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77" r:id="rId3"/>
    <p:sldId id="297" r:id="rId4"/>
    <p:sldId id="292" r:id="rId5"/>
    <p:sldId id="276" r:id="rId6"/>
    <p:sldId id="282" r:id="rId7"/>
    <p:sldId id="287" r:id="rId8"/>
    <p:sldId id="289" r:id="rId9"/>
    <p:sldId id="290" r:id="rId10"/>
    <p:sldId id="279" r:id="rId11"/>
    <p:sldId id="286" r:id="rId12"/>
    <p:sldId id="280" r:id="rId13"/>
    <p:sldId id="295" r:id="rId14"/>
    <p:sldId id="293" r:id="rId15"/>
    <p:sldId id="294" r:id="rId16"/>
    <p:sldId id="296"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11" userDrawn="1">
          <p15:clr>
            <a:srgbClr val="A4A3A4"/>
          </p15:clr>
        </p15:guide>
        <p15:guide id="4" pos="7469" userDrawn="1">
          <p15:clr>
            <a:srgbClr val="A4A3A4"/>
          </p15:clr>
        </p15:guide>
        <p15:guide id="5" orient="horz" pos="232" userDrawn="1">
          <p15:clr>
            <a:srgbClr val="A4A3A4"/>
          </p15:clr>
        </p15:guide>
        <p15:guide id="6" orient="horz" pos="40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43"/>
    <a:srgbClr val="817B9D"/>
    <a:srgbClr val="544F6B"/>
    <a:srgbClr val="E98601"/>
    <a:srgbClr val="C77201"/>
    <a:srgbClr val="8D88A6"/>
    <a:srgbClr val="F28D01"/>
    <a:srgbClr val="413D51"/>
    <a:srgbClr val="56516B"/>
    <a:srgbClr val="FDAF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0ED81-1E52-4157-99FD-4CADEAC0C60E}" v="7472" dt="2022-05-04T01:59:44.940"/>
    <p1510:client id="{A13253AB-70FF-93A2-9C4F-B32CDFA72554}" v="3145" dt="2022-05-04T02:01:53.445"/>
    <p1510:client id="{C600020F-BCDA-E44F-B5AA-22D054E26649}" v="2457" dt="2022-05-04T02:04:01.389"/>
    <p1510:client id="{CC08F61C-7C73-4E7F-B5A7-59027AAFC675}" v="1196" dt="2022-05-04T00:36:56.677"/>
    <p1510:client id="{E2B30622-CADC-495D-B8B5-A4AC5D36C361}" v="2012" dt="2022-05-04T00:20:00.8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4" autoAdjust="0"/>
    <p:restoredTop sz="87443" autoAdjust="0"/>
  </p:normalViewPr>
  <p:slideViewPr>
    <p:cSldViewPr snapToGrid="0" showGuides="1">
      <p:cViewPr varScale="1">
        <p:scale>
          <a:sx n="98" d="100"/>
          <a:sy n="98" d="100"/>
        </p:scale>
        <p:origin x="1424" y="200"/>
      </p:cViewPr>
      <p:guideLst>
        <p:guide orient="horz" pos="2160"/>
        <p:guide pos="3840"/>
        <p:guide pos="211"/>
        <p:guide pos="7469"/>
        <p:guide orient="horz" pos="232"/>
        <p:guide orient="horz" pos="40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266-4289-427C-9954-5DE0E48449AB}" type="datetimeFigureOut">
              <a:rPr lang="en-US" smtClean="0"/>
              <a:t>5/3/22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F38D6-7968-44ED-A492-A522FC49B4B1}" type="slidenum">
              <a:rPr lang="en-US" smtClean="0"/>
              <a:t>‹#›</a:t>
            </a:fld>
            <a:endParaRPr lang="en-US"/>
          </a:p>
        </p:txBody>
      </p:sp>
    </p:spTree>
    <p:extLst>
      <p:ext uri="{BB962C8B-B14F-4D97-AF65-F5344CB8AC3E}">
        <p14:creationId xmlns:p14="http://schemas.microsoft.com/office/powerpoint/2010/main" val="399208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F38D6-7968-44ED-A492-A522FC49B4B1}" type="slidenum">
              <a:rPr lang="en-US" smtClean="0"/>
              <a:t>1</a:t>
            </a:fld>
            <a:endParaRPr lang="en-US"/>
          </a:p>
        </p:txBody>
      </p:sp>
    </p:spTree>
    <p:extLst>
      <p:ext uri="{BB962C8B-B14F-4D97-AF65-F5344CB8AC3E}">
        <p14:creationId xmlns:p14="http://schemas.microsoft.com/office/powerpoint/2010/main" val="2934155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7F38D6-7968-44ED-A492-A522FC49B4B1}" type="slidenum">
              <a:rPr lang="en-US" smtClean="0"/>
              <a:t>7</a:t>
            </a:fld>
            <a:endParaRPr lang="en-US"/>
          </a:p>
        </p:txBody>
      </p:sp>
    </p:spTree>
    <p:extLst>
      <p:ext uri="{BB962C8B-B14F-4D97-AF65-F5344CB8AC3E}">
        <p14:creationId xmlns:p14="http://schemas.microsoft.com/office/powerpoint/2010/main" val="67514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9419-50DF-47F3-933E-355D67249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072A8-61B5-4047-BFF5-1BD5A9C9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4DE720B0-7B6B-49DD-9246-02488992E36F}"/>
              </a:ext>
            </a:extLst>
          </p:cNvPr>
          <p:cNvSpPr>
            <a:spLocks noGrp="1"/>
          </p:cNvSpPr>
          <p:nvPr>
            <p:ph type="ftr" sz="quarter" idx="11"/>
          </p:nvPr>
        </p:nvSpPr>
        <p:spPr/>
        <p:txBody>
          <a:bodyPr/>
          <a:lstStyle>
            <a:lvl1pPr>
              <a:defRPr/>
            </a:lvl1pPr>
          </a:lstStyle>
          <a:p>
            <a:r>
              <a:rPr lang="en-US" dirty="0"/>
              <a:t>Your footer goes in here</a:t>
            </a:r>
          </a:p>
        </p:txBody>
      </p:sp>
      <p:sp>
        <p:nvSpPr>
          <p:cNvPr id="6" name="Slide Number Placeholder 5">
            <a:extLst>
              <a:ext uri="{FF2B5EF4-FFF2-40B4-BE49-F238E27FC236}">
                <a16:creationId xmlns:a16="http://schemas.microsoft.com/office/drawing/2014/main" id="{94B8F3E2-E6E9-4FB1-BB22-0F5C3DD873A4}"/>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2499684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82A8-CFB8-488B-8CCC-15DBACD16C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5FBF00-5228-4E46-9B52-28048EA889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24190E-B787-4039-B6D1-4D07E1E23F53}"/>
              </a:ext>
            </a:extLst>
          </p:cNvPr>
          <p:cNvSpPr>
            <a:spLocks noGrp="1"/>
          </p:cNvSpPr>
          <p:nvPr>
            <p:ph type="ftr" sz="quarter" idx="11"/>
          </p:nvPr>
        </p:nvSpPr>
        <p:spPr/>
        <p:txBody>
          <a:bodyPr/>
          <a:lstStyle>
            <a:lvl1pPr>
              <a:defRPr/>
            </a:lvl1pPr>
          </a:lstStyle>
          <a:p>
            <a:r>
              <a:rPr lang="en-US" dirty="0"/>
              <a:t>Your footer goes in here</a:t>
            </a:r>
          </a:p>
        </p:txBody>
      </p:sp>
      <p:sp>
        <p:nvSpPr>
          <p:cNvPr id="6" name="Slide Number Placeholder 5">
            <a:extLst>
              <a:ext uri="{FF2B5EF4-FFF2-40B4-BE49-F238E27FC236}">
                <a16:creationId xmlns:a16="http://schemas.microsoft.com/office/drawing/2014/main" id="{D15FDF94-473A-4CB9-9B08-0BFEDCE902B2}"/>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3939492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42745-EAF3-4FB5-81BE-9CFEE37D75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BC474-B6E6-4239-9F69-F47EF7BB8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DE2F5A-382E-457D-9CE5-5D1BCB144BCD}"/>
              </a:ext>
            </a:extLst>
          </p:cNvPr>
          <p:cNvSpPr>
            <a:spLocks noGrp="1"/>
          </p:cNvSpPr>
          <p:nvPr>
            <p:ph type="ftr" sz="quarter" idx="11"/>
          </p:nvPr>
        </p:nvSpPr>
        <p:spPr/>
        <p:txBody>
          <a:bodyPr/>
          <a:lstStyle>
            <a:lvl1pPr>
              <a:defRPr/>
            </a:lvl1pPr>
          </a:lstStyle>
          <a:p>
            <a:r>
              <a:rPr lang="en-US" dirty="0"/>
              <a:t>Your footer goes in here</a:t>
            </a:r>
          </a:p>
        </p:txBody>
      </p:sp>
      <p:sp>
        <p:nvSpPr>
          <p:cNvPr id="6" name="Slide Number Placeholder 5">
            <a:extLst>
              <a:ext uri="{FF2B5EF4-FFF2-40B4-BE49-F238E27FC236}">
                <a16:creationId xmlns:a16="http://schemas.microsoft.com/office/drawing/2014/main" id="{88DA6AEC-0C43-47EB-8DDC-3A138923DB23}"/>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418246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37AA-DF25-4E12-99A4-F1BE017E5A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432F55-C81E-4908-87FD-03B7B6FA0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2A8F9B0-EE44-4266-B3AF-51692A811979}"/>
              </a:ext>
            </a:extLst>
          </p:cNvPr>
          <p:cNvSpPr>
            <a:spLocks noGrp="1"/>
          </p:cNvSpPr>
          <p:nvPr>
            <p:ph type="ftr" sz="quarter" idx="11"/>
          </p:nvPr>
        </p:nvSpPr>
        <p:spPr/>
        <p:txBody>
          <a:bodyPr/>
          <a:lstStyle>
            <a:lvl1pPr>
              <a:defRPr>
                <a:solidFill>
                  <a:schemeClr val="bg1">
                    <a:lumMod val="50000"/>
                  </a:schemeClr>
                </a:solidFill>
              </a:defRPr>
            </a:lvl1pPr>
          </a:lstStyle>
          <a:p>
            <a:r>
              <a:rPr lang="en-US" dirty="0"/>
              <a:t>Your footer goes in here</a:t>
            </a:r>
          </a:p>
        </p:txBody>
      </p:sp>
      <p:sp>
        <p:nvSpPr>
          <p:cNvPr id="6" name="Slide Number Placeholder 5">
            <a:extLst>
              <a:ext uri="{FF2B5EF4-FFF2-40B4-BE49-F238E27FC236}">
                <a16:creationId xmlns:a16="http://schemas.microsoft.com/office/drawing/2014/main" id="{0B3E8566-3336-40EE-A367-B1CB477BF9FD}"/>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113910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B589-FD97-435F-8AA2-AE46F623CF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657DC4-24B4-4D33-B07E-9BA59368E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5C0B9D3C-1601-4383-BC3A-B9EB6928B9CA}"/>
              </a:ext>
            </a:extLst>
          </p:cNvPr>
          <p:cNvSpPr>
            <a:spLocks noGrp="1"/>
          </p:cNvSpPr>
          <p:nvPr>
            <p:ph type="ftr" sz="quarter" idx="11"/>
          </p:nvPr>
        </p:nvSpPr>
        <p:spPr/>
        <p:txBody>
          <a:bodyPr/>
          <a:lstStyle>
            <a:lvl1pPr>
              <a:defRPr/>
            </a:lvl1pPr>
          </a:lstStyle>
          <a:p>
            <a:r>
              <a:rPr lang="en-US" dirty="0"/>
              <a:t>Your footer goes in here</a:t>
            </a:r>
          </a:p>
        </p:txBody>
      </p:sp>
      <p:sp>
        <p:nvSpPr>
          <p:cNvPr id="6" name="Slide Number Placeholder 5">
            <a:extLst>
              <a:ext uri="{FF2B5EF4-FFF2-40B4-BE49-F238E27FC236}">
                <a16:creationId xmlns:a16="http://schemas.microsoft.com/office/drawing/2014/main" id="{0E270C81-DF9D-457A-80F8-056DB564A022}"/>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71956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D673-ACA3-49D1-A25A-3ABE0B443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7D49B-7D0C-472C-B099-C068915EE5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F51810-07AD-442F-BABA-4A4116F620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DCCFBE7-FE90-4DCA-ACAB-07A1DDE61DEF}"/>
              </a:ext>
            </a:extLst>
          </p:cNvPr>
          <p:cNvSpPr>
            <a:spLocks noGrp="1"/>
          </p:cNvSpPr>
          <p:nvPr>
            <p:ph type="ftr" sz="quarter" idx="11"/>
          </p:nvPr>
        </p:nvSpPr>
        <p:spPr/>
        <p:txBody>
          <a:bodyPr/>
          <a:lstStyle>
            <a:lvl1pPr>
              <a:defRPr/>
            </a:lvl1pPr>
          </a:lstStyle>
          <a:p>
            <a:r>
              <a:rPr lang="en-US" dirty="0"/>
              <a:t>Your footer goes in here</a:t>
            </a:r>
          </a:p>
        </p:txBody>
      </p:sp>
      <p:sp>
        <p:nvSpPr>
          <p:cNvPr id="7" name="Slide Number Placeholder 6">
            <a:extLst>
              <a:ext uri="{FF2B5EF4-FFF2-40B4-BE49-F238E27FC236}">
                <a16:creationId xmlns:a16="http://schemas.microsoft.com/office/drawing/2014/main" id="{D0325721-A6F7-44E7-9208-E8F53CA882FE}"/>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115379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C2B9-8BAF-4F00-BAE2-C47FE7ED77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FD23FE-F588-44A5-94DF-4482457B1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F52F6D-9B4A-4C11-9114-73E4E3B13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DB8E1D-065D-4F3F-BCC7-E7675692B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F9D4B-B07F-463E-B4B7-B061B07DA1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7953D16-7D66-4F93-8AC8-A048CA6B015B}"/>
              </a:ext>
            </a:extLst>
          </p:cNvPr>
          <p:cNvSpPr>
            <a:spLocks noGrp="1"/>
          </p:cNvSpPr>
          <p:nvPr>
            <p:ph type="ftr" sz="quarter" idx="11"/>
          </p:nvPr>
        </p:nvSpPr>
        <p:spPr/>
        <p:txBody>
          <a:bodyPr/>
          <a:lstStyle>
            <a:lvl1pPr>
              <a:defRPr/>
            </a:lvl1pPr>
          </a:lstStyle>
          <a:p>
            <a:r>
              <a:rPr lang="en-US" dirty="0"/>
              <a:t>Your footer goes in here</a:t>
            </a:r>
          </a:p>
        </p:txBody>
      </p:sp>
      <p:sp>
        <p:nvSpPr>
          <p:cNvPr id="9" name="Slide Number Placeholder 8">
            <a:extLst>
              <a:ext uri="{FF2B5EF4-FFF2-40B4-BE49-F238E27FC236}">
                <a16:creationId xmlns:a16="http://schemas.microsoft.com/office/drawing/2014/main" id="{160CC035-927C-4292-8F79-08587FF16EE6}"/>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3565601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6097-A3D9-44B1-8F5D-8BDF10E5668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8534E78C-C5DC-4F91-9CF5-E480EAE49D46}"/>
              </a:ext>
            </a:extLst>
          </p:cNvPr>
          <p:cNvSpPr>
            <a:spLocks noGrp="1"/>
          </p:cNvSpPr>
          <p:nvPr>
            <p:ph type="ftr" sz="quarter" idx="11"/>
          </p:nvPr>
        </p:nvSpPr>
        <p:spPr/>
        <p:txBody>
          <a:bodyPr/>
          <a:lstStyle>
            <a:lvl1pPr>
              <a:defRPr/>
            </a:lvl1pPr>
          </a:lstStyle>
          <a:p>
            <a:r>
              <a:rPr lang="en-US" dirty="0"/>
              <a:t>Your footer goes in here</a:t>
            </a:r>
          </a:p>
        </p:txBody>
      </p:sp>
      <p:sp>
        <p:nvSpPr>
          <p:cNvPr id="5" name="Slide Number Placeholder 4">
            <a:extLst>
              <a:ext uri="{FF2B5EF4-FFF2-40B4-BE49-F238E27FC236}">
                <a16:creationId xmlns:a16="http://schemas.microsoft.com/office/drawing/2014/main" id="{24EB0AA0-C0C6-42C9-9C12-BBAB6897E51C}"/>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41005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535AA7-6310-46B6-8748-0FEFD76F2030}"/>
              </a:ext>
            </a:extLst>
          </p:cNvPr>
          <p:cNvSpPr>
            <a:spLocks noGrp="1"/>
          </p:cNvSpPr>
          <p:nvPr>
            <p:ph type="ftr" sz="quarter" idx="11"/>
          </p:nvPr>
        </p:nvSpPr>
        <p:spPr/>
        <p:txBody>
          <a:bodyPr/>
          <a:lstStyle>
            <a:lvl1pPr>
              <a:defRPr/>
            </a:lvl1pPr>
          </a:lstStyle>
          <a:p>
            <a:r>
              <a:rPr lang="en-US" dirty="0"/>
              <a:t>Your footer goes in here</a:t>
            </a:r>
          </a:p>
        </p:txBody>
      </p:sp>
      <p:sp>
        <p:nvSpPr>
          <p:cNvPr id="4" name="Slide Number Placeholder 3">
            <a:extLst>
              <a:ext uri="{FF2B5EF4-FFF2-40B4-BE49-F238E27FC236}">
                <a16:creationId xmlns:a16="http://schemas.microsoft.com/office/drawing/2014/main" id="{77A02C6C-B367-454F-AA9F-02539A484818}"/>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227858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6809-64E4-42AC-B207-A53C9EA11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BB33BA-155A-4E2B-91C0-167817BDA4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0F33D-9FE5-4ABE-BF7C-B49500AF9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CBD19E28-B6BF-40FC-B9D9-FBA25778C018}"/>
              </a:ext>
            </a:extLst>
          </p:cNvPr>
          <p:cNvSpPr>
            <a:spLocks noGrp="1"/>
          </p:cNvSpPr>
          <p:nvPr>
            <p:ph type="ftr" sz="quarter" idx="11"/>
          </p:nvPr>
        </p:nvSpPr>
        <p:spPr/>
        <p:txBody>
          <a:bodyPr/>
          <a:lstStyle>
            <a:lvl1pPr>
              <a:defRPr/>
            </a:lvl1pPr>
          </a:lstStyle>
          <a:p>
            <a:r>
              <a:rPr lang="en-US" dirty="0"/>
              <a:t>Your footer goes in here</a:t>
            </a:r>
          </a:p>
        </p:txBody>
      </p:sp>
      <p:sp>
        <p:nvSpPr>
          <p:cNvPr id="7" name="Slide Number Placeholder 6">
            <a:extLst>
              <a:ext uri="{FF2B5EF4-FFF2-40B4-BE49-F238E27FC236}">
                <a16:creationId xmlns:a16="http://schemas.microsoft.com/office/drawing/2014/main" id="{DA53544F-3376-4E60-8AE5-EB300ECBCD62}"/>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226010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69DD-8B7D-499E-A90B-5758AF5D7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96449A-3FC7-42A6-89DD-7409D88BB9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36D171-F2C2-4FE8-9641-5AE7BBCD5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AF11FF5-CBEA-4BC9-BC0A-17143197155E}"/>
              </a:ext>
            </a:extLst>
          </p:cNvPr>
          <p:cNvSpPr>
            <a:spLocks noGrp="1"/>
          </p:cNvSpPr>
          <p:nvPr>
            <p:ph type="ftr" sz="quarter" idx="11"/>
          </p:nvPr>
        </p:nvSpPr>
        <p:spPr/>
        <p:txBody>
          <a:bodyPr/>
          <a:lstStyle>
            <a:lvl1pPr>
              <a:defRPr/>
            </a:lvl1pPr>
          </a:lstStyle>
          <a:p>
            <a:r>
              <a:rPr lang="en-US" dirty="0"/>
              <a:t>Your footer goes in here</a:t>
            </a:r>
          </a:p>
        </p:txBody>
      </p:sp>
      <p:sp>
        <p:nvSpPr>
          <p:cNvPr id="7" name="Slide Number Placeholder 6">
            <a:extLst>
              <a:ext uri="{FF2B5EF4-FFF2-40B4-BE49-F238E27FC236}">
                <a16:creationId xmlns:a16="http://schemas.microsoft.com/office/drawing/2014/main" id="{7F867904-89DC-40FD-8A28-55F069FDF57C}"/>
              </a:ext>
            </a:extLst>
          </p:cNvPr>
          <p:cNvSpPr>
            <a:spLocks noGrp="1"/>
          </p:cNvSpPr>
          <p:nvPr>
            <p:ph type="sldNum" sz="quarter" idx="12"/>
          </p:nvPr>
        </p:nvSpPr>
        <p:spPr>
          <a:xfrm>
            <a:off x="11374636" y="6436517"/>
            <a:ext cx="482401" cy="421483"/>
          </a:xfrm>
          <a:prstGeom prst="rect">
            <a:avLst/>
          </a:prstGeom>
        </p:spPr>
        <p:txBody>
          <a:bodyPr/>
          <a:lstStyle/>
          <a:p>
            <a:fld id="{14ED2C52-F4A6-44CA-8A9F-48318319496E}" type="slidenum">
              <a:rPr lang="en-US" smtClean="0"/>
              <a:t>‹#›</a:t>
            </a:fld>
            <a:endParaRPr lang="en-US"/>
          </a:p>
        </p:txBody>
      </p:sp>
    </p:spTree>
    <p:extLst>
      <p:ext uri="{BB962C8B-B14F-4D97-AF65-F5344CB8AC3E}">
        <p14:creationId xmlns:p14="http://schemas.microsoft.com/office/powerpoint/2010/main" val="372807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5353858-D15A-4413-9CAB-EF615ED168C6}"/>
              </a:ext>
            </a:extLst>
          </p:cNvPr>
          <p:cNvGrpSpPr/>
          <p:nvPr userDrawn="1"/>
        </p:nvGrpSpPr>
        <p:grpSpPr>
          <a:xfrm>
            <a:off x="0" y="0"/>
            <a:ext cx="12192000" cy="6858000"/>
            <a:chOff x="0" y="0"/>
            <a:chExt cx="12192000" cy="6858000"/>
          </a:xfrm>
        </p:grpSpPr>
        <p:sp>
          <p:nvSpPr>
            <p:cNvPr id="21" name="Rectangle 20">
              <a:extLst>
                <a:ext uri="{FF2B5EF4-FFF2-40B4-BE49-F238E27FC236}">
                  <a16:creationId xmlns:a16="http://schemas.microsoft.com/office/drawing/2014/main" id="{0CFFAB28-D97E-4058-AAF2-B48AF3054A80}"/>
                </a:ext>
              </a:extLst>
            </p:cNvPr>
            <p:cNvSpPr/>
            <p:nvPr/>
          </p:nvSpPr>
          <p:spPr>
            <a:xfrm>
              <a:off x="0" y="0"/>
              <a:ext cx="12192000" cy="6858000"/>
            </a:xfrm>
            <a:prstGeom prst="rect">
              <a:avLst/>
            </a:prstGeom>
            <a:solidFill>
              <a:srgbClr val="231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719B322-B01A-49D2-862B-3DF71F14AE3C}"/>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BE84174-9A52-4F5B-9996-965267268FF5}"/>
                </a:ext>
              </a:extLst>
            </p:cNvPr>
            <p:cNvGrpSpPr/>
            <p:nvPr/>
          </p:nvGrpSpPr>
          <p:grpSpPr>
            <a:xfrm>
              <a:off x="127000" y="0"/>
              <a:ext cx="11938001" cy="6664325"/>
              <a:chOff x="127000" y="0"/>
              <a:chExt cx="11938001" cy="6664325"/>
            </a:xfrm>
          </p:grpSpPr>
          <p:sp>
            <p:nvSpPr>
              <p:cNvPr id="24" name="Freeform 1412">
                <a:extLst>
                  <a:ext uri="{FF2B5EF4-FFF2-40B4-BE49-F238E27FC236}">
                    <a16:creationId xmlns:a16="http://schemas.microsoft.com/office/drawing/2014/main" id="{9785362C-6B52-4154-9993-38761A3EB4D4}"/>
                  </a:ext>
                </a:extLst>
              </p:cNvPr>
              <p:cNvSpPr>
                <a:spLocks/>
              </p:cNvSpPr>
              <p:nvPr/>
            </p:nvSpPr>
            <p:spPr bwMode="auto">
              <a:xfrm>
                <a:off x="2482850" y="466725"/>
                <a:ext cx="66675"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25" name="Freeform 1413">
                <a:extLst>
                  <a:ext uri="{FF2B5EF4-FFF2-40B4-BE49-F238E27FC236}">
                    <a16:creationId xmlns:a16="http://schemas.microsoft.com/office/drawing/2014/main" id="{F66599CF-B75B-4610-BE82-AE4C990B69BC}"/>
                  </a:ext>
                </a:extLst>
              </p:cNvPr>
              <p:cNvSpPr>
                <a:spLocks/>
              </p:cNvSpPr>
              <p:nvPr/>
            </p:nvSpPr>
            <p:spPr bwMode="auto">
              <a:xfrm>
                <a:off x="9391650" y="6049963"/>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26" name="Freeform 1414">
                <a:extLst>
                  <a:ext uri="{FF2B5EF4-FFF2-40B4-BE49-F238E27FC236}">
                    <a16:creationId xmlns:a16="http://schemas.microsoft.com/office/drawing/2014/main" id="{85FA5602-5D2C-4652-A86B-3D9A61FD6D6E}"/>
                  </a:ext>
                </a:extLst>
              </p:cNvPr>
              <p:cNvSpPr>
                <a:spLocks/>
              </p:cNvSpPr>
              <p:nvPr/>
            </p:nvSpPr>
            <p:spPr bwMode="auto">
              <a:xfrm>
                <a:off x="7842250" y="1849438"/>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27" name="Freeform 1415">
                <a:extLst>
                  <a:ext uri="{FF2B5EF4-FFF2-40B4-BE49-F238E27FC236}">
                    <a16:creationId xmlns:a16="http://schemas.microsoft.com/office/drawing/2014/main" id="{92728CB7-9A31-40A9-8B16-04A96EE3EC21}"/>
                  </a:ext>
                </a:extLst>
              </p:cNvPr>
              <p:cNvSpPr>
                <a:spLocks/>
              </p:cNvSpPr>
              <p:nvPr/>
            </p:nvSpPr>
            <p:spPr bwMode="auto">
              <a:xfrm>
                <a:off x="2776538" y="4902200"/>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28" name="Freeform 1416">
                <a:extLst>
                  <a:ext uri="{FF2B5EF4-FFF2-40B4-BE49-F238E27FC236}">
                    <a16:creationId xmlns:a16="http://schemas.microsoft.com/office/drawing/2014/main" id="{46C41FC7-A65A-44A2-B531-1DC3470C7D75}"/>
                  </a:ext>
                </a:extLst>
              </p:cNvPr>
              <p:cNvSpPr>
                <a:spLocks/>
              </p:cNvSpPr>
              <p:nvPr/>
            </p:nvSpPr>
            <p:spPr bwMode="auto">
              <a:xfrm>
                <a:off x="5988050" y="123825"/>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29" name="Freeform 1417">
                <a:extLst>
                  <a:ext uri="{FF2B5EF4-FFF2-40B4-BE49-F238E27FC236}">
                    <a16:creationId xmlns:a16="http://schemas.microsoft.com/office/drawing/2014/main" id="{69284D9A-06BD-49F1-9BF0-FE58218EB568}"/>
                  </a:ext>
                </a:extLst>
              </p:cNvPr>
              <p:cNvSpPr>
                <a:spLocks/>
              </p:cNvSpPr>
              <p:nvPr/>
            </p:nvSpPr>
            <p:spPr bwMode="auto">
              <a:xfrm>
                <a:off x="9769475" y="3363913"/>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0" name="Freeform 1418">
                <a:extLst>
                  <a:ext uri="{FF2B5EF4-FFF2-40B4-BE49-F238E27FC236}">
                    <a16:creationId xmlns:a16="http://schemas.microsoft.com/office/drawing/2014/main" id="{2FC42422-7C33-4B38-BDA7-5206ACD801D8}"/>
                  </a:ext>
                </a:extLst>
              </p:cNvPr>
              <p:cNvSpPr>
                <a:spLocks/>
              </p:cNvSpPr>
              <p:nvPr/>
            </p:nvSpPr>
            <p:spPr bwMode="auto">
              <a:xfrm>
                <a:off x="9585325" y="234950"/>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1" name="Freeform 1419">
                <a:extLst>
                  <a:ext uri="{FF2B5EF4-FFF2-40B4-BE49-F238E27FC236}">
                    <a16:creationId xmlns:a16="http://schemas.microsoft.com/office/drawing/2014/main" id="{BEBB4BD1-FEE8-4EBF-88DC-BE12DFF628B3}"/>
                  </a:ext>
                </a:extLst>
              </p:cNvPr>
              <p:cNvSpPr>
                <a:spLocks/>
              </p:cNvSpPr>
              <p:nvPr/>
            </p:nvSpPr>
            <p:spPr bwMode="auto">
              <a:xfrm>
                <a:off x="3243263" y="3000375"/>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2" name="Freeform 1420">
                <a:extLst>
                  <a:ext uri="{FF2B5EF4-FFF2-40B4-BE49-F238E27FC236}">
                    <a16:creationId xmlns:a16="http://schemas.microsoft.com/office/drawing/2014/main" id="{40703509-ABD8-4B0B-8F22-302C62BCBB06}"/>
                  </a:ext>
                </a:extLst>
              </p:cNvPr>
              <p:cNvSpPr>
                <a:spLocks/>
              </p:cNvSpPr>
              <p:nvPr/>
            </p:nvSpPr>
            <p:spPr bwMode="auto">
              <a:xfrm>
                <a:off x="6259513" y="5808663"/>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3" name="Freeform 1421">
                <a:extLst>
                  <a:ext uri="{FF2B5EF4-FFF2-40B4-BE49-F238E27FC236}">
                    <a16:creationId xmlns:a16="http://schemas.microsoft.com/office/drawing/2014/main" id="{8A095061-52A8-49D1-BE6A-74607D3CBEBA}"/>
                  </a:ext>
                </a:extLst>
              </p:cNvPr>
              <p:cNvSpPr>
                <a:spLocks/>
              </p:cNvSpPr>
              <p:nvPr/>
            </p:nvSpPr>
            <p:spPr bwMode="auto">
              <a:xfrm>
                <a:off x="4578350" y="1271588"/>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4" name="Freeform 1422">
                <a:extLst>
                  <a:ext uri="{FF2B5EF4-FFF2-40B4-BE49-F238E27FC236}">
                    <a16:creationId xmlns:a16="http://schemas.microsoft.com/office/drawing/2014/main" id="{FCC736B8-8F0D-4DA0-A62A-1A076F628DC4}"/>
                  </a:ext>
                </a:extLst>
              </p:cNvPr>
              <p:cNvSpPr>
                <a:spLocks/>
              </p:cNvSpPr>
              <p:nvPr/>
            </p:nvSpPr>
            <p:spPr bwMode="auto">
              <a:xfrm>
                <a:off x="8896350" y="4637088"/>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5" name="Freeform 1423">
                <a:extLst>
                  <a:ext uri="{FF2B5EF4-FFF2-40B4-BE49-F238E27FC236}">
                    <a16:creationId xmlns:a16="http://schemas.microsoft.com/office/drawing/2014/main" id="{E4245770-3809-4F7D-8C7B-734B73A59BF3}"/>
                  </a:ext>
                </a:extLst>
              </p:cNvPr>
              <p:cNvSpPr>
                <a:spLocks/>
              </p:cNvSpPr>
              <p:nvPr/>
            </p:nvSpPr>
            <p:spPr bwMode="auto">
              <a:xfrm>
                <a:off x="4548188" y="6122988"/>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6" name="Freeform 1424">
                <a:extLst>
                  <a:ext uri="{FF2B5EF4-FFF2-40B4-BE49-F238E27FC236}">
                    <a16:creationId xmlns:a16="http://schemas.microsoft.com/office/drawing/2014/main" id="{1CDCDD56-1946-48DE-B3C9-C466F6916A87}"/>
                  </a:ext>
                </a:extLst>
              </p:cNvPr>
              <p:cNvSpPr>
                <a:spLocks/>
              </p:cNvSpPr>
              <p:nvPr/>
            </p:nvSpPr>
            <p:spPr bwMode="auto">
              <a:xfrm>
                <a:off x="8015288" y="441325"/>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7" name="Freeform 1425">
                <a:extLst>
                  <a:ext uri="{FF2B5EF4-FFF2-40B4-BE49-F238E27FC236}">
                    <a16:creationId xmlns:a16="http://schemas.microsoft.com/office/drawing/2014/main" id="{5ECA5525-8F74-4AED-A26C-83FE6B305D9E}"/>
                  </a:ext>
                </a:extLst>
              </p:cNvPr>
              <p:cNvSpPr>
                <a:spLocks/>
              </p:cNvSpPr>
              <p:nvPr/>
            </p:nvSpPr>
            <p:spPr bwMode="auto">
              <a:xfrm>
                <a:off x="2252663" y="3681413"/>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8" name="Freeform 1426">
                <a:extLst>
                  <a:ext uri="{FF2B5EF4-FFF2-40B4-BE49-F238E27FC236}">
                    <a16:creationId xmlns:a16="http://schemas.microsoft.com/office/drawing/2014/main" id="{91F25B49-4FB0-4CEB-BA0E-5367F00E5DD5}"/>
                  </a:ext>
                </a:extLst>
              </p:cNvPr>
              <p:cNvSpPr>
                <a:spLocks/>
              </p:cNvSpPr>
              <p:nvPr/>
            </p:nvSpPr>
            <p:spPr bwMode="auto">
              <a:xfrm>
                <a:off x="3819525" y="144463"/>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39" name="Freeform 1427">
                <a:extLst>
                  <a:ext uri="{FF2B5EF4-FFF2-40B4-BE49-F238E27FC236}">
                    <a16:creationId xmlns:a16="http://schemas.microsoft.com/office/drawing/2014/main" id="{FD1CB73D-7195-43FE-85C3-E44F0C0606FB}"/>
                  </a:ext>
                </a:extLst>
              </p:cNvPr>
              <p:cNvSpPr>
                <a:spLocks/>
              </p:cNvSpPr>
              <p:nvPr/>
            </p:nvSpPr>
            <p:spPr bwMode="auto">
              <a:xfrm>
                <a:off x="9169400" y="1836738"/>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0" name="Freeform 1428">
                <a:extLst>
                  <a:ext uri="{FF2B5EF4-FFF2-40B4-BE49-F238E27FC236}">
                    <a16:creationId xmlns:a16="http://schemas.microsoft.com/office/drawing/2014/main" id="{F5E2637C-8A1C-4F22-BFFD-CC4F1C035F36}"/>
                  </a:ext>
                </a:extLst>
              </p:cNvPr>
              <p:cNvSpPr>
                <a:spLocks/>
              </p:cNvSpPr>
              <p:nvPr/>
            </p:nvSpPr>
            <p:spPr bwMode="auto">
              <a:xfrm>
                <a:off x="7931150" y="5408613"/>
                <a:ext cx="96838" cy="76200"/>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1" name="Freeform 1429">
                <a:extLst>
                  <a:ext uri="{FF2B5EF4-FFF2-40B4-BE49-F238E27FC236}">
                    <a16:creationId xmlns:a16="http://schemas.microsoft.com/office/drawing/2014/main" id="{F697EA81-DDF6-433F-9843-472EFFE11FA8}"/>
                  </a:ext>
                </a:extLst>
              </p:cNvPr>
              <p:cNvSpPr>
                <a:spLocks/>
              </p:cNvSpPr>
              <p:nvPr/>
            </p:nvSpPr>
            <p:spPr bwMode="auto">
              <a:xfrm>
                <a:off x="3070225" y="1663700"/>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2" name="Freeform 1430">
                <a:extLst>
                  <a:ext uri="{FF2B5EF4-FFF2-40B4-BE49-F238E27FC236}">
                    <a16:creationId xmlns:a16="http://schemas.microsoft.com/office/drawing/2014/main" id="{82FC5746-CDB0-4509-86DA-50B1F4F5D99C}"/>
                  </a:ext>
                </a:extLst>
              </p:cNvPr>
              <p:cNvSpPr>
                <a:spLocks/>
              </p:cNvSpPr>
              <p:nvPr/>
            </p:nvSpPr>
            <p:spPr bwMode="auto">
              <a:xfrm>
                <a:off x="8710613" y="3213100"/>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3" name="Freeform 1431">
                <a:extLst>
                  <a:ext uri="{FF2B5EF4-FFF2-40B4-BE49-F238E27FC236}">
                    <a16:creationId xmlns:a16="http://schemas.microsoft.com/office/drawing/2014/main" id="{74AED84C-EB21-4409-9051-772142236CC4}"/>
                  </a:ext>
                </a:extLst>
              </p:cNvPr>
              <p:cNvSpPr>
                <a:spLocks/>
              </p:cNvSpPr>
              <p:nvPr/>
            </p:nvSpPr>
            <p:spPr bwMode="auto">
              <a:xfrm>
                <a:off x="3987800" y="5033963"/>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4" name="Freeform 1432">
                <a:extLst>
                  <a:ext uri="{FF2B5EF4-FFF2-40B4-BE49-F238E27FC236}">
                    <a16:creationId xmlns:a16="http://schemas.microsoft.com/office/drawing/2014/main" id="{C565E897-0297-4525-9D64-9247AFD98C8E}"/>
                  </a:ext>
                </a:extLst>
              </p:cNvPr>
              <p:cNvSpPr>
                <a:spLocks/>
              </p:cNvSpPr>
              <p:nvPr/>
            </p:nvSpPr>
            <p:spPr bwMode="auto">
              <a:xfrm>
                <a:off x="6402388" y="1517650"/>
                <a:ext cx="98425" cy="76200"/>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5" name="Freeform 1433">
                <a:extLst>
                  <a:ext uri="{FF2B5EF4-FFF2-40B4-BE49-F238E27FC236}">
                    <a16:creationId xmlns:a16="http://schemas.microsoft.com/office/drawing/2014/main" id="{2C297FAA-03DF-45A6-8552-E28639FF043B}"/>
                  </a:ext>
                </a:extLst>
              </p:cNvPr>
              <p:cNvSpPr>
                <a:spLocks/>
              </p:cNvSpPr>
              <p:nvPr/>
            </p:nvSpPr>
            <p:spPr bwMode="auto">
              <a:xfrm>
                <a:off x="2311400" y="6110288"/>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6" name="Freeform 1434">
                <a:extLst>
                  <a:ext uri="{FF2B5EF4-FFF2-40B4-BE49-F238E27FC236}">
                    <a16:creationId xmlns:a16="http://schemas.microsoft.com/office/drawing/2014/main" id="{B58DC9F5-318E-4EFD-A64D-105ECD1C926D}"/>
                  </a:ext>
                </a:extLst>
              </p:cNvPr>
              <p:cNvSpPr>
                <a:spLocks/>
              </p:cNvSpPr>
              <p:nvPr/>
            </p:nvSpPr>
            <p:spPr bwMode="auto">
              <a:xfrm>
                <a:off x="2211388" y="2311400"/>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7" name="Freeform 1435">
                <a:extLst>
                  <a:ext uri="{FF2B5EF4-FFF2-40B4-BE49-F238E27FC236}">
                    <a16:creationId xmlns:a16="http://schemas.microsoft.com/office/drawing/2014/main" id="{850147DC-F629-4340-9916-546321324B38}"/>
                  </a:ext>
                </a:extLst>
              </p:cNvPr>
              <p:cNvSpPr>
                <a:spLocks/>
              </p:cNvSpPr>
              <p:nvPr/>
            </p:nvSpPr>
            <p:spPr bwMode="auto">
              <a:xfrm>
                <a:off x="9967913" y="1217613"/>
                <a:ext cx="52388"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8" name="Freeform 1436">
                <a:extLst>
                  <a:ext uri="{FF2B5EF4-FFF2-40B4-BE49-F238E27FC236}">
                    <a16:creationId xmlns:a16="http://schemas.microsoft.com/office/drawing/2014/main" id="{A5241811-4344-4820-AE60-A09CF18E6673}"/>
                  </a:ext>
                </a:extLst>
              </p:cNvPr>
              <p:cNvSpPr>
                <a:spLocks/>
              </p:cNvSpPr>
              <p:nvPr/>
            </p:nvSpPr>
            <p:spPr bwMode="auto">
              <a:xfrm>
                <a:off x="7148513" y="804863"/>
                <a:ext cx="50800" cy="38100"/>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49" name="Freeform 1437">
                <a:extLst>
                  <a:ext uri="{FF2B5EF4-FFF2-40B4-BE49-F238E27FC236}">
                    <a16:creationId xmlns:a16="http://schemas.microsoft.com/office/drawing/2014/main" id="{EFAC9217-2603-4060-B903-605F2D18E799}"/>
                  </a:ext>
                </a:extLst>
              </p:cNvPr>
              <p:cNvSpPr>
                <a:spLocks/>
              </p:cNvSpPr>
              <p:nvPr/>
            </p:nvSpPr>
            <p:spPr bwMode="auto">
              <a:xfrm>
                <a:off x="5207000" y="1939925"/>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50" name="Freeform 1438">
                <a:extLst>
                  <a:ext uri="{FF2B5EF4-FFF2-40B4-BE49-F238E27FC236}">
                    <a16:creationId xmlns:a16="http://schemas.microsoft.com/office/drawing/2014/main" id="{E389BC30-E803-4437-A6A4-506555BBF12B}"/>
                  </a:ext>
                </a:extLst>
              </p:cNvPr>
              <p:cNvSpPr>
                <a:spLocks/>
              </p:cNvSpPr>
              <p:nvPr/>
            </p:nvSpPr>
            <p:spPr bwMode="auto">
              <a:xfrm>
                <a:off x="9885363" y="4633913"/>
                <a:ext cx="50800" cy="38100"/>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51" name="Freeform 1439">
                <a:extLst>
                  <a:ext uri="{FF2B5EF4-FFF2-40B4-BE49-F238E27FC236}">
                    <a16:creationId xmlns:a16="http://schemas.microsoft.com/office/drawing/2014/main" id="{A9B0E918-8DD0-4605-B5DF-C4A65A75663F}"/>
                  </a:ext>
                </a:extLst>
              </p:cNvPr>
              <p:cNvSpPr>
                <a:spLocks/>
              </p:cNvSpPr>
              <p:nvPr/>
            </p:nvSpPr>
            <p:spPr bwMode="auto">
              <a:xfrm>
                <a:off x="8831263" y="5562600"/>
                <a:ext cx="52388"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52" name="Freeform 1440">
                <a:extLst>
                  <a:ext uri="{FF2B5EF4-FFF2-40B4-BE49-F238E27FC236}">
                    <a16:creationId xmlns:a16="http://schemas.microsoft.com/office/drawing/2014/main" id="{FA6E076B-27C1-4BCA-B2DC-E758423FC517}"/>
                  </a:ext>
                </a:extLst>
              </p:cNvPr>
              <p:cNvSpPr>
                <a:spLocks/>
              </p:cNvSpPr>
              <p:nvPr/>
            </p:nvSpPr>
            <p:spPr bwMode="auto">
              <a:xfrm>
                <a:off x="3440113" y="5975350"/>
                <a:ext cx="52388"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53" name="Freeform 1441">
                <a:extLst>
                  <a:ext uri="{FF2B5EF4-FFF2-40B4-BE49-F238E27FC236}">
                    <a16:creationId xmlns:a16="http://schemas.microsoft.com/office/drawing/2014/main" id="{F6F35738-D118-40E8-B7DE-C7370BF8FD49}"/>
                  </a:ext>
                </a:extLst>
              </p:cNvPr>
              <p:cNvSpPr>
                <a:spLocks/>
              </p:cNvSpPr>
              <p:nvPr/>
            </p:nvSpPr>
            <p:spPr bwMode="auto">
              <a:xfrm>
                <a:off x="4029075" y="3405188"/>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54" name="Freeform 1442">
                <a:extLst>
                  <a:ext uri="{FF2B5EF4-FFF2-40B4-BE49-F238E27FC236}">
                    <a16:creationId xmlns:a16="http://schemas.microsoft.com/office/drawing/2014/main" id="{A26C69E6-BA50-4611-9498-3DDDA8B4C86D}"/>
                  </a:ext>
                </a:extLst>
              </p:cNvPr>
              <p:cNvSpPr>
                <a:spLocks/>
              </p:cNvSpPr>
              <p:nvPr/>
            </p:nvSpPr>
            <p:spPr bwMode="auto">
              <a:xfrm>
                <a:off x="8150225" y="3870325"/>
                <a:ext cx="50800" cy="38100"/>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55" name="Freeform 1443">
                <a:extLst>
                  <a:ext uri="{FF2B5EF4-FFF2-40B4-BE49-F238E27FC236}">
                    <a16:creationId xmlns:a16="http://schemas.microsoft.com/office/drawing/2014/main" id="{4F7B52B3-8574-4200-8303-BC2D122CD0D0}"/>
                  </a:ext>
                </a:extLst>
              </p:cNvPr>
              <p:cNvSpPr>
                <a:spLocks/>
              </p:cNvSpPr>
              <p:nvPr/>
            </p:nvSpPr>
            <p:spPr bwMode="auto">
              <a:xfrm>
                <a:off x="10367963" y="2422525"/>
                <a:ext cx="66675"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56" name="Freeform 918">
                <a:extLst>
                  <a:ext uri="{FF2B5EF4-FFF2-40B4-BE49-F238E27FC236}">
                    <a16:creationId xmlns:a16="http://schemas.microsoft.com/office/drawing/2014/main" id="{939894B0-3993-4345-A80C-3081FE8876B5}"/>
                  </a:ext>
                </a:extLst>
              </p:cNvPr>
              <p:cNvSpPr>
                <a:spLocks/>
              </p:cNvSpPr>
              <p:nvPr/>
            </p:nvSpPr>
            <p:spPr bwMode="auto">
              <a:xfrm flipV="1">
                <a:off x="5935756" y="530516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57" name="Freeform 1444">
                <a:extLst>
                  <a:ext uri="{FF2B5EF4-FFF2-40B4-BE49-F238E27FC236}">
                    <a16:creationId xmlns:a16="http://schemas.microsoft.com/office/drawing/2014/main" id="{87F2349E-937F-4DA7-9D53-53C54DE66628}"/>
                  </a:ext>
                </a:extLst>
              </p:cNvPr>
              <p:cNvSpPr>
                <a:spLocks/>
              </p:cNvSpPr>
              <p:nvPr/>
            </p:nvSpPr>
            <p:spPr bwMode="auto">
              <a:xfrm>
                <a:off x="1803400" y="1154113"/>
                <a:ext cx="65088" cy="50800"/>
              </a:xfrm>
              <a:custGeom>
                <a:avLst/>
                <a:gdLst>
                  <a:gd name="T0" fmla="*/ 12 w 25"/>
                  <a:gd name="T1" fmla="*/ 20 h 20"/>
                  <a:gd name="T2" fmla="*/ 12 w 25"/>
                  <a:gd name="T3" fmla="*/ 0 h 20"/>
                  <a:gd name="T4" fmla="*/ 12 w 25"/>
                  <a:gd name="T5" fmla="*/ 20 h 20"/>
                </a:gdLst>
                <a:ahLst/>
                <a:cxnLst>
                  <a:cxn ang="0">
                    <a:pos x="T0" y="T1"/>
                  </a:cxn>
                  <a:cxn ang="0">
                    <a:pos x="T2" y="T3"/>
                  </a:cxn>
                  <a:cxn ang="0">
                    <a:pos x="T4" y="T5"/>
                  </a:cxn>
                </a:cxnLst>
                <a:rect l="0" t="0" r="r" b="b"/>
                <a:pathLst>
                  <a:path w="25" h="20">
                    <a:moveTo>
                      <a:pt x="12" y="20"/>
                    </a:moveTo>
                    <a:cubicBezTo>
                      <a:pt x="25" y="20"/>
                      <a:pt x="25" y="0"/>
                      <a:pt x="12" y="0"/>
                    </a:cubicBezTo>
                    <a:cubicBezTo>
                      <a:pt x="0" y="0"/>
                      <a:pt x="0" y="20"/>
                      <a:pt x="12"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58" name="Freeform 1445">
                <a:extLst>
                  <a:ext uri="{FF2B5EF4-FFF2-40B4-BE49-F238E27FC236}">
                    <a16:creationId xmlns:a16="http://schemas.microsoft.com/office/drawing/2014/main" id="{5A20C2F1-2AF3-4FAB-BDB6-0E8F838A8EB3}"/>
                  </a:ext>
                </a:extLst>
              </p:cNvPr>
              <p:cNvSpPr>
                <a:spLocks/>
              </p:cNvSpPr>
              <p:nvPr/>
            </p:nvSpPr>
            <p:spPr bwMode="auto">
              <a:xfrm>
                <a:off x="1679575" y="4822825"/>
                <a:ext cx="63500" cy="50800"/>
              </a:xfrm>
              <a:custGeom>
                <a:avLst/>
                <a:gdLst>
                  <a:gd name="T0" fmla="*/ 12 w 25"/>
                  <a:gd name="T1" fmla="*/ 20 h 20"/>
                  <a:gd name="T2" fmla="*/ 12 w 25"/>
                  <a:gd name="T3" fmla="*/ 0 h 20"/>
                  <a:gd name="T4" fmla="*/ 12 w 25"/>
                  <a:gd name="T5" fmla="*/ 20 h 20"/>
                </a:gdLst>
                <a:ahLst/>
                <a:cxnLst>
                  <a:cxn ang="0">
                    <a:pos x="T0" y="T1"/>
                  </a:cxn>
                  <a:cxn ang="0">
                    <a:pos x="T2" y="T3"/>
                  </a:cxn>
                  <a:cxn ang="0">
                    <a:pos x="T4" y="T5"/>
                  </a:cxn>
                </a:cxnLst>
                <a:rect l="0" t="0" r="r" b="b"/>
                <a:pathLst>
                  <a:path w="25" h="20">
                    <a:moveTo>
                      <a:pt x="12" y="20"/>
                    </a:moveTo>
                    <a:cubicBezTo>
                      <a:pt x="25" y="20"/>
                      <a:pt x="25" y="0"/>
                      <a:pt x="12" y="0"/>
                    </a:cubicBezTo>
                    <a:cubicBezTo>
                      <a:pt x="0" y="0"/>
                      <a:pt x="0" y="20"/>
                      <a:pt x="12"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59" name="Freeform 1446">
                <a:extLst>
                  <a:ext uri="{FF2B5EF4-FFF2-40B4-BE49-F238E27FC236}">
                    <a16:creationId xmlns:a16="http://schemas.microsoft.com/office/drawing/2014/main" id="{0467B125-CC01-4294-B94A-BCC7AD033FC0}"/>
                  </a:ext>
                </a:extLst>
              </p:cNvPr>
              <p:cNvSpPr>
                <a:spLocks/>
              </p:cNvSpPr>
              <p:nvPr/>
            </p:nvSpPr>
            <p:spPr bwMode="auto">
              <a:xfrm>
                <a:off x="10815638" y="5524500"/>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1"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0" name="Freeform 1447">
                <a:extLst>
                  <a:ext uri="{FF2B5EF4-FFF2-40B4-BE49-F238E27FC236}">
                    <a16:creationId xmlns:a16="http://schemas.microsoft.com/office/drawing/2014/main" id="{A0868FAC-DB70-4221-B43F-3BDA781C0693}"/>
                  </a:ext>
                </a:extLst>
              </p:cNvPr>
              <p:cNvSpPr>
                <a:spLocks/>
              </p:cNvSpPr>
              <p:nvPr/>
            </p:nvSpPr>
            <p:spPr bwMode="auto">
              <a:xfrm>
                <a:off x="11930063" y="2365375"/>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1"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1" name="Freeform 1448">
                <a:extLst>
                  <a:ext uri="{FF2B5EF4-FFF2-40B4-BE49-F238E27FC236}">
                    <a16:creationId xmlns:a16="http://schemas.microsoft.com/office/drawing/2014/main" id="{8B71A487-18EA-469A-B944-EF934F054ECE}"/>
                  </a:ext>
                </a:extLst>
              </p:cNvPr>
              <p:cNvSpPr>
                <a:spLocks/>
              </p:cNvSpPr>
              <p:nvPr/>
            </p:nvSpPr>
            <p:spPr bwMode="auto">
              <a:xfrm>
                <a:off x="158750" y="198438"/>
                <a:ext cx="131763" cy="103188"/>
              </a:xfrm>
              <a:custGeom>
                <a:avLst/>
                <a:gdLst>
                  <a:gd name="T0" fmla="*/ 25 w 51"/>
                  <a:gd name="T1" fmla="*/ 40 h 40"/>
                  <a:gd name="T2" fmla="*/ 25 w 51"/>
                  <a:gd name="T3" fmla="*/ 0 h 40"/>
                  <a:gd name="T4" fmla="*/ 25 w 51"/>
                  <a:gd name="T5" fmla="*/ 40 h 40"/>
                </a:gdLst>
                <a:ahLst/>
                <a:cxnLst>
                  <a:cxn ang="0">
                    <a:pos x="T0" y="T1"/>
                  </a:cxn>
                  <a:cxn ang="0">
                    <a:pos x="T2" y="T3"/>
                  </a:cxn>
                  <a:cxn ang="0">
                    <a:pos x="T4" y="T5"/>
                  </a:cxn>
                </a:cxnLst>
                <a:rect l="0" t="0" r="r" b="b"/>
                <a:pathLst>
                  <a:path w="51" h="40">
                    <a:moveTo>
                      <a:pt x="25" y="40"/>
                    </a:moveTo>
                    <a:cubicBezTo>
                      <a:pt x="51" y="40"/>
                      <a:pt x="51" y="0"/>
                      <a:pt x="25" y="0"/>
                    </a:cubicBezTo>
                    <a:cubicBezTo>
                      <a:pt x="0" y="0"/>
                      <a:pt x="0" y="40"/>
                      <a:pt x="25"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2" name="Freeform 1449">
                <a:extLst>
                  <a:ext uri="{FF2B5EF4-FFF2-40B4-BE49-F238E27FC236}">
                    <a16:creationId xmlns:a16="http://schemas.microsoft.com/office/drawing/2014/main" id="{EB8134F1-388E-4E55-A78A-4D2BF99D35D8}"/>
                  </a:ext>
                </a:extLst>
              </p:cNvPr>
              <p:cNvSpPr>
                <a:spLocks/>
              </p:cNvSpPr>
              <p:nvPr/>
            </p:nvSpPr>
            <p:spPr bwMode="auto">
              <a:xfrm>
                <a:off x="484188" y="5616575"/>
                <a:ext cx="131763" cy="103188"/>
              </a:xfrm>
              <a:custGeom>
                <a:avLst/>
                <a:gdLst>
                  <a:gd name="T0" fmla="*/ 25 w 51"/>
                  <a:gd name="T1" fmla="*/ 40 h 40"/>
                  <a:gd name="T2" fmla="*/ 25 w 51"/>
                  <a:gd name="T3" fmla="*/ 0 h 40"/>
                  <a:gd name="T4" fmla="*/ 25 w 51"/>
                  <a:gd name="T5" fmla="*/ 40 h 40"/>
                </a:gdLst>
                <a:ahLst/>
                <a:cxnLst>
                  <a:cxn ang="0">
                    <a:pos x="T0" y="T1"/>
                  </a:cxn>
                  <a:cxn ang="0">
                    <a:pos x="T2" y="T3"/>
                  </a:cxn>
                  <a:cxn ang="0">
                    <a:pos x="T4" y="T5"/>
                  </a:cxn>
                </a:cxnLst>
                <a:rect l="0" t="0" r="r" b="b"/>
                <a:pathLst>
                  <a:path w="51" h="40">
                    <a:moveTo>
                      <a:pt x="25" y="40"/>
                    </a:moveTo>
                    <a:cubicBezTo>
                      <a:pt x="51" y="40"/>
                      <a:pt x="51" y="0"/>
                      <a:pt x="25" y="0"/>
                    </a:cubicBezTo>
                    <a:cubicBezTo>
                      <a:pt x="0" y="0"/>
                      <a:pt x="0" y="40"/>
                      <a:pt x="25"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3" name="Freeform 1450">
                <a:extLst>
                  <a:ext uri="{FF2B5EF4-FFF2-40B4-BE49-F238E27FC236}">
                    <a16:creationId xmlns:a16="http://schemas.microsoft.com/office/drawing/2014/main" id="{85E1A90D-D273-4701-A73B-0992D8303547}"/>
                  </a:ext>
                </a:extLst>
              </p:cNvPr>
              <p:cNvSpPr>
                <a:spLocks/>
              </p:cNvSpPr>
              <p:nvPr/>
            </p:nvSpPr>
            <p:spPr bwMode="auto">
              <a:xfrm>
                <a:off x="731838" y="2689225"/>
                <a:ext cx="100013"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4" name="Freeform 1451">
                <a:extLst>
                  <a:ext uri="{FF2B5EF4-FFF2-40B4-BE49-F238E27FC236}">
                    <a16:creationId xmlns:a16="http://schemas.microsoft.com/office/drawing/2014/main" id="{EDA49C45-5931-4BB8-90FA-5A4F0C902441}"/>
                  </a:ext>
                </a:extLst>
              </p:cNvPr>
              <p:cNvSpPr>
                <a:spLocks/>
              </p:cNvSpPr>
              <p:nvPr/>
            </p:nvSpPr>
            <p:spPr bwMode="auto">
              <a:xfrm>
                <a:off x="11422063" y="614363"/>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5" name="Freeform 1452">
                <a:extLst>
                  <a:ext uri="{FF2B5EF4-FFF2-40B4-BE49-F238E27FC236}">
                    <a16:creationId xmlns:a16="http://schemas.microsoft.com/office/drawing/2014/main" id="{3F406DE8-8F51-406D-8CA4-CE1CB93BD83D}"/>
                  </a:ext>
                </a:extLst>
              </p:cNvPr>
              <p:cNvSpPr>
                <a:spLocks/>
              </p:cNvSpPr>
              <p:nvPr/>
            </p:nvSpPr>
            <p:spPr bwMode="auto">
              <a:xfrm>
                <a:off x="11112500" y="3895725"/>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6" name="Freeform 1453">
                <a:extLst>
                  <a:ext uri="{FF2B5EF4-FFF2-40B4-BE49-F238E27FC236}">
                    <a16:creationId xmlns:a16="http://schemas.microsoft.com/office/drawing/2014/main" id="{29D1F129-275B-4E4F-8B0B-E144070635F6}"/>
                  </a:ext>
                </a:extLst>
              </p:cNvPr>
              <p:cNvSpPr>
                <a:spLocks/>
              </p:cNvSpPr>
              <p:nvPr/>
            </p:nvSpPr>
            <p:spPr bwMode="auto">
              <a:xfrm>
                <a:off x="11855450" y="6202363"/>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7" name="Freeform 1454">
                <a:extLst>
                  <a:ext uri="{FF2B5EF4-FFF2-40B4-BE49-F238E27FC236}">
                    <a16:creationId xmlns:a16="http://schemas.microsoft.com/office/drawing/2014/main" id="{83DBDF32-E958-43A3-A1F3-EECE72BEC221}"/>
                  </a:ext>
                </a:extLst>
              </p:cNvPr>
              <p:cNvSpPr>
                <a:spLocks/>
              </p:cNvSpPr>
              <p:nvPr/>
            </p:nvSpPr>
            <p:spPr bwMode="auto">
              <a:xfrm>
                <a:off x="127000" y="4067175"/>
                <a:ext cx="101600"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8" name="Freeform 1455">
                <a:extLst>
                  <a:ext uri="{FF2B5EF4-FFF2-40B4-BE49-F238E27FC236}">
                    <a16:creationId xmlns:a16="http://schemas.microsoft.com/office/drawing/2014/main" id="{057706C1-3708-4842-A5EF-23BF4F8CF45D}"/>
                  </a:ext>
                </a:extLst>
              </p:cNvPr>
              <p:cNvSpPr>
                <a:spLocks/>
              </p:cNvSpPr>
              <p:nvPr/>
            </p:nvSpPr>
            <p:spPr bwMode="auto">
              <a:xfrm>
                <a:off x="11142663" y="1682750"/>
                <a:ext cx="101600"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69" name="Freeform 1456">
                <a:extLst>
                  <a:ext uri="{FF2B5EF4-FFF2-40B4-BE49-F238E27FC236}">
                    <a16:creationId xmlns:a16="http://schemas.microsoft.com/office/drawing/2014/main" id="{CA3F43CD-EAEE-4C81-AC7E-22E922B5CA0A}"/>
                  </a:ext>
                </a:extLst>
              </p:cNvPr>
              <p:cNvSpPr>
                <a:spLocks/>
              </p:cNvSpPr>
              <p:nvPr/>
            </p:nvSpPr>
            <p:spPr bwMode="auto">
              <a:xfrm>
                <a:off x="1181100" y="3957638"/>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0" name="Freeform 1457">
                <a:extLst>
                  <a:ext uri="{FF2B5EF4-FFF2-40B4-BE49-F238E27FC236}">
                    <a16:creationId xmlns:a16="http://schemas.microsoft.com/office/drawing/2014/main" id="{B2201431-71AB-473C-8AE2-CE1C3AC9C95A}"/>
                  </a:ext>
                </a:extLst>
              </p:cNvPr>
              <p:cNvSpPr>
                <a:spLocks/>
              </p:cNvSpPr>
              <p:nvPr/>
            </p:nvSpPr>
            <p:spPr bwMode="auto">
              <a:xfrm>
                <a:off x="1135063" y="288925"/>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1" name="Freeform 1458">
                <a:extLst>
                  <a:ext uri="{FF2B5EF4-FFF2-40B4-BE49-F238E27FC236}">
                    <a16:creationId xmlns:a16="http://schemas.microsoft.com/office/drawing/2014/main" id="{13665294-2326-430B-890F-D40E4A780E10}"/>
                  </a:ext>
                </a:extLst>
              </p:cNvPr>
              <p:cNvSpPr>
                <a:spLocks/>
              </p:cNvSpPr>
              <p:nvPr/>
            </p:nvSpPr>
            <p:spPr bwMode="auto">
              <a:xfrm>
                <a:off x="204788" y="1682750"/>
                <a:ext cx="100013"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2" name="Freeform 1459">
                <a:extLst>
                  <a:ext uri="{FF2B5EF4-FFF2-40B4-BE49-F238E27FC236}">
                    <a16:creationId xmlns:a16="http://schemas.microsoft.com/office/drawing/2014/main" id="{30C813ED-D2F0-4253-B99E-33F0975F28FF}"/>
                  </a:ext>
                </a:extLst>
              </p:cNvPr>
              <p:cNvSpPr>
                <a:spLocks/>
              </p:cNvSpPr>
              <p:nvPr/>
            </p:nvSpPr>
            <p:spPr bwMode="auto">
              <a:xfrm>
                <a:off x="11887200" y="4748213"/>
                <a:ext cx="100013"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3" name="Freeform 1460">
                <a:extLst>
                  <a:ext uri="{FF2B5EF4-FFF2-40B4-BE49-F238E27FC236}">
                    <a16:creationId xmlns:a16="http://schemas.microsoft.com/office/drawing/2014/main" id="{4E867830-C3BA-494B-A11F-87F2E73E6764}"/>
                  </a:ext>
                </a:extLst>
              </p:cNvPr>
              <p:cNvSpPr>
                <a:spLocks/>
              </p:cNvSpPr>
              <p:nvPr/>
            </p:nvSpPr>
            <p:spPr bwMode="auto">
              <a:xfrm>
                <a:off x="1268413" y="6284913"/>
                <a:ext cx="49213" cy="39688"/>
              </a:xfrm>
              <a:custGeom>
                <a:avLst/>
                <a:gdLst>
                  <a:gd name="T0" fmla="*/ 9 w 19"/>
                  <a:gd name="T1" fmla="*/ 15 h 15"/>
                  <a:gd name="T2" fmla="*/ 9 w 19"/>
                  <a:gd name="T3" fmla="*/ 0 h 15"/>
                  <a:gd name="T4" fmla="*/ 9 w 19"/>
                  <a:gd name="T5" fmla="*/ 15 h 15"/>
                </a:gdLst>
                <a:ahLst/>
                <a:cxnLst>
                  <a:cxn ang="0">
                    <a:pos x="T0" y="T1"/>
                  </a:cxn>
                  <a:cxn ang="0">
                    <a:pos x="T2" y="T3"/>
                  </a:cxn>
                  <a:cxn ang="0">
                    <a:pos x="T4" y="T5"/>
                  </a:cxn>
                </a:cxnLst>
                <a:rect l="0" t="0" r="r" b="b"/>
                <a:pathLst>
                  <a:path w="19" h="15">
                    <a:moveTo>
                      <a:pt x="9" y="15"/>
                    </a:moveTo>
                    <a:cubicBezTo>
                      <a:pt x="19" y="15"/>
                      <a:pt x="19" y="0"/>
                      <a:pt x="9" y="0"/>
                    </a:cubicBezTo>
                    <a:cubicBezTo>
                      <a:pt x="0" y="0"/>
                      <a:pt x="0" y="15"/>
                      <a:pt x="9"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4" name="Freeform 1461">
                <a:extLst>
                  <a:ext uri="{FF2B5EF4-FFF2-40B4-BE49-F238E27FC236}">
                    <a16:creationId xmlns:a16="http://schemas.microsoft.com/office/drawing/2014/main" id="{10DA9B7E-8395-4978-BA0D-085EA931B284}"/>
                  </a:ext>
                </a:extLst>
              </p:cNvPr>
              <p:cNvSpPr>
                <a:spLocks/>
              </p:cNvSpPr>
              <p:nvPr/>
            </p:nvSpPr>
            <p:spPr bwMode="auto">
              <a:xfrm>
                <a:off x="11122025" y="6626225"/>
                <a:ext cx="49213" cy="38100"/>
              </a:xfrm>
              <a:custGeom>
                <a:avLst/>
                <a:gdLst>
                  <a:gd name="T0" fmla="*/ 9 w 19"/>
                  <a:gd name="T1" fmla="*/ 15 h 15"/>
                  <a:gd name="T2" fmla="*/ 9 w 19"/>
                  <a:gd name="T3" fmla="*/ 0 h 15"/>
                  <a:gd name="T4" fmla="*/ 9 w 19"/>
                  <a:gd name="T5" fmla="*/ 15 h 15"/>
                </a:gdLst>
                <a:ahLst/>
                <a:cxnLst>
                  <a:cxn ang="0">
                    <a:pos x="T0" y="T1"/>
                  </a:cxn>
                  <a:cxn ang="0">
                    <a:pos x="T2" y="T3"/>
                  </a:cxn>
                  <a:cxn ang="0">
                    <a:pos x="T4" y="T5"/>
                  </a:cxn>
                </a:cxnLst>
                <a:rect l="0" t="0" r="r" b="b"/>
                <a:pathLst>
                  <a:path w="19" h="15">
                    <a:moveTo>
                      <a:pt x="9" y="15"/>
                    </a:moveTo>
                    <a:cubicBezTo>
                      <a:pt x="19" y="15"/>
                      <a:pt x="19" y="0"/>
                      <a:pt x="9" y="0"/>
                    </a:cubicBezTo>
                    <a:cubicBezTo>
                      <a:pt x="0" y="0"/>
                      <a:pt x="0" y="15"/>
                      <a:pt x="9"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5" name="Freeform 1462">
                <a:extLst>
                  <a:ext uri="{FF2B5EF4-FFF2-40B4-BE49-F238E27FC236}">
                    <a16:creationId xmlns:a16="http://schemas.microsoft.com/office/drawing/2014/main" id="{10A8973C-C8A0-4C09-8F49-59EEE18FD374}"/>
                  </a:ext>
                </a:extLst>
              </p:cNvPr>
              <p:cNvSpPr>
                <a:spLocks/>
              </p:cNvSpPr>
              <p:nvPr/>
            </p:nvSpPr>
            <p:spPr bwMode="auto">
              <a:xfrm>
                <a:off x="11014075" y="0"/>
                <a:ext cx="49213" cy="38100"/>
              </a:xfrm>
              <a:custGeom>
                <a:avLst/>
                <a:gdLst>
                  <a:gd name="T0" fmla="*/ 9 w 19"/>
                  <a:gd name="T1" fmla="*/ 15 h 15"/>
                  <a:gd name="T2" fmla="*/ 9 w 19"/>
                  <a:gd name="T3" fmla="*/ 0 h 15"/>
                  <a:gd name="T4" fmla="*/ 9 w 19"/>
                  <a:gd name="T5" fmla="*/ 15 h 15"/>
                </a:gdLst>
                <a:ahLst/>
                <a:cxnLst>
                  <a:cxn ang="0">
                    <a:pos x="T0" y="T1"/>
                  </a:cxn>
                  <a:cxn ang="0">
                    <a:pos x="T2" y="T3"/>
                  </a:cxn>
                  <a:cxn ang="0">
                    <a:pos x="T4" y="T5"/>
                  </a:cxn>
                </a:cxnLst>
                <a:rect l="0" t="0" r="r" b="b"/>
                <a:pathLst>
                  <a:path w="19" h="15">
                    <a:moveTo>
                      <a:pt x="9" y="15"/>
                    </a:moveTo>
                    <a:cubicBezTo>
                      <a:pt x="19" y="15"/>
                      <a:pt x="19" y="0"/>
                      <a:pt x="9" y="0"/>
                    </a:cubicBezTo>
                    <a:cubicBezTo>
                      <a:pt x="0" y="0"/>
                      <a:pt x="0" y="15"/>
                      <a:pt x="9"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6" name="Freeform 1431">
                <a:extLst>
                  <a:ext uri="{FF2B5EF4-FFF2-40B4-BE49-F238E27FC236}">
                    <a16:creationId xmlns:a16="http://schemas.microsoft.com/office/drawing/2014/main" id="{5A03F5E2-D0B2-4906-AE7C-BCFA8A5D1CD5}"/>
                  </a:ext>
                </a:extLst>
              </p:cNvPr>
              <p:cNvSpPr>
                <a:spLocks/>
              </p:cNvSpPr>
              <p:nvPr/>
            </p:nvSpPr>
            <p:spPr bwMode="auto">
              <a:xfrm>
                <a:off x="5310187" y="4105275"/>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7" name="Freeform 1437">
                <a:extLst>
                  <a:ext uri="{FF2B5EF4-FFF2-40B4-BE49-F238E27FC236}">
                    <a16:creationId xmlns:a16="http://schemas.microsoft.com/office/drawing/2014/main" id="{608C0BDE-511A-4240-B2FE-B3E08ABF3AA6}"/>
                  </a:ext>
                </a:extLst>
              </p:cNvPr>
              <p:cNvSpPr>
                <a:spLocks/>
              </p:cNvSpPr>
              <p:nvPr/>
            </p:nvSpPr>
            <p:spPr bwMode="auto">
              <a:xfrm>
                <a:off x="5359400" y="2978150"/>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8" name="Freeform 1420">
                <a:extLst>
                  <a:ext uri="{FF2B5EF4-FFF2-40B4-BE49-F238E27FC236}">
                    <a16:creationId xmlns:a16="http://schemas.microsoft.com/office/drawing/2014/main" id="{FC1D0826-E52B-4F2F-8356-45DA595DF4D6}"/>
                  </a:ext>
                </a:extLst>
              </p:cNvPr>
              <p:cNvSpPr>
                <a:spLocks/>
              </p:cNvSpPr>
              <p:nvPr/>
            </p:nvSpPr>
            <p:spPr bwMode="auto">
              <a:xfrm>
                <a:off x="6259513" y="4655768"/>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sp>
            <p:nvSpPr>
              <p:cNvPr id="79" name="Freeform 1430">
                <a:extLst>
                  <a:ext uri="{FF2B5EF4-FFF2-40B4-BE49-F238E27FC236}">
                    <a16:creationId xmlns:a16="http://schemas.microsoft.com/office/drawing/2014/main" id="{DE3AD030-9B25-42E1-A228-71FC5C62FB36}"/>
                  </a:ext>
                </a:extLst>
              </p:cNvPr>
              <p:cNvSpPr>
                <a:spLocks/>
              </p:cNvSpPr>
              <p:nvPr/>
            </p:nvSpPr>
            <p:spPr bwMode="auto">
              <a:xfrm>
                <a:off x="6786563" y="3365500"/>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b="1"/>
              </a:p>
            </p:txBody>
          </p:sp>
        </p:grpSp>
      </p:grpSp>
      <p:sp>
        <p:nvSpPr>
          <p:cNvPr id="2" name="Title Placeholder 1">
            <a:extLst>
              <a:ext uri="{FF2B5EF4-FFF2-40B4-BE49-F238E27FC236}">
                <a16:creationId xmlns:a16="http://schemas.microsoft.com/office/drawing/2014/main" id="{21F6BB08-598D-4DA8-8DAE-FF79BED4E075}"/>
              </a:ext>
            </a:extLst>
          </p:cNvPr>
          <p:cNvSpPr>
            <a:spLocks noGrp="1"/>
          </p:cNvSpPr>
          <p:nvPr>
            <p:ph type="title"/>
          </p:nvPr>
        </p:nvSpPr>
        <p:spPr>
          <a:xfrm>
            <a:off x="334962" y="543408"/>
            <a:ext cx="11522076" cy="4985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a:extLst>
              <a:ext uri="{FF2B5EF4-FFF2-40B4-BE49-F238E27FC236}">
                <a16:creationId xmlns:a16="http://schemas.microsoft.com/office/drawing/2014/main" id="{266484F2-2835-4F04-A6F0-197F71F26B62}"/>
              </a:ext>
            </a:extLst>
          </p:cNvPr>
          <p:cNvSpPr>
            <a:spLocks noGrp="1"/>
          </p:cNvSpPr>
          <p:nvPr>
            <p:ph type="body" idx="1"/>
          </p:nvPr>
        </p:nvSpPr>
        <p:spPr>
          <a:xfrm>
            <a:off x="334962" y="1304925"/>
            <a:ext cx="11522076" cy="48021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96FC455-4BDA-4583-8958-CD5DB16D6F11}"/>
              </a:ext>
            </a:extLst>
          </p:cNvPr>
          <p:cNvSpPr>
            <a:spLocks noGrp="1"/>
          </p:cNvSpPr>
          <p:nvPr>
            <p:ph type="ftr" sz="quarter" idx="3"/>
          </p:nvPr>
        </p:nvSpPr>
        <p:spPr>
          <a:xfrm>
            <a:off x="334962" y="6532063"/>
            <a:ext cx="4114800" cy="169277"/>
          </a:xfrm>
          <a:prstGeom prst="rect">
            <a:avLst/>
          </a:prstGeom>
        </p:spPr>
        <p:txBody>
          <a:bodyPr vert="horz" lIns="0" tIns="0" rIns="0" bIns="0" rtlCol="0" anchor="ctr">
            <a:spAutoFit/>
          </a:bodyPr>
          <a:lstStyle>
            <a:lvl1pPr marL="0" algn="l" defTabSz="914400" rtl="0" eaLnBrk="1" latinLnBrk="0" hangingPunct="1">
              <a:defRPr lang="en-US" sz="1100" i="1" kern="1200" dirty="0">
                <a:solidFill>
                  <a:schemeClr val="bg1"/>
                </a:solidFill>
                <a:latin typeface="+mn-lt"/>
                <a:ea typeface="+mn-ea"/>
                <a:cs typeface="+mn-cs"/>
              </a:defRPr>
            </a:lvl1pPr>
          </a:lstStyle>
          <a:p>
            <a:r>
              <a:rPr lang="en-US" dirty="0"/>
              <a:t>Your footer goes in here</a:t>
            </a:r>
          </a:p>
        </p:txBody>
      </p:sp>
      <p:sp>
        <p:nvSpPr>
          <p:cNvPr id="19" name="Slide Number Placeholder 5">
            <a:extLst>
              <a:ext uri="{FF2B5EF4-FFF2-40B4-BE49-F238E27FC236}">
                <a16:creationId xmlns:a16="http://schemas.microsoft.com/office/drawing/2014/main" id="{CB662A00-0E4B-426B-9218-56290DC9A886}"/>
              </a:ext>
            </a:extLst>
          </p:cNvPr>
          <p:cNvSpPr>
            <a:spLocks noGrp="1"/>
          </p:cNvSpPr>
          <p:nvPr>
            <p:ph type="sldNum" sz="quarter" idx="4"/>
          </p:nvPr>
        </p:nvSpPr>
        <p:spPr>
          <a:xfrm>
            <a:off x="11374636" y="6375401"/>
            <a:ext cx="482401" cy="482600"/>
          </a:xfrm>
          <a:prstGeom prst="rect">
            <a:avLst/>
          </a:prstGeom>
          <a:noFill/>
        </p:spPr>
        <p:txBody>
          <a:bodyPr vert="horz" lIns="91440" tIns="45720" rIns="91440" bIns="45720" rtlCol="0" anchor="ctr"/>
          <a:lstStyle>
            <a:lvl1pPr marL="0" algn="ctr" defTabSz="914400" rtl="0" eaLnBrk="1" latinLnBrk="0" hangingPunct="1">
              <a:defRPr lang="en-US" sz="1200" b="1" kern="1200" smtClean="0">
                <a:solidFill>
                  <a:srgbClr val="FEC643"/>
                </a:solidFill>
                <a:latin typeface="+mj-lt"/>
                <a:ea typeface="+mn-ea"/>
                <a:cs typeface="+mn-cs"/>
              </a:defRPr>
            </a:lvl1pPr>
          </a:lstStyle>
          <a:p>
            <a:fld id="{14ED2C52-F4A6-44CA-8A9F-48318319496E}" type="slidenum">
              <a:rPr lang="en-US" smtClean="0"/>
              <a:pPr/>
              <a:t>‹#›</a:t>
            </a:fld>
            <a:endParaRPr lang="en-US" dirty="0"/>
          </a:p>
        </p:txBody>
      </p:sp>
    </p:spTree>
    <p:extLst>
      <p:ext uri="{BB962C8B-B14F-4D97-AF65-F5344CB8AC3E}">
        <p14:creationId xmlns:p14="http://schemas.microsoft.com/office/powerpoint/2010/main" val="3025291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algn="l" defTabSz="914400" rtl="0" eaLnBrk="1" latinLnBrk="0" hangingPunct="1">
        <a:lnSpc>
          <a:spcPct val="90000"/>
        </a:lnSpc>
        <a:spcBef>
          <a:spcPct val="0"/>
        </a:spcBef>
        <a:buNone/>
        <a:defRPr lang="en-US" sz="3600" b="1" kern="1200" dirty="0" smtClean="0">
          <a:solidFill>
            <a:srgbClr val="FEC643"/>
          </a:solidFill>
          <a:latin typeface="+mj-lt"/>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37A5F-B186-49FB-8F49-D9BB089A2A1F}"/>
              </a:ext>
            </a:extLst>
          </p:cNvPr>
          <p:cNvSpPr/>
          <p:nvPr/>
        </p:nvSpPr>
        <p:spPr>
          <a:xfrm>
            <a:off x="0" y="366963"/>
            <a:ext cx="12192000" cy="6858000"/>
          </a:xfrm>
          <a:prstGeom prst="rect">
            <a:avLst/>
          </a:prstGeom>
          <a:solidFill>
            <a:srgbClr val="231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9" name="Freeform 1412">
            <a:extLst>
              <a:ext uri="{FF2B5EF4-FFF2-40B4-BE49-F238E27FC236}">
                <a16:creationId xmlns:a16="http://schemas.microsoft.com/office/drawing/2014/main" id="{B393DF79-1084-47BE-8F57-10FB263A88A5}"/>
              </a:ext>
            </a:extLst>
          </p:cNvPr>
          <p:cNvSpPr>
            <a:spLocks/>
          </p:cNvSpPr>
          <p:nvPr/>
        </p:nvSpPr>
        <p:spPr bwMode="auto">
          <a:xfrm>
            <a:off x="2482850" y="466725"/>
            <a:ext cx="66675"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0" name="Freeform 1413">
            <a:extLst>
              <a:ext uri="{FF2B5EF4-FFF2-40B4-BE49-F238E27FC236}">
                <a16:creationId xmlns:a16="http://schemas.microsoft.com/office/drawing/2014/main" id="{508D97C5-E2E3-4322-A3B3-FCF1BBB3B778}"/>
              </a:ext>
            </a:extLst>
          </p:cNvPr>
          <p:cNvSpPr>
            <a:spLocks/>
          </p:cNvSpPr>
          <p:nvPr/>
        </p:nvSpPr>
        <p:spPr bwMode="auto">
          <a:xfrm>
            <a:off x="9391650" y="6049963"/>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1" name="Freeform 1414">
            <a:extLst>
              <a:ext uri="{FF2B5EF4-FFF2-40B4-BE49-F238E27FC236}">
                <a16:creationId xmlns:a16="http://schemas.microsoft.com/office/drawing/2014/main" id="{9DE19AF8-41B8-4076-A23F-C6B82057C8FE}"/>
              </a:ext>
            </a:extLst>
          </p:cNvPr>
          <p:cNvSpPr>
            <a:spLocks/>
          </p:cNvSpPr>
          <p:nvPr/>
        </p:nvSpPr>
        <p:spPr bwMode="auto">
          <a:xfrm>
            <a:off x="7842250" y="1849438"/>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2" name="Freeform 1415">
            <a:extLst>
              <a:ext uri="{FF2B5EF4-FFF2-40B4-BE49-F238E27FC236}">
                <a16:creationId xmlns:a16="http://schemas.microsoft.com/office/drawing/2014/main" id="{2EA0F766-71F6-438C-9AB0-3A4941A99C1C}"/>
              </a:ext>
            </a:extLst>
          </p:cNvPr>
          <p:cNvSpPr>
            <a:spLocks/>
          </p:cNvSpPr>
          <p:nvPr/>
        </p:nvSpPr>
        <p:spPr bwMode="auto">
          <a:xfrm>
            <a:off x="2776538" y="4902200"/>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3" name="Freeform 1416">
            <a:extLst>
              <a:ext uri="{FF2B5EF4-FFF2-40B4-BE49-F238E27FC236}">
                <a16:creationId xmlns:a16="http://schemas.microsoft.com/office/drawing/2014/main" id="{52BD80A9-309C-4953-9F60-1DB029CBFD2C}"/>
              </a:ext>
            </a:extLst>
          </p:cNvPr>
          <p:cNvSpPr>
            <a:spLocks/>
          </p:cNvSpPr>
          <p:nvPr/>
        </p:nvSpPr>
        <p:spPr bwMode="auto">
          <a:xfrm>
            <a:off x="5988050" y="123825"/>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4" name="Freeform 1417">
            <a:extLst>
              <a:ext uri="{FF2B5EF4-FFF2-40B4-BE49-F238E27FC236}">
                <a16:creationId xmlns:a16="http://schemas.microsoft.com/office/drawing/2014/main" id="{AE391C1D-6F18-419F-9C0A-7F31C3B0EDE4}"/>
              </a:ext>
            </a:extLst>
          </p:cNvPr>
          <p:cNvSpPr>
            <a:spLocks/>
          </p:cNvSpPr>
          <p:nvPr/>
        </p:nvSpPr>
        <p:spPr bwMode="auto">
          <a:xfrm>
            <a:off x="9769475" y="3363913"/>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5" name="Freeform 1418">
            <a:extLst>
              <a:ext uri="{FF2B5EF4-FFF2-40B4-BE49-F238E27FC236}">
                <a16:creationId xmlns:a16="http://schemas.microsoft.com/office/drawing/2014/main" id="{80348D20-9EFC-434F-8324-B60977F21F92}"/>
              </a:ext>
            </a:extLst>
          </p:cNvPr>
          <p:cNvSpPr>
            <a:spLocks/>
          </p:cNvSpPr>
          <p:nvPr/>
        </p:nvSpPr>
        <p:spPr bwMode="auto">
          <a:xfrm>
            <a:off x="9585325" y="234950"/>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6" name="Freeform 1419">
            <a:extLst>
              <a:ext uri="{FF2B5EF4-FFF2-40B4-BE49-F238E27FC236}">
                <a16:creationId xmlns:a16="http://schemas.microsoft.com/office/drawing/2014/main" id="{3EFDA18D-42D4-4A4D-A5AA-6EF8C680AC50}"/>
              </a:ext>
            </a:extLst>
          </p:cNvPr>
          <p:cNvSpPr>
            <a:spLocks/>
          </p:cNvSpPr>
          <p:nvPr/>
        </p:nvSpPr>
        <p:spPr bwMode="auto">
          <a:xfrm>
            <a:off x="3243263" y="3000375"/>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7" name="Freeform 1420">
            <a:extLst>
              <a:ext uri="{FF2B5EF4-FFF2-40B4-BE49-F238E27FC236}">
                <a16:creationId xmlns:a16="http://schemas.microsoft.com/office/drawing/2014/main" id="{A9E51A2C-B49B-4FEE-9742-5FFA67E52FA0}"/>
              </a:ext>
            </a:extLst>
          </p:cNvPr>
          <p:cNvSpPr>
            <a:spLocks/>
          </p:cNvSpPr>
          <p:nvPr/>
        </p:nvSpPr>
        <p:spPr bwMode="auto">
          <a:xfrm>
            <a:off x="6259513" y="5808663"/>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8" name="Freeform 1421">
            <a:extLst>
              <a:ext uri="{FF2B5EF4-FFF2-40B4-BE49-F238E27FC236}">
                <a16:creationId xmlns:a16="http://schemas.microsoft.com/office/drawing/2014/main" id="{6B5CAA57-553A-43F8-AE44-2C5A4D131778}"/>
              </a:ext>
            </a:extLst>
          </p:cNvPr>
          <p:cNvSpPr>
            <a:spLocks/>
          </p:cNvSpPr>
          <p:nvPr/>
        </p:nvSpPr>
        <p:spPr bwMode="auto">
          <a:xfrm>
            <a:off x="4578350" y="1271588"/>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9" name="Freeform 1422">
            <a:extLst>
              <a:ext uri="{FF2B5EF4-FFF2-40B4-BE49-F238E27FC236}">
                <a16:creationId xmlns:a16="http://schemas.microsoft.com/office/drawing/2014/main" id="{E36608E1-435D-44FE-BB89-AB8886770905}"/>
              </a:ext>
            </a:extLst>
          </p:cNvPr>
          <p:cNvSpPr>
            <a:spLocks/>
          </p:cNvSpPr>
          <p:nvPr/>
        </p:nvSpPr>
        <p:spPr bwMode="auto">
          <a:xfrm>
            <a:off x="8896350" y="4637088"/>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4" name="Freeform 1423">
            <a:extLst>
              <a:ext uri="{FF2B5EF4-FFF2-40B4-BE49-F238E27FC236}">
                <a16:creationId xmlns:a16="http://schemas.microsoft.com/office/drawing/2014/main" id="{BBD5E5B8-726F-4788-8156-32A459291761}"/>
              </a:ext>
            </a:extLst>
          </p:cNvPr>
          <p:cNvSpPr>
            <a:spLocks/>
          </p:cNvSpPr>
          <p:nvPr/>
        </p:nvSpPr>
        <p:spPr bwMode="auto">
          <a:xfrm>
            <a:off x="4548188" y="6122988"/>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5" name="Freeform 1424">
            <a:extLst>
              <a:ext uri="{FF2B5EF4-FFF2-40B4-BE49-F238E27FC236}">
                <a16:creationId xmlns:a16="http://schemas.microsoft.com/office/drawing/2014/main" id="{7ACC69E6-2AD4-4569-B787-46A6172F19DE}"/>
              </a:ext>
            </a:extLst>
          </p:cNvPr>
          <p:cNvSpPr>
            <a:spLocks/>
          </p:cNvSpPr>
          <p:nvPr/>
        </p:nvSpPr>
        <p:spPr bwMode="auto">
          <a:xfrm>
            <a:off x="8015288" y="441325"/>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6" name="Freeform 1425">
            <a:extLst>
              <a:ext uri="{FF2B5EF4-FFF2-40B4-BE49-F238E27FC236}">
                <a16:creationId xmlns:a16="http://schemas.microsoft.com/office/drawing/2014/main" id="{E7746B20-E976-42DD-9508-F3AB9FABFF94}"/>
              </a:ext>
            </a:extLst>
          </p:cNvPr>
          <p:cNvSpPr>
            <a:spLocks/>
          </p:cNvSpPr>
          <p:nvPr/>
        </p:nvSpPr>
        <p:spPr bwMode="auto">
          <a:xfrm>
            <a:off x="2252663" y="3681413"/>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7" name="Freeform 1426">
            <a:extLst>
              <a:ext uri="{FF2B5EF4-FFF2-40B4-BE49-F238E27FC236}">
                <a16:creationId xmlns:a16="http://schemas.microsoft.com/office/drawing/2014/main" id="{2EE7C009-0E34-4348-A1C2-AA1C930301DE}"/>
              </a:ext>
            </a:extLst>
          </p:cNvPr>
          <p:cNvSpPr>
            <a:spLocks/>
          </p:cNvSpPr>
          <p:nvPr/>
        </p:nvSpPr>
        <p:spPr bwMode="auto">
          <a:xfrm>
            <a:off x="3819525" y="144463"/>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8" name="Freeform 1427">
            <a:extLst>
              <a:ext uri="{FF2B5EF4-FFF2-40B4-BE49-F238E27FC236}">
                <a16:creationId xmlns:a16="http://schemas.microsoft.com/office/drawing/2014/main" id="{CAC00595-E1FE-475A-B7A6-393178F8FC17}"/>
              </a:ext>
            </a:extLst>
          </p:cNvPr>
          <p:cNvSpPr>
            <a:spLocks/>
          </p:cNvSpPr>
          <p:nvPr/>
        </p:nvSpPr>
        <p:spPr bwMode="auto">
          <a:xfrm>
            <a:off x="9169400" y="1836738"/>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9" name="Freeform 1428">
            <a:extLst>
              <a:ext uri="{FF2B5EF4-FFF2-40B4-BE49-F238E27FC236}">
                <a16:creationId xmlns:a16="http://schemas.microsoft.com/office/drawing/2014/main" id="{439C2A6A-1420-439A-A19D-82F22FE31501}"/>
              </a:ext>
            </a:extLst>
          </p:cNvPr>
          <p:cNvSpPr>
            <a:spLocks/>
          </p:cNvSpPr>
          <p:nvPr/>
        </p:nvSpPr>
        <p:spPr bwMode="auto">
          <a:xfrm>
            <a:off x="7931150" y="5408613"/>
            <a:ext cx="96838" cy="76200"/>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0" name="Freeform 1429">
            <a:extLst>
              <a:ext uri="{FF2B5EF4-FFF2-40B4-BE49-F238E27FC236}">
                <a16:creationId xmlns:a16="http://schemas.microsoft.com/office/drawing/2014/main" id="{37048E4B-6991-4F0E-B0D5-421EB40E0E0E}"/>
              </a:ext>
            </a:extLst>
          </p:cNvPr>
          <p:cNvSpPr>
            <a:spLocks/>
          </p:cNvSpPr>
          <p:nvPr/>
        </p:nvSpPr>
        <p:spPr bwMode="auto">
          <a:xfrm>
            <a:off x="3070225" y="1663700"/>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1" name="Freeform 1430">
            <a:extLst>
              <a:ext uri="{FF2B5EF4-FFF2-40B4-BE49-F238E27FC236}">
                <a16:creationId xmlns:a16="http://schemas.microsoft.com/office/drawing/2014/main" id="{CB67597B-D53D-4E82-9A1E-21AA447C52FE}"/>
              </a:ext>
            </a:extLst>
          </p:cNvPr>
          <p:cNvSpPr>
            <a:spLocks/>
          </p:cNvSpPr>
          <p:nvPr/>
        </p:nvSpPr>
        <p:spPr bwMode="auto">
          <a:xfrm>
            <a:off x="8710613" y="3213100"/>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2" name="Freeform 1431">
            <a:extLst>
              <a:ext uri="{FF2B5EF4-FFF2-40B4-BE49-F238E27FC236}">
                <a16:creationId xmlns:a16="http://schemas.microsoft.com/office/drawing/2014/main" id="{A655229F-FA9E-46D1-8E84-CAABFF728467}"/>
              </a:ext>
            </a:extLst>
          </p:cNvPr>
          <p:cNvSpPr>
            <a:spLocks/>
          </p:cNvSpPr>
          <p:nvPr/>
        </p:nvSpPr>
        <p:spPr bwMode="auto">
          <a:xfrm>
            <a:off x="3987800" y="5033963"/>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3" name="Freeform 1432">
            <a:extLst>
              <a:ext uri="{FF2B5EF4-FFF2-40B4-BE49-F238E27FC236}">
                <a16:creationId xmlns:a16="http://schemas.microsoft.com/office/drawing/2014/main" id="{49E5FB8E-B5EB-4F8D-AE19-FD30E678FD2F}"/>
              </a:ext>
            </a:extLst>
          </p:cNvPr>
          <p:cNvSpPr>
            <a:spLocks/>
          </p:cNvSpPr>
          <p:nvPr/>
        </p:nvSpPr>
        <p:spPr bwMode="auto">
          <a:xfrm>
            <a:off x="6402388" y="1517650"/>
            <a:ext cx="98425" cy="76200"/>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4" name="Freeform 1433">
            <a:extLst>
              <a:ext uri="{FF2B5EF4-FFF2-40B4-BE49-F238E27FC236}">
                <a16:creationId xmlns:a16="http://schemas.microsoft.com/office/drawing/2014/main" id="{F4710E33-F4E3-4275-B168-C3BA7494FFD1}"/>
              </a:ext>
            </a:extLst>
          </p:cNvPr>
          <p:cNvSpPr>
            <a:spLocks/>
          </p:cNvSpPr>
          <p:nvPr/>
        </p:nvSpPr>
        <p:spPr bwMode="auto">
          <a:xfrm>
            <a:off x="2311400" y="6110288"/>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5" name="Freeform 1434">
            <a:extLst>
              <a:ext uri="{FF2B5EF4-FFF2-40B4-BE49-F238E27FC236}">
                <a16:creationId xmlns:a16="http://schemas.microsoft.com/office/drawing/2014/main" id="{BE7D19FB-5E0D-4082-88EC-21EE46C8FE98}"/>
              </a:ext>
            </a:extLst>
          </p:cNvPr>
          <p:cNvSpPr>
            <a:spLocks/>
          </p:cNvSpPr>
          <p:nvPr/>
        </p:nvSpPr>
        <p:spPr bwMode="auto">
          <a:xfrm>
            <a:off x="2211388" y="2311400"/>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6" name="Freeform 1435">
            <a:extLst>
              <a:ext uri="{FF2B5EF4-FFF2-40B4-BE49-F238E27FC236}">
                <a16:creationId xmlns:a16="http://schemas.microsoft.com/office/drawing/2014/main" id="{5FDAF200-8581-4982-9EED-20E9A91812D1}"/>
              </a:ext>
            </a:extLst>
          </p:cNvPr>
          <p:cNvSpPr>
            <a:spLocks/>
          </p:cNvSpPr>
          <p:nvPr/>
        </p:nvSpPr>
        <p:spPr bwMode="auto">
          <a:xfrm>
            <a:off x="9967913" y="1217613"/>
            <a:ext cx="52388"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7" name="Freeform 1436">
            <a:extLst>
              <a:ext uri="{FF2B5EF4-FFF2-40B4-BE49-F238E27FC236}">
                <a16:creationId xmlns:a16="http://schemas.microsoft.com/office/drawing/2014/main" id="{F6B24D4F-024E-4E04-A91D-C2B4CDE31182}"/>
              </a:ext>
            </a:extLst>
          </p:cNvPr>
          <p:cNvSpPr>
            <a:spLocks/>
          </p:cNvSpPr>
          <p:nvPr/>
        </p:nvSpPr>
        <p:spPr bwMode="auto">
          <a:xfrm>
            <a:off x="7148513" y="804863"/>
            <a:ext cx="50800" cy="38100"/>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8" name="Freeform 1437">
            <a:extLst>
              <a:ext uri="{FF2B5EF4-FFF2-40B4-BE49-F238E27FC236}">
                <a16:creationId xmlns:a16="http://schemas.microsoft.com/office/drawing/2014/main" id="{023DBC99-C26C-43AC-95CC-48493995A556}"/>
              </a:ext>
            </a:extLst>
          </p:cNvPr>
          <p:cNvSpPr>
            <a:spLocks/>
          </p:cNvSpPr>
          <p:nvPr/>
        </p:nvSpPr>
        <p:spPr bwMode="auto">
          <a:xfrm>
            <a:off x="5207000" y="1939925"/>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9" name="Freeform 1438">
            <a:extLst>
              <a:ext uri="{FF2B5EF4-FFF2-40B4-BE49-F238E27FC236}">
                <a16:creationId xmlns:a16="http://schemas.microsoft.com/office/drawing/2014/main" id="{61880834-CD31-4DC9-8FDB-5D54B75B6130}"/>
              </a:ext>
            </a:extLst>
          </p:cNvPr>
          <p:cNvSpPr>
            <a:spLocks/>
          </p:cNvSpPr>
          <p:nvPr/>
        </p:nvSpPr>
        <p:spPr bwMode="auto">
          <a:xfrm>
            <a:off x="9885363" y="4633913"/>
            <a:ext cx="50800" cy="38100"/>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0" name="Freeform 1439">
            <a:extLst>
              <a:ext uri="{FF2B5EF4-FFF2-40B4-BE49-F238E27FC236}">
                <a16:creationId xmlns:a16="http://schemas.microsoft.com/office/drawing/2014/main" id="{C8C3F316-3807-4981-8060-0EF3D0B95D76}"/>
              </a:ext>
            </a:extLst>
          </p:cNvPr>
          <p:cNvSpPr>
            <a:spLocks/>
          </p:cNvSpPr>
          <p:nvPr/>
        </p:nvSpPr>
        <p:spPr bwMode="auto">
          <a:xfrm>
            <a:off x="8831263" y="5562600"/>
            <a:ext cx="52388"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1" name="Freeform 1440">
            <a:extLst>
              <a:ext uri="{FF2B5EF4-FFF2-40B4-BE49-F238E27FC236}">
                <a16:creationId xmlns:a16="http://schemas.microsoft.com/office/drawing/2014/main" id="{23736D72-70FE-48DF-9D52-BCF2BF218948}"/>
              </a:ext>
            </a:extLst>
          </p:cNvPr>
          <p:cNvSpPr>
            <a:spLocks/>
          </p:cNvSpPr>
          <p:nvPr/>
        </p:nvSpPr>
        <p:spPr bwMode="auto">
          <a:xfrm>
            <a:off x="3440113" y="5975350"/>
            <a:ext cx="52388"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2" name="Freeform 1441">
            <a:extLst>
              <a:ext uri="{FF2B5EF4-FFF2-40B4-BE49-F238E27FC236}">
                <a16:creationId xmlns:a16="http://schemas.microsoft.com/office/drawing/2014/main" id="{27B3309E-A5C4-4ED1-8074-C4A7E85A94C6}"/>
              </a:ext>
            </a:extLst>
          </p:cNvPr>
          <p:cNvSpPr>
            <a:spLocks/>
          </p:cNvSpPr>
          <p:nvPr/>
        </p:nvSpPr>
        <p:spPr bwMode="auto">
          <a:xfrm>
            <a:off x="4029075" y="3405188"/>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3" name="Freeform 1442">
            <a:extLst>
              <a:ext uri="{FF2B5EF4-FFF2-40B4-BE49-F238E27FC236}">
                <a16:creationId xmlns:a16="http://schemas.microsoft.com/office/drawing/2014/main" id="{CFAF0783-F6F3-4EF4-A95B-7E6F0E7C6CD1}"/>
              </a:ext>
            </a:extLst>
          </p:cNvPr>
          <p:cNvSpPr>
            <a:spLocks/>
          </p:cNvSpPr>
          <p:nvPr/>
        </p:nvSpPr>
        <p:spPr bwMode="auto">
          <a:xfrm>
            <a:off x="8150225" y="3870325"/>
            <a:ext cx="50800" cy="38100"/>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4" name="Freeform 1443">
            <a:extLst>
              <a:ext uri="{FF2B5EF4-FFF2-40B4-BE49-F238E27FC236}">
                <a16:creationId xmlns:a16="http://schemas.microsoft.com/office/drawing/2014/main" id="{E659F77C-A6C9-4DD1-A427-7734BFD7BAE1}"/>
              </a:ext>
            </a:extLst>
          </p:cNvPr>
          <p:cNvSpPr>
            <a:spLocks/>
          </p:cNvSpPr>
          <p:nvPr/>
        </p:nvSpPr>
        <p:spPr bwMode="auto">
          <a:xfrm>
            <a:off x="10367963" y="2422525"/>
            <a:ext cx="66675"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985" name="Freeform: Shape 984">
            <a:extLst>
              <a:ext uri="{FF2B5EF4-FFF2-40B4-BE49-F238E27FC236}">
                <a16:creationId xmlns:a16="http://schemas.microsoft.com/office/drawing/2014/main" id="{D75043E2-8DCB-4BD3-ABD4-E253D2CB29C2}"/>
              </a:ext>
            </a:extLst>
          </p:cNvPr>
          <p:cNvSpPr/>
          <p:nvPr/>
        </p:nvSpPr>
        <p:spPr>
          <a:xfrm flipV="1">
            <a:off x="4064005" y="4962866"/>
            <a:ext cx="4063990" cy="1895134"/>
          </a:xfrm>
          <a:custGeom>
            <a:avLst/>
            <a:gdLst>
              <a:gd name="connsiteX0" fmla="*/ 0 w 5656638"/>
              <a:gd name="connsiteY0" fmla="*/ 0 h 2637823"/>
              <a:gd name="connsiteX1" fmla="*/ 5656638 w 5656638"/>
              <a:gd name="connsiteY1" fmla="*/ 0 h 2637823"/>
              <a:gd name="connsiteX2" fmla="*/ 5652114 w 5656638"/>
              <a:gd name="connsiteY2" fmla="*/ 89588 h 2637823"/>
              <a:gd name="connsiteX3" fmla="*/ 2828319 w 5656638"/>
              <a:gd name="connsiteY3" fmla="*/ 2637823 h 2637823"/>
              <a:gd name="connsiteX4" fmla="*/ 4524 w 5656638"/>
              <a:gd name="connsiteY4" fmla="*/ 89588 h 2637823"/>
              <a:gd name="connsiteX5" fmla="*/ 0 w 5656638"/>
              <a:gd name="connsiteY5" fmla="*/ 0 h 263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6638" h="2637823">
                <a:moveTo>
                  <a:pt x="0" y="0"/>
                </a:moveTo>
                <a:lnTo>
                  <a:pt x="5656638" y="0"/>
                </a:lnTo>
                <a:lnTo>
                  <a:pt x="5652114" y="89588"/>
                </a:lnTo>
                <a:cubicBezTo>
                  <a:pt x="5506757" y="1520894"/>
                  <a:pt x="4297975" y="2637823"/>
                  <a:pt x="2828319" y="2637823"/>
                </a:cubicBezTo>
                <a:cubicBezTo>
                  <a:pt x="1358663" y="2637823"/>
                  <a:pt x="149881" y="1520894"/>
                  <a:pt x="4524" y="89588"/>
                </a:cubicBezTo>
                <a:lnTo>
                  <a:pt x="0" y="0"/>
                </a:lnTo>
                <a:close/>
              </a:path>
            </a:pathLst>
          </a:custGeom>
          <a:gradFill flip="none" rotWithShape="1">
            <a:gsLst>
              <a:gs pos="100000">
                <a:schemeClr val="bg1">
                  <a:alpha val="0"/>
                </a:schemeClr>
              </a:gs>
              <a:gs pos="24000">
                <a:schemeClr val="accent1">
                  <a:lumMod val="5000"/>
                  <a:lumOff val="95000"/>
                  <a:alpha val="4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Freeform: Shape 979">
            <a:extLst>
              <a:ext uri="{FF2B5EF4-FFF2-40B4-BE49-F238E27FC236}">
                <a16:creationId xmlns:a16="http://schemas.microsoft.com/office/drawing/2014/main" id="{0DD06B7D-B1C1-48A2-95A1-AC480180BD6E}"/>
              </a:ext>
            </a:extLst>
          </p:cNvPr>
          <p:cNvSpPr/>
          <p:nvPr/>
        </p:nvSpPr>
        <p:spPr>
          <a:xfrm flipV="1">
            <a:off x="4380084" y="5147584"/>
            <a:ext cx="3430418" cy="1710416"/>
          </a:xfrm>
          <a:custGeom>
            <a:avLst/>
            <a:gdLst>
              <a:gd name="connsiteX0" fmla="*/ 127301 w 4774774"/>
              <a:gd name="connsiteY0" fmla="*/ 0 h 2380716"/>
              <a:gd name="connsiteX1" fmla="*/ 4774774 w 4774774"/>
              <a:gd name="connsiteY1" fmla="*/ 0 h 2380716"/>
              <a:gd name="connsiteX2" fmla="*/ 4769388 w 4774774"/>
              <a:gd name="connsiteY2" fmla="*/ 155912 h 2380716"/>
              <a:gd name="connsiteX3" fmla="*/ 3469738 w 4774774"/>
              <a:gd name="connsiteY3" fmla="*/ 2079969 h 2380716"/>
              <a:gd name="connsiteX4" fmla="*/ 3425592 w 4774774"/>
              <a:gd name="connsiteY4" fmla="*/ 2098870 h 2380716"/>
              <a:gd name="connsiteX5" fmla="*/ 3312076 w 4774774"/>
              <a:gd name="connsiteY5" fmla="*/ 2149273 h 2380716"/>
              <a:gd name="connsiteX6" fmla="*/ 3318382 w 4774774"/>
              <a:gd name="connsiteY6" fmla="*/ 2155573 h 2380716"/>
              <a:gd name="connsiteX7" fmla="*/ 3450818 w 4774774"/>
              <a:gd name="connsiteY7" fmla="*/ 2130372 h 2380716"/>
              <a:gd name="connsiteX8" fmla="*/ 3469738 w 4774774"/>
              <a:gd name="connsiteY8" fmla="*/ 2124071 h 2380716"/>
              <a:gd name="connsiteX9" fmla="*/ 3419286 w 4774774"/>
              <a:gd name="connsiteY9" fmla="*/ 2212277 h 2380716"/>
              <a:gd name="connsiteX10" fmla="*/ 3242704 w 4774774"/>
              <a:gd name="connsiteY10" fmla="*/ 2306783 h 2380716"/>
              <a:gd name="connsiteX11" fmla="*/ 2996752 w 4774774"/>
              <a:gd name="connsiteY11" fmla="*/ 2350886 h 2380716"/>
              <a:gd name="connsiteX12" fmla="*/ 2939993 w 4774774"/>
              <a:gd name="connsiteY12" fmla="*/ 2313083 h 2380716"/>
              <a:gd name="connsiteX13" fmla="*/ 3047203 w 4774774"/>
              <a:gd name="connsiteY13" fmla="*/ 2262680 h 2380716"/>
              <a:gd name="connsiteX14" fmla="*/ 3047203 w 4774774"/>
              <a:gd name="connsiteY14" fmla="*/ 2250079 h 2380716"/>
              <a:gd name="connsiteX15" fmla="*/ 2883235 w 4774774"/>
              <a:gd name="connsiteY15" fmla="*/ 2275281 h 2380716"/>
              <a:gd name="connsiteX16" fmla="*/ 2851702 w 4774774"/>
              <a:gd name="connsiteY16" fmla="*/ 2281581 h 2380716"/>
              <a:gd name="connsiteX17" fmla="*/ 2454394 w 4774774"/>
              <a:gd name="connsiteY17" fmla="*/ 2313083 h 2380716"/>
              <a:gd name="connsiteX18" fmla="*/ 348028 w 4774774"/>
              <a:gd name="connsiteY18" fmla="*/ 977400 h 2380716"/>
              <a:gd name="connsiteX19" fmla="*/ 310189 w 4774774"/>
              <a:gd name="connsiteY19" fmla="*/ 863993 h 2380716"/>
              <a:gd name="connsiteX20" fmla="*/ 234511 w 4774774"/>
              <a:gd name="connsiteY20" fmla="*/ 719084 h 2380716"/>
              <a:gd name="connsiteX21" fmla="*/ 221898 w 4774774"/>
              <a:gd name="connsiteY21" fmla="*/ 719084 h 2380716"/>
              <a:gd name="connsiteX22" fmla="*/ 247124 w 4774774"/>
              <a:gd name="connsiteY22" fmla="*/ 838792 h 2380716"/>
              <a:gd name="connsiteX23" fmla="*/ 177753 w 4774774"/>
              <a:gd name="connsiteY23" fmla="*/ 813590 h 2380716"/>
              <a:gd name="connsiteX24" fmla="*/ 70543 w 4774774"/>
              <a:gd name="connsiteY24" fmla="*/ 473369 h 2380716"/>
              <a:gd name="connsiteX25" fmla="*/ 45317 w 4774774"/>
              <a:gd name="connsiteY25" fmla="*/ 158350 h 2380716"/>
              <a:gd name="connsiteX26" fmla="*/ 70543 w 4774774"/>
              <a:gd name="connsiteY26" fmla="*/ 120547 h 2380716"/>
              <a:gd name="connsiteX27" fmla="*/ 89462 w 4774774"/>
              <a:gd name="connsiteY27" fmla="*/ 202452 h 2380716"/>
              <a:gd name="connsiteX28" fmla="*/ 133608 w 4774774"/>
              <a:gd name="connsiteY28" fmla="*/ 359962 h 2380716"/>
              <a:gd name="connsiteX29" fmla="*/ 152527 w 4774774"/>
              <a:gd name="connsiteY29" fmla="*/ 353662 h 2380716"/>
              <a:gd name="connsiteX30" fmla="*/ 133608 w 4774774"/>
              <a:gd name="connsiteY30" fmla="*/ 189851 h 2380716"/>
              <a:gd name="connsiteX31" fmla="*/ 127301 w 4774774"/>
              <a:gd name="connsiteY31" fmla="*/ 76444 h 2380716"/>
              <a:gd name="connsiteX32" fmla="*/ 127301 w 4774774"/>
              <a:gd name="connsiteY32" fmla="*/ 34704 h 2380716"/>
              <a:gd name="connsiteX33" fmla="*/ 127301 w 4774774"/>
              <a:gd name="connsiteY33" fmla="*/ 0 h 238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74774" h="2380716">
                <a:moveTo>
                  <a:pt x="127301" y="0"/>
                </a:moveTo>
                <a:lnTo>
                  <a:pt x="4774774" y="0"/>
                </a:lnTo>
                <a:lnTo>
                  <a:pt x="4769388" y="155912"/>
                </a:lnTo>
                <a:cubicBezTo>
                  <a:pt x="4711696" y="987614"/>
                  <a:pt x="4226516" y="1713758"/>
                  <a:pt x="3469738" y="2079969"/>
                </a:cubicBezTo>
                <a:cubicBezTo>
                  <a:pt x="3457125" y="2086269"/>
                  <a:pt x="3438205" y="2092570"/>
                  <a:pt x="3425592" y="2098870"/>
                </a:cubicBezTo>
                <a:cubicBezTo>
                  <a:pt x="3387754" y="2111471"/>
                  <a:pt x="3324689" y="2098870"/>
                  <a:pt x="3312076" y="2149273"/>
                </a:cubicBezTo>
                <a:cubicBezTo>
                  <a:pt x="3312076" y="2155573"/>
                  <a:pt x="3318382" y="2155573"/>
                  <a:pt x="3318382" y="2155573"/>
                </a:cubicBezTo>
                <a:cubicBezTo>
                  <a:pt x="3362528" y="2149273"/>
                  <a:pt x="3412980" y="2142973"/>
                  <a:pt x="3450818" y="2130372"/>
                </a:cubicBezTo>
                <a:cubicBezTo>
                  <a:pt x="3457125" y="2130372"/>
                  <a:pt x="3463431" y="2124071"/>
                  <a:pt x="3469738" y="2124071"/>
                </a:cubicBezTo>
                <a:cubicBezTo>
                  <a:pt x="3450818" y="2155573"/>
                  <a:pt x="3438205" y="2187075"/>
                  <a:pt x="3419286" y="2212277"/>
                </a:cubicBezTo>
                <a:cubicBezTo>
                  <a:pt x="3381447" y="2275281"/>
                  <a:pt x="3299463" y="2281581"/>
                  <a:pt x="3242704" y="2306783"/>
                </a:cubicBezTo>
                <a:cubicBezTo>
                  <a:pt x="3160720" y="2338285"/>
                  <a:pt x="3072429" y="2426490"/>
                  <a:pt x="2996752" y="2350886"/>
                </a:cubicBezTo>
                <a:cubicBezTo>
                  <a:pt x="2977832" y="2331984"/>
                  <a:pt x="2958913" y="2325684"/>
                  <a:pt x="2939993" y="2313083"/>
                </a:cubicBezTo>
                <a:cubicBezTo>
                  <a:pt x="2977832" y="2300482"/>
                  <a:pt x="3015671" y="2281581"/>
                  <a:pt x="3047203" y="2262680"/>
                </a:cubicBezTo>
                <a:cubicBezTo>
                  <a:pt x="3053510" y="2256380"/>
                  <a:pt x="3053510" y="2250079"/>
                  <a:pt x="3047203" y="2250079"/>
                </a:cubicBezTo>
                <a:cubicBezTo>
                  <a:pt x="2990445" y="2243779"/>
                  <a:pt x="2933687" y="2262680"/>
                  <a:pt x="2883235" y="2275281"/>
                </a:cubicBezTo>
                <a:cubicBezTo>
                  <a:pt x="2870622" y="2281581"/>
                  <a:pt x="2858009" y="2281581"/>
                  <a:pt x="2851702" y="2281581"/>
                </a:cubicBezTo>
                <a:cubicBezTo>
                  <a:pt x="2719266" y="2300482"/>
                  <a:pt x="2586830" y="2313083"/>
                  <a:pt x="2454394" y="2313083"/>
                </a:cubicBezTo>
                <a:cubicBezTo>
                  <a:pt x="1552567" y="2313083"/>
                  <a:pt x="726417" y="1783850"/>
                  <a:pt x="348028" y="977400"/>
                </a:cubicBezTo>
                <a:cubicBezTo>
                  <a:pt x="348028" y="939598"/>
                  <a:pt x="322802" y="901796"/>
                  <a:pt x="310189" y="863993"/>
                </a:cubicBezTo>
                <a:cubicBezTo>
                  <a:pt x="284963" y="819891"/>
                  <a:pt x="247124" y="769487"/>
                  <a:pt x="234511" y="719084"/>
                </a:cubicBezTo>
                <a:cubicBezTo>
                  <a:pt x="234511" y="706483"/>
                  <a:pt x="221898" y="712784"/>
                  <a:pt x="221898" y="719084"/>
                </a:cubicBezTo>
                <a:cubicBezTo>
                  <a:pt x="202979" y="763187"/>
                  <a:pt x="228205" y="794689"/>
                  <a:pt x="247124" y="838792"/>
                </a:cubicBezTo>
                <a:cubicBezTo>
                  <a:pt x="228205" y="826191"/>
                  <a:pt x="202979" y="819891"/>
                  <a:pt x="177753" y="813590"/>
                </a:cubicBezTo>
                <a:cubicBezTo>
                  <a:pt x="83156" y="788389"/>
                  <a:pt x="89462" y="555274"/>
                  <a:pt x="70543" y="473369"/>
                </a:cubicBezTo>
                <a:cubicBezTo>
                  <a:pt x="39010" y="353662"/>
                  <a:pt x="-55587" y="278057"/>
                  <a:pt x="45317" y="158350"/>
                </a:cubicBezTo>
                <a:cubicBezTo>
                  <a:pt x="57930" y="145749"/>
                  <a:pt x="64236" y="133148"/>
                  <a:pt x="70543" y="120547"/>
                </a:cubicBezTo>
                <a:cubicBezTo>
                  <a:pt x="76849" y="145749"/>
                  <a:pt x="83156" y="177251"/>
                  <a:pt x="89462" y="202452"/>
                </a:cubicBezTo>
                <a:cubicBezTo>
                  <a:pt x="102075" y="252855"/>
                  <a:pt x="102075" y="315859"/>
                  <a:pt x="133608" y="359962"/>
                </a:cubicBezTo>
                <a:cubicBezTo>
                  <a:pt x="139914" y="372563"/>
                  <a:pt x="158834" y="366262"/>
                  <a:pt x="152527" y="353662"/>
                </a:cubicBezTo>
                <a:cubicBezTo>
                  <a:pt x="133608" y="303258"/>
                  <a:pt x="139914" y="240255"/>
                  <a:pt x="133608" y="189851"/>
                </a:cubicBezTo>
                <a:cubicBezTo>
                  <a:pt x="127301" y="152049"/>
                  <a:pt x="127301" y="114247"/>
                  <a:pt x="127301" y="76444"/>
                </a:cubicBezTo>
                <a:cubicBezTo>
                  <a:pt x="127301" y="63844"/>
                  <a:pt x="127301" y="49668"/>
                  <a:pt x="127301" y="34704"/>
                </a:cubicBezTo>
                <a:lnTo>
                  <a:pt x="12730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reeform 888">
            <a:extLst>
              <a:ext uri="{FF2B5EF4-FFF2-40B4-BE49-F238E27FC236}">
                <a16:creationId xmlns:a16="http://schemas.microsoft.com/office/drawing/2014/main" id="{77C6D9A8-7668-46EC-A33F-6106FA668108}"/>
              </a:ext>
            </a:extLst>
          </p:cNvPr>
          <p:cNvSpPr>
            <a:spLocks/>
          </p:cNvSpPr>
          <p:nvPr/>
        </p:nvSpPr>
        <p:spPr bwMode="auto">
          <a:xfrm flipV="1">
            <a:off x="5088338" y="5268669"/>
            <a:ext cx="330755" cy="239512"/>
          </a:xfrm>
          <a:custGeom>
            <a:avLst/>
            <a:gdLst>
              <a:gd name="T0" fmla="*/ 33 w 73"/>
              <a:gd name="T1" fmla="*/ 41 h 53"/>
              <a:gd name="T2" fmla="*/ 8 w 73"/>
              <a:gd name="T3" fmla="*/ 17 h 53"/>
              <a:gd name="T4" fmla="*/ 0 w 73"/>
              <a:gd name="T5" fmla="*/ 0 h 53"/>
              <a:gd name="T6" fmla="*/ 15 w 73"/>
              <a:gd name="T7" fmla="*/ 12 h 53"/>
              <a:gd name="T8" fmla="*/ 73 w 73"/>
              <a:gd name="T9" fmla="*/ 45 h 53"/>
              <a:gd name="T10" fmla="*/ 33 w 73"/>
              <a:gd name="T11" fmla="*/ 41 h 53"/>
            </a:gdLst>
            <a:ahLst/>
            <a:cxnLst>
              <a:cxn ang="0">
                <a:pos x="T0" y="T1"/>
              </a:cxn>
              <a:cxn ang="0">
                <a:pos x="T2" y="T3"/>
              </a:cxn>
              <a:cxn ang="0">
                <a:pos x="T4" y="T5"/>
              </a:cxn>
              <a:cxn ang="0">
                <a:pos x="T6" y="T7"/>
              </a:cxn>
              <a:cxn ang="0">
                <a:pos x="T8" y="T9"/>
              </a:cxn>
              <a:cxn ang="0">
                <a:pos x="T10" y="T11"/>
              </a:cxn>
            </a:cxnLst>
            <a:rect l="0" t="0" r="r" b="b"/>
            <a:pathLst>
              <a:path w="73" h="53">
                <a:moveTo>
                  <a:pt x="33" y="41"/>
                </a:moveTo>
                <a:cubicBezTo>
                  <a:pt x="22" y="34"/>
                  <a:pt x="14" y="29"/>
                  <a:pt x="8" y="17"/>
                </a:cubicBezTo>
                <a:cubicBezTo>
                  <a:pt x="5" y="12"/>
                  <a:pt x="2" y="6"/>
                  <a:pt x="0" y="0"/>
                </a:cubicBezTo>
                <a:cubicBezTo>
                  <a:pt x="5" y="4"/>
                  <a:pt x="10" y="8"/>
                  <a:pt x="15" y="12"/>
                </a:cubicBezTo>
                <a:cubicBezTo>
                  <a:pt x="34" y="24"/>
                  <a:pt x="53" y="35"/>
                  <a:pt x="73" y="45"/>
                </a:cubicBezTo>
                <a:cubicBezTo>
                  <a:pt x="57" y="53"/>
                  <a:pt x="48" y="49"/>
                  <a:pt x="33" y="4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889">
            <a:extLst>
              <a:ext uri="{FF2B5EF4-FFF2-40B4-BE49-F238E27FC236}">
                <a16:creationId xmlns:a16="http://schemas.microsoft.com/office/drawing/2014/main" id="{4E53470D-A2A4-4AA4-A07D-2C75E74A10BF}"/>
              </a:ext>
            </a:extLst>
          </p:cNvPr>
          <p:cNvSpPr>
            <a:spLocks/>
          </p:cNvSpPr>
          <p:nvPr/>
        </p:nvSpPr>
        <p:spPr bwMode="auto">
          <a:xfrm flipV="1">
            <a:off x="7661384" y="6061339"/>
            <a:ext cx="167659" cy="352425"/>
          </a:xfrm>
          <a:custGeom>
            <a:avLst/>
            <a:gdLst>
              <a:gd name="T0" fmla="*/ 36 w 37"/>
              <a:gd name="T1" fmla="*/ 22 h 78"/>
              <a:gd name="T2" fmla="*/ 28 w 37"/>
              <a:gd name="T3" fmla="*/ 41 h 78"/>
              <a:gd name="T4" fmla="*/ 7 w 37"/>
              <a:gd name="T5" fmla="*/ 76 h 78"/>
              <a:gd name="T6" fmla="*/ 0 w 37"/>
              <a:gd name="T7" fmla="*/ 78 h 78"/>
              <a:gd name="T8" fmla="*/ 31 w 37"/>
              <a:gd name="T9" fmla="*/ 0 h 78"/>
              <a:gd name="T10" fmla="*/ 36 w 37"/>
              <a:gd name="T11" fmla="*/ 22 h 78"/>
            </a:gdLst>
            <a:ahLst/>
            <a:cxnLst>
              <a:cxn ang="0">
                <a:pos x="T0" y="T1"/>
              </a:cxn>
              <a:cxn ang="0">
                <a:pos x="T2" y="T3"/>
              </a:cxn>
              <a:cxn ang="0">
                <a:pos x="T4" y="T5"/>
              </a:cxn>
              <a:cxn ang="0">
                <a:pos x="T6" y="T7"/>
              </a:cxn>
              <a:cxn ang="0">
                <a:pos x="T8" y="T9"/>
              </a:cxn>
              <a:cxn ang="0">
                <a:pos x="T10" y="T11"/>
              </a:cxn>
            </a:cxnLst>
            <a:rect l="0" t="0" r="r" b="b"/>
            <a:pathLst>
              <a:path w="37" h="78">
                <a:moveTo>
                  <a:pt x="36" y="22"/>
                </a:moveTo>
                <a:cubicBezTo>
                  <a:pt x="35" y="28"/>
                  <a:pt x="30" y="35"/>
                  <a:pt x="28" y="41"/>
                </a:cubicBezTo>
                <a:cubicBezTo>
                  <a:pt x="24" y="56"/>
                  <a:pt x="26" y="74"/>
                  <a:pt x="7" y="76"/>
                </a:cubicBezTo>
                <a:cubicBezTo>
                  <a:pt x="4" y="77"/>
                  <a:pt x="2" y="77"/>
                  <a:pt x="0" y="78"/>
                </a:cubicBezTo>
                <a:cubicBezTo>
                  <a:pt x="13" y="53"/>
                  <a:pt x="23" y="27"/>
                  <a:pt x="31" y="0"/>
                </a:cubicBezTo>
                <a:cubicBezTo>
                  <a:pt x="33" y="7"/>
                  <a:pt x="37" y="13"/>
                  <a:pt x="36" y="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94">
            <a:extLst>
              <a:ext uri="{FF2B5EF4-FFF2-40B4-BE49-F238E27FC236}">
                <a16:creationId xmlns:a16="http://schemas.microsoft.com/office/drawing/2014/main" id="{123FFD96-54A4-477A-AD4C-6E2BC504DCD0}"/>
              </a:ext>
            </a:extLst>
          </p:cNvPr>
          <p:cNvSpPr>
            <a:spLocks/>
          </p:cNvSpPr>
          <p:nvPr/>
        </p:nvSpPr>
        <p:spPr bwMode="auto">
          <a:xfrm flipV="1">
            <a:off x="5513758" y="5494495"/>
            <a:ext cx="289695" cy="272588"/>
          </a:xfrm>
          <a:custGeom>
            <a:avLst/>
            <a:gdLst>
              <a:gd name="T0" fmla="*/ 44 w 64"/>
              <a:gd name="T1" fmla="*/ 54 h 60"/>
              <a:gd name="T2" fmla="*/ 64 w 64"/>
              <a:gd name="T3" fmla="*/ 19 h 60"/>
              <a:gd name="T4" fmla="*/ 63 w 64"/>
              <a:gd name="T5" fmla="*/ 19 h 60"/>
              <a:gd name="T6" fmla="*/ 55 w 64"/>
              <a:gd name="T7" fmla="*/ 35 h 60"/>
              <a:gd name="T8" fmla="*/ 53 w 64"/>
              <a:gd name="T9" fmla="*/ 35 h 60"/>
              <a:gd name="T10" fmla="*/ 41 w 64"/>
              <a:gd name="T11" fmla="*/ 43 h 60"/>
              <a:gd name="T12" fmla="*/ 38 w 64"/>
              <a:gd name="T13" fmla="*/ 44 h 60"/>
              <a:gd name="T14" fmla="*/ 25 w 64"/>
              <a:gd name="T15" fmla="*/ 43 h 60"/>
              <a:gd name="T16" fmla="*/ 18 w 64"/>
              <a:gd name="T17" fmla="*/ 30 h 60"/>
              <a:gd name="T18" fmla="*/ 37 w 64"/>
              <a:gd name="T19" fmla="*/ 3 h 60"/>
              <a:gd name="T20" fmla="*/ 37 w 64"/>
              <a:gd name="T21" fmla="*/ 3 h 60"/>
              <a:gd name="T22" fmla="*/ 23 w 64"/>
              <a:gd name="T23" fmla="*/ 4 h 60"/>
              <a:gd name="T24" fmla="*/ 20 w 64"/>
              <a:gd name="T25" fmla="*/ 2 h 60"/>
              <a:gd name="T26" fmla="*/ 1 w 64"/>
              <a:gd name="T27" fmla="*/ 23 h 60"/>
              <a:gd name="T28" fmla="*/ 13 w 64"/>
              <a:gd name="T29" fmla="*/ 53 h 60"/>
              <a:gd name="T30" fmla="*/ 44 w 64"/>
              <a:gd name="T31"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0">
                <a:moveTo>
                  <a:pt x="44" y="54"/>
                </a:moveTo>
                <a:cubicBezTo>
                  <a:pt x="57" y="48"/>
                  <a:pt x="63" y="34"/>
                  <a:pt x="64" y="19"/>
                </a:cubicBezTo>
                <a:cubicBezTo>
                  <a:pt x="64" y="19"/>
                  <a:pt x="63" y="19"/>
                  <a:pt x="63" y="19"/>
                </a:cubicBezTo>
                <a:cubicBezTo>
                  <a:pt x="62" y="24"/>
                  <a:pt x="59" y="30"/>
                  <a:pt x="55" y="35"/>
                </a:cubicBezTo>
                <a:cubicBezTo>
                  <a:pt x="54" y="35"/>
                  <a:pt x="54" y="35"/>
                  <a:pt x="53" y="35"/>
                </a:cubicBezTo>
                <a:cubicBezTo>
                  <a:pt x="50" y="38"/>
                  <a:pt x="46" y="41"/>
                  <a:pt x="41" y="43"/>
                </a:cubicBezTo>
                <a:cubicBezTo>
                  <a:pt x="40" y="43"/>
                  <a:pt x="39" y="43"/>
                  <a:pt x="38" y="44"/>
                </a:cubicBezTo>
                <a:cubicBezTo>
                  <a:pt x="33" y="45"/>
                  <a:pt x="29" y="45"/>
                  <a:pt x="25" y="43"/>
                </a:cubicBezTo>
                <a:cubicBezTo>
                  <a:pt x="20" y="41"/>
                  <a:pt x="19" y="35"/>
                  <a:pt x="18" y="30"/>
                </a:cubicBezTo>
                <a:cubicBezTo>
                  <a:pt x="17" y="18"/>
                  <a:pt x="24" y="4"/>
                  <a:pt x="37" y="3"/>
                </a:cubicBezTo>
                <a:cubicBezTo>
                  <a:pt x="38" y="3"/>
                  <a:pt x="38" y="3"/>
                  <a:pt x="37" y="3"/>
                </a:cubicBezTo>
                <a:cubicBezTo>
                  <a:pt x="32" y="0"/>
                  <a:pt x="28" y="1"/>
                  <a:pt x="23" y="4"/>
                </a:cubicBezTo>
                <a:cubicBezTo>
                  <a:pt x="23" y="3"/>
                  <a:pt x="22" y="2"/>
                  <a:pt x="20" y="2"/>
                </a:cubicBezTo>
                <a:cubicBezTo>
                  <a:pt x="10" y="2"/>
                  <a:pt x="2" y="14"/>
                  <a:pt x="1" y="23"/>
                </a:cubicBezTo>
                <a:cubicBezTo>
                  <a:pt x="0" y="34"/>
                  <a:pt x="4" y="46"/>
                  <a:pt x="13" y="53"/>
                </a:cubicBezTo>
                <a:cubicBezTo>
                  <a:pt x="22" y="60"/>
                  <a:pt x="33" y="59"/>
                  <a:pt x="44" y="5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895">
            <a:extLst>
              <a:ext uri="{FF2B5EF4-FFF2-40B4-BE49-F238E27FC236}">
                <a16:creationId xmlns:a16="http://schemas.microsoft.com/office/drawing/2014/main" id="{7258F1FC-4395-47E9-BA72-422A3C362517}"/>
              </a:ext>
            </a:extLst>
          </p:cNvPr>
          <p:cNvSpPr>
            <a:spLocks noEditPoints="1"/>
          </p:cNvSpPr>
          <p:nvPr/>
        </p:nvSpPr>
        <p:spPr bwMode="auto">
          <a:xfrm flipV="1">
            <a:off x="4942350" y="6441137"/>
            <a:ext cx="516662" cy="407171"/>
          </a:xfrm>
          <a:custGeom>
            <a:avLst/>
            <a:gdLst>
              <a:gd name="T0" fmla="*/ 32 w 114"/>
              <a:gd name="T1" fmla="*/ 80 h 90"/>
              <a:gd name="T2" fmla="*/ 95 w 114"/>
              <a:gd name="T3" fmla="*/ 20 h 90"/>
              <a:gd name="T4" fmla="*/ 89 w 114"/>
              <a:gd name="T5" fmla="*/ 22 h 90"/>
              <a:gd name="T6" fmla="*/ 86 w 114"/>
              <a:gd name="T7" fmla="*/ 47 h 90"/>
              <a:gd name="T8" fmla="*/ 79 w 114"/>
              <a:gd name="T9" fmla="*/ 11 h 90"/>
              <a:gd name="T10" fmla="*/ 77 w 114"/>
              <a:gd name="T11" fmla="*/ 11 h 90"/>
              <a:gd name="T12" fmla="*/ 75 w 114"/>
              <a:gd name="T13" fmla="*/ 53 h 90"/>
              <a:gd name="T14" fmla="*/ 64 w 114"/>
              <a:gd name="T15" fmla="*/ 64 h 90"/>
              <a:gd name="T16" fmla="*/ 74 w 114"/>
              <a:gd name="T17" fmla="*/ 37 h 90"/>
              <a:gd name="T18" fmla="*/ 22 w 114"/>
              <a:gd name="T19" fmla="*/ 9 h 90"/>
              <a:gd name="T20" fmla="*/ 6 w 114"/>
              <a:gd name="T21" fmla="*/ 25 h 90"/>
              <a:gd name="T22" fmla="*/ 2 w 114"/>
              <a:gd name="T23" fmla="*/ 43 h 90"/>
              <a:gd name="T24" fmla="*/ 32 w 114"/>
              <a:gd name="T25" fmla="*/ 80 h 90"/>
              <a:gd name="T26" fmla="*/ 61 w 114"/>
              <a:gd name="T27" fmla="*/ 29 h 90"/>
              <a:gd name="T28" fmla="*/ 63 w 114"/>
              <a:gd name="T29" fmla="*/ 33 h 90"/>
              <a:gd name="T30" fmla="*/ 62 w 114"/>
              <a:gd name="T31" fmla="*/ 32 h 90"/>
              <a:gd name="T32" fmla="*/ 61 w 114"/>
              <a:gd name="T33" fmla="*/ 31 h 90"/>
              <a:gd name="T34" fmla="*/ 60 w 114"/>
              <a:gd name="T35" fmla="*/ 29 h 90"/>
              <a:gd name="T36" fmla="*/ 61 w 114"/>
              <a:gd name="T37" fmla="*/ 29 h 90"/>
              <a:gd name="T38" fmla="*/ 47 w 114"/>
              <a:gd name="T39" fmla="*/ 55 h 90"/>
              <a:gd name="T40" fmla="*/ 47 w 114"/>
              <a:gd name="T41" fmla="*/ 55 h 90"/>
              <a:gd name="T42" fmla="*/ 49 w 114"/>
              <a:gd name="T43" fmla="*/ 55 h 90"/>
              <a:gd name="T44" fmla="*/ 44 w 114"/>
              <a:gd name="T45" fmla="*/ 56 h 90"/>
              <a:gd name="T46" fmla="*/ 47 w 114"/>
              <a:gd name="T47" fmla="*/ 55 h 90"/>
              <a:gd name="T48" fmla="*/ 32 w 114"/>
              <a:gd name="T49" fmla="*/ 52 h 90"/>
              <a:gd name="T50" fmla="*/ 30 w 114"/>
              <a:gd name="T51" fmla="*/ 54 h 90"/>
              <a:gd name="T52" fmla="*/ 29 w 114"/>
              <a:gd name="T53" fmla="*/ 52 h 90"/>
              <a:gd name="T54" fmla="*/ 32 w 114"/>
              <a:gd name="T55" fmla="*/ 52 h 90"/>
              <a:gd name="T56" fmla="*/ 22 w 114"/>
              <a:gd name="T57" fmla="*/ 20 h 90"/>
              <a:gd name="T58" fmla="*/ 23 w 114"/>
              <a:gd name="T59" fmla="*/ 20 h 90"/>
              <a:gd name="T60" fmla="*/ 23 w 114"/>
              <a:gd name="T61" fmla="*/ 20 h 90"/>
              <a:gd name="T62" fmla="*/ 22 w 114"/>
              <a:gd name="T63" fmla="*/ 21 h 90"/>
              <a:gd name="T64" fmla="*/ 22 w 114"/>
              <a:gd name="T65" fmla="*/ 21 h 90"/>
              <a:gd name="T66" fmla="*/ 22 w 114"/>
              <a:gd name="T67" fmla="*/ 2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90">
                <a:moveTo>
                  <a:pt x="32" y="80"/>
                </a:moveTo>
                <a:cubicBezTo>
                  <a:pt x="65" y="90"/>
                  <a:pt x="114" y="57"/>
                  <a:pt x="95" y="20"/>
                </a:cubicBezTo>
                <a:cubicBezTo>
                  <a:pt x="93" y="17"/>
                  <a:pt x="89" y="19"/>
                  <a:pt x="89" y="22"/>
                </a:cubicBezTo>
                <a:cubicBezTo>
                  <a:pt x="89" y="31"/>
                  <a:pt x="89" y="39"/>
                  <a:pt x="86" y="47"/>
                </a:cubicBezTo>
                <a:cubicBezTo>
                  <a:pt x="86" y="35"/>
                  <a:pt x="83" y="22"/>
                  <a:pt x="79" y="11"/>
                </a:cubicBezTo>
                <a:cubicBezTo>
                  <a:pt x="78" y="10"/>
                  <a:pt x="77" y="10"/>
                  <a:pt x="77" y="11"/>
                </a:cubicBezTo>
                <a:cubicBezTo>
                  <a:pt x="78" y="25"/>
                  <a:pt x="82" y="39"/>
                  <a:pt x="75" y="53"/>
                </a:cubicBezTo>
                <a:cubicBezTo>
                  <a:pt x="73" y="58"/>
                  <a:pt x="69" y="61"/>
                  <a:pt x="64" y="64"/>
                </a:cubicBezTo>
                <a:cubicBezTo>
                  <a:pt x="71" y="56"/>
                  <a:pt x="75" y="46"/>
                  <a:pt x="74" y="37"/>
                </a:cubicBezTo>
                <a:cubicBezTo>
                  <a:pt x="72" y="12"/>
                  <a:pt x="43" y="0"/>
                  <a:pt x="22" y="9"/>
                </a:cubicBezTo>
                <a:cubicBezTo>
                  <a:pt x="14" y="13"/>
                  <a:pt x="9" y="19"/>
                  <a:pt x="6" y="25"/>
                </a:cubicBezTo>
                <a:cubicBezTo>
                  <a:pt x="4" y="30"/>
                  <a:pt x="2" y="36"/>
                  <a:pt x="2" y="43"/>
                </a:cubicBezTo>
                <a:cubicBezTo>
                  <a:pt x="0" y="62"/>
                  <a:pt x="15" y="75"/>
                  <a:pt x="32" y="80"/>
                </a:cubicBezTo>
                <a:close/>
                <a:moveTo>
                  <a:pt x="61" y="29"/>
                </a:moveTo>
                <a:cubicBezTo>
                  <a:pt x="61" y="30"/>
                  <a:pt x="62" y="32"/>
                  <a:pt x="63" y="33"/>
                </a:cubicBezTo>
                <a:cubicBezTo>
                  <a:pt x="62" y="33"/>
                  <a:pt x="62" y="33"/>
                  <a:pt x="62" y="32"/>
                </a:cubicBezTo>
                <a:cubicBezTo>
                  <a:pt x="61" y="32"/>
                  <a:pt x="61" y="32"/>
                  <a:pt x="61" y="31"/>
                </a:cubicBezTo>
                <a:cubicBezTo>
                  <a:pt x="61" y="30"/>
                  <a:pt x="61" y="30"/>
                  <a:pt x="60" y="29"/>
                </a:cubicBezTo>
                <a:cubicBezTo>
                  <a:pt x="61" y="29"/>
                  <a:pt x="61" y="29"/>
                  <a:pt x="61" y="29"/>
                </a:cubicBezTo>
                <a:close/>
                <a:moveTo>
                  <a:pt x="47" y="55"/>
                </a:moveTo>
                <a:cubicBezTo>
                  <a:pt x="47" y="55"/>
                  <a:pt x="47" y="55"/>
                  <a:pt x="47" y="55"/>
                </a:cubicBezTo>
                <a:cubicBezTo>
                  <a:pt x="48" y="55"/>
                  <a:pt x="49" y="55"/>
                  <a:pt x="49" y="55"/>
                </a:cubicBezTo>
                <a:cubicBezTo>
                  <a:pt x="48" y="56"/>
                  <a:pt x="46" y="56"/>
                  <a:pt x="44" y="56"/>
                </a:cubicBezTo>
                <a:cubicBezTo>
                  <a:pt x="45" y="56"/>
                  <a:pt x="46" y="56"/>
                  <a:pt x="47" y="55"/>
                </a:cubicBezTo>
                <a:close/>
                <a:moveTo>
                  <a:pt x="32" y="52"/>
                </a:moveTo>
                <a:cubicBezTo>
                  <a:pt x="31" y="53"/>
                  <a:pt x="31" y="53"/>
                  <a:pt x="30" y="54"/>
                </a:cubicBezTo>
                <a:cubicBezTo>
                  <a:pt x="30" y="54"/>
                  <a:pt x="30" y="53"/>
                  <a:pt x="29" y="52"/>
                </a:cubicBezTo>
                <a:cubicBezTo>
                  <a:pt x="30" y="52"/>
                  <a:pt x="31" y="52"/>
                  <a:pt x="32" y="52"/>
                </a:cubicBezTo>
                <a:close/>
                <a:moveTo>
                  <a:pt x="22" y="20"/>
                </a:moveTo>
                <a:cubicBezTo>
                  <a:pt x="23" y="20"/>
                  <a:pt x="23" y="20"/>
                  <a:pt x="23" y="20"/>
                </a:cubicBezTo>
                <a:cubicBezTo>
                  <a:pt x="23" y="20"/>
                  <a:pt x="23" y="20"/>
                  <a:pt x="23" y="20"/>
                </a:cubicBezTo>
                <a:cubicBezTo>
                  <a:pt x="22" y="20"/>
                  <a:pt x="22" y="20"/>
                  <a:pt x="22" y="21"/>
                </a:cubicBezTo>
                <a:cubicBezTo>
                  <a:pt x="22" y="21"/>
                  <a:pt x="22" y="21"/>
                  <a:pt x="22" y="21"/>
                </a:cubicBezTo>
                <a:cubicBezTo>
                  <a:pt x="22" y="20"/>
                  <a:pt x="22" y="20"/>
                  <a:pt x="22" y="2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897">
            <a:extLst>
              <a:ext uri="{FF2B5EF4-FFF2-40B4-BE49-F238E27FC236}">
                <a16:creationId xmlns:a16="http://schemas.microsoft.com/office/drawing/2014/main" id="{FC20591B-0FF5-417C-B11C-0C1683385ED5}"/>
              </a:ext>
            </a:extLst>
          </p:cNvPr>
          <p:cNvSpPr>
            <a:spLocks noEditPoints="1"/>
          </p:cNvSpPr>
          <p:nvPr/>
        </p:nvSpPr>
        <p:spPr bwMode="auto">
          <a:xfrm flipV="1">
            <a:off x="6691930" y="6142318"/>
            <a:ext cx="580532" cy="533770"/>
          </a:xfrm>
          <a:custGeom>
            <a:avLst/>
            <a:gdLst>
              <a:gd name="T0" fmla="*/ 96 w 128"/>
              <a:gd name="T1" fmla="*/ 112 h 118"/>
              <a:gd name="T2" fmla="*/ 125 w 128"/>
              <a:gd name="T3" fmla="*/ 59 h 118"/>
              <a:gd name="T4" fmla="*/ 30 w 128"/>
              <a:gd name="T5" fmla="*/ 16 h 118"/>
              <a:gd name="T6" fmla="*/ 1 w 128"/>
              <a:gd name="T7" fmla="*/ 64 h 118"/>
              <a:gd name="T8" fmla="*/ 41 w 128"/>
              <a:gd name="T9" fmla="*/ 110 h 118"/>
              <a:gd name="T10" fmla="*/ 27 w 128"/>
              <a:gd name="T11" fmla="*/ 101 h 118"/>
              <a:gd name="T12" fmla="*/ 47 w 128"/>
              <a:gd name="T13" fmla="*/ 110 h 118"/>
              <a:gd name="T14" fmla="*/ 19 w 128"/>
              <a:gd name="T15" fmla="*/ 60 h 118"/>
              <a:gd name="T16" fmla="*/ 51 w 128"/>
              <a:gd name="T17" fmla="*/ 98 h 118"/>
              <a:gd name="T18" fmla="*/ 53 w 128"/>
              <a:gd name="T19" fmla="*/ 98 h 118"/>
              <a:gd name="T20" fmla="*/ 101 w 128"/>
              <a:gd name="T21" fmla="*/ 76 h 118"/>
              <a:gd name="T22" fmla="*/ 87 w 128"/>
              <a:gd name="T23" fmla="*/ 83 h 118"/>
              <a:gd name="T24" fmla="*/ 100 w 128"/>
              <a:gd name="T25" fmla="*/ 77 h 118"/>
              <a:gd name="T26" fmla="*/ 105 w 128"/>
              <a:gd name="T27" fmla="*/ 81 h 118"/>
              <a:gd name="T28" fmla="*/ 70 w 128"/>
              <a:gd name="T29" fmla="*/ 114 h 118"/>
              <a:gd name="T30" fmla="*/ 118 w 128"/>
              <a:gd name="T31" fmla="*/ 70 h 118"/>
              <a:gd name="T32" fmla="*/ 94 w 128"/>
              <a:gd name="T33" fmla="*/ 109 h 118"/>
              <a:gd name="T34" fmla="*/ 73 w 128"/>
              <a:gd name="T35" fmla="*/ 23 h 118"/>
              <a:gd name="T36" fmla="*/ 75 w 128"/>
              <a:gd name="T37" fmla="*/ 22 h 118"/>
              <a:gd name="T38" fmla="*/ 77 w 128"/>
              <a:gd name="T39" fmla="*/ 25 h 118"/>
              <a:gd name="T40" fmla="*/ 59 w 128"/>
              <a:gd name="T41" fmla="*/ 41 h 118"/>
              <a:gd name="T42" fmla="*/ 73 w 128"/>
              <a:gd name="T43" fmla="*/ 23 h 118"/>
              <a:gd name="T44" fmla="*/ 63 w 128"/>
              <a:gd name="T45" fmla="*/ 23 h 118"/>
              <a:gd name="T46" fmla="*/ 59 w 128"/>
              <a:gd name="T47" fmla="*/ 23 h 118"/>
              <a:gd name="T48" fmla="*/ 33 w 128"/>
              <a:gd name="T49" fmla="*/ 58 h 118"/>
              <a:gd name="T50" fmla="*/ 32 w 128"/>
              <a:gd name="T51" fmla="*/ 41 h 118"/>
              <a:gd name="T52" fmla="*/ 38 w 128"/>
              <a:gd name="T53" fmla="*/ 32 h 118"/>
              <a:gd name="T54" fmla="*/ 47 w 128"/>
              <a:gd name="T55" fmla="*/ 77 h 118"/>
              <a:gd name="T56" fmla="*/ 52 w 128"/>
              <a:gd name="T57" fmla="*/ 79 h 118"/>
              <a:gd name="T58" fmla="*/ 51 w 128"/>
              <a:gd name="T59" fmla="*/ 33 h 118"/>
              <a:gd name="T60" fmla="*/ 58 w 128"/>
              <a:gd name="T61" fmla="*/ 32 h 118"/>
              <a:gd name="T62" fmla="*/ 57 w 128"/>
              <a:gd name="T63" fmla="*/ 32 h 118"/>
              <a:gd name="T64" fmla="*/ 67 w 128"/>
              <a:gd name="T65" fmla="*/ 79 h 118"/>
              <a:gd name="T66" fmla="*/ 73 w 128"/>
              <a:gd name="T67" fmla="*/ 78 h 118"/>
              <a:gd name="T68" fmla="*/ 84 w 128"/>
              <a:gd name="T69" fmla="*/ 31 h 118"/>
              <a:gd name="T70" fmla="*/ 83 w 128"/>
              <a:gd name="T71" fmla="*/ 32 h 118"/>
              <a:gd name="T72" fmla="*/ 83 w 128"/>
              <a:gd name="T73" fmla="*/ 37 h 118"/>
              <a:gd name="T74" fmla="*/ 56 w 128"/>
              <a:gd name="T75" fmla="*/ 51 h 118"/>
              <a:gd name="T76" fmla="*/ 69 w 128"/>
              <a:gd name="T77" fmla="*/ 46 h 118"/>
              <a:gd name="T78" fmla="*/ 80 w 128"/>
              <a:gd name="T79" fmla="*/ 25 h 118"/>
              <a:gd name="T80" fmla="*/ 84 w 128"/>
              <a:gd name="T81" fmla="*/ 31 h 118"/>
              <a:gd name="T82" fmla="*/ 96 w 128"/>
              <a:gd name="T83" fmla="*/ 45 h 118"/>
              <a:gd name="T84" fmla="*/ 88 w 128"/>
              <a:gd name="T85" fmla="*/ 52 h 118"/>
              <a:gd name="T86" fmla="*/ 105 w 128"/>
              <a:gd name="T87" fmla="*/ 57 h 118"/>
              <a:gd name="T88" fmla="*/ 98 w 128"/>
              <a:gd name="T89" fmla="*/ 67 h 118"/>
              <a:gd name="T90" fmla="*/ 100 w 128"/>
              <a:gd name="T91" fmla="*/ 58 h 118"/>
              <a:gd name="T92" fmla="*/ 96 w 128"/>
              <a:gd name="T93" fmla="*/ 58 h 118"/>
              <a:gd name="T94" fmla="*/ 101 w 128"/>
              <a:gd name="T95" fmla="*/ 48 h 118"/>
              <a:gd name="T96" fmla="*/ 101 w 128"/>
              <a:gd name="T97" fmla="*/ 45 h 118"/>
              <a:gd name="T98" fmla="*/ 105 w 128"/>
              <a:gd name="T9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18">
                <a:moveTo>
                  <a:pt x="94" y="109"/>
                </a:moveTo>
                <a:cubicBezTo>
                  <a:pt x="92" y="110"/>
                  <a:pt x="94" y="113"/>
                  <a:pt x="96" y="112"/>
                </a:cubicBezTo>
                <a:cubicBezTo>
                  <a:pt x="104" y="109"/>
                  <a:pt x="117" y="106"/>
                  <a:pt x="122" y="97"/>
                </a:cubicBezTo>
                <a:cubicBezTo>
                  <a:pt x="128" y="85"/>
                  <a:pt x="128" y="72"/>
                  <a:pt x="125" y="59"/>
                </a:cubicBezTo>
                <a:cubicBezTo>
                  <a:pt x="119" y="34"/>
                  <a:pt x="99" y="11"/>
                  <a:pt x="74" y="4"/>
                </a:cubicBezTo>
                <a:cubicBezTo>
                  <a:pt x="59" y="0"/>
                  <a:pt x="43" y="5"/>
                  <a:pt x="30" y="16"/>
                </a:cubicBezTo>
                <a:cubicBezTo>
                  <a:pt x="29" y="16"/>
                  <a:pt x="28" y="17"/>
                  <a:pt x="26" y="18"/>
                </a:cubicBezTo>
                <a:cubicBezTo>
                  <a:pt x="10" y="23"/>
                  <a:pt x="2" y="50"/>
                  <a:pt x="1" y="64"/>
                </a:cubicBezTo>
                <a:cubicBezTo>
                  <a:pt x="0" y="85"/>
                  <a:pt x="15" y="118"/>
                  <a:pt x="40" y="114"/>
                </a:cubicBezTo>
                <a:cubicBezTo>
                  <a:pt x="42" y="114"/>
                  <a:pt x="42" y="111"/>
                  <a:pt x="41" y="110"/>
                </a:cubicBezTo>
                <a:cubicBezTo>
                  <a:pt x="36" y="106"/>
                  <a:pt x="31" y="104"/>
                  <a:pt x="27" y="101"/>
                </a:cubicBezTo>
                <a:cubicBezTo>
                  <a:pt x="27" y="101"/>
                  <a:pt x="27" y="101"/>
                  <a:pt x="27" y="101"/>
                </a:cubicBezTo>
                <a:cubicBezTo>
                  <a:pt x="28" y="101"/>
                  <a:pt x="29" y="100"/>
                  <a:pt x="29" y="99"/>
                </a:cubicBezTo>
                <a:cubicBezTo>
                  <a:pt x="34" y="104"/>
                  <a:pt x="40" y="108"/>
                  <a:pt x="47" y="110"/>
                </a:cubicBezTo>
                <a:cubicBezTo>
                  <a:pt x="49" y="110"/>
                  <a:pt x="50" y="108"/>
                  <a:pt x="49" y="107"/>
                </a:cubicBezTo>
                <a:cubicBezTo>
                  <a:pt x="34" y="94"/>
                  <a:pt x="19" y="78"/>
                  <a:pt x="19" y="60"/>
                </a:cubicBezTo>
                <a:cubicBezTo>
                  <a:pt x="21" y="70"/>
                  <a:pt x="26" y="81"/>
                  <a:pt x="30" y="85"/>
                </a:cubicBezTo>
                <a:cubicBezTo>
                  <a:pt x="36" y="91"/>
                  <a:pt x="43" y="95"/>
                  <a:pt x="51" y="98"/>
                </a:cubicBezTo>
                <a:cubicBezTo>
                  <a:pt x="51" y="98"/>
                  <a:pt x="52" y="98"/>
                  <a:pt x="52" y="98"/>
                </a:cubicBezTo>
                <a:cubicBezTo>
                  <a:pt x="52" y="98"/>
                  <a:pt x="53" y="98"/>
                  <a:pt x="53" y="98"/>
                </a:cubicBezTo>
                <a:cubicBezTo>
                  <a:pt x="72" y="103"/>
                  <a:pt x="93" y="96"/>
                  <a:pt x="104" y="79"/>
                </a:cubicBezTo>
                <a:cubicBezTo>
                  <a:pt x="106" y="76"/>
                  <a:pt x="103" y="74"/>
                  <a:pt x="101" y="76"/>
                </a:cubicBezTo>
                <a:cubicBezTo>
                  <a:pt x="96" y="80"/>
                  <a:pt x="91" y="83"/>
                  <a:pt x="86" y="85"/>
                </a:cubicBezTo>
                <a:cubicBezTo>
                  <a:pt x="86" y="85"/>
                  <a:pt x="87" y="84"/>
                  <a:pt x="87" y="83"/>
                </a:cubicBezTo>
                <a:cubicBezTo>
                  <a:pt x="87" y="83"/>
                  <a:pt x="88" y="83"/>
                  <a:pt x="88" y="82"/>
                </a:cubicBezTo>
                <a:cubicBezTo>
                  <a:pt x="93" y="81"/>
                  <a:pt x="97" y="79"/>
                  <a:pt x="100" y="77"/>
                </a:cubicBezTo>
                <a:cubicBezTo>
                  <a:pt x="104" y="73"/>
                  <a:pt x="106" y="68"/>
                  <a:pt x="108" y="63"/>
                </a:cubicBezTo>
                <a:cubicBezTo>
                  <a:pt x="108" y="69"/>
                  <a:pt x="108" y="75"/>
                  <a:pt x="105" y="81"/>
                </a:cubicBezTo>
                <a:cubicBezTo>
                  <a:pt x="98" y="95"/>
                  <a:pt x="81" y="103"/>
                  <a:pt x="70" y="113"/>
                </a:cubicBezTo>
                <a:cubicBezTo>
                  <a:pt x="69" y="113"/>
                  <a:pt x="70" y="114"/>
                  <a:pt x="70" y="114"/>
                </a:cubicBezTo>
                <a:cubicBezTo>
                  <a:pt x="90" y="107"/>
                  <a:pt x="109" y="97"/>
                  <a:pt x="116" y="77"/>
                </a:cubicBezTo>
                <a:cubicBezTo>
                  <a:pt x="117" y="75"/>
                  <a:pt x="117" y="72"/>
                  <a:pt x="118" y="70"/>
                </a:cubicBezTo>
                <a:cubicBezTo>
                  <a:pt x="118" y="75"/>
                  <a:pt x="118" y="81"/>
                  <a:pt x="117" y="86"/>
                </a:cubicBezTo>
                <a:cubicBezTo>
                  <a:pt x="115" y="98"/>
                  <a:pt x="104" y="104"/>
                  <a:pt x="94" y="109"/>
                </a:cubicBezTo>
                <a:close/>
                <a:moveTo>
                  <a:pt x="73" y="23"/>
                </a:moveTo>
                <a:cubicBezTo>
                  <a:pt x="73" y="23"/>
                  <a:pt x="73" y="23"/>
                  <a:pt x="73" y="23"/>
                </a:cubicBezTo>
                <a:cubicBezTo>
                  <a:pt x="74" y="23"/>
                  <a:pt x="74" y="23"/>
                  <a:pt x="74" y="23"/>
                </a:cubicBezTo>
                <a:cubicBezTo>
                  <a:pt x="75" y="23"/>
                  <a:pt x="75" y="23"/>
                  <a:pt x="75" y="22"/>
                </a:cubicBezTo>
                <a:cubicBezTo>
                  <a:pt x="76" y="23"/>
                  <a:pt x="77" y="23"/>
                  <a:pt x="78" y="24"/>
                </a:cubicBezTo>
                <a:cubicBezTo>
                  <a:pt x="77" y="24"/>
                  <a:pt x="77" y="24"/>
                  <a:pt x="77" y="25"/>
                </a:cubicBezTo>
                <a:cubicBezTo>
                  <a:pt x="75" y="32"/>
                  <a:pt x="70" y="37"/>
                  <a:pt x="63" y="40"/>
                </a:cubicBezTo>
                <a:cubicBezTo>
                  <a:pt x="62" y="40"/>
                  <a:pt x="60" y="40"/>
                  <a:pt x="59" y="41"/>
                </a:cubicBezTo>
                <a:cubicBezTo>
                  <a:pt x="60" y="40"/>
                  <a:pt x="61" y="40"/>
                  <a:pt x="61" y="40"/>
                </a:cubicBezTo>
                <a:cubicBezTo>
                  <a:pt x="68" y="37"/>
                  <a:pt x="71" y="30"/>
                  <a:pt x="73" y="23"/>
                </a:cubicBezTo>
                <a:close/>
                <a:moveTo>
                  <a:pt x="59" y="23"/>
                </a:moveTo>
                <a:cubicBezTo>
                  <a:pt x="60" y="23"/>
                  <a:pt x="62" y="23"/>
                  <a:pt x="63" y="23"/>
                </a:cubicBezTo>
                <a:cubicBezTo>
                  <a:pt x="61" y="24"/>
                  <a:pt x="59" y="24"/>
                  <a:pt x="56" y="25"/>
                </a:cubicBezTo>
                <a:cubicBezTo>
                  <a:pt x="57" y="24"/>
                  <a:pt x="58" y="23"/>
                  <a:pt x="59" y="23"/>
                </a:cubicBezTo>
                <a:close/>
                <a:moveTo>
                  <a:pt x="38" y="32"/>
                </a:moveTo>
                <a:cubicBezTo>
                  <a:pt x="35" y="40"/>
                  <a:pt x="33" y="49"/>
                  <a:pt x="33" y="58"/>
                </a:cubicBezTo>
                <a:cubicBezTo>
                  <a:pt x="33" y="58"/>
                  <a:pt x="32" y="58"/>
                  <a:pt x="32" y="59"/>
                </a:cubicBezTo>
                <a:cubicBezTo>
                  <a:pt x="31" y="53"/>
                  <a:pt x="31" y="47"/>
                  <a:pt x="32" y="41"/>
                </a:cubicBezTo>
                <a:cubicBezTo>
                  <a:pt x="33" y="35"/>
                  <a:pt x="36" y="32"/>
                  <a:pt x="40" y="29"/>
                </a:cubicBezTo>
                <a:cubicBezTo>
                  <a:pt x="39" y="30"/>
                  <a:pt x="39" y="31"/>
                  <a:pt x="38" y="32"/>
                </a:cubicBezTo>
                <a:close/>
                <a:moveTo>
                  <a:pt x="47" y="77"/>
                </a:moveTo>
                <a:cubicBezTo>
                  <a:pt x="47" y="77"/>
                  <a:pt x="47" y="77"/>
                  <a:pt x="47" y="77"/>
                </a:cubicBezTo>
                <a:cubicBezTo>
                  <a:pt x="47" y="77"/>
                  <a:pt x="48" y="77"/>
                  <a:pt x="48" y="77"/>
                </a:cubicBezTo>
                <a:cubicBezTo>
                  <a:pt x="49" y="78"/>
                  <a:pt x="50" y="78"/>
                  <a:pt x="52" y="79"/>
                </a:cubicBezTo>
                <a:cubicBezTo>
                  <a:pt x="50" y="79"/>
                  <a:pt x="49" y="78"/>
                  <a:pt x="47" y="77"/>
                </a:cubicBezTo>
                <a:close/>
                <a:moveTo>
                  <a:pt x="51" y="33"/>
                </a:moveTo>
                <a:cubicBezTo>
                  <a:pt x="51" y="33"/>
                  <a:pt x="51" y="33"/>
                  <a:pt x="51" y="33"/>
                </a:cubicBezTo>
                <a:cubicBezTo>
                  <a:pt x="54" y="33"/>
                  <a:pt x="56" y="32"/>
                  <a:pt x="58" y="32"/>
                </a:cubicBezTo>
                <a:cubicBezTo>
                  <a:pt x="58" y="32"/>
                  <a:pt x="59" y="32"/>
                  <a:pt x="59" y="32"/>
                </a:cubicBezTo>
                <a:cubicBezTo>
                  <a:pt x="58" y="32"/>
                  <a:pt x="58" y="32"/>
                  <a:pt x="57" y="32"/>
                </a:cubicBezTo>
                <a:cubicBezTo>
                  <a:pt x="55" y="33"/>
                  <a:pt x="53" y="33"/>
                  <a:pt x="51" y="33"/>
                </a:cubicBezTo>
                <a:close/>
                <a:moveTo>
                  <a:pt x="67" y="79"/>
                </a:moveTo>
                <a:cubicBezTo>
                  <a:pt x="67" y="79"/>
                  <a:pt x="67" y="79"/>
                  <a:pt x="66" y="79"/>
                </a:cubicBezTo>
                <a:cubicBezTo>
                  <a:pt x="69" y="79"/>
                  <a:pt x="71" y="79"/>
                  <a:pt x="73" y="78"/>
                </a:cubicBezTo>
                <a:cubicBezTo>
                  <a:pt x="71" y="79"/>
                  <a:pt x="69" y="79"/>
                  <a:pt x="67" y="79"/>
                </a:cubicBezTo>
                <a:close/>
                <a:moveTo>
                  <a:pt x="84" y="31"/>
                </a:moveTo>
                <a:cubicBezTo>
                  <a:pt x="83" y="31"/>
                  <a:pt x="83" y="31"/>
                  <a:pt x="83" y="32"/>
                </a:cubicBezTo>
                <a:cubicBezTo>
                  <a:pt x="83" y="32"/>
                  <a:pt x="83" y="32"/>
                  <a:pt x="83" y="32"/>
                </a:cubicBezTo>
                <a:cubicBezTo>
                  <a:pt x="83" y="33"/>
                  <a:pt x="83" y="33"/>
                  <a:pt x="83" y="33"/>
                </a:cubicBezTo>
                <a:cubicBezTo>
                  <a:pt x="83" y="34"/>
                  <a:pt x="83" y="36"/>
                  <a:pt x="83" y="37"/>
                </a:cubicBezTo>
                <a:cubicBezTo>
                  <a:pt x="81" y="43"/>
                  <a:pt x="76" y="47"/>
                  <a:pt x="71" y="51"/>
                </a:cubicBezTo>
                <a:cubicBezTo>
                  <a:pt x="66" y="51"/>
                  <a:pt x="61" y="50"/>
                  <a:pt x="56" y="51"/>
                </a:cubicBezTo>
                <a:cubicBezTo>
                  <a:pt x="56" y="51"/>
                  <a:pt x="56" y="51"/>
                  <a:pt x="55" y="51"/>
                </a:cubicBezTo>
                <a:cubicBezTo>
                  <a:pt x="60" y="50"/>
                  <a:pt x="65" y="48"/>
                  <a:pt x="69" y="46"/>
                </a:cubicBezTo>
                <a:cubicBezTo>
                  <a:pt x="77" y="42"/>
                  <a:pt x="80" y="34"/>
                  <a:pt x="80" y="25"/>
                </a:cubicBezTo>
                <a:cubicBezTo>
                  <a:pt x="80" y="25"/>
                  <a:pt x="80" y="25"/>
                  <a:pt x="80" y="25"/>
                </a:cubicBezTo>
                <a:cubicBezTo>
                  <a:pt x="82" y="26"/>
                  <a:pt x="84" y="28"/>
                  <a:pt x="85" y="29"/>
                </a:cubicBezTo>
                <a:cubicBezTo>
                  <a:pt x="84" y="29"/>
                  <a:pt x="84" y="30"/>
                  <a:pt x="84" y="31"/>
                </a:cubicBezTo>
                <a:close/>
                <a:moveTo>
                  <a:pt x="89" y="33"/>
                </a:moveTo>
                <a:cubicBezTo>
                  <a:pt x="91" y="37"/>
                  <a:pt x="94" y="41"/>
                  <a:pt x="96" y="45"/>
                </a:cubicBezTo>
                <a:cubicBezTo>
                  <a:pt x="96" y="45"/>
                  <a:pt x="96" y="45"/>
                  <a:pt x="97" y="46"/>
                </a:cubicBezTo>
                <a:cubicBezTo>
                  <a:pt x="94" y="48"/>
                  <a:pt x="91" y="50"/>
                  <a:pt x="88" y="52"/>
                </a:cubicBezTo>
                <a:cubicBezTo>
                  <a:pt x="91" y="46"/>
                  <a:pt x="90" y="39"/>
                  <a:pt x="89" y="33"/>
                </a:cubicBezTo>
                <a:close/>
                <a:moveTo>
                  <a:pt x="105" y="57"/>
                </a:moveTo>
                <a:cubicBezTo>
                  <a:pt x="104" y="61"/>
                  <a:pt x="101" y="65"/>
                  <a:pt x="98" y="68"/>
                </a:cubicBezTo>
                <a:cubicBezTo>
                  <a:pt x="98" y="67"/>
                  <a:pt x="98" y="67"/>
                  <a:pt x="98" y="67"/>
                </a:cubicBezTo>
                <a:cubicBezTo>
                  <a:pt x="100" y="65"/>
                  <a:pt x="101" y="63"/>
                  <a:pt x="102" y="60"/>
                </a:cubicBezTo>
                <a:cubicBezTo>
                  <a:pt x="103" y="59"/>
                  <a:pt x="102" y="58"/>
                  <a:pt x="100" y="58"/>
                </a:cubicBezTo>
                <a:cubicBezTo>
                  <a:pt x="98" y="60"/>
                  <a:pt x="96" y="60"/>
                  <a:pt x="94" y="61"/>
                </a:cubicBezTo>
                <a:cubicBezTo>
                  <a:pt x="95" y="60"/>
                  <a:pt x="95" y="59"/>
                  <a:pt x="96" y="58"/>
                </a:cubicBezTo>
                <a:cubicBezTo>
                  <a:pt x="97" y="57"/>
                  <a:pt x="96" y="56"/>
                  <a:pt x="95" y="55"/>
                </a:cubicBezTo>
                <a:cubicBezTo>
                  <a:pt x="97" y="53"/>
                  <a:pt x="99" y="51"/>
                  <a:pt x="101" y="48"/>
                </a:cubicBezTo>
                <a:cubicBezTo>
                  <a:pt x="101" y="47"/>
                  <a:pt x="101" y="46"/>
                  <a:pt x="101" y="46"/>
                </a:cubicBezTo>
                <a:cubicBezTo>
                  <a:pt x="101" y="46"/>
                  <a:pt x="101" y="45"/>
                  <a:pt x="101" y="45"/>
                </a:cubicBezTo>
                <a:cubicBezTo>
                  <a:pt x="103" y="48"/>
                  <a:pt x="105" y="52"/>
                  <a:pt x="106" y="56"/>
                </a:cubicBezTo>
                <a:cubicBezTo>
                  <a:pt x="106" y="56"/>
                  <a:pt x="105" y="56"/>
                  <a:pt x="105" y="5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898">
            <a:extLst>
              <a:ext uri="{FF2B5EF4-FFF2-40B4-BE49-F238E27FC236}">
                <a16:creationId xmlns:a16="http://schemas.microsoft.com/office/drawing/2014/main" id="{F0D98810-B9AB-402B-8548-9D944EED183C}"/>
              </a:ext>
            </a:extLst>
          </p:cNvPr>
          <p:cNvSpPr>
            <a:spLocks/>
          </p:cNvSpPr>
          <p:nvPr/>
        </p:nvSpPr>
        <p:spPr bwMode="auto">
          <a:xfrm flipV="1">
            <a:off x="6537957" y="6165128"/>
            <a:ext cx="856542" cy="588515"/>
          </a:xfrm>
          <a:custGeom>
            <a:avLst/>
            <a:gdLst>
              <a:gd name="T0" fmla="*/ 72 w 189"/>
              <a:gd name="T1" fmla="*/ 4 h 130"/>
              <a:gd name="T2" fmla="*/ 11 w 189"/>
              <a:gd name="T3" fmla="*/ 51 h 130"/>
              <a:gd name="T4" fmla="*/ 19 w 189"/>
              <a:gd name="T5" fmla="*/ 129 h 130"/>
              <a:gd name="T6" fmla="*/ 21 w 189"/>
              <a:gd name="T7" fmla="*/ 127 h 130"/>
              <a:gd name="T8" fmla="*/ 18 w 189"/>
              <a:gd name="T9" fmla="*/ 57 h 130"/>
              <a:gd name="T10" fmla="*/ 83 w 189"/>
              <a:gd name="T11" fmla="*/ 13 h 130"/>
              <a:gd name="T12" fmla="*/ 162 w 189"/>
              <a:gd name="T13" fmla="*/ 39 h 130"/>
              <a:gd name="T14" fmla="*/ 177 w 189"/>
              <a:gd name="T15" fmla="*/ 116 h 130"/>
              <a:gd name="T16" fmla="*/ 179 w 189"/>
              <a:gd name="T17" fmla="*/ 116 h 130"/>
              <a:gd name="T18" fmla="*/ 163 w 189"/>
              <a:gd name="T19" fmla="*/ 31 h 130"/>
              <a:gd name="T20" fmla="*/ 72 w 189"/>
              <a:gd name="T21"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30">
                <a:moveTo>
                  <a:pt x="72" y="4"/>
                </a:moveTo>
                <a:cubicBezTo>
                  <a:pt x="46" y="7"/>
                  <a:pt x="21" y="25"/>
                  <a:pt x="11" y="51"/>
                </a:cubicBezTo>
                <a:cubicBezTo>
                  <a:pt x="3" y="73"/>
                  <a:pt x="0" y="111"/>
                  <a:pt x="19" y="129"/>
                </a:cubicBezTo>
                <a:cubicBezTo>
                  <a:pt x="20" y="130"/>
                  <a:pt x="22" y="128"/>
                  <a:pt x="21" y="127"/>
                </a:cubicBezTo>
                <a:cubicBezTo>
                  <a:pt x="9" y="109"/>
                  <a:pt x="11" y="77"/>
                  <a:pt x="18" y="57"/>
                </a:cubicBezTo>
                <a:cubicBezTo>
                  <a:pt x="27" y="29"/>
                  <a:pt x="55" y="15"/>
                  <a:pt x="83" y="13"/>
                </a:cubicBezTo>
                <a:cubicBezTo>
                  <a:pt x="113" y="11"/>
                  <a:pt x="141" y="18"/>
                  <a:pt x="162" y="39"/>
                </a:cubicBezTo>
                <a:cubicBezTo>
                  <a:pt x="183" y="58"/>
                  <a:pt x="176" y="92"/>
                  <a:pt x="177" y="116"/>
                </a:cubicBezTo>
                <a:cubicBezTo>
                  <a:pt x="177" y="117"/>
                  <a:pt x="178" y="117"/>
                  <a:pt x="179" y="116"/>
                </a:cubicBezTo>
                <a:cubicBezTo>
                  <a:pt x="189" y="91"/>
                  <a:pt x="178" y="53"/>
                  <a:pt x="163" y="31"/>
                </a:cubicBezTo>
                <a:cubicBezTo>
                  <a:pt x="144" y="4"/>
                  <a:pt x="102" y="0"/>
                  <a:pt x="72" y="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899">
            <a:extLst>
              <a:ext uri="{FF2B5EF4-FFF2-40B4-BE49-F238E27FC236}">
                <a16:creationId xmlns:a16="http://schemas.microsoft.com/office/drawing/2014/main" id="{33FB8BE8-EDA7-4A2B-AC40-C73295FD31A9}"/>
              </a:ext>
            </a:extLst>
          </p:cNvPr>
          <p:cNvSpPr>
            <a:spLocks/>
          </p:cNvSpPr>
          <p:nvPr/>
        </p:nvSpPr>
        <p:spPr bwMode="auto">
          <a:xfrm flipV="1">
            <a:off x="6669119" y="5916492"/>
            <a:ext cx="656948" cy="306804"/>
          </a:xfrm>
          <a:custGeom>
            <a:avLst/>
            <a:gdLst>
              <a:gd name="T0" fmla="*/ 1 w 145"/>
              <a:gd name="T1" fmla="*/ 1 h 68"/>
              <a:gd name="T2" fmla="*/ 78 w 145"/>
              <a:gd name="T3" fmla="*/ 49 h 68"/>
              <a:gd name="T4" fmla="*/ 107 w 145"/>
              <a:gd name="T5" fmla="*/ 46 h 68"/>
              <a:gd name="T6" fmla="*/ 30 w 145"/>
              <a:gd name="T7" fmla="*/ 51 h 68"/>
              <a:gd name="T8" fmla="*/ 30 w 145"/>
              <a:gd name="T9" fmla="*/ 53 h 68"/>
              <a:gd name="T10" fmla="*/ 101 w 145"/>
              <a:gd name="T11" fmla="*/ 59 h 68"/>
              <a:gd name="T12" fmla="*/ 139 w 145"/>
              <a:gd name="T13" fmla="*/ 27 h 68"/>
              <a:gd name="T14" fmla="*/ 139 w 145"/>
              <a:gd name="T15" fmla="*/ 25 h 68"/>
              <a:gd name="T16" fmla="*/ 145 w 145"/>
              <a:gd name="T17" fmla="*/ 6 h 68"/>
              <a:gd name="T18" fmla="*/ 145 w 145"/>
              <a:gd name="T19" fmla="*/ 6 h 68"/>
              <a:gd name="T20" fmla="*/ 73 w 145"/>
              <a:gd name="T21" fmla="*/ 41 h 68"/>
              <a:gd name="T22" fmla="*/ 3 w 145"/>
              <a:gd name="T23" fmla="*/ 0 h 68"/>
              <a:gd name="T24" fmla="*/ 1 w 145"/>
              <a:gd name="T25"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68">
                <a:moveTo>
                  <a:pt x="1" y="1"/>
                </a:moveTo>
                <a:cubicBezTo>
                  <a:pt x="3" y="34"/>
                  <a:pt x="51" y="48"/>
                  <a:pt x="78" y="49"/>
                </a:cubicBezTo>
                <a:cubicBezTo>
                  <a:pt x="87" y="50"/>
                  <a:pt x="97" y="49"/>
                  <a:pt x="107" y="46"/>
                </a:cubicBezTo>
                <a:cubicBezTo>
                  <a:pt x="84" y="56"/>
                  <a:pt x="58" y="56"/>
                  <a:pt x="30" y="51"/>
                </a:cubicBezTo>
                <a:cubicBezTo>
                  <a:pt x="29" y="51"/>
                  <a:pt x="29" y="53"/>
                  <a:pt x="30" y="53"/>
                </a:cubicBezTo>
                <a:cubicBezTo>
                  <a:pt x="54" y="63"/>
                  <a:pt x="76" y="68"/>
                  <a:pt x="101" y="59"/>
                </a:cubicBezTo>
                <a:cubicBezTo>
                  <a:pt x="117" y="53"/>
                  <a:pt x="133" y="43"/>
                  <a:pt x="139" y="27"/>
                </a:cubicBezTo>
                <a:cubicBezTo>
                  <a:pt x="139" y="26"/>
                  <a:pt x="139" y="26"/>
                  <a:pt x="139" y="25"/>
                </a:cubicBezTo>
                <a:cubicBezTo>
                  <a:pt x="143" y="20"/>
                  <a:pt x="145" y="14"/>
                  <a:pt x="145" y="6"/>
                </a:cubicBezTo>
                <a:cubicBezTo>
                  <a:pt x="145" y="6"/>
                  <a:pt x="145" y="6"/>
                  <a:pt x="145" y="6"/>
                </a:cubicBezTo>
                <a:cubicBezTo>
                  <a:pt x="140" y="35"/>
                  <a:pt x="96" y="43"/>
                  <a:pt x="73" y="41"/>
                </a:cubicBezTo>
                <a:cubicBezTo>
                  <a:pt x="42" y="39"/>
                  <a:pt x="23" y="20"/>
                  <a:pt x="3" y="0"/>
                </a:cubicBezTo>
                <a:cubicBezTo>
                  <a:pt x="2" y="0"/>
                  <a:pt x="0" y="0"/>
                  <a:pt x="1" y="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903">
            <a:extLst>
              <a:ext uri="{FF2B5EF4-FFF2-40B4-BE49-F238E27FC236}">
                <a16:creationId xmlns:a16="http://schemas.microsoft.com/office/drawing/2014/main" id="{9729BAFC-E620-4051-A245-E919956C1486}"/>
              </a:ext>
            </a:extLst>
          </p:cNvPr>
          <p:cNvSpPr>
            <a:spLocks noEditPoints="1"/>
          </p:cNvSpPr>
          <p:nvPr/>
        </p:nvSpPr>
        <p:spPr bwMode="auto">
          <a:xfrm flipV="1">
            <a:off x="5943739" y="5929038"/>
            <a:ext cx="490430" cy="330755"/>
          </a:xfrm>
          <a:custGeom>
            <a:avLst/>
            <a:gdLst>
              <a:gd name="T0" fmla="*/ 92 w 108"/>
              <a:gd name="T1" fmla="*/ 13 h 73"/>
              <a:gd name="T2" fmla="*/ 66 w 108"/>
              <a:gd name="T3" fmla="*/ 0 h 73"/>
              <a:gd name="T4" fmla="*/ 4 w 108"/>
              <a:gd name="T5" fmla="*/ 34 h 73"/>
              <a:gd name="T6" fmla="*/ 32 w 108"/>
              <a:gd name="T7" fmla="*/ 71 h 73"/>
              <a:gd name="T8" fmla="*/ 40 w 108"/>
              <a:gd name="T9" fmla="*/ 69 h 73"/>
              <a:gd name="T10" fmla="*/ 29 w 108"/>
              <a:gd name="T11" fmla="*/ 48 h 73"/>
              <a:gd name="T12" fmla="*/ 46 w 108"/>
              <a:gd name="T13" fmla="*/ 58 h 73"/>
              <a:gd name="T14" fmla="*/ 37 w 108"/>
              <a:gd name="T15" fmla="*/ 42 h 73"/>
              <a:gd name="T16" fmla="*/ 43 w 108"/>
              <a:gd name="T17" fmla="*/ 15 h 73"/>
              <a:gd name="T18" fmla="*/ 47 w 108"/>
              <a:gd name="T19" fmla="*/ 47 h 73"/>
              <a:gd name="T20" fmla="*/ 46 w 108"/>
              <a:gd name="T21" fmla="*/ 23 h 73"/>
              <a:gd name="T22" fmla="*/ 48 w 108"/>
              <a:gd name="T23" fmla="*/ 33 h 73"/>
              <a:gd name="T24" fmla="*/ 56 w 108"/>
              <a:gd name="T25" fmla="*/ 39 h 73"/>
              <a:gd name="T26" fmla="*/ 57 w 108"/>
              <a:gd name="T27" fmla="*/ 14 h 73"/>
              <a:gd name="T28" fmla="*/ 56 w 108"/>
              <a:gd name="T29" fmla="*/ 25 h 73"/>
              <a:gd name="T30" fmla="*/ 64 w 108"/>
              <a:gd name="T31" fmla="*/ 34 h 73"/>
              <a:gd name="T32" fmla="*/ 73 w 108"/>
              <a:gd name="T33" fmla="*/ 12 h 73"/>
              <a:gd name="T34" fmla="*/ 67 w 108"/>
              <a:gd name="T35" fmla="*/ 25 h 73"/>
              <a:gd name="T36" fmla="*/ 70 w 108"/>
              <a:gd name="T37" fmla="*/ 32 h 73"/>
              <a:gd name="T38" fmla="*/ 75 w 108"/>
              <a:gd name="T39" fmla="*/ 32 h 73"/>
              <a:gd name="T40" fmla="*/ 77 w 108"/>
              <a:gd name="T41" fmla="*/ 35 h 73"/>
              <a:gd name="T42" fmla="*/ 87 w 108"/>
              <a:gd name="T43" fmla="*/ 35 h 73"/>
              <a:gd name="T44" fmla="*/ 94 w 108"/>
              <a:gd name="T45" fmla="*/ 36 h 73"/>
              <a:gd name="T46" fmla="*/ 93 w 108"/>
              <a:gd name="T47" fmla="*/ 57 h 73"/>
              <a:gd name="T48" fmla="*/ 83 w 108"/>
              <a:gd name="T49" fmla="*/ 18 h 73"/>
              <a:gd name="T50" fmla="*/ 83 w 108"/>
              <a:gd name="T51" fmla="*/ 18 h 73"/>
              <a:gd name="T52" fmla="*/ 79 w 108"/>
              <a:gd name="T53" fmla="*/ 15 h 73"/>
              <a:gd name="T54" fmla="*/ 79 w 108"/>
              <a:gd name="T55" fmla="*/ 15 h 73"/>
              <a:gd name="T56" fmla="*/ 73 w 108"/>
              <a:gd name="T57" fmla="*/ 25 h 73"/>
              <a:gd name="T58" fmla="*/ 86 w 108"/>
              <a:gd name="T59" fmla="*/ 21 h 73"/>
              <a:gd name="T60" fmla="*/ 73 w 108"/>
              <a:gd name="T61" fmla="*/ 29 h 73"/>
              <a:gd name="T62" fmla="*/ 92 w 108"/>
              <a:gd name="T63" fmla="*/ 31 h 73"/>
              <a:gd name="T64" fmla="*/ 93 w 108"/>
              <a:gd name="T65"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73">
                <a:moveTo>
                  <a:pt x="93" y="57"/>
                </a:moveTo>
                <a:cubicBezTo>
                  <a:pt x="108" y="44"/>
                  <a:pt x="104" y="26"/>
                  <a:pt x="92" y="13"/>
                </a:cubicBezTo>
                <a:cubicBezTo>
                  <a:pt x="87" y="6"/>
                  <a:pt x="79" y="3"/>
                  <a:pt x="70" y="1"/>
                </a:cubicBezTo>
                <a:cubicBezTo>
                  <a:pt x="69" y="1"/>
                  <a:pt x="67" y="0"/>
                  <a:pt x="66" y="0"/>
                </a:cubicBezTo>
                <a:cubicBezTo>
                  <a:pt x="58" y="0"/>
                  <a:pt x="50" y="0"/>
                  <a:pt x="43" y="1"/>
                </a:cubicBezTo>
                <a:cubicBezTo>
                  <a:pt x="25" y="4"/>
                  <a:pt x="9" y="17"/>
                  <a:pt x="4" y="34"/>
                </a:cubicBezTo>
                <a:cubicBezTo>
                  <a:pt x="0" y="50"/>
                  <a:pt x="15" y="70"/>
                  <a:pt x="30" y="73"/>
                </a:cubicBezTo>
                <a:cubicBezTo>
                  <a:pt x="31" y="73"/>
                  <a:pt x="32" y="72"/>
                  <a:pt x="32" y="71"/>
                </a:cubicBezTo>
                <a:cubicBezTo>
                  <a:pt x="34" y="72"/>
                  <a:pt x="36" y="72"/>
                  <a:pt x="38" y="72"/>
                </a:cubicBezTo>
                <a:cubicBezTo>
                  <a:pt x="40" y="72"/>
                  <a:pt x="41" y="70"/>
                  <a:pt x="40" y="69"/>
                </a:cubicBezTo>
                <a:cubicBezTo>
                  <a:pt x="36" y="61"/>
                  <a:pt x="30" y="56"/>
                  <a:pt x="26" y="50"/>
                </a:cubicBezTo>
                <a:cubicBezTo>
                  <a:pt x="27" y="50"/>
                  <a:pt x="29" y="49"/>
                  <a:pt x="29" y="48"/>
                </a:cubicBezTo>
                <a:cubicBezTo>
                  <a:pt x="30" y="47"/>
                  <a:pt x="30" y="45"/>
                  <a:pt x="30" y="44"/>
                </a:cubicBezTo>
                <a:cubicBezTo>
                  <a:pt x="32" y="51"/>
                  <a:pt x="38" y="60"/>
                  <a:pt x="46" y="58"/>
                </a:cubicBezTo>
                <a:cubicBezTo>
                  <a:pt x="47" y="58"/>
                  <a:pt x="47" y="56"/>
                  <a:pt x="46" y="56"/>
                </a:cubicBezTo>
                <a:cubicBezTo>
                  <a:pt x="41" y="53"/>
                  <a:pt x="39" y="47"/>
                  <a:pt x="37" y="42"/>
                </a:cubicBezTo>
                <a:cubicBezTo>
                  <a:pt x="32" y="33"/>
                  <a:pt x="35" y="25"/>
                  <a:pt x="38" y="16"/>
                </a:cubicBezTo>
                <a:cubicBezTo>
                  <a:pt x="40" y="16"/>
                  <a:pt x="41" y="15"/>
                  <a:pt x="43" y="15"/>
                </a:cubicBezTo>
                <a:cubicBezTo>
                  <a:pt x="42" y="17"/>
                  <a:pt x="41" y="19"/>
                  <a:pt x="40" y="20"/>
                </a:cubicBezTo>
                <a:cubicBezTo>
                  <a:pt x="36" y="30"/>
                  <a:pt x="37" y="42"/>
                  <a:pt x="47" y="47"/>
                </a:cubicBezTo>
                <a:cubicBezTo>
                  <a:pt x="49" y="48"/>
                  <a:pt x="51" y="46"/>
                  <a:pt x="49" y="45"/>
                </a:cubicBezTo>
                <a:cubicBezTo>
                  <a:pt x="42" y="39"/>
                  <a:pt x="43" y="30"/>
                  <a:pt x="46" y="23"/>
                </a:cubicBezTo>
                <a:cubicBezTo>
                  <a:pt x="47" y="22"/>
                  <a:pt x="47" y="20"/>
                  <a:pt x="48" y="19"/>
                </a:cubicBezTo>
                <a:cubicBezTo>
                  <a:pt x="48" y="24"/>
                  <a:pt x="48" y="29"/>
                  <a:pt x="48" y="33"/>
                </a:cubicBezTo>
                <a:cubicBezTo>
                  <a:pt x="49" y="37"/>
                  <a:pt x="51" y="40"/>
                  <a:pt x="55" y="42"/>
                </a:cubicBezTo>
                <a:cubicBezTo>
                  <a:pt x="56" y="42"/>
                  <a:pt x="57" y="40"/>
                  <a:pt x="56" y="39"/>
                </a:cubicBezTo>
                <a:cubicBezTo>
                  <a:pt x="52" y="35"/>
                  <a:pt x="54" y="24"/>
                  <a:pt x="55" y="19"/>
                </a:cubicBezTo>
                <a:cubicBezTo>
                  <a:pt x="55" y="17"/>
                  <a:pt x="56" y="15"/>
                  <a:pt x="57" y="14"/>
                </a:cubicBezTo>
                <a:cubicBezTo>
                  <a:pt x="58" y="14"/>
                  <a:pt x="58" y="14"/>
                  <a:pt x="58" y="14"/>
                </a:cubicBezTo>
                <a:cubicBezTo>
                  <a:pt x="57" y="17"/>
                  <a:pt x="57" y="22"/>
                  <a:pt x="56" y="25"/>
                </a:cubicBezTo>
                <a:cubicBezTo>
                  <a:pt x="56" y="30"/>
                  <a:pt x="57" y="35"/>
                  <a:pt x="61" y="37"/>
                </a:cubicBezTo>
                <a:cubicBezTo>
                  <a:pt x="63" y="39"/>
                  <a:pt x="65" y="36"/>
                  <a:pt x="64" y="34"/>
                </a:cubicBezTo>
                <a:cubicBezTo>
                  <a:pt x="62" y="29"/>
                  <a:pt x="63" y="19"/>
                  <a:pt x="66" y="15"/>
                </a:cubicBezTo>
                <a:cubicBezTo>
                  <a:pt x="68" y="13"/>
                  <a:pt x="71" y="12"/>
                  <a:pt x="73" y="12"/>
                </a:cubicBezTo>
                <a:cubicBezTo>
                  <a:pt x="72" y="13"/>
                  <a:pt x="71" y="13"/>
                  <a:pt x="70" y="14"/>
                </a:cubicBezTo>
                <a:cubicBezTo>
                  <a:pt x="68" y="17"/>
                  <a:pt x="66" y="21"/>
                  <a:pt x="67" y="25"/>
                </a:cubicBezTo>
                <a:cubicBezTo>
                  <a:pt x="67" y="25"/>
                  <a:pt x="67" y="26"/>
                  <a:pt x="68" y="26"/>
                </a:cubicBezTo>
                <a:cubicBezTo>
                  <a:pt x="68" y="28"/>
                  <a:pt x="69" y="30"/>
                  <a:pt x="70" y="32"/>
                </a:cubicBezTo>
                <a:cubicBezTo>
                  <a:pt x="71" y="33"/>
                  <a:pt x="72" y="33"/>
                  <a:pt x="73" y="32"/>
                </a:cubicBezTo>
                <a:cubicBezTo>
                  <a:pt x="74" y="32"/>
                  <a:pt x="75" y="32"/>
                  <a:pt x="75" y="32"/>
                </a:cubicBezTo>
                <a:cubicBezTo>
                  <a:pt x="77" y="29"/>
                  <a:pt x="81" y="30"/>
                  <a:pt x="84" y="30"/>
                </a:cubicBezTo>
                <a:cubicBezTo>
                  <a:pt x="81" y="31"/>
                  <a:pt x="78" y="33"/>
                  <a:pt x="77" y="35"/>
                </a:cubicBezTo>
                <a:cubicBezTo>
                  <a:pt x="76" y="38"/>
                  <a:pt x="79" y="40"/>
                  <a:pt x="80" y="37"/>
                </a:cubicBezTo>
                <a:cubicBezTo>
                  <a:pt x="82" y="35"/>
                  <a:pt x="84" y="35"/>
                  <a:pt x="87" y="35"/>
                </a:cubicBezTo>
                <a:cubicBezTo>
                  <a:pt x="89" y="36"/>
                  <a:pt x="91" y="37"/>
                  <a:pt x="93" y="36"/>
                </a:cubicBezTo>
                <a:cubicBezTo>
                  <a:pt x="94" y="36"/>
                  <a:pt x="94" y="36"/>
                  <a:pt x="94" y="36"/>
                </a:cubicBezTo>
                <a:cubicBezTo>
                  <a:pt x="95" y="42"/>
                  <a:pt x="93" y="48"/>
                  <a:pt x="90" y="54"/>
                </a:cubicBezTo>
                <a:cubicBezTo>
                  <a:pt x="89" y="56"/>
                  <a:pt x="91" y="58"/>
                  <a:pt x="93" y="57"/>
                </a:cubicBezTo>
                <a:close/>
                <a:moveTo>
                  <a:pt x="83" y="18"/>
                </a:moveTo>
                <a:cubicBezTo>
                  <a:pt x="83" y="18"/>
                  <a:pt x="83" y="18"/>
                  <a:pt x="83" y="18"/>
                </a:cubicBezTo>
                <a:cubicBezTo>
                  <a:pt x="83" y="18"/>
                  <a:pt x="83" y="18"/>
                  <a:pt x="83" y="18"/>
                </a:cubicBezTo>
                <a:cubicBezTo>
                  <a:pt x="83" y="18"/>
                  <a:pt x="83" y="18"/>
                  <a:pt x="83" y="18"/>
                </a:cubicBezTo>
                <a:close/>
                <a:moveTo>
                  <a:pt x="79" y="15"/>
                </a:moveTo>
                <a:cubicBezTo>
                  <a:pt x="79" y="15"/>
                  <a:pt x="79" y="15"/>
                  <a:pt x="79" y="15"/>
                </a:cubicBezTo>
                <a:cubicBezTo>
                  <a:pt x="79" y="15"/>
                  <a:pt x="78" y="15"/>
                  <a:pt x="78" y="15"/>
                </a:cubicBezTo>
                <a:cubicBezTo>
                  <a:pt x="78" y="15"/>
                  <a:pt x="78" y="15"/>
                  <a:pt x="79" y="15"/>
                </a:cubicBezTo>
                <a:close/>
                <a:moveTo>
                  <a:pt x="73" y="29"/>
                </a:moveTo>
                <a:cubicBezTo>
                  <a:pt x="73" y="28"/>
                  <a:pt x="72" y="26"/>
                  <a:pt x="73" y="25"/>
                </a:cubicBezTo>
                <a:cubicBezTo>
                  <a:pt x="75" y="24"/>
                  <a:pt x="78" y="24"/>
                  <a:pt x="81" y="24"/>
                </a:cubicBezTo>
                <a:cubicBezTo>
                  <a:pt x="83" y="24"/>
                  <a:pt x="87" y="23"/>
                  <a:pt x="86" y="21"/>
                </a:cubicBezTo>
                <a:cubicBezTo>
                  <a:pt x="88" y="22"/>
                  <a:pt x="89" y="23"/>
                  <a:pt x="90" y="25"/>
                </a:cubicBezTo>
                <a:cubicBezTo>
                  <a:pt x="84" y="24"/>
                  <a:pt x="77" y="25"/>
                  <a:pt x="73" y="29"/>
                </a:cubicBezTo>
                <a:close/>
                <a:moveTo>
                  <a:pt x="91" y="31"/>
                </a:moveTo>
                <a:cubicBezTo>
                  <a:pt x="91" y="31"/>
                  <a:pt x="92" y="31"/>
                  <a:pt x="92" y="31"/>
                </a:cubicBezTo>
                <a:cubicBezTo>
                  <a:pt x="92" y="31"/>
                  <a:pt x="92" y="31"/>
                  <a:pt x="93" y="30"/>
                </a:cubicBezTo>
                <a:cubicBezTo>
                  <a:pt x="93" y="31"/>
                  <a:pt x="93" y="32"/>
                  <a:pt x="93" y="32"/>
                </a:cubicBezTo>
                <a:cubicBezTo>
                  <a:pt x="92" y="32"/>
                  <a:pt x="92" y="31"/>
                  <a:pt x="91" y="3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904">
            <a:extLst>
              <a:ext uri="{FF2B5EF4-FFF2-40B4-BE49-F238E27FC236}">
                <a16:creationId xmlns:a16="http://schemas.microsoft.com/office/drawing/2014/main" id="{8A52257B-9646-4E48-937A-21DF724E654F}"/>
              </a:ext>
            </a:extLst>
          </p:cNvPr>
          <p:cNvSpPr>
            <a:spLocks/>
          </p:cNvSpPr>
          <p:nvPr/>
        </p:nvSpPr>
        <p:spPr bwMode="auto">
          <a:xfrm flipV="1">
            <a:off x="6225451" y="5431766"/>
            <a:ext cx="307944" cy="285133"/>
          </a:xfrm>
          <a:custGeom>
            <a:avLst/>
            <a:gdLst>
              <a:gd name="T0" fmla="*/ 66 w 68"/>
              <a:gd name="T1" fmla="*/ 44 h 63"/>
              <a:gd name="T2" fmla="*/ 44 w 68"/>
              <a:gd name="T3" fmla="*/ 50 h 63"/>
              <a:gd name="T4" fmla="*/ 30 w 68"/>
              <a:gd name="T5" fmla="*/ 50 h 63"/>
              <a:gd name="T6" fmla="*/ 55 w 68"/>
              <a:gd name="T7" fmla="*/ 44 h 63"/>
              <a:gd name="T8" fmla="*/ 55 w 68"/>
              <a:gd name="T9" fmla="*/ 40 h 63"/>
              <a:gd name="T10" fmla="*/ 37 w 68"/>
              <a:gd name="T11" fmla="*/ 39 h 63"/>
              <a:gd name="T12" fmla="*/ 35 w 68"/>
              <a:gd name="T13" fmla="*/ 38 h 63"/>
              <a:gd name="T14" fmla="*/ 24 w 68"/>
              <a:gd name="T15" fmla="*/ 33 h 63"/>
              <a:gd name="T16" fmla="*/ 19 w 68"/>
              <a:gd name="T17" fmla="*/ 28 h 63"/>
              <a:gd name="T18" fmla="*/ 29 w 68"/>
              <a:gd name="T19" fmla="*/ 33 h 63"/>
              <a:gd name="T20" fmla="*/ 34 w 68"/>
              <a:gd name="T21" fmla="*/ 33 h 63"/>
              <a:gd name="T22" fmla="*/ 37 w 68"/>
              <a:gd name="T23" fmla="*/ 31 h 63"/>
              <a:gd name="T24" fmla="*/ 37 w 68"/>
              <a:gd name="T25" fmla="*/ 30 h 63"/>
              <a:gd name="T26" fmla="*/ 32 w 68"/>
              <a:gd name="T27" fmla="*/ 26 h 63"/>
              <a:gd name="T28" fmla="*/ 27 w 68"/>
              <a:gd name="T29" fmla="*/ 22 h 63"/>
              <a:gd name="T30" fmla="*/ 25 w 68"/>
              <a:gd name="T31" fmla="*/ 21 h 63"/>
              <a:gd name="T32" fmla="*/ 25 w 68"/>
              <a:gd name="T33" fmla="*/ 20 h 63"/>
              <a:gd name="T34" fmla="*/ 26 w 68"/>
              <a:gd name="T35" fmla="*/ 21 h 63"/>
              <a:gd name="T36" fmla="*/ 35 w 68"/>
              <a:gd name="T37" fmla="*/ 23 h 63"/>
              <a:gd name="T38" fmla="*/ 37 w 68"/>
              <a:gd name="T39" fmla="*/ 25 h 63"/>
              <a:gd name="T40" fmla="*/ 39 w 68"/>
              <a:gd name="T41" fmla="*/ 22 h 63"/>
              <a:gd name="T42" fmla="*/ 36 w 68"/>
              <a:gd name="T43" fmla="*/ 19 h 63"/>
              <a:gd name="T44" fmla="*/ 61 w 68"/>
              <a:gd name="T45" fmla="*/ 25 h 63"/>
              <a:gd name="T46" fmla="*/ 63 w 68"/>
              <a:gd name="T47" fmla="*/ 22 h 63"/>
              <a:gd name="T48" fmla="*/ 54 w 68"/>
              <a:gd name="T49" fmla="*/ 15 h 63"/>
              <a:gd name="T50" fmla="*/ 52 w 68"/>
              <a:gd name="T51" fmla="*/ 12 h 63"/>
              <a:gd name="T52" fmla="*/ 12 w 68"/>
              <a:gd name="T53" fmla="*/ 9 h 63"/>
              <a:gd name="T54" fmla="*/ 9 w 68"/>
              <a:gd name="T55" fmla="*/ 11 h 63"/>
              <a:gd name="T56" fmla="*/ 1 w 68"/>
              <a:gd name="T57" fmla="*/ 26 h 63"/>
              <a:gd name="T58" fmla="*/ 1 w 68"/>
              <a:gd name="T59" fmla="*/ 31 h 63"/>
              <a:gd name="T60" fmla="*/ 1 w 68"/>
              <a:gd name="T61" fmla="*/ 37 h 63"/>
              <a:gd name="T62" fmla="*/ 27 w 68"/>
              <a:gd name="T63" fmla="*/ 60 h 63"/>
              <a:gd name="T64" fmla="*/ 67 w 68"/>
              <a:gd name="T65" fmla="*/ 46 h 63"/>
              <a:gd name="T66" fmla="*/ 66 w 68"/>
              <a:gd name="T67"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63">
                <a:moveTo>
                  <a:pt x="66" y="44"/>
                </a:moveTo>
                <a:cubicBezTo>
                  <a:pt x="58" y="43"/>
                  <a:pt x="51" y="48"/>
                  <a:pt x="44" y="50"/>
                </a:cubicBezTo>
                <a:cubicBezTo>
                  <a:pt x="39" y="51"/>
                  <a:pt x="35" y="51"/>
                  <a:pt x="30" y="50"/>
                </a:cubicBezTo>
                <a:cubicBezTo>
                  <a:pt x="39" y="50"/>
                  <a:pt x="48" y="48"/>
                  <a:pt x="55" y="44"/>
                </a:cubicBezTo>
                <a:cubicBezTo>
                  <a:pt x="56" y="43"/>
                  <a:pt x="57" y="41"/>
                  <a:pt x="55" y="40"/>
                </a:cubicBezTo>
                <a:cubicBezTo>
                  <a:pt x="49" y="37"/>
                  <a:pt x="43" y="39"/>
                  <a:pt x="37" y="39"/>
                </a:cubicBezTo>
                <a:cubicBezTo>
                  <a:pt x="37" y="39"/>
                  <a:pt x="36" y="38"/>
                  <a:pt x="35" y="38"/>
                </a:cubicBezTo>
                <a:cubicBezTo>
                  <a:pt x="31" y="37"/>
                  <a:pt x="27" y="34"/>
                  <a:pt x="24" y="33"/>
                </a:cubicBezTo>
                <a:cubicBezTo>
                  <a:pt x="21" y="32"/>
                  <a:pt x="20" y="30"/>
                  <a:pt x="19" y="28"/>
                </a:cubicBezTo>
                <a:cubicBezTo>
                  <a:pt x="22" y="30"/>
                  <a:pt x="26" y="32"/>
                  <a:pt x="29" y="33"/>
                </a:cubicBezTo>
                <a:cubicBezTo>
                  <a:pt x="31" y="33"/>
                  <a:pt x="32" y="33"/>
                  <a:pt x="34" y="33"/>
                </a:cubicBezTo>
                <a:cubicBezTo>
                  <a:pt x="35" y="32"/>
                  <a:pt x="36" y="31"/>
                  <a:pt x="37" y="31"/>
                </a:cubicBezTo>
                <a:cubicBezTo>
                  <a:pt x="38" y="31"/>
                  <a:pt x="38" y="30"/>
                  <a:pt x="37" y="30"/>
                </a:cubicBezTo>
                <a:cubicBezTo>
                  <a:pt x="36" y="29"/>
                  <a:pt x="34" y="27"/>
                  <a:pt x="32" y="26"/>
                </a:cubicBezTo>
                <a:cubicBezTo>
                  <a:pt x="30" y="25"/>
                  <a:pt x="29" y="23"/>
                  <a:pt x="27" y="22"/>
                </a:cubicBezTo>
                <a:cubicBezTo>
                  <a:pt x="26" y="22"/>
                  <a:pt x="25" y="21"/>
                  <a:pt x="25" y="21"/>
                </a:cubicBezTo>
                <a:cubicBezTo>
                  <a:pt x="25" y="20"/>
                  <a:pt x="25" y="20"/>
                  <a:pt x="25" y="20"/>
                </a:cubicBezTo>
                <a:cubicBezTo>
                  <a:pt x="26" y="21"/>
                  <a:pt x="26" y="21"/>
                  <a:pt x="26" y="21"/>
                </a:cubicBezTo>
                <a:cubicBezTo>
                  <a:pt x="29" y="23"/>
                  <a:pt x="32" y="24"/>
                  <a:pt x="35" y="23"/>
                </a:cubicBezTo>
                <a:cubicBezTo>
                  <a:pt x="36" y="23"/>
                  <a:pt x="36" y="24"/>
                  <a:pt x="37" y="25"/>
                </a:cubicBezTo>
                <a:cubicBezTo>
                  <a:pt x="39" y="26"/>
                  <a:pt x="41" y="23"/>
                  <a:pt x="39" y="22"/>
                </a:cubicBezTo>
                <a:cubicBezTo>
                  <a:pt x="38" y="21"/>
                  <a:pt x="37" y="20"/>
                  <a:pt x="36" y="19"/>
                </a:cubicBezTo>
                <a:cubicBezTo>
                  <a:pt x="45" y="19"/>
                  <a:pt x="54" y="21"/>
                  <a:pt x="61" y="25"/>
                </a:cubicBezTo>
                <a:cubicBezTo>
                  <a:pt x="63" y="26"/>
                  <a:pt x="65" y="23"/>
                  <a:pt x="63" y="22"/>
                </a:cubicBezTo>
                <a:cubicBezTo>
                  <a:pt x="60" y="19"/>
                  <a:pt x="57" y="17"/>
                  <a:pt x="54" y="15"/>
                </a:cubicBezTo>
                <a:cubicBezTo>
                  <a:pt x="54" y="13"/>
                  <a:pt x="53" y="12"/>
                  <a:pt x="52" y="12"/>
                </a:cubicBezTo>
                <a:cubicBezTo>
                  <a:pt x="40" y="6"/>
                  <a:pt x="23" y="0"/>
                  <a:pt x="12" y="9"/>
                </a:cubicBezTo>
                <a:cubicBezTo>
                  <a:pt x="11" y="9"/>
                  <a:pt x="10" y="10"/>
                  <a:pt x="9" y="11"/>
                </a:cubicBezTo>
                <a:cubicBezTo>
                  <a:pt x="5" y="15"/>
                  <a:pt x="1" y="22"/>
                  <a:pt x="1" y="26"/>
                </a:cubicBezTo>
                <a:cubicBezTo>
                  <a:pt x="1" y="27"/>
                  <a:pt x="1" y="29"/>
                  <a:pt x="1" y="31"/>
                </a:cubicBezTo>
                <a:cubicBezTo>
                  <a:pt x="0" y="33"/>
                  <a:pt x="0" y="35"/>
                  <a:pt x="1" y="37"/>
                </a:cubicBezTo>
                <a:cubicBezTo>
                  <a:pt x="3" y="50"/>
                  <a:pt x="16" y="56"/>
                  <a:pt x="27" y="60"/>
                </a:cubicBezTo>
                <a:cubicBezTo>
                  <a:pt x="39" y="63"/>
                  <a:pt x="63" y="60"/>
                  <a:pt x="67" y="46"/>
                </a:cubicBezTo>
                <a:cubicBezTo>
                  <a:pt x="68" y="45"/>
                  <a:pt x="67" y="44"/>
                  <a:pt x="66" y="4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906">
            <a:extLst>
              <a:ext uri="{FF2B5EF4-FFF2-40B4-BE49-F238E27FC236}">
                <a16:creationId xmlns:a16="http://schemas.microsoft.com/office/drawing/2014/main" id="{946941A1-C988-4CEE-A352-6EE978747716}"/>
              </a:ext>
            </a:extLst>
          </p:cNvPr>
          <p:cNvSpPr>
            <a:spLocks noEditPoints="1"/>
          </p:cNvSpPr>
          <p:nvPr/>
        </p:nvSpPr>
        <p:spPr bwMode="auto">
          <a:xfrm flipV="1">
            <a:off x="5984798" y="6495883"/>
            <a:ext cx="245215" cy="262323"/>
          </a:xfrm>
          <a:custGeom>
            <a:avLst/>
            <a:gdLst>
              <a:gd name="T0" fmla="*/ 17 w 54"/>
              <a:gd name="T1" fmla="*/ 1 h 58"/>
              <a:gd name="T2" fmla="*/ 2 w 54"/>
              <a:gd name="T3" fmla="*/ 9 h 58"/>
              <a:gd name="T4" fmla="*/ 10 w 54"/>
              <a:gd name="T5" fmla="*/ 25 h 58"/>
              <a:gd name="T6" fmla="*/ 12 w 54"/>
              <a:gd name="T7" fmla="*/ 22 h 58"/>
              <a:gd name="T8" fmla="*/ 11 w 54"/>
              <a:gd name="T9" fmla="*/ 9 h 58"/>
              <a:gd name="T10" fmla="*/ 24 w 54"/>
              <a:gd name="T11" fmla="*/ 10 h 58"/>
              <a:gd name="T12" fmla="*/ 25 w 54"/>
              <a:gd name="T13" fmla="*/ 11 h 58"/>
              <a:gd name="T14" fmla="*/ 19 w 54"/>
              <a:gd name="T15" fmla="*/ 11 h 58"/>
              <a:gd name="T16" fmla="*/ 14 w 54"/>
              <a:gd name="T17" fmla="*/ 15 h 58"/>
              <a:gd name="T18" fmla="*/ 15 w 54"/>
              <a:gd name="T19" fmla="*/ 18 h 58"/>
              <a:gd name="T20" fmla="*/ 18 w 54"/>
              <a:gd name="T21" fmla="*/ 18 h 58"/>
              <a:gd name="T22" fmla="*/ 22 w 54"/>
              <a:gd name="T23" fmla="*/ 18 h 58"/>
              <a:gd name="T24" fmla="*/ 23 w 54"/>
              <a:gd name="T25" fmla="*/ 18 h 58"/>
              <a:gd name="T26" fmla="*/ 25 w 54"/>
              <a:gd name="T27" fmla="*/ 22 h 58"/>
              <a:gd name="T28" fmla="*/ 33 w 54"/>
              <a:gd name="T29" fmla="*/ 26 h 58"/>
              <a:gd name="T30" fmla="*/ 33 w 54"/>
              <a:gd name="T31" fmla="*/ 26 h 58"/>
              <a:gd name="T32" fmla="*/ 32 w 54"/>
              <a:gd name="T33" fmla="*/ 28 h 58"/>
              <a:gd name="T34" fmla="*/ 32 w 54"/>
              <a:gd name="T35" fmla="*/ 32 h 58"/>
              <a:gd name="T36" fmla="*/ 31 w 54"/>
              <a:gd name="T37" fmla="*/ 30 h 58"/>
              <a:gd name="T38" fmla="*/ 26 w 54"/>
              <a:gd name="T39" fmla="*/ 30 h 58"/>
              <a:gd name="T40" fmla="*/ 28 w 54"/>
              <a:gd name="T41" fmla="*/ 36 h 58"/>
              <a:gd name="T42" fmla="*/ 29 w 54"/>
              <a:gd name="T43" fmla="*/ 39 h 58"/>
              <a:gd name="T44" fmla="*/ 29 w 54"/>
              <a:gd name="T45" fmla="*/ 40 h 58"/>
              <a:gd name="T46" fmla="*/ 23 w 54"/>
              <a:gd name="T47" fmla="*/ 29 h 58"/>
              <a:gd name="T48" fmla="*/ 17 w 54"/>
              <a:gd name="T49" fmla="*/ 29 h 58"/>
              <a:gd name="T50" fmla="*/ 44 w 54"/>
              <a:gd name="T51" fmla="*/ 52 h 58"/>
              <a:gd name="T52" fmla="*/ 50 w 54"/>
              <a:gd name="T53" fmla="*/ 21 h 58"/>
              <a:gd name="T54" fmla="*/ 17 w 54"/>
              <a:gd name="T55" fmla="*/ 1 h 58"/>
              <a:gd name="T56" fmla="*/ 39 w 54"/>
              <a:gd name="T57" fmla="*/ 33 h 58"/>
              <a:gd name="T58" fmla="*/ 39 w 54"/>
              <a:gd name="T59" fmla="*/ 33 h 58"/>
              <a:gd name="T60" fmla="*/ 39 w 54"/>
              <a:gd name="T61" fmla="*/ 33 h 58"/>
              <a:gd name="T62" fmla="*/ 39 w 54"/>
              <a:gd name="T63" fmla="*/ 34 h 58"/>
              <a:gd name="T64" fmla="*/ 39 w 54"/>
              <a:gd name="T65" fmla="*/ 34 h 58"/>
              <a:gd name="T66" fmla="*/ 39 w 54"/>
              <a:gd name="T67" fmla="*/ 33 h 58"/>
              <a:gd name="T68" fmla="*/ 32 w 54"/>
              <a:gd name="T69" fmla="*/ 17 h 58"/>
              <a:gd name="T70" fmla="*/ 32 w 54"/>
              <a:gd name="T71" fmla="*/ 17 h 58"/>
              <a:gd name="T72" fmla="*/ 33 w 54"/>
              <a:gd name="T73" fmla="*/ 14 h 58"/>
              <a:gd name="T74" fmla="*/ 37 w 54"/>
              <a:gd name="T75" fmla="*/ 16 h 58"/>
              <a:gd name="T76" fmla="*/ 32 w 54"/>
              <a:gd name="T77" fmla="*/ 17 h 58"/>
              <a:gd name="T78" fmla="*/ 36 w 54"/>
              <a:gd name="T79" fmla="*/ 45 h 58"/>
              <a:gd name="T80" fmla="*/ 37 w 54"/>
              <a:gd name="T81" fmla="*/ 45 h 58"/>
              <a:gd name="T82" fmla="*/ 41 w 54"/>
              <a:gd name="T83" fmla="*/ 44 h 58"/>
              <a:gd name="T84" fmla="*/ 41 w 54"/>
              <a:gd name="T85" fmla="*/ 44 h 58"/>
              <a:gd name="T86" fmla="*/ 36 w 54"/>
              <a:gd name="T87" fmla="*/ 45 h 58"/>
              <a:gd name="T88" fmla="*/ 41 w 54"/>
              <a:gd name="T89" fmla="*/ 23 h 58"/>
              <a:gd name="T90" fmla="*/ 39 w 54"/>
              <a:gd name="T91" fmla="*/ 20 h 58"/>
              <a:gd name="T92" fmla="*/ 41 w 54"/>
              <a:gd name="T93" fmla="*/ 20 h 58"/>
              <a:gd name="T94" fmla="*/ 43 w 54"/>
              <a:gd name="T95" fmla="*/ 23 h 58"/>
              <a:gd name="T96" fmla="*/ 41 w 54"/>
              <a:gd name="T97" fmla="*/ 23 h 58"/>
              <a:gd name="T98" fmla="*/ 44 w 54"/>
              <a:gd name="T99" fmla="*/ 28 h 58"/>
              <a:gd name="T100" fmla="*/ 44 w 54"/>
              <a:gd name="T101" fmla="*/ 28 h 58"/>
              <a:gd name="T102" fmla="*/ 44 w 54"/>
              <a:gd name="T103" fmla="*/ 28 h 58"/>
              <a:gd name="T104" fmla="*/ 44 w 54"/>
              <a:gd name="T105"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58">
                <a:moveTo>
                  <a:pt x="17" y="1"/>
                </a:moveTo>
                <a:cubicBezTo>
                  <a:pt x="11" y="0"/>
                  <a:pt x="3" y="3"/>
                  <a:pt x="2" y="9"/>
                </a:cubicBezTo>
                <a:cubicBezTo>
                  <a:pt x="0" y="15"/>
                  <a:pt x="4" y="22"/>
                  <a:pt x="10" y="25"/>
                </a:cubicBezTo>
                <a:cubicBezTo>
                  <a:pt x="11" y="26"/>
                  <a:pt x="14" y="23"/>
                  <a:pt x="12" y="22"/>
                </a:cubicBezTo>
                <a:cubicBezTo>
                  <a:pt x="8" y="19"/>
                  <a:pt x="6" y="12"/>
                  <a:pt x="11" y="9"/>
                </a:cubicBezTo>
                <a:cubicBezTo>
                  <a:pt x="15" y="8"/>
                  <a:pt x="20" y="9"/>
                  <a:pt x="24" y="10"/>
                </a:cubicBezTo>
                <a:cubicBezTo>
                  <a:pt x="24" y="10"/>
                  <a:pt x="25" y="11"/>
                  <a:pt x="25" y="11"/>
                </a:cubicBezTo>
                <a:cubicBezTo>
                  <a:pt x="23" y="11"/>
                  <a:pt x="20" y="11"/>
                  <a:pt x="19" y="11"/>
                </a:cubicBezTo>
                <a:cubicBezTo>
                  <a:pt x="17" y="12"/>
                  <a:pt x="15" y="13"/>
                  <a:pt x="14" y="15"/>
                </a:cubicBezTo>
                <a:cubicBezTo>
                  <a:pt x="13" y="16"/>
                  <a:pt x="14" y="18"/>
                  <a:pt x="15" y="18"/>
                </a:cubicBezTo>
                <a:cubicBezTo>
                  <a:pt x="16" y="18"/>
                  <a:pt x="17" y="18"/>
                  <a:pt x="18" y="18"/>
                </a:cubicBezTo>
                <a:cubicBezTo>
                  <a:pt x="19" y="17"/>
                  <a:pt x="21" y="18"/>
                  <a:pt x="22" y="18"/>
                </a:cubicBezTo>
                <a:cubicBezTo>
                  <a:pt x="23" y="18"/>
                  <a:pt x="23" y="18"/>
                  <a:pt x="23" y="18"/>
                </a:cubicBezTo>
                <a:cubicBezTo>
                  <a:pt x="22" y="19"/>
                  <a:pt x="22" y="22"/>
                  <a:pt x="25" y="22"/>
                </a:cubicBezTo>
                <a:cubicBezTo>
                  <a:pt x="28" y="22"/>
                  <a:pt x="31" y="24"/>
                  <a:pt x="33" y="26"/>
                </a:cubicBezTo>
                <a:cubicBezTo>
                  <a:pt x="33" y="26"/>
                  <a:pt x="33" y="26"/>
                  <a:pt x="33" y="26"/>
                </a:cubicBezTo>
                <a:cubicBezTo>
                  <a:pt x="33" y="27"/>
                  <a:pt x="32" y="27"/>
                  <a:pt x="32" y="28"/>
                </a:cubicBezTo>
                <a:cubicBezTo>
                  <a:pt x="32" y="29"/>
                  <a:pt x="32" y="31"/>
                  <a:pt x="32" y="32"/>
                </a:cubicBezTo>
                <a:cubicBezTo>
                  <a:pt x="31" y="31"/>
                  <a:pt x="31" y="31"/>
                  <a:pt x="31" y="30"/>
                </a:cubicBezTo>
                <a:cubicBezTo>
                  <a:pt x="30" y="27"/>
                  <a:pt x="26" y="27"/>
                  <a:pt x="26" y="30"/>
                </a:cubicBezTo>
                <a:cubicBezTo>
                  <a:pt x="26" y="32"/>
                  <a:pt x="27" y="35"/>
                  <a:pt x="28" y="36"/>
                </a:cubicBezTo>
                <a:cubicBezTo>
                  <a:pt x="28" y="37"/>
                  <a:pt x="28" y="39"/>
                  <a:pt x="29" y="39"/>
                </a:cubicBezTo>
                <a:cubicBezTo>
                  <a:pt x="29" y="39"/>
                  <a:pt x="29" y="39"/>
                  <a:pt x="29" y="40"/>
                </a:cubicBezTo>
                <a:cubicBezTo>
                  <a:pt x="26" y="36"/>
                  <a:pt x="23" y="31"/>
                  <a:pt x="23" y="29"/>
                </a:cubicBezTo>
                <a:cubicBezTo>
                  <a:pt x="22" y="27"/>
                  <a:pt x="18" y="27"/>
                  <a:pt x="17" y="29"/>
                </a:cubicBezTo>
                <a:cubicBezTo>
                  <a:pt x="15" y="42"/>
                  <a:pt x="31" y="58"/>
                  <a:pt x="44" y="52"/>
                </a:cubicBezTo>
                <a:cubicBezTo>
                  <a:pt x="54" y="47"/>
                  <a:pt x="53" y="29"/>
                  <a:pt x="50" y="21"/>
                </a:cubicBezTo>
                <a:cubicBezTo>
                  <a:pt x="46" y="8"/>
                  <a:pt x="28" y="2"/>
                  <a:pt x="17" y="1"/>
                </a:cubicBezTo>
                <a:close/>
                <a:moveTo>
                  <a:pt x="39" y="33"/>
                </a:moveTo>
                <a:cubicBezTo>
                  <a:pt x="39" y="33"/>
                  <a:pt x="39" y="33"/>
                  <a:pt x="39" y="33"/>
                </a:cubicBezTo>
                <a:cubicBezTo>
                  <a:pt x="39" y="33"/>
                  <a:pt x="39" y="33"/>
                  <a:pt x="39" y="33"/>
                </a:cubicBezTo>
                <a:cubicBezTo>
                  <a:pt x="39" y="33"/>
                  <a:pt x="39" y="34"/>
                  <a:pt x="39" y="34"/>
                </a:cubicBezTo>
                <a:cubicBezTo>
                  <a:pt x="39" y="34"/>
                  <a:pt x="39" y="34"/>
                  <a:pt x="39" y="34"/>
                </a:cubicBezTo>
                <a:cubicBezTo>
                  <a:pt x="39" y="34"/>
                  <a:pt x="39" y="33"/>
                  <a:pt x="39" y="33"/>
                </a:cubicBezTo>
                <a:close/>
                <a:moveTo>
                  <a:pt x="32" y="17"/>
                </a:moveTo>
                <a:cubicBezTo>
                  <a:pt x="32" y="17"/>
                  <a:pt x="32" y="17"/>
                  <a:pt x="32" y="17"/>
                </a:cubicBezTo>
                <a:cubicBezTo>
                  <a:pt x="33" y="16"/>
                  <a:pt x="33" y="15"/>
                  <a:pt x="33" y="14"/>
                </a:cubicBezTo>
                <a:cubicBezTo>
                  <a:pt x="34" y="14"/>
                  <a:pt x="35" y="15"/>
                  <a:pt x="37" y="16"/>
                </a:cubicBezTo>
                <a:cubicBezTo>
                  <a:pt x="35" y="16"/>
                  <a:pt x="34" y="16"/>
                  <a:pt x="32" y="17"/>
                </a:cubicBezTo>
                <a:close/>
                <a:moveTo>
                  <a:pt x="36" y="45"/>
                </a:moveTo>
                <a:cubicBezTo>
                  <a:pt x="36" y="45"/>
                  <a:pt x="37" y="45"/>
                  <a:pt x="37" y="45"/>
                </a:cubicBezTo>
                <a:cubicBezTo>
                  <a:pt x="38" y="45"/>
                  <a:pt x="40" y="45"/>
                  <a:pt x="41" y="44"/>
                </a:cubicBezTo>
                <a:cubicBezTo>
                  <a:pt x="41" y="44"/>
                  <a:pt x="41" y="44"/>
                  <a:pt x="41" y="44"/>
                </a:cubicBezTo>
                <a:cubicBezTo>
                  <a:pt x="40" y="46"/>
                  <a:pt x="38" y="46"/>
                  <a:pt x="36" y="45"/>
                </a:cubicBezTo>
                <a:close/>
                <a:moveTo>
                  <a:pt x="41" y="23"/>
                </a:moveTo>
                <a:cubicBezTo>
                  <a:pt x="41" y="22"/>
                  <a:pt x="40" y="21"/>
                  <a:pt x="39" y="20"/>
                </a:cubicBezTo>
                <a:cubicBezTo>
                  <a:pt x="40" y="20"/>
                  <a:pt x="40" y="20"/>
                  <a:pt x="41" y="20"/>
                </a:cubicBezTo>
                <a:cubicBezTo>
                  <a:pt x="41" y="21"/>
                  <a:pt x="42" y="22"/>
                  <a:pt x="43" y="23"/>
                </a:cubicBezTo>
                <a:cubicBezTo>
                  <a:pt x="42" y="23"/>
                  <a:pt x="42" y="23"/>
                  <a:pt x="41" y="23"/>
                </a:cubicBezTo>
                <a:close/>
                <a:moveTo>
                  <a:pt x="44" y="28"/>
                </a:moveTo>
                <a:cubicBezTo>
                  <a:pt x="44" y="28"/>
                  <a:pt x="44" y="28"/>
                  <a:pt x="44" y="28"/>
                </a:cubicBezTo>
                <a:cubicBezTo>
                  <a:pt x="44" y="28"/>
                  <a:pt x="44" y="28"/>
                  <a:pt x="44" y="28"/>
                </a:cubicBezTo>
                <a:cubicBezTo>
                  <a:pt x="44" y="28"/>
                  <a:pt x="44" y="28"/>
                  <a:pt x="44" y="2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908">
            <a:extLst>
              <a:ext uri="{FF2B5EF4-FFF2-40B4-BE49-F238E27FC236}">
                <a16:creationId xmlns:a16="http://schemas.microsoft.com/office/drawing/2014/main" id="{62944D5D-673B-4EB9-854E-9B60047CEF45}"/>
              </a:ext>
            </a:extLst>
          </p:cNvPr>
          <p:cNvSpPr>
            <a:spLocks noEditPoints="1"/>
          </p:cNvSpPr>
          <p:nvPr/>
        </p:nvSpPr>
        <p:spPr bwMode="auto">
          <a:xfrm flipV="1">
            <a:off x="4670902" y="5680402"/>
            <a:ext cx="443668" cy="620450"/>
          </a:xfrm>
          <a:custGeom>
            <a:avLst/>
            <a:gdLst>
              <a:gd name="T0" fmla="*/ 92 w 98"/>
              <a:gd name="T1" fmla="*/ 111 h 137"/>
              <a:gd name="T2" fmla="*/ 51 w 98"/>
              <a:gd name="T3" fmla="*/ 45 h 137"/>
              <a:gd name="T4" fmla="*/ 49 w 98"/>
              <a:gd name="T5" fmla="*/ 47 h 137"/>
              <a:gd name="T6" fmla="*/ 67 w 98"/>
              <a:gd name="T7" fmla="*/ 71 h 137"/>
              <a:gd name="T8" fmla="*/ 67 w 98"/>
              <a:gd name="T9" fmla="*/ 71 h 137"/>
              <a:gd name="T10" fmla="*/ 65 w 98"/>
              <a:gd name="T11" fmla="*/ 70 h 137"/>
              <a:gd name="T12" fmla="*/ 56 w 98"/>
              <a:gd name="T13" fmla="*/ 59 h 137"/>
              <a:gd name="T14" fmla="*/ 54 w 98"/>
              <a:gd name="T15" fmla="*/ 60 h 137"/>
              <a:gd name="T16" fmla="*/ 58 w 98"/>
              <a:gd name="T17" fmla="*/ 69 h 137"/>
              <a:gd name="T18" fmla="*/ 57 w 98"/>
              <a:gd name="T19" fmla="*/ 71 h 137"/>
              <a:gd name="T20" fmla="*/ 50 w 98"/>
              <a:gd name="T21" fmla="*/ 60 h 137"/>
              <a:gd name="T22" fmla="*/ 48 w 98"/>
              <a:gd name="T23" fmla="*/ 61 h 137"/>
              <a:gd name="T24" fmla="*/ 58 w 98"/>
              <a:gd name="T25" fmla="*/ 84 h 137"/>
              <a:gd name="T26" fmla="*/ 56 w 98"/>
              <a:gd name="T27" fmla="*/ 82 h 137"/>
              <a:gd name="T28" fmla="*/ 45 w 98"/>
              <a:gd name="T29" fmla="*/ 63 h 137"/>
              <a:gd name="T30" fmla="*/ 39 w 98"/>
              <a:gd name="T31" fmla="*/ 49 h 137"/>
              <a:gd name="T32" fmla="*/ 38 w 98"/>
              <a:gd name="T33" fmla="*/ 49 h 137"/>
              <a:gd name="T34" fmla="*/ 43 w 98"/>
              <a:gd name="T35" fmla="*/ 73 h 137"/>
              <a:gd name="T36" fmla="*/ 42 w 98"/>
              <a:gd name="T37" fmla="*/ 74 h 137"/>
              <a:gd name="T38" fmla="*/ 43 w 98"/>
              <a:gd name="T39" fmla="*/ 77 h 137"/>
              <a:gd name="T40" fmla="*/ 31 w 98"/>
              <a:gd name="T41" fmla="*/ 45 h 137"/>
              <a:gd name="T42" fmla="*/ 27 w 98"/>
              <a:gd name="T43" fmla="*/ 45 h 137"/>
              <a:gd name="T44" fmla="*/ 27 w 98"/>
              <a:gd name="T45" fmla="*/ 56 h 137"/>
              <a:gd name="T46" fmla="*/ 22 w 98"/>
              <a:gd name="T47" fmla="*/ 38 h 137"/>
              <a:gd name="T48" fmla="*/ 19 w 98"/>
              <a:gd name="T49" fmla="*/ 38 h 137"/>
              <a:gd name="T50" fmla="*/ 19 w 98"/>
              <a:gd name="T51" fmla="*/ 44 h 137"/>
              <a:gd name="T52" fmla="*/ 33 w 98"/>
              <a:gd name="T53" fmla="*/ 33 h 137"/>
              <a:gd name="T54" fmla="*/ 35 w 98"/>
              <a:gd name="T55" fmla="*/ 32 h 137"/>
              <a:gd name="T56" fmla="*/ 20 w 98"/>
              <a:gd name="T57" fmla="*/ 22 h 137"/>
              <a:gd name="T58" fmla="*/ 10 w 98"/>
              <a:gd name="T59" fmla="*/ 36 h 137"/>
              <a:gd name="T60" fmla="*/ 24 w 98"/>
              <a:gd name="T61" fmla="*/ 13 h 137"/>
              <a:gd name="T62" fmla="*/ 25 w 98"/>
              <a:gd name="T63" fmla="*/ 11 h 137"/>
              <a:gd name="T64" fmla="*/ 2 w 98"/>
              <a:gd name="T65" fmla="*/ 41 h 137"/>
              <a:gd name="T66" fmla="*/ 20 w 98"/>
              <a:gd name="T67" fmla="*/ 71 h 137"/>
              <a:gd name="T68" fmla="*/ 29 w 98"/>
              <a:gd name="T69" fmla="*/ 81 h 137"/>
              <a:gd name="T70" fmla="*/ 42 w 98"/>
              <a:gd name="T71" fmla="*/ 98 h 137"/>
              <a:gd name="T72" fmla="*/ 92 w 98"/>
              <a:gd name="T73" fmla="*/ 111 h 137"/>
              <a:gd name="T74" fmla="*/ 61 w 98"/>
              <a:gd name="T75" fmla="*/ 105 h 137"/>
              <a:gd name="T76" fmla="*/ 61 w 98"/>
              <a:gd name="T77" fmla="*/ 105 h 137"/>
              <a:gd name="T78" fmla="*/ 59 w 98"/>
              <a:gd name="T79" fmla="*/ 103 h 137"/>
              <a:gd name="T80" fmla="*/ 51 w 98"/>
              <a:gd name="T81" fmla="*/ 91 h 137"/>
              <a:gd name="T82" fmla="*/ 59 w 98"/>
              <a:gd name="T83" fmla="*/ 102 h 137"/>
              <a:gd name="T84" fmla="*/ 63 w 98"/>
              <a:gd name="T85" fmla="*/ 106 h 137"/>
              <a:gd name="T86" fmla="*/ 61 w 98"/>
              <a:gd name="T87" fmla="*/ 105 h 137"/>
              <a:gd name="T88" fmla="*/ 71 w 98"/>
              <a:gd name="T89" fmla="*/ 81 h 137"/>
              <a:gd name="T90" fmla="*/ 71 w 98"/>
              <a:gd name="T91" fmla="*/ 81 h 137"/>
              <a:gd name="T92" fmla="*/ 71 w 98"/>
              <a:gd name="T93" fmla="*/ 81 h 137"/>
              <a:gd name="T94" fmla="*/ 71 w 98"/>
              <a:gd name="T95" fmla="*/ 8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 h="137">
                <a:moveTo>
                  <a:pt x="92" y="111"/>
                </a:moveTo>
                <a:cubicBezTo>
                  <a:pt x="98" y="88"/>
                  <a:pt x="68" y="57"/>
                  <a:pt x="51" y="45"/>
                </a:cubicBezTo>
                <a:cubicBezTo>
                  <a:pt x="50" y="45"/>
                  <a:pt x="48" y="46"/>
                  <a:pt x="49" y="47"/>
                </a:cubicBezTo>
                <a:cubicBezTo>
                  <a:pt x="55" y="55"/>
                  <a:pt x="61" y="63"/>
                  <a:pt x="67" y="71"/>
                </a:cubicBezTo>
                <a:cubicBezTo>
                  <a:pt x="67" y="71"/>
                  <a:pt x="67" y="71"/>
                  <a:pt x="67" y="71"/>
                </a:cubicBezTo>
                <a:cubicBezTo>
                  <a:pt x="66" y="70"/>
                  <a:pt x="66" y="70"/>
                  <a:pt x="65" y="70"/>
                </a:cubicBezTo>
                <a:cubicBezTo>
                  <a:pt x="62" y="67"/>
                  <a:pt x="58" y="64"/>
                  <a:pt x="56" y="59"/>
                </a:cubicBezTo>
                <a:cubicBezTo>
                  <a:pt x="56" y="58"/>
                  <a:pt x="53" y="58"/>
                  <a:pt x="54" y="60"/>
                </a:cubicBezTo>
                <a:cubicBezTo>
                  <a:pt x="54" y="63"/>
                  <a:pt x="56" y="66"/>
                  <a:pt x="58" y="69"/>
                </a:cubicBezTo>
                <a:cubicBezTo>
                  <a:pt x="57" y="69"/>
                  <a:pt x="56" y="70"/>
                  <a:pt x="57" y="71"/>
                </a:cubicBezTo>
                <a:cubicBezTo>
                  <a:pt x="55" y="68"/>
                  <a:pt x="52" y="64"/>
                  <a:pt x="50" y="60"/>
                </a:cubicBezTo>
                <a:cubicBezTo>
                  <a:pt x="50" y="59"/>
                  <a:pt x="48" y="59"/>
                  <a:pt x="48" y="61"/>
                </a:cubicBezTo>
                <a:cubicBezTo>
                  <a:pt x="48" y="69"/>
                  <a:pt x="53" y="77"/>
                  <a:pt x="58" y="84"/>
                </a:cubicBezTo>
                <a:cubicBezTo>
                  <a:pt x="57" y="83"/>
                  <a:pt x="57" y="82"/>
                  <a:pt x="56" y="82"/>
                </a:cubicBezTo>
                <a:cubicBezTo>
                  <a:pt x="51" y="76"/>
                  <a:pt x="49" y="69"/>
                  <a:pt x="45" y="63"/>
                </a:cubicBezTo>
                <a:cubicBezTo>
                  <a:pt x="43" y="58"/>
                  <a:pt x="42" y="53"/>
                  <a:pt x="39" y="49"/>
                </a:cubicBezTo>
                <a:cubicBezTo>
                  <a:pt x="39" y="48"/>
                  <a:pt x="38" y="48"/>
                  <a:pt x="38" y="49"/>
                </a:cubicBezTo>
                <a:cubicBezTo>
                  <a:pt x="39" y="58"/>
                  <a:pt x="40" y="65"/>
                  <a:pt x="43" y="73"/>
                </a:cubicBezTo>
                <a:cubicBezTo>
                  <a:pt x="42" y="73"/>
                  <a:pt x="42" y="74"/>
                  <a:pt x="42" y="74"/>
                </a:cubicBezTo>
                <a:cubicBezTo>
                  <a:pt x="42" y="75"/>
                  <a:pt x="43" y="76"/>
                  <a:pt x="43" y="77"/>
                </a:cubicBezTo>
                <a:cubicBezTo>
                  <a:pt x="38" y="67"/>
                  <a:pt x="34" y="57"/>
                  <a:pt x="31" y="45"/>
                </a:cubicBezTo>
                <a:cubicBezTo>
                  <a:pt x="30" y="43"/>
                  <a:pt x="27" y="44"/>
                  <a:pt x="27" y="45"/>
                </a:cubicBezTo>
                <a:cubicBezTo>
                  <a:pt x="27" y="49"/>
                  <a:pt x="27" y="53"/>
                  <a:pt x="27" y="56"/>
                </a:cubicBezTo>
                <a:cubicBezTo>
                  <a:pt x="25" y="50"/>
                  <a:pt x="23" y="44"/>
                  <a:pt x="22" y="38"/>
                </a:cubicBezTo>
                <a:cubicBezTo>
                  <a:pt x="22" y="36"/>
                  <a:pt x="19" y="36"/>
                  <a:pt x="19" y="38"/>
                </a:cubicBezTo>
                <a:cubicBezTo>
                  <a:pt x="19" y="40"/>
                  <a:pt x="19" y="42"/>
                  <a:pt x="19" y="44"/>
                </a:cubicBezTo>
                <a:cubicBezTo>
                  <a:pt x="16" y="34"/>
                  <a:pt x="24" y="28"/>
                  <a:pt x="33" y="33"/>
                </a:cubicBezTo>
                <a:cubicBezTo>
                  <a:pt x="34" y="34"/>
                  <a:pt x="36" y="32"/>
                  <a:pt x="35" y="32"/>
                </a:cubicBezTo>
                <a:cubicBezTo>
                  <a:pt x="29" y="27"/>
                  <a:pt x="28" y="19"/>
                  <a:pt x="20" y="22"/>
                </a:cubicBezTo>
                <a:cubicBezTo>
                  <a:pt x="13" y="24"/>
                  <a:pt x="11" y="30"/>
                  <a:pt x="10" y="36"/>
                </a:cubicBezTo>
                <a:cubicBezTo>
                  <a:pt x="8" y="26"/>
                  <a:pt x="10" y="15"/>
                  <a:pt x="24" y="13"/>
                </a:cubicBezTo>
                <a:cubicBezTo>
                  <a:pt x="25" y="13"/>
                  <a:pt x="26" y="12"/>
                  <a:pt x="25" y="11"/>
                </a:cubicBezTo>
                <a:cubicBezTo>
                  <a:pt x="6" y="0"/>
                  <a:pt x="0" y="28"/>
                  <a:pt x="2" y="41"/>
                </a:cubicBezTo>
                <a:cubicBezTo>
                  <a:pt x="4" y="52"/>
                  <a:pt x="13" y="62"/>
                  <a:pt x="20" y="71"/>
                </a:cubicBezTo>
                <a:cubicBezTo>
                  <a:pt x="23" y="74"/>
                  <a:pt x="26" y="77"/>
                  <a:pt x="29" y="81"/>
                </a:cubicBezTo>
                <a:cubicBezTo>
                  <a:pt x="34" y="87"/>
                  <a:pt x="38" y="93"/>
                  <a:pt x="42" y="98"/>
                </a:cubicBezTo>
                <a:cubicBezTo>
                  <a:pt x="50" y="108"/>
                  <a:pt x="85" y="137"/>
                  <a:pt x="92" y="111"/>
                </a:cubicBezTo>
                <a:close/>
                <a:moveTo>
                  <a:pt x="61" y="105"/>
                </a:moveTo>
                <a:cubicBezTo>
                  <a:pt x="61" y="105"/>
                  <a:pt x="61" y="105"/>
                  <a:pt x="61" y="105"/>
                </a:cubicBezTo>
                <a:cubicBezTo>
                  <a:pt x="60" y="104"/>
                  <a:pt x="60" y="103"/>
                  <a:pt x="59" y="103"/>
                </a:cubicBezTo>
                <a:cubicBezTo>
                  <a:pt x="56" y="99"/>
                  <a:pt x="53" y="95"/>
                  <a:pt x="51" y="91"/>
                </a:cubicBezTo>
                <a:cubicBezTo>
                  <a:pt x="53" y="95"/>
                  <a:pt x="56" y="99"/>
                  <a:pt x="59" y="102"/>
                </a:cubicBezTo>
                <a:cubicBezTo>
                  <a:pt x="60" y="103"/>
                  <a:pt x="62" y="105"/>
                  <a:pt x="63" y="106"/>
                </a:cubicBezTo>
                <a:cubicBezTo>
                  <a:pt x="62" y="106"/>
                  <a:pt x="62" y="105"/>
                  <a:pt x="61" y="105"/>
                </a:cubicBezTo>
                <a:close/>
                <a:moveTo>
                  <a:pt x="71" y="81"/>
                </a:moveTo>
                <a:cubicBezTo>
                  <a:pt x="71" y="81"/>
                  <a:pt x="71" y="81"/>
                  <a:pt x="71" y="81"/>
                </a:cubicBezTo>
                <a:cubicBezTo>
                  <a:pt x="71" y="81"/>
                  <a:pt x="71" y="81"/>
                  <a:pt x="71" y="81"/>
                </a:cubicBezTo>
                <a:cubicBezTo>
                  <a:pt x="71" y="81"/>
                  <a:pt x="71" y="81"/>
                  <a:pt x="71" y="8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909">
            <a:extLst>
              <a:ext uri="{FF2B5EF4-FFF2-40B4-BE49-F238E27FC236}">
                <a16:creationId xmlns:a16="http://schemas.microsoft.com/office/drawing/2014/main" id="{CEB9B79A-E44F-4540-9954-1DEDF42FDB10}"/>
              </a:ext>
            </a:extLst>
          </p:cNvPr>
          <p:cNvSpPr>
            <a:spLocks/>
          </p:cNvSpPr>
          <p:nvPr/>
        </p:nvSpPr>
        <p:spPr bwMode="auto">
          <a:xfrm flipV="1">
            <a:off x="4942350" y="5630218"/>
            <a:ext cx="263464" cy="489289"/>
          </a:xfrm>
          <a:custGeom>
            <a:avLst/>
            <a:gdLst>
              <a:gd name="T0" fmla="*/ 34 w 58"/>
              <a:gd name="T1" fmla="*/ 22 h 108"/>
              <a:gd name="T2" fmla="*/ 49 w 58"/>
              <a:gd name="T3" fmla="*/ 64 h 108"/>
              <a:gd name="T4" fmla="*/ 49 w 58"/>
              <a:gd name="T5" fmla="*/ 71 h 108"/>
              <a:gd name="T6" fmla="*/ 34 w 58"/>
              <a:gd name="T7" fmla="*/ 40 h 108"/>
              <a:gd name="T8" fmla="*/ 1 w 58"/>
              <a:gd name="T9" fmla="*/ 0 h 108"/>
              <a:gd name="T10" fmla="*/ 0 w 58"/>
              <a:gd name="T11" fmla="*/ 1 h 108"/>
              <a:gd name="T12" fmla="*/ 35 w 58"/>
              <a:gd name="T13" fmla="*/ 53 h 108"/>
              <a:gd name="T14" fmla="*/ 38 w 58"/>
              <a:gd name="T15" fmla="*/ 87 h 108"/>
              <a:gd name="T16" fmla="*/ 7 w 58"/>
              <a:gd name="T17" fmla="*/ 81 h 108"/>
              <a:gd name="T18" fmla="*/ 4 w 58"/>
              <a:gd name="T19" fmla="*/ 84 h 108"/>
              <a:gd name="T20" fmla="*/ 23 w 58"/>
              <a:gd name="T21" fmla="*/ 95 h 108"/>
              <a:gd name="T22" fmla="*/ 23 w 58"/>
              <a:gd name="T23" fmla="*/ 96 h 108"/>
              <a:gd name="T24" fmla="*/ 56 w 58"/>
              <a:gd name="T25" fmla="*/ 74 h 108"/>
              <a:gd name="T26" fmla="*/ 34 w 58"/>
              <a:gd name="T27" fmla="*/ 22 h 108"/>
              <a:gd name="T28" fmla="*/ 34 w 58"/>
              <a:gd name="T29" fmla="*/ 2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08">
                <a:moveTo>
                  <a:pt x="34" y="22"/>
                </a:moveTo>
                <a:cubicBezTo>
                  <a:pt x="41" y="34"/>
                  <a:pt x="48" y="51"/>
                  <a:pt x="49" y="64"/>
                </a:cubicBezTo>
                <a:cubicBezTo>
                  <a:pt x="49" y="66"/>
                  <a:pt x="49" y="69"/>
                  <a:pt x="49" y="71"/>
                </a:cubicBezTo>
                <a:cubicBezTo>
                  <a:pt x="46" y="60"/>
                  <a:pt x="39" y="50"/>
                  <a:pt x="34" y="40"/>
                </a:cubicBezTo>
                <a:cubicBezTo>
                  <a:pt x="26" y="25"/>
                  <a:pt x="15" y="11"/>
                  <a:pt x="1" y="0"/>
                </a:cubicBezTo>
                <a:cubicBezTo>
                  <a:pt x="1" y="0"/>
                  <a:pt x="0" y="1"/>
                  <a:pt x="0" y="1"/>
                </a:cubicBezTo>
                <a:cubicBezTo>
                  <a:pt x="14" y="18"/>
                  <a:pt x="25" y="35"/>
                  <a:pt x="35" y="53"/>
                </a:cubicBezTo>
                <a:cubicBezTo>
                  <a:pt x="39" y="60"/>
                  <a:pt x="52" y="82"/>
                  <a:pt x="38" y="87"/>
                </a:cubicBezTo>
                <a:cubicBezTo>
                  <a:pt x="27" y="92"/>
                  <a:pt x="16" y="87"/>
                  <a:pt x="7" y="81"/>
                </a:cubicBezTo>
                <a:cubicBezTo>
                  <a:pt x="5" y="80"/>
                  <a:pt x="3" y="82"/>
                  <a:pt x="4" y="84"/>
                </a:cubicBezTo>
                <a:cubicBezTo>
                  <a:pt x="7" y="89"/>
                  <a:pt x="15" y="93"/>
                  <a:pt x="23" y="95"/>
                </a:cubicBezTo>
                <a:cubicBezTo>
                  <a:pt x="23" y="95"/>
                  <a:pt x="23" y="95"/>
                  <a:pt x="23" y="96"/>
                </a:cubicBezTo>
                <a:cubicBezTo>
                  <a:pt x="37" y="108"/>
                  <a:pt x="55" y="87"/>
                  <a:pt x="56" y="74"/>
                </a:cubicBezTo>
                <a:cubicBezTo>
                  <a:pt x="58" y="55"/>
                  <a:pt x="45" y="36"/>
                  <a:pt x="34" y="22"/>
                </a:cubicBezTo>
                <a:cubicBezTo>
                  <a:pt x="34" y="22"/>
                  <a:pt x="34" y="22"/>
                  <a:pt x="34" y="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918">
            <a:extLst>
              <a:ext uri="{FF2B5EF4-FFF2-40B4-BE49-F238E27FC236}">
                <a16:creationId xmlns:a16="http://schemas.microsoft.com/office/drawing/2014/main" id="{8EB50F39-C1FB-4F9E-AEFC-F25476DF1130}"/>
              </a:ext>
            </a:extLst>
          </p:cNvPr>
          <p:cNvSpPr>
            <a:spLocks/>
          </p:cNvSpPr>
          <p:nvPr/>
        </p:nvSpPr>
        <p:spPr bwMode="auto">
          <a:xfrm flipV="1">
            <a:off x="5935756" y="530516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19">
            <a:extLst>
              <a:ext uri="{FF2B5EF4-FFF2-40B4-BE49-F238E27FC236}">
                <a16:creationId xmlns:a16="http://schemas.microsoft.com/office/drawing/2014/main" id="{4CFB4606-B4D2-4397-B1A8-479CD4597C91}"/>
              </a:ext>
            </a:extLst>
          </p:cNvPr>
          <p:cNvSpPr>
            <a:spLocks noEditPoints="1"/>
          </p:cNvSpPr>
          <p:nvPr/>
        </p:nvSpPr>
        <p:spPr bwMode="auto">
          <a:xfrm flipV="1">
            <a:off x="5595876" y="6445700"/>
            <a:ext cx="193891" cy="207577"/>
          </a:xfrm>
          <a:custGeom>
            <a:avLst/>
            <a:gdLst>
              <a:gd name="T0" fmla="*/ 26 w 43"/>
              <a:gd name="T1" fmla="*/ 29 h 46"/>
              <a:gd name="T2" fmla="*/ 28 w 43"/>
              <a:gd name="T3" fmla="*/ 27 h 46"/>
              <a:gd name="T4" fmla="*/ 26 w 43"/>
              <a:gd name="T5" fmla="*/ 25 h 46"/>
              <a:gd name="T6" fmla="*/ 21 w 43"/>
              <a:gd name="T7" fmla="*/ 24 h 46"/>
              <a:gd name="T8" fmla="*/ 18 w 43"/>
              <a:gd name="T9" fmla="*/ 18 h 46"/>
              <a:gd name="T10" fmla="*/ 17 w 43"/>
              <a:gd name="T11" fmla="*/ 11 h 46"/>
              <a:gd name="T12" fmla="*/ 18 w 43"/>
              <a:gd name="T13" fmla="*/ 10 h 46"/>
              <a:gd name="T14" fmla="*/ 20 w 43"/>
              <a:gd name="T15" fmla="*/ 9 h 46"/>
              <a:gd name="T16" fmla="*/ 21 w 43"/>
              <a:gd name="T17" fmla="*/ 7 h 46"/>
              <a:gd name="T18" fmla="*/ 31 w 43"/>
              <a:gd name="T19" fmla="*/ 8 h 46"/>
              <a:gd name="T20" fmla="*/ 32 w 43"/>
              <a:gd name="T21" fmla="*/ 4 h 46"/>
              <a:gd name="T22" fmla="*/ 19 w 43"/>
              <a:gd name="T23" fmla="*/ 0 h 46"/>
              <a:gd name="T24" fmla="*/ 6 w 43"/>
              <a:gd name="T25" fmla="*/ 5 h 46"/>
              <a:gd name="T26" fmla="*/ 2 w 43"/>
              <a:gd name="T27" fmla="*/ 11 h 46"/>
              <a:gd name="T28" fmla="*/ 1 w 43"/>
              <a:gd name="T29" fmla="*/ 22 h 46"/>
              <a:gd name="T30" fmla="*/ 1 w 43"/>
              <a:gd name="T31" fmla="*/ 25 h 46"/>
              <a:gd name="T32" fmla="*/ 11 w 43"/>
              <a:gd name="T33" fmla="*/ 43 h 46"/>
              <a:gd name="T34" fmla="*/ 27 w 43"/>
              <a:gd name="T35" fmla="*/ 41 h 46"/>
              <a:gd name="T36" fmla="*/ 33 w 43"/>
              <a:gd name="T37" fmla="*/ 35 h 46"/>
              <a:gd name="T38" fmla="*/ 42 w 43"/>
              <a:gd name="T39" fmla="*/ 27 h 46"/>
              <a:gd name="T40" fmla="*/ 40 w 43"/>
              <a:gd name="T41" fmla="*/ 25 h 46"/>
              <a:gd name="T42" fmla="*/ 26 w 43"/>
              <a:gd name="T43" fmla="*/ 29 h 46"/>
              <a:gd name="T44" fmla="*/ 9 w 43"/>
              <a:gd name="T45" fmla="*/ 17 h 46"/>
              <a:gd name="T46" fmla="*/ 9 w 43"/>
              <a:gd name="T47" fmla="*/ 17 h 46"/>
              <a:gd name="T48" fmla="*/ 10 w 43"/>
              <a:gd name="T49" fmla="*/ 18 h 46"/>
              <a:gd name="T50" fmla="*/ 9 w 43"/>
              <a:gd name="T51"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46">
                <a:moveTo>
                  <a:pt x="26" y="29"/>
                </a:moveTo>
                <a:cubicBezTo>
                  <a:pt x="27" y="29"/>
                  <a:pt x="27" y="28"/>
                  <a:pt x="28" y="27"/>
                </a:cubicBezTo>
                <a:cubicBezTo>
                  <a:pt x="29" y="26"/>
                  <a:pt x="27" y="24"/>
                  <a:pt x="26" y="25"/>
                </a:cubicBezTo>
                <a:cubicBezTo>
                  <a:pt x="25" y="25"/>
                  <a:pt x="22" y="25"/>
                  <a:pt x="21" y="24"/>
                </a:cubicBezTo>
                <a:cubicBezTo>
                  <a:pt x="19" y="22"/>
                  <a:pt x="18" y="20"/>
                  <a:pt x="18" y="18"/>
                </a:cubicBezTo>
                <a:cubicBezTo>
                  <a:pt x="17" y="16"/>
                  <a:pt x="17" y="13"/>
                  <a:pt x="17" y="11"/>
                </a:cubicBezTo>
                <a:cubicBezTo>
                  <a:pt x="17" y="11"/>
                  <a:pt x="18" y="10"/>
                  <a:pt x="18" y="10"/>
                </a:cubicBezTo>
                <a:cubicBezTo>
                  <a:pt x="18" y="10"/>
                  <a:pt x="19" y="10"/>
                  <a:pt x="20" y="9"/>
                </a:cubicBezTo>
                <a:cubicBezTo>
                  <a:pt x="21" y="9"/>
                  <a:pt x="21" y="8"/>
                  <a:pt x="21" y="7"/>
                </a:cubicBezTo>
                <a:cubicBezTo>
                  <a:pt x="25" y="7"/>
                  <a:pt x="28" y="7"/>
                  <a:pt x="31" y="8"/>
                </a:cubicBezTo>
                <a:cubicBezTo>
                  <a:pt x="33" y="8"/>
                  <a:pt x="34" y="5"/>
                  <a:pt x="32" y="4"/>
                </a:cubicBezTo>
                <a:cubicBezTo>
                  <a:pt x="27" y="3"/>
                  <a:pt x="24" y="0"/>
                  <a:pt x="19" y="0"/>
                </a:cubicBezTo>
                <a:cubicBezTo>
                  <a:pt x="14" y="0"/>
                  <a:pt x="9" y="2"/>
                  <a:pt x="6" y="5"/>
                </a:cubicBezTo>
                <a:cubicBezTo>
                  <a:pt x="4" y="7"/>
                  <a:pt x="3" y="9"/>
                  <a:pt x="2" y="11"/>
                </a:cubicBezTo>
                <a:cubicBezTo>
                  <a:pt x="0" y="14"/>
                  <a:pt x="0" y="18"/>
                  <a:pt x="1" y="22"/>
                </a:cubicBezTo>
                <a:cubicBezTo>
                  <a:pt x="1" y="23"/>
                  <a:pt x="1" y="24"/>
                  <a:pt x="1" y="25"/>
                </a:cubicBezTo>
                <a:cubicBezTo>
                  <a:pt x="2" y="32"/>
                  <a:pt x="5" y="39"/>
                  <a:pt x="11" y="43"/>
                </a:cubicBezTo>
                <a:cubicBezTo>
                  <a:pt x="16" y="46"/>
                  <a:pt x="24" y="46"/>
                  <a:pt x="27" y="41"/>
                </a:cubicBezTo>
                <a:cubicBezTo>
                  <a:pt x="30" y="40"/>
                  <a:pt x="32" y="38"/>
                  <a:pt x="33" y="35"/>
                </a:cubicBezTo>
                <a:cubicBezTo>
                  <a:pt x="37" y="34"/>
                  <a:pt x="40" y="31"/>
                  <a:pt x="42" y="27"/>
                </a:cubicBezTo>
                <a:cubicBezTo>
                  <a:pt x="43" y="25"/>
                  <a:pt x="41" y="24"/>
                  <a:pt x="40" y="25"/>
                </a:cubicBezTo>
                <a:cubicBezTo>
                  <a:pt x="36" y="28"/>
                  <a:pt x="31" y="30"/>
                  <a:pt x="26" y="29"/>
                </a:cubicBezTo>
                <a:close/>
                <a:moveTo>
                  <a:pt x="9" y="17"/>
                </a:moveTo>
                <a:cubicBezTo>
                  <a:pt x="9" y="17"/>
                  <a:pt x="9" y="17"/>
                  <a:pt x="9" y="17"/>
                </a:cubicBezTo>
                <a:cubicBezTo>
                  <a:pt x="9" y="17"/>
                  <a:pt x="10" y="17"/>
                  <a:pt x="10" y="18"/>
                </a:cubicBezTo>
                <a:cubicBezTo>
                  <a:pt x="10" y="17"/>
                  <a:pt x="9" y="17"/>
                  <a:pt x="9" y="1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922">
            <a:extLst>
              <a:ext uri="{FF2B5EF4-FFF2-40B4-BE49-F238E27FC236}">
                <a16:creationId xmlns:a16="http://schemas.microsoft.com/office/drawing/2014/main" id="{D42ADEB3-6515-421C-BFF9-ECCC8F3E274F}"/>
              </a:ext>
            </a:extLst>
          </p:cNvPr>
          <p:cNvSpPr>
            <a:spLocks/>
          </p:cNvSpPr>
          <p:nvPr/>
        </p:nvSpPr>
        <p:spPr bwMode="auto">
          <a:xfrm flipV="1">
            <a:off x="6705616" y="5499057"/>
            <a:ext cx="629575" cy="425419"/>
          </a:xfrm>
          <a:custGeom>
            <a:avLst/>
            <a:gdLst>
              <a:gd name="T0" fmla="*/ 135 w 139"/>
              <a:gd name="T1" fmla="*/ 1 h 94"/>
              <a:gd name="T2" fmla="*/ 111 w 139"/>
              <a:gd name="T3" fmla="*/ 35 h 94"/>
              <a:gd name="T4" fmla="*/ 63 w 139"/>
              <a:gd name="T5" fmla="*/ 56 h 94"/>
              <a:gd name="T6" fmla="*/ 31 w 139"/>
              <a:gd name="T7" fmla="*/ 70 h 94"/>
              <a:gd name="T8" fmla="*/ 1 w 139"/>
              <a:gd name="T9" fmla="*/ 83 h 94"/>
              <a:gd name="T10" fmla="*/ 0 w 139"/>
              <a:gd name="T11" fmla="*/ 83 h 94"/>
              <a:gd name="T12" fmla="*/ 12 w 139"/>
              <a:gd name="T13" fmla="*/ 91 h 94"/>
              <a:gd name="T14" fmla="*/ 50 w 139"/>
              <a:gd name="T15" fmla="*/ 68 h 94"/>
              <a:gd name="T16" fmla="*/ 78 w 139"/>
              <a:gd name="T17" fmla="*/ 64 h 94"/>
              <a:gd name="T18" fmla="*/ 101 w 139"/>
              <a:gd name="T19" fmla="*/ 52 h 94"/>
              <a:gd name="T20" fmla="*/ 138 w 139"/>
              <a:gd name="T21" fmla="*/ 4 h 94"/>
              <a:gd name="T22" fmla="*/ 135 w 139"/>
              <a:gd name="T23" fmla="*/ 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94">
                <a:moveTo>
                  <a:pt x="135" y="1"/>
                </a:moveTo>
                <a:cubicBezTo>
                  <a:pt x="125" y="12"/>
                  <a:pt x="120" y="25"/>
                  <a:pt x="111" y="35"/>
                </a:cubicBezTo>
                <a:cubicBezTo>
                  <a:pt x="100" y="48"/>
                  <a:pt x="78" y="56"/>
                  <a:pt x="63" y="56"/>
                </a:cubicBezTo>
                <a:cubicBezTo>
                  <a:pt x="52" y="56"/>
                  <a:pt x="40" y="64"/>
                  <a:pt x="31" y="70"/>
                </a:cubicBezTo>
                <a:cubicBezTo>
                  <a:pt x="24" y="74"/>
                  <a:pt x="11" y="94"/>
                  <a:pt x="1" y="83"/>
                </a:cubicBezTo>
                <a:cubicBezTo>
                  <a:pt x="1" y="82"/>
                  <a:pt x="0" y="83"/>
                  <a:pt x="0" y="83"/>
                </a:cubicBezTo>
                <a:cubicBezTo>
                  <a:pt x="0" y="90"/>
                  <a:pt x="5" y="93"/>
                  <a:pt x="12" y="91"/>
                </a:cubicBezTo>
                <a:cubicBezTo>
                  <a:pt x="26" y="87"/>
                  <a:pt x="36" y="74"/>
                  <a:pt x="50" y="68"/>
                </a:cubicBezTo>
                <a:cubicBezTo>
                  <a:pt x="61" y="63"/>
                  <a:pt x="68" y="68"/>
                  <a:pt x="78" y="64"/>
                </a:cubicBezTo>
                <a:cubicBezTo>
                  <a:pt x="87" y="61"/>
                  <a:pt x="93" y="56"/>
                  <a:pt x="101" y="52"/>
                </a:cubicBezTo>
                <a:cubicBezTo>
                  <a:pt x="121" y="42"/>
                  <a:pt x="128" y="23"/>
                  <a:pt x="138" y="4"/>
                </a:cubicBezTo>
                <a:cubicBezTo>
                  <a:pt x="139" y="2"/>
                  <a:pt x="136" y="0"/>
                  <a:pt x="135" y="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923">
            <a:extLst>
              <a:ext uri="{FF2B5EF4-FFF2-40B4-BE49-F238E27FC236}">
                <a16:creationId xmlns:a16="http://schemas.microsoft.com/office/drawing/2014/main" id="{96025281-81E3-4C21-A166-D9DE0219A0D0}"/>
              </a:ext>
            </a:extLst>
          </p:cNvPr>
          <p:cNvSpPr>
            <a:spLocks/>
          </p:cNvSpPr>
          <p:nvPr/>
        </p:nvSpPr>
        <p:spPr bwMode="auto">
          <a:xfrm flipV="1">
            <a:off x="6990749" y="5753395"/>
            <a:ext cx="135724" cy="76416"/>
          </a:xfrm>
          <a:custGeom>
            <a:avLst/>
            <a:gdLst>
              <a:gd name="T0" fmla="*/ 27 w 30"/>
              <a:gd name="T1" fmla="*/ 1 h 17"/>
              <a:gd name="T2" fmla="*/ 12 w 30"/>
              <a:gd name="T3" fmla="*/ 8 h 17"/>
              <a:gd name="T4" fmla="*/ 0 w 30"/>
              <a:gd name="T5" fmla="*/ 15 h 17"/>
              <a:gd name="T6" fmla="*/ 1 w 30"/>
              <a:gd name="T7" fmla="*/ 17 h 17"/>
              <a:gd name="T8" fmla="*/ 8 w 30"/>
              <a:gd name="T9" fmla="*/ 16 h 17"/>
              <a:gd name="T10" fmla="*/ 18 w 30"/>
              <a:gd name="T11" fmla="*/ 13 h 17"/>
              <a:gd name="T12" fmla="*/ 29 w 30"/>
              <a:gd name="T13" fmla="*/ 2 h 17"/>
              <a:gd name="T14" fmla="*/ 27 w 30"/>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7">
                <a:moveTo>
                  <a:pt x="27" y="1"/>
                </a:moveTo>
                <a:cubicBezTo>
                  <a:pt x="23" y="5"/>
                  <a:pt x="17" y="7"/>
                  <a:pt x="12" y="8"/>
                </a:cubicBezTo>
                <a:cubicBezTo>
                  <a:pt x="8" y="10"/>
                  <a:pt x="2" y="10"/>
                  <a:pt x="0" y="15"/>
                </a:cubicBezTo>
                <a:cubicBezTo>
                  <a:pt x="0" y="15"/>
                  <a:pt x="1" y="16"/>
                  <a:pt x="1" y="17"/>
                </a:cubicBezTo>
                <a:cubicBezTo>
                  <a:pt x="4" y="17"/>
                  <a:pt x="6" y="16"/>
                  <a:pt x="8" y="16"/>
                </a:cubicBezTo>
                <a:cubicBezTo>
                  <a:pt x="11" y="15"/>
                  <a:pt x="15" y="14"/>
                  <a:pt x="18" y="13"/>
                </a:cubicBezTo>
                <a:cubicBezTo>
                  <a:pt x="24" y="11"/>
                  <a:pt x="27" y="8"/>
                  <a:pt x="29" y="2"/>
                </a:cubicBezTo>
                <a:cubicBezTo>
                  <a:pt x="30" y="1"/>
                  <a:pt x="28" y="0"/>
                  <a:pt x="27" y="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927">
            <a:extLst>
              <a:ext uri="{FF2B5EF4-FFF2-40B4-BE49-F238E27FC236}">
                <a16:creationId xmlns:a16="http://schemas.microsoft.com/office/drawing/2014/main" id="{AE26BAB4-7E4D-4B49-9B05-A36B3E8DB0B3}"/>
              </a:ext>
            </a:extLst>
          </p:cNvPr>
          <p:cNvSpPr>
            <a:spLocks/>
          </p:cNvSpPr>
          <p:nvPr/>
        </p:nvSpPr>
        <p:spPr bwMode="auto">
          <a:xfrm flipV="1">
            <a:off x="5862761" y="5254983"/>
            <a:ext cx="525786" cy="131162"/>
          </a:xfrm>
          <a:custGeom>
            <a:avLst/>
            <a:gdLst>
              <a:gd name="T0" fmla="*/ 115 w 116"/>
              <a:gd name="T1" fmla="*/ 25 h 29"/>
              <a:gd name="T2" fmla="*/ 66 w 116"/>
              <a:gd name="T3" fmla="*/ 9 h 29"/>
              <a:gd name="T4" fmla="*/ 3 w 116"/>
              <a:gd name="T5" fmla="*/ 1 h 29"/>
              <a:gd name="T6" fmla="*/ 1 w 116"/>
              <a:gd name="T7" fmla="*/ 3 h 29"/>
              <a:gd name="T8" fmla="*/ 52 w 116"/>
              <a:gd name="T9" fmla="*/ 15 h 29"/>
              <a:gd name="T10" fmla="*/ 92 w 116"/>
              <a:gd name="T11" fmla="*/ 24 h 29"/>
              <a:gd name="T12" fmla="*/ 115 w 116"/>
              <a:gd name="T13" fmla="*/ 28 h 29"/>
              <a:gd name="T14" fmla="*/ 115 w 116"/>
              <a:gd name="T15" fmla="*/ 2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9">
                <a:moveTo>
                  <a:pt x="115" y="25"/>
                </a:moveTo>
                <a:cubicBezTo>
                  <a:pt x="98" y="20"/>
                  <a:pt x="84" y="11"/>
                  <a:pt x="66" y="9"/>
                </a:cubicBezTo>
                <a:cubicBezTo>
                  <a:pt x="46" y="7"/>
                  <a:pt x="21" y="10"/>
                  <a:pt x="3" y="1"/>
                </a:cubicBezTo>
                <a:cubicBezTo>
                  <a:pt x="1" y="0"/>
                  <a:pt x="0" y="2"/>
                  <a:pt x="1" y="3"/>
                </a:cubicBezTo>
                <a:cubicBezTo>
                  <a:pt x="15" y="16"/>
                  <a:pt x="35" y="14"/>
                  <a:pt x="52" y="15"/>
                </a:cubicBezTo>
                <a:cubicBezTo>
                  <a:pt x="66" y="16"/>
                  <a:pt x="80" y="17"/>
                  <a:pt x="92" y="24"/>
                </a:cubicBezTo>
                <a:cubicBezTo>
                  <a:pt x="99" y="29"/>
                  <a:pt x="107" y="29"/>
                  <a:pt x="115" y="28"/>
                </a:cubicBezTo>
                <a:cubicBezTo>
                  <a:pt x="116" y="27"/>
                  <a:pt x="116" y="25"/>
                  <a:pt x="115" y="2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928">
            <a:extLst>
              <a:ext uri="{FF2B5EF4-FFF2-40B4-BE49-F238E27FC236}">
                <a16:creationId xmlns:a16="http://schemas.microsoft.com/office/drawing/2014/main" id="{30270C8E-7D7F-463F-93E5-8981FC293D6D}"/>
              </a:ext>
            </a:extLst>
          </p:cNvPr>
          <p:cNvSpPr>
            <a:spLocks/>
          </p:cNvSpPr>
          <p:nvPr/>
        </p:nvSpPr>
        <p:spPr bwMode="auto">
          <a:xfrm flipV="1">
            <a:off x="5586752" y="5245858"/>
            <a:ext cx="538332" cy="181345"/>
          </a:xfrm>
          <a:custGeom>
            <a:avLst/>
            <a:gdLst>
              <a:gd name="T0" fmla="*/ 119 w 119"/>
              <a:gd name="T1" fmla="*/ 38 h 40"/>
              <a:gd name="T2" fmla="*/ 65 w 119"/>
              <a:gd name="T3" fmla="*/ 26 h 40"/>
              <a:gd name="T4" fmla="*/ 22 w 119"/>
              <a:gd name="T5" fmla="*/ 20 h 40"/>
              <a:gd name="T6" fmla="*/ 15 w 119"/>
              <a:gd name="T7" fmla="*/ 8 h 40"/>
              <a:gd name="T8" fmla="*/ 40 w 119"/>
              <a:gd name="T9" fmla="*/ 13 h 40"/>
              <a:gd name="T10" fmla="*/ 30 w 119"/>
              <a:gd name="T11" fmla="*/ 14 h 40"/>
              <a:gd name="T12" fmla="*/ 29 w 119"/>
              <a:gd name="T13" fmla="*/ 16 h 40"/>
              <a:gd name="T14" fmla="*/ 45 w 119"/>
              <a:gd name="T15" fmla="*/ 19 h 40"/>
              <a:gd name="T16" fmla="*/ 48 w 119"/>
              <a:gd name="T17" fmla="*/ 15 h 40"/>
              <a:gd name="T18" fmla="*/ 18 w 119"/>
              <a:gd name="T19" fmla="*/ 2 h 40"/>
              <a:gd name="T20" fmla="*/ 7 w 119"/>
              <a:gd name="T21" fmla="*/ 16 h 40"/>
              <a:gd name="T22" fmla="*/ 46 w 119"/>
              <a:gd name="T23" fmla="*/ 31 h 40"/>
              <a:gd name="T24" fmla="*/ 87 w 119"/>
              <a:gd name="T25" fmla="*/ 35 h 40"/>
              <a:gd name="T26" fmla="*/ 119 w 119"/>
              <a:gd name="T27" fmla="*/ 39 h 40"/>
              <a:gd name="T28" fmla="*/ 119 w 119"/>
              <a:gd name="T29"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40">
                <a:moveTo>
                  <a:pt x="119" y="38"/>
                </a:moveTo>
                <a:cubicBezTo>
                  <a:pt x="101" y="32"/>
                  <a:pt x="84" y="28"/>
                  <a:pt x="65" y="26"/>
                </a:cubicBezTo>
                <a:cubicBezTo>
                  <a:pt x="51" y="25"/>
                  <a:pt x="35" y="26"/>
                  <a:pt x="22" y="20"/>
                </a:cubicBezTo>
                <a:cubicBezTo>
                  <a:pt x="20" y="19"/>
                  <a:pt x="5" y="12"/>
                  <a:pt x="15" y="8"/>
                </a:cubicBezTo>
                <a:cubicBezTo>
                  <a:pt x="24" y="4"/>
                  <a:pt x="33" y="6"/>
                  <a:pt x="40" y="13"/>
                </a:cubicBezTo>
                <a:cubicBezTo>
                  <a:pt x="36" y="14"/>
                  <a:pt x="33" y="14"/>
                  <a:pt x="30" y="14"/>
                </a:cubicBezTo>
                <a:cubicBezTo>
                  <a:pt x="29" y="14"/>
                  <a:pt x="29" y="15"/>
                  <a:pt x="29" y="16"/>
                </a:cubicBezTo>
                <a:cubicBezTo>
                  <a:pt x="33" y="20"/>
                  <a:pt x="39" y="19"/>
                  <a:pt x="45" y="19"/>
                </a:cubicBezTo>
                <a:cubicBezTo>
                  <a:pt x="47" y="19"/>
                  <a:pt x="49" y="17"/>
                  <a:pt x="48" y="15"/>
                </a:cubicBezTo>
                <a:cubicBezTo>
                  <a:pt x="41" y="3"/>
                  <a:pt x="32" y="0"/>
                  <a:pt x="18" y="2"/>
                </a:cubicBezTo>
                <a:cubicBezTo>
                  <a:pt x="11" y="3"/>
                  <a:pt x="0" y="7"/>
                  <a:pt x="7" y="16"/>
                </a:cubicBezTo>
                <a:cubicBezTo>
                  <a:pt x="14" y="27"/>
                  <a:pt x="34" y="29"/>
                  <a:pt x="46" y="31"/>
                </a:cubicBezTo>
                <a:cubicBezTo>
                  <a:pt x="60" y="32"/>
                  <a:pt x="73" y="33"/>
                  <a:pt x="87" y="35"/>
                </a:cubicBezTo>
                <a:cubicBezTo>
                  <a:pt x="98" y="37"/>
                  <a:pt x="108" y="40"/>
                  <a:pt x="119" y="39"/>
                </a:cubicBezTo>
                <a:cubicBezTo>
                  <a:pt x="119" y="39"/>
                  <a:pt x="119" y="38"/>
                  <a:pt x="119" y="3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929">
            <a:extLst>
              <a:ext uri="{FF2B5EF4-FFF2-40B4-BE49-F238E27FC236}">
                <a16:creationId xmlns:a16="http://schemas.microsoft.com/office/drawing/2014/main" id="{1B0FFE83-1570-42BD-B601-32B5C41F59C2}"/>
              </a:ext>
            </a:extLst>
          </p:cNvPr>
          <p:cNvSpPr>
            <a:spLocks/>
          </p:cNvSpPr>
          <p:nvPr/>
        </p:nvSpPr>
        <p:spPr bwMode="auto">
          <a:xfrm flipV="1">
            <a:off x="5201251" y="5974660"/>
            <a:ext cx="303382" cy="271447"/>
          </a:xfrm>
          <a:custGeom>
            <a:avLst/>
            <a:gdLst>
              <a:gd name="T0" fmla="*/ 62 w 67"/>
              <a:gd name="T1" fmla="*/ 58 h 60"/>
              <a:gd name="T2" fmla="*/ 65 w 67"/>
              <a:gd name="T3" fmla="*/ 54 h 60"/>
              <a:gd name="T4" fmla="*/ 36 w 67"/>
              <a:gd name="T5" fmla="*/ 34 h 60"/>
              <a:gd name="T6" fmla="*/ 11 w 67"/>
              <a:gd name="T7" fmla="*/ 19 h 60"/>
              <a:gd name="T8" fmla="*/ 2 w 67"/>
              <a:gd name="T9" fmla="*/ 1 h 60"/>
              <a:gd name="T10" fmla="*/ 0 w 67"/>
              <a:gd name="T11" fmla="*/ 2 h 60"/>
              <a:gd name="T12" fmla="*/ 16 w 67"/>
              <a:gd name="T13" fmla="*/ 32 h 60"/>
              <a:gd name="T14" fmla="*/ 34 w 67"/>
              <a:gd name="T15" fmla="*/ 39 h 60"/>
              <a:gd name="T16" fmla="*/ 62 w 67"/>
              <a:gd name="T17"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0">
                <a:moveTo>
                  <a:pt x="62" y="58"/>
                </a:moveTo>
                <a:cubicBezTo>
                  <a:pt x="64" y="60"/>
                  <a:pt x="67" y="57"/>
                  <a:pt x="65" y="54"/>
                </a:cubicBezTo>
                <a:cubicBezTo>
                  <a:pt x="57" y="44"/>
                  <a:pt x="48" y="38"/>
                  <a:pt x="36" y="34"/>
                </a:cubicBezTo>
                <a:cubicBezTo>
                  <a:pt x="26" y="31"/>
                  <a:pt x="17" y="29"/>
                  <a:pt x="11" y="19"/>
                </a:cubicBezTo>
                <a:cubicBezTo>
                  <a:pt x="7" y="14"/>
                  <a:pt x="5" y="7"/>
                  <a:pt x="2" y="1"/>
                </a:cubicBezTo>
                <a:cubicBezTo>
                  <a:pt x="1" y="0"/>
                  <a:pt x="0" y="1"/>
                  <a:pt x="0" y="2"/>
                </a:cubicBezTo>
                <a:cubicBezTo>
                  <a:pt x="2" y="13"/>
                  <a:pt x="6" y="25"/>
                  <a:pt x="16" y="32"/>
                </a:cubicBezTo>
                <a:cubicBezTo>
                  <a:pt x="21" y="36"/>
                  <a:pt x="28" y="37"/>
                  <a:pt x="34" y="39"/>
                </a:cubicBezTo>
                <a:cubicBezTo>
                  <a:pt x="46" y="43"/>
                  <a:pt x="54" y="49"/>
                  <a:pt x="62" y="5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930">
            <a:extLst>
              <a:ext uri="{FF2B5EF4-FFF2-40B4-BE49-F238E27FC236}">
                <a16:creationId xmlns:a16="http://schemas.microsoft.com/office/drawing/2014/main" id="{4843AB95-76FB-402F-9AAF-2E4F6428DF43}"/>
              </a:ext>
            </a:extLst>
          </p:cNvPr>
          <p:cNvSpPr>
            <a:spLocks/>
          </p:cNvSpPr>
          <p:nvPr/>
        </p:nvSpPr>
        <p:spPr bwMode="auto">
          <a:xfrm flipV="1">
            <a:off x="5336975" y="5875433"/>
            <a:ext cx="426560" cy="230388"/>
          </a:xfrm>
          <a:custGeom>
            <a:avLst/>
            <a:gdLst>
              <a:gd name="T0" fmla="*/ 88 w 94"/>
              <a:gd name="T1" fmla="*/ 27 h 51"/>
              <a:gd name="T2" fmla="*/ 51 w 94"/>
              <a:gd name="T3" fmla="*/ 6 h 51"/>
              <a:gd name="T4" fmla="*/ 63 w 94"/>
              <a:gd name="T5" fmla="*/ 26 h 51"/>
              <a:gd name="T6" fmla="*/ 64 w 94"/>
              <a:gd name="T7" fmla="*/ 21 h 51"/>
              <a:gd name="T8" fmla="*/ 59 w 94"/>
              <a:gd name="T9" fmla="*/ 11 h 51"/>
              <a:gd name="T10" fmla="*/ 75 w 94"/>
              <a:gd name="T11" fmla="*/ 20 h 51"/>
              <a:gd name="T12" fmla="*/ 78 w 94"/>
              <a:gd name="T13" fmla="*/ 42 h 51"/>
              <a:gd name="T14" fmla="*/ 61 w 94"/>
              <a:gd name="T15" fmla="*/ 37 h 51"/>
              <a:gd name="T16" fmla="*/ 18 w 94"/>
              <a:gd name="T17" fmla="*/ 22 h 51"/>
              <a:gd name="T18" fmla="*/ 2 w 94"/>
              <a:gd name="T19" fmla="*/ 15 h 51"/>
              <a:gd name="T20" fmla="*/ 1 w 94"/>
              <a:gd name="T21" fmla="*/ 16 h 51"/>
              <a:gd name="T22" fmla="*/ 35 w 94"/>
              <a:gd name="T23" fmla="*/ 36 h 51"/>
              <a:gd name="T24" fmla="*/ 74 w 94"/>
              <a:gd name="T25" fmla="*/ 47 h 51"/>
              <a:gd name="T26" fmla="*/ 88 w 94"/>
              <a:gd name="T27" fmla="*/ 2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51">
                <a:moveTo>
                  <a:pt x="88" y="27"/>
                </a:moveTo>
                <a:cubicBezTo>
                  <a:pt x="84" y="17"/>
                  <a:pt x="63" y="0"/>
                  <a:pt x="51" y="6"/>
                </a:cubicBezTo>
                <a:cubicBezTo>
                  <a:pt x="41" y="13"/>
                  <a:pt x="57" y="25"/>
                  <a:pt x="63" y="26"/>
                </a:cubicBezTo>
                <a:cubicBezTo>
                  <a:pt x="66" y="27"/>
                  <a:pt x="68" y="22"/>
                  <a:pt x="64" y="21"/>
                </a:cubicBezTo>
                <a:cubicBezTo>
                  <a:pt x="60" y="20"/>
                  <a:pt x="48" y="9"/>
                  <a:pt x="59" y="11"/>
                </a:cubicBezTo>
                <a:cubicBezTo>
                  <a:pt x="64" y="12"/>
                  <a:pt x="71" y="17"/>
                  <a:pt x="75" y="20"/>
                </a:cubicBezTo>
                <a:cubicBezTo>
                  <a:pt x="77" y="22"/>
                  <a:pt x="94" y="41"/>
                  <a:pt x="78" y="42"/>
                </a:cubicBezTo>
                <a:cubicBezTo>
                  <a:pt x="73" y="42"/>
                  <a:pt x="66" y="39"/>
                  <a:pt x="61" y="37"/>
                </a:cubicBezTo>
                <a:cubicBezTo>
                  <a:pt x="47" y="32"/>
                  <a:pt x="31" y="32"/>
                  <a:pt x="18" y="22"/>
                </a:cubicBezTo>
                <a:cubicBezTo>
                  <a:pt x="13" y="17"/>
                  <a:pt x="9" y="14"/>
                  <a:pt x="2" y="15"/>
                </a:cubicBezTo>
                <a:cubicBezTo>
                  <a:pt x="1" y="15"/>
                  <a:pt x="0" y="16"/>
                  <a:pt x="1" y="16"/>
                </a:cubicBezTo>
                <a:cubicBezTo>
                  <a:pt x="14" y="21"/>
                  <a:pt x="22" y="32"/>
                  <a:pt x="35" y="36"/>
                </a:cubicBezTo>
                <a:cubicBezTo>
                  <a:pt x="47" y="41"/>
                  <a:pt x="61" y="44"/>
                  <a:pt x="74" y="47"/>
                </a:cubicBezTo>
                <a:cubicBezTo>
                  <a:pt x="89" y="51"/>
                  <a:pt x="94" y="39"/>
                  <a:pt x="88" y="2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5" name="Freeform 1444">
            <a:extLst>
              <a:ext uri="{FF2B5EF4-FFF2-40B4-BE49-F238E27FC236}">
                <a16:creationId xmlns:a16="http://schemas.microsoft.com/office/drawing/2014/main" id="{6F13F262-DDE2-4776-9107-96C2A47D5933}"/>
              </a:ext>
            </a:extLst>
          </p:cNvPr>
          <p:cNvSpPr>
            <a:spLocks/>
          </p:cNvSpPr>
          <p:nvPr/>
        </p:nvSpPr>
        <p:spPr bwMode="auto">
          <a:xfrm>
            <a:off x="1803400" y="1154113"/>
            <a:ext cx="65088" cy="50800"/>
          </a:xfrm>
          <a:custGeom>
            <a:avLst/>
            <a:gdLst>
              <a:gd name="T0" fmla="*/ 12 w 25"/>
              <a:gd name="T1" fmla="*/ 20 h 20"/>
              <a:gd name="T2" fmla="*/ 12 w 25"/>
              <a:gd name="T3" fmla="*/ 0 h 20"/>
              <a:gd name="T4" fmla="*/ 12 w 25"/>
              <a:gd name="T5" fmla="*/ 20 h 20"/>
            </a:gdLst>
            <a:ahLst/>
            <a:cxnLst>
              <a:cxn ang="0">
                <a:pos x="T0" y="T1"/>
              </a:cxn>
              <a:cxn ang="0">
                <a:pos x="T2" y="T3"/>
              </a:cxn>
              <a:cxn ang="0">
                <a:pos x="T4" y="T5"/>
              </a:cxn>
            </a:cxnLst>
            <a:rect l="0" t="0" r="r" b="b"/>
            <a:pathLst>
              <a:path w="25" h="20">
                <a:moveTo>
                  <a:pt x="12" y="20"/>
                </a:moveTo>
                <a:cubicBezTo>
                  <a:pt x="25" y="20"/>
                  <a:pt x="25" y="0"/>
                  <a:pt x="12" y="0"/>
                </a:cubicBezTo>
                <a:cubicBezTo>
                  <a:pt x="0" y="0"/>
                  <a:pt x="0" y="20"/>
                  <a:pt x="12"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6" name="Freeform 1445">
            <a:extLst>
              <a:ext uri="{FF2B5EF4-FFF2-40B4-BE49-F238E27FC236}">
                <a16:creationId xmlns:a16="http://schemas.microsoft.com/office/drawing/2014/main" id="{95B43682-B3DA-4A0B-B0E7-0031C8CCBB93}"/>
              </a:ext>
            </a:extLst>
          </p:cNvPr>
          <p:cNvSpPr>
            <a:spLocks/>
          </p:cNvSpPr>
          <p:nvPr/>
        </p:nvSpPr>
        <p:spPr bwMode="auto">
          <a:xfrm>
            <a:off x="1679575" y="4822825"/>
            <a:ext cx="63500" cy="50800"/>
          </a:xfrm>
          <a:custGeom>
            <a:avLst/>
            <a:gdLst>
              <a:gd name="T0" fmla="*/ 12 w 25"/>
              <a:gd name="T1" fmla="*/ 20 h 20"/>
              <a:gd name="T2" fmla="*/ 12 w 25"/>
              <a:gd name="T3" fmla="*/ 0 h 20"/>
              <a:gd name="T4" fmla="*/ 12 w 25"/>
              <a:gd name="T5" fmla="*/ 20 h 20"/>
            </a:gdLst>
            <a:ahLst/>
            <a:cxnLst>
              <a:cxn ang="0">
                <a:pos x="T0" y="T1"/>
              </a:cxn>
              <a:cxn ang="0">
                <a:pos x="T2" y="T3"/>
              </a:cxn>
              <a:cxn ang="0">
                <a:pos x="T4" y="T5"/>
              </a:cxn>
            </a:cxnLst>
            <a:rect l="0" t="0" r="r" b="b"/>
            <a:pathLst>
              <a:path w="25" h="20">
                <a:moveTo>
                  <a:pt x="12" y="20"/>
                </a:moveTo>
                <a:cubicBezTo>
                  <a:pt x="25" y="20"/>
                  <a:pt x="25" y="0"/>
                  <a:pt x="12" y="0"/>
                </a:cubicBezTo>
                <a:cubicBezTo>
                  <a:pt x="0" y="0"/>
                  <a:pt x="0" y="20"/>
                  <a:pt x="12"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7" name="Freeform 1446">
            <a:extLst>
              <a:ext uri="{FF2B5EF4-FFF2-40B4-BE49-F238E27FC236}">
                <a16:creationId xmlns:a16="http://schemas.microsoft.com/office/drawing/2014/main" id="{9EA29210-37CA-4E67-9DE7-0D8FB234ECC6}"/>
              </a:ext>
            </a:extLst>
          </p:cNvPr>
          <p:cNvSpPr>
            <a:spLocks/>
          </p:cNvSpPr>
          <p:nvPr/>
        </p:nvSpPr>
        <p:spPr bwMode="auto">
          <a:xfrm>
            <a:off x="10815638" y="5524500"/>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1"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8" name="Freeform 1447">
            <a:extLst>
              <a:ext uri="{FF2B5EF4-FFF2-40B4-BE49-F238E27FC236}">
                <a16:creationId xmlns:a16="http://schemas.microsoft.com/office/drawing/2014/main" id="{9947E207-87D7-49BA-AEFF-69EB2AFC2D2A}"/>
              </a:ext>
            </a:extLst>
          </p:cNvPr>
          <p:cNvSpPr>
            <a:spLocks/>
          </p:cNvSpPr>
          <p:nvPr/>
        </p:nvSpPr>
        <p:spPr bwMode="auto">
          <a:xfrm>
            <a:off x="11930063" y="2365375"/>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1"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9" name="Freeform 1448">
            <a:extLst>
              <a:ext uri="{FF2B5EF4-FFF2-40B4-BE49-F238E27FC236}">
                <a16:creationId xmlns:a16="http://schemas.microsoft.com/office/drawing/2014/main" id="{A2DBC8AF-7557-4C04-B6BE-0EC2AF8695A4}"/>
              </a:ext>
            </a:extLst>
          </p:cNvPr>
          <p:cNvSpPr>
            <a:spLocks/>
          </p:cNvSpPr>
          <p:nvPr/>
        </p:nvSpPr>
        <p:spPr bwMode="auto">
          <a:xfrm>
            <a:off x="158750" y="198438"/>
            <a:ext cx="131763" cy="103188"/>
          </a:xfrm>
          <a:custGeom>
            <a:avLst/>
            <a:gdLst>
              <a:gd name="T0" fmla="*/ 25 w 51"/>
              <a:gd name="T1" fmla="*/ 40 h 40"/>
              <a:gd name="T2" fmla="*/ 25 w 51"/>
              <a:gd name="T3" fmla="*/ 0 h 40"/>
              <a:gd name="T4" fmla="*/ 25 w 51"/>
              <a:gd name="T5" fmla="*/ 40 h 40"/>
            </a:gdLst>
            <a:ahLst/>
            <a:cxnLst>
              <a:cxn ang="0">
                <a:pos x="T0" y="T1"/>
              </a:cxn>
              <a:cxn ang="0">
                <a:pos x="T2" y="T3"/>
              </a:cxn>
              <a:cxn ang="0">
                <a:pos x="T4" y="T5"/>
              </a:cxn>
            </a:cxnLst>
            <a:rect l="0" t="0" r="r" b="b"/>
            <a:pathLst>
              <a:path w="51" h="40">
                <a:moveTo>
                  <a:pt x="25" y="40"/>
                </a:moveTo>
                <a:cubicBezTo>
                  <a:pt x="51" y="40"/>
                  <a:pt x="51" y="0"/>
                  <a:pt x="25" y="0"/>
                </a:cubicBezTo>
                <a:cubicBezTo>
                  <a:pt x="0" y="0"/>
                  <a:pt x="0" y="40"/>
                  <a:pt x="25"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0" name="Freeform 1449">
            <a:extLst>
              <a:ext uri="{FF2B5EF4-FFF2-40B4-BE49-F238E27FC236}">
                <a16:creationId xmlns:a16="http://schemas.microsoft.com/office/drawing/2014/main" id="{E24B7711-A43C-4564-A566-F9C182DE6387}"/>
              </a:ext>
            </a:extLst>
          </p:cNvPr>
          <p:cNvSpPr>
            <a:spLocks/>
          </p:cNvSpPr>
          <p:nvPr/>
        </p:nvSpPr>
        <p:spPr bwMode="auto">
          <a:xfrm>
            <a:off x="484188" y="5616575"/>
            <a:ext cx="131763" cy="103188"/>
          </a:xfrm>
          <a:custGeom>
            <a:avLst/>
            <a:gdLst>
              <a:gd name="T0" fmla="*/ 25 w 51"/>
              <a:gd name="T1" fmla="*/ 40 h 40"/>
              <a:gd name="T2" fmla="*/ 25 w 51"/>
              <a:gd name="T3" fmla="*/ 0 h 40"/>
              <a:gd name="T4" fmla="*/ 25 w 51"/>
              <a:gd name="T5" fmla="*/ 40 h 40"/>
            </a:gdLst>
            <a:ahLst/>
            <a:cxnLst>
              <a:cxn ang="0">
                <a:pos x="T0" y="T1"/>
              </a:cxn>
              <a:cxn ang="0">
                <a:pos x="T2" y="T3"/>
              </a:cxn>
              <a:cxn ang="0">
                <a:pos x="T4" y="T5"/>
              </a:cxn>
            </a:cxnLst>
            <a:rect l="0" t="0" r="r" b="b"/>
            <a:pathLst>
              <a:path w="51" h="40">
                <a:moveTo>
                  <a:pt x="25" y="40"/>
                </a:moveTo>
                <a:cubicBezTo>
                  <a:pt x="51" y="40"/>
                  <a:pt x="51" y="0"/>
                  <a:pt x="25" y="0"/>
                </a:cubicBezTo>
                <a:cubicBezTo>
                  <a:pt x="0" y="0"/>
                  <a:pt x="0" y="40"/>
                  <a:pt x="25"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1" name="Freeform 1450">
            <a:extLst>
              <a:ext uri="{FF2B5EF4-FFF2-40B4-BE49-F238E27FC236}">
                <a16:creationId xmlns:a16="http://schemas.microsoft.com/office/drawing/2014/main" id="{0FF4B9D3-3127-4681-8C04-F8DF323985A3}"/>
              </a:ext>
            </a:extLst>
          </p:cNvPr>
          <p:cNvSpPr>
            <a:spLocks/>
          </p:cNvSpPr>
          <p:nvPr/>
        </p:nvSpPr>
        <p:spPr bwMode="auto">
          <a:xfrm>
            <a:off x="731838" y="2689225"/>
            <a:ext cx="100013"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2" name="Freeform 1451">
            <a:extLst>
              <a:ext uri="{FF2B5EF4-FFF2-40B4-BE49-F238E27FC236}">
                <a16:creationId xmlns:a16="http://schemas.microsoft.com/office/drawing/2014/main" id="{D38E40C0-133A-4E36-992B-EC6242235C3A}"/>
              </a:ext>
            </a:extLst>
          </p:cNvPr>
          <p:cNvSpPr>
            <a:spLocks/>
          </p:cNvSpPr>
          <p:nvPr/>
        </p:nvSpPr>
        <p:spPr bwMode="auto">
          <a:xfrm>
            <a:off x="11422063" y="614363"/>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3" name="Freeform 1452">
            <a:extLst>
              <a:ext uri="{FF2B5EF4-FFF2-40B4-BE49-F238E27FC236}">
                <a16:creationId xmlns:a16="http://schemas.microsoft.com/office/drawing/2014/main" id="{AFCF0B0E-56E9-4E3D-900D-CB05257F5C9C}"/>
              </a:ext>
            </a:extLst>
          </p:cNvPr>
          <p:cNvSpPr>
            <a:spLocks/>
          </p:cNvSpPr>
          <p:nvPr/>
        </p:nvSpPr>
        <p:spPr bwMode="auto">
          <a:xfrm>
            <a:off x="11112500" y="3895725"/>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4" name="Freeform 1453">
            <a:extLst>
              <a:ext uri="{FF2B5EF4-FFF2-40B4-BE49-F238E27FC236}">
                <a16:creationId xmlns:a16="http://schemas.microsoft.com/office/drawing/2014/main" id="{9A6F8717-F579-4F97-A38F-28EAF9B7C518}"/>
              </a:ext>
            </a:extLst>
          </p:cNvPr>
          <p:cNvSpPr>
            <a:spLocks/>
          </p:cNvSpPr>
          <p:nvPr/>
        </p:nvSpPr>
        <p:spPr bwMode="auto">
          <a:xfrm>
            <a:off x="11855450" y="6202363"/>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5" name="Freeform 1454">
            <a:extLst>
              <a:ext uri="{FF2B5EF4-FFF2-40B4-BE49-F238E27FC236}">
                <a16:creationId xmlns:a16="http://schemas.microsoft.com/office/drawing/2014/main" id="{B50FCA81-6653-4B48-8816-5942EBA91117}"/>
              </a:ext>
            </a:extLst>
          </p:cNvPr>
          <p:cNvSpPr>
            <a:spLocks/>
          </p:cNvSpPr>
          <p:nvPr/>
        </p:nvSpPr>
        <p:spPr bwMode="auto">
          <a:xfrm>
            <a:off x="127000" y="4067175"/>
            <a:ext cx="101600"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6" name="Freeform 1455">
            <a:extLst>
              <a:ext uri="{FF2B5EF4-FFF2-40B4-BE49-F238E27FC236}">
                <a16:creationId xmlns:a16="http://schemas.microsoft.com/office/drawing/2014/main" id="{586ABA58-0855-4519-9A3D-794306393D44}"/>
              </a:ext>
            </a:extLst>
          </p:cNvPr>
          <p:cNvSpPr>
            <a:spLocks/>
          </p:cNvSpPr>
          <p:nvPr/>
        </p:nvSpPr>
        <p:spPr bwMode="auto">
          <a:xfrm>
            <a:off x="11142663" y="1682750"/>
            <a:ext cx="101600"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7" name="Freeform 1456">
            <a:extLst>
              <a:ext uri="{FF2B5EF4-FFF2-40B4-BE49-F238E27FC236}">
                <a16:creationId xmlns:a16="http://schemas.microsoft.com/office/drawing/2014/main" id="{A63037C7-7D13-4E06-907D-1A5F81A47B0D}"/>
              </a:ext>
            </a:extLst>
          </p:cNvPr>
          <p:cNvSpPr>
            <a:spLocks/>
          </p:cNvSpPr>
          <p:nvPr/>
        </p:nvSpPr>
        <p:spPr bwMode="auto">
          <a:xfrm>
            <a:off x="1181100" y="3957638"/>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8" name="Freeform 1457">
            <a:extLst>
              <a:ext uri="{FF2B5EF4-FFF2-40B4-BE49-F238E27FC236}">
                <a16:creationId xmlns:a16="http://schemas.microsoft.com/office/drawing/2014/main" id="{3266D69E-85EB-4DF8-AEEB-AAB2090FC6C5}"/>
              </a:ext>
            </a:extLst>
          </p:cNvPr>
          <p:cNvSpPr>
            <a:spLocks/>
          </p:cNvSpPr>
          <p:nvPr/>
        </p:nvSpPr>
        <p:spPr bwMode="auto">
          <a:xfrm>
            <a:off x="1135063" y="288925"/>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9" name="Freeform 1458">
            <a:extLst>
              <a:ext uri="{FF2B5EF4-FFF2-40B4-BE49-F238E27FC236}">
                <a16:creationId xmlns:a16="http://schemas.microsoft.com/office/drawing/2014/main" id="{EAE45E2C-8FC3-4E71-8B7A-1E618DD325E6}"/>
              </a:ext>
            </a:extLst>
          </p:cNvPr>
          <p:cNvSpPr>
            <a:spLocks/>
          </p:cNvSpPr>
          <p:nvPr/>
        </p:nvSpPr>
        <p:spPr bwMode="auto">
          <a:xfrm>
            <a:off x="204788" y="1682750"/>
            <a:ext cx="100013"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40" name="Freeform 1459">
            <a:extLst>
              <a:ext uri="{FF2B5EF4-FFF2-40B4-BE49-F238E27FC236}">
                <a16:creationId xmlns:a16="http://schemas.microsoft.com/office/drawing/2014/main" id="{6DBB74D1-7539-43D3-9789-E5CB13184613}"/>
              </a:ext>
            </a:extLst>
          </p:cNvPr>
          <p:cNvSpPr>
            <a:spLocks/>
          </p:cNvSpPr>
          <p:nvPr/>
        </p:nvSpPr>
        <p:spPr bwMode="auto">
          <a:xfrm>
            <a:off x="11887200" y="4748213"/>
            <a:ext cx="100013"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41" name="Freeform 1460">
            <a:extLst>
              <a:ext uri="{FF2B5EF4-FFF2-40B4-BE49-F238E27FC236}">
                <a16:creationId xmlns:a16="http://schemas.microsoft.com/office/drawing/2014/main" id="{64A813E5-9A3E-4D4C-84E8-31F1B69374F9}"/>
              </a:ext>
            </a:extLst>
          </p:cNvPr>
          <p:cNvSpPr>
            <a:spLocks/>
          </p:cNvSpPr>
          <p:nvPr/>
        </p:nvSpPr>
        <p:spPr bwMode="auto">
          <a:xfrm>
            <a:off x="1268413" y="6284913"/>
            <a:ext cx="49213" cy="39688"/>
          </a:xfrm>
          <a:custGeom>
            <a:avLst/>
            <a:gdLst>
              <a:gd name="T0" fmla="*/ 9 w 19"/>
              <a:gd name="T1" fmla="*/ 15 h 15"/>
              <a:gd name="T2" fmla="*/ 9 w 19"/>
              <a:gd name="T3" fmla="*/ 0 h 15"/>
              <a:gd name="T4" fmla="*/ 9 w 19"/>
              <a:gd name="T5" fmla="*/ 15 h 15"/>
            </a:gdLst>
            <a:ahLst/>
            <a:cxnLst>
              <a:cxn ang="0">
                <a:pos x="T0" y="T1"/>
              </a:cxn>
              <a:cxn ang="0">
                <a:pos x="T2" y="T3"/>
              </a:cxn>
              <a:cxn ang="0">
                <a:pos x="T4" y="T5"/>
              </a:cxn>
            </a:cxnLst>
            <a:rect l="0" t="0" r="r" b="b"/>
            <a:pathLst>
              <a:path w="19" h="15">
                <a:moveTo>
                  <a:pt x="9" y="15"/>
                </a:moveTo>
                <a:cubicBezTo>
                  <a:pt x="19" y="15"/>
                  <a:pt x="19" y="0"/>
                  <a:pt x="9" y="0"/>
                </a:cubicBezTo>
                <a:cubicBezTo>
                  <a:pt x="0" y="0"/>
                  <a:pt x="0" y="15"/>
                  <a:pt x="9"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42" name="Freeform 1461">
            <a:extLst>
              <a:ext uri="{FF2B5EF4-FFF2-40B4-BE49-F238E27FC236}">
                <a16:creationId xmlns:a16="http://schemas.microsoft.com/office/drawing/2014/main" id="{03375328-2E0E-4076-937B-223DB46BA785}"/>
              </a:ext>
            </a:extLst>
          </p:cNvPr>
          <p:cNvSpPr>
            <a:spLocks/>
          </p:cNvSpPr>
          <p:nvPr/>
        </p:nvSpPr>
        <p:spPr bwMode="auto">
          <a:xfrm>
            <a:off x="11122025" y="6626225"/>
            <a:ext cx="49213" cy="38100"/>
          </a:xfrm>
          <a:custGeom>
            <a:avLst/>
            <a:gdLst>
              <a:gd name="T0" fmla="*/ 9 w 19"/>
              <a:gd name="T1" fmla="*/ 15 h 15"/>
              <a:gd name="T2" fmla="*/ 9 w 19"/>
              <a:gd name="T3" fmla="*/ 0 h 15"/>
              <a:gd name="T4" fmla="*/ 9 w 19"/>
              <a:gd name="T5" fmla="*/ 15 h 15"/>
            </a:gdLst>
            <a:ahLst/>
            <a:cxnLst>
              <a:cxn ang="0">
                <a:pos x="T0" y="T1"/>
              </a:cxn>
              <a:cxn ang="0">
                <a:pos x="T2" y="T3"/>
              </a:cxn>
              <a:cxn ang="0">
                <a:pos x="T4" y="T5"/>
              </a:cxn>
            </a:cxnLst>
            <a:rect l="0" t="0" r="r" b="b"/>
            <a:pathLst>
              <a:path w="19" h="15">
                <a:moveTo>
                  <a:pt x="9" y="15"/>
                </a:moveTo>
                <a:cubicBezTo>
                  <a:pt x="19" y="15"/>
                  <a:pt x="19" y="0"/>
                  <a:pt x="9" y="0"/>
                </a:cubicBezTo>
                <a:cubicBezTo>
                  <a:pt x="0" y="0"/>
                  <a:pt x="0" y="15"/>
                  <a:pt x="9"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43" name="Freeform 1462">
            <a:extLst>
              <a:ext uri="{FF2B5EF4-FFF2-40B4-BE49-F238E27FC236}">
                <a16:creationId xmlns:a16="http://schemas.microsoft.com/office/drawing/2014/main" id="{CA05BD97-E4CE-49C8-BB12-F15F41773A15}"/>
              </a:ext>
            </a:extLst>
          </p:cNvPr>
          <p:cNvSpPr>
            <a:spLocks/>
          </p:cNvSpPr>
          <p:nvPr/>
        </p:nvSpPr>
        <p:spPr bwMode="auto">
          <a:xfrm>
            <a:off x="11014075" y="0"/>
            <a:ext cx="49213" cy="38100"/>
          </a:xfrm>
          <a:custGeom>
            <a:avLst/>
            <a:gdLst>
              <a:gd name="T0" fmla="*/ 9 w 19"/>
              <a:gd name="T1" fmla="*/ 15 h 15"/>
              <a:gd name="T2" fmla="*/ 9 w 19"/>
              <a:gd name="T3" fmla="*/ 0 h 15"/>
              <a:gd name="T4" fmla="*/ 9 w 19"/>
              <a:gd name="T5" fmla="*/ 15 h 15"/>
            </a:gdLst>
            <a:ahLst/>
            <a:cxnLst>
              <a:cxn ang="0">
                <a:pos x="T0" y="T1"/>
              </a:cxn>
              <a:cxn ang="0">
                <a:pos x="T2" y="T3"/>
              </a:cxn>
              <a:cxn ang="0">
                <a:pos x="T4" y="T5"/>
              </a:cxn>
            </a:cxnLst>
            <a:rect l="0" t="0" r="r" b="b"/>
            <a:pathLst>
              <a:path w="19" h="15">
                <a:moveTo>
                  <a:pt x="9" y="15"/>
                </a:moveTo>
                <a:cubicBezTo>
                  <a:pt x="19" y="15"/>
                  <a:pt x="19" y="0"/>
                  <a:pt x="9" y="0"/>
                </a:cubicBezTo>
                <a:cubicBezTo>
                  <a:pt x="0" y="0"/>
                  <a:pt x="0" y="15"/>
                  <a:pt x="9"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07" name="Group 1006">
            <a:extLst>
              <a:ext uri="{FF2B5EF4-FFF2-40B4-BE49-F238E27FC236}">
                <a16:creationId xmlns:a16="http://schemas.microsoft.com/office/drawing/2014/main" id="{1A9019EB-C784-4B1A-99F0-A6C3F5C11BBD}"/>
              </a:ext>
            </a:extLst>
          </p:cNvPr>
          <p:cNvGrpSpPr/>
          <p:nvPr/>
        </p:nvGrpSpPr>
        <p:grpSpPr>
          <a:xfrm>
            <a:off x="4073231" y="4109308"/>
            <a:ext cx="4667168" cy="1199162"/>
            <a:chOff x="4307175" y="4271272"/>
            <a:chExt cx="3577643" cy="1171459"/>
          </a:xfrm>
        </p:grpSpPr>
        <p:sp>
          <p:nvSpPr>
            <p:cNvPr id="25" name="TextBox 24">
              <a:extLst>
                <a:ext uri="{FF2B5EF4-FFF2-40B4-BE49-F238E27FC236}">
                  <a16:creationId xmlns:a16="http://schemas.microsoft.com/office/drawing/2014/main" id="{3F582A29-3338-4181-BD60-952EBF541A9C}"/>
                </a:ext>
              </a:extLst>
            </p:cNvPr>
            <p:cNvSpPr txBox="1"/>
            <p:nvPr/>
          </p:nvSpPr>
          <p:spPr>
            <a:xfrm>
              <a:off x="6744750" y="4300199"/>
              <a:ext cx="1140068" cy="1142532"/>
            </a:xfrm>
            <a:prstGeom prst="rect">
              <a:avLst/>
            </a:prstGeom>
            <a:noFill/>
            <a:scene3d>
              <a:camera prst="perspectiveRelaxedModerately" fov="7200000"/>
              <a:lightRig rig="threePt" dir="t"/>
            </a:scene3d>
          </p:spPr>
          <p:txBody>
            <a:bodyPr wrap="square" lIns="0" tIns="0" rIns="0" bIns="0" rtlCol="0">
              <a:spAutoFit/>
            </a:bodyPr>
            <a:lstStyle/>
            <a:p>
              <a:pPr algn="ctr"/>
              <a:r>
                <a:rPr lang="en-US" sz="1100" b="1">
                  <a:solidFill>
                    <a:schemeClr val="bg1"/>
                  </a:solidFill>
                  <a:latin typeface="News Gothic MT" panose="020B0503020103020203" pitchFamily="34" charset="0"/>
                  <a:ea typeface="Open Sans" panose="020B0606030504020204" pitchFamily="34" charset="0"/>
                  <a:cs typeface="Segoe UI" panose="020B0502040204020203" pitchFamily="34" charset="0"/>
                </a:rPr>
                <a:t>Presented by :</a:t>
              </a:r>
            </a:p>
            <a:p>
              <a:pPr algn="ctr">
                <a:spcAft>
                  <a:spcPts val="300"/>
                </a:spcAft>
                <a:defRPr/>
              </a:pPr>
              <a:r>
                <a:rPr lang="en-US" sz="1100" b="1">
                  <a:solidFill>
                    <a:schemeClr val="bg1"/>
                  </a:solidFill>
                  <a:latin typeface="News Gothic MT" panose="020B0503020103020203" pitchFamily="34" charset="0"/>
                  <a:cs typeface="Segoe UI"/>
                </a:rPr>
                <a:t>Kolton Begley</a:t>
              </a:r>
            </a:p>
            <a:p>
              <a:pPr algn="ctr">
                <a:spcAft>
                  <a:spcPts val="300"/>
                </a:spcAft>
                <a:defRPr/>
              </a:pPr>
              <a:r>
                <a:rPr lang="en-US" sz="1100" b="1">
                  <a:solidFill>
                    <a:schemeClr val="bg1"/>
                  </a:solidFill>
                  <a:latin typeface="News Gothic MT" panose="020B0503020103020203" pitchFamily="34" charset="0"/>
                  <a:cs typeface="Segoe UI"/>
                </a:rPr>
                <a:t>Shiv Brahmbhatt </a:t>
              </a:r>
            </a:p>
            <a:p>
              <a:pPr algn="ctr">
                <a:spcAft>
                  <a:spcPts val="300"/>
                </a:spcAft>
                <a:defRPr/>
              </a:pPr>
              <a:r>
                <a:rPr lang="en-US" sz="1100" b="1">
                  <a:solidFill>
                    <a:schemeClr val="bg1"/>
                  </a:solidFill>
                  <a:latin typeface="News Gothic MT" panose="020B0503020103020203" pitchFamily="34" charset="0"/>
                  <a:cs typeface="Segoe UI"/>
                </a:rPr>
                <a:t>Will Greenberger</a:t>
              </a:r>
            </a:p>
            <a:p>
              <a:pPr algn="ctr">
                <a:spcAft>
                  <a:spcPts val="300"/>
                </a:spcAft>
                <a:defRPr/>
              </a:pPr>
              <a:r>
                <a:rPr lang="en-US" sz="1100" b="1">
                  <a:solidFill>
                    <a:schemeClr val="bg1"/>
                  </a:solidFill>
                  <a:latin typeface="News Gothic MT" panose="020B0503020103020203" pitchFamily="34" charset="0"/>
                  <a:cs typeface="Segoe UI"/>
                </a:rPr>
                <a:t>Grey Sizemore</a:t>
              </a:r>
              <a:endParaRPr lang="en-US" sz="1100" b="1">
                <a:solidFill>
                  <a:schemeClr val="bg1"/>
                </a:solidFill>
                <a:latin typeface="News Gothic MT" panose="020B0503020103020203" pitchFamily="34" charset="0"/>
                <a:cs typeface="Segoe UI" panose="020B0502040204020203" pitchFamily="34" charset="0"/>
              </a:endParaRPr>
            </a:p>
            <a:p>
              <a:endParaRPr lang="en-US" sz="1100" b="1" i="1">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cxnSp>
          <p:nvCxnSpPr>
            <p:cNvPr id="27" name="Straight Connector 26">
              <a:extLst>
                <a:ext uri="{FF2B5EF4-FFF2-40B4-BE49-F238E27FC236}">
                  <a16:creationId xmlns:a16="http://schemas.microsoft.com/office/drawing/2014/main" id="{CCEA4586-F596-4B77-82FA-E268C9DF1FEA}"/>
                </a:ext>
              </a:extLst>
            </p:cNvPr>
            <p:cNvCxnSpPr/>
            <p:nvPr/>
          </p:nvCxnSpPr>
          <p:spPr>
            <a:xfrm>
              <a:off x="6550208" y="4336516"/>
              <a:ext cx="0" cy="3441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B8ADDBD-3F81-450B-B09A-660CCEDDA2F7}"/>
                </a:ext>
              </a:extLst>
            </p:cNvPr>
            <p:cNvGrpSpPr/>
            <p:nvPr/>
          </p:nvGrpSpPr>
          <p:grpSpPr>
            <a:xfrm>
              <a:off x="4307175" y="4271272"/>
              <a:ext cx="2048489" cy="474622"/>
              <a:chOff x="334962" y="5879056"/>
              <a:chExt cx="2048489" cy="474622"/>
            </a:xfrm>
          </p:grpSpPr>
          <p:sp>
            <p:nvSpPr>
              <p:cNvPr id="39" name="Rectangle: Rounded Corners 38">
                <a:extLst>
                  <a:ext uri="{FF2B5EF4-FFF2-40B4-BE49-F238E27FC236}">
                    <a16:creationId xmlns:a16="http://schemas.microsoft.com/office/drawing/2014/main" id="{D9EBB0EE-8B69-46A1-B8A8-AD1A30D821F8}"/>
                  </a:ext>
                </a:extLst>
              </p:cNvPr>
              <p:cNvSpPr/>
              <p:nvPr/>
            </p:nvSpPr>
            <p:spPr>
              <a:xfrm>
                <a:off x="334962" y="5920999"/>
                <a:ext cx="2048489" cy="432679"/>
              </a:xfrm>
              <a:prstGeom prst="roundRect">
                <a:avLst>
                  <a:gd name="adj" fmla="val 50000"/>
                </a:avLst>
              </a:prstGeom>
              <a:solidFill>
                <a:srgbClr val="D1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sp>
            <p:nvSpPr>
              <p:cNvPr id="24" name="Rectangle: Rounded Corners 23">
                <a:extLst>
                  <a:ext uri="{FF2B5EF4-FFF2-40B4-BE49-F238E27FC236}">
                    <a16:creationId xmlns:a16="http://schemas.microsoft.com/office/drawing/2014/main" id="{26A321DD-FDF7-4CC1-85CA-FC72882EC0F8}"/>
                  </a:ext>
                </a:extLst>
              </p:cNvPr>
              <p:cNvSpPr/>
              <p:nvPr/>
            </p:nvSpPr>
            <p:spPr>
              <a:xfrm>
                <a:off x="334962" y="5879056"/>
                <a:ext cx="2048489" cy="432679"/>
              </a:xfrm>
              <a:prstGeom prst="roundRect">
                <a:avLst>
                  <a:gd name="adj" fmla="val 5000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grpSp>
      </p:grpSp>
      <p:sp>
        <p:nvSpPr>
          <p:cNvPr id="990" name="Rectangle 989">
            <a:extLst>
              <a:ext uri="{FF2B5EF4-FFF2-40B4-BE49-F238E27FC236}">
                <a16:creationId xmlns:a16="http://schemas.microsoft.com/office/drawing/2014/main" id="{4234E2B8-FBD2-4FE6-BC8B-5248A29F28A9}"/>
              </a:ext>
            </a:extLst>
          </p:cNvPr>
          <p:cNvSpPr/>
          <p:nvPr/>
        </p:nvSpPr>
        <p:spPr>
          <a:xfrm>
            <a:off x="2133601" y="3324070"/>
            <a:ext cx="7924788" cy="387798"/>
          </a:xfrm>
          <a:prstGeom prst="rect">
            <a:avLst/>
          </a:prstGeom>
          <a:noFill/>
          <a:scene3d>
            <a:camera prst="perspectiveRelaxedModerately" fov="7200000"/>
            <a:lightRig rig="threePt" dir="t"/>
          </a:scene3d>
        </p:spPr>
        <p:txBody>
          <a:bodyPr wrap="square" lIns="0" tIns="0" rIns="0" bIns="0" rtlCol="0" anchor="t">
            <a:spAutoFit/>
          </a:bodyPr>
          <a:lstStyle/>
          <a:p>
            <a:pPr algn="ctr">
              <a:lnSpc>
                <a:spcPct val="90000"/>
              </a:lnSpc>
              <a:defRPr/>
            </a:pPr>
            <a:r>
              <a:rPr lang="en-US" sz="2800" b="1">
                <a:solidFill>
                  <a:schemeClr val="bg1"/>
                </a:solidFill>
                <a:latin typeface="News Gothic MT" panose="020B0503020103020203" pitchFamily="34" charset="0"/>
                <a:cs typeface="Segoe UI"/>
              </a:rPr>
              <a:t>Group Assignment 4</a:t>
            </a:r>
            <a:endParaRPr lang="en-US" sz="2800" b="1">
              <a:solidFill>
                <a:schemeClr val="bg1"/>
              </a:solidFill>
              <a:latin typeface="News Gothic MT" panose="020B0503020103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AA7D0759-3D8F-4812-826C-B274D08515DF}"/>
              </a:ext>
            </a:extLst>
          </p:cNvPr>
          <p:cNvSpPr/>
          <p:nvPr/>
        </p:nvSpPr>
        <p:spPr>
          <a:xfrm>
            <a:off x="1020762" y="1278906"/>
            <a:ext cx="10150476" cy="1661993"/>
          </a:xfrm>
          <a:prstGeom prst="rect">
            <a:avLst/>
          </a:prstGeom>
          <a:noFill/>
          <a:scene3d>
            <a:camera prst="perspectiveRelaxedModerately" fov="7200000"/>
            <a:lightRig rig="threePt" dir="t"/>
          </a:scene3d>
        </p:spPr>
        <p:txBody>
          <a:bodyPr wrap="square" lIns="0" tIns="0" rIns="0" bIns="0" rtlCol="0" anchor="t">
            <a:spAutoFit/>
          </a:bodyPr>
          <a:lstStyle/>
          <a:p>
            <a:pPr algn="ctr">
              <a:lnSpc>
                <a:spcPct val="90000"/>
              </a:lnSpc>
            </a:pPr>
            <a:r>
              <a:rPr lang="en-US" sz="6000" b="1">
                <a:solidFill>
                  <a:srgbClr val="FEC643"/>
                </a:solidFill>
                <a:latin typeface="News Gothic MT" panose="020B0503020103020203" pitchFamily="34" charset="0"/>
                <a:cs typeface="Segoe UI"/>
              </a:rPr>
              <a:t>STAR WARS</a:t>
            </a:r>
            <a:br>
              <a:rPr lang="en-US" sz="6000" b="1">
                <a:latin typeface="News Gothic MT" panose="020B0503020103020203" pitchFamily="34" charset="0"/>
                <a:cs typeface="Segoe UI" panose="020B0502040204020203" pitchFamily="34" charset="0"/>
              </a:rPr>
            </a:br>
            <a:r>
              <a:rPr lang="en-US" sz="6000" b="1">
                <a:solidFill>
                  <a:srgbClr val="FEC643"/>
                </a:solidFill>
                <a:latin typeface="News Gothic MT" panose="020B0503020103020203" pitchFamily="34" charset="0"/>
                <a:cs typeface="Segoe UI"/>
              </a:rPr>
              <a:t>PREDICTION COMPETION</a:t>
            </a:r>
            <a:endParaRPr lang="en-US" sz="6000" b="1">
              <a:solidFill>
                <a:srgbClr val="FEC643"/>
              </a:solidFill>
              <a:latin typeface="News Gothic MT" panose="020B0503020103020203" pitchFamily="34" charset="0"/>
              <a:cs typeface="Segoe UI" panose="020B0502040204020203" pitchFamily="34" charset="0"/>
            </a:endParaRPr>
          </a:p>
        </p:txBody>
      </p:sp>
      <p:pic>
        <p:nvPicPr>
          <p:cNvPr id="1921" name="Graphic 1920">
            <a:extLst>
              <a:ext uri="{FF2B5EF4-FFF2-40B4-BE49-F238E27FC236}">
                <a16:creationId xmlns:a16="http://schemas.microsoft.com/office/drawing/2014/main" id="{FF91F716-3BB1-4A6C-9710-22669F24B9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07" y="5029981"/>
            <a:ext cx="12186793" cy="1828019"/>
          </a:xfrm>
          <a:prstGeom prst="rect">
            <a:avLst/>
          </a:prstGeom>
        </p:spPr>
      </p:pic>
      <p:pic>
        <p:nvPicPr>
          <p:cNvPr id="1922" name="Graphic 1921">
            <a:extLst>
              <a:ext uri="{FF2B5EF4-FFF2-40B4-BE49-F238E27FC236}">
                <a16:creationId xmlns:a16="http://schemas.microsoft.com/office/drawing/2014/main" id="{2459DE7A-B0D6-4742-9E89-16C304B3A3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5759" y="5373370"/>
            <a:ext cx="9897546" cy="1484630"/>
          </a:xfrm>
          <a:prstGeom prst="rect">
            <a:avLst/>
          </a:prstGeom>
        </p:spPr>
      </p:pic>
      <p:sp>
        <p:nvSpPr>
          <p:cNvPr id="1213" name="Rectangle 1212">
            <a:extLst>
              <a:ext uri="{FF2B5EF4-FFF2-40B4-BE49-F238E27FC236}">
                <a16:creationId xmlns:a16="http://schemas.microsoft.com/office/drawing/2014/main" id="{C7E47980-7FBE-44C5-AE5E-571CF3526808}"/>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46EAAE-5A02-AA1F-BA52-238E81525E7E}"/>
              </a:ext>
            </a:extLst>
          </p:cNvPr>
          <p:cNvSpPr txBox="1"/>
          <p:nvPr/>
        </p:nvSpPr>
        <p:spPr>
          <a:xfrm>
            <a:off x="4817354" y="4121239"/>
            <a:ext cx="2743200" cy="369332"/>
          </a:xfrm>
          <a:prstGeom prst="rect">
            <a:avLst/>
          </a:prstGeom>
          <a:noFill/>
          <a:scene3d>
            <a:camera prst="perspectiveRelaxedModerately" fov="7200000"/>
            <a:lightRig rig="threePt" dir="t"/>
          </a:scene3d>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Group 15</a:t>
            </a:r>
            <a:endParaRPr lang="en-US">
              <a:solidFill>
                <a:schemeClr val="bg1"/>
              </a:solidFill>
              <a:cs typeface="Segoe UI"/>
            </a:endParaRPr>
          </a:p>
        </p:txBody>
      </p:sp>
    </p:spTree>
    <p:extLst>
      <p:ext uri="{BB962C8B-B14F-4D97-AF65-F5344CB8AC3E}">
        <p14:creationId xmlns:p14="http://schemas.microsoft.com/office/powerpoint/2010/main" val="113317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3500" fill="hold"/>
                                        <p:tgtEl>
                                          <p:spTgt spid="19"/>
                                        </p:tgtEl>
                                        <p:attrNameLst>
                                          <p:attrName>ppt_x</p:attrName>
                                        </p:attrNameLst>
                                      </p:cBhvr>
                                      <p:tavLst>
                                        <p:tav tm="0">
                                          <p:val>
                                            <p:strVal val="#ppt_x"/>
                                          </p:val>
                                        </p:tav>
                                        <p:tav tm="100000">
                                          <p:val>
                                            <p:strVal val="#ppt_x"/>
                                          </p:val>
                                        </p:tav>
                                      </p:tavLst>
                                    </p:anim>
                                    <p:anim calcmode="lin" valueType="num">
                                      <p:cBhvr additive="base">
                                        <p:cTn id="8" dur="3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90"/>
                                        </p:tgtEl>
                                        <p:attrNameLst>
                                          <p:attrName>style.visibility</p:attrName>
                                        </p:attrNameLst>
                                      </p:cBhvr>
                                      <p:to>
                                        <p:strVal val="visible"/>
                                      </p:to>
                                    </p:set>
                                    <p:anim calcmode="lin" valueType="num">
                                      <p:cBhvr additive="base">
                                        <p:cTn id="11" dur="3500" fill="hold"/>
                                        <p:tgtEl>
                                          <p:spTgt spid="990"/>
                                        </p:tgtEl>
                                        <p:attrNameLst>
                                          <p:attrName>ppt_x</p:attrName>
                                        </p:attrNameLst>
                                      </p:cBhvr>
                                      <p:tavLst>
                                        <p:tav tm="0">
                                          <p:val>
                                            <p:strVal val="#ppt_x"/>
                                          </p:val>
                                        </p:tav>
                                        <p:tav tm="100000">
                                          <p:val>
                                            <p:strVal val="#ppt_x"/>
                                          </p:val>
                                        </p:tav>
                                      </p:tavLst>
                                    </p:anim>
                                    <p:anim calcmode="lin" valueType="num">
                                      <p:cBhvr additive="base">
                                        <p:cTn id="12" dur="3500" fill="hold"/>
                                        <p:tgtEl>
                                          <p:spTgt spid="99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3500" fill="hold"/>
                                        <p:tgtEl>
                                          <p:spTgt spid="4"/>
                                        </p:tgtEl>
                                        <p:attrNameLst>
                                          <p:attrName>ppt_x</p:attrName>
                                        </p:attrNameLst>
                                      </p:cBhvr>
                                      <p:tavLst>
                                        <p:tav tm="0">
                                          <p:val>
                                            <p:strVal val="#ppt_x"/>
                                          </p:val>
                                        </p:tav>
                                        <p:tav tm="100000">
                                          <p:val>
                                            <p:strVal val="#ppt_x"/>
                                          </p:val>
                                        </p:tav>
                                      </p:tavLst>
                                    </p:anim>
                                    <p:anim calcmode="lin" valueType="num">
                                      <p:cBhvr additive="base">
                                        <p:cTn id="16" dur="3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07"/>
                                        </p:tgtEl>
                                        <p:attrNameLst>
                                          <p:attrName>style.visibility</p:attrName>
                                        </p:attrNameLst>
                                      </p:cBhvr>
                                      <p:to>
                                        <p:strVal val="visible"/>
                                      </p:to>
                                    </p:set>
                                    <p:anim calcmode="lin" valueType="num">
                                      <p:cBhvr additive="base">
                                        <p:cTn id="19" dur="3500" fill="hold"/>
                                        <p:tgtEl>
                                          <p:spTgt spid="1007"/>
                                        </p:tgtEl>
                                        <p:attrNameLst>
                                          <p:attrName>ppt_x</p:attrName>
                                        </p:attrNameLst>
                                      </p:cBhvr>
                                      <p:tavLst>
                                        <p:tav tm="0">
                                          <p:val>
                                            <p:strVal val="#ppt_x"/>
                                          </p:val>
                                        </p:tav>
                                        <p:tav tm="100000">
                                          <p:val>
                                            <p:strVal val="#ppt_x"/>
                                          </p:val>
                                        </p:tav>
                                      </p:tavLst>
                                    </p:anim>
                                    <p:anim calcmode="lin" valueType="num">
                                      <p:cBhvr additive="base">
                                        <p:cTn id="20" dur="3500" fill="hold"/>
                                        <p:tgtEl>
                                          <p:spTgt spid="10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0" grpId="0"/>
      <p:bldP spid="19"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D9F6505A-A7DA-4BDA-84C9-1EF53FA897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7" y="5029981"/>
            <a:ext cx="12186793" cy="1828019"/>
          </a:xfrm>
          <a:prstGeom prst="rect">
            <a:avLst/>
          </a:prstGeom>
        </p:spPr>
      </p:pic>
      <p:pic>
        <p:nvPicPr>
          <p:cNvPr id="46" name="Graphic 45">
            <a:extLst>
              <a:ext uri="{FF2B5EF4-FFF2-40B4-BE49-F238E27FC236}">
                <a16:creationId xmlns:a16="http://schemas.microsoft.com/office/drawing/2014/main" id="{893B248A-E54B-4416-9B2B-214ED400DB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759" y="5373370"/>
            <a:ext cx="9897546" cy="1484630"/>
          </a:xfrm>
          <a:prstGeom prst="rect">
            <a:avLst/>
          </a:prstGeom>
        </p:spPr>
      </p:pic>
      <p:sp>
        <p:nvSpPr>
          <p:cNvPr id="47" name="Rectangle 46">
            <a:extLst>
              <a:ext uri="{FF2B5EF4-FFF2-40B4-BE49-F238E27FC236}">
                <a16:creationId xmlns:a16="http://schemas.microsoft.com/office/drawing/2014/main" id="{48049AB8-783F-4307-9D2C-ADA99FD069A5}"/>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68504CE-2886-4F14-8663-7730FD23291D}"/>
              </a:ext>
            </a:extLst>
          </p:cNvPr>
          <p:cNvSpPr>
            <a:spLocks noGrp="1"/>
          </p:cNvSpPr>
          <p:nvPr>
            <p:ph type="title"/>
          </p:nvPr>
        </p:nvSpPr>
        <p:spPr/>
        <p:txBody>
          <a:bodyPr/>
          <a:lstStyle/>
          <a:p>
            <a:r>
              <a:rPr lang="en-US"/>
              <a:t>Our Failed Models</a:t>
            </a:r>
          </a:p>
        </p:txBody>
      </p:sp>
      <p:sp>
        <p:nvSpPr>
          <p:cNvPr id="10" name="Slide Number Placeholder 9">
            <a:extLst>
              <a:ext uri="{FF2B5EF4-FFF2-40B4-BE49-F238E27FC236}">
                <a16:creationId xmlns:a16="http://schemas.microsoft.com/office/drawing/2014/main" id="{6A8C2D05-C0E2-4FB9-8868-AA99B369ACC5}"/>
              </a:ext>
            </a:extLst>
          </p:cNvPr>
          <p:cNvSpPr>
            <a:spLocks noGrp="1"/>
          </p:cNvSpPr>
          <p:nvPr>
            <p:ph type="sldNum" sz="quarter" idx="12"/>
          </p:nvPr>
        </p:nvSpPr>
        <p:spPr/>
        <p:txBody>
          <a:bodyPr/>
          <a:lstStyle/>
          <a:p>
            <a:fld id="{14ED2C52-F4A6-44CA-8A9F-48318319496E}" type="slidenum">
              <a:rPr lang="en-US" smtClean="0"/>
              <a:t>10</a:t>
            </a:fld>
            <a:endParaRPr lang="en-US"/>
          </a:p>
        </p:txBody>
      </p:sp>
      <p:pic>
        <p:nvPicPr>
          <p:cNvPr id="2" name="Picture 1">
            <a:extLst>
              <a:ext uri="{FF2B5EF4-FFF2-40B4-BE49-F238E27FC236}">
                <a16:creationId xmlns:a16="http://schemas.microsoft.com/office/drawing/2014/main" id="{0E9BA8B2-81B3-4A22-A0B6-31F360CA6620}"/>
              </a:ext>
            </a:extLst>
          </p:cNvPr>
          <p:cNvPicPr>
            <a:picLocks noChangeAspect="1"/>
          </p:cNvPicPr>
          <p:nvPr/>
        </p:nvPicPr>
        <p:blipFill>
          <a:blip r:embed="rId6"/>
          <a:stretch>
            <a:fillRect/>
          </a:stretch>
        </p:blipFill>
        <p:spPr>
          <a:xfrm>
            <a:off x="2011985" y="4495865"/>
            <a:ext cx="2735378" cy="1790058"/>
          </a:xfrm>
          <a:prstGeom prst="rect">
            <a:avLst/>
          </a:prstGeom>
        </p:spPr>
      </p:pic>
      <p:pic>
        <p:nvPicPr>
          <p:cNvPr id="73" name="Picture 72">
            <a:extLst>
              <a:ext uri="{FF2B5EF4-FFF2-40B4-BE49-F238E27FC236}">
                <a16:creationId xmlns:a16="http://schemas.microsoft.com/office/drawing/2014/main" id="{8A9B3E40-6B24-475B-AC9E-5F03E7C2468A}"/>
              </a:ext>
            </a:extLst>
          </p:cNvPr>
          <p:cNvPicPr>
            <a:picLocks noChangeAspect="1"/>
          </p:cNvPicPr>
          <p:nvPr/>
        </p:nvPicPr>
        <p:blipFill>
          <a:blip r:embed="rId6"/>
          <a:stretch>
            <a:fillRect/>
          </a:stretch>
        </p:blipFill>
        <p:spPr>
          <a:xfrm>
            <a:off x="4728311" y="2739676"/>
            <a:ext cx="2735378" cy="1790058"/>
          </a:xfrm>
          <a:prstGeom prst="rect">
            <a:avLst/>
          </a:prstGeom>
        </p:spPr>
      </p:pic>
      <p:pic>
        <p:nvPicPr>
          <p:cNvPr id="74" name="Picture 73">
            <a:extLst>
              <a:ext uri="{FF2B5EF4-FFF2-40B4-BE49-F238E27FC236}">
                <a16:creationId xmlns:a16="http://schemas.microsoft.com/office/drawing/2014/main" id="{DCCC9435-5CE2-4E71-95F7-4EAA4669ED1F}"/>
              </a:ext>
            </a:extLst>
          </p:cNvPr>
          <p:cNvPicPr>
            <a:picLocks noChangeAspect="1"/>
          </p:cNvPicPr>
          <p:nvPr/>
        </p:nvPicPr>
        <p:blipFill>
          <a:blip r:embed="rId6"/>
          <a:stretch>
            <a:fillRect/>
          </a:stretch>
        </p:blipFill>
        <p:spPr>
          <a:xfrm>
            <a:off x="7444637" y="4495865"/>
            <a:ext cx="2735378" cy="1790058"/>
          </a:xfrm>
          <a:prstGeom prst="rect">
            <a:avLst/>
          </a:prstGeom>
        </p:spPr>
      </p:pic>
      <p:sp>
        <p:nvSpPr>
          <p:cNvPr id="81" name="TextBox 80">
            <a:extLst>
              <a:ext uri="{FF2B5EF4-FFF2-40B4-BE49-F238E27FC236}">
                <a16:creationId xmlns:a16="http://schemas.microsoft.com/office/drawing/2014/main" id="{5AD88290-2A19-4615-8F3F-0C99FDE92A94}"/>
              </a:ext>
            </a:extLst>
          </p:cNvPr>
          <p:cNvSpPr txBox="1"/>
          <p:nvPr/>
        </p:nvSpPr>
        <p:spPr>
          <a:xfrm>
            <a:off x="334960" y="3137998"/>
            <a:ext cx="3551240" cy="984885"/>
          </a:xfrm>
          <a:prstGeom prst="rect">
            <a:avLst/>
          </a:prstGeom>
          <a:noFill/>
          <a:ln w="6350">
            <a:noFill/>
            <a:prstDash val="dash"/>
          </a:ln>
        </p:spPr>
        <p:txBody>
          <a:bodyPr wrap="square" lIns="0" tIns="0" rIns="0" bIns="0" rtlCol="0" anchor="t">
            <a:spAutoFit/>
          </a:bodyPr>
          <a:lstStyle/>
          <a:p>
            <a:pPr algn="ctr"/>
            <a:r>
              <a:rPr lang="en-US" sz="1600">
                <a:solidFill>
                  <a:schemeClr val="bg1"/>
                </a:solidFill>
              </a:rPr>
              <a:t>All three of these models generated a smaller RMSE suggesting that they should be more accurate depictions of our real data.</a:t>
            </a:r>
            <a:endParaRPr lang="en-US" err="1">
              <a:solidFill>
                <a:schemeClr val="bg1"/>
              </a:solidFill>
            </a:endParaRPr>
          </a:p>
        </p:txBody>
      </p:sp>
      <p:sp>
        <p:nvSpPr>
          <p:cNvPr id="82" name="TextBox 81">
            <a:extLst>
              <a:ext uri="{FF2B5EF4-FFF2-40B4-BE49-F238E27FC236}">
                <a16:creationId xmlns:a16="http://schemas.microsoft.com/office/drawing/2014/main" id="{907CD610-C371-4A6E-91E8-4EEE6FC9A1E5}"/>
              </a:ext>
            </a:extLst>
          </p:cNvPr>
          <p:cNvSpPr txBox="1"/>
          <p:nvPr/>
        </p:nvSpPr>
        <p:spPr>
          <a:xfrm>
            <a:off x="8305797" y="3050412"/>
            <a:ext cx="3551240" cy="1477328"/>
          </a:xfrm>
          <a:prstGeom prst="rect">
            <a:avLst/>
          </a:prstGeom>
          <a:noFill/>
          <a:ln w="6350">
            <a:noFill/>
            <a:prstDash val="dash"/>
          </a:ln>
        </p:spPr>
        <p:txBody>
          <a:bodyPr wrap="square" lIns="0" tIns="0" rIns="0" bIns="0" rtlCol="0" anchor="t">
            <a:spAutoFit/>
          </a:bodyPr>
          <a:lstStyle/>
          <a:p>
            <a:pPr algn="ctr"/>
            <a:r>
              <a:rPr lang="en-US" sz="1600">
                <a:solidFill>
                  <a:schemeClr val="bg1"/>
                </a:solidFill>
                <a:cs typeface="Segoe UI"/>
              </a:rPr>
              <a:t>However, after plotting our forecast with the data, we can see that these forecasts do not show any change in the predicted value of Imperial credits. This provides little actionable insight for our great Empire. </a:t>
            </a:r>
          </a:p>
        </p:txBody>
      </p:sp>
      <p:sp>
        <p:nvSpPr>
          <p:cNvPr id="84" name="TextBox 83">
            <a:extLst>
              <a:ext uri="{FF2B5EF4-FFF2-40B4-BE49-F238E27FC236}">
                <a16:creationId xmlns:a16="http://schemas.microsoft.com/office/drawing/2014/main" id="{A5B7884F-B602-4347-B303-D13DE2875AB4}"/>
              </a:ext>
            </a:extLst>
          </p:cNvPr>
          <p:cNvSpPr txBox="1"/>
          <p:nvPr/>
        </p:nvSpPr>
        <p:spPr>
          <a:xfrm>
            <a:off x="4320380" y="1735306"/>
            <a:ext cx="3551240" cy="738664"/>
          </a:xfrm>
          <a:prstGeom prst="rect">
            <a:avLst/>
          </a:prstGeom>
          <a:noFill/>
          <a:ln w="6350">
            <a:noFill/>
            <a:prstDash val="dash"/>
          </a:ln>
        </p:spPr>
        <p:txBody>
          <a:bodyPr wrap="square" lIns="0" tIns="0" rIns="0" bIns="0" rtlCol="0">
            <a:spAutoFit/>
          </a:bodyPr>
          <a:lstStyle/>
          <a:p>
            <a:pPr algn="ctr"/>
            <a:r>
              <a:rPr lang="en-US" sz="1600">
                <a:solidFill>
                  <a:schemeClr val="bg1"/>
                </a:solidFill>
              </a:rPr>
              <a:t>Lorem ipsum dolor sit </a:t>
            </a:r>
            <a:r>
              <a:rPr lang="en-US" sz="1600" err="1">
                <a:solidFill>
                  <a:schemeClr val="bg1"/>
                </a:solidFill>
              </a:rPr>
              <a:t>amet</a:t>
            </a:r>
            <a:r>
              <a:rPr lang="en-US" sz="1600">
                <a:solidFill>
                  <a:schemeClr val="bg1"/>
                </a:solidFill>
              </a:rPr>
              <a:t>, </a:t>
            </a:r>
            <a:r>
              <a:rPr lang="en-US" sz="1600" err="1">
                <a:solidFill>
                  <a:schemeClr val="bg1"/>
                </a:solidFill>
              </a:rPr>
              <a:t>consectetur</a:t>
            </a:r>
            <a:r>
              <a:rPr lang="en-US" sz="1600">
                <a:solidFill>
                  <a:schemeClr val="bg1"/>
                </a:solidFill>
              </a:rPr>
              <a:t> </a:t>
            </a:r>
            <a:r>
              <a:rPr lang="en-US" sz="1600" err="1">
                <a:solidFill>
                  <a:schemeClr val="bg1"/>
                </a:solidFill>
              </a:rPr>
              <a:t>adipiscing</a:t>
            </a:r>
            <a:r>
              <a:rPr lang="en-US" sz="1600">
                <a:solidFill>
                  <a:schemeClr val="bg1"/>
                </a:solidFill>
              </a:rPr>
              <a:t> </a:t>
            </a:r>
            <a:r>
              <a:rPr lang="en-US" sz="1600" err="1">
                <a:solidFill>
                  <a:schemeClr val="bg1"/>
                </a:solidFill>
              </a:rPr>
              <a:t>elit</a:t>
            </a:r>
            <a:r>
              <a:rPr lang="en-US" sz="1600">
                <a:solidFill>
                  <a:schemeClr val="bg1"/>
                </a:solidFill>
              </a:rPr>
              <a:t>, sed do </a:t>
            </a:r>
            <a:r>
              <a:rPr lang="en-US" sz="1600" err="1">
                <a:solidFill>
                  <a:schemeClr val="bg1"/>
                </a:solidFill>
              </a:rPr>
              <a:t>eiusmod</a:t>
            </a:r>
            <a:r>
              <a:rPr lang="en-US" sz="1600">
                <a:solidFill>
                  <a:schemeClr val="bg1"/>
                </a:solidFill>
              </a:rPr>
              <a:t> </a:t>
            </a:r>
            <a:r>
              <a:rPr lang="en-US" sz="1600" err="1">
                <a:solidFill>
                  <a:schemeClr val="bg1"/>
                </a:solidFill>
              </a:rPr>
              <a:t>tempor</a:t>
            </a:r>
            <a:r>
              <a:rPr lang="en-US" sz="1600">
                <a:solidFill>
                  <a:schemeClr val="bg1"/>
                </a:solidFill>
              </a:rPr>
              <a:t> </a:t>
            </a:r>
            <a:r>
              <a:rPr lang="en-US" sz="1600" err="1">
                <a:solidFill>
                  <a:schemeClr val="bg1"/>
                </a:solidFill>
              </a:rPr>
              <a:t>incididunt</a:t>
            </a:r>
            <a:r>
              <a:rPr lang="en-US" sz="1600">
                <a:solidFill>
                  <a:schemeClr val="bg1"/>
                </a:solidFill>
              </a:rPr>
              <a:t> </a:t>
            </a:r>
            <a:r>
              <a:rPr lang="en-US" sz="1600" err="1">
                <a:solidFill>
                  <a:schemeClr val="bg1"/>
                </a:solidFill>
              </a:rPr>
              <a:t>ut</a:t>
            </a:r>
            <a:r>
              <a:rPr lang="en-US" sz="1600">
                <a:solidFill>
                  <a:schemeClr val="bg1"/>
                </a:solidFill>
              </a:rPr>
              <a:t> </a:t>
            </a:r>
            <a:r>
              <a:rPr lang="en-US" sz="1600" err="1">
                <a:solidFill>
                  <a:schemeClr val="bg1"/>
                </a:solidFill>
              </a:rPr>
              <a:t>labore</a:t>
            </a:r>
            <a:endParaRPr lang="en-US" sz="1600">
              <a:solidFill>
                <a:schemeClr val="bg1"/>
              </a:solidFill>
            </a:endParaRPr>
          </a:p>
        </p:txBody>
      </p:sp>
      <p:cxnSp>
        <p:nvCxnSpPr>
          <p:cNvPr id="19" name="Straight Connector 18">
            <a:extLst>
              <a:ext uri="{FF2B5EF4-FFF2-40B4-BE49-F238E27FC236}">
                <a16:creationId xmlns:a16="http://schemas.microsoft.com/office/drawing/2014/main" id="{9A7EF52D-8D77-4198-B9ED-9C7C243B95DC}"/>
              </a:ext>
            </a:extLst>
          </p:cNvPr>
          <p:cNvCxnSpPr/>
          <p:nvPr/>
        </p:nvCxnSpPr>
        <p:spPr>
          <a:xfrm>
            <a:off x="8305797" y="3002067"/>
            <a:ext cx="478280" cy="0"/>
          </a:xfrm>
          <a:prstGeom prst="line">
            <a:avLst/>
          </a:prstGeom>
          <a:ln w="44450" cap="rnd">
            <a:solidFill>
              <a:srgbClr val="FDAF0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3B507C8-83FB-41D1-AEEF-F54E17B97BB4}"/>
              </a:ext>
            </a:extLst>
          </p:cNvPr>
          <p:cNvCxnSpPr/>
          <p:nvPr/>
        </p:nvCxnSpPr>
        <p:spPr>
          <a:xfrm>
            <a:off x="3407920" y="3002067"/>
            <a:ext cx="478280" cy="0"/>
          </a:xfrm>
          <a:prstGeom prst="line">
            <a:avLst/>
          </a:prstGeom>
          <a:ln w="44450" cap="rnd">
            <a:solidFill>
              <a:srgbClr val="FDAF0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63C3512-9440-48E7-860E-894D4CB06232}"/>
              </a:ext>
            </a:extLst>
          </p:cNvPr>
          <p:cNvCxnSpPr/>
          <p:nvPr/>
        </p:nvCxnSpPr>
        <p:spPr>
          <a:xfrm>
            <a:off x="5856860" y="1602453"/>
            <a:ext cx="478280" cy="0"/>
          </a:xfrm>
          <a:prstGeom prst="line">
            <a:avLst/>
          </a:prstGeom>
          <a:ln w="44450" cap="rnd">
            <a:solidFill>
              <a:srgbClr val="FDAF0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6EDADF00-BE5B-4E4D-83DB-B4BE7DF73A95}"/>
              </a:ext>
            </a:extLst>
          </p:cNvPr>
          <p:cNvGrpSpPr/>
          <p:nvPr/>
        </p:nvGrpSpPr>
        <p:grpSpPr>
          <a:xfrm>
            <a:off x="5511801" y="4529734"/>
            <a:ext cx="1168400" cy="1841454"/>
            <a:chOff x="5424218" y="4529734"/>
            <a:chExt cx="1343565" cy="2117524"/>
          </a:xfrm>
        </p:grpSpPr>
        <p:sp>
          <p:nvSpPr>
            <p:cNvPr id="23" name="Rectangle: Top Corners Rounded 22">
              <a:extLst>
                <a:ext uri="{FF2B5EF4-FFF2-40B4-BE49-F238E27FC236}">
                  <a16:creationId xmlns:a16="http://schemas.microsoft.com/office/drawing/2014/main" id="{EEA936CE-F159-4E34-9ED7-948849A49E89}"/>
                </a:ext>
              </a:extLst>
            </p:cNvPr>
            <p:cNvSpPr/>
            <p:nvPr/>
          </p:nvSpPr>
          <p:spPr>
            <a:xfrm rot="10800000">
              <a:off x="5739819" y="4529734"/>
              <a:ext cx="561977" cy="2117524"/>
            </a:xfrm>
            <a:prstGeom prst="round2SameRect">
              <a:avLst>
                <a:gd name="adj1" fmla="val 50000"/>
                <a:gd name="adj2" fmla="val 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Top Corners Rounded 94">
              <a:extLst>
                <a:ext uri="{FF2B5EF4-FFF2-40B4-BE49-F238E27FC236}">
                  <a16:creationId xmlns:a16="http://schemas.microsoft.com/office/drawing/2014/main" id="{2659471C-249B-4352-AB29-2BC4A3B7FE28}"/>
                </a:ext>
              </a:extLst>
            </p:cNvPr>
            <p:cNvSpPr/>
            <p:nvPr/>
          </p:nvSpPr>
          <p:spPr>
            <a:xfrm rot="10800000">
              <a:off x="6205806" y="4529734"/>
              <a:ext cx="561977" cy="1246583"/>
            </a:xfrm>
            <a:prstGeom prst="round2SameRect">
              <a:avLst>
                <a:gd name="adj1" fmla="val 50000"/>
                <a:gd name="adj2" fmla="val 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Top Corners Rounded 95">
              <a:extLst>
                <a:ext uri="{FF2B5EF4-FFF2-40B4-BE49-F238E27FC236}">
                  <a16:creationId xmlns:a16="http://schemas.microsoft.com/office/drawing/2014/main" id="{9E621014-94C8-45C0-9C91-1A982D6245A3}"/>
                </a:ext>
              </a:extLst>
            </p:cNvPr>
            <p:cNvSpPr/>
            <p:nvPr/>
          </p:nvSpPr>
          <p:spPr>
            <a:xfrm rot="10800000">
              <a:off x="5424218" y="4529734"/>
              <a:ext cx="561977" cy="1599604"/>
            </a:xfrm>
            <a:prstGeom prst="round2SameRect">
              <a:avLst>
                <a:gd name="adj1" fmla="val 50000"/>
                <a:gd name="adj2" fmla="val 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B067B61F-BE98-4A61-B3CF-219A28C543C0}"/>
              </a:ext>
            </a:extLst>
          </p:cNvPr>
          <p:cNvGrpSpPr/>
          <p:nvPr/>
        </p:nvGrpSpPr>
        <p:grpSpPr>
          <a:xfrm>
            <a:off x="5695950" y="4529734"/>
            <a:ext cx="800100" cy="1260996"/>
            <a:chOff x="5424218" y="4529734"/>
            <a:chExt cx="1343565" cy="2117524"/>
          </a:xfrm>
          <a:solidFill>
            <a:srgbClr val="C38701"/>
          </a:solidFill>
        </p:grpSpPr>
        <p:sp>
          <p:nvSpPr>
            <p:cNvPr id="100" name="Rectangle: Top Corners Rounded 99">
              <a:extLst>
                <a:ext uri="{FF2B5EF4-FFF2-40B4-BE49-F238E27FC236}">
                  <a16:creationId xmlns:a16="http://schemas.microsoft.com/office/drawing/2014/main" id="{0903D854-05AB-4DDE-8CB2-C54D53324E6E}"/>
                </a:ext>
              </a:extLst>
            </p:cNvPr>
            <p:cNvSpPr/>
            <p:nvPr/>
          </p:nvSpPr>
          <p:spPr>
            <a:xfrm rot="10800000">
              <a:off x="5739819" y="4529734"/>
              <a:ext cx="561977" cy="2117524"/>
            </a:xfrm>
            <a:prstGeom prst="round2SameRect">
              <a:avLst>
                <a:gd name="adj1" fmla="val 50000"/>
                <a:gd name="adj2" fmla="val 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1" name="Rectangle: Top Corners Rounded 100">
              <a:extLst>
                <a:ext uri="{FF2B5EF4-FFF2-40B4-BE49-F238E27FC236}">
                  <a16:creationId xmlns:a16="http://schemas.microsoft.com/office/drawing/2014/main" id="{E0E207D3-0A41-4FBC-AC74-F9E374928481}"/>
                </a:ext>
              </a:extLst>
            </p:cNvPr>
            <p:cNvSpPr/>
            <p:nvPr/>
          </p:nvSpPr>
          <p:spPr>
            <a:xfrm rot="10800000">
              <a:off x="6205806" y="4529734"/>
              <a:ext cx="561977" cy="1246583"/>
            </a:xfrm>
            <a:prstGeom prst="round2SameRect">
              <a:avLst>
                <a:gd name="adj1" fmla="val 50000"/>
                <a:gd name="adj2" fmla="val 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Rectangle: Top Corners Rounded 101">
              <a:extLst>
                <a:ext uri="{FF2B5EF4-FFF2-40B4-BE49-F238E27FC236}">
                  <a16:creationId xmlns:a16="http://schemas.microsoft.com/office/drawing/2014/main" id="{813AB0DA-9648-4309-909D-F284B9411C4C}"/>
                </a:ext>
              </a:extLst>
            </p:cNvPr>
            <p:cNvSpPr/>
            <p:nvPr/>
          </p:nvSpPr>
          <p:spPr>
            <a:xfrm rot="10800000">
              <a:off x="5424218" y="4529734"/>
              <a:ext cx="561977" cy="1599604"/>
            </a:xfrm>
            <a:prstGeom prst="round2SameRect">
              <a:avLst>
                <a:gd name="adj1" fmla="val 50000"/>
                <a:gd name="adj2" fmla="val 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08" name="Group 107">
            <a:extLst>
              <a:ext uri="{FF2B5EF4-FFF2-40B4-BE49-F238E27FC236}">
                <a16:creationId xmlns:a16="http://schemas.microsoft.com/office/drawing/2014/main" id="{9D9A2E49-F0AC-401E-8E27-75D4E6CCB6E2}"/>
              </a:ext>
            </a:extLst>
          </p:cNvPr>
          <p:cNvGrpSpPr/>
          <p:nvPr/>
        </p:nvGrpSpPr>
        <p:grpSpPr>
          <a:xfrm>
            <a:off x="2795474" y="6285923"/>
            <a:ext cx="1168400" cy="1841454"/>
            <a:chOff x="5424218" y="4529734"/>
            <a:chExt cx="1343565" cy="2117524"/>
          </a:xfrm>
        </p:grpSpPr>
        <p:sp>
          <p:nvSpPr>
            <p:cNvPr id="109" name="Rectangle: Top Corners Rounded 108">
              <a:extLst>
                <a:ext uri="{FF2B5EF4-FFF2-40B4-BE49-F238E27FC236}">
                  <a16:creationId xmlns:a16="http://schemas.microsoft.com/office/drawing/2014/main" id="{CE51FA6E-1084-4ED2-BBEE-8CBC4B38BC4A}"/>
                </a:ext>
              </a:extLst>
            </p:cNvPr>
            <p:cNvSpPr/>
            <p:nvPr/>
          </p:nvSpPr>
          <p:spPr>
            <a:xfrm rot="10800000">
              <a:off x="5739819" y="4529734"/>
              <a:ext cx="561977" cy="2117524"/>
            </a:xfrm>
            <a:prstGeom prst="round2SameRect">
              <a:avLst>
                <a:gd name="adj1" fmla="val 50000"/>
                <a:gd name="adj2" fmla="val 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Top Corners Rounded 109">
              <a:extLst>
                <a:ext uri="{FF2B5EF4-FFF2-40B4-BE49-F238E27FC236}">
                  <a16:creationId xmlns:a16="http://schemas.microsoft.com/office/drawing/2014/main" id="{597A9E99-C78C-40B1-B75C-CEED6CABF713}"/>
                </a:ext>
              </a:extLst>
            </p:cNvPr>
            <p:cNvSpPr/>
            <p:nvPr/>
          </p:nvSpPr>
          <p:spPr>
            <a:xfrm rot="10800000">
              <a:off x="6205806" y="4529734"/>
              <a:ext cx="561977" cy="1246583"/>
            </a:xfrm>
            <a:prstGeom prst="round2SameRect">
              <a:avLst>
                <a:gd name="adj1" fmla="val 50000"/>
                <a:gd name="adj2" fmla="val 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Top Corners Rounded 111">
              <a:extLst>
                <a:ext uri="{FF2B5EF4-FFF2-40B4-BE49-F238E27FC236}">
                  <a16:creationId xmlns:a16="http://schemas.microsoft.com/office/drawing/2014/main" id="{004F12F2-113F-4BBF-88A5-05969B91177F}"/>
                </a:ext>
              </a:extLst>
            </p:cNvPr>
            <p:cNvSpPr/>
            <p:nvPr/>
          </p:nvSpPr>
          <p:spPr>
            <a:xfrm rot="10800000">
              <a:off x="5424218" y="4529734"/>
              <a:ext cx="561977" cy="1599604"/>
            </a:xfrm>
            <a:prstGeom prst="round2SameRect">
              <a:avLst>
                <a:gd name="adj1" fmla="val 50000"/>
                <a:gd name="adj2" fmla="val 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58827596-6C90-4DE6-8D95-017DED2A9CA8}"/>
              </a:ext>
            </a:extLst>
          </p:cNvPr>
          <p:cNvGrpSpPr/>
          <p:nvPr/>
        </p:nvGrpSpPr>
        <p:grpSpPr>
          <a:xfrm>
            <a:off x="2979624" y="6285923"/>
            <a:ext cx="800100" cy="1260996"/>
            <a:chOff x="5424218" y="4529734"/>
            <a:chExt cx="1343565" cy="2117524"/>
          </a:xfrm>
          <a:solidFill>
            <a:srgbClr val="C38701"/>
          </a:solidFill>
        </p:grpSpPr>
        <p:sp>
          <p:nvSpPr>
            <p:cNvPr id="114" name="Rectangle: Top Corners Rounded 113">
              <a:extLst>
                <a:ext uri="{FF2B5EF4-FFF2-40B4-BE49-F238E27FC236}">
                  <a16:creationId xmlns:a16="http://schemas.microsoft.com/office/drawing/2014/main" id="{D34FACF5-4C13-4FFB-942F-CFFAD126B8C5}"/>
                </a:ext>
              </a:extLst>
            </p:cNvPr>
            <p:cNvSpPr/>
            <p:nvPr/>
          </p:nvSpPr>
          <p:spPr>
            <a:xfrm rot="10800000">
              <a:off x="5739819" y="4529734"/>
              <a:ext cx="561977" cy="2117524"/>
            </a:xfrm>
            <a:prstGeom prst="round2SameRect">
              <a:avLst>
                <a:gd name="adj1" fmla="val 50000"/>
                <a:gd name="adj2" fmla="val 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5" name="Rectangle: Top Corners Rounded 114">
              <a:extLst>
                <a:ext uri="{FF2B5EF4-FFF2-40B4-BE49-F238E27FC236}">
                  <a16:creationId xmlns:a16="http://schemas.microsoft.com/office/drawing/2014/main" id="{E347ABEE-D60C-4D05-BA87-18DA03146683}"/>
                </a:ext>
              </a:extLst>
            </p:cNvPr>
            <p:cNvSpPr/>
            <p:nvPr/>
          </p:nvSpPr>
          <p:spPr>
            <a:xfrm rot="10800000">
              <a:off x="6205806" y="4529734"/>
              <a:ext cx="561977" cy="1246583"/>
            </a:xfrm>
            <a:prstGeom prst="round2SameRect">
              <a:avLst>
                <a:gd name="adj1" fmla="val 50000"/>
                <a:gd name="adj2" fmla="val 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6" name="Rectangle: Top Corners Rounded 115">
              <a:extLst>
                <a:ext uri="{FF2B5EF4-FFF2-40B4-BE49-F238E27FC236}">
                  <a16:creationId xmlns:a16="http://schemas.microsoft.com/office/drawing/2014/main" id="{33558932-680F-4F85-A2B5-725C2298BF3E}"/>
                </a:ext>
              </a:extLst>
            </p:cNvPr>
            <p:cNvSpPr/>
            <p:nvPr/>
          </p:nvSpPr>
          <p:spPr>
            <a:xfrm rot="10800000">
              <a:off x="5424218" y="4529734"/>
              <a:ext cx="561977" cy="1599604"/>
            </a:xfrm>
            <a:prstGeom prst="round2SameRect">
              <a:avLst>
                <a:gd name="adj1" fmla="val 50000"/>
                <a:gd name="adj2" fmla="val 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17" name="Group 116">
            <a:extLst>
              <a:ext uri="{FF2B5EF4-FFF2-40B4-BE49-F238E27FC236}">
                <a16:creationId xmlns:a16="http://schemas.microsoft.com/office/drawing/2014/main" id="{64DAF3D6-4BE6-43E5-ADD2-8AFCDE077F6E}"/>
              </a:ext>
            </a:extLst>
          </p:cNvPr>
          <p:cNvGrpSpPr/>
          <p:nvPr/>
        </p:nvGrpSpPr>
        <p:grpSpPr>
          <a:xfrm>
            <a:off x="8228126" y="6285923"/>
            <a:ext cx="1168400" cy="1841454"/>
            <a:chOff x="5424218" y="4529734"/>
            <a:chExt cx="1343565" cy="2117524"/>
          </a:xfrm>
        </p:grpSpPr>
        <p:sp>
          <p:nvSpPr>
            <p:cNvPr id="118" name="Rectangle: Top Corners Rounded 117">
              <a:extLst>
                <a:ext uri="{FF2B5EF4-FFF2-40B4-BE49-F238E27FC236}">
                  <a16:creationId xmlns:a16="http://schemas.microsoft.com/office/drawing/2014/main" id="{9620E899-6D1C-4C06-8DBE-F69A833B962E}"/>
                </a:ext>
              </a:extLst>
            </p:cNvPr>
            <p:cNvSpPr/>
            <p:nvPr/>
          </p:nvSpPr>
          <p:spPr>
            <a:xfrm rot="10800000">
              <a:off x="5739819" y="4529734"/>
              <a:ext cx="561977" cy="2117524"/>
            </a:xfrm>
            <a:prstGeom prst="round2SameRect">
              <a:avLst>
                <a:gd name="adj1" fmla="val 50000"/>
                <a:gd name="adj2" fmla="val 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Top Corners Rounded 118">
              <a:extLst>
                <a:ext uri="{FF2B5EF4-FFF2-40B4-BE49-F238E27FC236}">
                  <a16:creationId xmlns:a16="http://schemas.microsoft.com/office/drawing/2014/main" id="{15F5C0CD-49A4-4095-B43D-9F3783FE4395}"/>
                </a:ext>
              </a:extLst>
            </p:cNvPr>
            <p:cNvSpPr/>
            <p:nvPr/>
          </p:nvSpPr>
          <p:spPr>
            <a:xfrm rot="10800000">
              <a:off x="6205806" y="4529734"/>
              <a:ext cx="561977" cy="1246583"/>
            </a:xfrm>
            <a:prstGeom prst="round2SameRect">
              <a:avLst>
                <a:gd name="adj1" fmla="val 50000"/>
                <a:gd name="adj2" fmla="val 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Top Corners Rounded 119">
              <a:extLst>
                <a:ext uri="{FF2B5EF4-FFF2-40B4-BE49-F238E27FC236}">
                  <a16:creationId xmlns:a16="http://schemas.microsoft.com/office/drawing/2014/main" id="{5A210887-18E6-4A6A-B03A-5F7618A0C06E}"/>
                </a:ext>
              </a:extLst>
            </p:cNvPr>
            <p:cNvSpPr/>
            <p:nvPr/>
          </p:nvSpPr>
          <p:spPr>
            <a:xfrm rot="10800000">
              <a:off x="5424218" y="4529734"/>
              <a:ext cx="561977" cy="1599604"/>
            </a:xfrm>
            <a:prstGeom prst="round2SameRect">
              <a:avLst>
                <a:gd name="adj1" fmla="val 50000"/>
                <a:gd name="adj2" fmla="val 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FB5F7B17-6628-466B-8B49-107EAA3CB85A}"/>
              </a:ext>
            </a:extLst>
          </p:cNvPr>
          <p:cNvGrpSpPr/>
          <p:nvPr/>
        </p:nvGrpSpPr>
        <p:grpSpPr>
          <a:xfrm>
            <a:off x="8412276" y="6285923"/>
            <a:ext cx="800100" cy="1260996"/>
            <a:chOff x="5424218" y="4529734"/>
            <a:chExt cx="1343565" cy="2117524"/>
          </a:xfrm>
          <a:solidFill>
            <a:srgbClr val="C38701"/>
          </a:solidFill>
        </p:grpSpPr>
        <p:sp>
          <p:nvSpPr>
            <p:cNvPr id="122" name="Rectangle: Top Corners Rounded 121">
              <a:extLst>
                <a:ext uri="{FF2B5EF4-FFF2-40B4-BE49-F238E27FC236}">
                  <a16:creationId xmlns:a16="http://schemas.microsoft.com/office/drawing/2014/main" id="{EE106383-1464-4699-A3F0-814D3DC20AD4}"/>
                </a:ext>
              </a:extLst>
            </p:cNvPr>
            <p:cNvSpPr/>
            <p:nvPr/>
          </p:nvSpPr>
          <p:spPr>
            <a:xfrm rot="10800000">
              <a:off x="5739819" y="4529734"/>
              <a:ext cx="561977" cy="2117524"/>
            </a:xfrm>
            <a:prstGeom prst="round2SameRect">
              <a:avLst>
                <a:gd name="adj1" fmla="val 50000"/>
                <a:gd name="adj2" fmla="val 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3" name="Rectangle: Top Corners Rounded 122">
              <a:extLst>
                <a:ext uri="{FF2B5EF4-FFF2-40B4-BE49-F238E27FC236}">
                  <a16:creationId xmlns:a16="http://schemas.microsoft.com/office/drawing/2014/main" id="{FAC9FC4C-277B-48E5-9B30-DDAC7606BC52}"/>
                </a:ext>
              </a:extLst>
            </p:cNvPr>
            <p:cNvSpPr/>
            <p:nvPr/>
          </p:nvSpPr>
          <p:spPr>
            <a:xfrm rot="10800000">
              <a:off x="6205806" y="4529734"/>
              <a:ext cx="561977" cy="1246583"/>
            </a:xfrm>
            <a:prstGeom prst="round2SameRect">
              <a:avLst>
                <a:gd name="adj1" fmla="val 50000"/>
                <a:gd name="adj2" fmla="val 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4" name="Rectangle: Top Corners Rounded 123">
              <a:extLst>
                <a:ext uri="{FF2B5EF4-FFF2-40B4-BE49-F238E27FC236}">
                  <a16:creationId xmlns:a16="http://schemas.microsoft.com/office/drawing/2014/main" id="{BC8AAC2C-890D-407C-8F99-9C5985FDB3DD}"/>
                </a:ext>
              </a:extLst>
            </p:cNvPr>
            <p:cNvSpPr/>
            <p:nvPr/>
          </p:nvSpPr>
          <p:spPr>
            <a:xfrm rot="10800000">
              <a:off x="5424218" y="4529734"/>
              <a:ext cx="561977" cy="1599604"/>
            </a:xfrm>
            <a:prstGeom prst="round2SameRect">
              <a:avLst>
                <a:gd name="adj1" fmla="val 50000"/>
                <a:gd name="adj2" fmla="val 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 name="Picture 3" descr="Chart&#10;&#10;Description automatically generated">
            <a:extLst>
              <a:ext uri="{FF2B5EF4-FFF2-40B4-BE49-F238E27FC236}">
                <a16:creationId xmlns:a16="http://schemas.microsoft.com/office/drawing/2014/main" id="{ADA18651-65C9-FAD6-6AE3-7BB1DF95C58B}"/>
              </a:ext>
            </a:extLst>
          </p:cNvPr>
          <p:cNvPicPr>
            <a:picLocks noChangeAspect="1"/>
          </p:cNvPicPr>
          <p:nvPr/>
        </p:nvPicPr>
        <p:blipFill>
          <a:blip r:embed="rId7"/>
          <a:stretch>
            <a:fillRect/>
          </a:stretch>
        </p:blipFill>
        <p:spPr>
          <a:xfrm>
            <a:off x="537780" y="1266885"/>
            <a:ext cx="3540234" cy="1670367"/>
          </a:xfrm>
          <a:prstGeom prst="rect">
            <a:avLst/>
          </a:prstGeom>
        </p:spPr>
      </p:pic>
      <p:pic>
        <p:nvPicPr>
          <p:cNvPr id="4" name="Picture 4" descr="Chart&#10;&#10;Description automatically generated">
            <a:extLst>
              <a:ext uri="{FF2B5EF4-FFF2-40B4-BE49-F238E27FC236}">
                <a16:creationId xmlns:a16="http://schemas.microsoft.com/office/drawing/2014/main" id="{3EFEC9B2-40CA-D578-FE67-D4F0EC6252C3}"/>
              </a:ext>
            </a:extLst>
          </p:cNvPr>
          <p:cNvPicPr>
            <a:picLocks noChangeAspect="1"/>
          </p:cNvPicPr>
          <p:nvPr/>
        </p:nvPicPr>
        <p:blipFill>
          <a:blip r:embed="rId8"/>
          <a:stretch>
            <a:fillRect/>
          </a:stretch>
        </p:blipFill>
        <p:spPr>
          <a:xfrm>
            <a:off x="4382814" y="1040427"/>
            <a:ext cx="3548993" cy="1659078"/>
          </a:xfrm>
          <a:prstGeom prst="rect">
            <a:avLst/>
          </a:prstGeom>
        </p:spPr>
      </p:pic>
      <p:pic>
        <p:nvPicPr>
          <p:cNvPr id="5" name="Picture 5" descr="Chart&#10;&#10;Description automatically generated">
            <a:extLst>
              <a:ext uri="{FF2B5EF4-FFF2-40B4-BE49-F238E27FC236}">
                <a16:creationId xmlns:a16="http://schemas.microsoft.com/office/drawing/2014/main" id="{22F473A3-8766-3AB5-0C08-FD26E2A5DBEB}"/>
              </a:ext>
            </a:extLst>
          </p:cNvPr>
          <p:cNvPicPr>
            <a:picLocks noChangeAspect="1"/>
          </p:cNvPicPr>
          <p:nvPr/>
        </p:nvPicPr>
        <p:blipFill>
          <a:blip r:embed="rId9"/>
          <a:stretch>
            <a:fillRect/>
          </a:stretch>
        </p:blipFill>
        <p:spPr>
          <a:xfrm>
            <a:off x="8227849" y="1250671"/>
            <a:ext cx="3584027" cy="1667761"/>
          </a:xfrm>
          <a:prstGeom prst="rect">
            <a:avLst/>
          </a:prstGeom>
        </p:spPr>
      </p:pic>
    </p:spTree>
    <p:extLst>
      <p:ext uri="{BB962C8B-B14F-4D97-AF65-F5344CB8AC3E}">
        <p14:creationId xmlns:p14="http://schemas.microsoft.com/office/powerpoint/2010/main" val="1817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0" fill="hold"/>
                                        <p:tgtEl>
                                          <p:spTgt spid="2"/>
                                        </p:tgtEl>
                                        <p:attrNameLst>
                                          <p:attrName>ppt_x</p:attrName>
                                        </p:attrNameLst>
                                      </p:cBhvr>
                                      <p:tavLst>
                                        <p:tav tm="0">
                                          <p:val>
                                            <p:strVal val="#ppt_x"/>
                                          </p:val>
                                        </p:tav>
                                        <p:tav tm="100000">
                                          <p:val>
                                            <p:strVal val="#ppt_x"/>
                                          </p:val>
                                        </p:tav>
                                      </p:tavLst>
                                    </p:anim>
                                    <p:anim calcmode="lin" valueType="num">
                                      <p:cBhvr additive="base">
                                        <p:cTn id="8" dur="2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
                                        </p:tgtEl>
                                        <p:attrNameLst>
                                          <p:attrName>style.visibility</p:attrName>
                                        </p:attrNameLst>
                                      </p:cBhvr>
                                      <p:to>
                                        <p:strVal val="visible"/>
                                      </p:to>
                                    </p:set>
                                    <p:anim calcmode="lin" valueType="num">
                                      <p:cBhvr additive="base">
                                        <p:cTn id="11" dur="2500" fill="hold"/>
                                        <p:tgtEl>
                                          <p:spTgt spid="113"/>
                                        </p:tgtEl>
                                        <p:attrNameLst>
                                          <p:attrName>ppt_x</p:attrName>
                                        </p:attrNameLst>
                                      </p:cBhvr>
                                      <p:tavLst>
                                        <p:tav tm="0">
                                          <p:val>
                                            <p:strVal val="#ppt_x"/>
                                          </p:val>
                                        </p:tav>
                                        <p:tav tm="100000">
                                          <p:val>
                                            <p:strVal val="#ppt_x"/>
                                          </p:val>
                                        </p:tav>
                                      </p:tavLst>
                                    </p:anim>
                                    <p:anim calcmode="lin" valueType="num">
                                      <p:cBhvr additive="base">
                                        <p:cTn id="12" dur="2500" fill="hold"/>
                                        <p:tgtEl>
                                          <p:spTgt spid="1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anim calcmode="lin" valueType="num">
                                      <p:cBhvr additive="base">
                                        <p:cTn id="15" dur="2500" fill="hold"/>
                                        <p:tgtEl>
                                          <p:spTgt spid="73"/>
                                        </p:tgtEl>
                                        <p:attrNameLst>
                                          <p:attrName>ppt_x</p:attrName>
                                        </p:attrNameLst>
                                      </p:cBhvr>
                                      <p:tavLst>
                                        <p:tav tm="0">
                                          <p:val>
                                            <p:strVal val="#ppt_x"/>
                                          </p:val>
                                        </p:tav>
                                        <p:tav tm="100000">
                                          <p:val>
                                            <p:strVal val="#ppt_x"/>
                                          </p:val>
                                        </p:tav>
                                      </p:tavLst>
                                    </p:anim>
                                    <p:anim calcmode="lin" valueType="num">
                                      <p:cBhvr additive="base">
                                        <p:cTn id="16" dur="2500" fill="hold"/>
                                        <p:tgtEl>
                                          <p:spTgt spid="7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
                                        </p:tgtEl>
                                        <p:attrNameLst>
                                          <p:attrName>style.visibility</p:attrName>
                                        </p:attrNameLst>
                                      </p:cBhvr>
                                      <p:to>
                                        <p:strVal val="visible"/>
                                      </p:to>
                                    </p:set>
                                    <p:anim calcmode="lin" valueType="num">
                                      <p:cBhvr additive="base">
                                        <p:cTn id="19" dur="2500" fill="hold"/>
                                        <p:tgtEl>
                                          <p:spTgt spid="99"/>
                                        </p:tgtEl>
                                        <p:attrNameLst>
                                          <p:attrName>ppt_x</p:attrName>
                                        </p:attrNameLst>
                                      </p:cBhvr>
                                      <p:tavLst>
                                        <p:tav tm="0">
                                          <p:val>
                                            <p:strVal val="#ppt_x"/>
                                          </p:val>
                                        </p:tav>
                                        <p:tav tm="100000">
                                          <p:val>
                                            <p:strVal val="#ppt_x"/>
                                          </p:val>
                                        </p:tav>
                                      </p:tavLst>
                                    </p:anim>
                                    <p:anim calcmode="lin" valueType="num">
                                      <p:cBhvr additive="base">
                                        <p:cTn id="20" dur="2500" fill="hold"/>
                                        <p:tgtEl>
                                          <p:spTgt spid="9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2500" fill="hold"/>
                                        <p:tgtEl>
                                          <p:spTgt spid="74"/>
                                        </p:tgtEl>
                                        <p:attrNameLst>
                                          <p:attrName>ppt_x</p:attrName>
                                        </p:attrNameLst>
                                      </p:cBhvr>
                                      <p:tavLst>
                                        <p:tav tm="0">
                                          <p:val>
                                            <p:strVal val="#ppt_x"/>
                                          </p:val>
                                        </p:tav>
                                        <p:tav tm="100000">
                                          <p:val>
                                            <p:strVal val="#ppt_x"/>
                                          </p:val>
                                        </p:tav>
                                      </p:tavLst>
                                    </p:anim>
                                    <p:anim calcmode="lin" valueType="num">
                                      <p:cBhvr additive="base">
                                        <p:cTn id="24" dur="2500" fill="hold"/>
                                        <p:tgtEl>
                                          <p:spTgt spid="7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anim calcmode="lin" valueType="num">
                                      <p:cBhvr additive="base">
                                        <p:cTn id="27" dur="2500" fill="hold"/>
                                        <p:tgtEl>
                                          <p:spTgt spid="121"/>
                                        </p:tgtEl>
                                        <p:attrNameLst>
                                          <p:attrName>ppt_x</p:attrName>
                                        </p:attrNameLst>
                                      </p:cBhvr>
                                      <p:tavLst>
                                        <p:tav tm="0">
                                          <p:val>
                                            <p:strVal val="#ppt_x"/>
                                          </p:val>
                                        </p:tav>
                                        <p:tav tm="100000">
                                          <p:val>
                                            <p:strVal val="#ppt_x"/>
                                          </p:val>
                                        </p:tav>
                                      </p:tavLst>
                                    </p:anim>
                                    <p:anim calcmode="lin" valueType="num">
                                      <p:cBhvr additive="base">
                                        <p:cTn id="28" dur="2500" fill="hold"/>
                                        <p:tgtEl>
                                          <p:spTgt spid="12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additive="base">
                                        <p:cTn id="31" dur="2500" fill="hold"/>
                                        <p:tgtEl>
                                          <p:spTgt spid="108"/>
                                        </p:tgtEl>
                                        <p:attrNameLst>
                                          <p:attrName>ppt_x</p:attrName>
                                        </p:attrNameLst>
                                      </p:cBhvr>
                                      <p:tavLst>
                                        <p:tav tm="0">
                                          <p:val>
                                            <p:strVal val="#ppt_x"/>
                                          </p:val>
                                        </p:tav>
                                        <p:tav tm="100000">
                                          <p:val>
                                            <p:strVal val="#ppt_x"/>
                                          </p:val>
                                        </p:tav>
                                      </p:tavLst>
                                    </p:anim>
                                    <p:anim calcmode="lin" valueType="num">
                                      <p:cBhvr additive="base">
                                        <p:cTn id="32" dur="2500" fill="hold"/>
                                        <p:tgtEl>
                                          <p:spTgt spid="10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2500" fill="hold"/>
                                        <p:tgtEl>
                                          <p:spTgt spid="25"/>
                                        </p:tgtEl>
                                        <p:attrNameLst>
                                          <p:attrName>ppt_x</p:attrName>
                                        </p:attrNameLst>
                                      </p:cBhvr>
                                      <p:tavLst>
                                        <p:tav tm="0">
                                          <p:val>
                                            <p:strVal val="#ppt_x"/>
                                          </p:val>
                                        </p:tav>
                                        <p:tav tm="100000">
                                          <p:val>
                                            <p:strVal val="#ppt_x"/>
                                          </p:val>
                                        </p:tav>
                                      </p:tavLst>
                                    </p:anim>
                                    <p:anim calcmode="lin" valueType="num">
                                      <p:cBhvr additive="base">
                                        <p:cTn id="36" dur="2500" fill="hold"/>
                                        <p:tgtEl>
                                          <p:spTgt spid="2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7"/>
                                        </p:tgtEl>
                                        <p:attrNameLst>
                                          <p:attrName>style.visibility</p:attrName>
                                        </p:attrNameLst>
                                      </p:cBhvr>
                                      <p:to>
                                        <p:strVal val="visible"/>
                                      </p:to>
                                    </p:set>
                                    <p:anim calcmode="lin" valueType="num">
                                      <p:cBhvr additive="base">
                                        <p:cTn id="39" dur="2500" fill="hold"/>
                                        <p:tgtEl>
                                          <p:spTgt spid="117"/>
                                        </p:tgtEl>
                                        <p:attrNameLst>
                                          <p:attrName>ppt_x</p:attrName>
                                        </p:attrNameLst>
                                      </p:cBhvr>
                                      <p:tavLst>
                                        <p:tav tm="0">
                                          <p:val>
                                            <p:strVal val="#ppt_x"/>
                                          </p:val>
                                        </p:tav>
                                        <p:tav tm="100000">
                                          <p:val>
                                            <p:strVal val="#ppt_x"/>
                                          </p:val>
                                        </p:tav>
                                      </p:tavLst>
                                    </p:anim>
                                    <p:anim calcmode="lin" valueType="num">
                                      <p:cBhvr additive="base">
                                        <p:cTn id="40" dur="2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AD4C9A7F-1F9E-4FB1-A7D3-040E7C599E6D}"/>
              </a:ext>
            </a:extLst>
          </p:cNvPr>
          <p:cNvSpPr/>
          <p:nvPr/>
        </p:nvSpPr>
        <p:spPr>
          <a:xfrm>
            <a:off x="165223" y="1569149"/>
            <a:ext cx="3777476" cy="3777475"/>
          </a:xfrm>
          <a:prstGeom prst="ellipse">
            <a:avLst/>
          </a:prstGeom>
          <a:solidFill>
            <a:srgbClr val="FEC643">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B9A9FED-C11B-4768-81EA-512B363734D8}"/>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5BC11AC-BBBE-4E67-A372-845AA275E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878" y="1149425"/>
            <a:ext cx="5689679" cy="5794299"/>
          </a:xfrm>
          <a:prstGeom prst="rect">
            <a:avLst/>
          </a:prstGeom>
        </p:spPr>
      </p:pic>
      <p:pic>
        <p:nvPicPr>
          <p:cNvPr id="5" name="Picture 5">
            <a:extLst>
              <a:ext uri="{FF2B5EF4-FFF2-40B4-BE49-F238E27FC236}">
                <a16:creationId xmlns:a16="http://schemas.microsoft.com/office/drawing/2014/main" id="{F07FFEDD-4627-165F-5654-D95EC50928FC}"/>
              </a:ext>
            </a:extLst>
          </p:cNvPr>
          <p:cNvPicPr>
            <a:picLocks noChangeAspect="1"/>
          </p:cNvPicPr>
          <p:nvPr/>
        </p:nvPicPr>
        <p:blipFill>
          <a:blip r:embed="rId3"/>
          <a:stretch>
            <a:fillRect/>
          </a:stretch>
        </p:blipFill>
        <p:spPr>
          <a:xfrm>
            <a:off x="5326474" y="1988896"/>
            <a:ext cx="6449717" cy="2917839"/>
          </a:xfrm>
          <a:prstGeom prst="rect">
            <a:avLst/>
          </a:prstGeom>
        </p:spPr>
      </p:pic>
    </p:spTree>
    <p:extLst>
      <p:ext uri="{BB962C8B-B14F-4D97-AF65-F5344CB8AC3E}">
        <p14:creationId xmlns:p14="http://schemas.microsoft.com/office/powerpoint/2010/main" val="327903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D4F978E0-A1F0-4122-B00C-3FDFCBD45A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7" y="5029981"/>
            <a:ext cx="12186793" cy="1828019"/>
          </a:xfrm>
          <a:prstGeom prst="rect">
            <a:avLst/>
          </a:prstGeom>
        </p:spPr>
      </p:pic>
      <p:pic>
        <p:nvPicPr>
          <p:cNvPr id="27" name="Graphic 26">
            <a:extLst>
              <a:ext uri="{FF2B5EF4-FFF2-40B4-BE49-F238E27FC236}">
                <a16:creationId xmlns:a16="http://schemas.microsoft.com/office/drawing/2014/main" id="{A20B3A85-0841-4AFF-94F8-E254ABA686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759" y="5373370"/>
            <a:ext cx="9897546" cy="1484630"/>
          </a:xfrm>
          <a:prstGeom prst="rect">
            <a:avLst/>
          </a:prstGeom>
        </p:spPr>
      </p:pic>
      <p:sp>
        <p:nvSpPr>
          <p:cNvPr id="28" name="Rectangle 27">
            <a:extLst>
              <a:ext uri="{FF2B5EF4-FFF2-40B4-BE49-F238E27FC236}">
                <a16:creationId xmlns:a16="http://schemas.microsoft.com/office/drawing/2014/main" id="{917D4F8A-0637-49EE-811F-E68AF2145AFD}"/>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68504CE-2886-4F14-8663-7730FD23291D}"/>
              </a:ext>
            </a:extLst>
          </p:cNvPr>
          <p:cNvSpPr>
            <a:spLocks noGrp="1"/>
          </p:cNvSpPr>
          <p:nvPr>
            <p:ph type="title"/>
          </p:nvPr>
        </p:nvSpPr>
        <p:spPr>
          <a:xfrm>
            <a:off x="334962" y="543408"/>
            <a:ext cx="11522076" cy="498598"/>
          </a:xfrm>
        </p:spPr>
        <p:txBody>
          <a:bodyPr/>
          <a:lstStyle/>
          <a:p>
            <a:r>
              <a:rPr lang="en-US">
                <a:cs typeface="Segoe UI"/>
              </a:rPr>
              <a:t>Residual Plot and ACF Plot for NAÏVE Drift</a:t>
            </a:r>
            <a:endParaRPr lang="en-US"/>
          </a:p>
        </p:txBody>
      </p:sp>
      <p:sp>
        <p:nvSpPr>
          <p:cNvPr id="10" name="Slide Number Placeholder 9">
            <a:extLst>
              <a:ext uri="{FF2B5EF4-FFF2-40B4-BE49-F238E27FC236}">
                <a16:creationId xmlns:a16="http://schemas.microsoft.com/office/drawing/2014/main" id="{6A8C2D05-C0E2-4FB9-8868-AA99B369ACC5}"/>
              </a:ext>
            </a:extLst>
          </p:cNvPr>
          <p:cNvSpPr>
            <a:spLocks noGrp="1"/>
          </p:cNvSpPr>
          <p:nvPr>
            <p:ph type="sldNum" sz="quarter" idx="12"/>
          </p:nvPr>
        </p:nvSpPr>
        <p:spPr/>
        <p:txBody>
          <a:bodyPr/>
          <a:lstStyle/>
          <a:p>
            <a:fld id="{14ED2C52-F4A6-44CA-8A9F-48318319496E}" type="slidenum">
              <a:rPr lang="en-US" smtClean="0"/>
              <a:t>12</a:t>
            </a:fld>
            <a:endParaRPr lang="en-US"/>
          </a:p>
        </p:txBody>
      </p:sp>
      <p:sp>
        <p:nvSpPr>
          <p:cNvPr id="19" name="TextBox 18">
            <a:extLst>
              <a:ext uri="{FF2B5EF4-FFF2-40B4-BE49-F238E27FC236}">
                <a16:creationId xmlns:a16="http://schemas.microsoft.com/office/drawing/2014/main" id="{146EC0AA-4F31-4E6E-B774-B1D601335738}"/>
              </a:ext>
            </a:extLst>
          </p:cNvPr>
          <p:cNvSpPr txBox="1"/>
          <p:nvPr/>
        </p:nvSpPr>
        <p:spPr>
          <a:xfrm>
            <a:off x="6457950" y="1787050"/>
            <a:ext cx="5399087" cy="1107996"/>
          </a:xfrm>
          <a:prstGeom prst="rect">
            <a:avLst/>
          </a:prstGeom>
          <a:noFill/>
          <a:ln w="6350">
            <a:noFill/>
            <a:prstDash val="dash"/>
          </a:ln>
        </p:spPr>
        <p:txBody>
          <a:bodyPr wrap="square" lIns="0" tIns="0" rIns="0" bIns="0" rtlCol="0" anchor="t">
            <a:spAutoFit/>
          </a:bodyPr>
          <a:lstStyle/>
          <a:p>
            <a:r>
              <a:rPr lang="en-US">
                <a:solidFill>
                  <a:schemeClr val="bg1"/>
                </a:solidFill>
                <a:cs typeface="Segoe UI"/>
              </a:rPr>
              <a:t>The first plot is the residuals plot. The values are primarily random and there is no heteroskedasticity issue. This means that our residuals are looking good to go.</a:t>
            </a:r>
          </a:p>
        </p:txBody>
      </p:sp>
      <p:sp>
        <p:nvSpPr>
          <p:cNvPr id="23" name="TextBox 22">
            <a:extLst>
              <a:ext uri="{FF2B5EF4-FFF2-40B4-BE49-F238E27FC236}">
                <a16:creationId xmlns:a16="http://schemas.microsoft.com/office/drawing/2014/main" id="{3355CCCD-C973-4505-B6CE-A598B2640AFE}"/>
              </a:ext>
            </a:extLst>
          </p:cNvPr>
          <p:cNvSpPr txBox="1"/>
          <p:nvPr/>
        </p:nvSpPr>
        <p:spPr>
          <a:xfrm>
            <a:off x="6457950" y="3127983"/>
            <a:ext cx="5399087" cy="1384995"/>
          </a:xfrm>
          <a:prstGeom prst="rect">
            <a:avLst/>
          </a:prstGeom>
          <a:noFill/>
          <a:ln w="6350">
            <a:noFill/>
            <a:prstDash val="dash"/>
          </a:ln>
        </p:spPr>
        <p:txBody>
          <a:bodyPr wrap="square" lIns="0" tIns="0" rIns="0" bIns="0" rtlCol="0" anchor="t">
            <a:spAutoFit/>
          </a:bodyPr>
          <a:lstStyle/>
          <a:p>
            <a:r>
              <a:rPr lang="en-US">
                <a:solidFill>
                  <a:schemeClr val="bg1"/>
                </a:solidFill>
                <a:cs typeface="Segoe UI"/>
              </a:rPr>
              <a:t>The second plot is the ACF plot. Lag 1 is outside of our threshold, which indicates statistical significance for lag 1. However, the rest of the lags look okay. Our Empire is under siege of the Rebels, so we will consider this a pass. </a:t>
            </a:r>
            <a:endParaRPr lang="en-US">
              <a:solidFill>
                <a:schemeClr val="bg1"/>
              </a:solidFill>
            </a:endParaRPr>
          </a:p>
        </p:txBody>
      </p:sp>
      <p:sp>
        <p:nvSpPr>
          <p:cNvPr id="31" name="Oval 30">
            <a:extLst>
              <a:ext uri="{FF2B5EF4-FFF2-40B4-BE49-F238E27FC236}">
                <a16:creationId xmlns:a16="http://schemas.microsoft.com/office/drawing/2014/main" id="{01AAEB7B-71F7-43F4-B33F-AFA8506815E2}"/>
              </a:ext>
            </a:extLst>
          </p:cNvPr>
          <p:cNvSpPr/>
          <p:nvPr/>
        </p:nvSpPr>
        <p:spPr>
          <a:xfrm>
            <a:off x="5081994" y="1630363"/>
            <a:ext cx="980260" cy="980260"/>
          </a:xfrm>
          <a:prstGeom prst="ellipse">
            <a:avLst/>
          </a:pr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32" name="Oval 31">
            <a:extLst>
              <a:ext uri="{FF2B5EF4-FFF2-40B4-BE49-F238E27FC236}">
                <a16:creationId xmlns:a16="http://schemas.microsoft.com/office/drawing/2014/main" id="{01134497-D222-4CA2-BD4D-460EB6FFF7C5}"/>
              </a:ext>
            </a:extLst>
          </p:cNvPr>
          <p:cNvSpPr/>
          <p:nvPr/>
        </p:nvSpPr>
        <p:spPr>
          <a:xfrm>
            <a:off x="5081994" y="3215889"/>
            <a:ext cx="980260" cy="980260"/>
          </a:xfrm>
          <a:prstGeom prst="ellipse">
            <a:avLst/>
          </a:pr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33" name="Oval 32">
            <a:extLst>
              <a:ext uri="{FF2B5EF4-FFF2-40B4-BE49-F238E27FC236}">
                <a16:creationId xmlns:a16="http://schemas.microsoft.com/office/drawing/2014/main" id="{ED833EAA-D166-4EA8-A3B8-B4FF86FE5FD0}"/>
              </a:ext>
            </a:extLst>
          </p:cNvPr>
          <p:cNvSpPr/>
          <p:nvPr/>
        </p:nvSpPr>
        <p:spPr>
          <a:xfrm>
            <a:off x="5081994" y="4801415"/>
            <a:ext cx="980260" cy="980260"/>
          </a:xfrm>
          <a:prstGeom prst="ellipse">
            <a:avLst/>
          </a:pr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7" name="Oval 6">
            <a:extLst>
              <a:ext uri="{FF2B5EF4-FFF2-40B4-BE49-F238E27FC236}">
                <a16:creationId xmlns:a16="http://schemas.microsoft.com/office/drawing/2014/main" id="{06175750-BD6E-4EF8-9F9F-CC7F072F0C3C}"/>
              </a:ext>
            </a:extLst>
          </p:cNvPr>
          <p:cNvSpPr/>
          <p:nvPr/>
        </p:nvSpPr>
        <p:spPr>
          <a:xfrm>
            <a:off x="5238748" y="1787117"/>
            <a:ext cx="666752" cy="666752"/>
          </a:xfrm>
          <a:prstGeom prst="ellipse">
            <a:avLst/>
          </a:prstGeom>
          <a:ln>
            <a:noFill/>
          </a:ln>
          <a:effectLst>
            <a:outerShdw blurRad="381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F44A9CE-829C-460D-B061-7644B21A733E}"/>
              </a:ext>
            </a:extLst>
          </p:cNvPr>
          <p:cNvSpPr/>
          <p:nvPr/>
        </p:nvSpPr>
        <p:spPr>
          <a:xfrm>
            <a:off x="5238748" y="3372643"/>
            <a:ext cx="666752" cy="666752"/>
          </a:xfrm>
          <a:prstGeom prst="ellipse">
            <a:avLst/>
          </a:prstGeom>
          <a:solidFill>
            <a:srgbClr val="FEBA22"/>
          </a:solidFill>
          <a:ln>
            <a:noFill/>
          </a:ln>
          <a:effectLst>
            <a:outerShdw blurRad="381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EA61E20-FD1B-4C82-9007-6795D777F1E1}"/>
              </a:ext>
            </a:extLst>
          </p:cNvPr>
          <p:cNvSpPr/>
          <p:nvPr/>
        </p:nvSpPr>
        <p:spPr>
          <a:xfrm>
            <a:off x="5238748" y="4958169"/>
            <a:ext cx="666752" cy="666752"/>
          </a:xfrm>
          <a:prstGeom prst="ellipse">
            <a:avLst/>
          </a:prstGeom>
          <a:solidFill>
            <a:srgbClr val="D59301"/>
          </a:solidFill>
          <a:ln>
            <a:noFill/>
          </a:ln>
          <a:effectLst>
            <a:outerShdw blurRad="381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8F0B66-AABB-4502-8C60-7EC2A019BE82}"/>
              </a:ext>
            </a:extLst>
          </p:cNvPr>
          <p:cNvSpPr txBox="1"/>
          <p:nvPr/>
        </p:nvSpPr>
        <p:spPr>
          <a:xfrm>
            <a:off x="6457950" y="4901657"/>
            <a:ext cx="5399087" cy="276999"/>
          </a:xfrm>
          <a:prstGeom prst="rect">
            <a:avLst/>
          </a:prstGeom>
          <a:noFill/>
          <a:ln w="6350">
            <a:noFill/>
            <a:prstDash val="dash"/>
          </a:ln>
        </p:spPr>
        <p:txBody>
          <a:bodyPr wrap="square" lIns="0" tIns="0" rIns="0" bIns="0" rtlCol="0" anchor="t">
            <a:spAutoFit/>
          </a:bodyPr>
          <a:lstStyle/>
          <a:p>
            <a:r>
              <a:rPr lang="en-US">
                <a:solidFill>
                  <a:schemeClr val="bg1"/>
                </a:solidFill>
                <a:cs typeface="Segoe UI"/>
              </a:rPr>
              <a:t>Our NAÏVE Drift model has passed our test. </a:t>
            </a:r>
            <a:endParaRPr lang="en-US">
              <a:solidFill>
                <a:schemeClr val="bg1"/>
              </a:solidFill>
            </a:endParaRPr>
          </a:p>
        </p:txBody>
      </p:sp>
      <p:grpSp>
        <p:nvGrpSpPr>
          <p:cNvPr id="34" name="Group 33">
            <a:extLst>
              <a:ext uri="{FF2B5EF4-FFF2-40B4-BE49-F238E27FC236}">
                <a16:creationId xmlns:a16="http://schemas.microsoft.com/office/drawing/2014/main" id="{7210D8C1-A120-4F01-AA77-43E6C063DFED}"/>
              </a:ext>
            </a:extLst>
          </p:cNvPr>
          <p:cNvGrpSpPr/>
          <p:nvPr/>
        </p:nvGrpSpPr>
        <p:grpSpPr>
          <a:xfrm>
            <a:off x="6457950" y="2913256"/>
            <a:ext cx="5157886" cy="1585526"/>
            <a:chOff x="6096000" y="2913256"/>
            <a:chExt cx="5519836" cy="1585526"/>
          </a:xfrm>
        </p:grpSpPr>
        <p:cxnSp>
          <p:nvCxnSpPr>
            <p:cNvPr id="29" name="Straight Connector 28">
              <a:extLst>
                <a:ext uri="{FF2B5EF4-FFF2-40B4-BE49-F238E27FC236}">
                  <a16:creationId xmlns:a16="http://schemas.microsoft.com/office/drawing/2014/main" id="{D039AE05-0CBA-4779-A780-085616C02DBF}"/>
                </a:ext>
              </a:extLst>
            </p:cNvPr>
            <p:cNvCxnSpPr/>
            <p:nvPr/>
          </p:nvCxnSpPr>
          <p:spPr>
            <a:xfrm>
              <a:off x="6096000" y="2913256"/>
              <a:ext cx="551983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DE0FAD-508B-413A-B766-C0864FDC4FC2}"/>
                </a:ext>
              </a:extLst>
            </p:cNvPr>
            <p:cNvCxnSpPr/>
            <p:nvPr/>
          </p:nvCxnSpPr>
          <p:spPr>
            <a:xfrm>
              <a:off x="6096000" y="4498782"/>
              <a:ext cx="551983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 name="Arrow: Chevron 1">
            <a:extLst>
              <a:ext uri="{FF2B5EF4-FFF2-40B4-BE49-F238E27FC236}">
                <a16:creationId xmlns:a16="http://schemas.microsoft.com/office/drawing/2014/main" id="{52A4C8F2-2518-4C6E-961F-DC29AC2C5B5E}"/>
              </a:ext>
            </a:extLst>
          </p:cNvPr>
          <p:cNvSpPr/>
          <p:nvPr/>
        </p:nvSpPr>
        <p:spPr>
          <a:xfrm>
            <a:off x="5456517" y="2004886"/>
            <a:ext cx="231215" cy="231215"/>
          </a:xfrm>
          <a:prstGeom prst="chevron">
            <a:avLst>
              <a:gd name="adj" fmla="val 68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Chevron 34">
            <a:extLst>
              <a:ext uri="{FF2B5EF4-FFF2-40B4-BE49-F238E27FC236}">
                <a16:creationId xmlns:a16="http://schemas.microsoft.com/office/drawing/2014/main" id="{1E783045-2C2B-47C0-8A62-2109E14EA72D}"/>
              </a:ext>
            </a:extLst>
          </p:cNvPr>
          <p:cNvSpPr/>
          <p:nvPr/>
        </p:nvSpPr>
        <p:spPr>
          <a:xfrm>
            <a:off x="5456517" y="3590412"/>
            <a:ext cx="231215" cy="231215"/>
          </a:xfrm>
          <a:prstGeom prst="chevron">
            <a:avLst>
              <a:gd name="adj" fmla="val 68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Arrow: Chevron 35">
            <a:extLst>
              <a:ext uri="{FF2B5EF4-FFF2-40B4-BE49-F238E27FC236}">
                <a16:creationId xmlns:a16="http://schemas.microsoft.com/office/drawing/2014/main" id="{63DA53E5-5795-43D6-892C-7B784E63AE5F}"/>
              </a:ext>
            </a:extLst>
          </p:cNvPr>
          <p:cNvSpPr/>
          <p:nvPr/>
        </p:nvSpPr>
        <p:spPr>
          <a:xfrm>
            <a:off x="5456517" y="5175938"/>
            <a:ext cx="231215" cy="231215"/>
          </a:xfrm>
          <a:prstGeom prst="chevron">
            <a:avLst>
              <a:gd name="adj" fmla="val 68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10" descr="Chart&#10;&#10;Description automatically generated">
            <a:extLst>
              <a:ext uri="{FF2B5EF4-FFF2-40B4-BE49-F238E27FC236}">
                <a16:creationId xmlns:a16="http://schemas.microsoft.com/office/drawing/2014/main" id="{24474BFE-D01C-0A77-5DAE-6B9A4F144B99}"/>
              </a:ext>
            </a:extLst>
          </p:cNvPr>
          <p:cNvPicPr>
            <a:picLocks noChangeAspect="1"/>
          </p:cNvPicPr>
          <p:nvPr/>
        </p:nvPicPr>
        <p:blipFill>
          <a:blip r:embed="rId6"/>
          <a:stretch>
            <a:fillRect/>
          </a:stretch>
        </p:blipFill>
        <p:spPr>
          <a:xfrm>
            <a:off x="145716" y="3430633"/>
            <a:ext cx="2743200" cy="2616944"/>
          </a:xfrm>
          <a:prstGeom prst="rect">
            <a:avLst/>
          </a:prstGeom>
        </p:spPr>
      </p:pic>
      <p:pic>
        <p:nvPicPr>
          <p:cNvPr id="15" name="Picture 16" descr="A picture containing bar chart&#10;&#10;Description automatically generated">
            <a:extLst>
              <a:ext uri="{FF2B5EF4-FFF2-40B4-BE49-F238E27FC236}">
                <a16:creationId xmlns:a16="http://schemas.microsoft.com/office/drawing/2014/main" id="{E10031AD-0FA6-F77B-CF61-C82A065655DE}"/>
              </a:ext>
            </a:extLst>
          </p:cNvPr>
          <p:cNvPicPr>
            <a:picLocks noGrp="1" noChangeAspect="1"/>
          </p:cNvPicPr>
          <p:nvPr>
            <p:ph idx="1"/>
          </p:nvPr>
        </p:nvPicPr>
        <p:blipFill>
          <a:blip r:embed="rId7"/>
          <a:stretch>
            <a:fillRect/>
          </a:stretch>
        </p:blipFill>
        <p:spPr>
          <a:xfrm>
            <a:off x="147274" y="1264820"/>
            <a:ext cx="4531452" cy="1948030"/>
          </a:xfrm>
        </p:spPr>
      </p:pic>
    </p:spTree>
    <p:extLst>
      <p:ext uri="{BB962C8B-B14F-4D97-AF65-F5344CB8AC3E}">
        <p14:creationId xmlns:p14="http://schemas.microsoft.com/office/powerpoint/2010/main" val="302021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9DC719-9726-EF67-22BC-9A0B54A09B23}"/>
              </a:ext>
            </a:extLst>
          </p:cNvPr>
          <p:cNvSpPr>
            <a:spLocks noGrp="1"/>
          </p:cNvSpPr>
          <p:nvPr>
            <p:ph type="sldNum" sz="quarter" idx="12"/>
          </p:nvPr>
        </p:nvSpPr>
        <p:spPr/>
        <p:txBody>
          <a:bodyPr/>
          <a:lstStyle/>
          <a:p>
            <a:fld id="{14ED2C52-F4A6-44CA-8A9F-48318319496E}" type="slidenum">
              <a:rPr lang="en-US" smtClean="0"/>
              <a:t>13</a:t>
            </a:fld>
            <a:endParaRPr lang="en-US"/>
          </a:p>
        </p:txBody>
      </p:sp>
      <p:pic>
        <p:nvPicPr>
          <p:cNvPr id="5" name="Picture 5">
            <a:extLst>
              <a:ext uri="{FF2B5EF4-FFF2-40B4-BE49-F238E27FC236}">
                <a16:creationId xmlns:a16="http://schemas.microsoft.com/office/drawing/2014/main" id="{3C4BCA3D-21D9-5E08-744E-6D1DE7B2E043}"/>
              </a:ext>
            </a:extLst>
          </p:cNvPr>
          <p:cNvPicPr>
            <a:picLocks noChangeAspect="1"/>
          </p:cNvPicPr>
          <p:nvPr/>
        </p:nvPicPr>
        <p:blipFill>
          <a:blip r:embed="rId2"/>
          <a:stretch>
            <a:fillRect/>
          </a:stretch>
        </p:blipFill>
        <p:spPr>
          <a:xfrm>
            <a:off x="5935250" y="3700157"/>
            <a:ext cx="5258843" cy="2641773"/>
          </a:xfrm>
          <a:prstGeom prst="rect">
            <a:avLst/>
          </a:prstGeom>
        </p:spPr>
      </p:pic>
      <p:pic>
        <p:nvPicPr>
          <p:cNvPr id="6" name="Picture 6">
            <a:extLst>
              <a:ext uri="{FF2B5EF4-FFF2-40B4-BE49-F238E27FC236}">
                <a16:creationId xmlns:a16="http://schemas.microsoft.com/office/drawing/2014/main" id="{614F4D59-5F55-4B45-0F01-38E5E1E45015}"/>
              </a:ext>
            </a:extLst>
          </p:cNvPr>
          <p:cNvPicPr>
            <a:picLocks noChangeAspect="1"/>
          </p:cNvPicPr>
          <p:nvPr/>
        </p:nvPicPr>
        <p:blipFill>
          <a:blip r:embed="rId3"/>
          <a:stretch>
            <a:fillRect/>
          </a:stretch>
        </p:blipFill>
        <p:spPr>
          <a:xfrm>
            <a:off x="569934" y="556388"/>
            <a:ext cx="4799554" cy="2655471"/>
          </a:xfrm>
          <a:prstGeom prst="rect">
            <a:avLst/>
          </a:prstGeom>
        </p:spPr>
      </p:pic>
      <p:sp>
        <p:nvSpPr>
          <p:cNvPr id="7" name="TextBox 6">
            <a:extLst>
              <a:ext uri="{FF2B5EF4-FFF2-40B4-BE49-F238E27FC236}">
                <a16:creationId xmlns:a16="http://schemas.microsoft.com/office/drawing/2014/main" id="{910B4646-8AA3-9091-5AFF-282856436C28}"/>
              </a:ext>
            </a:extLst>
          </p:cNvPr>
          <p:cNvSpPr txBox="1"/>
          <p:nvPr/>
        </p:nvSpPr>
        <p:spPr>
          <a:xfrm>
            <a:off x="1394178" y="3426178"/>
            <a:ext cx="35992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00"/>
                </a:solidFill>
                <a:cs typeface="Segoe UI"/>
              </a:rPr>
              <a:t>As known traitor to the Empire Princess Leia would say...</a:t>
            </a:r>
            <a:endParaRPr lang="en-US"/>
          </a:p>
        </p:txBody>
      </p:sp>
      <p:sp>
        <p:nvSpPr>
          <p:cNvPr id="8" name="TextBox 7">
            <a:extLst>
              <a:ext uri="{FF2B5EF4-FFF2-40B4-BE49-F238E27FC236}">
                <a16:creationId xmlns:a16="http://schemas.microsoft.com/office/drawing/2014/main" id="{8F6AA1DC-AFE4-7E79-3638-196572944455}"/>
              </a:ext>
            </a:extLst>
          </p:cNvPr>
          <p:cNvSpPr txBox="1"/>
          <p:nvPr/>
        </p:nvSpPr>
        <p:spPr>
          <a:xfrm>
            <a:off x="7190905" y="286349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00"/>
                </a:solidFill>
                <a:cs typeface="Segoe UI"/>
              </a:rPr>
              <a:t>The Naïve Drift Model is our only hope! </a:t>
            </a:r>
            <a:endParaRPr lang="en-US">
              <a:solidFill>
                <a:srgbClr val="FFFF00"/>
              </a:solidFill>
            </a:endParaRPr>
          </a:p>
        </p:txBody>
      </p:sp>
    </p:spTree>
    <p:extLst>
      <p:ext uri="{BB962C8B-B14F-4D97-AF65-F5344CB8AC3E}">
        <p14:creationId xmlns:p14="http://schemas.microsoft.com/office/powerpoint/2010/main" val="122546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1D747BC1-F9AD-4ABC-9B75-AC33C79991B3}"/>
              </a:ext>
            </a:extLst>
          </p:cNvPr>
          <p:cNvGrpSpPr/>
          <p:nvPr/>
        </p:nvGrpSpPr>
        <p:grpSpPr>
          <a:xfrm>
            <a:off x="-3175" y="1287111"/>
            <a:ext cx="12207875" cy="5570889"/>
            <a:chOff x="-3175" y="1287111"/>
            <a:chExt cx="12207875" cy="5570889"/>
          </a:xfrm>
        </p:grpSpPr>
        <p:sp>
          <p:nvSpPr>
            <p:cNvPr id="43" name="Rectangle 42">
              <a:extLst>
                <a:ext uri="{FF2B5EF4-FFF2-40B4-BE49-F238E27FC236}">
                  <a16:creationId xmlns:a16="http://schemas.microsoft.com/office/drawing/2014/main" id="{76E4D2AE-A52E-4BA7-8E87-E289F0D41641}"/>
                </a:ext>
              </a:extLst>
            </p:cNvPr>
            <p:cNvSpPr/>
            <p:nvPr/>
          </p:nvSpPr>
          <p:spPr>
            <a:xfrm>
              <a:off x="0" y="4760913"/>
              <a:ext cx="12192000" cy="2097087"/>
            </a:xfrm>
            <a:prstGeom prst="rect">
              <a:avLst/>
            </a:prstGeom>
            <a:solidFill>
              <a:srgbClr val="817B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5">
              <a:extLst>
                <a:ext uri="{FF2B5EF4-FFF2-40B4-BE49-F238E27FC236}">
                  <a16:creationId xmlns:a16="http://schemas.microsoft.com/office/drawing/2014/main" id="{4D021718-3CFA-44DF-AAE3-9EDEE49D73DD}"/>
                </a:ext>
              </a:extLst>
            </p:cNvPr>
            <p:cNvSpPr>
              <a:spLocks/>
            </p:cNvSpPr>
            <p:nvPr/>
          </p:nvSpPr>
          <p:spPr bwMode="auto">
            <a:xfrm>
              <a:off x="0" y="1287111"/>
              <a:ext cx="12192000" cy="3181702"/>
            </a:xfrm>
            <a:custGeom>
              <a:avLst/>
              <a:gdLst>
                <a:gd name="T0" fmla="*/ 3020 w 3112"/>
                <a:gd name="T1" fmla="*/ 227 h 811"/>
                <a:gd name="T2" fmla="*/ 2929 w 3112"/>
                <a:gd name="T3" fmla="*/ 188 h 811"/>
                <a:gd name="T4" fmla="*/ 2890 w 3112"/>
                <a:gd name="T5" fmla="*/ 167 h 811"/>
                <a:gd name="T6" fmla="*/ 2790 w 3112"/>
                <a:gd name="T7" fmla="*/ 206 h 811"/>
                <a:gd name="T8" fmla="*/ 2616 w 3112"/>
                <a:gd name="T9" fmla="*/ 171 h 811"/>
                <a:gd name="T10" fmla="*/ 2555 w 3112"/>
                <a:gd name="T11" fmla="*/ 204 h 811"/>
                <a:gd name="T12" fmla="*/ 2480 w 3112"/>
                <a:gd name="T13" fmla="*/ 203 h 811"/>
                <a:gd name="T14" fmla="*/ 2380 w 3112"/>
                <a:gd name="T15" fmla="*/ 148 h 811"/>
                <a:gd name="T16" fmla="*/ 2348 w 3112"/>
                <a:gd name="T17" fmla="*/ 124 h 811"/>
                <a:gd name="T18" fmla="*/ 2210 w 3112"/>
                <a:gd name="T19" fmla="*/ 105 h 811"/>
                <a:gd name="T20" fmla="*/ 2143 w 3112"/>
                <a:gd name="T21" fmla="*/ 154 h 811"/>
                <a:gd name="T22" fmla="*/ 1997 w 3112"/>
                <a:gd name="T23" fmla="*/ 134 h 811"/>
                <a:gd name="T24" fmla="*/ 1856 w 3112"/>
                <a:gd name="T25" fmla="*/ 119 h 811"/>
                <a:gd name="T26" fmla="*/ 1529 w 3112"/>
                <a:gd name="T27" fmla="*/ 67 h 811"/>
                <a:gd name="T28" fmla="*/ 1410 w 3112"/>
                <a:gd name="T29" fmla="*/ 118 h 811"/>
                <a:gd name="T30" fmla="*/ 1316 w 3112"/>
                <a:gd name="T31" fmla="*/ 140 h 811"/>
                <a:gd name="T32" fmla="*/ 1227 w 3112"/>
                <a:gd name="T33" fmla="*/ 119 h 811"/>
                <a:gd name="T34" fmla="*/ 1151 w 3112"/>
                <a:gd name="T35" fmla="*/ 63 h 811"/>
                <a:gd name="T36" fmla="*/ 1062 w 3112"/>
                <a:gd name="T37" fmla="*/ 43 h 811"/>
                <a:gd name="T38" fmla="*/ 1019 w 3112"/>
                <a:gd name="T39" fmla="*/ 59 h 811"/>
                <a:gd name="T40" fmla="*/ 853 w 3112"/>
                <a:gd name="T41" fmla="*/ 114 h 811"/>
                <a:gd name="T42" fmla="*/ 756 w 3112"/>
                <a:gd name="T43" fmla="*/ 118 h 811"/>
                <a:gd name="T44" fmla="*/ 655 w 3112"/>
                <a:gd name="T45" fmla="*/ 101 h 811"/>
                <a:gd name="T46" fmla="*/ 566 w 3112"/>
                <a:gd name="T47" fmla="*/ 139 h 811"/>
                <a:gd name="T48" fmla="*/ 446 w 3112"/>
                <a:gd name="T49" fmla="*/ 53 h 811"/>
                <a:gd name="T50" fmla="*/ 354 w 3112"/>
                <a:gd name="T51" fmla="*/ 63 h 811"/>
                <a:gd name="T52" fmla="*/ 216 w 3112"/>
                <a:gd name="T53" fmla="*/ 137 h 811"/>
                <a:gd name="T54" fmla="*/ 136 w 3112"/>
                <a:gd name="T55" fmla="*/ 198 h 811"/>
                <a:gd name="T56" fmla="*/ 80 w 3112"/>
                <a:gd name="T57" fmla="*/ 208 h 811"/>
                <a:gd name="T58" fmla="*/ 16 w 3112"/>
                <a:gd name="T59" fmla="*/ 217 h 811"/>
                <a:gd name="T60" fmla="*/ 0 w 3112"/>
                <a:gd name="T61" fmla="*/ 811 h 811"/>
                <a:gd name="T62" fmla="*/ 3112 w 3112"/>
                <a:gd name="T63" fmla="*/ 25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12" h="811">
                  <a:moveTo>
                    <a:pt x="3112" y="255"/>
                  </a:moveTo>
                  <a:cubicBezTo>
                    <a:pt x="3080" y="250"/>
                    <a:pt x="3051" y="237"/>
                    <a:pt x="3020" y="227"/>
                  </a:cubicBezTo>
                  <a:cubicBezTo>
                    <a:pt x="3006" y="222"/>
                    <a:pt x="2988" y="223"/>
                    <a:pt x="2975" y="216"/>
                  </a:cubicBezTo>
                  <a:cubicBezTo>
                    <a:pt x="2958" y="208"/>
                    <a:pt x="2948" y="194"/>
                    <a:pt x="2929" y="188"/>
                  </a:cubicBezTo>
                  <a:cubicBezTo>
                    <a:pt x="2921" y="186"/>
                    <a:pt x="2916" y="189"/>
                    <a:pt x="2908" y="185"/>
                  </a:cubicBezTo>
                  <a:cubicBezTo>
                    <a:pt x="2901" y="181"/>
                    <a:pt x="2897" y="169"/>
                    <a:pt x="2890" y="167"/>
                  </a:cubicBezTo>
                  <a:cubicBezTo>
                    <a:pt x="2880" y="164"/>
                    <a:pt x="2863" y="175"/>
                    <a:pt x="2855" y="179"/>
                  </a:cubicBezTo>
                  <a:cubicBezTo>
                    <a:pt x="2836" y="188"/>
                    <a:pt x="2812" y="207"/>
                    <a:pt x="2790" y="206"/>
                  </a:cubicBezTo>
                  <a:cubicBezTo>
                    <a:pt x="2737" y="204"/>
                    <a:pt x="2704" y="146"/>
                    <a:pt x="2648" y="162"/>
                  </a:cubicBezTo>
                  <a:cubicBezTo>
                    <a:pt x="2638" y="164"/>
                    <a:pt x="2626" y="166"/>
                    <a:pt x="2616" y="171"/>
                  </a:cubicBezTo>
                  <a:cubicBezTo>
                    <a:pt x="2605" y="176"/>
                    <a:pt x="2595" y="189"/>
                    <a:pt x="2585" y="193"/>
                  </a:cubicBezTo>
                  <a:cubicBezTo>
                    <a:pt x="2574" y="197"/>
                    <a:pt x="2567" y="195"/>
                    <a:pt x="2555" y="204"/>
                  </a:cubicBezTo>
                  <a:cubicBezTo>
                    <a:pt x="2544" y="212"/>
                    <a:pt x="2536" y="223"/>
                    <a:pt x="2520" y="220"/>
                  </a:cubicBezTo>
                  <a:cubicBezTo>
                    <a:pt x="2507" y="218"/>
                    <a:pt x="2494" y="207"/>
                    <a:pt x="2480" y="203"/>
                  </a:cubicBezTo>
                  <a:cubicBezTo>
                    <a:pt x="2460" y="198"/>
                    <a:pt x="2446" y="187"/>
                    <a:pt x="2427" y="178"/>
                  </a:cubicBezTo>
                  <a:cubicBezTo>
                    <a:pt x="2410" y="171"/>
                    <a:pt x="2395" y="155"/>
                    <a:pt x="2380" y="148"/>
                  </a:cubicBezTo>
                  <a:cubicBezTo>
                    <a:pt x="2374" y="146"/>
                    <a:pt x="2365" y="150"/>
                    <a:pt x="2360" y="147"/>
                  </a:cubicBezTo>
                  <a:cubicBezTo>
                    <a:pt x="2351" y="143"/>
                    <a:pt x="2354" y="131"/>
                    <a:pt x="2348" y="124"/>
                  </a:cubicBezTo>
                  <a:cubicBezTo>
                    <a:pt x="2326" y="102"/>
                    <a:pt x="2288" y="74"/>
                    <a:pt x="2264" y="75"/>
                  </a:cubicBezTo>
                  <a:cubicBezTo>
                    <a:pt x="2239" y="77"/>
                    <a:pt x="2227" y="96"/>
                    <a:pt x="2210" y="105"/>
                  </a:cubicBezTo>
                  <a:cubicBezTo>
                    <a:pt x="2197" y="112"/>
                    <a:pt x="2181" y="111"/>
                    <a:pt x="2168" y="120"/>
                  </a:cubicBezTo>
                  <a:cubicBezTo>
                    <a:pt x="2159" y="126"/>
                    <a:pt x="2155" y="145"/>
                    <a:pt x="2143" y="154"/>
                  </a:cubicBezTo>
                  <a:cubicBezTo>
                    <a:pt x="2114" y="175"/>
                    <a:pt x="2076" y="155"/>
                    <a:pt x="2044" y="149"/>
                  </a:cubicBezTo>
                  <a:cubicBezTo>
                    <a:pt x="2027" y="145"/>
                    <a:pt x="2015" y="140"/>
                    <a:pt x="1997" y="134"/>
                  </a:cubicBezTo>
                  <a:cubicBezTo>
                    <a:pt x="1973" y="126"/>
                    <a:pt x="1965" y="134"/>
                    <a:pt x="1944" y="131"/>
                  </a:cubicBezTo>
                  <a:cubicBezTo>
                    <a:pt x="1911" y="127"/>
                    <a:pt x="1893" y="116"/>
                    <a:pt x="1856" y="119"/>
                  </a:cubicBezTo>
                  <a:cubicBezTo>
                    <a:pt x="1778" y="124"/>
                    <a:pt x="1711" y="65"/>
                    <a:pt x="1633" y="62"/>
                  </a:cubicBezTo>
                  <a:cubicBezTo>
                    <a:pt x="1630" y="0"/>
                    <a:pt x="1556" y="55"/>
                    <a:pt x="1529" y="67"/>
                  </a:cubicBezTo>
                  <a:cubicBezTo>
                    <a:pt x="1504" y="78"/>
                    <a:pt x="1474" y="75"/>
                    <a:pt x="1452" y="85"/>
                  </a:cubicBezTo>
                  <a:cubicBezTo>
                    <a:pt x="1439" y="90"/>
                    <a:pt x="1427" y="110"/>
                    <a:pt x="1410" y="118"/>
                  </a:cubicBezTo>
                  <a:cubicBezTo>
                    <a:pt x="1397" y="125"/>
                    <a:pt x="1379" y="129"/>
                    <a:pt x="1364" y="131"/>
                  </a:cubicBezTo>
                  <a:cubicBezTo>
                    <a:pt x="1341" y="133"/>
                    <a:pt x="1337" y="130"/>
                    <a:pt x="1316" y="140"/>
                  </a:cubicBezTo>
                  <a:cubicBezTo>
                    <a:pt x="1295" y="150"/>
                    <a:pt x="1296" y="164"/>
                    <a:pt x="1271" y="156"/>
                  </a:cubicBezTo>
                  <a:cubicBezTo>
                    <a:pt x="1264" y="153"/>
                    <a:pt x="1233" y="125"/>
                    <a:pt x="1227" y="119"/>
                  </a:cubicBezTo>
                  <a:cubicBezTo>
                    <a:pt x="1218" y="110"/>
                    <a:pt x="1209" y="96"/>
                    <a:pt x="1199" y="86"/>
                  </a:cubicBezTo>
                  <a:cubicBezTo>
                    <a:pt x="1184" y="69"/>
                    <a:pt x="1167" y="71"/>
                    <a:pt x="1151" y="63"/>
                  </a:cubicBezTo>
                  <a:cubicBezTo>
                    <a:pt x="1140" y="57"/>
                    <a:pt x="1126" y="46"/>
                    <a:pt x="1113" y="40"/>
                  </a:cubicBezTo>
                  <a:cubicBezTo>
                    <a:pt x="1089" y="29"/>
                    <a:pt x="1086" y="35"/>
                    <a:pt x="1062" y="43"/>
                  </a:cubicBezTo>
                  <a:cubicBezTo>
                    <a:pt x="1059" y="44"/>
                    <a:pt x="1047" y="56"/>
                    <a:pt x="1042" y="59"/>
                  </a:cubicBezTo>
                  <a:cubicBezTo>
                    <a:pt x="1039" y="60"/>
                    <a:pt x="1026" y="56"/>
                    <a:pt x="1019" y="59"/>
                  </a:cubicBezTo>
                  <a:cubicBezTo>
                    <a:pt x="982" y="74"/>
                    <a:pt x="945" y="99"/>
                    <a:pt x="907" y="109"/>
                  </a:cubicBezTo>
                  <a:cubicBezTo>
                    <a:pt x="890" y="114"/>
                    <a:pt x="871" y="108"/>
                    <a:pt x="853" y="114"/>
                  </a:cubicBezTo>
                  <a:cubicBezTo>
                    <a:pt x="833" y="120"/>
                    <a:pt x="830" y="134"/>
                    <a:pt x="807" y="135"/>
                  </a:cubicBezTo>
                  <a:cubicBezTo>
                    <a:pt x="797" y="135"/>
                    <a:pt x="769" y="123"/>
                    <a:pt x="756" y="118"/>
                  </a:cubicBezTo>
                  <a:cubicBezTo>
                    <a:pt x="739" y="113"/>
                    <a:pt x="722" y="96"/>
                    <a:pt x="705" y="92"/>
                  </a:cubicBezTo>
                  <a:cubicBezTo>
                    <a:pt x="705" y="92"/>
                    <a:pt x="657" y="100"/>
                    <a:pt x="655" y="101"/>
                  </a:cubicBezTo>
                  <a:cubicBezTo>
                    <a:pt x="637" y="109"/>
                    <a:pt x="637" y="124"/>
                    <a:pt x="624" y="130"/>
                  </a:cubicBezTo>
                  <a:cubicBezTo>
                    <a:pt x="612" y="135"/>
                    <a:pt x="579" y="136"/>
                    <a:pt x="566" y="139"/>
                  </a:cubicBezTo>
                  <a:cubicBezTo>
                    <a:pt x="539" y="144"/>
                    <a:pt x="554" y="154"/>
                    <a:pt x="523" y="135"/>
                  </a:cubicBezTo>
                  <a:cubicBezTo>
                    <a:pt x="490" y="116"/>
                    <a:pt x="475" y="78"/>
                    <a:pt x="446" y="53"/>
                  </a:cubicBezTo>
                  <a:cubicBezTo>
                    <a:pt x="435" y="43"/>
                    <a:pt x="417" y="30"/>
                    <a:pt x="400" y="32"/>
                  </a:cubicBezTo>
                  <a:cubicBezTo>
                    <a:pt x="371" y="35"/>
                    <a:pt x="375" y="48"/>
                    <a:pt x="354" y="63"/>
                  </a:cubicBezTo>
                  <a:cubicBezTo>
                    <a:pt x="325" y="83"/>
                    <a:pt x="294" y="86"/>
                    <a:pt x="266" y="108"/>
                  </a:cubicBezTo>
                  <a:cubicBezTo>
                    <a:pt x="252" y="120"/>
                    <a:pt x="227" y="126"/>
                    <a:pt x="216" y="137"/>
                  </a:cubicBezTo>
                  <a:cubicBezTo>
                    <a:pt x="203" y="150"/>
                    <a:pt x="207" y="163"/>
                    <a:pt x="190" y="174"/>
                  </a:cubicBezTo>
                  <a:cubicBezTo>
                    <a:pt x="183" y="178"/>
                    <a:pt x="142" y="197"/>
                    <a:pt x="136" y="198"/>
                  </a:cubicBezTo>
                  <a:cubicBezTo>
                    <a:pt x="127" y="200"/>
                    <a:pt x="111" y="193"/>
                    <a:pt x="105" y="195"/>
                  </a:cubicBezTo>
                  <a:cubicBezTo>
                    <a:pt x="97" y="198"/>
                    <a:pt x="84" y="206"/>
                    <a:pt x="80" y="208"/>
                  </a:cubicBezTo>
                  <a:cubicBezTo>
                    <a:pt x="70" y="211"/>
                    <a:pt x="72" y="218"/>
                    <a:pt x="55" y="222"/>
                  </a:cubicBezTo>
                  <a:cubicBezTo>
                    <a:pt x="44" y="224"/>
                    <a:pt x="30" y="213"/>
                    <a:pt x="16" y="217"/>
                  </a:cubicBezTo>
                  <a:cubicBezTo>
                    <a:pt x="12" y="217"/>
                    <a:pt x="6" y="221"/>
                    <a:pt x="0" y="225"/>
                  </a:cubicBezTo>
                  <a:cubicBezTo>
                    <a:pt x="0" y="811"/>
                    <a:pt x="0" y="811"/>
                    <a:pt x="0" y="811"/>
                  </a:cubicBezTo>
                  <a:cubicBezTo>
                    <a:pt x="3112" y="811"/>
                    <a:pt x="3112" y="811"/>
                    <a:pt x="3112" y="811"/>
                  </a:cubicBezTo>
                  <a:lnTo>
                    <a:pt x="3112" y="255"/>
                  </a:lnTo>
                  <a:close/>
                </a:path>
              </a:pathLst>
            </a:custGeom>
            <a:solidFill>
              <a:srgbClr val="4B4761"/>
            </a:solidFill>
            <a:ln w="17672" cap="flat">
              <a:noFill/>
              <a:prstDash val="solid"/>
              <a:miter/>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EE4F9049-93DF-4827-A6BD-D6A9A7C1B2A1}"/>
                </a:ext>
              </a:extLst>
            </p:cNvPr>
            <p:cNvSpPr>
              <a:spLocks/>
            </p:cNvSpPr>
            <p:nvPr/>
          </p:nvSpPr>
          <p:spPr bwMode="auto">
            <a:xfrm>
              <a:off x="-3175" y="2076450"/>
              <a:ext cx="12201525" cy="2689225"/>
            </a:xfrm>
            <a:custGeom>
              <a:avLst/>
              <a:gdLst>
                <a:gd name="T0" fmla="*/ 3129 w 3132"/>
                <a:gd name="T1" fmla="*/ 104 h 689"/>
                <a:gd name="T2" fmla="*/ 3066 w 3132"/>
                <a:gd name="T3" fmla="*/ 94 h 689"/>
                <a:gd name="T4" fmla="*/ 2964 w 3132"/>
                <a:gd name="T5" fmla="*/ 80 h 689"/>
                <a:gd name="T6" fmla="*/ 2902 w 3132"/>
                <a:gd name="T7" fmla="*/ 94 h 689"/>
                <a:gd name="T8" fmla="*/ 2799 w 3132"/>
                <a:gd name="T9" fmla="*/ 65 h 689"/>
                <a:gd name="T10" fmla="*/ 2744 w 3132"/>
                <a:gd name="T11" fmla="*/ 33 h 689"/>
                <a:gd name="T12" fmla="*/ 2689 w 3132"/>
                <a:gd name="T13" fmla="*/ 31 h 689"/>
                <a:gd name="T14" fmla="*/ 2621 w 3132"/>
                <a:gd name="T15" fmla="*/ 57 h 689"/>
                <a:gd name="T16" fmla="*/ 2551 w 3132"/>
                <a:gd name="T17" fmla="*/ 75 h 689"/>
                <a:gd name="T18" fmla="*/ 2477 w 3132"/>
                <a:gd name="T19" fmla="*/ 60 h 689"/>
                <a:gd name="T20" fmla="*/ 2370 w 3132"/>
                <a:gd name="T21" fmla="*/ 60 h 689"/>
                <a:gd name="T22" fmla="*/ 2225 w 3132"/>
                <a:gd name="T23" fmla="*/ 45 h 689"/>
                <a:gd name="T24" fmla="*/ 2152 w 3132"/>
                <a:gd name="T25" fmla="*/ 50 h 689"/>
                <a:gd name="T26" fmla="*/ 2059 w 3132"/>
                <a:gd name="T27" fmla="*/ 31 h 689"/>
                <a:gd name="T28" fmla="*/ 2001 w 3132"/>
                <a:gd name="T29" fmla="*/ 0 h 689"/>
                <a:gd name="T30" fmla="*/ 1898 w 3132"/>
                <a:gd name="T31" fmla="*/ 49 h 689"/>
                <a:gd name="T32" fmla="*/ 1822 w 3132"/>
                <a:gd name="T33" fmla="*/ 67 h 689"/>
                <a:gd name="T34" fmla="*/ 1749 w 3132"/>
                <a:gd name="T35" fmla="*/ 80 h 689"/>
                <a:gd name="T36" fmla="*/ 1659 w 3132"/>
                <a:gd name="T37" fmla="*/ 94 h 689"/>
                <a:gd name="T38" fmla="*/ 1560 w 3132"/>
                <a:gd name="T39" fmla="*/ 113 h 689"/>
                <a:gd name="T40" fmla="*/ 1448 w 3132"/>
                <a:gd name="T41" fmla="*/ 80 h 689"/>
                <a:gd name="T42" fmla="*/ 1371 w 3132"/>
                <a:gd name="T43" fmla="*/ 87 h 689"/>
                <a:gd name="T44" fmla="*/ 1303 w 3132"/>
                <a:gd name="T45" fmla="*/ 85 h 689"/>
                <a:gd name="T46" fmla="*/ 1222 w 3132"/>
                <a:gd name="T47" fmla="*/ 109 h 689"/>
                <a:gd name="T48" fmla="*/ 1121 w 3132"/>
                <a:gd name="T49" fmla="*/ 114 h 689"/>
                <a:gd name="T50" fmla="*/ 1001 w 3132"/>
                <a:gd name="T51" fmla="*/ 94 h 689"/>
                <a:gd name="T52" fmla="*/ 936 w 3132"/>
                <a:gd name="T53" fmla="*/ 60 h 689"/>
                <a:gd name="T54" fmla="*/ 831 w 3132"/>
                <a:gd name="T55" fmla="*/ 14 h 689"/>
                <a:gd name="T56" fmla="*/ 755 w 3132"/>
                <a:gd name="T57" fmla="*/ 43 h 689"/>
                <a:gd name="T58" fmla="*/ 718 w 3132"/>
                <a:gd name="T59" fmla="*/ 70 h 689"/>
                <a:gd name="T60" fmla="*/ 533 w 3132"/>
                <a:gd name="T61" fmla="*/ 45 h 689"/>
                <a:gd name="T62" fmla="*/ 467 w 3132"/>
                <a:gd name="T63" fmla="*/ 68 h 689"/>
                <a:gd name="T64" fmla="*/ 291 w 3132"/>
                <a:gd name="T65" fmla="*/ 85 h 689"/>
                <a:gd name="T66" fmla="*/ 181 w 3132"/>
                <a:gd name="T67" fmla="*/ 40 h 689"/>
                <a:gd name="T68" fmla="*/ 96 w 3132"/>
                <a:gd name="T69" fmla="*/ 62 h 689"/>
                <a:gd name="T70" fmla="*/ 17 w 3132"/>
                <a:gd name="T71" fmla="*/ 102 h 689"/>
                <a:gd name="T72" fmla="*/ 0 w 3132"/>
                <a:gd name="T73" fmla="*/ 689 h 689"/>
                <a:gd name="T74" fmla="*/ 3132 w 3132"/>
                <a:gd name="T75" fmla="*/ 10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32" h="689">
                  <a:moveTo>
                    <a:pt x="3132" y="105"/>
                  </a:moveTo>
                  <a:cubicBezTo>
                    <a:pt x="3131" y="105"/>
                    <a:pt x="3130" y="105"/>
                    <a:pt x="3129" y="104"/>
                  </a:cubicBezTo>
                  <a:cubicBezTo>
                    <a:pt x="3120" y="103"/>
                    <a:pt x="3113" y="95"/>
                    <a:pt x="3102" y="94"/>
                  </a:cubicBezTo>
                  <a:cubicBezTo>
                    <a:pt x="3088" y="93"/>
                    <a:pt x="3079" y="98"/>
                    <a:pt x="3066" y="94"/>
                  </a:cubicBezTo>
                  <a:cubicBezTo>
                    <a:pt x="3048" y="90"/>
                    <a:pt x="3022" y="71"/>
                    <a:pt x="3004" y="70"/>
                  </a:cubicBezTo>
                  <a:cubicBezTo>
                    <a:pt x="2990" y="70"/>
                    <a:pt x="2980" y="81"/>
                    <a:pt x="2964" y="80"/>
                  </a:cubicBezTo>
                  <a:cubicBezTo>
                    <a:pt x="2951" y="79"/>
                    <a:pt x="2947" y="71"/>
                    <a:pt x="2934" y="76"/>
                  </a:cubicBezTo>
                  <a:cubicBezTo>
                    <a:pt x="2916" y="82"/>
                    <a:pt x="2925" y="94"/>
                    <a:pt x="2902" y="94"/>
                  </a:cubicBezTo>
                  <a:cubicBezTo>
                    <a:pt x="2891" y="94"/>
                    <a:pt x="2874" y="89"/>
                    <a:pt x="2862" y="87"/>
                  </a:cubicBezTo>
                  <a:cubicBezTo>
                    <a:pt x="2850" y="85"/>
                    <a:pt x="2809" y="73"/>
                    <a:pt x="2799" y="65"/>
                  </a:cubicBezTo>
                  <a:cubicBezTo>
                    <a:pt x="2794" y="60"/>
                    <a:pt x="2794" y="49"/>
                    <a:pt x="2787" y="44"/>
                  </a:cubicBezTo>
                  <a:cubicBezTo>
                    <a:pt x="2777" y="35"/>
                    <a:pt x="2758" y="34"/>
                    <a:pt x="2744" y="33"/>
                  </a:cubicBezTo>
                  <a:cubicBezTo>
                    <a:pt x="2745" y="28"/>
                    <a:pt x="2742" y="20"/>
                    <a:pt x="2743" y="14"/>
                  </a:cubicBezTo>
                  <a:cubicBezTo>
                    <a:pt x="2728" y="14"/>
                    <a:pt x="2701" y="22"/>
                    <a:pt x="2689" y="31"/>
                  </a:cubicBezTo>
                  <a:cubicBezTo>
                    <a:pt x="2680" y="38"/>
                    <a:pt x="2676" y="52"/>
                    <a:pt x="2664" y="56"/>
                  </a:cubicBezTo>
                  <a:cubicBezTo>
                    <a:pt x="2651" y="60"/>
                    <a:pt x="2634" y="50"/>
                    <a:pt x="2621" y="57"/>
                  </a:cubicBezTo>
                  <a:cubicBezTo>
                    <a:pt x="2601" y="68"/>
                    <a:pt x="2612" y="75"/>
                    <a:pt x="2586" y="77"/>
                  </a:cubicBezTo>
                  <a:cubicBezTo>
                    <a:pt x="2574" y="78"/>
                    <a:pt x="2563" y="75"/>
                    <a:pt x="2551" y="75"/>
                  </a:cubicBezTo>
                  <a:cubicBezTo>
                    <a:pt x="2537" y="76"/>
                    <a:pt x="2524" y="81"/>
                    <a:pt x="2509" y="77"/>
                  </a:cubicBezTo>
                  <a:cubicBezTo>
                    <a:pt x="2497" y="73"/>
                    <a:pt x="2491" y="62"/>
                    <a:pt x="2477" y="60"/>
                  </a:cubicBezTo>
                  <a:cubicBezTo>
                    <a:pt x="2460" y="57"/>
                    <a:pt x="2434" y="67"/>
                    <a:pt x="2416" y="68"/>
                  </a:cubicBezTo>
                  <a:cubicBezTo>
                    <a:pt x="2392" y="70"/>
                    <a:pt x="2389" y="67"/>
                    <a:pt x="2370" y="60"/>
                  </a:cubicBezTo>
                  <a:cubicBezTo>
                    <a:pt x="2344" y="49"/>
                    <a:pt x="2320" y="40"/>
                    <a:pt x="2296" y="33"/>
                  </a:cubicBezTo>
                  <a:cubicBezTo>
                    <a:pt x="2262" y="24"/>
                    <a:pt x="2255" y="23"/>
                    <a:pt x="2225" y="45"/>
                  </a:cubicBezTo>
                  <a:cubicBezTo>
                    <a:pt x="2204" y="61"/>
                    <a:pt x="2210" y="54"/>
                    <a:pt x="2187" y="48"/>
                  </a:cubicBezTo>
                  <a:cubicBezTo>
                    <a:pt x="2174" y="45"/>
                    <a:pt x="2163" y="47"/>
                    <a:pt x="2152" y="50"/>
                  </a:cubicBezTo>
                  <a:cubicBezTo>
                    <a:pt x="2134" y="54"/>
                    <a:pt x="2125" y="60"/>
                    <a:pt x="2107" y="55"/>
                  </a:cubicBezTo>
                  <a:cubicBezTo>
                    <a:pt x="2091" y="50"/>
                    <a:pt x="2076" y="36"/>
                    <a:pt x="2059" y="31"/>
                  </a:cubicBezTo>
                  <a:cubicBezTo>
                    <a:pt x="2047" y="27"/>
                    <a:pt x="2037" y="27"/>
                    <a:pt x="2027" y="19"/>
                  </a:cubicBezTo>
                  <a:cubicBezTo>
                    <a:pt x="2014" y="10"/>
                    <a:pt x="2018" y="1"/>
                    <a:pt x="2001" y="0"/>
                  </a:cubicBezTo>
                  <a:cubicBezTo>
                    <a:pt x="1988" y="0"/>
                    <a:pt x="1966" y="19"/>
                    <a:pt x="1955" y="26"/>
                  </a:cubicBezTo>
                  <a:cubicBezTo>
                    <a:pt x="1937" y="37"/>
                    <a:pt x="1915" y="36"/>
                    <a:pt x="1898" y="49"/>
                  </a:cubicBezTo>
                  <a:cubicBezTo>
                    <a:pt x="1885" y="59"/>
                    <a:pt x="1879" y="70"/>
                    <a:pt x="1862" y="74"/>
                  </a:cubicBezTo>
                  <a:cubicBezTo>
                    <a:pt x="1842" y="80"/>
                    <a:pt x="1839" y="68"/>
                    <a:pt x="1822" y="67"/>
                  </a:cubicBezTo>
                  <a:cubicBezTo>
                    <a:pt x="1810" y="67"/>
                    <a:pt x="1800" y="78"/>
                    <a:pt x="1788" y="80"/>
                  </a:cubicBezTo>
                  <a:cubicBezTo>
                    <a:pt x="1775" y="82"/>
                    <a:pt x="1763" y="76"/>
                    <a:pt x="1749" y="80"/>
                  </a:cubicBezTo>
                  <a:cubicBezTo>
                    <a:pt x="1731" y="84"/>
                    <a:pt x="1722" y="88"/>
                    <a:pt x="1703" y="87"/>
                  </a:cubicBezTo>
                  <a:cubicBezTo>
                    <a:pt x="1687" y="86"/>
                    <a:pt x="1674" y="92"/>
                    <a:pt x="1659" y="94"/>
                  </a:cubicBezTo>
                  <a:cubicBezTo>
                    <a:pt x="1646" y="95"/>
                    <a:pt x="1636" y="87"/>
                    <a:pt x="1627" y="88"/>
                  </a:cubicBezTo>
                  <a:cubicBezTo>
                    <a:pt x="1603" y="88"/>
                    <a:pt x="1585" y="110"/>
                    <a:pt x="1560" y="113"/>
                  </a:cubicBezTo>
                  <a:cubicBezTo>
                    <a:pt x="1536" y="116"/>
                    <a:pt x="1507" y="102"/>
                    <a:pt x="1483" y="97"/>
                  </a:cubicBezTo>
                  <a:cubicBezTo>
                    <a:pt x="1469" y="94"/>
                    <a:pt x="1460" y="83"/>
                    <a:pt x="1448" y="80"/>
                  </a:cubicBezTo>
                  <a:cubicBezTo>
                    <a:pt x="1433" y="77"/>
                    <a:pt x="1425" y="91"/>
                    <a:pt x="1411" y="94"/>
                  </a:cubicBezTo>
                  <a:cubicBezTo>
                    <a:pt x="1396" y="97"/>
                    <a:pt x="1384" y="87"/>
                    <a:pt x="1371" y="87"/>
                  </a:cubicBezTo>
                  <a:cubicBezTo>
                    <a:pt x="1357" y="87"/>
                    <a:pt x="1350" y="91"/>
                    <a:pt x="1337" y="87"/>
                  </a:cubicBezTo>
                  <a:cubicBezTo>
                    <a:pt x="1320" y="83"/>
                    <a:pt x="1324" y="71"/>
                    <a:pt x="1303" y="85"/>
                  </a:cubicBezTo>
                  <a:cubicBezTo>
                    <a:pt x="1291" y="92"/>
                    <a:pt x="1276" y="120"/>
                    <a:pt x="1260" y="121"/>
                  </a:cubicBezTo>
                  <a:cubicBezTo>
                    <a:pt x="1248" y="121"/>
                    <a:pt x="1239" y="108"/>
                    <a:pt x="1222" y="109"/>
                  </a:cubicBezTo>
                  <a:cubicBezTo>
                    <a:pt x="1212" y="110"/>
                    <a:pt x="1203" y="113"/>
                    <a:pt x="1193" y="114"/>
                  </a:cubicBezTo>
                  <a:cubicBezTo>
                    <a:pt x="1166" y="118"/>
                    <a:pt x="1149" y="98"/>
                    <a:pt x="1121" y="114"/>
                  </a:cubicBezTo>
                  <a:cubicBezTo>
                    <a:pt x="1104" y="105"/>
                    <a:pt x="1089" y="101"/>
                    <a:pt x="1070" y="99"/>
                  </a:cubicBezTo>
                  <a:cubicBezTo>
                    <a:pt x="1052" y="98"/>
                    <a:pt x="1017" y="100"/>
                    <a:pt x="1001" y="94"/>
                  </a:cubicBezTo>
                  <a:cubicBezTo>
                    <a:pt x="988" y="89"/>
                    <a:pt x="985" y="74"/>
                    <a:pt x="974" y="67"/>
                  </a:cubicBezTo>
                  <a:cubicBezTo>
                    <a:pt x="962" y="60"/>
                    <a:pt x="949" y="63"/>
                    <a:pt x="936" y="60"/>
                  </a:cubicBezTo>
                  <a:cubicBezTo>
                    <a:pt x="914" y="54"/>
                    <a:pt x="898" y="48"/>
                    <a:pt x="879" y="37"/>
                  </a:cubicBezTo>
                  <a:cubicBezTo>
                    <a:pt x="864" y="28"/>
                    <a:pt x="849" y="17"/>
                    <a:pt x="831" y="14"/>
                  </a:cubicBezTo>
                  <a:cubicBezTo>
                    <a:pt x="802" y="8"/>
                    <a:pt x="799" y="29"/>
                    <a:pt x="776" y="40"/>
                  </a:cubicBezTo>
                  <a:cubicBezTo>
                    <a:pt x="771" y="43"/>
                    <a:pt x="760" y="40"/>
                    <a:pt x="755" y="43"/>
                  </a:cubicBezTo>
                  <a:cubicBezTo>
                    <a:pt x="748" y="47"/>
                    <a:pt x="752" y="55"/>
                    <a:pt x="745" y="60"/>
                  </a:cubicBezTo>
                  <a:cubicBezTo>
                    <a:pt x="736" y="67"/>
                    <a:pt x="727" y="66"/>
                    <a:pt x="718" y="70"/>
                  </a:cubicBezTo>
                  <a:cubicBezTo>
                    <a:pt x="677" y="90"/>
                    <a:pt x="663" y="95"/>
                    <a:pt x="622" y="75"/>
                  </a:cubicBezTo>
                  <a:cubicBezTo>
                    <a:pt x="598" y="62"/>
                    <a:pt x="560" y="40"/>
                    <a:pt x="533" y="45"/>
                  </a:cubicBezTo>
                  <a:cubicBezTo>
                    <a:pt x="522" y="47"/>
                    <a:pt x="514" y="57"/>
                    <a:pt x="503" y="60"/>
                  </a:cubicBezTo>
                  <a:cubicBezTo>
                    <a:pt x="491" y="64"/>
                    <a:pt x="479" y="63"/>
                    <a:pt x="467" y="68"/>
                  </a:cubicBezTo>
                  <a:cubicBezTo>
                    <a:pt x="434" y="82"/>
                    <a:pt x="401" y="91"/>
                    <a:pt x="369" y="104"/>
                  </a:cubicBezTo>
                  <a:cubicBezTo>
                    <a:pt x="353" y="91"/>
                    <a:pt x="313" y="85"/>
                    <a:pt x="291" y="85"/>
                  </a:cubicBezTo>
                  <a:cubicBezTo>
                    <a:pt x="259" y="83"/>
                    <a:pt x="244" y="63"/>
                    <a:pt x="220" y="52"/>
                  </a:cubicBezTo>
                  <a:cubicBezTo>
                    <a:pt x="203" y="44"/>
                    <a:pt x="201" y="43"/>
                    <a:pt x="181" y="40"/>
                  </a:cubicBezTo>
                  <a:cubicBezTo>
                    <a:pt x="157" y="38"/>
                    <a:pt x="164" y="38"/>
                    <a:pt x="144" y="48"/>
                  </a:cubicBezTo>
                  <a:cubicBezTo>
                    <a:pt x="129" y="55"/>
                    <a:pt x="110" y="55"/>
                    <a:pt x="96" y="62"/>
                  </a:cubicBezTo>
                  <a:cubicBezTo>
                    <a:pt x="82" y="69"/>
                    <a:pt x="73" y="83"/>
                    <a:pt x="59" y="90"/>
                  </a:cubicBezTo>
                  <a:cubicBezTo>
                    <a:pt x="46" y="97"/>
                    <a:pt x="29" y="94"/>
                    <a:pt x="17" y="102"/>
                  </a:cubicBezTo>
                  <a:cubicBezTo>
                    <a:pt x="11" y="105"/>
                    <a:pt x="6" y="110"/>
                    <a:pt x="0" y="114"/>
                  </a:cubicBezTo>
                  <a:cubicBezTo>
                    <a:pt x="0" y="689"/>
                    <a:pt x="0" y="689"/>
                    <a:pt x="0" y="689"/>
                  </a:cubicBezTo>
                  <a:cubicBezTo>
                    <a:pt x="3132" y="689"/>
                    <a:pt x="3132" y="689"/>
                    <a:pt x="3132" y="689"/>
                  </a:cubicBezTo>
                  <a:lnTo>
                    <a:pt x="3132" y="105"/>
                  </a:lnTo>
                  <a:close/>
                </a:path>
              </a:pathLst>
            </a:custGeom>
            <a:solidFill>
              <a:srgbClr val="544F6B"/>
            </a:solidFill>
            <a:ln w="21754" cap="flat">
              <a:noFill/>
              <a:prstDash val="solid"/>
              <a:miter/>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D75F18D2-8B35-4671-AC48-6F462592B6F6}"/>
                </a:ext>
              </a:extLst>
            </p:cNvPr>
            <p:cNvSpPr>
              <a:spLocks/>
            </p:cNvSpPr>
            <p:nvPr/>
          </p:nvSpPr>
          <p:spPr bwMode="auto">
            <a:xfrm>
              <a:off x="-3175" y="2697163"/>
              <a:ext cx="12201525" cy="2068513"/>
            </a:xfrm>
            <a:custGeom>
              <a:avLst/>
              <a:gdLst>
                <a:gd name="T0" fmla="*/ 3132 w 3132"/>
                <a:gd name="T1" fmla="*/ 48 h 530"/>
                <a:gd name="T2" fmla="*/ 3128 w 3132"/>
                <a:gd name="T3" fmla="*/ 47 h 530"/>
                <a:gd name="T4" fmla="*/ 3019 w 3132"/>
                <a:gd name="T5" fmla="*/ 36 h 530"/>
                <a:gd name="T6" fmla="*/ 2919 w 3132"/>
                <a:gd name="T7" fmla="*/ 23 h 530"/>
                <a:gd name="T8" fmla="*/ 2818 w 3132"/>
                <a:gd name="T9" fmla="*/ 41 h 530"/>
                <a:gd name="T10" fmla="*/ 2721 w 3132"/>
                <a:gd name="T11" fmla="*/ 38 h 530"/>
                <a:gd name="T12" fmla="*/ 2630 w 3132"/>
                <a:gd name="T13" fmla="*/ 55 h 530"/>
                <a:gd name="T14" fmla="*/ 2575 w 3132"/>
                <a:gd name="T15" fmla="*/ 35 h 530"/>
                <a:gd name="T16" fmla="*/ 2509 w 3132"/>
                <a:gd name="T17" fmla="*/ 40 h 530"/>
                <a:gd name="T18" fmla="*/ 2357 w 3132"/>
                <a:gd name="T19" fmla="*/ 35 h 530"/>
                <a:gd name="T20" fmla="*/ 2208 w 3132"/>
                <a:gd name="T21" fmla="*/ 11 h 530"/>
                <a:gd name="T22" fmla="*/ 2043 w 3132"/>
                <a:gd name="T23" fmla="*/ 28 h 530"/>
                <a:gd name="T24" fmla="*/ 1840 w 3132"/>
                <a:gd name="T25" fmla="*/ 33 h 530"/>
                <a:gd name="T26" fmla="*/ 1735 w 3132"/>
                <a:gd name="T27" fmla="*/ 14 h 530"/>
                <a:gd name="T28" fmla="*/ 1647 w 3132"/>
                <a:gd name="T29" fmla="*/ 28 h 530"/>
                <a:gd name="T30" fmla="*/ 1518 w 3132"/>
                <a:gd name="T31" fmla="*/ 36 h 530"/>
                <a:gd name="T32" fmla="*/ 1417 w 3132"/>
                <a:gd name="T33" fmla="*/ 47 h 530"/>
                <a:gd name="T34" fmla="*/ 1289 w 3132"/>
                <a:gd name="T35" fmla="*/ 43 h 530"/>
                <a:gd name="T36" fmla="*/ 1128 w 3132"/>
                <a:gd name="T37" fmla="*/ 38 h 530"/>
                <a:gd name="T38" fmla="*/ 972 w 3132"/>
                <a:gd name="T39" fmla="*/ 36 h 530"/>
                <a:gd name="T40" fmla="*/ 799 w 3132"/>
                <a:gd name="T41" fmla="*/ 43 h 530"/>
                <a:gd name="T42" fmla="*/ 635 w 3132"/>
                <a:gd name="T43" fmla="*/ 16 h 530"/>
                <a:gd name="T44" fmla="*/ 301 w 3132"/>
                <a:gd name="T45" fmla="*/ 23 h 530"/>
                <a:gd name="T46" fmla="*/ 128 w 3132"/>
                <a:gd name="T47" fmla="*/ 9 h 530"/>
                <a:gd name="T48" fmla="*/ 32 w 3132"/>
                <a:gd name="T49" fmla="*/ 18 h 530"/>
                <a:gd name="T50" fmla="*/ 0 w 3132"/>
                <a:gd name="T51" fmla="*/ 23 h 530"/>
                <a:gd name="T52" fmla="*/ 0 w 3132"/>
                <a:gd name="T53" fmla="*/ 530 h 530"/>
                <a:gd name="T54" fmla="*/ 3132 w 3132"/>
                <a:gd name="T55" fmla="*/ 530 h 530"/>
                <a:gd name="T56" fmla="*/ 3132 w 3132"/>
                <a:gd name="T57" fmla="*/ 4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32" h="530">
                  <a:moveTo>
                    <a:pt x="3132" y="48"/>
                  </a:moveTo>
                  <a:cubicBezTo>
                    <a:pt x="3130" y="48"/>
                    <a:pt x="3129" y="48"/>
                    <a:pt x="3128" y="47"/>
                  </a:cubicBezTo>
                  <a:cubicBezTo>
                    <a:pt x="3090" y="40"/>
                    <a:pt x="3057" y="39"/>
                    <a:pt x="3019" y="36"/>
                  </a:cubicBezTo>
                  <a:cubicBezTo>
                    <a:pt x="2985" y="33"/>
                    <a:pt x="2953" y="24"/>
                    <a:pt x="2919" y="23"/>
                  </a:cubicBezTo>
                  <a:cubicBezTo>
                    <a:pt x="2881" y="23"/>
                    <a:pt x="2855" y="41"/>
                    <a:pt x="2818" y="41"/>
                  </a:cubicBezTo>
                  <a:cubicBezTo>
                    <a:pt x="2785" y="41"/>
                    <a:pt x="2754" y="41"/>
                    <a:pt x="2721" y="38"/>
                  </a:cubicBezTo>
                  <a:cubicBezTo>
                    <a:pt x="2687" y="35"/>
                    <a:pt x="2662" y="52"/>
                    <a:pt x="2630" y="55"/>
                  </a:cubicBezTo>
                  <a:cubicBezTo>
                    <a:pt x="2607" y="57"/>
                    <a:pt x="2595" y="43"/>
                    <a:pt x="2575" y="35"/>
                  </a:cubicBezTo>
                  <a:cubicBezTo>
                    <a:pt x="2551" y="25"/>
                    <a:pt x="2534" y="32"/>
                    <a:pt x="2509" y="40"/>
                  </a:cubicBezTo>
                  <a:cubicBezTo>
                    <a:pt x="2455" y="60"/>
                    <a:pt x="2412" y="42"/>
                    <a:pt x="2357" y="35"/>
                  </a:cubicBezTo>
                  <a:cubicBezTo>
                    <a:pt x="2307" y="29"/>
                    <a:pt x="2258" y="14"/>
                    <a:pt x="2208" y="11"/>
                  </a:cubicBezTo>
                  <a:cubicBezTo>
                    <a:pt x="2153" y="8"/>
                    <a:pt x="2097" y="26"/>
                    <a:pt x="2043" y="28"/>
                  </a:cubicBezTo>
                  <a:cubicBezTo>
                    <a:pt x="1975" y="31"/>
                    <a:pt x="1907" y="39"/>
                    <a:pt x="1840" y="33"/>
                  </a:cubicBezTo>
                  <a:cubicBezTo>
                    <a:pt x="1806" y="29"/>
                    <a:pt x="1769" y="14"/>
                    <a:pt x="1735" y="14"/>
                  </a:cubicBezTo>
                  <a:cubicBezTo>
                    <a:pt x="1703" y="14"/>
                    <a:pt x="1680" y="31"/>
                    <a:pt x="1647" y="28"/>
                  </a:cubicBezTo>
                  <a:cubicBezTo>
                    <a:pt x="1602" y="25"/>
                    <a:pt x="1562" y="27"/>
                    <a:pt x="1518" y="36"/>
                  </a:cubicBezTo>
                  <a:cubicBezTo>
                    <a:pt x="1484" y="43"/>
                    <a:pt x="1451" y="51"/>
                    <a:pt x="1417" y="47"/>
                  </a:cubicBezTo>
                  <a:cubicBezTo>
                    <a:pt x="1369" y="42"/>
                    <a:pt x="1336" y="33"/>
                    <a:pt x="1289" y="43"/>
                  </a:cubicBezTo>
                  <a:cubicBezTo>
                    <a:pt x="1234" y="54"/>
                    <a:pt x="1182" y="40"/>
                    <a:pt x="1128" y="38"/>
                  </a:cubicBezTo>
                  <a:cubicBezTo>
                    <a:pt x="1076" y="36"/>
                    <a:pt x="1024" y="32"/>
                    <a:pt x="972" y="36"/>
                  </a:cubicBezTo>
                  <a:cubicBezTo>
                    <a:pt x="915" y="41"/>
                    <a:pt x="857" y="43"/>
                    <a:pt x="799" y="43"/>
                  </a:cubicBezTo>
                  <a:cubicBezTo>
                    <a:pt x="742" y="43"/>
                    <a:pt x="691" y="24"/>
                    <a:pt x="635" y="16"/>
                  </a:cubicBezTo>
                  <a:cubicBezTo>
                    <a:pt x="524" y="0"/>
                    <a:pt x="412" y="23"/>
                    <a:pt x="301" y="23"/>
                  </a:cubicBezTo>
                  <a:cubicBezTo>
                    <a:pt x="243" y="23"/>
                    <a:pt x="186" y="9"/>
                    <a:pt x="128" y="9"/>
                  </a:cubicBezTo>
                  <a:cubicBezTo>
                    <a:pt x="95" y="8"/>
                    <a:pt x="64" y="14"/>
                    <a:pt x="32" y="18"/>
                  </a:cubicBezTo>
                  <a:cubicBezTo>
                    <a:pt x="21" y="19"/>
                    <a:pt x="11" y="21"/>
                    <a:pt x="0" y="23"/>
                  </a:cubicBezTo>
                  <a:cubicBezTo>
                    <a:pt x="0" y="530"/>
                    <a:pt x="0" y="530"/>
                    <a:pt x="0" y="530"/>
                  </a:cubicBezTo>
                  <a:cubicBezTo>
                    <a:pt x="3132" y="530"/>
                    <a:pt x="3132" y="530"/>
                    <a:pt x="3132" y="530"/>
                  </a:cubicBezTo>
                  <a:lnTo>
                    <a:pt x="3132" y="48"/>
                  </a:lnTo>
                  <a:close/>
                </a:path>
              </a:pathLst>
            </a:custGeom>
            <a:solidFill>
              <a:srgbClr val="817B9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383D2A5D-8E7A-4971-9E54-24D722EA8C60}"/>
                </a:ext>
              </a:extLst>
            </p:cNvPr>
            <p:cNvSpPr>
              <a:spLocks/>
            </p:cNvSpPr>
            <p:nvPr/>
          </p:nvSpPr>
          <p:spPr bwMode="auto">
            <a:xfrm>
              <a:off x="603250" y="4062413"/>
              <a:ext cx="331788" cy="206375"/>
            </a:xfrm>
            <a:custGeom>
              <a:avLst/>
              <a:gdLst>
                <a:gd name="T0" fmla="*/ 37 w 85"/>
                <a:gd name="T1" fmla="*/ 0 h 53"/>
                <a:gd name="T2" fmla="*/ 27 w 85"/>
                <a:gd name="T3" fmla="*/ 27 h 53"/>
                <a:gd name="T4" fmla="*/ 0 w 85"/>
                <a:gd name="T5" fmla="*/ 44 h 53"/>
                <a:gd name="T6" fmla="*/ 71 w 85"/>
                <a:gd name="T7" fmla="*/ 52 h 53"/>
                <a:gd name="T8" fmla="*/ 83 w 85"/>
                <a:gd name="T9" fmla="*/ 47 h 53"/>
                <a:gd name="T10" fmla="*/ 37 w 85"/>
                <a:gd name="T11" fmla="*/ 0 h 53"/>
              </a:gdLst>
              <a:ahLst/>
              <a:cxnLst>
                <a:cxn ang="0">
                  <a:pos x="T0" y="T1"/>
                </a:cxn>
                <a:cxn ang="0">
                  <a:pos x="T2" y="T3"/>
                </a:cxn>
                <a:cxn ang="0">
                  <a:pos x="T4" y="T5"/>
                </a:cxn>
                <a:cxn ang="0">
                  <a:pos x="T6" y="T7"/>
                </a:cxn>
                <a:cxn ang="0">
                  <a:pos x="T8" y="T9"/>
                </a:cxn>
                <a:cxn ang="0">
                  <a:pos x="T10" y="T11"/>
                </a:cxn>
              </a:cxnLst>
              <a:rect l="0" t="0" r="r" b="b"/>
              <a:pathLst>
                <a:path w="85" h="53">
                  <a:moveTo>
                    <a:pt x="37" y="0"/>
                  </a:moveTo>
                  <a:cubicBezTo>
                    <a:pt x="31" y="8"/>
                    <a:pt x="32" y="17"/>
                    <a:pt x="27" y="27"/>
                  </a:cubicBezTo>
                  <a:cubicBezTo>
                    <a:pt x="14" y="21"/>
                    <a:pt x="6" y="32"/>
                    <a:pt x="0" y="44"/>
                  </a:cubicBezTo>
                  <a:cubicBezTo>
                    <a:pt x="24" y="51"/>
                    <a:pt x="49" y="42"/>
                    <a:pt x="71" y="52"/>
                  </a:cubicBezTo>
                  <a:cubicBezTo>
                    <a:pt x="74" y="53"/>
                    <a:pt x="78" y="46"/>
                    <a:pt x="83" y="47"/>
                  </a:cubicBezTo>
                  <a:cubicBezTo>
                    <a:pt x="85" y="32"/>
                    <a:pt x="47" y="14"/>
                    <a:pt x="37" y="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64D3023-166C-428A-B31F-250D07EB2D7E}"/>
                </a:ext>
              </a:extLst>
            </p:cNvPr>
            <p:cNvSpPr>
              <a:spLocks/>
            </p:cNvSpPr>
            <p:nvPr/>
          </p:nvSpPr>
          <p:spPr bwMode="auto">
            <a:xfrm>
              <a:off x="7931150" y="4067175"/>
              <a:ext cx="257175" cy="128588"/>
            </a:xfrm>
            <a:custGeom>
              <a:avLst/>
              <a:gdLst>
                <a:gd name="T0" fmla="*/ 0 w 66"/>
                <a:gd name="T1" fmla="*/ 31 h 33"/>
                <a:gd name="T2" fmla="*/ 66 w 66"/>
                <a:gd name="T3" fmla="*/ 12 h 33"/>
                <a:gd name="T4" fmla="*/ 0 w 66"/>
                <a:gd name="T5" fmla="*/ 31 h 33"/>
              </a:gdLst>
              <a:ahLst/>
              <a:cxnLst>
                <a:cxn ang="0">
                  <a:pos x="T0" y="T1"/>
                </a:cxn>
                <a:cxn ang="0">
                  <a:pos x="T2" y="T3"/>
                </a:cxn>
                <a:cxn ang="0">
                  <a:pos x="T4" y="T5"/>
                </a:cxn>
              </a:cxnLst>
              <a:rect l="0" t="0" r="r" b="b"/>
              <a:pathLst>
                <a:path w="66" h="33">
                  <a:moveTo>
                    <a:pt x="0" y="31"/>
                  </a:moveTo>
                  <a:cubicBezTo>
                    <a:pt x="21" y="25"/>
                    <a:pt x="54" y="33"/>
                    <a:pt x="66" y="12"/>
                  </a:cubicBezTo>
                  <a:cubicBezTo>
                    <a:pt x="42" y="25"/>
                    <a:pt x="17" y="0"/>
                    <a:pt x="0" y="31"/>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DC7248C3-2374-4DC5-AE3F-0186CA21D174}"/>
                </a:ext>
              </a:extLst>
            </p:cNvPr>
            <p:cNvSpPr>
              <a:spLocks/>
            </p:cNvSpPr>
            <p:nvPr/>
          </p:nvSpPr>
          <p:spPr bwMode="auto">
            <a:xfrm>
              <a:off x="10293350" y="4187825"/>
              <a:ext cx="520700" cy="120650"/>
            </a:xfrm>
            <a:custGeom>
              <a:avLst/>
              <a:gdLst>
                <a:gd name="T0" fmla="*/ 115 w 134"/>
                <a:gd name="T1" fmla="*/ 13 h 31"/>
                <a:gd name="T2" fmla="*/ 71 w 134"/>
                <a:gd name="T3" fmla="*/ 0 h 31"/>
                <a:gd name="T4" fmla="*/ 25 w 134"/>
                <a:gd name="T5" fmla="*/ 13 h 31"/>
                <a:gd name="T6" fmla="*/ 0 w 134"/>
                <a:gd name="T7" fmla="*/ 25 h 31"/>
                <a:gd name="T8" fmla="*/ 89 w 134"/>
                <a:gd name="T9" fmla="*/ 24 h 31"/>
                <a:gd name="T10" fmla="*/ 134 w 134"/>
                <a:gd name="T11" fmla="*/ 29 h 31"/>
                <a:gd name="T12" fmla="*/ 115 w 134"/>
                <a:gd name="T13" fmla="*/ 13 h 31"/>
              </a:gdLst>
              <a:ahLst/>
              <a:cxnLst>
                <a:cxn ang="0">
                  <a:pos x="T0" y="T1"/>
                </a:cxn>
                <a:cxn ang="0">
                  <a:pos x="T2" y="T3"/>
                </a:cxn>
                <a:cxn ang="0">
                  <a:pos x="T4" y="T5"/>
                </a:cxn>
                <a:cxn ang="0">
                  <a:pos x="T6" y="T7"/>
                </a:cxn>
                <a:cxn ang="0">
                  <a:pos x="T8" y="T9"/>
                </a:cxn>
                <a:cxn ang="0">
                  <a:pos x="T10" y="T11"/>
                </a:cxn>
                <a:cxn ang="0">
                  <a:pos x="T12" y="T13"/>
                </a:cxn>
              </a:cxnLst>
              <a:rect l="0" t="0" r="r" b="b"/>
              <a:pathLst>
                <a:path w="134" h="31">
                  <a:moveTo>
                    <a:pt x="115" y="13"/>
                  </a:moveTo>
                  <a:cubicBezTo>
                    <a:pt x="100" y="25"/>
                    <a:pt x="89" y="0"/>
                    <a:pt x="71" y="0"/>
                  </a:cubicBezTo>
                  <a:cubicBezTo>
                    <a:pt x="57" y="1"/>
                    <a:pt x="44" y="28"/>
                    <a:pt x="25" y="13"/>
                  </a:cubicBezTo>
                  <a:cubicBezTo>
                    <a:pt x="19" y="21"/>
                    <a:pt x="9" y="23"/>
                    <a:pt x="0" y="25"/>
                  </a:cubicBezTo>
                  <a:cubicBezTo>
                    <a:pt x="31" y="30"/>
                    <a:pt x="58" y="18"/>
                    <a:pt x="89" y="24"/>
                  </a:cubicBezTo>
                  <a:cubicBezTo>
                    <a:pt x="105" y="27"/>
                    <a:pt x="118" y="31"/>
                    <a:pt x="134" y="29"/>
                  </a:cubicBezTo>
                  <a:cubicBezTo>
                    <a:pt x="128" y="24"/>
                    <a:pt x="120" y="20"/>
                    <a:pt x="115" y="13"/>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68D84AB-98B1-4388-B5D4-06769F203215}"/>
                </a:ext>
              </a:extLst>
            </p:cNvPr>
            <p:cNvSpPr>
              <a:spLocks/>
            </p:cNvSpPr>
            <p:nvPr/>
          </p:nvSpPr>
          <p:spPr bwMode="auto">
            <a:xfrm>
              <a:off x="8255000" y="4140200"/>
              <a:ext cx="361950" cy="98425"/>
            </a:xfrm>
            <a:custGeom>
              <a:avLst/>
              <a:gdLst>
                <a:gd name="T0" fmla="*/ 62 w 93"/>
                <a:gd name="T1" fmla="*/ 7 h 25"/>
                <a:gd name="T2" fmla="*/ 22 w 93"/>
                <a:gd name="T3" fmla="*/ 8 h 25"/>
                <a:gd name="T4" fmla="*/ 0 w 93"/>
                <a:gd name="T5" fmla="*/ 25 h 25"/>
                <a:gd name="T6" fmla="*/ 93 w 93"/>
                <a:gd name="T7" fmla="*/ 11 h 25"/>
                <a:gd name="T8" fmla="*/ 68 w 93"/>
                <a:gd name="T9" fmla="*/ 0 h 25"/>
                <a:gd name="T10" fmla="*/ 62 w 93"/>
                <a:gd name="T11" fmla="*/ 7 h 25"/>
              </a:gdLst>
              <a:ahLst/>
              <a:cxnLst>
                <a:cxn ang="0">
                  <a:pos x="T0" y="T1"/>
                </a:cxn>
                <a:cxn ang="0">
                  <a:pos x="T2" y="T3"/>
                </a:cxn>
                <a:cxn ang="0">
                  <a:pos x="T4" y="T5"/>
                </a:cxn>
                <a:cxn ang="0">
                  <a:pos x="T6" y="T7"/>
                </a:cxn>
                <a:cxn ang="0">
                  <a:pos x="T8" y="T9"/>
                </a:cxn>
                <a:cxn ang="0">
                  <a:pos x="T10" y="T11"/>
                </a:cxn>
              </a:cxnLst>
              <a:rect l="0" t="0" r="r" b="b"/>
              <a:pathLst>
                <a:path w="93" h="25">
                  <a:moveTo>
                    <a:pt x="62" y="7"/>
                  </a:moveTo>
                  <a:cubicBezTo>
                    <a:pt x="55" y="1"/>
                    <a:pt x="34" y="6"/>
                    <a:pt x="22" y="8"/>
                  </a:cubicBezTo>
                  <a:cubicBezTo>
                    <a:pt x="2" y="10"/>
                    <a:pt x="15" y="4"/>
                    <a:pt x="0" y="25"/>
                  </a:cubicBezTo>
                  <a:cubicBezTo>
                    <a:pt x="26" y="17"/>
                    <a:pt x="72" y="25"/>
                    <a:pt x="93" y="11"/>
                  </a:cubicBezTo>
                  <a:cubicBezTo>
                    <a:pt x="85" y="7"/>
                    <a:pt x="76" y="4"/>
                    <a:pt x="68" y="0"/>
                  </a:cubicBezTo>
                  <a:cubicBezTo>
                    <a:pt x="66" y="2"/>
                    <a:pt x="64" y="4"/>
                    <a:pt x="62" y="7"/>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F0FD7225-783D-4E25-BFB1-2E1C8EE6E919}"/>
                </a:ext>
              </a:extLst>
            </p:cNvPr>
            <p:cNvSpPr>
              <a:spLocks/>
            </p:cNvSpPr>
            <p:nvPr/>
          </p:nvSpPr>
          <p:spPr bwMode="auto">
            <a:xfrm>
              <a:off x="6202363" y="2927350"/>
              <a:ext cx="922338" cy="265113"/>
            </a:xfrm>
            <a:custGeom>
              <a:avLst/>
              <a:gdLst>
                <a:gd name="T0" fmla="*/ 237 w 237"/>
                <a:gd name="T1" fmla="*/ 35 h 68"/>
                <a:gd name="T2" fmla="*/ 127 w 237"/>
                <a:gd name="T3" fmla="*/ 3 h 68"/>
                <a:gd name="T4" fmla="*/ 61 w 237"/>
                <a:gd name="T5" fmla="*/ 18 h 68"/>
                <a:gd name="T6" fmla="*/ 0 w 237"/>
                <a:gd name="T7" fmla="*/ 23 h 68"/>
                <a:gd name="T8" fmla="*/ 88 w 237"/>
                <a:gd name="T9" fmla="*/ 30 h 68"/>
                <a:gd name="T10" fmla="*/ 117 w 237"/>
                <a:gd name="T11" fmla="*/ 38 h 68"/>
                <a:gd name="T12" fmla="*/ 70 w 237"/>
                <a:gd name="T13" fmla="*/ 55 h 68"/>
                <a:gd name="T14" fmla="*/ 160 w 237"/>
                <a:gd name="T15" fmla="*/ 50 h 68"/>
                <a:gd name="T16" fmla="*/ 237 w 237"/>
                <a:gd name="T17" fmla="*/ 3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68">
                  <a:moveTo>
                    <a:pt x="237" y="35"/>
                  </a:moveTo>
                  <a:cubicBezTo>
                    <a:pt x="211" y="0"/>
                    <a:pt x="166" y="2"/>
                    <a:pt x="127" y="3"/>
                  </a:cubicBezTo>
                  <a:cubicBezTo>
                    <a:pt x="102" y="4"/>
                    <a:pt x="84" y="13"/>
                    <a:pt x="61" y="18"/>
                  </a:cubicBezTo>
                  <a:cubicBezTo>
                    <a:pt x="42" y="22"/>
                    <a:pt x="16" y="15"/>
                    <a:pt x="0" y="23"/>
                  </a:cubicBezTo>
                  <a:cubicBezTo>
                    <a:pt x="22" y="47"/>
                    <a:pt x="60" y="30"/>
                    <a:pt x="88" y="30"/>
                  </a:cubicBezTo>
                  <a:cubicBezTo>
                    <a:pt x="94" y="30"/>
                    <a:pt x="116" y="31"/>
                    <a:pt x="117" y="38"/>
                  </a:cubicBezTo>
                  <a:cubicBezTo>
                    <a:pt x="119" y="51"/>
                    <a:pt x="79" y="54"/>
                    <a:pt x="70" y="55"/>
                  </a:cubicBezTo>
                  <a:cubicBezTo>
                    <a:pt x="96" y="68"/>
                    <a:pt x="133" y="52"/>
                    <a:pt x="160" y="50"/>
                  </a:cubicBezTo>
                  <a:cubicBezTo>
                    <a:pt x="188" y="47"/>
                    <a:pt x="210" y="42"/>
                    <a:pt x="237" y="35"/>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61AE9739-BE21-401A-8D0C-B3FADCFA190D}"/>
                </a:ext>
              </a:extLst>
            </p:cNvPr>
            <p:cNvSpPr>
              <a:spLocks/>
            </p:cNvSpPr>
            <p:nvPr/>
          </p:nvSpPr>
          <p:spPr bwMode="auto">
            <a:xfrm>
              <a:off x="3435350" y="3251200"/>
              <a:ext cx="377825" cy="323850"/>
            </a:xfrm>
            <a:custGeom>
              <a:avLst/>
              <a:gdLst>
                <a:gd name="T0" fmla="*/ 68 w 97"/>
                <a:gd name="T1" fmla="*/ 52 h 83"/>
                <a:gd name="T2" fmla="*/ 25 w 97"/>
                <a:gd name="T3" fmla="*/ 59 h 83"/>
                <a:gd name="T4" fmla="*/ 2 w 97"/>
                <a:gd name="T5" fmla="*/ 49 h 83"/>
                <a:gd name="T6" fmla="*/ 16 w 97"/>
                <a:gd name="T7" fmla="*/ 42 h 83"/>
                <a:gd name="T8" fmla="*/ 34 w 97"/>
                <a:gd name="T9" fmla="*/ 30 h 83"/>
                <a:gd name="T10" fmla="*/ 73 w 97"/>
                <a:gd name="T11" fmla="*/ 4 h 83"/>
                <a:gd name="T12" fmla="*/ 68 w 97"/>
                <a:gd name="T13" fmla="*/ 52 h 83"/>
              </a:gdLst>
              <a:ahLst/>
              <a:cxnLst>
                <a:cxn ang="0">
                  <a:pos x="T0" y="T1"/>
                </a:cxn>
                <a:cxn ang="0">
                  <a:pos x="T2" y="T3"/>
                </a:cxn>
                <a:cxn ang="0">
                  <a:pos x="T4" y="T5"/>
                </a:cxn>
                <a:cxn ang="0">
                  <a:pos x="T6" y="T7"/>
                </a:cxn>
                <a:cxn ang="0">
                  <a:pos x="T8" y="T9"/>
                </a:cxn>
                <a:cxn ang="0">
                  <a:pos x="T10" y="T11"/>
                </a:cxn>
                <a:cxn ang="0">
                  <a:pos x="T12" y="T13"/>
                </a:cxn>
              </a:cxnLst>
              <a:rect l="0" t="0" r="r" b="b"/>
              <a:pathLst>
                <a:path w="97" h="83">
                  <a:moveTo>
                    <a:pt x="68" y="52"/>
                  </a:moveTo>
                  <a:cubicBezTo>
                    <a:pt x="60" y="56"/>
                    <a:pt x="24" y="83"/>
                    <a:pt x="25" y="59"/>
                  </a:cubicBezTo>
                  <a:cubicBezTo>
                    <a:pt x="20" y="58"/>
                    <a:pt x="0" y="58"/>
                    <a:pt x="2" y="49"/>
                  </a:cubicBezTo>
                  <a:cubicBezTo>
                    <a:pt x="3" y="46"/>
                    <a:pt x="13" y="44"/>
                    <a:pt x="16" y="42"/>
                  </a:cubicBezTo>
                  <a:cubicBezTo>
                    <a:pt x="24" y="39"/>
                    <a:pt x="28" y="37"/>
                    <a:pt x="34" y="30"/>
                  </a:cubicBezTo>
                  <a:cubicBezTo>
                    <a:pt x="42" y="20"/>
                    <a:pt x="56" y="0"/>
                    <a:pt x="73" y="4"/>
                  </a:cubicBezTo>
                  <a:cubicBezTo>
                    <a:pt x="81" y="22"/>
                    <a:pt x="97" y="38"/>
                    <a:pt x="68" y="52"/>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DDE75693-A3C0-401F-864E-C7DC5C412388}"/>
                </a:ext>
              </a:extLst>
            </p:cNvPr>
            <p:cNvSpPr>
              <a:spLocks/>
            </p:cNvSpPr>
            <p:nvPr/>
          </p:nvSpPr>
          <p:spPr bwMode="auto">
            <a:xfrm>
              <a:off x="1679575" y="2982913"/>
              <a:ext cx="635000" cy="244475"/>
            </a:xfrm>
            <a:custGeom>
              <a:avLst/>
              <a:gdLst>
                <a:gd name="T0" fmla="*/ 163 w 163"/>
                <a:gd name="T1" fmla="*/ 13 h 63"/>
                <a:gd name="T2" fmla="*/ 130 w 163"/>
                <a:gd name="T3" fmla="*/ 10 h 63"/>
                <a:gd name="T4" fmla="*/ 84 w 163"/>
                <a:gd name="T5" fmla="*/ 28 h 63"/>
                <a:gd name="T6" fmla="*/ 49 w 163"/>
                <a:gd name="T7" fmla="*/ 39 h 63"/>
                <a:gd name="T8" fmla="*/ 0 w 163"/>
                <a:gd name="T9" fmla="*/ 51 h 63"/>
                <a:gd name="T10" fmla="*/ 75 w 163"/>
                <a:gd name="T11" fmla="*/ 50 h 63"/>
                <a:gd name="T12" fmla="*/ 95 w 163"/>
                <a:gd name="T13" fmla="*/ 48 h 63"/>
                <a:gd name="T14" fmla="*/ 115 w 163"/>
                <a:gd name="T15" fmla="*/ 42 h 63"/>
                <a:gd name="T16" fmla="*/ 143 w 163"/>
                <a:gd name="T17" fmla="*/ 37 h 63"/>
                <a:gd name="T18" fmla="*/ 163 w 163"/>
                <a:gd name="T19"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3">
                  <a:moveTo>
                    <a:pt x="163" y="13"/>
                  </a:moveTo>
                  <a:cubicBezTo>
                    <a:pt x="152" y="0"/>
                    <a:pt x="142" y="4"/>
                    <a:pt x="130" y="10"/>
                  </a:cubicBezTo>
                  <a:cubicBezTo>
                    <a:pt x="115" y="18"/>
                    <a:pt x="98" y="21"/>
                    <a:pt x="84" y="28"/>
                  </a:cubicBezTo>
                  <a:cubicBezTo>
                    <a:pt x="72" y="35"/>
                    <a:pt x="62" y="36"/>
                    <a:pt x="49" y="39"/>
                  </a:cubicBezTo>
                  <a:cubicBezTo>
                    <a:pt x="39" y="42"/>
                    <a:pt x="7" y="44"/>
                    <a:pt x="0" y="51"/>
                  </a:cubicBezTo>
                  <a:cubicBezTo>
                    <a:pt x="18" y="63"/>
                    <a:pt x="57" y="56"/>
                    <a:pt x="75" y="50"/>
                  </a:cubicBezTo>
                  <a:cubicBezTo>
                    <a:pt x="82" y="48"/>
                    <a:pt x="88" y="48"/>
                    <a:pt x="95" y="48"/>
                  </a:cubicBezTo>
                  <a:cubicBezTo>
                    <a:pt x="103" y="47"/>
                    <a:pt x="107" y="45"/>
                    <a:pt x="115" y="42"/>
                  </a:cubicBezTo>
                  <a:cubicBezTo>
                    <a:pt x="124" y="39"/>
                    <a:pt x="134" y="40"/>
                    <a:pt x="143" y="37"/>
                  </a:cubicBezTo>
                  <a:cubicBezTo>
                    <a:pt x="154" y="33"/>
                    <a:pt x="154" y="18"/>
                    <a:pt x="163" y="13"/>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4028E689-B6D1-4A68-BAA4-0CC7F82BFE7D}"/>
                </a:ext>
              </a:extLst>
            </p:cNvPr>
            <p:cNvSpPr>
              <a:spLocks/>
            </p:cNvSpPr>
            <p:nvPr/>
          </p:nvSpPr>
          <p:spPr bwMode="auto">
            <a:xfrm>
              <a:off x="10591800" y="2665413"/>
              <a:ext cx="623888" cy="215900"/>
            </a:xfrm>
            <a:custGeom>
              <a:avLst/>
              <a:gdLst>
                <a:gd name="T0" fmla="*/ 160 w 160"/>
                <a:gd name="T1" fmla="*/ 14 h 55"/>
                <a:gd name="T2" fmla="*/ 120 w 160"/>
                <a:gd name="T3" fmla="*/ 4 h 55"/>
                <a:gd name="T4" fmla="*/ 102 w 160"/>
                <a:gd name="T5" fmla="*/ 12 h 55"/>
                <a:gd name="T6" fmla="*/ 81 w 160"/>
                <a:gd name="T7" fmla="*/ 23 h 55"/>
                <a:gd name="T8" fmla="*/ 37 w 160"/>
                <a:gd name="T9" fmla="*/ 40 h 55"/>
                <a:gd name="T10" fmla="*/ 0 w 160"/>
                <a:gd name="T11" fmla="*/ 54 h 55"/>
                <a:gd name="T12" fmla="*/ 54 w 160"/>
                <a:gd name="T13" fmla="*/ 54 h 55"/>
                <a:gd name="T14" fmla="*/ 80 w 160"/>
                <a:gd name="T15" fmla="*/ 54 h 55"/>
                <a:gd name="T16" fmla="*/ 115 w 160"/>
                <a:gd name="T17" fmla="*/ 41 h 55"/>
                <a:gd name="T18" fmla="*/ 148 w 160"/>
                <a:gd name="T19" fmla="*/ 35 h 55"/>
                <a:gd name="T20" fmla="*/ 160 w 160"/>
                <a:gd name="T21" fmla="*/ 1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55">
                  <a:moveTo>
                    <a:pt x="160" y="14"/>
                  </a:moveTo>
                  <a:cubicBezTo>
                    <a:pt x="151" y="4"/>
                    <a:pt x="133" y="0"/>
                    <a:pt x="120" y="4"/>
                  </a:cubicBezTo>
                  <a:cubicBezTo>
                    <a:pt x="113" y="6"/>
                    <a:pt x="108" y="10"/>
                    <a:pt x="102" y="12"/>
                  </a:cubicBezTo>
                  <a:cubicBezTo>
                    <a:pt x="94" y="15"/>
                    <a:pt x="88" y="20"/>
                    <a:pt x="81" y="23"/>
                  </a:cubicBezTo>
                  <a:cubicBezTo>
                    <a:pt x="67" y="30"/>
                    <a:pt x="51" y="34"/>
                    <a:pt x="37" y="40"/>
                  </a:cubicBezTo>
                  <a:cubicBezTo>
                    <a:pt x="27" y="45"/>
                    <a:pt x="6" y="45"/>
                    <a:pt x="0" y="54"/>
                  </a:cubicBezTo>
                  <a:cubicBezTo>
                    <a:pt x="18" y="55"/>
                    <a:pt x="36" y="54"/>
                    <a:pt x="54" y="54"/>
                  </a:cubicBezTo>
                  <a:cubicBezTo>
                    <a:pt x="62" y="54"/>
                    <a:pt x="73" y="55"/>
                    <a:pt x="80" y="54"/>
                  </a:cubicBezTo>
                  <a:cubicBezTo>
                    <a:pt x="92" y="51"/>
                    <a:pt x="102" y="43"/>
                    <a:pt x="115" y="41"/>
                  </a:cubicBezTo>
                  <a:cubicBezTo>
                    <a:pt x="128" y="39"/>
                    <a:pt x="137" y="42"/>
                    <a:pt x="148" y="35"/>
                  </a:cubicBezTo>
                  <a:cubicBezTo>
                    <a:pt x="157" y="29"/>
                    <a:pt x="154" y="21"/>
                    <a:pt x="160" y="14"/>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299028D1-6B40-482A-A141-985CE665B439}"/>
                </a:ext>
              </a:extLst>
            </p:cNvPr>
            <p:cNvSpPr>
              <a:spLocks/>
            </p:cNvSpPr>
            <p:nvPr/>
          </p:nvSpPr>
          <p:spPr bwMode="auto">
            <a:xfrm>
              <a:off x="11449050" y="3829050"/>
              <a:ext cx="561975" cy="350838"/>
            </a:xfrm>
            <a:custGeom>
              <a:avLst/>
              <a:gdLst>
                <a:gd name="T0" fmla="*/ 144 w 144"/>
                <a:gd name="T1" fmla="*/ 30 h 90"/>
                <a:gd name="T2" fmla="*/ 56 w 144"/>
                <a:gd name="T3" fmla="*/ 50 h 90"/>
                <a:gd name="T4" fmla="*/ 3 w 144"/>
                <a:gd name="T5" fmla="*/ 89 h 90"/>
                <a:gd name="T6" fmla="*/ 28 w 144"/>
                <a:gd name="T7" fmla="*/ 85 h 90"/>
                <a:gd name="T8" fmla="*/ 37 w 144"/>
                <a:gd name="T9" fmla="*/ 80 h 90"/>
                <a:gd name="T10" fmla="*/ 51 w 144"/>
                <a:gd name="T11" fmla="*/ 84 h 90"/>
                <a:gd name="T12" fmla="*/ 92 w 144"/>
                <a:gd name="T13" fmla="*/ 71 h 90"/>
                <a:gd name="T14" fmla="*/ 121 w 144"/>
                <a:gd name="T15" fmla="*/ 53 h 90"/>
                <a:gd name="T16" fmla="*/ 139 w 144"/>
                <a:gd name="T17"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90">
                  <a:moveTo>
                    <a:pt x="144" y="30"/>
                  </a:moveTo>
                  <a:cubicBezTo>
                    <a:pt x="124" y="0"/>
                    <a:pt x="76" y="37"/>
                    <a:pt x="56" y="50"/>
                  </a:cubicBezTo>
                  <a:cubicBezTo>
                    <a:pt x="41" y="59"/>
                    <a:pt x="0" y="65"/>
                    <a:pt x="3" y="89"/>
                  </a:cubicBezTo>
                  <a:cubicBezTo>
                    <a:pt x="10" y="90"/>
                    <a:pt x="22" y="87"/>
                    <a:pt x="28" y="85"/>
                  </a:cubicBezTo>
                  <a:cubicBezTo>
                    <a:pt x="31" y="84"/>
                    <a:pt x="32" y="81"/>
                    <a:pt x="37" y="80"/>
                  </a:cubicBezTo>
                  <a:cubicBezTo>
                    <a:pt x="42" y="80"/>
                    <a:pt x="46" y="83"/>
                    <a:pt x="51" y="84"/>
                  </a:cubicBezTo>
                  <a:cubicBezTo>
                    <a:pt x="69" y="87"/>
                    <a:pt x="77" y="77"/>
                    <a:pt x="92" y="71"/>
                  </a:cubicBezTo>
                  <a:cubicBezTo>
                    <a:pt x="104" y="65"/>
                    <a:pt x="112" y="62"/>
                    <a:pt x="121" y="53"/>
                  </a:cubicBezTo>
                  <a:cubicBezTo>
                    <a:pt x="126" y="49"/>
                    <a:pt x="134" y="41"/>
                    <a:pt x="139" y="40"/>
                  </a:cubicBezTo>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E0C74A7A-CCC4-450B-B389-091B55670DCD}"/>
                </a:ext>
              </a:extLst>
            </p:cNvPr>
            <p:cNvSpPr>
              <a:spLocks/>
            </p:cNvSpPr>
            <p:nvPr/>
          </p:nvSpPr>
          <p:spPr bwMode="auto">
            <a:xfrm>
              <a:off x="9642475" y="3352800"/>
              <a:ext cx="423863" cy="211138"/>
            </a:xfrm>
            <a:custGeom>
              <a:avLst/>
              <a:gdLst>
                <a:gd name="T0" fmla="*/ 109 w 109"/>
                <a:gd name="T1" fmla="*/ 20 h 54"/>
                <a:gd name="T2" fmla="*/ 32 w 109"/>
                <a:gd name="T3" fmla="*/ 17 h 54"/>
                <a:gd name="T4" fmla="*/ 15 w 109"/>
                <a:gd name="T5" fmla="*/ 26 h 54"/>
                <a:gd name="T6" fmla="*/ 4 w 109"/>
                <a:gd name="T7" fmla="*/ 31 h 54"/>
                <a:gd name="T8" fmla="*/ 18 w 109"/>
                <a:gd name="T9" fmla="*/ 46 h 54"/>
                <a:gd name="T10" fmla="*/ 12 w 109"/>
                <a:gd name="T11" fmla="*/ 54 h 54"/>
                <a:gd name="T12" fmla="*/ 109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109" y="20"/>
                  </a:moveTo>
                  <a:cubicBezTo>
                    <a:pt x="97" y="0"/>
                    <a:pt x="48" y="8"/>
                    <a:pt x="32" y="17"/>
                  </a:cubicBezTo>
                  <a:cubicBezTo>
                    <a:pt x="26" y="20"/>
                    <a:pt x="21" y="23"/>
                    <a:pt x="15" y="26"/>
                  </a:cubicBezTo>
                  <a:cubicBezTo>
                    <a:pt x="12" y="28"/>
                    <a:pt x="6" y="27"/>
                    <a:pt x="4" y="31"/>
                  </a:cubicBezTo>
                  <a:cubicBezTo>
                    <a:pt x="0" y="39"/>
                    <a:pt x="10" y="46"/>
                    <a:pt x="18" y="46"/>
                  </a:cubicBezTo>
                  <a:cubicBezTo>
                    <a:pt x="13" y="49"/>
                    <a:pt x="14" y="51"/>
                    <a:pt x="12" y="54"/>
                  </a:cubicBezTo>
                  <a:cubicBezTo>
                    <a:pt x="41" y="41"/>
                    <a:pt x="79" y="34"/>
                    <a:pt x="109" y="20"/>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AC8D30CC-5DCD-43CD-92CD-F3171CAC84E5}"/>
                </a:ext>
              </a:extLst>
            </p:cNvPr>
            <p:cNvSpPr>
              <a:spLocks/>
            </p:cNvSpPr>
            <p:nvPr/>
          </p:nvSpPr>
          <p:spPr bwMode="auto">
            <a:xfrm>
              <a:off x="3611563" y="3227388"/>
              <a:ext cx="415925" cy="288925"/>
            </a:xfrm>
            <a:custGeom>
              <a:avLst/>
              <a:gdLst>
                <a:gd name="T0" fmla="*/ 81 w 107"/>
                <a:gd name="T1" fmla="*/ 31 h 74"/>
                <a:gd name="T2" fmla="*/ 47 w 107"/>
                <a:gd name="T3" fmla="*/ 17 h 74"/>
                <a:gd name="T4" fmla="*/ 23 w 107"/>
                <a:gd name="T5" fmla="*/ 17 h 74"/>
                <a:gd name="T6" fmla="*/ 0 w 107"/>
                <a:gd name="T7" fmla="*/ 73 h 74"/>
                <a:gd name="T8" fmla="*/ 47 w 107"/>
                <a:gd name="T9" fmla="*/ 66 h 74"/>
                <a:gd name="T10" fmla="*/ 107 w 107"/>
                <a:gd name="T11" fmla="*/ 70 h 74"/>
                <a:gd name="T12" fmla="*/ 81 w 107"/>
                <a:gd name="T13" fmla="*/ 31 h 74"/>
              </a:gdLst>
              <a:ahLst/>
              <a:cxnLst>
                <a:cxn ang="0">
                  <a:pos x="T0" y="T1"/>
                </a:cxn>
                <a:cxn ang="0">
                  <a:pos x="T2" y="T3"/>
                </a:cxn>
                <a:cxn ang="0">
                  <a:pos x="T4" y="T5"/>
                </a:cxn>
                <a:cxn ang="0">
                  <a:pos x="T6" y="T7"/>
                </a:cxn>
                <a:cxn ang="0">
                  <a:pos x="T8" y="T9"/>
                </a:cxn>
                <a:cxn ang="0">
                  <a:pos x="T10" y="T11"/>
                </a:cxn>
                <a:cxn ang="0">
                  <a:pos x="T12" y="T13"/>
                </a:cxn>
              </a:cxnLst>
              <a:rect l="0" t="0" r="r" b="b"/>
              <a:pathLst>
                <a:path w="107" h="74">
                  <a:moveTo>
                    <a:pt x="81" y="31"/>
                  </a:moveTo>
                  <a:cubicBezTo>
                    <a:pt x="74" y="25"/>
                    <a:pt x="55" y="20"/>
                    <a:pt x="47" y="17"/>
                  </a:cubicBezTo>
                  <a:cubicBezTo>
                    <a:pt x="35" y="13"/>
                    <a:pt x="40" y="0"/>
                    <a:pt x="23" y="17"/>
                  </a:cubicBezTo>
                  <a:cubicBezTo>
                    <a:pt x="10" y="29"/>
                    <a:pt x="10" y="57"/>
                    <a:pt x="0" y="73"/>
                  </a:cubicBezTo>
                  <a:cubicBezTo>
                    <a:pt x="15" y="73"/>
                    <a:pt x="32" y="67"/>
                    <a:pt x="47" y="66"/>
                  </a:cubicBezTo>
                  <a:cubicBezTo>
                    <a:pt x="67" y="64"/>
                    <a:pt x="88" y="74"/>
                    <a:pt x="107" y="70"/>
                  </a:cubicBezTo>
                  <a:cubicBezTo>
                    <a:pt x="94" y="59"/>
                    <a:pt x="93" y="42"/>
                    <a:pt x="81" y="31"/>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F898AAA7-13AD-440F-8036-A32D209E228C}"/>
                </a:ext>
              </a:extLst>
            </p:cNvPr>
            <p:cNvSpPr>
              <a:spLocks/>
            </p:cNvSpPr>
            <p:nvPr/>
          </p:nvSpPr>
          <p:spPr bwMode="auto">
            <a:xfrm>
              <a:off x="5411788" y="3208338"/>
              <a:ext cx="428625" cy="273050"/>
            </a:xfrm>
            <a:custGeom>
              <a:avLst/>
              <a:gdLst>
                <a:gd name="T0" fmla="*/ 71 w 110"/>
                <a:gd name="T1" fmla="*/ 22 h 70"/>
                <a:gd name="T2" fmla="*/ 34 w 110"/>
                <a:gd name="T3" fmla="*/ 47 h 70"/>
                <a:gd name="T4" fmla="*/ 0 w 110"/>
                <a:gd name="T5" fmla="*/ 56 h 70"/>
                <a:gd name="T6" fmla="*/ 110 w 110"/>
                <a:gd name="T7" fmla="*/ 61 h 70"/>
                <a:gd name="T8" fmla="*/ 71 w 110"/>
                <a:gd name="T9" fmla="*/ 22 h 70"/>
              </a:gdLst>
              <a:ahLst/>
              <a:cxnLst>
                <a:cxn ang="0">
                  <a:pos x="T0" y="T1"/>
                </a:cxn>
                <a:cxn ang="0">
                  <a:pos x="T2" y="T3"/>
                </a:cxn>
                <a:cxn ang="0">
                  <a:pos x="T4" y="T5"/>
                </a:cxn>
                <a:cxn ang="0">
                  <a:pos x="T6" y="T7"/>
                </a:cxn>
                <a:cxn ang="0">
                  <a:pos x="T8" y="T9"/>
                </a:cxn>
              </a:cxnLst>
              <a:rect l="0" t="0" r="r" b="b"/>
              <a:pathLst>
                <a:path w="110" h="70">
                  <a:moveTo>
                    <a:pt x="71" y="22"/>
                  </a:moveTo>
                  <a:cubicBezTo>
                    <a:pt x="52" y="5"/>
                    <a:pt x="40" y="31"/>
                    <a:pt x="34" y="47"/>
                  </a:cubicBezTo>
                  <a:cubicBezTo>
                    <a:pt x="21" y="29"/>
                    <a:pt x="10" y="42"/>
                    <a:pt x="0" y="56"/>
                  </a:cubicBezTo>
                  <a:cubicBezTo>
                    <a:pt x="23" y="70"/>
                    <a:pt x="88" y="69"/>
                    <a:pt x="110" y="61"/>
                  </a:cubicBezTo>
                  <a:cubicBezTo>
                    <a:pt x="101" y="48"/>
                    <a:pt x="97" y="0"/>
                    <a:pt x="71" y="22"/>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C84F6ADE-5341-430B-93CD-C31D8230552A}"/>
                </a:ext>
              </a:extLst>
            </p:cNvPr>
            <p:cNvSpPr>
              <a:spLocks/>
            </p:cNvSpPr>
            <p:nvPr/>
          </p:nvSpPr>
          <p:spPr bwMode="auto">
            <a:xfrm>
              <a:off x="6049963" y="2986088"/>
              <a:ext cx="1757363" cy="276225"/>
            </a:xfrm>
            <a:custGeom>
              <a:avLst/>
              <a:gdLst>
                <a:gd name="T0" fmla="*/ 356 w 451"/>
                <a:gd name="T1" fmla="*/ 35 h 71"/>
                <a:gd name="T2" fmla="*/ 287 w 451"/>
                <a:gd name="T3" fmla="*/ 16 h 71"/>
                <a:gd name="T4" fmla="*/ 249 w 451"/>
                <a:gd name="T5" fmla="*/ 1 h 71"/>
                <a:gd name="T6" fmla="*/ 214 w 451"/>
                <a:gd name="T7" fmla="*/ 12 h 71"/>
                <a:gd name="T8" fmla="*/ 163 w 451"/>
                <a:gd name="T9" fmla="*/ 20 h 71"/>
                <a:gd name="T10" fmla="*/ 90 w 451"/>
                <a:gd name="T11" fmla="*/ 43 h 71"/>
                <a:gd name="T12" fmla="*/ 0 w 451"/>
                <a:gd name="T13" fmla="*/ 47 h 71"/>
                <a:gd name="T14" fmla="*/ 57 w 451"/>
                <a:gd name="T15" fmla="*/ 67 h 71"/>
                <a:gd name="T16" fmla="*/ 182 w 451"/>
                <a:gd name="T17" fmla="*/ 54 h 71"/>
                <a:gd name="T18" fmla="*/ 246 w 451"/>
                <a:gd name="T19" fmla="*/ 39 h 71"/>
                <a:gd name="T20" fmla="*/ 273 w 451"/>
                <a:gd name="T21" fmla="*/ 47 h 71"/>
                <a:gd name="T22" fmla="*/ 316 w 451"/>
                <a:gd name="T23" fmla="*/ 44 h 71"/>
                <a:gd name="T24" fmla="*/ 451 w 451"/>
                <a:gd name="T25" fmla="*/ 55 h 71"/>
                <a:gd name="T26" fmla="*/ 356 w 451"/>
                <a:gd name="T27"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1" h="71">
                  <a:moveTo>
                    <a:pt x="356" y="35"/>
                  </a:moveTo>
                  <a:cubicBezTo>
                    <a:pt x="334" y="29"/>
                    <a:pt x="308" y="26"/>
                    <a:pt x="287" y="16"/>
                  </a:cubicBezTo>
                  <a:cubicBezTo>
                    <a:pt x="271" y="8"/>
                    <a:pt x="266" y="1"/>
                    <a:pt x="249" y="1"/>
                  </a:cubicBezTo>
                  <a:cubicBezTo>
                    <a:pt x="235" y="0"/>
                    <a:pt x="227" y="8"/>
                    <a:pt x="214" y="12"/>
                  </a:cubicBezTo>
                  <a:cubicBezTo>
                    <a:pt x="197" y="17"/>
                    <a:pt x="180" y="16"/>
                    <a:pt x="163" y="20"/>
                  </a:cubicBezTo>
                  <a:cubicBezTo>
                    <a:pt x="139" y="26"/>
                    <a:pt x="115" y="38"/>
                    <a:pt x="90" y="43"/>
                  </a:cubicBezTo>
                  <a:cubicBezTo>
                    <a:pt x="60" y="49"/>
                    <a:pt x="30" y="47"/>
                    <a:pt x="0" y="47"/>
                  </a:cubicBezTo>
                  <a:cubicBezTo>
                    <a:pt x="7" y="55"/>
                    <a:pt x="43" y="65"/>
                    <a:pt x="57" y="67"/>
                  </a:cubicBezTo>
                  <a:cubicBezTo>
                    <a:pt x="98" y="71"/>
                    <a:pt x="142" y="58"/>
                    <a:pt x="182" y="54"/>
                  </a:cubicBezTo>
                  <a:cubicBezTo>
                    <a:pt x="205" y="52"/>
                    <a:pt x="225" y="41"/>
                    <a:pt x="246" y="39"/>
                  </a:cubicBezTo>
                  <a:cubicBezTo>
                    <a:pt x="256" y="39"/>
                    <a:pt x="264" y="46"/>
                    <a:pt x="273" y="47"/>
                  </a:cubicBezTo>
                  <a:cubicBezTo>
                    <a:pt x="287" y="49"/>
                    <a:pt x="301" y="44"/>
                    <a:pt x="316" y="44"/>
                  </a:cubicBezTo>
                  <a:cubicBezTo>
                    <a:pt x="361" y="44"/>
                    <a:pt x="405" y="54"/>
                    <a:pt x="451" y="55"/>
                  </a:cubicBezTo>
                  <a:cubicBezTo>
                    <a:pt x="419" y="48"/>
                    <a:pt x="387" y="44"/>
                    <a:pt x="356" y="3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CF494A48-7BB8-4495-B8D8-5E74F7F40EDE}"/>
                </a:ext>
              </a:extLst>
            </p:cNvPr>
            <p:cNvSpPr>
              <a:spLocks/>
            </p:cNvSpPr>
            <p:nvPr/>
          </p:nvSpPr>
          <p:spPr bwMode="auto">
            <a:xfrm>
              <a:off x="1765300" y="3001963"/>
              <a:ext cx="938213" cy="238125"/>
            </a:xfrm>
            <a:custGeom>
              <a:avLst/>
              <a:gdLst>
                <a:gd name="T0" fmla="*/ 125 w 241"/>
                <a:gd name="T1" fmla="*/ 4 h 61"/>
                <a:gd name="T2" fmla="*/ 106 w 241"/>
                <a:gd name="T3" fmla="*/ 26 h 61"/>
                <a:gd name="T4" fmla="*/ 83 w 241"/>
                <a:gd name="T5" fmla="*/ 28 h 61"/>
                <a:gd name="T6" fmla="*/ 0 w 241"/>
                <a:gd name="T7" fmla="*/ 50 h 61"/>
                <a:gd name="T8" fmla="*/ 118 w 241"/>
                <a:gd name="T9" fmla="*/ 38 h 61"/>
                <a:gd name="T10" fmla="*/ 172 w 241"/>
                <a:gd name="T11" fmla="*/ 33 h 61"/>
                <a:gd name="T12" fmla="*/ 203 w 241"/>
                <a:gd name="T13" fmla="*/ 28 h 61"/>
                <a:gd name="T14" fmla="*/ 241 w 241"/>
                <a:gd name="T15" fmla="*/ 33 h 61"/>
                <a:gd name="T16" fmla="*/ 179 w 241"/>
                <a:gd name="T17" fmla="*/ 19 h 61"/>
                <a:gd name="T18" fmla="*/ 125 w 241"/>
                <a:gd name="T19"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61">
                  <a:moveTo>
                    <a:pt x="125" y="4"/>
                  </a:moveTo>
                  <a:cubicBezTo>
                    <a:pt x="117" y="6"/>
                    <a:pt x="114" y="22"/>
                    <a:pt x="106" y="26"/>
                  </a:cubicBezTo>
                  <a:cubicBezTo>
                    <a:pt x="101" y="28"/>
                    <a:pt x="90" y="26"/>
                    <a:pt x="83" y="28"/>
                  </a:cubicBezTo>
                  <a:cubicBezTo>
                    <a:pt x="55" y="38"/>
                    <a:pt x="36" y="52"/>
                    <a:pt x="0" y="50"/>
                  </a:cubicBezTo>
                  <a:cubicBezTo>
                    <a:pt x="26" y="61"/>
                    <a:pt x="91" y="44"/>
                    <a:pt x="118" y="38"/>
                  </a:cubicBezTo>
                  <a:cubicBezTo>
                    <a:pt x="135" y="34"/>
                    <a:pt x="153" y="35"/>
                    <a:pt x="172" y="33"/>
                  </a:cubicBezTo>
                  <a:cubicBezTo>
                    <a:pt x="185" y="31"/>
                    <a:pt x="187" y="27"/>
                    <a:pt x="203" y="28"/>
                  </a:cubicBezTo>
                  <a:cubicBezTo>
                    <a:pt x="216" y="29"/>
                    <a:pt x="230" y="37"/>
                    <a:pt x="241" y="33"/>
                  </a:cubicBezTo>
                  <a:cubicBezTo>
                    <a:pt x="226" y="22"/>
                    <a:pt x="199" y="22"/>
                    <a:pt x="179" y="19"/>
                  </a:cubicBezTo>
                  <a:cubicBezTo>
                    <a:pt x="164" y="16"/>
                    <a:pt x="136" y="0"/>
                    <a:pt x="125" y="4"/>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40E4DD6F-92B1-482E-9ABF-AC773CB58EB7}"/>
                </a:ext>
              </a:extLst>
            </p:cNvPr>
            <p:cNvSpPr>
              <a:spLocks/>
            </p:cNvSpPr>
            <p:nvPr/>
          </p:nvSpPr>
          <p:spPr bwMode="auto">
            <a:xfrm>
              <a:off x="9664700" y="3368675"/>
              <a:ext cx="714375" cy="260350"/>
            </a:xfrm>
            <a:custGeom>
              <a:avLst/>
              <a:gdLst>
                <a:gd name="T0" fmla="*/ 137 w 183"/>
                <a:gd name="T1" fmla="*/ 39 h 67"/>
                <a:gd name="T2" fmla="*/ 103 w 183"/>
                <a:gd name="T3" fmla="*/ 12 h 67"/>
                <a:gd name="T4" fmla="*/ 0 w 183"/>
                <a:gd name="T5" fmla="*/ 54 h 67"/>
                <a:gd name="T6" fmla="*/ 76 w 183"/>
                <a:gd name="T7" fmla="*/ 49 h 67"/>
                <a:gd name="T8" fmla="*/ 183 w 183"/>
                <a:gd name="T9" fmla="*/ 67 h 67"/>
                <a:gd name="T10" fmla="*/ 137 w 183"/>
                <a:gd name="T11" fmla="*/ 39 h 67"/>
              </a:gdLst>
              <a:ahLst/>
              <a:cxnLst>
                <a:cxn ang="0">
                  <a:pos x="T0" y="T1"/>
                </a:cxn>
                <a:cxn ang="0">
                  <a:pos x="T2" y="T3"/>
                </a:cxn>
                <a:cxn ang="0">
                  <a:pos x="T4" y="T5"/>
                </a:cxn>
                <a:cxn ang="0">
                  <a:pos x="T6" y="T7"/>
                </a:cxn>
                <a:cxn ang="0">
                  <a:pos x="T8" y="T9"/>
                </a:cxn>
                <a:cxn ang="0">
                  <a:pos x="T10" y="T11"/>
                </a:cxn>
              </a:cxnLst>
              <a:rect l="0" t="0" r="r" b="b"/>
              <a:pathLst>
                <a:path w="183" h="67">
                  <a:moveTo>
                    <a:pt x="137" y="39"/>
                  </a:moveTo>
                  <a:cubicBezTo>
                    <a:pt x="125" y="30"/>
                    <a:pt x="116" y="17"/>
                    <a:pt x="103" y="12"/>
                  </a:cubicBezTo>
                  <a:cubicBezTo>
                    <a:pt x="71" y="0"/>
                    <a:pt x="28" y="40"/>
                    <a:pt x="0" y="54"/>
                  </a:cubicBezTo>
                  <a:cubicBezTo>
                    <a:pt x="26" y="54"/>
                    <a:pt x="50" y="48"/>
                    <a:pt x="76" y="49"/>
                  </a:cubicBezTo>
                  <a:cubicBezTo>
                    <a:pt x="112" y="51"/>
                    <a:pt x="150" y="50"/>
                    <a:pt x="183" y="67"/>
                  </a:cubicBezTo>
                  <a:cubicBezTo>
                    <a:pt x="168" y="56"/>
                    <a:pt x="152" y="49"/>
                    <a:pt x="137" y="39"/>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9C5230E6-30EB-44BA-B855-B9407451DAB5}"/>
                </a:ext>
              </a:extLst>
            </p:cNvPr>
            <p:cNvSpPr>
              <a:spLocks/>
            </p:cNvSpPr>
            <p:nvPr/>
          </p:nvSpPr>
          <p:spPr bwMode="auto">
            <a:xfrm>
              <a:off x="10701338" y="2673350"/>
              <a:ext cx="833438" cy="301625"/>
            </a:xfrm>
            <a:custGeom>
              <a:avLst/>
              <a:gdLst>
                <a:gd name="T0" fmla="*/ 137 w 214"/>
                <a:gd name="T1" fmla="*/ 5 h 77"/>
                <a:gd name="T2" fmla="*/ 108 w 214"/>
                <a:gd name="T3" fmla="*/ 2 h 77"/>
                <a:gd name="T4" fmla="*/ 88 w 214"/>
                <a:gd name="T5" fmla="*/ 22 h 77"/>
                <a:gd name="T6" fmla="*/ 47 w 214"/>
                <a:gd name="T7" fmla="*/ 32 h 77"/>
                <a:gd name="T8" fmla="*/ 0 w 214"/>
                <a:gd name="T9" fmla="*/ 61 h 77"/>
                <a:gd name="T10" fmla="*/ 100 w 214"/>
                <a:gd name="T11" fmla="*/ 63 h 77"/>
                <a:gd name="T12" fmla="*/ 149 w 214"/>
                <a:gd name="T13" fmla="*/ 68 h 77"/>
                <a:gd name="T14" fmla="*/ 214 w 214"/>
                <a:gd name="T15" fmla="*/ 75 h 77"/>
                <a:gd name="T16" fmla="*/ 137 w 214"/>
                <a:gd name="T17" fmla="*/ 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77">
                  <a:moveTo>
                    <a:pt x="137" y="5"/>
                  </a:moveTo>
                  <a:cubicBezTo>
                    <a:pt x="128" y="6"/>
                    <a:pt x="115" y="0"/>
                    <a:pt x="108" y="2"/>
                  </a:cubicBezTo>
                  <a:cubicBezTo>
                    <a:pt x="95" y="6"/>
                    <a:pt x="98" y="14"/>
                    <a:pt x="88" y="22"/>
                  </a:cubicBezTo>
                  <a:cubicBezTo>
                    <a:pt x="70" y="37"/>
                    <a:pt x="68" y="27"/>
                    <a:pt x="47" y="32"/>
                  </a:cubicBezTo>
                  <a:cubicBezTo>
                    <a:pt x="27" y="36"/>
                    <a:pt x="21" y="57"/>
                    <a:pt x="0" y="61"/>
                  </a:cubicBezTo>
                  <a:cubicBezTo>
                    <a:pt x="37" y="68"/>
                    <a:pt x="65" y="71"/>
                    <a:pt x="100" y="63"/>
                  </a:cubicBezTo>
                  <a:cubicBezTo>
                    <a:pt x="117" y="59"/>
                    <a:pt x="134" y="65"/>
                    <a:pt x="149" y="68"/>
                  </a:cubicBezTo>
                  <a:cubicBezTo>
                    <a:pt x="171" y="74"/>
                    <a:pt x="192" y="77"/>
                    <a:pt x="214" y="75"/>
                  </a:cubicBezTo>
                  <a:cubicBezTo>
                    <a:pt x="195" y="56"/>
                    <a:pt x="136" y="39"/>
                    <a:pt x="137" y="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3663DDDB-0CC1-448E-AC52-47064A91EDF7}"/>
                </a:ext>
              </a:extLst>
            </p:cNvPr>
            <p:cNvSpPr>
              <a:spLocks/>
            </p:cNvSpPr>
            <p:nvPr/>
          </p:nvSpPr>
          <p:spPr bwMode="auto">
            <a:xfrm>
              <a:off x="11512550" y="3902075"/>
              <a:ext cx="685800" cy="317500"/>
            </a:xfrm>
            <a:custGeom>
              <a:avLst/>
              <a:gdLst>
                <a:gd name="T0" fmla="*/ 176 w 176"/>
                <a:gd name="T1" fmla="*/ 64 h 81"/>
                <a:gd name="T2" fmla="*/ 112 w 176"/>
                <a:gd name="T3" fmla="*/ 4 h 81"/>
                <a:gd name="T4" fmla="*/ 74 w 176"/>
                <a:gd name="T5" fmla="*/ 29 h 81"/>
                <a:gd name="T6" fmla="*/ 44 w 176"/>
                <a:gd name="T7" fmla="*/ 56 h 81"/>
                <a:gd name="T8" fmla="*/ 0 w 176"/>
                <a:gd name="T9" fmla="*/ 64 h 81"/>
                <a:gd name="T10" fmla="*/ 70 w 176"/>
                <a:gd name="T11" fmla="*/ 78 h 81"/>
                <a:gd name="T12" fmla="*/ 176 w 176"/>
                <a:gd name="T13" fmla="*/ 73 h 81"/>
                <a:gd name="T14" fmla="*/ 176 w 176"/>
                <a:gd name="T15" fmla="*/ 64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81">
                  <a:moveTo>
                    <a:pt x="176" y="64"/>
                  </a:moveTo>
                  <a:cubicBezTo>
                    <a:pt x="160" y="40"/>
                    <a:pt x="141" y="0"/>
                    <a:pt x="112" y="4"/>
                  </a:cubicBezTo>
                  <a:cubicBezTo>
                    <a:pt x="98" y="7"/>
                    <a:pt x="90" y="21"/>
                    <a:pt x="74" y="29"/>
                  </a:cubicBezTo>
                  <a:cubicBezTo>
                    <a:pt x="62" y="35"/>
                    <a:pt x="45" y="34"/>
                    <a:pt x="44" y="56"/>
                  </a:cubicBezTo>
                  <a:cubicBezTo>
                    <a:pt x="30" y="60"/>
                    <a:pt x="14" y="62"/>
                    <a:pt x="0" y="64"/>
                  </a:cubicBezTo>
                  <a:cubicBezTo>
                    <a:pt x="22" y="61"/>
                    <a:pt x="46" y="76"/>
                    <a:pt x="70" y="78"/>
                  </a:cubicBezTo>
                  <a:cubicBezTo>
                    <a:pt x="106" y="81"/>
                    <a:pt x="140" y="73"/>
                    <a:pt x="176" y="73"/>
                  </a:cubicBezTo>
                  <a:lnTo>
                    <a:pt x="176" y="64"/>
                  </a:ln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789C6A04-7438-4A3B-92CF-96917BC39DAF}"/>
                </a:ext>
              </a:extLst>
            </p:cNvPr>
            <p:cNvSpPr>
              <a:spLocks/>
            </p:cNvSpPr>
            <p:nvPr/>
          </p:nvSpPr>
          <p:spPr bwMode="auto">
            <a:xfrm>
              <a:off x="7561263" y="3513138"/>
              <a:ext cx="693738" cy="260350"/>
            </a:xfrm>
            <a:custGeom>
              <a:avLst/>
              <a:gdLst>
                <a:gd name="T0" fmla="*/ 128 w 178"/>
                <a:gd name="T1" fmla="*/ 16 h 67"/>
                <a:gd name="T2" fmla="*/ 77 w 178"/>
                <a:gd name="T3" fmla="*/ 0 h 67"/>
                <a:gd name="T4" fmla="*/ 73 w 178"/>
                <a:gd name="T5" fmla="*/ 12 h 67"/>
                <a:gd name="T6" fmla="*/ 46 w 178"/>
                <a:gd name="T7" fmla="*/ 22 h 67"/>
                <a:gd name="T8" fmla="*/ 27 w 178"/>
                <a:gd name="T9" fmla="*/ 36 h 67"/>
                <a:gd name="T10" fmla="*/ 0 w 178"/>
                <a:gd name="T11" fmla="*/ 49 h 67"/>
                <a:gd name="T12" fmla="*/ 65 w 178"/>
                <a:gd name="T13" fmla="*/ 61 h 67"/>
                <a:gd name="T14" fmla="*/ 178 w 178"/>
                <a:gd name="T15" fmla="*/ 58 h 67"/>
                <a:gd name="T16" fmla="*/ 128 w 178"/>
                <a:gd name="T17"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67">
                  <a:moveTo>
                    <a:pt x="128" y="16"/>
                  </a:moveTo>
                  <a:cubicBezTo>
                    <a:pt x="113" y="5"/>
                    <a:pt x="95" y="3"/>
                    <a:pt x="77" y="0"/>
                  </a:cubicBezTo>
                  <a:cubicBezTo>
                    <a:pt x="77" y="2"/>
                    <a:pt x="75" y="11"/>
                    <a:pt x="73" y="12"/>
                  </a:cubicBezTo>
                  <a:cubicBezTo>
                    <a:pt x="64" y="17"/>
                    <a:pt x="55" y="16"/>
                    <a:pt x="46" y="22"/>
                  </a:cubicBezTo>
                  <a:cubicBezTo>
                    <a:pt x="37" y="28"/>
                    <a:pt x="43" y="45"/>
                    <a:pt x="27" y="36"/>
                  </a:cubicBezTo>
                  <a:cubicBezTo>
                    <a:pt x="20" y="42"/>
                    <a:pt x="10" y="48"/>
                    <a:pt x="0" y="49"/>
                  </a:cubicBezTo>
                  <a:cubicBezTo>
                    <a:pt x="20" y="67"/>
                    <a:pt x="40" y="65"/>
                    <a:pt x="65" y="61"/>
                  </a:cubicBezTo>
                  <a:cubicBezTo>
                    <a:pt x="101" y="55"/>
                    <a:pt x="141" y="52"/>
                    <a:pt x="178" y="58"/>
                  </a:cubicBezTo>
                  <a:cubicBezTo>
                    <a:pt x="156" y="55"/>
                    <a:pt x="144" y="27"/>
                    <a:pt x="128" y="16"/>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6">
              <a:extLst>
                <a:ext uri="{FF2B5EF4-FFF2-40B4-BE49-F238E27FC236}">
                  <a16:creationId xmlns:a16="http://schemas.microsoft.com/office/drawing/2014/main" id="{1F93093D-6E29-40D8-B2A4-7CA7F5193AD6}"/>
                </a:ext>
              </a:extLst>
            </p:cNvPr>
            <p:cNvSpPr>
              <a:spLocks/>
            </p:cNvSpPr>
            <p:nvPr/>
          </p:nvSpPr>
          <p:spPr bwMode="auto">
            <a:xfrm>
              <a:off x="8616950" y="3044825"/>
              <a:ext cx="476250" cy="323850"/>
            </a:xfrm>
            <a:custGeom>
              <a:avLst/>
              <a:gdLst>
                <a:gd name="T0" fmla="*/ 81 w 122"/>
                <a:gd name="T1" fmla="*/ 22 h 83"/>
                <a:gd name="T2" fmla="*/ 70 w 122"/>
                <a:gd name="T3" fmla="*/ 44 h 83"/>
                <a:gd name="T4" fmla="*/ 56 w 122"/>
                <a:gd name="T5" fmla="*/ 44 h 83"/>
                <a:gd name="T6" fmla="*/ 0 w 122"/>
                <a:gd name="T7" fmla="*/ 81 h 83"/>
                <a:gd name="T8" fmla="*/ 44 w 122"/>
                <a:gd name="T9" fmla="*/ 74 h 83"/>
                <a:gd name="T10" fmla="*/ 72 w 122"/>
                <a:gd name="T11" fmla="*/ 73 h 83"/>
                <a:gd name="T12" fmla="*/ 122 w 122"/>
                <a:gd name="T13" fmla="*/ 36 h 83"/>
                <a:gd name="T14" fmla="*/ 81 w 122"/>
                <a:gd name="T15" fmla="*/ 2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83">
                  <a:moveTo>
                    <a:pt x="81" y="22"/>
                  </a:moveTo>
                  <a:cubicBezTo>
                    <a:pt x="76" y="27"/>
                    <a:pt x="77" y="39"/>
                    <a:pt x="70" y="44"/>
                  </a:cubicBezTo>
                  <a:cubicBezTo>
                    <a:pt x="64" y="48"/>
                    <a:pt x="60" y="42"/>
                    <a:pt x="56" y="44"/>
                  </a:cubicBezTo>
                  <a:cubicBezTo>
                    <a:pt x="38" y="55"/>
                    <a:pt x="22" y="77"/>
                    <a:pt x="0" y="81"/>
                  </a:cubicBezTo>
                  <a:cubicBezTo>
                    <a:pt x="14" y="83"/>
                    <a:pt x="32" y="76"/>
                    <a:pt x="44" y="74"/>
                  </a:cubicBezTo>
                  <a:cubicBezTo>
                    <a:pt x="53" y="72"/>
                    <a:pt x="63" y="76"/>
                    <a:pt x="72" y="73"/>
                  </a:cubicBezTo>
                  <a:cubicBezTo>
                    <a:pt x="93" y="66"/>
                    <a:pt x="92" y="42"/>
                    <a:pt x="122" y="36"/>
                  </a:cubicBezTo>
                  <a:cubicBezTo>
                    <a:pt x="103" y="25"/>
                    <a:pt x="103" y="0"/>
                    <a:pt x="81" y="22"/>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27">
              <a:extLst>
                <a:ext uri="{FF2B5EF4-FFF2-40B4-BE49-F238E27FC236}">
                  <a16:creationId xmlns:a16="http://schemas.microsoft.com/office/drawing/2014/main" id="{DFBF7121-F5F9-44D4-8C84-80CFD2F3C08A}"/>
                </a:ext>
              </a:extLst>
            </p:cNvPr>
            <p:cNvSpPr>
              <a:spLocks/>
            </p:cNvSpPr>
            <p:nvPr/>
          </p:nvSpPr>
          <p:spPr bwMode="auto">
            <a:xfrm>
              <a:off x="-3175" y="2951163"/>
              <a:ext cx="1484313" cy="257175"/>
            </a:xfrm>
            <a:custGeom>
              <a:avLst/>
              <a:gdLst>
                <a:gd name="T0" fmla="*/ 261 w 381"/>
                <a:gd name="T1" fmla="*/ 8 h 66"/>
                <a:gd name="T2" fmla="*/ 0 w 381"/>
                <a:gd name="T3" fmla="*/ 18 h 66"/>
                <a:gd name="T4" fmla="*/ 0 w 381"/>
                <a:gd name="T5" fmla="*/ 59 h 66"/>
                <a:gd name="T6" fmla="*/ 146 w 381"/>
                <a:gd name="T7" fmla="*/ 66 h 66"/>
                <a:gd name="T8" fmla="*/ 288 w 381"/>
                <a:gd name="T9" fmla="*/ 53 h 66"/>
                <a:gd name="T10" fmla="*/ 381 w 381"/>
                <a:gd name="T11" fmla="*/ 36 h 66"/>
                <a:gd name="T12" fmla="*/ 261 w 381"/>
                <a:gd name="T13" fmla="*/ 8 h 66"/>
              </a:gdLst>
              <a:ahLst/>
              <a:cxnLst>
                <a:cxn ang="0">
                  <a:pos x="T0" y="T1"/>
                </a:cxn>
                <a:cxn ang="0">
                  <a:pos x="T2" y="T3"/>
                </a:cxn>
                <a:cxn ang="0">
                  <a:pos x="T4" y="T5"/>
                </a:cxn>
                <a:cxn ang="0">
                  <a:pos x="T6" y="T7"/>
                </a:cxn>
                <a:cxn ang="0">
                  <a:pos x="T8" y="T9"/>
                </a:cxn>
                <a:cxn ang="0">
                  <a:pos x="T10" y="T11"/>
                </a:cxn>
                <a:cxn ang="0">
                  <a:pos x="T12" y="T13"/>
                </a:cxn>
              </a:cxnLst>
              <a:rect l="0" t="0" r="r" b="b"/>
              <a:pathLst>
                <a:path w="381" h="66">
                  <a:moveTo>
                    <a:pt x="261" y="8"/>
                  </a:moveTo>
                  <a:cubicBezTo>
                    <a:pt x="176" y="0"/>
                    <a:pt x="85" y="9"/>
                    <a:pt x="0" y="18"/>
                  </a:cubicBezTo>
                  <a:cubicBezTo>
                    <a:pt x="0" y="59"/>
                    <a:pt x="0" y="59"/>
                    <a:pt x="0" y="59"/>
                  </a:cubicBezTo>
                  <a:cubicBezTo>
                    <a:pt x="49" y="61"/>
                    <a:pt x="98" y="66"/>
                    <a:pt x="146" y="66"/>
                  </a:cubicBezTo>
                  <a:cubicBezTo>
                    <a:pt x="194" y="66"/>
                    <a:pt x="240" y="53"/>
                    <a:pt x="288" y="53"/>
                  </a:cubicBezTo>
                  <a:cubicBezTo>
                    <a:pt x="311" y="53"/>
                    <a:pt x="373" y="64"/>
                    <a:pt x="381" y="36"/>
                  </a:cubicBezTo>
                  <a:cubicBezTo>
                    <a:pt x="350" y="16"/>
                    <a:pt x="298" y="11"/>
                    <a:pt x="261" y="8"/>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8">
              <a:extLst>
                <a:ext uri="{FF2B5EF4-FFF2-40B4-BE49-F238E27FC236}">
                  <a16:creationId xmlns:a16="http://schemas.microsoft.com/office/drawing/2014/main" id="{C72476FC-C9CF-4154-B264-B94F9C07E889}"/>
                </a:ext>
              </a:extLst>
            </p:cNvPr>
            <p:cNvSpPr>
              <a:spLocks/>
            </p:cNvSpPr>
            <p:nvPr/>
          </p:nvSpPr>
          <p:spPr bwMode="auto">
            <a:xfrm>
              <a:off x="-3175" y="3738563"/>
              <a:ext cx="4003675" cy="234950"/>
            </a:xfrm>
            <a:custGeom>
              <a:avLst/>
              <a:gdLst>
                <a:gd name="T0" fmla="*/ 858 w 1028"/>
                <a:gd name="T1" fmla="*/ 1 h 60"/>
                <a:gd name="T2" fmla="*/ 496 w 1028"/>
                <a:gd name="T3" fmla="*/ 13 h 60"/>
                <a:gd name="T4" fmla="*/ 245 w 1028"/>
                <a:gd name="T5" fmla="*/ 18 h 60"/>
                <a:gd name="T6" fmla="*/ 37 w 1028"/>
                <a:gd name="T7" fmla="*/ 21 h 60"/>
                <a:gd name="T8" fmla="*/ 0 w 1028"/>
                <a:gd name="T9" fmla="*/ 24 h 60"/>
                <a:gd name="T10" fmla="*/ 0 w 1028"/>
                <a:gd name="T11" fmla="*/ 57 h 60"/>
                <a:gd name="T12" fmla="*/ 171 w 1028"/>
                <a:gd name="T13" fmla="*/ 59 h 60"/>
                <a:gd name="T14" fmla="*/ 343 w 1028"/>
                <a:gd name="T15" fmla="*/ 56 h 60"/>
                <a:gd name="T16" fmla="*/ 571 w 1028"/>
                <a:gd name="T17" fmla="*/ 33 h 60"/>
                <a:gd name="T18" fmla="*/ 747 w 1028"/>
                <a:gd name="T19" fmla="*/ 45 h 60"/>
                <a:gd name="T20" fmla="*/ 944 w 1028"/>
                <a:gd name="T21" fmla="*/ 32 h 60"/>
                <a:gd name="T22" fmla="*/ 858 w 1028"/>
                <a:gd name="T23"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60">
                  <a:moveTo>
                    <a:pt x="858" y="1"/>
                  </a:moveTo>
                  <a:cubicBezTo>
                    <a:pt x="737" y="1"/>
                    <a:pt x="617" y="13"/>
                    <a:pt x="496" y="13"/>
                  </a:cubicBezTo>
                  <a:cubicBezTo>
                    <a:pt x="412" y="13"/>
                    <a:pt x="328" y="14"/>
                    <a:pt x="245" y="18"/>
                  </a:cubicBezTo>
                  <a:cubicBezTo>
                    <a:pt x="176" y="22"/>
                    <a:pt x="106" y="14"/>
                    <a:pt x="37" y="21"/>
                  </a:cubicBezTo>
                  <a:cubicBezTo>
                    <a:pt x="25" y="22"/>
                    <a:pt x="12" y="23"/>
                    <a:pt x="0" y="24"/>
                  </a:cubicBezTo>
                  <a:cubicBezTo>
                    <a:pt x="0" y="57"/>
                    <a:pt x="0" y="57"/>
                    <a:pt x="0" y="57"/>
                  </a:cubicBezTo>
                  <a:cubicBezTo>
                    <a:pt x="58" y="56"/>
                    <a:pt x="117" y="60"/>
                    <a:pt x="171" y="59"/>
                  </a:cubicBezTo>
                  <a:cubicBezTo>
                    <a:pt x="228" y="59"/>
                    <a:pt x="285" y="53"/>
                    <a:pt x="343" y="56"/>
                  </a:cubicBezTo>
                  <a:cubicBezTo>
                    <a:pt x="421" y="60"/>
                    <a:pt x="494" y="41"/>
                    <a:pt x="571" y="33"/>
                  </a:cubicBezTo>
                  <a:cubicBezTo>
                    <a:pt x="629" y="26"/>
                    <a:pt x="689" y="42"/>
                    <a:pt x="747" y="45"/>
                  </a:cubicBezTo>
                  <a:cubicBezTo>
                    <a:pt x="813" y="49"/>
                    <a:pt x="881" y="57"/>
                    <a:pt x="944" y="32"/>
                  </a:cubicBezTo>
                  <a:cubicBezTo>
                    <a:pt x="1028" y="0"/>
                    <a:pt x="883" y="0"/>
                    <a:pt x="858" y="1"/>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29">
              <a:extLst>
                <a:ext uri="{FF2B5EF4-FFF2-40B4-BE49-F238E27FC236}">
                  <a16:creationId xmlns:a16="http://schemas.microsoft.com/office/drawing/2014/main" id="{7FC8FE6F-66FA-4F12-9198-91C5A132B2B0}"/>
                </a:ext>
              </a:extLst>
            </p:cNvPr>
            <p:cNvSpPr>
              <a:spLocks/>
            </p:cNvSpPr>
            <p:nvPr/>
          </p:nvSpPr>
          <p:spPr bwMode="auto">
            <a:xfrm>
              <a:off x="-3175" y="4332288"/>
              <a:ext cx="12201525" cy="433388"/>
            </a:xfrm>
            <a:custGeom>
              <a:avLst/>
              <a:gdLst>
                <a:gd name="T0" fmla="*/ 3132 w 3132"/>
                <a:gd name="T1" fmla="*/ 39 h 111"/>
                <a:gd name="T2" fmla="*/ 2934 w 3132"/>
                <a:gd name="T3" fmla="*/ 32 h 111"/>
                <a:gd name="T4" fmla="*/ 2671 w 3132"/>
                <a:gd name="T5" fmla="*/ 27 h 111"/>
                <a:gd name="T6" fmla="*/ 2366 w 3132"/>
                <a:gd name="T7" fmla="*/ 20 h 111"/>
                <a:gd name="T8" fmla="*/ 1874 w 3132"/>
                <a:gd name="T9" fmla="*/ 24 h 111"/>
                <a:gd name="T10" fmla="*/ 1039 w 3132"/>
                <a:gd name="T11" fmla="*/ 71 h 111"/>
                <a:gd name="T12" fmla="*/ 500 w 3132"/>
                <a:gd name="T13" fmla="*/ 0 h 111"/>
                <a:gd name="T14" fmla="*/ 267 w 3132"/>
                <a:gd name="T15" fmla="*/ 15 h 111"/>
                <a:gd name="T16" fmla="*/ 101 w 3132"/>
                <a:gd name="T17" fmla="*/ 18 h 111"/>
                <a:gd name="T18" fmla="*/ 0 w 3132"/>
                <a:gd name="T19" fmla="*/ 25 h 111"/>
                <a:gd name="T20" fmla="*/ 0 w 3132"/>
                <a:gd name="T21" fmla="*/ 111 h 111"/>
                <a:gd name="T22" fmla="*/ 3132 w 3132"/>
                <a:gd name="T23" fmla="*/ 111 h 111"/>
                <a:gd name="T24" fmla="*/ 3132 w 3132"/>
                <a:gd name="T25" fmla="*/ 3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2" h="111">
                  <a:moveTo>
                    <a:pt x="3132" y="39"/>
                  </a:moveTo>
                  <a:cubicBezTo>
                    <a:pt x="3064" y="43"/>
                    <a:pt x="3002" y="45"/>
                    <a:pt x="2934" y="32"/>
                  </a:cubicBezTo>
                  <a:cubicBezTo>
                    <a:pt x="2849" y="15"/>
                    <a:pt x="2757" y="24"/>
                    <a:pt x="2671" y="27"/>
                  </a:cubicBezTo>
                  <a:cubicBezTo>
                    <a:pt x="2569" y="31"/>
                    <a:pt x="2468" y="26"/>
                    <a:pt x="2366" y="20"/>
                  </a:cubicBezTo>
                  <a:cubicBezTo>
                    <a:pt x="2203" y="9"/>
                    <a:pt x="2037" y="13"/>
                    <a:pt x="1874" y="24"/>
                  </a:cubicBezTo>
                  <a:cubicBezTo>
                    <a:pt x="1596" y="44"/>
                    <a:pt x="1318" y="72"/>
                    <a:pt x="1039" y="71"/>
                  </a:cubicBezTo>
                  <a:cubicBezTo>
                    <a:pt x="856" y="70"/>
                    <a:pt x="683" y="0"/>
                    <a:pt x="500" y="0"/>
                  </a:cubicBezTo>
                  <a:cubicBezTo>
                    <a:pt x="422" y="0"/>
                    <a:pt x="345" y="11"/>
                    <a:pt x="267" y="15"/>
                  </a:cubicBezTo>
                  <a:cubicBezTo>
                    <a:pt x="212" y="18"/>
                    <a:pt x="156" y="15"/>
                    <a:pt x="101" y="18"/>
                  </a:cubicBezTo>
                  <a:cubicBezTo>
                    <a:pt x="67" y="19"/>
                    <a:pt x="34" y="23"/>
                    <a:pt x="0" y="25"/>
                  </a:cubicBezTo>
                  <a:cubicBezTo>
                    <a:pt x="0" y="111"/>
                    <a:pt x="0" y="111"/>
                    <a:pt x="0" y="111"/>
                  </a:cubicBezTo>
                  <a:cubicBezTo>
                    <a:pt x="3132" y="111"/>
                    <a:pt x="3132" y="111"/>
                    <a:pt x="3132" y="111"/>
                  </a:cubicBezTo>
                  <a:lnTo>
                    <a:pt x="3132" y="39"/>
                  </a:ln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0">
              <a:extLst>
                <a:ext uri="{FF2B5EF4-FFF2-40B4-BE49-F238E27FC236}">
                  <a16:creationId xmlns:a16="http://schemas.microsoft.com/office/drawing/2014/main" id="{A7DC951F-97A3-4030-8DFD-EEB59DFCC0E6}"/>
                </a:ext>
              </a:extLst>
            </p:cNvPr>
            <p:cNvSpPr>
              <a:spLocks/>
            </p:cNvSpPr>
            <p:nvPr/>
          </p:nvSpPr>
          <p:spPr bwMode="auto">
            <a:xfrm>
              <a:off x="10199688" y="3087688"/>
              <a:ext cx="1998663" cy="334963"/>
            </a:xfrm>
            <a:custGeom>
              <a:avLst/>
              <a:gdLst>
                <a:gd name="T0" fmla="*/ 106 w 513"/>
                <a:gd name="T1" fmla="*/ 84 h 86"/>
                <a:gd name="T2" fmla="*/ 263 w 513"/>
                <a:gd name="T3" fmla="*/ 72 h 86"/>
                <a:gd name="T4" fmla="*/ 378 w 513"/>
                <a:gd name="T5" fmla="*/ 68 h 86"/>
                <a:gd name="T6" fmla="*/ 450 w 513"/>
                <a:gd name="T7" fmla="*/ 70 h 86"/>
                <a:gd name="T8" fmla="*/ 513 w 513"/>
                <a:gd name="T9" fmla="*/ 71 h 86"/>
                <a:gd name="T10" fmla="*/ 508 w 513"/>
                <a:gd name="T11" fmla="*/ 0 h 86"/>
                <a:gd name="T12" fmla="*/ 470 w 513"/>
                <a:gd name="T13" fmla="*/ 12 h 86"/>
                <a:gd name="T14" fmla="*/ 303 w 513"/>
                <a:gd name="T15" fmla="*/ 35 h 86"/>
                <a:gd name="T16" fmla="*/ 133 w 513"/>
                <a:gd name="T17" fmla="*/ 63 h 86"/>
                <a:gd name="T18" fmla="*/ 61 w 513"/>
                <a:gd name="T19" fmla="*/ 72 h 86"/>
                <a:gd name="T20" fmla="*/ 0 w 513"/>
                <a:gd name="T21" fmla="*/ 80 h 86"/>
                <a:gd name="T22" fmla="*/ 106 w 513"/>
                <a:gd name="T23" fmla="*/ 8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3" h="86">
                  <a:moveTo>
                    <a:pt x="106" y="84"/>
                  </a:moveTo>
                  <a:cubicBezTo>
                    <a:pt x="159" y="82"/>
                    <a:pt x="211" y="80"/>
                    <a:pt x="263" y="72"/>
                  </a:cubicBezTo>
                  <a:cubicBezTo>
                    <a:pt x="301" y="67"/>
                    <a:pt x="340" y="68"/>
                    <a:pt x="378" y="68"/>
                  </a:cubicBezTo>
                  <a:cubicBezTo>
                    <a:pt x="402" y="68"/>
                    <a:pt x="426" y="70"/>
                    <a:pt x="450" y="70"/>
                  </a:cubicBezTo>
                  <a:cubicBezTo>
                    <a:pt x="469" y="70"/>
                    <a:pt x="491" y="69"/>
                    <a:pt x="513" y="71"/>
                  </a:cubicBezTo>
                  <a:cubicBezTo>
                    <a:pt x="512" y="47"/>
                    <a:pt x="510" y="23"/>
                    <a:pt x="508" y="0"/>
                  </a:cubicBezTo>
                  <a:cubicBezTo>
                    <a:pt x="495" y="4"/>
                    <a:pt x="483" y="9"/>
                    <a:pt x="470" y="12"/>
                  </a:cubicBezTo>
                  <a:cubicBezTo>
                    <a:pt x="416" y="27"/>
                    <a:pt x="359" y="33"/>
                    <a:pt x="303" y="35"/>
                  </a:cubicBezTo>
                  <a:cubicBezTo>
                    <a:pt x="244" y="38"/>
                    <a:pt x="190" y="53"/>
                    <a:pt x="133" y="63"/>
                  </a:cubicBezTo>
                  <a:cubicBezTo>
                    <a:pt x="109" y="67"/>
                    <a:pt x="84" y="69"/>
                    <a:pt x="61" y="72"/>
                  </a:cubicBezTo>
                  <a:cubicBezTo>
                    <a:pt x="43" y="74"/>
                    <a:pt x="18" y="73"/>
                    <a:pt x="0" y="80"/>
                  </a:cubicBezTo>
                  <a:cubicBezTo>
                    <a:pt x="36" y="78"/>
                    <a:pt x="71" y="86"/>
                    <a:pt x="106" y="84"/>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1">
              <a:extLst>
                <a:ext uri="{FF2B5EF4-FFF2-40B4-BE49-F238E27FC236}">
                  <a16:creationId xmlns:a16="http://schemas.microsoft.com/office/drawing/2014/main" id="{942E431F-59DB-452E-ABA2-748DB7BCC4C7}"/>
                </a:ext>
              </a:extLst>
            </p:cNvPr>
            <p:cNvSpPr>
              <a:spLocks/>
            </p:cNvSpPr>
            <p:nvPr/>
          </p:nvSpPr>
          <p:spPr bwMode="auto">
            <a:xfrm>
              <a:off x="8921750" y="3449638"/>
              <a:ext cx="3282950" cy="336550"/>
            </a:xfrm>
            <a:custGeom>
              <a:avLst/>
              <a:gdLst>
                <a:gd name="T0" fmla="*/ 180 w 843"/>
                <a:gd name="T1" fmla="*/ 48 h 86"/>
                <a:gd name="T2" fmla="*/ 0 w 843"/>
                <a:gd name="T3" fmla="*/ 62 h 86"/>
                <a:gd name="T4" fmla="*/ 121 w 843"/>
                <a:gd name="T5" fmla="*/ 72 h 86"/>
                <a:gd name="T6" fmla="*/ 464 w 843"/>
                <a:gd name="T7" fmla="*/ 52 h 86"/>
                <a:gd name="T8" fmla="*/ 807 w 843"/>
                <a:gd name="T9" fmla="*/ 39 h 86"/>
                <a:gd name="T10" fmla="*/ 843 w 843"/>
                <a:gd name="T11" fmla="*/ 42 h 86"/>
                <a:gd name="T12" fmla="*/ 842 w 843"/>
                <a:gd name="T13" fmla="*/ 0 h 86"/>
                <a:gd name="T14" fmla="*/ 785 w 843"/>
                <a:gd name="T15" fmla="*/ 3 h 86"/>
                <a:gd name="T16" fmla="*/ 638 w 843"/>
                <a:gd name="T17" fmla="*/ 14 h 86"/>
                <a:gd name="T18" fmla="*/ 458 w 843"/>
                <a:gd name="T19" fmla="*/ 21 h 86"/>
                <a:gd name="T20" fmla="*/ 325 w 843"/>
                <a:gd name="T21" fmla="*/ 33 h 86"/>
                <a:gd name="T22" fmla="*/ 262 w 843"/>
                <a:gd name="T23" fmla="*/ 47 h 86"/>
                <a:gd name="T24" fmla="*/ 180 w 843"/>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86">
                  <a:moveTo>
                    <a:pt x="180" y="48"/>
                  </a:moveTo>
                  <a:cubicBezTo>
                    <a:pt x="124" y="48"/>
                    <a:pt x="52" y="34"/>
                    <a:pt x="0" y="62"/>
                  </a:cubicBezTo>
                  <a:cubicBezTo>
                    <a:pt x="5" y="86"/>
                    <a:pt x="101" y="71"/>
                    <a:pt x="121" y="72"/>
                  </a:cubicBezTo>
                  <a:cubicBezTo>
                    <a:pt x="234" y="79"/>
                    <a:pt x="351" y="66"/>
                    <a:pt x="464" y="52"/>
                  </a:cubicBezTo>
                  <a:cubicBezTo>
                    <a:pt x="579" y="39"/>
                    <a:pt x="692" y="26"/>
                    <a:pt x="807" y="39"/>
                  </a:cubicBezTo>
                  <a:cubicBezTo>
                    <a:pt x="819" y="40"/>
                    <a:pt x="831" y="41"/>
                    <a:pt x="843" y="42"/>
                  </a:cubicBezTo>
                  <a:cubicBezTo>
                    <a:pt x="843" y="28"/>
                    <a:pt x="842" y="14"/>
                    <a:pt x="842" y="0"/>
                  </a:cubicBezTo>
                  <a:cubicBezTo>
                    <a:pt x="823" y="2"/>
                    <a:pt x="803" y="2"/>
                    <a:pt x="785" y="3"/>
                  </a:cubicBezTo>
                  <a:cubicBezTo>
                    <a:pt x="736" y="7"/>
                    <a:pt x="687" y="14"/>
                    <a:pt x="638" y="14"/>
                  </a:cubicBezTo>
                  <a:cubicBezTo>
                    <a:pt x="578" y="13"/>
                    <a:pt x="518" y="19"/>
                    <a:pt x="458" y="21"/>
                  </a:cubicBezTo>
                  <a:cubicBezTo>
                    <a:pt x="415" y="22"/>
                    <a:pt x="367" y="26"/>
                    <a:pt x="325" y="33"/>
                  </a:cubicBezTo>
                  <a:cubicBezTo>
                    <a:pt x="303" y="37"/>
                    <a:pt x="285" y="46"/>
                    <a:pt x="262" y="47"/>
                  </a:cubicBezTo>
                  <a:cubicBezTo>
                    <a:pt x="235" y="49"/>
                    <a:pt x="207" y="48"/>
                    <a:pt x="180" y="48"/>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84789BCC-8257-45A1-A07D-BD03AF2902DC}"/>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Freeform: Shape 66">
            <a:extLst>
              <a:ext uri="{FF2B5EF4-FFF2-40B4-BE49-F238E27FC236}">
                <a16:creationId xmlns:a16="http://schemas.microsoft.com/office/drawing/2014/main" id="{3BBDAF2F-A3C5-473B-A449-BD8E51F119C3}"/>
              </a:ext>
            </a:extLst>
          </p:cNvPr>
          <p:cNvSpPr/>
          <p:nvPr/>
        </p:nvSpPr>
        <p:spPr>
          <a:xfrm>
            <a:off x="75631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10" name="Slide Number Placeholder 9">
            <a:extLst>
              <a:ext uri="{FF2B5EF4-FFF2-40B4-BE49-F238E27FC236}">
                <a16:creationId xmlns:a16="http://schemas.microsoft.com/office/drawing/2014/main" id="{6A8C2D05-C0E2-4FB9-8868-AA99B369ACC5}"/>
              </a:ext>
            </a:extLst>
          </p:cNvPr>
          <p:cNvSpPr>
            <a:spLocks noGrp="1"/>
          </p:cNvSpPr>
          <p:nvPr>
            <p:ph type="sldNum" sz="quarter" idx="12"/>
          </p:nvPr>
        </p:nvSpPr>
        <p:spPr/>
        <p:txBody>
          <a:bodyPr/>
          <a:lstStyle/>
          <a:p>
            <a:fld id="{14ED2C52-F4A6-44CA-8A9F-48318319496E}" type="slidenum">
              <a:rPr lang="en-US" smtClean="0"/>
              <a:t>14</a:t>
            </a:fld>
            <a:endParaRPr lang="en-US" dirty="0"/>
          </a:p>
        </p:txBody>
      </p:sp>
      <p:sp>
        <p:nvSpPr>
          <p:cNvPr id="55" name="Rectangle: Top Corners Rounded 54">
            <a:extLst>
              <a:ext uri="{FF2B5EF4-FFF2-40B4-BE49-F238E27FC236}">
                <a16:creationId xmlns:a16="http://schemas.microsoft.com/office/drawing/2014/main" id="{E72273C8-625A-4E55-A38A-C2A6E64AFCD0}"/>
              </a:ext>
            </a:extLst>
          </p:cNvPr>
          <p:cNvSpPr/>
          <p:nvPr/>
        </p:nvSpPr>
        <p:spPr>
          <a:xfrm flipV="1">
            <a:off x="334962"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dirty="0">
              <a:solidFill>
                <a:schemeClr val="bg1"/>
              </a:solidFill>
            </a:endParaRPr>
          </a:p>
        </p:txBody>
      </p:sp>
      <p:sp>
        <p:nvSpPr>
          <p:cNvPr id="59" name="Rectangle: Top Corners Rounded 58">
            <a:extLst>
              <a:ext uri="{FF2B5EF4-FFF2-40B4-BE49-F238E27FC236}">
                <a16:creationId xmlns:a16="http://schemas.microsoft.com/office/drawing/2014/main" id="{49C5F993-B1A1-40B6-B7C0-D176A23DB848}"/>
              </a:ext>
            </a:extLst>
          </p:cNvPr>
          <p:cNvSpPr/>
          <p:nvPr/>
        </p:nvSpPr>
        <p:spPr>
          <a:xfrm flipV="1">
            <a:off x="3304182"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sp>
        <p:nvSpPr>
          <p:cNvPr id="60" name="Rectangle: Top Corners Rounded 59">
            <a:extLst>
              <a:ext uri="{FF2B5EF4-FFF2-40B4-BE49-F238E27FC236}">
                <a16:creationId xmlns:a16="http://schemas.microsoft.com/office/drawing/2014/main" id="{AF7B2C80-A315-4DB1-81A6-3C8DCF139C48}"/>
              </a:ext>
            </a:extLst>
          </p:cNvPr>
          <p:cNvSpPr/>
          <p:nvPr/>
        </p:nvSpPr>
        <p:spPr>
          <a:xfrm flipV="1">
            <a:off x="6268441"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sp>
        <p:nvSpPr>
          <p:cNvPr id="61" name="Rectangle: Top Corners Rounded 60">
            <a:extLst>
              <a:ext uri="{FF2B5EF4-FFF2-40B4-BE49-F238E27FC236}">
                <a16:creationId xmlns:a16="http://schemas.microsoft.com/office/drawing/2014/main" id="{E411F9BD-E7D2-45C0-B177-23CE55558871}"/>
              </a:ext>
            </a:extLst>
          </p:cNvPr>
          <p:cNvSpPr/>
          <p:nvPr/>
        </p:nvSpPr>
        <p:spPr>
          <a:xfrm flipV="1">
            <a:off x="9232701"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cxnSp>
        <p:nvCxnSpPr>
          <p:cNvPr id="63" name="Straight Connector 62">
            <a:extLst>
              <a:ext uri="{FF2B5EF4-FFF2-40B4-BE49-F238E27FC236}">
                <a16:creationId xmlns:a16="http://schemas.microsoft.com/office/drawing/2014/main" id="{1E3FC69F-AB08-4ADA-B14E-9C3C6D0793E2}"/>
              </a:ext>
            </a:extLst>
          </p:cNvPr>
          <p:cNvCxnSpPr/>
          <p:nvPr/>
        </p:nvCxnSpPr>
        <p:spPr>
          <a:xfrm>
            <a:off x="1132945"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3CAFAC7-3ABB-4DDB-8082-C003833FA99C}"/>
              </a:ext>
            </a:extLst>
          </p:cNvPr>
          <p:cNvCxnSpPr/>
          <p:nvPr/>
        </p:nvCxnSpPr>
        <p:spPr>
          <a:xfrm>
            <a:off x="4102165"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82937CB-0EB4-412C-9B46-841F41C3A724}"/>
              </a:ext>
            </a:extLst>
          </p:cNvPr>
          <p:cNvCxnSpPr/>
          <p:nvPr/>
        </p:nvCxnSpPr>
        <p:spPr>
          <a:xfrm>
            <a:off x="7066424"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269755-7502-4796-9E20-0FCD54454E1E}"/>
              </a:ext>
            </a:extLst>
          </p:cNvPr>
          <p:cNvCxnSpPr/>
          <p:nvPr/>
        </p:nvCxnSpPr>
        <p:spPr>
          <a:xfrm>
            <a:off x="10030684"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sp>
        <p:nvSpPr>
          <p:cNvPr id="68" name="Freeform: Shape 67">
            <a:extLst>
              <a:ext uri="{FF2B5EF4-FFF2-40B4-BE49-F238E27FC236}">
                <a16:creationId xmlns:a16="http://schemas.microsoft.com/office/drawing/2014/main" id="{DE7F484A-4D5F-4C54-B2AF-224AACD0F27A}"/>
              </a:ext>
            </a:extLst>
          </p:cNvPr>
          <p:cNvSpPr/>
          <p:nvPr/>
        </p:nvSpPr>
        <p:spPr>
          <a:xfrm>
            <a:off x="372004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69" name="Freeform: Shape 68">
            <a:extLst>
              <a:ext uri="{FF2B5EF4-FFF2-40B4-BE49-F238E27FC236}">
                <a16:creationId xmlns:a16="http://schemas.microsoft.com/office/drawing/2014/main" id="{1CC4DFF2-6105-4683-B2E4-05E474678A7E}"/>
              </a:ext>
            </a:extLst>
          </p:cNvPr>
          <p:cNvSpPr/>
          <p:nvPr/>
        </p:nvSpPr>
        <p:spPr>
          <a:xfrm>
            <a:off x="668377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70" name="Freeform: Shape 69">
            <a:extLst>
              <a:ext uri="{FF2B5EF4-FFF2-40B4-BE49-F238E27FC236}">
                <a16:creationId xmlns:a16="http://schemas.microsoft.com/office/drawing/2014/main" id="{6AC7248B-898F-41EB-9965-2E748A7B79F1}"/>
              </a:ext>
            </a:extLst>
          </p:cNvPr>
          <p:cNvSpPr/>
          <p:nvPr/>
        </p:nvSpPr>
        <p:spPr>
          <a:xfrm>
            <a:off x="9647508"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50" name="Rectangle: Top Corners Rounded 49">
            <a:extLst>
              <a:ext uri="{FF2B5EF4-FFF2-40B4-BE49-F238E27FC236}">
                <a16:creationId xmlns:a16="http://schemas.microsoft.com/office/drawing/2014/main" id="{21E55D2C-6F68-443D-812F-C3A3F283A2FA}"/>
              </a:ext>
            </a:extLst>
          </p:cNvPr>
          <p:cNvSpPr/>
          <p:nvPr/>
        </p:nvSpPr>
        <p:spPr>
          <a:xfrm>
            <a:off x="334962"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Stage 9</a:t>
            </a:r>
          </a:p>
        </p:txBody>
      </p:sp>
      <p:sp>
        <p:nvSpPr>
          <p:cNvPr id="51" name="Rectangle: Top Corners Rounded 50">
            <a:extLst>
              <a:ext uri="{FF2B5EF4-FFF2-40B4-BE49-F238E27FC236}">
                <a16:creationId xmlns:a16="http://schemas.microsoft.com/office/drawing/2014/main" id="{4CAF0C2A-0B34-42C8-ACB8-2CEF3D1838B2}"/>
              </a:ext>
            </a:extLst>
          </p:cNvPr>
          <p:cNvSpPr/>
          <p:nvPr/>
        </p:nvSpPr>
        <p:spPr>
          <a:xfrm>
            <a:off x="3304182"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Stage 10</a:t>
            </a:r>
          </a:p>
        </p:txBody>
      </p:sp>
      <p:sp>
        <p:nvSpPr>
          <p:cNvPr id="52" name="Rectangle: Top Corners Rounded 51">
            <a:extLst>
              <a:ext uri="{FF2B5EF4-FFF2-40B4-BE49-F238E27FC236}">
                <a16:creationId xmlns:a16="http://schemas.microsoft.com/office/drawing/2014/main" id="{684C5D3E-94DB-4767-B972-B09363BC3ADB}"/>
              </a:ext>
            </a:extLst>
          </p:cNvPr>
          <p:cNvSpPr/>
          <p:nvPr/>
        </p:nvSpPr>
        <p:spPr>
          <a:xfrm>
            <a:off x="6268441"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Stage 11</a:t>
            </a:r>
          </a:p>
        </p:txBody>
      </p:sp>
      <p:sp>
        <p:nvSpPr>
          <p:cNvPr id="53" name="Rectangle: Top Corners Rounded 52">
            <a:extLst>
              <a:ext uri="{FF2B5EF4-FFF2-40B4-BE49-F238E27FC236}">
                <a16:creationId xmlns:a16="http://schemas.microsoft.com/office/drawing/2014/main" id="{D32437F8-2C67-4660-9D64-F38E7EE99A40}"/>
              </a:ext>
            </a:extLst>
          </p:cNvPr>
          <p:cNvSpPr/>
          <p:nvPr/>
        </p:nvSpPr>
        <p:spPr>
          <a:xfrm>
            <a:off x="9232701"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chemeClr val="bg1"/>
                </a:solidFill>
              </a:rPr>
              <a:t>Stage 12</a:t>
            </a:r>
          </a:p>
        </p:txBody>
      </p:sp>
      <p:sp>
        <p:nvSpPr>
          <p:cNvPr id="71" name="TextBox 70">
            <a:extLst>
              <a:ext uri="{FF2B5EF4-FFF2-40B4-BE49-F238E27FC236}">
                <a16:creationId xmlns:a16="http://schemas.microsoft.com/office/drawing/2014/main" id="{5B1007DC-E2AC-4AF1-82EB-DD342112B31B}"/>
              </a:ext>
            </a:extLst>
          </p:cNvPr>
          <p:cNvSpPr txBox="1"/>
          <p:nvPr/>
        </p:nvSpPr>
        <p:spPr>
          <a:xfrm>
            <a:off x="473272" y="3034697"/>
            <a:ext cx="2339580" cy="1969770"/>
          </a:xfrm>
          <a:prstGeom prst="rect">
            <a:avLst/>
          </a:prstGeom>
          <a:noFill/>
          <a:ln w="6350">
            <a:noFill/>
            <a:prstDash val="dash"/>
          </a:ln>
        </p:spPr>
        <p:txBody>
          <a:bodyPr wrap="square" lIns="0" tIns="0" rIns="0" bIns="0" rtlCol="0" anchor="t">
            <a:spAutoFit/>
          </a:bodyPr>
          <a:lstStyle/>
          <a:p>
            <a:pPr algn="ctr"/>
            <a:r>
              <a:rPr lang="en-US" sz="1600" dirty="0">
                <a:cs typeface="Segoe UI"/>
              </a:rPr>
              <a:t>Now that we have our best model, it is time to forecast our credits on the training data! We will use this forecast to then determine the RMSE of our model based on our holdout data.  </a:t>
            </a:r>
            <a:endParaRPr lang="en-US" sz="1600">
              <a:cs typeface="Segoe UI"/>
            </a:endParaRPr>
          </a:p>
        </p:txBody>
      </p:sp>
      <p:sp>
        <p:nvSpPr>
          <p:cNvPr id="72" name="TextBox 71">
            <a:extLst>
              <a:ext uri="{FF2B5EF4-FFF2-40B4-BE49-F238E27FC236}">
                <a16:creationId xmlns:a16="http://schemas.microsoft.com/office/drawing/2014/main" id="{5E99D5D2-E25B-464F-9184-D10FD5780908}"/>
              </a:ext>
            </a:extLst>
          </p:cNvPr>
          <p:cNvSpPr txBox="1"/>
          <p:nvPr/>
        </p:nvSpPr>
        <p:spPr>
          <a:xfrm>
            <a:off x="3439185" y="3034697"/>
            <a:ext cx="2339580" cy="2462213"/>
          </a:xfrm>
          <a:prstGeom prst="rect">
            <a:avLst/>
          </a:prstGeom>
          <a:noFill/>
          <a:ln w="6350">
            <a:noFill/>
            <a:prstDash val="dash"/>
          </a:ln>
        </p:spPr>
        <p:txBody>
          <a:bodyPr wrap="square" lIns="0" tIns="0" rIns="0" bIns="0" rtlCol="0" anchor="t">
            <a:spAutoFit/>
          </a:bodyPr>
          <a:lstStyle/>
          <a:p>
            <a:pPr algn="ctr"/>
            <a:r>
              <a:rPr lang="en-US" sz="1600" dirty="0">
                <a:cs typeface="Segoe UI"/>
              </a:rPr>
              <a:t>The RMSE (root mean squared error) comes out to be 0.093. This means that our model misses our amount of credits by about 0.093 million credits on average. This is a rather low RMSE that should impress Lord Vader. </a:t>
            </a:r>
            <a:endParaRPr lang="en-US" sz="1600">
              <a:cs typeface="Segoe UI"/>
            </a:endParaRPr>
          </a:p>
        </p:txBody>
      </p:sp>
      <p:sp>
        <p:nvSpPr>
          <p:cNvPr id="73" name="TextBox 72">
            <a:extLst>
              <a:ext uri="{FF2B5EF4-FFF2-40B4-BE49-F238E27FC236}">
                <a16:creationId xmlns:a16="http://schemas.microsoft.com/office/drawing/2014/main" id="{75108516-396C-4257-8254-4D0A1CA049A4}"/>
              </a:ext>
            </a:extLst>
          </p:cNvPr>
          <p:cNvSpPr txBox="1"/>
          <p:nvPr/>
        </p:nvSpPr>
        <p:spPr>
          <a:xfrm>
            <a:off x="6405098" y="3034697"/>
            <a:ext cx="2339580" cy="1723549"/>
          </a:xfrm>
          <a:prstGeom prst="rect">
            <a:avLst/>
          </a:prstGeom>
          <a:noFill/>
          <a:ln w="6350">
            <a:noFill/>
            <a:prstDash val="dash"/>
          </a:ln>
        </p:spPr>
        <p:txBody>
          <a:bodyPr wrap="square" lIns="0" tIns="0" rIns="0" bIns="0" rtlCol="0" anchor="t">
            <a:spAutoFit/>
          </a:bodyPr>
          <a:lstStyle/>
          <a:p>
            <a:pPr algn="ctr"/>
            <a:r>
              <a:rPr lang="en-US" sz="1600" dirty="0">
                <a:cs typeface="Segoe UI"/>
              </a:rPr>
              <a:t>Now we use the model to forecast the next 12 months on our original data (not just the training data). This will give us our predictions for the </a:t>
            </a:r>
            <a:r>
              <a:rPr lang="en-US" sz="1600">
                <a:cs typeface="Segoe UI"/>
              </a:rPr>
              <a:t>credits</a:t>
            </a:r>
            <a:r>
              <a:rPr lang="en-US" sz="1600" dirty="0">
                <a:cs typeface="Segoe UI"/>
              </a:rPr>
              <a:t>. </a:t>
            </a:r>
            <a:endParaRPr lang="en-US" sz="1600">
              <a:cs typeface="Segoe UI"/>
            </a:endParaRPr>
          </a:p>
        </p:txBody>
      </p:sp>
      <p:sp>
        <p:nvSpPr>
          <p:cNvPr id="74" name="TextBox 73">
            <a:extLst>
              <a:ext uri="{FF2B5EF4-FFF2-40B4-BE49-F238E27FC236}">
                <a16:creationId xmlns:a16="http://schemas.microsoft.com/office/drawing/2014/main" id="{819D6694-C433-432C-A60A-547F16BA630E}"/>
              </a:ext>
            </a:extLst>
          </p:cNvPr>
          <p:cNvSpPr txBox="1"/>
          <p:nvPr/>
        </p:nvSpPr>
        <p:spPr>
          <a:xfrm>
            <a:off x="9437853" y="3081487"/>
            <a:ext cx="2339580" cy="1477328"/>
          </a:xfrm>
          <a:prstGeom prst="rect">
            <a:avLst/>
          </a:prstGeom>
          <a:noFill/>
          <a:ln w="6350">
            <a:noFill/>
            <a:prstDash val="dash"/>
          </a:ln>
        </p:spPr>
        <p:txBody>
          <a:bodyPr wrap="square" lIns="0" tIns="0" rIns="0" bIns="0" rtlCol="0" anchor="t">
            <a:spAutoFit/>
          </a:bodyPr>
          <a:lstStyle/>
          <a:p>
            <a:pPr algn="ctr"/>
            <a:r>
              <a:rPr lang="en-US" sz="1600" dirty="0">
                <a:cs typeface="Segoe UI"/>
              </a:rPr>
              <a:t>Our predictions will be seen at the end. We hope that Lord Vader is appreciative of the work that we have completed for our great Empire!</a:t>
            </a:r>
            <a:endParaRPr lang="en-US" sz="1600">
              <a:cs typeface="Segoe UI"/>
            </a:endParaRPr>
          </a:p>
        </p:txBody>
      </p:sp>
      <p:pic>
        <p:nvPicPr>
          <p:cNvPr id="75" name="Picture 74">
            <a:extLst>
              <a:ext uri="{FF2B5EF4-FFF2-40B4-BE49-F238E27FC236}">
                <a16:creationId xmlns:a16="http://schemas.microsoft.com/office/drawing/2014/main" id="{5690EDB8-9D20-47C8-853A-2B14E6E37FD9}"/>
              </a:ext>
            </a:extLst>
          </p:cNvPr>
          <p:cNvPicPr>
            <a:picLocks noChangeAspect="1"/>
          </p:cNvPicPr>
          <p:nvPr/>
        </p:nvPicPr>
        <p:blipFill>
          <a:blip r:embed="rId2"/>
          <a:stretch>
            <a:fillRect/>
          </a:stretch>
        </p:blipFill>
        <p:spPr>
          <a:xfrm>
            <a:off x="1309881" y="1351264"/>
            <a:ext cx="679459" cy="904889"/>
          </a:xfrm>
          <a:prstGeom prst="rect">
            <a:avLst/>
          </a:prstGeom>
        </p:spPr>
      </p:pic>
      <p:pic>
        <p:nvPicPr>
          <p:cNvPr id="76" name="Graphic 75">
            <a:extLst>
              <a:ext uri="{FF2B5EF4-FFF2-40B4-BE49-F238E27FC236}">
                <a16:creationId xmlns:a16="http://schemas.microsoft.com/office/drawing/2014/main" id="{5653329D-45F5-4C81-83ED-DD406A0E9A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73611" y="1328111"/>
            <a:ext cx="679459" cy="928042"/>
          </a:xfrm>
          <a:prstGeom prst="rect">
            <a:avLst/>
          </a:prstGeom>
        </p:spPr>
      </p:pic>
      <p:pic>
        <p:nvPicPr>
          <p:cNvPr id="77" name="Graphic 76">
            <a:extLst>
              <a:ext uri="{FF2B5EF4-FFF2-40B4-BE49-F238E27FC236}">
                <a16:creationId xmlns:a16="http://schemas.microsoft.com/office/drawing/2014/main" id="{992D5481-5A7D-4416-981D-9D63A82A5C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9916" y="1323185"/>
            <a:ext cx="914308" cy="932968"/>
          </a:xfrm>
          <a:prstGeom prst="rect">
            <a:avLst/>
          </a:prstGeom>
        </p:spPr>
      </p:pic>
      <p:pic>
        <p:nvPicPr>
          <p:cNvPr id="78" name="Graphic 77">
            <a:extLst>
              <a:ext uri="{FF2B5EF4-FFF2-40B4-BE49-F238E27FC236}">
                <a16:creationId xmlns:a16="http://schemas.microsoft.com/office/drawing/2014/main" id="{5CE0B805-6B31-471D-8063-58C3E66B97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02177" y="1351264"/>
            <a:ext cx="1077249" cy="904889"/>
          </a:xfrm>
          <a:prstGeom prst="rect">
            <a:avLst/>
          </a:prstGeom>
        </p:spPr>
      </p:pic>
      <p:sp>
        <p:nvSpPr>
          <p:cNvPr id="79" name="TextBox 78">
            <a:extLst>
              <a:ext uri="{FF2B5EF4-FFF2-40B4-BE49-F238E27FC236}">
                <a16:creationId xmlns:a16="http://schemas.microsoft.com/office/drawing/2014/main" id="{A80E68F1-0190-45C9-88E3-E48630A3CD57}"/>
              </a:ext>
            </a:extLst>
          </p:cNvPr>
          <p:cNvSpPr txBox="1"/>
          <p:nvPr/>
        </p:nvSpPr>
        <p:spPr>
          <a:xfrm>
            <a:off x="334962" y="6566370"/>
            <a:ext cx="6280612" cy="161776"/>
          </a:xfrm>
          <a:prstGeom prst="rect">
            <a:avLst/>
          </a:prstGeom>
          <a:noFill/>
        </p:spPr>
        <p:txBody>
          <a:bodyPr wrap="square" lIns="0" tIns="0" rIns="0" bIns="0" rtlCol="0" anchor="t">
            <a:spAutoFit/>
          </a:bodyPr>
          <a:lstStyle/>
          <a:p>
            <a:pPr lvl="0">
              <a:lnSpc>
                <a:spcPct val="150000"/>
              </a:lnSpc>
              <a:spcBef>
                <a:spcPts val="1000"/>
              </a:spcBef>
              <a:buClr>
                <a:srgbClr val="0B2340"/>
              </a:buClr>
              <a:buSzPts val="1800"/>
              <a:defRPr/>
            </a:pPr>
            <a:endParaRPr lang="en-US" sz="800" kern="0" dirty="0">
              <a:solidFill>
                <a:schemeClr val="bg1"/>
              </a:solidFill>
              <a:ea typeface="Lato"/>
              <a:cs typeface="Lato"/>
            </a:endParaRPr>
          </a:p>
        </p:txBody>
      </p:sp>
      <p:sp>
        <p:nvSpPr>
          <p:cNvPr id="4" name="Title 3">
            <a:extLst>
              <a:ext uri="{FF2B5EF4-FFF2-40B4-BE49-F238E27FC236}">
                <a16:creationId xmlns:a16="http://schemas.microsoft.com/office/drawing/2014/main" id="{90D9403B-9EBC-6EA7-B4DC-2924085EDD9C}"/>
              </a:ext>
            </a:extLst>
          </p:cNvPr>
          <p:cNvSpPr>
            <a:spLocks noGrp="1"/>
          </p:cNvSpPr>
          <p:nvPr>
            <p:ph type="title"/>
          </p:nvPr>
        </p:nvSpPr>
        <p:spPr/>
        <p:txBody>
          <a:bodyPr/>
          <a:lstStyle/>
          <a:p>
            <a:r>
              <a:rPr lang="en-US">
                <a:ea typeface="+mj-lt"/>
                <a:cs typeface="+mj-lt"/>
              </a:rPr>
              <a:t>Empirical Timeline Continued</a:t>
            </a:r>
            <a:endParaRPr lang="en-US"/>
          </a:p>
        </p:txBody>
      </p:sp>
    </p:spTree>
    <p:extLst>
      <p:ext uri="{BB962C8B-B14F-4D97-AF65-F5344CB8AC3E}">
        <p14:creationId xmlns:p14="http://schemas.microsoft.com/office/powerpoint/2010/main" val="2877361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D4F978E0-A1F0-4122-B00C-3FDFCBD45A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7" y="5029981"/>
            <a:ext cx="12186793" cy="1828019"/>
          </a:xfrm>
          <a:prstGeom prst="rect">
            <a:avLst/>
          </a:prstGeom>
        </p:spPr>
      </p:pic>
      <p:pic>
        <p:nvPicPr>
          <p:cNvPr id="27" name="Graphic 26">
            <a:extLst>
              <a:ext uri="{FF2B5EF4-FFF2-40B4-BE49-F238E27FC236}">
                <a16:creationId xmlns:a16="http://schemas.microsoft.com/office/drawing/2014/main" id="{A20B3A85-0841-4AFF-94F8-E254ABA686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759" y="5373370"/>
            <a:ext cx="9897546" cy="1484630"/>
          </a:xfrm>
          <a:prstGeom prst="rect">
            <a:avLst/>
          </a:prstGeom>
        </p:spPr>
      </p:pic>
      <p:sp>
        <p:nvSpPr>
          <p:cNvPr id="28" name="Rectangle 27">
            <a:extLst>
              <a:ext uri="{FF2B5EF4-FFF2-40B4-BE49-F238E27FC236}">
                <a16:creationId xmlns:a16="http://schemas.microsoft.com/office/drawing/2014/main" id="{917D4F8A-0637-49EE-811F-E68AF2145AFD}"/>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68504CE-2886-4F14-8663-7730FD23291D}"/>
              </a:ext>
            </a:extLst>
          </p:cNvPr>
          <p:cNvSpPr>
            <a:spLocks noGrp="1"/>
          </p:cNvSpPr>
          <p:nvPr>
            <p:ph type="title"/>
          </p:nvPr>
        </p:nvSpPr>
        <p:spPr>
          <a:xfrm>
            <a:off x="334962" y="543408"/>
            <a:ext cx="11522076" cy="498598"/>
          </a:xfrm>
        </p:spPr>
        <p:txBody>
          <a:bodyPr/>
          <a:lstStyle/>
          <a:p>
            <a:r>
              <a:rPr lang="en-US">
                <a:cs typeface="Segoe UI"/>
              </a:rPr>
              <a:t>NAÏVE Drift Forecast and RMSE</a:t>
            </a:r>
            <a:endParaRPr lang="en-US"/>
          </a:p>
        </p:txBody>
      </p:sp>
      <p:sp>
        <p:nvSpPr>
          <p:cNvPr id="10" name="Slide Number Placeholder 9">
            <a:extLst>
              <a:ext uri="{FF2B5EF4-FFF2-40B4-BE49-F238E27FC236}">
                <a16:creationId xmlns:a16="http://schemas.microsoft.com/office/drawing/2014/main" id="{6A8C2D05-C0E2-4FB9-8868-AA99B369ACC5}"/>
              </a:ext>
            </a:extLst>
          </p:cNvPr>
          <p:cNvSpPr>
            <a:spLocks noGrp="1"/>
          </p:cNvSpPr>
          <p:nvPr>
            <p:ph type="sldNum" sz="quarter" idx="12"/>
          </p:nvPr>
        </p:nvSpPr>
        <p:spPr/>
        <p:txBody>
          <a:bodyPr/>
          <a:lstStyle/>
          <a:p>
            <a:fld id="{14ED2C52-F4A6-44CA-8A9F-48318319496E}" type="slidenum">
              <a:rPr lang="en-US" smtClean="0"/>
              <a:t>15</a:t>
            </a:fld>
            <a:endParaRPr lang="en-US"/>
          </a:p>
        </p:txBody>
      </p:sp>
      <p:sp>
        <p:nvSpPr>
          <p:cNvPr id="19" name="TextBox 18">
            <a:extLst>
              <a:ext uri="{FF2B5EF4-FFF2-40B4-BE49-F238E27FC236}">
                <a16:creationId xmlns:a16="http://schemas.microsoft.com/office/drawing/2014/main" id="{146EC0AA-4F31-4E6E-B774-B1D601335738}"/>
              </a:ext>
            </a:extLst>
          </p:cNvPr>
          <p:cNvSpPr txBox="1"/>
          <p:nvPr/>
        </p:nvSpPr>
        <p:spPr>
          <a:xfrm>
            <a:off x="6457950" y="1757256"/>
            <a:ext cx="5399087" cy="830997"/>
          </a:xfrm>
          <a:prstGeom prst="rect">
            <a:avLst/>
          </a:prstGeom>
          <a:noFill/>
          <a:ln w="6350">
            <a:noFill/>
            <a:prstDash val="dash"/>
          </a:ln>
        </p:spPr>
        <p:txBody>
          <a:bodyPr wrap="square" lIns="0" tIns="0" rIns="0" bIns="0" rtlCol="0" anchor="t">
            <a:spAutoFit/>
          </a:bodyPr>
          <a:lstStyle/>
          <a:p>
            <a:r>
              <a:rPr lang="en-US">
                <a:solidFill>
                  <a:schemeClr val="bg1"/>
                </a:solidFill>
                <a:cs typeface="Segoe UI"/>
              </a:rPr>
              <a:t>The forecast follows the same trend as the previous data, in that it is still increasing. It exhibits the same upward trend as the data. </a:t>
            </a:r>
          </a:p>
        </p:txBody>
      </p:sp>
      <p:sp>
        <p:nvSpPr>
          <p:cNvPr id="31" name="Oval 30">
            <a:extLst>
              <a:ext uri="{FF2B5EF4-FFF2-40B4-BE49-F238E27FC236}">
                <a16:creationId xmlns:a16="http://schemas.microsoft.com/office/drawing/2014/main" id="{01AAEB7B-71F7-43F4-B33F-AFA8506815E2}"/>
              </a:ext>
            </a:extLst>
          </p:cNvPr>
          <p:cNvSpPr/>
          <p:nvPr/>
        </p:nvSpPr>
        <p:spPr>
          <a:xfrm>
            <a:off x="5081994" y="1630363"/>
            <a:ext cx="980260" cy="980260"/>
          </a:xfrm>
          <a:prstGeom prst="ellipse">
            <a:avLst/>
          </a:pr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32" name="Oval 31">
            <a:extLst>
              <a:ext uri="{FF2B5EF4-FFF2-40B4-BE49-F238E27FC236}">
                <a16:creationId xmlns:a16="http://schemas.microsoft.com/office/drawing/2014/main" id="{01134497-D222-4CA2-BD4D-460EB6FFF7C5}"/>
              </a:ext>
            </a:extLst>
          </p:cNvPr>
          <p:cNvSpPr/>
          <p:nvPr/>
        </p:nvSpPr>
        <p:spPr>
          <a:xfrm>
            <a:off x="5081994" y="3215889"/>
            <a:ext cx="980260" cy="980260"/>
          </a:xfrm>
          <a:prstGeom prst="ellipse">
            <a:avLst/>
          </a:pr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33" name="Oval 32">
            <a:extLst>
              <a:ext uri="{FF2B5EF4-FFF2-40B4-BE49-F238E27FC236}">
                <a16:creationId xmlns:a16="http://schemas.microsoft.com/office/drawing/2014/main" id="{ED833EAA-D166-4EA8-A3B8-B4FF86FE5FD0}"/>
              </a:ext>
            </a:extLst>
          </p:cNvPr>
          <p:cNvSpPr/>
          <p:nvPr/>
        </p:nvSpPr>
        <p:spPr>
          <a:xfrm>
            <a:off x="5081994" y="4801415"/>
            <a:ext cx="980260" cy="980260"/>
          </a:xfrm>
          <a:prstGeom prst="ellipse">
            <a:avLst/>
          </a:pr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7" name="Oval 6">
            <a:extLst>
              <a:ext uri="{FF2B5EF4-FFF2-40B4-BE49-F238E27FC236}">
                <a16:creationId xmlns:a16="http://schemas.microsoft.com/office/drawing/2014/main" id="{06175750-BD6E-4EF8-9F9F-CC7F072F0C3C}"/>
              </a:ext>
            </a:extLst>
          </p:cNvPr>
          <p:cNvSpPr/>
          <p:nvPr/>
        </p:nvSpPr>
        <p:spPr>
          <a:xfrm>
            <a:off x="5238748" y="1787117"/>
            <a:ext cx="666752" cy="666752"/>
          </a:xfrm>
          <a:prstGeom prst="ellipse">
            <a:avLst/>
          </a:prstGeom>
          <a:ln>
            <a:noFill/>
          </a:ln>
          <a:effectLst>
            <a:outerShdw blurRad="381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F44A9CE-829C-460D-B061-7644B21A733E}"/>
              </a:ext>
            </a:extLst>
          </p:cNvPr>
          <p:cNvSpPr/>
          <p:nvPr/>
        </p:nvSpPr>
        <p:spPr>
          <a:xfrm>
            <a:off x="5238748" y="3372643"/>
            <a:ext cx="666752" cy="666752"/>
          </a:xfrm>
          <a:prstGeom prst="ellipse">
            <a:avLst/>
          </a:prstGeom>
          <a:solidFill>
            <a:srgbClr val="FEBA22"/>
          </a:solidFill>
          <a:ln>
            <a:noFill/>
          </a:ln>
          <a:effectLst>
            <a:outerShdw blurRad="381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EA61E20-FD1B-4C82-9007-6795D777F1E1}"/>
              </a:ext>
            </a:extLst>
          </p:cNvPr>
          <p:cNvSpPr/>
          <p:nvPr/>
        </p:nvSpPr>
        <p:spPr>
          <a:xfrm>
            <a:off x="5238748" y="4958169"/>
            <a:ext cx="666752" cy="666752"/>
          </a:xfrm>
          <a:prstGeom prst="ellipse">
            <a:avLst/>
          </a:prstGeom>
          <a:solidFill>
            <a:srgbClr val="D59301"/>
          </a:solidFill>
          <a:ln>
            <a:noFill/>
          </a:ln>
          <a:effectLst>
            <a:outerShdw blurRad="381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7210D8C1-A120-4F01-AA77-43E6C063DFED}"/>
              </a:ext>
            </a:extLst>
          </p:cNvPr>
          <p:cNvGrpSpPr/>
          <p:nvPr/>
        </p:nvGrpSpPr>
        <p:grpSpPr>
          <a:xfrm>
            <a:off x="6457950" y="2913256"/>
            <a:ext cx="5157886" cy="1585526"/>
            <a:chOff x="6096000" y="2913256"/>
            <a:chExt cx="5519836" cy="1585526"/>
          </a:xfrm>
        </p:grpSpPr>
        <p:cxnSp>
          <p:nvCxnSpPr>
            <p:cNvPr id="29" name="Straight Connector 28">
              <a:extLst>
                <a:ext uri="{FF2B5EF4-FFF2-40B4-BE49-F238E27FC236}">
                  <a16:creationId xmlns:a16="http://schemas.microsoft.com/office/drawing/2014/main" id="{D039AE05-0CBA-4779-A780-085616C02DBF}"/>
                </a:ext>
              </a:extLst>
            </p:cNvPr>
            <p:cNvCxnSpPr/>
            <p:nvPr/>
          </p:nvCxnSpPr>
          <p:spPr>
            <a:xfrm>
              <a:off x="6096000" y="2913256"/>
              <a:ext cx="551983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DE0FAD-508B-413A-B766-C0864FDC4FC2}"/>
                </a:ext>
              </a:extLst>
            </p:cNvPr>
            <p:cNvCxnSpPr/>
            <p:nvPr/>
          </p:nvCxnSpPr>
          <p:spPr>
            <a:xfrm>
              <a:off x="6096000" y="4498782"/>
              <a:ext cx="5519836"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 name="Arrow: Chevron 1">
            <a:extLst>
              <a:ext uri="{FF2B5EF4-FFF2-40B4-BE49-F238E27FC236}">
                <a16:creationId xmlns:a16="http://schemas.microsoft.com/office/drawing/2014/main" id="{52A4C8F2-2518-4C6E-961F-DC29AC2C5B5E}"/>
              </a:ext>
            </a:extLst>
          </p:cNvPr>
          <p:cNvSpPr/>
          <p:nvPr/>
        </p:nvSpPr>
        <p:spPr>
          <a:xfrm>
            <a:off x="5456517" y="2004886"/>
            <a:ext cx="231215" cy="231215"/>
          </a:xfrm>
          <a:prstGeom prst="chevron">
            <a:avLst>
              <a:gd name="adj" fmla="val 68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Arrow: Chevron 34">
            <a:extLst>
              <a:ext uri="{FF2B5EF4-FFF2-40B4-BE49-F238E27FC236}">
                <a16:creationId xmlns:a16="http://schemas.microsoft.com/office/drawing/2014/main" id="{1E783045-2C2B-47C0-8A62-2109E14EA72D}"/>
              </a:ext>
            </a:extLst>
          </p:cNvPr>
          <p:cNvSpPr/>
          <p:nvPr/>
        </p:nvSpPr>
        <p:spPr>
          <a:xfrm>
            <a:off x="5456517" y="3590412"/>
            <a:ext cx="231215" cy="231215"/>
          </a:xfrm>
          <a:prstGeom prst="chevron">
            <a:avLst>
              <a:gd name="adj" fmla="val 68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Arrow: Chevron 35">
            <a:extLst>
              <a:ext uri="{FF2B5EF4-FFF2-40B4-BE49-F238E27FC236}">
                <a16:creationId xmlns:a16="http://schemas.microsoft.com/office/drawing/2014/main" id="{63DA53E5-5795-43D6-892C-7B784E63AE5F}"/>
              </a:ext>
            </a:extLst>
          </p:cNvPr>
          <p:cNvSpPr/>
          <p:nvPr/>
        </p:nvSpPr>
        <p:spPr>
          <a:xfrm>
            <a:off x="5456517" y="5175938"/>
            <a:ext cx="231215" cy="231215"/>
          </a:xfrm>
          <a:prstGeom prst="chevron">
            <a:avLst>
              <a:gd name="adj" fmla="val 688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2" descr="Graphical user interface, chart&#10;&#10;Description automatically generated">
            <a:extLst>
              <a:ext uri="{FF2B5EF4-FFF2-40B4-BE49-F238E27FC236}">
                <a16:creationId xmlns:a16="http://schemas.microsoft.com/office/drawing/2014/main" id="{2B0B7083-376D-987D-D469-B43C9888009B}"/>
              </a:ext>
            </a:extLst>
          </p:cNvPr>
          <p:cNvPicPr>
            <a:picLocks noGrp="1" noChangeAspect="1"/>
          </p:cNvPicPr>
          <p:nvPr>
            <p:ph idx="1"/>
          </p:nvPr>
        </p:nvPicPr>
        <p:blipFill>
          <a:blip r:embed="rId6"/>
          <a:stretch>
            <a:fillRect/>
          </a:stretch>
        </p:blipFill>
        <p:spPr>
          <a:xfrm>
            <a:off x="61568" y="1451977"/>
            <a:ext cx="4950180" cy="4267452"/>
          </a:xfrm>
        </p:spPr>
      </p:pic>
      <p:sp>
        <p:nvSpPr>
          <p:cNvPr id="37" name="TextBox 36">
            <a:extLst>
              <a:ext uri="{FF2B5EF4-FFF2-40B4-BE49-F238E27FC236}">
                <a16:creationId xmlns:a16="http://schemas.microsoft.com/office/drawing/2014/main" id="{980C7A13-1809-F719-417A-EFBB2408B4B0}"/>
              </a:ext>
            </a:extLst>
          </p:cNvPr>
          <p:cNvSpPr txBox="1"/>
          <p:nvPr/>
        </p:nvSpPr>
        <p:spPr>
          <a:xfrm>
            <a:off x="6457950" y="3303503"/>
            <a:ext cx="5399087" cy="830997"/>
          </a:xfrm>
          <a:prstGeom prst="rect">
            <a:avLst/>
          </a:prstGeom>
          <a:noFill/>
          <a:ln w="6350">
            <a:noFill/>
            <a:prstDash val="dash"/>
          </a:ln>
        </p:spPr>
        <p:txBody>
          <a:bodyPr wrap="square" lIns="0" tIns="0" rIns="0" bIns="0" rtlCol="0" anchor="t">
            <a:spAutoFit/>
          </a:bodyPr>
          <a:lstStyle/>
          <a:p>
            <a:r>
              <a:rPr lang="en-US">
                <a:solidFill>
                  <a:schemeClr val="bg1"/>
                </a:solidFill>
                <a:cs typeface="Segoe UI"/>
              </a:rPr>
              <a:t>Since this is the NAÏVE Drift model, the forecast is much more stable and has much less variability than the previous credits.</a:t>
            </a:r>
          </a:p>
        </p:txBody>
      </p:sp>
      <p:sp>
        <p:nvSpPr>
          <p:cNvPr id="38" name="TextBox 37">
            <a:extLst>
              <a:ext uri="{FF2B5EF4-FFF2-40B4-BE49-F238E27FC236}">
                <a16:creationId xmlns:a16="http://schemas.microsoft.com/office/drawing/2014/main" id="{97C9447E-109B-6AE0-3CAA-A207849BAB71}"/>
              </a:ext>
            </a:extLst>
          </p:cNvPr>
          <p:cNvSpPr txBox="1"/>
          <p:nvPr/>
        </p:nvSpPr>
        <p:spPr>
          <a:xfrm>
            <a:off x="6398895" y="4856940"/>
            <a:ext cx="5399087" cy="553998"/>
          </a:xfrm>
          <a:prstGeom prst="rect">
            <a:avLst/>
          </a:prstGeom>
          <a:noFill/>
          <a:ln w="6350">
            <a:noFill/>
            <a:prstDash val="dash"/>
          </a:ln>
        </p:spPr>
        <p:txBody>
          <a:bodyPr wrap="square" lIns="0" tIns="0" rIns="0" bIns="0" rtlCol="0" anchor="t">
            <a:spAutoFit/>
          </a:bodyPr>
          <a:lstStyle/>
          <a:p>
            <a:r>
              <a:rPr lang="en-US">
                <a:solidFill>
                  <a:schemeClr val="bg1"/>
                </a:solidFill>
                <a:cs typeface="Segoe UI"/>
              </a:rPr>
              <a:t>The RMSE for this model is 0.093, meaning the typical miss our model makes is 0.093 credits in millions. </a:t>
            </a:r>
          </a:p>
        </p:txBody>
      </p:sp>
    </p:spTree>
    <p:extLst>
      <p:ext uri="{BB962C8B-B14F-4D97-AF65-F5344CB8AC3E}">
        <p14:creationId xmlns:p14="http://schemas.microsoft.com/office/powerpoint/2010/main" val="3527517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09B8-549C-08EF-1A49-801E859A856E}"/>
              </a:ext>
            </a:extLst>
          </p:cNvPr>
          <p:cNvSpPr>
            <a:spLocks noGrp="1"/>
          </p:cNvSpPr>
          <p:nvPr>
            <p:ph type="title"/>
          </p:nvPr>
        </p:nvSpPr>
        <p:spPr>
          <a:xfrm>
            <a:off x="334962" y="543408"/>
            <a:ext cx="11522076" cy="498598"/>
          </a:xfrm>
        </p:spPr>
        <p:txBody>
          <a:bodyPr/>
          <a:lstStyle/>
          <a:p>
            <a:r>
              <a:rPr lang="en-US">
                <a:cs typeface="Segoe UI"/>
              </a:rPr>
              <a:t>Predictions for the Empire's Credits (in millions) </a:t>
            </a:r>
          </a:p>
        </p:txBody>
      </p:sp>
      <p:sp>
        <p:nvSpPr>
          <p:cNvPr id="3" name="Content Placeholder 2">
            <a:extLst>
              <a:ext uri="{FF2B5EF4-FFF2-40B4-BE49-F238E27FC236}">
                <a16:creationId xmlns:a16="http://schemas.microsoft.com/office/drawing/2014/main" id="{92C2EC2F-442A-43B5-2A0B-C48F6DD8D7A4}"/>
              </a:ext>
            </a:extLst>
          </p:cNvPr>
          <p:cNvSpPr>
            <a:spLocks noGrp="1"/>
          </p:cNvSpPr>
          <p:nvPr>
            <p:ph idx="1"/>
          </p:nvPr>
        </p:nvSpPr>
        <p:spPr>
          <a:xfrm>
            <a:off x="334962" y="1169233"/>
            <a:ext cx="11522076" cy="5501390"/>
          </a:xfrm>
        </p:spPr>
        <p:txBody>
          <a:bodyPr vert="horz" lIns="91440" tIns="45720" rIns="91440" bIns="45720" rtlCol="0" anchor="t">
            <a:normAutofit fontScale="92500" lnSpcReduction="10000"/>
          </a:bodyPr>
          <a:lstStyle/>
          <a:p>
            <a:pPr marL="514350" indent="-514350">
              <a:buAutoNum type="arabicPeriod"/>
            </a:pPr>
            <a:r>
              <a:rPr lang="en-US" dirty="0">
                <a:cs typeface="Segoe UI"/>
              </a:rPr>
              <a:t>1.94 </a:t>
            </a:r>
          </a:p>
          <a:p>
            <a:pPr marL="514350" indent="-514350">
              <a:buAutoNum type="arabicPeriod"/>
            </a:pPr>
            <a:r>
              <a:rPr lang="en-US" dirty="0">
                <a:cs typeface="Segoe UI"/>
              </a:rPr>
              <a:t>1.95</a:t>
            </a:r>
          </a:p>
          <a:p>
            <a:pPr marL="514350" indent="-514350">
              <a:buAutoNum type="arabicPeriod"/>
            </a:pPr>
            <a:r>
              <a:rPr lang="en-US" dirty="0">
                <a:cs typeface="Segoe UI"/>
              </a:rPr>
              <a:t>1.95</a:t>
            </a:r>
          </a:p>
          <a:p>
            <a:pPr marL="514350" indent="-514350">
              <a:buAutoNum type="arabicPeriod"/>
            </a:pPr>
            <a:r>
              <a:rPr lang="en-US" dirty="0">
                <a:cs typeface="Segoe UI"/>
              </a:rPr>
              <a:t>1.95</a:t>
            </a:r>
          </a:p>
          <a:p>
            <a:pPr marL="514350" indent="-514350">
              <a:buAutoNum type="arabicPeriod"/>
            </a:pPr>
            <a:r>
              <a:rPr lang="en-US" dirty="0">
                <a:cs typeface="Segoe UI"/>
              </a:rPr>
              <a:t>1.95</a:t>
            </a:r>
          </a:p>
          <a:p>
            <a:pPr marL="514350" indent="-514350">
              <a:buAutoNum type="arabicPeriod"/>
            </a:pPr>
            <a:r>
              <a:rPr lang="en-US" dirty="0">
                <a:cs typeface="Segoe UI"/>
              </a:rPr>
              <a:t>1.95</a:t>
            </a:r>
          </a:p>
          <a:p>
            <a:pPr marL="514350" indent="-514350">
              <a:buAutoNum type="arabicPeriod"/>
            </a:pPr>
            <a:r>
              <a:rPr lang="en-US" dirty="0">
                <a:cs typeface="Segoe UI"/>
              </a:rPr>
              <a:t>1.96</a:t>
            </a:r>
          </a:p>
          <a:p>
            <a:pPr marL="514350" indent="-514350">
              <a:buAutoNum type="arabicPeriod"/>
            </a:pPr>
            <a:r>
              <a:rPr lang="en-US" dirty="0">
                <a:cs typeface="Segoe UI"/>
              </a:rPr>
              <a:t>1.96</a:t>
            </a:r>
          </a:p>
          <a:p>
            <a:pPr marL="514350" indent="-514350">
              <a:buAutoNum type="arabicPeriod"/>
            </a:pPr>
            <a:r>
              <a:rPr lang="en-US" dirty="0">
                <a:cs typeface="Segoe UI"/>
              </a:rPr>
              <a:t>1.96</a:t>
            </a:r>
          </a:p>
          <a:p>
            <a:pPr marL="514350" indent="-514350">
              <a:buAutoNum type="arabicPeriod"/>
            </a:pPr>
            <a:r>
              <a:rPr lang="en-US" dirty="0">
                <a:cs typeface="Segoe UI"/>
              </a:rPr>
              <a:t>1.96</a:t>
            </a:r>
          </a:p>
          <a:p>
            <a:pPr marL="514350" indent="-514350">
              <a:buAutoNum type="arabicPeriod"/>
            </a:pPr>
            <a:r>
              <a:rPr lang="en-US" dirty="0">
                <a:cs typeface="Segoe UI"/>
              </a:rPr>
              <a:t>1.96</a:t>
            </a:r>
          </a:p>
          <a:p>
            <a:pPr marL="514350" indent="-514350">
              <a:buAutoNum type="arabicPeriod"/>
            </a:pPr>
            <a:r>
              <a:rPr lang="en-US" dirty="0">
                <a:cs typeface="Segoe UI"/>
              </a:rPr>
              <a:t>1.97</a:t>
            </a:r>
          </a:p>
        </p:txBody>
      </p:sp>
      <p:sp>
        <p:nvSpPr>
          <p:cNvPr id="4" name="Slide Number Placeholder 3">
            <a:extLst>
              <a:ext uri="{FF2B5EF4-FFF2-40B4-BE49-F238E27FC236}">
                <a16:creationId xmlns:a16="http://schemas.microsoft.com/office/drawing/2014/main" id="{BA4C6179-2FDC-70F5-E4FF-BDEC4D98E377}"/>
              </a:ext>
            </a:extLst>
          </p:cNvPr>
          <p:cNvSpPr>
            <a:spLocks noGrp="1"/>
          </p:cNvSpPr>
          <p:nvPr>
            <p:ph type="sldNum" sz="quarter" idx="12"/>
          </p:nvPr>
        </p:nvSpPr>
        <p:spPr/>
        <p:txBody>
          <a:bodyPr/>
          <a:lstStyle/>
          <a:p>
            <a:fld id="{14ED2C52-F4A6-44CA-8A9F-48318319496E}" type="slidenum">
              <a:rPr lang="en-US" smtClean="0"/>
              <a:t>16</a:t>
            </a:fld>
            <a:endParaRPr lang="en-US"/>
          </a:p>
        </p:txBody>
      </p:sp>
    </p:spTree>
    <p:extLst>
      <p:ext uri="{BB962C8B-B14F-4D97-AF65-F5344CB8AC3E}">
        <p14:creationId xmlns:p14="http://schemas.microsoft.com/office/powerpoint/2010/main" val="131602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37A5F-B186-49FB-8F49-D9BB089A2A1F}"/>
              </a:ext>
            </a:extLst>
          </p:cNvPr>
          <p:cNvSpPr/>
          <p:nvPr/>
        </p:nvSpPr>
        <p:spPr>
          <a:xfrm>
            <a:off x="0" y="0"/>
            <a:ext cx="12192000" cy="6858000"/>
          </a:xfrm>
          <a:prstGeom prst="rect">
            <a:avLst/>
          </a:prstGeom>
          <a:solidFill>
            <a:srgbClr val="231E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9" name="Freeform 1412">
            <a:extLst>
              <a:ext uri="{FF2B5EF4-FFF2-40B4-BE49-F238E27FC236}">
                <a16:creationId xmlns:a16="http://schemas.microsoft.com/office/drawing/2014/main" id="{B393DF79-1084-47BE-8F57-10FB263A88A5}"/>
              </a:ext>
            </a:extLst>
          </p:cNvPr>
          <p:cNvSpPr>
            <a:spLocks/>
          </p:cNvSpPr>
          <p:nvPr/>
        </p:nvSpPr>
        <p:spPr bwMode="auto">
          <a:xfrm>
            <a:off x="2482850" y="466725"/>
            <a:ext cx="66675"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0" name="Freeform 1413">
            <a:extLst>
              <a:ext uri="{FF2B5EF4-FFF2-40B4-BE49-F238E27FC236}">
                <a16:creationId xmlns:a16="http://schemas.microsoft.com/office/drawing/2014/main" id="{508D97C5-E2E3-4322-A3B3-FCF1BBB3B778}"/>
              </a:ext>
            </a:extLst>
          </p:cNvPr>
          <p:cNvSpPr>
            <a:spLocks/>
          </p:cNvSpPr>
          <p:nvPr/>
        </p:nvSpPr>
        <p:spPr bwMode="auto">
          <a:xfrm>
            <a:off x="9391650" y="6049963"/>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1" name="Freeform 1414">
            <a:extLst>
              <a:ext uri="{FF2B5EF4-FFF2-40B4-BE49-F238E27FC236}">
                <a16:creationId xmlns:a16="http://schemas.microsoft.com/office/drawing/2014/main" id="{9DE19AF8-41B8-4076-A23F-C6B82057C8FE}"/>
              </a:ext>
            </a:extLst>
          </p:cNvPr>
          <p:cNvSpPr>
            <a:spLocks/>
          </p:cNvSpPr>
          <p:nvPr/>
        </p:nvSpPr>
        <p:spPr bwMode="auto">
          <a:xfrm>
            <a:off x="7842250" y="1849438"/>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2" name="Freeform 1415">
            <a:extLst>
              <a:ext uri="{FF2B5EF4-FFF2-40B4-BE49-F238E27FC236}">
                <a16:creationId xmlns:a16="http://schemas.microsoft.com/office/drawing/2014/main" id="{2EA0F766-71F6-438C-9AB0-3A4941A99C1C}"/>
              </a:ext>
            </a:extLst>
          </p:cNvPr>
          <p:cNvSpPr>
            <a:spLocks/>
          </p:cNvSpPr>
          <p:nvPr/>
        </p:nvSpPr>
        <p:spPr bwMode="auto">
          <a:xfrm>
            <a:off x="2776538" y="4902200"/>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3" name="Freeform 1416">
            <a:extLst>
              <a:ext uri="{FF2B5EF4-FFF2-40B4-BE49-F238E27FC236}">
                <a16:creationId xmlns:a16="http://schemas.microsoft.com/office/drawing/2014/main" id="{52BD80A9-309C-4953-9F60-1DB029CBFD2C}"/>
              </a:ext>
            </a:extLst>
          </p:cNvPr>
          <p:cNvSpPr>
            <a:spLocks/>
          </p:cNvSpPr>
          <p:nvPr/>
        </p:nvSpPr>
        <p:spPr bwMode="auto">
          <a:xfrm>
            <a:off x="5988050" y="123825"/>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4" name="Freeform 1417">
            <a:extLst>
              <a:ext uri="{FF2B5EF4-FFF2-40B4-BE49-F238E27FC236}">
                <a16:creationId xmlns:a16="http://schemas.microsoft.com/office/drawing/2014/main" id="{AE391C1D-6F18-419F-9C0A-7F31C3B0EDE4}"/>
              </a:ext>
            </a:extLst>
          </p:cNvPr>
          <p:cNvSpPr>
            <a:spLocks/>
          </p:cNvSpPr>
          <p:nvPr/>
        </p:nvSpPr>
        <p:spPr bwMode="auto">
          <a:xfrm>
            <a:off x="9769475" y="3363913"/>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5" name="Freeform 1418">
            <a:extLst>
              <a:ext uri="{FF2B5EF4-FFF2-40B4-BE49-F238E27FC236}">
                <a16:creationId xmlns:a16="http://schemas.microsoft.com/office/drawing/2014/main" id="{80348D20-9EFC-434F-8324-B60977F21F92}"/>
              </a:ext>
            </a:extLst>
          </p:cNvPr>
          <p:cNvSpPr>
            <a:spLocks/>
          </p:cNvSpPr>
          <p:nvPr/>
        </p:nvSpPr>
        <p:spPr bwMode="auto">
          <a:xfrm>
            <a:off x="9585325" y="234950"/>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6" name="Freeform 1419">
            <a:extLst>
              <a:ext uri="{FF2B5EF4-FFF2-40B4-BE49-F238E27FC236}">
                <a16:creationId xmlns:a16="http://schemas.microsoft.com/office/drawing/2014/main" id="{3EFDA18D-42D4-4A4D-A5AA-6EF8C680AC50}"/>
              </a:ext>
            </a:extLst>
          </p:cNvPr>
          <p:cNvSpPr>
            <a:spLocks/>
          </p:cNvSpPr>
          <p:nvPr/>
        </p:nvSpPr>
        <p:spPr bwMode="auto">
          <a:xfrm>
            <a:off x="3243263" y="3000375"/>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7" name="Freeform 1420">
            <a:extLst>
              <a:ext uri="{FF2B5EF4-FFF2-40B4-BE49-F238E27FC236}">
                <a16:creationId xmlns:a16="http://schemas.microsoft.com/office/drawing/2014/main" id="{A9E51A2C-B49B-4FEE-9742-5FFA67E52FA0}"/>
              </a:ext>
            </a:extLst>
          </p:cNvPr>
          <p:cNvSpPr>
            <a:spLocks/>
          </p:cNvSpPr>
          <p:nvPr/>
        </p:nvSpPr>
        <p:spPr bwMode="auto">
          <a:xfrm>
            <a:off x="6259513" y="5808663"/>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8" name="Freeform 1421">
            <a:extLst>
              <a:ext uri="{FF2B5EF4-FFF2-40B4-BE49-F238E27FC236}">
                <a16:creationId xmlns:a16="http://schemas.microsoft.com/office/drawing/2014/main" id="{6B5CAA57-553A-43F8-AE44-2C5A4D131778}"/>
              </a:ext>
            </a:extLst>
          </p:cNvPr>
          <p:cNvSpPr>
            <a:spLocks/>
          </p:cNvSpPr>
          <p:nvPr/>
        </p:nvSpPr>
        <p:spPr bwMode="auto">
          <a:xfrm>
            <a:off x="4578350" y="1271588"/>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19" name="Freeform 1422">
            <a:extLst>
              <a:ext uri="{FF2B5EF4-FFF2-40B4-BE49-F238E27FC236}">
                <a16:creationId xmlns:a16="http://schemas.microsoft.com/office/drawing/2014/main" id="{E36608E1-435D-44FE-BB89-AB8886770905}"/>
              </a:ext>
            </a:extLst>
          </p:cNvPr>
          <p:cNvSpPr>
            <a:spLocks/>
          </p:cNvSpPr>
          <p:nvPr/>
        </p:nvSpPr>
        <p:spPr bwMode="auto">
          <a:xfrm>
            <a:off x="8896350" y="4637088"/>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4" name="Freeform 1423">
            <a:extLst>
              <a:ext uri="{FF2B5EF4-FFF2-40B4-BE49-F238E27FC236}">
                <a16:creationId xmlns:a16="http://schemas.microsoft.com/office/drawing/2014/main" id="{BBD5E5B8-726F-4788-8156-32A459291761}"/>
              </a:ext>
            </a:extLst>
          </p:cNvPr>
          <p:cNvSpPr>
            <a:spLocks/>
          </p:cNvSpPr>
          <p:nvPr/>
        </p:nvSpPr>
        <p:spPr bwMode="auto">
          <a:xfrm>
            <a:off x="4548188" y="6122988"/>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5" name="Freeform 1424">
            <a:extLst>
              <a:ext uri="{FF2B5EF4-FFF2-40B4-BE49-F238E27FC236}">
                <a16:creationId xmlns:a16="http://schemas.microsoft.com/office/drawing/2014/main" id="{7ACC69E6-2AD4-4569-B787-46A6172F19DE}"/>
              </a:ext>
            </a:extLst>
          </p:cNvPr>
          <p:cNvSpPr>
            <a:spLocks/>
          </p:cNvSpPr>
          <p:nvPr/>
        </p:nvSpPr>
        <p:spPr bwMode="auto">
          <a:xfrm>
            <a:off x="8015288" y="441325"/>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6" name="Freeform 1425">
            <a:extLst>
              <a:ext uri="{FF2B5EF4-FFF2-40B4-BE49-F238E27FC236}">
                <a16:creationId xmlns:a16="http://schemas.microsoft.com/office/drawing/2014/main" id="{E7746B20-E976-42DD-9508-F3AB9FABFF94}"/>
              </a:ext>
            </a:extLst>
          </p:cNvPr>
          <p:cNvSpPr>
            <a:spLocks/>
          </p:cNvSpPr>
          <p:nvPr/>
        </p:nvSpPr>
        <p:spPr bwMode="auto">
          <a:xfrm>
            <a:off x="2252663" y="3681413"/>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7" name="Freeform 1426">
            <a:extLst>
              <a:ext uri="{FF2B5EF4-FFF2-40B4-BE49-F238E27FC236}">
                <a16:creationId xmlns:a16="http://schemas.microsoft.com/office/drawing/2014/main" id="{2EE7C009-0E34-4348-A1C2-AA1C930301DE}"/>
              </a:ext>
            </a:extLst>
          </p:cNvPr>
          <p:cNvSpPr>
            <a:spLocks/>
          </p:cNvSpPr>
          <p:nvPr/>
        </p:nvSpPr>
        <p:spPr bwMode="auto">
          <a:xfrm>
            <a:off x="3819525" y="144463"/>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8" name="Freeform 1427">
            <a:extLst>
              <a:ext uri="{FF2B5EF4-FFF2-40B4-BE49-F238E27FC236}">
                <a16:creationId xmlns:a16="http://schemas.microsoft.com/office/drawing/2014/main" id="{CAC00595-E1FE-475A-B7A6-393178F8FC17}"/>
              </a:ext>
            </a:extLst>
          </p:cNvPr>
          <p:cNvSpPr>
            <a:spLocks/>
          </p:cNvSpPr>
          <p:nvPr/>
        </p:nvSpPr>
        <p:spPr bwMode="auto">
          <a:xfrm>
            <a:off x="9169400" y="1836738"/>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09" name="Freeform 1428">
            <a:extLst>
              <a:ext uri="{FF2B5EF4-FFF2-40B4-BE49-F238E27FC236}">
                <a16:creationId xmlns:a16="http://schemas.microsoft.com/office/drawing/2014/main" id="{439C2A6A-1420-439A-A19D-82F22FE31501}"/>
              </a:ext>
            </a:extLst>
          </p:cNvPr>
          <p:cNvSpPr>
            <a:spLocks/>
          </p:cNvSpPr>
          <p:nvPr/>
        </p:nvSpPr>
        <p:spPr bwMode="auto">
          <a:xfrm>
            <a:off x="7931150" y="5408613"/>
            <a:ext cx="96838" cy="76200"/>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0" name="Freeform 1429">
            <a:extLst>
              <a:ext uri="{FF2B5EF4-FFF2-40B4-BE49-F238E27FC236}">
                <a16:creationId xmlns:a16="http://schemas.microsoft.com/office/drawing/2014/main" id="{37048E4B-6991-4F0E-B0D5-421EB40E0E0E}"/>
              </a:ext>
            </a:extLst>
          </p:cNvPr>
          <p:cNvSpPr>
            <a:spLocks/>
          </p:cNvSpPr>
          <p:nvPr/>
        </p:nvSpPr>
        <p:spPr bwMode="auto">
          <a:xfrm>
            <a:off x="3070225" y="1663700"/>
            <a:ext cx="68263"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1" name="Freeform 1430">
            <a:extLst>
              <a:ext uri="{FF2B5EF4-FFF2-40B4-BE49-F238E27FC236}">
                <a16:creationId xmlns:a16="http://schemas.microsoft.com/office/drawing/2014/main" id="{CB67597B-D53D-4E82-9A1E-21AA447C52FE}"/>
              </a:ext>
            </a:extLst>
          </p:cNvPr>
          <p:cNvSpPr>
            <a:spLocks/>
          </p:cNvSpPr>
          <p:nvPr/>
        </p:nvSpPr>
        <p:spPr bwMode="auto">
          <a:xfrm>
            <a:off x="8710613" y="3213100"/>
            <a:ext cx="66675" cy="50800"/>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2" name="Freeform 1431">
            <a:extLst>
              <a:ext uri="{FF2B5EF4-FFF2-40B4-BE49-F238E27FC236}">
                <a16:creationId xmlns:a16="http://schemas.microsoft.com/office/drawing/2014/main" id="{A655229F-FA9E-46D1-8E84-CAABFF728467}"/>
              </a:ext>
            </a:extLst>
          </p:cNvPr>
          <p:cNvSpPr>
            <a:spLocks/>
          </p:cNvSpPr>
          <p:nvPr/>
        </p:nvSpPr>
        <p:spPr bwMode="auto">
          <a:xfrm>
            <a:off x="3987800" y="5033963"/>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0"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3" name="Freeform 1432">
            <a:extLst>
              <a:ext uri="{FF2B5EF4-FFF2-40B4-BE49-F238E27FC236}">
                <a16:creationId xmlns:a16="http://schemas.microsoft.com/office/drawing/2014/main" id="{49E5FB8E-B5EB-4F8D-AE19-FD30E678FD2F}"/>
              </a:ext>
            </a:extLst>
          </p:cNvPr>
          <p:cNvSpPr>
            <a:spLocks/>
          </p:cNvSpPr>
          <p:nvPr/>
        </p:nvSpPr>
        <p:spPr bwMode="auto">
          <a:xfrm>
            <a:off x="6402388" y="1517650"/>
            <a:ext cx="98425" cy="76200"/>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4" name="Freeform 1433">
            <a:extLst>
              <a:ext uri="{FF2B5EF4-FFF2-40B4-BE49-F238E27FC236}">
                <a16:creationId xmlns:a16="http://schemas.microsoft.com/office/drawing/2014/main" id="{F4710E33-F4E3-4275-B168-C3BA7494FFD1}"/>
              </a:ext>
            </a:extLst>
          </p:cNvPr>
          <p:cNvSpPr>
            <a:spLocks/>
          </p:cNvSpPr>
          <p:nvPr/>
        </p:nvSpPr>
        <p:spPr bwMode="auto">
          <a:xfrm>
            <a:off x="2311400" y="6110288"/>
            <a:ext cx="98425" cy="77788"/>
          </a:xfrm>
          <a:custGeom>
            <a:avLst/>
            <a:gdLst>
              <a:gd name="T0" fmla="*/ 19 w 38"/>
              <a:gd name="T1" fmla="*/ 30 h 30"/>
              <a:gd name="T2" fmla="*/ 19 w 38"/>
              <a:gd name="T3" fmla="*/ 0 h 30"/>
              <a:gd name="T4" fmla="*/ 19 w 38"/>
              <a:gd name="T5" fmla="*/ 30 h 30"/>
            </a:gdLst>
            <a:ahLst/>
            <a:cxnLst>
              <a:cxn ang="0">
                <a:pos x="T0" y="T1"/>
              </a:cxn>
              <a:cxn ang="0">
                <a:pos x="T2" y="T3"/>
              </a:cxn>
              <a:cxn ang="0">
                <a:pos x="T4" y="T5"/>
              </a:cxn>
            </a:cxnLst>
            <a:rect l="0" t="0" r="r" b="b"/>
            <a:pathLst>
              <a:path w="38" h="30">
                <a:moveTo>
                  <a:pt x="19" y="30"/>
                </a:moveTo>
                <a:cubicBezTo>
                  <a:pt x="38" y="30"/>
                  <a:pt x="38"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5" name="Freeform 1434">
            <a:extLst>
              <a:ext uri="{FF2B5EF4-FFF2-40B4-BE49-F238E27FC236}">
                <a16:creationId xmlns:a16="http://schemas.microsoft.com/office/drawing/2014/main" id="{BE7D19FB-5E0D-4082-88EC-21EE46C8FE98}"/>
              </a:ext>
            </a:extLst>
          </p:cNvPr>
          <p:cNvSpPr>
            <a:spLocks/>
          </p:cNvSpPr>
          <p:nvPr/>
        </p:nvSpPr>
        <p:spPr bwMode="auto">
          <a:xfrm>
            <a:off x="2211388" y="2311400"/>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6" name="Freeform 1435">
            <a:extLst>
              <a:ext uri="{FF2B5EF4-FFF2-40B4-BE49-F238E27FC236}">
                <a16:creationId xmlns:a16="http://schemas.microsoft.com/office/drawing/2014/main" id="{5FDAF200-8581-4982-9EED-20E9A91812D1}"/>
              </a:ext>
            </a:extLst>
          </p:cNvPr>
          <p:cNvSpPr>
            <a:spLocks/>
          </p:cNvSpPr>
          <p:nvPr/>
        </p:nvSpPr>
        <p:spPr bwMode="auto">
          <a:xfrm>
            <a:off x="9967913" y="1217613"/>
            <a:ext cx="52388"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7" name="Freeform 1436">
            <a:extLst>
              <a:ext uri="{FF2B5EF4-FFF2-40B4-BE49-F238E27FC236}">
                <a16:creationId xmlns:a16="http://schemas.microsoft.com/office/drawing/2014/main" id="{F6B24D4F-024E-4E04-A91D-C2B4CDE31182}"/>
              </a:ext>
            </a:extLst>
          </p:cNvPr>
          <p:cNvSpPr>
            <a:spLocks/>
          </p:cNvSpPr>
          <p:nvPr/>
        </p:nvSpPr>
        <p:spPr bwMode="auto">
          <a:xfrm>
            <a:off x="7148513" y="804863"/>
            <a:ext cx="50800" cy="38100"/>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8" name="Freeform 1437">
            <a:extLst>
              <a:ext uri="{FF2B5EF4-FFF2-40B4-BE49-F238E27FC236}">
                <a16:creationId xmlns:a16="http://schemas.microsoft.com/office/drawing/2014/main" id="{023DBC99-C26C-43AC-95CC-48493995A556}"/>
              </a:ext>
            </a:extLst>
          </p:cNvPr>
          <p:cNvSpPr>
            <a:spLocks/>
          </p:cNvSpPr>
          <p:nvPr/>
        </p:nvSpPr>
        <p:spPr bwMode="auto">
          <a:xfrm>
            <a:off x="5207000" y="1939925"/>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19" name="Freeform 1438">
            <a:extLst>
              <a:ext uri="{FF2B5EF4-FFF2-40B4-BE49-F238E27FC236}">
                <a16:creationId xmlns:a16="http://schemas.microsoft.com/office/drawing/2014/main" id="{61880834-CD31-4DC9-8FDB-5D54B75B6130}"/>
              </a:ext>
            </a:extLst>
          </p:cNvPr>
          <p:cNvSpPr>
            <a:spLocks/>
          </p:cNvSpPr>
          <p:nvPr/>
        </p:nvSpPr>
        <p:spPr bwMode="auto">
          <a:xfrm>
            <a:off x="9885363" y="4633913"/>
            <a:ext cx="50800" cy="38100"/>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0" name="Freeform 1439">
            <a:extLst>
              <a:ext uri="{FF2B5EF4-FFF2-40B4-BE49-F238E27FC236}">
                <a16:creationId xmlns:a16="http://schemas.microsoft.com/office/drawing/2014/main" id="{C8C3F316-3807-4981-8060-0EF3D0B95D76}"/>
              </a:ext>
            </a:extLst>
          </p:cNvPr>
          <p:cNvSpPr>
            <a:spLocks/>
          </p:cNvSpPr>
          <p:nvPr/>
        </p:nvSpPr>
        <p:spPr bwMode="auto">
          <a:xfrm>
            <a:off x="8831263" y="5562600"/>
            <a:ext cx="52388"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pic>
        <p:nvPicPr>
          <p:cNvPr id="2" name="Graphic 1">
            <a:extLst>
              <a:ext uri="{FF2B5EF4-FFF2-40B4-BE49-F238E27FC236}">
                <a16:creationId xmlns:a16="http://schemas.microsoft.com/office/drawing/2014/main" id="{A2737078-FEC0-4938-990E-672D4DF360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07" y="5029981"/>
            <a:ext cx="12186793" cy="1828019"/>
          </a:xfrm>
          <a:prstGeom prst="rect">
            <a:avLst/>
          </a:prstGeom>
        </p:spPr>
      </p:pic>
      <p:sp>
        <p:nvSpPr>
          <p:cNvPr id="2321" name="Freeform 1440">
            <a:extLst>
              <a:ext uri="{FF2B5EF4-FFF2-40B4-BE49-F238E27FC236}">
                <a16:creationId xmlns:a16="http://schemas.microsoft.com/office/drawing/2014/main" id="{23736D72-70FE-48DF-9D52-BCF2BF218948}"/>
              </a:ext>
            </a:extLst>
          </p:cNvPr>
          <p:cNvSpPr>
            <a:spLocks/>
          </p:cNvSpPr>
          <p:nvPr/>
        </p:nvSpPr>
        <p:spPr bwMode="auto">
          <a:xfrm>
            <a:off x="3440113" y="5975350"/>
            <a:ext cx="52388"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2" name="Freeform 1441">
            <a:extLst>
              <a:ext uri="{FF2B5EF4-FFF2-40B4-BE49-F238E27FC236}">
                <a16:creationId xmlns:a16="http://schemas.microsoft.com/office/drawing/2014/main" id="{27B3309E-A5C4-4ED1-8074-C4A7E85A94C6}"/>
              </a:ext>
            </a:extLst>
          </p:cNvPr>
          <p:cNvSpPr>
            <a:spLocks/>
          </p:cNvSpPr>
          <p:nvPr/>
        </p:nvSpPr>
        <p:spPr bwMode="auto">
          <a:xfrm>
            <a:off x="4029075" y="3405188"/>
            <a:ext cx="50800" cy="39688"/>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3" name="Freeform 1442">
            <a:extLst>
              <a:ext uri="{FF2B5EF4-FFF2-40B4-BE49-F238E27FC236}">
                <a16:creationId xmlns:a16="http://schemas.microsoft.com/office/drawing/2014/main" id="{CFAF0783-F6F3-4EF4-A95B-7E6F0E7C6CD1}"/>
              </a:ext>
            </a:extLst>
          </p:cNvPr>
          <p:cNvSpPr>
            <a:spLocks/>
          </p:cNvSpPr>
          <p:nvPr/>
        </p:nvSpPr>
        <p:spPr bwMode="auto">
          <a:xfrm>
            <a:off x="8150225" y="3870325"/>
            <a:ext cx="50800" cy="38100"/>
          </a:xfrm>
          <a:custGeom>
            <a:avLst/>
            <a:gdLst>
              <a:gd name="T0" fmla="*/ 10 w 20"/>
              <a:gd name="T1" fmla="*/ 15 h 15"/>
              <a:gd name="T2" fmla="*/ 10 w 20"/>
              <a:gd name="T3" fmla="*/ 0 h 15"/>
              <a:gd name="T4" fmla="*/ 10 w 20"/>
              <a:gd name="T5" fmla="*/ 15 h 15"/>
            </a:gdLst>
            <a:ahLst/>
            <a:cxnLst>
              <a:cxn ang="0">
                <a:pos x="T0" y="T1"/>
              </a:cxn>
              <a:cxn ang="0">
                <a:pos x="T2" y="T3"/>
              </a:cxn>
              <a:cxn ang="0">
                <a:pos x="T4" y="T5"/>
              </a:cxn>
            </a:cxnLst>
            <a:rect l="0" t="0" r="r" b="b"/>
            <a:pathLst>
              <a:path w="20" h="15">
                <a:moveTo>
                  <a:pt x="10" y="15"/>
                </a:moveTo>
                <a:cubicBezTo>
                  <a:pt x="20" y="15"/>
                  <a:pt x="20" y="0"/>
                  <a:pt x="10" y="0"/>
                </a:cubicBezTo>
                <a:cubicBezTo>
                  <a:pt x="0" y="0"/>
                  <a:pt x="0" y="15"/>
                  <a:pt x="10"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4" name="Freeform 1443">
            <a:extLst>
              <a:ext uri="{FF2B5EF4-FFF2-40B4-BE49-F238E27FC236}">
                <a16:creationId xmlns:a16="http://schemas.microsoft.com/office/drawing/2014/main" id="{E659F77C-A6C9-4DD1-A427-7734BFD7BAE1}"/>
              </a:ext>
            </a:extLst>
          </p:cNvPr>
          <p:cNvSpPr>
            <a:spLocks/>
          </p:cNvSpPr>
          <p:nvPr/>
        </p:nvSpPr>
        <p:spPr bwMode="auto">
          <a:xfrm>
            <a:off x="10367963" y="2422525"/>
            <a:ext cx="66675" cy="52388"/>
          </a:xfrm>
          <a:custGeom>
            <a:avLst/>
            <a:gdLst>
              <a:gd name="T0" fmla="*/ 13 w 26"/>
              <a:gd name="T1" fmla="*/ 20 h 20"/>
              <a:gd name="T2" fmla="*/ 13 w 26"/>
              <a:gd name="T3" fmla="*/ 0 h 20"/>
              <a:gd name="T4" fmla="*/ 13 w 26"/>
              <a:gd name="T5" fmla="*/ 20 h 20"/>
            </a:gdLst>
            <a:ahLst/>
            <a:cxnLst>
              <a:cxn ang="0">
                <a:pos x="T0" y="T1"/>
              </a:cxn>
              <a:cxn ang="0">
                <a:pos x="T2" y="T3"/>
              </a:cxn>
              <a:cxn ang="0">
                <a:pos x="T4" y="T5"/>
              </a:cxn>
            </a:cxnLst>
            <a:rect l="0" t="0" r="r" b="b"/>
            <a:pathLst>
              <a:path w="26" h="20">
                <a:moveTo>
                  <a:pt x="13" y="20"/>
                </a:moveTo>
                <a:cubicBezTo>
                  <a:pt x="26" y="20"/>
                  <a:pt x="26" y="0"/>
                  <a:pt x="13" y="0"/>
                </a:cubicBezTo>
                <a:cubicBezTo>
                  <a:pt x="0" y="0"/>
                  <a:pt x="0" y="20"/>
                  <a:pt x="13"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985" name="Freeform: Shape 984">
            <a:extLst>
              <a:ext uri="{FF2B5EF4-FFF2-40B4-BE49-F238E27FC236}">
                <a16:creationId xmlns:a16="http://schemas.microsoft.com/office/drawing/2014/main" id="{D75043E2-8DCB-4BD3-ABD4-E253D2CB29C2}"/>
              </a:ext>
            </a:extLst>
          </p:cNvPr>
          <p:cNvSpPr/>
          <p:nvPr/>
        </p:nvSpPr>
        <p:spPr>
          <a:xfrm flipV="1">
            <a:off x="4064005" y="4962866"/>
            <a:ext cx="4063990" cy="1895134"/>
          </a:xfrm>
          <a:custGeom>
            <a:avLst/>
            <a:gdLst>
              <a:gd name="connsiteX0" fmla="*/ 0 w 5656638"/>
              <a:gd name="connsiteY0" fmla="*/ 0 h 2637823"/>
              <a:gd name="connsiteX1" fmla="*/ 5656638 w 5656638"/>
              <a:gd name="connsiteY1" fmla="*/ 0 h 2637823"/>
              <a:gd name="connsiteX2" fmla="*/ 5652114 w 5656638"/>
              <a:gd name="connsiteY2" fmla="*/ 89588 h 2637823"/>
              <a:gd name="connsiteX3" fmla="*/ 2828319 w 5656638"/>
              <a:gd name="connsiteY3" fmla="*/ 2637823 h 2637823"/>
              <a:gd name="connsiteX4" fmla="*/ 4524 w 5656638"/>
              <a:gd name="connsiteY4" fmla="*/ 89588 h 2637823"/>
              <a:gd name="connsiteX5" fmla="*/ 0 w 5656638"/>
              <a:gd name="connsiteY5" fmla="*/ 0 h 2637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56638" h="2637823">
                <a:moveTo>
                  <a:pt x="0" y="0"/>
                </a:moveTo>
                <a:lnTo>
                  <a:pt x="5656638" y="0"/>
                </a:lnTo>
                <a:lnTo>
                  <a:pt x="5652114" y="89588"/>
                </a:lnTo>
                <a:cubicBezTo>
                  <a:pt x="5506757" y="1520894"/>
                  <a:pt x="4297975" y="2637823"/>
                  <a:pt x="2828319" y="2637823"/>
                </a:cubicBezTo>
                <a:cubicBezTo>
                  <a:pt x="1358663" y="2637823"/>
                  <a:pt x="149881" y="1520894"/>
                  <a:pt x="4524" y="89588"/>
                </a:cubicBezTo>
                <a:lnTo>
                  <a:pt x="0" y="0"/>
                </a:lnTo>
                <a:close/>
              </a:path>
            </a:pathLst>
          </a:custGeom>
          <a:gradFill flip="none" rotWithShape="1">
            <a:gsLst>
              <a:gs pos="100000">
                <a:schemeClr val="bg1">
                  <a:alpha val="0"/>
                </a:schemeClr>
              </a:gs>
              <a:gs pos="24000">
                <a:schemeClr val="accent1">
                  <a:lumMod val="5000"/>
                  <a:lumOff val="95000"/>
                  <a:alpha val="4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Freeform: Shape 979">
            <a:extLst>
              <a:ext uri="{FF2B5EF4-FFF2-40B4-BE49-F238E27FC236}">
                <a16:creationId xmlns:a16="http://schemas.microsoft.com/office/drawing/2014/main" id="{0DD06B7D-B1C1-48A2-95A1-AC480180BD6E}"/>
              </a:ext>
            </a:extLst>
          </p:cNvPr>
          <p:cNvSpPr/>
          <p:nvPr/>
        </p:nvSpPr>
        <p:spPr>
          <a:xfrm flipV="1">
            <a:off x="4380084" y="5147584"/>
            <a:ext cx="3430418" cy="1710416"/>
          </a:xfrm>
          <a:custGeom>
            <a:avLst/>
            <a:gdLst>
              <a:gd name="connsiteX0" fmla="*/ 127301 w 4774774"/>
              <a:gd name="connsiteY0" fmla="*/ 0 h 2380716"/>
              <a:gd name="connsiteX1" fmla="*/ 4774774 w 4774774"/>
              <a:gd name="connsiteY1" fmla="*/ 0 h 2380716"/>
              <a:gd name="connsiteX2" fmla="*/ 4769388 w 4774774"/>
              <a:gd name="connsiteY2" fmla="*/ 155912 h 2380716"/>
              <a:gd name="connsiteX3" fmla="*/ 3469738 w 4774774"/>
              <a:gd name="connsiteY3" fmla="*/ 2079969 h 2380716"/>
              <a:gd name="connsiteX4" fmla="*/ 3425592 w 4774774"/>
              <a:gd name="connsiteY4" fmla="*/ 2098870 h 2380716"/>
              <a:gd name="connsiteX5" fmla="*/ 3312076 w 4774774"/>
              <a:gd name="connsiteY5" fmla="*/ 2149273 h 2380716"/>
              <a:gd name="connsiteX6" fmla="*/ 3318382 w 4774774"/>
              <a:gd name="connsiteY6" fmla="*/ 2155573 h 2380716"/>
              <a:gd name="connsiteX7" fmla="*/ 3450818 w 4774774"/>
              <a:gd name="connsiteY7" fmla="*/ 2130372 h 2380716"/>
              <a:gd name="connsiteX8" fmla="*/ 3469738 w 4774774"/>
              <a:gd name="connsiteY8" fmla="*/ 2124071 h 2380716"/>
              <a:gd name="connsiteX9" fmla="*/ 3419286 w 4774774"/>
              <a:gd name="connsiteY9" fmla="*/ 2212277 h 2380716"/>
              <a:gd name="connsiteX10" fmla="*/ 3242704 w 4774774"/>
              <a:gd name="connsiteY10" fmla="*/ 2306783 h 2380716"/>
              <a:gd name="connsiteX11" fmla="*/ 2996752 w 4774774"/>
              <a:gd name="connsiteY11" fmla="*/ 2350886 h 2380716"/>
              <a:gd name="connsiteX12" fmla="*/ 2939993 w 4774774"/>
              <a:gd name="connsiteY12" fmla="*/ 2313083 h 2380716"/>
              <a:gd name="connsiteX13" fmla="*/ 3047203 w 4774774"/>
              <a:gd name="connsiteY13" fmla="*/ 2262680 h 2380716"/>
              <a:gd name="connsiteX14" fmla="*/ 3047203 w 4774774"/>
              <a:gd name="connsiteY14" fmla="*/ 2250079 h 2380716"/>
              <a:gd name="connsiteX15" fmla="*/ 2883235 w 4774774"/>
              <a:gd name="connsiteY15" fmla="*/ 2275281 h 2380716"/>
              <a:gd name="connsiteX16" fmla="*/ 2851702 w 4774774"/>
              <a:gd name="connsiteY16" fmla="*/ 2281581 h 2380716"/>
              <a:gd name="connsiteX17" fmla="*/ 2454394 w 4774774"/>
              <a:gd name="connsiteY17" fmla="*/ 2313083 h 2380716"/>
              <a:gd name="connsiteX18" fmla="*/ 348028 w 4774774"/>
              <a:gd name="connsiteY18" fmla="*/ 977400 h 2380716"/>
              <a:gd name="connsiteX19" fmla="*/ 310189 w 4774774"/>
              <a:gd name="connsiteY19" fmla="*/ 863993 h 2380716"/>
              <a:gd name="connsiteX20" fmla="*/ 234511 w 4774774"/>
              <a:gd name="connsiteY20" fmla="*/ 719084 h 2380716"/>
              <a:gd name="connsiteX21" fmla="*/ 221898 w 4774774"/>
              <a:gd name="connsiteY21" fmla="*/ 719084 h 2380716"/>
              <a:gd name="connsiteX22" fmla="*/ 247124 w 4774774"/>
              <a:gd name="connsiteY22" fmla="*/ 838792 h 2380716"/>
              <a:gd name="connsiteX23" fmla="*/ 177753 w 4774774"/>
              <a:gd name="connsiteY23" fmla="*/ 813590 h 2380716"/>
              <a:gd name="connsiteX24" fmla="*/ 70543 w 4774774"/>
              <a:gd name="connsiteY24" fmla="*/ 473369 h 2380716"/>
              <a:gd name="connsiteX25" fmla="*/ 45317 w 4774774"/>
              <a:gd name="connsiteY25" fmla="*/ 158350 h 2380716"/>
              <a:gd name="connsiteX26" fmla="*/ 70543 w 4774774"/>
              <a:gd name="connsiteY26" fmla="*/ 120547 h 2380716"/>
              <a:gd name="connsiteX27" fmla="*/ 89462 w 4774774"/>
              <a:gd name="connsiteY27" fmla="*/ 202452 h 2380716"/>
              <a:gd name="connsiteX28" fmla="*/ 133608 w 4774774"/>
              <a:gd name="connsiteY28" fmla="*/ 359962 h 2380716"/>
              <a:gd name="connsiteX29" fmla="*/ 152527 w 4774774"/>
              <a:gd name="connsiteY29" fmla="*/ 353662 h 2380716"/>
              <a:gd name="connsiteX30" fmla="*/ 133608 w 4774774"/>
              <a:gd name="connsiteY30" fmla="*/ 189851 h 2380716"/>
              <a:gd name="connsiteX31" fmla="*/ 127301 w 4774774"/>
              <a:gd name="connsiteY31" fmla="*/ 76444 h 2380716"/>
              <a:gd name="connsiteX32" fmla="*/ 127301 w 4774774"/>
              <a:gd name="connsiteY32" fmla="*/ 34704 h 2380716"/>
              <a:gd name="connsiteX33" fmla="*/ 127301 w 4774774"/>
              <a:gd name="connsiteY33" fmla="*/ 0 h 238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74774" h="2380716">
                <a:moveTo>
                  <a:pt x="127301" y="0"/>
                </a:moveTo>
                <a:lnTo>
                  <a:pt x="4774774" y="0"/>
                </a:lnTo>
                <a:lnTo>
                  <a:pt x="4769388" y="155912"/>
                </a:lnTo>
                <a:cubicBezTo>
                  <a:pt x="4711696" y="987614"/>
                  <a:pt x="4226516" y="1713758"/>
                  <a:pt x="3469738" y="2079969"/>
                </a:cubicBezTo>
                <a:cubicBezTo>
                  <a:pt x="3457125" y="2086269"/>
                  <a:pt x="3438205" y="2092570"/>
                  <a:pt x="3425592" y="2098870"/>
                </a:cubicBezTo>
                <a:cubicBezTo>
                  <a:pt x="3387754" y="2111471"/>
                  <a:pt x="3324689" y="2098870"/>
                  <a:pt x="3312076" y="2149273"/>
                </a:cubicBezTo>
                <a:cubicBezTo>
                  <a:pt x="3312076" y="2155573"/>
                  <a:pt x="3318382" y="2155573"/>
                  <a:pt x="3318382" y="2155573"/>
                </a:cubicBezTo>
                <a:cubicBezTo>
                  <a:pt x="3362528" y="2149273"/>
                  <a:pt x="3412980" y="2142973"/>
                  <a:pt x="3450818" y="2130372"/>
                </a:cubicBezTo>
                <a:cubicBezTo>
                  <a:pt x="3457125" y="2130372"/>
                  <a:pt x="3463431" y="2124071"/>
                  <a:pt x="3469738" y="2124071"/>
                </a:cubicBezTo>
                <a:cubicBezTo>
                  <a:pt x="3450818" y="2155573"/>
                  <a:pt x="3438205" y="2187075"/>
                  <a:pt x="3419286" y="2212277"/>
                </a:cubicBezTo>
                <a:cubicBezTo>
                  <a:pt x="3381447" y="2275281"/>
                  <a:pt x="3299463" y="2281581"/>
                  <a:pt x="3242704" y="2306783"/>
                </a:cubicBezTo>
                <a:cubicBezTo>
                  <a:pt x="3160720" y="2338285"/>
                  <a:pt x="3072429" y="2426490"/>
                  <a:pt x="2996752" y="2350886"/>
                </a:cubicBezTo>
                <a:cubicBezTo>
                  <a:pt x="2977832" y="2331984"/>
                  <a:pt x="2958913" y="2325684"/>
                  <a:pt x="2939993" y="2313083"/>
                </a:cubicBezTo>
                <a:cubicBezTo>
                  <a:pt x="2977832" y="2300482"/>
                  <a:pt x="3015671" y="2281581"/>
                  <a:pt x="3047203" y="2262680"/>
                </a:cubicBezTo>
                <a:cubicBezTo>
                  <a:pt x="3053510" y="2256380"/>
                  <a:pt x="3053510" y="2250079"/>
                  <a:pt x="3047203" y="2250079"/>
                </a:cubicBezTo>
                <a:cubicBezTo>
                  <a:pt x="2990445" y="2243779"/>
                  <a:pt x="2933687" y="2262680"/>
                  <a:pt x="2883235" y="2275281"/>
                </a:cubicBezTo>
                <a:cubicBezTo>
                  <a:pt x="2870622" y="2281581"/>
                  <a:pt x="2858009" y="2281581"/>
                  <a:pt x="2851702" y="2281581"/>
                </a:cubicBezTo>
                <a:cubicBezTo>
                  <a:pt x="2719266" y="2300482"/>
                  <a:pt x="2586830" y="2313083"/>
                  <a:pt x="2454394" y="2313083"/>
                </a:cubicBezTo>
                <a:cubicBezTo>
                  <a:pt x="1552567" y="2313083"/>
                  <a:pt x="726417" y="1783850"/>
                  <a:pt x="348028" y="977400"/>
                </a:cubicBezTo>
                <a:cubicBezTo>
                  <a:pt x="348028" y="939598"/>
                  <a:pt x="322802" y="901796"/>
                  <a:pt x="310189" y="863993"/>
                </a:cubicBezTo>
                <a:cubicBezTo>
                  <a:pt x="284963" y="819891"/>
                  <a:pt x="247124" y="769487"/>
                  <a:pt x="234511" y="719084"/>
                </a:cubicBezTo>
                <a:cubicBezTo>
                  <a:pt x="234511" y="706483"/>
                  <a:pt x="221898" y="712784"/>
                  <a:pt x="221898" y="719084"/>
                </a:cubicBezTo>
                <a:cubicBezTo>
                  <a:pt x="202979" y="763187"/>
                  <a:pt x="228205" y="794689"/>
                  <a:pt x="247124" y="838792"/>
                </a:cubicBezTo>
                <a:cubicBezTo>
                  <a:pt x="228205" y="826191"/>
                  <a:pt x="202979" y="819891"/>
                  <a:pt x="177753" y="813590"/>
                </a:cubicBezTo>
                <a:cubicBezTo>
                  <a:pt x="83156" y="788389"/>
                  <a:pt x="89462" y="555274"/>
                  <a:pt x="70543" y="473369"/>
                </a:cubicBezTo>
                <a:cubicBezTo>
                  <a:pt x="39010" y="353662"/>
                  <a:pt x="-55587" y="278057"/>
                  <a:pt x="45317" y="158350"/>
                </a:cubicBezTo>
                <a:cubicBezTo>
                  <a:pt x="57930" y="145749"/>
                  <a:pt x="64236" y="133148"/>
                  <a:pt x="70543" y="120547"/>
                </a:cubicBezTo>
                <a:cubicBezTo>
                  <a:pt x="76849" y="145749"/>
                  <a:pt x="83156" y="177251"/>
                  <a:pt x="89462" y="202452"/>
                </a:cubicBezTo>
                <a:cubicBezTo>
                  <a:pt x="102075" y="252855"/>
                  <a:pt x="102075" y="315859"/>
                  <a:pt x="133608" y="359962"/>
                </a:cubicBezTo>
                <a:cubicBezTo>
                  <a:pt x="139914" y="372563"/>
                  <a:pt x="158834" y="366262"/>
                  <a:pt x="152527" y="353662"/>
                </a:cubicBezTo>
                <a:cubicBezTo>
                  <a:pt x="133608" y="303258"/>
                  <a:pt x="139914" y="240255"/>
                  <a:pt x="133608" y="189851"/>
                </a:cubicBezTo>
                <a:cubicBezTo>
                  <a:pt x="127301" y="152049"/>
                  <a:pt x="127301" y="114247"/>
                  <a:pt x="127301" y="76444"/>
                </a:cubicBezTo>
                <a:cubicBezTo>
                  <a:pt x="127301" y="63844"/>
                  <a:pt x="127301" y="49668"/>
                  <a:pt x="127301" y="34704"/>
                </a:cubicBezTo>
                <a:lnTo>
                  <a:pt x="12730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reeform 888">
            <a:extLst>
              <a:ext uri="{FF2B5EF4-FFF2-40B4-BE49-F238E27FC236}">
                <a16:creationId xmlns:a16="http://schemas.microsoft.com/office/drawing/2014/main" id="{77C6D9A8-7668-46EC-A33F-6106FA668108}"/>
              </a:ext>
            </a:extLst>
          </p:cNvPr>
          <p:cNvSpPr>
            <a:spLocks/>
          </p:cNvSpPr>
          <p:nvPr/>
        </p:nvSpPr>
        <p:spPr bwMode="auto">
          <a:xfrm flipV="1">
            <a:off x="5088338" y="5268669"/>
            <a:ext cx="330755" cy="239512"/>
          </a:xfrm>
          <a:custGeom>
            <a:avLst/>
            <a:gdLst>
              <a:gd name="T0" fmla="*/ 33 w 73"/>
              <a:gd name="T1" fmla="*/ 41 h 53"/>
              <a:gd name="T2" fmla="*/ 8 w 73"/>
              <a:gd name="T3" fmla="*/ 17 h 53"/>
              <a:gd name="T4" fmla="*/ 0 w 73"/>
              <a:gd name="T5" fmla="*/ 0 h 53"/>
              <a:gd name="T6" fmla="*/ 15 w 73"/>
              <a:gd name="T7" fmla="*/ 12 h 53"/>
              <a:gd name="T8" fmla="*/ 73 w 73"/>
              <a:gd name="T9" fmla="*/ 45 h 53"/>
              <a:gd name="T10" fmla="*/ 33 w 73"/>
              <a:gd name="T11" fmla="*/ 41 h 53"/>
            </a:gdLst>
            <a:ahLst/>
            <a:cxnLst>
              <a:cxn ang="0">
                <a:pos x="T0" y="T1"/>
              </a:cxn>
              <a:cxn ang="0">
                <a:pos x="T2" y="T3"/>
              </a:cxn>
              <a:cxn ang="0">
                <a:pos x="T4" y="T5"/>
              </a:cxn>
              <a:cxn ang="0">
                <a:pos x="T6" y="T7"/>
              </a:cxn>
              <a:cxn ang="0">
                <a:pos x="T8" y="T9"/>
              </a:cxn>
              <a:cxn ang="0">
                <a:pos x="T10" y="T11"/>
              </a:cxn>
            </a:cxnLst>
            <a:rect l="0" t="0" r="r" b="b"/>
            <a:pathLst>
              <a:path w="73" h="53">
                <a:moveTo>
                  <a:pt x="33" y="41"/>
                </a:moveTo>
                <a:cubicBezTo>
                  <a:pt x="22" y="34"/>
                  <a:pt x="14" y="29"/>
                  <a:pt x="8" y="17"/>
                </a:cubicBezTo>
                <a:cubicBezTo>
                  <a:pt x="5" y="12"/>
                  <a:pt x="2" y="6"/>
                  <a:pt x="0" y="0"/>
                </a:cubicBezTo>
                <a:cubicBezTo>
                  <a:pt x="5" y="4"/>
                  <a:pt x="10" y="8"/>
                  <a:pt x="15" y="12"/>
                </a:cubicBezTo>
                <a:cubicBezTo>
                  <a:pt x="34" y="24"/>
                  <a:pt x="53" y="35"/>
                  <a:pt x="73" y="45"/>
                </a:cubicBezTo>
                <a:cubicBezTo>
                  <a:pt x="57" y="53"/>
                  <a:pt x="48" y="49"/>
                  <a:pt x="33" y="4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889">
            <a:extLst>
              <a:ext uri="{FF2B5EF4-FFF2-40B4-BE49-F238E27FC236}">
                <a16:creationId xmlns:a16="http://schemas.microsoft.com/office/drawing/2014/main" id="{4E53470D-A2A4-4AA4-A07D-2C75E74A10BF}"/>
              </a:ext>
            </a:extLst>
          </p:cNvPr>
          <p:cNvSpPr>
            <a:spLocks/>
          </p:cNvSpPr>
          <p:nvPr/>
        </p:nvSpPr>
        <p:spPr bwMode="auto">
          <a:xfrm flipV="1">
            <a:off x="7661384" y="6061339"/>
            <a:ext cx="167659" cy="352425"/>
          </a:xfrm>
          <a:custGeom>
            <a:avLst/>
            <a:gdLst>
              <a:gd name="T0" fmla="*/ 36 w 37"/>
              <a:gd name="T1" fmla="*/ 22 h 78"/>
              <a:gd name="T2" fmla="*/ 28 w 37"/>
              <a:gd name="T3" fmla="*/ 41 h 78"/>
              <a:gd name="T4" fmla="*/ 7 w 37"/>
              <a:gd name="T5" fmla="*/ 76 h 78"/>
              <a:gd name="T6" fmla="*/ 0 w 37"/>
              <a:gd name="T7" fmla="*/ 78 h 78"/>
              <a:gd name="T8" fmla="*/ 31 w 37"/>
              <a:gd name="T9" fmla="*/ 0 h 78"/>
              <a:gd name="T10" fmla="*/ 36 w 37"/>
              <a:gd name="T11" fmla="*/ 22 h 78"/>
            </a:gdLst>
            <a:ahLst/>
            <a:cxnLst>
              <a:cxn ang="0">
                <a:pos x="T0" y="T1"/>
              </a:cxn>
              <a:cxn ang="0">
                <a:pos x="T2" y="T3"/>
              </a:cxn>
              <a:cxn ang="0">
                <a:pos x="T4" y="T5"/>
              </a:cxn>
              <a:cxn ang="0">
                <a:pos x="T6" y="T7"/>
              </a:cxn>
              <a:cxn ang="0">
                <a:pos x="T8" y="T9"/>
              </a:cxn>
              <a:cxn ang="0">
                <a:pos x="T10" y="T11"/>
              </a:cxn>
            </a:cxnLst>
            <a:rect l="0" t="0" r="r" b="b"/>
            <a:pathLst>
              <a:path w="37" h="78">
                <a:moveTo>
                  <a:pt x="36" y="22"/>
                </a:moveTo>
                <a:cubicBezTo>
                  <a:pt x="35" y="28"/>
                  <a:pt x="30" y="35"/>
                  <a:pt x="28" y="41"/>
                </a:cubicBezTo>
                <a:cubicBezTo>
                  <a:pt x="24" y="56"/>
                  <a:pt x="26" y="74"/>
                  <a:pt x="7" y="76"/>
                </a:cubicBezTo>
                <a:cubicBezTo>
                  <a:pt x="4" y="77"/>
                  <a:pt x="2" y="77"/>
                  <a:pt x="0" y="78"/>
                </a:cubicBezTo>
                <a:cubicBezTo>
                  <a:pt x="13" y="53"/>
                  <a:pt x="23" y="27"/>
                  <a:pt x="31" y="0"/>
                </a:cubicBezTo>
                <a:cubicBezTo>
                  <a:pt x="33" y="7"/>
                  <a:pt x="37" y="13"/>
                  <a:pt x="36" y="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94">
            <a:extLst>
              <a:ext uri="{FF2B5EF4-FFF2-40B4-BE49-F238E27FC236}">
                <a16:creationId xmlns:a16="http://schemas.microsoft.com/office/drawing/2014/main" id="{123FFD96-54A4-477A-AD4C-6E2BC504DCD0}"/>
              </a:ext>
            </a:extLst>
          </p:cNvPr>
          <p:cNvSpPr>
            <a:spLocks/>
          </p:cNvSpPr>
          <p:nvPr/>
        </p:nvSpPr>
        <p:spPr bwMode="auto">
          <a:xfrm flipV="1">
            <a:off x="5513758" y="5494495"/>
            <a:ext cx="289695" cy="272588"/>
          </a:xfrm>
          <a:custGeom>
            <a:avLst/>
            <a:gdLst>
              <a:gd name="T0" fmla="*/ 44 w 64"/>
              <a:gd name="T1" fmla="*/ 54 h 60"/>
              <a:gd name="T2" fmla="*/ 64 w 64"/>
              <a:gd name="T3" fmla="*/ 19 h 60"/>
              <a:gd name="T4" fmla="*/ 63 w 64"/>
              <a:gd name="T5" fmla="*/ 19 h 60"/>
              <a:gd name="T6" fmla="*/ 55 w 64"/>
              <a:gd name="T7" fmla="*/ 35 h 60"/>
              <a:gd name="T8" fmla="*/ 53 w 64"/>
              <a:gd name="T9" fmla="*/ 35 h 60"/>
              <a:gd name="T10" fmla="*/ 41 w 64"/>
              <a:gd name="T11" fmla="*/ 43 h 60"/>
              <a:gd name="T12" fmla="*/ 38 w 64"/>
              <a:gd name="T13" fmla="*/ 44 h 60"/>
              <a:gd name="T14" fmla="*/ 25 w 64"/>
              <a:gd name="T15" fmla="*/ 43 h 60"/>
              <a:gd name="T16" fmla="*/ 18 w 64"/>
              <a:gd name="T17" fmla="*/ 30 h 60"/>
              <a:gd name="T18" fmla="*/ 37 w 64"/>
              <a:gd name="T19" fmla="*/ 3 h 60"/>
              <a:gd name="T20" fmla="*/ 37 w 64"/>
              <a:gd name="T21" fmla="*/ 3 h 60"/>
              <a:gd name="T22" fmla="*/ 23 w 64"/>
              <a:gd name="T23" fmla="*/ 4 h 60"/>
              <a:gd name="T24" fmla="*/ 20 w 64"/>
              <a:gd name="T25" fmla="*/ 2 h 60"/>
              <a:gd name="T26" fmla="*/ 1 w 64"/>
              <a:gd name="T27" fmla="*/ 23 h 60"/>
              <a:gd name="T28" fmla="*/ 13 w 64"/>
              <a:gd name="T29" fmla="*/ 53 h 60"/>
              <a:gd name="T30" fmla="*/ 44 w 64"/>
              <a:gd name="T31"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0">
                <a:moveTo>
                  <a:pt x="44" y="54"/>
                </a:moveTo>
                <a:cubicBezTo>
                  <a:pt x="57" y="48"/>
                  <a:pt x="63" y="34"/>
                  <a:pt x="64" y="19"/>
                </a:cubicBezTo>
                <a:cubicBezTo>
                  <a:pt x="64" y="19"/>
                  <a:pt x="63" y="19"/>
                  <a:pt x="63" y="19"/>
                </a:cubicBezTo>
                <a:cubicBezTo>
                  <a:pt x="62" y="24"/>
                  <a:pt x="59" y="30"/>
                  <a:pt x="55" y="35"/>
                </a:cubicBezTo>
                <a:cubicBezTo>
                  <a:pt x="54" y="35"/>
                  <a:pt x="54" y="35"/>
                  <a:pt x="53" y="35"/>
                </a:cubicBezTo>
                <a:cubicBezTo>
                  <a:pt x="50" y="38"/>
                  <a:pt x="46" y="41"/>
                  <a:pt x="41" y="43"/>
                </a:cubicBezTo>
                <a:cubicBezTo>
                  <a:pt x="40" y="43"/>
                  <a:pt x="39" y="43"/>
                  <a:pt x="38" y="44"/>
                </a:cubicBezTo>
                <a:cubicBezTo>
                  <a:pt x="33" y="45"/>
                  <a:pt x="29" y="45"/>
                  <a:pt x="25" y="43"/>
                </a:cubicBezTo>
                <a:cubicBezTo>
                  <a:pt x="20" y="41"/>
                  <a:pt x="19" y="35"/>
                  <a:pt x="18" y="30"/>
                </a:cubicBezTo>
                <a:cubicBezTo>
                  <a:pt x="17" y="18"/>
                  <a:pt x="24" y="4"/>
                  <a:pt x="37" y="3"/>
                </a:cubicBezTo>
                <a:cubicBezTo>
                  <a:pt x="38" y="3"/>
                  <a:pt x="38" y="3"/>
                  <a:pt x="37" y="3"/>
                </a:cubicBezTo>
                <a:cubicBezTo>
                  <a:pt x="32" y="0"/>
                  <a:pt x="28" y="1"/>
                  <a:pt x="23" y="4"/>
                </a:cubicBezTo>
                <a:cubicBezTo>
                  <a:pt x="23" y="3"/>
                  <a:pt x="22" y="2"/>
                  <a:pt x="20" y="2"/>
                </a:cubicBezTo>
                <a:cubicBezTo>
                  <a:pt x="10" y="2"/>
                  <a:pt x="2" y="14"/>
                  <a:pt x="1" y="23"/>
                </a:cubicBezTo>
                <a:cubicBezTo>
                  <a:pt x="0" y="34"/>
                  <a:pt x="4" y="46"/>
                  <a:pt x="13" y="53"/>
                </a:cubicBezTo>
                <a:cubicBezTo>
                  <a:pt x="22" y="60"/>
                  <a:pt x="33" y="59"/>
                  <a:pt x="44" y="5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895">
            <a:extLst>
              <a:ext uri="{FF2B5EF4-FFF2-40B4-BE49-F238E27FC236}">
                <a16:creationId xmlns:a16="http://schemas.microsoft.com/office/drawing/2014/main" id="{7258F1FC-4395-47E9-BA72-422A3C362517}"/>
              </a:ext>
            </a:extLst>
          </p:cNvPr>
          <p:cNvSpPr>
            <a:spLocks noEditPoints="1"/>
          </p:cNvSpPr>
          <p:nvPr/>
        </p:nvSpPr>
        <p:spPr bwMode="auto">
          <a:xfrm flipV="1">
            <a:off x="4942350" y="6441137"/>
            <a:ext cx="516662" cy="407171"/>
          </a:xfrm>
          <a:custGeom>
            <a:avLst/>
            <a:gdLst>
              <a:gd name="T0" fmla="*/ 32 w 114"/>
              <a:gd name="T1" fmla="*/ 80 h 90"/>
              <a:gd name="T2" fmla="*/ 95 w 114"/>
              <a:gd name="T3" fmla="*/ 20 h 90"/>
              <a:gd name="T4" fmla="*/ 89 w 114"/>
              <a:gd name="T5" fmla="*/ 22 h 90"/>
              <a:gd name="T6" fmla="*/ 86 w 114"/>
              <a:gd name="T7" fmla="*/ 47 h 90"/>
              <a:gd name="T8" fmla="*/ 79 w 114"/>
              <a:gd name="T9" fmla="*/ 11 h 90"/>
              <a:gd name="T10" fmla="*/ 77 w 114"/>
              <a:gd name="T11" fmla="*/ 11 h 90"/>
              <a:gd name="T12" fmla="*/ 75 w 114"/>
              <a:gd name="T13" fmla="*/ 53 h 90"/>
              <a:gd name="T14" fmla="*/ 64 w 114"/>
              <a:gd name="T15" fmla="*/ 64 h 90"/>
              <a:gd name="T16" fmla="*/ 74 w 114"/>
              <a:gd name="T17" fmla="*/ 37 h 90"/>
              <a:gd name="T18" fmla="*/ 22 w 114"/>
              <a:gd name="T19" fmla="*/ 9 h 90"/>
              <a:gd name="T20" fmla="*/ 6 w 114"/>
              <a:gd name="T21" fmla="*/ 25 h 90"/>
              <a:gd name="T22" fmla="*/ 2 w 114"/>
              <a:gd name="T23" fmla="*/ 43 h 90"/>
              <a:gd name="T24" fmla="*/ 32 w 114"/>
              <a:gd name="T25" fmla="*/ 80 h 90"/>
              <a:gd name="T26" fmla="*/ 61 w 114"/>
              <a:gd name="T27" fmla="*/ 29 h 90"/>
              <a:gd name="T28" fmla="*/ 63 w 114"/>
              <a:gd name="T29" fmla="*/ 33 h 90"/>
              <a:gd name="T30" fmla="*/ 62 w 114"/>
              <a:gd name="T31" fmla="*/ 32 h 90"/>
              <a:gd name="T32" fmla="*/ 61 w 114"/>
              <a:gd name="T33" fmla="*/ 31 h 90"/>
              <a:gd name="T34" fmla="*/ 60 w 114"/>
              <a:gd name="T35" fmla="*/ 29 h 90"/>
              <a:gd name="T36" fmla="*/ 61 w 114"/>
              <a:gd name="T37" fmla="*/ 29 h 90"/>
              <a:gd name="T38" fmla="*/ 47 w 114"/>
              <a:gd name="T39" fmla="*/ 55 h 90"/>
              <a:gd name="T40" fmla="*/ 47 w 114"/>
              <a:gd name="T41" fmla="*/ 55 h 90"/>
              <a:gd name="T42" fmla="*/ 49 w 114"/>
              <a:gd name="T43" fmla="*/ 55 h 90"/>
              <a:gd name="T44" fmla="*/ 44 w 114"/>
              <a:gd name="T45" fmla="*/ 56 h 90"/>
              <a:gd name="T46" fmla="*/ 47 w 114"/>
              <a:gd name="T47" fmla="*/ 55 h 90"/>
              <a:gd name="T48" fmla="*/ 32 w 114"/>
              <a:gd name="T49" fmla="*/ 52 h 90"/>
              <a:gd name="T50" fmla="*/ 30 w 114"/>
              <a:gd name="T51" fmla="*/ 54 h 90"/>
              <a:gd name="T52" fmla="*/ 29 w 114"/>
              <a:gd name="T53" fmla="*/ 52 h 90"/>
              <a:gd name="T54" fmla="*/ 32 w 114"/>
              <a:gd name="T55" fmla="*/ 52 h 90"/>
              <a:gd name="T56" fmla="*/ 22 w 114"/>
              <a:gd name="T57" fmla="*/ 20 h 90"/>
              <a:gd name="T58" fmla="*/ 23 w 114"/>
              <a:gd name="T59" fmla="*/ 20 h 90"/>
              <a:gd name="T60" fmla="*/ 23 w 114"/>
              <a:gd name="T61" fmla="*/ 20 h 90"/>
              <a:gd name="T62" fmla="*/ 22 w 114"/>
              <a:gd name="T63" fmla="*/ 21 h 90"/>
              <a:gd name="T64" fmla="*/ 22 w 114"/>
              <a:gd name="T65" fmla="*/ 21 h 90"/>
              <a:gd name="T66" fmla="*/ 22 w 114"/>
              <a:gd name="T67" fmla="*/ 2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4" h="90">
                <a:moveTo>
                  <a:pt x="32" y="80"/>
                </a:moveTo>
                <a:cubicBezTo>
                  <a:pt x="65" y="90"/>
                  <a:pt x="114" y="57"/>
                  <a:pt x="95" y="20"/>
                </a:cubicBezTo>
                <a:cubicBezTo>
                  <a:pt x="93" y="17"/>
                  <a:pt x="89" y="19"/>
                  <a:pt x="89" y="22"/>
                </a:cubicBezTo>
                <a:cubicBezTo>
                  <a:pt x="89" y="31"/>
                  <a:pt x="89" y="39"/>
                  <a:pt x="86" y="47"/>
                </a:cubicBezTo>
                <a:cubicBezTo>
                  <a:pt x="86" y="35"/>
                  <a:pt x="83" y="22"/>
                  <a:pt x="79" y="11"/>
                </a:cubicBezTo>
                <a:cubicBezTo>
                  <a:pt x="78" y="10"/>
                  <a:pt x="77" y="10"/>
                  <a:pt x="77" y="11"/>
                </a:cubicBezTo>
                <a:cubicBezTo>
                  <a:pt x="78" y="25"/>
                  <a:pt x="82" y="39"/>
                  <a:pt x="75" y="53"/>
                </a:cubicBezTo>
                <a:cubicBezTo>
                  <a:pt x="73" y="58"/>
                  <a:pt x="69" y="61"/>
                  <a:pt x="64" y="64"/>
                </a:cubicBezTo>
                <a:cubicBezTo>
                  <a:pt x="71" y="56"/>
                  <a:pt x="75" y="46"/>
                  <a:pt x="74" y="37"/>
                </a:cubicBezTo>
                <a:cubicBezTo>
                  <a:pt x="72" y="12"/>
                  <a:pt x="43" y="0"/>
                  <a:pt x="22" y="9"/>
                </a:cubicBezTo>
                <a:cubicBezTo>
                  <a:pt x="14" y="13"/>
                  <a:pt x="9" y="19"/>
                  <a:pt x="6" y="25"/>
                </a:cubicBezTo>
                <a:cubicBezTo>
                  <a:pt x="4" y="30"/>
                  <a:pt x="2" y="36"/>
                  <a:pt x="2" y="43"/>
                </a:cubicBezTo>
                <a:cubicBezTo>
                  <a:pt x="0" y="62"/>
                  <a:pt x="15" y="75"/>
                  <a:pt x="32" y="80"/>
                </a:cubicBezTo>
                <a:close/>
                <a:moveTo>
                  <a:pt x="61" y="29"/>
                </a:moveTo>
                <a:cubicBezTo>
                  <a:pt x="61" y="30"/>
                  <a:pt x="62" y="32"/>
                  <a:pt x="63" y="33"/>
                </a:cubicBezTo>
                <a:cubicBezTo>
                  <a:pt x="62" y="33"/>
                  <a:pt x="62" y="33"/>
                  <a:pt x="62" y="32"/>
                </a:cubicBezTo>
                <a:cubicBezTo>
                  <a:pt x="61" y="32"/>
                  <a:pt x="61" y="32"/>
                  <a:pt x="61" y="31"/>
                </a:cubicBezTo>
                <a:cubicBezTo>
                  <a:pt x="61" y="30"/>
                  <a:pt x="61" y="30"/>
                  <a:pt x="60" y="29"/>
                </a:cubicBezTo>
                <a:cubicBezTo>
                  <a:pt x="61" y="29"/>
                  <a:pt x="61" y="29"/>
                  <a:pt x="61" y="29"/>
                </a:cubicBezTo>
                <a:close/>
                <a:moveTo>
                  <a:pt x="47" y="55"/>
                </a:moveTo>
                <a:cubicBezTo>
                  <a:pt x="47" y="55"/>
                  <a:pt x="47" y="55"/>
                  <a:pt x="47" y="55"/>
                </a:cubicBezTo>
                <a:cubicBezTo>
                  <a:pt x="48" y="55"/>
                  <a:pt x="49" y="55"/>
                  <a:pt x="49" y="55"/>
                </a:cubicBezTo>
                <a:cubicBezTo>
                  <a:pt x="48" y="56"/>
                  <a:pt x="46" y="56"/>
                  <a:pt x="44" y="56"/>
                </a:cubicBezTo>
                <a:cubicBezTo>
                  <a:pt x="45" y="56"/>
                  <a:pt x="46" y="56"/>
                  <a:pt x="47" y="55"/>
                </a:cubicBezTo>
                <a:close/>
                <a:moveTo>
                  <a:pt x="32" y="52"/>
                </a:moveTo>
                <a:cubicBezTo>
                  <a:pt x="31" y="53"/>
                  <a:pt x="31" y="53"/>
                  <a:pt x="30" y="54"/>
                </a:cubicBezTo>
                <a:cubicBezTo>
                  <a:pt x="30" y="54"/>
                  <a:pt x="30" y="53"/>
                  <a:pt x="29" y="52"/>
                </a:cubicBezTo>
                <a:cubicBezTo>
                  <a:pt x="30" y="52"/>
                  <a:pt x="31" y="52"/>
                  <a:pt x="32" y="52"/>
                </a:cubicBezTo>
                <a:close/>
                <a:moveTo>
                  <a:pt x="22" y="20"/>
                </a:moveTo>
                <a:cubicBezTo>
                  <a:pt x="23" y="20"/>
                  <a:pt x="23" y="20"/>
                  <a:pt x="23" y="20"/>
                </a:cubicBezTo>
                <a:cubicBezTo>
                  <a:pt x="23" y="20"/>
                  <a:pt x="23" y="20"/>
                  <a:pt x="23" y="20"/>
                </a:cubicBezTo>
                <a:cubicBezTo>
                  <a:pt x="22" y="20"/>
                  <a:pt x="22" y="20"/>
                  <a:pt x="22" y="21"/>
                </a:cubicBezTo>
                <a:cubicBezTo>
                  <a:pt x="22" y="21"/>
                  <a:pt x="22" y="21"/>
                  <a:pt x="22" y="21"/>
                </a:cubicBezTo>
                <a:cubicBezTo>
                  <a:pt x="22" y="20"/>
                  <a:pt x="22" y="20"/>
                  <a:pt x="22" y="2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897">
            <a:extLst>
              <a:ext uri="{FF2B5EF4-FFF2-40B4-BE49-F238E27FC236}">
                <a16:creationId xmlns:a16="http://schemas.microsoft.com/office/drawing/2014/main" id="{FC20591B-0FF5-417C-B11C-0C1683385ED5}"/>
              </a:ext>
            </a:extLst>
          </p:cNvPr>
          <p:cNvSpPr>
            <a:spLocks noEditPoints="1"/>
          </p:cNvSpPr>
          <p:nvPr/>
        </p:nvSpPr>
        <p:spPr bwMode="auto">
          <a:xfrm flipV="1">
            <a:off x="6691930" y="6142318"/>
            <a:ext cx="580532" cy="533770"/>
          </a:xfrm>
          <a:custGeom>
            <a:avLst/>
            <a:gdLst>
              <a:gd name="T0" fmla="*/ 96 w 128"/>
              <a:gd name="T1" fmla="*/ 112 h 118"/>
              <a:gd name="T2" fmla="*/ 125 w 128"/>
              <a:gd name="T3" fmla="*/ 59 h 118"/>
              <a:gd name="T4" fmla="*/ 30 w 128"/>
              <a:gd name="T5" fmla="*/ 16 h 118"/>
              <a:gd name="T6" fmla="*/ 1 w 128"/>
              <a:gd name="T7" fmla="*/ 64 h 118"/>
              <a:gd name="T8" fmla="*/ 41 w 128"/>
              <a:gd name="T9" fmla="*/ 110 h 118"/>
              <a:gd name="T10" fmla="*/ 27 w 128"/>
              <a:gd name="T11" fmla="*/ 101 h 118"/>
              <a:gd name="T12" fmla="*/ 47 w 128"/>
              <a:gd name="T13" fmla="*/ 110 h 118"/>
              <a:gd name="T14" fmla="*/ 19 w 128"/>
              <a:gd name="T15" fmla="*/ 60 h 118"/>
              <a:gd name="T16" fmla="*/ 51 w 128"/>
              <a:gd name="T17" fmla="*/ 98 h 118"/>
              <a:gd name="T18" fmla="*/ 53 w 128"/>
              <a:gd name="T19" fmla="*/ 98 h 118"/>
              <a:gd name="T20" fmla="*/ 101 w 128"/>
              <a:gd name="T21" fmla="*/ 76 h 118"/>
              <a:gd name="T22" fmla="*/ 87 w 128"/>
              <a:gd name="T23" fmla="*/ 83 h 118"/>
              <a:gd name="T24" fmla="*/ 100 w 128"/>
              <a:gd name="T25" fmla="*/ 77 h 118"/>
              <a:gd name="T26" fmla="*/ 105 w 128"/>
              <a:gd name="T27" fmla="*/ 81 h 118"/>
              <a:gd name="T28" fmla="*/ 70 w 128"/>
              <a:gd name="T29" fmla="*/ 114 h 118"/>
              <a:gd name="T30" fmla="*/ 118 w 128"/>
              <a:gd name="T31" fmla="*/ 70 h 118"/>
              <a:gd name="T32" fmla="*/ 94 w 128"/>
              <a:gd name="T33" fmla="*/ 109 h 118"/>
              <a:gd name="T34" fmla="*/ 73 w 128"/>
              <a:gd name="T35" fmla="*/ 23 h 118"/>
              <a:gd name="T36" fmla="*/ 75 w 128"/>
              <a:gd name="T37" fmla="*/ 22 h 118"/>
              <a:gd name="T38" fmla="*/ 77 w 128"/>
              <a:gd name="T39" fmla="*/ 25 h 118"/>
              <a:gd name="T40" fmla="*/ 59 w 128"/>
              <a:gd name="T41" fmla="*/ 41 h 118"/>
              <a:gd name="T42" fmla="*/ 73 w 128"/>
              <a:gd name="T43" fmla="*/ 23 h 118"/>
              <a:gd name="T44" fmla="*/ 63 w 128"/>
              <a:gd name="T45" fmla="*/ 23 h 118"/>
              <a:gd name="T46" fmla="*/ 59 w 128"/>
              <a:gd name="T47" fmla="*/ 23 h 118"/>
              <a:gd name="T48" fmla="*/ 33 w 128"/>
              <a:gd name="T49" fmla="*/ 58 h 118"/>
              <a:gd name="T50" fmla="*/ 32 w 128"/>
              <a:gd name="T51" fmla="*/ 41 h 118"/>
              <a:gd name="T52" fmla="*/ 38 w 128"/>
              <a:gd name="T53" fmla="*/ 32 h 118"/>
              <a:gd name="T54" fmla="*/ 47 w 128"/>
              <a:gd name="T55" fmla="*/ 77 h 118"/>
              <a:gd name="T56" fmla="*/ 52 w 128"/>
              <a:gd name="T57" fmla="*/ 79 h 118"/>
              <a:gd name="T58" fmla="*/ 51 w 128"/>
              <a:gd name="T59" fmla="*/ 33 h 118"/>
              <a:gd name="T60" fmla="*/ 58 w 128"/>
              <a:gd name="T61" fmla="*/ 32 h 118"/>
              <a:gd name="T62" fmla="*/ 57 w 128"/>
              <a:gd name="T63" fmla="*/ 32 h 118"/>
              <a:gd name="T64" fmla="*/ 67 w 128"/>
              <a:gd name="T65" fmla="*/ 79 h 118"/>
              <a:gd name="T66" fmla="*/ 73 w 128"/>
              <a:gd name="T67" fmla="*/ 78 h 118"/>
              <a:gd name="T68" fmla="*/ 84 w 128"/>
              <a:gd name="T69" fmla="*/ 31 h 118"/>
              <a:gd name="T70" fmla="*/ 83 w 128"/>
              <a:gd name="T71" fmla="*/ 32 h 118"/>
              <a:gd name="T72" fmla="*/ 83 w 128"/>
              <a:gd name="T73" fmla="*/ 37 h 118"/>
              <a:gd name="T74" fmla="*/ 56 w 128"/>
              <a:gd name="T75" fmla="*/ 51 h 118"/>
              <a:gd name="T76" fmla="*/ 69 w 128"/>
              <a:gd name="T77" fmla="*/ 46 h 118"/>
              <a:gd name="T78" fmla="*/ 80 w 128"/>
              <a:gd name="T79" fmla="*/ 25 h 118"/>
              <a:gd name="T80" fmla="*/ 84 w 128"/>
              <a:gd name="T81" fmla="*/ 31 h 118"/>
              <a:gd name="T82" fmla="*/ 96 w 128"/>
              <a:gd name="T83" fmla="*/ 45 h 118"/>
              <a:gd name="T84" fmla="*/ 88 w 128"/>
              <a:gd name="T85" fmla="*/ 52 h 118"/>
              <a:gd name="T86" fmla="*/ 105 w 128"/>
              <a:gd name="T87" fmla="*/ 57 h 118"/>
              <a:gd name="T88" fmla="*/ 98 w 128"/>
              <a:gd name="T89" fmla="*/ 67 h 118"/>
              <a:gd name="T90" fmla="*/ 100 w 128"/>
              <a:gd name="T91" fmla="*/ 58 h 118"/>
              <a:gd name="T92" fmla="*/ 96 w 128"/>
              <a:gd name="T93" fmla="*/ 58 h 118"/>
              <a:gd name="T94" fmla="*/ 101 w 128"/>
              <a:gd name="T95" fmla="*/ 48 h 118"/>
              <a:gd name="T96" fmla="*/ 101 w 128"/>
              <a:gd name="T97" fmla="*/ 45 h 118"/>
              <a:gd name="T98" fmla="*/ 105 w 128"/>
              <a:gd name="T99" fmla="*/ 5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18">
                <a:moveTo>
                  <a:pt x="94" y="109"/>
                </a:moveTo>
                <a:cubicBezTo>
                  <a:pt x="92" y="110"/>
                  <a:pt x="94" y="113"/>
                  <a:pt x="96" y="112"/>
                </a:cubicBezTo>
                <a:cubicBezTo>
                  <a:pt x="104" y="109"/>
                  <a:pt x="117" y="106"/>
                  <a:pt x="122" y="97"/>
                </a:cubicBezTo>
                <a:cubicBezTo>
                  <a:pt x="128" y="85"/>
                  <a:pt x="128" y="72"/>
                  <a:pt x="125" y="59"/>
                </a:cubicBezTo>
                <a:cubicBezTo>
                  <a:pt x="119" y="34"/>
                  <a:pt x="99" y="11"/>
                  <a:pt x="74" y="4"/>
                </a:cubicBezTo>
                <a:cubicBezTo>
                  <a:pt x="59" y="0"/>
                  <a:pt x="43" y="5"/>
                  <a:pt x="30" y="16"/>
                </a:cubicBezTo>
                <a:cubicBezTo>
                  <a:pt x="29" y="16"/>
                  <a:pt x="28" y="17"/>
                  <a:pt x="26" y="18"/>
                </a:cubicBezTo>
                <a:cubicBezTo>
                  <a:pt x="10" y="23"/>
                  <a:pt x="2" y="50"/>
                  <a:pt x="1" y="64"/>
                </a:cubicBezTo>
                <a:cubicBezTo>
                  <a:pt x="0" y="85"/>
                  <a:pt x="15" y="118"/>
                  <a:pt x="40" y="114"/>
                </a:cubicBezTo>
                <a:cubicBezTo>
                  <a:pt x="42" y="114"/>
                  <a:pt x="42" y="111"/>
                  <a:pt x="41" y="110"/>
                </a:cubicBezTo>
                <a:cubicBezTo>
                  <a:pt x="36" y="106"/>
                  <a:pt x="31" y="104"/>
                  <a:pt x="27" y="101"/>
                </a:cubicBezTo>
                <a:cubicBezTo>
                  <a:pt x="27" y="101"/>
                  <a:pt x="27" y="101"/>
                  <a:pt x="27" y="101"/>
                </a:cubicBezTo>
                <a:cubicBezTo>
                  <a:pt x="28" y="101"/>
                  <a:pt x="29" y="100"/>
                  <a:pt x="29" y="99"/>
                </a:cubicBezTo>
                <a:cubicBezTo>
                  <a:pt x="34" y="104"/>
                  <a:pt x="40" y="108"/>
                  <a:pt x="47" y="110"/>
                </a:cubicBezTo>
                <a:cubicBezTo>
                  <a:pt x="49" y="110"/>
                  <a:pt x="50" y="108"/>
                  <a:pt x="49" y="107"/>
                </a:cubicBezTo>
                <a:cubicBezTo>
                  <a:pt x="34" y="94"/>
                  <a:pt x="19" y="78"/>
                  <a:pt x="19" y="60"/>
                </a:cubicBezTo>
                <a:cubicBezTo>
                  <a:pt x="21" y="70"/>
                  <a:pt x="26" y="81"/>
                  <a:pt x="30" y="85"/>
                </a:cubicBezTo>
                <a:cubicBezTo>
                  <a:pt x="36" y="91"/>
                  <a:pt x="43" y="95"/>
                  <a:pt x="51" y="98"/>
                </a:cubicBezTo>
                <a:cubicBezTo>
                  <a:pt x="51" y="98"/>
                  <a:pt x="52" y="98"/>
                  <a:pt x="52" y="98"/>
                </a:cubicBezTo>
                <a:cubicBezTo>
                  <a:pt x="52" y="98"/>
                  <a:pt x="53" y="98"/>
                  <a:pt x="53" y="98"/>
                </a:cubicBezTo>
                <a:cubicBezTo>
                  <a:pt x="72" y="103"/>
                  <a:pt x="93" y="96"/>
                  <a:pt x="104" y="79"/>
                </a:cubicBezTo>
                <a:cubicBezTo>
                  <a:pt x="106" y="76"/>
                  <a:pt x="103" y="74"/>
                  <a:pt x="101" y="76"/>
                </a:cubicBezTo>
                <a:cubicBezTo>
                  <a:pt x="96" y="80"/>
                  <a:pt x="91" y="83"/>
                  <a:pt x="86" y="85"/>
                </a:cubicBezTo>
                <a:cubicBezTo>
                  <a:pt x="86" y="85"/>
                  <a:pt x="87" y="84"/>
                  <a:pt x="87" y="83"/>
                </a:cubicBezTo>
                <a:cubicBezTo>
                  <a:pt x="87" y="83"/>
                  <a:pt x="88" y="83"/>
                  <a:pt x="88" y="82"/>
                </a:cubicBezTo>
                <a:cubicBezTo>
                  <a:pt x="93" y="81"/>
                  <a:pt x="97" y="79"/>
                  <a:pt x="100" y="77"/>
                </a:cubicBezTo>
                <a:cubicBezTo>
                  <a:pt x="104" y="73"/>
                  <a:pt x="106" y="68"/>
                  <a:pt x="108" y="63"/>
                </a:cubicBezTo>
                <a:cubicBezTo>
                  <a:pt x="108" y="69"/>
                  <a:pt x="108" y="75"/>
                  <a:pt x="105" y="81"/>
                </a:cubicBezTo>
                <a:cubicBezTo>
                  <a:pt x="98" y="95"/>
                  <a:pt x="81" y="103"/>
                  <a:pt x="70" y="113"/>
                </a:cubicBezTo>
                <a:cubicBezTo>
                  <a:pt x="69" y="113"/>
                  <a:pt x="70" y="114"/>
                  <a:pt x="70" y="114"/>
                </a:cubicBezTo>
                <a:cubicBezTo>
                  <a:pt x="90" y="107"/>
                  <a:pt x="109" y="97"/>
                  <a:pt x="116" y="77"/>
                </a:cubicBezTo>
                <a:cubicBezTo>
                  <a:pt x="117" y="75"/>
                  <a:pt x="117" y="72"/>
                  <a:pt x="118" y="70"/>
                </a:cubicBezTo>
                <a:cubicBezTo>
                  <a:pt x="118" y="75"/>
                  <a:pt x="118" y="81"/>
                  <a:pt x="117" y="86"/>
                </a:cubicBezTo>
                <a:cubicBezTo>
                  <a:pt x="115" y="98"/>
                  <a:pt x="104" y="104"/>
                  <a:pt x="94" y="109"/>
                </a:cubicBezTo>
                <a:close/>
                <a:moveTo>
                  <a:pt x="73" y="23"/>
                </a:moveTo>
                <a:cubicBezTo>
                  <a:pt x="73" y="23"/>
                  <a:pt x="73" y="23"/>
                  <a:pt x="73" y="23"/>
                </a:cubicBezTo>
                <a:cubicBezTo>
                  <a:pt x="74" y="23"/>
                  <a:pt x="74" y="23"/>
                  <a:pt x="74" y="23"/>
                </a:cubicBezTo>
                <a:cubicBezTo>
                  <a:pt x="75" y="23"/>
                  <a:pt x="75" y="23"/>
                  <a:pt x="75" y="22"/>
                </a:cubicBezTo>
                <a:cubicBezTo>
                  <a:pt x="76" y="23"/>
                  <a:pt x="77" y="23"/>
                  <a:pt x="78" y="24"/>
                </a:cubicBezTo>
                <a:cubicBezTo>
                  <a:pt x="77" y="24"/>
                  <a:pt x="77" y="24"/>
                  <a:pt x="77" y="25"/>
                </a:cubicBezTo>
                <a:cubicBezTo>
                  <a:pt x="75" y="32"/>
                  <a:pt x="70" y="37"/>
                  <a:pt x="63" y="40"/>
                </a:cubicBezTo>
                <a:cubicBezTo>
                  <a:pt x="62" y="40"/>
                  <a:pt x="60" y="40"/>
                  <a:pt x="59" y="41"/>
                </a:cubicBezTo>
                <a:cubicBezTo>
                  <a:pt x="60" y="40"/>
                  <a:pt x="61" y="40"/>
                  <a:pt x="61" y="40"/>
                </a:cubicBezTo>
                <a:cubicBezTo>
                  <a:pt x="68" y="37"/>
                  <a:pt x="71" y="30"/>
                  <a:pt x="73" y="23"/>
                </a:cubicBezTo>
                <a:close/>
                <a:moveTo>
                  <a:pt x="59" y="23"/>
                </a:moveTo>
                <a:cubicBezTo>
                  <a:pt x="60" y="23"/>
                  <a:pt x="62" y="23"/>
                  <a:pt x="63" y="23"/>
                </a:cubicBezTo>
                <a:cubicBezTo>
                  <a:pt x="61" y="24"/>
                  <a:pt x="59" y="24"/>
                  <a:pt x="56" y="25"/>
                </a:cubicBezTo>
                <a:cubicBezTo>
                  <a:pt x="57" y="24"/>
                  <a:pt x="58" y="23"/>
                  <a:pt x="59" y="23"/>
                </a:cubicBezTo>
                <a:close/>
                <a:moveTo>
                  <a:pt x="38" y="32"/>
                </a:moveTo>
                <a:cubicBezTo>
                  <a:pt x="35" y="40"/>
                  <a:pt x="33" y="49"/>
                  <a:pt x="33" y="58"/>
                </a:cubicBezTo>
                <a:cubicBezTo>
                  <a:pt x="33" y="58"/>
                  <a:pt x="32" y="58"/>
                  <a:pt x="32" y="59"/>
                </a:cubicBezTo>
                <a:cubicBezTo>
                  <a:pt x="31" y="53"/>
                  <a:pt x="31" y="47"/>
                  <a:pt x="32" y="41"/>
                </a:cubicBezTo>
                <a:cubicBezTo>
                  <a:pt x="33" y="35"/>
                  <a:pt x="36" y="32"/>
                  <a:pt x="40" y="29"/>
                </a:cubicBezTo>
                <a:cubicBezTo>
                  <a:pt x="39" y="30"/>
                  <a:pt x="39" y="31"/>
                  <a:pt x="38" y="32"/>
                </a:cubicBezTo>
                <a:close/>
                <a:moveTo>
                  <a:pt x="47" y="77"/>
                </a:moveTo>
                <a:cubicBezTo>
                  <a:pt x="47" y="77"/>
                  <a:pt x="47" y="77"/>
                  <a:pt x="47" y="77"/>
                </a:cubicBezTo>
                <a:cubicBezTo>
                  <a:pt x="47" y="77"/>
                  <a:pt x="48" y="77"/>
                  <a:pt x="48" y="77"/>
                </a:cubicBezTo>
                <a:cubicBezTo>
                  <a:pt x="49" y="78"/>
                  <a:pt x="50" y="78"/>
                  <a:pt x="52" y="79"/>
                </a:cubicBezTo>
                <a:cubicBezTo>
                  <a:pt x="50" y="79"/>
                  <a:pt x="49" y="78"/>
                  <a:pt x="47" y="77"/>
                </a:cubicBezTo>
                <a:close/>
                <a:moveTo>
                  <a:pt x="51" y="33"/>
                </a:moveTo>
                <a:cubicBezTo>
                  <a:pt x="51" y="33"/>
                  <a:pt x="51" y="33"/>
                  <a:pt x="51" y="33"/>
                </a:cubicBezTo>
                <a:cubicBezTo>
                  <a:pt x="54" y="33"/>
                  <a:pt x="56" y="32"/>
                  <a:pt x="58" y="32"/>
                </a:cubicBezTo>
                <a:cubicBezTo>
                  <a:pt x="58" y="32"/>
                  <a:pt x="59" y="32"/>
                  <a:pt x="59" y="32"/>
                </a:cubicBezTo>
                <a:cubicBezTo>
                  <a:pt x="58" y="32"/>
                  <a:pt x="58" y="32"/>
                  <a:pt x="57" y="32"/>
                </a:cubicBezTo>
                <a:cubicBezTo>
                  <a:pt x="55" y="33"/>
                  <a:pt x="53" y="33"/>
                  <a:pt x="51" y="33"/>
                </a:cubicBezTo>
                <a:close/>
                <a:moveTo>
                  <a:pt x="67" y="79"/>
                </a:moveTo>
                <a:cubicBezTo>
                  <a:pt x="67" y="79"/>
                  <a:pt x="67" y="79"/>
                  <a:pt x="66" y="79"/>
                </a:cubicBezTo>
                <a:cubicBezTo>
                  <a:pt x="69" y="79"/>
                  <a:pt x="71" y="79"/>
                  <a:pt x="73" y="78"/>
                </a:cubicBezTo>
                <a:cubicBezTo>
                  <a:pt x="71" y="79"/>
                  <a:pt x="69" y="79"/>
                  <a:pt x="67" y="79"/>
                </a:cubicBezTo>
                <a:close/>
                <a:moveTo>
                  <a:pt x="84" y="31"/>
                </a:moveTo>
                <a:cubicBezTo>
                  <a:pt x="83" y="31"/>
                  <a:pt x="83" y="31"/>
                  <a:pt x="83" y="32"/>
                </a:cubicBezTo>
                <a:cubicBezTo>
                  <a:pt x="83" y="32"/>
                  <a:pt x="83" y="32"/>
                  <a:pt x="83" y="32"/>
                </a:cubicBezTo>
                <a:cubicBezTo>
                  <a:pt x="83" y="33"/>
                  <a:pt x="83" y="33"/>
                  <a:pt x="83" y="33"/>
                </a:cubicBezTo>
                <a:cubicBezTo>
                  <a:pt x="83" y="34"/>
                  <a:pt x="83" y="36"/>
                  <a:pt x="83" y="37"/>
                </a:cubicBezTo>
                <a:cubicBezTo>
                  <a:pt x="81" y="43"/>
                  <a:pt x="76" y="47"/>
                  <a:pt x="71" y="51"/>
                </a:cubicBezTo>
                <a:cubicBezTo>
                  <a:pt x="66" y="51"/>
                  <a:pt x="61" y="50"/>
                  <a:pt x="56" y="51"/>
                </a:cubicBezTo>
                <a:cubicBezTo>
                  <a:pt x="56" y="51"/>
                  <a:pt x="56" y="51"/>
                  <a:pt x="55" y="51"/>
                </a:cubicBezTo>
                <a:cubicBezTo>
                  <a:pt x="60" y="50"/>
                  <a:pt x="65" y="48"/>
                  <a:pt x="69" y="46"/>
                </a:cubicBezTo>
                <a:cubicBezTo>
                  <a:pt x="77" y="42"/>
                  <a:pt x="80" y="34"/>
                  <a:pt x="80" y="25"/>
                </a:cubicBezTo>
                <a:cubicBezTo>
                  <a:pt x="80" y="25"/>
                  <a:pt x="80" y="25"/>
                  <a:pt x="80" y="25"/>
                </a:cubicBezTo>
                <a:cubicBezTo>
                  <a:pt x="82" y="26"/>
                  <a:pt x="84" y="28"/>
                  <a:pt x="85" y="29"/>
                </a:cubicBezTo>
                <a:cubicBezTo>
                  <a:pt x="84" y="29"/>
                  <a:pt x="84" y="30"/>
                  <a:pt x="84" y="31"/>
                </a:cubicBezTo>
                <a:close/>
                <a:moveTo>
                  <a:pt x="89" y="33"/>
                </a:moveTo>
                <a:cubicBezTo>
                  <a:pt x="91" y="37"/>
                  <a:pt x="94" y="41"/>
                  <a:pt x="96" y="45"/>
                </a:cubicBezTo>
                <a:cubicBezTo>
                  <a:pt x="96" y="45"/>
                  <a:pt x="96" y="45"/>
                  <a:pt x="97" y="46"/>
                </a:cubicBezTo>
                <a:cubicBezTo>
                  <a:pt x="94" y="48"/>
                  <a:pt x="91" y="50"/>
                  <a:pt x="88" y="52"/>
                </a:cubicBezTo>
                <a:cubicBezTo>
                  <a:pt x="91" y="46"/>
                  <a:pt x="90" y="39"/>
                  <a:pt x="89" y="33"/>
                </a:cubicBezTo>
                <a:close/>
                <a:moveTo>
                  <a:pt x="105" y="57"/>
                </a:moveTo>
                <a:cubicBezTo>
                  <a:pt x="104" y="61"/>
                  <a:pt x="101" y="65"/>
                  <a:pt x="98" y="68"/>
                </a:cubicBezTo>
                <a:cubicBezTo>
                  <a:pt x="98" y="67"/>
                  <a:pt x="98" y="67"/>
                  <a:pt x="98" y="67"/>
                </a:cubicBezTo>
                <a:cubicBezTo>
                  <a:pt x="100" y="65"/>
                  <a:pt x="101" y="63"/>
                  <a:pt x="102" y="60"/>
                </a:cubicBezTo>
                <a:cubicBezTo>
                  <a:pt x="103" y="59"/>
                  <a:pt x="102" y="58"/>
                  <a:pt x="100" y="58"/>
                </a:cubicBezTo>
                <a:cubicBezTo>
                  <a:pt x="98" y="60"/>
                  <a:pt x="96" y="60"/>
                  <a:pt x="94" y="61"/>
                </a:cubicBezTo>
                <a:cubicBezTo>
                  <a:pt x="95" y="60"/>
                  <a:pt x="95" y="59"/>
                  <a:pt x="96" y="58"/>
                </a:cubicBezTo>
                <a:cubicBezTo>
                  <a:pt x="97" y="57"/>
                  <a:pt x="96" y="56"/>
                  <a:pt x="95" y="55"/>
                </a:cubicBezTo>
                <a:cubicBezTo>
                  <a:pt x="97" y="53"/>
                  <a:pt x="99" y="51"/>
                  <a:pt x="101" y="48"/>
                </a:cubicBezTo>
                <a:cubicBezTo>
                  <a:pt x="101" y="47"/>
                  <a:pt x="101" y="46"/>
                  <a:pt x="101" y="46"/>
                </a:cubicBezTo>
                <a:cubicBezTo>
                  <a:pt x="101" y="46"/>
                  <a:pt x="101" y="45"/>
                  <a:pt x="101" y="45"/>
                </a:cubicBezTo>
                <a:cubicBezTo>
                  <a:pt x="103" y="48"/>
                  <a:pt x="105" y="52"/>
                  <a:pt x="106" y="56"/>
                </a:cubicBezTo>
                <a:cubicBezTo>
                  <a:pt x="106" y="56"/>
                  <a:pt x="105" y="56"/>
                  <a:pt x="105" y="5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898">
            <a:extLst>
              <a:ext uri="{FF2B5EF4-FFF2-40B4-BE49-F238E27FC236}">
                <a16:creationId xmlns:a16="http://schemas.microsoft.com/office/drawing/2014/main" id="{F0D98810-B9AB-402B-8548-9D944EED183C}"/>
              </a:ext>
            </a:extLst>
          </p:cNvPr>
          <p:cNvSpPr>
            <a:spLocks/>
          </p:cNvSpPr>
          <p:nvPr/>
        </p:nvSpPr>
        <p:spPr bwMode="auto">
          <a:xfrm flipV="1">
            <a:off x="6537957" y="6165128"/>
            <a:ext cx="856542" cy="588515"/>
          </a:xfrm>
          <a:custGeom>
            <a:avLst/>
            <a:gdLst>
              <a:gd name="T0" fmla="*/ 72 w 189"/>
              <a:gd name="T1" fmla="*/ 4 h 130"/>
              <a:gd name="T2" fmla="*/ 11 w 189"/>
              <a:gd name="T3" fmla="*/ 51 h 130"/>
              <a:gd name="T4" fmla="*/ 19 w 189"/>
              <a:gd name="T5" fmla="*/ 129 h 130"/>
              <a:gd name="T6" fmla="*/ 21 w 189"/>
              <a:gd name="T7" fmla="*/ 127 h 130"/>
              <a:gd name="T8" fmla="*/ 18 w 189"/>
              <a:gd name="T9" fmla="*/ 57 h 130"/>
              <a:gd name="T10" fmla="*/ 83 w 189"/>
              <a:gd name="T11" fmla="*/ 13 h 130"/>
              <a:gd name="T12" fmla="*/ 162 w 189"/>
              <a:gd name="T13" fmla="*/ 39 h 130"/>
              <a:gd name="T14" fmla="*/ 177 w 189"/>
              <a:gd name="T15" fmla="*/ 116 h 130"/>
              <a:gd name="T16" fmla="*/ 179 w 189"/>
              <a:gd name="T17" fmla="*/ 116 h 130"/>
              <a:gd name="T18" fmla="*/ 163 w 189"/>
              <a:gd name="T19" fmla="*/ 31 h 130"/>
              <a:gd name="T20" fmla="*/ 72 w 189"/>
              <a:gd name="T21" fmla="*/ 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9" h="130">
                <a:moveTo>
                  <a:pt x="72" y="4"/>
                </a:moveTo>
                <a:cubicBezTo>
                  <a:pt x="46" y="7"/>
                  <a:pt x="21" y="25"/>
                  <a:pt x="11" y="51"/>
                </a:cubicBezTo>
                <a:cubicBezTo>
                  <a:pt x="3" y="73"/>
                  <a:pt x="0" y="111"/>
                  <a:pt x="19" y="129"/>
                </a:cubicBezTo>
                <a:cubicBezTo>
                  <a:pt x="20" y="130"/>
                  <a:pt x="22" y="128"/>
                  <a:pt x="21" y="127"/>
                </a:cubicBezTo>
                <a:cubicBezTo>
                  <a:pt x="9" y="109"/>
                  <a:pt x="11" y="77"/>
                  <a:pt x="18" y="57"/>
                </a:cubicBezTo>
                <a:cubicBezTo>
                  <a:pt x="27" y="29"/>
                  <a:pt x="55" y="15"/>
                  <a:pt x="83" y="13"/>
                </a:cubicBezTo>
                <a:cubicBezTo>
                  <a:pt x="113" y="11"/>
                  <a:pt x="141" y="18"/>
                  <a:pt x="162" y="39"/>
                </a:cubicBezTo>
                <a:cubicBezTo>
                  <a:pt x="183" y="58"/>
                  <a:pt x="176" y="92"/>
                  <a:pt x="177" y="116"/>
                </a:cubicBezTo>
                <a:cubicBezTo>
                  <a:pt x="177" y="117"/>
                  <a:pt x="178" y="117"/>
                  <a:pt x="179" y="116"/>
                </a:cubicBezTo>
                <a:cubicBezTo>
                  <a:pt x="189" y="91"/>
                  <a:pt x="178" y="53"/>
                  <a:pt x="163" y="31"/>
                </a:cubicBezTo>
                <a:cubicBezTo>
                  <a:pt x="144" y="4"/>
                  <a:pt x="102" y="0"/>
                  <a:pt x="72" y="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899">
            <a:extLst>
              <a:ext uri="{FF2B5EF4-FFF2-40B4-BE49-F238E27FC236}">
                <a16:creationId xmlns:a16="http://schemas.microsoft.com/office/drawing/2014/main" id="{33FB8BE8-EDA7-4A2B-AC40-C73295FD31A9}"/>
              </a:ext>
            </a:extLst>
          </p:cNvPr>
          <p:cNvSpPr>
            <a:spLocks/>
          </p:cNvSpPr>
          <p:nvPr/>
        </p:nvSpPr>
        <p:spPr bwMode="auto">
          <a:xfrm flipV="1">
            <a:off x="6669119" y="5916492"/>
            <a:ext cx="656948" cy="306804"/>
          </a:xfrm>
          <a:custGeom>
            <a:avLst/>
            <a:gdLst>
              <a:gd name="T0" fmla="*/ 1 w 145"/>
              <a:gd name="T1" fmla="*/ 1 h 68"/>
              <a:gd name="T2" fmla="*/ 78 w 145"/>
              <a:gd name="T3" fmla="*/ 49 h 68"/>
              <a:gd name="T4" fmla="*/ 107 w 145"/>
              <a:gd name="T5" fmla="*/ 46 h 68"/>
              <a:gd name="T6" fmla="*/ 30 w 145"/>
              <a:gd name="T7" fmla="*/ 51 h 68"/>
              <a:gd name="T8" fmla="*/ 30 w 145"/>
              <a:gd name="T9" fmla="*/ 53 h 68"/>
              <a:gd name="T10" fmla="*/ 101 w 145"/>
              <a:gd name="T11" fmla="*/ 59 h 68"/>
              <a:gd name="T12" fmla="*/ 139 w 145"/>
              <a:gd name="T13" fmla="*/ 27 h 68"/>
              <a:gd name="T14" fmla="*/ 139 w 145"/>
              <a:gd name="T15" fmla="*/ 25 h 68"/>
              <a:gd name="T16" fmla="*/ 145 w 145"/>
              <a:gd name="T17" fmla="*/ 6 h 68"/>
              <a:gd name="T18" fmla="*/ 145 w 145"/>
              <a:gd name="T19" fmla="*/ 6 h 68"/>
              <a:gd name="T20" fmla="*/ 73 w 145"/>
              <a:gd name="T21" fmla="*/ 41 h 68"/>
              <a:gd name="T22" fmla="*/ 3 w 145"/>
              <a:gd name="T23" fmla="*/ 0 h 68"/>
              <a:gd name="T24" fmla="*/ 1 w 145"/>
              <a:gd name="T25" fmla="*/ 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68">
                <a:moveTo>
                  <a:pt x="1" y="1"/>
                </a:moveTo>
                <a:cubicBezTo>
                  <a:pt x="3" y="34"/>
                  <a:pt x="51" y="48"/>
                  <a:pt x="78" y="49"/>
                </a:cubicBezTo>
                <a:cubicBezTo>
                  <a:pt x="87" y="50"/>
                  <a:pt x="97" y="49"/>
                  <a:pt x="107" y="46"/>
                </a:cubicBezTo>
                <a:cubicBezTo>
                  <a:pt x="84" y="56"/>
                  <a:pt x="58" y="56"/>
                  <a:pt x="30" y="51"/>
                </a:cubicBezTo>
                <a:cubicBezTo>
                  <a:pt x="29" y="51"/>
                  <a:pt x="29" y="53"/>
                  <a:pt x="30" y="53"/>
                </a:cubicBezTo>
                <a:cubicBezTo>
                  <a:pt x="54" y="63"/>
                  <a:pt x="76" y="68"/>
                  <a:pt x="101" y="59"/>
                </a:cubicBezTo>
                <a:cubicBezTo>
                  <a:pt x="117" y="53"/>
                  <a:pt x="133" y="43"/>
                  <a:pt x="139" y="27"/>
                </a:cubicBezTo>
                <a:cubicBezTo>
                  <a:pt x="139" y="26"/>
                  <a:pt x="139" y="26"/>
                  <a:pt x="139" y="25"/>
                </a:cubicBezTo>
                <a:cubicBezTo>
                  <a:pt x="143" y="20"/>
                  <a:pt x="145" y="14"/>
                  <a:pt x="145" y="6"/>
                </a:cubicBezTo>
                <a:cubicBezTo>
                  <a:pt x="145" y="6"/>
                  <a:pt x="145" y="6"/>
                  <a:pt x="145" y="6"/>
                </a:cubicBezTo>
                <a:cubicBezTo>
                  <a:pt x="140" y="35"/>
                  <a:pt x="96" y="43"/>
                  <a:pt x="73" y="41"/>
                </a:cubicBezTo>
                <a:cubicBezTo>
                  <a:pt x="42" y="39"/>
                  <a:pt x="23" y="20"/>
                  <a:pt x="3" y="0"/>
                </a:cubicBezTo>
                <a:cubicBezTo>
                  <a:pt x="2" y="0"/>
                  <a:pt x="0" y="0"/>
                  <a:pt x="1" y="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903">
            <a:extLst>
              <a:ext uri="{FF2B5EF4-FFF2-40B4-BE49-F238E27FC236}">
                <a16:creationId xmlns:a16="http://schemas.microsoft.com/office/drawing/2014/main" id="{9729BAFC-E620-4051-A245-E919956C1486}"/>
              </a:ext>
            </a:extLst>
          </p:cNvPr>
          <p:cNvSpPr>
            <a:spLocks noEditPoints="1"/>
          </p:cNvSpPr>
          <p:nvPr/>
        </p:nvSpPr>
        <p:spPr bwMode="auto">
          <a:xfrm flipV="1">
            <a:off x="5943739" y="5929038"/>
            <a:ext cx="490430" cy="330755"/>
          </a:xfrm>
          <a:custGeom>
            <a:avLst/>
            <a:gdLst>
              <a:gd name="T0" fmla="*/ 92 w 108"/>
              <a:gd name="T1" fmla="*/ 13 h 73"/>
              <a:gd name="T2" fmla="*/ 66 w 108"/>
              <a:gd name="T3" fmla="*/ 0 h 73"/>
              <a:gd name="T4" fmla="*/ 4 w 108"/>
              <a:gd name="T5" fmla="*/ 34 h 73"/>
              <a:gd name="T6" fmla="*/ 32 w 108"/>
              <a:gd name="T7" fmla="*/ 71 h 73"/>
              <a:gd name="T8" fmla="*/ 40 w 108"/>
              <a:gd name="T9" fmla="*/ 69 h 73"/>
              <a:gd name="T10" fmla="*/ 29 w 108"/>
              <a:gd name="T11" fmla="*/ 48 h 73"/>
              <a:gd name="T12" fmla="*/ 46 w 108"/>
              <a:gd name="T13" fmla="*/ 58 h 73"/>
              <a:gd name="T14" fmla="*/ 37 w 108"/>
              <a:gd name="T15" fmla="*/ 42 h 73"/>
              <a:gd name="T16" fmla="*/ 43 w 108"/>
              <a:gd name="T17" fmla="*/ 15 h 73"/>
              <a:gd name="T18" fmla="*/ 47 w 108"/>
              <a:gd name="T19" fmla="*/ 47 h 73"/>
              <a:gd name="T20" fmla="*/ 46 w 108"/>
              <a:gd name="T21" fmla="*/ 23 h 73"/>
              <a:gd name="T22" fmla="*/ 48 w 108"/>
              <a:gd name="T23" fmla="*/ 33 h 73"/>
              <a:gd name="T24" fmla="*/ 56 w 108"/>
              <a:gd name="T25" fmla="*/ 39 h 73"/>
              <a:gd name="T26" fmla="*/ 57 w 108"/>
              <a:gd name="T27" fmla="*/ 14 h 73"/>
              <a:gd name="T28" fmla="*/ 56 w 108"/>
              <a:gd name="T29" fmla="*/ 25 h 73"/>
              <a:gd name="T30" fmla="*/ 64 w 108"/>
              <a:gd name="T31" fmla="*/ 34 h 73"/>
              <a:gd name="T32" fmla="*/ 73 w 108"/>
              <a:gd name="T33" fmla="*/ 12 h 73"/>
              <a:gd name="T34" fmla="*/ 67 w 108"/>
              <a:gd name="T35" fmla="*/ 25 h 73"/>
              <a:gd name="T36" fmla="*/ 70 w 108"/>
              <a:gd name="T37" fmla="*/ 32 h 73"/>
              <a:gd name="T38" fmla="*/ 75 w 108"/>
              <a:gd name="T39" fmla="*/ 32 h 73"/>
              <a:gd name="T40" fmla="*/ 77 w 108"/>
              <a:gd name="T41" fmla="*/ 35 h 73"/>
              <a:gd name="T42" fmla="*/ 87 w 108"/>
              <a:gd name="T43" fmla="*/ 35 h 73"/>
              <a:gd name="T44" fmla="*/ 94 w 108"/>
              <a:gd name="T45" fmla="*/ 36 h 73"/>
              <a:gd name="T46" fmla="*/ 93 w 108"/>
              <a:gd name="T47" fmla="*/ 57 h 73"/>
              <a:gd name="T48" fmla="*/ 83 w 108"/>
              <a:gd name="T49" fmla="*/ 18 h 73"/>
              <a:gd name="T50" fmla="*/ 83 w 108"/>
              <a:gd name="T51" fmla="*/ 18 h 73"/>
              <a:gd name="T52" fmla="*/ 79 w 108"/>
              <a:gd name="T53" fmla="*/ 15 h 73"/>
              <a:gd name="T54" fmla="*/ 79 w 108"/>
              <a:gd name="T55" fmla="*/ 15 h 73"/>
              <a:gd name="T56" fmla="*/ 73 w 108"/>
              <a:gd name="T57" fmla="*/ 25 h 73"/>
              <a:gd name="T58" fmla="*/ 86 w 108"/>
              <a:gd name="T59" fmla="*/ 21 h 73"/>
              <a:gd name="T60" fmla="*/ 73 w 108"/>
              <a:gd name="T61" fmla="*/ 29 h 73"/>
              <a:gd name="T62" fmla="*/ 92 w 108"/>
              <a:gd name="T63" fmla="*/ 31 h 73"/>
              <a:gd name="T64" fmla="*/ 93 w 108"/>
              <a:gd name="T65"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73">
                <a:moveTo>
                  <a:pt x="93" y="57"/>
                </a:moveTo>
                <a:cubicBezTo>
                  <a:pt x="108" y="44"/>
                  <a:pt x="104" y="26"/>
                  <a:pt x="92" y="13"/>
                </a:cubicBezTo>
                <a:cubicBezTo>
                  <a:pt x="87" y="6"/>
                  <a:pt x="79" y="3"/>
                  <a:pt x="70" y="1"/>
                </a:cubicBezTo>
                <a:cubicBezTo>
                  <a:pt x="69" y="1"/>
                  <a:pt x="67" y="0"/>
                  <a:pt x="66" y="0"/>
                </a:cubicBezTo>
                <a:cubicBezTo>
                  <a:pt x="58" y="0"/>
                  <a:pt x="50" y="0"/>
                  <a:pt x="43" y="1"/>
                </a:cubicBezTo>
                <a:cubicBezTo>
                  <a:pt x="25" y="4"/>
                  <a:pt x="9" y="17"/>
                  <a:pt x="4" y="34"/>
                </a:cubicBezTo>
                <a:cubicBezTo>
                  <a:pt x="0" y="50"/>
                  <a:pt x="15" y="70"/>
                  <a:pt x="30" y="73"/>
                </a:cubicBezTo>
                <a:cubicBezTo>
                  <a:pt x="31" y="73"/>
                  <a:pt x="32" y="72"/>
                  <a:pt x="32" y="71"/>
                </a:cubicBezTo>
                <a:cubicBezTo>
                  <a:pt x="34" y="72"/>
                  <a:pt x="36" y="72"/>
                  <a:pt x="38" y="72"/>
                </a:cubicBezTo>
                <a:cubicBezTo>
                  <a:pt x="40" y="72"/>
                  <a:pt x="41" y="70"/>
                  <a:pt x="40" y="69"/>
                </a:cubicBezTo>
                <a:cubicBezTo>
                  <a:pt x="36" y="61"/>
                  <a:pt x="30" y="56"/>
                  <a:pt x="26" y="50"/>
                </a:cubicBezTo>
                <a:cubicBezTo>
                  <a:pt x="27" y="50"/>
                  <a:pt x="29" y="49"/>
                  <a:pt x="29" y="48"/>
                </a:cubicBezTo>
                <a:cubicBezTo>
                  <a:pt x="30" y="47"/>
                  <a:pt x="30" y="45"/>
                  <a:pt x="30" y="44"/>
                </a:cubicBezTo>
                <a:cubicBezTo>
                  <a:pt x="32" y="51"/>
                  <a:pt x="38" y="60"/>
                  <a:pt x="46" y="58"/>
                </a:cubicBezTo>
                <a:cubicBezTo>
                  <a:pt x="47" y="58"/>
                  <a:pt x="47" y="56"/>
                  <a:pt x="46" y="56"/>
                </a:cubicBezTo>
                <a:cubicBezTo>
                  <a:pt x="41" y="53"/>
                  <a:pt x="39" y="47"/>
                  <a:pt x="37" y="42"/>
                </a:cubicBezTo>
                <a:cubicBezTo>
                  <a:pt x="32" y="33"/>
                  <a:pt x="35" y="25"/>
                  <a:pt x="38" y="16"/>
                </a:cubicBezTo>
                <a:cubicBezTo>
                  <a:pt x="40" y="16"/>
                  <a:pt x="41" y="15"/>
                  <a:pt x="43" y="15"/>
                </a:cubicBezTo>
                <a:cubicBezTo>
                  <a:pt x="42" y="17"/>
                  <a:pt x="41" y="19"/>
                  <a:pt x="40" y="20"/>
                </a:cubicBezTo>
                <a:cubicBezTo>
                  <a:pt x="36" y="30"/>
                  <a:pt x="37" y="42"/>
                  <a:pt x="47" y="47"/>
                </a:cubicBezTo>
                <a:cubicBezTo>
                  <a:pt x="49" y="48"/>
                  <a:pt x="51" y="46"/>
                  <a:pt x="49" y="45"/>
                </a:cubicBezTo>
                <a:cubicBezTo>
                  <a:pt x="42" y="39"/>
                  <a:pt x="43" y="30"/>
                  <a:pt x="46" y="23"/>
                </a:cubicBezTo>
                <a:cubicBezTo>
                  <a:pt x="47" y="22"/>
                  <a:pt x="47" y="20"/>
                  <a:pt x="48" y="19"/>
                </a:cubicBezTo>
                <a:cubicBezTo>
                  <a:pt x="48" y="24"/>
                  <a:pt x="48" y="29"/>
                  <a:pt x="48" y="33"/>
                </a:cubicBezTo>
                <a:cubicBezTo>
                  <a:pt x="49" y="37"/>
                  <a:pt x="51" y="40"/>
                  <a:pt x="55" y="42"/>
                </a:cubicBezTo>
                <a:cubicBezTo>
                  <a:pt x="56" y="42"/>
                  <a:pt x="57" y="40"/>
                  <a:pt x="56" y="39"/>
                </a:cubicBezTo>
                <a:cubicBezTo>
                  <a:pt x="52" y="35"/>
                  <a:pt x="54" y="24"/>
                  <a:pt x="55" y="19"/>
                </a:cubicBezTo>
                <a:cubicBezTo>
                  <a:pt x="55" y="17"/>
                  <a:pt x="56" y="15"/>
                  <a:pt x="57" y="14"/>
                </a:cubicBezTo>
                <a:cubicBezTo>
                  <a:pt x="58" y="14"/>
                  <a:pt x="58" y="14"/>
                  <a:pt x="58" y="14"/>
                </a:cubicBezTo>
                <a:cubicBezTo>
                  <a:pt x="57" y="17"/>
                  <a:pt x="57" y="22"/>
                  <a:pt x="56" y="25"/>
                </a:cubicBezTo>
                <a:cubicBezTo>
                  <a:pt x="56" y="30"/>
                  <a:pt x="57" y="35"/>
                  <a:pt x="61" y="37"/>
                </a:cubicBezTo>
                <a:cubicBezTo>
                  <a:pt x="63" y="39"/>
                  <a:pt x="65" y="36"/>
                  <a:pt x="64" y="34"/>
                </a:cubicBezTo>
                <a:cubicBezTo>
                  <a:pt x="62" y="29"/>
                  <a:pt x="63" y="19"/>
                  <a:pt x="66" y="15"/>
                </a:cubicBezTo>
                <a:cubicBezTo>
                  <a:pt x="68" y="13"/>
                  <a:pt x="71" y="12"/>
                  <a:pt x="73" y="12"/>
                </a:cubicBezTo>
                <a:cubicBezTo>
                  <a:pt x="72" y="13"/>
                  <a:pt x="71" y="13"/>
                  <a:pt x="70" y="14"/>
                </a:cubicBezTo>
                <a:cubicBezTo>
                  <a:pt x="68" y="17"/>
                  <a:pt x="66" y="21"/>
                  <a:pt x="67" y="25"/>
                </a:cubicBezTo>
                <a:cubicBezTo>
                  <a:pt x="67" y="25"/>
                  <a:pt x="67" y="26"/>
                  <a:pt x="68" y="26"/>
                </a:cubicBezTo>
                <a:cubicBezTo>
                  <a:pt x="68" y="28"/>
                  <a:pt x="69" y="30"/>
                  <a:pt x="70" y="32"/>
                </a:cubicBezTo>
                <a:cubicBezTo>
                  <a:pt x="71" y="33"/>
                  <a:pt x="72" y="33"/>
                  <a:pt x="73" y="32"/>
                </a:cubicBezTo>
                <a:cubicBezTo>
                  <a:pt x="74" y="32"/>
                  <a:pt x="75" y="32"/>
                  <a:pt x="75" y="32"/>
                </a:cubicBezTo>
                <a:cubicBezTo>
                  <a:pt x="77" y="29"/>
                  <a:pt x="81" y="30"/>
                  <a:pt x="84" y="30"/>
                </a:cubicBezTo>
                <a:cubicBezTo>
                  <a:pt x="81" y="31"/>
                  <a:pt x="78" y="33"/>
                  <a:pt x="77" y="35"/>
                </a:cubicBezTo>
                <a:cubicBezTo>
                  <a:pt x="76" y="38"/>
                  <a:pt x="79" y="40"/>
                  <a:pt x="80" y="37"/>
                </a:cubicBezTo>
                <a:cubicBezTo>
                  <a:pt x="82" y="35"/>
                  <a:pt x="84" y="35"/>
                  <a:pt x="87" y="35"/>
                </a:cubicBezTo>
                <a:cubicBezTo>
                  <a:pt x="89" y="36"/>
                  <a:pt x="91" y="37"/>
                  <a:pt x="93" y="36"/>
                </a:cubicBezTo>
                <a:cubicBezTo>
                  <a:pt x="94" y="36"/>
                  <a:pt x="94" y="36"/>
                  <a:pt x="94" y="36"/>
                </a:cubicBezTo>
                <a:cubicBezTo>
                  <a:pt x="95" y="42"/>
                  <a:pt x="93" y="48"/>
                  <a:pt x="90" y="54"/>
                </a:cubicBezTo>
                <a:cubicBezTo>
                  <a:pt x="89" y="56"/>
                  <a:pt x="91" y="58"/>
                  <a:pt x="93" y="57"/>
                </a:cubicBezTo>
                <a:close/>
                <a:moveTo>
                  <a:pt x="83" y="18"/>
                </a:moveTo>
                <a:cubicBezTo>
                  <a:pt x="83" y="18"/>
                  <a:pt x="83" y="18"/>
                  <a:pt x="83" y="18"/>
                </a:cubicBezTo>
                <a:cubicBezTo>
                  <a:pt x="83" y="18"/>
                  <a:pt x="83" y="18"/>
                  <a:pt x="83" y="18"/>
                </a:cubicBezTo>
                <a:cubicBezTo>
                  <a:pt x="83" y="18"/>
                  <a:pt x="83" y="18"/>
                  <a:pt x="83" y="18"/>
                </a:cubicBezTo>
                <a:close/>
                <a:moveTo>
                  <a:pt x="79" y="15"/>
                </a:moveTo>
                <a:cubicBezTo>
                  <a:pt x="79" y="15"/>
                  <a:pt x="79" y="15"/>
                  <a:pt x="79" y="15"/>
                </a:cubicBezTo>
                <a:cubicBezTo>
                  <a:pt x="79" y="15"/>
                  <a:pt x="78" y="15"/>
                  <a:pt x="78" y="15"/>
                </a:cubicBezTo>
                <a:cubicBezTo>
                  <a:pt x="78" y="15"/>
                  <a:pt x="78" y="15"/>
                  <a:pt x="79" y="15"/>
                </a:cubicBezTo>
                <a:close/>
                <a:moveTo>
                  <a:pt x="73" y="29"/>
                </a:moveTo>
                <a:cubicBezTo>
                  <a:pt x="73" y="28"/>
                  <a:pt x="72" y="26"/>
                  <a:pt x="73" y="25"/>
                </a:cubicBezTo>
                <a:cubicBezTo>
                  <a:pt x="75" y="24"/>
                  <a:pt x="78" y="24"/>
                  <a:pt x="81" y="24"/>
                </a:cubicBezTo>
                <a:cubicBezTo>
                  <a:pt x="83" y="24"/>
                  <a:pt x="87" y="23"/>
                  <a:pt x="86" y="21"/>
                </a:cubicBezTo>
                <a:cubicBezTo>
                  <a:pt x="88" y="22"/>
                  <a:pt x="89" y="23"/>
                  <a:pt x="90" y="25"/>
                </a:cubicBezTo>
                <a:cubicBezTo>
                  <a:pt x="84" y="24"/>
                  <a:pt x="77" y="25"/>
                  <a:pt x="73" y="29"/>
                </a:cubicBezTo>
                <a:close/>
                <a:moveTo>
                  <a:pt x="91" y="31"/>
                </a:moveTo>
                <a:cubicBezTo>
                  <a:pt x="91" y="31"/>
                  <a:pt x="92" y="31"/>
                  <a:pt x="92" y="31"/>
                </a:cubicBezTo>
                <a:cubicBezTo>
                  <a:pt x="92" y="31"/>
                  <a:pt x="92" y="31"/>
                  <a:pt x="93" y="30"/>
                </a:cubicBezTo>
                <a:cubicBezTo>
                  <a:pt x="93" y="31"/>
                  <a:pt x="93" y="32"/>
                  <a:pt x="93" y="32"/>
                </a:cubicBezTo>
                <a:cubicBezTo>
                  <a:pt x="92" y="32"/>
                  <a:pt x="92" y="31"/>
                  <a:pt x="91" y="3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904">
            <a:extLst>
              <a:ext uri="{FF2B5EF4-FFF2-40B4-BE49-F238E27FC236}">
                <a16:creationId xmlns:a16="http://schemas.microsoft.com/office/drawing/2014/main" id="{8A52257B-9646-4E48-937A-21DF724E654F}"/>
              </a:ext>
            </a:extLst>
          </p:cNvPr>
          <p:cNvSpPr>
            <a:spLocks/>
          </p:cNvSpPr>
          <p:nvPr/>
        </p:nvSpPr>
        <p:spPr bwMode="auto">
          <a:xfrm flipV="1">
            <a:off x="6225451" y="5431766"/>
            <a:ext cx="307944" cy="285133"/>
          </a:xfrm>
          <a:custGeom>
            <a:avLst/>
            <a:gdLst>
              <a:gd name="T0" fmla="*/ 66 w 68"/>
              <a:gd name="T1" fmla="*/ 44 h 63"/>
              <a:gd name="T2" fmla="*/ 44 w 68"/>
              <a:gd name="T3" fmla="*/ 50 h 63"/>
              <a:gd name="T4" fmla="*/ 30 w 68"/>
              <a:gd name="T5" fmla="*/ 50 h 63"/>
              <a:gd name="T6" fmla="*/ 55 w 68"/>
              <a:gd name="T7" fmla="*/ 44 h 63"/>
              <a:gd name="T8" fmla="*/ 55 w 68"/>
              <a:gd name="T9" fmla="*/ 40 h 63"/>
              <a:gd name="T10" fmla="*/ 37 w 68"/>
              <a:gd name="T11" fmla="*/ 39 h 63"/>
              <a:gd name="T12" fmla="*/ 35 w 68"/>
              <a:gd name="T13" fmla="*/ 38 h 63"/>
              <a:gd name="T14" fmla="*/ 24 w 68"/>
              <a:gd name="T15" fmla="*/ 33 h 63"/>
              <a:gd name="T16" fmla="*/ 19 w 68"/>
              <a:gd name="T17" fmla="*/ 28 h 63"/>
              <a:gd name="T18" fmla="*/ 29 w 68"/>
              <a:gd name="T19" fmla="*/ 33 h 63"/>
              <a:gd name="T20" fmla="*/ 34 w 68"/>
              <a:gd name="T21" fmla="*/ 33 h 63"/>
              <a:gd name="T22" fmla="*/ 37 w 68"/>
              <a:gd name="T23" fmla="*/ 31 h 63"/>
              <a:gd name="T24" fmla="*/ 37 w 68"/>
              <a:gd name="T25" fmla="*/ 30 h 63"/>
              <a:gd name="T26" fmla="*/ 32 w 68"/>
              <a:gd name="T27" fmla="*/ 26 h 63"/>
              <a:gd name="T28" fmla="*/ 27 w 68"/>
              <a:gd name="T29" fmla="*/ 22 h 63"/>
              <a:gd name="T30" fmla="*/ 25 w 68"/>
              <a:gd name="T31" fmla="*/ 21 h 63"/>
              <a:gd name="T32" fmla="*/ 25 w 68"/>
              <a:gd name="T33" fmla="*/ 20 h 63"/>
              <a:gd name="T34" fmla="*/ 26 w 68"/>
              <a:gd name="T35" fmla="*/ 21 h 63"/>
              <a:gd name="T36" fmla="*/ 35 w 68"/>
              <a:gd name="T37" fmla="*/ 23 h 63"/>
              <a:gd name="T38" fmla="*/ 37 w 68"/>
              <a:gd name="T39" fmla="*/ 25 h 63"/>
              <a:gd name="T40" fmla="*/ 39 w 68"/>
              <a:gd name="T41" fmla="*/ 22 h 63"/>
              <a:gd name="T42" fmla="*/ 36 w 68"/>
              <a:gd name="T43" fmla="*/ 19 h 63"/>
              <a:gd name="T44" fmla="*/ 61 w 68"/>
              <a:gd name="T45" fmla="*/ 25 h 63"/>
              <a:gd name="T46" fmla="*/ 63 w 68"/>
              <a:gd name="T47" fmla="*/ 22 h 63"/>
              <a:gd name="T48" fmla="*/ 54 w 68"/>
              <a:gd name="T49" fmla="*/ 15 h 63"/>
              <a:gd name="T50" fmla="*/ 52 w 68"/>
              <a:gd name="T51" fmla="*/ 12 h 63"/>
              <a:gd name="T52" fmla="*/ 12 w 68"/>
              <a:gd name="T53" fmla="*/ 9 h 63"/>
              <a:gd name="T54" fmla="*/ 9 w 68"/>
              <a:gd name="T55" fmla="*/ 11 h 63"/>
              <a:gd name="T56" fmla="*/ 1 w 68"/>
              <a:gd name="T57" fmla="*/ 26 h 63"/>
              <a:gd name="T58" fmla="*/ 1 w 68"/>
              <a:gd name="T59" fmla="*/ 31 h 63"/>
              <a:gd name="T60" fmla="*/ 1 w 68"/>
              <a:gd name="T61" fmla="*/ 37 h 63"/>
              <a:gd name="T62" fmla="*/ 27 w 68"/>
              <a:gd name="T63" fmla="*/ 60 h 63"/>
              <a:gd name="T64" fmla="*/ 67 w 68"/>
              <a:gd name="T65" fmla="*/ 46 h 63"/>
              <a:gd name="T66" fmla="*/ 66 w 68"/>
              <a:gd name="T67"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63">
                <a:moveTo>
                  <a:pt x="66" y="44"/>
                </a:moveTo>
                <a:cubicBezTo>
                  <a:pt x="58" y="43"/>
                  <a:pt x="51" y="48"/>
                  <a:pt x="44" y="50"/>
                </a:cubicBezTo>
                <a:cubicBezTo>
                  <a:pt x="39" y="51"/>
                  <a:pt x="35" y="51"/>
                  <a:pt x="30" y="50"/>
                </a:cubicBezTo>
                <a:cubicBezTo>
                  <a:pt x="39" y="50"/>
                  <a:pt x="48" y="48"/>
                  <a:pt x="55" y="44"/>
                </a:cubicBezTo>
                <a:cubicBezTo>
                  <a:pt x="56" y="43"/>
                  <a:pt x="57" y="41"/>
                  <a:pt x="55" y="40"/>
                </a:cubicBezTo>
                <a:cubicBezTo>
                  <a:pt x="49" y="37"/>
                  <a:pt x="43" y="39"/>
                  <a:pt x="37" y="39"/>
                </a:cubicBezTo>
                <a:cubicBezTo>
                  <a:pt x="37" y="39"/>
                  <a:pt x="36" y="38"/>
                  <a:pt x="35" y="38"/>
                </a:cubicBezTo>
                <a:cubicBezTo>
                  <a:pt x="31" y="37"/>
                  <a:pt x="27" y="34"/>
                  <a:pt x="24" y="33"/>
                </a:cubicBezTo>
                <a:cubicBezTo>
                  <a:pt x="21" y="32"/>
                  <a:pt x="20" y="30"/>
                  <a:pt x="19" y="28"/>
                </a:cubicBezTo>
                <a:cubicBezTo>
                  <a:pt x="22" y="30"/>
                  <a:pt x="26" y="32"/>
                  <a:pt x="29" y="33"/>
                </a:cubicBezTo>
                <a:cubicBezTo>
                  <a:pt x="31" y="33"/>
                  <a:pt x="32" y="33"/>
                  <a:pt x="34" y="33"/>
                </a:cubicBezTo>
                <a:cubicBezTo>
                  <a:pt x="35" y="32"/>
                  <a:pt x="36" y="31"/>
                  <a:pt x="37" y="31"/>
                </a:cubicBezTo>
                <a:cubicBezTo>
                  <a:pt x="38" y="31"/>
                  <a:pt x="38" y="30"/>
                  <a:pt x="37" y="30"/>
                </a:cubicBezTo>
                <a:cubicBezTo>
                  <a:pt x="36" y="29"/>
                  <a:pt x="34" y="27"/>
                  <a:pt x="32" y="26"/>
                </a:cubicBezTo>
                <a:cubicBezTo>
                  <a:pt x="30" y="25"/>
                  <a:pt x="29" y="23"/>
                  <a:pt x="27" y="22"/>
                </a:cubicBezTo>
                <a:cubicBezTo>
                  <a:pt x="26" y="22"/>
                  <a:pt x="25" y="21"/>
                  <a:pt x="25" y="21"/>
                </a:cubicBezTo>
                <a:cubicBezTo>
                  <a:pt x="25" y="20"/>
                  <a:pt x="25" y="20"/>
                  <a:pt x="25" y="20"/>
                </a:cubicBezTo>
                <a:cubicBezTo>
                  <a:pt x="26" y="21"/>
                  <a:pt x="26" y="21"/>
                  <a:pt x="26" y="21"/>
                </a:cubicBezTo>
                <a:cubicBezTo>
                  <a:pt x="29" y="23"/>
                  <a:pt x="32" y="24"/>
                  <a:pt x="35" y="23"/>
                </a:cubicBezTo>
                <a:cubicBezTo>
                  <a:pt x="36" y="23"/>
                  <a:pt x="36" y="24"/>
                  <a:pt x="37" y="25"/>
                </a:cubicBezTo>
                <a:cubicBezTo>
                  <a:pt x="39" y="26"/>
                  <a:pt x="41" y="23"/>
                  <a:pt x="39" y="22"/>
                </a:cubicBezTo>
                <a:cubicBezTo>
                  <a:pt x="38" y="21"/>
                  <a:pt x="37" y="20"/>
                  <a:pt x="36" y="19"/>
                </a:cubicBezTo>
                <a:cubicBezTo>
                  <a:pt x="45" y="19"/>
                  <a:pt x="54" y="21"/>
                  <a:pt x="61" y="25"/>
                </a:cubicBezTo>
                <a:cubicBezTo>
                  <a:pt x="63" y="26"/>
                  <a:pt x="65" y="23"/>
                  <a:pt x="63" y="22"/>
                </a:cubicBezTo>
                <a:cubicBezTo>
                  <a:pt x="60" y="19"/>
                  <a:pt x="57" y="17"/>
                  <a:pt x="54" y="15"/>
                </a:cubicBezTo>
                <a:cubicBezTo>
                  <a:pt x="54" y="13"/>
                  <a:pt x="53" y="12"/>
                  <a:pt x="52" y="12"/>
                </a:cubicBezTo>
                <a:cubicBezTo>
                  <a:pt x="40" y="6"/>
                  <a:pt x="23" y="0"/>
                  <a:pt x="12" y="9"/>
                </a:cubicBezTo>
                <a:cubicBezTo>
                  <a:pt x="11" y="9"/>
                  <a:pt x="10" y="10"/>
                  <a:pt x="9" y="11"/>
                </a:cubicBezTo>
                <a:cubicBezTo>
                  <a:pt x="5" y="15"/>
                  <a:pt x="1" y="22"/>
                  <a:pt x="1" y="26"/>
                </a:cubicBezTo>
                <a:cubicBezTo>
                  <a:pt x="1" y="27"/>
                  <a:pt x="1" y="29"/>
                  <a:pt x="1" y="31"/>
                </a:cubicBezTo>
                <a:cubicBezTo>
                  <a:pt x="0" y="33"/>
                  <a:pt x="0" y="35"/>
                  <a:pt x="1" y="37"/>
                </a:cubicBezTo>
                <a:cubicBezTo>
                  <a:pt x="3" y="50"/>
                  <a:pt x="16" y="56"/>
                  <a:pt x="27" y="60"/>
                </a:cubicBezTo>
                <a:cubicBezTo>
                  <a:pt x="39" y="63"/>
                  <a:pt x="63" y="60"/>
                  <a:pt x="67" y="46"/>
                </a:cubicBezTo>
                <a:cubicBezTo>
                  <a:pt x="68" y="45"/>
                  <a:pt x="67" y="44"/>
                  <a:pt x="66" y="4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906">
            <a:extLst>
              <a:ext uri="{FF2B5EF4-FFF2-40B4-BE49-F238E27FC236}">
                <a16:creationId xmlns:a16="http://schemas.microsoft.com/office/drawing/2014/main" id="{946941A1-C988-4CEE-A352-6EE978747716}"/>
              </a:ext>
            </a:extLst>
          </p:cNvPr>
          <p:cNvSpPr>
            <a:spLocks noEditPoints="1"/>
          </p:cNvSpPr>
          <p:nvPr/>
        </p:nvSpPr>
        <p:spPr bwMode="auto">
          <a:xfrm flipV="1">
            <a:off x="5984798" y="6495883"/>
            <a:ext cx="245215" cy="262323"/>
          </a:xfrm>
          <a:custGeom>
            <a:avLst/>
            <a:gdLst>
              <a:gd name="T0" fmla="*/ 17 w 54"/>
              <a:gd name="T1" fmla="*/ 1 h 58"/>
              <a:gd name="T2" fmla="*/ 2 w 54"/>
              <a:gd name="T3" fmla="*/ 9 h 58"/>
              <a:gd name="T4" fmla="*/ 10 w 54"/>
              <a:gd name="T5" fmla="*/ 25 h 58"/>
              <a:gd name="T6" fmla="*/ 12 w 54"/>
              <a:gd name="T7" fmla="*/ 22 h 58"/>
              <a:gd name="T8" fmla="*/ 11 w 54"/>
              <a:gd name="T9" fmla="*/ 9 h 58"/>
              <a:gd name="T10" fmla="*/ 24 w 54"/>
              <a:gd name="T11" fmla="*/ 10 h 58"/>
              <a:gd name="T12" fmla="*/ 25 w 54"/>
              <a:gd name="T13" fmla="*/ 11 h 58"/>
              <a:gd name="T14" fmla="*/ 19 w 54"/>
              <a:gd name="T15" fmla="*/ 11 h 58"/>
              <a:gd name="T16" fmla="*/ 14 w 54"/>
              <a:gd name="T17" fmla="*/ 15 h 58"/>
              <a:gd name="T18" fmla="*/ 15 w 54"/>
              <a:gd name="T19" fmla="*/ 18 h 58"/>
              <a:gd name="T20" fmla="*/ 18 w 54"/>
              <a:gd name="T21" fmla="*/ 18 h 58"/>
              <a:gd name="T22" fmla="*/ 22 w 54"/>
              <a:gd name="T23" fmla="*/ 18 h 58"/>
              <a:gd name="T24" fmla="*/ 23 w 54"/>
              <a:gd name="T25" fmla="*/ 18 h 58"/>
              <a:gd name="T26" fmla="*/ 25 w 54"/>
              <a:gd name="T27" fmla="*/ 22 h 58"/>
              <a:gd name="T28" fmla="*/ 33 w 54"/>
              <a:gd name="T29" fmla="*/ 26 h 58"/>
              <a:gd name="T30" fmla="*/ 33 w 54"/>
              <a:gd name="T31" fmla="*/ 26 h 58"/>
              <a:gd name="T32" fmla="*/ 32 w 54"/>
              <a:gd name="T33" fmla="*/ 28 h 58"/>
              <a:gd name="T34" fmla="*/ 32 w 54"/>
              <a:gd name="T35" fmla="*/ 32 h 58"/>
              <a:gd name="T36" fmla="*/ 31 w 54"/>
              <a:gd name="T37" fmla="*/ 30 h 58"/>
              <a:gd name="T38" fmla="*/ 26 w 54"/>
              <a:gd name="T39" fmla="*/ 30 h 58"/>
              <a:gd name="T40" fmla="*/ 28 w 54"/>
              <a:gd name="T41" fmla="*/ 36 h 58"/>
              <a:gd name="T42" fmla="*/ 29 w 54"/>
              <a:gd name="T43" fmla="*/ 39 h 58"/>
              <a:gd name="T44" fmla="*/ 29 w 54"/>
              <a:gd name="T45" fmla="*/ 40 h 58"/>
              <a:gd name="T46" fmla="*/ 23 w 54"/>
              <a:gd name="T47" fmla="*/ 29 h 58"/>
              <a:gd name="T48" fmla="*/ 17 w 54"/>
              <a:gd name="T49" fmla="*/ 29 h 58"/>
              <a:gd name="T50" fmla="*/ 44 w 54"/>
              <a:gd name="T51" fmla="*/ 52 h 58"/>
              <a:gd name="T52" fmla="*/ 50 w 54"/>
              <a:gd name="T53" fmla="*/ 21 h 58"/>
              <a:gd name="T54" fmla="*/ 17 w 54"/>
              <a:gd name="T55" fmla="*/ 1 h 58"/>
              <a:gd name="T56" fmla="*/ 39 w 54"/>
              <a:gd name="T57" fmla="*/ 33 h 58"/>
              <a:gd name="T58" fmla="*/ 39 w 54"/>
              <a:gd name="T59" fmla="*/ 33 h 58"/>
              <a:gd name="T60" fmla="*/ 39 w 54"/>
              <a:gd name="T61" fmla="*/ 33 h 58"/>
              <a:gd name="T62" fmla="*/ 39 w 54"/>
              <a:gd name="T63" fmla="*/ 34 h 58"/>
              <a:gd name="T64" fmla="*/ 39 w 54"/>
              <a:gd name="T65" fmla="*/ 34 h 58"/>
              <a:gd name="T66" fmla="*/ 39 w 54"/>
              <a:gd name="T67" fmla="*/ 33 h 58"/>
              <a:gd name="T68" fmla="*/ 32 w 54"/>
              <a:gd name="T69" fmla="*/ 17 h 58"/>
              <a:gd name="T70" fmla="*/ 32 w 54"/>
              <a:gd name="T71" fmla="*/ 17 h 58"/>
              <a:gd name="T72" fmla="*/ 33 w 54"/>
              <a:gd name="T73" fmla="*/ 14 h 58"/>
              <a:gd name="T74" fmla="*/ 37 w 54"/>
              <a:gd name="T75" fmla="*/ 16 h 58"/>
              <a:gd name="T76" fmla="*/ 32 w 54"/>
              <a:gd name="T77" fmla="*/ 17 h 58"/>
              <a:gd name="T78" fmla="*/ 36 w 54"/>
              <a:gd name="T79" fmla="*/ 45 h 58"/>
              <a:gd name="T80" fmla="*/ 37 w 54"/>
              <a:gd name="T81" fmla="*/ 45 h 58"/>
              <a:gd name="T82" fmla="*/ 41 w 54"/>
              <a:gd name="T83" fmla="*/ 44 h 58"/>
              <a:gd name="T84" fmla="*/ 41 w 54"/>
              <a:gd name="T85" fmla="*/ 44 h 58"/>
              <a:gd name="T86" fmla="*/ 36 w 54"/>
              <a:gd name="T87" fmla="*/ 45 h 58"/>
              <a:gd name="T88" fmla="*/ 41 w 54"/>
              <a:gd name="T89" fmla="*/ 23 h 58"/>
              <a:gd name="T90" fmla="*/ 39 w 54"/>
              <a:gd name="T91" fmla="*/ 20 h 58"/>
              <a:gd name="T92" fmla="*/ 41 w 54"/>
              <a:gd name="T93" fmla="*/ 20 h 58"/>
              <a:gd name="T94" fmla="*/ 43 w 54"/>
              <a:gd name="T95" fmla="*/ 23 h 58"/>
              <a:gd name="T96" fmla="*/ 41 w 54"/>
              <a:gd name="T97" fmla="*/ 23 h 58"/>
              <a:gd name="T98" fmla="*/ 44 w 54"/>
              <a:gd name="T99" fmla="*/ 28 h 58"/>
              <a:gd name="T100" fmla="*/ 44 w 54"/>
              <a:gd name="T101" fmla="*/ 28 h 58"/>
              <a:gd name="T102" fmla="*/ 44 w 54"/>
              <a:gd name="T103" fmla="*/ 28 h 58"/>
              <a:gd name="T104" fmla="*/ 44 w 54"/>
              <a:gd name="T105" fmla="*/ 2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 h="58">
                <a:moveTo>
                  <a:pt x="17" y="1"/>
                </a:moveTo>
                <a:cubicBezTo>
                  <a:pt x="11" y="0"/>
                  <a:pt x="3" y="3"/>
                  <a:pt x="2" y="9"/>
                </a:cubicBezTo>
                <a:cubicBezTo>
                  <a:pt x="0" y="15"/>
                  <a:pt x="4" y="22"/>
                  <a:pt x="10" y="25"/>
                </a:cubicBezTo>
                <a:cubicBezTo>
                  <a:pt x="11" y="26"/>
                  <a:pt x="14" y="23"/>
                  <a:pt x="12" y="22"/>
                </a:cubicBezTo>
                <a:cubicBezTo>
                  <a:pt x="8" y="19"/>
                  <a:pt x="6" y="12"/>
                  <a:pt x="11" y="9"/>
                </a:cubicBezTo>
                <a:cubicBezTo>
                  <a:pt x="15" y="8"/>
                  <a:pt x="20" y="9"/>
                  <a:pt x="24" y="10"/>
                </a:cubicBezTo>
                <a:cubicBezTo>
                  <a:pt x="24" y="10"/>
                  <a:pt x="25" y="11"/>
                  <a:pt x="25" y="11"/>
                </a:cubicBezTo>
                <a:cubicBezTo>
                  <a:pt x="23" y="11"/>
                  <a:pt x="20" y="11"/>
                  <a:pt x="19" y="11"/>
                </a:cubicBezTo>
                <a:cubicBezTo>
                  <a:pt x="17" y="12"/>
                  <a:pt x="15" y="13"/>
                  <a:pt x="14" y="15"/>
                </a:cubicBezTo>
                <a:cubicBezTo>
                  <a:pt x="13" y="16"/>
                  <a:pt x="14" y="18"/>
                  <a:pt x="15" y="18"/>
                </a:cubicBezTo>
                <a:cubicBezTo>
                  <a:pt x="16" y="18"/>
                  <a:pt x="17" y="18"/>
                  <a:pt x="18" y="18"/>
                </a:cubicBezTo>
                <a:cubicBezTo>
                  <a:pt x="19" y="17"/>
                  <a:pt x="21" y="18"/>
                  <a:pt x="22" y="18"/>
                </a:cubicBezTo>
                <a:cubicBezTo>
                  <a:pt x="23" y="18"/>
                  <a:pt x="23" y="18"/>
                  <a:pt x="23" y="18"/>
                </a:cubicBezTo>
                <a:cubicBezTo>
                  <a:pt x="22" y="19"/>
                  <a:pt x="22" y="22"/>
                  <a:pt x="25" y="22"/>
                </a:cubicBezTo>
                <a:cubicBezTo>
                  <a:pt x="28" y="22"/>
                  <a:pt x="31" y="24"/>
                  <a:pt x="33" y="26"/>
                </a:cubicBezTo>
                <a:cubicBezTo>
                  <a:pt x="33" y="26"/>
                  <a:pt x="33" y="26"/>
                  <a:pt x="33" y="26"/>
                </a:cubicBezTo>
                <a:cubicBezTo>
                  <a:pt x="33" y="27"/>
                  <a:pt x="32" y="27"/>
                  <a:pt x="32" y="28"/>
                </a:cubicBezTo>
                <a:cubicBezTo>
                  <a:pt x="32" y="29"/>
                  <a:pt x="32" y="31"/>
                  <a:pt x="32" y="32"/>
                </a:cubicBezTo>
                <a:cubicBezTo>
                  <a:pt x="31" y="31"/>
                  <a:pt x="31" y="31"/>
                  <a:pt x="31" y="30"/>
                </a:cubicBezTo>
                <a:cubicBezTo>
                  <a:pt x="30" y="27"/>
                  <a:pt x="26" y="27"/>
                  <a:pt x="26" y="30"/>
                </a:cubicBezTo>
                <a:cubicBezTo>
                  <a:pt x="26" y="32"/>
                  <a:pt x="27" y="35"/>
                  <a:pt x="28" y="36"/>
                </a:cubicBezTo>
                <a:cubicBezTo>
                  <a:pt x="28" y="37"/>
                  <a:pt x="28" y="39"/>
                  <a:pt x="29" y="39"/>
                </a:cubicBezTo>
                <a:cubicBezTo>
                  <a:pt x="29" y="39"/>
                  <a:pt x="29" y="39"/>
                  <a:pt x="29" y="40"/>
                </a:cubicBezTo>
                <a:cubicBezTo>
                  <a:pt x="26" y="36"/>
                  <a:pt x="23" y="31"/>
                  <a:pt x="23" y="29"/>
                </a:cubicBezTo>
                <a:cubicBezTo>
                  <a:pt x="22" y="27"/>
                  <a:pt x="18" y="27"/>
                  <a:pt x="17" y="29"/>
                </a:cubicBezTo>
                <a:cubicBezTo>
                  <a:pt x="15" y="42"/>
                  <a:pt x="31" y="58"/>
                  <a:pt x="44" y="52"/>
                </a:cubicBezTo>
                <a:cubicBezTo>
                  <a:pt x="54" y="47"/>
                  <a:pt x="53" y="29"/>
                  <a:pt x="50" y="21"/>
                </a:cubicBezTo>
                <a:cubicBezTo>
                  <a:pt x="46" y="8"/>
                  <a:pt x="28" y="2"/>
                  <a:pt x="17" y="1"/>
                </a:cubicBezTo>
                <a:close/>
                <a:moveTo>
                  <a:pt x="39" y="33"/>
                </a:moveTo>
                <a:cubicBezTo>
                  <a:pt x="39" y="33"/>
                  <a:pt x="39" y="33"/>
                  <a:pt x="39" y="33"/>
                </a:cubicBezTo>
                <a:cubicBezTo>
                  <a:pt x="39" y="33"/>
                  <a:pt x="39" y="33"/>
                  <a:pt x="39" y="33"/>
                </a:cubicBezTo>
                <a:cubicBezTo>
                  <a:pt x="39" y="33"/>
                  <a:pt x="39" y="34"/>
                  <a:pt x="39" y="34"/>
                </a:cubicBezTo>
                <a:cubicBezTo>
                  <a:pt x="39" y="34"/>
                  <a:pt x="39" y="34"/>
                  <a:pt x="39" y="34"/>
                </a:cubicBezTo>
                <a:cubicBezTo>
                  <a:pt x="39" y="34"/>
                  <a:pt x="39" y="33"/>
                  <a:pt x="39" y="33"/>
                </a:cubicBezTo>
                <a:close/>
                <a:moveTo>
                  <a:pt x="32" y="17"/>
                </a:moveTo>
                <a:cubicBezTo>
                  <a:pt x="32" y="17"/>
                  <a:pt x="32" y="17"/>
                  <a:pt x="32" y="17"/>
                </a:cubicBezTo>
                <a:cubicBezTo>
                  <a:pt x="33" y="16"/>
                  <a:pt x="33" y="15"/>
                  <a:pt x="33" y="14"/>
                </a:cubicBezTo>
                <a:cubicBezTo>
                  <a:pt x="34" y="14"/>
                  <a:pt x="35" y="15"/>
                  <a:pt x="37" y="16"/>
                </a:cubicBezTo>
                <a:cubicBezTo>
                  <a:pt x="35" y="16"/>
                  <a:pt x="34" y="16"/>
                  <a:pt x="32" y="17"/>
                </a:cubicBezTo>
                <a:close/>
                <a:moveTo>
                  <a:pt x="36" y="45"/>
                </a:moveTo>
                <a:cubicBezTo>
                  <a:pt x="36" y="45"/>
                  <a:pt x="37" y="45"/>
                  <a:pt x="37" y="45"/>
                </a:cubicBezTo>
                <a:cubicBezTo>
                  <a:pt x="38" y="45"/>
                  <a:pt x="40" y="45"/>
                  <a:pt x="41" y="44"/>
                </a:cubicBezTo>
                <a:cubicBezTo>
                  <a:pt x="41" y="44"/>
                  <a:pt x="41" y="44"/>
                  <a:pt x="41" y="44"/>
                </a:cubicBezTo>
                <a:cubicBezTo>
                  <a:pt x="40" y="46"/>
                  <a:pt x="38" y="46"/>
                  <a:pt x="36" y="45"/>
                </a:cubicBezTo>
                <a:close/>
                <a:moveTo>
                  <a:pt x="41" y="23"/>
                </a:moveTo>
                <a:cubicBezTo>
                  <a:pt x="41" y="22"/>
                  <a:pt x="40" y="21"/>
                  <a:pt x="39" y="20"/>
                </a:cubicBezTo>
                <a:cubicBezTo>
                  <a:pt x="40" y="20"/>
                  <a:pt x="40" y="20"/>
                  <a:pt x="41" y="20"/>
                </a:cubicBezTo>
                <a:cubicBezTo>
                  <a:pt x="41" y="21"/>
                  <a:pt x="42" y="22"/>
                  <a:pt x="43" y="23"/>
                </a:cubicBezTo>
                <a:cubicBezTo>
                  <a:pt x="42" y="23"/>
                  <a:pt x="42" y="23"/>
                  <a:pt x="41" y="23"/>
                </a:cubicBezTo>
                <a:close/>
                <a:moveTo>
                  <a:pt x="44" y="28"/>
                </a:moveTo>
                <a:cubicBezTo>
                  <a:pt x="44" y="28"/>
                  <a:pt x="44" y="28"/>
                  <a:pt x="44" y="28"/>
                </a:cubicBezTo>
                <a:cubicBezTo>
                  <a:pt x="44" y="28"/>
                  <a:pt x="44" y="28"/>
                  <a:pt x="44" y="28"/>
                </a:cubicBezTo>
                <a:cubicBezTo>
                  <a:pt x="44" y="28"/>
                  <a:pt x="44" y="28"/>
                  <a:pt x="44" y="2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908">
            <a:extLst>
              <a:ext uri="{FF2B5EF4-FFF2-40B4-BE49-F238E27FC236}">
                <a16:creationId xmlns:a16="http://schemas.microsoft.com/office/drawing/2014/main" id="{62944D5D-673B-4EB9-854E-9B60047CEF45}"/>
              </a:ext>
            </a:extLst>
          </p:cNvPr>
          <p:cNvSpPr>
            <a:spLocks noEditPoints="1"/>
          </p:cNvSpPr>
          <p:nvPr/>
        </p:nvSpPr>
        <p:spPr bwMode="auto">
          <a:xfrm flipV="1">
            <a:off x="4670902" y="5680402"/>
            <a:ext cx="443668" cy="620450"/>
          </a:xfrm>
          <a:custGeom>
            <a:avLst/>
            <a:gdLst>
              <a:gd name="T0" fmla="*/ 92 w 98"/>
              <a:gd name="T1" fmla="*/ 111 h 137"/>
              <a:gd name="T2" fmla="*/ 51 w 98"/>
              <a:gd name="T3" fmla="*/ 45 h 137"/>
              <a:gd name="T4" fmla="*/ 49 w 98"/>
              <a:gd name="T5" fmla="*/ 47 h 137"/>
              <a:gd name="T6" fmla="*/ 67 w 98"/>
              <a:gd name="T7" fmla="*/ 71 h 137"/>
              <a:gd name="T8" fmla="*/ 67 w 98"/>
              <a:gd name="T9" fmla="*/ 71 h 137"/>
              <a:gd name="T10" fmla="*/ 65 w 98"/>
              <a:gd name="T11" fmla="*/ 70 h 137"/>
              <a:gd name="T12" fmla="*/ 56 w 98"/>
              <a:gd name="T13" fmla="*/ 59 h 137"/>
              <a:gd name="T14" fmla="*/ 54 w 98"/>
              <a:gd name="T15" fmla="*/ 60 h 137"/>
              <a:gd name="T16" fmla="*/ 58 w 98"/>
              <a:gd name="T17" fmla="*/ 69 h 137"/>
              <a:gd name="T18" fmla="*/ 57 w 98"/>
              <a:gd name="T19" fmla="*/ 71 h 137"/>
              <a:gd name="T20" fmla="*/ 50 w 98"/>
              <a:gd name="T21" fmla="*/ 60 h 137"/>
              <a:gd name="T22" fmla="*/ 48 w 98"/>
              <a:gd name="T23" fmla="*/ 61 h 137"/>
              <a:gd name="T24" fmla="*/ 58 w 98"/>
              <a:gd name="T25" fmla="*/ 84 h 137"/>
              <a:gd name="T26" fmla="*/ 56 w 98"/>
              <a:gd name="T27" fmla="*/ 82 h 137"/>
              <a:gd name="T28" fmla="*/ 45 w 98"/>
              <a:gd name="T29" fmla="*/ 63 h 137"/>
              <a:gd name="T30" fmla="*/ 39 w 98"/>
              <a:gd name="T31" fmla="*/ 49 h 137"/>
              <a:gd name="T32" fmla="*/ 38 w 98"/>
              <a:gd name="T33" fmla="*/ 49 h 137"/>
              <a:gd name="T34" fmla="*/ 43 w 98"/>
              <a:gd name="T35" fmla="*/ 73 h 137"/>
              <a:gd name="T36" fmla="*/ 42 w 98"/>
              <a:gd name="T37" fmla="*/ 74 h 137"/>
              <a:gd name="T38" fmla="*/ 43 w 98"/>
              <a:gd name="T39" fmla="*/ 77 h 137"/>
              <a:gd name="T40" fmla="*/ 31 w 98"/>
              <a:gd name="T41" fmla="*/ 45 h 137"/>
              <a:gd name="T42" fmla="*/ 27 w 98"/>
              <a:gd name="T43" fmla="*/ 45 h 137"/>
              <a:gd name="T44" fmla="*/ 27 w 98"/>
              <a:gd name="T45" fmla="*/ 56 h 137"/>
              <a:gd name="T46" fmla="*/ 22 w 98"/>
              <a:gd name="T47" fmla="*/ 38 h 137"/>
              <a:gd name="T48" fmla="*/ 19 w 98"/>
              <a:gd name="T49" fmla="*/ 38 h 137"/>
              <a:gd name="T50" fmla="*/ 19 w 98"/>
              <a:gd name="T51" fmla="*/ 44 h 137"/>
              <a:gd name="T52" fmla="*/ 33 w 98"/>
              <a:gd name="T53" fmla="*/ 33 h 137"/>
              <a:gd name="T54" fmla="*/ 35 w 98"/>
              <a:gd name="T55" fmla="*/ 32 h 137"/>
              <a:gd name="T56" fmla="*/ 20 w 98"/>
              <a:gd name="T57" fmla="*/ 22 h 137"/>
              <a:gd name="T58" fmla="*/ 10 w 98"/>
              <a:gd name="T59" fmla="*/ 36 h 137"/>
              <a:gd name="T60" fmla="*/ 24 w 98"/>
              <a:gd name="T61" fmla="*/ 13 h 137"/>
              <a:gd name="T62" fmla="*/ 25 w 98"/>
              <a:gd name="T63" fmla="*/ 11 h 137"/>
              <a:gd name="T64" fmla="*/ 2 w 98"/>
              <a:gd name="T65" fmla="*/ 41 h 137"/>
              <a:gd name="T66" fmla="*/ 20 w 98"/>
              <a:gd name="T67" fmla="*/ 71 h 137"/>
              <a:gd name="T68" fmla="*/ 29 w 98"/>
              <a:gd name="T69" fmla="*/ 81 h 137"/>
              <a:gd name="T70" fmla="*/ 42 w 98"/>
              <a:gd name="T71" fmla="*/ 98 h 137"/>
              <a:gd name="T72" fmla="*/ 92 w 98"/>
              <a:gd name="T73" fmla="*/ 111 h 137"/>
              <a:gd name="T74" fmla="*/ 61 w 98"/>
              <a:gd name="T75" fmla="*/ 105 h 137"/>
              <a:gd name="T76" fmla="*/ 61 w 98"/>
              <a:gd name="T77" fmla="*/ 105 h 137"/>
              <a:gd name="T78" fmla="*/ 59 w 98"/>
              <a:gd name="T79" fmla="*/ 103 h 137"/>
              <a:gd name="T80" fmla="*/ 51 w 98"/>
              <a:gd name="T81" fmla="*/ 91 h 137"/>
              <a:gd name="T82" fmla="*/ 59 w 98"/>
              <a:gd name="T83" fmla="*/ 102 h 137"/>
              <a:gd name="T84" fmla="*/ 63 w 98"/>
              <a:gd name="T85" fmla="*/ 106 h 137"/>
              <a:gd name="T86" fmla="*/ 61 w 98"/>
              <a:gd name="T87" fmla="*/ 105 h 137"/>
              <a:gd name="T88" fmla="*/ 71 w 98"/>
              <a:gd name="T89" fmla="*/ 81 h 137"/>
              <a:gd name="T90" fmla="*/ 71 w 98"/>
              <a:gd name="T91" fmla="*/ 81 h 137"/>
              <a:gd name="T92" fmla="*/ 71 w 98"/>
              <a:gd name="T93" fmla="*/ 81 h 137"/>
              <a:gd name="T94" fmla="*/ 71 w 98"/>
              <a:gd name="T95" fmla="*/ 8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 h="137">
                <a:moveTo>
                  <a:pt x="92" y="111"/>
                </a:moveTo>
                <a:cubicBezTo>
                  <a:pt x="98" y="88"/>
                  <a:pt x="68" y="57"/>
                  <a:pt x="51" y="45"/>
                </a:cubicBezTo>
                <a:cubicBezTo>
                  <a:pt x="50" y="45"/>
                  <a:pt x="48" y="46"/>
                  <a:pt x="49" y="47"/>
                </a:cubicBezTo>
                <a:cubicBezTo>
                  <a:pt x="55" y="55"/>
                  <a:pt x="61" y="63"/>
                  <a:pt x="67" y="71"/>
                </a:cubicBezTo>
                <a:cubicBezTo>
                  <a:pt x="67" y="71"/>
                  <a:pt x="67" y="71"/>
                  <a:pt x="67" y="71"/>
                </a:cubicBezTo>
                <a:cubicBezTo>
                  <a:pt x="66" y="70"/>
                  <a:pt x="66" y="70"/>
                  <a:pt x="65" y="70"/>
                </a:cubicBezTo>
                <a:cubicBezTo>
                  <a:pt x="62" y="67"/>
                  <a:pt x="58" y="64"/>
                  <a:pt x="56" y="59"/>
                </a:cubicBezTo>
                <a:cubicBezTo>
                  <a:pt x="56" y="58"/>
                  <a:pt x="53" y="58"/>
                  <a:pt x="54" y="60"/>
                </a:cubicBezTo>
                <a:cubicBezTo>
                  <a:pt x="54" y="63"/>
                  <a:pt x="56" y="66"/>
                  <a:pt x="58" y="69"/>
                </a:cubicBezTo>
                <a:cubicBezTo>
                  <a:pt x="57" y="69"/>
                  <a:pt x="56" y="70"/>
                  <a:pt x="57" y="71"/>
                </a:cubicBezTo>
                <a:cubicBezTo>
                  <a:pt x="55" y="68"/>
                  <a:pt x="52" y="64"/>
                  <a:pt x="50" y="60"/>
                </a:cubicBezTo>
                <a:cubicBezTo>
                  <a:pt x="50" y="59"/>
                  <a:pt x="48" y="59"/>
                  <a:pt x="48" y="61"/>
                </a:cubicBezTo>
                <a:cubicBezTo>
                  <a:pt x="48" y="69"/>
                  <a:pt x="53" y="77"/>
                  <a:pt x="58" y="84"/>
                </a:cubicBezTo>
                <a:cubicBezTo>
                  <a:pt x="57" y="83"/>
                  <a:pt x="57" y="82"/>
                  <a:pt x="56" y="82"/>
                </a:cubicBezTo>
                <a:cubicBezTo>
                  <a:pt x="51" y="76"/>
                  <a:pt x="49" y="69"/>
                  <a:pt x="45" y="63"/>
                </a:cubicBezTo>
                <a:cubicBezTo>
                  <a:pt x="43" y="58"/>
                  <a:pt x="42" y="53"/>
                  <a:pt x="39" y="49"/>
                </a:cubicBezTo>
                <a:cubicBezTo>
                  <a:pt x="39" y="48"/>
                  <a:pt x="38" y="48"/>
                  <a:pt x="38" y="49"/>
                </a:cubicBezTo>
                <a:cubicBezTo>
                  <a:pt x="39" y="58"/>
                  <a:pt x="40" y="65"/>
                  <a:pt x="43" y="73"/>
                </a:cubicBezTo>
                <a:cubicBezTo>
                  <a:pt x="42" y="73"/>
                  <a:pt x="42" y="74"/>
                  <a:pt x="42" y="74"/>
                </a:cubicBezTo>
                <a:cubicBezTo>
                  <a:pt x="42" y="75"/>
                  <a:pt x="43" y="76"/>
                  <a:pt x="43" y="77"/>
                </a:cubicBezTo>
                <a:cubicBezTo>
                  <a:pt x="38" y="67"/>
                  <a:pt x="34" y="57"/>
                  <a:pt x="31" y="45"/>
                </a:cubicBezTo>
                <a:cubicBezTo>
                  <a:pt x="30" y="43"/>
                  <a:pt x="27" y="44"/>
                  <a:pt x="27" y="45"/>
                </a:cubicBezTo>
                <a:cubicBezTo>
                  <a:pt x="27" y="49"/>
                  <a:pt x="27" y="53"/>
                  <a:pt x="27" y="56"/>
                </a:cubicBezTo>
                <a:cubicBezTo>
                  <a:pt x="25" y="50"/>
                  <a:pt x="23" y="44"/>
                  <a:pt x="22" y="38"/>
                </a:cubicBezTo>
                <a:cubicBezTo>
                  <a:pt x="22" y="36"/>
                  <a:pt x="19" y="36"/>
                  <a:pt x="19" y="38"/>
                </a:cubicBezTo>
                <a:cubicBezTo>
                  <a:pt x="19" y="40"/>
                  <a:pt x="19" y="42"/>
                  <a:pt x="19" y="44"/>
                </a:cubicBezTo>
                <a:cubicBezTo>
                  <a:pt x="16" y="34"/>
                  <a:pt x="24" y="28"/>
                  <a:pt x="33" y="33"/>
                </a:cubicBezTo>
                <a:cubicBezTo>
                  <a:pt x="34" y="34"/>
                  <a:pt x="36" y="32"/>
                  <a:pt x="35" y="32"/>
                </a:cubicBezTo>
                <a:cubicBezTo>
                  <a:pt x="29" y="27"/>
                  <a:pt x="28" y="19"/>
                  <a:pt x="20" y="22"/>
                </a:cubicBezTo>
                <a:cubicBezTo>
                  <a:pt x="13" y="24"/>
                  <a:pt x="11" y="30"/>
                  <a:pt x="10" y="36"/>
                </a:cubicBezTo>
                <a:cubicBezTo>
                  <a:pt x="8" y="26"/>
                  <a:pt x="10" y="15"/>
                  <a:pt x="24" y="13"/>
                </a:cubicBezTo>
                <a:cubicBezTo>
                  <a:pt x="25" y="13"/>
                  <a:pt x="26" y="12"/>
                  <a:pt x="25" y="11"/>
                </a:cubicBezTo>
                <a:cubicBezTo>
                  <a:pt x="6" y="0"/>
                  <a:pt x="0" y="28"/>
                  <a:pt x="2" y="41"/>
                </a:cubicBezTo>
                <a:cubicBezTo>
                  <a:pt x="4" y="52"/>
                  <a:pt x="13" y="62"/>
                  <a:pt x="20" y="71"/>
                </a:cubicBezTo>
                <a:cubicBezTo>
                  <a:pt x="23" y="74"/>
                  <a:pt x="26" y="77"/>
                  <a:pt x="29" y="81"/>
                </a:cubicBezTo>
                <a:cubicBezTo>
                  <a:pt x="34" y="87"/>
                  <a:pt x="38" y="93"/>
                  <a:pt x="42" y="98"/>
                </a:cubicBezTo>
                <a:cubicBezTo>
                  <a:pt x="50" y="108"/>
                  <a:pt x="85" y="137"/>
                  <a:pt x="92" y="111"/>
                </a:cubicBezTo>
                <a:close/>
                <a:moveTo>
                  <a:pt x="61" y="105"/>
                </a:moveTo>
                <a:cubicBezTo>
                  <a:pt x="61" y="105"/>
                  <a:pt x="61" y="105"/>
                  <a:pt x="61" y="105"/>
                </a:cubicBezTo>
                <a:cubicBezTo>
                  <a:pt x="60" y="104"/>
                  <a:pt x="60" y="103"/>
                  <a:pt x="59" y="103"/>
                </a:cubicBezTo>
                <a:cubicBezTo>
                  <a:pt x="56" y="99"/>
                  <a:pt x="53" y="95"/>
                  <a:pt x="51" y="91"/>
                </a:cubicBezTo>
                <a:cubicBezTo>
                  <a:pt x="53" y="95"/>
                  <a:pt x="56" y="99"/>
                  <a:pt x="59" y="102"/>
                </a:cubicBezTo>
                <a:cubicBezTo>
                  <a:pt x="60" y="103"/>
                  <a:pt x="62" y="105"/>
                  <a:pt x="63" y="106"/>
                </a:cubicBezTo>
                <a:cubicBezTo>
                  <a:pt x="62" y="106"/>
                  <a:pt x="62" y="105"/>
                  <a:pt x="61" y="105"/>
                </a:cubicBezTo>
                <a:close/>
                <a:moveTo>
                  <a:pt x="71" y="81"/>
                </a:moveTo>
                <a:cubicBezTo>
                  <a:pt x="71" y="81"/>
                  <a:pt x="71" y="81"/>
                  <a:pt x="71" y="81"/>
                </a:cubicBezTo>
                <a:cubicBezTo>
                  <a:pt x="71" y="81"/>
                  <a:pt x="71" y="81"/>
                  <a:pt x="71" y="81"/>
                </a:cubicBezTo>
                <a:cubicBezTo>
                  <a:pt x="71" y="81"/>
                  <a:pt x="71" y="81"/>
                  <a:pt x="71" y="8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909">
            <a:extLst>
              <a:ext uri="{FF2B5EF4-FFF2-40B4-BE49-F238E27FC236}">
                <a16:creationId xmlns:a16="http://schemas.microsoft.com/office/drawing/2014/main" id="{CEB9B79A-E44F-4540-9954-1DEDF42FDB10}"/>
              </a:ext>
            </a:extLst>
          </p:cNvPr>
          <p:cNvSpPr>
            <a:spLocks/>
          </p:cNvSpPr>
          <p:nvPr/>
        </p:nvSpPr>
        <p:spPr bwMode="auto">
          <a:xfrm flipV="1">
            <a:off x="4942350" y="5630218"/>
            <a:ext cx="263464" cy="489289"/>
          </a:xfrm>
          <a:custGeom>
            <a:avLst/>
            <a:gdLst>
              <a:gd name="T0" fmla="*/ 34 w 58"/>
              <a:gd name="T1" fmla="*/ 22 h 108"/>
              <a:gd name="T2" fmla="*/ 49 w 58"/>
              <a:gd name="T3" fmla="*/ 64 h 108"/>
              <a:gd name="T4" fmla="*/ 49 w 58"/>
              <a:gd name="T5" fmla="*/ 71 h 108"/>
              <a:gd name="T6" fmla="*/ 34 w 58"/>
              <a:gd name="T7" fmla="*/ 40 h 108"/>
              <a:gd name="T8" fmla="*/ 1 w 58"/>
              <a:gd name="T9" fmla="*/ 0 h 108"/>
              <a:gd name="T10" fmla="*/ 0 w 58"/>
              <a:gd name="T11" fmla="*/ 1 h 108"/>
              <a:gd name="T12" fmla="*/ 35 w 58"/>
              <a:gd name="T13" fmla="*/ 53 h 108"/>
              <a:gd name="T14" fmla="*/ 38 w 58"/>
              <a:gd name="T15" fmla="*/ 87 h 108"/>
              <a:gd name="T16" fmla="*/ 7 w 58"/>
              <a:gd name="T17" fmla="*/ 81 h 108"/>
              <a:gd name="T18" fmla="*/ 4 w 58"/>
              <a:gd name="T19" fmla="*/ 84 h 108"/>
              <a:gd name="T20" fmla="*/ 23 w 58"/>
              <a:gd name="T21" fmla="*/ 95 h 108"/>
              <a:gd name="T22" fmla="*/ 23 w 58"/>
              <a:gd name="T23" fmla="*/ 96 h 108"/>
              <a:gd name="T24" fmla="*/ 56 w 58"/>
              <a:gd name="T25" fmla="*/ 74 h 108"/>
              <a:gd name="T26" fmla="*/ 34 w 58"/>
              <a:gd name="T27" fmla="*/ 22 h 108"/>
              <a:gd name="T28" fmla="*/ 34 w 58"/>
              <a:gd name="T29" fmla="*/ 2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08">
                <a:moveTo>
                  <a:pt x="34" y="22"/>
                </a:moveTo>
                <a:cubicBezTo>
                  <a:pt x="41" y="34"/>
                  <a:pt x="48" y="51"/>
                  <a:pt x="49" y="64"/>
                </a:cubicBezTo>
                <a:cubicBezTo>
                  <a:pt x="49" y="66"/>
                  <a:pt x="49" y="69"/>
                  <a:pt x="49" y="71"/>
                </a:cubicBezTo>
                <a:cubicBezTo>
                  <a:pt x="46" y="60"/>
                  <a:pt x="39" y="50"/>
                  <a:pt x="34" y="40"/>
                </a:cubicBezTo>
                <a:cubicBezTo>
                  <a:pt x="26" y="25"/>
                  <a:pt x="15" y="11"/>
                  <a:pt x="1" y="0"/>
                </a:cubicBezTo>
                <a:cubicBezTo>
                  <a:pt x="1" y="0"/>
                  <a:pt x="0" y="1"/>
                  <a:pt x="0" y="1"/>
                </a:cubicBezTo>
                <a:cubicBezTo>
                  <a:pt x="14" y="18"/>
                  <a:pt x="25" y="35"/>
                  <a:pt x="35" y="53"/>
                </a:cubicBezTo>
                <a:cubicBezTo>
                  <a:pt x="39" y="60"/>
                  <a:pt x="52" y="82"/>
                  <a:pt x="38" y="87"/>
                </a:cubicBezTo>
                <a:cubicBezTo>
                  <a:pt x="27" y="92"/>
                  <a:pt x="16" y="87"/>
                  <a:pt x="7" y="81"/>
                </a:cubicBezTo>
                <a:cubicBezTo>
                  <a:pt x="5" y="80"/>
                  <a:pt x="3" y="82"/>
                  <a:pt x="4" y="84"/>
                </a:cubicBezTo>
                <a:cubicBezTo>
                  <a:pt x="7" y="89"/>
                  <a:pt x="15" y="93"/>
                  <a:pt x="23" y="95"/>
                </a:cubicBezTo>
                <a:cubicBezTo>
                  <a:pt x="23" y="95"/>
                  <a:pt x="23" y="95"/>
                  <a:pt x="23" y="96"/>
                </a:cubicBezTo>
                <a:cubicBezTo>
                  <a:pt x="37" y="108"/>
                  <a:pt x="55" y="87"/>
                  <a:pt x="56" y="74"/>
                </a:cubicBezTo>
                <a:cubicBezTo>
                  <a:pt x="58" y="55"/>
                  <a:pt x="45" y="36"/>
                  <a:pt x="34" y="22"/>
                </a:cubicBezTo>
                <a:cubicBezTo>
                  <a:pt x="34" y="22"/>
                  <a:pt x="34" y="22"/>
                  <a:pt x="34" y="2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918">
            <a:extLst>
              <a:ext uri="{FF2B5EF4-FFF2-40B4-BE49-F238E27FC236}">
                <a16:creationId xmlns:a16="http://schemas.microsoft.com/office/drawing/2014/main" id="{8EB50F39-C1FB-4F9E-AEFC-F25476DF1130}"/>
              </a:ext>
            </a:extLst>
          </p:cNvPr>
          <p:cNvSpPr>
            <a:spLocks/>
          </p:cNvSpPr>
          <p:nvPr/>
        </p:nvSpPr>
        <p:spPr bwMode="auto">
          <a:xfrm flipV="1">
            <a:off x="5935756" y="530516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919">
            <a:extLst>
              <a:ext uri="{FF2B5EF4-FFF2-40B4-BE49-F238E27FC236}">
                <a16:creationId xmlns:a16="http://schemas.microsoft.com/office/drawing/2014/main" id="{4CFB4606-B4D2-4397-B1A8-479CD4597C91}"/>
              </a:ext>
            </a:extLst>
          </p:cNvPr>
          <p:cNvSpPr>
            <a:spLocks noEditPoints="1"/>
          </p:cNvSpPr>
          <p:nvPr/>
        </p:nvSpPr>
        <p:spPr bwMode="auto">
          <a:xfrm flipV="1">
            <a:off x="5595876" y="6445700"/>
            <a:ext cx="193891" cy="207577"/>
          </a:xfrm>
          <a:custGeom>
            <a:avLst/>
            <a:gdLst>
              <a:gd name="T0" fmla="*/ 26 w 43"/>
              <a:gd name="T1" fmla="*/ 29 h 46"/>
              <a:gd name="T2" fmla="*/ 28 w 43"/>
              <a:gd name="T3" fmla="*/ 27 h 46"/>
              <a:gd name="T4" fmla="*/ 26 w 43"/>
              <a:gd name="T5" fmla="*/ 25 h 46"/>
              <a:gd name="T6" fmla="*/ 21 w 43"/>
              <a:gd name="T7" fmla="*/ 24 h 46"/>
              <a:gd name="T8" fmla="*/ 18 w 43"/>
              <a:gd name="T9" fmla="*/ 18 h 46"/>
              <a:gd name="T10" fmla="*/ 17 w 43"/>
              <a:gd name="T11" fmla="*/ 11 h 46"/>
              <a:gd name="T12" fmla="*/ 18 w 43"/>
              <a:gd name="T13" fmla="*/ 10 h 46"/>
              <a:gd name="T14" fmla="*/ 20 w 43"/>
              <a:gd name="T15" fmla="*/ 9 h 46"/>
              <a:gd name="T16" fmla="*/ 21 w 43"/>
              <a:gd name="T17" fmla="*/ 7 h 46"/>
              <a:gd name="T18" fmla="*/ 31 w 43"/>
              <a:gd name="T19" fmla="*/ 8 h 46"/>
              <a:gd name="T20" fmla="*/ 32 w 43"/>
              <a:gd name="T21" fmla="*/ 4 h 46"/>
              <a:gd name="T22" fmla="*/ 19 w 43"/>
              <a:gd name="T23" fmla="*/ 0 h 46"/>
              <a:gd name="T24" fmla="*/ 6 w 43"/>
              <a:gd name="T25" fmla="*/ 5 h 46"/>
              <a:gd name="T26" fmla="*/ 2 w 43"/>
              <a:gd name="T27" fmla="*/ 11 h 46"/>
              <a:gd name="T28" fmla="*/ 1 w 43"/>
              <a:gd name="T29" fmla="*/ 22 h 46"/>
              <a:gd name="T30" fmla="*/ 1 w 43"/>
              <a:gd name="T31" fmla="*/ 25 h 46"/>
              <a:gd name="T32" fmla="*/ 11 w 43"/>
              <a:gd name="T33" fmla="*/ 43 h 46"/>
              <a:gd name="T34" fmla="*/ 27 w 43"/>
              <a:gd name="T35" fmla="*/ 41 h 46"/>
              <a:gd name="T36" fmla="*/ 33 w 43"/>
              <a:gd name="T37" fmla="*/ 35 h 46"/>
              <a:gd name="T38" fmla="*/ 42 w 43"/>
              <a:gd name="T39" fmla="*/ 27 h 46"/>
              <a:gd name="T40" fmla="*/ 40 w 43"/>
              <a:gd name="T41" fmla="*/ 25 h 46"/>
              <a:gd name="T42" fmla="*/ 26 w 43"/>
              <a:gd name="T43" fmla="*/ 29 h 46"/>
              <a:gd name="T44" fmla="*/ 9 w 43"/>
              <a:gd name="T45" fmla="*/ 17 h 46"/>
              <a:gd name="T46" fmla="*/ 9 w 43"/>
              <a:gd name="T47" fmla="*/ 17 h 46"/>
              <a:gd name="T48" fmla="*/ 10 w 43"/>
              <a:gd name="T49" fmla="*/ 18 h 46"/>
              <a:gd name="T50" fmla="*/ 9 w 43"/>
              <a:gd name="T51"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46">
                <a:moveTo>
                  <a:pt x="26" y="29"/>
                </a:moveTo>
                <a:cubicBezTo>
                  <a:pt x="27" y="29"/>
                  <a:pt x="27" y="28"/>
                  <a:pt x="28" y="27"/>
                </a:cubicBezTo>
                <a:cubicBezTo>
                  <a:pt x="29" y="26"/>
                  <a:pt x="27" y="24"/>
                  <a:pt x="26" y="25"/>
                </a:cubicBezTo>
                <a:cubicBezTo>
                  <a:pt x="25" y="25"/>
                  <a:pt x="22" y="25"/>
                  <a:pt x="21" y="24"/>
                </a:cubicBezTo>
                <a:cubicBezTo>
                  <a:pt x="19" y="22"/>
                  <a:pt x="18" y="20"/>
                  <a:pt x="18" y="18"/>
                </a:cubicBezTo>
                <a:cubicBezTo>
                  <a:pt x="17" y="16"/>
                  <a:pt x="17" y="13"/>
                  <a:pt x="17" y="11"/>
                </a:cubicBezTo>
                <a:cubicBezTo>
                  <a:pt x="17" y="11"/>
                  <a:pt x="18" y="10"/>
                  <a:pt x="18" y="10"/>
                </a:cubicBezTo>
                <a:cubicBezTo>
                  <a:pt x="18" y="10"/>
                  <a:pt x="19" y="10"/>
                  <a:pt x="20" y="9"/>
                </a:cubicBezTo>
                <a:cubicBezTo>
                  <a:pt x="21" y="9"/>
                  <a:pt x="21" y="8"/>
                  <a:pt x="21" y="7"/>
                </a:cubicBezTo>
                <a:cubicBezTo>
                  <a:pt x="25" y="7"/>
                  <a:pt x="28" y="7"/>
                  <a:pt x="31" y="8"/>
                </a:cubicBezTo>
                <a:cubicBezTo>
                  <a:pt x="33" y="8"/>
                  <a:pt x="34" y="5"/>
                  <a:pt x="32" y="4"/>
                </a:cubicBezTo>
                <a:cubicBezTo>
                  <a:pt x="27" y="3"/>
                  <a:pt x="24" y="0"/>
                  <a:pt x="19" y="0"/>
                </a:cubicBezTo>
                <a:cubicBezTo>
                  <a:pt x="14" y="0"/>
                  <a:pt x="9" y="2"/>
                  <a:pt x="6" y="5"/>
                </a:cubicBezTo>
                <a:cubicBezTo>
                  <a:pt x="4" y="7"/>
                  <a:pt x="3" y="9"/>
                  <a:pt x="2" y="11"/>
                </a:cubicBezTo>
                <a:cubicBezTo>
                  <a:pt x="0" y="14"/>
                  <a:pt x="0" y="18"/>
                  <a:pt x="1" y="22"/>
                </a:cubicBezTo>
                <a:cubicBezTo>
                  <a:pt x="1" y="23"/>
                  <a:pt x="1" y="24"/>
                  <a:pt x="1" y="25"/>
                </a:cubicBezTo>
                <a:cubicBezTo>
                  <a:pt x="2" y="32"/>
                  <a:pt x="5" y="39"/>
                  <a:pt x="11" y="43"/>
                </a:cubicBezTo>
                <a:cubicBezTo>
                  <a:pt x="16" y="46"/>
                  <a:pt x="24" y="46"/>
                  <a:pt x="27" y="41"/>
                </a:cubicBezTo>
                <a:cubicBezTo>
                  <a:pt x="30" y="40"/>
                  <a:pt x="32" y="38"/>
                  <a:pt x="33" y="35"/>
                </a:cubicBezTo>
                <a:cubicBezTo>
                  <a:pt x="37" y="34"/>
                  <a:pt x="40" y="31"/>
                  <a:pt x="42" y="27"/>
                </a:cubicBezTo>
                <a:cubicBezTo>
                  <a:pt x="43" y="25"/>
                  <a:pt x="41" y="24"/>
                  <a:pt x="40" y="25"/>
                </a:cubicBezTo>
                <a:cubicBezTo>
                  <a:pt x="36" y="28"/>
                  <a:pt x="31" y="30"/>
                  <a:pt x="26" y="29"/>
                </a:cubicBezTo>
                <a:close/>
                <a:moveTo>
                  <a:pt x="9" y="17"/>
                </a:moveTo>
                <a:cubicBezTo>
                  <a:pt x="9" y="17"/>
                  <a:pt x="9" y="17"/>
                  <a:pt x="9" y="17"/>
                </a:cubicBezTo>
                <a:cubicBezTo>
                  <a:pt x="9" y="17"/>
                  <a:pt x="10" y="17"/>
                  <a:pt x="10" y="18"/>
                </a:cubicBezTo>
                <a:cubicBezTo>
                  <a:pt x="10" y="17"/>
                  <a:pt x="9" y="17"/>
                  <a:pt x="9" y="1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922">
            <a:extLst>
              <a:ext uri="{FF2B5EF4-FFF2-40B4-BE49-F238E27FC236}">
                <a16:creationId xmlns:a16="http://schemas.microsoft.com/office/drawing/2014/main" id="{D42ADEB3-6515-421C-BFF9-ECCC8F3E274F}"/>
              </a:ext>
            </a:extLst>
          </p:cNvPr>
          <p:cNvSpPr>
            <a:spLocks/>
          </p:cNvSpPr>
          <p:nvPr/>
        </p:nvSpPr>
        <p:spPr bwMode="auto">
          <a:xfrm flipV="1">
            <a:off x="6705616" y="5499057"/>
            <a:ext cx="629575" cy="425419"/>
          </a:xfrm>
          <a:custGeom>
            <a:avLst/>
            <a:gdLst>
              <a:gd name="T0" fmla="*/ 135 w 139"/>
              <a:gd name="T1" fmla="*/ 1 h 94"/>
              <a:gd name="T2" fmla="*/ 111 w 139"/>
              <a:gd name="T3" fmla="*/ 35 h 94"/>
              <a:gd name="T4" fmla="*/ 63 w 139"/>
              <a:gd name="T5" fmla="*/ 56 h 94"/>
              <a:gd name="T6" fmla="*/ 31 w 139"/>
              <a:gd name="T7" fmla="*/ 70 h 94"/>
              <a:gd name="T8" fmla="*/ 1 w 139"/>
              <a:gd name="T9" fmla="*/ 83 h 94"/>
              <a:gd name="T10" fmla="*/ 0 w 139"/>
              <a:gd name="T11" fmla="*/ 83 h 94"/>
              <a:gd name="T12" fmla="*/ 12 w 139"/>
              <a:gd name="T13" fmla="*/ 91 h 94"/>
              <a:gd name="T14" fmla="*/ 50 w 139"/>
              <a:gd name="T15" fmla="*/ 68 h 94"/>
              <a:gd name="T16" fmla="*/ 78 w 139"/>
              <a:gd name="T17" fmla="*/ 64 h 94"/>
              <a:gd name="T18" fmla="*/ 101 w 139"/>
              <a:gd name="T19" fmla="*/ 52 h 94"/>
              <a:gd name="T20" fmla="*/ 138 w 139"/>
              <a:gd name="T21" fmla="*/ 4 h 94"/>
              <a:gd name="T22" fmla="*/ 135 w 139"/>
              <a:gd name="T23" fmla="*/ 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94">
                <a:moveTo>
                  <a:pt x="135" y="1"/>
                </a:moveTo>
                <a:cubicBezTo>
                  <a:pt x="125" y="12"/>
                  <a:pt x="120" y="25"/>
                  <a:pt x="111" y="35"/>
                </a:cubicBezTo>
                <a:cubicBezTo>
                  <a:pt x="100" y="48"/>
                  <a:pt x="78" y="56"/>
                  <a:pt x="63" y="56"/>
                </a:cubicBezTo>
                <a:cubicBezTo>
                  <a:pt x="52" y="56"/>
                  <a:pt x="40" y="64"/>
                  <a:pt x="31" y="70"/>
                </a:cubicBezTo>
                <a:cubicBezTo>
                  <a:pt x="24" y="74"/>
                  <a:pt x="11" y="94"/>
                  <a:pt x="1" y="83"/>
                </a:cubicBezTo>
                <a:cubicBezTo>
                  <a:pt x="1" y="82"/>
                  <a:pt x="0" y="83"/>
                  <a:pt x="0" y="83"/>
                </a:cubicBezTo>
                <a:cubicBezTo>
                  <a:pt x="0" y="90"/>
                  <a:pt x="5" y="93"/>
                  <a:pt x="12" y="91"/>
                </a:cubicBezTo>
                <a:cubicBezTo>
                  <a:pt x="26" y="87"/>
                  <a:pt x="36" y="74"/>
                  <a:pt x="50" y="68"/>
                </a:cubicBezTo>
                <a:cubicBezTo>
                  <a:pt x="61" y="63"/>
                  <a:pt x="68" y="68"/>
                  <a:pt x="78" y="64"/>
                </a:cubicBezTo>
                <a:cubicBezTo>
                  <a:pt x="87" y="61"/>
                  <a:pt x="93" y="56"/>
                  <a:pt x="101" y="52"/>
                </a:cubicBezTo>
                <a:cubicBezTo>
                  <a:pt x="121" y="42"/>
                  <a:pt x="128" y="23"/>
                  <a:pt x="138" y="4"/>
                </a:cubicBezTo>
                <a:cubicBezTo>
                  <a:pt x="139" y="2"/>
                  <a:pt x="136" y="0"/>
                  <a:pt x="135" y="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923">
            <a:extLst>
              <a:ext uri="{FF2B5EF4-FFF2-40B4-BE49-F238E27FC236}">
                <a16:creationId xmlns:a16="http://schemas.microsoft.com/office/drawing/2014/main" id="{96025281-81E3-4C21-A166-D9DE0219A0D0}"/>
              </a:ext>
            </a:extLst>
          </p:cNvPr>
          <p:cNvSpPr>
            <a:spLocks/>
          </p:cNvSpPr>
          <p:nvPr/>
        </p:nvSpPr>
        <p:spPr bwMode="auto">
          <a:xfrm flipV="1">
            <a:off x="6990749" y="5753395"/>
            <a:ext cx="135724" cy="76416"/>
          </a:xfrm>
          <a:custGeom>
            <a:avLst/>
            <a:gdLst>
              <a:gd name="T0" fmla="*/ 27 w 30"/>
              <a:gd name="T1" fmla="*/ 1 h 17"/>
              <a:gd name="T2" fmla="*/ 12 w 30"/>
              <a:gd name="T3" fmla="*/ 8 h 17"/>
              <a:gd name="T4" fmla="*/ 0 w 30"/>
              <a:gd name="T5" fmla="*/ 15 h 17"/>
              <a:gd name="T6" fmla="*/ 1 w 30"/>
              <a:gd name="T7" fmla="*/ 17 h 17"/>
              <a:gd name="T8" fmla="*/ 8 w 30"/>
              <a:gd name="T9" fmla="*/ 16 h 17"/>
              <a:gd name="T10" fmla="*/ 18 w 30"/>
              <a:gd name="T11" fmla="*/ 13 h 17"/>
              <a:gd name="T12" fmla="*/ 29 w 30"/>
              <a:gd name="T13" fmla="*/ 2 h 17"/>
              <a:gd name="T14" fmla="*/ 27 w 30"/>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7">
                <a:moveTo>
                  <a:pt x="27" y="1"/>
                </a:moveTo>
                <a:cubicBezTo>
                  <a:pt x="23" y="5"/>
                  <a:pt x="17" y="7"/>
                  <a:pt x="12" y="8"/>
                </a:cubicBezTo>
                <a:cubicBezTo>
                  <a:pt x="8" y="10"/>
                  <a:pt x="2" y="10"/>
                  <a:pt x="0" y="15"/>
                </a:cubicBezTo>
                <a:cubicBezTo>
                  <a:pt x="0" y="15"/>
                  <a:pt x="1" y="16"/>
                  <a:pt x="1" y="17"/>
                </a:cubicBezTo>
                <a:cubicBezTo>
                  <a:pt x="4" y="17"/>
                  <a:pt x="6" y="16"/>
                  <a:pt x="8" y="16"/>
                </a:cubicBezTo>
                <a:cubicBezTo>
                  <a:pt x="11" y="15"/>
                  <a:pt x="15" y="14"/>
                  <a:pt x="18" y="13"/>
                </a:cubicBezTo>
                <a:cubicBezTo>
                  <a:pt x="24" y="11"/>
                  <a:pt x="27" y="8"/>
                  <a:pt x="29" y="2"/>
                </a:cubicBezTo>
                <a:cubicBezTo>
                  <a:pt x="30" y="1"/>
                  <a:pt x="28" y="0"/>
                  <a:pt x="27" y="1"/>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927">
            <a:extLst>
              <a:ext uri="{FF2B5EF4-FFF2-40B4-BE49-F238E27FC236}">
                <a16:creationId xmlns:a16="http://schemas.microsoft.com/office/drawing/2014/main" id="{AE26BAB4-7E4D-4B49-9B05-A36B3E8DB0B3}"/>
              </a:ext>
            </a:extLst>
          </p:cNvPr>
          <p:cNvSpPr>
            <a:spLocks/>
          </p:cNvSpPr>
          <p:nvPr/>
        </p:nvSpPr>
        <p:spPr bwMode="auto">
          <a:xfrm flipV="1">
            <a:off x="5862761" y="5254983"/>
            <a:ext cx="525786" cy="131162"/>
          </a:xfrm>
          <a:custGeom>
            <a:avLst/>
            <a:gdLst>
              <a:gd name="T0" fmla="*/ 115 w 116"/>
              <a:gd name="T1" fmla="*/ 25 h 29"/>
              <a:gd name="T2" fmla="*/ 66 w 116"/>
              <a:gd name="T3" fmla="*/ 9 h 29"/>
              <a:gd name="T4" fmla="*/ 3 w 116"/>
              <a:gd name="T5" fmla="*/ 1 h 29"/>
              <a:gd name="T6" fmla="*/ 1 w 116"/>
              <a:gd name="T7" fmla="*/ 3 h 29"/>
              <a:gd name="T8" fmla="*/ 52 w 116"/>
              <a:gd name="T9" fmla="*/ 15 h 29"/>
              <a:gd name="T10" fmla="*/ 92 w 116"/>
              <a:gd name="T11" fmla="*/ 24 h 29"/>
              <a:gd name="T12" fmla="*/ 115 w 116"/>
              <a:gd name="T13" fmla="*/ 28 h 29"/>
              <a:gd name="T14" fmla="*/ 115 w 116"/>
              <a:gd name="T15" fmla="*/ 2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29">
                <a:moveTo>
                  <a:pt x="115" y="25"/>
                </a:moveTo>
                <a:cubicBezTo>
                  <a:pt x="98" y="20"/>
                  <a:pt x="84" y="11"/>
                  <a:pt x="66" y="9"/>
                </a:cubicBezTo>
                <a:cubicBezTo>
                  <a:pt x="46" y="7"/>
                  <a:pt x="21" y="10"/>
                  <a:pt x="3" y="1"/>
                </a:cubicBezTo>
                <a:cubicBezTo>
                  <a:pt x="1" y="0"/>
                  <a:pt x="0" y="2"/>
                  <a:pt x="1" y="3"/>
                </a:cubicBezTo>
                <a:cubicBezTo>
                  <a:pt x="15" y="16"/>
                  <a:pt x="35" y="14"/>
                  <a:pt x="52" y="15"/>
                </a:cubicBezTo>
                <a:cubicBezTo>
                  <a:pt x="66" y="16"/>
                  <a:pt x="80" y="17"/>
                  <a:pt x="92" y="24"/>
                </a:cubicBezTo>
                <a:cubicBezTo>
                  <a:pt x="99" y="29"/>
                  <a:pt x="107" y="29"/>
                  <a:pt x="115" y="28"/>
                </a:cubicBezTo>
                <a:cubicBezTo>
                  <a:pt x="116" y="27"/>
                  <a:pt x="116" y="25"/>
                  <a:pt x="115" y="2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928">
            <a:extLst>
              <a:ext uri="{FF2B5EF4-FFF2-40B4-BE49-F238E27FC236}">
                <a16:creationId xmlns:a16="http://schemas.microsoft.com/office/drawing/2014/main" id="{30270C8E-7D7F-463F-93E5-8981FC293D6D}"/>
              </a:ext>
            </a:extLst>
          </p:cNvPr>
          <p:cNvSpPr>
            <a:spLocks/>
          </p:cNvSpPr>
          <p:nvPr/>
        </p:nvSpPr>
        <p:spPr bwMode="auto">
          <a:xfrm flipV="1">
            <a:off x="5586752" y="5245858"/>
            <a:ext cx="538332" cy="181345"/>
          </a:xfrm>
          <a:custGeom>
            <a:avLst/>
            <a:gdLst>
              <a:gd name="T0" fmla="*/ 119 w 119"/>
              <a:gd name="T1" fmla="*/ 38 h 40"/>
              <a:gd name="T2" fmla="*/ 65 w 119"/>
              <a:gd name="T3" fmla="*/ 26 h 40"/>
              <a:gd name="T4" fmla="*/ 22 w 119"/>
              <a:gd name="T5" fmla="*/ 20 h 40"/>
              <a:gd name="T6" fmla="*/ 15 w 119"/>
              <a:gd name="T7" fmla="*/ 8 h 40"/>
              <a:gd name="T8" fmla="*/ 40 w 119"/>
              <a:gd name="T9" fmla="*/ 13 h 40"/>
              <a:gd name="T10" fmla="*/ 30 w 119"/>
              <a:gd name="T11" fmla="*/ 14 h 40"/>
              <a:gd name="T12" fmla="*/ 29 w 119"/>
              <a:gd name="T13" fmla="*/ 16 h 40"/>
              <a:gd name="T14" fmla="*/ 45 w 119"/>
              <a:gd name="T15" fmla="*/ 19 h 40"/>
              <a:gd name="T16" fmla="*/ 48 w 119"/>
              <a:gd name="T17" fmla="*/ 15 h 40"/>
              <a:gd name="T18" fmla="*/ 18 w 119"/>
              <a:gd name="T19" fmla="*/ 2 h 40"/>
              <a:gd name="T20" fmla="*/ 7 w 119"/>
              <a:gd name="T21" fmla="*/ 16 h 40"/>
              <a:gd name="T22" fmla="*/ 46 w 119"/>
              <a:gd name="T23" fmla="*/ 31 h 40"/>
              <a:gd name="T24" fmla="*/ 87 w 119"/>
              <a:gd name="T25" fmla="*/ 35 h 40"/>
              <a:gd name="T26" fmla="*/ 119 w 119"/>
              <a:gd name="T27" fmla="*/ 39 h 40"/>
              <a:gd name="T28" fmla="*/ 119 w 119"/>
              <a:gd name="T29" fmla="*/ 3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40">
                <a:moveTo>
                  <a:pt x="119" y="38"/>
                </a:moveTo>
                <a:cubicBezTo>
                  <a:pt x="101" y="32"/>
                  <a:pt x="84" y="28"/>
                  <a:pt x="65" y="26"/>
                </a:cubicBezTo>
                <a:cubicBezTo>
                  <a:pt x="51" y="25"/>
                  <a:pt x="35" y="26"/>
                  <a:pt x="22" y="20"/>
                </a:cubicBezTo>
                <a:cubicBezTo>
                  <a:pt x="20" y="19"/>
                  <a:pt x="5" y="12"/>
                  <a:pt x="15" y="8"/>
                </a:cubicBezTo>
                <a:cubicBezTo>
                  <a:pt x="24" y="4"/>
                  <a:pt x="33" y="6"/>
                  <a:pt x="40" y="13"/>
                </a:cubicBezTo>
                <a:cubicBezTo>
                  <a:pt x="36" y="14"/>
                  <a:pt x="33" y="14"/>
                  <a:pt x="30" y="14"/>
                </a:cubicBezTo>
                <a:cubicBezTo>
                  <a:pt x="29" y="14"/>
                  <a:pt x="29" y="15"/>
                  <a:pt x="29" y="16"/>
                </a:cubicBezTo>
                <a:cubicBezTo>
                  <a:pt x="33" y="20"/>
                  <a:pt x="39" y="19"/>
                  <a:pt x="45" y="19"/>
                </a:cubicBezTo>
                <a:cubicBezTo>
                  <a:pt x="47" y="19"/>
                  <a:pt x="49" y="17"/>
                  <a:pt x="48" y="15"/>
                </a:cubicBezTo>
                <a:cubicBezTo>
                  <a:pt x="41" y="3"/>
                  <a:pt x="32" y="0"/>
                  <a:pt x="18" y="2"/>
                </a:cubicBezTo>
                <a:cubicBezTo>
                  <a:pt x="11" y="3"/>
                  <a:pt x="0" y="7"/>
                  <a:pt x="7" y="16"/>
                </a:cubicBezTo>
                <a:cubicBezTo>
                  <a:pt x="14" y="27"/>
                  <a:pt x="34" y="29"/>
                  <a:pt x="46" y="31"/>
                </a:cubicBezTo>
                <a:cubicBezTo>
                  <a:pt x="60" y="32"/>
                  <a:pt x="73" y="33"/>
                  <a:pt x="87" y="35"/>
                </a:cubicBezTo>
                <a:cubicBezTo>
                  <a:pt x="98" y="37"/>
                  <a:pt x="108" y="40"/>
                  <a:pt x="119" y="39"/>
                </a:cubicBezTo>
                <a:cubicBezTo>
                  <a:pt x="119" y="39"/>
                  <a:pt x="119" y="38"/>
                  <a:pt x="119" y="3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929">
            <a:extLst>
              <a:ext uri="{FF2B5EF4-FFF2-40B4-BE49-F238E27FC236}">
                <a16:creationId xmlns:a16="http://schemas.microsoft.com/office/drawing/2014/main" id="{1B0FFE83-1570-42BD-B601-32B5C41F59C2}"/>
              </a:ext>
            </a:extLst>
          </p:cNvPr>
          <p:cNvSpPr>
            <a:spLocks/>
          </p:cNvSpPr>
          <p:nvPr/>
        </p:nvSpPr>
        <p:spPr bwMode="auto">
          <a:xfrm flipV="1">
            <a:off x="5201251" y="5974660"/>
            <a:ext cx="303382" cy="271447"/>
          </a:xfrm>
          <a:custGeom>
            <a:avLst/>
            <a:gdLst>
              <a:gd name="T0" fmla="*/ 62 w 67"/>
              <a:gd name="T1" fmla="*/ 58 h 60"/>
              <a:gd name="T2" fmla="*/ 65 w 67"/>
              <a:gd name="T3" fmla="*/ 54 h 60"/>
              <a:gd name="T4" fmla="*/ 36 w 67"/>
              <a:gd name="T5" fmla="*/ 34 h 60"/>
              <a:gd name="T6" fmla="*/ 11 w 67"/>
              <a:gd name="T7" fmla="*/ 19 h 60"/>
              <a:gd name="T8" fmla="*/ 2 w 67"/>
              <a:gd name="T9" fmla="*/ 1 h 60"/>
              <a:gd name="T10" fmla="*/ 0 w 67"/>
              <a:gd name="T11" fmla="*/ 2 h 60"/>
              <a:gd name="T12" fmla="*/ 16 w 67"/>
              <a:gd name="T13" fmla="*/ 32 h 60"/>
              <a:gd name="T14" fmla="*/ 34 w 67"/>
              <a:gd name="T15" fmla="*/ 39 h 60"/>
              <a:gd name="T16" fmla="*/ 62 w 67"/>
              <a:gd name="T17"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0">
                <a:moveTo>
                  <a:pt x="62" y="58"/>
                </a:moveTo>
                <a:cubicBezTo>
                  <a:pt x="64" y="60"/>
                  <a:pt x="67" y="57"/>
                  <a:pt x="65" y="54"/>
                </a:cubicBezTo>
                <a:cubicBezTo>
                  <a:pt x="57" y="44"/>
                  <a:pt x="48" y="38"/>
                  <a:pt x="36" y="34"/>
                </a:cubicBezTo>
                <a:cubicBezTo>
                  <a:pt x="26" y="31"/>
                  <a:pt x="17" y="29"/>
                  <a:pt x="11" y="19"/>
                </a:cubicBezTo>
                <a:cubicBezTo>
                  <a:pt x="7" y="14"/>
                  <a:pt x="5" y="7"/>
                  <a:pt x="2" y="1"/>
                </a:cubicBezTo>
                <a:cubicBezTo>
                  <a:pt x="1" y="0"/>
                  <a:pt x="0" y="1"/>
                  <a:pt x="0" y="2"/>
                </a:cubicBezTo>
                <a:cubicBezTo>
                  <a:pt x="2" y="13"/>
                  <a:pt x="6" y="25"/>
                  <a:pt x="16" y="32"/>
                </a:cubicBezTo>
                <a:cubicBezTo>
                  <a:pt x="21" y="36"/>
                  <a:pt x="28" y="37"/>
                  <a:pt x="34" y="39"/>
                </a:cubicBezTo>
                <a:cubicBezTo>
                  <a:pt x="46" y="43"/>
                  <a:pt x="54" y="49"/>
                  <a:pt x="62" y="58"/>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930">
            <a:extLst>
              <a:ext uri="{FF2B5EF4-FFF2-40B4-BE49-F238E27FC236}">
                <a16:creationId xmlns:a16="http://schemas.microsoft.com/office/drawing/2014/main" id="{4843AB95-76FB-402F-9AAF-2E4F6428DF43}"/>
              </a:ext>
            </a:extLst>
          </p:cNvPr>
          <p:cNvSpPr>
            <a:spLocks/>
          </p:cNvSpPr>
          <p:nvPr/>
        </p:nvSpPr>
        <p:spPr bwMode="auto">
          <a:xfrm flipV="1">
            <a:off x="5336975" y="5875433"/>
            <a:ext cx="426560" cy="230388"/>
          </a:xfrm>
          <a:custGeom>
            <a:avLst/>
            <a:gdLst>
              <a:gd name="T0" fmla="*/ 88 w 94"/>
              <a:gd name="T1" fmla="*/ 27 h 51"/>
              <a:gd name="T2" fmla="*/ 51 w 94"/>
              <a:gd name="T3" fmla="*/ 6 h 51"/>
              <a:gd name="T4" fmla="*/ 63 w 94"/>
              <a:gd name="T5" fmla="*/ 26 h 51"/>
              <a:gd name="T6" fmla="*/ 64 w 94"/>
              <a:gd name="T7" fmla="*/ 21 h 51"/>
              <a:gd name="T8" fmla="*/ 59 w 94"/>
              <a:gd name="T9" fmla="*/ 11 h 51"/>
              <a:gd name="T10" fmla="*/ 75 w 94"/>
              <a:gd name="T11" fmla="*/ 20 h 51"/>
              <a:gd name="T12" fmla="*/ 78 w 94"/>
              <a:gd name="T13" fmla="*/ 42 h 51"/>
              <a:gd name="T14" fmla="*/ 61 w 94"/>
              <a:gd name="T15" fmla="*/ 37 h 51"/>
              <a:gd name="T16" fmla="*/ 18 w 94"/>
              <a:gd name="T17" fmla="*/ 22 h 51"/>
              <a:gd name="T18" fmla="*/ 2 w 94"/>
              <a:gd name="T19" fmla="*/ 15 h 51"/>
              <a:gd name="T20" fmla="*/ 1 w 94"/>
              <a:gd name="T21" fmla="*/ 16 h 51"/>
              <a:gd name="T22" fmla="*/ 35 w 94"/>
              <a:gd name="T23" fmla="*/ 36 h 51"/>
              <a:gd name="T24" fmla="*/ 74 w 94"/>
              <a:gd name="T25" fmla="*/ 47 h 51"/>
              <a:gd name="T26" fmla="*/ 88 w 94"/>
              <a:gd name="T27" fmla="*/ 2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51">
                <a:moveTo>
                  <a:pt x="88" y="27"/>
                </a:moveTo>
                <a:cubicBezTo>
                  <a:pt x="84" y="17"/>
                  <a:pt x="63" y="0"/>
                  <a:pt x="51" y="6"/>
                </a:cubicBezTo>
                <a:cubicBezTo>
                  <a:pt x="41" y="13"/>
                  <a:pt x="57" y="25"/>
                  <a:pt x="63" y="26"/>
                </a:cubicBezTo>
                <a:cubicBezTo>
                  <a:pt x="66" y="27"/>
                  <a:pt x="68" y="22"/>
                  <a:pt x="64" y="21"/>
                </a:cubicBezTo>
                <a:cubicBezTo>
                  <a:pt x="60" y="20"/>
                  <a:pt x="48" y="9"/>
                  <a:pt x="59" y="11"/>
                </a:cubicBezTo>
                <a:cubicBezTo>
                  <a:pt x="64" y="12"/>
                  <a:pt x="71" y="17"/>
                  <a:pt x="75" y="20"/>
                </a:cubicBezTo>
                <a:cubicBezTo>
                  <a:pt x="77" y="22"/>
                  <a:pt x="94" y="41"/>
                  <a:pt x="78" y="42"/>
                </a:cubicBezTo>
                <a:cubicBezTo>
                  <a:pt x="73" y="42"/>
                  <a:pt x="66" y="39"/>
                  <a:pt x="61" y="37"/>
                </a:cubicBezTo>
                <a:cubicBezTo>
                  <a:pt x="47" y="32"/>
                  <a:pt x="31" y="32"/>
                  <a:pt x="18" y="22"/>
                </a:cubicBezTo>
                <a:cubicBezTo>
                  <a:pt x="13" y="17"/>
                  <a:pt x="9" y="14"/>
                  <a:pt x="2" y="15"/>
                </a:cubicBezTo>
                <a:cubicBezTo>
                  <a:pt x="1" y="15"/>
                  <a:pt x="0" y="16"/>
                  <a:pt x="1" y="16"/>
                </a:cubicBezTo>
                <a:cubicBezTo>
                  <a:pt x="14" y="21"/>
                  <a:pt x="22" y="32"/>
                  <a:pt x="35" y="36"/>
                </a:cubicBezTo>
                <a:cubicBezTo>
                  <a:pt x="47" y="41"/>
                  <a:pt x="61" y="44"/>
                  <a:pt x="74" y="47"/>
                </a:cubicBezTo>
                <a:cubicBezTo>
                  <a:pt x="89" y="51"/>
                  <a:pt x="94" y="39"/>
                  <a:pt x="88" y="27"/>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5" name="Freeform 1444">
            <a:extLst>
              <a:ext uri="{FF2B5EF4-FFF2-40B4-BE49-F238E27FC236}">
                <a16:creationId xmlns:a16="http://schemas.microsoft.com/office/drawing/2014/main" id="{6F13F262-DDE2-4776-9107-96C2A47D5933}"/>
              </a:ext>
            </a:extLst>
          </p:cNvPr>
          <p:cNvSpPr>
            <a:spLocks/>
          </p:cNvSpPr>
          <p:nvPr/>
        </p:nvSpPr>
        <p:spPr bwMode="auto">
          <a:xfrm>
            <a:off x="1803400" y="1154113"/>
            <a:ext cx="65088" cy="50800"/>
          </a:xfrm>
          <a:custGeom>
            <a:avLst/>
            <a:gdLst>
              <a:gd name="T0" fmla="*/ 12 w 25"/>
              <a:gd name="T1" fmla="*/ 20 h 20"/>
              <a:gd name="T2" fmla="*/ 12 w 25"/>
              <a:gd name="T3" fmla="*/ 0 h 20"/>
              <a:gd name="T4" fmla="*/ 12 w 25"/>
              <a:gd name="T5" fmla="*/ 20 h 20"/>
            </a:gdLst>
            <a:ahLst/>
            <a:cxnLst>
              <a:cxn ang="0">
                <a:pos x="T0" y="T1"/>
              </a:cxn>
              <a:cxn ang="0">
                <a:pos x="T2" y="T3"/>
              </a:cxn>
              <a:cxn ang="0">
                <a:pos x="T4" y="T5"/>
              </a:cxn>
            </a:cxnLst>
            <a:rect l="0" t="0" r="r" b="b"/>
            <a:pathLst>
              <a:path w="25" h="20">
                <a:moveTo>
                  <a:pt x="12" y="20"/>
                </a:moveTo>
                <a:cubicBezTo>
                  <a:pt x="25" y="20"/>
                  <a:pt x="25" y="0"/>
                  <a:pt x="12" y="0"/>
                </a:cubicBezTo>
                <a:cubicBezTo>
                  <a:pt x="0" y="0"/>
                  <a:pt x="0" y="20"/>
                  <a:pt x="12"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6" name="Freeform 1445">
            <a:extLst>
              <a:ext uri="{FF2B5EF4-FFF2-40B4-BE49-F238E27FC236}">
                <a16:creationId xmlns:a16="http://schemas.microsoft.com/office/drawing/2014/main" id="{95B43682-B3DA-4A0B-B0E7-0031C8CCBB93}"/>
              </a:ext>
            </a:extLst>
          </p:cNvPr>
          <p:cNvSpPr>
            <a:spLocks/>
          </p:cNvSpPr>
          <p:nvPr/>
        </p:nvSpPr>
        <p:spPr bwMode="auto">
          <a:xfrm>
            <a:off x="1679575" y="4822825"/>
            <a:ext cx="63500" cy="50800"/>
          </a:xfrm>
          <a:custGeom>
            <a:avLst/>
            <a:gdLst>
              <a:gd name="T0" fmla="*/ 12 w 25"/>
              <a:gd name="T1" fmla="*/ 20 h 20"/>
              <a:gd name="T2" fmla="*/ 12 w 25"/>
              <a:gd name="T3" fmla="*/ 0 h 20"/>
              <a:gd name="T4" fmla="*/ 12 w 25"/>
              <a:gd name="T5" fmla="*/ 20 h 20"/>
            </a:gdLst>
            <a:ahLst/>
            <a:cxnLst>
              <a:cxn ang="0">
                <a:pos x="T0" y="T1"/>
              </a:cxn>
              <a:cxn ang="0">
                <a:pos x="T2" y="T3"/>
              </a:cxn>
              <a:cxn ang="0">
                <a:pos x="T4" y="T5"/>
              </a:cxn>
            </a:cxnLst>
            <a:rect l="0" t="0" r="r" b="b"/>
            <a:pathLst>
              <a:path w="25" h="20">
                <a:moveTo>
                  <a:pt x="12" y="20"/>
                </a:moveTo>
                <a:cubicBezTo>
                  <a:pt x="25" y="20"/>
                  <a:pt x="25" y="0"/>
                  <a:pt x="12" y="0"/>
                </a:cubicBezTo>
                <a:cubicBezTo>
                  <a:pt x="0" y="0"/>
                  <a:pt x="0" y="20"/>
                  <a:pt x="12" y="2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7" name="Freeform 1446">
            <a:extLst>
              <a:ext uri="{FF2B5EF4-FFF2-40B4-BE49-F238E27FC236}">
                <a16:creationId xmlns:a16="http://schemas.microsoft.com/office/drawing/2014/main" id="{9EA29210-37CA-4E67-9DE7-0D8FB234ECC6}"/>
              </a:ext>
            </a:extLst>
          </p:cNvPr>
          <p:cNvSpPr>
            <a:spLocks/>
          </p:cNvSpPr>
          <p:nvPr/>
        </p:nvSpPr>
        <p:spPr bwMode="auto">
          <a:xfrm>
            <a:off x="10815638" y="5524500"/>
            <a:ext cx="133350"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1"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8" name="Freeform 1447">
            <a:extLst>
              <a:ext uri="{FF2B5EF4-FFF2-40B4-BE49-F238E27FC236}">
                <a16:creationId xmlns:a16="http://schemas.microsoft.com/office/drawing/2014/main" id="{9947E207-87D7-49BA-AEFF-69EB2AFC2D2A}"/>
              </a:ext>
            </a:extLst>
          </p:cNvPr>
          <p:cNvSpPr>
            <a:spLocks/>
          </p:cNvSpPr>
          <p:nvPr/>
        </p:nvSpPr>
        <p:spPr bwMode="auto">
          <a:xfrm>
            <a:off x="11930063" y="2365375"/>
            <a:ext cx="134938" cy="103188"/>
          </a:xfrm>
          <a:custGeom>
            <a:avLst/>
            <a:gdLst>
              <a:gd name="T0" fmla="*/ 26 w 52"/>
              <a:gd name="T1" fmla="*/ 40 h 40"/>
              <a:gd name="T2" fmla="*/ 26 w 52"/>
              <a:gd name="T3" fmla="*/ 0 h 40"/>
              <a:gd name="T4" fmla="*/ 26 w 52"/>
              <a:gd name="T5" fmla="*/ 40 h 40"/>
            </a:gdLst>
            <a:ahLst/>
            <a:cxnLst>
              <a:cxn ang="0">
                <a:pos x="T0" y="T1"/>
              </a:cxn>
              <a:cxn ang="0">
                <a:pos x="T2" y="T3"/>
              </a:cxn>
              <a:cxn ang="0">
                <a:pos x="T4" y="T5"/>
              </a:cxn>
            </a:cxnLst>
            <a:rect l="0" t="0" r="r" b="b"/>
            <a:pathLst>
              <a:path w="52" h="40">
                <a:moveTo>
                  <a:pt x="26" y="40"/>
                </a:moveTo>
                <a:cubicBezTo>
                  <a:pt x="52" y="40"/>
                  <a:pt x="52" y="0"/>
                  <a:pt x="26" y="0"/>
                </a:cubicBezTo>
                <a:cubicBezTo>
                  <a:pt x="1" y="0"/>
                  <a:pt x="0" y="40"/>
                  <a:pt x="26"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29" name="Freeform 1448">
            <a:extLst>
              <a:ext uri="{FF2B5EF4-FFF2-40B4-BE49-F238E27FC236}">
                <a16:creationId xmlns:a16="http://schemas.microsoft.com/office/drawing/2014/main" id="{A2DBC8AF-7557-4C04-B6BE-0EC2AF8695A4}"/>
              </a:ext>
            </a:extLst>
          </p:cNvPr>
          <p:cNvSpPr>
            <a:spLocks/>
          </p:cNvSpPr>
          <p:nvPr/>
        </p:nvSpPr>
        <p:spPr bwMode="auto">
          <a:xfrm>
            <a:off x="158750" y="198438"/>
            <a:ext cx="131763" cy="103188"/>
          </a:xfrm>
          <a:custGeom>
            <a:avLst/>
            <a:gdLst>
              <a:gd name="T0" fmla="*/ 25 w 51"/>
              <a:gd name="T1" fmla="*/ 40 h 40"/>
              <a:gd name="T2" fmla="*/ 25 w 51"/>
              <a:gd name="T3" fmla="*/ 0 h 40"/>
              <a:gd name="T4" fmla="*/ 25 w 51"/>
              <a:gd name="T5" fmla="*/ 40 h 40"/>
            </a:gdLst>
            <a:ahLst/>
            <a:cxnLst>
              <a:cxn ang="0">
                <a:pos x="T0" y="T1"/>
              </a:cxn>
              <a:cxn ang="0">
                <a:pos x="T2" y="T3"/>
              </a:cxn>
              <a:cxn ang="0">
                <a:pos x="T4" y="T5"/>
              </a:cxn>
            </a:cxnLst>
            <a:rect l="0" t="0" r="r" b="b"/>
            <a:pathLst>
              <a:path w="51" h="40">
                <a:moveTo>
                  <a:pt x="25" y="40"/>
                </a:moveTo>
                <a:cubicBezTo>
                  <a:pt x="51" y="40"/>
                  <a:pt x="51" y="0"/>
                  <a:pt x="25" y="0"/>
                </a:cubicBezTo>
                <a:cubicBezTo>
                  <a:pt x="0" y="0"/>
                  <a:pt x="0" y="40"/>
                  <a:pt x="25"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0" name="Freeform 1449">
            <a:extLst>
              <a:ext uri="{FF2B5EF4-FFF2-40B4-BE49-F238E27FC236}">
                <a16:creationId xmlns:a16="http://schemas.microsoft.com/office/drawing/2014/main" id="{E24B7711-A43C-4564-A566-F9C182DE6387}"/>
              </a:ext>
            </a:extLst>
          </p:cNvPr>
          <p:cNvSpPr>
            <a:spLocks/>
          </p:cNvSpPr>
          <p:nvPr/>
        </p:nvSpPr>
        <p:spPr bwMode="auto">
          <a:xfrm>
            <a:off x="484188" y="5616575"/>
            <a:ext cx="131763" cy="103188"/>
          </a:xfrm>
          <a:custGeom>
            <a:avLst/>
            <a:gdLst>
              <a:gd name="T0" fmla="*/ 25 w 51"/>
              <a:gd name="T1" fmla="*/ 40 h 40"/>
              <a:gd name="T2" fmla="*/ 25 w 51"/>
              <a:gd name="T3" fmla="*/ 0 h 40"/>
              <a:gd name="T4" fmla="*/ 25 w 51"/>
              <a:gd name="T5" fmla="*/ 40 h 40"/>
            </a:gdLst>
            <a:ahLst/>
            <a:cxnLst>
              <a:cxn ang="0">
                <a:pos x="T0" y="T1"/>
              </a:cxn>
              <a:cxn ang="0">
                <a:pos x="T2" y="T3"/>
              </a:cxn>
              <a:cxn ang="0">
                <a:pos x="T4" y="T5"/>
              </a:cxn>
            </a:cxnLst>
            <a:rect l="0" t="0" r="r" b="b"/>
            <a:pathLst>
              <a:path w="51" h="40">
                <a:moveTo>
                  <a:pt x="25" y="40"/>
                </a:moveTo>
                <a:cubicBezTo>
                  <a:pt x="51" y="40"/>
                  <a:pt x="51" y="0"/>
                  <a:pt x="25" y="0"/>
                </a:cubicBezTo>
                <a:cubicBezTo>
                  <a:pt x="0" y="0"/>
                  <a:pt x="0" y="40"/>
                  <a:pt x="25" y="4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1" name="Freeform 1450">
            <a:extLst>
              <a:ext uri="{FF2B5EF4-FFF2-40B4-BE49-F238E27FC236}">
                <a16:creationId xmlns:a16="http://schemas.microsoft.com/office/drawing/2014/main" id="{0FF4B9D3-3127-4681-8C04-F8DF323985A3}"/>
              </a:ext>
            </a:extLst>
          </p:cNvPr>
          <p:cNvSpPr>
            <a:spLocks/>
          </p:cNvSpPr>
          <p:nvPr/>
        </p:nvSpPr>
        <p:spPr bwMode="auto">
          <a:xfrm>
            <a:off x="731838" y="2689225"/>
            <a:ext cx="100013"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2" name="Freeform 1451">
            <a:extLst>
              <a:ext uri="{FF2B5EF4-FFF2-40B4-BE49-F238E27FC236}">
                <a16:creationId xmlns:a16="http://schemas.microsoft.com/office/drawing/2014/main" id="{D38E40C0-133A-4E36-992B-EC6242235C3A}"/>
              </a:ext>
            </a:extLst>
          </p:cNvPr>
          <p:cNvSpPr>
            <a:spLocks/>
          </p:cNvSpPr>
          <p:nvPr/>
        </p:nvSpPr>
        <p:spPr bwMode="auto">
          <a:xfrm>
            <a:off x="11422063" y="614363"/>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3" name="Freeform 1452">
            <a:extLst>
              <a:ext uri="{FF2B5EF4-FFF2-40B4-BE49-F238E27FC236}">
                <a16:creationId xmlns:a16="http://schemas.microsoft.com/office/drawing/2014/main" id="{AFCF0B0E-56E9-4E3D-900D-CB05257F5C9C}"/>
              </a:ext>
            </a:extLst>
          </p:cNvPr>
          <p:cNvSpPr>
            <a:spLocks/>
          </p:cNvSpPr>
          <p:nvPr/>
        </p:nvSpPr>
        <p:spPr bwMode="auto">
          <a:xfrm>
            <a:off x="11112500" y="3895725"/>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4" name="Freeform 1453">
            <a:extLst>
              <a:ext uri="{FF2B5EF4-FFF2-40B4-BE49-F238E27FC236}">
                <a16:creationId xmlns:a16="http://schemas.microsoft.com/office/drawing/2014/main" id="{9A6F8717-F579-4F97-A38F-28EAF9B7C518}"/>
              </a:ext>
            </a:extLst>
          </p:cNvPr>
          <p:cNvSpPr>
            <a:spLocks/>
          </p:cNvSpPr>
          <p:nvPr/>
        </p:nvSpPr>
        <p:spPr bwMode="auto">
          <a:xfrm>
            <a:off x="11855450" y="6202363"/>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5" name="Freeform 1454">
            <a:extLst>
              <a:ext uri="{FF2B5EF4-FFF2-40B4-BE49-F238E27FC236}">
                <a16:creationId xmlns:a16="http://schemas.microsoft.com/office/drawing/2014/main" id="{B50FCA81-6653-4B48-8816-5942EBA91117}"/>
              </a:ext>
            </a:extLst>
          </p:cNvPr>
          <p:cNvSpPr>
            <a:spLocks/>
          </p:cNvSpPr>
          <p:nvPr/>
        </p:nvSpPr>
        <p:spPr bwMode="auto">
          <a:xfrm>
            <a:off x="127000" y="4067175"/>
            <a:ext cx="101600"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6" name="Freeform 1455">
            <a:extLst>
              <a:ext uri="{FF2B5EF4-FFF2-40B4-BE49-F238E27FC236}">
                <a16:creationId xmlns:a16="http://schemas.microsoft.com/office/drawing/2014/main" id="{586ABA58-0855-4519-9A3D-794306393D44}"/>
              </a:ext>
            </a:extLst>
          </p:cNvPr>
          <p:cNvSpPr>
            <a:spLocks/>
          </p:cNvSpPr>
          <p:nvPr/>
        </p:nvSpPr>
        <p:spPr bwMode="auto">
          <a:xfrm>
            <a:off x="11142663" y="1682750"/>
            <a:ext cx="101600"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7" name="Freeform 1456">
            <a:extLst>
              <a:ext uri="{FF2B5EF4-FFF2-40B4-BE49-F238E27FC236}">
                <a16:creationId xmlns:a16="http://schemas.microsoft.com/office/drawing/2014/main" id="{A63037C7-7D13-4E06-907D-1A5F81A47B0D}"/>
              </a:ext>
            </a:extLst>
          </p:cNvPr>
          <p:cNvSpPr>
            <a:spLocks/>
          </p:cNvSpPr>
          <p:nvPr/>
        </p:nvSpPr>
        <p:spPr bwMode="auto">
          <a:xfrm>
            <a:off x="1181100" y="3957638"/>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8" name="Freeform 1457">
            <a:extLst>
              <a:ext uri="{FF2B5EF4-FFF2-40B4-BE49-F238E27FC236}">
                <a16:creationId xmlns:a16="http://schemas.microsoft.com/office/drawing/2014/main" id="{3266D69E-85EB-4DF8-AEEB-AAB2090FC6C5}"/>
              </a:ext>
            </a:extLst>
          </p:cNvPr>
          <p:cNvSpPr>
            <a:spLocks/>
          </p:cNvSpPr>
          <p:nvPr/>
        </p:nvSpPr>
        <p:spPr bwMode="auto">
          <a:xfrm>
            <a:off x="1135063" y="288925"/>
            <a:ext cx="100013" cy="77788"/>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39" name="Freeform 1458">
            <a:extLst>
              <a:ext uri="{FF2B5EF4-FFF2-40B4-BE49-F238E27FC236}">
                <a16:creationId xmlns:a16="http://schemas.microsoft.com/office/drawing/2014/main" id="{EAE45E2C-8FC3-4E71-8B7A-1E618DD325E6}"/>
              </a:ext>
            </a:extLst>
          </p:cNvPr>
          <p:cNvSpPr>
            <a:spLocks/>
          </p:cNvSpPr>
          <p:nvPr/>
        </p:nvSpPr>
        <p:spPr bwMode="auto">
          <a:xfrm>
            <a:off x="204788" y="1682750"/>
            <a:ext cx="100013"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40" name="Freeform 1459">
            <a:extLst>
              <a:ext uri="{FF2B5EF4-FFF2-40B4-BE49-F238E27FC236}">
                <a16:creationId xmlns:a16="http://schemas.microsoft.com/office/drawing/2014/main" id="{6DBB74D1-7539-43D3-9789-E5CB13184613}"/>
              </a:ext>
            </a:extLst>
          </p:cNvPr>
          <p:cNvSpPr>
            <a:spLocks/>
          </p:cNvSpPr>
          <p:nvPr/>
        </p:nvSpPr>
        <p:spPr bwMode="auto">
          <a:xfrm>
            <a:off x="11887200" y="4748213"/>
            <a:ext cx="100013" cy="76200"/>
          </a:xfrm>
          <a:custGeom>
            <a:avLst/>
            <a:gdLst>
              <a:gd name="T0" fmla="*/ 19 w 39"/>
              <a:gd name="T1" fmla="*/ 30 h 30"/>
              <a:gd name="T2" fmla="*/ 19 w 39"/>
              <a:gd name="T3" fmla="*/ 0 h 30"/>
              <a:gd name="T4" fmla="*/ 19 w 39"/>
              <a:gd name="T5" fmla="*/ 30 h 30"/>
            </a:gdLst>
            <a:ahLst/>
            <a:cxnLst>
              <a:cxn ang="0">
                <a:pos x="T0" y="T1"/>
              </a:cxn>
              <a:cxn ang="0">
                <a:pos x="T2" y="T3"/>
              </a:cxn>
              <a:cxn ang="0">
                <a:pos x="T4" y="T5"/>
              </a:cxn>
            </a:cxnLst>
            <a:rect l="0" t="0" r="r" b="b"/>
            <a:pathLst>
              <a:path w="39" h="30">
                <a:moveTo>
                  <a:pt x="19" y="30"/>
                </a:moveTo>
                <a:cubicBezTo>
                  <a:pt x="39" y="30"/>
                  <a:pt x="39" y="0"/>
                  <a:pt x="19" y="0"/>
                </a:cubicBezTo>
                <a:cubicBezTo>
                  <a:pt x="0" y="0"/>
                  <a:pt x="0" y="30"/>
                  <a:pt x="19" y="3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41" name="Freeform 1460">
            <a:extLst>
              <a:ext uri="{FF2B5EF4-FFF2-40B4-BE49-F238E27FC236}">
                <a16:creationId xmlns:a16="http://schemas.microsoft.com/office/drawing/2014/main" id="{64A813E5-9A3E-4D4C-84E8-31F1B69374F9}"/>
              </a:ext>
            </a:extLst>
          </p:cNvPr>
          <p:cNvSpPr>
            <a:spLocks/>
          </p:cNvSpPr>
          <p:nvPr/>
        </p:nvSpPr>
        <p:spPr bwMode="auto">
          <a:xfrm>
            <a:off x="1268413" y="6284913"/>
            <a:ext cx="49213" cy="39688"/>
          </a:xfrm>
          <a:custGeom>
            <a:avLst/>
            <a:gdLst>
              <a:gd name="T0" fmla="*/ 9 w 19"/>
              <a:gd name="T1" fmla="*/ 15 h 15"/>
              <a:gd name="T2" fmla="*/ 9 w 19"/>
              <a:gd name="T3" fmla="*/ 0 h 15"/>
              <a:gd name="T4" fmla="*/ 9 w 19"/>
              <a:gd name="T5" fmla="*/ 15 h 15"/>
            </a:gdLst>
            <a:ahLst/>
            <a:cxnLst>
              <a:cxn ang="0">
                <a:pos x="T0" y="T1"/>
              </a:cxn>
              <a:cxn ang="0">
                <a:pos x="T2" y="T3"/>
              </a:cxn>
              <a:cxn ang="0">
                <a:pos x="T4" y="T5"/>
              </a:cxn>
            </a:cxnLst>
            <a:rect l="0" t="0" r="r" b="b"/>
            <a:pathLst>
              <a:path w="19" h="15">
                <a:moveTo>
                  <a:pt x="9" y="15"/>
                </a:moveTo>
                <a:cubicBezTo>
                  <a:pt x="19" y="15"/>
                  <a:pt x="19" y="0"/>
                  <a:pt x="9" y="0"/>
                </a:cubicBezTo>
                <a:cubicBezTo>
                  <a:pt x="0" y="0"/>
                  <a:pt x="0" y="15"/>
                  <a:pt x="9"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42" name="Freeform 1461">
            <a:extLst>
              <a:ext uri="{FF2B5EF4-FFF2-40B4-BE49-F238E27FC236}">
                <a16:creationId xmlns:a16="http://schemas.microsoft.com/office/drawing/2014/main" id="{03375328-2E0E-4076-937B-223DB46BA785}"/>
              </a:ext>
            </a:extLst>
          </p:cNvPr>
          <p:cNvSpPr>
            <a:spLocks/>
          </p:cNvSpPr>
          <p:nvPr/>
        </p:nvSpPr>
        <p:spPr bwMode="auto">
          <a:xfrm>
            <a:off x="11122025" y="6626225"/>
            <a:ext cx="49213" cy="38100"/>
          </a:xfrm>
          <a:custGeom>
            <a:avLst/>
            <a:gdLst>
              <a:gd name="T0" fmla="*/ 9 w 19"/>
              <a:gd name="T1" fmla="*/ 15 h 15"/>
              <a:gd name="T2" fmla="*/ 9 w 19"/>
              <a:gd name="T3" fmla="*/ 0 h 15"/>
              <a:gd name="T4" fmla="*/ 9 w 19"/>
              <a:gd name="T5" fmla="*/ 15 h 15"/>
            </a:gdLst>
            <a:ahLst/>
            <a:cxnLst>
              <a:cxn ang="0">
                <a:pos x="T0" y="T1"/>
              </a:cxn>
              <a:cxn ang="0">
                <a:pos x="T2" y="T3"/>
              </a:cxn>
              <a:cxn ang="0">
                <a:pos x="T4" y="T5"/>
              </a:cxn>
            </a:cxnLst>
            <a:rect l="0" t="0" r="r" b="b"/>
            <a:pathLst>
              <a:path w="19" h="15">
                <a:moveTo>
                  <a:pt x="9" y="15"/>
                </a:moveTo>
                <a:cubicBezTo>
                  <a:pt x="19" y="15"/>
                  <a:pt x="19" y="0"/>
                  <a:pt x="9" y="0"/>
                </a:cubicBezTo>
                <a:cubicBezTo>
                  <a:pt x="0" y="0"/>
                  <a:pt x="0" y="15"/>
                  <a:pt x="9"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343" name="Freeform 1462">
            <a:extLst>
              <a:ext uri="{FF2B5EF4-FFF2-40B4-BE49-F238E27FC236}">
                <a16:creationId xmlns:a16="http://schemas.microsoft.com/office/drawing/2014/main" id="{CA05BD97-E4CE-49C8-BB12-F15F41773A15}"/>
              </a:ext>
            </a:extLst>
          </p:cNvPr>
          <p:cNvSpPr>
            <a:spLocks/>
          </p:cNvSpPr>
          <p:nvPr/>
        </p:nvSpPr>
        <p:spPr bwMode="auto">
          <a:xfrm>
            <a:off x="11014075" y="0"/>
            <a:ext cx="49213" cy="38100"/>
          </a:xfrm>
          <a:custGeom>
            <a:avLst/>
            <a:gdLst>
              <a:gd name="T0" fmla="*/ 9 w 19"/>
              <a:gd name="T1" fmla="*/ 15 h 15"/>
              <a:gd name="T2" fmla="*/ 9 w 19"/>
              <a:gd name="T3" fmla="*/ 0 h 15"/>
              <a:gd name="T4" fmla="*/ 9 w 19"/>
              <a:gd name="T5" fmla="*/ 15 h 15"/>
            </a:gdLst>
            <a:ahLst/>
            <a:cxnLst>
              <a:cxn ang="0">
                <a:pos x="T0" y="T1"/>
              </a:cxn>
              <a:cxn ang="0">
                <a:pos x="T2" y="T3"/>
              </a:cxn>
              <a:cxn ang="0">
                <a:pos x="T4" y="T5"/>
              </a:cxn>
            </a:cxnLst>
            <a:rect l="0" t="0" r="r" b="b"/>
            <a:pathLst>
              <a:path w="19" h="15">
                <a:moveTo>
                  <a:pt x="9" y="15"/>
                </a:moveTo>
                <a:cubicBezTo>
                  <a:pt x="19" y="15"/>
                  <a:pt x="19" y="0"/>
                  <a:pt x="9" y="0"/>
                </a:cubicBezTo>
                <a:cubicBezTo>
                  <a:pt x="0" y="0"/>
                  <a:pt x="0" y="15"/>
                  <a:pt x="9" y="1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AA7D0759-3D8F-4812-826C-B274D08515DF}"/>
              </a:ext>
            </a:extLst>
          </p:cNvPr>
          <p:cNvSpPr/>
          <p:nvPr/>
        </p:nvSpPr>
        <p:spPr>
          <a:xfrm>
            <a:off x="2124194" y="686239"/>
            <a:ext cx="7924798" cy="2742289"/>
          </a:xfrm>
          <a:prstGeom prst="rect">
            <a:avLst/>
          </a:prstGeom>
          <a:noFill/>
        </p:spPr>
        <p:txBody>
          <a:bodyPr wrap="square" lIns="0" tIns="0" rIns="0" bIns="0" rtlCol="0" anchor="t">
            <a:spAutoFit/>
          </a:bodyPr>
          <a:lstStyle/>
          <a:p>
            <a:pPr algn="ctr">
              <a:lnSpc>
                <a:spcPct val="90000"/>
              </a:lnSpc>
            </a:pPr>
            <a:r>
              <a:rPr lang="en-US" sz="6600" b="1" i="1">
                <a:solidFill>
                  <a:srgbClr val="FED06A"/>
                </a:solidFill>
                <a:latin typeface="Segoe UI"/>
                <a:cs typeface="Segoe UI"/>
              </a:rPr>
              <a:t>The Empire thanks you for your service. </a:t>
            </a:r>
            <a:endParaRPr lang="en-US" sz="6600" b="1" i="1">
              <a:latin typeface="Segoe UI"/>
              <a:cs typeface="Segoe UI"/>
            </a:endParaRPr>
          </a:p>
        </p:txBody>
      </p:sp>
      <p:pic>
        <p:nvPicPr>
          <p:cNvPr id="103" name="Graphic 102">
            <a:extLst>
              <a:ext uri="{FF2B5EF4-FFF2-40B4-BE49-F238E27FC236}">
                <a16:creationId xmlns:a16="http://schemas.microsoft.com/office/drawing/2014/main" id="{DFD2C30F-C30F-4F06-BCCF-71AB7143E7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759" y="5373370"/>
            <a:ext cx="9897546" cy="1484630"/>
          </a:xfrm>
          <a:prstGeom prst="rect">
            <a:avLst/>
          </a:prstGeom>
        </p:spPr>
      </p:pic>
      <p:sp>
        <p:nvSpPr>
          <p:cNvPr id="1213" name="Rectangle 1212">
            <a:extLst>
              <a:ext uri="{FF2B5EF4-FFF2-40B4-BE49-F238E27FC236}">
                <a16:creationId xmlns:a16="http://schemas.microsoft.com/office/drawing/2014/main" id="{C7E47980-7FBE-44C5-AE5E-571CF3526808}"/>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Icon&#10;&#10;Description automatically generated">
            <a:extLst>
              <a:ext uri="{FF2B5EF4-FFF2-40B4-BE49-F238E27FC236}">
                <a16:creationId xmlns:a16="http://schemas.microsoft.com/office/drawing/2014/main" id="{F53D5648-D27A-ECE7-E61E-8133934E99B0}"/>
              </a:ext>
            </a:extLst>
          </p:cNvPr>
          <p:cNvPicPr>
            <a:picLocks noChangeAspect="1"/>
          </p:cNvPicPr>
          <p:nvPr/>
        </p:nvPicPr>
        <p:blipFill>
          <a:blip r:embed="rId6"/>
          <a:stretch>
            <a:fillRect/>
          </a:stretch>
        </p:blipFill>
        <p:spPr>
          <a:xfrm>
            <a:off x="669808" y="2380680"/>
            <a:ext cx="2319867" cy="2294194"/>
          </a:xfrm>
          <a:prstGeom prst="rect">
            <a:avLst/>
          </a:prstGeom>
        </p:spPr>
      </p:pic>
      <p:pic>
        <p:nvPicPr>
          <p:cNvPr id="5" name="Picture 6" descr="A picture containing icon&#10;&#10;Description automatically generated">
            <a:extLst>
              <a:ext uri="{FF2B5EF4-FFF2-40B4-BE49-F238E27FC236}">
                <a16:creationId xmlns:a16="http://schemas.microsoft.com/office/drawing/2014/main" id="{369703F5-5512-2ACB-3229-D326E1514D53}"/>
              </a:ext>
            </a:extLst>
          </p:cNvPr>
          <p:cNvPicPr>
            <a:picLocks noChangeAspect="1"/>
          </p:cNvPicPr>
          <p:nvPr/>
        </p:nvPicPr>
        <p:blipFill>
          <a:blip r:embed="rId7"/>
          <a:stretch>
            <a:fillRect/>
          </a:stretch>
        </p:blipFill>
        <p:spPr>
          <a:xfrm>
            <a:off x="8807215" y="2386659"/>
            <a:ext cx="2479792" cy="2404535"/>
          </a:xfrm>
          <a:prstGeom prst="rect">
            <a:avLst/>
          </a:prstGeom>
        </p:spPr>
      </p:pic>
    </p:spTree>
    <p:extLst>
      <p:ext uri="{BB962C8B-B14F-4D97-AF65-F5344CB8AC3E}">
        <p14:creationId xmlns:p14="http://schemas.microsoft.com/office/powerpoint/2010/main" val="13611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8504CE-2886-4F14-8663-7730FD23291D}"/>
              </a:ext>
            </a:extLst>
          </p:cNvPr>
          <p:cNvSpPr>
            <a:spLocks noGrp="1"/>
          </p:cNvSpPr>
          <p:nvPr>
            <p:ph type="title"/>
          </p:nvPr>
        </p:nvSpPr>
        <p:spPr/>
        <p:txBody>
          <a:bodyPr/>
          <a:lstStyle/>
          <a:p>
            <a:r>
              <a:rPr lang="en-US"/>
              <a:t>Meet the Forces of the Empire</a:t>
            </a:r>
            <a:endParaRPr lang="en-US" dirty="0"/>
          </a:p>
        </p:txBody>
      </p:sp>
      <p:sp>
        <p:nvSpPr>
          <p:cNvPr id="10" name="Slide Number Placeholder 9">
            <a:extLst>
              <a:ext uri="{FF2B5EF4-FFF2-40B4-BE49-F238E27FC236}">
                <a16:creationId xmlns:a16="http://schemas.microsoft.com/office/drawing/2014/main" id="{6A8C2D05-C0E2-4FB9-8868-AA99B369ACC5}"/>
              </a:ext>
            </a:extLst>
          </p:cNvPr>
          <p:cNvSpPr>
            <a:spLocks noGrp="1"/>
          </p:cNvSpPr>
          <p:nvPr>
            <p:ph type="sldNum" sz="quarter" idx="12"/>
          </p:nvPr>
        </p:nvSpPr>
        <p:spPr/>
        <p:txBody>
          <a:bodyPr/>
          <a:lstStyle/>
          <a:p>
            <a:fld id="{14ED2C52-F4A6-44CA-8A9F-48318319496E}" type="slidenum">
              <a:rPr lang="en-US" smtClean="0"/>
              <a:t>2</a:t>
            </a:fld>
            <a:endParaRPr lang="en-US"/>
          </a:p>
        </p:txBody>
      </p:sp>
      <p:sp>
        <p:nvSpPr>
          <p:cNvPr id="41" name="TextBox 40">
            <a:extLst>
              <a:ext uri="{FF2B5EF4-FFF2-40B4-BE49-F238E27FC236}">
                <a16:creationId xmlns:a16="http://schemas.microsoft.com/office/drawing/2014/main" id="{0151D22F-7519-48D5-8DAD-8FB6593598E8}"/>
              </a:ext>
            </a:extLst>
          </p:cNvPr>
          <p:cNvSpPr txBox="1"/>
          <p:nvPr/>
        </p:nvSpPr>
        <p:spPr>
          <a:xfrm>
            <a:off x="3383749" y="1941059"/>
            <a:ext cx="2761140" cy="492443"/>
          </a:xfrm>
          <a:prstGeom prst="rect">
            <a:avLst/>
          </a:prstGeom>
          <a:noFill/>
          <a:ln w="6350">
            <a:noFill/>
            <a:prstDash val="dash"/>
          </a:ln>
        </p:spPr>
        <p:txBody>
          <a:bodyPr wrap="square" lIns="0" tIns="0" rIns="0" bIns="0" rtlCol="0" anchor="t">
            <a:spAutoFit/>
          </a:bodyPr>
          <a:lstStyle/>
          <a:p>
            <a:r>
              <a:rPr lang="en-US" sz="1600">
                <a:solidFill>
                  <a:schemeClr val="bg1"/>
                </a:solidFill>
                <a:cs typeface="Segoe UI"/>
              </a:rPr>
              <a:t>Imperial Storm Trooper: </a:t>
            </a:r>
            <a:endParaRPr lang="en-US">
              <a:solidFill>
                <a:schemeClr val="bg1"/>
              </a:solidFill>
            </a:endParaRPr>
          </a:p>
          <a:p>
            <a:r>
              <a:rPr lang="en-US" sz="1600">
                <a:solidFill>
                  <a:schemeClr val="bg1"/>
                </a:solidFill>
                <a:cs typeface="Segoe UI"/>
              </a:rPr>
              <a:t>Designation TK-254</a:t>
            </a:r>
            <a:endParaRPr lang="en-US">
              <a:solidFill>
                <a:schemeClr val="bg1"/>
              </a:solidFill>
            </a:endParaRPr>
          </a:p>
        </p:txBody>
      </p:sp>
      <p:grpSp>
        <p:nvGrpSpPr>
          <p:cNvPr id="5" name="Group 4">
            <a:extLst>
              <a:ext uri="{FF2B5EF4-FFF2-40B4-BE49-F238E27FC236}">
                <a16:creationId xmlns:a16="http://schemas.microsoft.com/office/drawing/2014/main" id="{F388850C-00E4-430F-B854-E97767FCB472}"/>
              </a:ext>
            </a:extLst>
          </p:cNvPr>
          <p:cNvGrpSpPr/>
          <p:nvPr/>
        </p:nvGrpSpPr>
        <p:grpSpPr>
          <a:xfrm>
            <a:off x="334962" y="1705919"/>
            <a:ext cx="2629296" cy="1701386"/>
            <a:chOff x="334962" y="1433700"/>
            <a:chExt cx="2629296" cy="1701386"/>
          </a:xfrm>
        </p:grpSpPr>
        <p:sp>
          <p:nvSpPr>
            <p:cNvPr id="34" name="Rectangle: Rounded Corners 33">
              <a:extLst>
                <a:ext uri="{FF2B5EF4-FFF2-40B4-BE49-F238E27FC236}">
                  <a16:creationId xmlns:a16="http://schemas.microsoft.com/office/drawing/2014/main" id="{28A58FBD-33F0-4648-A98E-88EC0C784C3F}"/>
                </a:ext>
              </a:extLst>
            </p:cNvPr>
            <p:cNvSpPr/>
            <p:nvPr/>
          </p:nvSpPr>
          <p:spPr>
            <a:xfrm>
              <a:off x="334962" y="2397247"/>
              <a:ext cx="2629296" cy="428625"/>
            </a:xfrm>
            <a:prstGeom prst="roundRect">
              <a:avLst>
                <a:gd name="adj" fmla="val 5000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p>
          </p:txBody>
        </p:sp>
        <p:sp>
          <p:nvSpPr>
            <p:cNvPr id="3" name="Oval 2">
              <a:extLst>
                <a:ext uri="{FF2B5EF4-FFF2-40B4-BE49-F238E27FC236}">
                  <a16:creationId xmlns:a16="http://schemas.microsoft.com/office/drawing/2014/main" id="{E2A0D32F-48A5-440A-8E0D-272BE69786EF}"/>
                </a:ext>
              </a:extLst>
            </p:cNvPr>
            <p:cNvSpPr/>
            <p:nvPr/>
          </p:nvSpPr>
          <p:spPr>
            <a:xfrm>
              <a:off x="814814" y="1465490"/>
              <a:ext cx="1669596" cy="1669596"/>
            </a:xfrm>
            <a:prstGeom prst="ellipse">
              <a:avLst/>
            </a:prstGeom>
            <a:solidFill>
              <a:srgbClr val="FEC6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7ECB408-81CB-45DF-AEE9-E60F421D9F93}"/>
                </a:ext>
              </a:extLst>
            </p:cNvPr>
            <p:cNvSpPr/>
            <p:nvPr/>
          </p:nvSpPr>
          <p:spPr>
            <a:xfrm>
              <a:off x="1098985" y="1943803"/>
              <a:ext cx="1101254" cy="1101254"/>
            </a:xfrm>
            <a:prstGeom prst="ellipse">
              <a:avLst/>
            </a:prstGeom>
            <a:solidFill>
              <a:srgbClr val="FEB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D4CFDBC-5A7F-4AD5-A559-BBDD67419D68}"/>
                </a:ext>
              </a:extLst>
            </p:cNvPr>
            <p:cNvSpPr/>
            <p:nvPr/>
          </p:nvSpPr>
          <p:spPr>
            <a:xfrm>
              <a:off x="75631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pic>
          <p:nvPicPr>
            <p:cNvPr id="6" name="Picture 5">
              <a:extLst>
                <a:ext uri="{FF2B5EF4-FFF2-40B4-BE49-F238E27FC236}">
                  <a16:creationId xmlns:a16="http://schemas.microsoft.com/office/drawing/2014/main" id="{3A1AA3D8-9C03-4C27-85EF-C995757B52E8}"/>
                </a:ext>
              </a:extLst>
            </p:cNvPr>
            <p:cNvPicPr>
              <a:picLocks noChangeAspect="1"/>
            </p:cNvPicPr>
            <p:nvPr/>
          </p:nvPicPr>
          <p:blipFill>
            <a:blip r:embed="rId2"/>
            <a:stretch>
              <a:fillRect/>
            </a:stretch>
          </p:blipFill>
          <p:spPr>
            <a:xfrm>
              <a:off x="1258299" y="1766961"/>
              <a:ext cx="782622" cy="744038"/>
            </a:xfrm>
            <a:prstGeom prst="rect">
              <a:avLst/>
            </a:prstGeom>
          </p:spPr>
        </p:pic>
        <p:sp>
          <p:nvSpPr>
            <p:cNvPr id="4" name="Rectangle: Rounded Corners 3">
              <a:extLst>
                <a:ext uri="{FF2B5EF4-FFF2-40B4-BE49-F238E27FC236}">
                  <a16:creationId xmlns:a16="http://schemas.microsoft.com/office/drawing/2014/main" id="{E891544B-1E1D-4C19-8296-4AA9E01757D1}"/>
                </a:ext>
              </a:extLst>
            </p:cNvPr>
            <p:cNvSpPr/>
            <p:nvPr/>
          </p:nvSpPr>
          <p:spPr>
            <a:xfrm>
              <a:off x="334962" y="2343150"/>
              <a:ext cx="2629296" cy="428625"/>
            </a:xfrm>
            <a:prstGeom prst="roundRect">
              <a:avLst>
                <a:gd name="adj" fmla="val 5000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cs typeface="Segoe UI"/>
                </a:rPr>
                <a:t>Shiv Brahmbhatt</a:t>
              </a:r>
              <a:endParaRPr lang="en-US" b="1">
                <a:solidFill>
                  <a:schemeClr val="bg1"/>
                </a:solidFill>
              </a:endParaRPr>
            </a:p>
          </p:txBody>
        </p:sp>
      </p:grpSp>
      <p:sp>
        <p:nvSpPr>
          <p:cNvPr id="78" name="TextBox 77">
            <a:extLst>
              <a:ext uri="{FF2B5EF4-FFF2-40B4-BE49-F238E27FC236}">
                <a16:creationId xmlns:a16="http://schemas.microsoft.com/office/drawing/2014/main" id="{EC358C6A-948B-4FE7-95A8-A12DF8F2718F}"/>
              </a:ext>
            </a:extLst>
          </p:cNvPr>
          <p:cNvSpPr txBox="1"/>
          <p:nvPr/>
        </p:nvSpPr>
        <p:spPr>
          <a:xfrm>
            <a:off x="9312268" y="1941059"/>
            <a:ext cx="2544770" cy="492443"/>
          </a:xfrm>
          <a:prstGeom prst="rect">
            <a:avLst/>
          </a:prstGeom>
          <a:noFill/>
          <a:ln w="6350">
            <a:noFill/>
            <a:prstDash val="dash"/>
          </a:ln>
        </p:spPr>
        <p:txBody>
          <a:bodyPr wrap="square" lIns="0" tIns="0" rIns="0" bIns="0" rtlCol="0" anchor="t">
            <a:spAutoFit/>
          </a:bodyPr>
          <a:lstStyle/>
          <a:p>
            <a:r>
              <a:rPr lang="en-US" sz="1600">
                <a:solidFill>
                  <a:schemeClr val="bg1"/>
                </a:solidFill>
                <a:cs typeface="Segoe UI"/>
              </a:rPr>
              <a:t>Imperial Director: </a:t>
            </a:r>
            <a:endParaRPr lang="en-US">
              <a:solidFill>
                <a:schemeClr val="bg1"/>
              </a:solidFill>
            </a:endParaRPr>
          </a:p>
          <a:p>
            <a:r>
              <a:rPr lang="en-US" sz="1600">
                <a:solidFill>
                  <a:schemeClr val="bg1"/>
                </a:solidFill>
                <a:cs typeface="Segoe UI"/>
              </a:rPr>
              <a:t>Designation TK-113</a:t>
            </a:r>
            <a:endParaRPr lang="en-US">
              <a:solidFill>
                <a:schemeClr val="bg1"/>
              </a:solidFill>
            </a:endParaRPr>
          </a:p>
        </p:txBody>
      </p:sp>
      <p:grpSp>
        <p:nvGrpSpPr>
          <p:cNvPr id="79" name="Group 78">
            <a:extLst>
              <a:ext uri="{FF2B5EF4-FFF2-40B4-BE49-F238E27FC236}">
                <a16:creationId xmlns:a16="http://schemas.microsoft.com/office/drawing/2014/main" id="{722BF28E-AD10-443A-AC0F-48A867D54EE9}"/>
              </a:ext>
            </a:extLst>
          </p:cNvPr>
          <p:cNvGrpSpPr/>
          <p:nvPr/>
        </p:nvGrpSpPr>
        <p:grpSpPr>
          <a:xfrm>
            <a:off x="6263481" y="1705919"/>
            <a:ext cx="2629296" cy="1701386"/>
            <a:chOff x="334962" y="1433700"/>
            <a:chExt cx="2629296" cy="1701386"/>
          </a:xfrm>
        </p:grpSpPr>
        <p:sp>
          <p:nvSpPr>
            <p:cNvPr id="80" name="Rectangle: Rounded Corners 79">
              <a:extLst>
                <a:ext uri="{FF2B5EF4-FFF2-40B4-BE49-F238E27FC236}">
                  <a16:creationId xmlns:a16="http://schemas.microsoft.com/office/drawing/2014/main" id="{7E44981D-53E3-4CAD-8B39-86EBA32B8A15}"/>
                </a:ext>
              </a:extLst>
            </p:cNvPr>
            <p:cNvSpPr/>
            <p:nvPr/>
          </p:nvSpPr>
          <p:spPr>
            <a:xfrm>
              <a:off x="334962" y="2397247"/>
              <a:ext cx="2629296" cy="428625"/>
            </a:xfrm>
            <a:prstGeom prst="roundRect">
              <a:avLst>
                <a:gd name="adj" fmla="val 5000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p>
          </p:txBody>
        </p:sp>
        <p:sp>
          <p:nvSpPr>
            <p:cNvPr id="81" name="Oval 80">
              <a:extLst>
                <a:ext uri="{FF2B5EF4-FFF2-40B4-BE49-F238E27FC236}">
                  <a16:creationId xmlns:a16="http://schemas.microsoft.com/office/drawing/2014/main" id="{FD214EF4-15C1-4599-AF3E-A3ABEDA721CB}"/>
                </a:ext>
              </a:extLst>
            </p:cNvPr>
            <p:cNvSpPr/>
            <p:nvPr/>
          </p:nvSpPr>
          <p:spPr>
            <a:xfrm>
              <a:off x="814814" y="1465490"/>
              <a:ext cx="1669596" cy="1669596"/>
            </a:xfrm>
            <a:prstGeom prst="ellipse">
              <a:avLst/>
            </a:prstGeom>
            <a:solidFill>
              <a:srgbClr val="FEC6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F718334-8975-4A75-9526-905E92378605}"/>
                </a:ext>
              </a:extLst>
            </p:cNvPr>
            <p:cNvSpPr/>
            <p:nvPr/>
          </p:nvSpPr>
          <p:spPr>
            <a:xfrm>
              <a:off x="1098985" y="1943803"/>
              <a:ext cx="1101254" cy="1101254"/>
            </a:xfrm>
            <a:prstGeom prst="ellipse">
              <a:avLst/>
            </a:prstGeom>
            <a:solidFill>
              <a:srgbClr val="FEB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E3017F98-6225-4F8B-BCE3-01BD0B733559}"/>
                </a:ext>
              </a:extLst>
            </p:cNvPr>
            <p:cNvSpPr/>
            <p:nvPr/>
          </p:nvSpPr>
          <p:spPr>
            <a:xfrm>
              <a:off x="75631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pic>
          <p:nvPicPr>
            <p:cNvPr id="84" name="Picture 83">
              <a:extLst>
                <a:ext uri="{FF2B5EF4-FFF2-40B4-BE49-F238E27FC236}">
                  <a16:creationId xmlns:a16="http://schemas.microsoft.com/office/drawing/2014/main" id="{8734BB1F-9FB9-4BDE-89A9-CC6FCAC3FFA7}"/>
                </a:ext>
              </a:extLst>
            </p:cNvPr>
            <p:cNvPicPr>
              <a:picLocks noChangeAspect="1"/>
            </p:cNvPicPr>
            <p:nvPr/>
          </p:nvPicPr>
          <p:blipFill>
            <a:blip r:embed="rId2"/>
            <a:stretch>
              <a:fillRect/>
            </a:stretch>
          </p:blipFill>
          <p:spPr>
            <a:xfrm>
              <a:off x="1258299" y="1766961"/>
              <a:ext cx="782622" cy="744038"/>
            </a:xfrm>
            <a:prstGeom prst="rect">
              <a:avLst/>
            </a:prstGeom>
          </p:spPr>
        </p:pic>
        <p:sp>
          <p:nvSpPr>
            <p:cNvPr id="85" name="Rectangle: Rounded Corners 84">
              <a:extLst>
                <a:ext uri="{FF2B5EF4-FFF2-40B4-BE49-F238E27FC236}">
                  <a16:creationId xmlns:a16="http://schemas.microsoft.com/office/drawing/2014/main" id="{2180F62A-9B5D-40E0-9E7D-CE0735CD3A09}"/>
                </a:ext>
              </a:extLst>
            </p:cNvPr>
            <p:cNvSpPr/>
            <p:nvPr/>
          </p:nvSpPr>
          <p:spPr>
            <a:xfrm>
              <a:off x="334962" y="2343150"/>
              <a:ext cx="2629296" cy="428625"/>
            </a:xfrm>
            <a:prstGeom prst="roundRect">
              <a:avLst>
                <a:gd name="adj" fmla="val 5000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cs typeface="Segoe UI"/>
                </a:rPr>
                <a:t>Kolton Begley</a:t>
              </a:r>
              <a:endParaRPr lang="en-US" b="1">
                <a:solidFill>
                  <a:schemeClr val="bg1"/>
                </a:solidFill>
              </a:endParaRPr>
            </a:p>
          </p:txBody>
        </p:sp>
      </p:grpSp>
      <p:sp>
        <p:nvSpPr>
          <p:cNvPr id="70" name="TextBox 69">
            <a:extLst>
              <a:ext uri="{FF2B5EF4-FFF2-40B4-BE49-F238E27FC236}">
                <a16:creationId xmlns:a16="http://schemas.microsoft.com/office/drawing/2014/main" id="{0EC29484-9279-4EB5-8C20-953FD6D79E24}"/>
              </a:ext>
            </a:extLst>
          </p:cNvPr>
          <p:cNvSpPr txBox="1"/>
          <p:nvPr/>
        </p:nvSpPr>
        <p:spPr>
          <a:xfrm>
            <a:off x="3383749" y="4306358"/>
            <a:ext cx="2544770" cy="492443"/>
          </a:xfrm>
          <a:prstGeom prst="rect">
            <a:avLst/>
          </a:prstGeom>
          <a:noFill/>
          <a:ln w="6350">
            <a:noFill/>
            <a:prstDash val="dash"/>
          </a:ln>
        </p:spPr>
        <p:txBody>
          <a:bodyPr wrap="square" lIns="0" tIns="0" rIns="0" bIns="0" rtlCol="0" anchor="t">
            <a:spAutoFit/>
          </a:bodyPr>
          <a:lstStyle/>
          <a:p>
            <a:r>
              <a:rPr lang="en-US" sz="1600">
                <a:solidFill>
                  <a:schemeClr val="bg1"/>
                </a:solidFill>
              </a:rPr>
              <a:t>Imperial Scout Trooper:</a:t>
            </a:r>
          </a:p>
          <a:p>
            <a:r>
              <a:rPr lang="en-US" sz="1600">
                <a:solidFill>
                  <a:schemeClr val="bg1"/>
                </a:solidFill>
                <a:cs typeface="Segoe UI"/>
              </a:rPr>
              <a:t>Designation TB-214</a:t>
            </a:r>
          </a:p>
        </p:txBody>
      </p:sp>
      <p:grpSp>
        <p:nvGrpSpPr>
          <p:cNvPr id="71" name="Group 70">
            <a:extLst>
              <a:ext uri="{FF2B5EF4-FFF2-40B4-BE49-F238E27FC236}">
                <a16:creationId xmlns:a16="http://schemas.microsoft.com/office/drawing/2014/main" id="{5FF24587-AFB2-45AD-B5DB-FDE0F0A451AA}"/>
              </a:ext>
            </a:extLst>
          </p:cNvPr>
          <p:cNvGrpSpPr/>
          <p:nvPr/>
        </p:nvGrpSpPr>
        <p:grpSpPr>
          <a:xfrm>
            <a:off x="334962" y="4071218"/>
            <a:ext cx="2629296" cy="1701386"/>
            <a:chOff x="334962" y="1433700"/>
            <a:chExt cx="2629296" cy="1701386"/>
          </a:xfrm>
        </p:grpSpPr>
        <p:sp>
          <p:nvSpPr>
            <p:cNvPr id="72" name="Rectangle: Rounded Corners 71">
              <a:extLst>
                <a:ext uri="{FF2B5EF4-FFF2-40B4-BE49-F238E27FC236}">
                  <a16:creationId xmlns:a16="http://schemas.microsoft.com/office/drawing/2014/main" id="{064B7B1A-0348-4D01-AD22-E725A27F05AB}"/>
                </a:ext>
              </a:extLst>
            </p:cNvPr>
            <p:cNvSpPr/>
            <p:nvPr/>
          </p:nvSpPr>
          <p:spPr>
            <a:xfrm>
              <a:off x="334962" y="2397247"/>
              <a:ext cx="2629296" cy="428625"/>
            </a:xfrm>
            <a:prstGeom prst="roundRect">
              <a:avLst>
                <a:gd name="adj" fmla="val 5000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p>
          </p:txBody>
        </p:sp>
        <p:sp>
          <p:nvSpPr>
            <p:cNvPr id="73" name="Oval 72">
              <a:extLst>
                <a:ext uri="{FF2B5EF4-FFF2-40B4-BE49-F238E27FC236}">
                  <a16:creationId xmlns:a16="http://schemas.microsoft.com/office/drawing/2014/main" id="{37AEB3B6-2951-4233-B00E-0A5DF73333F0}"/>
                </a:ext>
              </a:extLst>
            </p:cNvPr>
            <p:cNvSpPr/>
            <p:nvPr/>
          </p:nvSpPr>
          <p:spPr>
            <a:xfrm>
              <a:off x="814814" y="1465490"/>
              <a:ext cx="1669596" cy="1669596"/>
            </a:xfrm>
            <a:prstGeom prst="ellipse">
              <a:avLst/>
            </a:prstGeom>
            <a:solidFill>
              <a:srgbClr val="FEC6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843D6BF0-9B8F-49C8-A416-38DCCEFA005F}"/>
                </a:ext>
              </a:extLst>
            </p:cNvPr>
            <p:cNvSpPr/>
            <p:nvPr/>
          </p:nvSpPr>
          <p:spPr>
            <a:xfrm>
              <a:off x="1098985" y="1943803"/>
              <a:ext cx="1101254" cy="1101254"/>
            </a:xfrm>
            <a:prstGeom prst="ellipse">
              <a:avLst/>
            </a:prstGeom>
            <a:solidFill>
              <a:srgbClr val="FEB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BCF135FE-7645-4EB1-9A3C-22C68A7774B5}"/>
                </a:ext>
              </a:extLst>
            </p:cNvPr>
            <p:cNvSpPr/>
            <p:nvPr/>
          </p:nvSpPr>
          <p:spPr>
            <a:xfrm>
              <a:off x="75631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pic>
          <p:nvPicPr>
            <p:cNvPr id="76" name="Picture 75">
              <a:extLst>
                <a:ext uri="{FF2B5EF4-FFF2-40B4-BE49-F238E27FC236}">
                  <a16:creationId xmlns:a16="http://schemas.microsoft.com/office/drawing/2014/main" id="{B501D9A0-E807-4F97-BAB1-528ECF6191D0}"/>
                </a:ext>
              </a:extLst>
            </p:cNvPr>
            <p:cNvPicPr>
              <a:picLocks noChangeAspect="1"/>
            </p:cNvPicPr>
            <p:nvPr/>
          </p:nvPicPr>
          <p:blipFill>
            <a:blip r:embed="rId2"/>
            <a:stretch>
              <a:fillRect/>
            </a:stretch>
          </p:blipFill>
          <p:spPr>
            <a:xfrm>
              <a:off x="1258299" y="1766961"/>
              <a:ext cx="782622" cy="744038"/>
            </a:xfrm>
            <a:prstGeom prst="rect">
              <a:avLst/>
            </a:prstGeom>
          </p:spPr>
        </p:pic>
        <p:sp>
          <p:nvSpPr>
            <p:cNvPr id="77" name="Rectangle: Rounded Corners 76">
              <a:extLst>
                <a:ext uri="{FF2B5EF4-FFF2-40B4-BE49-F238E27FC236}">
                  <a16:creationId xmlns:a16="http://schemas.microsoft.com/office/drawing/2014/main" id="{12D885A3-EA8C-4C95-858A-35ADBF3A61DC}"/>
                </a:ext>
              </a:extLst>
            </p:cNvPr>
            <p:cNvSpPr/>
            <p:nvPr/>
          </p:nvSpPr>
          <p:spPr>
            <a:xfrm>
              <a:off x="334962" y="2343150"/>
              <a:ext cx="2629296" cy="428625"/>
            </a:xfrm>
            <a:prstGeom prst="roundRect">
              <a:avLst>
                <a:gd name="adj" fmla="val 5000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cs typeface="Segoe UI"/>
                </a:rPr>
                <a:t>Will Greenberger</a:t>
              </a:r>
            </a:p>
          </p:txBody>
        </p:sp>
      </p:grpSp>
      <p:sp>
        <p:nvSpPr>
          <p:cNvPr id="86" name="TextBox 85">
            <a:extLst>
              <a:ext uri="{FF2B5EF4-FFF2-40B4-BE49-F238E27FC236}">
                <a16:creationId xmlns:a16="http://schemas.microsoft.com/office/drawing/2014/main" id="{47525DC4-11FB-440E-868B-C0B38DA8D3D5}"/>
              </a:ext>
            </a:extLst>
          </p:cNvPr>
          <p:cNvSpPr txBox="1"/>
          <p:nvPr/>
        </p:nvSpPr>
        <p:spPr>
          <a:xfrm>
            <a:off x="9312268" y="4306358"/>
            <a:ext cx="2544770" cy="492443"/>
          </a:xfrm>
          <a:prstGeom prst="rect">
            <a:avLst/>
          </a:prstGeom>
          <a:noFill/>
          <a:ln w="6350">
            <a:noFill/>
            <a:prstDash val="dash"/>
          </a:ln>
        </p:spPr>
        <p:txBody>
          <a:bodyPr wrap="square" lIns="0" tIns="0" rIns="0" bIns="0" rtlCol="0" anchor="t">
            <a:spAutoFit/>
          </a:bodyPr>
          <a:lstStyle/>
          <a:p>
            <a:r>
              <a:rPr lang="en-US" sz="1600">
                <a:solidFill>
                  <a:schemeClr val="bg1"/>
                </a:solidFill>
                <a:cs typeface="Segoe UI"/>
              </a:rPr>
              <a:t>Imperial Purge Trooper:</a:t>
            </a:r>
          </a:p>
          <a:p>
            <a:r>
              <a:rPr lang="en-US" sz="1600">
                <a:solidFill>
                  <a:schemeClr val="bg1"/>
                </a:solidFill>
                <a:cs typeface="Segoe UI"/>
              </a:rPr>
              <a:t>Designation PT-339</a:t>
            </a:r>
          </a:p>
        </p:txBody>
      </p:sp>
      <p:grpSp>
        <p:nvGrpSpPr>
          <p:cNvPr id="87" name="Group 86">
            <a:extLst>
              <a:ext uri="{FF2B5EF4-FFF2-40B4-BE49-F238E27FC236}">
                <a16:creationId xmlns:a16="http://schemas.microsoft.com/office/drawing/2014/main" id="{3502AB45-7F9B-4C76-A19C-79A7A7E0DEBB}"/>
              </a:ext>
            </a:extLst>
          </p:cNvPr>
          <p:cNvGrpSpPr/>
          <p:nvPr/>
        </p:nvGrpSpPr>
        <p:grpSpPr>
          <a:xfrm>
            <a:off x="6263481" y="4071218"/>
            <a:ext cx="2629296" cy="1701386"/>
            <a:chOff x="334962" y="1433700"/>
            <a:chExt cx="2629296" cy="1701386"/>
          </a:xfrm>
        </p:grpSpPr>
        <p:sp>
          <p:nvSpPr>
            <p:cNvPr id="88" name="Rectangle: Rounded Corners 87">
              <a:extLst>
                <a:ext uri="{FF2B5EF4-FFF2-40B4-BE49-F238E27FC236}">
                  <a16:creationId xmlns:a16="http://schemas.microsoft.com/office/drawing/2014/main" id="{78DDEDC6-7607-4853-A719-CC0AC689F685}"/>
                </a:ext>
              </a:extLst>
            </p:cNvPr>
            <p:cNvSpPr/>
            <p:nvPr/>
          </p:nvSpPr>
          <p:spPr>
            <a:xfrm>
              <a:off x="334962" y="2397247"/>
              <a:ext cx="2629296" cy="428625"/>
            </a:xfrm>
            <a:prstGeom prst="roundRect">
              <a:avLst>
                <a:gd name="adj" fmla="val 50000"/>
              </a:avLst>
            </a:prstGeom>
            <a:solidFill>
              <a:srgbClr val="D593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p>
          </p:txBody>
        </p:sp>
        <p:sp>
          <p:nvSpPr>
            <p:cNvPr id="89" name="Oval 88">
              <a:extLst>
                <a:ext uri="{FF2B5EF4-FFF2-40B4-BE49-F238E27FC236}">
                  <a16:creationId xmlns:a16="http://schemas.microsoft.com/office/drawing/2014/main" id="{58294FD8-154D-459C-A529-73199227B9A8}"/>
                </a:ext>
              </a:extLst>
            </p:cNvPr>
            <p:cNvSpPr/>
            <p:nvPr/>
          </p:nvSpPr>
          <p:spPr>
            <a:xfrm>
              <a:off x="814814" y="1465490"/>
              <a:ext cx="1669596" cy="1669596"/>
            </a:xfrm>
            <a:prstGeom prst="ellipse">
              <a:avLst/>
            </a:prstGeom>
            <a:solidFill>
              <a:srgbClr val="FEC6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3C9E823-2F05-486F-BDBC-E8538DFCA14D}"/>
                </a:ext>
              </a:extLst>
            </p:cNvPr>
            <p:cNvSpPr/>
            <p:nvPr/>
          </p:nvSpPr>
          <p:spPr>
            <a:xfrm>
              <a:off x="1098985" y="1943803"/>
              <a:ext cx="1101254" cy="1101254"/>
            </a:xfrm>
            <a:prstGeom prst="ellipse">
              <a:avLst/>
            </a:prstGeom>
            <a:solidFill>
              <a:srgbClr val="FEB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75F7762C-3249-4CC5-BD12-7363D4EA1DFC}"/>
                </a:ext>
              </a:extLst>
            </p:cNvPr>
            <p:cNvSpPr/>
            <p:nvPr/>
          </p:nvSpPr>
          <p:spPr>
            <a:xfrm>
              <a:off x="75631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pic>
          <p:nvPicPr>
            <p:cNvPr id="92" name="Picture 91">
              <a:extLst>
                <a:ext uri="{FF2B5EF4-FFF2-40B4-BE49-F238E27FC236}">
                  <a16:creationId xmlns:a16="http://schemas.microsoft.com/office/drawing/2014/main" id="{18864217-D3D5-4C5F-9AD9-30B3A68754EE}"/>
                </a:ext>
              </a:extLst>
            </p:cNvPr>
            <p:cNvPicPr>
              <a:picLocks noChangeAspect="1"/>
            </p:cNvPicPr>
            <p:nvPr/>
          </p:nvPicPr>
          <p:blipFill>
            <a:blip r:embed="rId2"/>
            <a:stretch>
              <a:fillRect/>
            </a:stretch>
          </p:blipFill>
          <p:spPr>
            <a:xfrm>
              <a:off x="1258299" y="1766961"/>
              <a:ext cx="782622" cy="744038"/>
            </a:xfrm>
            <a:prstGeom prst="rect">
              <a:avLst/>
            </a:prstGeom>
          </p:spPr>
        </p:pic>
        <p:sp>
          <p:nvSpPr>
            <p:cNvPr id="93" name="Rectangle: Rounded Corners 92">
              <a:extLst>
                <a:ext uri="{FF2B5EF4-FFF2-40B4-BE49-F238E27FC236}">
                  <a16:creationId xmlns:a16="http://schemas.microsoft.com/office/drawing/2014/main" id="{4251D537-733E-4F28-965F-55DBEC1DDF3D}"/>
                </a:ext>
              </a:extLst>
            </p:cNvPr>
            <p:cNvSpPr/>
            <p:nvPr/>
          </p:nvSpPr>
          <p:spPr>
            <a:xfrm>
              <a:off x="334962" y="2343150"/>
              <a:ext cx="2629296" cy="428625"/>
            </a:xfrm>
            <a:prstGeom prst="roundRect">
              <a:avLst>
                <a:gd name="adj" fmla="val 50000"/>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cs typeface="Segoe UI"/>
                </a:rPr>
                <a:t>Grey Sizemore</a:t>
              </a:r>
            </a:p>
          </p:txBody>
        </p:sp>
      </p:grpSp>
      <p:cxnSp>
        <p:nvCxnSpPr>
          <p:cNvPr id="94" name="Straight Connector 93">
            <a:extLst>
              <a:ext uri="{FF2B5EF4-FFF2-40B4-BE49-F238E27FC236}">
                <a16:creationId xmlns:a16="http://schemas.microsoft.com/office/drawing/2014/main" id="{B4424C22-D2DB-44F1-85AD-335CB8ADFD8F}"/>
              </a:ext>
            </a:extLst>
          </p:cNvPr>
          <p:cNvCxnSpPr>
            <a:cxnSpLocks/>
          </p:cNvCxnSpPr>
          <p:nvPr/>
        </p:nvCxnSpPr>
        <p:spPr>
          <a:xfrm>
            <a:off x="3383749" y="3407305"/>
            <a:ext cx="553251" cy="0"/>
          </a:xfrm>
          <a:prstGeom prst="line">
            <a:avLst/>
          </a:prstGeom>
          <a:ln w="793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59A9924-6CC2-46EE-98E8-D97F80DC6022}"/>
              </a:ext>
            </a:extLst>
          </p:cNvPr>
          <p:cNvCxnSpPr>
            <a:cxnSpLocks/>
          </p:cNvCxnSpPr>
          <p:nvPr/>
        </p:nvCxnSpPr>
        <p:spPr>
          <a:xfrm>
            <a:off x="3383749" y="5772604"/>
            <a:ext cx="553251" cy="0"/>
          </a:xfrm>
          <a:prstGeom prst="line">
            <a:avLst/>
          </a:prstGeom>
          <a:ln w="793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90F08A5-A2DC-4F22-AE11-E5B54BEA1557}"/>
              </a:ext>
            </a:extLst>
          </p:cNvPr>
          <p:cNvCxnSpPr>
            <a:cxnSpLocks/>
          </p:cNvCxnSpPr>
          <p:nvPr/>
        </p:nvCxnSpPr>
        <p:spPr>
          <a:xfrm>
            <a:off x="9312268" y="3407305"/>
            <a:ext cx="553251" cy="0"/>
          </a:xfrm>
          <a:prstGeom prst="line">
            <a:avLst/>
          </a:prstGeom>
          <a:ln w="793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798139C-1C31-49C9-AE3B-52745D34F3EB}"/>
              </a:ext>
            </a:extLst>
          </p:cNvPr>
          <p:cNvCxnSpPr>
            <a:cxnSpLocks/>
          </p:cNvCxnSpPr>
          <p:nvPr/>
        </p:nvCxnSpPr>
        <p:spPr>
          <a:xfrm>
            <a:off x="9312268" y="5772604"/>
            <a:ext cx="553251" cy="0"/>
          </a:xfrm>
          <a:prstGeom prst="line">
            <a:avLst/>
          </a:prstGeom>
          <a:ln w="79375"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0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09B8-549C-08EF-1A49-801E859A856E}"/>
              </a:ext>
            </a:extLst>
          </p:cNvPr>
          <p:cNvSpPr>
            <a:spLocks noGrp="1"/>
          </p:cNvSpPr>
          <p:nvPr>
            <p:ph type="title"/>
          </p:nvPr>
        </p:nvSpPr>
        <p:spPr/>
        <p:txBody>
          <a:bodyPr/>
          <a:lstStyle/>
          <a:p>
            <a:r>
              <a:rPr lang="en-US">
                <a:cs typeface="Segoe UI"/>
              </a:rPr>
              <a:t>Imperial Credit Glossary- Key Terms</a:t>
            </a:r>
            <a:endParaRPr lang="en-US"/>
          </a:p>
        </p:txBody>
      </p:sp>
      <p:sp>
        <p:nvSpPr>
          <p:cNvPr id="3" name="Content Placeholder 2">
            <a:extLst>
              <a:ext uri="{FF2B5EF4-FFF2-40B4-BE49-F238E27FC236}">
                <a16:creationId xmlns:a16="http://schemas.microsoft.com/office/drawing/2014/main" id="{92C2EC2F-442A-43B5-2A0B-C48F6DD8D7A4}"/>
              </a:ext>
            </a:extLst>
          </p:cNvPr>
          <p:cNvSpPr>
            <a:spLocks noGrp="1"/>
          </p:cNvSpPr>
          <p:nvPr>
            <p:ph idx="1"/>
          </p:nvPr>
        </p:nvSpPr>
        <p:spPr>
          <a:xfrm>
            <a:off x="334962" y="1169233"/>
            <a:ext cx="11522076" cy="5501390"/>
          </a:xfrm>
        </p:spPr>
        <p:txBody>
          <a:bodyPr vert="horz" lIns="91440" tIns="45720" rIns="91440" bIns="45720" rtlCol="0" anchor="t">
            <a:normAutofit/>
          </a:bodyPr>
          <a:lstStyle/>
          <a:p>
            <a:r>
              <a:rPr lang="en-US" sz="3400" b="1">
                <a:cs typeface="Segoe UI"/>
              </a:rPr>
              <a:t>RMSE-</a:t>
            </a:r>
            <a:r>
              <a:rPr lang="en-US" sz="3400">
                <a:cs typeface="Segoe UI"/>
              </a:rPr>
              <a:t> Root Mean Squared Error: the typical miss our model makes</a:t>
            </a:r>
          </a:p>
          <a:p>
            <a:r>
              <a:rPr lang="en-US" sz="3400" b="1">
                <a:cs typeface="Segoe UI"/>
              </a:rPr>
              <a:t>ARIMA Model- </a:t>
            </a:r>
            <a:r>
              <a:rPr lang="en-US" sz="3400">
                <a:cs typeface="Segoe UI"/>
              </a:rPr>
              <a:t>widely used approach for forecasting, aim is to describe autocorrelations in data </a:t>
            </a:r>
          </a:p>
          <a:p>
            <a:pPr lvl="1"/>
            <a:r>
              <a:rPr lang="en-US" sz="2600">
                <a:cs typeface="Segoe UI"/>
              </a:rPr>
              <a:t>Autocorrelation- the degree of correlation of the same variables between two successive time intervals</a:t>
            </a:r>
          </a:p>
          <a:p>
            <a:r>
              <a:rPr lang="en-US" sz="3400" b="1">
                <a:cs typeface="Segoe UI"/>
              </a:rPr>
              <a:t>Naïve Model-</a:t>
            </a:r>
            <a:r>
              <a:rPr lang="en-US" sz="3400">
                <a:cs typeface="Segoe UI"/>
              </a:rPr>
              <a:t> sets the forecast to be the value of the last observation. For credit data, this model would predict on the very last credit value from the data set</a:t>
            </a:r>
          </a:p>
          <a:p>
            <a:r>
              <a:rPr lang="en-US" sz="3400" b="1">
                <a:cs typeface="Segoe UI"/>
              </a:rPr>
              <a:t>Naïve Drift Model-</a:t>
            </a:r>
            <a:r>
              <a:rPr lang="en-US" sz="3400">
                <a:cs typeface="Segoe UI"/>
              </a:rPr>
              <a:t> Variation of Naïve Model, accounts for the forecast's increase or decreases </a:t>
            </a:r>
            <a:endParaRPr lang="en-US" sz="3400"/>
          </a:p>
          <a:p>
            <a:endParaRPr lang="en-US">
              <a:cs typeface="Segoe UI"/>
            </a:endParaRPr>
          </a:p>
        </p:txBody>
      </p:sp>
      <p:sp>
        <p:nvSpPr>
          <p:cNvPr id="4" name="Slide Number Placeholder 3">
            <a:extLst>
              <a:ext uri="{FF2B5EF4-FFF2-40B4-BE49-F238E27FC236}">
                <a16:creationId xmlns:a16="http://schemas.microsoft.com/office/drawing/2014/main" id="{BA4C6179-2FDC-70F5-E4FF-BDEC4D98E377}"/>
              </a:ext>
            </a:extLst>
          </p:cNvPr>
          <p:cNvSpPr>
            <a:spLocks noGrp="1"/>
          </p:cNvSpPr>
          <p:nvPr>
            <p:ph type="sldNum" sz="quarter" idx="12"/>
          </p:nvPr>
        </p:nvSpPr>
        <p:spPr/>
        <p:txBody>
          <a:bodyPr/>
          <a:lstStyle/>
          <a:p>
            <a:fld id="{14ED2C52-F4A6-44CA-8A9F-48318319496E}" type="slidenum">
              <a:rPr lang="en-US" smtClean="0"/>
              <a:t>3</a:t>
            </a:fld>
            <a:endParaRPr lang="en-US"/>
          </a:p>
        </p:txBody>
      </p:sp>
    </p:spTree>
    <p:extLst>
      <p:ext uri="{BB962C8B-B14F-4D97-AF65-F5344CB8AC3E}">
        <p14:creationId xmlns:p14="http://schemas.microsoft.com/office/powerpoint/2010/main" val="279751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09B8-549C-08EF-1A49-801E859A856E}"/>
              </a:ext>
            </a:extLst>
          </p:cNvPr>
          <p:cNvSpPr>
            <a:spLocks noGrp="1"/>
          </p:cNvSpPr>
          <p:nvPr>
            <p:ph type="title"/>
          </p:nvPr>
        </p:nvSpPr>
        <p:spPr/>
        <p:txBody>
          <a:bodyPr/>
          <a:lstStyle/>
          <a:p>
            <a:r>
              <a:rPr lang="en-US">
                <a:cs typeface="Segoe UI"/>
              </a:rPr>
              <a:t>Imperial Credit Glossary- Key Terms (Cont.)</a:t>
            </a:r>
            <a:endParaRPr lang="en-US"/>
          </a:p>
        </p:txBody>
      </p:sp>
      <p:sp>
        <p:nvSpPr>
          <p:cNvPr id="3" name="Content Placeholder 2">
            <a:extLst>
              <a:ext uri="{FF2B5EF4-FFF2-40B4-BE49-F238E27FC236}">
                <a16:creationId xmlns:a16="http://schemas.microsoft.com/office/drawing/2014/main" id="{92C2EC2F-442A-43B5-2A0B-C48F6DD8D7A4}"/>
              </a:ext>
            </a:extLst>
          </p:cNvPr>
          <p:cNvSpPr>
            <a:spLocks noGrp="1"/>
          </p:cNvSpPr>
          <p:nvPr>
            <p:ph idx="1"/>
          </p:nvPr>
        </p:nvSpPr>
        <p:spPr>
          <a:xfrm>
            <a:off x="334962" y="1169233"/>
            <a:ext cx="11522076" cy="5501390"/>
          </a:xfrm>
        </p:spPr>
        <p:txBody>
          <a:bodyPr vert="horz" lIns="91440" tIns="45720" rIns="91440" bIns="45720" rtlCol="0" anchor="t">
            <a:normAutofit fontScale="85000" lnSpcReduction="20000"/>
          </a:bodyPr>
          <a:lstStyle/>
          <a:p>
            <a:r>
              <a:rPr lang="en-US" sz="3400" b="1">
                <a:cs typeface="Segoe UI"/>
              </a:rPr>
              <a:t>Box-Cox Transformation- </a:t>
            </a:r>
            <a:r>
              <a:rPr lang="en-US" sz="3400">
                <a:cs typeface="Segoe UI"/>
              </a:rPr>
              <a:t>transforms our data to have constant variance and resemble a normal distribution  </a:t>
            </a:r>
          </a:p>
          <a:p>
            <a:r>
              <a:rPr lang="en-US" sz="3400" b="1">
                <a:cs typeface="Segoe UI"/>
              </a:rPr>
              <a:t>Lambda-</a:t>
            </a:r>
            <a:r>
              <a:rPr lang="en-US" sz="3400">
                <a:cs typeface="Segoe UI"/>
              </a:rPr>
              <a:t> a good lambda value would be one that makes the forecast simpler. Our credit data had a lambda value of 0.5028, which turned out to be insignificant</a:t>
            </a:r>
          </a:p>
          <a:p>
            <a:r>
              <a:rPr lang="en-US" sz="3400" b="1">
                <a:cs typeface="Segoe UI"/>
              </a:rPr>
              <a:t>Residuals Plot-</a:t>
            </a:r>
            <a:r>
              <a:rPr lang="en-US" sz="3400">
                <a:cs typeface="Segoe UI"/>
              </a:rPr>
              <a:t> residuals are the error in our plot, in other words, they are the difference between the observed value and predicted value</a:t>
            </a:r>
          </a:p>
          <a:p>
            <a:r>
              <a:rPr lang="en-US" sz="3400" b="1">
                <a:cs typeface="Segoe UI"/>
              </a:rPr>
              <a:t>ACF Plot-</a:t>
            </a:r>
            <a:r>
              <a:rPr lang="en-US" sz="3400">
                <a:cs typeface="Segoe UI"/>
              </a:rPr>
              <a:t> </a:t>
            </a:r>
            <a:r>
              <a:rPr lang="en-US" sz="3400" err="1">
                <a:cs typeface="Segoe UI"/>
              </a:rPr>
              <a:t>AutoCorrelation</a:t>
            </a:r>
            <a:r>
              <a:rPr lang="en-US" sz="3400">
                <a:cs typeface="Segoe UI"/>
              </a:rPr>
              <a:t> Function gives us the auto-correlation of a time series with given lag values</a:t>
            </a:r>
          </a:p>
          <a:p>
            <a:pPr lvl="1"/>
            <a:r>
              <a:rPr lang="en-US" sz="2600" err="1">
                <a:cs typeface="Segoe UI"/>
              </a:rPr>
              <a:t>AutoCorrelation</a:t>
            </a:r>
            <a:r>
              <a:rPr lang="en-US" sz="2600">
                <a:cs typeface="Segoe UI"/>
              </a:rPr>
              <a:t> describes how well the present values of the series are related to the past values of the series</a:t>
            </a:r>
          </a:p>
          <a:p>
            <a:r>
              <a:rPr lang="en-US" sz="3400" b="1">
                <a:cs typeface="Segoe UI"/>
              </a:rPr>
              <a:t>Lag-</a:t>
            </a:r>
            <a:r>
              <a:rPr lang="en-US" sz="3400">
                <a:cs typeface="Segoe UI"/>
              </a:rPr>
              <a:t> fixed amount of passing time. For our credit data, these lags are in months</a:t>
            </a:r>
          </a:p>
          <a:p>
            <a:pPr lvl="1"/>
            <a:r>
              <a:rPr lang="en-US" sz="2600">
                <a:cs typeface="Segoe UI"/>
              </a:rPr>
              <a:t>Ex: lag 12= monthly data, lag 24= data over two years</a:t>
            </a:r>
          </a:p>
          <a:p>
            <a:endParaRPr lang="en-US">
              <a:cs typeface="Segoe UI"/>
            </a:endParaRPr>
          </a:p>
        </p:txBody>
      </p:sp>
      <p:sp>
        <p:nvSpPr>
          <p:cNvPr id="4" name="Slide Number Placeholder 3">
            <a:extLst>
              <a:ext uri="{FF2B5EF4-FFF2-40B4-BE49-F238E27FC236}">
                <a16:creationId xmlns:a16="http://schemas.microsoft.com/office/drawing/2014/main" id="{BA4C6179-2FDC-70F5-E4FF-BDEC4D98E377}"/>
              </a:ext>
            </a:extLst>
          </p:cNvPr>
          <p:cNvSpPr>
            <a:spLocks noGrp="1"/>
          </p:cNvSpPr>
          <p:nvPr>
            <p:ph type="sldNum" sz="quarter" idx="12"/>
          </p:nvPr>
        </p:nvSpPr>
        <p:spPr/>
        <p:txBody>
          <a:bodyPr/>
          <a:lstStyle/>
          <a:p>
            <a:fld id="{14ED2C52-F4A6-44CA-8A9F-48318319496E}" type="slidenum">
              <a:rPr lang="en-US" smtClean="0"/>
              <a:t>4</a:t>
            </a:fld>
            <a:endParaRPr lang="en-US"/>
          </a:p>
        </p:txBody>
      </p:sp>
    </p:spTree>
    <p:extLst>
      <p:ext uri="{BB962C8B-B14F-4D97-AF65-F5344CB8AC3E}">
        <p14:creationId xmlns:p14="http://schemas.microsoft.com/office/powerpoint/2010/main" val="156368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Top Corners Rounded 6">
            <a:extLst>
              <a:ext uri="{FF2B5EF4-FFF2-40B4-BE49-F238E27FC236}">
                <a16:creationId xmlns:a16="http://schemas.microsoft.com/office/drawing/2014/main" id="{18EC41D3-F897-49C7-96CA-FC0ECD8D9D10}"/>
              </a:ext>
            </a:extLst>
          </p:cNvPr>
          <p:cNvSpPr/>
          <p:nvPr/>
        </p:nvSpPr>
        <p:spPr>
          <a:xfrm rot="5400000">
            <a:off x="461769" y="1698959"/>
            <a:ext cx="3037452" cy="3960993"/>
          </a:xfrm>
          <a:prstGeom prst="round2SameRect">
            <a:avLst>
              <a:gd name="adj1" fmla="val 50000"/>
              <a:gd name="adj2" fmla="val 0"/>
            </a:avLst>
          </a:prstGeom>
          <a:solidFill>
            <a:srgbClr val="413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6A8C2D05-C0E2-4FB9-8868-AA99B369ACC5}"/>
              </a:ext>
            </a:extLst>
          </p:cNvPr>
          <p:cNvSpPr>
            <a:spLocks noGrp="1"/>
          </p:cNvSpPr>
          <p:nvPr>
            <p:ph type="sldNum" sz="quarter" idx="12"/>
          </p:nvPr>
        </p:nvSpPr>
        <p:spPr>
          <a:xfrm>
            <a:off x="11374636" y="6436517"/>
            <a:ext cx="482401" cy="421483"/>
          </a:xfrm>
        </p:spPr>
        <p:txBody>
          <a:bodyPr/>
          <a:lstStyle/>
          <a:p>
            <a:fld id="{14ED2C52-F4A6-44CA-8A9F-48318319496E}" type="slidenum">
              <a:rPr lang="en-US" smtClean="0"/>
              <a:t>5</a:t>
            </a:fld>
            <a:endParaRPr lang="en-US" dirty="0"/>
          </a:p>
        </p:txBody>
      </p:sp>
      <p:sp>
        <p:nvSpPr>
          <p:cNvPr id="304" name="Rectangle 303">
            <a:extLst>
              <a:ext uri="{FF2B5EF4-FFF2-40B4-BE49-F238E27FC236}">
                <a16:creationId xmlns:a16="http://schemas.microsoft.com/office/drawing/2014/main" id="{11A465FA-CD44-4A11-B9F4-DB4645ED1345}"/>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Title 1907">
            <a:extLst>
              <a:ext uri="{FF2B5EF4-FFF2-40B4-BE49-F238E27FC236}">
                <a16:creationId xmlns:a16="http://schemas.microsoft.com/office/drawing/2014/main" id="{31002DE1-64EF-4398-9BBB-1B3E29B95B1A}"/>
              </a:ext>
            </a:extLst>
          </p:cNvPr>
          <p:cNvSpPr>
            <a:spLocks noGrp="1"/>
          </p:cNvSpPr>
          <p:nvPr>
            <p:ph type="title"/>
          </p:nvPr>
        </p:nvSpPr>
        <p:spPr>
          <a:xfrm>
            <a:off x="334962" y="543408"/>
            <a:ext cx="11522076" cy="498598"/>
          </a:xfrm>
        </p:spPr>
        <p:txBody>
          <a:bodyPr/>
          <a:lstStyle/>
          <a:p>
            <a:r>
              <a:rPr lang="en-US"/>
              <a:t>Prediction Goals!</a:t>
            </a:r>
            <a:endParaRPr lang="en-US" dirty="0"/>
          </a:p>
        </p:txBody>
      </p:sp>
      <p:sp>
        <p:nvSpPr>
          <p:cNvPr id="15" name="Title 13">
            <a:extLst>
              <a:ext uri="{FF2B5EF4-FFF2-40B4-BE49-F238E27FC236}">
                <a16:creationId xmlns:a16="http://schemas.microsoft.com/office/drawing/2014/main" id="{B33B12C6-1C7E-4A7A-B352-C94AC7634A2B}"/>
              </a:ext>
            </a:extLst>
          </p:cNvPr>
          <p:cNvSpPr txBox="1">
            <a:spLocks/>
          </p:cNvSpPr>
          <p:nvPr/>
        </p:nvSpPr>
        <p:spPr>
          <a:xfrm>
            <a:off x="682064" y="4407317"/>
            <a:ext cx="2596866" cy="387798"/>
          </a:xfrm>
          <a:prstGeom prst="rect">
            <a:avLst/>
          </a:prstGeom>
        </p:spPr>
        <p:txBody>
          <a:bodyPr vert="horz" wrap="non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a:solidFill>
                  <a:schemeClr val="bg1"/>
                </a:solidFill>
                <a:latin typeface="+mn-lt"/>
                <a:cs typeface="Segoe UI"/>
              </a:rPr>
              <a:t>Why We Model</a:t>
            </a:r>
            <a:endParaRPr lang="en-US" sz="2800" b="1" i="0" u="none" strike="noStrike" kern="1200" cap="none" spc="0" normalizeH="0" baseline="0" noProof="0">
              <a:ln>
                <a:noFill/>
              </a:ln>
              <a:solidFill>
                <a:schemeClr val="bg1"/>
              </a:solidFill>
              <a:effectLst/>
              <a:uLnTx/>
              <a:uFillTx/>
              <a:latin typeface="+mn-lt"/>
            </a:endParaRPr>
          </a:p>
        </p:txBody>
      </p:sp>
      <p:sp>
        <p:nvSpPr>
          <p:cNvPr id="16" name="Freeform 6">
            <a:extLst>
              <a:ext uri="{FF2B5EF4-FFF2-40B4-BE49-F238E27FC236}">
                <a16:creationId xmlns:a16="http://schemas.microsoft.com/office/drawing/2014/main" id="{976A780A-67DC-4ECB-9B1A-EA244678C060}"/>
              </a:ext>
            </a:extLst>
          </p:cNvPr>
          <p:cNvSpPr>
            <a:spLocks/>
          </p:cNvSpPr>
          <p:nvPr/>
        </p:nvSpPr>
        <p:spPr bwMode="auto">
          <a:xfrm flipH="1">
            <a:off x="2277337" y="1520455"/>
            <a:ext cx="2304375" cy="4318000"/>
          </a:xfrm>
          <a:custGeom>
            <a:avLst/>
            <a:gdLst>
              <a:gd name="T0" fmla="*/ 463 w 493"/>
              <a:gd name="T1" fmla="*/ 928 h 928"/>
              <a:gd name="T2" fmla="*/ 0 w 493"/>
              <a:gd name="T3" fmla="*/ 464 h 928"/>
              <a:gd name="T4" fmla="*/ 463 w 493"/>
              <a:gd name="T5" fmla="*/ 0 h 928"/>
              <a:gd name="T6" fmla="*/ 493 w 493"/>
              <a:gd name="T7" fmla="*/ 30 h 928"/>
              <a:gd name="T8" fmla="*/ 463 w 493"/>
              <a:gd name="T9" fmla="*/ 60 h 928"/>
              <a:gd name="T10" fmla="*/ 60 w 493"/>
              <a:gd name="T11" fmla="*/ 464 h 928"/>
              <a:gd name="T12" fmla="*/ 463 w 493"/>
              <a:gd name="T13" fmla="*/ 868 h 928"/>
              <a:gd name="T14" fmla="*/ 493 w 493"/>
              <a:gd name="T15" fmla="*/ 898 h 928"/>
              <a:gd name="T16" fmla="*/ 463 w 493"/>
              <a:gd name="T17" fmla="*/ 928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928">
                <a:moveTo>
                  <a:pt x="463" y="928"/>
                </a:moveTo>
                <a:cubicBezTo>
                  <a:pt x="208" y="928"/>
                  <a:pt x="0" y="720"/>
                  <a:pt x="0" y="464"/>
                </a:cubicBezTo>
                <a:cubicBezTo>
                  <a:pt x="0" y="208"/>
                  <a:pt x="208" y="0"/>
                  <a:pt x="463" y="0"/>
                </a:cubicBezTo>
                <a:cubicBezTo>
                  <a:pt x="480" y="0"/>
                  <a:pt x="493" y="14"/>
                  <a:pt x="493" y="30"/>
                </a:cubicBezTo>
                <a:cubicBezTo>
                  <a:pt x="493" y="47"/>
                  <a:pt x="480" y="60"/>
                  <a:pt x="463" y="60"/>
                </a:cubicBezTo>
                <a:cubicBezTo>
                  <a:pt x="241" y="60"/>
                  <a:pt x="60" y="241"/>
                  <a:pt x="60" y="464"/>
                </a:cubicBezTo>
                <a:cubicBezTo>
                  <a:pt x="60" y="687"/>
                  <a:pt x="241" y="868"/>
                  <a:pt x="463" y="868"/>
                </a:cubicBezTo>
                <a:cubicBezTo>
                  <a:pt x="480" y="868"/>
                  <a:pt x="493" y="881"/>
                  <a:pt x="493" y="898"/>
                </a:cubicBezTo>
                <a:cubicBezTo>
                  <a:pt x="493" y="914"/>
                  <a:pt x="480" y="928"/>
                  <a:pt x="463" y="928"/>
                </a:cubicBezTo>
                <a:close/>
              </a:path>
            </a:pathLst>
          </a:custGeom>
          <a:solidFill>
            <a:srgbClr val="F28D0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a typeface="Lato" panose="020F0502020204030203" pitchFamily="34" charset="0"/>
              <a:cs typeface="Lato" panose="020F0502020204030203" pitchFamily="34" charset="0"/>
              <a:sym typeface="Arial"/>
            </a:endParaRPr>
          </a:p>
        </p:txBody>
      </p:sp>
      <p:sp>
        <p:nvSpPr>
          <p:cNvPr id="18" name="Oval 17">
            <a:extLst>
              <a:ext uri="{FF2B5EF4-FFF2-40B4-BE49-F238E27FC236}">
                <a16:creationId xmlns:a16="http://schemas.microsoft.com/office/drawing/2014/main" id="{67ADFBDE-6CE1-47F4-A258-C12F6590B239}"/>
              </a:ext>
            </a:extLst>
          </p:cNvPr>
          <p:cNvSpPr>
            <a:spLocks noChangeAspect="1"/>
          </p:cNvSpPr>
          <p:nvPr/>
        </p:nvSpPr>
        <p:spPr>
          <a:xfrm>
            <a:off x="2801134" y="1511054"/>
            <a:ext cx="576000" cy="576000"/>
          </a:xfrm>
          <a:prstGeom prst="ellipse">
            <a:avLst/>
          </a:prstGeom>
          <a:no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a typeface="Lato" panose="020F0502020204030203" pitchFamily="34" charset="0"/>
              <a:cs typeface="Lato" panose="020F0502020204030203" pitchFamily="34" charset="0"/>
              <a:sym typeface="Arial"/>
            </a:endParaRPr>
          </a:p>
        </p:txBody>
      </p:sp>
      <p:sp>
        <p:nvSpPr>
          <p:cNvPr id="19" name="Oval 18">
            <a:extLst>
              <a:ext uri="{FF2B5EF4-FFF2-40B4-BE49-F238E27FC236}">
                <a16:creationId xmlns:a16="http://schemas.microsoft.com/office/drawing/2014/main" id="{6FBA14B2-87D3-450A-BCBC-9994A6CD5D8B}"/>
              </a:ext>
            </a:extLst>
          </p:cNvPr>
          <p:cNvSpPr/>
          <p:nvPr/>
        </p:nvSpPr>
        <p:spPr>
          <a:xfrm>
            <a:off x="2854939" y="1564859"/>
            <a:ext cx="468390" cy="468390"/>
          </a:xfrm>
          <a:prstGeom prst="ellipse">
            <a:avLst/>
          </a:prstGeom>
          <a:solidFill>
            <a:srgbClr val="FEC643"/>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ea typeface="Lato" panose="020F0502020204030203" pitchFamily="34" charset="0"/>
                <a:cs typeface="Lato" panose="020F0502020204030203" pitchFamily="34" charset="0"/>
                <a:sym typeface="Arial"/>
              </a:rPr>
              <a:t>1</a:t>
            </a:r>
          </a:p>
        </p:txBody>
      </p:sp>
      <p:sp>
        <p:nvSpPr>
          <p:cNvPr id="32" name="TextBox 31">
            <a:extLst>
              <a:ext uri="{FF2B5EF4-FFF2-40B4-BE49-F238E27FC236}">
                <a16:creationId xmlns:a16="http://schemas.microsoft.com/office/drawing/2014/main" id="{8D28ABA7-5663-48B4-80CF-D6EBACCD6F68}"/>
              </a:ext>
            </a:extLst>
          </p:cNvPr>
          <p:cNvSpPr txBox="1"/>
          <p:nvPr/>
        </p:nvSpPr>
        <p:spPr>
          <a:xfrm>
            <a:off x="5145963" y="2767355"/>
            <a:ext cx="6280612" cy="692818"/>
          </a:xfrm>
          <a:prstGeom prst="rect">
            <a:avLst/>
          </a:prstGeom>
          <a:noFill/>
        </p:spPr>
        <p:txBody>
          <a:bodyPr wrap="square" lIns="0" tIns="0" rIns="0" bIns="0" rtlCol="0" anchor="t">
            <a:spAutoFit/>
          </a:bodyPr>
          <a:lstStyle/>
          <a:p>
            <a:pPr>
              <a:lnSpc>
                <a:spcPct val="150000"/>
              </a:lnSpc>
              <a:spcBef>
                <a:spcPts val="1000"/>
              </a:spcBef>
              <a:defRPr/>
            </a:pPr>
            <a:r>
              <a:rPr lang="en-US" sz="1600" kern="0" dirty="0">
                <a:solidFill>
                  <a:schemeClr val="bg1"/>
                </a:solidFill>
                <a:ea typeface="Lato"/>
                <a:cs typeface="Lato"/>
              </a:rPr>
              <a:t>Our goal is to minimize our RMSE of our model. This value tells us how far off our model is from our real data.</a:t>
            </a:r>
          </a:p>
        </p:txBody>
      </p:sp>
      <p:sp>
        <p:nvSpPr>
          <p:cNvPr id="33" name="TextBox 32">
            <a:extLst>
              <a:ext uri="{FF2B5EF4-FFF2-40B4-BE49-F238E27FC236}">
                <a16:creationId xmlns:a16="http://schemas.microsoft.com/office/drawing/2014/main" id="{70DEC4A3-0BA4-475E-B3B8-B443D6D7CDBD}"/>
              </a:ext>
            </a:extLst>
          </p:cNvPr>
          <p:cNvSpPr txBox="1"/>
          <p:nvPr/>
        </p:nvSpPr>
        <p:spPr>
          <a:xfrm>
            <a:off x="5119687" y="4012432"/>
            <a:ext cx="6280612" cy="692818"/>
          </a:xfrm>
          <a:prstGeom prst="rect">
            <a:avLst/>
          </a:prstGeom>
          <a:noFill/>
        </p:spPr>
        <p:txBody>
          <a:bodyPr wrap="square" lIns="0" tIns="0" rIns="0" bIns="0" rtlCol="0" anchor="t">
            <a:spAutoFit/>
          </a:bodyPr>
          <a:lstStyle/>
          <a:p>
            <a:pPr>
              <a:lnSpc>
                <a:spcPct val="150000"/>
              </a:lnSpc>
              <a:spcBef>
                <a:spcPts val="1000"/>
              </a:spcBef>
              <a:defRPr/>
            </a:pPr>
            <a:r>
              <a:rPr lang="en-US" sz="1600" kern="0">
                <a:solidFill>
                  <a:schemeClr val="bg1"/>
                </a:solidFill>
                <a:ea typeface="Lato"/>
                <a:cs typeface="Lato"/>
                <a:sym typeface="Lato"/>
              </a:rPr>
              <a:t>We will take the model with the best RMSE and use that to forecast 12 months of future data sets beyond our holdout. </a:t>
            </a:r>
            <a:endParaRPr lang="en-US" sz="1600" kern="0">
              <a:solidFill>
                <a:schemeClr val="bg1"/>
              </a:solidFill>
              <a:ea typeface="Lato"/>
              <a:cs typeface="Lato"/>
            </a:endParaRPr>
          </a:p>
        </p:txBody>
      </p:sp>
      <p:sp>
        <p:nvSpPr>
          <p:cNvPr id="34" name="TextBox 33">
            <a:extLst>
              <a:ext uri="{FF2B5EF4-FFF2-40B4-BE49-F238E27FC236}">
                <a16:creationId xmlns:a16="http://schemas.microsoft.com/office/drawing/2014/main" id="{F2ABD639-C553-4AED-8F1A-0691D9673CA4}"/>
              </a:ext>
            </a:extLst>
          </p:cNvPr>
          <p:cNvSpPr txBox="1"/>
          <p:nvPr/>
        </p:nvSpPr>
        <p:spPr>
          <a:xfrm>
            <a:off x="4254352" y="5257510"/>
            <a:ext cx="6280612" cy="692818"/>
          </a:xfrm>
          <a:prstGeom prst="rect">
            <a:avLst/>
          </a:prstGeom>
          <a:noFill/>
        </p:spPr>
        <p:txBody>
          <a:bodyPr wrap="square" lIns="0" tIns="0" rIns="0" bIns="0" rtlCol="0" anchor="t">
            <a:spAutoFit/>
          </a:bodyPr>
          <a:lstStyle/>
          <a:p>
            <a:pPr>
              <a:lnSpc>
                <a:spcPct val="150000"/>
              </a:lnSpc>
              <a:spcBef>
                <a:spcPts val="1000"/>
              </a:spcBef>
              <a:defRPr/>
            </a:pPr>
            <a:r>
              <a:rPr lang="en-US" sz="1600" kern="0">
                <a:solidFill>
                  <a:schemeClr val="bg1"/>
                </a:solidFill>
                <a:ea typeface="Lato"/>
                <a:cs typeface="Lato"/>
              </a:rPr>
              <a:t>This will hopefully give us valuable insights into the expected credits our Empire will generate each month.</a:t>
            </a:r>
          </a:p>
        </p:txBody>
      </p:sp>
      <p:sp>
        <p:nvSpPr>
          <p:cNvPr id="35" name="Oval 34">
            <a:extLst>
              <a:ext uri="{FF2B5EF4-FFF2-40B4-BE49-F238E27FC236}">
                <a16:creationId xmlns:a16="http://schemas.microsoft.com/office/drawing/2014/main" id="{F387A99C-B29C-424E-8AB0-5B93107CE26C}"/>
              </a:ext>
            </a:extLst>
          </p:cNvPr>
          <p:cNvSpPr>
            <a:spLocks noChangeAspect="1"/>
          </p:cNvSpPr>
          <p:nvPr/>
        </p:nvSpPr>
        <p:spPr>
          <a:xfrm>
            <a:off x="2801134" y="5247255"/>
            <a:ext cx="576000" cy="576000"/>
          </a:xfrm>
          <a:prstGeom prst="ellipse">
            <a:avLst/>
          </a:prstGeom>
          <a:no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a typeface="Lato" panose="020F0502020204030203" pitchFamily="34" charset="0"/>
              <a:cs typeface="Lato" panose="020F0502020204030203" pitchFamily="34" charset="0"/>
              <a:sym typeface="Arial"/>
            </a:endParaRPr>
          </a:p>
        </p:txBody>
      </p:sp>
      <p:sp>
        <p:nvSpPr>
          <p:cNvPr id="36" name="Oval 35">
            <a:extLst>
              <a:ext uri="{FF2B5EF4-FFF2-40B4-BE49-F238E27FC236}">
                <a16:creationId xmlns:a16="http://schemas.microsoft.com/office/drawing/2014/main" id="{9A7AE49A-3A29-4E24-ACDE-5403C0DA8042}"/>
              </a:ext>
            </a:extLst>
          </p:cNvPr>
          <p:cNvSpPr/>
          <p:nvPr/>
        </p:nvSpPr>
        <p:spPr>
          <a:xfrm>
            <a:off x="2854939" y="5301060"/>
            <a:ext cx="468390" cy="468390"/>
          </a:xfrm>
          <a:prstGeom prst="ellipse">
            <a:avLst/>
          </a:prstGeom>
          <a:solidFill>
            <a:srgbClr val="FEC643"/>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ea typeface="Lato" panose="020F0502020204030203" pitchFamily="34" charset="0"/>
                <a:cs typeface="Lato" panose="020F0502020204030203" pitchFamily="34" charset="0"/>
                <a:sym typeface="Arial"/>
              </a:rPr>
              <a:t>4</a:t>
            </a:r>
          </a:p>
        </p:txBody>
      </p:sp>
      <p:sp>
        <p:nvSpPr>
          <p:cNvPr id="37" name="Oval 36">
            <a:extLst>
              <a:ext uri="{FF2B5EF4-FFF2-40B4-BE49-F238E27FC236}">
                <a16:creationId xmlns:a16="http://schemas.microsoft.com/office/drawing/2014/main" id="{2B50CC79-2744-4FC8-8F49-28F80DFA896C}"/>
              </a:ext>
            </a:extLst>
          </p:cNvPr>
          <p:cNvSpPr>
            <a:spLocks noChangeAspect="1"/>
          </p:cNvSpPr>
          <p:nvPr/>
        </p:nvSpPr>
        <p:spPr>
          <a:xfrm>
            <a:off x="4051188" y="4014160"/>
            <a:ext cx="576000" cy="576000"/>
          </a:xfrm>
          <a:prstGeom prst="ellipse">
            <a:avLst/>
          </a:prstGeom>
          <a:no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a typeface="Lato" panose="020F0502020204030203" pitchFamily="34" charset="0"/>
              <a:cs typeface="Lato" panose="020F0502020204030203" pitchFamily="34" charset="0"/>
              <a:sym typeface="Arial"/>
            </a:endParaRPr>
          </a:p>
        </p:txBody>
      </p:sp>
      <p:sp>
        <p:nvSpPr>
          <p:cNvPr id="38" name="Oval 37">
            <a:extLst>
              <a:ext uri="{FF2B5EF4-FFF2-40B4-BE49-F238E27FC236}">
                <a16:creationId xmlns:a16="http://schemas.microsoft.com/office/drawing/2014/main" id="{8B60350B-CF29-4320-8E72-6F5569AF3A72}"/>
              </a:ext>
            </a:extLst>
          </p:cNvPr>
          <p:cNvSpPr/>
          <p:nvPr/>
        </p:nvSpPr>
        <p:spPr>
          <a:xfrm>
            <a:off x="4104993" y="4067965"/>
            <a:ext cx="468390" cy="468390"/>
          </a:xfrm>
          <a:prstGeom prst="ellipse">
            <a:avLst/>
          </a:prstGeom>
          <a:solidFill>
            <a:srgbClr val="FEC643"/>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ea typeface="Lato" panose="020F0502020204030203" pitchFamily="34" charset="0"/>
                <a:cs typeface="Lato" panose="020F0502020204030203" pitchFamily="34" charset="0"/>
                <a:sym typeface="Arial"/>
              </a:rPr>
              <a:t>3</a:t>
            </a:r>
          </a:p>
        </p:txBody>
      </p:sp>
      <p:sp>
        <p:nvSpPr>
          <p:cNvPr id="39" name="Oval 38">
            <a:extLst>
              <a:ext uri="{FF2B5EF4-FFF2-40B4-BE49-F238E27FC236}">
                <a16:creationId xmlns:a16="http://schemas.microsoft.com/office/drawing/2014/main" id="{A1DEA5B8-8E11-4F7D-8008-ECD096FDAC33}"/>
              </a:ext>
            </a:extLst>
          </p:cNvPr>
          <p:cNvSpPr>
            <a:spLocks noChangeAspect="1"/>
          </p:cNvSpPr>
          <p:nvPr/>
        </p:nvSpPr>
        <p:spPr>
          <a:xfrm>
            <a:off x="4051188" y="2771498"/>
            <a:ext cx="576000" cy="576000"/>
          </a:xfrm>
          <a:prstGeom prst="ellipse">
            <a:avLst/>
          </a:prstGeom>
          <a:noFill/>
          <a:ln w="635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ea typeface="Lato" panose="020F0502020204030203" pitchFamily="34" charset="0"/>
              <a:cs typeface="Lato" panose="020F0502020204030203" pitchFamily="34" charset="0"/>
              <a:sym typeface="Arial"/>
            </a:endParaRPr>
          </a:p>
        </p:txBody>
      </p:sp>
      <p:sp>
        <p:nvSpPr>
          <p:cNvPr id="40" name="Oval 39">
            <a:extLst>
              <a:ext uri="{FF2B5EF4-FFF2-40B4-BE49-F238E27FC236}">
                <a16:creationId xmlns:a16="http://schemas.microsoft.com/office/drawing/2014/main" id="{2EECC145-1560-49DD-AAF3-7D96266C1F57}"/>
              </a:ext>
            </a:extLst>
          </p:cNvPr>
          <p:cNvSpPr/>
          <p:nvPr/>
        </p:nvSpPr>
        <p:spPr>
          <a:xfrm>
            <a:off x="4104993" y="2825303"/>
            <a:ext cx="468390" cy="468390"/>
          </a:xfrm>
          <a:prstGeom prst="ellipse">
            <a:avLst/>
          </a:prstGeom>
          <a:solidFill>
            <a:srgbClr val="FEC643"/>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ea typeface="Lato" panose="020F0502020204030203" pitchFamily="34" charset="0"/>
                <a:cs typeface="Lato" panose="020F0502020204030203" pitchFamily="34" charset="0"/>
                <a:sym typeface="Arial"/>
              </a:rPr>
              <a:t>2</a:t>
            </a:r>
          </a:p>
        </p:txBody>
      </p:sp>
      <p:cxnSp>
        <p:nvCxnSpPr>
          <p:cNvPr id="41" name="Straight Connector 40">
            <a:extLst>
              <a:ext uri="{FF2B5EF4-FFF2-40B4-BE49-F238E27FC236}">
                <a16:creationId xmlns:a16="http://schemas.microsoft.com/office/drawing/2014/main" id="{1F507446-2F17-4FCA-87C2-2062B5CE0097}"/>
              </a:ext>
            </a:extLst>
          </p:cNvPr>
          <p:cNvCxnSpPr/>
          <p:nvPr/>
        </p:nvCxnSpPr>
        <p:spPr>
          <a:xfrm>
            <a:off x="3089137" y="1511054"/>
            <a:ext cx="8767900" cy="0"/>
          </a:xfrm>
          <a:prstGeom prst="line">
            <a:avLst/>
          </a:prstGeom>
          <a:noFill/>
          <a:ln w="6350" cap="flat" cmpd="sng" algn="ctr">
            <a:solidFill>
              <a:schemeClr val="bg1"/>
            </a:solidFill>
            <a:prstDash val="solid"/>
            <a:miter lim="800000"/>
          </a:ln>
          <a:effectLst/>
        </p:spPr>
      </p:cxnSp>
      <p:cxnSp>
        <p:nvCxnSpPr>
          <p:cNvPr id="42" name="Straight Connector 41">
            <a:extLst>
              <a:ext uri="{FF2B5EF4-FFF2-40B4-BE49-F238E27FC236}">
                <a16:creationId xmlns:a16="http://schemas.microsoft.com/office/drawing/2014/main" id="{958996D6-3D1C-47A1-A17D-37012FF9540B}"/>
              </a:ext>
            </a:extLst>
          </p:cNvPr>
          <p:cNvCxnSpPr>
            <a:stCxn id="35" idx="0"/>
          </p:cNvCxnSpPr>
          <p:nvPr/>
        </p:nvCxnSpPr>
        <p:spPr>
          <a:xfrm>
            <a:off x="3089137" y="5247255"/>
            <a:ext cx="8767900" cy="0"/>
          </a:xfrm>
          <a:prstGeom prst="line">
            <a:avLst/>
          </a:prstGeom>
          <a:noFill/>
          <a:ln w="6350" cap="flat" cmpd="sng" algn="ctr">
            <a:solidFill>
              <a:schemeClr val="bg1"/>
            </a:solidFill>
            <a:prstDash val="solid"/>
            <a:miter lim="800000"/>
          </a:ln>
          <a:effectLst/>
        </p:spPr>
      </p:cxnSp>
      <p:cxnSp>
        <p:nvCxnSpPr>
          <p:cNvPr id="43" name="Straight Connector 42">
            <a:extLst>
              <a:ext uri="{FF2B5EF4-FFF2-40B4-BE49-F238E27FC236}">
                <a16:creationId xmlns:a16="http://schemas.microsoft.com/office/drawing/2014/main" id="{B42B994E-4D99-4C2E-B192-1658A53E6D52}"/>
              </a:ext>
            </a:extLst>
          </p:cNvPr>
          <p:cNvCxnSpPr/>
          <p:nvPr/>
        </p:nvCxnSpPr>
        <p:spPr>
          <a:xfrm>
            <a:off x="4339188" y="4014160"/>
            <a:ext cx="7517849" cy="0"/>
          </a:xfrm>
          <a:prstGeom prst="line">
            <a:avLst/>
          </a:prstGeom>
          <a:noFill/>
          <a:ln w="6350" cap="flat" cmpd="sng" algn="ctr">
            <a:solidFill>
              <a:schemeClr val="bg1"/>
            </a:solidFill>
            <a:prstDash val="solid"/>
            <a:miter lim="800000"/>
          </a:ln>
          <a:effectLst/>
        </p:spPr>
      </p:cxnSp>
      <p:cxnSp>
        <p:nvCxnSpPr>
          <p:cNvPr id="44" name="Straight Connector 43">
            <a:extLst>
              <a:ext uri="{FF2B5EF4-FFF2-40B4-BE49-F238E27FC236}">
                <a16:creationId xmlns:a16="http://schemas.microsoft.com/office/drawing/2014/main" id="{2C50C496-7707-412D-947A-92B26D242646}"/>
              </a:ext>
            </a:extLst>
          </p:cNvPr>
          <p:cNvCxnSpPr>
            <a:cxnSpLocks/>
          </p:cNvCxnSpPr>
          <p:nvPr/>
        </p:nvCxnSpPr>
        <p:spPr>
          <a:xfrm>
            <a:off x="4339188" y="2771498"/>
            <a:ext cx="7517849" cy="0"/>
          </a:xfrm>
          <a:prstGeom prst="line">
            <a:avLst/>
          </a:prstGeom>
          <a:noFill/>
          <a:ln w="6350" cap="flat" cmpd="sng" algn="ctr">
            <a:solidFill>
              <a:schemeClr val="bg1"/>
            </a:solidFill>
            <a:prstDash val="solid"/>
            <a:miter lim="800000"/>
          </a:ln>
          <a:effectLst/>
        </p:spPr>
      </p:cxnSp>
      <p:sp>
        <p:nvSpPr>
          <p:cNvPr id="62" name="TextBox 61">
            <a:extLst>
              <a:ext uri="{FF2B5EF4-FFF2-40B4-BE49-F238E27FC236}">
                <a16:creationId xmlns:a16="http://schemas.microsoft.com/office/drawing/2014/main" id="{97171178-6E38-4947-95F3-FAE6B3BC13E3}"/>
              </a:ext>
            </a:extLst>
          </p:cNvPr>
          <p:cNvSpPr txBox="1"/>
          <p:nvPr/>
        </p:nvSpPr>
        <p:spPr>
          <a:xfrm>
            <a:off x="4254352" y="1511054"/>
            <a:ext cx="6280612" cy="692818"/>
          </a:xfrm>
          <a:prstGeom prst="rect">
            <a:avLst/>
          </a:prstGeom>
          <a:noFill/>
        </p:spPr>
        <p:txBody>
          <a:bodyPr wrap="square" lIns="0" tIns="0" rIns="0" bIns="0" rtlCol="0" anchor="t">
            <a:spAutoFit/>
          </a:bodyPr>
          <a:lstStyle/>
          <a:p>
            <a:pPr>
              <a:lnSpc>
                <a:spcPct val="150000"/>
              </a:lnSpc>
              <a:spcBef>
                <a:spcPts val="1000"/>
              </a:spcBef>
              <a:defRPr/>
            </a:pPr>
            <a:r>
              <a:rPr lang="en-US" sz="1600" kern="0">
                <a:solidFill>
                  <a:schemeClr val="bg1"/>
                </a:solidFill>
                <a:ea typeface="Lato"/>
                <a:cs typeface="Lato"/>
                <a:sym typeface="Lato"/>
              </a:rPr>
              <a:t>We will use a training and a holdout data set to analyze and determine the best model of monthly Imperial credits. </a:t>
            </a:r>
            <a:endParaRPr lang="en-US">
              <a:solidFill>
                <a:schemeClr val="bg1"/>
              </a:solidFill>
            </a:endParaRPr>
          </a:p>
        </p:txBody>
      </p:sp>
      <p:pic>
        <p:nvPicPr>
          <p:cNvPr id="63" name="Graphic 62">
            <a:extLst>
              <a:ext uri="{FF2B5EF4-FFF2-40B4-BE49-F238E27FC236}">
                <a16:creationId xmlns:a16="http://schemas.microsoft.com/office/drawing/2014/main" id="{CB1566A1-A1D3-414D-8EF8-FC40F1EC6D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7582" y="1967547"/>
            <a:ext cx="1585827" cy="2246588"/>
          </a:xfrm>
          <a:prstGeom prst="rect">
            <a:avLst/>
          </a:prstGeom>
        </p:spPr>
      </p:pic>
      <p:sp>
        <p:nvSpPr>
          <p:cNvPr id="30" name="TextBox 29">
            <a:extLst>
              <a:ext uri="{FF2B5EF4-FFF2-40B4-BE49-F238E27FC236}">
                <a16:creationId xmlns:a16="http://schemas.microsoft.com/office/drawing/2014/main" id="{A9ECA3C2-D298-414A-A40D-29D6F30203BA}"/>
              </a:ext>
            </a:extLst>
          </p:cNvPr>
          <p:cNvSpPr txBox="1"/>
          <p:nvPr/>
        </p:nvSpPr>
        <p:spPr>
          <a:xfrm>
            <a:off x="334962" y="6566370"/>
            <a:ext cx="6280612" cy="161776"/>
          </a:xfrm>
          <a:prstGeom prst="rect">
            <a:avLst/>
          </a:prstGeom>
          <a:noFill/>
        </p:spPr>
        <p:txBody>
          <a:bodyPr wrap="square" lIns="0" tIns="0" rIns="0" bIns="0" rtlCol="0" anchor="t">
            <a:spAutoFit/>
          </a:bodyPr>
          <a:lstStyle/>
          <a:p>
            <a:pPr lvl="0">
              <a:lnSpc>
                <a:spcPct val="150000"/>
              </a:lnSpc>
              <a:spcBef>
                <a:spcPts val="1000"/>
              </a:spcBef>
              <a:buClr>
                <a:srgbClr val="0B2340"/>
              </a:buClr>
              <a:buSzPts val="1800"/>
              <a:defRPr/>
            </a:pPr>
            <a:endParaRPr lang="en-US" sz="800" kern="0">
              <a:solidFill>
                <a:schemeClr val="bg1"/>
              </a:solidFill>
              <a:ea typeface="Lato"/>
              <a:cs typeface="Lato" panose="020F0502020204030203" pitchFamily="34" charset="0"/>
            </a:endParaRPr>
          </a:p>
        </p:txBody>
      </p:sp>
    </p:spTree>
    <p:extLst>
      <p:ext uri="{BB962C8B-B14F-4D97-AF65-F5344CB8AC3E}">
        <p14:creationId xmlns:p14="http://schemas.microsoft.com/office/powerpoint/2010/main" val="7670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1D747BC1-F9AD-4ABC-9B75-AC33C79991B3}"/>
              </a:ext>
            </a:extLst>
          </p:cNvPr>
          <p:cNvGrpSpPr/>
          <p:nvPr/>
        </p:nvGrpSpPr>
        <p:grpSpPr>
          <a:xfrm>
            <a:off x="-3175" y="1287111"/>
            <a:ext cx="12207875" cy="5570889"/>
            <a:chOff x="-3175" y="1287111"/>
            <a:chExt cx="12207875" cy="5570889"/>
          </a:xfrm>
        </p:grpSpPr>
        <p:sp>
          <p:nvSpPr>
            <p:cNvPr id="43" name="Rectangle 42">
              <a:extLst>
                <a:ext uri="{FF2B5EF4-FFF2-40B4-BE49-F238E27FC236}">
                  <a16:creationId xmlns:a16="http://schemas.microsoft.com/office/drawing/2014/main" id="{76E4D2AE-A52E-4BA7-8E87-E289F0D41641}"/>
                </a:ext>
              </a:extLst>
            </p:cNvPr>
            <p:cNvSpPr/>
            <p:nvPr/>
          </p:nvSpPr>
          <p:spPr>
            <a:xfrm>
              <a:off x="0" y="4760913"/>
              <a:ext cx="12192000" cy="2097087"/>
            </a:xfrm>
            <a:prstGeom prst="rect">
              <a:avLst/>
            </a:prstGeom>
            <a:solidFill>
              <a:srgbClr val="817B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5">
              <a:extLst>
                <a:ext uri="{FF2B5EF4-FFF2-40B4-BE49-F238E27FC236}">
                  <a16:creationId xmlns:a16="http://schemas.microsoft.com/office/drawing/2014/main" id="{4D021718-3CFA-44DF-AAE3-9EDEE49D73DD}"/>
                </a:ext>
              </a:extLst>
            </p:cNvPr>
            <p:cNvSpPr>
              <a:spLocks/>
            </p:cNvSpPr>
            <p:nvPr/>
          </p:nvSpPr>
          <p:spPr bwMode="auto">
            <a:xfrm>
              <a:off x="0" y="1287111"/>
              <a:ext cx="12192000" cy="3181702"/>
            </a:xfrm>
            <a:custGeom>
              <a:avLst/>
              <a:gdLst>
                <a:gd name="T0" fmla="*/ 3020 w 3112"/>
                <a:gd name="T1" fmla="*/ 227 h 811"/>
                <a:gd name="T2" fmla="*/ 2929 w 3112"/>
                <a:gd name="T3" fmla="*/ 188 h 811"/>
                <a:gd name="T4" fmla="*/ 2890 w 3112"/>
                <a:gd name="T5" fmla="*/ 167 h 811"/>
                <a:gd name="T6" fmla="*/ 2790 w 3112"/>
                <a:gd name="T7" fmla="*/ 206 h 811"/>
                <a:gd name="T8" fmla="*/ 2616 w 3112"/>
                <a:gd name="T9" fmla="*/ 171 h 811"/>
                <a:gd name="T10" fmla="*/ 2555 w 3112"/>
                <a:gd name="T11" fmla="*/ 204 h 811"/>
                <a:gd name="T12" fmla="*/ 2480 w 3112"/>
                <a:gd name="T13" fmla="*/ 203 h 811"/>
                <a:gd name="T14" fmla="*/ 2380 w 3112"/>
                <a:gd name="T15" fmla="*/ 148 h 811"/>
                <a:gd name="T16" fmla="*/ 2348 w 3112"/>
                <a:gd name="T17" fmla="*/ 124 h 811"/>
                <a:gd name="T18" fmla="*/ 2210 w 3112"/>
                <a:gd name="T19" fmla="*/ 105 h 811"/>
                <a:gd name="T20" fmla="*/ 2143 w 3112"/>
                <a:gd name="T21" fmla="*/ 154 h 811"/>
                <a:gd name="T22" fmla="*/ 1997 w 3112"/>
                <a:gd name="T23" fmla="*/ 134 h 811"/>
                <a:gd name="T24" fmla="*/ 1856 w 3112"/>
                <a:gd name="T25" fmla="*/ 119 h 811"/>
                <a:gd name="T26" fmla="*/ 1529 w 3112"/>
                <a:gd name="T27" fmla="*/ 67 h 811"/>
                <a:gd name="T28" fmla="*/ 1410 w 3112"/>
                <a:gd name="T29" fmla="*/ 118 h 811"/>
                <a:gd name="T30" fmla="*/ 1316 w 3112"/>
                <a:gd name="T31" fmla="*/ 140 h 811"/>
                <a:gd name="T32" fmla="*/ 1227 w 3112"/>
                <a:gd name="T33" fmla="*/ 119 h 811"/>
                <a:gd name="T34" fmla="*/ 1151 w 3112"/>
                <a:gd name="T35" fmla="*/ 63 h 811"/>
                <a:gd name="T36" fmla="*/ 1062 w 3112"/>
                <a:gd name="T37" fmla="*/ 43 h 811"/>
                <a:gd name="T38" fmla="*/ 1019 w 3112"/>
                <a:gd name="T39" fmla="*/ 59 h 811"/>
                <a:gd name="T40" fmla="*/ 853 w 3112"/>
                <a:gd name="T41" fmla="*/ 114 h 811"/>
                <a:gd name="T42" fmla="*/ 756 w 3112"/>
                <a:gd name="T43" fmla="*/ 118 h 811"/>
                <a:gd name="T44" fmla="*/ 655 w 3112"/>
                <a:gd name="T45" fmla="*/ 101 h 811"/>
                <a:gd name="T46" fmla="*/ 566 w 3112"/>
                <a:gd name="T47" fmla="*/ 139 h 811"/>
                <a:gd name="T48" fmla="*/ 446 w 3112"/>
                <a:gd name="T49" fmla="*/ 53 h 811"/>
                <a:gd name="T50" fmla="*/ 354 w 3112"/>
                <a:gd name="T51" fmla="*/ 63 h 811"/>
                <a:gd name="T52" fmla="*/ 216 w 3112"/>
                <a:gd name="T53" fmla="*/ 137 h 811"/>
                <a:gd name="T54" fmla="*/ 136 w 3112"/>
                <a:gd name="T55" fmla="*/ 198 h 811"/>
                <a:gd name="T56" fmla="*/ 80 w 3112"/>
                <a:gd name="T57" fmla="*/ 208 h 811"/>
                <a:gd name="T58" fmla="*/ 16 w 3112"/>
                <a:gd name="T59" fmla="*/ 217 h 811"/>
                <a:gd name="T60" fmla="*/ 0 w 3112"/>
                <a:gd name="T61" fmla="*/ 811 h 811"/>
                <a:gd name="T62" fmla="*/ 3112 w 3112"/>
                <a:gd name="T63" fmla="*/ 25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12" h="811">
                  <a:moveTo>
                    <a:pt x="3112" y="255"/>
                  </a:moveTo>
                  <a:cubicBezTo>
                    <a:pt x="3080" y="250"/>
                    <a:pt x="3051" y="237"/>
                    <a:pt x="3020" y="227"/>
                  </a:cubicBezTo>
                  <a:cubicBezTo>
                    <a:pt x="3006" y="222"/>
                    <a:pt x="2988" y="223"/>
                    <a:pt x="2975" y="216"/>
                  </a:cubicBezTo>
                  <a:cubicBezTo>
                    <a:pt x="2958" y="208"/>
                    <a:pt x="2948" y="194"/>
                    <a:pt x="2929" y="188"/>
                  </a:cubicBezTo>
                  <a:cubicBezTo>
                    <a:pt x="2921" y="186"/>
                    <a:pt x="2916" y="189"/>
                    <a:pt x="2908" y="185"/>
                  </a:cubicBezTo>
                  <a:cubicBezTo>
                    <a:pt x="2901" y="181"/>
                    <a:pt x="2897" y="169"/>
                    <a:pt x="2890" y="167"/>
                  </a:cubicBezTo>
                  <a:cubicBezTo>
                    <a:pt x="2880" y="164"/>
                    <a:pt x="2863" y="175"/>
                    <a:pt x="2855" y="179"/>
                  </a:cubicBezTo>
                  <a:cubicBezTo>
                    <a:pt x="2836" y="188"/>
                    <a:pt x="2812" y="207"/>
                    <a:pt x="2790" y="206"/>
                  </a:cubicBezTo>
                  <a:cubicBezTo>
                    <a:pt x="2737" y="204"/>
                    <a:pt x="2704" y="146"/>
                    <a:pt x="2648" y="162"/>
                  </a:cubicBezTo>
                  <a:cubicBezTo>
                    <a:pt x="2638" y="164"/>
                    <a:pt x="2626" y="166"/>
                    <a:pt x="2616" y="171"/>
                  </a:cubicBezTo>
                  <a:cubicBezTo>
                    <a:pt x="2605" y="176"/>
                    <a:pt x="2595" y="189"/>
                    <a:pt x="2585" y="193"/>
                  </a:cubicBezTo>
                  <a:cubicBezTo>
                    <a:pt x="2574" y="197"/>
                    <a:pt x="2567" y="195"/>
                    <a:pt x="2555" y="204"/>
                  </a:cubicBezTo>
                  <a:cubicBezTo>
                    <a:pt x="2544" y="212"/>
                    <a:pt x="2536" y="223"/>
                    <a:pt x="2520" y="220"/>
                  </a:cubicBezTo>
                  <a:cubicBezTo>
                    <a:pt x="2507" y="218"/>
                    <a:pt x="2494" y="207"/>
                    <a:pt x="2480" y="203"/>
                  </a:cubicBezTo>
                  <a:cubicBezTo>
                    <a:pt x="2460" y="198"/>
                    <a:pt x="2446" y="187"/>
                    <a:pt x="2427" y="178"/>
                  </a:cubicBezTo>
                  <a:cubicBezTo>
                    <a:pt x="2410" y="171"/>
                    <a:pt x="2395" y="155"/>
                    <a:pt x="2380" y="148"/>
                  </a:cubicBezTo>
                  <a:cubicBezTo>
                    <a:pt x="2374" y="146"/>
                    <a:pt x="2365" y="150"/>
                    <a:pt x="2360" y="147"/>
                  </a:cubicBezTo>
                  <a:cubicBezTo>
                    <a:pt x="2351" y="143"/>
                    <a:pt x="2354" y="131"/>
                    <a:pt x="2348" y="124"/>
                  </a:cubicBezTo>
                  <a:cubicBezTo>
                    <a:pt x="2326" y="102"/>
                    <a:pt x="2288" y="74"/>
                    <a:pt x="2264" y="75"/>
                  </a:cubicBezTo>
                  <a:cubicBezTo>
                    <a:pt x="2239" y="77"/>
                    <a:pt x="2227" y="96"/>
                    <a:pt x="2210" y="105"/>
                  </a:cubicBezTo>
                  <a:cubicBezTo>
                    <a:pt x="2197" y="112"/>
                    <a:pt x="2181" y="111"/>
                    <a:pt x="2168" y="120"/>
                  </a:cubicBezTo>
                  <a:cubicBezTo>
                    <a:pt x="2159" y="126"/>
                    <a:pt x="2155" y="145"/>
                    <a:pt x="2143" y="154"/>
                  </a:cubicBezTo>
                  <a:cubicBezTo>
                    <a:pt x="2114" y="175"/>
                    <a:pt x="2076" y="155"/>
                    <a:pt x="2044" y="149"/>
                  </a:cubicBezTo>
                  <a:cubicBezTo>
                    <a:pt x="2027" y="145"/>
                    <a:pt x="2015" y="140"/>
                    <a:pt x="1997" y="134"/>
                  </a:cubicBezTo>
                  <a:cubicBezTo>
                    <a:pt x="1973" y="126"/>
                    <a:pt x="1965" y="134"/>
                    <a:pt x="1944" y="131"/>
                  </a:cubicBezTo>
                  <a:cubicBezTo>
                    <a:pt x="1911" y="127"/>
                    <a:pt x="1893" y="116"/>
                    <a:pt x="1856" y="119"/>
                  </a:cubicBezTo>
                  <a:cubicBezTo>
                    <a:pt x="1778" y="124"/>
                    <a:pt x="1711" y="65"/>
                    <a:pt x="1633" y="62"/>
                  </a:cubicBezTo>
                  <a:cubicBezTo>
                    <a:pt x="1630" y="0"/>
                    <a:pt x="1556" y="55"/>
                    <a:pt x="1529" y="67"/>
                  </a:cubicBezTo>
                  <a:cubicBezTo>
                    <a:pt x="1504" y="78"/>
                    <a:pt x="1474" y="75"/>
                    <a:pt x="1452" y="85"/>
                  </a:cubicBezTo>
                  <a:cubicBezTo>
                    <a:pt x="1439" y="90"/>
                    <a:pt x="1427" y="110"/>
                    <a:pt x="1410" y="118"/>
                  </a:cubicBezTo>
                  <a:cubicBezTo>
                    <a:pt x="1397" y="125"/>
                    <a:pt x="1379" y="129"/>
                    <a:pt x="1364" y="131"/>
                  </a:cubicBezTo>
                  <a:cubicBezTo>
                    <a:pt x="1341" y="133"/>
                    <a:pt x="1337" y="130"/>
                    <a:pt x="1316" y="140"/>
                  </a:cubicBezTo>
                  <a:cubicBezTo>
                    <a:pt x="1295" y="150"/>
                    <a:pt x="1296" y="164"/>
                    <a:pt x="1271" y="156"/>
                  </a:cubicBezTo>
                  <a:cubicBezTo>
                    <a:pt x="1264" y="153"/>
                    <a:pt x="1233" y="125"/>
                    <a:pt x="1227" y="119"/>
                  </a:cubicBezTo>
                  <a:cubicBezTo>
                    <a:pt x="1218" y="110"/>
                    <a:pt x="1209" y="96"/>
                    <a:pt x="1199" y="86"/>
                  </a:cubicBezTo>
                  <a:cubicBezTo>
                    <a:pt x="1184" y="69"/>
                    <a:pt x="1167" y="71"/>
                    <a:pt x="1151" y="63"/>
                  </a:cubicBezTo>
                  <a:cubicBezTo>
                    <a:pt x="1140" y="57"/>
                    <a:pt x="1126" y="46"/>
                    <a:pt x="1113" y="40"/>
                  </a:cubicBezTo>
                  <a:cubicBezTo>
                    <a:pt x="1089" y="29"/>
                    <a:pt x="1086" y="35"/>
                    <a:pt x="1062" y="43"/>
                  </a:cubicBezTo>
                  <a:cubicBezTo>
                    <a:pt x="1059" y="44"/>
                    <a:pt x="1047" y="56"/>
                    <a:pt x="1042" y="59"/>
                  </a:cubicBezTo>
                  <a:cubicBezTo>
                    <a:pt x="1039" y="60"/>
                    <a:pt x="1026" y="56"/>
                    <a:pt x="1019" y="59"/>
                  </a:cubicBezTo>
                  <a:cubicBezTo>
                    <a:pt x="982" y="74"/>
                    <a:pt x="945" y="99"/>
                    <a:pt x="907" y="109"/>
                  </a:cubicBezTo>
                  <a:cubicBezTo>
                    <a:pt x="890" y="114"/>
                    <a:pt x="871" y="108"/>
                    <a:pt x="853" y="114"/>
                  </a:cubicBezTo>
                  <a:cubicBezTo>
                    <a:pt x="833" y="120"/>
                    <a:pt x="830" y="134"/>
                    <a:pt x="807" y="135"/>
                  </a:cubicBezTo>
                  <a:cubicBezTo>
                    <a:pt x="797" y="135"/>
                    <a:pt x="769" y="123"/>
                    <a:pt x="756" y="118"/>
                  </a:cubicBezTo>
                  <a:cubicBezTo>
                    <a:pt x="739" y="113"/>
                    <a:pt x="722" y="96"/>
                    <a:pt x="705" y="92"/>
                  </a:cubicBezTo>
                  <a:cubicBezTo>
                    <a:pt x="705" y="92"/>
                    <a:pt x="657" y="100"/>
                    <a:pt x="655" y="101"/>
                  </a:cubicBezTo>
                  <a:cubicBezTo>
                    <a:pt x="637" y="109"/>
                    <a:pt x="637" y="124"/>
                    <a:pt x="624" y="130"/>
                  </a:cubicBezTo>
                  <a:cubicBezTo>
                    <a:pt x="612" y="135"/>
                    <a:pt x="579" y="136"/>
                    <a:pt x="566" y="139"/>
                  </a:cubicBezTo>
                  <a:cubicBezTo>
                    <a:pt x="539" y="144"/>
                    <a:pt x="554" y="154"/>
                    <a:pt x="523" y="135"/>
                  </a:cubicBezTo>
                  <a:cubicBezTo>
                    <a:pt x="490" y="116"/>
                    <a:pt x="475" y="78"/>
                    <a:pt x="446" y="53"/>
                  </a:cubicBezTo>
                  <a:cubicBezTo>
                    <a:pt x="435" y="43"/>
                    <a:pt x="417" y="30"/>
                    <a:pt x="400" y="32"/>
                  </a:cubicBezTo>
                  <a:cubicBezTo>
                    <a:pt x="371" y="35"/>
                    <a:pt x="375" y="48"/>
                    <a:pt x="354" y="63"/>
                  </a:cubicBezTo>
                  <a:cubicBezTo>
                    <a:pt x="325" y="83"/>
                    <a:pt x="294" y="86"/>
                    <a:pt x="266" y="108"/>
                  </a:cubicBezTo>
                  <a:cubicBezTo>
                    <a:pt x="252" y="120"/>
                    <a:pt x="227" y="126"/>
                    <a:pt x="216" y="137"/>
                  </a:cubicBezTo>
                  <a:cubicBezTo>
                    <a:pt x="203" y="150"/>
                    <a:pt x="207" y="163"/>
                    <a:pt x="190" y="174"/>
                  </a:cubicBezTo>
                  <a:cubicBezTo>
                    <a:pt x="183" y="178"/>
                    <a:pt x="142" y="197"/>
                    <a:pt x="136" y="198"/>
                  </a:cubicBezTo>
                  <a:cubicBezTo>
                    <a:pt x="127" y="200"/>
                    <a:pt x="111" y="193"/>
                    <a:pt x="105" y="195"/>
                  </a:cubicBezTo>
                  <a:cubicBezTo>
                    <a:pt x="97" y="198"/>
                    <a:pt x="84" y="206"/>
                    <a:pt x="80" y="208"/>
                  </a:cubicBezTo>
                  <a:cubicBezTo>
                    <a:pt x="70" y="211"/>
                    <a:pt x="72" y="218"/>
                    <a:pt x="55" y="222"/>
                  </a:cubicBezTo>
                  <a:cubicBezTo>
                    <a:pt x="44" y="224"/>
                    <a:pt x="30" y="213"/>
                    <a:pt x="16" y="217"/>
                  </a:cubicBezTo>
                  <a:cubicBezTo>
                    <a:pt x="12" y="217"/>
                    <a:pt x="6" y="221"/>
                    <a:pt x="0" y="225"/>
                  </a:cubicBezTo>
                  <a:cubicBezTo>
                    <a:pt x="0" y="811"/>
                    <a:pt x="0" y="811"/>
                    <a:pt x="0" y="811"/>
                  </a:cubicBezTo>
                  <a:cubicBezTo>
                    <a:pt x="3112" y="811"/>
                    <a:pt x="3112" y="811"/>
                    <a:pt x="3112" y="811"/>
                  </a:cubicBezTo>
                  <a:lnTo>
                    <a:pt x="3112" y="255"/>
                  </a:lnTo>
                  <a:close/>
                </a:path>
              </a:pathLst>
            </a:custGeom>
            <a:solidFill>
              <a:srgbClr val="4B4761"/>
            </a:solidFill>
            <a:ln w="17672" cap="flat">
              <a:noFill/>
              <a:prstDash val="solid"/>
              <a:miter/>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EE4F9049-93DF-4827-A6BD-D6A9A7C1B2A1}"/>
                </a:ext>
              </a:extLst>
            </p:cNvPr>
            <p:cNvSpPr>
              <a:spLocks/>
            </p:cNvSpPr>
            <p:nvPr/>
          </p:nvSpPr>
          <p:spPr bwMode="auto">
            <a:xfrm>
              <a:off x="-3175" y="2076450"/>
              <a:ext cx="12201525" cy="2689225"/>
            </a:xfrm>
            <a:custGeom>
              <a:avLst/>
              <a:gdLst>
                <a:gd name="T0" fmla="*/ 3129 w 3132"/>
                <a:gd name="T1" fmla="*/ 104 h 689"/>
                <a:gd name="T2" fmla="*/ 3066 w 3132"/>
                <a:gd name="T3" fmla="*/ 94 h 689"/>
                <a:gd name="T4" fmla="*/ 2964 w 3132"/>
                <a:gd name="T5" fmla="*/ 80 h 689"/>
                <a:gd name="T6" fmla="*/ 2902 w 3132"/>
                <a:gd name="T7" fmla="*/ 94 h 689"/>
                <a:gd name="T8" fmla="*/ 2799 w 3132"/>
                <a:gd name="T9" fmla="*/ 65 h 689"/>
                <a:gd name="T10" fmla="*/ 2744 w 3132"/>
                <a:gd name="T11" fmla="*/ 33 h 689"/>
                <a:gd name="T12" fmla="*/ 2689 w 3132"/>
                <a:gd name="T13" fmla="*/ 31 h 689"/>
                <a:gd name="T14" fmla="*/ 2621 w 3132"/>
                <a:gd name="T15" fmla="*/ 57 h 689"/>
                <a:gd name="T16" fmla="*/ 2551 w 3132"/>
                <a:gd name="T17" fmla="*/ 75 h 689"/>
                <a:gd name="T18" fmla="*/ 2477 w 3132"/>
                <a:gd name="T19" fmla="*/ 60 h 689"/>
                <a:gd name="T20" fmla="*/ 2370 w 3132"/>
                <a:gd name="T21" fmla="*/ 60 h 689"/>
                <a:gd name="T22" fmla="*/ 2225 w 3132"/>
                <a:gd name="T23" fmla="*/ 45 h 689"/>
                <a:gd name="T24" fmla="*/ 2152 w 3132"/>
                <a:gd name="T25" fmla="*/ 50 h 689"/>
                <a:gd name="T26" fmla="*/ 2059 w 3132"/>
                <a:gd name="T27" fmla="*/ 31 h 689"/>
                <a:gd name="T28" fmla="*/ 2001 w 3132"/>
                <a:gd name="T29" fmla="*/ 0 h 689"/>
                <a:gd name="T30" fmla="*/ 1898 w 3132"/>
                <a:gd name="T31" fmla="*/ 49 h 689"/>
                <a:gd name="T32" fmla="*/ 1822 w 3132"/>
                <a:gd name="T33" fmla="*/ 67 h 689"/>
                <a:gd name="T34" fmla="*/ 1749 w 3132"/>
                <a:gd name="T35" fmla="*/ 80 h 689"/>
                <a:gd name="T36" fmla="*/ 1659 w 3132"/>
                <a:gd name="T37" fmla="*/ 94 h 689"/>
                <a:gd name="T38" fmla="*/ 1560 w 3132"/>
                <a:gd name="T39" fmla="*/ 113 h 689"/>
                <a:gd name="T40" fmla="*/ 1448 w 3132"/>
                <a:gd name="T41" fmla="*/ 80 h 689"/>
                <a:gd name="T42" fmla="*/ 1371 w 3132"/>
                <a:gd name="T43" fmla="*/ 87 h 689"/>
                <a:gd name="T44" fmla="*/ 1303 w 3132"/>
                <a:gd name="T45" fmla="*/ 85 h 689"/>
                <a:gd name="T46" fmla="*/ 1222 w 3132"/>
                <a:gd name="T47" fmla="*/ 109 h 689"/>
                <a:gd name="T48" fmla="*/ 1121 w 3132"/>
                <a:gd name="T49" fmla="*/ 114 h 689"/>
                <a:gd name="T50" fmla="*/ 1001 w 3132"/>
                <a:gd name="T51" fmla="*/ 94 h 689"/>
                <a:gd name="T52" fmla="*/ 936 w 3132"/>
                <a:gd name="T53" fmla="*/ 60 h 689"/>
                <a:gd name="T54" fmla="*/ 831 w 3132"/>
                <a:gd name="T55" fmla="*/ 14 h 689"/>
                <a:gd name="T56" fmla="*/ 755 w 3132"/>
                <a:gd name="T57" fmla="*/ 43 h 689"/>
                <a:gd name="T58" fmla="*/ 718 w 3132"/>
                <a:gd name="T59" fmla="*/ 70 h 689"/>
                <a:gd name="T60" fmla="*/ 533 w 3132"/>
                <a:gd name="T61" fmla="*/ 45 h 689"/>
                <a:gd name="T62" fmla="*/ 467 w 3132"/>
                <a:gd name="T63" fmla="*/ 68 h 689"/>
                <a:gd name="T64" fmla="*/ 291 w 3132"/>
                <a:gd name="T65" fmla="*/ 85 h 689"/>
                <a:gd name="T66" fmla="*/ 181 w 3132"/>
                <a:gd name="T67" fmla="*/ 40 h 689"/>
                <a:gd name="T68" fmla="*/ 96 w 3132"/>
                <a:gd name="T69" fmla="*/ 62 h 689"/>
                <a:gd name="T70" fmla="*/ 17 w 3132"/>
                <a:gd name="T71" fmla="*/ 102 h 689"/>
                <a:gd name="T72" fmla="*/ 0 w 3132"/>
                <a:gd name="T73" fmla="*/ 689 h 689"/>
                <a:gd name="T74" fmla="*/ 3132 w 3132"/>
                <a:gd name="T75" fmla="*/ 10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32" h="689">
                  <a:moveTo>
                    <a:pt x="3132" y="105"/>
                  </a:moveTo>
                  <a:cubicBezTo>
                    <a:pt x="3131" y="105"/>
                    <a:pt x="3130" y="105"/>
                    <a:pt x="3129" y="104"/>
                  </a:cubicBezTo>
                  <a:cubicBezTo>
                    <a:pt x="3120" y="103"/>
                    <a:pt x="3113" y="95"/>
                    <a:pt x="3102" y="94"/>
                  </a:cubicBezTo>
                  <a:cubicBezTo>
                    <a:pt x="3088" y="93"/>
                    <a:pt x="3079" y="98"/>
                    <a:pt x="3066" y="94"/>
                  </a:cubicBezTo>
                  <a:cubicBezTo>
                    <a:pt x="3048" y="90"/>
                    <a:pt x="3022" y="71"/>
                    <a:pt x="3004" y="70"/>
                  </a:cubicBezTo>
                  <a:cubicBezTo>
                    <a:pt x="2990" y="70"/>
                    <a:pt x="2980" y="81"/>
                    <a:pt x="2964" y="80"/>
                  </a:cubicBezTo>
                  <a:cubicBezTo>
                    <a:pt x="2951" y="79"/>
                    <a:pt x="2947" y="71"/>
                    <a:pt x="2934" y="76"/>
                  </a:cubicBezTo>
                  <a:cubicBezTo>
                    <a:pt x="2916" y="82"/>
                    <a:pt x="2925" y="94"/>
                    <a:pt x="2902" y="94"/>
                  </a:cubicBezTo>
                  <a:cubicBezTo>
                    <a:pt x="2891" y="94"/>
                    <a:pt x="2874" y="89"/>
                    <a:pt x="2862" y="87"/>
                  </a:cubicBezTo>
                  <a:cubicBezTo>
                    <a:pt x="2850" y="85"/>
                    <a:pt x="2809" y="73"/>
                    <a:pt x="2799" y="65"/>
                  </a:cubicBezTo>
                  <a:cubicBezTo>
                    <a:pt x="2794" y="60"/>
                    <a:pt x="2794" y="49"/>
                    <a:pt x="2787" y="44"/>
                  </a:cubicBezTo>
                  <a:cubicBezTo>
                    <a:pt x="2777" y="35"/>
                    <a:pt x="2758" y="34"/>
                    <a:pt x="2744" y="33"/>
                  </a:cubicBezTo>
                  <a:cubicBezTo>
                    <a:pt x="2745" y="28"/>
                    <a:pt x="2742" y="20"/>
                    <a:pt x="2743" y="14"/>
                  </a:cubicBezTo>
                  <a:cubicBezTo>
                    <a:pt x="2728" y="14"/>
                    <a:pt x="2701" y="22"/>
                    <a:pt x="2689" y="31"/>
                  </a:cubicBezTo>
                  <a:cubicBezTo>
                    <a:pt x="2680" y="38"/>
                    <a:pt x="2676" y="52"/>
                    <a:pt x="2664" y="56"/>
                  </a:cubicBezTo>
                  <a:cubicBezTo>
                    <a:pt x="2651" y="60"/>
                    <a:pt x="2634" y="50"/>
                    <a:pt x="2621" y="57"/>
                  </a:cubicBezTo>
                  <a:cubicBezTo>
                    <a:pt x="2601" y="68"/>
                    <a:pt x="2612" y="75"/>
                    <a:pt x="2586" y="77"/>
                  </a:cubicBezTo>
                  <a:cubicBezTo>
                    <a:pt x="2574" y="78"/>
                    <a:pt x="2563" y="75"/>
                    <a:pt x="2551" y="75"/>
                  </a:cubicBezTo>
                  <a:cubicBezTo>
                    <a:pt x="2537" y="76"/>
                    <a:pt x="2524" y="81"/>
                    <a:pt x="2509" y="77"/>
                  </a:cubicBezTo>
                  <a:cubicBezTo>
                    <a:pt x="2497" y="73"/>
                    <a:pt x="2491" y="62"/>
                    <a:pt x="2477" y="60"/>
                  </a:cubicBezTo>
                  <a:cubicBezTo>
                    <a:pt x="2460" y="57"/>
                    <a:pt x="2434" y="67"/>
                    <a:pt x="2416" y="68"/>
                  </a:cubicBezTo>
                  <a:cubicBezTo>
                    <a:pt x="2392" y="70"/>
                    <a:pt x="2389" y="67"/>
                    <a:pt x="2370" y="60"/>
                  </a:cubicBezTo>
                  <a:cubicBezTo>
                    <a:pt x="2344" y="49"/>
                    <a:pt x="2320" y="40"/>
                    <a:pt x="2296" y="33"/>
                  </a:cubicBezTo>
                  <a:cubicBezTo>
                    <a:pt x="2262" y="24"/>
                    <a:pt x="2255" y="23"/>
                    <a:pt x="2225" y="45"/>
                  </a:cubicBezTo>
                  <a:cubicBezTo>
                    <a:pt x="2204" y="61"/>
                    <a:pt x="2210" y="54"/>
                    <a:pt x="2187" y="48"/>
                  </a:cubicBezTo>
                  <a:cubicBezTo>
                    <a:pt x="2174" y="45"/>
                    <a:pt x="2163" y="47"/>
                    <a:pt x="2152" y="50"/>
                  </a:cubicBezTo>
                  <a:cubicBezTo>
                    <a:pt x="2134" y="54"/>
                    <a:pt x="2125" y="60"/>
                    <a:pt x="2107" y="55"/>
                  </a:cubicBezTo>
                  <a:cubicBezTo>
                    <a:pt x="2091" y="50"/>
                    <a:pt x="2076" y="36"/>
                    <a:pt x="2059" y="31"/>
                  </a:cubicBezTo>
                  <a:cubicBezTo>
                    <a:pt x="2047" y="27"/>
                    <a:pt x="2037" y="27"/>
                    <a:pt x="2027" y="19"/>
                  </a:cubicBezTo>
                  <a:cubicBezTo>
                    <a:pt x="2014" y="10"/>
                    <a:pt x="2018" y="1"/>
                    <a:pt x="2001" y="0"/>
                  </a:cubicBezTo>
                  <a:cubicBezTo>
                    <a:pt x="1988" y="0"/>
                    <a:pt x="1966" y="19"/>
                    <a:pt x="1955" y="26"/>
                  </a:cubicBezTo>
                  <a:cubicBezTo>
                    <a:pt x="1937" y="37"/>
                    <a:pt x="1915" y="36"/>
                    <a:pt x="1898" y="49"/>
                  </a:cubicBezTo>
                  <a:cubicBezTo>
                    <a:pt x="1885" y="59"/>
                    <a:pt x="1879" y="70"/>
                    <a:pt x="1862" y="74"/>
                  </a:cubicBezTo>
                  <a:cubicBezTo>
                    <a:pt x="1842" y="80"/>
                    <a:pt x="1839" y="68"/>
                    <a:pt x="1822" y="67"/>
                  </a:cubicBezTo>
                  <a:cubicBezTo>
                    <a:pt x="1810" y="67"/>
                    <a:pt x="1800" y="78"/>
                    <a:pt x="1788" y="80"/>
                  </a:cubicBezTo>
                  <a:cubicBezTo>
                    <a:pt x="1775" y="82"/>
                    <a:pt x="1763" y="76"/>
                    <a:pt x="1749" y="80"/>
                  </a:cubicBezTo>
                  <a:cubicBezTo>
                    <a:pt x="1731" y="84"/>
                    <a:pt x="1722" y="88"/>
                    <a:pt x="1703" y="87"/>
                  </a:cubicBezTo>
                  <a:cubicBezTo>
                    <a:pt x="1687" y="86"/>
                    <a:pt x="1674" y="92"/>
                    <a:pt x="1659" y="94"/>
                  </a:cubicBezTo>
                  <a:cubicBezTo>
                    <a:pt x="1646" y="95"/>
                    <a:pt x="1636" y="87"/>
                    <a:pt x="1627" y="88"/>
                  </a:cubicBezTo>
                  <a:cubicBezTo>
                    <a:pt x="1603" y="88"/>
                    <a:pt x="1585" y="110"/>
                    <a:pt x="1560" y="113"/>
                  </a:cubicBezTo>
                  <a:cubicBezTo>
                    <a:pt x="1536" y="116"/>
                    <a:pt x="1507" y="102"/>
                    <a:pt x="1483" y="97"/>
                  </a:cubicBezTo>
                  <a:cubicBezTo>
                    <a:pt x="1469" y="94"/>
                    <a:pt x="1460" y="83"/>
                    <a:pt x="1448" y="80"/>
                  </a:cubicBezTo>
                  <a:cubicBezTo>
                    <a:pt x="1433" y="77"/>
                    <a:pt x="1425" y="91"/>
                    <a:pt x="1411" y="94"/>
                  </a:cubicBezTo>
                  <a:cubicBezTo>
                    <a:pt x="1396" y="97"/>
                    <a:pt x="1384" y="87"/>
                    <a:pt x="1371" y="87"/>
                  </a:cubicBezTo>
                  <a:cubicBezTo>
                    <a:pt x="1357" y="87"/>
                    <a:pt x="1350" y="91"/>
                    <a:pt x="1337" y="87"/>
                  </a:cubicBezTo>
                  <a:cubicBezTo>
                    <a:pt x="1320" y="83"/>
                    <a:pt x="1324" y="71"/>
                    <a:pt x="1303" y="85"/>
                  </a:cubicBezTo>
                  <a:cubicBezTo>
                    <a:pt x="1291" y="92"/>
                    <a:pt x="1276" y="120"/>
                    <a:pt x="1260" y="121"/>
                  </a:cubicBezTo>
                  <a:cubicBezTo>
                    <a:pt x="1248" y="121"/>
                    <a:pt x="1239" y="108"/>
                    <a:pt x="1222" y="109"/>
                  </a:cubicBezTo>
                  <a:cubicBezTo>
                    <a:pt x="1212" y="110"/>
                    <a:pt x="1203" y="113"/>
                    <a:pt x="1193" y="114"/>
                  </a:cubicBezTo>
                  <a:cubicBezTo>
                    <a:pt x="1166" y="118"/>
                    <a:pt x="1149" y="98"/>
                    <a:pt x="1121" y="114"/>
                  </a:cubicBezTo>
                  <a:cubicBezTo>
                    <a:pt x="1104" y="105"/>
                    <a:pt x="1089" y="101"/>
                    <a:pt x="1070" y="99"/>
                  </a:cubicBezTo>
                  <a:cubicBezTo>
                    <a:pt x="1052" y="98"/>
                    <a:pt x="1017" y="100"/>
                    <a:pt x="1001" y="94"/>
                  </a:cubicBezTo>
                  <a:cubicBezTo>
                    <a:pt x="988" y="89"/>
                    <a:pt x="985" y="74"/>
                    <a:pt x="974" y="67"/>
                  </a:cubicBezTo>
                  <a:cubicBezTo>
                    <a:pt x="962" y="60"/>
                    <a:pt x="949" y="63"/>
                    <a:pt x="936" y="60"/>
                  </a:cubicBezTo>
                  <a:cubicBezTo>
                    <a:pt x="914" y="54"/>
                    <a:pt x="898" y="48"/>
                    <a:pt x="879" y="37"/>
                  </a:cubicBezTo>
                  <a:cubicBezTo>
                    <a:pt x="864" y="28"/>
                    <a:pt x="849" y="17"/>
                    <a:pt x="831" y="14"/>
                  </a:cubicBezTo>
                  <a:cubicBezTo>
                    <a:pt x="802" y="8"/>
                    <a:pt x="799" y="29"/>
                    <a:pt x="776" y="40"/>
                  </a:cubicBezTo>
                  <a:cubicBezTo>
                    <a:pt x="771" y="43"/>
                    <a:pt x="760" y="40"/>
                    <a:pt x="755" y="43"/>
                  </a:cubicBezTo>
                  <a:cubicBezTo>
                    <a:pt x="748" y="47"/>
                    <a:pt x="752" y="55"/>
                    <a:pt x="745" y="60"/>
                  </a:cubicBezTo>
                  <a:cubicBezTo>
                    <a:pt x="736" y="67"/>
                    <a:pt x="727" y="66"/>
                    <a:pt x="718" y="70"/>
                  </a:cubicBezTo>
                  <a:cubicBezTo>
                    <a:pt x="677" y="90"/>
                    <a:pt x="663" y="95"/>
                    <a:pt x="622" y="75"/>
                  </a:cubicBezTo>
                  <a:cubicBezTo>
                    <a:pt x="598" y="62"/>
                    <a:pt x="560" y="40"/>
                    <a:pt x="533" y="45"/>
                  </a:cubicBezTo>
                  <a:cubicBezTo>
                    <a:pt x="522" y="47"/>
                    <a:pt x="514" y="57"/>
                    <a:pt x="503" y="60"/>
                  </a:cubicBezTo>
                  <a:cubicBezTo>
                    <a:pt x="491" y="64"/>
                    <a:pt x="479" y="63"/>
                    <a:pt x="467" y="68"/>
                  </a:cubicBezTo>
                  <a:cubicBezTo>
                    <a:pt x="434" y="82"/>
                    <a:pt x="401" y="91"/>
                    <a:pt x="369" y="104"/>
                  </a:cubicBezTo>
                  <a:cubicBezTo>
                    <a:pt x="353" y="91"/>
                    <a:pt x="313" y="85"/>
                    <a:pt x="291" y="85"/>
                  </a:cubicBezTo>
                  <a:cubicBezTo>
                    <a:pt x="259" y="83"/>
                    <a:pt x="244" y="63"/>
                    <a:pt x="220" y="52"/>
                  </a:cubicBezTo>
                  <a:cubicBezTo>
                    <a:pt x="203" y="44"/>
                    <a:pt x="201" y="43"/>
                    <a:pt x="181" y="40"/>
                  </a:cubicBezTo>
                  <a:cubicBezTo>
                    <a:pt x="157" y="38"/>
                    <a:pt x="164" y="38"/>
                    <a:pt x="144" y="48"/>
                  </a:cubicBezTo>
                  <a:cubicBezTo>
                    <a:pt x="129" y="55"/>
                    <a:pt x="110" y="55"/>
                    <a:pt x="96" y="62"/>
                  </a:cubicBezTo>
                  <a:cubicBezTo>
                    <a:pt x="82" y="69"/>
                    <a:pt x="73" y="83"/>
                    <a:pt x="59" y="90"/>
                  </a:cubicBezTo>
                  <a:cubicBezTo>
                    <a:pt x="46" y="97"/>
                    <a:pt x="29" y="94"/>
                    <a:pt x="17" y="102"/>
                  </a:cubicBezTo>
                  <a:cubicBezTo>
                    <a:pt x="11" y="105"/>
                    <a:pt x="6" y="110"/>
                    <a:pt x="0" y="114"/>
                  </a:cubicBezTo>
                  <a:cubicBezTo>
                    <a:pt x="0" y="689"/>
                    <a:pt x="0" y="689"/>
                    <a:pt x="0" y="689"/>
                  </a:cubicBezTo>
                  <a:cubicBezTo>
                    <a:pt x="3132" y="689"/>
                    <a:pt x="3132" y="689"/>
                    <a:pt x="3132" y="689"/>
                  </a:cubicBezTo>
                  <a:lnTo>
                    <a:pt x="3132" y="105"/>
                  </a:lnTo>
                  <a:close/>
                </a:path>
              </a:pathLst>
            </a:custGeom>
            <a:solidFill>
              <a:srgbClr val="544F6B"/>
            </a:solidFill>
            <a:ln w="21754" cap="flat">
              <a:noFill/>
              <a:prstDash val="solid"/>
              <a:miter/>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D75F18D2-8B35-4671-AC48-6F462592B6F6}"/>
                </a:ext>
              </a:extLst>
            </p:cNvPr>
            <p:cNvSpPr>
              <a:spLocks/>
            </p:cNvSpPr>
            <p:nvPr/>
          </p:nvSpPr>
          <p:spPr bwMode="auto">
            <a:xfrm>
              <a:off x="-3175" y="2697163"/>
              <a:ext cx="12201525" cy="2068513"/>
            </a:xfrm>
            <a:custGeom>
              <a:avLst/>
              <a:gdLst>
                <a:gd name="T0" fmla="*/ 3132 w 3132"/>
                <a:gd name="T1" fmla="*/ 48 h 530"/>
                <a:gd name="T2" fmla="*/ 3128 w 3132"/>
                <a:gd name="T3" fmla="*/ 47 h 530"/>
                <a:gd name="T4" fmla="*/ 3019 w 3132"/>
                <a:gd name="T5" fmla="*/ 36 h 530"/>
                <a:gd name="T6" fmla="*/ 2919 w 3132"/>
                <a:gd name="T7" fmla="*/ 23 h 530"/>
                <a:gd name="T8" fmla="*/ 2818 w 3132"/>
                <a:gd name="T9" fmla="*/ 41 h 530"/>
                <a:gd name="T10" fmla="*/ 2721 w 3132"/>
                <a:gd name="T11" fmla="*/ 38 h 530"/>
                <a:gd name="T12" fmla="*/ 2630 w 3132"/>
                <a:gd name="T13" fmla="*/ 55 h 530"/>
                <a:gd name="T14" fmla="*/ 2575 w 3132"/>
                <a:gd name="T15" fmla="*/ 35 h 530"/>
                <a:gd name="T16" fmla="*/ 2509 w 3132"/>
                <a:gd name="T17" fmla="*/ 40 h 530"/>
                <a:gd name="T18" fmla="*/ 2357 w 3132"/>
                <a:gd name="T19" fmla="*/ 35 h 530"/>
                <a:gd name="T20" fmla="*/ 2208 w 3132"/>
                <a:gd name="T21" fmla="*/ 11 h 530"/>
                <a:gd name="T22" fmla="*/ 2043 w 3132"/>
                <a:gd name="T23" fmla="*/ 28 h 530"/>
                <a:gd name="T24" fmla="*/ 1840 w 3132"/>
                <a:gd name="T25" fmla="*/ 33 h 530"/>
                <a:gd name="T26" fmla="*/ 1735 w 3132"/>
                <a:gd name="T27" fmla="*/ 14 h 530"/>
                <a:gd name="T28" fmla="*/ 1647 w 3132"/>
                <a:gd name="T29" fmla="*/ 28 h 530"/>
                <a:gd name="T30" fmla="*/ 1518 w 3132"/>
                <a:gd name="T31" fmla="*/ 36 h 530"/>
                <a:gd name="T32" fmla="*/ 1417 w 3132"/>
                <a:gd name="T33" fmla="*/ 47 h 530"/>
                <a:gd name="T34" fmla="*/ 1289 w 3132"/>
                <a:gd name="T35" fmla="*/ 43 h 530"/>
                <a:gd name="T36" fmla="*/ 1128 w 3132"/>
                <a:gd name="T37" fmla="*/ 38 h 530"/>
                <a:gd name="T38" fmla="*/ 972 w 3132"/>
                <a:gd name="T39" fmla="*/ 36 h 530"/>
                <a:gd name="T40" fmla="*/ 799 w 3132"/>
                <a:gd name="T41" fmla="*/ 43 h 530"/>
                <a:gd name="T42" fmla="*/ 635 w 3132"/>
                <a:gd name="T43" fmla="*/ 16 h 530"/>
                <a:gd name="T44" fmla="*/ 301 w 3132"/>
                <a:gd name="T45" fmla="*/ 23 h 530"/>
                <a:gd name="T46" fmla="*/ 128 w 3132"/>
                <a:gd name="T47" fmla="*/ 9 h 530"/>
                <a:gd name="T48" fmla="*/ 32 w 3132"/>
                <a:gd name="T49" fmla="*/ 18 h 530"/>
                <a:gd name="T50" fmla="*/ 0 w 3132"/>
                <a:gd name="T51" fmla="*/ 23 h 530"/>
                <a:gd name="T52" fmla="*/ 0 w 3132"/>
                <a:gd name="T53" fmla="*/ 530 h 530"/>
                <a:gd name="T54" fmla="*/ 3132 w 3132"/>
                <a:gd name="T55" fmla="*/ 530 h 530"/>
                <a:gd name="T56" fmla="*/ 3132 w 3132"/>
                <a:gd name="T57" fmla="*/ 4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32" h="530">
                  <a:moveTo>
                    <a:pt x="3132" y="48"/>
                  </a:moveTo>
                  <a:cubicBezTo>
                    <a:pt x="3130" y="48"/>
                    <a:pt x="3129" y="48"/>
                    <a:pt x="3128" y="47"/>
                  </a:cubicBezTo>
                  <a:cubicBezTo>
                    <a:pt x="3090" y="40"/>
                    <a:pt x="3057" y="39"/>
                    <a:pt x="3019" y="36"/>
                  </a:cubicBezTo>
                  <a:cubicBezTo>
                    <a:pt x="2985" y="33"/>
                    <a:pt x="2953" y="24"/>
                    <a:pt x="2919" y="23"/>
                  </a:cubicBezTo>
                  <a:cubicBezTo>
                    <a:pt x="2881" y="23"/>
                    <a:pt x="2855" y="41"/>
                    <a:pt x="2818" y="41"/>
                  </a:cubicBezTo>
                  <a:cubicBezTo>
                    <a:pt x="2785" y="41"/>
                    <a:pt x="2754" y="41"/>
                    <a:pt x="2721" y="38"/>
                  </a:cubicBezTo>
                  <a:cubicBezTo>
                    <a:pt x="2687" y="35"/>
                    <a:pt x="2662" y="52"/>
                    <a:pt x="2630" y="55"/>
                  </a:cubicBezTo>
                  <a:cubicBezTo>
                    <a:pt x="2607" y="57"/>
                    <a:pt x="2595" y="43"/>
                    <a:pt x="2575" y="35"/>
                  </a:cubicBezTo>
                  <a:cubicBezTo>
                    <a:pt x="2551" y="25"/>
                    <a:pt x="2534" y="32"/>
                    <a:pt x="2509" y="40"/>
                  </a:cubicBezTo>
                  <a:cubicBezTo>
                    <a:pt x="2455" y="60"/>
                    <a:pt x="2412" y="42"/>
                    <a:pt x="2357" y="35"/>
                  </a:cubicBezTo>
                  <a:cubicBezTo>
                    <a:pt x="2307" y="29"/>
                    <a:pt x="2258" y="14"/>
                    <a:pt x="2208" y="11"/>
                  </a:cubicBezTo>
                  <a:cubicBezTo>
                    <a:pt x="2153" y="8"/>
                    <a:pt x="2097" y="26"/>
                    <a:pt x="2043" y="28"/>
                  </a:cubicBezTo>
                  <a:cubicBezTo>
                    <a:pt x="1975" y="31"/>
                    <a:pt x="1907" y="39"/>
                    <a:pt x="1840" y="33"/>
                  </a:cubicBezTo>
                  <a:cubicBezTo>
                    <a:pt x="1806" y="29"/>
                    <a:pt x="1769" y="14"/>
                    <a:pt x="1735" y="14"/>
                  </a:cubicBezTo>
                  <a:cubicBezTo>
                    <a:pt x="1703" y="14"/>
                    <a:pt x="1680" y="31"/>
                    <a:pt x="1647" y="28"/>
                  </a:cubicBezTo>
                  <a:cubicBezTo>
                    <a:pt x="1602" y="25"/>
                    <a:pt x="1562" y="27"/>
                    <a:pt x="1518" y="36"/>
                  </a:cubicBezTo>
                  <a:cubicBezTo>
                    <a:pt x="1484" y="43"/>
                    <a:pt x="1451" y="51"/>
                    <a:pt x="1417" y="47"/>
                  </a:cubicBezTo>
                  <a:cubicBezTo>
                    <a:pt x="1369" y="42"/>
                    <a:pt x="1336" y="33"/>
                    <a:pt x="1289" y="43"/>
                  </a:cubicBezTo>
                  <a:cubicBezTo>
                    <a:pt x="1234" y="54"/>
                    <a:pt x="1182" y="40"/>
                    <a:pt x="1128" y="38"/>
                  </a:cubicBezTo>
                  <a:cubicBezTo>
                    <a:pt x="1076" y="36"/>
                    <a:pt x="1024" y="32"/>
                    <a:pt x="972" y="36"/>
                  </a:cubicBezTo>
                  <a:cubicBezTo>
                    <a:pt x="915" y="41"/>
                    <a:pt x="857" y="43"/>
                    <a:pt x="799" y="43"/>
                  </a:cubicBezTo>
                  <a:cubicBezTo>
                    <a:pt x="742" y="43"/>
                    <a:pt x="691" y="24"/>
                    <a:pt x="635" y="16"/>
                  </a:cubicBezTo>
                  <a:cubicBezTo>
                    <a:pt x="524" y="0"/>
                    <a:pt x="412" y="23"/>
                    <a:pt x="301" y="23"/>
                  </a:cubicBezTo>
                  <a:cubicBezTo>
                    <a:pt x="243" y="23"/>
                    <a:pt x="186" y="9"/>
                    <a:pt x="128" y="9"/>
                  </a:cubicBezTo>
                  <a:cubicBezTo>
                    <a:pt x="95" y="8"/>
                    <a:pt x="64" y="14"/>
                    <a:pt x="32" y="18"/>
                  </a:cubicBezTo>
                  <a:cubicBezTo>
                    <a:pt x="21" y="19"/>
                    <a:pt x="11" y="21"/>
                    <a:pt x="0" y="23"/>
                  </a:cubicBezTo>
                  <a:cubicBezTo>
                    <a:pt x="0" y="530"/>
                    <a:pt x="0" y="530"/>
                    <a:pt x="0" y="530"/>
                  </a:cubicBezTo>
                  <a:cubicBezTo>
                    <a:pt x="3132" y="530"/>
                    <a:pt x="3132" y="530"/>
                    <a:pt x="3132" y="530"/>
                  </a:cubicBezTo>
                  <a:lnTo>
                    <a:pt x="3132" y="48"/>
                  </a:lnTo>
                  <a:close/>
                </a:path>
              </a:pathLst>
            </a:custGeom>
            <a:solidFill>
              <a:srgbClr val="817B9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383D2A5D-8E7A-4971-9E54-24D722EA8C60}"/>
                </a:ext>
              </a:extLst>
            </p:cNvPr>
            <p:cNvSpPr>
              <a:spLocks/>
            </p:cNvSpPr>
            <p:nvPr/>
          </p:nvSpPr>
          <p:spPr bwMode="auto">
            <a:xfrm>
              <a:off x="603250" y="4062413"/>
              <a:ext cx="331788" cy="206375"/>
            </a:xfrm>
            <a:custGeom>
              <a:avLst/>
              <a:gdLst>
                <a:gd name="T0" fmla="*/ 37 w 85"/>
                <a:gd name="T1" fmla="*/ 0 h 53"/>
                <a:gd name="T2" fmla="*/ 27 w 85"/>
                <a:gd name="T3" fmla="*/ 27 h 53"/>
                <a:gd name="T4" fmla="*/ 0 w 85"/>
                <a:gd name="T5" fmla="*/ 44 h 53"/>
                <a:gd name="T6" fmla="*/ 71 w 85"/>
                <a:gd name="T7" fmla="*/ 52 h 53"/>
                <a:gd name="T8" fmla="*/ 83 w 85"/>
                <a:gd name="T9" fmla="*/ 47 h 53"/>
                <a:gd name="T10" fmla="*/ 37 w 85"/>
                <a:gd name="T11" fmla="*/ 0 h 53"/>
              </a:gdLst>
              <a:ahLst/>
              <a:cxnLst>
                <a:cxn ang="0">
                  <a:pos x="T0" y="T1"/>
                </a:cxn>
                <a:cxn ang="0">
                  <a:pos x="T2" y="T3"/>
                </a:cxn>
                <a:cxn ang="0">
                  <a:pos x="T4" y="T5"/>
                </a:cxn>
                <a:cxn ang="0">
                  <a:pos x="T6" y="T7"/>
                </a:cxn>
                <a:cxn ang="0">
                  <a:pos x="T8" y="T9"/>
                </a:cxn>
                <a:cxn ang="0">
                  <a:pos x="T10" y="T11"/>
                </a:cxn>
              </a:cxnLst>
              <a:rect l="0" t="0" r="r" b="b"/>
              <a:pathLst>
                <a:path w="85" h="53">
                  <a:moveTo>
                    <a:pt x="37" y="0"/>
                  </a:moveTo>
                  <a:cubicBezTo>
                    <a:pt x="31" y="8"/>
                    <a:pt x="32" y="17"/>
                    <a:pt x="27" y="27"/>
                  </a:cubicBezTo>
                  <a:cubicBezTo>
                    <a:pt x="14" y="21"/>
                    <a:pt x="6" y="32"/>
                    <a:pt x="0" y="44"/>
                  </a:cubicBezTo>
                  <a:cubicBezTo>
                    <a:pt x="24" y="51"/>
                    <a:pt x="49" y="42"/>
                    <a:pt x="71" y="52"/>
                  </a:cubicBezTo>
                  <a:cubicBezTo>
                    <a:pt x="74" y="53"/>
                    <a:pt x="78" y="46"/>
                    <a:pt x="83" y="47"/>
                  </a:cubicBezTo>
                  <a:cubicBezTo>
                    <a:pt x="85" y="32"/>
                    <a:pt x="47" y="14"/>
                    <a:pt x="37" y="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64D3023-166C-428A-B31F-250D07EB2D7E}"/>
                </a:ext>
              </a:extLst>
            </p:cNvPr>
            <p:cNvSpPr>
              <a:spLocks/>
            </p:cNvSpPr>
            <p:nvPr/>
          </p:nvSpPr>
          <p:spPr bwMode="auto">
            <a:xfrm>
              <a:off x="7931150" y="4067175"/>
              <a:ext cx="257175" cy="128588"/>
            </a:xfrm>
            <a:custGeom>
              <a:avLst/>
              <a:gdLst>
                <a:gd name="T0" fmla="*/ 0 w 66"/>
                <a:gd name="T1" fmla="*/ 31 h 33"/>
                <a:gd name="T2" fmla="*/ 66 w 66"/>
                <a:gd name="T3" fmla="*/ 12 h 33"/>
                <a:gd name="T4" fmla="*/ 0 w 66"/>
                <a:gd name="T5" fmla="*/ 31 h 33"/>
              </a:gdLst>
              <a:ahLst/>
              <a:cxnLst>
                <a:cxn ang="0">
                  <a:pos x="T0" y="T1"/>
                </a:cxn>
                <a:cxn ang="0">
                  <a:pos x="T2" y="T3"/>
                </a:cxn>
                <a:cxn ang="0">
                  <a:pos x="T4" y="T5"/>
                </a:cxn>
              </a:cxnLst>
              <a:rect l="0" t="0" r="r" b="b"/>
              <a:pathLst>
                <a:path w="66" h="33">
                  <a:moveTo>
                    <a:pt x="0" y="31"/>
                  </a:moveTo>
                  <a:cubicBezTo>
                    <a:pt x="21" y="25"/>
                    <a:pt x="54" y="33"/>
                    <a:pt x="66" y="12"/>
                  </a:cubicBezTo>
                  <a:cubicBezTo>
                    <a:pt x="42" y="25"/>
                    <a:pt x="17" y="0"/>
                    <a:pt x="0" y="31"/>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DC7248C3-2374-4DC5-AE3F-0186CA21D174}"/>
                </a:ext>
              </a:extLst>
            </p:cNvPr>
            <p:cNvSpPr>
              <a:spLocks/>
            </p:cNvSpPr>
            <p:nvPr/>
          </p:nvSpPr>
          <p:spPr bwMode="auto">
            <a:xfrm>
              <a:off x="10293350" y="4187825"/>
              <a:ext cx="520700" cy="120650"/>
            </a:xfrm>
            <a:custGeom>
              <a:avLst/>
              <a:gdLst>
                <a:gd name="T0" fmla="*/ 115 w 134"/>
                <a:gd name="T1" fmla="*/ 13 h 31"/>
                <a:gd name="T2" fmla="*/ 71 w 134"/>
                <a:gd name="T3" fmla="*/ 0 h 31"/>
                <a:gd name="T4" fmla="*/ 25 w 134"/>
                <a:gd name="T5" fmla="*/ 13 h 31"/>
                <a:gd name="T6" fmla="*/ 0 w 134"/>
                <a:gd name="T7" fmla="*/ 25 h 31"/>
                <a:gd name="T8" fmla="*/ 89 w 134"/>
                <a:gd name="T9" fmla="*/ 24 h 31"/>
                <a:gd name="T10" fmla="*/ 134 w 134"/>
                <a:gd name="T11" fmla="*/ 29 h 31"/>
                <a:gd name="T12" fmla="*/ 115 w 134"/>
                <a:gd name="T13" fmla="*/ 13 h 31"/>
              </a:gdLst>
              <a:ahLst/>
              <a:cxnLst>
                <a:cxn ang="0">
                  <a:pos x="T0" y="T1"/>
                </a:cxn>
                <a:cxn ang="0">
                  <a:pos x="T2" y="T3"/>
                </a:cxn>
                <a:cxn ang="0">
                  <a:pos x="T4" y="T5"/>
                </a:cxn>
                <a:cxn ang="0">
                  <a:pos x="T6" y="T7"/>
                </a:cxn>
                <a:cxn ang="0">
                  <a:pos x="T8" y="T9"/>
                </a:cxn>
                <a:cxn ang="0">
                  <a:pos x="T10" y="T11"/>
                </a:cxn>
                <a:cxn ang="0">
                  <a:pos x="T12" y="T13"/>
                </a:cxn>
              </a:cxnLst>
              <a:rect l="0" t="0" r="r" b="b"/>
              <a:pathLst>
                <a:path w="134" h="31">
                  <a:moveTo>
                    <a:pt x="115" y="13"/>
                  </a:moveTo>
                  <a:cubicBezTo>
                    <a:pt x="100" y="25"/>
                    <a:pt x="89" y="0"/>
                    <a:pt x="71" y="0"/>
                  </a:cubicBezTo>
                  <a:cubicBezTo>
                    <a:pt x="57" y="1"/>
                    <a:pt x="44" y="28"/>
                    <a:pt x="25" y="13"/>
                  </a:cubicBezTo>
                  <a:cubicBezTo>
                    <a:pt x="19" y="21"/>
                    <a:pt x="9" y="23"/>
                    <a:pt x="0" y="25"/>
                  </a:cubicBezTo>
                  <a:cubicBezTo>
                    <a:pt x="31" y="30"/>
                    <a:pt x="58" y="18"/>
                    <a:pt x="89" y="24"/>
                  </a:cubicBezTo>
                  <a:cubicBezTo>
                    <a:pt x="105" y="27"/>
                    <a:pt x="118" y="31"/>
                    <a:pt x="134" y="29"/>
                  </a:cubicBezTo>
                  <a:cubicBezTo>
                    <a:pt x="128" y="24"/>
                    <a:pt x="120" y="20"/>
                    <a:pt x="115" y="13"/>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68D84AB-98B1-4388-B5D4-06769F203215}"/>
                </a:ext>
              </a:extLst>
            </p:cNvPr>
            <p:cNvSpPr>
              <a:spLocks/>
            </p:cNvSpPr>
            <p:nvPr/>
          </p:nvSpPr>
          <p:spPr bwMode="auto">
            <a:xfrm>
              <a:off x="8255000" y="4140200"/>
              <a:ext cx="361950" cy="98425"/>
            </a:xfrm>
            <a:custGeom>
              <a:avLst/>
              <a:gdLst>
                <a:gd name="T0" fmla="*/ 62 w 93"/>
                <a:gd name="T1" fmla="*/ 7 h 25"/>
                <a:gd name="T2" fmla="*/ 22 w 93"/>
                <a:gd name="T3" fmla="*/ 8 h 25"/>
                <a:gd name="T4" fmla="*/ 0 w 93"/>
                <a:gd name="T5" fmla="*/ 25 h 25"/>
                <a:gd name="T6" fmla="*/ 93 w 93"/>
                <a:gd name="T7" fmla="*/ 11 h 25"/>
                <a:gd name="T8" fmla="*/ 68 w 93"/>
                <a:gd name="T9" fmla="*/ 0 h 25"/>
                <a:gd name="T10" fmla="*/ 62 w 93"/>
                <a:gd name="T11" fmla="*/ 7 h 25"/>
              </a:gdLst>
              <a:ahLst/>
              <a:cxnLst>
                <a:cxn ang="0">
                  <a:pos x="T0" y="T1"/>
                </a:cxn>
                <a:cxn ang="0">
                  <a:pos x="T2" y="T3"/>
                </a:cxn>
                <a:cxn ang="0">
                  <a:pos x="T4" y="T5"/>
                </a:cxn>
                <a:cxn ang="0">
                  <a:pos x="T6" y="T7"/>
                </a:cxn>
                <a:cxn ang="0">
                  <a:pos x="T8" y="T9"/>
                </a:cxn>
                <a:cxn ang="0">
                  <a:pos x="T10" y="T11"/>
                </a:cxn>
              </a:cxnLst>
              <a:rect l="0" t="0" r="r" b="b"/>
              <a:pathLst>
                <a:path w="93" h="25">
                  <a:moveTo>
                    <a:pt x="62" y="7"/>
                  </a:moveTo>
                  <a:cubicBezTo>
                    <a:pt x="55" y="1"/>
                    <a:pt x="34" y="6"/>
                    <a:pt x="22" y="8"/>
                  </a:cubicBezTo>
                  <a:cubicBezTo>
                    <a:pt x="2" y="10"/>
                    <a:pt x="15" y="4"/>
                    <a:pt x="0" y="25"/>
                  </a:cubicBezTo>
                  <a:cubicBezTo>
                    <a:pt x="26" y="17"/>
                    <a:pt x="72" y="25"/>
                    <a:pt x="93" y="11"/>
                  </a:cubicBezTo>
                  <a:cubicBezTo>
                    <a:pt x="85" y="7"/>
                    <a:pt x="76" y="4"/>
                    <a:pt x="68" y="0"/>
                  </a:cubicBezTo>
                  <a:cubicBezTo>
                    <a:pt x="66" y="2"/>
                    <a:pt x="64" y="4"/>
                    <a:pt x="62" y="7"/>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F0FD7225-783D-4E25-BFB1-2E1C8EE6E919}"/>
                </a:ext>
              </a:extLst>
            </p:cNvPr>
            <p:cNvSpPr>
              <a:spLocks/>
            </p:cNvSpPr>
            <p:nvPr/>
          </p:nvSpPr>
          <p:spPr bwMode="auto">
            <a:xfrm>
              <a:off x="6202363" y="2927350"/>
              <a:ext cx="922338" cy="265113"/>
            </a:xfrm>
            <a:custGeom>
              <a:avLst/>
              <a:gdLst>
                <a:gd name="T0" fmla="*/ 237 w 237"/>
                <a:gd name="T1" fmla="*/ 35 h 68"/>
                <a:gd name="T2" fmla="*/ 127 w 237"/>
                <a:gd name="T3" fmla="*/ 3 h 68"/>
                <a:gd name="T4" fmla="*/ 61 w 237"/>
                <a:gd name="T5" fmla="*/ 18 h 68"/>
                <a:gd name="T6" fmla="*/ 0 w 237"/>
                <a:gd name="T7" fmla="*/ 23 h 68"/>
                <a:gd name="T8" fmla="*/ 88 w 237"/>
                <a:gd name="T9" fmla="*/ 30 h 68"/>
                <a:gd name="T10" fmla="*/ 117 w 237"/>
                <a:gd name="T11" fmla="*/ 38 h 68"/>
                <a:gd name="T12" fmla="*/ 70 w 237"/>
                <a:gd name="T13" fmla="*/ 55 h 68"/>
                <a:gd name="T14" fmla="*/ 160 w 237"/>
                <a:gd name="T15" fmla="*/ 50 h 68"/>
                <a:gd name="T16" fmla="*/ 237 w 237"/>
                <a:gd name="T17" fmla="*/ 3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68">
                  <a:moveTo>
                    <a:pt x="237" y="35"/>
                  </a:moveTo>
                  <a:cubicBezTo>
                    <a:pt x="211" y="0"/>
                    <a:pt x="166" y="2"/>
                    <a:pt x="127" y="3"/>
                  </a:cubicBezTo>
                  <a:cubicBezTo>
                    <a:pt x="102" y="4"/>
                    <a:pt x="84" y="13"/>
                    <a:pt x="61" y="18"/>
                  </a:cubicBezTo>
                  <a:cubicBezTo>
                    <a:pt x="42" y="22"/>
                    <a:pt x="16" y="15"/>
                    <a:pt x="0" y="23"/>
                  </a:cubicBezTo>
                  <a:cubicBezTo>
                    <a:pt x="22" y="47"/>
                    <a:pt x="60" y="30"/>
                    <a:pt x="88" y="30"/>
                  </a:cubicBezTo>
                  <a:cubicBezTo>
                    <a:pt x="94" y="30"/>
                    <a:pt x="116" y="31"/>
                    <a:pt x="117" y="38"/>
                  </a:cubicBezTo>
                  <a:cubicBezTo>
                    <a:pt x="119" y="51"/>
                    <a:pt x="79" y="54"/>
                    <a:pt x="70" y="55"/>
                  </a:cubicBezTo>
                  <a:cubicBezTo>
                    <a:pt x="96" y="68"/>
                    <a:pt x="133" y="52"/>
                    <a:pt x="160" y="50"/>
                  </a:cubicBezTo>
                  <a:cubicBezTo>
                    <a:pt x="188" y="47"/>
                    <a:pt x="210" y="42"/>
                    <a:pt x="237" y="35"/>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61AE9739-BE21-401A-8D0C-B3FADCFA190D}"/>
                </a:ext>
              </a:extLst>
            </p:cNvPr>
            <p:cNvSpPr>
              <a:spLocks/>
            </p:cNvSpPr>
            <p:nvPr/>
          </p:nvSpPr>
          <p:spPr bwMode="auto">
            <a:xfrm>
              <a:off x="3435350" y="3251200"/>
              <a:ext cx="377825" cy="323850"/>
            </a:xfrm>
            <a:custGeom>
              <a:avLst/>
              <a:gdLst>
                <a:gd name="T0" fmla="*/ 68 w 97"/>
                <a:gd name="T1" fmla="*/ 52 h 83"/>
                <a:gd name="T2" fmla="*/ 25 w 97"/>
                <a:gd name="T3" fmla="*/ 59 h 83"/>
                <a:gd name="T4" fmla="*/ 2 w 97"/>
                <a:gd name="T5" fmla="*/ 49 h 83"/>
                <a:gd name="T6" fmla="*/ 16 w 97"/>
                <a:gd name="T7" fmla="*/ 42 h 83"/>
                <a:gd name="T8" fmla="*/ 34 w 97"/>
                <a:gd name="T9" fmla="*/ 30 h 83"/>
                <a:gd name="T10" fmla="*/ 73 w 97"/>
                <a:gd name="T11" fmla="*/ 4 h 83"/>
                <a:gd name="T12" fmla="*/ 68 w 97"/>
                <a:gd name="T13" fmla="*/ 52 h 83"/>
              </a:gdLst>
              <a:ahLst/>
              <a:cxnLst>
                <a:cxn ang="0">
                  <a:pos x="T0" y="T1"/>
                </a:cxn>
                <a:cxn ang="0">
                  <a:pos x="T2" y="T3"/>
                </a:cxn>
                <a:cxn ang="0">
                  <a:pos x="T4" y="T5"/>
                </a:cxn>
                <a:cxn ang="0">
                  <a:pos x="T6" y="T7"/>
                </a:cxn>
                <a:cxn ang="0">
                  <a:pos x="T8" y="T9"/>
                </a:cxn>
                <a:cxn ang="0">
                  <a:pos x="T10" y="T11"/>
                </a:cxn>
                <a:cxn ang="0">
                  <a:pos x="T12" y="T13"/>
                </a:cxn>
              </a:cxnLst>
              <a:rect l="0" t="0" r="r" b="b"/>
              <a:pathLst>
                <a:path w="97" h="83">
                  <a:moveTo>
                    <a:pt x="68" y="52"/>
                  </a:moveTo>
                  <a:cubicBezTo>
                    <a:pt x="60" y="56"/>
                    <a:pt x="24" y="83"/>
                    <a:pt x="25" y="59"/>
                  </a:cubicBezTo>
                  <a:cubicBezTo>
                    <a:pt x="20" y="58"/>
                    <a:pt x="0" y="58"/>
                    <a:pt x="2" y="49"/>
                  </a:cubicBezTo>
                  <a:cubicBezTo>
                    <a:pt x="3" y="46"/>
                    <a:pt x="13" y="44"/>
                    <a:pt x="16" y="42"/>
                  </a:cubicBezTo>
                  <a:cubicBezTo>
                    <a:pt x="24" y="39"/>
                    <a:pt x="28" y="37"/>
                    <a:pt x="34" y="30"/>
                  </a:cubicBezTo>
                  <a:cubicBezTo>
                    <a:pt x="42" y="20"/>
                    <a:pt x="56" y="0"/>
                    <a:pt x="73" y="4"/>
                  </a:cubicBezTo>
                  <a:cubicBezTo>
                    <a:pt x="81" y="22"/>
                    <a:pt x="97" y="38"/>
                    <a:pt x="68" y="52"/>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DDE75693-A3C0-401F-864E-C7DC5C412388}"/>
                </a:ext>
              </a:extLst>
            </p:cNvPr>
            <p:cNvSpPr>
              <a:spLocks/>
            </p:cNvSpPr>
            <p:nvPr/>
          </p:nvSpPr>
          <p:spPr bwMode="auto">
            <a:xfrm>
              <a:off x="1679575" y="2982913"/>
              <a:ext cx="635000" cy="244475"/>
            </a:xfrm>
            <a:custGeom>
              <a:avLst/>
              <a:gdLst>
                <a:gd name="T0" fmla="*/ 163 w 163"/>
                <a:gd name="T1" fmla="*/ 13 h 63"/>
                <a:gd name="T2" fmla="*/ 130 w 163"/>
                <a:gd name="T3" fmla="*/ 10 h 63"/>
                <a:gd name="T4" fmla="*/ 84 w 163"/>
                <a:gd name="T5" fmla="*/ 28 h 63"/>
                <a:gd name="T6" fmla="*/ 49 w 163"/>
                <a:gd name="T7" fmla="*/ 39 h 63"/>
                <a:gd name="T8" fmla="*/ 0 w 163"/>
                <a:gd name="T9" fmla="*/ 51 h 63"/>
                <a:gd name="T10" fmla="*/ 75 w 163"/>
                <a:gd name="T11" fmla="*/ 50 h 63"/>
                <a:gd name="T12" fmla="*/ 95 w 163"/>
                <a:gd name="T13" fmla="*/ 48 h 63"/>
                <a:gd name="T14" fmla="*/ 115 w 163"/>
                <a:gd name="T15" fmla="*/ 42 h 63"/>
                <a:gd name="T16" fmla="*/ 143 w 163"/>
                <a:gd name="T17" fmla="*/ 37 h 63"/>
                <a:gd name="T18" fmla="*/ 163 w 163"/>
                <a:gd name="T19"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3">
                  <a:moveTo>
                    <a:pt x="163" y="13"/>
                  </a:moveTo>
                  <a:cubicBezTo>
                    <a:pt x="152" y="0"/>
                    <a:pt x="142" y="4"/>
                    <a:pt x="130" y="10"/>
                  </a:cubicBezTo>
                  <a:cubicBezTo>
                    <a:pt x="115" y="18"/>
                    <a:pt x="98" y="21"/>
                    <a:pt x="84" y="28"/>
                  </a:cubicBezTo>
                  <a:cubicBezTo>
                    <a:pt x="72" y="35"/>
                    <a:pt x="62" y="36"/>
                    <a:pt x="49" y="39"/>
                  </a:cubicBezTo>
                  <a:cubicBezTo>
                    <a:pt x="39" y="42"/>
                    <a:pt x="7" y="44"/>
                    <a:pt x="0" y="51"/>
                  </a:cubicBezTo>
                  <a:cubicBezTo>
                    <a:pt x="18" y="63"/>
                    <a:pt x="57" y="56"/>
                    <a:pt x="75" y="50"/>
                  </a:cubicBezTo>
                  <a:cubicBezTo>
                    <a:pt x="82" y="48"/>
                    <a:pt x="88" y="48"/>
                    <a:pt x="95" y="48"/>
                  </a:cubicBezTo>
                  <a:cubicBezTo>
                    <a:pt x="103" y="47"/>
                    <a:pt x="107" y="45"/>
                    <a:pt x="115" y="42"/>
                  </a:cubicBezTo>
                  <a:cubicBezTo>
                    <a:pt x="124" y="39"/>
                    <a:pt x="134" y="40"/>
                    <a:pt x="143" y="37"/>
                  </a:cubicBezTo>
                  <a:cubicBezTo>
                    <a:pt x="154" y="33"/>
                    <a:pt x="154" y="18"/>
                    <a:pt x="163" y="13"/>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4028E689-B6D1-4A68-BAA4-0CC7F82BFE7D}"/>
                </a:ext>
              </a:extLst>
            </p:cNvPr>
            <p:cNvSpPr>
              <a:spLocks/>
            </p:cNvSpPr>
            <p:nvPr/>
          </p:nvSpPr>
          <p:spPr bwMode="auto">
            <a:xfrm>
              <a:off x="10591800" y="2665413"/>
              <a:ext cx="623888" cy="215900"/>
            </a:xfrm>
            <a:custGeom>
              <a:avLst/>
              <a:gdLst>
                <a:gd name="T0" fmla="*/ 160 w 160"/>
                <a:gd name="T1" fmla="*/ 14 h 55"/>
                <a:gd name="T2" fmla="*/ 120 w 160"/>
                <a:gd name="T3" fmla="*/ 4 h 55"/>
                <a:gd name="T4" fmla="*/ 102 w 160"/>
                <a:gd name="T5" fmla="*/ 12 h 55"/>
                <a:gd name="T6" fmla="*/ 81 w 160"/>
                <a:gd name="T7" fmla="*/ 23 h 55"/>
                <a:gd name="T8" fmla="*/ 37 w 160"/>
                <a:gd name="T9" fmla="*/ 40 h 55"/>
                <a:gd name="T10" fmla="*/ 0 w 160"/>
                <a:gd name="T11" fmla="*/ 54 h 55"/>
                <a:gd name="T12" fmla="*/ 54 w 160"/>
                <a:gd name="T13" fmla="*/ 54 h 55"/>
                <a:gd name="T14" fmla="*/ 80 w 160"/>
                <a:gd name="T15" fmla="*/ 54 h 55"/>
                <a:gd name="T16" fmla="*/ 115 w 160"/>
                <a:gd name="T17" fmla="*/ 41 h 55"/>
                <a:gd name="T18" fmla="*/ 148 w 160"/>
                <a:gd name="T19" fmla="*/ 35 h 55"/>
                <a:gd name="T20" fmla="*/ 160 w 160"/>
                <a:gd name="T21" fmla="*/ 1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55">
                  <a:moveTo>
                    <a:pt x="160" y="14"/>
                  </a:moveTo>
                  <a:cubicBezTo>
                    <a:pt x="151" y="4"/>
                    <a:pt x="133" y="0"/>
                    <a:pt x="120" y="4"/>
                  </a:cubicBezTo>
                  <a:cubicBezTo>
                    <a:pt x="113" y="6"/>
                    <a:pt x="108" y="10"/>
                    <a:pt x="102" y="12"/>
                  </a:cubicBezTo>
                  <a:cubicBezTo>
                    <a:pt x="94" y="15"/>
                    <a:pt x="88" y="20"/>
                    <a:pt x="81" y="23"/>
                  </a:cubicBezTo>
                  <a:cubicBezTo>
                    <a:pt x="67" y="30"/>
                    <a:pt x="51" y="34"/>
                    <a:pt x="37" y="40"/>
                  </a:cubicBezTo>
                  <a:cubicBezTo>
                    <a:pt x="27" y="45"/>
                    <a:pt x="6" y="45"/>
                    <a:pt x="0" y="54"/>
                  </a:cubicBezTo>
                  <a:cubicBezTo>
                    <a:pt x="18" y="55"/>
                    <a:pt x="36" y="54"/>
                    <a:pt x="54" y="54"/>
                  </a:cubicBezTo>
                  <a:cubicBezTo>
                    <a:pt x="62" y="54"/>
                    <a:pt x="73" y="55"/>
                    <a:pt x="80" y="54"/>
                  </a:cubicBezTo>
                  <a:cubicBezTo>
                    <a:pt x="92" y="51"/>
                    <a:pt x="102" y="43"/>
                    <a:pt x="115" y="41"/>
                  </a:cubicBezTo>
                  <a:cubicBezTo>
                    <a:pt x="128" y="39"/>
                    <a:pt x="137" y="42"/>
                    <a:pt x="148" y="35"/>
                  </a:cubicBezTo>
                  <a:cubicBezTo>
                    <a:pt x="157" y="29"/>
                    <a:pt x="154" y="21"/>
                    <a:pt x="160" y="14"/>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299028D1-6B40-482A-A141-985CE665B439}"/>
                </a:ext>
              </a:extLst>
            </p:cNvPr>
            <p:cNvSpPr>
              <a:spLocks/>
            </p:cNvSpPr>
            <p:nvPr/>
          </p:nvSpPr>
          <p:spPr bwMode="auto">
            <a:xfrm>
              <a:off x="11449050" y="3829050"/>
              <a:ext cx="561975" cy="350838"/>
            </a:xfrm>
            <a:custGeom>
              <a:avLst/>
              <a:gdLst>
                <a:gd name="T0" fmla="*/ 144 w 144"/>
                <a:gd name="T1" fmla="*/ 30 h 90"/>
                <a:gd name="T2" fmla="*/ 56 w 144"/>
                <a:gd name="T3" fmla="*/ 50 h 90"/>
                <a:gd name="T4" fmla="*/ 3 w 144"/>
                <a:gd name="T5" fmla="*/ 89 h 90"/>
                <a:gd name="T6" fmla="*/ 28 w 144"/>
                <a:gd name="T7" fmla="*/ 85 h 90"/>
                <a:gd name="T8" fmla="*/ 37 w 144"/>
                <a:gd name="T9" fmla="*/ 80 h 90"/>
                <a:gd name="T10" fmla="*/ 51 w 144"/>
                <a:gd name="T11" fmla="*/ 84 h 90"/>
                <a:gd name="T12" fmla="*/ 92 w 144"/>
                <a:gd name="T13" fmla="*/ 71 h 90"/>
                <a:gd name="T14" fmla="*/ 121 w 144"/>
                <a:gd name="T15" fmla="*/ 53 h 90"/>
                <a:gd name="T16" fmla="*/ 139 w 144"/>
                <a:gd name="T17"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90">
                  <a:moveTo>
                    <a:pt x="144" y="30"/>
                  </a:moveTo>
                  <a:cubicBezTo>
                    <a:pt x="124" y="0"/>
                    <a:pt x="76" y="37"/>
                    <a:pt x="56" y="50"/>
                  </a:cubicBezTo>
                  <a:cubicBezTo>
                    <a:pt x="41" y="59"/>
                    <a:pt x="0" y="65"/>
                    <a:pt x="3" y="89"/>
                  </a:cubicBezTo>
                  <a:cubicBezTo>
                    <a:pt x="10" y="90"/>
                    <a:pt x="22" y="87"/>
                    <a:pt x="28" y="85"/>
                  </a:cubicBezTo>
                  <a:cubicBezTo>
                    <a:pt x="31" y="84"/>
                    <a:pt x="32" y="81"/>
                    <a:pt x="37" y="80"/>
                  </a:cubicBezTo>
                  <a:cubicBezTo>
                    <a:pt x="42" y="80"/>
                    <a:pt x="46" y="83"/>
                    <a:pt x="51" y="84"/>
                  </a:cubicBezTo>
                  <a:cubicBezTo>
                    <a:pt x="69" y="87"/>
                    <a:pt x="77" y="77"/>
                    <a:pt x="92" y="71"/>
                  </a:cubicBezTo>
                  <a:cubicBezTo>
                    <a:pt x="104" y="65"/>
                    <a:pt x="112" y="62"/>
                    <a:pt x="121" y="53"/>
                  </a:cubicBezTo>
                  <a:cubicBezTo>
                    <a:pt x="126" y="49"/>
                    <a:pt x="134" y="41"/>
                    <a:pt x="139" y="40"/>
                  </a:cubicBezTo>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E0C74A7A-CCC4-450B-B389-091B55670DCD}"/>
                </a:ext>
              </a:extLst>
            </p:cNvPr>
            <p:cNvSpPr>
              <a:spLocks/>
            </p:cNvSpPr>
            <p:nvPr/>
          </p:nvSpPr>
          <p:spPr bwMode="auto">
            <a:xfrm>
              <a:off x="9642475" y="3352800"/>
              <a:ext cx="423863" cy="211138"/>
            </a:xfrm>
            <a:custGeom>
              <a:avLst/>
              <a:gdLst>
                <a:gd name="T0" fmla="*/ 109 w 109"/>
                <a:gd name="T1" fmla="*/ 20 h 54"/>
                <a:gd name="T2" fmla="*/ 32 w 109"/>
                <a:gd name="T3" fmla="*/ 17 h 54"/>
                <a:gd name="T4" fmla="*/ 15 w 109"/>
                <a:gd name="T5" fmla="*/ 26 h 54"/>
                <a:gd name="T6" fmla="*/ 4 w 109"/>
                <a:gd name="T7" fmla="*/ 31 h 54"/>
                <a:gd name="T8" fmla="*/ 18 w 109"/>
                <a:gd name="T9" fmla="*/ 46 h 54"/>
                <a:gd name="T10" fmla="*/ 12 w 109"/>
                <a:gd name="T11" fmla="*/ 54 h 54"/>
                <a:gd name="T12" fmla="*/ 109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109" y="20"/>
                  </a:moveTo>
                  <a:cubicBezTo>
                    <a:pt x="97" y="0"/>
                    <a:pt x="48" y="8"/>
                    <a:pt x="32" y="17"/>
                  </a:cubicBezTo>
                  <a:cubicBezTo>
                    <a:pt x="26" y="20"/>
                    <a:pt x="21" y="23"/>
                    <a:pt x="15" y="26"/>
                  </a:cubicBezTo>
                  <a:cubicBezTo>
                    <a:pt x="12" y="28"/>
                    <a:pt x="6" y="27"/>
                    <a:pt x="4" y="31"/>
                  </a:cubicBezTo>
                  <a:cubicBezTo>
                    <a:pt x="0" y="39"/>
                    <a:pt x="10" y="46"/>
                    <a:pt x="18" y="46"/>
                  </a:cubicBezTo>
                  <a:cubicBezTo>
                    <a:pt x="13" y="49"/>
                    <a:pt x="14" y="51"/>
                    <a:pt x="12" y="54"/>
                  </a:cubicBezTo>
                  <a:cubicBezTo>
                    <a:pt x="41" y="41"/>
                    <a:pt x="79" y="34"/>
                    <a:pt x="109" y="20"/>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AC8D30CC-5DCD-43CD-92CD-F3171CAC84E5}"/>
                </a:ext>
              </a:extLst>
            </p:cNvPr>
            <p:cNvSpPr>
              <a:spLocks/>
            </p:cNvSpPr>
            <p:nvPr/>
          </p:nvSpPr>
          <p:spPr bwMode="auto">
            <a:xfrm>
              <a:off x="3611563" y="3227388"/>
              <a:ext cx="415925" cy="288925"/>
            </a:xfrm>
            <a:custGeom>
              <a:avLst/>
              <a:gdLst>
                <a:gd name="T0" fmla="*/ 81 w 107"/>
                <a:gd name="T1" fmla="*/ 31 h 74"/>
                <a:gd name="T2" fmla="*/ 47 w 107"/>
                <a:gd name="T3" fmla="*/ 17 h 74"/>
                <a:gd name="T4" fmla="*/ 23 w 107"/>
                <a:gd name="T5" fmla="*/ 17 h 74"/>
                <a:gd name="T6" fmla="*/ 0 w 107"/>
                <a:gd name="T7" fmla="*/ 73 h 74"/>
                <a:gd name="T8" fmla="*/ 47 w 107"/>
                <a:gd name="T9" fmla="*/ 66 h 74"/>
                <a:gd name="T10" fmla="*/ 107 w 107"/>
                <a:gd name="T11" fmla="*/ 70 h 74"/>
                <a:gd name="T12" fmla="*/ 81 w 107"/>
                <a:gd name="T13" fmla="*/ 31 h 74"/>
              </a:gdLst>
              <a:ahLst/>
              <a:cxnLst>
                <a:cxn ang="0">
                  <a:pos x="T0" y="T1"/>
                </a:cxn>
                <a:cxn ang="0">
                  <a:pos x="T2" y="T3"/>
                </a:cxn>
                <a:cxn ang="0">
                  <a:pos x="T4" y="T5"/>
                </a:cxn>
                <a:cxn ang="0">
                  <a:pos x="T6" y="T7"/>
                </a:cxn>
                <a:cxn ang="0">
                  <a:pos x="T8" y="T9"/>
                </a:cxn>
                <a:cxn ang="0">
                  <a:pos x="T10" y="T11"/>
                </a:cxn>
                <a:cxn ang="0">
                  <a:pos x="T12" y="T13"/>
                </a:cxn>
              </a:cxnLst>
              <a:rect l="0" t="0" r="r" b="b"/>
              <a:pathLst>
                <a:path w="107" h="74">
                  <a:moveTo>
                    <a:pt x="81" y="31"/>
                  </a:moveTo>
                  <a:cubicBezTo>
                    <a:pt x="74" y="25"/>
                    <a:pt x="55" y="20"/>
                    <a:pt x="47" y="17"/>
                  </a:cubicBezTo>
                  <a:cubicBezTo>
                    <a:pt x="35" y="13"/>
                    <a:pt x="40" y="0"/>
                    <a:pt x="23" y="17"/>
                  </a:cubicBezTo>
                  <a:cubicBezTo>
                    <a:pt x="10" y="29"/>
                    <a:pt x="10" y="57"/>
                    <a:pt x="0" y="73"/>
                  </a:cubicBezTo>
                  <a:cubicBezTo>
                    <a:pt x="15" y="73"/>
                    <a:pt x="32" y="67"/>
                    <a:pt x="47" y="66"/>
                  </a:cubicBezTo>
                  <a:cubicBezTo>
                    <a:pt x="67" y="64"/>
                    <a:pt x="88" y="74"/>
                    <a:pt x="107" y="70"/>
                  </a:cubicBezTo>
                  <a:cubicBezTo>
                    <a:pt x="94" y="59"/>
                    <a:pt x="93" y="42"/>
                    <a:pt x="81" y="31"/>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F898AAA7-13AD-440F-8036-A32D209E228C}"/>
                </a:ext>
              </a:extLst>
            </p:cNvPr>
            <p:cNvSpPr>
              <a:spLocks/>
            </p:cNvSpPr>
            <p:nvPr/>
          </p:nvSpPr>
          <p:spPr bwMode="auto">
            <a:xfrm>
              <a:off x="5411788" y="3208338"/>
              <a:ext cx="428625" cy="273050"/>
            </a:xfrm>
            <a:custGeom>
              <a:avLst/>
              <a:gdLst>
                <a:gd name="T0" fmla="*/ 71 w 110"/>
                <a:gd name="T1" fmla="*/ 22 h 70"/>
                <a:gd name="T2" fmla="*/ 34 w 110"/>
                <a:gd name="T3" fmla="*/ 47 h 70"/>
                <a:gd name="T4" fmla="*/ 0 w 110"/>
                <a:gd name="T5" fmla="*/ 56 h 70"/>
                <a:gd name="T6" fmla="*/ 110 w 110"/>
                <a:gd name="T7" fmla="*/ 61 h 70"/>
                <a:gd name="T8" fmla="*/ 71 w 110"/>
                <a:gd name="T9" fmla="*/ 22 h 70"/>
              </a:gdLst>
              <a:ahLst/>
              <a:cxnLst>
                <a:cxn ang="0">
                  <a:pos x="T0" y="T1"/>
                </a:cxn>
                <a:cxn ang="0">
                  <a:pos x="T2" y="T3"/>
                </a:cxn>
                <a:cxn ang="0">
                  <a:pos x="T4" y="T5"/>
                </a:cxn>
                <a:cxn ang="0">
                  <a:pos x="T6" y="T7"/>
                </a:cxn>
                <a:cxn ang="0">
                  <a:pos x="T8" y="T9"/>
                </a:cxn>
              </a:cxnLst>
              <a:rect l="0" t="0" r="r" b="b"/>
              <a:pathLst>
                <a:path w="110" h="70">
                  <a:moveTo>
                    <a:pt x="71" y="22"/>
                  </a:moveTo>
                  <a:cubicBezTo>
                    <a:pt x="52" y="5"/>
                    <a:pt x="40" y="31"/>
                    <a:pt x="34" y="47"/>
                  </a:cubicBezTo>
                  <a:cubicBezTo>
                    <a:pt x="21" y="29"/>
                    <a:pt x="10" y="42"/>
                    <a:pt x="0" y="56"/>
                  </a:cubicBezTo>
                  <a:cubicBezTo>
                    <a:pt x="23" y="70"/>
                    <a:pt x="88" y="69"/>
                    <a:pt x="110" y="61"/>
                  </a:cubicBezTo>
                  <a:cubicBezTo>
                    <a:pt x="101" y="48"/>
                    <a:pt x="97" y="0"/>
                    <a:pt x="71" y="22"/>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C84F6ADE-5341-430B-93CD-C31D8230552A}"/>
                </a:ext>
              </a:extLst>
            </p:cNvPr>
            <p:cNvSpPr>
              <a:spLocks/>
            </p:cNvSpPr>
            <p:nvPr/>
          </p:nvSpPr>
          <p:spPr bwMode="auto">
            <a:xfrm>
              <a:off x="6049963" y="2986088"/>
              <a:ext cx="1757363" cy="276225"/>
            </a:xfrm>
            <a:custGeom>
              <a:avLst/>
              <a:gdLst>
                <a:gd name="T0" fmla="*/ 356 w 451"/>
                <a:gd name="T1" fmla="*/ 35 h 71"/>
                <a:gd name="T2" fmla="*/ 287 w 451"/>
                <a:gd name="T3" fmla="*/ 16 h 71"/>
                <a:gd name="T4" fmla="*/ 249 w 451"/>
                <a:gd name="T5" fmla="*/ 1 h 71"/>
                <a:gd name="T6" fmla="*/ 214 w 451"/>
                <a:gd name="T7" fmla="*/ 12 h 71"/>
                <a:gd name="T8" fmla="*/ 163 w 451"/>
                <a:gd name="T9" fmla="*/ 20 h 71"/>
                <a:gd name="T10" fmla="*/ 90 w 451"/>
                <a:gd name="T11" fmla="*/ 43 h 71"/>
                <a:gd name="T12" fmla="*/ 0 w 451"/>
                <a:gd name="T13" fmla="*/ 47 h 71"/>
                <a:gd name="T14" fmla="*/ 57 w 451"/>
                <a:gd name="T15" fmla="*/ 67 h 71"/>
                <a:gd name="T16" fmla="*/ 182 w 451"/>
                <a:gd name="T17" fmla="*/ 54 h 71"/>
                <a:gd name="T18" fmla="*/ 246 w 451"/>
                <a:gd name="T19" fmla="*/ 39 h 71"/>
                <a:gd name="T20" fmla="*/ 273 w 451"/>
                <a:gd name="T21" fmla="*/ 47 h 71"/>
                <a:gd name="T22" fmla="*/ 316 w 451"/>
                <a:gd name="T23" fmla="*/ 44 h 71"/>
                <a:gd name="T24" fmla="*/ 451 w 451"/>
                <a:gd name="T25" fmla="*/ 55 h 71"/>
                <a:gd name="T26" fmla="*/ 356 w 451"/>
                <a:gd name="T27"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1" h="71">
                  <a:moveTo>
                    <a:pt x="356" y="35"/>
                  </a:moveTo>
                  <a:cubicBezTo>
                    <a:pt x="334" y="29"/>
                    <a:pt x="308" y="26"/>
                    <a:pt x="287" y="16"/>
                  </a:cubicBezTo>
                  <a:cubicBezTo>
                    <a:pt x="271" y="8"/>
                    <a:pt x="266" y="1"/>
                    <a:pt x="249" y="1"/>
                  </a:cubicBezTo>
                  <a:cubicBezTo>
                    <a:pt x="235" y="0"/>
                    <a:pt x="227" y="8"/>
                    <a:pt x="214" y="12"/>
                  </a:cubicBezTo>
                  <a:cubicBezTo>
                    <a:pt x="197" y="17"/>
                    <a:pt x="180" y="16"/>
                    <a:pt x="163" y="20"/>
                  </a:cubicBezTo>
                  <a:cubicBezTo>
                    <a:pt x="139" y="26"/>
                    <a:pt x="115" y="38"/>
                    <a:pt x="90" y="43"/>
                  </a:cubicBezTo>
                  <a:cubicBezTo>
                    <a:pt x="60" y="49"/>
                    <a:pt x="30" y="47"/>
                    <a:pt x="0" y="47"/>
                  </a:cubicBezTo>
                  <a:cubicBezTo>
                    <a:pt x="7" y="55"/>
                    <a:pt x="43" y="65"/>
                    <a:pt x="57" y="67"/>
                  </a:cubicBezTo>
                  <a:cubicBezTo>
                    <a:pt x="98" y="71"/>
                    <a:pt x="142" y="58"/>
                    <a:pt x="182" y="54"/>
                  </a:cubicBezTo>
                  <a:cubicBezTo>
                    <a:pt x="205" y="52"/>
                    <a:pt x="225" y="41"/>
                    <a:pt x="246" y="39"/>
                  </a:cubicBezTo>
                  <a:cubicBezTo>
                    <a:pt x="256" y="39"/>
                    <a:pt x="264" y="46"/>
                    <a:pt x="273" y="47"/>
                  </a:cubicBezTo>
                  <a:cubicBezTo>
                    <a:pt x="287" y="49"/>
                    <a:pt x="301" y="44"/>
                    <a:pt x="316" y="44"/>
                  </a:cubicBezTo>
                  <a:cubicBezTo>
                    <a:pt x="361" y="44"/>
                    <a:pt x="405" y="54"/>
                    <a:pt x="451" y="55"/>
                  </a:cubicBezTo>
                  <a:cubicBezTo>
                    <a:pt x="419" y="48"/>
                    <a:pt x="387" y="44"/>
                    <a:pt x="356" y="3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CF494A48-7BB8-4495-B8D8-5E74F7F40EDE}"/>
                </a:ext>
              </a:extLst>
            </p:cNvPr>
            <p:cNvSpPr>
              <a:spLocks/>
            </p:cNvSpPr>
            <p:nvPr/>
          </p:nvSpPr>
          <p:spPr bwMode="auto">
            <a:xfrm>
              <a:off x="1765300" y="3001963"/>
              <a:ext cx="938213" cy="238125"/>
            </a:xfrm>
            <a:custGeom>
              <a:avLst/>
              <a:gdLst>
                <a:gd name="T0" fmla="*/ 125 w 241"/>
                <a:gd name="T1" fmla="*/ 4 h 61"/>
                <a:gd name="T2" fmla="*/ 106 w 241"/>
                <a:gd name="T3" fmla="*/ 26 h 61"/>
                <a:gd name="T4" fmla="*/ 83 w 241"/>
                <a:gd name="T5" fmla="*/ 28 h 61"/>
                <a:gd name="T6" fmla="*/ 0 w 241"/>
                <a:gd name="T7" fmla="*/ 50 h 61"/>
                <a:gd name="T8" fmla="*/ 118 w 241"/>
                <a:gd name="T9" fmla="*/ 38 h 61"/>
                <a:gd name="T10" fmla="*/ 172 w 241"/>
                <a:gd name="T11" fmla="*/ 33 h 61"/>
                <a:gd name="T12" fmla="*/ 203 w 241"/>
                <a:gd name="T13" fmla="*/ 28 h 61"/>
                <a:gd name="T14" fmla="*/ 241 w 241"/>
                <a:gd name="T15" fmla="*/ 33 h 61"/>
                <a:gd name="T16" fmla="*/ 179 w 241"/>
                <a:gd name="T17" fmla="*/ 19 h 61"/>
                <a:gd name="T18" fmla="*/ 125 w 241"/>
                <a:gd name="T19"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61">
                  <a:moveTo>
                    <a:pt x="125" y="4"/>
                  </a:moveTo>
                  <a:cubicBezTo>
                    <a:pt x="117" y="6"/>
                    <a:pt x="114" y="22"/>
                    <a:pt x="106" y="26"/>
                  </a:cubicBezTo>
                  <a:cubicBezTo>
                    <a:pt x="101" y="28"/>
                    <a:pt x="90" y="26"/>
                    <a:pt x="83" y="28"/>
                  </a:cubicBezTo>
                  <a:cubicBezTo>
                    <a:pt x="55" y="38"/>
                    <a:pt x="36" y="52"/>
                    <a:pt x="0" y="50"/>
                  </a:cubicBezTo>
                  <a:cubicBezTo>
                    <a:pt x="26" y="61"/>
                    <a:pt x="91" y="44"/>
                    <a:pt x="118" y="38"/>
                  </a:cubicBezTo>
                  <a:cubicBezTo>
                    <a:pt x="135" y="34"/>
                    <a:pt x="153" y="35"/>
                    <a:pt x="172" y="33"/>
                  </a:cubicBezTo>
                  <a:cubicBezTo>
                    <a:pt x="185" y="31"/>
                    <a:pt x="187" y="27"/>
                    <a:pt x="203" y="28"/>
                  </a:cubicBezTo>
                  <a:cubicBezTo>
                    <a:pt x="216" y="29"/>
                    <a:pt x="230" y="37"/>
                    <a:pt x="241" y="33"/>
                  </a:cubicBezTo>
                  <a:cubicBezTo>
                    <a:pt x="226" y="22"/>
                    <a:pt x="199" y="22"/>
                    <a:pt x="179" y="19"/>
                  </a:cubicBezTo>
                  <a:cubicBezTo>
                    <a:pt x="164" y="16"/>
                    <a:pt x="136" y="0"/>
                    <a:pt x="125" y="4"/>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40E4DD6F-92B1-482E-9ABF-AC773CB58EB7}"/>
                </a:ext>
              </a:extLst>
            </p:cNvPr>
            <p:cNvSpPr>
              <a:spLocks/>
            </p:cNvSpPr>
            <p:nvPr/>
          </p:nvSpPr>
          <p:spPr bwMode="auto">
            <a:xfrm>
              <a:off x="9664700" y="3368675"/>
              <a:ext cx="714375" cy="260350"/>
            </a:xfrm>
            <a:custGeom>
              <a:avLst/>
              <a:gdLst>
                <a:gd name="T0" fmla="*/ 137 w 183"/>
                <a:gd name="T1" fmla="*/ 39 h 67"/>
                <a:gd name="T2" fmla="*/ 103 w 183"/>
                <a:gd name="T3" fmla="*/ 12 h 67"/>
                <a:gd name="T4" fmla="*/ 0 w 183"/>
                <a:gd name="T5" fmla="*/ 54 h 67"/>
                <a:gd name="T6" fmla="*/ 76 w 183"/>
                <a:gd name="T7" fmla="*/ 49 h 67"/>
                <a:gd name="T8" fmla="*/ 183 w 183"/>
                <a:gd name="T9" fmla="*/ 67 h 67"/>
                <a:gd name="T10" fmla="*/ 137 w 183"/>
                <a:gd name="T11" fmla="*/ 39 h 67"/>
              </a:gdLst>
              <a:ahLst/>
              <a:cxnLst>
                <a:cxn ang="0">
                  <a:pos x="T0" y="T1"/>
                </a:cxn>
                <a:cxn ang="0">
                  <a:pos x="T2" y="T3"/>
                </a:cxn>
                <a:cxn ang="0">
                  <a:pos x="T4" y="T5"/>
                </a:cxn>
                <a:cxn ang="0">
                  <a:pos x="T6" y="T7"/>
                </a:cxn>
                <a:cxn ang="0">
                  <a:pos x="T8" y="T9"/>
                </a:cxn>
                <a:cxn ang="0">
                  <a:pos x="T10" y="T11"/>
                </a:cxn>
              </a:cxnLst>
              <a:rect l="0" t="0" r="r" b="b"/>
              <a:pathLst>
                <a:path w="183" h="67">
                  <a:moveTo>
                    <a:pt x="137" y="39"/>
                  </a:moveTo>
                  <a:cubicBezTo>
                    <a:pt x="125" y="30"/>
                    <a:pt x="116" y="17"/>
                    <a:pt x="103" y="12"/>
                  </a:cubicBezTo>
                  <a:cubicBezTo>
                    <a:pt x="71" y="0"/>
                    <a:pt x="28" y="40"/>
                    <a:pt x="0" y="54"/>
                  </a:cubicBezTo>
                  <a:cubicBezTo>
                    <a:pt x="26" y="54"/>
                    <a:pt x="50" y="48"/>
                    <a:pt x="76" y="49"/>
                  </a:cubicBezTo>
                  <a:cubicBezTo>
                    <a:pt x="112" y="51"/>
                    <a:pt x="150" y="50"/>
                    <a:pt x="183" y="67"/>
                  </a:cubicBezTo>
                  <a:cubicBezTo>
                    <a:pt x="168" y="56"/>
                    <a:pt x="152" y="49"/>
                    <a:pt x="137" y="39"/>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9C5230E6-30EB-44BA-B855-B9407451DAB5}"/>
                </a:ext>
              </a:extLst>
            </p:cNvPr>
            <p:cNvSpPr>
              <a:spLocks/>
            </p:cNvSpPr>
            <p:nvPr/>
          </p:nvSpPr>
          <p:spPr bwMode="auto">
            <a:xfrm>
              <a:off x="10701338" y="2673350"/>
              <a:ext cx="833438" cy="301625"/>
            </a:xfrm>
            <a:custGeom>
              <a:avLst/>
              <a:gdLst>
                <a:gd name="T0" fmla="*/ 137 w 214"/>
                <a:gd name="T1" fmla="*/ 5 h 77"/>
                <a:gd name="T2" fmla="*/ 108 w 214"/>
                <a:gd name="T3" fmla="*/ 2 h 77"/>
                <a:gd name="T4" fmla="*/ 88 w 214"/>
                <a:gd name="T5" fmla="*/ 22 h 77"/>
                <a:gd name="T6" fmla="*/ 47 w 214"/>
                <a:gd name="T7" fmla="*/ 32 h 77"/>
                <a:gd name="T8" fmla="*/ 0 w 214"/>
                <a:gd name="T9" fmla="*/ 61 h 77"/>
                <a:gd name="T10" fmla="*/ 100 w 214"/>
                <a:gd name="T11" fmla="*/ 63 h 77"/>
                <a:gd name="T12" fmla="*/ 149 w 214"/>
                <a:gd name="T13" fmla="*/ 68 h 77"/>
                <a:gd name="T14" fmla="*/ 214 w 214"/>
                <a:gd name="T15" fmla="*/ 75 h 77"/>
                <a:gd name="T16" fmla="*/ 137 w 214"/>
                <a:gd name="T17" fmla="*/ 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77">
                  <a:moveTo>
                    <a:pt x="137" y="5"/>
                  </a:moveTo>
                  <a:cubicBezTo>
                    <a:pt x="128" y="6"/>
                    <a:pt x="115" y="0"/>
                    <a:pt x="108" y="2"/>
                  </a:cubicBezTo>
                  <a:cubicBezTo>
                    <a:pt x="95" y="6"/>
                    <a:pt x="98" y="14"/>
                    <a:pt x="88" y="22"/>
                  </a:cubicBezTo>
                  <a:cubicBezTo>
                    <a:pt x="70" y="37"/>
                    <a:pt x="68" y="27"/>
                    <a:pt x="47" y="32"/>
                  </a:cubicBezTo>
                  <a:cubicBezTo>
                    <a:pt x="27" y="36"/>
                    <a:pt x="21" y="57"/>
                    <a:pt x="0" y="61"/>
                  </a:cubicBezTo>
                  <a:cubicBezTo>
                    <a:pt x="37" y="68"/>
                    <a:pt x="65" y="71"/>
                    <a:pt x="100" y="63"/>
                  </a:cubicBezTo>
                  <a:cubicBezTo>
                    <a:pt x="117" y="59"/>
                    <a:pt x="134" y="65"/>
                    <a:pt x="149" y="68"/>
                  </a:cubicBezTo>
                  <a:cubicBezTo>
                    <a:pt x="171" y="74"/>
                    <a:pt x="192" y="77"/>
                    <a:pt x="214" y="75"/>
                  </a:cubicBezTo>
                  <a:cubicBezTo>
                    <a:pt x="195" y="56"/>
                    <a:pt x="136" y="39"/>
                    <a:pt x="137" y="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3663DDDB-0CC1-448E-AC52-47064A91EDF7}"/>
                </a:ext>
              </a:extLst>
            </p:cNvPr>
            <p:cNvSpPr>
              <a:spLocks/>
            </p:cNvSpPr>
            <p:nvPr/>
          </p:nvSpPr>
          <p:spPr bwMode="auto">
            <a:xfrm>
              <a:off x="11512550" y="3902075"/>
              <a:ext cx="685800" cy="317500"/>
            </a:xfrm>
            <a:custGeom>
              <a:avLst/>
              <a:gdLst>
                <a:gd name="T0" fmla="*/ 176 w 176"/>
                <a:gd name="T1" fmla="*/ 64 h 81"/>
                <a:gd name="T2" fmla="*/ 112 w 176"/>
                <a:gd name="T3" fmla="*/ 4 h 81"/>
                <a:gd name="T4" fmla="*/ 74 w 176"/>
                <a:gd name="T5" fmla="*/ 29 h 81"/>
                <a:gd name="T6" fmla="*/ 44 w 176"/>
                <a:gd name="T7" fmla="*/ 56 h 81"/>
                <a:gd name="T8" fmla="*/ 0 w 176"/>
                <a:gd name="T9" fmla="*/ 64 h 81"/>
                <a:gd name="T10" fmla="*/ 70 w 176"/>
                <a:gd name="T11" fmla="*/ 78 h 81"/>
                <a:gd name="T12" fmla="*/ 176 w 176"/>
                <a:gd name="T13" fmla="*/ 73 h 81"/>
                <a:gd name="T14" fmla="*/ 176 w 176"/>
                <a:gd name="T15" fmla="*/ 64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81">
                  <a:moveTo>
                    <a:pt x="176" y="64"/>
                  </a:moveTo>
                  <a:cubicBezTo>
                    <a:pt x="160" y="40"/>
                    <a:pt x="141" y="0"/>
                    <a:pt x="112" y="4"/>
                  </a:cubicBezTo>
                  <a:cubicBezTo>
                    <a:pt x="98" y="7"/>
                    <a:pt x="90" y="21"/>
                    <a:pt x="74" y="29"/>
                  </a:cubicBezTo>
                  <a:cubicBezTo>
                    <a:pt x="62" y="35"/>
                    <a:pt x="45" y="34"/>
                    <a:pt x="44" y="56"/>
                  </a:cubicBezTo>
                  <a:cubicBezTo>
                    <a:pt x="30" y="60"/>
                    <a:pt x="14" y="62"/>
                    <a:pt x="0" y="64"/>
                  </a:cubicBezTo>
                  <a:cubicBezTo>
                    <a:pt x="22" y="61"/>
                    <a:pt x="46" y="76"/>
                    <a:pt x="70" y="78"/>
                  </a:cubicBezTo>
                  <a:cubicBezTo>
                    <a:pt x="106" y="81"/>
                    <a:pt x="140" y="73"/>
                    <a:pt x="176" y="73"/>
                  </a:cubicBezTo>
                  <a:lnTo>
                    <a:pt x="176" y="64"/>
                  </a:ln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789C6A04-7438-4A3B-92CF-96917BC39DAF}"/>
                </a:ext>
              </a:extLst>
            </p:cNvPr>
            <p:cNvSpPr>
              <a:spLocks/>
            </p:cNvSpPr>
            <p:nvPr/>
          </p:nvSpPr>
          <p:spPr bwMode="auto">
            <a:xfrm>
              <a:off x="7561263" y="3513138"/>
              <a:ext cx="693738" cy="260350"/>
            </a:xfrm>
            <a:custGeom>
              <a:avLst/>
              <a:gdLst>
                <a:gd name="T0" fmla="*/ 128 w 178"/>
                <a:gd name="T1" fmla="*/ 16 h 67"/>
                <a:gd name="T2" fmla="*/ 77 w 178"/>
                <a:gd name="T3" fmla="*/ 0 h 67"/>
                <a:gd name="T4" fmla="*/ 73 w 178"/>
                <a:gd name="T5" fmla="*/ 12 h 67"/>
                <a:gd name="T6" fmla="*/ 46 w 178"/>
                <a:gd name="T7" fmla="*/ 22 h 67"/>
                <a:gd name="T8" fmla="*/ 27 w 178"/>
                <a:gd name="T9" fmla="*/ 36 h 67"/>
                <a:gd name="T10" fmla="*/ 0 w 178"/>
                <a:gd name="T11" fmla="*/ 49 h 67"/>
                <a:gd name="T12" fmla="*/ 65 w 178"/>
                <a:gd name="T13" fmla="*/ 61 h 67"/>
                <a:gd name="T14" fmla="*/ 178 w 178"/>
                <a:gd name="T15" fmla="*/ 58 h 67"/>
                <a:gd name="T16" fmla="*/ 128 w 178"/>
                <a:gd name="T17"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67">
                  <a:moveTo>
                    <a:pt x="128" y="16"/>
                  </a:moveTo>
                  <a:cubicBezTo>
                    <a:pt x="113" y="5"/>
                    <a:pt x="95" y="3"/>
                    <a:pt x="77" y="0"/>
                  </a:cubicBezTo>
                  <a:cubicBezTo>
                    <a:pt x="77" y="2"/>
                    <a:pt x="75" y="11"/>
                    <a:pt x="73" y="12"/>
                  </a:cubicBezTo>
                  <a:cubicBezTo>
                    <a:pt x="64" y="17"/>
                    <a:pt x="55" y="16"/>
                    <a:pt x="46" y="22"/>
                  </a:cubicBezTo>
                  <a:cubicBezTo>
                    <a:pt x="37" y="28"/>
                    <a:pt x="43" y="45"/>
                    <a:pt x="27" y="36"/>
                  </a:cubicBezTo>
                  <a:cubicBezTo>
                    <a:pt x="20" y="42"/>
                    <a:pt x="10" y="48"/>
                    <a:pt x="0" y="49"/>
                  </a:cubicBezTo>
                  <a:cubicBezTo>
                    <a:pt x="20" y="67"/>
                    <a:pt x="40" y="65"/>
                    <a:pt x="65" y="61"/>
                  </a:cubicBezTo>
                  <a:cubicBezTo>
                    <a:pt x="101" y="55"/>
                    <a:pt x="141" y="52"/>
                    <a:pt x="178" y="58"/>
                  </a:cubicBezTo>
                  <a:cubicBezTo>
                    <a:pt x="156" y="55"/>
                    <a:pt x="144" y="27"/>
                    <a:pt x="128" y="16"/>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6">
              <a:extLst>
                <a:ext uri="{FF2B5EF4-FFF2-40B4-BE49-F238E27FC236}">
                  <a16:creationId xmlns:a16="http://schemas.microsoft.com/office/drawing/2014/main" id="{1F93093D-6E29-40D8-B2A4-7CA7F5193AD6}"/>
                </a:ext>
              </a:extLst>
            </p:cNvPr>
            <p:cNvSpPr>
              <a:spLocks/>
            </p:cNvSpPr>
            <p:nvPr/>
          </p:nvSpPr>
          <p:spPr bwMode="auto">
            <a:xfrm>
              <a:off x="8616950" y="3044825"/>
              <a:ext cx="476250" cy="323850"/>
            </a:xfrm>
            <a:custGeom>
              <a:avLst/>
              <a:gdLst>
                <a:gd name="T0" fmla="*/ 81 w 122"/>
                <a:gd name="T1" fmla="*/ 22 h 83"/>
                <a:gd name="T2" fmla="*/ 70 w 122"/>
                <a:gd name="T3" fmla="*/ 44 h 83"/>
                <a:gd name="T4" fmla="*/ 56 w 122"/>
                <a:gd name="T5" fmla="*/ 44 h 83"/>
                <a:gd name="T6" fmla="*/ 0 w 122"/>
                <a:gd name="T7" fmla="*/ 81 h 83"/>
                <a:gd name="T8" fmla="*/ 44 w 122"/>
                <a:gd name="T9" fmla="*/ 74 h 83"/>
                <a:gd name="T10" fmla="*/ 72 w 122"/>
                <a:gd name="T11" fmla="*/ 73 h 83"/>
                <a:gd name="T12" fmla="*/ 122 w 122"/>
                <a:gd name="T13" fmla="*/ 36 h 83"/>
                <a:gd name="T14" fmla="*/ 81 w 122"/>
                <a:gd name="T15" fmla="*/ 2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83">
                  <a:moveTo>
                    <a:pt x="81" y="22"/>
                  </a:moveTo>
                  <a:cubicBezTo>
                    <a:pt x="76" y="27"/>
                    <a:pt x="77" y="39"/>
                    <a:pt x="70" y="44"/>
                  </a:cubicBezTo>
                  <a:cubicBezTo>
                    <a:pt x="64" y="48"/>
                    <a:pt x="60" y="42"/>
                    <a:pt x="56" y="44"/>
                  </a:cubicBezTo>
                  <a:cubicBezTo>
                    <a:pt x="38" y="55"/>
                    <a:pt x="22" y="77"/>
                    <a:pt x="0" y="81"/>
                  </a:cubicBezTo>
                  <a:cubicBezTo>
                    <a:pt x="14" y="83"/>
                    <a:pt x="32" y="76"/>
                    <a:pt x="44" y="74"/>
                  </a:cubicBezTo>
                  <a:cubicBezTo>
                    <a:pt x="53" y="72"/>
                    <a:pt x="63" y="76"/>
                    <a:pt x="72" y="73"/>
                  </a:cubicBezTo>
                  <a:cubicBezTo>
                    <a:pt x="93" y="66"/>
                    <a:pt x="92" y="42"/>
                    <a:pt x="122" y="36"/>
                  </a:cubicBezTo>
                  <a:cubicBezTo>
                    <a:pt x="103" y="25"/>
                    <a:pt x="103" y="0"/>
                    <a:pt x="81" y="22"/>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27">
              <a:extLst>
                <a:ext uri="{FF2B5EF4-FFF2-40B4-BE49-F238E27FC236}">
                  <a16:creationId xmlns:a16="http://schemas.microsoft.com/office/drawing/2014/main" id="{DFBF7121-F5F9-44D4-8C84-80CFD2F3C08A}"/>
                </a:ext>
              </a:extLst>
            </p:cNvPr>
            <p:cNvSpPr>
              <a:spLocks/>
            </p:cNvSpPr>
            <p:nvPr/>
          </p:nvSpPr>
          <p:spPr bwMode="auto">
            <a:xfrm>
              <a:off x="-3175" y="2951163"/>
              <a:ext cx="1484313" cy="257175"/>
            </a:xfrm>
            <a:custGeom>
              <a:avLst/>
              <a:gdLst>
                <a:gd name="T0" fmla="*/ 261 w 381"/>
                <a:gd name="T1" fmla="*/ 8 h 66"/>
                <a:gd name="T2" fmla="*/ 0 w 381"/>
                <a:gd name="T3" fmla="*/ 18 h 66"/>
                <a:gd name="T4" fmla="*/ 0 w 381"/>
                <a:gd name="T5" fmla="*/ 59 h 66"/>
                <a:gd name="T6" fmla="*/ 146 w 381"/>
                <a:gd name="T7" fmla="*/ 66 h 66"/>
                <a:gd name="T8" fmla="*/ 288 w 381"/>
                <a:gd name="T9" fmla="*/ 53 h 66"/>
                <a:gd name="T10" fmla="*/ 381 w 381"/>
                <a:gd name="T11" fmla="*/ 36 h 66"/>
                <a:gd name="T12" fmla="*/ 261 w 381"/>
                <a:gd name="T13" fmla="*/ 8 h 66"/>
              </a:gdLst>
              <a:ahLst/>
              <a:cxnLst>
                <a:cxn ang="0">
                  <a:pos x="T0" y="T1"/>
                </a:cxn>
                <a:cxn ang="0">
                  <a:pos x="T2" y="T3"/>
                </a:cxn>
                <a:cxn ang="0">
                  <a:pos x="T4" y="T5"/>
                </a:cxn>
                <a:cxn ang="0">
                  <a:pos x="T6" y="T7"/>
                </a:cxn>
                <a:cxn ang="0">
                  <a:pos x="T8" y="T9"/>
                </a:cxn>
                <a:cxn ang="0">
                  <a:pos x="T10" y="T11"/>
                </a:cxn>
                <a:cxn ang="0">
                  <a:pos x="T12" y="T13"/>
                </a:cxn>
              </a:cxnLst>
              <a:rect l="0" t="0" r="r" b="b"/>
              <a:pathLst>
                <a:path w="381" h="66">
                  <a:moveTo>
                    <a:pt x="261" y="8"/>
                  </a:moveTo>
                  <a:cubicBezTo>
                    <a:pt x="176" y="0"/>
                    <a:pt x="85" y="9"/>
                    <a:pt x="0" y="18"/>
                  </a:cubicBezTo>
                  <a:cubicBezTo>
                    <a:pt x="0" y="59"/>
                    <a:pt x="0" y="59"/>
                    <a:pt x="0" y="59"/>
                  </a:cubicBezTo>
                  <a:cubicBezTo>
                    <a:pt x="49" y="61"/>
                    <a:pt x="98" y="66"/>
                    <a:pt x="146" y="66"/>
                  </a:cubicBezTo>
                  <a:cubicBezTo>
                    <a:pt x="194" y="66"/>
                    <a:pt x="240" y="53"/>
                    <a:pt x="288" y="53"/>
                  </a:cubicBezTo>
                  <a:cubicBezTo>
                    <a:pt x="311" y="53"/>
                    <a:pt x="373" y="64"/>
                    <a:pt x="381" y="36"/>
                  </a:cubicBezTo>
                  <a:cubicBezTo>
                    <a:pt x="350" y="16"/>
                    <a:pt x="298" y="11"/>
                    <a:pt x="261" y="8"/>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8">
              <a:extLst>
                <a:ext uri="{FF2B5EF4-FFF2-40B4-BE49-F238E27FC236}">
                  <a16:creationId xmlns:a16="http://schemas.microsoft.com/office/drawing/2014/main" id="{C72476FC-C9CF-4154-B264-B94F9C07E889}"/>
                </a:ext>
              </a:extLst>
            </p:cNvPr>
            <p:cNvSpPr>
              <a:spLocks/>
            </p:cNvSpPr>
            <p:nvPr/>
          </p:nvSpPr>
          <p:spPr bwMode="auto">
            <a:xfrm>
              <a:off x="-3175" y="3738563"/>
              <a:ext cx="4003675" cy="234950"/>
            </a:xfrm>
            <a:custGeom>
              <a:avLst/>
              <a:gdLst>
                <a:gd name="T0" fmla="*/ 858 w 1028"/>
                <a:gd name="T1" fmla="*/ 1 h 60"/>
                <a:gd name="T2" fmla="*/ 496 w 1028"/>
                <a:gd name="T3" fmla="*/ 13 h 60"/>
                <a:gd name="T4" fmla="*/ 245 w 1028"/>
                <a:gd name="T5" fmla="*/ 18 h 60"/>
                <a:gd name="T6" fmla="*/ 37 w 1028"/>
                <a:gd name="T7" fmla="*/ 21 h 60"/>
                <a:gd name="T8" fmla="*/ 0 w 1028"/>
                <a:gd name="T9" fmla="*/ 24 h 60"/>
                <a:gd name="T10" fmla="*/ 0 w 1028"/>
                <a:gd name="T11" fmla="*/ 57 h 60"/>
                <a:gd name="T12" fmla="*/ 171 w 1028"/>
                <a:gd name="T13" fmla="*/ 59 h 60"/>
                <a:gd name="T14" fmla="*/ 343 w 1028"/>
                <a:gd name="T15" fmla="*/ 56 h 60"/>
                <a:gd name="T16" fmla="*/ 571 w 1028"/>
                <a:gd name="T17" fmla="*/ 33 h 60"/>
                <a:gd name="T18" fmla="*/ 747 w 1028"/>
                <a:gd name="T19" fmla="*/ 45 h 60"/>
                <a:gd name="T20" fmla="*/ 944 w 1028"/>
                <a:gd name="T21" fmla="*/ 32 h 60"/>
                <a:gd name="T22" fmla="*/ 858 w 1028"/>
                <a:gd name="T23"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60">
                  <a:moveTo>
                    <a:pt x="858" y="1"/>
                  </a:moveTo>
                  <a:cubicBezTo>
                    <a:pt x="737" y="1"/>
                    <a:pt x="617" y="13"/>
                    <a:pt x="496" y="13"/>
                  </a:cubicBezTo>
                  <a:cubicBezTo>
                    <a:pt x="412" y="13"/>
                    <a:pt x="328" y="14"/>
                    <a:pt x="245" y="18"/>
                  </a:cubicBezTo>
                  <a:cubicBezTo>
                    <a:pt x="176" y="22"/>
                    <a:pt x="106" y="14"/>
                    <a:pt x="37" y="21"/>
                  </a:cubicBezTo>
                  <a:cubicBezTo>
                    <a:pt x="25" y="22"/>
                    <a:pt x="12" y="23"/>
                    <a:pt x="0" y="24"/>
                  </a:cubicBezTo>
                  <a:cubicBezTo>
                    <a:pt x="0" y="57"/>
                    <a:pt x="0" y="57"/>
                    <a:pt x="0" y="57"/>
                  </a:cubicBezTo>
                  <a:cubicBezTo>
                    <a:pt x="58" y="56"/>
                    <a:pt x="117" y="60"/>
                    <a:pt x="171" y="59"/>
                  </a:cubicBezTo>
                  <a:cubicBezTo>
                    <a:pt x="228" y="59"/>
                    <a:pt x="285" y="53"/>
                    <a:pt x="343" y="56"/>
                  </a:cubicBezTo>
                  <a:cubicBezTo>
                    <a:pt x="421" y="60"/>
                    <a:pt x="494" y="41"/>
                    <a:pt x="571" y="33"/>
                  </a:cubicBezTo>
                  <a:cubicBezTo>
                    <a:pt x="629" y="26"/>
                    <a:pt x="689" y="42"/>
                    <a:pt x="747" y="45"/>
                  </a:cubicBezTo>
                  <a:cubicBezTo>
                    <a:pt x="813" y="49"/>
                    <a:pt x="881" y="57"/>
                    <a:pt x="944" y="32"/>
                  </a:cubicBezTo>
                  <a:cubicBezTo>
                    <a:pt x="1028" y="0"/>
                    <a:pt x="883" y="0"/>
                    <a:pt x="858" y="1"/>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29">
              <a:extLst>
                <a:ext uri="{FF2B5EF4-FFF2-40B4-BE49-F238E27FC236}">
                  <a16:creationId xmlns:a16="http://schemas.microsoft.com/office/drawing/2014/main" id="{7FC8FE6F-66FA-4F12-9198-91C5A132B2B0}"/>
                </a:ext>
              </a:extLst>
            </p:cNvPr>
            <p:cNvSpPr>
              <a:spLocks/>
            </p:cNvSpPr>
            <p:nvPr/>
          </p:nvSpPr>
          <p:spPr bwMode="auto">
            <a:xfrm>
              <a:off x="-3175" y="4332288"/>
              <a:ext cx="12201525" cy="433388"/>
            </a:xfrm>
            <a:custGeom>
              <a:avLst/>
              <a:gdLst>
                <a:gd name="T0" fmla="*/ 3132 w 3132"/>
                <a:gd name="T1" fmla="*/ 39 h 111"/>
                <a:gd name="T2" fmla="*/ 2934 w 3132"/>
                <a:gd name="T3" fmla="*/ 32 h 111"/>
                <a:gd name="T4" fmla="*/ 2671 w 3132"/>
                <a:gd name="T5" fmla="*/ 27 h 111"/>
                <a:gd name="T6" fmla="*/ 2366 w 3132"/>
                <a:gd name="T7" fmla="*/ 20 h 111"/>
                <a:gd name="T8" fmla="*/ 1874 w 3132"/>
                <a:gd name="T9" fmla="*/ 24 h 111"/>
                <a:gd name="T10" fmla="*/ 1039 w 3132"/>
                <a:gd name="T11" fmla="*/ 71 h 111"/>
                <a:gd name="T12" fmla="*/ 500 w 3132"/>
                <a:gd name="T13" fmla="*/ 0 h 111"/>
                <a:gd name="T14" fmla="*/ 267 w 3132"/>
                <a:gd name="T15" fmla="*/ 15 h 111"/>
                <a:gd name="T16" fmla="*/ 101 w 3132"/>
                <a:gd name="T17" fmla="*/ 18 h 111"/>
                <a:gd name="T18" fmla="*/ 0 w 3132"/>
                <a:gd name="T19" fmla="*/ 25 h 111"/>
                <a:gd name="T20" fmla="*/ 0 w 3132"/>
                <a:gd name="T21" fmla="*/ 111 h 111"/>
                <a:gd name="T22" fmla="*/ 3132 w 3132"/>
                <a:gd name="T23" fmla="*/ 111 h 111"/>
                <a:gd name="T24" fmla="*/ 3132 w 3132"/>
                <a:gd name="T25" fmla="*/ 3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2" h="111">
                  <a:moveTo>
                    <a:pt x="3132" y="39"/>
                  </a:moveTo>
                  <a:cubicBezTo>
                    <a:pt x="3064" y="43"/>
                    <a:pt x="3002" y="45"/>
                    <a:pt x="2934" y="32"/>
                  </a:cubicBezTo>
                  <a:cubicBezTo>
                    <a:pt x="2849" y="15"/>
                    <a:pt x="2757" y="24"/>
                    <a:pt x="2671" y="27"/>
                  </a:cubicBezTo>
                  <a:cubicBezTo>
                    <a:pt x="2569" y="31"/>
                    <a:pt x="2468" y="26"/>
                    <a:pt x="2366" y="20"/>
                  </a:cubicBezTo>
                  <a:cubicBezTo>
                    <a:pt x="2203" y="9"/>
                    <a:pt x="2037" y="13"/>
                    <a:pt x="1874" y="24"/>
                  </a:cubicBezTo>
                  <a:cubicBezTo>
                    <a:pt x="1596" y="44"/>
                    <a:pt x="1318" y="72"/>
                    <a:pt x="1039" y="71"/>
                  </a:cubicBezTo>
                  <a:cubicBezTo>
                    <a:pt x="856" y="70"/>
                    <a:pt x="683" y="0"/>
                    <a:pt x="500" y="0"/>
                  </a:cubicBezTo>
                  <a:cubicBezTo>
                    <a:pt x="422" y="0"/>
                    <a:pt x="345" y="11"/>
                    <a:pt x="267" y="15"/>
                  </a:cubicBezTo>
                  <a:cubicBezTo>
                    <a:pt x="212" y="18"/>
                    <a:pt x="156" y="15"/>
                    <a:pt x="101" y="18"/>
                  </a:cubicBezTo>
                  <a:cubicBezTo>
                    <a:pt x="67" y="19"/>
                    <a:pt x="34" y="23"/>
                    <a:pt x="0" y="25"/>
                  </a:cubicBezTo>
                  <a:cubicBezTo>
                    <a:pt x="0" y="111"/>
                    <a:pt x="0" y="111"/>
                    <a:pt x="0" y="111"/>
                  </a:cubicBezTo>
                  <a:cubicBezTo>
                    <a:pt x="3132" y="111"/>
                    <a:pt x="3132" y="111"/>
                    <a:pt x="3132" y="111"/>
                  </a:cubicBezTo>
                  <a:lnTo>
                    <a:pt x="3132" y="39"/>
                  </a:ln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0">
              <a:extLst>
                <a:ext uri="{FF2B5EF4-FFF2-40B4-BE49-F238E27FC236}">
                  <a16:creationId xmlns:a16="http://schemas.microsoft.com/office/drawing/2014/main" id="{A7DC951F-97A3-4030-8DFD-EEB59DFCC0E6}"/>
                </a:ext>
              </a:extLst>
            </p:cNvPr>
            <p:cNvSpPr>
              <a:spLocks/>
            </p:cNvSpPr>
            <p:nvPr/>
          </p:nvSpPr>
          <p:spPr bwMode="auto">
            <a:xfrm>
              <a:off x="10199688" y="3087688"/>
              <a:ext cx="1998663" cy="334963"/>
            </a:xfrm>
            <a:custGeom>
              <a:avLst/>
              <a:gdLst>
                <a:gd name="T0" fmla="*/ 106 w 513"/>
                <a:gd name="T1" fmla="*/ 84 h 86"/>
                <a:gd name="T2" fmla="*/ 263 w 513"/>
                <a:gd name="T3" fmla="*/ 72 h 86"/>
                <a:gd name="T4" fmla="*/ 378 w 513"/>
                <a:gd name="T5" fmla="*/ 68 h 86"/>
                <a:gd name="T6" fmla="*/ 450 w 513"/>
                <a:gd name="T7" fmla="*/ 70 h 86"/>
                <a:gd name="T8" fmla="*/ 513 w 513"/>
                <a:gd name="T9" fmla="*/ 71 h 86"/>
                <a:gd name="T10" fmla="*/ 508 w 513"/>
                <a:gd name="T11" fmla="*/ 0 h 86"/>
                <a:gd name="T12" fmla="*/ 470 w 513"/>
                <a:gd name="T13" fmla="*/ 12 h 86"/>
                <a:gd name="T14" fmla="*/ 303 w 513"/>
                <a:gd name="T15" fmla="*/ 35 h 86"/>
                <a:gd name="T16" fmla="*/ 133 w 513"/>
                <a:gd name="T17" fmla="*/ 63 h 86"/>
                <a:gd name="T18" fmla="*/ 61 w 513"/>
                <a:gd name="T19" fmla="*/ 72 h 86"/>
                <a:gd name="T20" fmla="*/ 0 w 513"/>
                <a:gd name="T21" fmla="*/ 80 h 86"/>
                <a:gd name="T22" fmla="*/ 106 w 513"/>
                <a:gd name="T23" fmla="*/ 8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3" h="86">
                  <a:moveTo>
                    <a:pt x="106" y="84"/>
                  </a:moveTo>
                  <a:cubicBezTo>
                    <a:pt x="159" y="82"/>
                    <a:pt x="211" y="80"/>
                    <a:pt x="263" y="72"/>
                  </a:cubicBezTo>
                  <a:cubicBezTo>
                    <a:pt x="301" y="67"/>
                    <a:pt x="340" y="68"/>
                    <a:pt x="378" y="68"/>
                  </a:cubicBezTo>
                  <a:cubicBezTo>
                    <a:pt x="402" y="68"/>
                    <a:pt x="426" y="70"/>
                    <a:pt x="450" y="70"/>
                  </a:cubicBezTo>
                  <a:cubicBezTo>
                    <a:pt x="469" y="70"/>
                    <a:pt x="491" y="69"/>
                    <a:pt x="513" y="71"/>
                  </a:cubicBezTo>
                  <a:cubicBezTo>
                    <a:pt x="512" y="47"/>
                    <a:pt x="510" y="23"/>
                    <a:pt x="508" y="0"/>
                  </a:cubicBezTo>
                  <a:cubicBezTo>
                    <a:pt x="495" y="4"/>
                    <a:pt x="483" y="9"/>
                    <a:pt x="470" y="12"/>
                  </a:cubicBezTo>
                  <a:cubicBezTo>
                    <a:pt x="416" y="27"/>
                    <a:pt x="359" y="33"/>
                    <a:pt x="303" y="35"/>
                  </a:cubicBezTo>
                  <a:cubicBezTo>
                    <a:pt x="244" y="38"/>
                    <a:pt x="190" y="53"/>
                    <a:pt x="133" y="63"/>
                  </a:cubicBezTo>
                  <a:cubicBezTo>
                    <a:pt x="109" y="67"/>
                    <a:pt x="84" y="69"/>
                    <a:pt x="61" y="72"/>
                  </a:cubicBezTo>
                  <a:cubicBezTo>
                    <a:pt x="43" y="74"/>
                    <a:pt x="18" y="73"/>
                    <a:pt x="0" y="80"/>
                  </a:cubicBezTo>
                  <a:cubicBezTo>
                    <a:pt x="36" y="78"/>
                    <a:pt x="71" y="86"/>
                    <a:pt x="106" y="84"/>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1">
              <a:extLst>
                <a:ext uri="{FF2B5EF4-FFF2-40B4-BE49-F238E27FC236}">
                  <a16:creationId xmlns:a16="http://schemas.microsoft.com/office/drawing/2014/main" id="{942E431F-59DB-452E-ABA2-748DB7BCC4C7}"/>
                </a:ext>
              </a:extLst>
            </p:cNvPr>
            <p:cNvSpPr>
              <a:spLocks/>
            </p:cNvSpPr>
            <p:nvPr/>
          </p:nvSpPr>
          <p:spPr bwMode="auto">
            <a:xfrm>
              <a:off x="8921750" y="3449638"/>
              <a:ext cx="3282950" cy="336550"/>
            </a:xfrm>
            <a:custGeom>
              <a:avLst/>
              <a:gdLst>
                <a:gd name="T0" fmla="*/ 180 w 843"/>
                <a:gd name="T1" fmla="*/ 48 h 86"/>
                <a:gd name="T2" fmla="*/ 0 w 843"/>
                <a:gd name="T3" fmla="*/ 62 h 86"/>
                <a:gd name="T4" fmla="*/ 121 w 843"/>
                <a:gd name="T5" fmla="*/ 72 h 86"/>
                <a:gd name="T6" fmla="*/ 464 w 843"/>
                <a:gd name="T7" fmla="*/ 52 h 86"/>
                <a:gd name="T8" fmla="*/ 807 w 843"/>
                <a:gd name="T9" fmla="*/ 39 h 86"/>
                <a:gd name="T10" fmla="*/ 843 w 843"/>
                <a:gd name="T11" fmla="*/ 42 h 86"/>
                <a:gd name="T12" fmla="*/ 842 w 843"/>
                <a:gd name="T13" fmla="*/ 0 h 86"/>
                <a:gd name="T14" fmla="*/ 785 w 843"/>
                <a:gd name="T15" fmla="*/ 3 h 86"/>
                <a:gd name="T16" fmla="*/ 638 w 843"/>
                <a:gd name="T17" fmla="*/ 14 h 86"/>
                <a:gd name="T18" fmla="*/ 458 w 843"/>
                <a:gd name="T19" fmla="*/ 21 h 86"/>
                <a:gd name="T20" fmla="*/ 325 w 843"/>
                <a:gd name="T21" fmla="*/ 33 h 86"/>
                <a:gd name="T22" fmla="*/ 262 w 843"/>
                <a:gd name="T23" fmla="*/ 47 h 86"/>
                <a:gd name="T24" fmla="*/ 180 w 843"/>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86">
                  <a:moveTo>
                    <a:pt x="180" y="48"/>
                  </a:moveTo>
                  <a:cubicBezTo>
                    <a:pt x="124" y="48"/>
                    <a:pt x="52" y="34"/>
                    <a:pt x="0" y="62"/>
                  </a:cubicBezTo>
                  <a:cubicBezTo>
                    <a:pt x="5" y="86"/>
                    <a:pt x="101" y="71"/>
                    <a:pt x="121" y="72"/>
                  </a:cubicBezTo>
                  <a:cubicBezTo>
                    <a:pt x="234" y="79"/>
                    <a:pt x="351" y="66"/>
                    <a:pt x="464" y="52"/>
                  </a:cubicBezTo>
                  <a:cubicBezTo>
                    <a:pt x="579" y="39"/>
                    <a:pt x="692" y="26"/>
                    <a:pt x="807" y="39"/>
                  </a:cubicBezTo>
                  <a:cubicBezTo>
                    <a:pt x="819" y="40"/>
                    <a:pt x="831" y="41"/>
                    <a:pt x="843" y="42"/>
                  </a:cubicBezTo>
                  <a:cubicBezTo>
                    <a:pt x="843" y="28"/>
                    <a:pt x="842" y="14"/>
                    <a:pt x="842" y="0"/>
                  </a:cubicBezTo>
                  <a:cubicBezTo>
                    <a:pt x="823" y="2"/>
                    <a:pt x="803" y="2"/>
                    <a:pt x="785" y="3"/>
                  </a:cubicBezTo>
                  <a:cubicBezTo>
                    <a:pt x="736" y="7"/>
                    <a:pt x="687" y="14"/>
                    <a:pt x="638" y="14"/>
                  </a:cubicBezTo>
                  <a:cubicBezTo>
                    <a:pt x="578" y="13"/>
                    <a:pt x="518" y="19"/>
                    <a:pt x="458" y="21"/>
                  </a:cubicBezTo>
                  <a:cubicBezTo>
                    <a:pt x="415" y="22"/>
                    <a:pt x="367" y="26"/>
                    <a:pt x="325" y="33"/>
                  </a:cubicBezTo>
                  <a:cubicBezTo>
                    <a:pt x="303" y="37"/>
                    <a:pt x="285" y="46"/>
                    <a:pt x="262" y="47"/>
                  </a:cubicBezTo>
                  <a:cubicBezTo>
                    <a:pt x="235" y="49"/>
                    <a:pt x="207" y="48"/>
                    <a:pt x="180" y="48"/>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84789BCC-8257-45A1-A07D-BD03AF2902DC}"/>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Freeform: Shape 66">
            <a:extLst>
              <a:ext uri="{FF2B5EF4-FFF2-40B4-BE49-F238E27FC236}">
                <a16:creationId xmlns:a16="http://schemas.microsoft.com/office/drawing/2014/main" id="{3BBDAF2F-A3C5-473B-A449-BD8E51F119C3}"/>
              </a:ext>
            </a:extLst>
          </p:cNvPr>
          <p:cNvSpPr/>
          <p:nvPr/>
        </p:nvSpPr>
        <p:spPr>
          <a:xfrm>
            <a:off x="75631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10" name="Slide Number Placeholder 9">
            <a:extLst>
              <a:ext uri="{FF2B5EF4-FFF2-40B4-BE49-F238E27FC236}">
                <a16:creationId xmlns:a16="http://schemas.microsoft.com/office/drawing/2014/main" id="{6A8C2D05-C0E2-4FB9-8868-AA99B369ACC5}"/>
              </a:ext>
            </a:extLst>
          </p:cNvPr>
          <p:cNvSpPr>
            <a:spLocks noGrp="1"/>
          </p:cNvSpPr>
          <p:nvPr>
            <p:ph type="sldNum" sz="quarter" idx="12"/>
          </p:nvPr>
        </p:nvSpPr>
        <p:spPr/>
        <p:txBody>
          <a:bodyPr/>
          <a:lstStyle/>
          <a:p>
            <a:fld id="{14ED2C52-F4A6-44CA-8A9F-48318319496E}" type="slidenum">
              <a:rPr lang="en-US" smtClean="0"/>
              <a:t>6</a:t>
            </a:fld>
            <a:endParaRPr lang="en-US"/>
          </a:p>
        </p:txBody>
      </p:sp>
      <p:sp>
        <p:nvSpPr>
          <p:cNvPr id="55" name="Rectangle: Top Corners Rounded 54">
            <a:extLst>
              <a:ext uri="{FF2B5EF4-FFF2-40B4-BE49-F238E27FC236}">
                <a16:creationId xmlns:a16="http://schemas.microsoft.com/office/drawing/2014/main" id="{E72273C8-625A-4E55-A38A-C2A6E64AFCD0}"/>
              </a:ext>
            </a:extLst>
          </p:cNvPr>
          <p:cNvSpPr/>
          <p:nvPr/>
        </p:nvSpPr>
        <p:spPr>
          <a:xfrm flipV="1">
            <a:off x="334962"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sp>
        <p:nvSpPr>
          <p:cNvPr id="59" name="Rectangle: Top Corners Rounded 58">
            <a:extLst>
              <a:ext uri="{FF2B5EF4-FFF2-40B4-BE49-F238E27FC236}">
                <a16:creationId xmlns:a16="http://schemas.microsoft.com/office/drawing/2014/main" id="{49C5F993-B1A1-40B6-B7C0-D176A23DB848}"/>
              </a:ext>
            </a:extLst>
          </p:cNvPr>
          <p:cNvSpPr/>
          <p:nvPr/>
        </p:nvSpPr>
        <p:spPr>
          <a:xfrm flipV="1">
            <a:off x="3304182"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sp>
        <p:nvSpPr>
          <p:cNvPr id="60" name="Rectangle: Top Corners Rounded 59">
            <a:extLst>
              <a:ext uri="{FF2B5EF4-FFF2-40B4-BE49-F238E27FC236}">
                <a16:creationId xmlns:a16="http://schemas.microsoft.com/office/drawing/2014/main" id="{AF7B2C80-A315-4DB1-81A6-3C8DCF139C48}"/>
              </a:ext>
            </a:extLst>
          </p:cNvPr>
          <p:cNvSpPr/>
          <p:nvPr/>
        </p:nvSpPr>
        <p:spPr>
          <a:xfrm flipV="1">
            <a:off x="6268441"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sp>
        <p:nvSpPr>
          <p:cNvPr id="61" name="Rectangle: Top Corners Rounded 60">
            <a:extLst>
              <a:ext uri="{FF2B5EF4-FFF2-40B4-BE49-F238E27FC236}">
                <a16:creationId xmlns:a16="http://schemas.microsoft.com/office/drawing/2014/main" id="{E411F9BD-E7D2-45C0-B177-23CE55558871}"/>
              </a:ext>
            </a:extLst>
          </p:cNvPr>
          <p:cNvSpPr/>
          <p:nvPr/>
        </p:nvSpPr>
        <p:spPr>
          <a:xfrm flipV="1">
            <a:off x="9232701"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cxnSp>
        <p:nvCxnSpPr>
          <p:cNvPr id="63" name="Straight Connector 62">
            <a:extLst>
              <a:ext uri="{FF2B5EF4-FFF2-40B4-BE49-F238E27FC236}">
                <a16:creationId xmlns:a16="http://schemas.microsoft.com/office/drawing/2014/main" id="{1E3FC69F-AB08-4ADA-B14E-9C3C6D0793E2}"/>
              </a:ext>
            </a:extLst>
          </p:cNvPr>
          <p:cNvCxnSpPr/>
          <p:nvPr/>
        </p:nvCxnSpPr>
        <p:spPr>
          <a:xfrm>
            <a:off x="1132945"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3CAFAC7-3ABB-4DDB-8082-C003833FA99C}"/>
              </a:ext>
            </a:extLst>
          </p:cNvPr>
          <p:cNvCxnSpPr/>
          <p:nvPr/>
        </p:nvCxnSpPr>
        <p:spPr>
          <a:xfrm>
            <a:off x="4102165"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82937CB-0EB4-412C-9B46-841F41C3A724}"/>
              </a:ext>
            </a:extLst>
          </p:cNvPr>
          <p:cNvCxnSpPr/>
          <p:nvPr/>
        </p:nvCxnSpPr>
        <p:spPr>
          <a:xfrm>
            <a:off x="7066424"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269755-7502-4796-9E20-0FCD54454E1E}"/>
              </a:ext>
            </a:extLst>
          </p:cNvPr>
          <p:cNvCxnSpPr/>
          <p:nvPr/>
        </p:nvCxnSpPr>
        <p:spPr>
          <a:xfrm>
            <a:off x="10030684"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sp>
        <p:nvSpPr>
          <p:cNvPr id="68" name="Freeform: Shape 67">
            <a:extLst>
              <a:ext uri="{FF2B5EF4-FFF2-40B4-BE49-F238E27FC236}">
                <a16:creationId xmlns:a16="http://schemas.microsoft.com/office/drawing/2014/main" id="{DE7F484A-4D5F-4C54-B2AF-224AACD0F27A}"/>
              </a:ext>
            </a:extLst>
          </p:cNvPr>
          <p:cNvSpPr/>
          <p:nvPr/>
        </p:nvSpPr>
        <p:spPr>
          <a:xfrm>
            <a:off x="372004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69" name="Freeform: Shape 68">
            <a:extLst>
              <a:ext uri="{FF2B5EF4-FFF2-40B4-BE49-F238E27FC236}">
                <a16:creationId xmlns:a16="http://schemas.microsoft.com/office/drawing/2014/main" id="{1CC4DFF2-6105-4683-B2E4-05E474678A7E}"/>
              </a:ext>
            </a:extLst>
          </p:cNvPr>
          <p:cNvSpPr/>
          <p:nvPr/>
        </p:nvSpPr>
        <p:spPr>
          <a:xfrm>
            <a:off x="668377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70" name="Freeform: Shape 69">
            <a:extLst>
              <a:ext uri="{FF2B5EF4-FFF2-40B4-BE49-F238E27FC236}">
                <a16:creationId xmlns:a16="http://schemas.microsoft.com/office/drawing/2014/main" id="{6AC7248B-898F-41EB-9965-2E748A7B79F1}"/>
              </a:ext>
            </a:extLst>
          </p:cNvPr>
          <p:cNvSpPr/>
          <p:nvPr/>
        </p:nvSpPr>
        <p:spPr>
          <a:xfrm>
            <a:off x="9647508"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50" name="Rectangle: Top Corners Rounded 49">
            <a:extLst>
              <a:ext uri="{FF2B5EF4-FFF2-40B4-BE49-F238E27FC236}">
                <a16:creationId xmlns:a16="http://schemas.microsoft.com/office/drawing/2014/main" id="{21E55D2C-6F68-443D-812F-C3A3F283A2FA}"/>
              </a:ext>
            </a:extLst>
          </p:cNvPr>
          <p:cNvSpPr/>
          <p:nvPr/>
        </p:nvSpPr>
        <p:spPr>
          <a:xfrm>
            <a:off x="334962"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rPr>
              <a:t>Stage 1</a:t>
            </a:r>
          </a:p>
        </p:txBody>
      </p:sp>
      <p:sp>
        <p:nvSpPr>
          <p:cNvPr id="51" name="Rectangle: Top Corners Rounded 50">
            <a:extLst>
              <a:ext uri="{FF2B5EF4-FFF2-40B4-BE49-F238E27FC236}">
                <a16:creationId xmlns:a16="http://schemas.microsoft.com/office/drawing/2014/main" id="{4CAF0C2A-0B34-42C8-ACB8-2CEF3D1838B2}"/>
              </a:ext>
            </a:extLst>
          </p:cNvPr>
          <p:cNvSpPr/>
          <p:nvPr/>
        </p:nvSpPr>
        <p:spPr>
          <a:xfrm>
            <a:off x="3304182"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rPr>
              <a:t>Stage 2</a:t>
            </a:r>
          </a:p>
        </p:txBody>
      </p:sp>
      <p:sp>
        <p:nvSpPr>
          <p:cNvPr id="52" name="Rectangle: Top Corners Rounded 51">
            <a:extLst>
              <a:ext uri="{FF2B5EF4-FFF2-40B4-BE49-F238E27FC236}">
                <a16:creationId xmlns:a16="http://schemas.microsoft.com/office/drawing/2014/main" id="{684C5D3E-94DB-4767-B972-B09363BC3ADB}"/>
              </a:ext>
            </a:extLst>
          </p:cNvPr>
          <p:cNvSpPr/>
          <p:nvPr/>
        </p:nvSpPr>
        <p:spPr>
          <a:xfrm>
            <a:off x="6268441"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rPr>
              <a:t>Stage 3</a:t>
            </a:r>
          </a:p>
        </p:txBody>
      </p:sp>
      <p:sp>
        <p:nvSpPr>
          <p:cNvPr id="53" name="Rectangle: Top Corners Rounded 52">
            <a:extLst>
              <a:ext uri="{FF2B5EF4-FFF2-40B4-BE49-F238E27FC236}">
                <a16:creationId xmlns:a16="http://schemas.microsoft.com/office/drawing/2014/main" id="{D32437F8-2C67-4660-9D64-F38E7EE99A40}"/>
              </a:ext>
            </a:extLst>
          </p:cNvPr>
          <p:cNvSpPr/>
          <p:nvPr/>
        </p:nvSpPr>
        <p:spPr>
          <a:xfrm>
            <a:off x="9232701"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rPr>
              <a:t>Stage 4</a:t>
            </a:r>
          </a:p>
        </p:txBody>
      </p:sp>
      <p:sp>
        <p:nvSpPr>
          <p:cNvPr id="71" name="TextBox 70">
            <a:extLst>
              <a:ext uri="{FF2B5EF4-FFF2-40B4-BE49-F238E27FC236}">
                <a16:creationId xmlns:a16="http://schemas.microsoft.com/office/drawing/2014/main" id="{5B1007DC-E2AC-4AF1-82EB-DD342112B31B}"/>
              </a:ext>
            </a:extLst>
          </p:cNvPr>
          <p:cNvSpPr txBox="1"/>
          <p:nvPr/>
        </p:nvSpPr>
        <p:spPr>
          <a:xfrm>
            <a:off x="473272" y="3034697"/>
            <a:ext cx="2339580" cy="2708434"/>
          </a:xfrm>
          <a:prstGeom prst="rect">
            <a:avLst/>
          </a:prstGeom>
          <a:noFill/>
          <a:ln w="6350">
            <a:noFill/>
            <a:prstDash val="dash"/>
          </a:ln>
        </p:spPr>
        <p:txBody>
          <a:bodyPr wrap="square" lIns="0" tIns="0" rIns="0" bIns="0" rtlCol="0" anchor="t">
            <a:spAutoFit/>
          </a:bodyPr>
          <a:lstStyle/>
          <a:p>
            <a:pPr algn="ctr"/>
            <a:r>
              <a:rPr lang="en-US" sz="1600">
                <a:cs typeface="Segoe UI"/>
              </a:rPr>
              <a:t>Our credits data does not have a variable that includes time. We need to create the month variable for our data. Our Empire data also needs to be checked to see if it is increasing. The Emperor would be most displeased if the credits were decreasing.</a:t>
            </a:r>
            <a:endParaRPr lang="en-US"/>
          </a:p>
        </p:txBody>
      </p:sp>
      <p:sp>
        <p:nvSpPr>
          <p:cNvPr id="72" name="TextBox 71">
            <a:extLst>
              <a:ext uri="{FF2B5EF4-FFF2-40B4-BE49-F238E27FC236}">
                <a16:creationId xmlns:a16="http://schemas.microsoft.com/office/drawing/2014/main" id="{5E99D5D2-E25B-464F-9184-D10FD5780908}"/>
              </a:ext>
            </a:extLst>
          </p:cNvPr>
          <p:cNvSpPr txBox="1"/>
          <p:nvPr/>
        </p:nvSpPr>
        <p:spPr>
          <a:xfrm>
            <a:off x="3448592" y="2941118"/>
            <a:ext cx="2339580" cy="3100849"/>
          </a:xfrm>
          <a:prstGeom prst="rect">
            <a:avLst/>
          </a:prstGeom>
          <a:noFill/>
          <a:ln w="6350">
            <a:noFill/>
            <a:prstDash val="dash"/>
          </a:ln>
        </p:spPr>
        <p:txBody>
          <a:bodyPr wrap="square" lIns="0" tIns="0" rIns="0" bIns="0" rtlCol="0" anchor="t">
            <a:spAutoFit/>
          </a:bodyPr>
          <a:lstStyle/>
          <a:p>
            <a:pPr algn="ctr"/>
            <a:r>
              <a:rPr lang="en-US" sz="1550">
                <a:solidFill>
                  <a:srgbClr val="000000"/>
                </a:solidFill>
                <a:cs typeface="Segoe UI"/>
              </a:rPr>
              <a:t>Once our data is increasing, we need to check to see if there is any transformation that can help improve our plot. The Emperor prefers the use of the Box Cox Transformation (its power rivals that of the Death Star). However, this transformation does not work well with our credit data. </a:t>
            </a:r>
          </a:p>
        </p:txBody>
      </p:sp>
      <p:sp>
        <p:nvSpPr>
          <p:cNvPr id="73" name="TextBox 72">
            <a:extLst>
              <a:ext uri="{FF2B5EF4-FFF2-40B4-BE49-F238E27FC236}">
                <a16:creationId xmlns:a16="http://schemas.microsoft.com/office/drawing/2014/main" id="{75108516-396C-4257-8254-4D0A1CA049A4}"/>
              </a:ext>
            </a:extLst>
          </p:cNvPr>
          <p:cNvSpPr txBox="1"/>
          <p:nvPr/>
        </p:nvSpPr>
        <p:spPr>
          <a:xfrm>
            <a:off x="6405098" y="3034697"/>
            <a:ext cx="2339580" cy="2708434"/>
          </a:xfrm>
          <a:prstGeom prst="rect">
            <a:avLst/>
          </a:prstGeom>
          <a:noFill/>
          <a:ln w="6350">
            <a:noFill/>
            <a:prstDash val="dash"/>
          </a:ln>
        </p:spPr>
        <p:txBody>
          <a:bodyPr wrap="square" lIns="0" tIns="0" rIns="0" bIns="0" rtlCol="0" anchor="t">
            <a:spAutoFit/>
          </a:bodyPr>
          <a:lstStyle/>
          <a:p>
            <a:pPr algn="ctr"/>
            <a:r>
              <a:rPr lang="en-US" sz="1600">
                <a:cs typeface="Segoe UI"/>
              </a:rPr>
              <a:t>Now we need to separate our data into the holdout and the training data. The holdout will be the last 12 months of the data, while the training will be the remaining months. We need to test this training data so that we can ensure that we catch those Rebels!</a:t>
            </a:r>
            <a:endParaRPr lang="en-US" err="1"/>
          </a:p>
        </p:txBody>
      </p:sp>
      <p:sp>
        <p:nvSpPr>
          <p:cNvPr id="74" name="TextBox 73">
            <a:extLst>
              <a:ext uri="{FF2B5EF4-FFF2-40B4-BE49-F238E27FC236}">
                <a16:creationId xmlns:a16="http://schemas.microsoft.com/office/drawing/2014/main" id="{819D6694-C433-432C-A60A-547F16BA630E}"/>
              </a:ext>
            </a:extLst>
          </p:cNvPr>
          <p:cNvSpPr txBox="1"/>
          <p:nvPr/>
        </p:nvSpPr>
        <p:spPr>
          <a:xfrm>
            <a:off x="9371011" y="3026033"/>
            <a:ext cx="2339580" cy="2954655"/>
          </a:xfrm>
          <a:prstGeom prst="rect">
            <a:avLst/>
          </a:prstGeom>
          <a:noFill/>
          <a:ln w="6350">
            <a:noFill/>
            <a:prstDash val="dash"/>
          </a:ln>
        </p:spPr>
        <p:txBody>
          <a:bodyPr wrap="square" lIns="0" tIns="0" rIns="0" bIns="0" rtlCol="0" anchor="t">
            <a:spAutoFit/>
          </a:bodyPr>
          <a:lstStyle/>
          <a:p>
            <a:pPr algn="ctr"/>
            <a:r>
              <a:rPr lang="en-US" sz="1600">
                <a:cs typeface="Segoe UI"/>
              </a:rPr>
              <a:t>Now we run several models on the training data to find the absolute best model. We will choose from an ARIMA model, a NAÏVE model, a NAÏVE Drift model, an ETS model, and a linear model. After considerable testing, we found the NAÏVE Drift to be our only hope!</a:t>
            </a:r>
          </a:p>
        </p:txBody>
      </p:sp>
      <p:pic>
        <p:nvPicPr>
          <p:cNvPr id="75" name="Picture 74">
            <a:extLst>
              <a:ext uri="{FF2B5EF4-FFF2-40B4-BE49-F238E27FC236}">
                <a16:creationId xmlns:a16="http://schemas.microsoft.com/office/drawing/2014/main" id="{5690EDB8-9D20-47C8-853A-2B14E6E37FD9}"/>
              </a:ext>
            </a:extLst>
          </p:cNvPr>
          <p:cNvPicPr>
            <a:picLocks noChangeAspect="1"/>
          </p:cNvPicPr>
          <p:nvPr/>
        </p:nvPicPr>
        <p:blipFill>
          <a:blip r:embed="rId2"/>
          <a:stretch>
            <a:fillRect/>
          </a:stretch>
        </p:blipFill>
        <p:spPr>
          <a:xfrm>
            <a:off x="1309881" y="1351264"/>
            <a:ext cx="679459" cy="904889"/>
          </a:xfrm>
          <a:prstGeom prst="rect">
            <a:avLst/>
          </a:prstGeom>
        </p:spPr>
      </p:pic>
      <p:pic>
        <p:nvPicPr>
          <p:cNvPr id="76" name="Graphic 75">
            <a:extLst>
              <a:ext uri="{FF2B5EF4-FFF2-40B4-BE49-F238E27FC236}">
                <a16:creationId xmlns:a16="http://schemas.microsoft.com/office/drawing/2014/main" id="{5653329D-45F5-4C81-83ED-DD406A0E9A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73611" y="1328111"/>
            <a:ext cx="679459" cy="928042"/>
          </a:xfrm>
          <a:prstGeom prst="rect">
            <a:avLst/>
          </a:prstGeom>
        </p:spPr>
      </p:pic>
      <p:pic>
        <p:nvPicPr>
          <p:cNvPr id="77" name="Graphic 76">
            <a:extLst>
              <a:ext uri="{FF2B5EF4-FFF2-40B4-BE49-F238E27FC236}">
                <a16:creationId xmlns:a16="http://schemas.microsoft.com/office/drawing/2014/main" id="{992D5481-5A7D-4416-981D-9D63A82A5C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9916" y="1323185"/>
            <a:ext cx="914308" cy="932968"/>
          </a:xfrm>
          <a:prstGeom prst="rect">
            <a:avLst/>
          </a:prstGeom>
        </p:spPr>
      </p:pic>
      <p:pic>
        <p:nvPicPr>
          <p:cNvPr id="78" name="Graphic 77">
            <a:extLst>
              <a:ext uri="{FF2B5EF4-FFF2-40B4-BE49-F238E27FC236}">
                <a16:creationId xmlns:a16="http://schemas.microsoft.com/office/drawing/2014/main" id="{5CE0B805-6B31-471D-8063-58C3E66B97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02177" y="1351264"/>
            <a:ext cx="1077249" cy="904889"/>
          </a:xfrm>
          <a:prstGeom prst="rect">
            <a:avLst/>
          </a:prstGeom>
        </p:spPr>
      </p:pic>
      <p:sp>
        <p:nvSpPr>
          <p:cNvPr id="79" name="TextBox 78">
            <a:extLst>
              <a:ext uri="{FF2B5EF4-FFF2-40B4-BE49-F238E27FC236}">
                <a16:creationId xmlns:a16="http://schemas.microsoft.com/office/drawing/2014/main" id="{A80E68F1-0190-45C9-88E3-E48630A3CD57}"/>
              </a:ext>
            </a:extLst>
          </p:cNvPr>
          <p:cNvSpPr txBox="1"/>
          <p:nvPr/>
        </p:nvSpPr>
        <p:spPr>
          <a:xfrm>
            <a:off x="334962" y="6566370"/>
            <a:ext cx="6280612" cy="161776"/>
          </a:xfrm>
          <a:prstGeom prst="rect">
            <a:avLst/>
          </a:prstGeom>
          <a:noFill/>
        </p:spPr>
        <p:txBody>
          <a:bodyPr wrap="square" lIns="0" tIns="0" rIns="0" bIns="0" rtlCol="0" anchor="t">
            <a:spAutoFit/>
          </a:bodyPr>
          <a:lstStyle/>
          <a:p>
            <a:pPr lvl="0">
              <a:lnSpc>
                <a:spcPct val="150000"/>
              </a:lnSpc>
              <a:spcBef>
                <a:spcPts val="1000"/>
              </a:spcBef>
              <a:buClr>
                <a:srgbClr val="0B2340"/>
              </a:buClr>
              <a:buSzPts val="1800"/>
              <a:defRPr/>
            </a:pPr>
            <a:endParaRPr lang="en-US" sz="800" kern="0">
              <a:solidFill>
                <a:schemeClr val="bg1"/>
              </a:solidFill>
              <a:ea typeface="Lato"/>
              <a:cs typeface="Lato"/>
            </a:endParaRPr>
          </a:p>
        </p:txBody>
      </p:sp>
      <p:sp>
        <p:nvSpPr>
          <p:cNvPr id="3" name="Title 2">
            <a:extLst>
              <a:ext uri="{FF2B5EF4-FFF2-40B4-BE49-F238E27FC236}">
                <a16:creationId xmlns:a16="http://schemas.microsoft.com/office/drawing/2014/main" id="{2E9DC2DE-F889-0255-78C3-9CF118255F47}"/>
              </a:ext>
            </a:extLst>
          </p:cNvPr>
          <p:cNvSpPr>
            <a:spLocks noGrp="1"/>
          </p:cNvSpPr>
          <p:nvPr>
            <p:ph type="title"/>
          </p:nvPr>
        </p:nvSpPr>
        <p:spPr/>
        <p:txBody>
          <a:bodyPr/>
          <a:lstStyle/>
          <a:p>
            <a:r>
              <a:rPr lang="en-US">
                <a:cs typeface="Segoe UI"/>
              </a:rPr>
              <a:t>Empirical Timeline</a:t>
            </a:r>
            <a:endParaRPr lang="en-US"/>
          </a:p>
        </p:txBody>
      </p:sp>
    </p:spTree>
    <p:extLst>
      <p:ext uri="{BB962C8B-B14F-4D97-AF65-F5344CB8AC3E}">
        <p14:creationId xmlns:p14="http://schemas.microsoft.com/office/powerpoint/2010/main" val="363730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E3B850-83AE-226D-838D-BA468DD8C425}"/>
              </a:ext>
            </a:extLst>
          </p:cNvPr>
          <p:cNvSpPr>
            <a:spLocks noGrp="1"/>
          </p:cNvSpPr>
          <p:nvPr>
            <p:ph type="sldNum" sz="quarter" idx="12"/>
          </p:nvPr>
        </p:nvSpPr>
        <p:spPr/>
        <p:txBody>
          <a:bodyPr/>
          <a:lstStyle/>
          <a:p>
            <a:fld id="{14ED2C52-F4A6-44CA-8A9F-48318319496E}" type="slidenum">
              <a:rPr lang="en-US" smtClean="0"/>
              <a:t>7</a:t>
            </a:fld>
            <a:endParaRPr lang="en-US"/>
          </a:p>
        </p:txBody>
      </p:sp>
      <p:pic>
        <p:nvPicPr>
          <p:cNvPr id="5" name="Picture 5" descr="Graphical user interface, chart&#10;&#10;Description automatically generated">
            <a:extLst>
              <a:ext uri="{FF2B5EF4-FFF2-40B4-BE49-F238E27FC236}">
                <a16:creationId xmlns:a16="http://schemas.microsoft.com/office/drawing/2014/main" id="{2DCFA92F-0699-7E20-736E-9776FB9E5BF6}"/>
              </a:ext>
            </a:extLst>
          </p:cNvPr>
          <p:cNvPicPr>
            <a:picLocks noChangeAspect="1"/>
          </p:cNvPicPr>
          <p:nvPr/>
        </p:nvPicPr>
        <p:blipFill>
          <a:blip r:embed="rId3"/>
          <a:stretch>
            <a:fillRect/>
          </a:stretch>
        </p:blipFill>
        <p:spPr>
          <a:xfrm>
            <a:off x="6194663" y="3612483"/>
            <a:ext cx="5241575" cy="2856429"/>
          </a:xfrm>
          <a:prstGeom prst="rect">
            <a:avLst/>
          </a:prstGeom>
        </p:spPr>
      </p:pic>
      <p:sp>
        <p:nvSpPr>
          <p:cNvPr id="6" name="TextBox 5">
            <a:extLst>
              <a:ext uri="{FF2B5EF4-FFF2-40B4-BE49-F238E27FC236}">
                <a16:creationId xmlns:a16="http://schemas.microsoft.com/office/drawing/2014/main" id="{67B063A6-65A5-5E3D-EC61-F14159740CB5}"/>
              </a:ext>
            </a:extLst>
          </p:cNvPr>
          <p:cNvSpPr txBox="1"/>
          <p:nvPr/>
        </p:nvSpPr>
        <p:spPr>
          <a:xfrm>
            <a:off x="6600599" y="2836862"/>
            <a:ext cx="44459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00"/>
                </a:solidFill>
                <a:cs typeface="Segoe UI"/>
              </a:rPr>
              <a:t>Mutated Credits- Changed to increasing</a:t>
            </a:r>
            <a:endParaRPr lang="en-US"/>
          </a:p>
          <a:p>
            <a:pPr algn="ctr"/>
            <a:r>
              <a:rPr lang="en-US">
                <a:solidFill>
                  <a:srgbClr val="FFFF00"/>
                </a:solidFill>
                <a:cs typeface="Segoe UI"/>
              </a:rPr>
              <a:t>Refer to Slide 4, Stage 1 </a:t>
            </a:r>
          </a:p>
        </p:txBody>
      </p:sp>
      <p:pic>
        <p:nvPicPr>
          <p:cNvPr id="9" name="Picture 9" descr="A picture containing group&#10;&#10;Description automatically generated">
            <a:extLst>
              <a:ext uri="{FF2B5EF4-FFF2-40B4-BE49-F238E27FC236}">
                <a16:creationId xmlns:a16="http://schemas.microsoft.com/office/drawing/2014/main" id="{869EE16C-AB3C-BC14-7C50-7C7E22C415E2}"/>
              </a:ext>
            </a:extLst>
          </p:cNvPr>
          <p:cNvPicPr>
            <a:picLocks noChangeAspect="1"/>
          </p:cNvPicPr>
          <p:nvPr/>
        </p:nvPicPr>
        <p:blipFill>
          <a:blip r:embed="rId4"/>
          <a:stretch>
            <a:fillRect/>
          </a:stretch>
        </p:blipFill>
        <p:spPr>
          <a:xfrm>
            <a:off x="643005" y="353882"/>
            <a:ext cx="5196212" cy="2862152"/>
          </a:xfrm>
          <a:prstGeom prst="rect">
            <a:avLst/>
          </a:prstGeom>
        </p:spPr>
      </p:pic>
      <p:sp>
        <p:nvSpPr>
          <p:cNvPr id="10" name="TextBox 9">
            <a:extLst>
              <a:ext uri="{FF2B5EF4-FFF2-40B4-BE49-F238E27FC236}">
                <a16:creationId xmlns:a16="http://schemas.microsoft.com/office/drawing/2014/main" id="{6982C907-630D-3E5E-35BD-ED6F32B2EC71}"/>
              </a:ext>
            </a:extLst>
          </p:cNvPr>
          <p:cNvSpPr txBox="1"/>
          <p:nvPr/>
        </p:nvSpPr>
        <p:spPr>
          <a:xfrm>
            <a:off x="792104" y="3426177"/>
            <a:ext cx="49069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00"/>
                </a:solidFill>
                <a:cs typeface="Segoe UI"/>
              </a:rPr>
              <a:t>Unchanged Credits- Lacking month variable</a:t>
            </a:r>
          </a:p>
          <a:p>
            <a:pPr algn="ctr"/>
            <a:r>
              <a:rPr lang="en-US">
                <a:solidFill>
                  <a:srgbClr val="FFFF00"/>
                </a:solidFill>
                <a:cs typeface="Segoe UI"/>
              </a:rPr>
              <a:t>Refer to Slide 4, Stage 1</a:t>
            </a:r>
          </a:p>
        </p:txBody>
      </p:sp>
    </p:spTree>
    <p:extLst>
      <p:ext uri="{BB962C8B-B14F-4D97-AF65-F5344CB8AC3E}">
        <p14:creationId xmlns:p14="http://schemas.microsoft.com/office/powerpoint/2010/main" val="2188012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36C8B1-D57A-10A9-C546-1F64ACF80E3F}"/>
              </a:ext>
            </a:extLst>
          </p:cNvPr>
          <p:cNvSpPr>
            <a:spLocks noGrp="1"/>
          </p:cNvSpPr>
          <p:nvPr>
            <p:ph type="sldNum" sz="quarter" idx="12"/>
          </p:nvPr>
        </p:nvSpPr>
        <p:spPr/>
        <p:txBody>
          <a:bodyPr/>
          <a:lstStyle/>
          <a:p>
            <a:fld id="{14ED2C52-F4A6-44CA-8A9F-48318319496E}" type="slidenum">
              <a:rPr lang="en-US" smtClean="0"/>
              <a:t>8</a:t>
            </a:fld>
            <a:endParaRPr lang="en-US"/>
          </a:p>
        </p:txBody>
      </p:sp>
      <p:pic>
        <p:nvPicPr>
          <p:cNvPr id="7" name="Picture 7" descr="Graphical user interface, chart, line chart&#10;&#10;Description automatically generated">
            <a:extLst>
              <a:ext uri="{FF2B5EF4-FFF2-40B4-BE49-F238E27FC236}">
                <a16:creationId xmlns:a16="http://schemas.microsoft.com/office/drawing/2014/main" id="{6C54DF46-990F-21DF-3D9E-FBCECA00BFC9}"/>
              </a:ext>
            </a:extLst>
          </p:cNvPr>
          <p:cNvPicPr>
            <a:picLocks noChangeAspect="1"/>
          </p:cNvPicPr>
          <p:nvPr/>
        </p:nvPicPr>
        <p:blipFill>
          <a:blip r:embed="rId2"/>
          <a:stretch>
            <a:fillRect/>
          </a:stretch>
        </p:blipFill>
        <p:spPr>
          <a:xfrm>
            <a:off x="427276" y="3596081"/>
            <a:ext cx="5245569" cy="2925698"/>
          </a:xfrm>
          <a:prstGeom prst="rect">
            <a:avLst/>
          </a:prstGeom>
        </p:spPr>
      </p:pic>
      <p:sp>
        <p:nvSpPr>
          <p:cNvPr id="8" name="TextBox 7">
            <a:extLst>
              <a:ext uri="{FF2B5EF4-FFF2-40B4-BE49-F238E27FC236}">
                <a16:creationId xmlns:a16="http://schemas.microsoft.com/office/drawing/2014/main" id="{0B584281-D462-AE47-3EF0-9F78EA5527F1}"/>
              </a:ext>
            </a:extLst>
          </p:cNvPr>
          <p:cNvSpPr txBox="1"/>
          <p:nvPr/>
        </p:nvSpPr>
        <p:spPr>
          <a:xfrm>
            <a:off x="6097882" y="3746029"/>
            <a:ext cx="6035791" cy="25337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solidFill>
                  <a:srgbClr val="FFFF00"/>
                </a:solidFill>
                <a:cs typeface="Segoe UI"/>
              </a:rPr>
              <a:t>Transformed Credit Data: Refer to Slide 4, Stage 2</a:t>
            </a:r>
            <a:endParaRPr lang="en-US"/>
          </a:p>
          <a:p>
            <a:pPr marL="285750" indent="-285750">
              <a:lnSpc>
                <a:spcPct val="150000"/>
              </a:lnSpc>
              <a:buFont typeface="Arial"/>
              <a:buChar char="•"/>
            </a:pPr>
            <a:r>
              <a:rPr lang="en-US">
                <a:solidFill>
                  <a:srgbClr val="FFFF00"/>
                </a:solidFill>
                <a:cs typeface="Segoe UI"/>
              </a:rPr>
              <a:t>Our Box Cox transformation was relatively ineffective, with a lambda value of 0.5028</a:t>
            </a:r>
          </a:p>
          <a:p>
            <a:pPr marL="285750" indent="-285750">
              <a:lnSpc>
                <a:spcPct val="150000"/>
              </a:lnSpc>
              <a:buFont typeface="Arial"/>
              <a:buChar char="•"/>
            </a:pPr>
            <a:r>
              <a:rPr lang="en-US">
                <a:solidFill>
                  <a:srgbClr val="FFFF00"/>
                </a:solidFill>
                <a:cs typeface="Segoe UI"/>
              </a:rPr>
              <a:t>"The ability to transform a data set is insignificant next to the power of the Force."</a:t>
            </a:r>
          </a:p>
          <a:p>
            <a:pPr marL="285750" indent="-285750">
              <a:lnSpc>
                <a:spcPct val="150000"/>
              </a:lnSpc>
              <a:buFont typeface="Arial"/>
              <a:buChar char="•"/>
            </a:pPr>
            <a:endParaRPr lang="en-US">
              <a:solidFill>
                <a:srgbClr val="FFFF00"/>
              </a:solidFill>
              <a:cs typeface="Segoe UI"/>
            </a:endParaRPr>
          </a:p>
        </p:txBody>
      </p:sp>
      <p:pic>
        <p:nvPicPr>
          <p:cNvPr id="2" name="Picture 5" descr="Graphical user interface, chart&#10;&#10;Description automatically generated">
            <a:extLst>
              <a:ext uri="{FF2B5EF4-FFF2-40B4-BE49-F238E27FC236}">
                <a16:creationId xmlns:a16="http://schemas.microsoft.com/office/drawing/2014/main" id="{69AF6372-56A0-BEC8-39C5-789D4AD2BAC7}"/>
              </a:ext>
            </a:extLst>
          </p:cNvPr>
          <p:cNvPicPr>
            <a:picLocks noChangeAspect="1"/>
          </p:cNvPicPr>
          <p:nvPr/>
        </p:nvPicPr>
        <p:blipFill>
          <a:blip r:embed="rId3"/>
          <a:stretch>
            <a:fillRect/>
          </a:stretch>
        </p:blipFill>
        <p:spPr>
          <a:xfrm>
            <a:off x="427922" y="413965"/>
            <a:ext cx="5241575" cy="2856429"/>
          </a:xfrm>
          <a:prstGeom prst="rect">
            <a:avLst/>
          </a:prstGeom>
        </p:spPr>
      </p:pic>
      <p:pic>
        <p:nvPicPr>
          <p:cNvPr id="3" name="Picture 4" descr="A picture containing text, sign, kitchen appliance, stove&#10;&#10;Description automatically generated">
            <a:extLst>
              <a:ext uri="{FF2B5EF4-FFF2-40B4-BE49-F238E27FC236}">
                <a16:creationId xmlns:a16="http://schemas.microsoft.com/office/drawing/2014/main" id="{44F5C2E2-605C-A8DB-D315-6AC11A2441BC}"/>
              </a:ext>
            </a:extLst>
          </p:cNvPr>
          <p:cNvPicPr>
            <a:picLocks noChangeAspect="1"/>
          </p:cNvPicPr>
          <p:nvPr/>
        </p:nvPicPr>
        <p:blipFill>
          <a:blip r:embed="rId4"/>
          <a:stretch>
            <a:fillRect/>
          </a:stretch>
        </p:blipFill>
        <p:spPr>
          <a:xfrm>
            <a:off x="6682559" y="869286"/>
            <a:ext cx="4530606" cy="1948746"/>
          </a:xfrm>
          <a:prstGeom prst="rect">
            <a:avLst/>
          </a:prstGeom>
        </p:spPr>
      </p:pic>
    </p:spTree>
    <p:extLst>
      <p:ext uri="{BB962C8B-B14F-4D97-AF65-F5344CB8AC3E}">
        <p14:creationId xmlns:p14="http://schemas.microsoft.com/office/powerpoint/2010/main" val="287036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1D747BC1-F9AD-4ABC-9B75-AC33C79991B3}"/>
              </a:ext>
            </a:extLst>
          </p:cNvPr>
          <p:cNvGrpSpPr/>
          <p:nvPr/>
        </p:nvGrpSpPr>
        <p:grpSpPr>
          <a:xfrm>
            <a:off x="-3175" y="1287111"/>
            <a:ext cx="12207875" cy="5570889"/>
            <a:chOff x="-3175" y="1287111"/>
            <a:chExt cx="12207875" cy="5570889"/>
          </a:xfrm>
        </p:grpSpPr>
        <p:sp>
          <p:nvSpPr>
            <p:cNvPr id="43" name="Rectangle 42">
              <a:extLst>
                <a:ext uri="{FF2B5EF4-FFF2-40B4-BE49-F238E27FC236}">
                  <a16:creationId xmlns:a16="http://schemas.microsoft.com/office/drawing/2014/main" id="{76E4D2AE-A52E-4BA7-8E87-E289F0D41641}"/>
                </a:ext>
              </a:extLst>
            </p:cNvPr>
            <p:cNvSpPr/>
            <p:nvPr/>
          </p:nvSpPr>
          <p:spPr>
            <a:xfrm>
              <a:off x="0" y="4760913"/>
              <a:ext cx="12192000" cy="2097087"/>
            </a:xfrm>
            <a:prstGeom prst="rect">
              <a:avLst/>
            </a:prstGeom>
            <a:solidFill>
              <a:srgbClr val="817B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5">
              <a:extLst>
                <a:ext uri="{FF2B5EF4-FFF2-40B4-BE49-F238E27FC236}">
                  <a16:creationId xmlns:a16="http://schemas.microsoft.com/office/drawing/2014/main" id="{4D021718-3CFA-44DF-AAE3-9EDEE49D73DD}"/>
                </a:ext>
              </a:extLst>
            </p:cNvPr>
            <p:cNvSpPr>
              <a:spLocks/>
            </p:cNvSpPr>
            <p:nvPr/>
          </p:nvSpPr>
          <p:spPr bwMode="auto">
            <a:xfrm>
              <a:off x="0" y="1287111"/>
              <a:ext cx="12192000" cy="3181702"/>
            </a:xfrm>
            <a:custGeom>
              <a:avLst/>
              <a:gdLst>
                <a:gd name="T0" fmla="*/ 3020 w 3112"/>
                <a:gd name="T1" fmla="*/ 227 h 811"/>
                <a:gd name="T2" fmla="*/ 2929 w 3112"/>
                <a:gd name="T3" fmla="*/ 188 h 811"/>
                <a:gd name="T4" fmla="*/ 2890 w 3112"/>
                <a:gd name="T5" fmla="*/ 167 h 811"/>
                <a:gd name="T6" fmla="*/ 2790 w 3112"/>
                <a:gd name="T7" fmla="*/ 206 h 811"/>
                <a:gd name="T8" fmla="*/ 2616 w 3112"/>
                <a:gd name="T9" fmla="*/ 171 h 811"/>
                <a:gd name="T10" fmla="*/ 2555 w 3112"/>
                <a:gd name="T11" fmla="*/ 204 h 811"/>
                <a:gd name="T12" fmla="*/ 2480 w 3112"/>
                <a:gd name="T13" fmla="*/ 203 h 811"/>
                <a:gd name="T14" fmla="*/ 2380 w 3112"/>
                <a:gd name="T15" fmla="*/ 148 h 811"/>
                <a:gd name="T16" fmla="*/ 2348 w 3112"/>
                <a:gd name="T17" fmla="*/ 124 h 811"/>
                <a:gd name="T18" fmla="*/ 2210 w 3112"/>
                <a:gd name="T19" fmla="*/ 105 h 811"/>
                <a:gd name="T20" fmla="*/ 2143 w 3112"/>
                <a:gd name="T21" fmla="*/ 154 h 811"/>
                <a:gd name="T22" fmla="*/ 1997 w 3112"/>
                <a:gd name="T23" fmla="*/ 134 h 811"/>
                <a:gd name="T24" fmla="*/ 1856 w 3112"/>
                <a:gd name="T25" fmla="*/ 119 h 811"/>
                <a:gd name="T26" fmla="*/ 1529 w 3112"/>
                <a:gd name="T27" fmla="*/ 67 h 811"/>
                <a:gd name="T28" fmla="*/ 1410 w 3112"/>
                <a:gd name="T29" fmla="*/ 118 h 811"/>
                <a:gd name="T30" fmla="*/ 1316 w 3112"/>
                <a:gd name="T31" fmla="*/ 140 h 811"/>
                <a:gd name="T32" fmla="*/ 1227 w 3112"/>
                <a:gd name="T33" fmla="*/ 119 h 811"/>
                <a:gd name="T34" fmla="*/ 1151 w 3112"/>
                <a:gd name="T35" fmla="*/ 63 h 811"/>
                <a:gd name="T36" fmla="*/ 1062 w 3112"/>
                <a:gd name="T37" fmla="*/ 43 h 811"/>
                <a:gd name="T38" fmla="*/ 1019 w 3112"/>
                <a:gd name="T39" fmla="*/ 59 h 811"/>
                <a:gd name="T40" fmla="*/ 853 w 3112"/>
                <a:gd name="T41" fmla="*/ 114 h 811"/>
                <a:gd name="T42" fmla="*/ 756 w 3112"/>
                <a:gd name="T43" fmla="*/ 118 h 811"/>
                <a:gd name="T44" fmla="*/ 655 w 3112"/>
                <a:gd name="T45" fmla="*/ 101 h 811"/>
                <a:gd name="T46" fmla="*/ 566 w 3112"/>
                <a:gd name="T47" fmla="*/ 139 h 811"/>
                <a:gd name="T48" fmla="*/ 446 w 3112"/>
                <a:gd name="T49" fmla="*/ 53 h 811"/>
                <a:gd name="T50" fmla="*/ 354 w 3112"/>
                <a:gd name="T51" fmla="*/ 63 h 811"/>
                <a:gd name="T52" fmla="*/ 216 w 3112"/>
                <a:gd name="T53" fmla="*/ 137 h 811"/>
                <a:gd name="T54" fmla="*/ 136 w 3112"/>
                <a:gd name="T55" fmla="*/ 198 h 811"/>
                <a:gd name="T56" fmla="*/ 80 w 3112"/>
                <a:gd name="T57" fmla="*/ 208 h 811"/>
                <a:gd name="T58" fmla="*/ 16 w 3112"/>
                <a:gd name="T59" fmla="*/ 217 h 811"/>
                <a:gd name="T60" fmla="*/ 0 w 3112"/>
                <a:gd name="T61" fmla="*/ 811 h 811"/>
                <a:gd name="T62" fmla="*/ 3112 w 3112"/>
                <a:gd name="T63" fmla="*/ 25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12" h="811">
                  <a:moveTo>
                    <a:pt x="3112" y="255"/>
                  </a:moveTo>
                  <a:cubicBezTo>
                    <a:pt x="3080" y="250"/>
                    <a:pt x="3051" y="237"/>
                    <a:pt x="3020" y="227"/>
                  </a:cubicBezTo>
                  <a:cubicBezTo>
                    <a:pt x="3006" y="222"/>
                    <a:pt x="2988" y="223"/>
                    <a:pt x="2975" y="216"/>
                  </a:cubicBezTo>
                  <a:cubicBezTo>
                    <a:pt x="2958" y="208"/>
                    <a:pt x="2948" y="194"/>
                    <a:pt x="2929" y="188"/>
                  </a:cubicBezTo>
                  <a:cubicBezTo>
                    <a:pt x="2921" y="186"/>
                    <a:pt x="2916" y="189"/>
                    <a:pt x="2908" y="185"/>
                  </a:cubicBezTo>
                  <a:cubicBezTo>
                    <a:pt x="2901" y="181"/>
                    <a:pt x="2897" y="169"/>
                    <a:pt x="2890" y="167"/>
                  </a:cubicBezTo>
                  <a:cubicBezTo>
                    <a:pt x="2880" y="164"/>
                    <a:pt x="2863" y="175"/>
                    <a:pt x="2855" y="179"/>
                  </a:cubicBezTo>
                  <a:cubicBezTo>
                    <a:pt x="2836" y="188"/>
                    <a:pt x="2812" y="207"/>
                    <a:pt x="2790" y="206"/>
                  </a:cubicBezTo>
                  <a:cubicBezTo>
                    <a:pt x="2737" y="204"/>
                    <a:pt x="2704" y="146"/>
                    <a:pt x="2648" y="162"/>
                  </a:cubicBezTo>
                  <a:cubicBezTo>
                    <a:pt x="2638" y="164"/>
                    <a:pt x="2626" y="166"/>
                    <a:pt x="2616" y="171"/>
                  </a:cubicBezTo>
                  <a:cubicBezTo>
                    <a:pt x="2605" y="176"/>
                    <a:pt x="2595" y="189"/>
                    <a:pt x="2585" y="193"/>
                  </a:cubicBezTo>
                  <a:cubicBezTo>
                    <a:pt x="2574" y="197"/>
                    <a:pt x="2567" y="195"/>
                    <a:pt x="2555" y="204"/>
                  </a:cubicBezTo>
                  <a:cubicBezTo>
                    <a:pt x="2544" y="212"/>
                    <a:pt x="2536" y="223"/>
                    <a:pt x="2520" y="220"/>
                  </a:cubicBezTo>
                  <a:cubicBezTo>
                    <a:pt x="2507" y="218"/>
                    <a:pt x="2494" y="207"/>
                    <a:pt x="2480" y="203"/>
                  </a:cubicBezTo>
                  <a:cubicBezTo>
                    <a:pt x="2460" y="198"/>
                    <a:pt x="2446" y="187"/>
                    <a:pt x="2427" y="178"/>
                  </a:cubicBezTo>
                  <a:cubicBezTo>
                    <a:pt x="2410" y="171"/>
                    <a:pt x="2395" y="155"/>
                    <a:pt x="2380" y="148"/>
                  </a:cubicBezTo>
                  <a:cubicBezTo>
                    <a:pt x="2374" y="146"/>
                    <a:pt x="2365" y="150"/>
                    <a:pt x="2360" y="147"/>
                  </a:cubicBezTo>
                  <a:cubicBezTo>
                    <a:pt x="2351" y="143"/>
                    <a:pt x="2354" y="131"/>
                    <a:pt x="2348" y="124"/>
                  </a:cubicBezTo>
                  <a:cubicBezTo>
                    <a:pt x="2326" y="102"/>
                    <a:pt x="2288" y="74"/>
                    <a:pt x="2264" y="75"/>
                  </a:cubicBezTo>
                  <a:cubicBezTo>
                    <a:pt x="2239" y="77"/>
                    <a:pt x="2227" y="96"/>
                    <a:pt x="2210" y="105"/>
                  </a:cubicBezTo>
                  <a:cubicBezTo>
                    <a:pt x="2197" y="112"/>
                    <a:pt x="2181" y="111"/>
                    <a:pt x="2168" y="120"/>
                  </a:cubicBezTo>
                  <a:cubicBezTo>
                    <a:pt x="2159" y="126"/>
                    <a:pt x="2155" y="145"/>
                    <a:pt x="2143" y="154"/>
                  </a:cubicBezTo>
                  <a:cubicBezTo>
                    <a:pt x="2114" y="175"/>
                    <a:pt x="2076" y="155"/>
                    <a:pt x="2044" y="149"/>
                  </a:cubicBezTo>
                  <a:cubicBezTo>
                    <a:pt x="2027" y="145"/>
                    <a:pt x="2015" y="140"/>
                    <a:pt x="1997" y="134"/>
                  </a:cubicBezTo>
                  <a:cubicBezTo>
                    <a:pt x="1973" y="126"/>
                    <a:pt x="1965" y="134"/>
                    <a:pt x="1944" y="131"/>
                  </a:cubicBezTo>
                  <a:cubicBezTo>
                    <a:pt x="1911" y="127"/>
                    <a:pt x="1893" y="116"/>
                    <a:pt x="1856" y="119"/>
                  </a:cubicBezTo>
                  <a:cubicBezTo>
                    <a:pt x="1778" y="124"/>
                    <a:pt x="1711" y="65"/>
                    <a:pt x="1633" y="62"/>
                  </a:cubicBezTo>
                  <a:cubicBezTo>
                    <a:pt x="1630" y="0"/>
                    <a:pt x="1556" y="55"/>
                    <a:pt x="1529" y="67"/>
                  </a:cubicBezTo>
                  <a:cubicBezTo>
                    <a:pt x="1504" y="78"/>
                    <a:pt x="1474" y="75"/>
                    <a:pt x="1452" y="85"/>
                  </a:cubicBezTo>
                  <a:cubicBezTo>
                    <a:pt x="1439" y="90"/>
                    <a:pt x="1427" y="110"/>
                    <a:pt x="1410" y="118"/>
                  </a:cubicBezTo>
                  <a:cubicBezTo>
                    <a:pt x="1397" y="125"/>
                    <a:pt x="1379" y="129"/>
                    <a:pt x="1364" y="131"/>
                  </a:cubicBezTo>
                  <a:cubicBezTo>
                    <a:pt x="1341" y="133"/>
                    <a:pt x="1337" y="130"/>
                    <a:pt x="1316" y="140"/>
                  </a:cubicBezTo>
                  <a:cubicBezTo>
                    <a:pt x="1295" y="150"/>
                    <a:pt x="1296" y="164"/>
                    <a:pt x="1271" y="156"/>
                  </a:cubicBezTo>
                  <a:cubicBezTo>
                    <a:pt x="1264" y="153"/>
                    <a:pt x="1233" y="125"/>
                    <a:pt x="1227" y="119"/>
                  </a:cubicBezTo>
                  <a:cubicBezTo>
                    <a:pt x="1218" y="110"/>
                    <a:pt x="1209" y="96"/>
                    <a:pt x="1199" y="86"/>
                  </a:cubicBezTo>
                  <a:cubicBezTo>
                    <a:pt x="1184" y="69"/>
                    <a:pt x="1167" y="71"/>
                    <a:pt x="1151" y="63"/>
                  </a:cubicBezTo>
                  <a:cubicBezTo>
                    <a:pt x="1140" y="57"/>
                    <a:pt x="1126" y="46"/>
                    <a:pt x="1113" y="40"/>
                  </a:cubicBezTo>
                  <a:cubicBezTo>
                    <a:pt x="1089" y="29"/>
                    <a:pt x="1086" y="35"/>
                    <a:pt x="1062" y="43"/>
                  </a:cubicBezTo>
                  <a:cubicBezTo>
                    <a:pt x="1059" y="44"/>
                    <a:pt x="1047" y="56"/>
                    <a:pt x="1042" y="59"/>
                  </a:cubicBezTo>
                  <a:cubicBezTo>
                    <a:pt x="1039" y="60"/>
                    <a:pt x="1026" y="56"/>
                    <a:pt x="1019" y="59"/>
                  </a:cubicBezTo>
                  <a:cubicBezTo>
                    <a:pt x="982" y="74"/>
                    <a:pt x="945" y="99"/>
                    <a:pt x="907" y="109"/>
                  </a:cubicBezTo>
                  <a:cubicBezTo>
                    <a:pt x="890" y="114"/>
                    <a:pt x="871" y="108"/>
                    <a:pt x="853" y="114"/>
                  </a:cubicBezTo>
                  <a:cubicBezTo>
                    <a:pt x="833" y="120"/>
                    <a:pt x="830" y="134"/>
                    <a:pt x="807" y="135"/>
                  </a:cubicBezTo>
                  <a:cubicBezTo>
                    <a:pt x="797" y="135"/>
                    <a:pt x="769" y="123"/>
                    <a:pt x="756" y="118"/>
                  </a:cubicBezTo>
                  <a:cubicBezTo>
                    <a:pt x="739" y="113"/>
                    <a:pt x="722" y="96"/>
                    <a:pt x="705" y="92"/>
                  </a:cubicBezTo>
                  <a:cubicBezTo>
                    <a:pt x="705" y="92"/>
                    <a:pt x="657" y="100"/>
                    <a:pt x="655" y="101"/>
                  </a:cubicBezTo>
                  <a:cubicBezTo>
                    <a:pt x="637" y="109"/>
                    <a:pt x="637" y="124"/>
                    <a:pt x="624" y="130"/>
                  </a:cubicBezTo>
                  <a:cubicBezTo>
                    <a:pt x="612" y="135"/>
                    <a:pt x="579" y="136"/>
                    <a:pt x="566" y="139"/>
                  </a:cubicBezTo>
                  <a:cubicBezTo>
                    <a:pt x="539" y="144"/>
                    <a:pt x="554" y="154"/>
                    <a:pt x="523" y="135"/>
                  </a:cubicBezTo>
                  <a:cubicBezTo>
                    <a:pt x="490" y="116"/>
                    <a:pt x="475" y="78"/>
                    <a:pt x="446" y="53"/>
                  </a:cubicBezTo>
                  <a:cubicBezTo>
                    <a:pt x="435" y="43"/>
                    <a:pt x="417" y="30"/>
                    <a:pt x="400" y="32"/>
                  </a:cubicBezTo>
                  <a:cubicBezTo>
                    <a:pt x="371" y="35"/>
                    <a:pt x="375" y="48"/>
                    <a:pt x="354" y="63"/>
                  </a:cubicBezTo>
                  <a:cubicBezTo>
                    <a:pt x="325" y="83"/>
                    <a:pt x="294" y="86"/>
                    <a:pt x="266" y="108"/>
                  </a:cubicBezTo>
                  <a:cubicBezTo>
                    <a:pt x="252" y="120"/>
                    <a:pt x="227" y="126"/>
                    <a:pt x="216" y="137"/>
                  </a:cubicBezTo>
                  <a:cubicBezTo>
                    <a:pt x="203" y="150"/>
                    <a:pt x="207" y="163"/>
                    <a:pt x="190" y="174"/>
                  </a:cubicBezTo>
                  <a:cubicBezTo>
                    <a:pt x="183" y="178"/>
                    <a:pt x="142" y="197"/>
                    <a:pt x="136" y="198"/>
                  </a:cubicBezTo>
                  <a:cubicBezTo>
                    <a:pt x="127" y="200"/>
                    <a:pt x="111" y="193"/>
                    <a:pt x="105" y="195"/>
                  </a:cubicBezTo>
                  <a:cubicBezTo>
                    <a:pt x="97" y="198"/>
                    <a:pt x="84" y="206"/>
                    <a:pt x="80" y="208"/>
                  </a:cubicBezTo>
                  <a:cubicBezTo>
                    <a:pt x="70" y="211"/>
                    <a:pt x="72" y="218"/>
                    <a:pt x="55" y="222"/>
                  </a:cubicBezTo>
                  <a:cubicBezTo>
                    <a:pt x="44" y="224"/>
                    <a:pt x="30" y="213"/>
                    <a:pt x="16" y="217"/>
                  </a:cubicBezTo>
                  <a:cubicBezTo>
                    <a:pt x="12" y="217"/>
                    <a:pt x="6" y="221"/>
                    <a:pt x="0" y="225"/>
                  </a:cubicBezTo>
                  <a:cubicBezTo>
                    <a:pt x="0" y="811"/>
                    <a:pt x="0" y="811"/>
                    <a:pt x="0" y="811"/>
                  </a:cubicBezTo>
                  <a:cubicBezTo>
                    <a:pt x="3112" y="811"/>
                    <a:pt x="3112" y="811"/>
                    <a:pt x="3112" y="811"/>
                  </a:cubicBezTo>
                  <a:lnTo>
                    <a:pt x="3112" y="255"/>
                  </a:lnTo>
                  <a:close/>
                </a:path>
              </a:pathLst>
            </a:custGeom>
            <a:solidFill>
              <a:srgbClr val="4B4761"/>
            </a:solidFill>
            <a:ln w="17672" cap="flat">
              <a:noFill/>
              <a:prstDash val="solid"/>
              <a:miter/>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EE4F9049-93DF-4827-A6BD-D6A9A7C1B2A1}"/>
                </a:ext>
              </a:extLst>
            </p:cNvPr>
            <p:cNvSpPr>
              <a:spLocks/>
            </p:cNvSpPr>
            <p:nvPr/>
          </p:nvSpPr>
          <p:spPr bwMode="auto">
            <a:xfrm>
              <a:off x="-3175" y="2076450"/>
              <a:ext cx="12201525" cy="2689225"/>
            </a:xfrm>
            <a:custGeom>
              <a:avLst/>
              <a:gdLst>
                <a:gd name="T0" fmla="*/ 3129 w 3132"/>
                <a:gd name="T1" fmla="*/ 104 h 689"/>
                <a:gd name="T2" fmla="*/ 3066 w 3132"/>
                <a:gd name="T3" fmla="*/ 94 h 689"/>
                <a:gd name="T4" fmla="*/ 2964 w 3132"/>
                <a:gd name="T5" fmla="*/ 80 h 689"/>
                <a:gd name="T6" fmla="*/ 2902 w 3132"/>
                <a:gd name="T7" fmla="*/ 94 h 689"/>
                <a:gd name="T8" fmla="*/ 2799 w 3132"/>
                <a:gd name="T9" fmla="*/ 65 h 689"/>
                <a:gd name="T10" fmla="*/ 2744 w 3132"/>
                <a:gd name="T11" fmla="*/ 33 h 689"/>
                <a:gd name="T12" fmla="*/ 2689 w 3132"/>
                <a:gd name="T13" fmla="*/ 31 h 689"/>
                <a:gd name="T14" fmla="*/ 2621 w 3132"/>
                <a:gd name="T15" fmla="*/ 57 h 689"/>
                <a:gd name="T16" fmla="*/ 2551 w 3132"/>
                <a:gd name="T17" fmla="*/ 75 h 689"/>
                <a:gd name="T18" fmla="*/ 2477 w 3132"/>
                <a:gd name="T19" fmla="*/ 60 h 689"/>
                <a:gd name="T20" fmla="*/ 2370 w 3132"/>
                <a:gd name="T21" fmla="*/ 60 h 689"/>
                <a:gd name="T22" fmla="*/ 2225 w 3132"/>
                <a:gd name="T23" fmla="*/ 45 h 689"/>
                <a:gd name="T24" fmla="*/ 2152 w 3132"/>
                <a:gd name="T25" fmla="*/ 50 h 689"/>
                <a:gd name="T26" fmla="*/ 2059 w 3132"/>
                <a:gd name="T27" fmla="*/ 31 h 689"/>
                <a:gd name="T28" fmla="*/ 2001 w 3132"/>
                <a:gd name="T29" fmla="*/ 0 h 689"/>
                <a:gd name="T30" fmla="*/ 1898 w 3132"/>
                <a:gd name="T31" fmla="*/ 49 h 689"/>
                <a:gd name="T32" fmla="*/ 1822 w 3132"/>
                <a:gd name="T33" fmla="*/ 67 h 689"/>
                <a:gd name="T34" fmla="*/ 1749 w 3132"/>
                <a:gd name="T35" fmla="*/ 80 h 689"/>
                <a:gd name="T36" fmla="*/ 1659 w 3132"/>
                <a:gd name="T37" fmla="*/ 94 h 689"/>
                <a:gd name="T38" fmla="*/ 1560 w 3132"/>
                <a:gd name="T39" fmla="*/ 113 h 689"/>
                <a:gd name="T40" fmla="*/ 1448 w 3132"/>
                <a:gd name="T41" fmla="*/ 80 h 689"/>
                <a:gd name="T42" fmla="*/ 1371 w 3132"/>
                <a:gd name="T43" fmla="*/ 87 h 689"/>
                <a:gd name="T44" fmla="*/ 1303 w 3132"/>
                <a:gd name="T45" fmla="*/ 85 h 689"/>
                <a:gd name="T46" fmla="*/ 1222 w 3132"/>
                <a:gd name="T47" fmla="*/ 109 h 689"/>
                <a:gd name="T48" fmla="*/ 1121 w 3132"/>
                <a:gd name="T49" fmla="*/ 114 h 689"/>
                <a:gd name="T50" fmla="*/ 1001 w 3132"/>
                <a:gd name="T51" fmla="*/ 94 h 689"/>
                <a:gd name="T52" fmla="*/ 936 w 3132"/>
                <a:gd name="T53" fmla="*/ 60 h 689"/>
                <a:gd name="T54" fmla="*/ 831 w 3132"/>
                <a:gd name="T55" fmla="*/ 14 h 689"/>
                <a:gd name="T56" fmla="*/ 755 w 3132"/>
                <a:gd name="T57" fmla="*/ 43 h 689"/>
                <a:gd name="T58" fmla="*/ 718 w 3132"/>
                <a:gd name="T59" fmla="*/ 70 h 689"/>
                <a:gd name="T60" fmla="*/ 533 w 3132"/>
                <a:gd name="T61" fmla="*/ 45 h 689"/>
                <a:gd name="T62" fmla="*/ 467 w 3132"/>
                <a:gd name="T63" fmla="*/ 68 h 689"/>
                <a:gd name="T64" fmla="*/ 291 w 3132"/>
                <a:gd name="T65" fmla="*/ 85 h 689"/>
                <a:gd name="T66" fmla="*/ 181 w 3132"/>
                <a:gd name="T67" fmla="*/ 40 h 689"/>
                <a:gd name="T68" fmla="*/ 96 w 3132"/>
                <a:gd name="T69" fmla="*/ 62 h 689"/>
                <a:gd name="T70" fmla="*/ 17 w 3132"/>
                <a:gd name="T71" fmla="*/ 102 h 689"/>
                <a:gd name="T72" fmla="*/ 0 w 3132"/>
                <a:gd name="T73" fmla="*/ 689 h 689"/>
                <a:gd name="T74" fmla="*/ 3132 w 3132"/>
                <a:gd name="T75" fmla="*/ 10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32" h="689">
                  <a:moveTo>
                    <a:pt x="3132" y="105"/>
                  </a:moveTo>
                  <a:cubicBezTo>
                    <a:pt x="3131" y="105"/>
                    <a:pt x="3130" y="105"/>
                    <a:pt x="3129" y="104"/>
                  </a:cubicBezTo>
                  <a:cubicBezTo>
                    <a:pt x="3120" y="103"/>
                    <a:pt x="3113" y="95"/>
                    <a:pt x="3102" y="94"/>
                  </a:cubicBezTo>
                  <a:cubicBezTo>
                    <a:pt x="3088" y="93"/>
                    <a:pt x="3079" y="98"/>
                    <a:pt x="3066" y="94"/>
                  </a:cubicBezTo>
                  <a:cubicBezTo>
                    <a:pt x="3048" y="90"/>
                    <a:pt x="3022" y="71"/>
                    <a:pt x="3004" y="70"/>
                  </a:cubicBezTo>
                  <a:cubicBezTo>
                    <a:pt x="2990" y="70"/>
                    <a:pt x="2980" y="81"/>
                    <a:pt x="2964" y="80"/>
                  </a:cubicBezTo>
                  <a:cubicBezTo>
                    <a:pt x="2951" y="79"/>
                    <a:pt x="2947" y="71"/>
                    <a:pt x="2934" y="76"/>
                  </a:cubicBezTo>
                  <a:cubicBezTo>
                    <a:pt x="2916" y="82"/>
                    <a:pt x="2925" y="94"/>
                    <a:pt x="2902" y="94"/>
                  </a:cubicBezTo>
                  <a:cubicBezTo>
                    <a:pt x="2891" y="94"/>
                    <a:pt x="2874" y="89"/>
                    <a:pt x="2862" y="87"/>
                  </a:cubicBezTo>
                  <a:cubicBezTo>
                    <a:pt x="2850" y="85"/>
                    <a:pt x="2809" y="73"/>
                    <a:pt x="2799" y="65"/>
                  </a:cubicBezTo>
                  <a:cubicBezTo>
                    <a:pt x="2794" y="60"/>
                    <a:pt x="2794" y="49"/>
                    <a:pt x="2787" y="44"/>
                  </a:cubicBezTo>
                  <a:cubicBezTo>
                    <a:pt x="2777" y="35"/>
                    <a:pt x="2758" y="34"/>
                    <a:pt x="2744" y="33"/>
                  </a:cubicBezTo>
                  <a:cubicBezTo>
                    <a:pt x="2745" y="28"/>
                    <a:pt x="2742" y="20"/>
                    <a:pt x="2743" y="14"/>
                  </a:cubicBezTo>
                  <a:cubicBezTo>
                    <a:pt x="2728" y="14"/>
                    <a:pt x="2701" y="22"/>
                    <a:pt x="2689" y="31"/>
                  </a:cubicBezTo>
                  <a:cubicBezTo>
                    <a:pt x="2680" y="38"/>
                    <a:pt x="2676" y="52"/>
                    <a:pt x="2664" y="56"/>
                  </a:cubicBezTo>
                  <a:cubicBezTo>
                    <a:pt x="2651" y="60"/>
                    <a:pt x="2634" y="50"/>
                    <a:pt x="2621" y="57"/>
                  </a:cubicBezTo>
                  <a:cubicBezTo>
                    <a:pt x="2601" y="68"/>
                    <a:pt x="2612" y="75"/>
                    <a:pt x="2586" y="77"/>
                  </a:cubicBezTo>
                  <a:cubicBezTo>
                    <a:pt x="2574" y="78"/>
                    <a:pt x="2563" y="75"/>
                    <a:pt x="2551" y="75"/>
                  </a:cubicBezTo>
                  <a:cubicBezTo>
                    <a:pt x="2537" y="76"/>
                    <a:pt x="2524" y="81"/>
                    <a:pt x="2509" y="77"/>
                  </a:cubicBezTo>
                  <a:cubicBezTo>
                    <a:pt x="2497" y="73"/>
                    <a:pt x="2491" y="62"/>
                    <a:pt x="2477" y="60"/>
                  </a:cubicBezTo>
                  <a:cubicBezTo>
                    <a:pt x="2460" y="57"/>
                    <a:pt x="2434" y="67"/>
                    <a:pt x="2416" y="68"/>
                  </a:cubicBezTo>
                  <a:cubicBezTo>
                    <a:pt x="2392" y="70"/>
                    <a:pt x="2389" y="67"/>
                    <a:pt x="2370" y="60"/>
                  </a:cubicBezTo>
                  <a:cubicBezTo>
                    <a:pt x="2344" y="49"/>
                    <a:pt x="2320" y="40"/>
                    <a:pt x="2296" y="33"/>
                  </a:cubicBezTo>
                  <a:cubicBezTo>
                    <a:pt x="2262" y="24"/>
                    <a:pt x="2255" y="23"/>
                    <a:pt x="2225" y="45"/>
                  </a:cubicBezTo>
                  <a:cubicBezTo>
                    <a:pt x="2204" y="61"/>
                    <a:pt x="2210" y="54"/>
                    <a:pt x="2187" y="48"/>
                  </a:cubicBezTo>
                  <a:cubicBezTo>
                    <a:pt x="2174" y="45"/>
                    <a:pt x="2163" y="47"/>
                    <a:pt x="2152" y="50"/>
                  </a:cubicBezTo>
                  <a:cubicBezTo>
                    <a:pt x="2134" y="54"/>
                    <a:pt x="2125" y="60"/>
                    <a:pt x="2107" y="55"/>
                  </a:cubicBezTo>
                  <a:cubicBezTo>
                    <a:pt x="2091" y="50"/>
                    <a:pt x="2076" y="36"/>
                    <a:pt x="2059" y="31"/>
                  </a:cubicBezTo>
                  <a:cubicBezTo>
                    <a:pt x="2047" y="27"/>
                    <a:pt x="2037" y="27"/>
                    <a:pt x="2027" y="19"/>
                  </a:cubicBezTo>
                  <a:cubicBezTo>
                    <a:pt x="2014" y="10"/>
                    <a:pt x="2018" y="1"/>
                    <a:pt x="2001" y="0"/>
                  </a:cubicBezTo>
                  <a:cubicBezTo>
                    <a:pt x="1988" y="0"/>
                    <a:pt x="1966" y="19"/>
                    <a:pt x="1955" y="26"/>
                  </a:cubicBezTo>
                  <a:cubicBezTo>
                    <a:pt x="1937" y="37"/>
                    <a:pt x="1915" y="36"/>
                    <a:pt x="1898" y="49"/>
                  </a:cubicBezTo>
                  <a:cubicBezTo>
                    <a:pt x="1885" y="59"/>
                    <a:pt x="1879" y="70"/>
                    <a:pt x="1862" y="74"/>
                  </a:cubicBezTo>
                  <a:cubicBezTo>
                    <a:pt x="1842" y="80"/>
                    <a:pt x="1839" y="68"/>
                    <a:pt x="1822" y="67"/>
                  </a:cubicBezTo>
                  <a:cubicBezTo>
                    <a:pt x="1810" y="67"/>
                    <a:pt x="1800" y="78"/>
                    <a:pt x="1788" y="80"/>
                  </a:cubicBezTo>
                  <a:cubicBezTo>
                    <a:pt x="1775" y="82"/>
                    <a:pt x="1763" y="76"/>
                    <a:pt x="1749" y="80"/>
                  </a:cubicBezTo>
                  <a:cubicBezTo>
                    <a:pt x="1731" y="84"/>
                    <a:pt x="1722" y="88"/>
                    <a:pt x="1703" y="87"/>
                  </a:cubicBezTo>
                  <a:cubicBezTo>
                    <a:pt x="1687" y="86"/>
                    <a:pt x="1674" y="92"/>
                    <a:pt x="1659" y="94"/>
                  </a:cubicBezTo>
                  <a:cubicBezTo>
                    <a:pt x="1646" y="95"/>
                    <a:pt x="1636" y="87"/>
                    <a:pt x="1627" y="88"/>
                  </a:cubicBezTo>
                  <a:cubicBezTo>
                    <a:pt x="1603" y="88"/>
                    <a:pt x="1585" y="110"/>
                    <a:pt x="1560" y="113"/>
                  </a:cubicBezTo>
                  <a:cubicBezTo>
                    <a:pt x="1536" y="116"/>
                    <a:pt x="1507" y="102"/>
                    <a:pt x="1483" y="97"/>
                  </a:cubicBezTo>
                  <a:cubicBezTo>
                    <a:pt x="1469" y="94"/>
                    <a:pt x="1460" y="83"/>
                    <a:pt x="1448" y="80"/>
                  </a:cubicBezTo>
                  <a:cubicBezTo>
                    <a:pt x="1433" y="77"/>
                    <a:pt x="1425" y="91"/>
                    <a:pt x="1411" y="94"/>
                  </a:cubicBezTo>
                  <a:cubicBezTo>
                    <a:pt x="1396" y="97"/>
                    <a:pt x="1384" y="87"/>
                    <a:pt x="1371" y="87"/>
                  </a:cubicBezTo>
                  <a:cubicBezTo>
                    <a:pt x="1357" y="87"/>
                    <a:pt x="1350" y="91"/>
                    <a:pt x="1337" y="87"/>
                  </a:cubicBezTo>
                  <a:cubicBezTo>
                    <a:pt x="1320" y="83"/>
                    <a:pt x="1324" y="71"/>
                    <a:pt x="1303" y="85"/>
                  </a:cubicBezTo>
                  <a:cubicBezTo>
                    <a:pt x="1291" y="92"/>
                    <a:pt x="1276" y="120"/>
                    <a:pt x="1260" y="121"/>
                  </a:cubicBezTo>
                  <a:cubicBezTo>
                    <a:pt x="1248" y="121"/>
                    <a:pt x="1239" y="108"/>
                    <a:pt x="1222" y="109"/>
                  </a:cubicBezTo>
                  <a:cubicBezTo>
                    <a:pt x="1212" y="110"/>
                    <a:pt x="1203" y="113"/>
                    <a:pt x="1193" y="114"/>
                  </a:cubicBezTo>
                  <a:cubicBezTo>
                    <a:pt x="1166" y="118"/>
                    <a:pt x="1149" y="98"/>
                    <a:pt x="1121" y="114"/>
                  </a:cubicBezTo>
                  <a:cubicBezTo>
                    <a:pt x="1104" y="105"/>
                    <a:pt x="1089" y="101"/>
                    <a:pt x="1070" y="99"/>
                  </a:cubicBezTo>
                  <a:cubicBezTo>
                    <a:pt x="1052" y="98"/>
                    <a:pt x="1017" y="100"/>
                    <a:pt x="1001" y="94"/>
                  </a:cubicBezTo>
                  <a:cubicBezTo>
                    <a:pt x="988" y="89"/>
                    <a:pt x="985" y="74"/>
                    <a:pt x="974" y="67"/>
                  </a:cubicBezTo>
                  <a:cubicBezTo>
                    <a:pt x="962" y="60"/>
                    <a:pt x="949" y="63"/>
                    <a:pt x="936" y="60"/>
                  </a:cubicBezTo>
                  <a:cubicBezTo>
                    <a:pt x="914" y="54"/>
                    <a:pt x="898" y="48"/>
                    <a:pt x="879" y="37"/>
                  </a:cubicBezTo>
                  <a:cubicBezTo>
                    <a:pt x="864" y="28"/>
                    <a:pt x="849" y="17"/>
                    <a:pt x="831" y="14"/>
                  </a:cubicBezTo>
                  <a:cubicBezTo>
                    <a:pt x="802" y="8"/>
                    <a:pt x="799" y="29"/>
                    <a:pt x="776" y="40"/>
                  </a:cubicBezTo>
                  <a:cubicBezTo>
                    <a:pt x="771" y="43"/>
                    <a:pt x="760" y="40"/>
                    <a:pt x="755" y="43"/>
                  </a:cubicBezTo>
                  <a:cubicBezTo>
                    <a:pt x="748" y="47"/>
                    <a:pt x="752" y="55"/>
                    <a:pt x="745" y="60"/>
                  </a:cubicBezTo>
                  <a:cubicBezTo>
                    <a:pt x="736" y="67"/>
                    <a:pt x="727" y="66"/>
                    <a:pt x="718" y="70"/>
                  </a:cubicBezTo>
                  <a:cubicBezTo>
                    <a:pt x="677" y="90"/>
                    <a:pt x="663" y="95"/>
                    <a:pt x="622" y="75"/>
                  </a:cubicBezTo>
                  <a:cubicBezTo>
                    <a:pt x="598" y="62"/>
                    <a:pt x="560" y="40"/>
                    <a:pt x="533" y="45"/>
                  </a:cubicBezTo>
                  <a:cubicBezTo>
                    <a:pt x="522" y="47"/>
                    <a:pt x="514" y="57"/>
                    <a:pt x="503" y="60"/>
                  </a:cubicBezTo>
                  <a:cubicBezTo>
                    <a:pt x="491" y="64"/>
                    <a:pt x="479" y="63"/>
                    <a:pt x="467" y="68"/>
                  </a:cubicBezTo>
                  <a:cubicBezTo>
                    <a:pt x="434" y="82"/>
                    <a:pt x="401" y="91"/>
                    <a:pt x="369" y="104"/>
                  </a:cubicBezTo>
                  <a:cubicBezTo>
                    <a:pt x="353" y="91"/>
                    <a:pt x="313" y="85"/>
                    <a:pt x="291" y="85"/>
                  </a:cubicBezTo>
                  <a:cubicBezTo>
                    <a:pt x="259" y="83"/>
                    <a:pt x="244" y="63"/>
                    <a:pt x="220" y="52"/>
                  </a:cubicBezTo>
                  <a:cubicBezTo>
                    <a:pt x="203" y="44"/>
                    <a:pt x="201" y="43"/>
                    <a:pt x="181" y="40"/>
                  </a:cubicBezTo>
                  <a:cubicBezTo>
                    <a:pt x="157" y="38"/>
                    <a:pt x="164" y="38"/>
                    <a:pt x="144" y="48"/>
                  </a:cubicBezTo>
                  <a:cubicBezTo>
                    <a:pt x="129" y="55"/>
                    <a:pt x="110" y="55"/>
                    <a:pt x="96" y="62"/>
                  </a:cubicBezTo>
                  <a:cubicBezTo>
                    <a:pt x="82" y="69"/>
                    <a:pt x="73" y="83"/>
                    <a:pt x="59" y="90"/>
                  </a:cubicBezTo>
                  <a:cubicBezTo>
                    <a:pt x="46" y="97"/>
                    <a:pt x="29" y="94"/>
                    <a:pt x="17" y="102"/>
                  </a:cubicBezTo>
                  <a:cubicBezTo>
                    <a:pt x="11" y="105"/>
                    <a:pt x="6" y="110"/>
                    <a:pt x="0" y="114"/>
                  </a:cubicBezTo>
                  <a:cubicBezTo>
                    <a:pt x="0" y="689"/>
                    <a:pt x="0" y="689"/>
                    <a:pt x="0" y="689"/>
                  </a:cubicBezTo>
                  <a:cubicBezTo>
                    <a:pt x="3132" y="689"/>
                    <a:pt x="3132" y="689"/>
                    <a:pt x="3132" y="689"/>
                  </a:cubicBezTo>
                  <a:lnTo>
                    <a:pt x="3132" y="105"/>
                  </a:lnTo>
                  <a:close/>
                </a:path>
              </a:pathLst>
            </a:custGeom>
            <a:solidFill>
              <a:srgbClr val="544F6B"/>
            </a:solidFill>
            <a:ln w="21754" cap="flat">
              <a:noFill/>
              <a:prstDash val="solid"/>
              <a:miter/>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D75F18D2-8B35-4671-AC48-6F462592B6F6}"/>
                </a:ext>
              </a:extLst>
            </p:cNvPr>
            <p:cNvSpPr>
              <a:spLocks/>
            </p:cNvSpPr>
            <p:nvPr/>
          </p:nvSpPr>
          <p:spPr bwMode="auto">
            <a:xfrm>
              <a:off x="-3175" y="2697163"/>
              <a:ext cx="12201525" cy="2068513"/>
            </a:xfrm>
            <a:custGeom>
              <a:avLst/>
              <a:gdLst>
                <a:gd name="T0" fmla="*/ 3132 w 3132"/>
                <a:gd name="T1" fmla="*/ 48 h 530"/>
                <a:gd name="T2" fmla="*/ 3128 w 3132"/>
                <a:gd name="T3" fmla="*/ 47 h 530"/>
                <a:gd name="T4" fmla="*/ 3019 w 3132"/>
                <a:gd name="T5" fmla="*/ 36 h 530"/>
                <a:gd name="T6" fmla="*/ 2919 w 3132"/>
                <a:gd name="T7" fmla="*/ 23 h 530"/>
                <a:gd name="T8" fmla="*/ 2818 w 3132"/>
                <a:gd name="T9" fmla="*/ 41 h 530"/>
                <a:gd name="T10" fmla="*/ 2721 w 3132"/>
                <a:gd name="T11" fmla="*/ 38 h 530"/>
                <a:gd name="T12" fmla="*/ 2630 w 3132"/>
                <a:gd name="T13" fmla="*/ 55 h 530"/>
                <a:gd name="T14" fmla="*/ 2575 w 3132"/>
                <a:gd name="T15" fmla="*/ 35 h 530"/>
                <a:gd name="T16" fmla="*/ 2509 w 3132"/>
                <a:gd name="T17" fmla="*/ 40 h 530"/>
                <a:gd name="T18" fmla="*/ 2357 w 3132"/>
                <a:gd name="T19" fmla="*/ 35 h 530"/>
                <a:gd name="T20" fmla="*/ 2208 w 3132"/>
                <a:gd name="T21" fmla="*/ 11 h 530"/>
                <a:gd name="T22" fmla="*/ 2043 w 3132"/>
                <a:gd name="T23" fmla="*/ 28 h 530"/>
                <a:gd name="T24" fmla="*/ 1840 w 3132"/>
                <a:gd name="T25" fmla="*/ 33 h 530"/>
                <a:gd name="T26" fmla="*/ 1735 w 3132"/>
                <a:gd name="T27" fmla="*/ 14 h 530"/>
                <a:gd name="T28" fmla="*/ 1647 w 3132"/>
                <a:gd name="T29" fmla="*/ 28 h 530"/>
                <a:gd name="T30" fmla="*/ 1518 w 3132"/>
                <a:gd name="T31" fmla="*/ 36 h 530"/>
                <a:gd name="T32" fmla="*/ 1417 w 3132"/>
                <a:gd name="T33" fmla="*/ 47 h 530"/>
                <a:gd name="T34" fmla="*/ 1289 w 3132"/>
                <a:gd name="T35" fmla="*/ 43 h 530"/>
                <a:gd name="T36" fmla="*/ 1128 w 3132"/>
                <a:gd name="T37" fmla="*/ 38 h 530"/>
                <a:gd name="T38" fmla="*/ 972 w 3132"/>
                <a:gd name="T39" fmla="*/ 36 h 530"/>
                <a:gd name="T40" fmla="*/ 799 w 3132"/>
                <a:gd name="T41" fmla="*/ 43 h 530"/>
                <a:gd name="T42" fmla="*/ 635 w 3132"/>
                <a:gd name="T43" fmla="*/ 16 h 530"/>
                <a:gd name="T44" fmla="*/ 301 w 3132"/>
                <a:gd name="T45" fmla="*/ 23 h 530"/>
                <a:gd name="T46" fmla="*/ 128 w 3132"/>
                <a:gd name="T47" fmla="*/ 9 h 530"/>
                <a:gd name="T48" fmla="*/ 32 w 3132"/>
                <a:gd name="T49" fmla="*/ 18 h 530"/>
                <a:gd name="T50" fmla="*/ 0 w 3132"/>
                <a:gd name="T51" fmla="*/ 23 h 530"/>
                <a:gd name="T52" fmla="*/ 0 w 3132"/>
                <a:gd name="T53" fmla="*/ 530 h 530"/>
                <a:gd name="T54" fmla="*/ 3132 w 3132"/>
                <a:gd name="T55" fmla="*/ 530 h 530"/>
                <a:gd name="T56" fmla="*/ 3132 w 3132"/>
                <a:gd name="T57" fmla="*/ 48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32" h="530">
                  <a:moveTo>
                    <a:pt x="3132" y="48"/>
                  </a:moveTo>
                  <a:cubicBezTo>
                    <a:pt x="3130" y="48"/>
                    <a:pt x="3129" y="48"/>
                    <a:pt x="3128" y="47"/>
                  </a:cubicBezTo>
                  <a:cubicBezTo>
                    <a:pt x="3090" y="40"/>
                    <a:pt x="3057" y="39"/>
                    <a:pt x="3019" y="36"/>
                  </a:cubicBezTo>
                  <a:cubicBezTo>
                    <a:pt x="2985" y="33"/>
                    <a:pt x="2953" y="24"/>
                    <a:pt x="2919" y="23"/>
                  </a:cubicBezTo>
                  <a:cubicBezTo>
                    <a:pt x="2881" y="23"/>
                    <a:pt x="2855" y="41"/>
                    <a:pt x="2818" y="41"/>
                  </a:cubicBezTo>
                  <a:cubicBezTo>
                    <a:pt x="2785" y="41"/>
                    <a:pt x="2754" y="41"/>
                    <a:pt x="2721" y="38"/>
                  </a:cubicBezTo>
                  <a:cubicBezTo>
                    <a:pt x="2687" y="35"/>
                    <a:pt x="2662" y="52"/>
                    <a:pt x="2630" y="55"/>
                  </a:cubicBezTo>
                  <a:cubicBezTo>
                    <a:pt x="2607" y="57"/>
                    <a:pt x="2595" y="43"/>
                    <a:pt x="2575" y="35"/>
                  </a:cubicBezTo>
                  <a:cubicBezTo>
                    <a:pt x="2551" y="25"/>
                    <a:pt x="2534" y="32"/>
                    <a:pt x="2509" y="40"/>
                  </a:cubicBezTo>
                  <a:cubicBezTo>
                    <a:pt x="2455" y="60"/>
                    <a:pt x="2412" y="42"/>
                    <a:pt x="2357" y="35"/>
                  </a:cubicBezTo>
                  <a:cubicBezTo>
                    <a:pt x="2307" y="29"/>
                    <a:pt x="2258" y="14"/>
                    <a:pt x="2208" y="11"/>
                  </a:cubicBezTo>
                  <a:cubicBezTo>
                    <a:pt x="2153" y="8"/>
                    <a:pt x="2097" y="26"/>
                    <a:pt x="2043" y="28"/>
                  </a:cubicBezTo>
                  <a:cubicBezTo>
                    <a:pt x="1975" y="31"/>
                    <a:pt x="1907" y="39"/>
                    <a:pt x="1840" y="33"/>
                  </a:cubicBezTo>
                  <a:cubicBezTo>
                    <a:pt x="1806" y="29"/>
                    <a:pt x="1769" y="14"/>
                    <a:pt x="1735" y="14"/>
                  </a:cubicBezTo>
                  <a:cubicBezTo>
                    <a:pt x="1703" y="14"/>
                    <a:pt x="1680" y="31"/>
                    <a:pt x="1647" y="28"/>
                  </a:cubicBezTo>
                  <a:cubicBezTo>
                    <a:pt x="1602" y="25"/>
                    <a:pt x="1562" y="27"/>
                    <a:pt x="1518" y="36"/>
                  </a:cubicBezTo>
                  <a:cubicBezTo>
                    <a:pt x="1484" y="43"/>
                    <a:pt x="1451" y="51"/>
                    <a:pt x="1417" y="47"/>
                  </a:cubicBezTo>
                  <a:cubicBezTo>
                    <a:pt x="1369" y="42"/>
                    <a:pt x="1336" y="33"/>
                    <a:pt x="1289" y="43"/>
                  </a:cubicBezTo>
                  <a:cubicBezTo>
                    <a:pt x="1234" y="54"/>
                    <a:pt x="1182" y="40"/>
                    <a:pt x="1128" y="38"/>
                  </a:cubicBezTo>
                  <a:cubicBezTo>
                    <a:pt x="1076" y="36"/>
                    <a:pt x="1024" y="32"/>
                    <a:pt x="972" y="36"/>
                  </a:cubicBezTo>
                  <a:cubicBezTo>
                    <a:pt x="915" y="41"/>
                    <a:pt x="857" y="43"/>
                    <a:pt x="799" y="43"/>
                  </a:cubicBezTo>
                  <a:cubicBezTo>
                    <a:pt x="742" y="43"/>
                    <a:pt x="691" y="24"/>
                    <a:pt x="635" y="16"/>
                  </a:cubicBezTo>
                  <a:cubicBezTo>
                    <a:pt x="524" y="0"/>
                    <a:pt x="412" y="23"/>
                    <a:pt x="301" y="23"/>
                  </a:cubicBezTo>
                  <a:cubicBezTo>
                    <a:pt x="243" y="23"/>
                    <a:pt x="186" y="9"/>
                    <a:pt x="128" y="9"/>
                  </a:cubicBezTo>
                  <a:cubicBezTo>
                    <a:pt x="95" y="8"/>
                    <a:pt x="64" y="14"/>
                    <a:pt x="32" y="18"/>
                  </a:cubicBezTo>
                  <a:cubicBezTo>
                    <a:pt x="21" y="19"/>
                    <a:pt x="11" y="21"/>
                    <a:pt x="0" y="23"/>
                  </a:cubicBezTo>
                  <a:cubicBezTo>
                    <a:pt x="0" y="530"/>
                    <a:pt x="0" y="530"/>
                    <a:pt x="0" y="530"/>
                  </a:cubicBezTo>
                  <a:cubicBezTo>
                    <a:pt x="3132" y="530"/>
                    <a:pt x="3132" y="530"/>
                    <a:pt x="3132" y="530"/>
                  </a:cubicBezTo>
                  <a:lnTo>
                    <a:pt x="3132" y="48"/>
                  </a:lnTo>
                  <a:close/>
                </a:path>
              </a:pathLst>
            </a:custGeom>
            <a:solidFill>
              <a:srgbClr val="817B9D"/>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383D2A5D-8E7A-4971-9E54-24D722EA8C60}"/>
                </a:ext>
              </a:extLst>
            </p:cNvPr>
            <p:cNvSpPr>
              <a:spLocks/>
            </p:cNvSpPr>
            <p:nvPr/>
          </p:nvSpPr>
          <p:spPr bwMode="auto">
            <a:xfrm>
              <a:off x="603250" y="4062413"/>
              <a:ext cx="331788" cy="206375"/>
            </a:xfrm>
            <a:custGeom>
              <a:avLst/>
              <a:gdLst>
                <a:gd name="T0" fmla="*/ 37 w 85"/>
                <a:gd name="T1" fmla="*/ 0 h 53"/>
                <a:gd name="T2" fmla="*/ 27 w 85"/>
                <a:gd name="T3" fmla="*/ 27 h 53"/>
                <a:gd name="T4" fmla="*/ 0 w 85"/>
                <a:gd name="T5" fmla="*/ 44 h 53"/>
                <a:gd name="T6" fmla="*/ 71 w 85"/>
                <a:gd name="T7" fmla="*/ 52 h 53"/>
                <a:gd name="T8" fmla="*/ 83 w 85"/>
                <a:gd name="T9" fmla="*/ 47 h 53"/>
                <a:gd name="T10" fmla="*/ 37 w 85"/>
                <a:gd name="T11" fmla="*/ 0 h 53"/>
              </a:gdLst>
              <a:ahLst/>
              <a:cxnLst>
                <a:cxn ang="0">
                  <a:pos x="T0" y="T1"/>
                </a:cxn>
                <a:cxn ang="0">
                  <a:pos x="T2" y="T3"/>
                </a:cxn>
                <a:cxn ang="0">
                  <a:pos x="T4" y="T5"/>
                </a:cxn>
                <a:cxn ang="0">
                  <a:pos x="T6" y="T7"/>
                </a:cxn>
                <a:cxn ang="0">
                  <a:pos x="T8" y="T9"/>
                </a:cxn>
                <a:cxn ang="0">
                  <a:pos x="T10" y="T11"/>
                </a:cxn>
              </a:cxnLst>
              <a:rect l="0" t="0" r="r" b="b"/>
              <a:pathLst>
                <a:path w="85" h="53">
                  <a:moveTo>
                    <a:pt x="37" y="0"/>
                  </a:moveTo>
                  <a:cubicBezTo>
                    <a:pt x="31" y="8"/>
                    <a:pt x="32" y="17"/>
                    <a:pt x="27" y="27"/>
                  </a:cubicBezTo>
                  <a:cubicBezTo>
                    <a:pt x="14" y="21"/>
                    <a:pt x="6" y="32"/>
                    <a:pt x="0" y="44"/>
                  </a:cubicBezTo>
                  <a:cubicBezTo>
                    <a:pt x="24" y="51"/>
                    <a:pt x="49" y="42"/>
                    <a:pt x="71" y="52"/>
                  </a:cubicBezTo>
                  <a:cubicBezTo>
                    <a:pt x="74" y="53"/>
                    <a:pt x="78" y="46"/>
                    <a:pt x="83" y="47"/>
                  </a:cubicBezTo>
                  <a:cubicBezTo>
                    <a:pt x="85" y="32"/>
                    <a:pt x="47" y="14"/>
                    <a:pt x="37" y="0"/>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64D3023-166C-428A-B31F-250D07EB2D7E}"/>
                </a:ext>
              </a:extLst>
            </p:cNvPr>
            <p:cNvSpPr>
              <a:spLocks/>
            </p:cNvSpPr>
            <p:nvPr/>
          </p:nvSpPr>
          <p:spPr bwMode="auto">
            <a:xfrm>
              <a:off x="7931150" y="4067175"/>
              <a:ext cx="257175" cy="128588"/>
            </a:xfrm>
            <a:custGeom>
              <a:avLst/>
              <a:gdLst>
                <a:gd name="T0" fmla="*/ 0 w 66"/>
                <a:gd name="T1" fmla="*/ 31 h 33"/>
                <a:gd name="T2" fmla="*/ 66 w 66"/>
                <a:gd name="T3" fmla="*/ 12 h 33"/>
                <a:gd name="T4" fmla="*/ 0 w 66"/>
                <a:gd name="T5" fmla="*/ 31 h 33"/>
              </a:gdLst>
              <a:ahLst/>
              <a:cxnLst>
                <a:cxn ang="0">
                  <a:pos x="T0" y="T1"/>
                </a:cxn>
                <a:cxn ang="0">
                  <a:pos x="T2" y="T3"/>
                </a:cxn>
                <a:cxn ang="0">
                  <a:pos x="T4" y="T5"/>
                </a:cxn>
              </a:cxnLst>
              <a:rect l="0" t="0" r="r" b="b"/>
              <a:pathLst>
                <a:path w="66" h="33">
                  <a:moveTo>
                    <a:pt x="0" y="31"/>
                  </a:moveTo>
                  <a:cubicBezTo>
                    <a:pt x="21" y="25"/>
                    <a:pt x="54" y="33"/>
                    <a:pt x="66" y="12"/>
                  </a:cubicBezTo>
                  <a:cubicBezTo>
                    <a:pt x="42" y="25"/>
                    <a:pt x="17" y="0"/>
                    <a:pt x="0" y="31"/>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DC7248C3-2374-4DC5-AE3F-0186CA21D174}"/>
                </a:ext>
              </a:extLst>
            </p:cNvPr>
            <p:cNvSpPr>
              <a:spLocks/>
            </p:cNvSpPr>
            <p:nvPr/>
          </p:nvSpPr>
          <p:spPr bwMode="auto">
            <a:xfrm>
              <a:off x="10293350" y="4187825"/>
              <a:ext cx="520700" cy="120650"/>
            </a:xfrm>
            <a:custGeom>
              <a:avLst/>
              <a:gdLst>
                <a:gd name="T0" fmla="*/ 115 w 134"/>
                <a:gd name="T1" fmla="*/ 13 h 31"/>
                <a:gd name="T2" fmla="*/ 71 w 134"/>
                <a:gd name="T3" fmla="*/ 0 h 31"/>
                <a:gd name="T4" fmla="*/ 25 w 134"/>
                <a:gd name="T5" fmla="*/ 13 h 31"/>
                <a:gd name="T6" fmla="*/ 0 w 134"/>
                <a:gd name="T7" fmla="*/ 25 h 31"/>
                <a:gd name="T8" fmla="*/ 89 w 134"/>
                <a:gd name="T9" fmla="*/ 24 h 31"/>
                <a:gd name="T10" fmla="*/ 134 w 134"/>
                <a:gd name="T11" fmla="*/ 29 h 31"/>
                <a:gd name="T12" fmla="*/ 115 w 134"/>
                <a:gd name="T13" fmla="*/ 13 h 31"/>
              </a:gdLst>
              <a:ahLst/>
              <a:cxnLst>
                <a:cxn ang="0">
                  <a:pos x="T0" y="T1"/>
                </a:cxn>
                <a:cxn ang="0">
                  <a:pos x="T2" y="T3"/>
                </a:cxn>
                <a:cxn ang="0">
                  <a:pos x="T4" y="T5"/>
                </a:cxn>
                <a:cxn ang="0">
                  <a:pos x="T6" y="T7"/>
                </a:cxn>
                <a:cxn ang="0">
                  <a:pos x="T8" y="T9"/>
                </a:cxn>
                <a:cxn ang="0">
                  <a:pos x="T10" y="T11"/>
                </a:cxn>
                <a:cxn ang="0">
                  <a:pos x="T12" y="T13"/>
                </a:cxn>
              </a:cxnLst>
              <a:rect l="0" t="0" r="r" b="b"/>
              <a:pathLst>
                <a:path w="134" h="31">
                  <a:moveTo>
                    <a:pt x="115" y="13"/>
                  </a:moveTo>
                  <a:cubicBezTo>
                    <a:pt x="100" y="25"/>
                    <a:pt x="89" y="0"/>
                    <a:pt x="71" y="0"/>
                  </a:cubicBezTo>
                  <a:cubicBezTo>
                    <a:pt x="57" y="1"/>
                    <a:pt x="44" y="28"/>
                    <a:pt x="25" y="13"/>
                  </a:cubicBezTo>
                  <a:cubicBezTo>
                    <a:pt x="19" y="21"/>
                    <a:pt x="9" y="23"/>
                    <a:pt x="0" y="25"/>
                  </a:cubicBezTo>
                  <a:cubicBezTo>
                    <a:pt x="31" y="30"/>
                    <a:pt x="58" y="18"/>
                    <a:pt x="89" y="24"/>
                  </a:cubicBezTo>
                  <a:cubicBezTo>
                    <a:pt x="105" y="27"/>
                    <a:pt x="118" y="31"/>
                    <a:pt x="134" y="29"/>
                  </a:cubicBezTo>
                  <a:cubicBezTo>
                    <a:pt x="128" y="24"/>
                    <a:pt x="120" y="20"/>
                    <a:pt x="115" y="13"/>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E68D84AB-98B1-4388-B5D4-06769F203215}"/>
                </a:ext>
              </a:extLst>
            </p:cNvPr>
            <p:cNvSpPr>
              <a:spLocks/>
            </p:cNvSpPr>
            <p:nvPr/>
          </p:nvSpPr>
          <p:spPr bwMode="auto">
            <a:xfrm>
              <a:off x="8255000" y="4140200"/>
              <a:ext cx="361950" cy="98425"/>
            </a:xfrm>
            <a:custGeom>
              <a:avLst/>
              <a:gdLst>
                <a:gd name="T0" fmla="*/ 62 w 93"/>
                <a:gd name="T1" fmla="*/ 7 h 25"/>
                <a:gd name="T2" fmla="*/ 22 w 93"/>
                <a:gd name="T3" fmla="*/ 8 h 25"/>
                <a:gd name="T4" fmla="*/ 0 w 93"/>
                <a:gd name="T5" fmla="*/ 25 h 25"/>
                <a:gd name="T6" fmla="*/ 93 w 93"/>
                <a:gd name="T7" fmla="*/ 11 h 25"/>
                <a:gd name="T8" fmla="*/ 68 w 93"/>
                <a:gd name="T9" fmla="*/ 0 h 25"/>
                <a:gd name="T10" fmla="*/ 62 w 93"/>
                <a:gd name="T11" fmla="*/ 7 h 25"/>
              </a:gdLst>
              <a:ahLst/>
              <a:cxnLst>
                <a:cxn ang="0">
                  <a:pos x="T0" y="T1"/>
                </a:cxn>
                <a:cxn ang="0">
                  <a:pos x="T2" y="T3"/>
                </a:cxn>
                <a:cxn ang="0">
                  <a:pos x="T4" y="T5"/>
                </a:cxn>
                <a:cxn ang="0">
                  <a:pos x="T6" y="T7"/>
                </a:cxn>
                <a:cxn ang="0">
                  <a:pos x="T8" y="T9"/>
                </a:cxn>
                <a:cxn ang="0">
                  <a:pos x="T10" y="T11"/>
                </a:cxn>
              </a:cxnLst>
              <a:rect l="0" t="0" r="r" b="b"/>
              <a:pathLst>
                <a:path w="93" h="25">
                  <a:moveTo>
                    <a:pt x="62" y="7"/>
                  </a:moveTo>
                  <a:cubicBezTo>
                    <a:pt x="55" y="1"/>
                    <a:pt x="34" y="6"/>
                    <a:pt x="22" y="8"/>
                  </a:cubicBezTo>
                  <a:cubicBezTo>
                    <a:pt x="2" y="10"/>
                    <a:pt x="15" y="4"/>
                    <a:pt x="0" y="25"/>
                  </a:cubicBezTo>
                  <a:cubicBezTo>
                    <a:pt x="26" y="17"/>
                    <a:pt x="72" y="25"/>
                    <a:pt x="93" y="11"/>
                  </a:cubicBezTo>
                  <a:cubicBezTo>
                    <a:pt x="85" y="7"/>
                    <a:pt x="76" y="4"/>
                    <a:pt x="68" y="0"/>
                  </a:cubicBezTo>
                  <a:cubicBezTo>
                    <a:pt x="66" y="2"/>
                    <a:pt x="64" y="4"/>
                    <a:pt x="62" y="7"/>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F0FD7225-783D-4E25-BFB1-2E1C8EE6E919}"/>
                </a:ext>
              </a:extLst>
            </p:cNvPr>
            <p:cNvSpPr>
              <a:spLocks/>
            </p:cNvSpPr>
            <p:nvPr/>
          </p:nvSpPr>
          <p:spPr bwMode="auto">
            <a:xfrm>
              <a:off x="6202363" y="2927350"/>
              <a:ext cx="922338" cy="265113"/>
            </a:xfrm>
            <a:custGeom>
              <a:avLst/>
              <a:gdLst>
                <a:gd name="T0" fmla="*/ 237 w 237"/>
                <a:gd name="T1" fmla="*/ 35 h 68"/>
                <a:gd name="T2" fmla="*/ 127 w 237"/>
                <a:gd name="T3" fmla="*/ 3 h 68"/>
                <a:gd name="T4" fmla="*/ 61 w 237"/>
                <a:gd name="T5" fmla="*/ 18 h 68"/>
                <a:gd name="T6" fmla="*/ 0 w 237"/>
                <a:gd name="T7" fmla="*/ 23 h 68"/>
                <a:gd name="T8" fmla="*/ 88 w 237"/>
                <a:gd name="T9" fmla="*/ 30 h 68"/>
                <a:gd name="T10" fmla="*/ 117 w 237"/>
                <a:gd name="T11" fmla="*/ 38 h 68"/>
                <a:gd name="T12" fmla="*/ 70 w 237"/>
                <a:gd name="T13" fmla="*/ 55 h 68"/>
                <a:gd name="T14" fmla="*/ 160 w 237"/>
                <a:gd name="T15" fmla="*/ 50 h 68"/>
                <a:gd name="T16" fmla="*/ 237 w 237"/>
                <a:gd name="T17" fmla="*/ 3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68">
                  <a:moveTo>
                    <a:pt x="237" y="35"/>
                  </a:moveTo>
                  <a:cubicBezTo>
                    <a:pt x="211" y="0"/>
                    <a:pt x="166" y="2"/>
                    <a:pt x="127" y="3"/>
                  </a:cubicBezTo>
                  <a:cubicBezTo>
                    <a:pt x="102" y="4"/>
                    <a:pt x="84" y="13"/>
                    <a:pt x="61" y="18"/>
                  </a:cubicBezTo>
                  <a:cubicBezTo>
                    <a:pt x="42" y="22"/>
                    <a:pt x="16" y="15"/>
                    <a:pt x="0" y="23"/>
                  </a:cubicBezTo>
                  <a:cubicBezTo>
                    <a:pt x="22" y="47"/>
                    <a:pt x="60" y="30"/>
                    <a:pt x="88" y="30"/>
                  </a:cubicBezTo>
                  <a:cubicBezTo>
                    <a:pt x="94" y="30"/>
                    <a:pt x="116" y="31"/>
                    <a:pt x="117" y="38"/>
                  </a:cubicBezTo>
                  <a:cubicBezTo>
                    <a:pt x="119" y="51"/>
                    <a:pt x="79" y="54"/>
                    <a:pt x="70" y="55"/>
                  </a:cubicBezTo>
                  <a:cubicBezTo>
                    <a:pt x="96" y="68"/>
                    <a:pt x="133" y="52"/>
                    <a:pt x="160" y="50"/>
                  </a:cubicBezTo>
                  <a:cubicBezTo>
                    <a:pt x="188" y="47"/>
                    <a:pt x="210" y="42"/>
                    <a:pt x="237" y="35"/>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61AE9739-BE21-401A-8D0C-B3FADCFA190D}"/>
                </a:ext>
              </a:extLst>
            </p:cNvPr>
            <p:cNvSpPr>
              <a:spLocks/>
            </p:cNvSpPr>
            <p:nvPr/>
          </p:nvSpPr>
          <p:spPr bwMode="auto">
            <a:xfrm>
              <a:off x="3435350" y="3251200"/>
              <a:ext cx="377825" cy="323850"/>
            </a:xfrm>
            <a:custGeom>
              <a:avLst/>
              <a:gdLst>
                <a:gd name="T0" fmla="*/ 68 w 97"/>
                <a:gd name="T1" fmla="*/ 52 h 83"/>
                <a:gd name="T2" fmla="*/ 25 w 97"/>
                <a:gd name="T3" fmla="*/ 59 h 83"/>
                <a:gd name="T4" fmla="*/ 2 w 97"/>
                <a:gd name="T5" fmla="*/ 49 h 83"/>
                <a:gd name="T6" fmla="*/ 16 w 97"/>
                <a:gd name="T7" fmla="*/ 42 h 83"/>
                <a:gd name="T8" fmla="*/ 34 w 97"/>
                <a:gd name="T9" fmla="*/ 30 h 83"/>
                <a:gd name="T10" fmla="*/ 73 w 97"/>
                <a:gd name="T11" fmla="*/ 4 h 83"/>
                <a:gd name="T12" fmla="*/ 68 w 97"/>
                <a:gd name="T13" fmla="*/ 52 h 83"/>
              </a:gdLst>
              <a:ahLst/>
              <a:cxnLst>
                <a:cxn ang="0">
                  <a:pos x="T0" y="T1"/>
                </a:cxn>
                <a:cxn ang="0">
                  <a:pos x="T2" y="T3"/>
                </a:cxn>
                <a:cxn ang="0">
                  <a:pos x="T4" y="T5"/>
                </a:cxn>
                <a:cxn ang="0">
                  <a:pos x="T6" y="T7"/>
                </a:cxn>
                <a:cxn ang="0">
                  <a:pos x="T8" y="T9"/>
                </a:cxn>
                <a:cxn ang="0">
                  <a:pos x="T10" y="T11"/>
                </a:cxn>
                <a:cxn ang="0">
                  <a:pos x="T12" y="T13"/>
                </a:cxn>
              </a:cxnLst>
              <a:rect l="0" t="0" r="r" b="b"/>
              <a:pathLst>
                <a:path w="97" h="83">
                  <a:moveTo>
                    <a:pt x="68" y="52"/>
                  </a:moveTo>
                  <a:cubicBezTo>
                    <a:pt x="60" y="56"/>
                    <a:pt x="24" y="83"/>
                    <a:pt x="25" y="59"/>
                  </a:cubicBezTo>
                  <a:cubicBezTo>
                    <a:pt x="20" y="58"/>
                    <a:pt x="0" y="58"/>
                    <a:pt x="2" y="49"/>
                  </a:cubicBezTo>
                  <a:cubicBezTo>
                    <a:pt x="3" y="46"/>
                    <a:pt x="13" y="44"/>
                    <a:pt x="16" y="42"/>
                  </a:cubicBezTo>
                  <a:cubicBezTo>
                    <a:pt x="24" y="39"/>
                    <a:pt x="28" y="37"/>
                    <a:pt x="34" y="30"/>
                  </a:cubicBezTo>
                  <a:cubicBezTo>
                    <a:pt x="42" y="20"/>
                    <a:pt x="56" y="0"/>
                    <a:pt x="73" y="4"/>
                  </a:cubicBezTo>
                  <a:cubicBezTo>
                    <a:pt x="81" y="22"/>
                    <a:pt x="97" y="38"/>
                    <a:pt x="68" y="52"/>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DDE75693-A3C0-401F-864E-C7DC5C412388}"/>
                </a:ext>
              </a:extLst>
            </p:cNvPr>
            <p:cNvSpPr>
              <a:spLocks/>
            </p:cNvSpPr>
            <p:nvPr/>
          </p:nvSpPr>
          <p:spPr bwMode="auto">
            <a:xfrm>
              <a:off x="1679575" y="2982913"/>
              <a:ext cx="635000" cy="244475"/>
            </a:xfrm>
            <a:custGeom>
              <a:avLst/>
              <a:gdLst>
                <a:gd name="T0" fmla="*/ 163 w 163"/>
                <a:gd name="T1" fmla="*/ 13 h 63"/>
                <a:gd name="T2" fmla="*/ 130 w 163"/>
                <a:gd name="T3" fmla="*/ 10 h 63"/>
                <a:gd name="T4" fmla="*/ 84 w 163"/>
                <a:gd name="T5" fmla="*/ 28 h 63"/>
                <a:gd name="T6" fmla="*/ 49 w 163"/>
                <a:gd name="T7" fmla="*/ 39 h 63"/>
                <a:gd name="T8" fmla="*/ 0 w 163"/>
                <a:gd name="T9" fmla="*/ 51 h 63"/>
                <a:gd name="T10" fmla="*/ 75 w 163"/>
                <a:gd name="T11" fmla="*/ 50 h 63"/>
                <a:gd name="T12" fmla="*/ 95 w 163"/>
                <a:gd name="T13" fmla="*/ 48 h 63"/>
                <a:gd name="T14" fmla="*/ 115 w 163"/>
                <a:gd name="T15" fmla="*/ 42 h 63"/>
                <a:gd name="T16" fmla="*/ 143 w 163"/>
                <a:gd name="T17" fmla="*/ 37 h 63"/>
                <a:gd name="T18" fmla="*/ 163 w 163"/>
                <a:gd name="T19"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3">
                  <a:moveTo>
                    <a:pt x="163" y="13"/>
                  </a:moveTo>
                  <a:cubicBezTo>
                    <a:pt x="152" y="0"/>
                    <a:pt x="142" y="4"/>
                    <a:pt x="130" y="10"/>
                  </a:cubicBezTo>
                  <a:cubicBezTo>
                    <a:pt x="115" y="18"/>
                    <a:pt x="98" y="21"/>
                    <a:pt x="84" y="28"/>
                  </a:cubicBezTo>
                  <a:cubicBezTo>
                    <a:pt x="72" y="35"/>
                    <a:pt x="62" y="36"/>
                    <a:pt x="49" y="39"/>
                  </a:cubicBezTo>
                  <a:cubicBezTo>
                    <a:pt x="39" y="42"/>
                    <a:pt x="7" y="44"/>
                    <a:pt x="0" y="51"/>
                  </a:cubicBezTo>
                  <a:cubicBezTo>
                    <a:pt x="18" y="63"/>
                    <a:pt x="57" y="56"/>
                    <a:pt x="75" y="50"/>
                  </a:cubicBezTo>
                  <a:cubicBezTo>
                    <a:pt x="82" y="48"/>
                    <a:pt x="88" y="48"/>
                    <a:pt x="95" y="48"/>
                  </a:cubicBezTo>
                  <a:cubicBezTo>
                    <a:pt x="103" y="47"/>
                    <a:pt x="107" y="45"/>
                    <a:pt x="115" y="42"/>
                  </a:cubicBezTo>
                  <a:cubicBezTo>
                    <a:pt x="124" y="39"/>
                    <a:pt x="134" y="40"/>
                    <a:pt x="143" y="37"/>
                  </a:cubicBezTo>
                  <a:cubicBezTo>
                    <a:pt x="154" y="33"/>
                    <a:pt x="154" y="18"/>
                    <a:pt x="163" y="13"/>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4028E689-B6D1-4A68-BAA4-0CC7F82BFE7D}"/>
                </a:ext>
              </a:extLst>
            </p:cNvPr>
            <p:cNvSpPr>
              <a:spLocks/>
            </p:cNvSpPr>
            <p:nvPr/>
          </p:nvSpPr>
          <p:spPr bwMode="auto">
            <a:xfrm>
              <a:off x="10591800" y="2665413"/>
              <a:ext cx="623888" cy="215900"/>
            </a:xfrm>
            <a:custGeom>
              <a:avLst/>
              <a:gdLst>
                <a:gd name="T0" fmla="*/ 160 w 160"/>
                <a:gd name="T1" fmla="*/ 14 h 55"/>
                <a:gd name="T2" fmla="*/ 120 w 160"/>
                <a:gd name="T3" fmla="*/ 4 h 55"/>
                <a:gd name="T4" fmla="*/ 102 w 160"/>
                <a:gd name="T5" fmla="*/ 12 h 55"/>
                <a:gd name="T6" fmla="*/ 81 w 160"/>
                <a:gd name="T7" fmla="*/ 23 h 55"/>
                <a:gd name="T8" fmla="*/ 37 w 160"/>
                <a:gd name="T9" fmla="*/ 40 h 55"/>
                <a:gd name="T10" fmla="*/ 0 w 160"/>
                <a:gd name="T11" fmla="*/ 54 h 55"/>
                <a:gd name="T12" fmla="*/ 54 w 160"/>
                <a:gd name="T13" fmla="*/ 54 h 55"/>
                <a:gd name="T14" fmla="*/ 80 w 160"/>
                <a:gd name="T15" fmla="*/ 54 h 55"/>
                <a:gd name="T16" fmla="*/ 115 w 160"/>
                <a:gd name="T17" fmla="*/ 41 h 55"/>
                <a:gd name="T18" fmla="*/ 148 w 160"/>
                <a:gd name="T19" fmla="*/ 35 h 55"/>
                <a:gd name="T20" fmla="*/ 160 w 160"/>
                <a:gd name="T21" fmla="*/ 1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55">
                  <a:moveTo>
                    <a:pt x="160" y="14"/>
                  </a:moveTo>
                  <a:cubicBezTo>
                    <a:pt x="151" y="4"/>
                    <a:pt x="133" y="0"/>
                    <a:pt x="120" y="4"/>
                  </a:cubicBezTo>
                  <a:cubicBezTo>
                    <a:pt x="113" y="6"/>
                    <a:pt x="108" y="10"/>
                    <a:pt x="102" y="12"/>
                  </a:cubicBezTo>
                  <a:cubicBezTo>
                    <a:pt x="94" y="15"/>
                    <a:pt x="88" y="20"/>
                    <a:pt x="81" y="23"/>
                  </a:cubicBezTo>
                  <a:cubicBezTo>
                    <a:pt x="67" y="30"/>
                    <a:pt x="51" y="34"/>
                    <a:pt x="37" y="40"/>
                  </a:cubicBezTo>
                  <a:cubicBezTo>
                    <a:pt x="27" y="45"/>
                    <a:pt x="6" y="45"/>
                    <a:pt x="0" y="54"/>
                  </a:cubicBezTo>
                  <a:cubicBezTo>
                    <a:pt x="18" y="55"/>
                    <a:pt x="36" y="54"/>
                    <a:pt x="54" y="54"/>
                  </a:cubicBezTo>
                  <a:cubicBezTo>
                    <a:pt x="62" y="54"/>
                    <a:pt x="73" y="55"/>
                    <a:pt x="80" y="54"/>
                  </a:cubicBezTo>
                  <a:cubicBezTo>
                    <a:pt x="92" y="51"/>
                    <a:pt x="102" y="43"/>
                    <a:pt x="115" y="41"/>
                  </a:cubicBezTo>
                  <a:cubicBezTo>
                    <a:pt x="128" y="39"/>
                    <a:pt x="137" y="42"/>
                    <a:pt x="148" y="35"/>
                  </a:cubicBezTo>
                  <a:cubicBezTo>
                    <a:pt x="157" y="29"/>
                    <a:pt x="154" y="21"/>
                    <a:pt x="160" y="14"/>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299028D1-6B40-482A-A141-985CE665B439}"/>
                </a:ext>
              </a:extLst>
            </p:cNvPr>
            <p:cNvSpPr>
              <a:spLocks/>
            </p:cNvSpPr>
            <p:nvPr/>
          </p:nvSpPr>
          <p:spPr bwMode="auto">
            <a:xfrm>
              <a:off x="11449050" y="3829050"/>
              <a:ext cx="561975" cy="350838"/>
            </a:xfrm>
            <a:custGeom>
              <a:avLst/>
              <a:gdLst>
                <a:gd name="T0" fmla="*/ 144 w 144"/>
                <a:gd name="T1" fmla="*/ 30 h 90"/>
                <a:gd name="T2" fmla="*/ 56 w 144"/>
                <a:gd name="T3" fmla="*/ 50 h 90"/>
                <a:gd name="T4" fmla="*/ 3 w 144"/>
                <a:gd name="T5" fmla="*/ 89 h 90"/>
                <a:gd name="T6" fmla="*/ 28 w 144"/>
                <a:gd name="T7" fmla="*/ 85 h 90"/>
                <a:gd name="T8" fmla="*/ 37 w 144"/>
                <a:gd name="T9" fmla="*/ 80 h 90"/>
                <a:gd name="T10" fmla="*/ 51 w 144"/>
                <a:gd name="T11" fmla="*/ 84 h 90"/>
                <a:gd name="T12" fmla="*/ 92 w 144"/>
                <a:gd name="T13" fmla="*/ 71 h 90"/>
                <a:gd name="T14" fmla="*/ 121 w 144"/>
                <a:gd name="T15" fmla="*/ 53 h 90"/>
                <a:gd name="T16" fmla="*/ 139 w 144"/>
                <a:gd name="T17"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90">
                  <a:moveTo>
                    <a:pt x="144" y="30"/>
                  </a:moveTo>
                  <a:cubicBezTo>
                    <a:pt x="124" y="0"/>
                    <a:pt x="76" y="37"/>
                    <a:pt x="56" y="50"/>
                  </a:cubicBezTo>
                  <a:cubicBezTo>
                    <a:pt x="41" y="59"/>
                    <a:pt x="0" y="65"/>
                    <a:pt x="3" y="89"/>
                  </a:cubicBezTo>
                  <a:cubicBezTo>
                    <a:pt x="10" y="90"/>
                    <a:pt x="22" y="87"/>
                    <a:pt x="28" y="85"/>
                  </a:cubicBezTo>
                  <a:cubicBezTo>
                    <a:pt x="31" y="84"/>
                    <a:pt x="32" y="81"/>
                    <a:pt x="37" y="80"/>
                  </a:cubicBezTo>
                  <a:cubicBezTo>
                    <a:pt x="42" y="80"/>
                    <a:pt x="46" y="83"/>
                    <a:pt x="51" y="84"/>
                  </a:cubicBezTo>
                  <a:cubicBezTo>
                    <a:pt x="69" y="87"/>
                    <a:pt x="77" y="77"/>
                    <a:pt x="92" y="71"/>
                  </a:cubicBezTo>
                  <a:cubicBezTo>
                    <a:pt x="104" y="65"/>
                    <a:pt x="112" y="62"/>
                    <a:pt x="121" y="53"/>
                  </a:cubicBezTo>
                  <a:cubicBezTo>
                    <a:pt x="126" y="49"/>
                    <a:pt x="134" y="41"/>
                    <a:pt x="139" y="40"/>
                  </a:cubicBezTo>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E0C74A7A-CCC4-450B-B389-091B55670DCD}"/>
                </a:ext>
              </a:extLst>
            </p:cNvPr>
            <p:cNvSpPr>
              <a:spLocks/>
            </p:cNvSpPr>
            <p:nvPr/>
          </p:nvSpPr>
          <p:spPr bwMode="auto">
            <a:xfrm>
              <a:off x="9642475" y="3352800"/>
              <a:ext cx="423863" cy="211138"/>
            </a:xfrm>
            <a:custGeom>
              <a:avLst/>
              <a:gdLst>
                <a:gd name="T0" fmla="*/ 109 w 109"/>
                <a:gd name="T1" fmla="*/ 20 h 54"/>
                <a:gd name="T2" fmla="*/ 32 w 109"/>
                <a:gd name="T3" fmla="*/ 17 h 54"/>
                <a:gd name="T4" fmla="*/ 15 w 109"/>
                <a:gd name="T5" fmla="*/ 26 h 54"/>
                <a:gd name="T6" fmla="*/ 4 w 109"/>
                <a:gd name="T7" fmla="*/ 31 h 54"/>
                <a:gd name="T8" fmla="*/ 18 w 109"/>
                <a:gd name="T9" fmla="*/ 46 h 54"/>
                <a:gd name="T10" fmla="*/ 12 w 109"/>
                <a:gd name="T11" fmla="*/ 54 h 54"/>
                <a:gd name="T12" fmla="*/ 109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109" y="20"/>
                  </a:moveTo>
                  <a:cubicBezTo>
                    <a:pt x="97" y="0"/>
                    <a:pt x="48" y="8"/>
                    <a:pt x="32" y="17"/>
                  </a:cubicBezTo>
                  <a:cubicBezTo>
                    <a:pt x="26" y="20"/>
                    <a:pt x="21" y="23"/>
                    <a:pt x="15" y="26"/>
                  </a:cubicBezTo>
                  <a:cubicBezTo>
                    <a:pt x="12" y="28"/>
                    <a:pt x="6" y="27"/>
                    <a:pt x="4" y="31"/>
                  </a:cubicBezTo>
                  <a:cubicBezTo>
                    <a:pt x="0" y="39"/>
                    <a:pt x="10" y="46"/>
                    <a:pt x="18" y="46"/>
                  </a:cubicBezTo>
                  <a:cubicBezTo>
                    <a:pt x="13" y="49"/>
                    <a:pt x="14" y="51"/>
                    <a:pt x="12" y="54"/>
                  </a:cubicBezTo>
                  <a:cubicBezTo>
                    <a:pt x="41" y="41"/>
                    <a:pt x="79" y="34"/>
                    <a:pt x="109" y="20"/>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AC8D30CC-5DCD-43CD-92CD-F3171CAC84E5}"/>
                </a:ext>
              </a:extLst>
            </p:cNvPr>
            <p:cNvSpPr>
              <a:spLocks/>
            </p:cNvSpPr>
            <p:nvPr/>
          </p:nvSpPr>
          <p:spPr bwMode="auto">
            <a:xfrm>
              <a:off x="3611563" y="3227388"/>
              <a:ext cx="415925" cy="288925"/>
            </a:xfrm>
            <a:custGeom>
              <a:avLst/>
              <a:gdLst>
                <a:gd name="T0" fmla="*/ 81 w 107"/>
                <a:gd name="T1" fmla="*/ 31 h 74"/>
                <a:gd name="T2" fmla="*/ 47 w 107"/>
                <a:gd name="T3" fmla="*/ 17 h 74"/>
                <a:gd name="T4" fmla="*/ 23 w 107"/>
                <a:gd name="T5" fmla="*/ 17 h 74"/>
                <a:gd name="T6" fmla="*/ 0 w 107"/>
                <a:gd name="T7" fmla="*/ 73 h 74"/>
                <a:gd name="T8" fmla="*/ 47 w 107"/>
                <a:gd name="T9" fmla="*/ 66 h 74"/>
                <a:gd name="T10" fmla="*/ 107 w 107"/>
                <a:gd name="T11" fmla="*/ 70 h 74"/>
                <a:gd name="T12" fmla="*/ 81 w 107"/>
                <a:gd name="T13" fmla="*/ 31 h 74"/>
              </a:gdLst>
              <a:ahLst/>
              <a:cxnLst>
                <a:cxn ang="0">
                  <a:pos x="T0" y="T1"/>
                </a:cxn>
                <a:cxn ang="0">
                  <a:pos x="T2" y="T3"/>
                </a:cxn>
                <a:cxn ang="0">
                  <a:pos x="T4" y="T5"/>
                </a:cxn>
                <a:cxn ang="0">
                  <a:pos x="T6" y="T7"/>
                </a:cxn>
                <a:cxn ang="0">
                  <a:pos x="T8" y="T9"/>
                </a:cxn>
                <a:cxn ang="0">
                  <a:pos x="T10" y="T11"/>
                </a:cxn>
                <a:cxn ang="0">
                  <a:pos x="T12" y="T13"/>
                </a:cxn>
              </a:cxnLst>
              <a:rect l="0" t="0" r="r" b="b"/>
              <a:pathLst>
                <a:path w="107" h="74">
                  <a:moveTo>
                    <a:pt x="81" y="31"/>
                  </a:moveTo>
                  <a:cubicBezTo>
                    <a:pt x="74" y="25"/>
                    <a:pt x="55" y="20"/>
                    <a:pt x="47" y="17"/>
                  </a:cubicBezTo>
                  <a:cubicBezTo>
                    <a:pt x="35" y="13"/>
                    <a:pt x="40" y="0"/>
                    <a:pt x="23" y="17"/>
                  </a:cubicBezTo>
                  <a:cubicBezTo>
                    <a:pt x="10" y="29"/>
                    <a:pt x="10" y="57"/>
                    <a:pt x="0" y="73"/>
                  </a:cubicBezTo>
                  <a:cubicBezTo>
                    <a:pt x="15" y="73"/>
                    <a:pt x="32" y="67"/>
                    <a:pt x="47" y="66"/>
                  </a:cubicBezTo>
                  <a:cubicBezTo>
                    <a:pt x="67" y="64"/>
                    <a:pt x="88" y="74"/>
                    <a:pt x="107" y="70"/>
                  </a:cubicBezTo>
                  <a:cubicBezTo>
                    <a:pt x="94" y="59"/>
                    <a:pt x="93" y="42"/>
                    <a:pt x="81" y="31"/>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F898AAA7-13AD-440F-8036-A32D209E228C}"/>
                </a:ext>
              </a:extLst>
            </p:cNvPr>
            <p:cNvSpPr>
              <a:spLocks/>
            </p:cNvSpPr>
            <p:nvPr/>
          </p:nvSpPr>
          <p:spPr bwMode="auto">
            <a:xfrm>
              <a:off x="5411788" y="3208338"/>
              <a:ext cx="428625" cy="273050"/>
            </a:xfrm>
            <a:custGeom>
              <a:avLst/>
              <a:gdLst>
                <a:gd name="T0" fmla="*/ 71 w 110"/>
                <a:gd name="T1" fmla="*/ 22 h 70"/>
                <a:gd name="T2" fmla="*/ 34 w 110"/>
                <a:gd name="T3" fmla="*/ 47 h 70"/>
                <a:gd name="T4" fmla="*/ 0 w 110"/>
                <a:gd name="T5" fmla="*/ 56 h 70"/>
                <a:gd name="T6" fmla="*/ 110 w 110"/>
                <a:gd name="T7" fmla="*/ 61 h 70"/>
                <a:gd name="T8" fmla="*/ 71 w 110"/>
                <a:gd name="T9" fmla="*/ 22 h 70"/>
              </a:gdLst>
              <a:ahLst/>
              <a:cxnLst>
                <a:cxn ang="0">
                  <a:pos x="T0" y="T1"/>
                </a:cxn>
                <a:cxn ang="0">
                  <a:pos x="T2" y="T3"/>
                </a:cxn>
                <a:cxn ang="0">
                  <a:pos x="T4" y="T5"/>
                </a:cxn>
                <a:cxn ang="0">
                  <a:pos x="T6" y="T7"/>
                </a:cxn>
                <a:cxn ang="0">
                  <a:pos x="T8" y="T9"/>
                </a:cxn>
              </a:cxnLst>
              <a:rect l="0" t="0" r="r" b="b"/>
              <a:pathLst>
                <a:path w="110" h="70">
                  <a:moveTo>
                    <a:pt x="71" y="22"/>
                  </a:moveTo>
                  <a:cubicBezTo>
                    <a:pt x="52" y="5"/>
                    <a:pt x="40" y="31"/>
                    <a:pt x="34" y="47"/>
                  </a:cubicBezTo>
                  <a:cubicBezTo>
                    <a:pt x="21" y="29"/>
                    <a:pt x="10" y="42"/>
                    <a:pt x="0" y="56"/>
                  </a:cubicBezTo>
                  <a:cubicBezTo>
                    <a:pt x="23" y="70"/>
                    <a:pt x="88" y="69"/>
                    <a:pt x="110" y="61"/>
                  </a:cubicBezTo>
                  <a:cubicBezTo>
                    <a:pt x="101" y="48"/>
                    <a:pt x="97" y="0"/>
                    <a:pt x="71" y="22"/>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C84F6ADE-5341-430B-93CD-C31D8230552A}"/>
                </a:ext>
              </a:extLst>
            </p:cNvPr>
            <p:cNvSpPr>
              <a:spLocks/>
            </p:cNvSpPr>
            <p:nvPr/>
          </p:nvSpPr>
          <p:spPr bwMode="auto">
            <a:xfrm>
              <a:off x="6049963" y="2986088"/>
              <a:ext cx="1757363" cy="276225"/>
            </a:xfrm>
            <a:custGeom>
              <a:avLst/>
              <a:gdLst>
                <a:gd name="T0" fmla="*/ 356 w 451"/>
                <a:gd name="T1" fmla="*/ 35 h 71"/>
                <a:gd name="T2" fmla="*/ 287 w 451"/>
                <a:gd name="T3" fmla="*/ 16 h 71"/>
                <a:gd name="T4" fmla="*/ 249 w 451"/>
                <a:gd name="T5" fmla="*/ 1 h 71"/>
                <a:gd name="T6" fmla="*/ 214 w 451"/>
                <a:gd name="T7" fmla="*/ 12 h 71"/>
                <a:gd name="T8" fmla="*/ 163 w 451"/>
                <a:gd name="T9" fmla="*/ 20 h 71"/>
                <a:gd name="T10" fmla="*/ 90 w 451"/>
                <a:gd name="T11" fmla="*/ 43 h 71"/>
                <a:gd name="T12" fmla="*/ 0 w 451"/>
                <a:gd name="T13" fmla="*/ 47 h 71"/>
                <a:gd name="T14" fmla="*/ 57 w 451"/>
                <a:gd name="T15" fmla="*/ 67 h 71"/>
                <a:gd name="T16" fmla="*/ 182 w 451"/>
                <a:gd name="T17" fmla="*/ 54 h 71"/>
                <a:gd name="T18" fmla="*/ 246 w 451"/>
                <a:gd name="T19" fmla="*/ 39 h 71"/>
                <a:gd name="T20" fmla="*/ 273 w 451"/>
                <a:gd name="T21" fmla="*/ 47 h 71"/>
                <a:gd name="T22" fmla="*/ 316 w 451"/>
                <a:gd name="T23" fmla="*/ 44 h 71"/>
                <a:gd name="T24" fmla="*/ 451 w 451"/>
                <a:gd name="T25" fmla="*/ 55 h 71"/>
                <a:gd name="T26" fmla="*/ 356 w 451"/>
                <a:gd name="T27"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1" h="71">
                  <a:moveTo>
                    <a:pt x="356" y="35"/>
                  </a:moveTo>
                  <a:cubicBezTo>
                    <a:pt x="334" y="29"/>
                    <a:pt x="308" y="26"/>
                    <a:pt x="287" y="16"/>
                  </a:cubicBezTo>
                  <a:cubicBezTo>
                    <a:pt x="271" y="8"/>
                    <a:pt x="266" y="1"/>
                    <a:pt x="249" y="1"/>
                  </a:cubicBezTo>
                  <a:cubicBezTo>
                    <a:pt x="235" y="0"/>
                    <a:pt x="227" y="8"/>
                    <a:pt x="214" y="12"/>
                  </a:cubicBezTo>
                  <a:cubicBezTo>
                    <a:pt x="197" y="17"/>
                    <a:pt x="180" y="16"/>
                    <a:pt x="163" y="20"/>
                  </a:cubicBezTo>
                  <a:cubicBezTo>
                    <a:pt x="139" y="26"/>
                    <a:pt x="115" y="38"/>
                    <a:pt x="90" y="43"/>
                  </a:cubicBezTo>
                  <a:cubicBezTo>
                    <a:pt x="60" y="49"/>
                    <a:pt x="30" y="47"/>
                    <a:pt x="0" y="47"/>
                  </a:cubicBezTo>
                  <a:cubicBezTo>
                    <a:pt x="7" y="55"/>
                    <a:pt x="43" y="65"/>
                    <a:pt x="57" y="67"/>
                  </a:cubicBezTo>
                  <a:cubicBezTo>
                    <a:pt x="98" y="71"/>
                    <a:pt x="142" y="58"/>
                    <a:pt x="182" y="54"/>
                  </a:cubicBezTo>
                  <a:cubicBezTo>
                    <a:pt x="205" y="52"/>
                    <a:pt x="225" y="41"/>
                    <a:pt x="246" y="39"/>
                  </a:cubicBezTo>
                  <a:cubicBezTo>
                    <a:pt x="256" y="39"/>
                    <a:pt x="264" y="46"/>
                    <a:pt x="273" y="47"/>
                  </a:cubicBezTo>
                  <a:cubicBezTo>
                    <a:pt x="287" y="49"/>
                    <a:pt x="301" y="44"/>
                    <a:pt x="316" y="44"/>
                  </a:cubicBezTo>
                  <a:cubicBezTo>
                    <a:pt x="361" y="44"/>
                    <a:pt x="405" y="54"/>
                    <a:pt x="451" y="55"/>
                  </a:cubicBezTo>
                  <a:cubicBezTo>
                    <a:pt x="419" y="48"/>
                    <a:pt x="387" y="44"/>
                    <a:pt x="356" y="3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CF494A48-7BB8-4495-B8D8-5E74F7F40EDE}"/>
                </a:ext>
              </a:extLst>
            </p:cNvPr>
            <p:cNvSpPr>
              <a:spLocks/>
            </p:cNvSpPr>
            <p:nvPr/>
          </p:nvSpPr>
          <p:spPr bwMode="auto">
            <a:xfrm>
              <a:off x="1765300" y="3001963"/>
              <a:ext cx="938213" cy="238125"/>
            </a:xfrm>
            <a:custGeom>
              <a:avLst/>
              <a:gdLst>
                <a:gd name="T0" fmla="*/ 125 w 241"/>
                <a:gd name="T1" fmla="*/ 4 h 61"/>
                <a:gd name="T2" fmla="*/ 106 w 241"/>
                <a:gd name="T3" fmla="*/ 26 h 61"/>
                <a:gd name="T4" fmla="*/ 83 w 241"/>
                <a:gd name="T5" fmla="*/ 28 h 61"/>
                <a:gd name="T6" fmla="*/ 0 w 241"/>
                <a:gd name="T7" fmla="*/ 50 h 61"/>
                <a:gd name="T8" fmla="*/ 118 w 241"/>
                <a:gd name="T9" fmla="*/ 38 h 61"/>
                <a:gd name="T10" fmla="*/ 172 w 241"/>
                <a:gd name="T11" fmla="*/ 33 h 61"/>
                <a:gd name="T12" fmla="*/ 203 w 241"/>
                <a:gd name="T13" fmla="*/ 28 h 61"/>
                <a:gd name="T14" fmla="*/ 241 w 241"/>
                <a:gd name="T15" fmla="*/ 33 h 61"/>
                <a:gd name="T16" fmla="*/ 179 w 241"/>
                <a:gd name="T17" fmla="*/ 19 h 61"/>
                <a:gd name="T18" fmla="*/ 125 w 241"/>
                <a:gd name="T19" fmla="*/ 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1" h="61">
                  <a:moveTo>
                    <a:pt x="125" y="4"/>
                  </a:moveTo>
                  <a:cubicBezTo>
                    <a:pt x="117" y="6"/>
                    <a:pt x="114" y="22"/>
                    <a:pt x="106" y="26"/>
                  </a:cubicBezTo>
                  <a:cubicBezTo>
                    <a:pt x="101" y="28"/>
                    <a:pt x="90" y="26"/>
                    <a:pt x="83" y="28"/>
                  </a:cubicBezTo>
                  <a:cubicBezTo>
                    <a:pt x="55" y="38"/>
                    <a:pt x="36" y="52"/>
                    <a:pt x="0" y="50"/>
                  </a:cubicBezTo>
                  <a:cubicBezTo>
                    <a:pt x="26" y="61"/>
                    <a:pt x="91" y="44"/>
                    <a:pt x="118" y="38"/>
                  </a:cubicBezTo>
                  <a:cubicBezTo>
                    <a:pt x="135" y="34"/>
                    <a:pt x="153" y="35"/>
                    <a:pt x="172" y="33"/>
                  </a:cubicBezTo>
                  <a:cubicBezTo>
                    <a:pt x="185" y="31"/>
                    <a:pt x="187" y="27"/>
                    <a:pt x="203" y="28"/>
                  </a:cubicBezTo>
                  <a:cubicBezTo>
                    <a:pt x="216" y="29"/>
                    <a:pt x="230" y="37"/>
                    <a:pt x="241" y="33"/>
                  </a:cubicBezTo>
                  <a:cubicBezTo>
                    <a:pt x="226" y="22"/>
                    <a:pt x="199" y="22"/>
                    <a:pt x="179" y="19"/>
                  </a:cubicBezTo>
                  <a:cubicBezTo>
                    <a:pt x="164" y="16"/>
                    <a:pt x="136" y="0"/>
                    <a:pt x="125" y="4"/>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40E4DD6F-92B1-482E-9ABF-AC773CB58EB7}"/>
                </a:ext>
              </a:extLst>
            </p:cNvPr>
            <p:cNvSpPr>
              <a:spLocks/>
            </p:cNvSpPr>
            <p:nvPr/>
          </p:nvSpPr>
          <p:spPr bwMode="auto">
            <a:xfrm>
              <a:off x="9664700" y="3368675"/>
              <a:ext cx="714375" cy="260350"/>
            </a:xfrm>
            <a:custGeom>
              <a:avLst/>
              <a:gdLst>
                <a:gd name="T0" fmla="*/ 137 w 183"/>
                <a:gd name="T1" fmla="*/ 39 h 67"/>
                <a:gd name="T2" fmla="*/ 103 w 183"/>
                <a:gd name="T3" fmla="*/ 12 h 67"/>
                <a:gd name="T4" fmla="*/ 0 w 183"/>
                <a:gd name="T5" fmla="*/ 54 h 67"/>
                <a:gd name="T6" fmla="*/ 76 w 183"/>
                <a:gd name="T7" fmla="*/ 49 h 67"/>
                <a:gd name="T8" fmla="*/ 183 w 183"/>
                <a:gd name="T9" fmla="*/ 67 h 67"/>
                <a:gd name="T10" fmla="*/ 137 w 183"/>
                <a:gd name="T11" fmla="*/ 39 h 67"/>
              </a:gdLst>
              <a:ahLst/>
              <a:cxnLst>
                <a:cxn ang="0">
                  <a:pos x="T0" y="T1"/>
                </a:cxn>
                <a:cxn ang="0">
                  <a:pos x="T2" y="T3"/>
                </a:cxn>
                <a:cxn ang="0">
                  <a:pos x="T4" y="T5"/>
                </a:cxn>
                <a:cxn ang="0">
                  <a:pos x="T6" y="T7"/>
                </a:cxn>
                <a:cxn ang="0">
                  <a:pos x="T8" y="T9"/>
                </a:cxn>
                <a:cxn ang="0">
                  <a:pos x="T10" y="T11"/>
                </a:cxn>
              </a:cxnLst>
              <a:rect l="0" t="0" r="r" b="b"/>
              <a:pathLst>
                <a:path w="183" h="67">
                  <a:moveTo>
                    <a:pt x="137" y="39"/>
                  </a:moveTo>
                  <a:cubicBezTo>
                    <a:pt x="125" y="30"/>
                    <a:pt x="116" y="17"/>
                    <a:pt x="103" y="12"/>
                  </a:cubicBezTo>
                  <a:cubicBezTo>
                    <a:pt x="71" y="0"/>
                    <a:pt x="28" y="40"/>
                    <a:pt x="0" y="54"/>
                  </a:cubicBezTo>
                  <a:cubicBezTo>
                    <a:pt x="26" y="54"/>
                    <a:pt x="50" y="48"/>
                    <a:pt x="76" y="49"/>
                  </a:cubicBezTo>
                  <a:cubicBezTo>
                    <a:pt x="112" y="51"/>
                    <a:pt x="150" y="50"/>
                    <a:pt x="183" y="67"/>
                  </a:cubicBezTo>
                  <a:cubicBezTo>
                    <a:pt x="168" y="56"/>
                    <a:pt x="152" y="49"/>
                    <a:pt x="137" y="39"/>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9C5230E6-30EB-44BA-B855-B9407451DAB5}"/>
                </a:ext>
              </a:extLst>
            </p:cNvPr>
            <p:cNvSpPr>
              <a:spLocks/>
            </p:cNvSpPr>
            <p:nvPr/>
          </p:nvSpPr>
          <p:spPr bwMode="auto">
            <a:xfrm>
              <a:off x="10701338" y="2673350"/>
              <a:ext cx="833438" cy="301625"/>
            </a:xfrm>
            <a:custGeom>
              <a:avLst/>
              <a:gdLst>
                <a:gd name="T0" fmla="*/ 137 w 214"/>
                <a:gd name="T1" fmla="*/ 5 h 77"/>
                <a:gd name="T2" fmla="*/ 108 w 214"/>
                <a:gd name="T3" fmla="*/ 2 h 77"/>
                <a:gd name="T4" fmla="*/ 88 w 214"/>
                <a:gd name="T5" fmla="*/ 22 h 77"/>
                <a:gd name="T6" fmla="*/ 47 w 214"/>
                <a:gd name="T7" fmla="*/ 32 h 77"/>
                <a:gd name="T8" fmla="*/ 0 w 214"/>
                <a:gd name="T9" fmla="*/ 61 h 77"/>
                <a:gd name="T10" fmla="*/ 100 w 214"/>
                <a:gd name="T11" fmla="*/ 63 h 77"/>
                <a:gd name="T12" fmla="*/ 149 w 214"/>
                <a:gd name="T13" fmla="*/ 68 h 77"/>
                <a:gd name="T14" fmla="*/ 214 w 214"/>
                <a:gd name="T15" fmla="*/ 75 h 77"/>
                <a:gd name="T16" fmla="*/ 137 w 214"/>
                <a:gd name="T17" fmla="*/ 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 h="77">
                  <a:moveTo>
                    <a:pt x="137" y="5"/>
                  </a:moveTo>
                  <a:cubicBezTo>
                    <a:pt x="128" y="6"/>
                    <a:pt x="115" y="0"/>
                    <a:pt x="108" y="2"/>
                  </a:cubicBezTo>
                  <a:cubicBezTo>
                    <a:pt x="95" y="6"/>
                    <a:pt x="98" y="14"/>
                    <a:pt x="88" y="22"/>
                  </a:cubicBezTo>
                  <a:cubicBezTo>
                    <a:pt x="70" y="37"/>
                    <a:pt x="68" y="27"/>
                    <a:pt x="47" y="32"/>
                  </a:cubicBezTo>
                  <a:cubicBezTo>
                    <a:pt x="27" y="36"/>
                    <a:pt x="21" y="57"/>
                    <a:pt x="0" y="61"/>
                  </a:cubicBezTo>
                  <a:cubicBezTo>
                    <a:pt x="37" y="68"/>
                    <a:pt x="65" y="71"/>
                    <a:pt x="100" y="63"/>
                  </a:cubicBezTo>
                  <a:cubicBezTo>
                    <a:pt x="117" y="59"/>
                    <a:pt x="134" y="65"/>
                    <a:pt x="149" y="68"/>
                  </a:cubicBezTo>
                  <a:cubicBezTo>
                    <a:pt x="171" y="74"/>
                    <a:pt x="192" y="77"/>
                    <a:pt x="214" y="75"/>
                  </a:cubicBezTo>
                  <a:cubicBezTo>
                    <a:pt x="195" y="56"/>
                    <a:pt x="136" y="39"/>
                    <a:pt x="137" y="5"/>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3663DDDB-0CC1-448E-AC52-47064A91EDF7}"/>
                </a:ext>
              </a:extLst>
            </p:cNvPr>
            <p:cNvSpPr>
              <a:spLocks/>
            </p:cNvSpPr>
            <p:nvPr/>
          </p:nvSpPr>
          <p:spPr bwMode="auto">
            <a:xfrm>
              <a:off x="11512550" y="3902075"/>
              <a:ext cx="685800" cy="317500"/>
            </a:xfrm>
            <a:custGeom>
              <a:avLst/>
              <a:gdLst>
                <a:gd name="T0" fmla="*/ 176 w 176"/>
                <a:gd name="T1" fmla="*/ 64 h 81"/>
                <a:gd name="T2" fmla="*/ 112 w 176"/>
                <a:gd name="T3" fmla="*/ 4 h 81"/>
                <a:gd name="T4" fmla="*/ 74 w 176"/>
                <a:gd name="T5" fmla="*/ 29 h 81"/>
                <a:gd name="T6" fmla="*/ 44 w 176"/>
                <a:gd name="T7" fmla="*/ 56 h 81"/>
                <a:gd name="T8" fmla="*/ 0 w 176"/>
                <a:gd name="T9" fmla="*/ 64 h 81"/>
                <a:gd name="T10" fmla="*/ 70 w 176"/>
                <a:gd name="T11" fmla="*/ 78 h 81"/>
                <a:gd name="T12" fmla="*/ 176 w 176"/>
                <a:gd name="T13" fmla="*/ 73 h 81"/>
                <a:gd name="T14" fmla="*/ 176 w 176"/>
                <a:gd name="T15" fmla="*/ 64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81">
                  <a:moveTo>
                    <a:pt x="176" y="64"/>
                  </a:moveTo>
                  <a:cubicBezTo>
                    <a:pt x="160" y="40"/>
                    <a:pt x="141" y="0"/>
                    <a:pt x="112" y="4"/>
                  </a:cubicBezTo>
                  <a:cubicBezTo>
                    <a:pt x="98" y="7"/>
                    <a:pt x="90" y="21"/>
                    <a:pt x="74" y="29"/>
                  </a:cubicBezTo>
                  <a:cubicBezTo>
                    <a:pt x="62" y="35"/>
                    <a:pt x="45" y="34"/>
                    <a:pt x="44" y="56"/>
                  </a:cubicBezTo>
                  <a:cubicBezTo>
                    <a:pt x="30" y="60"/>
                    <a:pt x="14" y="62"/>
                    <a:pt x="0" y="64"/>
                  </a:cubicBezTo>
                  <a:cubicBezTo>
                    <a:pt x="22" y="61"/>
                    <a:pt x="46" y="76"/>
                    <a:pt x="70" y="78"/>
                  </a:cubicBezTo>
                  <a:cubicBezTo>
                    <a:pt x="106" y="81"/>
                    <a:pt x="140" y="73"/>
                    <a:pt x="176" y="73"/>
                  </a:cubicBezTo>
                  <a:lnTo>
                    <a:pt x="176" y="64"/>
                  </a:ln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789C6A04-7438-4A3B-92CF-96917BC39DAF}"/>
                </a:ext>
              </a:extLst>
            </p:cNvPr>
            <p:cNvSpPr>
              <a:spLocks/>
            </p:cNvSpPr>
            <p:nvPr/>
          </p:nvSpPr>
          <p:spPr bwMode="auto">
            <a:xfrm>
              <a:off x="7561263" y="3513138"/>
              <a:ext cx="693738" cy="260350"/>
            </a:xfrm>
            <a:custGeom>
              <a:avLst/>
              <a:gdLst>
                <a:gd name="T0" fmla="*/ 128 w 178"/>
                <a:gd name="T1" fmla="*/ 16 h 67"/>
                <a:gd name="T2" fmla="*/ 77 w 178"/>
                <a:gd name="T3" fmla="*/ 0 h 67"/>
                <a:gd name="T4" fmla="*/ 73 w 178"/>
                <a:gd name="T5" fmla="*/ 12 h 67"/>
                <a:gd name="T6" fmla="*/ 46 w 178"/>
                <a:gd name="T7" fmla="*/ 22 h 67"/>
                <a:gd name="T8" fmla="*/ 27 w 178"/>
                <a:gd name="T9" fmla="*/ 36 h 67"/>
                <a:gd name="T10" fmla="*/ 0 w 178"/>
                <a:gd name="T11" fmla="*/ 49 h 67"/>
                <a:gd name="T12" fmla="*/ 65 w 178"/>
                <a:gd name="T13" fmla="*/ 61 h 67"/>
                <a:gd name="T14" fmla="*/ 178 w 178"/>
                <a:gd name="T15" fmla="*/ 58 h 67"/>
                <a:gd name="T16" fmla="*/ 128 w 178"/>
                <a:gd name="T17"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67">
                  <a:moveTo>
                    <a:pt x="128" y="16"/>
                  </a:moveTo>
                  <a:cubicBezTo>
                    <a:pt x="113" y="5"/>
                    <a:pt x="95" y="3"/>
                    <a:pt x="77" y="0"/>
                  </a:cubicBezTo>
                  <a:cubicBezTo>
                    <a:pt x="77" y="2"/>
                    <a:pt x="75" y="11"/>
                    <a:pt x="73" y="12"/>
                  </a:cubicBezTo>
                  <a:cubicBezTo>
                    <a:pt x="64" y="17"/>
                    <a:pt x="55" y="16"/>
                    <a:pt x="46" y="22"/>
                  </a:cubicBezTo>
                  <a:cubicBezTo>
                    <a:pt x="37" y="28"/>
                    <a:pt x="43" y="45"/>
                    <a:pt x="27" y="36"/>
                  </a:cubicBezTo>
                  <a:cubicBezTo>
                    <a:pt x="20" y="42"/>
                    <a:pt x="10" y="48"/>
                    <a:pt x="0" y="49"/>
                  </a:cubicBezTo>
                  <a:cubicBezTo>
                    <a:pt x="20" y="67"/>
                    <a:pt x="40" y="65"/>
                    <a:pt x="65" y="61"/>
                  </a:cubicBezTo>
                  <a:cubicBezTo>
                    <a:pt x="101" y="55"/>
                    <a:pt x="141" y="52"/>
                    <a:pt x="178" y="58"/>
                  </a:cubicBezTo>
                  <a:cubicBezTo>
                    <a:pt x="156" y="55"/>
                    <a:pt x="144" y="27"/>
                    <a:pt x="128" y="16"/>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26">
              <a:extLst>
                <a:ext uri="{FF2B5EF4-FFF2-40B4-BE49-F238E27FC236}">
                  <a16:creationId xmlns:a16="http://schemas.microsoft.com/office/drawing/2014/main" id="{1F93093D-6E29-40D8-B2A4-7CA7F5193AD6}"/>
                </a:ext>
              </a:extLst>
            </p:cNvPr>
            <p:cNvSpPr>
              <a:spLocks/>
            </p:cNvSpPr>
            <p:nvPr/>
          </p:nvSpPr>
          <p:spPr bwMode="auto">
            <a:xfrm>
              <a:off x="8616950" y="3044825"/>
              <a:ext cx="476250" cy="323850"/>
            </a:xfrm>
            <a:custGeom>
              <a:avLst/>
              <a:gdLst>
                <a:gd name="T0" fmla="*/ 81 w 122"/>
                <a:gd name="T1" fmla="*/ 22 h 83"/>
                <a:gd name="T2" fmla="*/ 70 w 122"/>
                <a:gd name="T3" fmla="*/ 44 h 83"/>
                <a:gd name="T4" fmla="*/ 56 w 122"/>
                <a:gd name="T5" fmla="*/ 44 h 83"/>
                <a:gd name="T6" fmla="*/ 0 w 122"/>
                <a:gd name="T7" fmla="*/ 81 h 83"/>
                <a:gd name="T8" fmla="*/ 44 w 122"/>
                <a:gd name="T9" fmla="*/ 74 h 83"/>
                <a:gd name="T10" fmla="*/ 72 w 122"/>
                <a:gd name="T11" fmla="*/ 73 h 83"/>
                <a:gd name="T12" fmla="*/ 122 w 122"/>
                <a:gd name="T13" fmla="*/ 36 h 83"/>
                <a:gd name="T14" fmla="*/ 81 w 122"/>
                <a:gd name="T15" fmla="*/ 22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83">
                  <a:moveTo>
                    <a:pt x="81" y="22"/>
                  </a:moveTo>
                  <a:cubicBezTo>
                    <a:pt x="76" y="27"/>
                    <a:pt x="77" y="39"/>
                    <a:pt x="70" y="44"/>
                  </a:cubicBezTo>
                  <a:cubicBezTo>
                    <a:pt x="64" y="48"/>
                    <a:pt x="60" y="42"/>
                    <a:pt x="56" y="44"/>
                  </a:cubicBezTo>
                  <a:cubicBezTo>
                    <a:pt x="38" y="55"/>
                    <a:pt x="22" y="77"/>
                    <a:pt x="0" y="81"/>
                  </a:cubicBezTo>
                  <a:cubicBezTo>
                    <a:pt x="14" y="83"/>
                    <a:pt x="32" y="76"/>
                    <a:pt x="44" y="74"/>
                  </a:cubicBezTo>
                  <a:cubicBezTo>
                    <a:pt x="53" y="72"/>
                    <a:pt x="63" y="76"/>
                    <a:pt x="72" y="73"/>
                  </a:cubicBezTo>
                  <a:cubicBezTo>
                    <a:pt x="93" y="66"/>
                    <a:pt x="92" y="42"/>
                    <a:pt x="122" y="36"/>
                  </a:cubicBezTo>
                  <a:cubicBezTo>
                    <a:pt x="103" y="25"/>
                    <a:pt x="103" y="0"/>
                    <a:pt x="81" y="22"/>
                  </a:cubicBezTo>
                  <a:close/>
                </a:path>
              </a:pathLst>
            </a:custGeom>
            <a:solidFill>
              <a:srgbClr val="544F6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27">
              <a:extLst>
                <a:ext uri="{FF2B5EF4-FFF2-40B4-BE49-F238E27FC236}">
                  <a16:creationId xmlns:a16="http://schemas.microsoft.com/office/drawing/2014/main" id="{DFBF7121-F5F9-44D4-8C84-80CFD2F3C08A}"/>
                </a:ext>
              </a:extLst>
            </p:cNvPr>
            <p:cNvSpPr>
              <a:spLocks/>
            </p:cNvSpPr>
            <p:nvPr/>
          </p:nvSpPr>
          <p:spPr bwMode="auto">
            <a:xfrm>
              <a:off x="-3175" y="2951163"/>
              <a:ext cx="1484313" cy="257175"/>
            </a:xfrm>
            <a:custGeom>
              <a:avLst/>
              <a:gdLst>
                <a:gd name="T0" fmla="*/ 261 w 381"/>
                <a:gd name="T1" fmla="*/ 8 h 66"/>
                <a:gd name="T2" fmla="*/ 0 w 381"/>
                <a:gd name="T3" fmla="*/ 18 h 66"/>
                <a:gd name="T4" fmla="*/ 0 w 381"/>
                <a:gd name="T5" fmla="*/ 59 h 66"/>
                <a:gd name="T6" fmla="*/ 146 w 381"/>
                <a:gd name="T7" fmla="*/ 66 h 66"/>
                <a:gd name="T8" fmla="*/ 288 w 381"/>
                <a:gd name="T9" fmla="*/ 53 h 66"/>
                <a:gd name="T10" fmla="*/ 381 w 381"/>
                <a:gd name="T11" fmla="*/ 36 h 66"/>
                <a:gd name="T12" fmla="*/ 261 w 381"/>
                <a:gd name="T13" fmla="*/ 8 h 66"/>
              </a:gdLst>
              <a:ahLst/>
              <a:cxnLst>
                <a:cxn ang="0">
                  <a:pos x="T0" y="T1"/>
                </a:cxn>
                <a:cxn ang="0">
                  <a:pos x="T2" y="T3"/>
                </a:cxn>
                <a:cxn ang="0">
                  <a:pos x="T4" y="T5"/>
                </a:cxn>
                <a:cxn ang="0">
                  <a:pos x="T6" y="T7"/>
                </a:cxn>
                <a:cxn ang="0">
                  <a:pos x="T8" y="T9"/>
                </a:cxn>
                <a:cxn ang="0">
                  <a:pos x="T10" y="T11"/>
                </a:cxn>
                <a:cxn ang="0">
                  <a:pos x="T12" y="T13"/>
                </a:cxn>
              </a:cxnLst>
              <a:rect l="0" t="0" r="r" b="b"/>
              <a:pathLst>
                <a:path w="381" h="66">
                  <a:moveTo>
                    <a:pt x="261" y="8"/>
                  </a:moveTo>
                  <a:cubicBezTo>
                    <a:pt x="176" y="0"/>
                    <a:pt x="85" y="9"/>
                    <a:pt x="0" y="18"/>
                  </a:cubicBezTo>
                  <a:cubicBezTo>
                    <a:pt x="0" y="59"/>
                    <a:pt x="0" y="59"/>
                    <a:pt x="0" y="59"/>
                  </a:cubicBezTo>
                  <a:cubicBezTo>
                    <a:pt x="49" y="61"/>
                    <a:pt x="98" y="66"/>
                    <a:pt x="146" y="66"/>
                  </a:cubicBezTo>
                  <a:cubicBezTo>
                    <a:pt x="194" y="66"/>
                    <a:pt x="240" y="53"/>
                    <a:pt x="288" y="53"/>
                  </a:cubicBezTo>
                  <a:cubicBezTo>
                    <a:pt x="311" y="53"/>
                    <a:pt x="373" y="64"/>
                    <a:pt x="381" y="36"/>
                  </a:cubicBezTo>
                  <a:cubicBezTo>
                    <a:pt x="350" y="16"/>
                    <a:pt x="298" y="11"/>
                    <a:pt x="261" y="8"/>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28">
              <a:extLst>
                <a:ext uri="{FF2B5EF4-FFF2-40B4-BE49-F238E27FC236}">
                  <a16:creationId xmlns:a16="http://schemas.microsoft.com/office/drawing/2014/main" id="{C72476FC-C9CF-4154-B264-B94F9C07E889}"/>
                </a:ext>
              </a:extLst>
            </p:cNvPr>
            <p:cNvSpPr>
              <a:spLocks/>
            </p:cNvSpPr>
            <p:nvPr/>
          </p:nvSpPr>
          <p:spPr bwMode="auto">
            <a:xfrm>
              <a:off x="-3175" y="3738563"/>
              <a:ext cx="4003675" cy="234950"/>
            </a:xfrm>
            <a:custGeom>
              <a:avLst/>
              <a:gdLst>
                <a:gd name="T0" fmla="*/ 858 w 1028"/>
                <a:gd name="T1" fmla="*/ 1 h 60"/>
                <a:gd name="T2" fmla="*/ 496 w 1028"/>
                <a:gd name="T3" fmla="*/ 13 h 60"/>
                <a:gd name="T4" fmla="*/ 245 w 1028"/>
                <a:gd name="T5" fmla="*/ 18 h 60"/>
                <a:gd name="T6" fmla="*/ 37 w 1028"/>
                <a:gd name="T7" fmla="*/ 21 h 60"/>
                <a:gd name="T8" fmla="*/ 0 w 1028"/>
                <a:gd name="T9" fmla="*/ 24 h 60"/>
                <a:gd name="T10" fmla="*/ 0 w 1028"/>
                <a:gd name="T11" fmla="*/ 57 h 60"/>
                <a:gd name="T12" fmla="*/ 171 w 1028"/>
                <a:gd name="T13" fmla="*/ 59 h 60"/>
                <a:gd name="T14" fmla="*/ 343 w 1028"/>
                <a:gd name="T15" fmla="*/ 56 h 60"/>
                <a:gd name="T16" fmla="*/ 571 w 1028"/>
                <a:gd name="T17" fmla="*/ 33 h 60"/>
                <a:gd name="T18" fmla="*/ 747 w 1028"/>
                <a:gd name="T19" fmla="*/ 45 h 60"/>
                <a:gd name="T20" fmla="*/ 944 w 1028"/>
                <a:gd name="T21" fmla="*/ 32 h 60"/>
                <a:gd name="T22" fmla="*/ 858 w 1028"/>
                <a:gd name="T23"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8" h="60">
                  <a:moveTo>
                    <a:pt x="858" y="1"/>
                  </a:moveTo>
                  <a:cubicBezTo>
                    <a:pt x="737" y="1"/>
                    <a:pt x="617" y="13"/>
                    <a:pt x="496" y="13"/>
                  </a:cubicBezTo>
                  <a:cubicBezTo>
                    <a:pt x="412" y="13"/>
                    <a:pt x="328" y="14"/>
                    <a:pt x="245" y="18"/>
                  </a:cubicBezTo>
                  <a:cubicBezTo>
                    <a:pt x="176" y="22"/>
                    <a:pt x="106" y="14"/>
                    <a:pt x="37" y="21"/>
                  </a:cubicBezTo>
                  <a:cubicBezTo>
                    <a:pt x="25" y="22"/>
                    <a:pt x="12" y="23"/>
                    <a:pt x="0" y="24"/>
                  </a:cubicBezTo>
                  <a:cubicBezTo>
                    <a:pt x="0" y="57"/>
                    <a:pt x="0" y="57"/>
                    <a:pt x="0" y="57"/>
                  </a:cubicBezTo>
                  <a:cubicBezTo>
                    <a:pt x="58" y="56"/>
                    <a:pt x="117" y="60"/>
                    <a:pt x="171" y="59"/>
                  </a:cubicBezTo>
                  <a:cubicBezTo>
                    <a:pt x="228" y="59"/>
                    <a:pt x="285" y="53"/>
                    <a:pt x="343" y="56"/>
                  </a:cubicBezTo>
                  <a:cubicBezTo>
                    <a:pt x="421" y="60"/>
                    <a:pt x="494" y="41"/>
                    <a:pt x="571" y="33"/>
                  </a:cubicBezTo>
                  <a:cubicBezTo>
                    <a:pt x="629" y="26"/>
                    <a:pt x="689" y="42"/>
                    <a:pt x="747" y="45"/>
                  </a:cubicBezTo>
                  <a:cubicBezTo>
                    <a:pt x="813" y="49"/>
                    <a:pt x="881" y="57"/>
                    <a:pt x="944" y="32"/>
                  </a:cubicBezTo>
                  <a:cubicBezTo>
                    <a:pt x="1028" y="0"/>
                    <a:pt x="883" y="0"/>
                    <a:pt x="858" y="1"/>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29">
              <a:extLst>
                <a:ext uri="{FF2B5EF4-FFF2-40B4-BE49-F238E27FC236}">
                  <a16:creationId xmlns:a16="http://schemas.microsoft.com/office/drawing/2014/main" id="{7FC8FE6F-66FA-4F12-9198-91C5A132B2B0}"/>
                </a:ext>
              </a:extLst>
            </p:cNvPr>
            <p:cNvSpPr>
              <a:spLocks/>
            </p:cNvSpPr>
            <p:nvPr/>
          </p:nvSpPr>
          <p:spPr bwMode="auto">
            <a:xfrm>
              <a:off x="-3175" y="4332288"/>
              <a:ext cx="12201525" cy="433388"/>
            </a:xfrm>
            <a:custGeom>
              <a:avLst/>
              <a:gdLst>
                <a:gd name="T0" fmla="*/ 3132 w 3132"/>
                <a:gd name="T1" fmla="*/ 39 h 111"/>
                <a:gd name="T2" fmla="*/ 2934 w 3132"/>
                <a:gd name="T3" fmla="*/ 32 h 111"/>
                <a:gd name="T4" fmla="*/ 2671 w 3132"/>
                <a:gd name="T5" fmla="*/ 27 h 111"/>
                <a:gd name="T6" fmla="*/ 2366 w 3132"/>
                <a:gd name="T7" fmla="*/ 20 h 111"/>
                <a:gd name="T8" fmla="*/ 1874 w 3132"/>
                <a:gd name="T9" fmla="*/ 24 h 111"/>
                <a:gd name="T10" fmla="*/ 1039 w 3132"/>
                <a:gd name="T11" fmla="*/ 71 h 111"/>
                <a:gd name="T12" fmla="*/ 500 w 3132"/>
                <a:gd name="T13" fmla="*/ 0 h 111"/>
                <a:gd name="T14" fmla="*/ 267 w 3132"/>
                <a:gd name="T15" fmla="*/ 15 h 111"/>
                <a:gd name="T16" fmla="*/ 101 w 3132"/>
                <a:gd name="T17" fmla="*/ 18 h 111"/>
                <a:gd name="T18" fmla="*/ 0 w 3132"/>
                <a:gd name="T19" fmla="*/ 25 h 111"/>
                <a:gd name="T20" fmla="*/ 0 w 3132"/>
                <a:gd name="T21" fmla="*/ 111 h 111"/>
                <a:gd name="T22" fmla="*/ 3132 w 3132"/>
                <a:gd name="T23" fmla="*/ 111 h 111"/>
                <a:gd name="T24" fmla="*/ 3132 w 3132"/>
                <a:gd name="T25" fmla="*/ 39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2" h="111">
                  <a:moveTo>
                    <a:pt x="3132" y="39"/>
                  </a:moveTo>
                  <a:cubicBezTo>
                    <a:pt x="3064" y="43"/>
                    <a:pt x="3002" y="45"/>
                    <a:pt x="2934" y="32"/>
                  </a:cubicBezTo>
                  <a:cubicBezTo>
                    <a:pt x="2849" y="15"/>
                    <a:pt x="2757" y="24"/>
                    <a:pt x="2671" y="27"/>
                  </a:cubicBezTo>
                  <a:cubicBezTo>
                    <a:pt x="2569" y="31"/>
                    <a:pt x="2468" y="26"/>
                    <a:pt x="2366" y="20"/>
                  </a:cubicBezTo>
                  <a:cubicBezTo>
                    <a:pt x="2203" y="9"/>
                    <a:pt x="2037" y="13"/>
                    <a:pt x="1874" y="24"/>
                  </a:cubicBezTo>
                  <a:cubicBezTo>
                    <a:pt x="1596" y="44"/>
                    <a:pt x="1318" y="72"/>
                    <a:pt x="1039" y="71"/>
                  </a:cubicBezTo>
                  <a:cubicBezTo>
                    <a:pt x="856" y="70"/>
                    <a:pt x="683" y="0"/>
                    <a:pt x="500" y="0"/>
                  </a:cubicBezTo>
                  <a:cubicBezTo>
                    <a:pt x="422" y="0"/>
                    <a:pt x="345" y="11"/>
                    <a:pt x="267" y="15"/>
                  </a:cubicBezTo>
                  <a:cubicBezTo>
                    <a:pt x="212" y="18"/>
                    <a:pt x="156" y="15"/>
                    <a:pt x="101" y="18"/>
                  </a:cubicBezTo>
                  <a:cubicBezTo>
                    <a:pt x="67" y="19"/>
                    <a:pt x="34" y="23"/>
                    <a:pt x="0" y="25"/>
                  </a:cubicBezTo>
                  <a:cubicBezTo>
                    <a:pt x="0" y="111"/>
                    <a:pt x="0" y="111"/>
                    <a:pt x="0" y="111"/>
                  </a:cubicBezTo>
                  <a:cubicBezTo>
                    <a:pt x="3132" y="111"/>
                    <a:pt x="3132" y="111"/>
                    <a:pt x="3132" y="111"/>
                  </a:cubicBezTo>
                  <a:lnTo>
                    <a:pt x="3132" y="39"/>
                  </a:ln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0">
              <a:extLst>
                <a:ext uri="{FF2B5EF4-FFF2-40B4-BE49-F238E27FC236}">
                  <a16:creationId xmlns:a16="http://schemas.microsoft.com/office/drawing/2014/main" id="{A7DC951F-97A3-4030-8DFD-EEB59DFCC0E6}"/>
                </a:ext>
              </a:extLst>
            </p:cNvPr>
            <p:cNvSpPr>
              <a:spLocks/>
            </p:cNvSpPr>
            <p:nvPr/>
          </p:nvSpPr>
          <p:spPr bwMode="auto">
            <a:xfrm>
              <a:off x="10199688" y="3087688"/>
              <a:ext cx="1998663" cy="334963"/>
            </a:xfrm>
            <a:custGeom>
              <a:avLst/>
              <a:gdLst>
                <a:gd name="T0" fmla="*/ 106 w 513"/>
                <a:gd name="T1" fmla="*/ 84 h 86"/>
                <a:gd name="T2" fmla="*/ 263 w 513"/>
                <a:gd name="T3" fmla="*/ 72 h 86"/>
                <a:gd name="T4" fmla="*/ 378 w 513"/>
                <a:gd name="T5" fmla="*/ 68 h 86"/>
                <a:gd name="T6" fmla="*/ 450 w 513"/>
                <a:gd name="T7" fmla="*/ 70 h 86"/>
                <a:gd name="T8" fmla="*/ 513 w 513"/>
                <a:gd name="T9" fmla="*/ 71 h 86"/>
                <a:gd name="T10" fmla="*/ 508 w 513"/>
                <a:gd name="T11" fmla="*/ 0 h 86"/>
                <a:gd name="T12" fmla="*/ 470 w 513"/>
                <a:gd name="T13" fmla="*/ 12 h 86"/>
                <a:gd name="T14" fmla="*/ 303 w 513"/>
                <a:gd name="T15" fmla="*/ 35 h 86"/>
                <a:gd name="T16" fmla="*/ 133 w 513"/>
                <a:gd name="T17" fmla="*/ 63 h 86"/>
                <a:gd name="T18" fmla="*/ 61 w 513"/>
                <a:gd name="T19" fmla="*/ 72 h 86"/>
                <a:gd name="T20" fmla="*/ 0 w 513"/>
                <a:gd name="T21" fmla="*/ 80 h 86"/>
                <a:gd name="T22" fmla="*/ 106 w 513"/>
                <a:gd name="T23" fmla="*/ 8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3" h="86">
                  <a:moveTo>
                    <a:pt x="106" y="84"/>
                  </a:moveTo>
                  <a:cubicBezTo>
                    <a:pt x="159" y="82"/>
                    <a:pt x="211" y="80"/>
                    <a:pt x="263" y="72"/>
                  </a:cubicBezTo>
                  <a:cubicBezTo>
                    <a:pt x="301" y="67"/>
                    <a:pt x="340" y="68"/>
                    <a:pt x="378" y="68"/>
                  </a:cubicBezTo>
                  <a:cubicBezTo>
                    <a:pt x="402" y="68"/>
                    <a:pt x="426" y="70"/>
                    <a:pt x="450" y="70"/>
                  </a:cubicBezTo>
                  <a:cubicBezTo>
                    <a:pt x="469" y="70"/>
                    <a:pt x="491" y="69"/>
                    <a:pt x="513" y="71"/>
                  </a:cubicBezTo>
                  <a:cubicBezTo>
                    <a:pt x="512" y="47"/>
                    <a:pt x="510" y="23"/>
                    <a:pt x="508" y="0"/>
                  </a:cubicBezTo>
                  <a:cubicBezTo>
                    <a:pt x="495" y="4"/>
                    <a:pt x="483" y="9"/>
                    <a:pt x="470" y="12"/>
                  </a:cubicBezTo>
                  <a:cubicBezTo>
                    <a:pt x="416" y="27"/>
                    <a:pt x="359" y="33"/>
                    <a:pt x="303" y="35"/>
                  </a:cubicBezTo>
                  <a:cubicBezTo>
                    <a:pt x="244" y="38"/>
                    <a:pt x="190" y="53"/>
                    <a:pt x="133" y="63"/>
                  </a:cubicBezTo>
                  <a:cubicBezTo>
                    <a:pt x="109" y="67"/>
                    <a:pt x="84" y="69"/>
                    <a:pt x="61" y="72"/>
                  </a:cubicBezTo>
                  <a:cubicBezTo>
                    <a:pt x="43" y="74"/>
                    <a:pt x="18" y="73"/>
                    <a:pt x="0" y="80"/>
                  </a:cubicBezTo>
                  <a:cubicBezTo>
                    <a:pt x="36" y="78"/>
                    <a:pt x="71" y="86"/>
                    <a:pt x="106" y="84"/>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1">
              <a:extLst>
                <a:ext uri="{FF2B5EF4-FFF2-40B4-BE49-F238E27FC236}">
                  <a16:creationId xmlns:a16="http://schemas.microsoft.com/office/drawing/2014/main" id="{942E431F-59DB-452E-ABA2-748DB7BCC4C7}"/>
                </a:ext>
              </a:extLst>
            </p:cNvPr>
            <p:cNvSpPr>
              <a:spLocks/>
            </p:cNvSpPr>
            <p:nvPr/>
          </p:nvSpPr>
          <p:spPr bwMode="auto">
            <a:xfrm>
              <a:off x="8921750" y="3449638"/>
              <a:ext cx="3282950" cy="336550"/>
            </a:xfrm>
            <a:custGeom>
              <a:avLst/>
              <a:gdLst>
                <a:gd name="T0" fmla="*/ 180 w 843"/>
                <a:gd name="T1" fmla="*/ 48 h 86"/>
                <a:gd name="T2" fmla="*/ 0 w 843"/>
                <a:gd name="T3" fmla="*/ 62 h 86"/>
                <a:gd name="T4" fmla="*/ 121 w 843"/>
                <a:gd name="T5" fmla="*/ 72 h 86"/>
                <a:gd name="T6" fmla="*/ 464 w 843"/>
                <a:gd name="T7" fmla="*/ 52 h 86"/>
                <a:gd name="T8" fmla="*/ 807 w 843"/>
                <a:gd name="T9" fmla="*/ 39 h 86"/>
                <a:gd name="T10" fmla="*/ 843 w 843"/>
                <a:gd name="T11" fmla="*/ 42 h 86"/>
                <a:gd name="T12" fmla="*/ 842 w 843"/>
                <a:gd name="T13" fmla="*/ 0 h 86"/>
                <a:gd name="T14" fmla="*/ 785 w 843"/>
                <a:gd name="T15" fmla="*/ 3 h 86"/>
                <a:gd name="T16" fmla="*/ 638 w 843"/>
                <a:gd name="T17" fmla="*/ 14 h 86"/>
                <a:gd name="T18" fmla="*/ 458 w 843"/>
                <a:gd name="T19" fmla="*/ 21 h 86"/>
                <a:gd name="T20" fmla="*/ 325 w 843"/>
                <a:gd name="T21" fmla="*/ 33 h 86"/>
                <a:gd name="T22" fmla="*/ 262 w 843"/>
                <a:gd name="T23" fmla="*/ 47 h 86"/>
                <a:gd name="T24" fmla="*/ 180 w 843"/>
                <a:gd name="T25" fmla="*/ 4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3" h="86">
                  <a:moveTo>
                    <a:pt x="180" y="48"/>
                  </a:moveTo>
                  <a:cubicBezTo>
                    <a:pt x="124" y="48"/>
                    <a:pt x="52" y="34"/>
                    <a:pt x="0" y="62"/>
                  </a:cubicBezTo>
                  <a:cubicBezTo>
                    <a:pt x="5" y="86"/>
                    <a:pt x="101" y="71"/>
                    <a:pt x="121" y="72"/>
                  </a:cubicBezTo>
                  <a:cubicBezTo>
                    <a:pt x="234" y="79"/>
                    <a:pt x="351" y="66"/>
                    <a:pt x="464" y="52"/>
                  </a:cubicBezTo>
                  <a:cubicBezTo>
                    <a:pt x="579" y="39"/>
                    <a:pt x="692" y="26"/>
                    <a:pt x="807" y="39"/>
                  </a:cubicBezTo>
                  <a:cubicBezTo>
                    <a:pt x="819" y="40"/>
                    <a:pt x="831" y="41"/>
                    <a:pt x="843" y="42"/>
                  </a:cubicBezTo>
                  <a:cubicBezTo>
                    <a:pt x="843" y="28"/>
                    <a:pt x="842" y="14"/>
                    <a:pt x="842" y="0"/>
                  </a:cubicBezTo>
                  <a:cubicBezTo>
                    <a:pt x="823" y="2"/>
                    <a:pt x="803" y="2"/>
                    <a:pt x="785" y="3"/>
                  </a:cubicBezTo>
                  <a:cubicBezTo>
                    <a:pt x="736" y="7"/>
                    <a:pt x="687" y="14"/>
                    <a:pt x="638" y="14"/>
                  </a:cubicBezTo>
                  <a:cubicBezTo>
                    <a:pt x="578" y="13"/>
                    <a:pt x="518" y="19"/>
                    <a:pt x="458" y="21"/>
                  </a:cubicBezTo>
                  <a:cubicBezTo>
                    <a:pt x="415" y="22"/>
                    <a:pt x="367" y="26"/>
                    <a:pt x="325" y="33"/>
                  </a:cubicBezTo>
                  <a:cubicBezTo>
                    <a:pt x="303" y="37"/>
                    <a:pt x="285" y="46"/>
                    <a:pt x="262" y="47"/>
                  </a:cubicBezTo>
                  <a:cubicBezTo>
                    <a:pt x="235" y="49"/>
                    <a:pt x="207" y="48"/>
                    <a:pt x="180" y="48"/>
                  </a:cubicBezTo>
                  <a:close/>
                </a:path>
              </a:pathLst>
            </a:custGeom>
            <a:solidFill>
              <a:srgbClr val="8D88A6"/>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84789BCC-8257-45A1-A07D-BD03AF2902DC}"/>
                </a:ext>
              </a:extLst>
            </p:cNvPr>
            <p:cNvSpPr/>
            <p:nvPr/>
          </p:nvSpPr>
          <p:spPr>
            <a:xfrm>
              <a:off x="0" y="6794674"/>
              <a:ext cx="12192000" cy="63326"/>
            </a:xfrm>
            <a:prstGeom prst="rect">
              <a:avLst/>
            </a:prstGeom>
            <a:solidFill>
              <a:srgbClr val="1411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Freeform: Shape 66">
            <a:extLst>
              <a:ext uri="{FF2B5EF4-FFF2-40B4-BE49-F238E27FC236}">
                <a16:creationId xmlns:a16="http://schemas.microsoft.com/office/drawing/2014/main" id="{3BBDAF2F-A3C5-473B-A449-BD8E51F119C3}"/>
              </a:ext>
            </a:extLst>
          </p:cNvPr>
          <p:cNvSpPr/>
          <p:nvPr/>
        </p:nvSpPr>
        <p:spPr>
          <a:xfrm>
            <a:off x="75631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10" name="Slide Number Placeholder 9">
            <a:extLst>
              <a:ext uri="{FF2B5EF4-FFF2-40B4-BE49-F238E27FC236}">
                <a16:creationId xmlns:a16="http://schemas.microsoft.com/office/drawing/2014/main" id="{6A8C2D05-C0E2-4FB9-8868-AA99B369ACC5}"/>
              </a:ext>
            </a:extLst>
          </p:cNvPr>
          <p:cNvSpPr>
            <a:spLocks noGrp="1"/>
          </p:cNvSpPr>
          <p:nvPr>
            <p:ph type="sldNum" sz="quarter" idx="12"/>
          </p:nvPr>
        </p:nvSpPr>
        <p:spPr/>
        <p:txBody>
          <a:bodyPr/>
          <a:lstStyle/>
          <a:p>
            <a:fld id="{14ED2C52-F4A6-44CA-8A9F-48318319496E}" type="slidenum">
              <a:rPr lang="en-US" smtClean="0"/>
              <a:t>9</a:t>
            </a:fld>
            <a:endParaRPr lang="en-US"/>
          </a:p>
        </p:txBody>
      </p:sp>
      <p:sp>
        <p:nvSpPr>
          <p:cNvPr id="55" name="Rectangle: Top Corners Rounded 54">
            <a:extLst>
              <a:ext uri="{FF2B5EF4-FFF2-40B4-BE49-F238E27FC236}">
                <a16:creationId xmlns:a16="http://schemas.microsoft.com/office/drawing/2014/main" id="{E72273C8-625A-4E55-A38A-C2A6E64AFCD0}"/>
              </a:ext>
            </a:extLst>
          </p:cNvPr>
          <p:cNvSpPr/>
          <p:nvPr/>
        </p:nvSpPr>
        <p:spPr>
          <a:xfrm flipV="1">
            <a:off x="334962"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sp>
        <p:nvSpPr>
          <p:cNvPr id="59" name="Rectangle: Top Corners Rounded 58">
            <a:extLst>
              <a:ext uri="{FF2B5EF4-FFF2-40B4-BE49-F238E27FC236}">
                <a16:creationId xmlns:a16="http://schemas.microsoft.com/office/drawing/2014/main" id="{49C5F993-B1A1-40B6-B7C0-D176A23DB848}"/>
              </a:ext>
            </a:extLst>
          </p:cNvPr>
          <p:cNvSpPr/>
          <p:nvPr/>
        </p:nvSpPr>
        <p:spPr>
          <a:xfrm flipV="1">
            <a:off x="3304182"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sp>
        <p:nvSpPr>
          <p:cNvPr id="60" name="Rectangle: Top Corners Rounded 59">
            <a:extLst>
              <a:ext uri="{FF2B5EF4-FFF2-40B4-BE49-F238E27FC236}">
                <a16:creationId xmlns:a16="http://schemas.microsoft.com/office/drawing/2014/main" id="{AF7B2C80-A315-4DB1-81A6-3C8DCF139C48}"/>
              </a:ext>
            </a:extLst>
          </p:cNvPr>
          <p:cNvSpPr/>
          <p:nvPr/>
        </p:nvSpPr>
        <p:spPr>
          <a:xfrm flipV="1">
            <a:off x="6268441"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sp>
        <p:nvSpPr>
          <p:cNvPr id="61" name="Rectangle: Top Corners Rounded 60">
            <a:extLst>
              <a:ext uri="{FF2B5EF4-FFF2-40B4-BE49-F238E27FC236}">
                <a16:creationId xmlns:a16="http://schemas.microsoft.com/office/drawing/2014/main" id="{E411F9BD-E7D2-45C0-B177-23CE55558871}"/>
              </a:ext>
            </a:extLst>
          </p:cNvPr>
          <p:cNvSpPr/>
          <p:nvPr/>
        </p:nvSpPr>
        <p:spPr>
          <a:xfrm flipV="1">
            <a:off x="9232701" y="2865438"/>
            <a:ext cx="2616200" cy="3274216"/>
          </a:xfrm>
          <a:prstGeom prst="round2SameRect">
            <a:avLst>
              <a:gd name="adj1" fmla="val 5987"/>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b="1">
              <a:solidFill>
                <a:schemeClr val="bg1"/>
              </a:solidFill>
            </a:endParaRPr>
          </a:p>
        </p:txBody>
      </p:sp>
      <p:cxnSp>
        <p:nvCxnSpPr>
          <p:cNvPr id="63" name="Straight Connector 62">
            <a:extLst>
              <a:ext uri="{FF2B5EF4-FFF2-40B4-BE49-F238E27FC236}">
                <a16:creationId xmlns:a16="http://schemas.microsoft.com/office/drawing/2014/main" id="{1E3FC69F-AB08-4ADA-B14E-9C3C6D0793E2}"/>
              </a:ext>
            </a:extLst>
          </p:cNvPr>
          <p:cNvCxnSpPr/>
          <p:nvPr/>
        </p:nvCxnSpPr>
        <p:spPr>
          <a:xfrm>
            <a:off x="1132945"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3CAFAC7-3ABB-4DDB-8082-C003833FA99C}"/>
              </a:ext>
            </a:extLst>
          </p:cNvPr>
          <p:cNvCxnSpPr/>
          <p:nvPr/>
        </p:nvCxnSpPr>
        <p:spPr>
          <a:xfrm>
            <a:off x="4102165"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82937CB-0EB4-412C-9B46-841F41C3A724}"/>
              </a:ext>
            </a:extLst>
          </p:cNvPr>
          <p:cNvCxnSpPr/>
          <p:nvPr/>
        </p:nvCxnSpPr>
        <p:spPr>
          <a:xfrm>
            <a:off x="7066424"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269755-7502-4796-9E20-0FCD54454E1E}"/>
              </a:ext>
            </a:extLst>
          </p:cNvPr>
          <p:cNvCxnSpPr/>
          <p:nvPr/>
        </p:nvCxnSpPr>
        <p:spPr>
          <a:xfrm>
            <a:off x="10030684" y="6139654"/>
            <a:ext cx="1020234" cy="0"/>
          </a:xfrm>
          <a:prstGeom prst="line">
            <a:avLst/>
          </a:prstGeom>
          <a:ln w="79375" cap="rnd">
            <a:solidFill>
              <a:srgbClr val="E98601"/>
            </a:solidFill>
          </a:ln>
        </p:spPr>
        <p:style>
          <a:lnRef idx="1">
            <a:schemeClr val="accent1"/>
          </a:lnRef>
          <a:fillRef idx="0">
            <a:schemeClr val="accent1"/>
          </a:fillRef>
          <a:effectRef idx="0">
            <a:schemeClr val="accent1"/>
          </a:effectRef>
          <a:fontRef idx="minor">
            <a:schemeClr val="tx1"/>
          </a:fontRef>
        </p:style>
      </p:cxnSp>
      <p:sp>
        <p:nvSpPr>
          <p:cNvPr id="68" name="Freeform: Shape 67">
            <a:extLst>
              <a:ext uri="{FF2B5EF4-FFF2-40B4-BE49-F238E27FC236}">
                <a16:creationId xmlns:a16="http://schemas.microsoft.com/office/drawing/2014/main" id="{DE7F484A-4D5F-4C54-B2AF-224AACD0F27A}"/>
              </a:ext>
            </a:extLst>
          </p:cNvPr>
          <p:cNvSpPr/>
          <p:nvPr/>
        </p:nvSpPr>
        <p:spPr>
          <a:xfrm>
            <a:off x="372004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69" name="Freeform: Shape 68">
            <a:extLst>
              <a:ext uri="{FF2B5EF4-FFF2-40B4-BE49-F238E27FC236}">
                <a16:creationId xmlns:a16="http://schemas.microsoft.com/office/drawing/2014/main" id="{1CC4DFF2-6105-4683-B2E4-05E474678A7E}"/>
              </a:ext>
            </a:extLst>
          </p:cNvPr>
          <p:cNvSpPr/>
          <p:nvPr/>
        </p:nvSpPr>
        <p:spPr>
          <a:xfrm>
            <a:off x="6683777"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70" name="Freeform: Shape 69">
            <a:extLst>
              <a:ext uri="{FF2B5EF4-FFF2-40B4-BE49-F238E27FC236}">
                <a16:creationId xmlns:a16="http://schemas.microsoft.com/office/drawing/2014/main" id="{6AC7248B-898F-41EB-9965-2E748A7B79F1}"/>
              </a:ext>
            </a:extLst>
          </p:cNvPr>
          <p:cNvSpPr/>
          <p:nvPr/>
        </p:nvSpPr>
        <p:spPr>
          <a:xfrm>
            <a:off x="9647508" y="1433700"/>
            <a:ext cx="1786586" cy="930342"/>
          </a:xfrm>
          <a:custGeom>
            <a:avLst/>
            <a:gdLst>
              <a:gd name="connsiteX0" fmla="*/ 1033463 w 2066926"/>
              <a:gd name="connsiteY0" fmla="*/ 0 h 1076325"/>
              <a:gd name="connsiteX1" fmla="*/ 2066926 w 2066926"/>
              <a:gd name="connsiteY1" fmla="*/ 1033463 h 1076325"/>
              <a:gd name="connsiteX2" fmla="*/ 2064762 w 2066926"/>
              <a:gd name="connsiteY2" fmla="*/ 1076325 h 1076325"/>
              <a:gd name="connsiteX3" fmla="*/ 2164 w 2066926"/>
              <a:gd name="connsiteY3" fmla="*/ 1076325 h 1076325"/>
              <a:gd name="connsiteX4" fmla="*/ 0 w 2066926"/>
              <a:gd name="connsiteY4" fmla="*/ 1033463 h 1076325"/>
              <a:gd name="connsiteX5" fmla="*/ 1033463 w 2066926"/>
              <a:gd name="connsiteY5" fmla="*/ 0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6926" h="1076325">
                <a:moveTo>
                  <a:pt x="1033463" y="0"/>
                </a:moveTo>
                <a:cubicBezTo>
                  <a:pt x="1604229" y="0"/>
                  <a:pt x="2066926" y="462697"/>
                  <a:pt x="2066926" y="1033463"/>
                </a:cubicBezTo>
                <a:lnTo>
                  <a:pt x="2064762" y="1076325"/>
                </a:lnTo>
                <a:lnTo>
                  <a:pt x="2164" y="1076325"/>
                </a:lnTo>
                <a:lnTo>
                  <a:pt x="0" y="1033463"/>
                </a:lnTo>
                <a:cubicBezTo>
                  <a:pt x="0" y="462697"/>
                  <a:pt x="462697" y="0"/>
                  <a:pt x="1033463" y="0"/>
                </a:cubicBezTo>
                <a:close/>
              </a:path>
            </a:pathLst>
          </a:custGeom>
          <a:solidFill>
            <a:schemeClr val="bg2"/>
          </a:solidFill>
          <a:ln>
            <a:noFill/>
          </a:ln>
          <a:effectLst>
            <a:outerShdw blurRad="355600" dist="12700" dir="5400000" algn="t" rotWithShape="0">
              <a:schemeClr val="bg2">
                <a:alpha val="48000"/>
              </a:schemeClr>
            </a:outerShdw>
          </a:effectLst>
        </p:spPr>
        <p:txBody>
          <a:bodyPr vert="horz" wrap="square" lIns="91440" tIns="45720" rIns="91440" bIns="45720" numCol="1" anchor="ctr" anchorCtr="0" compatLnSpc="1">
            <a:prstTxWarp prst="textNoShape">
              <a:avLst/>
            </a:prstTxWarp>
          </a:bodyPr>
          <a:lstStyle/>
          <a:p>
            <a:endParaRPr lang="en-US" sz="1600">
              <a:solidFill>
                <a:schemeClr val="bg1"/>
              </a:solidFill>
            </a:endParaRPr>
          </a:p>
        </p:txBody>
      </p:sp>
      <p:sp>
        <p:nvSpPr>
          <p:cNvPr id="50" name="Rectangle: Top Corners Rounded 49">
            <a:extLst>
              <a:ext uri="{FF2B5EF4-FFF2-40B4-BE49-F238E27FC236}">
                <a16:creationId xmlns:a16="http://schemas.microsoft.com/office/drawing/2014/main" id="{21E55D2C-6F68-443D-812F-C3A3F283A2FA}"/>
              </a:ext>
            </a:extLst>
          </p:cNvPr>
          <p:cNvSpPr/>
          <p:nvPr/>
        </p:nvSpPr>
        <p:spPr>
          <a:xfrm>
            <a:off x="334962"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rPr>
              <a:t>Stage 5</a:t>
            </a:r>
          </a:p>
        </p:txBody>
      </p:sp>
      <p:sp>
        <p:nvSpPr>
          <p:cNvPr id="51" name="Rectangle: Top Corners Rounded 50">
            <a:extLst>
              <a:ext uri="{FF2B5EF4-FFF2-40B4-BE49-F238E27FC236}">
                <a16:creationId xmlns:a16="http://schemas.microsoft.com/office/drawing/2014/main" id="{4CAF0C2A-0B34-42C8-ACB8-2CEF3D1838B2}"/>
              </a:ext>
            </a:extLst>
          </p:cNvPr>
          <p:cNvSpPr/>
          <p:nvPr/>
        </p:nvSpPr>
        <p:spPr>
          <a:xfrm>
            <a:off x="3304182"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rPr>
              <a:t>Stage 6</a:t>
            </a:r>
          </a:p>
        </p:txBody>
      </p:sp>
      <p:sp>
        <p:nvSpPr>
          <p:cNvPr id="52" name="Rectangle: Top Corners Rounded 51">
            <a:extLst>
              <a:ext uri="{FF2B5EF4-FFF2-40B4-BE49-F238E27FC236}">
                <a16:creationId xmlns:a16="http://schemas.microsoft.com/office/drawing/2014/main" id="{684C5D3E-94DB-4767-B972-B09363BC3ADB}"/>
              </a:ext>
            </a:extLst>
          </p:cNvPr>
          <p:cNvSpPr/>
          <p:nvPr/>
        </p:nvSpPr>
        <p:spPr>
          <a:xfrm>
            <a:off x="6268441"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rPr>
              <a:t>Stage 7</a:t>
            </a:r>
          </a:p>
        </p:txBody>
      </p:sp>
      <p:sp>
        <p:nvSpPr>
          <p:cNvPr id="53" name="Rectangle: Top Corners Rounded 52">
            <a:extLst>
              <a:ext uri="{FF2B5EF4-FFF2-40B4-BE49-F238E27FC236}">
                <a16:creationId xmlns:a16="http://schemas.microsoft.com/office/drawing/2014/main" id="{D32437F8-2C67-4660-9D64-F38E7EE99A40}"/>
              </a:ext>
            </a:extLst>
          </p:cNvPr>
          <p:cNvSpPr/>
          <p:nvPr/>
        </p:nvSpPr>
        <p:spPr>
          <a:xfrm>
            <a:off x="9232701" y="2257425"/>
            <a:ext cx="2616200" cy="608013"/>
          </a:xfrm>
          <a:prstGeom prst="round2SameRect">
            <a:avLst/>
          </a:prstGeom>
          <a:solidFill>
            <a:srgbClr val="FDAF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a:solidFill>
                  <a:schemeClr val="bg1"/>
                </a:solidFill>
              </a:rPr>
              <a:t>Stage 8</a:t>
            </a:r>
          </a:p>
        </p:txBody>
      </p:sp>
      <p:sp>
        <p:nvSpPr>
          <p:cNvPr id="71" name="TextBox 70">
            <a:extLst>
              <a:ext uri="{FF2B5EF4-FFF2-40B4-BE49-F238E27FC236}">
                <a16:creationId xmlns:a16="http://schemas.microsoft.com/office/drawing/2014/main" id="{5B1007DC-E2AC-4AF1-82EB-DD342112B31B}"/>
              </a:ext>
            </a:extLst>
          </p:cNvPr>
          <p:cNvSpPr txBox="1"/>
          <p:nvPr/>
        </p:nvSpPr>
        <p:spPr>
          <a:xfrm>
            <a:off x="473272" y="3034697"/>
            <a:ext cx="2339580" cy="2708434"/>
          </a:xfrm>
          <a:prstGeom prst="rect">
            <a:avLst/>
          </a:prstGeom>
          <a:noFill/>
          <a:ln w="6350">
            <a:noFill/>
            <a:prstDash val="dash"/>
          </a:ln>
        </p:spPr>
        <p:txBody>
          <a:bodyPr wrap="square" lIns="0" tIns="0" rIns="0" bIns="0" rtlCol="0" anchor="t">
            <a:spAutoFit/>
          </a:bodyPr>
          <a:lstStyle/>
          <a:p>
            <a:pPr algn="ctr"/>
            <a:r>
              <a:rPr lang="en-US" sz="1600">
                <a:cs typeface="Segoe UI"/>
              </a:rPr>
              <a:t>We will choose the best model based on the accuracy (determined by the lowest RMSE). Our data shows that the ETS and ARIMA111 model are the best. We should forecast our data to see what kind of results that we get. The fate of the Empire is at stake!</a:t>
            </a:r>
          </a:p>
        </p:txBody>
      </p:sp>
      <p:sp>
        <p:nvSpPr>
          <p:cNvPr id="72" name="TextBox 71">
            <a:extLst>
              <a:ext uri="{FF2B5EF4-FFF2-40B4-BE49-F238E27FC236}">
                <a16:creationId xmlns:a16="http://schemas.microsoft.com/office/drawing/2014/main" id="{5E99D5D2-E25B-464F-9184-D10FD5780908}"/>
              </a:ext>
            </a:extLst>
          </p:cNvPr>
          <p:cNvSpPr txBox="1"/>
          <p:nvPr/>
        </p:nvSpPr>
        <p:spPr>
          <a:xfrm>
            <a:off x="3439185" y="3034697"/>
            <a:ext cx="2339580" cy="2708434"/>
          </a:xfrm>
          <a:prstGeom prst="rect">
            <a:avLst/>
          </a:prstGeom>
          <a:noFill/>
          <a:ln w="6350">
            <a:noFill/>
            <a:prstDash val="dash"/>
          </a:ln>
        </p:spPr>
        <p:txBody>
          <a:bodyPr wrap="square" lIns="0" tIns="0" rIns="0" bIns="0" rtlCol="0" anchor="t">
            <a:spAutoFit/>
          </a:bodyPr>
          <a:lstStyle/>
          <a:p>
            <a:pPr algn="ctr"/>
            <a:r>
              <a:rPr lang="en-US" sz="1600">
                <a:cs typeface="Segoe UI"/>
              </a:rPr>
              <a:t>The forecasts for each of these models are a poor representation of our great Empire. The forecasts do not show a monthly increase of credits. Admiral </a:t>
            </a:r>
            <a:r>
              <a:rPr lang="en-US" sz="1600" err="1">
                <a:cs typeface="Segoe UI"/>
              </a:rPr>
              <a:t>Tarkin</a:t>
            </a:r>
            <a:r>
              <a:rPr lang="en-US" sz="1600">
                <a:cs typeface="Segoe UI"/>
              </a:rPr>
              <a:t> would turn us over to Lord Vader for failure to forecast our great Empire in an accurate fashion.</a:t>
            </a:r>
            <a:endParaRPr lang="en-US" err="1"/>
          </a:p>
        </p:txBody>
      </p:sp>
      <p:sp>
        <p:nvSpPr>
          <p:cNvPr id="73" name="TextBox 72">
            <a:extLst>
              <a:ext uri="{FF2B5EF4-FFF2-40B4-BE49-F238E27FC236}">
                <a16:creationId xmlns:a16="http://schemas.microsoft.com/office/drawing/2014/main" id="{75108516-396C-4257-8254-4D0A1CA049A4}"/>
              </a:ext>
            </a:extLst>
          </p:cNvPr>
          <p:cNvSpPr txBox="1"/>
          <p:nvPr/>
        </p:nvSpPr>
        <p:spPr>
          <a:xfrm>
            <a:off x="6405098" y="3034697"/>
            <a:ext cx="2339580" cy="2708434"/>
          </a:xfrm>
          <a:prstGeom prst="rect">
            <a:avLst/>
          </a:prstGeom>
          <a:noFill/>
          <a:ln w="6350">
            <a:noFill/>
            <a:prstDash val="dash"/>
          </a:ln>
        </p:spPr>
        <p:txBody>
          <a:bodyPr wrap="square" lIns="0" tIns="0" rIns="0" bIns="0" rtlCol="0" anchor="t">
            <a:spAutoFit/>
          </a:bodyPr>
          <a:lstStyle/>
          <a:p>
            <a:pPr algn="ctr"/>
            <a:r>
              <a:rPr lang="en-US" sz="1600">
                <a:cs typeface="Segoe UI"/>
              </a:rPr>
              <a:t>We must consider a different model that will forecast our illustrious Empire's number of credits. The initial RMSE of the NAÏVE Drift model was close enough to consider for a potential forecast. We must hurry before the Rebels ruin our Empire!</a:t>
            </a:r>
          </a:p>
        </p:txBody>
      </p:sp>
      <p:sp>
        <p:nvSpPr>
          <p:cNvPr id="74" name="TextBox 73">
            <a:extLst>
              <a:ext uri="{FF2B5EF4-FFF2-40B4-BE49-F238E27FC236}">
                <a16:creationId xmlns:a16="http://schemas.microsoft.com/office/drawing/2014/main" id="{819D6694-C433-432C-A60A-547F16BA630E}"/>
              </a:ext>
            </a:extLst>
          </p:cNvPr>
          <p:cNvSpPr txBox="1"/>
          <p:nvPr/>
        </p:nvSpPr>
        <p:spPr>
          <a:xfrm>
            <a:off x="9372001" y="2987413"/>
            <a:ext cx="2339580" cy="2954655"/>
          </a:xfrm>
          <a:prstGeom prst="rect">
            <a:avLst/>
          </a:prstGeom>
          <a:noFill/>
          <a:ln w="6350">
            <a:noFill/>
            <a:prstDash val="dash"/>
          </a:ln>
        </p:spPr>
        <p:txBody>
          <a:bodyPr wrap="square" lIns="0" tIns="0" rIns="0" bIns="0" rtlCol="0" anchor="t">
            <a:spAutoFit/>
          </a:bodyPr>
          <a:lstStyle/>
          <a:p>
            <a:pPr algn="ctr"/>
            <a:r>
              <a:rPr lang="en-US" sz="1600">
                <a:cs typeface="Segoe UI"/>
              </a:rPr>
              <a:t>To consider the NAÏVE Drift model, we first will look at the residuals plot and the ACF plot. The residuals plot looks random, which is precisely what we want. The ACF plot stays within our threshold for each lag, except for one. This is reasonable to use. Our Empire needs us!</a:t>
            </a:r>
          </a:p>
        </p:txBody>
      </p:sp>
      <p:pic>
        <p:nvPicPr>
          <p:cNvPr id="75" name="Picture 74">
            <a:extLst>
              <a:ext uri="{FF2B5EF4-FFF2-40B4-BE49-F238E27FC236}">
                <a16:creationId xmlns:a16="http://schemas.microsoft.com/office/drawing/2014/main" id="{5690EDB8-9D20-47C8-853A-2B14E6E37FD9}"/>
              </a:ext>
            </a:extLst>
          </p:cNvPr>
          <p:cNvPicPr>
            <a:picLocks noChangeAspect="1"/>
          </p:cNvPicPr>
          <p:nvPr/>
        </p:nvPicPr>
        <p:blipFill>
          <a:blip r:embed="rId2"/>
          <a:stretch>
            <a:fillRect/>
          </a:stretch>
        </p:blipFill>
        <p:spPr>
          <a:xfrm>
            <a:off x="1309881" y="1351264"/>
            <a:ext cx="679459" cy="904889"/>
          </a:xfrm>
          <a:prstGeom prst="rect">
            <a:avLst/>
          </a:prstGeom>
        </p:spPr>
      </p:pic>
      <p:pic>
        <p:nvPicPr>
          <p:cNvPr id="76" name="Graphic 75">
            <a:extLst>
              <a:ext uri="{FF2B5EF4-FFF2-40B4-BE49-F238E27FC236}">
                <a16:creationId xmlns:a16="http://schemas.microsoft.com/office/drawing/2014/main" id="{5653329D-45F5-4C81-83ED-DD406A0E9A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73611" y="1328111"/>
            <a:ext cx="679459" cy="928042"/>
          </a:xfrm>
          <a:prstGeom prst="rect">
            <a:avLst/>
          </a:prstGeom>
        </p:spPr>
      </p:pic>
      <p:pic>
        <p:nvPicPr>
          <p:cNvPr id="77" name="Graphic 76">
            <a:extLst>
              <a:ext uri="{FF2B5EF4-FFF2-40B4-BE49-F238E27FC236}">
                <a16:creationId xmlns:a16="http://schemas.microsoft.com/office/drawing/2014/main" id="{992D5481-5A7D-4416-981D-9D63A82A5C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19916" y="1323185"/>
            <a:ext cx="914308" cy="932968"/>
          </a:xfrm>
          <a:prstGeom prst="rect">
            <a:avLst/>
          </a:prstGeom>
        </p:spPr>
      </p:pic>
      <p:pic>
        <p:nvPicPr>
          <p:cNvPr id="78" name="Graphic 77">
            <a:extLst>
              <a:ext uri="{FF2B5EF4-FFF2-40B4-BE49-F238E27FC236}">
                <a16:creationId xmlns:a16="http://schemas.microsoft.com/office/drawing/2014/main" id="{5CE0B805-6B31-471D-8063-58C3E66B97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02177" y="1351264"/>
            <a:ext cx="1077249" cy="904889"/>
          </a:xfrm>
          <a:prstGeom prst="rect">
            <a:avLst/>
          </a:prstGeom>
        </p:spPr>
      </p:pic>
      <p:sp>
        <p:nvSpPr>
          <p:cNvPr id="79" name="TextBox 78">
            <a:extLst>
              <a:ext uri="{FF2B5EF4-FFF2-40B4-BE49-F238E27FC236}">
                <a16:creationId xmlns:a16="http://schemas.microsoft.com/office/drawing/2014/main" id="{A80E68F1-0190-45C9-88E3-E48630A3CD57}"/>
              </a:ext>
            </a:extLst>
          </p:cNvPr>
          <p:cNvSpPr txBox="1"/>
          <p:nvPr/>
        </p:nvSpPr>
        <p:spPr>
          <a:xfrm>
            <a:off x="334962" y="6566370"/>
            <a:ext cx="6280612" cy="161776"/>
          </a:xfrm>
          <a:prstGeom prst="rect">
            <a:avLst/>
          </a:prstGeom>
          <a:noFill/>
        </p:spPr>
        <p:txBody>
          <a:bodyPr wrap="square" lIns="0" tIns="0" rIns="0" bIns="0" rtlCol="0" anchor="t">
            <a:spAutoFit/>
          </a:bodyPr>
          <a:lstStyle/>
          <a:p>
            <a:pPr lvl="0">
              <a:lnSpc>
                <a:spcPct val="150000"/>
              </a:lnSpc>
              <a:spcBef>
                <a:spcPts val="1000"/>
              </a:spcBef>
              <a:buClr>
                <a:srgbClr val="0B2340"/>
              </a:buClr>
              <a:buSzPts val="1800"/>
              <a:defRPr/>
            </a:pPr>
            <a:endParaRPr lang="en-US" sz="800" kern="0">
              <a:solidFill>
                <a:schemeClr val="bg1"/>
              </a:solidFill>
              <a:ea typeface="Lato"/>
              <a:cs typeface="Lato"/>
            </a:endParaRPr>
          </a:p>
        </p:txBody>
      </p:sp>
      <p:sp>
        <p:nvSpPr>
          <p:cNvPr id="9" name="Title 2">
            <a:extLst>
              <a:ext uri="{FF2B5EF4-FFF2-40B4-BE49-F238E27FC236}">
                <a16:creationId xmlns:a16="http://schemas.microsoft.com/office/drawing/2014/main" id="{0BC49199-4C15-508E-7794-B93F31AAB56D}"/>
              </a:ext>
            </a:extLst>
          </p:cNvPr>
          <p:cNvSpPr>
            <a:spLocks noGrp="1"/>
          </p:cNvSpPr>
          <p:nvPr>
            <p:ph type="title"/>
          </p:nvPr>
        </p:nvSpPr>
        <p:spPr>
          <a:xfrm>
            <a:off x="334962" y="543408"/>
            <a:ext cx="11522076" cy="498598"/>
          </a:xfrm>
        </p:spPr>
        <p:txBody>
          <a:bodyPr/>
          <a:lstStyle/>
          <a:p>
            <a:r>
              <a:rPr lang="en-US">
                <a:cs typeface="Segoe UI"/>
              </a:rPr>
              <a:t>Empirical Timeline Continued</a:t>
            </a:r>
            <a:endParaRPr lang="en-US"/>
          </a:p>
        </p:txBody>
      </p:sp>
    </p:spTree>
    <p:extLst>
      <p:ext uri="{BB962C8B-B14F-4D97-AF65-F5344CB8AC3E}">
        <p14:creationId xmlns:p14="http://schemas.microsoft.com/office/powerpoint/2010/main" val="4103720581"/>
      </p:ext>
    </p:extLst>
  </p:cSld>
  <p:clrMapOvr>
    <a:masterClrMapping/>
  </p:clrMapOvr>
</p:sld>
</file>

<file path=ppt/theme/theme1.xml><?xml version="1.0" encoding="utf-8"?>
<a:theme xmlns:a="http://schemas.openxmlformats.org/drawingml/2006/main" name="Office Theme">
  <a:themeElements>
    <a:clrScheme name="Custom 219">
      <a:dk1>
        <a:sysClr val="windowText" lastClr="000000"/>
      </a:dk1>
      <a:lt1>
        <a:sysClr val="window" lastClr="FFFFFF"/>
      </a:lt1>
      <a:dk2>
        <a:srgbClr val="00214E"/>
      </a:dk2>
      <a:lt2>
        <a:srgbClr val="E7E6E6"/>
      </a:lt2>
      <a:accent1>
        <a:srgbClr val="F28D01"/>
      </a:accent1>
      <a:accent2>
        <a:srgbClr val="404040"/>
      </a:accent2>
      <a:accent3>
        <a:srgbClr val="A5A5A5"/>
      </a:accent3>
      <a:accent4>
        <a:srgbClr val="FFC000"/>
      </a:accent4>
      <a:accent5>
        <a:srgbClr val="5B9BD5"/>
      </a:accent5>
      <a:accent6>
        <a:srgbClr val="70AD47"/>
      </a:accent6>
      <a:hlink>
        <a:srgbClr val="0563C1"/>
      </a:hlink>
      <a:folHlink>
        <a:srgbClr val="954F72"/>
      </a:folHlink>
    </a:clrScheme>
    <a:fontScheme name="Custom 18">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1383</Words>
  <Application>Microsoft Macintosh PowerPoint</Application>
  <PresentationFormat>Widescreen</PresentationFormat>
  <Paragraphs>123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News Gothic MT</vt:lpstr>
      <vt:lpstr>Segoe UI</vt:lpstr>
      <vt:lpstr>Office Theme</vt:lpstr>
      <vt:lpstr>PowerPoint Presentation</vt:lpstr>
      <vt:lpstr>Meet the Forces of the Empire</vt:lpstr>
      <vt:lpstr>Imperial Credit Glossary- Key Terms</vt:lpstr>
      <vt:lpstr>Imperial Credit Glossary- Key Terms (Cont.)</vt:lpstr>
      <vt:lpstr>Prediction Goals!</vt:lpstr>
      <vt:lpstr>Empirical Timeline</vt:lpstr>
      <vt:lpstr>PowerPoint Presentation</vt:lpstr>
      <vt:lpstr>PowerPoint Presentation</vt:lpstr>
      <vt:lpstr>Empirical Timeline Continued</vt:lpstr>
      <vt:lpstr>Our Failed Models</vt:lpstr>
      <vt:lpstr>PowerPoint Presentation</vt:lpstr>
      <vt:lpstr>Residual Plot and ACF Plot for NAÏVE Drift</vt:lpstr>
      <vt:lpstr>PowerPoint Presentation</vt:lpstr>
      <vt:lpstr>Empirical Timeline Continued</vt:lpstr>
      <vt:lpstr>NAÏVE Drift Forecast and RMSE</vt:lpstr>
      <vt:lpstr>Predictions for the Empire's Credits (in millions)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Fierda Usiyah</dc:creator>
  <cp:lastModifiedBy>Begley, Kolton H</cp:lastModifiedBy>
  <cp:revision>2908</cp:revision>
  <dcterms:created xsi:type="dcterms:W3CDTF">2019-07-04T04:38:12Z</dcterms:created>
  <dcterms:modified xsi:type="dcterms:W3CDTF">2022-05-04T02:05:25Z</dcterms:modified>
</cp:coreProperties>
</file>