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48" r:id="rId5"/>
  </p:sldMasterIdLst>
  <p:notesMasterIdLst>
    <p:notesMasterId r:id="rId15"/>
  </p:notesMasterIdLst>
  <p:sldIdLst>
    <p:sldId id="259" r:id="rId6"/>
    <p:sldId id="258" r:id="rId7"/>
    <p:sldId id="263" r:id="rId8"/>
    <p:sldId id="264" r:id="rId9"/>
    <p:sldId id="265" r:id="rId10"/>
    <p:sldId id="267" r:id="rId11"/>
    <p:sldId id="266" r:id="rId12"/>
    <p:sldId id="270"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9FB039-77BB-62AE-8F77-E5806615DA2D}" v="19" dt="2023-06-29T13:39:30.027"/>
    <p1510:client id="{607F2321-F9BF-61DA-F746-AB321E7A8515}" v="2" dt="2023-06-29T17:01:25.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881" autoAdjust="0"/>
  </p:normalViewPr>
  <p:slideViewPr>
    <p:cSldViewPr snapToGrid="0">
      <p:cViewPr varScale="1">
        <p:scale>
          <a:sx n="63" d="100"/>
          <a:sy n="63" d="100"/>
        </p:scale>
        <p:origin x="142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DA296-929C-4168-923F-5298DBCA3818}" type="datetimeFigureOut">
              <a:t>8/8/2023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7DDE9C-6FC7-43C7-B138-C116E6346A31}" type="slidenum">
              <a:t>‹#›</a:t>
            </a:fld>
            <a:endParaRPr lang="en-US"/>
          </a:p>
        </p:txBody>
      </p:sp>
    </p:spTree>
    <p:extLst>
      <p:ext uri="{BB962C8B-B14F-4D97-AF65-F5344CB8AC3E}">
        <p14:creationId xmlns:p14="http://schemas.microsoft.com/office/powerpoint/2010/main" val="708952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055777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807300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641271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367865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253023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685325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400630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420872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677668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pPr/>
              <a:t>8/8/2023</a:t>
            </a:fld>
            <a:endParaRPr lang="en-US"/>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68661" y="2756284"/>
            <a:ext cx="4707127" cy="1256754"/>
          </a:xfrm>
          <a:prstGeom prst="rect">
            <a:avLst/>
          </a:prstGeom>
        </p:spPr>
        <p:txBody>
          <a:bodyPr lIns="0" tIns="0" rIns="0" bIns="0" rtlCol="0" anchor="t">
            <a:spAutoFit/>
          </a:bodyPr>
          <a:lstStyle/>
          <a:p>
            <a:pPr>
              <a:lnSpc>
                <a:spcPts val="4896"/>
              </a:lnSpc>
            </a:pPr>
            <a:r>
              <a:rPr lang="en-US" sz="4534" spc="-48" dirty="0">
                <a:solidFill>
                  <a:srgbClr val="000000"/>
                </a:solidFill>
                <a:latin typeface="Gilroy 1 Bold"/>
              </a:rPr>
              <a:t>Generative </a:t>
            </a:r>
            <a:r>
              <a:rPr lang="en-US" sz="4534" spc="-48" dirty="0">
                <a:solidFill>
                  <a:srgbClr val="5C31FF"/>
                </a:solidFill>
                <a:latin typeface="Gilroy 1 Bold"/>
              </a:rPr>
              <a:t>AI</a:t>
            </a:r>
          </a:p>
          <a:p>
            <a:pPr>
              <a:lnSpc>
                <a:spcPts val="4896"/>
              </a:lnSpc>
            </a:pPr>
            <a:r>
              <a:rPr lang="en-US" sz="4534" spc="-48" dirty="0">
                <a:solidFill>
                  <a:srgbClr val="000000"/>
                </a:solidFill>
                <a:latin typeface="Gilroy 1 Bold"/>
              </a:rPr>
              <a:t>For </a:t>
            </a:r>
            <a:r>
              <a:rPr lang="en-US" sz="4534" spc="-48" dirty="0" smtClean="0">
                <a:solidFill>
                  <a:srgbClr val="000000"/>
                </a:solidFill>
                <a:latin typeface="Gilroy 1 Bold"/>
              </a:rPr>
              <a:t>E-Commerce</a:t>
            </a:r>
            <a:endParaRPr lang="en-US" sz="4534" spc="-48" dirty="0">
              <a:solidFill>
                <a:srgbClr val="5C31FF"/>
              </a:solidFill>
              <a:latin typeface="Gilroy 1 Bold"/>
            </a:endParaRPr>
          </a:p>
        </p:txBody>
      </p:sp>
      <p:sp>
        <p:nvSpPr>
          <p:cNvPr id="3" name="TextBox 3"/>
          <p:cNvSpPr txBox="1"/>
          <p:nvPr/>
        </p:nvSpPr>
        <p:spPr>
          <a:xfrm>
            <a:off x="698500" y="6178550"/>
            <a:ext cx="1622236" cy="243656"/>
          </a:xfrm>
          <a:prstGeom prst="rect">
            <a:avLst/>
          </a:prstGeom>
        </p:spPr>
        <p:txBody>
          <a:bodyPr lIns="0" tIns="0" rIns="0" bIns="0" rtlCol="0" anchor="t">
            <a:spAutoFit/>
          </a:bodyPr>
          <a:lstStyle/>
          <a:p>
            <a:pPr>
              <a:lnSpc>
                <a:spcPts val="1919"/>
              </a:lnSpc>
            </a:pPr>
            <a:r>
              <a:rPr lang="en-US" sz="1600">
                <a:solidFill>
                  <a:srgbClr val="000000"/>
                </a:solidFill>
                <a:latin typeface="Open Sans Bold"/>
              </a:rPr>
              <a:t>29 Jun 2023</a:t>
            </a:r>
          </a:p>
        </p:txBody>
      </p:sp>
      <p:sp>
        <p:nvSpPr>
          <p:cNvPr id="4" name="Freeform 4"/>
          <p:cNvSpPr/>
          <p:nvPr/>
        </p:nvSpPr>
        <p:spPr>
          <a:xfrm>
            <a:off x="5937909" y="0"/>
            <a:ext cx="6343739" cy="6954566"/>
          </a:xfrm>
          <a:custGeom>
            <a:avLst/>
            <a:gdLst/>
            <a:ahLst/>
            <a:cxnLst/>
            <a:rect l="l" t="t" r="r" b="b"/>
            <a:pathLst>
              <a:path w="9515608" h="10431849">
                <a:moveTo>
                  <a:pt x="0" y="0"/>
                </a:moveTo>
                <a:lnTo>
                  <a:pt x="9515608" y="0"/>
                </a:lnTo>
                <a:lnTo>
                  <a:pt x="9515608" y="10431849"/>
                </a:lnTo>
                <a:lnTo>
                  <a:pt x="0" y="10431849"/>
                </a:lnTo>
                <a:lnTo>
                  <a:pt x="0" y="0"/>
                </a:lnTo>
                <a:close/>
              </a:path>
            </a:pathLst>
          </a:custGeom>
          <a:blipFill>
            <a:blip r:embed="rId3"/>
            <a:stretch>
              <a:fillRect l="-40732" r="-51177"/>
            </a:stretch>
          </a:blipFill>
        </p:spPr>
      </p:sp>
      <p:sp>
        <p:nvSpPr>
          <p:cNvPr id="5" name="TextBox 5"/>
          <p:cNvSpPr txBox="1"/>
          <p:nvPr/>
        </p:nvSpPr>
        <p:spPr>
          <a:xfrm>
            <a:off x="2296458" y="348262"/>
            <a:ext cx="319769" cy="128240"/>
          </a:xfrm>
          <a:prstGeom prst="rect">
            <a:avLst/>
          </a:prstGeom>
        </p:spPr>
        <p:txBody>
          <a:bodyPr lIns="0" tIns="0" rIns="0" bIns="0" rtlCol="0" anchor="t">
            <a:spAutoFit/>
          </a:bodyPr>
          <a:lstStyle/>
          <a:p>
            <a:pPr>
              <a:lnSpc>
                <a:spcPts val="1001"/>
              </a:lnSpc>
            </a:pPr>
            <a:r>
              <a:rPr lang="en-US" sz="834" spc="-33">
                <a:solidFill>
                  <a:srgbClr val="292A2D"/>
                </a:solidFill>
                <a:latin typeface="Open Sans Bold"/>
              </a:rPr>
              <a:t>TM</a:t>
            </a:r>
          </a:p>
        </p:txBody>
      </p:sp>
      <p:sp>
        <p:nvSpPr>
          <p:cNvPr id="6" name="Freeform 6"/>
          <p:cNvSpPr/>
          <p:nvPr/>
        </p:nvSpPr>
        <p:spPr>
          <a:xfrm>
            <a:off x="495905" y="322863"/>
            <a:ext cx="1824831" cy="387471"/>
          </a:xfrm>
          <a:custGeom>
            <a:avLst/>
            <a:gdLst/>
            <a:ahLst/>
            <a:cxnLst/>
            <a:rect l="l" t="t" r="r" b="b"/>
            <a:pathLst>
              <a:path w="2737246" h="581207">
                <a:moveTo>
                  <a:pt x="0" y="0"/>
                </a:moveTo>
                <a:lnTo>
                  <a:pt x="2737246" y="0"/>
                </a:lnTo>
                <a:lnTo>
                  <a:pt x="2737246" y="581207"/>
                </a:lnTo>
                <a:lnTo>
                  <a:pt x="0" y="581207"/>
                </a:lnTo>
                <a:lnTo>
                  <a:pt x="0" y="0"/>
                </a:lnTo>
                <a:close/>
              </a:path>
            </a:pathLst>
          </a:custGeom>
          <a:blipFill>
            <a:blip r:embed="rId4"/>
            <a:stretch>
              <a:fillRect/>
            </a:stretch>
          </a:blipFill>
        </p:spPr>
      </p:sp>
      <p:sp>
        <p:nvSpPr>
          <p:cNvPr id="7" name="AutoShape 7"/>
          <p:cNvSpPr/>
          <p:nvPr/>
        </p:nvSpPr>
        <p:spPr>
          <a:xfrm flipV="1">
            <a:off x="486888" y="2828956"/>
            <a:ext cx="0" cy="400022"/>
          </a:xfrm>
          <a:prstGeom prst="line">
            <a:avLst/>
          </a:prstGeom>
          <a:ln w="95250" cap="flat">
            <a:solidFill>
              <a:srgbClr val="FFCC00"/>
            </a:solidFill>
            <a:prstDash val="solid"/>
            <a:headEnd type="none" w="sm" len="sm"/>
            <a:tailEnd type="none" w="sm" len="sm"/>
          </a:ln>
        </p:spPr>
      </p:sp>
      <p:sp>
        <p:nvSpPr>
          <p:cNvPr id="8" name="TextBox 8"/>
          <p:cNvSpPr txBox="1"/>
          <p:nvPr/>
        </p:nvSpPr>
        <p:spPr>
          <a:xfrm>
            <a:off x="663979" y="4237870"/>
            <a:ext cx="4812152" cy="978666"/>
          </a:xfrm>
          <a:prstGeom prst="rect">
            <a:avLst/>
          </a:prstGeom>
        </p:spPr>
        <p:txBody>
          <a:bodyPr lIns="0" tIns="0" rIns="0" bIns="0" rtlCol="0" anchor="t">
            <a:spAutoFit/>
          </a:bodyPr>
          <a:lstStyle/>
          <a:p>
            <a:pPr algn="just">
              <a:lnSpc>
                <a:spcPts val="2613"/>
              </a:lnSpc>
            </a:pPr>
            <a:r>
              <a:rPr lang="en-US" sz="1866" dirty="0" err="1">
                <a:solidFill>
                  <a:srgbClr val="000000"/>
                </a:solidFill>
                <a:latin typeface="Open Sans"/>
              </a:rPr>
              <a:t>Katonic</a:t>
            </a:r>
            <a:r>
              <a:rPr lang="en-US" sz="1866" dirty="0">
                <a:solidFill>
                  <a:srgbClr val="000000"/>
                </a:solidFill>
                <a:latin typeface="Open Sans"/>
              </a:rPr>
              <a:t> enables you to easily train and deploy large AI models on your data, in your secure environment.</a:t>
            </a:r>
          </a:p>
        </p:txBody>
      </p:sp>
      <p:sp>
        <p:nvSpPr>
          <p:cNvPr id="9" name="TextBox 9"/>
          <p:cNvSpPr txBox="1"/>
          <p:nvPr/>
        </p:nvSpPr>
        <p:spPr>
          <a:xfrm rot="16262345">
            <a:off x="11413437" y="6105407"/>
            <a:ext cx="891977" cy="132922"/>
          </a:xfrm>
          <a:prstGeom prst="rect">
            <a:avLst/>
          </a:prstGeom>
        </p:spPr>
        <p:txBody>
          <a:bodyPr lIns="0" tIns="0" rIns="0" bIns="0" rtlCol="0" anchor="t">
            <a:spAutoFit/>
          </a:bodyPr>
          <a:lstStyle/>
          <a:p>
            <a:pPr algn="ctr">
              <a:lnSpc>
                <a:spcPts val="1119"/>
              </a:lnSpc>
            </a:pPr>
            <a:r>
              <a:rPr lang="en-US" sz="800">
                <a:solidFill>
                  <a:srgbClr val="000000"/>
                </a:solidFill>
                <a:latin typeface="Gilroy 2"/>
              </a:rPr>
              <a:t>GenAIPPT18052023</a:t>
            </a:r>
          </a:p>
        </p:txBody>
      </p:sp>
    </p:spTree>
    <p:extLst>
      <p:ext uri="{BB962C8B-B14F-4D97-AF65-F5344CB8AC3E}">
        <p14:creationId xmlns:p14="http://schemas.microsoft.com/office/powerpoint/2010/main" val="884502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28"/>
          <p:cNvSpPr/>
          <p:nvPr/>
        </p:nvSpPr>
        <p:spPr>
          <a:xfrm flipV="1">
            <a:off x="470895" y="425624"/>
            <a:ext cx="0" cy="400022"/>
          </a:xfrm>
          <a:prstGeom prst="line">
            <a:avLst/>
          </a:prstGeom>
          <a:ln w="95250" cap="flat">
            <a:solidFill>
              <a:srgbClr val="FFCC00"/>
            </a:solidFill>
            <a:prstDash val="solid"/>
            <a:headEnd type="none" w="sm" len="sm"/>
            <a:tailEnd type="none" w="sm" len="sm"/>
          </a:ln>
        </p:spPr>
      </p:sp>
      <p:grpSp>
        <p:nvGrpSpPr>
          <p:cNvPr id="29" name="Group 29"/>
          <p:cNvGrpSpPr/>
          <p:nvPr/>
        </p:nvGrpSpPr>
        <p:grpSpPr>
          <a:xfrm>
            <a:off x="11128456" y="-186439"/>
            <a:ext cx="638257" cy="912843"/>
            <a:chOff x="0" y="0"/>
            <a:chExt cx="1276515" cy="1825685"/>
          </a:xfrm>
        </p:grpSpPr>
        <p:sp>
          <p:nvSpPr>
            <p:cNvPr id="30" name="Freeform 30"/>
            <p:cNvSpPr/>
            <p:nvPr/>
          </p:nvSpPr>
          <p:spPr>
            <a:xfrm>
              <a:off x="16891" y="16891"/>
              <a:ext cx="1242695" cy="1791843"/>
            </a:xfrm>
            <a:custGeom>
              <a:avLst/>
              <a:gdLst/>
              <a:ahLst/>
              <a:cxnLst/>
              <a:rect l="l" t="t" r="r" b="b"/>
              <a:pathLst>
                <a:path w="1242695" h="1791843">
                  <a:moveTo>
                    <a:pt x="0" y="0"/>
                  </a:moveTo>
                  <a:lnTo>
                    <a:pt x="1242695" y="0"/>
                  </a:lnTo>
                  <a:lnTo>
                    <a:pt x="1242695" y="1791843"/>
                  </a:lnTo>
                  <a:lnTo>
                    <a:pt x="0" y="1791843"/>
                  </a:lnTo>
                  <a:close/>
                </a:path>
              </a:pathLst>
            </a:custGeom>
            <a:solidFill>
              <a:srgbClr val="5C30FF"/>
            </a:solidFill>
          </p:spPr>
        </p:sp>
        <p:sp>
          <p:nvSpPr>
            <p:cNvPr id="31" name="Freeform 31"/>
            <p:cNvSpPr/>
            <p:nvPr/>
          </p:nvSpPr>
          <p:spPr>
            <a:xfrm>
              <a:off x="0" y="0"/>
              <a:ext cx="1276477" cy="1825625"/>
            </a:xfrm>
            <a:custGeom>
              <a:avLst/>
              <a:gdLst/>
              <a:ahLst/>
              <a:cxnLst/>
              <a:rect l="l" t="t" r="r" b="b"/>
              <a:pathLst>
                <a:path w="1276477" h="1825625">
                  <a:moveTo>
                    <a:pt x="16891" y="0"/>
                  </a:moveTo>
                  <a:lnTo>
                    <a:pt x="1259586" y="0"/>
                  </a:lnTo>
                  <a:cubicBezTo>
                    <a:pt x="1268984" y="0"/>
                    <a:pt x="1276477" y="7620"/>
                    <a:pt x="1276477" y="16891"/>
                  </a:cubicBezTo>
                  <a:lnTo>
                    <a:pt x="1276477" y="1808734"/>
                  </a:lnTo>
                  <a:cubicBezTo>
                    <a:pt x="1276477" y="1818132"/>
                    <a:pt x="1268857" y="1825625"/>
                    <a:pt x="1259586" y="1825625"/>
                  </a:cubicBezTo>
                  <a:lnTo>
                    <a:pt x="16891" y="1825625"/>
                  </a:lnTo>
                  <a:cubicBezTo>
                    <a:pt x="7493" y="1825625"/>
                    <a:pt x="0" y="1818005"/>
                    <a:pt x="0" y="1808734"/>
                  </a:cubicBezTo>
                  <a:lnTo>
                    <a:pt x="0" y="16891"/>
                  </a:lnTo>
                  <a:cubicBezTo>
                    <a:pt x="0" y="7620"/>
                    <a:pt x="7620" y="0"/>
                    <a:pt x="16891" y="0"/>
                  </a:cubicBezTo>
                  <a:moveTo>
                    <a:pt x="16891" y="33909"/>
                  </a:moveTo>
                  <a:lnTo>
                    <a:pt x="16891" y="16891"/>
                  </a:lnTo>
                  <a:lnTo>
                    <a:pt x="33909" y="16891"/>
                  </a:lnTo>
                  <a:lnTo>
                    <a:pt x="33909" y="1808734"/>
                  </a:lnTo>
                  <a:lnTo>
                    <a:pt x="16891" y="1808734"/>
                  </a:lnTo>
                  <a:lnTo>
                    <a:pt x="16891" y="1791843"/>
                  </a:lnTo>
                  <a:lnTo>
                    <a:pt x="1259586" y="1791843"/>
                  </a:lnTo>
                  <a:lnTo>
                    <a:pt x="1259586" y="1808734"/>
                  </a:lnTo>
                  <a:lnTo>
                    <a:pt x="1242695" y="1808734"/>
                  </a:lnTo>
                  <a:lnTo>
                    <a:pt x="1242695" y="16891"/>
                  </a:lnTo>
                  <a:lnTo>
                    <a:pt x="1259586" y="16891"/>
                  </a:lnTo>
                  <a:lnTo>
                    <a:pt x="1259586" y="33909"/>
                  </a:lnTo>
                  <a:lnTo>
                    <a:pt x="16891" y="33909"/>
                  </a:lnTo>
                  <a:close/>
                </a:path>
              </a:pathLst>
            </a:custGeom>
            <a:solidFill>
              <a:srgbClr val="5C31FF"/>
            </a:solidFill>
          </p:spPr>
        </p:sp>
      </p:grpSp>
      <p:sp>
        <p:nvSpPr>
          <p:cNvPr id="32" name="Freeform 32"/>
          <p:cNvSpPr/>
          <p:nvPr/>
        </p:nvSpPr>
        <p:spPr>
          <a:xfrm>
            <a:off x="11185139" y="184651"/>
            <a:ext cx="498835" cy="301124"/>
          </a:xfrm>
          <a:custGeom>
            <a:avLst/>
            <a:gdLst/>
            <a:ahLst/>
            <a:cxnLst/>
            <a:rect l="l" t="t" r="r" b="b"/>
            <a:pathLst>
              <a:path w="748252" h="451686">
                <a:moveTo>
                  <a:pt x="0" y="0"/>
                </a:moveTo>
                <a:lnTo>
                  <a:pt x="748253" y="0"/>
                </a:lnTo>
                <a:lnTo>
                  <a:pt x="748253" y="451687"/>
                </a:lnTo>
                <a:lnTo>
                  <a:pt x="0" y="451687"/>
                </a:lnTo>
                <a:lnTo>
                  <a:pt x="0" y="0"/>
                </a:lnTo>
                <a:close/>
              </a:path>
            </a:pathLst>
          </a:custGeom>
          <a:blipFill>
            <a:blip r:embed="rId3"/>
            <a:stretch>
              <a:fillRect r="-184296"/>
            </a:stretch>
          </a:blipFill>
        </p:spPr>
      </p:sp>
      <p:sp>
        <p:nvSpPr>
          <p:cNvPr id="44" name="TextBox 44"/>
          <p:cNvSpPr txBox="1"/>
          <p:nvPr/>
        </p:nvSpPr>
        <p:spPr>
          <a:xfrm>
            <a:off x="685801" y="398093"/>
            <a:ext cx="3689027" cy="450701"/>
          </a:xfrm>
          <a:prstGeom prst="rect">
            <a:avLst/>
          </a:prstGeom>
        </p:spPr>
        <p:txBody>
          <a:bodyPr lIns="0" tIns="0" rIns="0" bIns="0" rtlCol="0" anchor="t">
            <a:spAutoFit/>
          </a:bodyPr>
          <a:lstStyle/>
          <a:p>
            <a:pPr>
              <a:lnSpc>
                <a:spcPts val="3726"/>
              </a:lnSpc>
            </a:pPr>
            <a:r>
              <a:rPr lang="en-US" sz="2866">
                <a:solidFill>
                  <a:srgbClr val="5C31FF"/>
                </a:solidFill>
                <a:latin typeface="Open Sans Bold"/>
              </a:rPr>
              <a:t>Katonic.ai Snapshot</a:t>
            </a:r>
          </a:p>
        </p:txBody>
      </p:sp>
      <p:sp>
        <p:nvSpPr>
          <p:cNvPr id="46" name="Title 45">
            <a:extLst>
              <a:ext uri="{FF2B5EF4-FFF2-40B4-BE49-F238E27FC236}">
                <a16:creationId xmlns="" xmlns:a16="http://schemas.microsoft.com/office/drawing/2014/main" id="{24D8134A-DF50-0210-86EC-019DB8757062}"/>
              </a:ext>
            </a:extLst>
          </p:cNvPr>
          <p:cNvSpPr>
            <a:spLocks noGrp="1"/>
          </p:cNvSpPr>
          <p:nvPr>
            <p:ph type="title"/>
          </p:nvPr>
        </p:nvSpPr>
        <p:spPr>
          <a:xfrm>
            <a:off x="793539" y="990083"/>
            <a:ext cx="9660041" cy="762000"/>
          </a:xfrm>
        </p:spPr>
        <p:txBody>
          <a:bodyPr>
            <a:normAutofit/>
          </a:bodyPr>
          <a:lstStyle/>
          <a:p>
            <a:r>
              <a:rPr lang="en-US" b="0" i="0" dirty="0" smtClean="0">
                <a:solidFill>
                  <a:srgbClr val="374151"/>
                </a:solidFill>
                <a:effectLst/>
                <a:latin typeface="Söhne"/>
              </a:rPr>
              <a:t>6 Pillars of E-commerce</a:t>
            </a:r>
            <a:endParaRPr lang="en-IN" dirty="0"/>
          </a:p>
        </p:txBody>
      </p:sp>
      <p:sp>
        <p:nvSpPr>
          <p:cNvPr id="2" name="TextBox 1"/>
          <p:cNvSpPr txBox="1"/>
          <p:nvPr/>
        </p:nvSpPr>
        <p:spPr>
          <a:xfrm>
            <a:off x="1901952" y="2523744"/>
            <a:ext cx="8551628" cy="1938992"/>
          </a:xfrm>
          <a:prstGeom prst="rect">
            <a:avLst/>
          </a:prstGeom>
          <a:noFill/>
        </p:spPr>
        <p:txBody>
          <a:bodyPr wrap="square" rtlCol="0">
            <a:spAutoFit/>
          </a:bodyPr>
          <a:lstStyle/>
          <a:p>
            <a:pPr marL="342900" indent="-342900">
              <a:buAutoNum type="arabicPeriod"/>
            </a:pPr>
            <a:r>
              <a:rPr lang="en-US" sz="2000" dirty="0" smtClean="0"/>
              <a:t>Cataloging.</a:t>
            </a:r>
          </a:p>
          <a:p>
            <a:pPr marL="342900" indent="-342900">
              <a:buAutoNum type="arabicPeriod"/>
            </a:pPr>
            <a:r>
              <a:rPr lang="en-US" sz="2000" dirty="0" smtClean="0"/>
              <a:t>Seller Growth.</a:t>
            </a:r>
          </a:p>
          <a:p>
            <a:pPr marL="342900" indent="-342900">
              <a:buAutoNum type="arabicPeriod"/>
            </a:pPr>
            <a:r>
              <a:rPr lang="en-US" sz="2000" dirty="0" smtClean="0"/>
              <a:t>User Growth and Marketing.</a:t>
            </a:r>
          </a:p>
          <a:p>
            <a:pPr marL="342900" indent="-342900">
              <a:buAutoNum type="arabicPeriod"/>
            </a:pPr>
            <a:r>
              <a:rPr lang="en-US" sz="2000" dirty="0" smtClean="0"/>
              <a:t>Product Discovery.</a:t>
            </a:r>
          </a:p>
          <a:p>
            <a:pPr marL="342900" indent="-342900">
              <a:buAutoNum type="arabicPeriod"/>
            </a:pPr>
            <a:r>
              <a:rPr lang="en-US" sz="2000" dirty="0" smtClean="0"/>
              <a:t>Product Design.</a:t>
            </a:r>
          </a:p>
          <a:p>
            <a:pPr marL="342900" indent="-342900">
              <a:buAutoNum type="arabicPeriod"/>
            </a:pPr>
            <a:r>
              <a:rPr lang="en-US" sz="2000" dirty="0" smtClean="0"/>
              <a:t>Customer Experience.</a:t>
            </a:r>
            <a:endParaRPr lang="en-US" sz="2000" dirty="0"/>
          </a:p>
        </p:txBody>
      </p:sp>
    </p:spTree>
    <p:extLst>
      <p:ext uri="{BB962C8B-B14F-4D97-AF65-F5344CB8AC3E}">
        <p14:creationId xmlns:p14="http://schemas.microsoft.com/office/powerpoint/2010/main" val="340751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28"/>
          <p:cNvSpPr/>
          <p:nvPr/>
        </p:nvSpPr>
        <p:spPr>
          <a:xfrm flipV="1">
            <a:off x="495279" y="344950"/>
            <a:ext cx="0" cy="400022"/>
          </a:xfrm>
          <a:prstGeom prst="line">
            <a:avLst/>
          </a:prstGeom>
          <a:ln w="95250" cap="flat">
            <a:solidFill>
              <a:srgbClr val="FFCC00"/>
            </a:solidFill>
            <a:prstDash val="solid"/>
            <a:headEnd type="none" w="sm" len="sm"/>
            <a:tailEnd type="none" w="sm" len="sm"/>
          </a:ln>
        </p:spPr>
      </p:sp>
      <p:grpSp>
        <p:nvGrpSpPr>
          <p:cNvPr id="29" name="Group 29"/>
          <p:cNvGrpSpPr/>
          <p:nvPr/>
        </p:nvGrpSpPr>
        <p:grpSpPr>
          <a:xfrm>
            <a:off x="11128456" y="-186439"/>
            <a:ext cx="638257" cy="912843"/>
            <a:chOff x="0" y="0"/>
            <a:chExt cx="1276515" cy="1825685"/>
          </a:xfrm>
        </p:grpSpPr>
        <p:sp>
          <p:nvSpPr>
            <p:cNvPr id="30" name="Freeform 30"/>
            <p:cNvSpPr/>
            <p:nvPr/>
          </p:nvSpPr>
          <p:spPr>
            <a:xfrm>
              <a:off x="16891" y="16891"/>
              <a:ext cx="1242695" cy="1791843"/>
            </a:xfrm>
            <a:custGeom>
              <a:avLst/>
              <a:gdLst/>
              <a:ahLst/>
              <a:cxnLst/>
              <a:rect l="l" t="t" r="r" b="b"/>
              <a:pathLst>
                <a:path w="1242695" h="1791843">
                  <a:moveTo>
                    <a:pt x="0" y="0"/>
                  </a:moveTo>
                  <a:lnTo>
                    <a:pt x="1242695" y="0"/>
                  </a:lnTo>
                  <a:lnTo>
                    <a:pt x="1242695" y="1791843"/>
                  </a:lnTo>
                  <a:lnTo>
                    <a:pt x="0" y="1791843"/>
                  </a:lnTo>
                  <a:close/>
                </a:path>
              </a:pathLst>
            </a:custGeom>
            <a:solidFill>
              <a:srgbClr val="5C30FF"/>
            </a:solidFill>
          </p:spPr>
        </p:sp>
        <p:sp>
          <p:nvSpPr>
            <p:cNvPr id="31" name="Freeform 31"/>
            <p:cNvSpPr/>
            <p:nvPr/>
          </p:nvSpPr>
          <p:spPr>
            <a:xfrm>
              <a:off x="0" y="0"/>
              <a:ext cx="1276477" cy="1825625"/>
            </a:xfrm>
            <a:custGeom>
              <a:avLst/>
              <a:gdLst/>
              <a:ahLst/>
              <a:cxnLst/>
              <a:rect l="l" t="t" r="r" b="b"/>
              <a:pathLst>
                <a:path w="1276477" h="1825625">
                  <a:moveTo>
                    <a:pt x="16891" y="0"/>
                  </a:moveTo>
                  <a:lnTo>
                    <a:pt x="1259586" y="0"/>
                  </a:lnTo>
                  <a:cubicBezTo>
                    <a:pt x="1268984" y="0"/>
                    <a:pt x="1276477" y="7620"/>
                    <a:pt x="1276477" y="16891"/>
                  </a:cubicBezTo>
                  <a:lnTo>
                    <a:pt x="1276477" y="1808734"/>
                  </a:lnTo>
                  <a:cubicBezTo>
                    <a:pt x="1276477" y="1818132"/>
                    <a:pt x="1268857" y="1825625"/>
                    <a:pt x="1259586" y="1825625"/>
                  </a:cubicBezTo>
                  <a:lnTo>
                    <a:pt x="16891" y="1825625"/>
                  </a:lnTo>
                  <a:cubicBezTo>
                    <a:pt x="7493" y="1825625"/>
                    <a:pt x="0" y="1818005"/>
                    <a:pt x="0" y="1808734"/>
                  </a:cubicBezTo>
                  <a:lnTo>
                    <a:pt x="0" y="16891"/>
                  </a:lnTo>
                  <a:cubicBezTo>
                    <a:pt x="0" y="7620"/>
                    <a:pt x="7620" y="0"/>
                    <a:pt x="16891" y="0"/>
                  </a:cubicBezTo>
                  <a:moveTo>
                    <a:pt x="16891" y="33909"/>
                  </a:moveTo>
                  <a:lnTo>
                    <a:pt x="16891" y="16891"/>
                  </a:lnTo>
                  <a:lnTo>
                    <a:pt x="33909" y="16891"/>
                  </a:lnTo>
                  <a:lnTo>
                    <a:pt x="33909" y="1808734"/>
                  </a:lnTo>
                  <a:lnTo>
                    <a:pt x="16891" y="1808734"/>
                  </a:lnTo>
                  <a:lnTo>
                    <a:pt x="16891" y="1791843"/>
                  </a:lnTo>
                  <a:lnTo>
                    <a:pt x="1259586" y="1791843"/>
                  </a:lnTo>
                  <a:lnTo>
                    <a:pt x="1259586" y="1808734"/>
                  </a:lnTo>
                  <a:lnTo>
                    <a:pt x="1242695" y="1808734"/>
                  </a:lnTo>
                  <a:lnTo>
                    <a:pt x="1242695" y="16891"/>
                  </a:lnTo>
                  <a:lnTo>
                    <a:pt x="1259586" y="16891"/>
                  </a:lnTo>
                  <a:lnTo>
                    <a:pt x="1259586" y="33909"/>
                  </a:lnTo>
                  <a:lnTo>
                    <a:pt x="16891" y="33909"/>
                  </a:lnTo>
                  <a:close/>
                </a:path>
              </a:pathLst>
            </a:custGeom>
            <a:solidFill>
              <a:srgbClr val="5C31FF"/>
            </a:solidFill>
          </p:spPr>
        </p:sp>
      </p:grpSp>
      <p:sp>
        <p:nvSpPr>
          <p:cNvPr id="32" name="Freeform 32"/>
          <p:cNvSpPr/>
          <p:nvPr/>
        </p:nvSpPr>
        <p:spPr>
          <a:xfrm>
            <a:off x="11185139" y="184651"/>
            <a:ext cx="498835" cy="301124"/>
          </a:xfrm>
          <a:custGeom>
            <a:avLst/>
            <a:gdLst/>
            <a:ahLst/>
            <a:cxnLst/>
            <a:rect l="l" t="t" r="r" b="b"/>
            <a:pathLst>
              <a:path w="748252" h="451686">
                <a:moveTo>
                  <a:pt x="0" y="0"/>
                </a:moveTo>
                <a:lnTo>
                  <a:pt x="748253" y="0"/>
                </a:lnTo>
                <a:lnTo>
                  <a:pt x="748253" y="451687"/>
                </a:lnTo>
                <a:lnTo>
                  <a:pt x="0" y="451687"/>
                </a:lnTo>
                <a:lnTo>
                  <a:pt x="0" y="0"/>
                </a:lnTo>
                <a:close/>
              </a:path>
            </a:pathLst>
          </a:custGeom>
          <a:blipFill>
            <a:blip r:embed="rId3"/>
            <a:stretch>
              <a:fillRect r="-184296"/>
            </a:stretch>
          </a:blipFill>
        </p:spPr>
      </p:sp>
      <p:sp>
        <p:nvSpPr>
          <p:cNvPr id="44" name="TextBox 44"/>
          <p:cNvSpPr txBox="1"/>
          <p:nvPr/>
        </p:nvSpPr>
        <p:spPr>
          <a:xfrm>
            <a:off x="685801" y="319611"/>
            <a:ext cx="3689027" cy="450701"/>
          </a:xfrm>
          <a:prstGeom prst="rect">
            <a:avLst/>
          </a:prstGeom>
        </p:spPr>
        <p:txBody>
          <a:bodyPr lIns="0" tIns="0" rIns="0" bIns="0" rtlCol="0" anchor="t">
            <a:spAutoFit/>
          </a:bodyPr>
          <a:lstStyle/>
          <a:p>
            <a:pPr>
              <a:lnSpc>
                <a:spcPts val="3726"/>
              </a:lnSpc>
            </a:pPr>
            <a:r>
              <a:rPr lang="en-US" sz="2866" dirty="0">
                <a:solidFill>
                  <a:srgbClr val="5C31FF"/>
                </a:solidFill>
                <a:latin typeface="Open Sans Bold"/>
              </a:rPr>
              <a:t>Katonic.ai Snapshot</a:t>
            </a:r>
          </a:p>
        </p:txBody>
      </p:sp>
      <p:sp>
        <p:nvSpPr>
          <p:cNvPr id="46" name="Title 45">
            <a:extLst>
              <a:ext uri="{FF2B5EF4-FFF2-40B4-BE49-F238E27FC236}">
                <a16:creationId xmlns="" xmlns:a16="http://schemas.microsoft.com/office/drawing/2014/main" id="{24D8134A-DF50-0210-86EC-019DB8757062}"/>
              </a:ext>
            </a:extLst>
          </p:cNvPr>
          <p:cNvSpPr>
            <a:spLocks noGrp="1"/>
          </p:cNvSpPr>
          <p:nvPr>
            <p:ph type="title"/>
          </p:nvPr>
        </p:nvSpPr>
        <p:spPr>
          <a:xfrm>
            <a:off x="0" y="702894"/>
            <a:ext cx="9660041" cy="762000"/>
          </a:xfrm>
        </p:spPr>
        <p:txBody>
          <a:bodyPr>
            <a:normAutofit/>
          </a:bodyPr>
          <a:lstStyle/>
          <a:p>
            <a:r>
              <a:rPr lang="en-US" b="0" i="0" dirty="0" smtClean="0">
                <a:solidFill>
                  <a:srgbClr val="374151"/>
                </a:solidFill>
                <a:effectLst/>
                <a:latin typeface="Söhne"/>
              </a:rPr>
              <a:t>Seller Growth and Experience</a:t>
            </a:r>
            <a:endParaRPr lang="en-IN" dirty="0"/>
          </a:p>
        </p:txBody>
      </p:sp>
      <p:sp>
        <p:nvSpPr>
          <p:cNvPr id="2" name="TextBox 1"/>
          <p:cNvSpPr txBox="1"/>
          <p:nvPr/>
        </p:nvSpPr>
        <p:spPr>
          <a:xfrm>
            <a:off x="271273" y="2008756"/>
            <a:ext cx="4251959" cy="4062651"/>
          </a:xfrm>
          <a:prstGeom prst="rect">
            <a:avLst/>
          </a:prstGeom>
          <a:noFill/>
        </p:spPr>
        <p:txBody>
          <a:bodyPr wrap="square" rtlCol="0">
            <a:spAutoFit/>
          </a:bodyPr>
          <a:lstStyle/>
          <a:p>
            <a:r>
              <a:rPr lang="en-US" sz="2000" dirty="0" smtClean="0"/>
              <a:t>Use-case: Negotiating for Price with sellers – Account Manager AI Assistant</a:t>
            </a:r>
          </a:p>
          <a:p>
            <a:endParaRPr lang="en-US" sz="2000" dirty="0" smtClean="0"/>
          </a:p>
          <a:p>
            <a:pPr marL="342900" indent="-342900">
              <a:buFont typeface="Arial" panose="020B0604020202020204" pitchFamily="34" charset="0"/>
              <a:buChar char="•"/>
            </a:pPr>
            <a:r>
              <a:rPr lang="en-US" dirty="0"/>
              <a:t>The E-commerce Negotiation </a:t>
            </a:r>
            <a:r>
              <a:rPr lang="en-US" dirty="0" smtClean="0"/>
              <a:t>Use-case </a:t>
            </a:r>
            <a:r>
              <a:rPr lang="en-US" dirty="0"/>
              <a:t>involves the deployment of an AI negotiator designed to facilitate price negotiations with sellers, akin to an experienced Account Manager. This innovative technology specializes in conducting persuasive and strategic negotiations, aiming to secure favorable price reductions during interactions with sellers. </a:t>
            </a:r>
            <a:endParaRPr lang="en-US" dirty="0" smtClean="0"/>
          </a:p>
          <a:p>
            <a:endParaRPr lang="en-US" dirty="0" smtClean="0"/>
          </a:p>
        </p:txBody>
      </p:sp>
      <p:pic>
        <p:nvPicPr>
          <p:cNvPr id="3" name="Picture 2"/>
          <p:cNvPicPr>
            <a:picLocks noChangeAspect="1"/>
          </p:cNvPicPr>
          <p:nvPr/>
        </p:nvPicPr>
        <p:blipFill>
          <a:blip r:embed="rId4"/>
          <a:stretch>
            <a:fillRect/>
          </a:stretch>
        </p:blipFill>
        <p:spPr>
          <a:xfrm>
            <a:off x="4374828" y="1314174"/>
            <a:ext cx="6661714" cy="2940833"/>
          </a:xfrm>
          <a:prstGeom prst="rect">
            <a:avLst/>
          </a:prstGeom>
        </p:spPr>
      </p:pic>
      <p:pic>
        <p:nvPicPr>
          <p:cNvPr id="4" name="Picture 3"/>
          <p:cNvPicPr>
            <a:picLocks noChangeAspect="1"/>
          </p:cNvPicPr>
          <p:nvPr/>
        </p:nvPicPr>
        <p:blipFill>
          <a:blip r:embed="rId5"/>
          <a:stretch>
            <a:fillRect/>
          </a:stretch>
        </p:blipFill>
        <p:spPr>
          <a:xfrm>
            <a:off x="5648663" y="3563595"/>
            <a:ext cx="5712408" cy="3199224"/>
          </a:xfrm>
          <a:prstGeom prst="rect">
            <a:avLst/>
          </a:prstGeom>
        </p:spPr>
      </p:pic>
    </p:spTree>
    <p:extLst>
      <p:ext uri="{BB962C8B-B14F-4D97-AF65-F5344CB8AC3E}">
        <p14:creationId xmlns:p14="http://schemas.microsoft.com/office/powerpoint/2010/main" val="35970055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28"/>
          <p:cNvSpPr/>
          <p:nvPr/>
        </p:nvSpPr>
        <p:spPr>
          <a:xfrm flipV="1">
            <a:off x="495279" y="344950"/>
            <a:ext cx="0" cy="400022"/>
          </a:xfrm>
          <a:prstGeom prst="line">
            <a:avLst/>
          </a:prstGeom>
          <a:ln w="95250" cap="flat">
            <a:solidFill>
              <a:srgbClr val="FFCC00"/>
            </a:solidFill>
            <a:prstDash val="solid"/>
            <a:headEnd type="none" w="sm" len="sm"/>
            <a:tailEnd type="none" w="sm" len="sm"/>
          </a:ln>
        </p:spPr>
      </p:sp>
      <p:grpSp>
        <p:nvGrpSpPr>
          <p:cNvPr id="29" name="Group 29"/>
          <p:cNvGrpSpPr/>
          <p:nvPr/>
        </p:nvGrpSpPr>
        <p:grpSpPr>
          <a:xfrm>
            <a:off x="11128456" y="-186439"/>
            <a:ext cx="638257" cy="912843"/>
            <a:chOff x="0" y="0"/>
            <a:chExt cx="1276515" cy="1825685"/>
          </a:xfrm>
        </p:grpSpPr>
        <p:sp>
          <p:nvSpPr>
            <p:cNvPr id="30" name="Freeform 30"/>
            <p:cNvSpPr/>
            <p:nvPr/>
          </p:nvSpPr>
          <p:spPr>
            <a:xfrm>
              <a:off x="16891" y="16891"/>
              <a:ext cx="1242695" cy="1791843"/>
            </a:xfrm>
            <a:custGeom>
              <a:avLst/>
              <a:gdLst/>
              <a:ahLst/>
              <a:cxnLst/>
              <a:rect l="l" t="t" r="r" b="b"/>
              <a:pathLst>
                <a:path w="1242695" h="1791843">
                  <a:moveTo>
                    <a:pt x="0" y="0"/>
                  </a:moveTo>
                  <a:lnTo>
                    <a:pt x="1242695" y="0"/>
                  </a:lnTo>
                  <a:lnTo>
                    <a:pt x="1242695" y="1791843"/>
                  </a:lnTo>
                  <a:lnTo>
                    <a:pt x="0" y="1791843"/>
                  </a:lnTo>
                  <a:close/>
                </a:path>
              </a:pathLst>
            </a:custGeom>
            <a:solidFill>
              <a:srgbClr val="5C30FF"/>
            </a:solidFill>
          </p:spPr>
        </p:sp>
        <p:sp>
          <p:nvSpPr>
            <p:cNvPr id="31" name="Freeform 31"/>
            <p:cNvSpPr/>
            <p:nvPr/>
          </p:nvSpPr>
          <p:spPr>
            <a:xfrm>
              <a:off x="0" y="0"/>
              <a:ext cx="1276477" cy="1825625"/>
            </a:xfrm>
            <a:custGeom>
              <a:avLst/>
              <a:gdLst/>
              <a:ahLst/>
              <a:cxnLst/>
              <a:rect l="l" t="t" r="r" b="b"/>
              <a:pathLst>
                <a:path w="1276477" h="1825625">
                  <a:moveTo>
                    <a:pt x="16891" y="0"/>
                  </a:moveTo>
                  <a:lnTo>
                    <a:pt x="1259586" y="0"/>
                  </a:lnTo>
                  <a:cubicBezTo>
                    <a:pt x="1268984" y="0"/>
                    <a:pt x="1276477" y="7620"/>
                    <a:pt x="1276477" y="16891"/>
                  </a:cubicBezTo>
                  <a:lnTo>
                    <a:pt x="1276477" y="1808734"/>
                  </a:lnTo>
                  <a:cubicBezTo>
                    <a:pt x="1276477" y="1818132"/>
                    <a:pt x="1268857" y="1825625"/>
                    <a:pt x="1259586" y="1825625"/>
                  </a:cubicBezTo>
                  <a:lnTo>
                    <a:pt x="16891" y="1825625"/>
                  </a:lnTo>
                  <a:cubicBezTo>
                    <a:pt x="7493" y="1825625"/>
                    <a:pt x="0" y="1818005"/>
                    <a:pt x="0" y="1808734"/>
                  </a:cubicBezTo>
                  <a:lnTo>
                    <a:pt x="0" y="16891"/>
                  </a:lnTo>
                  <a:cubicBezTo>
                    <a:pt x="0" y="7620"/>
                    <a:pt x="7620" y="0"/>
                    <a:pt x="16891" y="0"/>
                  </a:cubicBezTo>
                  <a:moveTo>
                    <a:pt x="16891" y="33909"/>
                  </a:moveTo>
                  <a:lnTo>
                    <a:pt x="16891" y="16891"/>
                  </a:lnTo>
                  <a:lnTo>
                    <a:pt x="33909" y="16891"/>
                  </a:lnTo>
                  <a:lnTo>
                    <a:pt x="33909" y="1808734"/>
                  </a:lnTo>
                  <a:lnTo>
                    <a:pt x="16891" y="1808734"/>
                  </a:lnTo>
                  <a:lnTo>
                    <a:pt x="16891" y="1791843"/>
                  </a:lnTo>
                  <a:lnTo>
                    <a:pt x="1259586" y="1791843"/>
                  </a:lnTo>
                  <a:lnTo>
                    <a:pt x="1259586" y="1808734"/>
                  </a:lnTo>
                  <a:lnTo>
                    <a:pt x="1242695" y="1808734"/>
                  </a:lnTo>
                  <a:lnTo>
                    <a:pt x="1242695" y="16891"/>
                  </a:lnTo>
                  <a:lnTo>
                    <a:pt x="1259586" y="16891"/>
                  </a:lnTo>
                  <a:lnTo>
                    <a:pt x="1259586" y="33909"/>
                  </a:lnTo>
                  <a:lnTo>
                    <a:pt x="16891" y="33909"/>
                  </a:lnTo>
                  <a:close/>
                </a:path>
              </a:pathLst>
            </a:custGeom>
            <a:solidFill>
              <a:srgbClr val="5C31FF"/>
            </a:solidFill>
          </p:spPr>
        </p:sp>
      </p:grpSp>
      <p:sp>
        <p:nvSpPr>
          <p:cNvPr id="32" name="Freeform 32"/>
          <p:cNvSpPr/>
          <p:nvPr/>
        </p:nvSpPr>
        <p:spPr>
          <a:xfrm>
            <a:off x="11185139" y="184651"/>
            <a:ext cx="498835" cy="301124"/>
          </a:xfrm>
          <a:custGeom>
            <a:avLst/>
            <a:gdLst/>
            <a:ahLst/>
            <a:cxnLst/>
            <a:rect l="l" t="t" r="r" b="b"/>
            <a:pathLst>
              <a:path w="748252" h="451686">
                <a:moveTo>
                  <a:pt x="0" y="0"/>
                </a:moveTo>
                <a:lnTo>
                  <a:pt x="748253" y="0"/>
                </a:lnTo>
                <a:lnTo>
                  <a:pt x="748253" y="451687"/>
                </a:lnTo>
                <a:lnTo>
                  <a:pt x="0" y="451687"/>
                </a:lnTo>
                <a:lnTo>
                  <a:pt x="0" y="0"/>
                </a:lnTo>
                <a:close/>
              </a:path>
            </a:pathLst>
          </a:custGeom>
          <a:blipFill>
            <a:blip r:embed="rId3"/>
            <a:stretch>
              <a:fillRect r="-184296"/>
            </a:stretch>
          </a:blipFill>
        </p:spPr>
      </p:sp>
      <p:sp>
        <p:nvSpPr>
          <p:cNvPr id="44" name="TextBox 44"/>
          <p:cNvSpPr txBox="1"/>
          <p:nvPr/>
        </p:nvSpPr>
        <p:spPr>
          <a:xfrm>
            <a:off x="685801" y="319611"/>
            <a:ext cx="3689027" cy="450701"/>
          </a:xfrm>
          <a:prstGeom prst="rect">
            <a:avLst/>
          </a:prstGeom>
        </p:spPr>
        <p:txBody>
          <a:bodyPr lIns="0" tIns="0" rIns="0" bIns="0" rtlCol="0" anchor="t">
            <a:spAutoFit/>
          </a:bodyPr>
          <a:lstStyle/>
          <a:p>
            <a:pPr>
              <a:lnSpc>
                <a:spcPts val="3726"/>
              </a:lnSpc>
            </a:pPr>
            <a:r>
              <a:rPr lang="en-US" sz="2866" dirty="0">
                <a:solidFill>
                  <a:srgbClr val="5C31FF"/>
                </a:solidFill>
                <a:latin typeface="Open Sans Bold"/>
              </a:rPr>
              <a:t>Katonic.ai Snapshot</a:t>
            </a:r>
          </a:p>
        </p:txBody>
      </p:sp>
      <p:sp>
        <p:nvSpPr>
          <p:cNvPr id="46" name="Title 45">
            <a:extLst>
              <a:ext uri="{FF2B5EF4-FFF2-40B4-BE49-F238E27FC236}">
                <a16:creationId xmlns="" xmlns:a16="http://schemas.microsoft.com/office/drawing/2014/main" id="{24D8134A-DF50-0210-86EC-019DB8757062}"/>
              </a:ext>
            </a:extLst>
          </p:cNvPr>
          <p:cNvSpPr>
            <a:spLocks noGrp="1"/>
          </p:cNvSpPr>
          <p:nvPr>
            <p:ph type="title"/>
          </p:nvPr>
        </p:nvSpPr>
        <p:spPr>
          <a:xfrm>
            <a:off x="1173481" y="909412"/>
            <a:ext cx="7982711" cy="578012"/>
          </a:xfrm>
        </p:spPr>
        <p:txBody>
          <a:bodyPr>
            <a:normAutofit/>
          </a:bodyPr>
          <a:lstStyle/>
          <a:p>
            <a:r>
              <a:rPr lang="en-US" dirty="0" smtClean="0">
                <a:solidFill>
                  <a:srgbClr val="374151"/>
                </a:solidFill>
                <a:latin typeface="Söhne"/>
              </a:rPr>
              <a:t>User Growth and Marketing</a:t>
            </a:r>
            <a:endParaRPr lang="en-IN" dirty="0"/>
          </a:p>
        </p:txBody>
      </p:sp>
      <p:sp>
        <p:nvSpPr>
          <p:cNvPr id="2" name="TextBox 1"/>
          <p:cNvSpPr txBox="1"/>
          <p:nvPr/>
        </p:nvSpPr>
        <p:spPr>
          <a:xfrm>
            <a:off x="495279" y="1950721"/>
            <a:ext cx="4625361" cy="3447098"/>
          </a:xfrm>
          <a:prstGeom prst="rect">
            <a:avLst/>
          </a:prstGeom>
          <a:noFill/>
        </p:spPr>
        <p:txBody>
          <a:bodyPr wrap="square" rtlCol="0">
            <a:spAutoFit/>
          </a:bodyPr>
          <a:lstStyle/>
          <a:p>
            <a:r>
              <a:rPr lang="en-US" sz="2000" dirty="0" smtClean="0"/>
              <a:t>Use-case: Generate Push Notifications</a:t>
            </a:r>
          </a:p>
          <a:p>
            <a:endParaRPr lang="en-US" dirty="0" smtClean="0"/>
          </a:p>
          <a:p>
            <a:pPr marL="285750" indent="-285750">
              <a:buFont typeface="Arial" panose="020B0604020202020204" pitchFamily="34" charset="0"/>
              <a:buChar char="•"/>
            </a:pPr>
            <a:r>
              <a:rPr lang="en-US" dirty="0"/>
              <a:t>I</a:t>
            </a:r>
            <a:r>
              <a:rPr lang="en-US" dirty="0" smtClean="0"/>
              <a:t>t's </a:t>
            </a:r>
            <a:r>
              <a:rPr lang="en-US" dirty="0"/>
              <a:t>promoting new products, notifying about special offers, or delivering tailored updates, this AI-driven approach enhances user engagement, increases click-through rates, and fosters a more personalized and effective communication channel between businesses and their app users</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Stable Diffusion and </a:t>
            </a:r>
            <a:r>
              <a:rPr lang="en-US" dirty="0" err="1" smtClean="0"/>
              <a:t>OpenAI</a:t>
            </a:r>
            <a:r>
              <a:rPr lang="en-US" dirty="0" smtClean="0"/>
              <a:t> </a:t>
            </a:r>
            <a:r>
              <a:rPr lang="en-US" dirty="0" err="1" smtClean="0"/>
              <a:t>Chatgpt</a:t>
            </a:r>
            <a:endParaRPr lang="en-US" dirty="0"/>
          </a:p>
          <a:p>
            <a:pPr marL="285750" indent="-285750">
              <a:buFont typeface="Arial" panose="020B0604020202020204" pitchFamily="34" charset="0"/>
              <a:buChar char="•"/>
            </a:pPr>
            <a:endParaRPr lang="en-US" dirty="0" smtClean="0"/>
          </a:p>
        </p:txBody>
      </p:sp>
      <p:pic>
        <p:nvPicPr>
          <p:cNvPr id="3" name="Picture 2"/>
          <p:cNvPicPr>
            <a:picLocks noChangeAspect="1"/>
          </p:cNvPicPr>
          <p:nvPr/>
        </p:nvPicPr>
        <p:blipFill>
          <a:blip r:embed="rId4"/>
          <a:stretch>
            <a:fillRect/>
          </a:stretch>
        </p:blipFill>
        <p:spPr>
          <a:xfrm>
            <a:off x="5299716" y="1950720"/>
            <a:ext cx="6672828" cy="3889247"/>
          </a:xfrm>
          <a:prstGeom prst="rect">
            <a:avLst/>
          </a:prstGeom>
        </p:spPr>
      </p:pic>
    </p:spTree>
    <p:extLst>
      <p:ext uri="{BB962C8B-B14F-4D97-AF65-F5344CB8AC3E}">
        <p14:creationId xmlns:p14="http://schemas.microsoft.com/office/powerpoint/2010/main" val="3811768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28"/>
          <p:cNvSpPr/>
          <p:nvPr/>
        </p:nvSpPr>
        <p:spPr>
          <a:xfrm flipV="1">
            <a:off x="495279" y="344950"/>
            <a:ext cx="0" cy="400022"/>
          </a:xfrm>
          <a:prstGeom prst="line">
            <a:avLst/>
          </a:prstGeom>
          <a:ln w="95250" cap="flat">
            <a:solidFill>
              <a:srgbClr val="FFCC00"/>
            </a:solidFill>
            <a:prstDash val="solid"/>
            <a:headEnd type="none" w="sm" len="sm"/>
            <a:tailEnd type="none" w="sm" len="sm"/>
          </a:ln>
        </p:spPr>
      </p:sp>
      <p:grpSp>
        <p:nvGrpSpPr>
          <p:cNvPr id="29" name="Group 29"/>
          <p:cNvGrpSpPr/>
          <p:nvPr/>
        </p:nvGrpSpPr>
        <p:grpSpPr>
          <a:xfrm>
            <a:off x="11128456" y="-186439"/>
            <a:ext cx="638257" cy="912843"/>
            <a:chOff x="0" y="0"/>
            <a:chExt cx="1276515" cy="1825685"/>
          </a:xfrm>
        </p:grpSpPr>
        <p:sp>
          <p:nvSpPr>
            <p:cNvPr id="30" name="Freeform 30"/>
            <p:cNvSpPr/>
            <p:nvPr/>
          </p:nvSpPr>
          <p:spPr>
            <a:xfrm>
              <a:off x="16891" y="16891"/>
              <a:ext cx="1242695" cy="1791843"/>
            </a:xfrm>
            <a:custGeom>
              <a:avLst/>
              <a:gdLst/>
              <a:ahLst/>
              <a:cxnLst/>
              <a:rect l="l" t="t" r="r" b="b"/>
              <a:pathLst>
                <a:path w="1242695" h="1791843">
                  <a:moveTo>
                    <a:pt x="0" y="0"/>
                  </a:moveTo>
                  <a:lnTo>
                    <a:pt x="1242695" y="0"/>
                  </a:lnTo>
                  <a:lnTo>
                    <a:pt x="1242695" y="1791843"/>
                  </a:lnTo>
                  <a:lnTo>
                    <a:pt x="0" y="1791843"/>
                  </a:lnTo>
                  <a:close/>
                </a:path>
              </a:pathLst>
            </a:custGeom>
            <a:solidFill>
              <a:srgbClr val="5C30FF"/>
            </a:solidFill>
          </p:spPr>
        </p:sp>
        <p:sp>
          <p:nvSpPr>
            <p:cNvPr id="31" name="Freeform 31"/>
            <p:cNvSpPr/>
            <p:nvPr/>
          </p:nvSpPr>
          <p:spPr>
            <a:xfrm>
              <a:off x="0" y="0"/>
              <a:ext cx="1276477" cy="1825625"/>
            </a:xfrm>
            <a:custGeom>
              <a:avLst/>
              <a:gdLst/>
              <a:ahLst/>
              <a:cxnLst/>
              <a:rect l="l" t="t" r="r" b="b"/>
              <a:pathLst>
                <a:path w="1276477" h="1825625">
                  <a:moveTo>
                    <a:pt x="16891" y="0"/>
                  </a:moveTo>
                  <a:lnTo>
                    <a:pt x="1259586" y="0"/>
                  </a:lnTo>
                  <a:cubicBezTo>
                    <a:pt x="1268984" y="0"/>
                    <a:pt x="1276477" y="7620"/>
                    <a:pt x="1276477" y="16891"/>
                  </a:cubicBezTo>
                  <a:lnTo>
                    <a:pt x="1276477" y="1808734"/>
                  </a:lnTo>
                  <a:cubicBezTo>
                    <a:pt x="1276477" y="1818132"/>
                    <a:pt x="1268857" y="1825625"/>
                    <a:pt x="1259586" y="1825625"/>
                  </a:cubicBezTo>
                  <a:lnTo>
                    <a:pt x="16891" y="1825625"/>
                  </a:lnTo>
                  <a:cubicBezTo>
                    <a:pt x="7493" y="1825625"/>
                    <a:pt x="0" y="1818005"/>
                    <a:pt x="0" y="1808734"/>
                  </a:cubicBezTo>
                  <a:lnTo>
                    <a:pt x="0" y="16891"/>
                  </a:lnTo>
                  <a:cubicBezTo>
                    <a:pt x="0" y="7620"/>
                    <a:pt x="7620" y="0"/>
                    <a:pt x="16891" y="0"/>
                  </a:cubicBezTo>
                  <a:moveTo>
                    <a:pt x="16891" y="33909"/>
                  </a:moveTo>
                  <a:lnTo>
                    <a:pt x="16891" y="16891"/>
                  </a:lnTo>
                  <a:lnTo>
                    <a:pt x="33909" y="16891"/>
                  </a:lnTo>
                  <a:lnTo>
                    <a:pt x="33909" y="1808734"/>
                  </a:lnTo>
                  <a:lnTo>
                    <a:pt x="16891" y="1808734"/>
                  </a:lnTo>
                  <a:lnTo>
                    <a:pt x="16891" y="1791843"/>
                  </a:lnTo>
                  <a:lnTo>
                    <a:pt x="1259586" y="1791843"/>
                  </a:lnTo>
                  <a:lnTo>
                    <a:pt x="1259586" y="1808734"/>
                  </a:lnTo>
                  <a:lnTo>
                    <a:pt x="1242695" y="1808734"/>
                  </a:lnTo>
                  <a:lnTo>
                    <a:pt x="1242695" y="16891"/>
                  </a:lnTo>
                  <a:lnTo>
                    <a:pt x="1259586" y="16891"/>
                  </a:lnTo>
                  <a:lnTo>
                    <a:pt x="1259586" y="33909"/>
                  </a:lnTo>
                  <a:lnTo>
                    <a:pt x="16891" y="33909"/>
                  </a:lnTo>
                  <a:close/>
                </a:path>
              </a:pathLst>
            </a:custGeom>
            <a:solidFill>
              <a:srgbClr val="5C31FF"/>
            </a:solidFill>
          </p:spPr>
        </p:sp>
      </p:grpSp>
      <p:sp>
        <p:nvSpPr>
          <p:cNvPr id="32" name="Freeform 32"/>
          <p:cNvSpPr/>
          <p:nvPr/>
        </p:nvSpPr>
        <p:spPr>
          <a:xfrm>
            <a:off x="11185139" y="184651"/>
            <a:ext cx="498835" cy="301124"/>
          </a:xfrm>
          <a:custGeom>
            <a:avLst/>
            <a:gdLst/>
            <a:ahLst/>
            <a:cxnLst/>
            <a:rect l="l" t="t" r="r" b="b"/>
            <a:pathLst>
              <a:path w="748252" h="451686">
                <a:moveTo>
                  <a:pt x="0" y="0"/>
                </a:moveTo>
                <a:lnTo>
                  <a:pt x="748253" y="0"/>
                </a:lnTo>
                <a:lnTo>
                  <a:pt x="748253" y="451687"/>
                </a:lnTo>
                <a:lnTo>
                  <a:pt x="0" y="451687"/>
                </a:lnTo>
                <a:lnTo>
                  <a:pt x="0" y="0"/>
                </a:lnTo>
                <a:close/>
              </a:path>
            </a:pathLst>
          </a:custGeom>
          <a:blipFill>
            <a:blip r:embed="rId3"/>
            <a:stretch>
              <a:fillRect r="-184296"/>
            </a:stretch>
          </a:blipFill>
        </p:spPr>
      </p:sp>
      <p:sp>
        <p:nvSpPr>
          <p:cNvPr id="44" name="TextBox 44"/>
          <p:cNvSpPr txBox="1"/>
          <p:nvPr/>
        </p:nvSpPr>
        <p:spPr>
          <a:xfrm>
            <a:off x="685801" y="319611"/>
            <a:ext cx="3689027" cy="450701"/>
          </a:xfrm>
          <a:prstGeom prst="rect">
            <a:avLst/>
          </a:prstGeom>
        </p:spPr>
        <p:txBody>
          <a:bodyPr lIns="0" tIns="0" rIns="0" bIns="0" rtlCol="0" anchor="t">
            <a:spAutoFit/>
          </a:bodyPr>
          <a:lstStyle/>
          <a:p>
            <a:pPr>
              <a:lnSpc>
                <a:spcPts val="3726"/>
              </a:lnSpc>
            </a:pPr>
            <a:r>
              <a:rPr lang="en-US" sz="2866" dirty="0">
                <a:solidFill>
                  <a:srgbClr val="5C31FF"/>
                </a:solidFill>
                <a:latin typeface="Open Sans Bold"/>
              </a:rPr>
              <a:t>Katonic.ai Snapshot</a:t>
            </a:r>
          </a:p>
        </p:txBody>
      </p:sp>
      <p:sp>
        <p:nvSpPr>
          <p:cNvPr id="46" name="Title 45">
            <a:extLst>
              <a:ext uri="{FF2B5EF4-FFF2-40B4-BE49-F238E27FC236}">
                <a16:creationId xmlns="" xmlns:a16="http://schemas.microsoft.com/office/drawing/2014/main" id="{24D8134A-DF50-0210-86EC-019DB8757062}"/>
              </a:ext>
            </a:extLst>
          </p:cNvPr>
          <p:cNvSpPr>
            <a:spLocks noGrp="1"/>
          </p:cNvSpPr>
          <p:nvPr>
            <p:ph type="title"/>
          </p:nvPr>
        </p:nvSpPr>
        <p:spPr>
          <a:xfrm>
            <a:off x="397743" y="761795"/>
            <a:ext cx="9660041" cy="741181"/>
          </a:xfrm>
        </p:spPr>
        <p:txBody>
          <a:bodyPr>
            <a:normAutofit/>
          </a:bodyPr>
          <a:lstStyle/>
          <a:p>
            <a:r>
              <a:rPr lang="en-US" dirty="0">
                <a:solidFill>
                  <a:srgbClr val="374151"/>
                </a:solidFill>
                <a:latin typeface="Söhne"/>
              </a:rPr>
              <a:t>User Growth and Marketing</a:t>
            </a:r>
            <a:endParaRPr lang="en-IN" dirty="0"/>
          </a:p>
        </p:txBody>
      </p:sp>
      <p:sp>
        <p:nvSpPr>
          <p:cNvPr id="2" name="Rectangle 1"/>
          <p:cNvSpPr/>
          <p:nvPr/>
        </p:nvSpPr>
        <p:spPr>
          <a:xfrm>
            <a:off x="495279" y="1877883"/>
            <a:ext cx="6096000" cy="1785104"/>
          </a:xfrm>
          <a:prstGeom prst="rect">
            <a:avLst/>
          </a:prstGeom>
        </p:spPr>
        <p:txBody>
          <a:bodyPr>
            <a:spAutoFit/>
          </a:bodyPr>
          <a:lstStyle/>
          <a:p>
            <a:r>
              <a:rPr lang="en-US" sz="2000" dirty="0"/>
              <a:t>Use-case: </a:t>
            </a:r>
            <a:r>
              <a:rPr lang="en-US" sz="2000" dirty="0" err="1" smtClean="0"/>
              <a:t>Brandify</a:t>
            </a:r>
            <a:endParaRPr lang="en-US" sz="2000" dirty="0"/>
          </a:p>
          <a:p>
            <a:endParaRPr lang="en-US" dirty="0" smtClean="0"/>
          </a:p>
          <a:p>
            <a:pPr marL="285750" indent="-285750">
              <a:buFont typeface="Arial" panose="020B0604020202020204" pitchFamily="34" charset="0"/>
              <a:buChar char="•"/>
            </a:pPr>
            <a:r>
              <a:rPr lang="en-US" dirty="0" smtClean="0"/>
              <a:t>Generate Brand Names for your brand along with advertisement based on the product/brand description.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Stable Diffusion and </a:t>
            </a:r>
            <a:r>
              <a:rPr lang="en-US" dirty="0" err="1" smtClean="0"/>
              <a:t>OpenAI</a:t>
            </a:r>
            <a:r>
              <a:rPr lang="en-US" dirty="0" smtClean="0"/>
              <a:t> </a:t>
            </a:r>
            <a:r>
              <a:rPr lang="en-US" dirty="0" err="1" smtClean="0"/>
              <a:t>Chatgpt</a:t>
            </a:r>
            <a:r>
              <a:rPr lang="en-US" dirty="0" smtClean="0"/>
              <a:t>.</a:t>
            </a:r>
            <a:endParaRPr lang="en-US" dirty="0"/>
          </a:p>
        </p:txBody>
      </p:sp>
      <p:pic>
        <p:nvPicPr>
          <p:cNvPr id="3" name="Picture 2"/>
          <p:cNvPicPr>
            <a:picLocks noChangeAspect="1"/>
          </p:cNvPicPr>
          <p:nvPr/>
        </p:nvPicPr>
        <p:blipFill>
          <a:blip r:embed="rId4"/>
          <a:stretch>
            <a:fillRect/>
          </a:stretch>
        </p:blipFill>
        <p:spPr>
          <a:xfrm>
            <a:off x="6666302" y="1592250"/>
            <a:ext cx="5340943" cy="2469249"/>
          </a:xfrm>
          <a:prstGeom prst="rect">
            <a:avLst/>
          </a:prstGeom>
        </p:spPr>
      </p:pic>
      <p:pic>
        <p:nvPicPr>
          <p:cNvPr id="4" name="Picture 3"/>
          <p:cNvPicPr>
            <a:picLocks noChangeAspect="1"/>
          </p:cNvPicPr>
          <p:nvPr/>
        </p:nvPicPr>
        <p:blipFill>
          <a:blip r:embed="rId5"/>
          <a:stretch>
            <a:fillRect/>
          </a:stretch>
        </p:blipFill>
        <p:spPr>
          <a:xfrm>
            <a:off x="6516252" y="4216985"/>
            <a:ext cx="5490993" cy="2457820"/>
          </a:xfrm>
          <a:prstGeom prst="rect">
            <a:avLst/>
          </a:prstGeom>
        </p:spPr>
      </p:pic>
    </p:spTree>
    <p:extLst>
      <p:ext uri="{BB962C8B-B14F-4D97-AF65-F5344CB8AC3E}">
        <p14:creationId xmlns:p14="http://schemas.microsoft.com/office/powerpoint/2010/main" val="2131140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28"/>
          <p:cNvSpPr/>
          <p:nvPr/>
        </p:nvSpPr>
        <p:spPr>
          <a:xfrm flipV="1">
            <a:off x="495279" y="344950"/>
            <a:ext cx="0" cy="400022"/>
          </a:xfrm>
          <a:prstGeom prst="line">
            <a:avLst/>
          </a:prstGeom>
          <a:ln w="95250" cap="flat">
            <a:solidFill>
              <a:srgbClr val="FFCC00"/>
            </a:solidFill>
            <a:prstDash val="solid"/>
            <a:headEnd type="none" w="sm" len="sm"/>
            <a:tailEnd type="none" w="sm" len="sm"/>
          </a:ln>
        </p:spPr>
      </p:sp>
      <p:grpSp>
        <p:nvGrpSpPr>
          <p:cNvPr id="29" name="Group 29"/>
          <p:cNvGrpSpPr/>
          <p:nvPr/>
        </p:nvGrpSpPr>
        <p:grpSpPr>
          <a:xfrm>
            <a:off x="11128456" y="-186439"/>
            <a:ext cx="638257" cy="912843"/>
            <a:chOff x="0" y="0"/>
            <a:chExt cx="1276515" cy="1825685"/>
          </a:xfrm>
        </p:grpSpPr>
        <p:sp>
          <p:nvSpPr>
            <p:cNvPr id="30" name="Freeform 30"/>
            <p:cNvSpPr/>
            <p:nvPr/>
          </p:nvSpPr>
          <p:spPr>
            <a:xfrm>
              <a:off x="16891" y="16891"/>
              <a:ext cx="1242695" cy="1791843"/>
            </a:xfrm>
            <a:custGeom>
              <a:avLst/>
              <a:gdLst/>
              <a:ahLst/>
              <a:cxnLst/>
              <a:rect l="l" t="t" r="r" b="b"/>
              <a:pathLst>
                <a:path w="1242695" h="1791843">
                  <a:moveTo>
                    <a:pt x="0" y="0"/>
                  </a:moveTo>
                  <a:lnTo>
                    <a:pt x="1242695" y="0"/>
                  </a:lnTo>
                  <a:lnTo>
                    <a:pt x="1242695" y="1791843"/>
                  </a:lnTo>
                  <a:lnTo>
                    <a:pt x="0" y="1791843"/>
                  </a:lnTo>
                  <a:close/>
                </a:path>
              </a:pathLst>
            </a:custGeom>
            <a:solidFill>
              <a:srgbClr val="5C30FF"/>
            </a:solidFill>
          </p:spPr>
        </p:sp>
        <p:sp>
          <p:nvSpPr>
            <p:cNvPr id="31" name="Freeform 31"/>
            <p:cNvSpPr/>
            <p:nvPr/>
          </p:nvSpPr>
          <p:spPr>
            <a:xfrm>
              <a:off x="0" y="0"/>
              <a:ext cx="1276477" cy="1825625"/>
            </a:xfrm>
            <a:custGeom>
              <a:avLst/>
              <a:gdLst/>
              <a:ahLst/>
              <a:cxnLst/>
              <a:rect l="l" t="t" r="r" b="b"/>
              <a:pathLst>
                <a:path w="1276477" h="1825625">
                  <a:moveTo>
                    <a:pt x="16891" y="0"/>
                  </a:moveTo>
                  <a:lnTo>
                    <a:pt x="1259586" y="0"/>
                  </a:lnTo>
                  <a:cubicBezTo>
                    <a:pt x="1268984" y="0"/>
                    <a:pt x="1276477" y="7620"/>
                    <a:pt x="1276477" y="16891"/>
                  </a:cubicBezTo>
                  <a:lnTo>
                    <a:pt x="1276477" y="1808734"/>
                  </a:lnTo>
                  <a:cubicBezTo>
                    <a:pt x="1276477" y="1818132"/>
                    <a:pt x="1268857" y="1825625"/>
                    <a:pt x="1259586" y="1825625"/>
                  </a:cubicBezTo>
                  <a:lnTo>
                    <a:pt x="16891" y="1825625"/>
                  </a:lnTo>
                  <a:cubicBezTo>
                    <a:pt x="7493" y="1825625"/>
                    <a:pt x="0" y="1818005"/>
                    <a:pt x="0" y="1808734"/>
                  </a:cubicBezTo>
                  <a:lnTo>
                    <a:pt x="0" y="16891"/>
                  </a:lnTo>
                  <a:cubicBezTo>
                    <a:pt x="0" y="7620"/>
                    <a:pt x="7620" y="0"/>
                    <a:pt x="16891" y="0"/>
                  </a:cubicBezTo>
                  <a:moveTo>
                    <a:pt x="16891" y="33909"/>
                  </a:moveTo>
                  <a:lnTo>
                    <a:pt x="16891" y="16891"/>
                  </a:lnTo>
                  <a:lnTo>
                    <a:pt x="33909" y="16891"/>
                  </a:lnTo>
                  <a:lnTo>
                    <a:pt x="33909" y="1808734"/>
                  </a:lnTo>
                  <a:lnTo>
                    <a:pt x="16891" y="1808734"/>
                  </a:lnTo>
                  <a:lnTo>
                    <a:pt x="16891" y="1791843"/>
                  </a:lnTo>
                  <a:lnTo>
                    <a:pt x="1259586" y="1791843"/>
                  </a:lnTo>
                  <a:lnTo>
                    <a:pt x="1259586" y="1808734"/>
                  </a:lnTo>
                  <a:lnTo>
                    <a:pt x="1242695" y="1808734"/>
                  </a:lnTo>
                  <a:lnTo>
                    <a:pt x="1242695" y="16891"/>
                  </a:lnTo>
                  <a:lnTo>
                    <a:pt x="1259586" y="16891"/>
                  </a:lnTo>
                  <a:lnTo>
                    <a:pt x="1259586" y="33909"/>
                  </a:lnTo>
                  <a:lnTo>
                    <a:pt x="16891" y="33909"/>
                  </a:lnTo>
                  <a:close/>
                </a:path>
              </a:pathLst>
            </a:custGeom>
            <a:solidFill>
              <a:srgbClr val="5C31FF"/>
            </a:solidFill>
          </p:spPr>
        </p:sp>
      </p:grpSp>
      <p:sp>
        <p:nvSpPr>
          <p:cNvPr id="32" name="Freeform 32"/>
          <p:cNvSpPr/>
          <p:nvPr/>
        </p:nvSpPr>
        <p:spPr>
          <a:xfrm>
            <a:off x="11185139" y="184651"/>
            <a:ext cx="498835" cy="301124"/>
          </a:xfrm>
          <a:custGeom>
            <a:avLst/>
            <a:gdLst/>
            <a:ahLst/>
            <a:cxnLst/>
            <a:rect l="l" t="t" r="r" b="b"/>
            <a:pathLst>
              <a:path w="748252" h="451686">
                <a:moveTo>
                  <a:pt x="0" y="0"/>
                </a:moveTo>
                <a:lnTo>
                  <a:pt x="748253" y="0"/>
                </a:lnTo>
                <a:lnTo>
                  <a:pt x="748253" y="451687"/>
                </a:lnTo>
                <a:lnTo>
                  <a:pt x="0" y="451687"/>
                </a:lnTo>
                <a:lnTo>
                  <a:pt x="0" y="0"/>
                </a:lnTo>
                <a:close/>
              </a:path>
            </a:pathLst>
          </a:custGeom>
          <a:blipFill>
            <a:blip r:embed="rId3"/>
            <a:stretch>
              <a:fillRect r="-184296"/>
            </a:stretch>
          </a:blipFill>
        </p:spPr>
      </p:sp>
      <p:sp>
        <p:nvSpPr>
          <p:cNvPr id="44" name="TextBox 44"/>
          <p:cNvSpPr txBox="1"/>
          <p:nvPr/>
        </p:nvSpPr>
        <p:spPr>
          <a:xfrm>
            <a:off x="685801" y="319611"/>
            <a:ext cx="3689027" cy="450701"/>
          </a:xfrm>
          <a:prstGeom prst="rect">
            <a:avLst/>
          </a:prstGeom>
        </p:spPr>
        <p:txBody>
          <a:bodyPr lIns="0" tIns="0" rIns="0" bIns="0" rtlCol="0" anchor="t">
            <a:spAutoFit/>
          </a:bodyPr>
          <a:lstStyle/>
          <a:p>
            <a:pPr>
              <a:lnSpc>
                <a:spcPts val="3726"/>
              </a:lnSpc>
            </a:pPr>
            <a:r>
              <a:rPr lang="en-US" sz="2866" dirty="0">
                <a:solidFill>
                  <a:srgbClr val="5C31FF"/>
                </a:solidFill>
                <a:latin typeface="Open Sans Bold"/>
              </a:rPr>
              <a:t>Katonic.ai Snapshot</a:t>
            </a:r>
          </a:p>
        </p:txBody>
      </p:sp>
      <p:sp>
        <p:nvSpPr>
          <p:cNvPr id="46" name="Title 45">
            <a:extLst>
              <a:ext uri="{FF2B5EF4-FFF2-40B4-BE49-F238E27FC236}">
                <a16:creationId xmlns="" xmlns:a16="http://schemas.microsoft.com/office/drawing/2014/main" id="{24D8134A-DF50-0210-86EC-019DB8757062}"/>
              </a:ext>
            </a:extLst>
          </p:cNvPr>
          <p:cNvSpPr>
            <a:spLocks noGrp="1"/>
          </p:cNvSpPr>
          <p:nvPr>
            <p:ph type="title"/>
          </p:nvPr>
        </p:nvSpPr>
        <p:spPr>
          <a:xfrm>
            <a:off x="685801" y="868163"/>
            <a:ext cx="9660041" cy="762000"/>
          </a:xfrm>
        </p:spPr>
        <p:txBody>
          <a:bodyPr>
            <a:normAutofit/>
          </a:bodyPr>
          <a:lstStyle/>
          <a:p>
            <a:r>
              <a:rPr lang="en-US" dirty="0" smtClean="0">
                <a:solidFill>
                  <a:srgbClr val="374151"/>
                </a:solidFill>
                <a:latin typeface="Söhne"/>
              </a:rPr>
              <a:t>Customer Satisfaction</a:t>
            </a:r>
            <a:endParaRPr lang="en-IN" dirty="0"/>
          </a:p>
        </p:txBody>
      </p:sp>
      <p:sp>
        <p:nvSpPr>
          <p:cNvPr id="2" name="Rectangle 1"/>
          <p:cNvSpPr/>
          <p:nvPr/>
        </p:nvSpPr>
        <p:spPr>
          <a:xfrm>
            <a:off x="316992" y="1868473"/>
            <a:ext cx="5084064" cy="2893100"/>
          </a:xfrm>
          <a:prstGeom prst="rect">
            <a:avLst/>
          </a:prstGeom>
        </p:spPr>
        <p:txBody>
          <a:bodyPr wrap="square">
            <a:spAutoFit/>
          </a:bodyPr>
          <a:lstStyle/>
          <a:p>
            <a:r>
              <a:rPr lang="en-US" sz="2000" dirty="0"/>
              <a:t>Use-case</a:t>
            </a:r>
            <a:r>
              <a:rPr lang="en-US" sz="2000" dirty="0" smtClean="0"/>
              <a:t>: Content Moderation</a:t>
            </a:r>
            <a:endParaRPr lang="en-US" sz="2000" dirty="0"/>
          </a:p>
          <a:p>
            <a:endParaRPr lang="en-US" dirty="0"/>
          </a:p>
          <a:p>
            <a:pPr marL="285750" indent="-285750">
              <a:buFont typeface="Arial" panose="020B0604020202020204" pitchFamily="34" charset="0"/>
              <a:buChar char="•"/>
            </a:pPr>
            <a:r>
              <a:rPr lang="en-US" dirty="0"/>
              <a:t>Content moderation in E-commerce ensures a safe and reputable online space by employing AI algorithms to identify and remove inappropriate user-generated content swiftly. This practice enhances user trust, upholds community guidelines, and maintains a positive environment for genuine interactions between buyers and sellers.</a:t>
            </a:r>
          </a:p>
        </p:txBody>
      </p:sp>
      <p:pic>
        <p:nvPicPr>
          <p:cNvPr id="3" name="Picture 2"/>
          <p:cNvPicPr>
            <a:picLocks noChangeAspect="1"/>
          </p:cNvPicPr>
          <p:nvPr/>
        </p:nvPicPr>
        <p:blipFill>
          <a:blip r:embed="rId4"/>
          <a:stretch>
            <a:fillRect/>
          </a:stretch>
        </p:blipFill>
        <p:spPr>
          <a:xfrm>
            <a:off x="5665348" y="2032499"/>
            <a:ext cx="6526652" cy="3917197"/>
          </a:xfrm>
          <a:prstGeom prst="rect">
            <a:avLst/>
          </a:prstGeom>
        </p:spPr>
      </p:pic>
    </p:spTree>
    <p:extLst>
      <p:ext uri="{BB962C8B-B14F-4D97-AF65-F5344CB8AC3E}">
        <p14:creationId xmlns:p14="http://schemas.microsoft.com/office/powerpoint/2010/main" val="176708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28"/>
          <p:cNvSpPr/>
          <p:nvPr/>
        </p:nvSpPr>
        <p:spPr>
          <a:xfrm flipV="1">
            <a:off x="495279" y="344950"/>
            <a:ext cx="0" cy="400022"/>
          </a:xfrm>
          <a:prstGeom prst="line">
            <a:avLst/>
          </a:prstGeom>
          <a:ln w="95250" cap="flat">
            <a:solidFill>
              <a:srgbClr val="FFCC00"/>
            </a:solidFill>
            <a:prstDash val="solid"/>
            <a:headEnd type="none" w="sm" len="sm"/>
            <a:tailEnd type="none" w="sm" len="sm"/>
          </a:ln>
        </p:spPr>
      </p:sp>
      <p:grpSp>
        <p:nvGrpSpPr>
          <p:cNvPr id="29" name="Group 29"/>
          <p:cNvGrpSpPr/>
          <p:nvPr/>
        </p:nvGrpSpPr>
        <p:grpSpPr>
          <a:xfrm>
            <a:off x="11128456" y="-186439"/>
            <a:ext cx="638257" cy="912843"/>
            <a:chOff x="0" y="0"/>
            <a:chExt cx="1276515" cy="1825685"/>
          </a:xfrm>
        </p:grpSpPr>
        <p:sp>
          <p:nvSpPr>
            <p:cNvPr id="30" name="Freeform 30"/>
            <p:cNvSpPr/>
            <p:nvPr/>
          </p:nvSpPr>
          <p:spPr>
            <a:xfrm>
              <a:off x="16891" y="16891"/>
              <a:ext cx="1242695" cy="1791843"/>
            </a:xfrm>
            <a:custGeom>
              <a:avLst/>
              <a:gdLst/>
              <a:ahLst/>
              <a:cxnLst/>
              <a:rect l="l" t="t" r="r" b="b"/>
              <a:pathLst>
                <a:path w="1242695" h="1791843">
                  <a:moveTo>
                    <a:pt x="0" y="0"/>
                  </a:moveTo>
                  <a:lnTo>
                    <a:pt x="1242695" y="0"/>
                  </a:lnTo>
                  <a:lnTo>
                    <a:pt x="1242695" y="1791843"/>
                  </a:lnTo>
                  <a:lnTo>
                    <a:pt x="0" y="1791843"/>
                  </a:lnTo>
                  <a:close/>
                </a:path>
              </a:pathLst>
            </a:custGeom>
            <a:solidFill>
              <a:srgbClr val="5C30FF"/>
            </a:solidFill>
          </p:spPr>
        </p:sp>
        <p:sp>
          <p:nvSpPr>
            <p:cNvPr id="31" name="Freeform 31"/>
            <p:cNvSpPr/>
            <p:nvPr/>
          </p:nvSpPr>
          <p:spPr>
            <a:xfrm>
              <a:off x="0" y="0"/>
              <a:ext cx="1276477" cy="1825625"/>
            </a:xfrm>
            <a:custGeom>
              <a:avLst/>
              <a:gdLst/>
              <a:ahLst/>
              <a:cxnLst/>
              <a:rect l="l" t="t" r="r" b="b"/>
              <a:pathLst>
                <a:path w="1276477" h="1825625">
                  <a:moveTo>
                    <a:pt x="16891" y="0"/>
                  </a:moveTo>
                  <a:lnTo>
                    <a:pt x="1259586" y="0"/>
                  </a:lnTo>
                  <a:cubicBezTo>
                    <a:pt x="1268984" y="0"/>
                    <a:pt x="1276477" y="7620"/>
                    <a:pt x="1276477" y="16891"/>
                  </a:cubicBezTo>
                  <a:lnTo>
                    <a:pt x="1276477" y="1808734"/>
                  </a:lnTo>
                  <a:cubicBezTo>
                    <a:pt x="1276477" y="1818132"/>
                    <a:pt x="1268857" y="1825625"/>
                    <a:pt x="1259586" y="1825625"/>
                  </a:cubicBezTo>
                  <a:lnTo>
                    <a:pt x="16891" y="1825625"/>
                  </a:lnTo>
                  <a:cubicBezTo>
                    <a:pt x="7493" y="1825625"/>
                    <a:pt x="0" y="1818005"/>
                    <a:pt x="0" y="1808734"/>
                  </a:cubicBezTo>
                  <a:lnTo>
                    <a:pt x="0" y="16891"/>
                  </a:lnTo>
                  <a:cubicBezTo>
                    <a:pt x="0" y="7620"/>
                    <a:pt x="7620" y="0"/>
                    <a:pt x="16891" y="0"/>
                  </a:cubicBezTo>
                  <a:moveTo>
                    <a:pt x="16891" y="33909"/>
                  </a:moveTo>
                  <a:lnTo>
                    <a:pt x="16891" y="16891"/>
                  </a:lnTo>
                  <a:lnTo>
                    <a:pt x="33909" y="16891"/>
                  </a:lnTo>
                  <a:lnTo>
                    <a:pt x="33909" y="1808734"/>
                  </a:lnTo>
                  <a:lnTo>
                    <a:pt x="16891" y="1808734"/>
                  </a:lnTo>
                  <a:lnTo>
                    <a:pt x="16891" y="1791843"/>
                  </a:lnTo>
                  <a:lnTo>
                    <a:pt x="1259586" y="1791843"/>
                  </a:lnTo>
                  <a:lnTo>
                    <a:pt x="1259586" y="1808734"/>
                  </a:lnTo>
                  <a:lnTo>
                    <a:pt x="1242695" y="1808734"/>
                  </a:lnTo>
                  <a:lnTo>
                    <a:pt x="1242695" y="16891"/>
                  </a:lnTo>
                  <a:lnTo>
                    <a:pt x="1259586" y="16891"/>
                  </a:lnTo>
                  <a:lnTo>
                    <a:pt x="1259586" y="33909"/>
                  </a:lnTo>
                  <a:lnTo>
                    <a:pt x="16891" y="33909"/>
                  </a:lnTo>
                  <a:close/>
                </a:path>
              </a:pathLst>
            </a:custGeom>
            <a:solidFill>
              <a:srgbClr val="5C31FF"/>
            </a:solidFill>
          </p:spPr>
        </p:sp>
      </p:grpSp>
      <p:sp>
        <p:nvSpPr>
          <p:cNvPr id="32" name="Freeform 32"/>
          <p:cNvSpPr/>
          <p:nvPr/>
        </p:nvSpPr>
        <p:spPr>
          <a:xfrm>
            <a:off x="11185139" y="184651"/>
            <a:ext cx="498835" cy="301124"/>
          </a:xfrm>
          <a:custGeom>
            <a:avLst/>
            <a:gdLst/>
            <a:ahLst/>
            <a:cxnLst/>
            <a:rect l="l" t="t" r="r" b="b"/>
            <a:pathLst>
              <a:path w="748252" h="451686">
                <a:moveTo>
                  <a:pt x="0" y="0"/>
                </a:moveTo>
                <a:lnTo>
                  <a:pt x="748253" y="0"/>
                </a:lnTo>
                <a:lnTo>
                  <a:pt x="748253" y="451687"/>
                </a:lnTo>
                <a:lnTo>
                  <a:pt x="0" y="451687"/>
                </a:lnTo>
                <a:lnTo>
                  <a:pt x="0" y="0"/>
                </a:lnTo>
                <a:close/>
              </a:path>
            </a:pathLst>
          </a:custGeom>
          <a:blipFill>
            <a:blip r:embed="rId3"/>
            <a:stretch>
              <a:fillRect r="-184296"/>
            </a:stretch>
          </a:blipFill>
        </p:spPr>
      </p:sp>
      <p:sp>
        <p:nvSpPr>
          <p:cNvPr id="44" name="TextBox 44"/>
          <p:cNvSpPr txBox="1"/>
          <p:nvPr/>
        </p:nvSpPr>
        <p:spPr>
          <a:xfrm>
            <a:off x="685801" y="319611"/>
            <a:ext cx="3689027" cy="450701"/>
          </a:xfrm>
          <a:prstGeom prst="rect">
            <a:avLst/>
          </a:prstGeom>
        </p:spPr>
        <p:txBody>
          <a:bodyPr lIns="0" tIns="0" rIns="0" bIns="0" rtlCol="0" anchor="t">
            <a:spAutoFit/>
          </a:bodyPr>
          <a:lstStyle/>
          <a:p>
            <a:pPr>
              <a:lnSpc>
                <a:spcPts val="3726"/>
              </a:lnSpc>
            </a:pPr>
            <a:r>
              <a:rPr lang="en-US" sz="2866" dirty="0">
                <a:solidFill>
                  <a:srgbClr val="5C31FF"/>
                </a:solidFill>
                <a:latin typeface="Open Sans Bold"/>
              </a:rPr>
              <a:t>Katonic.ai Snapshot</a:t>
            </a:r>
          </a:p>
        </p:txBody>
      </p:sp>
      <p:sp>
        <p:nvSpPr>
          <p:cNvPr id="46" name="Title 45">
            <a:extLst>
              <a:ext uri="{FF2B5EF4-FFF2-40B4-BE49-F238E27FC236}">
                <a16:creationId xmlns="" xmlns:a16="http://schemas.microsoft.com/office/drawing/2014/main" id="{24D8134A-DF50-0210-86EC-019DB8757062}"/>
              </a:ext>
            </a:extLst>
          </p:cNvPr>
          <p:cNvSpPr>
            <a:spLocks noGrp="1"/>
          </p:cNvSpPr>
          <p:nvPr>
            <p:ph type="title"/>
          </p:nvPr>
        </p:nvSpPr>
        <p:spPr>
          <a:xfrm>
            <a:off x="0" y="708945"/>
            <a:ext cx="9660041" cy="762000"/>
          </a:xfrm>
        </p:spPr>
        <p:txBody>
          <a:bodyPr>
            <a:normAutofit/>
          </a:bodyPr>
          <a:lstStyle/>
          <a:p>
            <a:r>
              <a:rPr lang="en-US" dirty="0" smtClean="0">
                <a:solidFill>
                  <a:srgbClr val="374151"/>
                </a:solidFill>
                <a:latin typeface="Söhne"/>
              </a:rPr>
              <a:t>Product Comprehension</a:t>
            </a:r>
            <a:endParaRPr lang="en-IN" dirty="0"/>
          </a:p>
        </p:txBody>
      </p:sp>
      <p:sp>
        <p:nvSpPr>
          <p:cNvPr id="2" name="Rectangle 1"/>
          <p:cNvSpPr/>
          <p:nvPr/>
        </p:nvSpPr>
        <p:spPr>
          <a:xfrm>
            <a:off x="307849" y="1788023"/>
            <a:ext cx="4066979" cy="4062651"/>
          </a:xfrm>
          <a:prstGeom prst="rect">
            <a:avLst/>
          </a:prstGeom>
        </p:spPr>
        <p:txBody>
          <a:bodyPr wrap="square">
            <a:spAutoFit/>
          </a:bodyPr>
          <a:lstStyle/>
          <a:p>
            <a:r>
              <a:rPr lang="en-US" sz="2000" dirty="0"/>
              <a:t>Use-case</a:t>
            </a:r>
            <a:r>
              <a:rPr lang="en-US" sz="2000" dirty="0" smtClean="0"/>
              <a:t>: Product Review Summarization and Intent </a:t>
            </a:r>
            <a:r>
              <a:rPr lang="en-US" sz="2000" dirty="0"/>
              <a:t>Classification.</a:t>
            </a:r>
          </a:p>
          <a:p>
            <a:endParaRPr lang="en-US" dirty="0" smtClean="0"/>
          </a:p>
          <a:p>
            <a:pPr marL="285750" indent="-285750">
              <a:buFont typeface="Arial" panose="020B0604020202020204" pitchFamily="34" charset="0"/>
              <a:buChar char="•"/>
            </a:pPr>
            <a:r>
              <a:rPr lang="en-US" dirty="0"/>
              <a:t>Product Review Summarization condenses lengthy reviews into concise insights, while Intent Classification uses AI to categorize sentiments, enabling E-commerce businesses to quickly understand customer feedback. These technologies enhance decision-making and product improvement efforts based on customer opinions.</a:t>
            </a:r>
          </a:p>
        </p:txBody>
      </p:sp>
      <p:pic>
        <p:nvPicPr>
          <p:cNvPr id="3" name="Picture 2"/>
          <p:cNvPicPr>
            <a:picLocks noChangeAspect="1"/>
          </p:cNvPicPr>
          <p:nvPr/>
        </p:nvPicPr>
        <p:blipFill>
          <a:blip r:embed="rId4"/>
          <a:stretch>
            <a:fillRect/>
          </a:stretch>
        </p:blipFill>
        <p:spPr>
          <a:xfrm>
            <a:off x="4697310" y="1470945"/>
            <a:ext cx="7060938" cy="3454623"/>
          </a:xfrm>
          <a:prstGeom prst="rect">
            <a:avLst/>
          </a:prstGeom>
        </p:spPr>
      </p:pic>
      <p:pic>
        <p:nvPicPr>
          <p:cNvPr id="4" name="Picture 3"/>
          <p:cNvPicPr>
            <a:picLocks noChangeAspect="1"/>
          </p:cNvPicPr>
          <p:nvPr/>
        </p:nvPicPr>
        <p:blipFill rotWithShape="1">
          <a:blip r:embed="rId5"/>
          <a:srcRect l="42990" r="10991"/>
          <a:stretch/>
        </p:blipFill>
        <p:spPr>
          <a:xfrm>
            <a:off x="9072138" y="3595505"/>
            <a:ext cx="4070838" cy="2951003"/>
          </a:xfrm>
          <a:prstGeom prst="rect">
            <a:avLst/>
          </a:prstGeom>
        </p:spPr>
      </p:pic>
    </p:spTree>
    <p:extLst>
      <p:ext uri="{BB962C8B-B14F-4D97-AF65-F5344CB8AC3E}">
        <p14:creationId xmlns:p14="http://schemas.microsoft.com/office/powerpoint/2010/main" val="599350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28"/>
          <p:cNvSpPr/>
          <p:nvPr/>
        </p:nvSpPr>
        <p:spPr>
          <a:xfrm flipV="1">
            <a:off x="495279" y="344950"/>
            <a:ext cx="0" cy="400022"/>
          </a:xfrm>
          <a:prstGeom prst="line">
            <a:avLst/>
          </a:prstGeom>
          <a:ln w="95250" cap="flat">
            <a:solidFill>
              <a:srgbClr val="FFCC00"/>
            </a:solidFill>
            <a:prstDash val="solid"/>
            <a:headEnd type="none" w="sm" len="sm"/>
            <a:tailEnd type="none" w="sm" len="sm"/>
          </a:ln>
        </p:spPr>
      </p:sp>
      <p:grpSp>
        <p:nvGrpSpPr>
          <p:cNvPr id="29" name="Group 29"/>
          <p:cNvGrpSpPr/>
          <p:nvPr/>
        </p:nvGrpSpPr>
        <p:grpSpPr>
          <a:xfrm>
            <a:off x="11128456" y="-186439"/>
            <a:ext cx="638257" cy="912843"/>
            <a:chOff x="0" y="0"/>
            <a:chExt cx="1276515" cy="1825685"/>
          </a:xfrm>
        </p:grpSpPr>
        <p:sp>
          <p:nvSpPr>
            <p:cNvPr id="30" name="Freeform 30"/>
            <p:cNvSpPr/>
            <p:nvPr/>
          </p:nvSpPr>
          <p:spPr>
            <a:xfrm>
              <a:off x="16891" y="16891"/>
              <a:ext cx="1242695" cy="1791843"/>
            </a:xfrm>
            <a:custGeom>
              <a:avLst/>
              <a:gdLst/>
              <a:ahLst/>
              <a:cxnLst/>
              <a:rect l="l" t="t" r="r" b="b"/>
              <a:pathLst>
                <a:path w="1242695" h="1791843">
                  <a:moveTo>
                    <a:pt x="0" y="0"/>
                  </a:moveTo>
                  <a:lnTo>
                    <a:pt x="1242695" y="0"/>
                  </a:lnTo>
                  <a:lnTo>
                    <a:pt x="1242695" y="1791843"/>
                  </a:lnTo>
                  <a:lnTo>
                    <a:pt x="0" y="1791843"/>
                  </a:lnTo>
                  <a:close/>
                </a:path>
              </a:pathLst>
            </a:custGeom>
            <a:solidFill>
              <a:srgbClr val="5C30FF"/>
            </a:solidFill>
          </p:spPr>
        </p:sp>
        <p:sp>
          <p:nvSpPr>
            <p:cNvPr id="31" name="Freeform 31"/>
            <p:cNvSpPr/>
            <p:nvPr/>
          </p:nvSpPr>
          <p:spPr>
            <a:xfrm>
              <a:off x="0" y="0"/>
              <a:ext cx="1276477" cy="1825625"/>
            </a:xfrm>
            <a:custGeom>
              <a:avLst/>
              <a:gdLst/>
              <a:ahLst/>
              <a:cxnLst/>
              <a:rect l="l" t="t" r="r" b="b"/>
              <a:pathLst>
                <a:path w="1276477" h="1825625">
                  <a:moveTo>
                    <a:pt x="16891" y="0"/>
                  </a:moveTo>
                  <a:lnTo>
                    <a:pt x="1259586" y="0"/>
                  </a:lnTo>
                  <a:cubicBezTo>
                    <a:pt x="1268984" y="0"/>
                    <a:pt x="1276477" y="7620"/>
                    <a:pt x="1276477" y="16891"/>
                  </a:cubicBezTo>
                  <a:lnTo>
                    <a:pt x="1276477" y="1808734"/>
                  </a:lnTo>
                  <a:cubicBezTo>
                    <a:pt x="1276477" y="1818132"/>
                    <a:pt x="1268857" y="1825625"/>
                    <a:pt x="1259586" y="1825625"/>
                  </a:cubicBezTo>
                  <a:lnTo>
                    <a:pt x="16891" y="1825625"/>
                  </a:lnTo>
                  <a:cubicBezTo>
                    <a:pt x="7493" y="1825625"/>
                    <a:pt x="0" y="1818005"/>
                    <a:pt x="0" y="1808734"/>
                  </a:cubicBezTo>
                  <a:lnTo>
                    <a:pt x="0" y="16891"/>
                  </a:lnTo>
                  <a:cubicBezTo>
                    <a:pt x="0" y="7620"/>
                    <a:pt x="7620" y="0"/>
                    <a:pt x="16891" y="0"/>
                  </a:cubicBezTo>
                  <a:moveTo>
                    <a:pt x="16891" y="33909"/>
                  </a:moveTo>
                  <a:lnTo>
                    <a:pt x="16891" y="16891"/>
                  </a:lnTo>
                  <a:lnTo>
                    <a:pt x="33909" y="16891"/>
                  </a:lnTo>
                  <a:lnTo>
                    <a:pt x="33909" y="1808734"/>
                  </a:lnTo>
                  <a:lnTo>
                    <a:pt x="16891" y="1808734"/>
                  </a:lnTo>
                  <a:lnTo>
                    <a:pt x="16891" y="1791843"/>
                  </a:lnTo>
                  <a:lnTo>
                    <a:pt x="1259586" y="1791843"/>
                  </a:lnTo>
                  <a:lnTo>
                    <a:pt x="1259586" y="1808734"/>
                  </a:lnTo>
                  <a:lnTo>
                    <a:pt x="1242695" y="1808734"/>
                  </a:lnTo>
                  <a:lnTo>
                    <a:pt x="1242695" y="16891"/>
                  </a:lnTo>
                  <a:lnTo>
                    <a:pt x="1259586" y="16891"/>
                  </a:lnTo>
                  <a:lnTo>
                    <a:pt x="1259586" y="33909"/>
                  </a:lnTo>
                  <a:lnTo>
                    <a:pt x="16891" y="33909"/>
                  </a:lnTo>
                  <a:close/>
                </a:path>
              </a:pathLst>
            </a:custGeom>
            <a:solidFill>
              <a:srgbClr val="5C31FF"/>
            </a:solidFill>
          </p:spPr>
        </p:sp>
      </p:grpSp>
      <p:sp>
        <p:nvSpPr>
          <p:cNvPr id="32" name="Freeform 32"/>
          <p:cNvSpPr/>
          <p:nvPr/>
        </p:nvSpPr>
        <p:spPr>
          <a:xfrm>
            <a:off x="11185139" y="184651"/>
            <a:ext cx="498835" cy="301124"/>
          </a:xfrm>
          <a:custGeom>
            <a:avLst/>
            <a:gdLst/>
            <a:ahLst/>
            <a:cxnLst/>
            <a:rect l="l" t="t" r="r" b="b"/>
            <a:pathLst>
              <a:path w="748252" h="451686">
                <a:moveTo>
                  <a:pt x="0" y="0"/>
                </a:moveTo>
                <a:lnTo>
                  <a:pt x="748253" y="0"/>
                </a:lnTo>
                <a:lnTo>
                  <a:pt x="748253" y="451687"/>
                </a:lnTo>
                <a:lnTo>
                  <a:pt x="0" y="451687"/>
                </a:lnTo>
                <a:lnTo>
                  <a:pt x="0" y="0"/>
                </a:lnTo>
                <a:close/>
              </a:path>
            </a:pathLst>
          </a:custGeom>
          <a:blipFill>
            <a:blip r:embed="rId3"/>
            <a:stretch>
              <a:fillRect r="-184296"/>
            </a:stretch>
          </a:blipFill>
        </p:spPr>
      </p:sp>
      <p:sp>
        <p:nvSpPr>
          <p:cNvPr id="44" name="TextBox 44"/>
          <p:cNvSpPr txBox="1"/>
          <p:nvPr/>
        </p:nvSpPr>
        <p:spPr>
          <a:xfrm>
            <a:off x="685801" y="319611"/>
            <a:ext cx="3689027" cy="450701"/>
          </a:xfrm>
          <a:prstGeom prst="rect">
            <a:avLst/>
          </a:prstGeom>
        </p:spPr>
        <p:txBody>
          <a:bodyPr lIns="0" tIns="0" rIns="0" bIns="0" rtlCol="0" anchor="t">
            <a:spAutoFit/>
          </a:bodyPr>
          <a:lstStyle/>
          <a:p>
            <a:pPr>
              <a:lnSpc>
                <a:spcPts val="3726"/>
              </a:lnSpc>
            </a:pPr>
            <a:r>
              <a:rPr lang="en-US" sz="2866" dirty="0">
                <a:solidFill>
                  <a:srgbClr val="5C31FF"/>
                </a:solidFill>
                <a:latin typeface="Open Sans Bold"/>
              </a:rPr>
              <a:t>Katonic.ai Snapshot</a:t>
            </a:r>
          </a:p>
        </p:txBody>
      </p:sp>
      <p:sp>
        <p:nvSpPr>
          <p:cNvPr id="46" name="Title 45">
            <a:extLst>
              <a:ext uri="{FF2B5EF4-FFF2-40B4-BE49-F238E27FC236}">
                <a16:creationId xmlns="" xmlns:a16="http://schemas.microsoft.com/office/drawing/2014/main" id="{24D8134A-DF50-0210-86EC-019DB8757062}"/>
              </a:ext>
            </a:extLst>
          </p:cNvPr>
          <p:cNvSpPr>
            <a:spLocks noGrp="1"/>
          </p:cNvSpPr>
          <p:nvPr>
            <p:ph type="title"/>
          </p:nvPr>
        </p:nvSpPr>
        <p:spPr>
          <a:xfrm>
            <a:off x="685801" y="892547"/>
            <a:ext cx="9660041" cy="762000"/>
          </a:xfrm>
        </p:spPr>
        <p:txBody>
          <a:bodyPr>
            <a:normAutofit/>
          </a:bodyPr>
          <a:lstStyle/>
          <a:p>
            <a:r>
              <a:rPr lang="en-US" dirty="0" smtClean="0">
                <a:solidFill>
                  <a:srgbClr val="374151"/>
                </a:solidFill>
                <a:latin typeface="Söhne"/>
              </a:rPr>
              <a:t>Product Comprehension </a:t>
            </a:r>
            <a:endParaRPr lang="en-IN" dirty="0"/>
          </a:p>
        </p:txBody>
      </p:sp>
      <p:sp>
        <p:nvSpPr>
          <p:cNvPr id="2" name="Rectangle 1"/>
          <p:cNvSpPr/>
          <p:nvPr/>
        </p:nvSpPr>
        <p:spPr>
          <a:xfrm>
            <a:off x="280416" y="1810807"/>
            <a:ext cx="5181600" cy="2339102"/>
          </a:xfrm>
          <a:prstGeom prst="rect">
            <a:avLst/>
          </a:prstGeom>
        </p:spPr>
        <p:txBody>
          <a:bodyPr wrap="square">
            <a:spAutoFit/>
          </a:bodyPr>
          <a:lstStyle/>
          <a:p>
            <a:r>
              <a:rPr lang="en-US" sz="2000" dirty="0"/>
              <a:t>Use-case: </a:t>
            </a:r>
            <a:r>
              <a:rPr lang="en-US" sz="2000" dirty="0" smtClean="0"/>
              <a:t>Customer Request Classification.</a:t>
            </a:r>
            <a:endParaRPr lang="en-US" sz="2000" dirty="0"/>
          </a:p>
          <a:p>
            <a:endParaRPr lang="en-US" dirty="0"/>
          </a:p>
          <a:p>
            <a:pPr marL="285750" indent="-285750">
              <a:buFont typeface="Arial" panose="020B0604020202020204" pitchFamily="34" charset="0"/>
              <a:buChar char="•"/>
            </a:pPr>
            <a:r>
              <a:rPr lang="en-US" dirty="0"/>
              <a:t>Customer Request Classification uses AI to swiftly categorize customer inquiries in E-commerce, directing them to the relevant departments. This streamlines support processes, leading to faster response times and higher customer satisfaction by ensuring efficient issue resolution.</a:t>
            </a:r>
          </a:p>
        </p:txBody>
      </p:sp>
      <p:pic>
        <p:nvPicPr>
          <p:cNvPr id="3" name="Picture 2"/>
          <p:cNvPicPr>
            <a:picLocks noChangeAspect="1"/>
          </p:cNvPicPr>
          <p:nvPr/>
        </p:nvPicPr>
        <p:blipFill>
          <a:blip r:embed="rId4"/>
          <a:stretch>
            <a:fillRect/>
          </a:stretch>
        </p:blipFill>
        <p:spPr>
          <a:xfrm>
            <a:off x="5812993" y="1810807"/>
            <a:ext cx="6232703" cy="3480521"/>
          </a:xfrm>
          <a:prstGeom prst="rect">
            <a:avLst/>
          </a:prstGeom>
        </p:spPr>
      </p:pic>
    </p:spTree>
    <p:extLst>
      <p:ext uri="{BB962C8B-B14F-4D97-AF65-F5344CB8AC3E}">
        <p14:creationId xmlns:p14="http://schemas.microsoft.com/office/powerpoint/2010/main" val="4342573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28"/>
          <p:cNvSpPr/>
          <p:nvPr/>
        </p:nvSpPr>
        <p:spPr>
          <a:xfrm flipV="1">
            <a:off x="495279" y="344950"/>
            <a:ext cx="0" cy="400022"/>
          </a:xfrm>
          <a:prstGeom prst="line">
            <a:avLst/>
          </a:prstGeom>
          <a:ln w="95250" cap="flat">
            <a:solidFill>
              <a:srgbClr val="FFCC00"/>
            </a:solidFill>
            <a:prstDash val="solid"/>
            <a:headEnd type="none" w="sm" len="sm"/>
            <a:tailEnd type="none" w="sm" len="sm"/>
          </a:ln>
        </p:spPr>
      </p:sp>
      <p:grpSp>
        <p:nvGrpSpPr>
          <p:cNvPr id="29" name="Group 29"/>
          <p:cNvGrpSpPr/>
          <p:nvPr/>
        </p:nvGrpSpPr>
        <p:grpSpPr>
          <a:xfrm>
            <a:off x="11128456" y="-186439"/>
            <a:ext cx="638257" cy="912843"/>
            <a:chOff x="0" y="0"/>
            <a:chExt cx="1276515" cy="1825685"/>
          </a:xfrm>
        </p:grpSpPr>
        <p:sp>
          <p:nvSpPr>
            <p:cNvPr id="30" name="Freeform 30"/>
            <p:cNvSpPr/>
            <p:nvPr/>
          </p:nvSpPr>
          <p:spPr>
            <a:xfrm>
              <a:off x="16891" y="16891"/>
              <a:ext cx="1242695" cy="1791843"/>
            </a:xfrm>
            <a:custGeom>
              <a:avLst/>
              <a:gdLst/>
              <a:ahLst/>
              <a:cxnLst/>
              <a:rect l="l" t="t" r="r" b="b"/>
              <a:pathLst>
                <a:path w="1242695" h="1791843">
                  <a:moveTo>
                    <a:pt x="0" y="0"/>
                  </a:moveTo>
                  <a:lnTo>
                    <a:pt x="1242695" y="0"/>
                  </a:lnTo>
                  <a:lnTo>
                    <a:pt x="1242695" y="1791843"/>
                  </a:lnTo>
                  <a:lnTo>
                    <a:pt x="0" y="1791843"/>
                  </a:lnTo>
                  <a:close/>
                </a:path>
              </a:pathLst>
            </a:custGeom>
            <a:solidFill>
              <a:srgbClr val="5C30FF"/>
            </a:solidFill>
          </p:spPr>
        </p:sp>
        <p:sp>
          <p:nvSpPr>
            <p:cNvPr id="31" name="Freeform 31"/>
            <p:cNvSpPr/>
            <p:nvPr/>
          </p:nvSpPr>
          <p:spPr>
            <a:xfrm>
              <a:off x="0" y="0"/>
              <a:ext cx="1276477" cy="1825625"/>
            </a:xfrm>
            <a:custGeom>
              <a:avLst/>
              <a:gdLst/>
              <a:ahLst/>
              <a:cxnLst/>
              <a:rect l="l" t="t" r="r" b="b"/>
              <a:pathLst>
                <a:path w="1276477" h="1825625">
                  <a:moveTo>
                    <a:pt x="16891" y="0"/>
                  </a:moveTo>
                  <a:lnTo>
                    <a:pt x="1259586" y="0"/>
                  </a:lnTo>
                  <a:cubicBezTo>
                    <a:pt x="1268984" y="0"/>
                    <a:pt x="1276477" y="7620"/>
                    <a:pt x="1276477" y="16891"/>
                  </a:cubicBezTo>
                  <a:lnTo>
                    <a:pt x="1276477" y="1808734"/>
                  </a:lnTo>
                  <a:cubicBezTo>
                    <a:pt x="1276477" y="1818132"/>
                    <a:pt x="1268857" y="1825625"/>
                    <a:pt x="1259586" y="1825625"/>
                  </a:cubicBezTo>
                  <a:lnTo>
                    <a:pt x="16891" y="1825625"/>
                  </a:lnTo>
                  <a:cubicBezTo>
                    <a:pt x="7493" y="1825625"/>
                    <a:pt x="0" y="1818005"/>
                    <a:pt x="0" y="1808734"/>
                  </a:cubicBezTo>
                  <a:lnTo>
                    <a:pt x="0" y="16891"/>
                  </a:lnTo>
                  <a:cubicBezTo>
                    <a:pt x="0" y="7620"/>
                    <a:pt x="7620" y="0"/>
                    <a:pt x="16891" y="0"/>
                  </a:cubicBezTo>
                  <a:moveTo>
                    <a:pt x="16891" y="33909"/>
                  </a:moveTo>
                  <a:lnTo>
                    <a:pt x="16891" y="16891"/>
                  </a:lnTo>
                  <a:lnTo>
                    <a:pt x="33909" y="16891"/>
                  </a:lnTo>
                  <a:lnTo>
                    <a:pt x="33909" y="1808734"/>
                  </a:lnTo>
                  <a:lnTo>
                    <a:pt x="16891" y="1808734"/>
                  </a:lnTo>
                  <a:lnTo>
                    <a:pt x="16891" y="1791843"/>
                  </a:lnTo>
                  <a:lnTo>
                    <a:pt x="1259586" y="1791843"/>
                  </a:lnTo>
                  <a:lnTo>
                    <a:pt x="1259586" y="1808734"/>
                  </a:lnTo>
                  <a:lnTo>
                    <a:pt x="1242695" y="1808734"/>
                  </a:lnTo>
                  <a:lnTo>
                    <a:pt x="1242695" y="16891"/>
                  </a:lnTo>
                  <a:lnTo>
                    <a:pt x="1259586" y="16891"/>
                  </a:lnTo>
                  <a:lnTo>
                    <a:pt x="1259586" y="33909"/>
                  </a:lnTo>
                  <a:lnTo>
                    <a:pt x="16891" y="33909"/>
                  </a:lnTo>
                  <a:close/>
                </a:path>
              </a:pathLst>
            </a:custGeom>
            <a:solidFill>
              <a:srgbClr val="5C31FF"/>
            </a:solidFill>
          </p:spPr>
        </p:sp>
      </p:grpSp>
      <p:sp>
        <p:nvSpPr>
          <p:cNvPr id="32" name="Freeform 32"/>
          <p:cNvSpPr/>
          <p:nvPr/>
        </p:nvSpPr>
        <p:spPr>
          <a:xfrm>
            <a:off x="11185139" y="184651"/>
            <a:ext cx="498835" cy="301124"/>
          </a:xfrm>
          <a:custGeom>
            <a:avLst/>
            <a:gdLst/>
            <a:ahLst/>
            <a:cxnLst/>
            <a:rect l="l" t="t" r="r" b="b"/>
            <a:pathLst>
              <a:path w="748252" h="451686">
                <a:moveTo>
                  <a:pt x="0" y="0"/>
                </a:moveTo>
                <a:lnTo>
                  <a:pt x="748253" y="0"/>
                </a:lnTo>
                <a:lnTo>
                  <a:pt x="748253" y="451687"/>
                </a:lnTo>
                <a:lnTo>
                  <a:pt x="0" y="451687"/>
                </a:lnTo>
                <a:lnTo>
                  <a:pt x="0" y="0"/>
                </a:lnTo>
                <a:close/>
              </a:path>
            </a:pathLst>
          </a:custGeom>
          <a:blipFill>
            <a:blip r:embed="rId3"/>
            <a:stretch>
              <a:fillRect r="-184296"/>
            </a:stretch>
          </a:blipFill>
        </p:spPr>
      </p:sp>
      <p:sp>
        <p:nvSpPr>
          <p:cNvPr id="44" name="TextBox 44"/>
          <p:cNvSpPr txBox="1"/>
          <p:nvPr/>
        </p:nvSpPr>
        <p:spPr>
          <a:xfrm>
            <a:off x="685801" y="319611"/>
            <a:ext cx="3689027" cy="450701"/>
          </a:xfrm>
          <a:prstGeom prst="rect">
            <a:avLst/>
          </a:prstGeom>
        </p:spPr>
        <p:txBody>
          <a:bodyPr lIns="0" tIns="0" rIns="0" bIns="0" rtlCol="0" anchor="t">
            <a:spAutoFit/>
          </a:bodyPr>
          <a:lstStyle/>
          <a:p>
            <a:pPr>
              <a:lnSpc>
                <a:spcPts val="3726"/>
              </a:lnSpc>
            </a:pPr>
            <a:r>
              <a:rPr lang="en-US" sz="2866" dirty="0">
                <a:solidFill>
                  <a:srgbClr val="5C31FF"/>
                </a:solidFill>
                <a:latin typeface="Open Sans Bold"/>
              </a:rPr>
              <a:t>Katonic.ai Snapshot</a:t>
            </a:r>
          </a:p>
        </p:txBody>
      </p:sp>
      <p:sp>
        <p:nvSpPr>
          <p:cNvPr id="46" name="Title 45">
            <a:extLst>
              <a:ext uri="{FF2B5EF4-FFF2-40B4-BE49-F238E27FC236}">
                <a16:creationId xmlns="" xmlns:a16="http://schemas.microsoft.com/office/drawing/2014/main" id="{24D8134A-DF50-0210-86EC-019DB8757062}"/>
              </a:ext>
            </a:extLst>
          </p:cNvPr>
          <p:cNvSpPr>
            <a:spLocks noGrp="1"/>
          </p:cNvSpPr>
          <p:nvPr>
            <p:ph type="title"/>
          </p:nvPr>
        </p:nvSpPr>
        <p:spPr>
          <a:xfrm>
            <a:off x="685801" y="892232"/>
            <a:ext cx="9660041" cy="762000"/>
          </a:xfrm>
        </p:spPr>
        <p:txBody>
          <a:bodyPr>
            <a:normAutofit/>
          </a:bodyPr>
          <a:lstStyle/>
          <a:p>
            <a:r>
              <a:rPr lang="en-US" dirty="0" smtClean="0">
                <a:solidFill>
                  <a:srgbClr val="374151"/>
                </a:solidFill>
                <a:latin typeface="Söhne"/>
              </a:rPr>
              <a:t>E-commerce Chat-bot </a:t>
            </a:r>
            <a:endParaRPr lang="en-IN" dirty="0"/>
          </a:p>
        </p:txBody>
      </p:sp>
      <p:sp>
        <p:nvSpPr>
          <p:cNvPr id="4" name="Rectangle 3"/>
          <p:cNvSpPr/>
          <p:nvPr/>
        </p:nvSpPr>
        <p:spPr>
          <a:xfrm>
            <a:off x="1353312" y="2434525"/>
            <a:ext cx="9436608" cy="1938992"/>
          </a:xfrm>
          <a:prstGeom prst="rect">
            <a:avLst/>
          </a:prstGeom>
        </p:spPr>
        <p:txBody>
          <a:bodyPr wrap="square">
            <a:spAutoFit/>
          </a:bodyPr>
          <a:lstStyle/>
          <a:p>
            <a:r>
              <a:rPr lang="en-US" sz="2000" dirty="0"/>
              <a:t>Use-case</a:t>
            </a:r>
            <a:r>
              <a:rPr lang="en-US" sz="2000" dirty="0" smtClean="0"/>
              <a:t>: E-commerce Assistant</a:t>
            </a:r>
          </a:p>
          <a:p>
            <a:endParaRPr lang="en-US" sz="2000" dirty="0" smtClean="0"/>
          </a:p>
          <a:p>
            <a:r>
              <a:rPr lang="en-US" sz="2000" dirty="0" smtClean="0"/>
              <a:t>1. You E-com assistant that help you to provide the information regarding the products and with similar products that are available in your warehouse.</a:t>
            </a:r>
          </a:p>
          <a:p>
            <a:endParaRPr lang="en-US" sz="2000" dirty="0" smtClean="0"/>
          </a:p>
          <a:p>
            <a:r>
              <a:rPr lang="en-US" sz="2000" dirty="0" err="1" smtClean="0"/>
              <a:t>Chatbot</a:t>
            </a:r>
            <a:r>
              <a:rPr lang="en-US" sz="2000" dirty="0" smtClean="0"/>
              <a:t> to talk with your products and get recommendations. </a:t>
            </a:r>
            <a:endParaRPr lang="en-US" sz="2000" dirty="0"/>
          </a:p>
        </p:txBody>
      </p:sp>
    </p:spTree>
    <p:extLst>
      <p:ext uri="{BB962C8B-B14F-4D97-AF65-F5344CB8AC3E}">
        <p14:creationId xmlns:p14="http://schemas.microsoft.com/office/powerpoint/2010/main" val="24453457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2F47F689DAF4E43811C70AFAF8A10BA" ma:contentTypeVersion="16" ma:contentTypeDescription="Create a new document." ma:contentTypeScope="" ma:versionID="35ef589483feffc4c61ba0ec28c6dc0c">
  <xsd:schema xmlns:xsd="http://www.w3.org/2001/XMLSchema" xmlns:xs="http://www.w3.org/2001/XMLSchema" xmlns:p="http://schemas.microsoft.com/office/2006/metadata/properties" xmlns:ns2="c43fb48f-e884-4571-a917-36ed68159637" xmlns:ns3="b175c571-0394-49a2-a99a-6313836a3689" targetNamespace="http://schemas.microsoft.com/office/2006/metadata/properties" ma:root="true" ma:fieldsID="5c79bca3b3094de63f0369a021d23c4d" ns2:_="" ns3:_="">
    <xsd:import namespace="c43fb48f-e884-4571-a917-36ed68159637"/>
    <xsd:import namespace="b175c571-0394-49a2-a99a-6313836a368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Locatio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3fb48f-e884-4571-a917-36ed6815963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0d527420-0ee5-4771-b0ef-78a1ce7482a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175c571-0394-49a2-a99a-6313836a3689"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aca7b096-6b56-4503-9cc4-c9dd81c014f7}" ma:internalName="TaxCatchAll" ma:showField="CatchAllData" ma:web="b175c571-0394-49a2-a99a-6313836a368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43fb48f-e884-4571-a917-36ed68159637">
      <Terms xmlns="http://schemas.microsoft.com/office/infopath/2007/PartnerControls"/>
    </lcf76f155ced4ddcb4097134ff3c332f>
    <TaxCatchAll xmlns="b175c571-0394-49a2-a99a-6313836a3689" xsi:nil="true"/>
  </documentManagement>
</p:properties>
</file>

<file path=customXml/itemProps1.xml><?xml version="1.0" encoding="utf-8"?>
<ds:datastoreItem xmlns:ds="http://schemas.openxmlformats.org/officeDocument/2006/customXml" ds:itemID="{4F7DC84F-9E58-47A7-957C-118F18229FB1}">
  <ds:schemaRefs>
    <ds:schemaRef ds:uri="http://schemas.microsoft.com/sharepoint/v3/contenttype/forms"/>
  </ds:schemaRefs>
</ds:datastoreItem>
</file>

<file path=customXml/itemProps2.xml><?xml version="1.0" encoding="utf-8"?>
<ds:datastoreItem xmlns:ds="http://schemas.openxmlformats.org/officeDocument/2006/customXml" ds:itemID="{FF058D1F-A1AC-42E4-BFF1-8E1D9ADAD65B}">
  <ds:schemaRefs>
    <ds:schemaRef ds:uri="b175c571-0394-49a2-a99a-6313836a3689"/>
    <ds:schemaRef ds:uri="c43fb48f-e884-4571-a917-36ed6815963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A931C8B-C650-4152-AB1C-23A205C46928}">
  <ds:schemaRefs>
    <ds:schemaRef ds:uri="b175c571-0394-49a2-a99a-6313836a3689"/>
    <ds:schemaRef ds:uri="c43fb48f-e884-4571-a917-36ed68159637"/>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331</TotalTime>
  <Words>429</Words>
  <Application>Microsoft Office PowerPoint</Application>
  <PresentationFormat>Widescreen</PresentationFormat>
  <Paragraphs>73</Paragraphs>
  <Slides>9</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Arial</vt:lpstr>
      <vt:lpstr>Calibri</vt:lpstr>
      <vt:lpstr>Calibri Light</vt:lpstr>
      <vt:lpstr>Gilroy 1 Bold</vt:lpstr>
      <vt:lpstr>Gilroy 2</vt:lpstr>
      <vt:lpstr>Open Sans</vt:lpstr>
      <vt:lpstr>Open Sans Bold</vt:lpstr>
      <vt:lpstr>Söhne</vt:lpstr>
      <vt:lpstr>office theme</vt:lpstr>
      <vt:lpstr>Office Theme</vt:lpstr>
      <vt:lpstr>PowerPoint Presentation</vt:lpstr>
      <vt:lpstr>6 Pillars of E-commerce</vt:lpstr>
      <vt:lpstr>Seller Growth and Experience</vt:lpstr>
      <vt:lpstr>User Growth and Marketing</vt:lpstr>
      <vt:lpstr>User Growth and Marketing</vt:lpstr>
      <vt:lpstr>Customer Satisfaction</vt:lpstr>
      <vt:lpstr>Product Comprehension</vt:lpstr>
      <vt:lpstr>Product Comprehension </vt:lpstr>
      <vt:lpstr>E-commerce Chat-bot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cp:lastModifiedBy>
  <cp:revision>26</cp:revision>
  <dcterms:created xsi:type="dcterms:W3CDTF">2023-06-29T13:30:08Z</dcterms:created>
  <dcterms:modified xsi:type="dcterms:W3CDTF">2023-08-08T06:10:45Z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0x010100C2F47F689DAF4E43811C70AFAF8A10BA</vt:lpwstr>
  </property>
  <property fmtid="{D5CDD505-2E9C-101B-9397-08002B2CF9AE}" pid="3" name="MediaServiceImageTags">
    <vt:lpwstr/>
  </property>
</Properties>
</file>