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15"/>
  </p:notesMasterIdLst>
  <p:sldIdLst>
    <p:sldId id="259" r:id="rId6"/>
    <p:sldId id="258" r:id="rId7"/>
    <p:sldId id="263" r:id="rId8"/>
    <p:sldId id="264" r:id="rId9"/>
    <p:sldId id="265" r:id="rId10"/>
    <p:sldId id="267" r:id="rId11"/>
    <p:sldId id="266" r:id="rId12"/>
    <p:sldId id="270"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FB039-77BB-62AE-8F77-E5806615DA2D}" v="19" dt="2023-06-29T13:39:30.027"/>
    <p1510:client id="{607F2321-F9BF-61DA-F746-AB321E7A8515}" v="2" dt="2023-06-29T17:01:25.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881" autoAdjust="0"/>
  </p:normalViewPr>
  <p:slideViewPr>
    <p:cSldViewPr snapToGrid="0">
      <p:cViewPr varScale="1">
        <p:scale>
          <a:sx n="67" d="100"/>
          <a:sy n="67" d="100"/>
        </p:scale>
        <p:origin x="126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DA296-929C-4168-923F-5298DBCA3818}" type="datetimeFigureOut">
              <a:t>7/1/2024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DDE9C-6FC7-43C7-B138-C116E6346A31}" type="slidenum">
              <a:t>‹#›</a:t>
            </a:fld>
            <a:endParaRPr lang="en-US"/>
          </a:p>
        </p:txBody>
      </p:sp>
    </p:spTree>
    <p:extLst>
      <p:ext uri="{BB962C8B-B14F-4D97-AF65-F5344CB8AC3E}">
        <p14:creationId xmlns:p14="http://schemas.microsoft.com/office/powerpoint/2010/main" val="708952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55777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807300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4127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367865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253023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685325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0063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420872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7766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7/1/2024</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7241" y="3429000"/>
            <a:ext cx="6509379" cy="1256754"/>
          </a:xfrm>
          <a:prstGeom prst="rect">
            <a:avLst/>
          </a:prstGeom>
        </p:spPr>
        <p:txBody>
          <a:bodyPr wrap="square" lIns="0" tIns="0" rIns="0" bIns="0" rtlCol="0" anchor="t">
            <a:spAutoFit/>
          </a:bodyPr>
          <a:lstStyle/>
          <a:p>
            <a:pPr>
              <a:lnSpc>
                <a:spcPts val="4896"/>
              </a:lnSpc>
            </a:pPr>
            <a:r>
              <a:rPr lang="en-US" sz="4534" spc="-48" dirty="0">
                <a:solidFill>
                  <a:srgbClr val="000000"/>
                </a:solidFill>
                <a:latin typeface="Gilroy 1 Bold"/>
              </a:rPr>
              <a:t>Generative </a:t>
            </a:r>
            <a:r>
              <a:rPr lang="en-US" sz="4534" spc="-48" dirty="0">
                <a:latin typeface="Gilroy 1 Bold"/>
              </a:rPr>
              <a:t>AI in </a:t>
            </a:r>
          </a:p>
          <a:p>
            <a:pPr>
              <a:lnSpc>
                <a:spcPts val="4896"/>
              </a:lnSpc>
            </a:pPr>
            <a:r>
              <a:rPr lang="en-US" sz="4534" spc="-48" dirty="0">
                <a:latin typeface="Gilroy 1 Bold"/>
              </a:rPr>
              <a:t>E-commerce</a:t>
            </a:r>
          </a:p>
        </p:txBody>
      </p:sp>
      <p:sp>
        <p:nvSpPr>
          <p:cNvPr id="9" name="TextBox 9"/>
          <p:cNvSpPr txBox="1"/>
          <p:nvPr/>
        </p:nvSpPr>
        <p:spPr>
          <a:xfrm rot="16262345">
            <a:off x="11413437" y="6105407"/>
            <a:ext cx="891977" cy="132922"/>
          </a:xfrm>
          <a:prstGeom prst="rect">
            <a:avLst/>
          </a:prstGeom>
        </p:spPr>
        <p:txBody>
          <a:bodyPr lIns="0" tIns="0" rIns="0" bIns="0" rtlCol="0" anchor="t">
            <a:spAutoFit/>
          </a:bodyPr>
          <a:lstStyle/>
          <a:p>
            <a:pPr algn="ctr">
              <a:lnSpc>
                <a:spcPts val="1119"/>
              </a:lnSpc>
            </a:pPr>
            <a:r>
              <a:rPr lang="en-US" sz="800">
                <a:solidFill>
                  <a:srgbClr val="000000"/>
                </a:solidFill>
                <a:latin typeface="Gilroy 2"/>
              </a:rPr>
              <a:t>GenAIPPT18052023</a:t>
            </a:r>
          </a:p>
        </p:txBody>
      </p:sp>
    </p:spTree>
    <p:extLst>
      <p:ext uri="{BB962C8B-B14F-4D97-AF65-F5344CB8AC3E}">
        <p14:creationId xmlns:p14="http://schemas.microsoft.com/office/powerpoint/2010/main" val="884502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2"/>
          <p:cNvSpPr/>
          <p:nvPr/>
        </p:nvSpPr>
        <p:spPr>
          <a:xfrm>
            <a:off x="11185139" y="184651"/>
            <a:ext cx="498835" cy="301124"/>
          </a:xfrm>
          <a:custGeom>
            <a:avLst/>
            <a:gdLst/>
            <a:ahLst/>
            <a:cxnLst/>
            <a:rect l="l" t="t" r="r" b="b"/>
            <a:pathLst>
              <a:path w="748252" h="451686">
                <a:moveTo>
                  <a:pt x="0" y="0"/>
                </a:moveTo>
                <a:lnTo>
                  <a:pt x="748253" y="0"/>
                </a:lnTo>
                <a:lnTo>
                  <a:pt x="748253" y="451687"/>
                </a:lnTo>
                <a:lnTo>
                  <a:pt x="0" y="451687"/>
                </a:lnTo>
                <a:lnTo>
                  <a:pt x="0" y="0"/>
                </a:lnTo>
                <a:close/>
              </a:path>
            </a:pathLst>
          </a:custGeom>
          <a:blipFill>
            <a:blip r:embed="rId3"/>
            <a:stretch>
              <a:fillRect r="-184296"/>
            </a:stretch>
          </a:blipFill>
        </p:spPr>
      </p:sp>
      <p:sp>
        <p:nvSpPr>
          <p:cNvPr id="46" name="Title 45">
            <a:extLst>
              <a:ext uri="{FF2B5EF4-FFF2-40B4-BE49-F238E27FC236}">
                <a16:creationId xmlns:a16="http://schemas.microsoft.com/office/drawing/2014/main" id="{24D8134A-DF50-0210-86EC-019DB8757062}"/>
              </a:ext>
            </a:extLst>
          </p:cNvPr>
          <p:cNvSpPr>
            <a:spLocks noGrp="1"/>
          </p:cNvSpPr>
          <p:nvPr>
            <p:ph type="title"/>
          </p:nvPr>
        </p:nvSpPr>
        <p:spPr>
          <a:xfrm>
            <a:off x="793539" y="990083"/>
            <a:ext cx="9660041" cy="762000"/>
          </a:xfrm>
        </p:spPr>
        <p:txBody>
          <a:bodyPr>
            <a:normAutofit/>
          </a:bodyPr>
          <a:lstStyle/>
          <a:p>
            <a:r>
              <a:rPr lang="en-US" b="0" i="0" dirty="0">
                <a:solidFill>
                  <a:srgbClr val="374151"/>
                </a:solidFill>
                <a:effectLst/>
                <a:latin typeface="Söhne"/>
              </a:rPr>
              <a:t>6 Pillars of E-commerce</a:t>
            </a:r>
            <a:endParaRPr lang="en-IN" dirty="0"/>
          </a:p>
        </p:txBody>
      </p:sp>
      <p:sp>
        <p:nvSpPr>
          <p:cNvPr id="2" name="TextBox 1"/>
          <p:cNvSpPr txBox="1"/>
          <p:nvPr/>
        </p:nvSpPr>
        <p:spPr>
          <a:xfrm>
            <a:off x="1901952" y="2523744"/>
            <a:ext cx="8551628" cy="1938992"/>
          </a:xfrm>
          <a:prstGeom prst="rect">
            <a:avLst/>
          </a:prstGeom>
          <a:noFill/>
        </p:spPr>
        <p:txBody>
          <a:bodyPr wrap="square" rtlCol="0">
            <a:spAutoFit/>
          </a:bodyPr>
          <a:lstStyle/>
          <a:p>
            <a:pPr marL="342900" indent="-342900">
              <a:buAutoNum type="arabicPeriod"/>
            </a:pPr>
            <a:r>
              <a:rPr lang="en-US" sz="2000" dirty="0"/>
              <a:t>Cataloging.</a:t>
            </a:r>
          </a:p>
          <a:p>
            <a:pPr marL="342900" indent="-342900">
              <a:buAutoNum type="arabicPeriod"/>
            </a:pPr>
            <a:r>
              <a:rPr lang="en-US" sz="2000" dirty="0"/>
              <a:t>Seller Growth.</a:t>
            </a:r>
          </a:p>
          <a:p>
            <a:pPr marL="342900" indent="-342900">
              <a:buAutoNum type="arabicPeriod"/>
            </a:pPr>
            <a:r>
              <a:rPr lang="en-US" sz="2000" dirty="0"/>
              <a:t>User Growth and Marketing.</a:t>
            </a:r>
          </a:p>
          <a:p>
            <a:pPr marL="342900" indent="-342900">
              <a:buAutoNum type="arabicPeriod"/>
            </a:pPr>
            <a:r>
              <a:rPr lang="en-US" sz="2000" dirty="0"/>
              <a:t>Product Discovery.</a:t>
            </a:r>
          </a:p>
          <a:p>
            <a:pPr marL="342900" indent="-342900">
              <a:buAutoNum type="arabicPeriod"/>
            </a:pPr>
            <a:r>
              <a:rPr lang="en-US" sz="2000" dirty="0"/>
              <a:t>Product Design.</a:t>
            </a:r>
          </a:p>
          <a:p>
            <a:pPr marL="342900" indent="-342900">
              <a:buAutoNum type="arabicPeriod"/>
            </a:pPr>
            <a:r>
              <a:rPr lang="en-US" sz="2000" dirty="0"/>
              <a:t>Customer Experience.</a:t>
            </a:r>
          </a:p>
        </p:txBody>
      </p:sp>
    </p:spTree>
    <p:extLst>
      <p:ext uri="{BB962C8B-B14F-4D97-AF65-F5344CB8AC3E}">
        <p14:creationId xmlns:p14="http://schemas.microsoft.com/office/powerpoint/2010/main" val="34075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2"/>
          <p:cNvSpPr/>
          <p:nvPr/>
        </p:nvSpPr>
        <p:spPr>
          <a:xfrm>
            <a:off x="11185139" y="184651"/>
            <a:ext cx="498835" cy="301124"/>
          </a:xfrm>
          <a:custGeom>
            <a:avLst/>
            <a:gdLst/>
            <a:ahLst/>
            <a:cxnLst/>
            <a:rect l="l" t="t" r="r" b="b"/>
            <a:pathLst>
              <a:path w="748252" h="451686">
                <a:moveTo>
                  <a:pt x="0" y="0"/>
                </a:moveTo>
                <a:lnTo>
                  <a:pt x="748253" y="0"/>
                </a:lnTo>
                <a:lnTo>
                  <a:pt x="748253" y="451687"/>
                </a:lnTo>
                <a:lnTo>
                  <a:pt x="0" y="451687"/>
                </a:lnTo>
                <a:lnTo>
                  <a:pt x="0" y="0"/>
                </a:lnTo>
                <a:close/>
              </a:path>
            </a:pathLst>
          </a:custGeom>
          <a:blipFill>
            <a:blip r:embed="rId3"/>
            <a:stretch>
              <a:fillRect r="-184296"/>
            </a:stretch>
          </a:blipFill>
        </p:spPr>
      </p:sp>
      <p:sp>
        <p:nvSpPr>
          <p:cNvPr id="46" name="Title 45">
            <a:extLst>
              <a:ext uri="{FF2B5EF4-FFF2-40B4-BE49-F238E27FC236}">
                <a16:creationId xmlns:a16="http://schemas.microsoft.com/office/drawing/2014/main" id="{24D8134A-DF50-0210-86EC-019DB8757062}"/>
              </a:ext>
            </a:extLst>
          </p:cNvPr>
          <p:cNvSpPr>
            <a:spLocks noGrp="1"/>
          </p:cNvSpPr>
          <p:nvPr>
            <p:ph type="title"/>
          </p:nvPr>
        </p:nvSpPr>
        <p:spPr>
          <a:xfrm>
            <a:off x="0" y="122046"/>
            <a:ext cx="9660041" cy="762000"/>
          </a:xfrm>
        </p:spPr>
        <p:txBody>
          <a:bodyPr>
            <a:normAutofit/>
          </a:bodyPr>
          <a:lstStyle/>
          <a:p>
            <a:r>
              <a:rPr lang="en-US" b="0" i="0" dirty="0">
                <a:solidFill>
                  <a:srgbClr val="374151"/>
                </a:solidFill>
                <a:effectLst/>
                <a:latin typeface="Söhne"/>
              </a:rPr>
              <a:t>Seller Growth and Experience</a:t>
            </a:r>
            <a:endParaRPr lang="en-IN" dirty="0"/>
          </a:p>
        </p:txBody>
      </p:sp>
      <p:sp>
        <p:nvSpPr>
          <p:cNvPr id="2" name="TextBox 1"/>
          <p:cNvSpPr txBox="1"/>
          <p:nvPr/>
        </p:nvSpPr>
        <p:spPr>
          <a:xfrm>
            <a:off x="271273" y="2008756"/>
            <a:ext cx="4251959" cy="4062651"/>
          </a:xfrm>
          <a:prstGeom prst="rect">
            <a:avLst/>
          </a:prstGeom>
          <a:noFill/>
        </p:spPr>
        <p:txBody>
          <a:bodyPr wrap="square" rtlCol="0">
            <a:spAutoFit/>
          </a:bodyPr>
          <a:lstStyle/>
          <a:p>
            <a:r>
              <a:rPr lang="en-US" sz="2000" dirty="0"/>
              <a:t>Use-case: Negotiating for Price with sellers – Account Manager AI Assistant</a:t>
            </a:r>
          </a:p>
          <a:p>
            <a:endParaRPr lang="en-US" sz="2000" dirty="0"/>
          </a:p>
          <a:p>
            <a:pPr marL="342900" indent="-342900">
              <a:buFont typeface="Arial" panose="020B0604020202020204" pitchFamily="34" charset="0"/>
              <a:buChar char="•"/>
            </a:pPr>
            <a:r>
              <a:rPr lang="en-US" dirty="0"/>
              <a:t>The E-commerce Negotiation Use-case involves the deployment of an AI negotiator designed to facilitate price negotiations with sellers, akin to an experienced Account Manager. This innovative technology specializes in conducting persuasive and strategic negotiations, aiming to secure favorable price reductions during interactions with sellers. </a:t>
            </a:r>
          </a:p>
          <a:p>
            <a:endParaRPr lang="en-US" dirty="0"/>
          </a:p>
        </p:txBody>
      </p:sp>
      <p:pic>
        <p:nvPicPr>
          <p:cNvPr id="3" name="Picture 2"/>
          <p:cNvPicPr>
            <a:picLocks noChangeAspect="1"/>
          </p:cNvPicPr>
          <p:nvPr/>
        </p:nvPicPr>
        <p:blipFill rotWithShape="1">
          <a:blip r:embed="rId4"/>
          <a:srcRect l="42" t="11281" r="1"/>
          <a:stretch/>
        </p:blipFill>
        <p:spPr>
          <a:xfrm>
            <a:off x="4911852" y="1051115"/>
            <a:ext cx="6658852" cy="2609087"/>
          </a:xfrm>
          <a:prstGeom prst="rect">
            <a:avLst/>
          </a:prstGeom>
        </p:spPr>
      </p:pic>
      <p:pic>
        <p:nvPicPr>
          <p:cNvPr id="4" name="Picture 3"/>
          <p:cNvPicPr>
            <a:picLocks noChangeAspect="1"/>
          </p:cNvPicPr>
          <p:nvPr/>
        </p:nvPicPr>
        <p:blipFill>
          <a:blip r:embed="rId5"/>
          <a:stretch>
            <a:fillRect/>
          </a:stretch>
        </p:blipFill>
        <p:spPr>
          <a:xfrm>
            <a:off x="6096000" y="3429000"/>
            <a:ext cx="5764090" cy="3109754"/>
          </a:xfrm>
          <a:prstGeom prst="rect">
            <a:avLst/>
          </a:prstGeom>
        </p:spPr>
      </p:pic>
    </p:spTree>
    <p:extLst>
      <p:ext uri="{BB962C8B-B14F-4D97-AF65-F5344CB8AC3E}">
        <p14:creationId xmlns:p14="http://schemas.microsoft.com/office/powerpoint/2010/main" val="359700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24D8134A-DF50-0210-86EC-019DB8757062}"/>
              </a:ext>
            </a:extLst>
          </p:cNvPr>
          <p:cNvSpPr>
            <a:spLocks noGrp="1"/>
          </p:cNvSpPr>
          <p:nvPr>
            <p:ph type="title"/>
          </p:nvPr>
        </p:nvSpPr>
        <p:spPr>
          <a:xfrm>
            <a:off x="1129284" y="198528"/>
            <a:ext cx="7982711" cy="578012"/>
          </a:xfrm>
        </p:spPr>
        <p:txBody>
          <a:bodyPr>
            <a:normAutofit/>
          </a:bodyPr>
          <a:lstStyle/>
          <a:p>
            <a:r>
              <a:rPr lang="en-US" dirty="0">
                <a:solidFill>
                  <a:srgbClr val="374151"/>
                </a:solidFill>
                <a:latin typeface="Söhne"/>
              </a:rPr>
              <a:t>User Growth and Marketing</a:t>
            </a:r>
            <a:endParaRPr lang="en-IN" dirty="0"/>
          </a:p>
        </p:txBody>
      </p:sp>
      <p:sp>
        <p:nvSpPr>
          <p:cNvPr id="2" name="TextBox 1"/>
          <p:cNvSpPr txBox="1"/>
          <p:nvPr/>
        </p:nvSpPr>
        <p:spPr>
          <a:xfrm>
            <a:off x="495279" y="1950721"/>
            <a:ext cx="4625361" cy="3447098"/>
          </a:xfrm>
          <a:prstGeom prst="rect">
            <a:avLst/>
          </a:prstGeom>
          <a:noFill/>
        </p:spPr>
        <p:txBody>
          <a:bodyPr wrap="square" rtlCol="0">
            <a:spAutoFit/>
          </a:bodyPr>
          <a:lstStyle/>
          <a:p>
            <a:r>
              <a:rPr lang="en-US" sz="2000" dirty="0"/>
              <a:t>Use-case: Generate Push Notifications</a:t>
            </a:r>
          </a:p>
          <a:p>
            <a:endParaRPr lang="en-US" dirty="0"/>
          </a:p>
          <a:p>
            <a:pPr marL="285750" indent="-285750">
              <a:buFont typeface="Arial" panose="020B0604020202020204" pitchFamily="34" charset="0"/>
              <a:buChar char="•"/>
            </a:pPr>
            <a:r>
              <a:rPr lang="en-US" dirty="0"/>
              <a:t>It's promoting new products, notifying about special offers, or delivering tailored updates, this AI-driven approach enhances user engagement, increases click-through rates, and fosters a more personalized and effective communication channel between businesses and their app users.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Stable Diffusion and </a:t>
            </a:r>
            <a:r>
              <a:rPr lang="en-US" dirty="0" err="1"/>
              <a:t>OpenAI</a:t>
            </a:r>
            <a:r>
              <a:rPr lang="en-US" dirty="0"/>
              <a:t> </a:t>
            </a:r>
            <a:r>
              <a:rPr lang="en-US" dirty="0" err="1"/>
              <a:t>Chatgpt</a:t>
            </a:r>
            <a:endParaRPr lang="en-US" dirty="0"/>
          </a:p>
          <a:p>
            <a:pPr marL="285750" indent="-285750">
              <a:buFont typeface="Arial" panose="020B0604020202020204" pitchFamily="34" charset="0"/>
              <a:buChar char="•"/>
            </a:pPr>
            <a:endParaRPr lang="en-US" dirty="0"/>
          </a:p>
        </p:txBody>
      </p:sp>
      <p:pic>
        <p:nvPicPr>
          <p:cNvPr id="3" name="Picture 2"/>
          <p:cNvPicPr>
            <a:picLocks noChangeAspect="1"/>
          </p:cNvPicPr>
          <p:nvPr/>
        </p:nvPicPr>
        <p:blipFill rotWithShape="1">
          <a:blip r:embed="rId3"/>
          <a:srcRect l="11590" t="-2640"/>
          <a:stretch/>
        </p:blipFill>
        <p:spPr>
          <a:xfrm>
            <a:off x="6096000" y="1405890"/>
            <a:ext cx="5899404" cy="3991929"/>
          </a:xfrm>
          <a:prstGeom prst="rect">
            <a:avLst/>
          </a:prstGeom>
        </p:spPr>
      </p:pic>
    </p:spTree>
    <p:extLst>
      <p:ext uri="{BB962C8B-B14F-4D97-AF65-F5344CB8AC3E}">
        <p14:creationId xmlns:p14="http://schemas.microsoft.com/office/powerpoint/2010/main" val="381176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2"/>
          <p:cNvSpPr/>
          <p:nvPr/>
        </p:nvSpPr>
        <p:spPr>
          <a:xfrm>
            <a:off x="11185139" y="184651"/>
            <a:ext cx="498835" cy="301124"/>
          </a:xfrm>
          <a:custGeom>
            <a:avLst/>
            <a:gdLst/>
            <a:ahLst/>
            <a:cxnLst/>
            <a:rect l="l" t="t" r="r" b="b"/>
            <a:pathLst>
              <a:path w="748252" h="451686">
                <a:moveTo>
                  <a:pt x="0" y="0"/>
                </a:moveTo>
                <a:lnTo>
                  <a:pt x="748253" y="0"/>
                </a:lnTo>
                <a:lnTo>
                  <a:pt x="748253" y="451687"/>
                </a:lnTo>
                <a:lnTo>
                  <a:pt x="0" y="451687"/>
                </a:lnTo>
                <a:lnTo>
                  <a:pt x="0" y="0"/>
                </a:lnTo>
                <a:close/>
              </a:path>
            </a:pathLst>
          </a:custGeom>
          <a:blipFill>
            <a:blip r:embed="rId3"/>
            <a:stretch>
              <a:fillRect r="-184296"/>
            </a:stretch>
          </a:blipFill>
        </p:spPr>
      </p:sp>
      <p:sp>
        <p:nvSpPr>
          <p:cNvPr id="46" name="Title 45">
            <a:extLst>
              <a:ext uri="{FF2B5EF4-FFF2-40B4-BE49-F238E27FC236}">
                <a16:creationId xmlns:a16="http://schemas.microsoft.com/office/drawing/2014/main" id="{24D8134A-DF50-0210-86EC-019DB8757062}"/>
              </a:ext>
            </a:extLst>
          </p:cNvPr>
          <p:cNvSpPr>
            <a:spLocks noGrp="1"/>
          </p:cNvSpPr>
          <p:nvPr>
            <p:ph type="title"/>
          </p:nvPr>
        </p:nvSpPr>
        <p:spPr>
          <a:xfrm>
            <a:off x="508026" y="115184"/>
            <a:ext cx="9660041" cy="741181"/>
          </a:xfrm>
        </p:spPr>
        <p:txBody>
          <a:bodyPr>
            <a:normAutofit/>
          </a:bodyPr>
          <a:lstStyle/>
          <a:p>
            <a:r>
              <a:rPr lang="en-US" dirty="0">
                <a:solidFill>
                  <a:srgbClr val="374151"/>
                </a:solidFill>
                <a:latin typeface="Söhne"/>
              </a:rPr>
              <a:t>User Growth and Marketing</a:t>
            </a:r>
            <a:endParaRPr lang="en-IN" dirty="0"/>
          </a:p>
        </p:txBody>
      </p:sp>
      <p:sp>
        <p:nvSpPr>
          <p:cNvPr id="2" name="Rectangle 1"/>
          <p:cNvSpPr/>
          <p:nvPr/>
        </p:nvSpPr>
        <p:spPr>
          <a:xfrm>
            <a:off x="495279" y="1877883"/>
            <a:ext cx="6096000" cy="1785104"/>
          </a:xfrm>
          <a:prstGeom prst="rect">
            <a:avLst/>
          </a:prstGeom>
        </p:spPr>
        <p:txBody>
          <a:bodyPr>
            <a:spAutoFit/>
          </a:bodyPr>
          <a:lstStyle/>
          <a:p>
            <a:r>
              <a:rPr lang="en-US" sz="2000" dirty="0"/>
              <a:t>Use-case: </a:t>
            </a:r>
            <a:r>
              <a:rPr lang="en-US" sz="2000" dirty="0" err="1"/>
              <a:t>Brandify</a:t>
            </a:r>
            <a:endParaRPr lang="en-US" sz="2000" dirty="0"/>
          </a:p>
          <a:p>
            <a:endParaRPr lang="en-US" dirty="0"/>
          </a:p>
          <a:p>
            <a:pPr marL="285750" indent="-285750">
              <a:buFont typeface="Arial" panose="020B0604020202020204" pitchFamily="34" charset="0"/>
              <a:buChar char="•"/>
            </a:pPr>
            <a:r>
              <a:rPr lang="en-US" dirty="0"/>
              <a:t>Generate Brand Names for your brand along with advertisement based on the product/brand description.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Stable Diffusion and </a:t>
            </a:r>
            <a:r>
              <a:rPr lang="en-US" dirty="0" err="1"/>
              <a:t>OpenAI</a:t>
            </a:r>
            <a:r>
              <a:rPr lang="en-US" dirty="0"/>
              <a:t> </a:t>
            </a:r>
            <a:r>
              <a:rPr lang="en-US" dirty="0" err="1"/>
              <a:t>Chatgpt</a:t>
            </a:r>
            <a:r>
              <a:rPr lang="en-US" dirty="0"/>
              <a:t>.</a:t>
            </a:r>
          </a:p>
        </p:txBody>
      </p:sp>
      <p:pic>
        <p:nvPicPr>
          <p:cNvPr id="3" name="Picture 2"/>
          <p:cNvPicPr>
            <a:picLocks noChangeAspect="1"/>
          </p:cNvPicPr>
          <p:nvPr/>
        </p:nvPicPr>
        <p:blipFill rotWithShape="1">
          <a:blip r:embed="rId4"/>
          <a:srcRect l="15573"/>
          <a:stretch/>
        </p:blipFill>
        <p:spPr>
          <a:xfrm>
            <a:off x="6096000" y="1660830"/>
            <a:ext cx="4509165" cy="2469249"/>
          </a:xfrm>
          <a:prstGeom prst="rect">
            <a:avLst/>
          </a:prstGeom>
        </p:spPr>
      </p:pic>
      <p:pic>
        <p:nvPicPr>
          <p:cNvPr id="4" name="Picture 3"/>
          <p:cNvPicPr>
            <a:picLocks noChangeAspect="1"/>
          </p:cNvPicPr>
          <p:nvPr/>
        </p:nvPicPr>
        <p:blipFill>
          <a:blip r:embed="rId5"/>
          <a:stretch>
            <a:fillRect/>
          </a:stretch>
        </p:blipFill>
        <p:spPr>
          <a:xfrm>
            <a:off x="6591279" y="4284996"/>
            <a:ext cx="5490993" cy="2457820"/>
          </a:xfrm>
          <a:prstGeom prst="rect">
            <a:avLst/>
          </a:prstGeom>
        </p:spPr>
      </p:pic>
    </p:spTree>
    <p:extLst>
      <p:ext uri="{BB962C8B-B14F-4D97-AF65-F5344CB8AC3E}">
        <p14:creationId xmlns:p14="http://schemas.microsoft.com/office/powerpoint/2010/main" val="213114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2"/>
          <p:cNvSpPr/>
          <p:nvPr/>
        </p:nvSpPr>
        <p:spPr>
          <a:xfrm>
            <a:off x="11185139" y="184651"/>
            <a:ext cx="498835" cy="301124"/>
          </a:xfrm>
          <a:custGeom>
            <a:avLst/>
            <a:gdLst/>
            <a:ahLst/>
            <a:cxnLst/>
            <a:rect l="l" t="t" r="r" b="b"/>
            <a:pathLst>
              <a:path w="748252" h="451686">
                <a:moveTo>
                  <a:pt x="0" y="0"/>
                </a:moveTo>
                <a:lnTo>
                  <a:pt x="748253" y="0"/>
                </a:lnTo>
                <a:lnTo>
                  <a:pt x="748253" y="451687"/>
                </a:lnTo>
                <a:lnTo>
                  <a:pt x="0" y="451687"/>
                </a:lnTo>
                <a:lnTo>
                  <a:pt x="0" y="0"/>
                </a:lnTo>
                <a:close/>
              </a:path>
            </a:pathLst>
          </a:custGeom>
          <a:blipFill>
            <a:blip r:embed="rId3"/>
            <a:stretch>
              <a:fillRect r="-184296"/>
            </a:stretch>
          </a:blipFill>
        </p:spPr>
      </p:sp>
      <p:sp>
        <p:nvSpPr>
          <p:cNvPr id="46" name="Title 45">
            <a:extLst>
              <a:ext uri="{FF2B5EF4-FFF2-40B4-BE49-F238E27FC236}">
                <a16:creationId xmlns:a16="http://schemas.microsoft.com/office/drawing/2014/main" id="{24D8134A-DF50-0210-86EC-019DB8757062}"/>
              </a:ext>
            </a:extLst>
          </p:cNvPr>
          <p:cNvSpPr>
            <a:spLocks noGrp="1"/>
          </p:cNvSpPr>
          <p:nvPr>
            <p:ph type="title"/>
          </p:nvPr>
        </p:nvSpPr>
        <p:spPr>
          <a:xfrm>
            <a:off x="835327" y="146304"/>
            <a:ext cx="9660041" cy="762000"/>
          </a:xfrm>
        </p:spPr>
        <p:txBody>
          <a:bodyPr>
            <a:normAutofit/>
          </a:bodyPr>
          <a:lstStyle/>
          <a:p>
            <a:r>
              <a:rPr lang="en-US" dirty="0">
                <a:solidFill>
                  <a:srgbClr val="374151"/>
                </a:solidFill>
                <a:latin typeface="Söhne"/>
              </a:rPr>
              <a:t>Customer Satisfaction</a:t>
            </a:r>
            <a:endParaRPr lang="en-IN" dirty="0"/>
          </a:p>
        </p:txBody>
      </p:sp>
      <p:sp>
        <p:nvSpPr>
          <p:cNvPr id="2" name="Rectangle 1"/>
          <p:cNvSpPr/>
          <p:nvPr/>
        </p:nvSpPr>
        <p:spPr>
          <a:xfrm>
            <a:off x="316992" y="1868473"/>
            <a:ext cx="5084064" cy="2893100"/>
          </a:xfrm>
          <a:prstGeom prst="rect">
            <a:avLst/>
          </a:prstGeom>
        </p:spPr>
        <p:txBody>
          <a:bodyPr wrap="square">
            <a:spAutoFit/>
          </a:bodyPr>
          <a:lstStyle/>
          <a:p>
            <a:r>
              <a:rPr lang="en-US" sz="2000" dirty="0"/>
              <a:t>Use-case: Content Moderation</a:t>
            </a:r>
          </a:p>
          <a:p>
            <a:endParaRPr lang="en-US" dirty="0"/>
          </a:p>
          <a:p>
            <a:pPr marL="285750" indent="-285750">
              <a:buFont typeface="Arial" panose="020B0604020202020204" pitchFamily="34" charset="0"/>
              <a:buChar char="•"/>
            </a:pPr>
            <a:r>
              <a:rPr lang="en-US" dirty="0"/>
              <a:t>Content moderation in E-commerce ensures a safe and reputable online space by employing AI algorithms to identify and remove inappropriate user-generated content swiftly. This practice enhances user trust, upholds community guidelines, and maintains a positive environment for genuine interactions between buyers and sellers.</a:t>
            </a:r>
          </a:p>
        </p:txBody>
      </p:sp>
      <p:pic>
        <p:nvPicPr>
          <p:cNvPr id="3" name="Picture 2"/>
          <p:cNvPicPr>
            <a:picLocks noChangeAspect="1"/>
          </p:cNvPicPr>
          <p:nvPr/>
        </p:nvPicPr>
        <p:blipFill rotWithShape="1">
          <a:blip r:embed="rId4"/>
          <a:srcRect l="11969"/>
          <a:stretch/>
        </p:blipFill>
        <p:spPr>
          <a:xfrm>
            <a:off x="5632398" y="1366055"/>
            <a:ext cx="6242610" cy="4256134"/>
          </a:xfrm>
          <a:prstGeom prst="rect">
            <a:avLst/>
          </a:prstGeom>
        </p:spPr>
      </p:pic>
    </p:spTree>
    <p:extLst>
      <p:ext uri="{BB962C8B-B14F-4D97-AF65-F5344CB8AC3E}">
        <p14:creationId xmlns:p14="http://schemas.microsoft.com/office/powerpoint/2010/main" val="17670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2"/>
          <p:cNvSpPr/>
          <p:nvPr/>
        </p:nvSpPr>
        <p:spPr>
          <a:xfrm>
            <a:off x="11185139" y="184651"/>
            <a:ext cx="498835" cy="301124"/>
          </a:xfrm>
          <a:custGeom>
            <a:avLst/>
            <a:gdLst/>
            <a:ahLst/>
            <a:cxnLst/>
            <a:rect l="l" t="t" r="r" b="b"/>
            <a:pathLst>
              <a:path w="748252" h="451686">
                <a:moveTo>
                  <a:pt x="0" y="0"/>
                </a:moveTo>
                <a:lnTo>
                  <a:pt x="748253" y="0"/>
                </a:lnTo>
                <a:lnTo>
                  <a:pt x="748253" y="451687"/>
                </a:lnTo>
                <a:lnTo>
                  <a:pt x="0" y="451687"/>
                </a:lnTo>
                <a:lnTo>
                  <a:pt x="0" y="0"/>
                </a:lnTo>
                <a:close/>
              </a:path>
            </a:pathLst>
          </a:custGeom>
          <a:blipFill>
            <a:blip r:embed="rId3"/>
            <a:stretch>
              <a:fillRect r="-184296"/>
            </a:stretch>
          </a:blipFill>
        </p:spPr>
      </p:sp>
      <p:sp>
        <p:nvSpPr>
          <p:cNvPr id="46" name="Title 45">
            <a:extLst>
              <a:ext uri="{FF2B5EF4-FFF2-40B4-BE49-F238E27FC236}">
                <a16:creationId xmlns:a16="http://schemas.microsoft.com/office/drawing/2014/main" id="{24D8134A-DF50-0210-86EC-019DB8757062}"/>
              </a:ext>
            </a:extLst>
          </p:cNvPr>
          <p:cNvSpPr>
            <a:spLocks noGrp="1"/>
          </p:cNvSpPr>
          <p:nvPr>
            <p:ph type="title"/>
          </p:nvPr>
        </p:nvSpPr>
        <p:spPr>
          <a:xfrm>
            <a:off x="205740" y="104775"/>
            <a:ext cx="9660041" cy="762000"/>
          </a:xfrm>
        </p:spPr>
        <p:txBody>
          <a:bodyPr>
            <a:normAutofit/>
          </a:bodyPr>
          <a:lstStyle/>
          <a:p>
            <a:r>
              <a:rPr lang="en-US" dirty="0">
                <a:solidFill>
                  <a:srgbClr val="374151"/>
                </a:solidFill>
                <a:latin typeface="Söhne"/>
              </a:rPr>
              <a:t>Product Comprehension</a:t>
            </a:r>
            <a:endParaRPr lang="en-IN" dirty="0"/>
          </a:p>
        </p:txBody>
      </p:sp>
      <p:sp>
        <p:nvSpPr>
          <p:cNvPr id="2" name="Rectangle 1"/>
          <p:cNvSpPr/>
          <p:nvPr/>
        </p:nvSpPr>
        <p:spPr>
          <a:xfrm>
            <a:off x="307849" y="1788023"/>
            <a:ext cx="4066979" cy="4062651"/>
          </a:xfrm>
          <a:prstGeom prst="rect">
            <a:avLst/>
          </a:prstGeom>
        </p:spPr>
        <p:txBody>
          <a:bodyPr wrap="square">
            <a:spAutoFit/>
          </a:bodyPr>
          <a:lstStyle/>
          <a:p>
            <a:r>
              <a:rPr lang="en-US" sz="2000" dirty="0"/>
              <a:t>Use-case: Product Review Summarization and Intent Classification.</a:t>
            </a:r>
          </a:p>
          <a:p>
            <a:endParaRPr lang="en-US" dirty="0"/>
          </a:p>
          <a:p>
            <a:pPr marL="285750" indent="-285750">
              <a:buFont typeface="Arial" panose="020B0604020202020204" pitchFamily="34" charset="0"/>
              <a:buChar char="•"/>
            </a:pPr>
            <a:r>
              <a:rPr lang="en-US" dirty="0"/>
              <a:t>Product Review Summarization condenses lengthy reviews into concise insights, while Intent Classification uses AI to categorize sentiments, enabling E-commerce businesses to quickly understand customer feedback. These technologies enhance decision-making and product improvement efforts based on customer opinions.</a:t>
            </a:r>
          </a:p>
        </p:txBody>
      </p:sp>
      <p:pic>
        <p:nvPicPr>
          <p:cNvPr id="3" name="Picture 2"/>
          <p:cNvPicPr>
            <a:picLocks noChangeAspect="1"/>
          </p:cNvPicPr>
          <p:nvPr/>
        </p:nvPicPr>
        <p:blipFill rotWithShape="1">
          <a:blip r:embed="rId4"/>
          <a:srcRect l="13083"/>
          <a:stretch/>
        </p:blipFill>
        <p:spPr>
          <a:xfrm>
            <a:off x="5452110" y="1009403"/>
            <a:ext cx="6328998" cy="3562597"/>
          </a:xfrm>
          <a:prstGeom prst="rect">
            <a:avLst/>
          </a:prstGeom>
        </p:spPr>
      </p:pic>
      <p:pic>
        <p:nvPicPr>
          <p:cNvPr id="4" name="Picture 3"/>
          <p:cNvPicPr>
            <a:picLocks noChangeAspect="1"/>
          </p:cNvPicPr>
          <p:nvPr/>
        </p:nvPicPr>
        <p:blipFill rotWithShape="1">
          <a:blip r:embed="rId5"/>
          <a:srcRect l="42990" r="10991"/>
          <a:stretch/>
        </p:blipFill>
        <p:spPr>
          <a:xfrm>
            <a:off x="8963885" y="3096498"/>
            <a:ext cx="4152372" cy="2951003"/>
          </a:xfrm>
          <a:prstGeom prst="rect">
            <a:avLst/>
          </a:prstGeom>
        </p:spPr>
      </p:pic>
    </p:spTree>
    <p:extLst>
      <p:ext uri="{BB962C8B-B14F-4D97-AF65-F5344CB8AC3E}">
        <p14:creationId xmlns:p14="http://schemas.microsoft.com/office/powerpoint/2010/main" val="59935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2"/>
          <p:cNvSpPr/>
          <p:nvPr/>
        </p:nvSpPr>
        <p:spPr>
          <a:xfrm>
            <a:off x="11185139" y="184651"/>
            <a:ext cx="498835" cy="301124"/>
          </a:xfrm>
          <a:custGeom>
            <a:avLst/>
            <a:gdLst/>
            <a:ahLst/>
            <a:cxnLst/>
            <a:rect l="l" t="t" r="r" b="b"/>
            <a:pathLst>
              <a:path w="748252" h="451686">
                <a:moveTo>
                  <a:pt x="0" y="0"/>
                </a:moveTo>
                <a:lnTo>
                  <a:pt x="748253" y="0"/>
                </a:lnTo>
                <a:lnTo>
                  <a:pt x="748253" y="451687"/>
                </a:lnTo>
                <a:lnTo>
                  <a:pt x="0" y="451687"/>
                </a:lnTo>
                <a:lnTo>
                  <a:pt x="0" y="0"/>
                </a:lnTo>
                <a:close/>
              </a:path>
            </a:pathLst>
          </a:custGeom>
          <a:blipFill>
            <a:blip r:embed="rId3"/>
            <a:stretch>
              <a:fillRect r="-184296"/>
            </a:stretch>
          </a:blipFill>
        </p:spPr>
      </p:sp>
      <p:sp>
        <p:nvSpPr>
          <p:cNvPr id="46" name="Title 45">
            <a:extLst>
              <a:ext uri="{FF2B5EF4-FFF2-40B4-BE49-F238E27FC236}">
                <a16:creationId xmlns:a16="http://schemas.microsoft.com/office/drawing/2014/main" id="{24D8134A-DF50-0210-86EC-019DB8757062}"/>
              </a:ext>
            </a:extLst>
          </p:cNvPr>
          <p:cNvSpPr>
            <a:spLocks noGrp="1"/>
          </p:cNvSpPr>
          <p:nvPr>
            <p:ph type="title"/>
          </p:nvPr>
        </p:nvSpPr>
        <p:spPr>
          <a:xfrm>
            <a:off x="631995" y="326842"/>
            <a:ext cx="9660041" cy="547633"/>
          </a:xfrm>
        </p:spPr>
        <p:txBody>
          <a:bodyPr>
            <a:normAutofit/>
          </a:bodyPr>
          <a:lstStyle/>
          <a:p>
            <a:r>
              <a:rPr lang="en-US" dirty="0">
                <a:solidFill>
                  <a:srgbClr val="374151"/>
                </a:solidFill>
                <a:latin typeface="Söhne"/>
              </a:rPr>
              <a:t>Product Comprehension </a:t>
            </a:r>
            <a:endParaRPr lang="en-IN" dirty="0"/>
          </a:p>
        </p:txBody>
      </p:sp>
      <p:sp>
        <p:nvSpPr>
          <p:cNvPr id="2" name="Rectangle 1"/>
          <p:cNvSpPr/>
          <p:nvPr/>
        </p:nvSpPr>
        <p:spPr>
          <a:xfrm>
            <a:off x="280416" y="1810807"/>
            <a:ext cx="5181600" cy="2339102"/>
          </a:xfrm>
          <a:prstGeom prst="rect">
            <a:avLst/>
          </a:prstGeom>
        </p:spPr>
        <p:txBody>
          <a:bodyPr wrap="square">
            <a:spAutoFit/>
          </a:bodyPr>
          <a:lstStyle/>
          <a:p>
            <a:r>
              <a:rPr lang="en-US" sz="2000" dirty="0"/>
              <a:t>Use-case: Customer Request Classification.</a:t>
            </a:r>
          </a:p>
          <a:p>
            <a:endParaRPr lang="en-US" dirty="0"/>
          </a:p>
          <a:p>
            <a:pPr marL="285750" indent="-285750">
              <a:buFont typeface="Arial" panose="020B0604020202020204" pitchFamily="34" charset="0"/>
              <a:buChar char="•"/>
            </a:pPr>
            <a:r>
              <a:rPr lang="en-US" dirty="0"/>
              <a:t>Customer Request Classification uses AI to swiftly categorize customer inquiries in E-commerce, directing them to the relevant departments. This streamlines support processes, leading to faster response times and higher customer satisfaction by ensuring efficient issue resolution.</a:t>
            </a:r>
          </a:p>
        </p:txBody>
      </p:sp>
      <p:pic>
        <p:nvPicPr>
          <p:cNvPr id="3" name="Picture 2"/>
          <p:cNvPicPr>
            <a:picLocks noChangeAspect="1"/>
          </p:cNvPicPr>
          <p:nvPr/>
        </p:nvPicPr>
        <p:blipFill rotWithShape="1">
          <a:blip r:embed="rId4"/>
          <a:srcRect l="12549"/>
          <a:stretch/>
        </p:blipFill>
        <p:spPr>
          <a:xfrm>
            <a:off x="5840730" y="1399327"/>
            <a:ext cx="6130832" cy="3914898"/>
          </a:xfrm>
          <a:prstGeom prst="rect">
            <a:avLst/>
          </a:prstGeom>
        </p:spPr>
      </p:pic>
    </p:spTree>
    <p:extLst>
      <p:ext uri="{BB962C8B-B14F-4D97-AF65-F5344CB8AC3E}">
        <p14:creationId xmlns:p14="http://schemas.microsoft.com/office/powerpoint/2010/main" val="43425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2"/>
          <p:cNvSpPr/>
          <p:nvPr/>
        </p:nvSpPr>
        <p:spPr>
          <a:xfrm>
            <a:off x="11185139" y="184651"/>
            <a:ext cx="498835" cy="301124"/>
          </a:xfrm>
          <a:custGeom>
            <a:avLst/>
            <a:gdLst/>
            <a:ahLst/>
            <a:cxnLst/>
            <a:rect l="l" t="t" r="r" b="b"/>
            <a:pathLst>
              <a:path w="748252" h="451686">
                <a:moveTo>
                  <a:pt x="0" y="0"/>
                </a:moveTo>
                <a:lnTo>
                  <a:pt x="748253" y="0"/>
                </a:lnTo>
                <a:lnTo>
                  <a:pt x="748253" y="451687"/>
                </a:lnTo>
                <a:lnTo>
                  <a:pt x="0" y="451687"/>
                </a:lnTo>
                <a:lnTo>
                  <a:pt x="0" y="0"/>
                </a:lnTo>
                <a:close/>
              </a:path>
            </a:pathLst>
          </a:custGeom>
          <a:blipFill>
            <a:blip r:embed="rId3"/>
            <a:stretch>
              <a:fillRect r="-184296"/>
            </a:stretch>
          </a:blipFill>
        </p:spPr>
      </p:sp>
      <p:sp>
        <p:nvSpPr>
          <p:cNvPr id="3" name="Title 2">
            <a:extLst>
              <a:ext uri="{FF2B5EF4-FFF2-40B4-BE49-F238E27FC236}">
                <a16:creationId xmlns:a16="http://schemas.microsoft.com/office/drawing/2014/main" id="{C842CFA0-3567-74D5-2F48-44E32EEB71A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45345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F47F689DAF4E43811C70AFAF8A10BA" ma:contentTypeVersion="16" ma:contentTypeDescription="Create a new document." ma:contentTypeScope="" ma:versionID="35ef589483feffc4c61ba0ec28c6dc0c">
  <xsd:schema xmlns:xsd="http://www.w3.org/2001/XMLSchema" xmlns:xs="http://www.w3.org/2001/XMLSchema" xmlns:p="http://schemas.microsoft.com/office/2006/metadata/properties" xmlns:ns2="c43fb48f-e884-4571-a917-36ed68159637" xmlns:ns3="b175c571-0394-49a2-a99a-6313836a3689" targetNamespace="http://schemas.microsoft.com/office/2006/metadata/properties" ma:root="true" ma:fieldsID="5c79bca3b3094de63f0369a021d23c4d" ns2:_="" ns3:_="">
    <xsd:import namespace="c43fb48f-e884-4571-a917-36ed68159637"/>
    <xsd:import namespace="b175c571-0394-49a2-a99a-6313836a36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fb48f-e884-4571-a917-36ed681596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0d527420-0ee5-4771-b0ef-78a1ce7482a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175c571-0394-49a2-a99a-6313836a368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ca7b096-6b56-4503-9cc4-c9dd81c014f7}" ma:internalName="TaxCatchAll" ma:showField="CatchAllData" ma:web="b175c571-0394-49a2-a99a-6313836a368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43fb48f-e884-4571-a917-36ed68159637">
      <Terms xmlns="http://schemas.microsoft.com/office/infopath/2007/PartnerControls"/>
    </lcf76f155ced4ddcb4097134ff3c332f>
    <TaxCatchAll xmlns="b175c571-0394-49a2-a99a-6313836a3689" xsi:nil="true"/>
  </documentManagement>
</p:properties>
</file>

<file path=customXml/itemProps1.xml><?xml version="1.0" encoding="utf-8"?>
<ds:datastoreItem xmlns:ds="http://schemas.openxmlformats.org/officeDocument/2006/customXml" ds:itemID="{FF058D1F-A1AC-42E4-BFF1-8E1D9ADAD65B}">
  <ds:schemaRefs>
    <ds:schemaRef ds:uri="b175c571-0394-49a2-a99a-6313836a3689"/>
    <ds:schemaRef ds:uri="c43fb48f-e884-4571-a917-36ed6815963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F7DC84F-9E58-47A7-957C-118F18229FB1}">
  <ds:schemaRefs>
    <ds:schemaRef ds:uri="http://schemas.microsoft.com/sharepoint/v3/contenttype/forms"/>
  </ds:schemaRefs>
</ds:datastoreItem>
</file>

<file path=customXml/itemProps3.xml><?xml version="1.0" encoding="utf-8"?>
<ds:datastoreItem xmlns:ds="http://schemas.openxmlformats.org/officeDocument/2006/customXml" ds:itemID="{4A931C8B-C650-4152-AB1C-23A205C46928}">
  <ds:schemaRefs>
    <ds:schemaRef ds:uri="b175c571-0394-49a2-a99a-6313836a3689"/>
    <ds:schemaRef ds:uri="c43fb48f-e884-4571-a917-36ed68159637"/>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343</TotalTime>
  <Words>349</Words>
  <Application>Microsoft Office PowerPoint</Application>
  <PresentationFormat>Widescreen</PresentationFormat>
  <Paragraphs>56</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Calibri Light</vt:lpstr>
      <vt:lpstr>Gilroy 1 Bold</vt:lpstr>
      <vt:lpstr>Gilroy 2</vt:lpstr>
      <vt:lpstr>Söhne</vt:lpstr>
      <vt:lpstr>office theme</vt:lpstr>
      <vt:lpstr>Office Theme</vt:lpstr>
      <vt:lpstr>PowerPoint Presentation</vt:lpstr>
      <vt:lpstr>6 Pillars of E-commerce</vt:lpstr>
      <vt:lpstr>Seller Growth and Experience</vt:lpstr>
      <vt:lpstr>User Growth and Marketing</vt:lpstr>
      <vt:lpstr>User Growth and Marketing</vt:lpstr>
      <vt:lpstr>Customer Satisfaction</vt:lpstr>
      <vt:lpstr>Product Comprehension</vt:lpstr>
      <vt:lpstr>Product Comprehension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Samiksha Kolhe</cp:lastModifiedBy>
  <cp:revision>27</cp:revision>
  <dcterms:created xsi:type="dcterms:W3CDTF">2023-06-29T13:30:08Z</dcterms:created>
  <dcterms:modified xsi:type="dcterms:W3CDTF">2024-07-01T12:24:30Z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0x010100C2F47F689DAF4E43811C70AFAF8A10BA</vt:lpwstr>
  </property>
  <property fmtid="{D5CDD505-2E9C-101B-9397-08002B2CF9AE}" pid="3" name="MediaServiceImageTags">
    <vt:lpwstr/>
  </property>
</Properties>
</file>