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4916P744\Desktop\IITM\BDM%20Project\Primary%20Data%20-%20wor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4916P744\Desktop\IITM\BDM%20Project\Primary%20Data%20-%20work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4916P744\Desktop\IITM\BDM%20Project\Primary%20Data%20-%20work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4916P744\Desktop\IITM\BDM%20Project\Primary%20Data%20-%20work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4916P744\Desktop\IITM\BDM%20Project\Primary%20Data%20-%20work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4916P744\Desktop\IITM\BDM%20Project\Primary%20Data%20-%20work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04916P744\Desktop\IITM\BDM%20Project\Primary%20Data%20-%20work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Analysis of Buy and Sell Quantity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Analysis_Buy_Sell_Quantity!$F$2</c:f>
              <c:strCache>
                <c:ptCount val="1"/>
                <c:pt idx="0">
                  <c:v>Buy Quantty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Analysis_Buy_Sell_Quantity!$E$3:$E$18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Analysis_Buy_Sell_Quantity!$F$3:$F$18</c:f>
              <c:numCache>
                <c:formatCode>General</c:formatCode>
                <c:ptCount val="16"/>
                <c:pt idx="0">
                  <c:v>1060</c:v>
                </c:pt>
                <c:pt idx="1">
                  <c:v>6360</c:v>
                </c:pt>
                <c:pt idx="2">
                  <c:v>90</c:v>
                </c:pt>
                <c:pt idx="3">
                  <c:v>50</c:v>
                </c:pt>
                <c:pt idx="4">
                  <c:v>2650</c:v>
                </c:pt>
                <c:pt idx="5">
                  <c:v>180</c:v>
                </c:pt>
                <c:pt idx="6">
                  <c:v>40</c:v>
                </c:pt>
                <c:pt idx="7">
                  <c:v>180</c:v>
                </c:pt>
                <c:pt idx="8">
                  <c:v>6360</c:v>
                </c:pt>
                <c:pt idx="9">
                  <c:v>195</c:v>
                </c:pt>
                <c:pt idx="10">
                  <c:v>4320</c:v>
                </c:pt>
                <c:pt idx="11">
                  <c:v>425</c:v>
                </c:pt>
                <c:pt idx="12">
                  <c:v>450</c:v>
                </c:pt>
                <c:pt idx="13">
                  <c:v>180</c:v>
                </c:pt>
                <c:pt idx="14">
                  <c:v>200</c:v>
                </c:pt>
                <c:pt idx="15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F8-4DD0-8B92-23E21C6F02CF}"/>
            </c:ext>
          </c:extLst>
        </c:ser>
        <c:ser>
          <c:idx val="1"/>
          <c:order val="1"/>
          <c:tx>
            <c:strRef>
              <c:f>Analysis_Buy_Sell_Quantity!$G$2</c:f>
              <c:strCache>
                <c:ptCount val="1"/>
                <c:pt idx="0">
                  <c:v>Sell Quantity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Analysis_Buy_Sell_Quantity!$E$3:$E$18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Analysis_Buy_Sell_Quantity!$G$3:$G$18</c:f>
              <c:numCache>
                <c:formatCode>General</c:formatCode>
                <c:ptCount val="16"/>
                <c:pt idx="0">
                  <c:v>725</c:v>
                </c:pt>
                <c:pt idx="1">
                  <c:v>3969</c:v>
                </c:pt>
                <c:pt idx="2">
                  <c:v>79</c:v>
                </c:pt>
                <c:pt idx="3">
                  <c:v>42.5</c:v>
                </c:pt>
                <c:pt idx="4">
                  <c:v>1953</c:v>
                </c:pt>
                <c:pt idx="5">
                  <c:v>147</c:v>
                </c:pt>
                <c:pt idx="6">
                  <c:v>35</c:v>
                </c:pt>
                <c:pt idx="7">
                  <c:v>150</c:v>
                </c:pt>
                <c:pt idx="8">
                  <c:v>4386</c:v>
                </c:pt>
                <c:pt idx="9">
                  <c:v>161</c:v>
                </c:pt>
                <c:pt idx="10">
                  <c:v>2561</c:v>
                </c:pt>
                <c:pt idx="11">
                  <c:v>311</c:v>
                </c:pt>
                <c:pt idx="12">
                  <c:v>275</c:v>
                </c:pt>
                <c:pt idx="13">
                  <c:v>112</c:v>
                </c:pt>
                <c:pt idx="14">
                  <c:v>191</c:v>
                </c:pt>
                <c:pt idx="15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F8-4DD0-8B92-23E21C6F02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4567296"/>
        <c:axId val="644555776"/>
      </c:barChart>
      <c:catAx>
        <c:axId val="64456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Fruits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55776"/>
        <c:crosses val="autoZero"/>
        <c:auto val="1"/>
        <c:lblAlgn val="ctr"/>
        <c:lblOffset val="100"/>
        <c:noMultiLvlLbl val="0"/>
      </c:catAx>
      <c:valAx>
        <c:axId val="64455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6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 baseline="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Total Wastage of Fruits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of Wastage'!$E$3</c:f>
              <c:strCache>
                <c:ptCount val="1"/>
                <c:pt idx="0">
                  <c:v>Wastage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of Wastage'!$D$4:$D$19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'Analysis of Wastage'!$E$4:$E$19</c:f>
              <c:numCache>
                <c:formatCode>General</c:formatCode>
                <c:ptCount val="16"/>
                <c:pt idx="0">
                  <c:v>307</c:v>
                </c:pt>
                <c:pt idx="1">
                  <c:v>2256</c:v>
                </c:pt>
                <c:pt idx="2">
                  <c:v>6</c:v>
                </c:pt>
                <c:pt idx="3">
                  <c:v>7.5</c:v>
                </c:pt>
                <c:pt idx="4">
                  <c:v>654</c:v>
                </c:pt>
                <c:pt idx="5">
                  <c:v>35</c:v>
                </c:pt>
                <c:pt idx="6">
                  <c:v>5</c:v>
                </c:pt>
                <c:pt idx="7">
                  <c:v>30</c:v>
                </c:pt>
                <c:pt idx="8">
                  <c:v>1789</c:v>
                </c:pt>
                <c:pt idx="9">
                  <c:v>34</c:v>
                </c:pt>
                <c:pt idx="10">
                  <c:v>1434</c:v>
                </c:pt>
                <c:pt idx="11">
                  <c:v>114</c:v>
                </c:pt>
                <c:pt idx="12">
                  <c:v>175</c:v>
                </c:pt>
                <c:pt idx="13">
                  <c:v>68</c:v>
                </c:pt>
                <c:pt idx="14">
                  <c:v>25</c:v>
                </c:pt>
                <c:pt idx="15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7-4BD3-93BD-3789EDE306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58100607"/>
        <c:axId val="1258104447"/>
      </c:barChart>
      <c:catAx>
        <c:axId val="12581006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Fruits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104447"/>
        <c:crosses val="autoZero"/>
        <c:auto val="1"/>
        <c:lblAlgn val="ctr"/>
        <c:lblOffset val="100"/>
        <c:noMultiLvlLbl val="0"/>
      </c:catAx>
      <c:valAx>
        <c:axId val="1258104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Wastage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100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Wastage of 5 fruits</a:t>
            </a:r>
            <a:r>
              <a:rPr lang="en-IN" b="1" baseline="0" dirty="0">
                <a:solidFill>
                  <a:schemeClr val="tx1"/>
                </a:solidFill>
              </a:rPr>
              <a:t> on weekly basis</a:t>
            </a:r>
            <a:endParaRPr lang="en-IN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Apple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Sheet7!$A$2:$A$53</c:f>
              <c:strCache>
                <c:ptCount val="52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  <c:pt idx="5">
                  <c:v>Week6</c:v>
                </c:pt>
                <c:pt idx="6">
                  <c:v>Week7</c:v>
                </c:pt>
                <c:pt idx="7">
                  <c:v>Week8</c:v>
                </c:pt>
                <c:pt idx="8">
                  <c:v>Week9</c:v>
                </c:pt>
                <c:pt idx="9">
                  <c:v>Week10</c:v>
                </c:pt>
                <c:pt idx="10">
                  <c:v>Week11</c:v>
                </c:pt>
                <c:pt idx="11">
                  <c:v>Week12</c:v>
                </c:pt>
                <c:pt idx="12">
                  <c:v>Week13</c:v>
                </c:pt>
                <c:pt idx="13">
                  <c:v>Week14</c:v>
                </c:pt>
                <c:pt idx="14">
                  <c:v>Week15</c:v>
                </c:pt>
                <c:pt idx="15">
                  <c:v>Week16</c:v>
                </c:pt>
                <c:pt idx="16">
                  <c:v>Week17</c:v>
                </c:pt>
                <c:pt idx="17">
                  <c:v>Week18</c:v>
                </c:pt>
                <c:pt idx="18">
                  <c:v>Week19</c:v>
                </c:pt>
                <c:pt idx="19">
                  <c:v>Week20</c:v>
                </c:pt>
                <c:pt idx="20">
                  <c:v>Week21</c:v>
                </c:pt>
                <c:pt idx="21">
                  <c:v>Week22</c:v>
                </c:pt>
                <c:pt idx="22">
                  <c:v>Week23</c:v>
                </c:pt>
                <c:pt idx="23">
                  <c:v>Week24</c:v>
                </c:pt>
                <c:pt idx="24">
                  <c:v>Week25</c:v>
                </c:pt>
                <c:pt idx="25">
                  <c:v>Week26</c:v>
                </c:pt>
                <c:pt idx="26">
                  <c:v>Week27</c:v>
                </c:pt>
                <c:pt idx="27">
                  <c:v>Week28</c:v>
                </c:pt>
                <c:pt idx="28">
                  <c:v>Week29</c:v>
                </c:pt>
                <c:pt idx="29">
                  <c:v>Week30</c:v>
                </c:pt>
                <c:pt idx="30">
                  <c:v>Week31</c:v>
                </c:pt>
                <c:pt idx="31">
                  <c:v>Week32</c:v>
                </c:pt>
                <c:pt idx="32">
                  <c:v>Week33</c:v>
                </c:pt>
                <c:pt idx="33">
                  <c:v>Week34</c:v>
                </c:pt>
                <c:pt idx="34">
                  <c:v>Week35</c:v>
                </c:pt>
                <c:pt idx="35">
                  <c:v>Week36</c:v>
                </c:pt>
                <c:pt idx="36">
                  <c:v>Week37</c:v>
                </c:pt>
                <c:pt idx="37">
                  <c:v>Week38</c:v>
                </c:pt>
                <c:pt idx="38">
                  <c:v>Week39</c:v>
                </c:pt>
                <c:pt idx="39">
                  <c:v>Week40</c:v>
                </c:pt>
                <c:pt idx="40">
                  <c:v>Week41</c:v>
                </c:pt>
                <c:pt idx="41">
                  <c:v>Week42</c:v>
                </c:pt>
                <c:pt idx="42">
                  <c:v>Week43</c:v>
                </c:pt>
                <c:pt idx="43">
                  <c:v>Week44</c:v>
                </c:pt>
                <c:pt idx="44">
                  <c:v>Week45</c:v>
                </c:pt>
                <c:pt idx="45">
                  <c:v>Week46</c:v>
                </c:pt>
                <c:pt idx="46">
                  <c:v>Week47</c:v>
                </c:pt>
                <c:pt idx="47">
                  <c:v>Week48</c:v>
                </c:pt>
                <c:pt idx="48">
                  <c:v>Week49</c:v>
                </c:pt>
                <c:pt idx="49">
                  <c:v>Week50</c:v>
                </c:pt>
                <c:pt idx="50">
                  <c:v>Week51</c:v>
                </c:pt>
                <c:pt idx="51">
                  <c:v>Week52</c:v>
                </c:pt>
              </c:strCache>
            </c:strRef>
          </c:cat>
          <c:val>
            <c:numRef>
              <c:f>Sheet7!$B$2:$B$53</c:f>
              <c:numCache>
                <c:formatCode>General</c:formatCode>
                <c:ptCount val="52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0.5</c:v>
                </c:pt>
                <c:pt idx="4">
                  <c:v>3</c:v>
                </c:pt>
                <c:pt idx="5">
                  <c:v>6</c:v>
                </c:pt>
                <c:pt idx="6">
                  <c:v>7</c:v>
                </c:pt>
                <c:pt idx="7">
                  <c:v>6.5</c:v>
                </c:pt>
                <c:pt idx="8">
                  <c:v>5.5</c:v>
                </c:pt>
                <c:pt idx="9">
                  <c:v>10.5</c:v>
                </c:pt>
                <c:pt idx="10">
                  <c:v>9</c:v>
                </c:pt>
                <c:pt idx="11">
                  <c:v>7.5</c:v>
                </c:pt>
                <c:pt idx="12">
                  <c:v>6</c:v>
                </c:pt>
                <c:pt idx="13">
                  <c:v>9</c:v>
                </c:pt>
                <c:pt idx="14">
                  <c:v>5</c:v>
                </c:pt>
                <c:pt idx="15">
                  <c:v>8.5</c:v>
                </c:pt>
                <c:pt idx="16">
                  <c:v>4.5</c:v>
                </c:pt>
                <c:pt idx="17">
                  <c:v>8</c:v>
                </c:pt>
                <c:pt idx="18">
                  <c:v>6</c:v>
                </c:pt>
                <c:pt idx="19">
                  <c:v>8</c:v>
                </c:pt>
                <c:pt idx="20">
                  <c:v>6.5</c:v>
                </c:pt>
                <c:pt idx="21">
                  <c:v>6</c:v>
                </c:pt>
                <c:pt idx="22">
                  <c:v>6</c:v>
                </c:pt>
                <c:pt idx="23">
                  <c:v>7.5</c:v>
                </c:pt>
                <c:pt idx="24">
                  <c:v>5.5</c:v>
                </c:pt>
                <c:pt idx="25">
                  <c:v>6.5</c:v>
                </c:pt>
                <c:pt idx="26">
                  <c:v>3.5</c:v>
                </c:pt>
                <c:pt idx="27">
                  <c:v>5</c:v>
                </c:pt>
                <c:pt idx="28">
                  <c:v>6.5</c:v>
                </c:pt>
                <c:pt idx="29">
                  <c:v>6.5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7</c:v>
                </c:pt>
                <c:pt idx="34">
                  <c:v>5</c:v>
                </c:pt>
                <c:pt idx="35">
                  <c:v>4</c:v>
                </c:pt>
                <c:pt idx="36">
                  <c:v>6.5</c:v>
                </c:pt>
                <c:pt idx="37">
                  <c:v>5.5</c:v>
                </c:pt>
                <c:pt idx="38">
                  <c:v>4.5</c:v>
                </c:pt>
                <c:pt idx="39">
                  <c:v>8</c:v>
                </c:pt>
                <c:pt idx="40">
                  <c:v>8</c:v>
                </c:pt>
                <c:pt idx="41">
                  <c:v>6.5</c:v>
                </c:pt>
                <c:pt idx="42">
                  <c:v>7</c:v>
                </c:pt>
                <c:pt idx="43">
                  <c:v>7</c:v>
                </c:pt>
                <c:pt idx="44">
                  <c:v>7.5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5.5</c:v>
                </c:pt>
                <c:pt idx="49">
                  <c:v>5</c:v>
                </c:pt>
                <c:pt idx="50">
                  <c:v>7</c:v>
                </c:pt>
                <c:pt idx="5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3D-4950-92C0-D731ACCC7A07}"/>
            </c:ext>
          </c:extLst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Banana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Sheet7!$A$2:$A$53</c:f>
              <c:strCache>
                <c:ptCount val="52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  <c:pt idx="5">
                  <c:v>Week6</c:v>
                </c:pt>
                <c:pt idx="6">
                  <c:v>Week7</c:v>
                </c:pt>
                <c:pt idx="7">
                  <c:v>Week8</c:v>
                </c:pt>
                <c:pt idx="8">
                  <c:v>Week9</c:v>
                </c:pt>
                <c:pt idx="9">
                  <c:v>Week10</c:v>
                </c:pt>
                <c:pt idx="10">
                  <c:v>Week11</c:v>
                </c:pt>
                <c:pt idx="11">
                  <c:v>Week12</c:v>
                </c:pt>
                <c:pt idx="12">
                  <c:v>Week13</c:v>
                </c:pt>
                <c:pt idx="13">
                  <c:v>Week14</c:v>
                </c:pt>
                <c:pt idx="14">
                  <c:v>Week15</c:v>
                </c:pt>
                <c:pt idx="15">
                  <c:v>Week16</c:v>
                </c:pt>
                <c:pt idx="16">
                  <c:v>Week17</c:v>
                </c:pt>
                <c:pt idx="17">
                  <c:v>Week18</c:v>
                </c:pt>
                <c:pt idx="18">
                  <c:v>Week19</c:v>
                </c:pt>
                <c:pt idx="19">
                  <c:v>Week20</c:v>
                </c:pt>
                <c:pt idx="20">
                  <c:v>Week21</c:v>
                </c:pt>
                <c:pt idx="21">
                  <c:v>Week22</c:v>
                </c:pt>
                <c:pt idx="22">
                  <c:v>Week23</c:v>
                </c:pt>
                <c:pt idx="23">
                  <c:v>Week24</c:v>
                </c:pt>
                <c:pt idx="24">
                  <c:v>Week25</c:v>
                </c:pt>
                <c:pt idx="25">
                  <c:v>Week26</c:v>
                </c:pt>
                <c:pt idx="26">
                  <c:v>Week27</c:v>
                </c:pt>
                <c:pt idx="27">
                  <c:v>Week28</c:v>
                </c:pt>
                <c:pt idx="28">
                  <c:v>Week29</c:v>
                </c:pt>
                <c:pt idx="29">
                  <c:v>Week30</c:v>
                </c:pt>
                <c:pt idx="30">
                  <c:v>Week31</c:v>
                </c:pt>
                <c:pt idx="31">
                  <c:v>Week32</c:v>
                </c:pt>
                <c:pt idx="32">
                  <c:v>Week33</c:v>
                </c:pt>
                <c:pt idx="33">
                  <c:v>Week34</c:v>
                </c:pt>
                <c:pt idx="34">
                  <c:v>Week35</c:v>
                </c:pt>
                <c:pt idx="35">
                  <c:v>Week36</c:v>
                </c:pt>
                <c:pt idx="36">
                  <c:v>Week37</c:v>
                </c:pt>
                <c:pt idx="37">
                  <c:v>Week38</c:v>
                </c:pt>
                <c:pt idx="38">
                  <c:v>Week39</c:v>
                </c:pt>
                <c:pt idx="39">
                  <c:v>Week40</c:v>
                </c:pt>
                <c:pt idx="40">
                  <c:v>Week41</c:v>
                </c:pt>
                <c:pt idx="41">
                  <c:v>Week42</c:v>
                </c:pt>
                <c:pt idx="42">
                  <c:v>Week43</c:v>
                </c:pt>
                <c:pt idx="43">
                  <c:v>Week44</c:v>
                </c:pt>
                <c:pt idx="44">
                  <c:v>Week45</c:v>
                </c:pt>
                <c:pt idx="45">
                  <c:v>Week46</c:v>
                </c:pt>
                <c:pt idx="46">
                  <c:v>Week47</c:v>
                </c:pt>
                <c:pt idx="47">
                  <c:v>Week48</c:v>
                </c:pt>
                <c:pt idx="48">
                  <c:v>Week49</c:v>
                </c:pt>
                <c:pt idx="49">
                  <c:v>Week50</c:v>
                </c:pt>
                <c:pt idx="50">
                  <c:v>Week51</c:v>
                </c:pt>
                <c:pt idx="51">
                  <c:v>Week52</c:v>
                </c:pt>
              </c:strCache>
            </c:strRef>
          </c:cat>
          <c:val>
            <c:numRef>
              <c:f>Sheet7!$C$2:$C$53</c:f>
              <c:numCache>
                <c:formatCode>General</c:formatCode>
                <c:ptCount val="52"/>
                <c:pt idx="0">
                  <c:v>57</c:v>
                </c:pt>
                <c:pt idx="1">
                  <c:v>43</c:v>
                </c:pt>
                <c:pt idx="2">
                  <c:v>45</c:v>
                </c:pt>
                <c:pt idx="3">
                  <c:v>48</c:v>
                </c:pt>
                <c:pt idx="4">
                  <c:v>46</c:v>
                </c:pt>
                <c:pt idx="5">
                  <c:v>36</c:v>
                </c:pt>
                <c:pt idx="6">
                  <c:v>34</c:v>
                </c:pt>
                <c:pt idx="7">
                  <c:v>37</c:v>
                </c:pt>
                <c:pt idx="8">
                  <c:v>26</c:v>
                </c:pt>
                <c:pt idx="9">
                  <c:v>34</c:v>
                </c:pt>
                <c:pt idx="10">
                  <c:v>33</c:v>
                </c:pt>
                <c:pt idx="11">
                  <c:v>37</c:v>
                </c:pt>
                <c:pt idx="12">
                  <c:v>38</c:v>
                </c:pt>
                <c:pt idx="13">
                  <c:v>35</c:v>
                </c:pt>
                <c:pt idx="14">
                  <c:v>41</c:v>
                </c:pt>
                <c:pt idx="15">
                  <c:v>43</c:v>
                </c:pt>
                <c:pt idx="16">
                  <c:v>39</c:v>
                </c:pt>
                <c:pt idx="17">
                  <c:v>49</c:v>
                </c:pt>
                <c:pt idx="18">
                  <c:v>52</c:v>
                </c:pt>
                <c:pt idx="19">
                  <c:v>47</c:v>
                </c:pt>
                <c:pt idx="20">
                  <c:v>41</c:v>
                </c:pt>
                <c:pt idx="21">
                  <c:v>36</c:v>
                </c:pt>
                <c:pt idx="22">
                  <c:v>54</c:v>
                </c:pt>
                <c:pt idx="23">
                  <c:v>34</c:v>
                </c:pt>
                <c:pt idx="24">
                  <c:v>49</c:v>
                </c:pt>
                <c:pt idx="25">
                  <c:v>32</c:v>
                </c:pt>
                <c:pt idx="26">
                  <c:v>29</c:v>
                </c:pt>
                <c:pt idx="27">
                  <c:v>27</c:v>
                </c:pt>
                <c:pt idx="28">
                  <c:v>40</c:v>
                </c:pt>
                <c:pt idx="29">
                  <c:v>36</c:v>
                </c:pt>
                <c:pt idx="30">
                  <c:v>54</c:v>
                </c:pt>
                <c:pt idx="31">
                  <c:v>49</c:v>
                </c:pt>
                <c:pt idx="32">
                  <c:v>47</c:v>
                </c:pt>
                <c:pt idx="33">
                  <c:v>47</c:v>
                </c:pt>
                <c:pt idx="34">
                  <c:v>47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40</c:v>
                </c:pt>
                <c:pt idx="39">
                  <c:v>51</c:v>
                </c:pt>
                <c:pt idx="40">
                  <c:v>55</c:v>
                </c:pt>
                <c:pt idx="41">
                  <c:v>54</c:v>
                </c:pt>
                <c:pt idx="42">
                  <c:v>55</c:v>
                </c:pt>
                <c:pt idx="43">
                  <c:v>58</c:v>
                </c:pt>
                <c:pt idx="44">
                  <c:v>57</c:v>
                </c:pt>
                <c:pt idx="45">
                  <c:v>51</c:v>
                </c:pt>
                <c:pt idx="46">
                  <c:v>48</c:v>
                </c:pt>
                <c:pt idx="47">
                  <c:v>49</c:v>
                </c:pt>
                <c:pt idx="48">
                  <c:v>47</c:v>
                </c:pt>
                <c:pt idx="49">
                  <c:v>45</c:v>
                </c:pt>
                <c:pt idx="50">
                  <c:v>43</c:v>
                </c:pt>
                <c:pt idx="5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3D-4950-92C0-D731ACCC7A07}"/>
            </c:ext>
          </c:extLst>
        </c:ser>
        <c:ser>
          <c:idx val="2"/>
          <c:order val="2"/>
          <c:tx>
            <c:strRef>
              <c:f>Sheet7!$D$1</c:f>
              <c:strCache>
                <c:ptCount val="1"/>
                <c:pt idx="0">
                  <c:v>Coconut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Sheet7!$A$2:$A$53</c:f>
              <c:strCache>
                <c:ptCount val="52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  <c:pt idx="5">
                  <c:v>Week6</c:v>
                </c:pt>
                <c:pt idx="6">
                  <c:v>Week7</c:v>
                </c:pt>
                <c:pt idx="7">
                  <c:v>Week8</c:v>
                </c:pt>
                <c:pt idx="8">
                  <c:v>Week9</c:v>
                </c:pt>
                <c:pt idx="9">
                  <c:v>Week10</c:v>
                </c:pt>
                <c:pt idx="10">
                  <c:v>Week11</c:v>
                </c:pt>
                <c:pt idx="11">
                  <c:v>Week12</c:v>
                </c:pt>
                <c:pt idx="12">
                  <c:v>Week13</c:v>
                </c:pt>
                <c:pt idx="13">
                  <c:v>Week14</c:v>
                </c:pt>
                <c:pt idx="14">
                  <c:v>Week15</c:v>
                </c:pt>
                <c:pt idx="15">
                  <c:v>Week16</c:v>
                </c:pt>
                <c:pt idx="16">
                  <c:v>Week17</c:v>
                </c:pt>
                <c:pt idx="17">
                  <c:v>Week18</c:v>
                </c:pt>
                <c:pt idx="18">
                  <c:v>Week19</c:v>
                </c:pt>
                <c:pt idx="19">
                  <c:v>Week20</c:v>
                </c:pt>
                <c:pt idx="20">
                  <c:v>Week21</c:v>
                </c:pt>
                <c:pt idx="21">
                  <c:v>Week22</c:v>
                </c:pt>
                <c:pt idx="22">
                  <c:v>Week23</c:v>
                </c:pt>
                <c:pt idx="23">
                  <c:v>Week24</c:v>
                </c:pt>
                <c:pt idx="24">
                  <c:v>Week25</c:v>
                </c:pt>
                <c:pt idx="25">
                  <c:v>Week26</c:v>
                </c:pt>
                <c:pt idx="26">
                  <c:v>Week27</c:v>
                </c:pt>
                <c:pt idx="27">
                  <c:v>Week28</c:v>
                </c:pt>
                <c:pt idx="28">
                  <c:v>Week29</c:v>
                </c:pt>
                <c:pt idx="29">
                  <c:v>Week30</c:v>
                </c:pt>
                <c:pt idx="30">
                  <c:v>Week31</c:v>
                </c:pt>
                <c:pt idx="31">
                  <c:v>Week32</c:v>
                </c:pt>
                <c:pt idx="32">
                  <c:v>Week33</c:v>
                </c:pt>
                <c:pt idx="33">
                  <c:v>Week34</c:v>
                </c:pt>
                <c:pt idx="34">
                  <c:v>Week35</c:v>
                </c:pt>
                <c:pt idx="35">
                  <c:v>Week36</c:v>
                </c:pt>
                <c:pt idx="36">
                  <c:v>Week37</c:v>
                </c:pt>
                <c:pt idx="37">
                  <c:v>Week38</c:v>
                </c:pt>
                <c:pt idx="38">
                  <c:v>Week39</c:v>
                </c:pt>
                <c:pt idx="39">
                  <c:v>Week40</c:v>
                </c:pt>
                <c:pt idx="40">
                  <c:v>Week41</c:v>
                </c:pt>
                <c:pt idx="41">
                  <c:v>Week42</c:v>
                </c:pt>
                <c:pt idx="42">
                  <c:v>Week43</c:v>
                </c:pt>
                <c:pt idx="43">
                  <c:v>Week44</c:v>
                </c:pt>
                <c:pt idx="44">
                  <c:v>Week45</c:v>
                </c:pt>
                <c:pt idx="45">
                  <c:v>Week46</c:v>
                </c:pt>
                <c:pt idx="46">
                  <c:v>Week47</c:v>
                </c:pt>
                <c:pt idx="47">
                  <c:v>Week48</c:v>
                </c:pt>
                <c:pt idx="48">
                  <c:v>Week49</c:v>
                </c:pt>
                <c:pt idx="49">
                  <c:v>Week50</c:v>
                </c:pt>
                <c:pt idx="50">
                  <c:v>Week51</c:v>
                </c:pt>
                <c:pt idx="51">
                  <c:v>Week52</c:v>
                </c:pt>
              </c:strCache>
            </c:strRef>
          </c:cat>
          <c:val>
            <c:numRef>
              <c:f>Sheet7!$D$2:$D$53</c:f>
              <c:numCache>
                <c:formatCode>General</c:formatCode>
                <c:ptCount val="52"/>
                <c:pt idx="0">
                  <c:v>24</c:v>
                </c:pt>
                <c:pt idx="1">
                  <c:v>22</c:v>
                </c:pt>
                <c:pt idx="2">
                  <c:v>22</c:v>
                </c:pt>
                <c:pt idx="3">
                  <c:v>18</c:v>
                </c:pt>
                <c:pt idx="4">
                  <c:v>4</c:v>
                </c:pt>
                <c:pt idx="5">
                  <c:v>19</c:v>
                </c:pt>
                <c:pt idx="6">
                  <c:v>10</c:v>
                </c:pt>
                <c:pt idx="7">
                  <c:v>18</c:v>
                </c:pt>
                <c:pt idx="8">
                  <c:v>17</c:v>
                </c:pt>
                <c:pt idx="9">
                  <c:v>17</c:v>
                </c:pt>
                <c:pt idx="10">
                  <c:v>13</c:v>
                </c:pt>
                <c:pt idx="11">
                  <c:v>19</c:v>
                </c:pt>
                <c:pt idx="12">
                  <c:v>15</c:v>
                </c:pt>
                <c:pt idx="13">
                  <c:v>17</c:v>
                </c:pt>
                <c:pt idx="14">
                  <c:v>16</c:v>
                </c:pt>
                <c:pt idx="15">
                  <c:v>17</c:v>
                </c:pt>
                <c:pt idx="16">
                  <c:v>9</c:v>
                </c:pt>
                <c:pt idx="17">
                  <c:v>11</c:v>
                </c:pt>
                <c:pt idx="18">
                  <c:v>19</c:v>
                </c:pt>
                <c:pt idx="19">
                  <c:v>5</c:v>
                </c:pt>
                <c:pt idx="20">
                  <c:v>13</c:v>
                </c:pt>
                <c:pt idx="21">
                  <c:v>16</c:v>
                </c:pt>
                <c:pt idx="22">
                  <c:v>12</c:v>
                </c:pt>
                <c:pt idx="23">
                  <c:v>13</c:v>
                </c:pt>
                <c:pt idx="24">
                  <c:v>7</c:v>
                </c:pt>
                <c:pt idx="25">
                  <c:v>12</c:v>
                </c:pt>
                <c:pt idx="26">
                  <c:v>2</c:v>
                </c:pt>
                <c:pt idx="27">
                  <c:v>19</c:v>
                </c:pt>
                <c:pt idx="28">
                  <c:v>13</c:v>
                </c:pt>
                <c:pt idx="29">
                  <c:v>7</c:v>
                </c:pt>
                <c:pt idx="30">
                  <c:v>14</c:v>
                </c:pt>
                <c:pt idx="31">
                  <c:v>11</c:v>
                </c:pt>
                <c:pt idx="32">
                  <c:v>4</c:v>
                </c:pt>
                <c:pt idx="33">
                  <c:v>11</c:v>
                </c:pt>
                <c:pt idx="34">
                  <c:v>13</c:v>
                </c:pt>
                <c:pt idx="35">
                  <c:v>8</c:v>
                </c:pt>
                <c:pt idx="36">
                  <c:v>13</c:v>
                </c:pt>
                <c:pt idx="37">
                  <c:v>15</c:v>
                </c:pt>
                <c:pt idx="38">
                  <c:v>12</c:v>
                </c:pt>
                <c:pt idx="39">
                  <c:v>14</c:v>
                </c:pt>
                <c:pt idx="40">
                  <c:v>9</c:v>
                </c:pt>
                <c:pt idx="41">
                  <c:v>15</c:v>
                </c:pt>
                <c:pt idx="42">
                  <c:v>7</c:v>
                </c:pt>
                <c:pt idx="43">
                  <c:v>0</c:v>
                </c:pt>
                <c:pt idx="44">
                  <c:v>10</c:v>
                </c:pt>
                <c:pt idx="45">
                  <c:v>0</c:v>
                </c:pt>
                <c:pt idx="46">
                  <c:v>15</c:v>
                </c:pt>
                <c:pt idx="47">
                  <c:v>6</c:v>
                </c:pt>
                <c:pt idx="48">
                  <c:v>16</c:v>
                </c:pt>
                <c:pt idx="49">
                  <c:v>21</c:v>
                </c:pt>
                <c:pt idx="50">
                  <c:v>8</c:v>
                </c:pt>
                <c:pt idx="5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3D-4950-92C0-D731ACCC7A07}"/>
            </c:ext>
          </c:extLst>
        </c:ser>
        <c:ser>
          <c:idx val="3"/>
          <c:order val="3"/>
          <c:tx>
            <c:strRef>
              <c:f>Sheet7!$E$1</c:f>
              <c:strCache>
                <c:ptCount val="1"/>
                <c:pt idx="0">
                  <c:v>Guava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Sheet7!$A$2:$A$53</c:f>
              <c:strCache>
                <c:ptCount val="52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  <c:pt idx="5">
                  <c:v>Week6</c:v>
                </c:pt>
                <c:pt idx="6">
                  <c:v>Week7</c:v>
                </c:pt>
                <c:pt idx="7">
                  <c:v>Week8</c:v>
                </c:pt>
                <c:pt idx="8">
                  <c:v>Week9</c:v>
                </c:pt>
                <c:pt idx="9">
                  <c:v>Week10</c:v>
                </c:pt>
                <c:pt idx="10">
                  <c:v>Week11</c:v>
                </c:pt>
                <c:pt idx="11">
                  <c:v>Week12</c:v>
                </c:pt>
                <c:pt idx="12">
                  <c:v>Week13</c:v>
                </c:pt>
                <c:pt idx="13">
                  <c:v>Week14</c:v>
                </c:pt>
                <c:pt idx="14">
                  <c:v>Week15</c:v>
                </c:pt>
                <c:pt idx="15">
                  <c:v>Week16</c:v>
                </c:pt>
                <c:pt idx="16">
                  <c:v>Week17</c:v>
                </c:pt>
                <c:pt idx="17">
                  <c:v>Week18</c:v>
                </c:pt>
                <c:pt idx="18">
                  <c:v>Week19</c:v>
                </c:pt>
                <c:pt idx="19">
                  <c:v>Week20</c:v>
                </c:pt>
                <c:pt idx="20">
                  <c:v>Week21</c:v>
                </c:pt>
                <c:pt idx="21">
                  <c:v>Week22</c:v>
                </c:pt>
                <c:pt idx="22">
                  <c:v>Week23</c:v>
                </c:pt>
                <c:pt idx="23">
                  <c:v>Week24</c:v>
                </c:pt>
                <c:pt idx="24">
                  <c:v>Week25</c:v>
                </c:pt>
                <c:pt idx="25">
                  <c:v>Week26</c:v>
                </c:pt>
                <c:pt idx="26">
                  <c:v>Week27</c:v>
                </c:pt>
                <c:pt idx="27">
                  <c:v>Week28</c:v>
                </c:pt>
                <c:pt idx="28">
                  <c:v>Week29</c:v>
                </c:pt>
                <c:pt idx="29">
                  <c:v>Week30</c:v>
                </c:pt>
                <c:pt idx="30">
                  <c:v>Week31</c:v>
                </c:pt>
                <c:pt idx="31">
                  <c:v>Week32</c:v>
                </c:pt>
                <c:pt idx="32">
                  <c:v>Week33</c:v>
                </c:pt>
                <c:pt idx="33">
                  <c:v>Week34</c:v>
                </c:pt>
                <c:pt idx="34">
                  <c:v>Week35</c:v>
                </c:pt>
                <c:pt idx="35">
                  <c:v>Week36</c:v>
                </c:pt>
                <c:pt idx="36">
                  <c:v>Week37</c:v>
                </c:pt>
                <c:pt idx="37">
                  <c:v>Week38</c:v>
                </c:pt>
                <c:pt idx="38">
                  <c:v>Week39</c:v>
                </c:pt>
                <c:pt idx="39">
                  <c:v>Week40</c:v>
                </c:pt>
                <c:pt idx="40">
                  <c:v>Week41</c:v>
                </c:pt>
                <c:pt idx="41">
                  <c:v>Week42</c:v>
                </c:pt>
                <c:pt idx="42">
                  <c:v>Week43</c:v>
                </c:pt>
                <c:pt idx="43">
                  <c:v>Week44</c:v>
                </c:pt>
                <c:pt idx="44">
                  <c:v>Week45</c:v>
                </c:pt>
                <c:pt idx="45">
                  <c:v>Week46</c:v>
                </c:pt>
                <c:pt idx="46">
                  <c:v>Week47</c:v>
                </c:pt>
                <c:pt idx="47">
                  <c:v>Week48</c:v>
                </c:pt>
                <c:pt idx="48">
                  <c:v>Week49</c:v>
                </c:pt>
                <c:pt idx="49">
                  <c:v>Week50</c:v>
                </c:pt>
                <c:pt idx="50">
                  <c:v>Week51</c:v>
                </c:pt>
                <c:pt idx="51">
                  <c:v>Week52</c:v>
                </c:pt>
              </c:strCache>
            </c:strRef>
          </c:cat>
          <c:val>
            <c:numRef>
              <c:f>Sheet7!$E$2:$E$53</c:f>
              <c:numCache>
                <c:formatCode>General</c:formatCode>
                <c:ptCount val="52"/>
                <c:pt idx="31">
                  <c:v>1.5</c:v>
                </c:pt>
                <c:pt idx="32">
                  <c:v>1</c:v>
                </c:pt>
                <c:pt idx="33">
                  <c:v>0</c:v>
                </c:pt>
                <c:pt idx="34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3D-4950-92C0-D731ACCC7A07}"/>
            </c:ext>
          </c:extLst>
        </c:ser>
        <c:ser>
          <c:idx val="4"/>
          <c:order val="4"/>
          <c:tx>
            <c:strRef>
              <c:f>Sheet7!$F$1</c:f>
              <c:strCache>
                <c:ptCount val="1"/>
                <c:pt idx="0">
                  <c:v>Pineapple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Sheet7!$A$2:$A$53</c:f>
              <c:strCache>
                <c:ptCount val="52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  <c:pt idx="4">
                  <c:v>Week5</c:v>
                </c:pt>
                <c:pt idx="5">
                  <c:v>Week6</c:v>
                </c:pt>
                <c:pt idx="6">
                  <c:v>Week7</c:v>
                </c:pt>
                <c:pt idx="7">
                  <c:v>Week8</c:v>
                </c:pt>
                <c:pt idx="8">
                  <c:v>Week9</c:v>
                </c:pt>
                <c:pt idx="9">
                  <c:v>Week10</c:v>
                </c:pt>
                <c:pt idx="10">
                  <c:v>Week11</c:v>
                </c:pt>
                <c:pt idx="11">
                  <c:v>Week12</c:v>
                </c:pt>
                <c:pt idx="12">
                  <c:v>Week13</c:v>
                </c:pt>
                <c:pt idx="13">
                  <c:v>Week14</c:v>
                </c:pt>
                <c:pt idx="14">
                  <c:v>Week15</c:v>
                </c:pt>
                <c:pt idx="15">
                  <c:v>Week16</c:v>
                </c:pt>
                <c:pt idx="16">
                  <c:v>Week17</c:v>
                </c:pt>
                <c:pt idx="17">
                  <c:v>Week18</c:v>
                </c:pt>
                <c:pt idx="18">
                  <c:v>Week19</c:v>
                </c:pt>
                <c:pt idx="19">
                  <c:v>Week20</c:v>
                </c:pt>
                <c:pt idx="20">
                  <c:v>Week21</c:v>
                </c:pt>
                <c:pt idx="21">
                  <c:v>Week22</c:v>
                </c:pt>
                <c:pt idx="22">
                  <c:v>Week23</c:v>
                </c:pt>
                <c:pt idx="23">
                  <c:v>Week24</c:v>
                </c:pt>
                <c:pt idx="24">
                  <c:v>Week25</c:v>
                </c:pt>
                <c:pt idx="25">
                  <c:v>Week26</c:v>
                </c:pt>
                <c:pt idx="26">
                  <c:v>Week27</c:v>
                </c:pt>
                <c:pt idx="27">
                  <c:v>Week28</c:v>
                </c:pt>
                <c:pt idx="28">
                  <c:v>Week29</c:v>
                </c:pt>
                <c:pt idx="29">
                  <c:v>Week30</c:v>
                </c:pt>
                <c:pt idx="30">
                  <c:v>Week31</c:v>
                </c:pt>
                <c:pt idx="31">
                  <c:v>Week32</c:v>
                </c:pt>
                <c:pt idx="32">
                  <c:v>Week33</c:v>
                </c:pt>
                <c:pt idx="33">
                  <c:v>Week34</c:v>
                </c:pt>
                <c:pt idx="34">
                  <c:v>Week35</c:v>
                </c:pt>
                <c:pt idx="35">
                  <c:v>Week36</c:v>
                </c:pt>
                <c:pt idx="36">
                  <c:v>Week37</c:v>
                </c:pt>
                <c:pt idx="37">
                  <c:v>Week38</c:v>
                </c:pt>
                <c:pt idx="38">
                  <c:v>Week39</c:v>
                </c:pt>
                <c:pt idx="39">
                  <c:v>Week40</c:v>
                </c:pt>
                <c:pt idx="40">
                  <c:v>Week41</c:v>
                </c:pt>
                <c:pt idx="41">
                  <c:v>Week42</c:v>
                </c:pt>
                <c:pt idx="42">
                  <c:v>Week43</c:v>
                </c:pt>
                <c:pt idx="43">
                  <c:v>Week44</c:v>
                </c:pt>
                <c:pt idx="44">
                  <c:v>Week45</c:v>
                </c:pt>
                <c:pt idx="45">
                  <c:v>Week46</c:v>
                </c:pt>
                <c:pt idx="46">
                  <c:v>Week47</c:v>
                </c:pt>
                <c:pt idx="47">
                  <c:v>Week48</c:v>
                </c:pt>
                <c:pt idx="48">
                  <c:v>Week49</c:v>
                </c:pt>
                <c:pt idx="49">
                  <c:v>Week50</c:v>
                </c:pt>
                <c:pt idx="50">
                  <c:v>Week51</c:v>
                </c:pt>
                <c:pt idx="51">
                  <c:v>Week52</c:v>
                </c:pt>
              </c:strCache>
            </c:strRef>
          </c:cat>
          <c:val>
            <c:numRef>
              <c:f>Sheet7!$F$2:$F$53</c:f>
              <c:numCache>
                <c:formatCode>General</c:formatCode>
                <c:ptCount val="52"/>
                <c:pt idx="26">
                  <c:v>8</c:v>
                </c:pt>
                <c:pt idx="27">
                  <c:v>7</c:v>
                </c:pt>
                <c:pt idx="28">
                  <c:v>10</c:v>
                </c:pt>
                <c:pt idx="29">
                  <c:v>10</c:v>
                </c:pt>
                <c:pt idx="30">
                  <c:v>9</c:v>
                </c:pt>
                <c:pt idx="35">
                  <c:v>11</c:v>
                </c:pt>
                <c:pt idx="36">
                  <c:v>10</c:v>
                </c:pt>
                <c:pt idx="37">
                  <c:v>9</c:v>
                </c:pt>
                <c:pt idx="38">
                  <c:v>11</c:v>
                </c:pt>
                <c:pt idx="39">
                  <c:v>11</c:v>
                </c:pt>
                <c:pt idx="40">
                  <c:v>13</c:v>
                </c:pt>
                <c:pt idx="41">
                  <c:v>12</c:v>
                </c:pt>
                <c:pt idx="42">
                  <c:v>14</c:v>
                </c:pt>
                <c:pt idx="43">
                  <c:v>12</c:v>
                </c:pt>
                <c:pt idx="44">
                  <c:v>10</c:v>
                </c:pt>
                <c:pt idx="45">
                  <c:v>7</c:v>
                </c:pt>
                <c:pt idx="46">
                  <c:v>6</c:v>
                </c:pt>
                <c:pt idx="4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3D-4950-92C0-D731ACCC7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976143"/>
        <c:axId val="144993903"/>
      </c:lineChart>
      <c:catAx>
        <c:axId val="144976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93903"/>
        <c:crosses val="autoZero"/>
        <c:auto val="1"/>
        <c:lblAlgn val="ctr"/>
        <c:lblOffset val="100"/>
        <c:noMultiLvlLbl val="0"/>
      </c:catAx>
      <c:valAx>
        <c:axId val="14499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Wastage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7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Sell Flow</a:t>
            </a:r>
            <a:r>
              <a:rPr lang="en-IN" b="1" baseline="0" dirty="0">
                <a:solidFill>
                  <a:schemeClr val="tx1"/>
                </a:solidFill>
              </a:rPr>
              <a:t> on Weekly Basis</a:t>
            </a:r>
            <a:endParaRPr lang="en-IN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Sheet8!$B$23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Sheet8!$A$24:$A$39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Sheet8!$B$24:$B$39</c:f>
              <c:numCache>
                <c:formatCode>General</c:formatCode>
                <c:ptCount val="16"/>
                <c:pt idx="0">
                  <c:v>160</c:v>
                </c:pt>
                <c:pt idx="1">
                  <c:v>1286</c:v>
                </c:pt>
                <c:pt idx="2">
                  <c:v>26.5</c:v>
                </c:pt>
                <c:pt idx="3">
                  <c:v>12</c:v>
                </c:pt>
                <c:pt idx="4">
                  <c:v>280</c:v>
                </c:pt>
                <c:pt idx="5">
                  <c:v>45</c:v>
                </c:pt>
                <c:pt idx="6">
                  <c:v>9.5</c:v>
                </c:pt>
                <c:pt idx="7">
                  <c:v>44</c:v>
                </c:pt>
                <c:pt idx="8">
                  <c:v>725</c:v>
                </c:pt>
                <c:pt idx="9">
                  <c:v>35</c:v>
                </c:pt>
                <c:pt idx="10">
                  <c:v>447</c:v>
                </c:pt>
                <c:pt idx="11">
                  <c:v>46</c:v>
                </c:pt>
                <c:pt idx="12">
                  <c:v>54</c:v>
                </c:pt>
                <c:pt idx="13">
                  <c:v>16</c:v>
                </c:pt>
                <c:pt idx="14">
                  <c:v>33</c:v>
                </c:pt>
                <c:pt idx="1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A-4CF8-BF4D-697B687743B4}"/>
            </c:ext>
          </c:extLst>
        </c:ser>
        <c:ser>
          <c:idx val="1"/>
          <c:order val="1"/>
          <c:tx>
            <c:strRef>
              <c:f>Sheet8!$C$23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Sheet8!$A$24:$A$39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Sheet8!$C$24:$C$39</c:f>
              <c:numCache>
                <c:formatCode>General</c:formatCode>
                <c:ptCount val="16"/>
                <c:pt idx="0">
                  <c:v>106</c:v>
                </c:pt>
                <c:pt idx="1">
                  <c:v>854</c:v>
                </c:pt>
                <c:pt idx="2">
                  <c:v>12.5</c:v>
                </c:pt>
                <c:pt idx="3">
                  <c:v>9</c:v>
                </c:pt>
                <c:pt idx="4">
                  <c:v>271</c:v>
                </c:pt>
                <c:pt idx="5">
                  <c:v>26.5</c:v>
                </c:pt>
                <c:pt idx="6">
                  <c:v>6</c:v>
                </c:pt>
                <c:pt idx="7">
                  <c:v>30</c:v>
                </c:pt>
                <c:pt idx="8">
                  <c:v>654</c:v>
                </c:pt>
                <c:pt idx="9">
                  <c:v>21</c:v>
                </c:pt>
                <c:pt idx="10">
                  <c:v>433</c:v>
                </c:pt>
                <c:pt idx="11">
                  <c:v>56</c:v>
                </c:pt>
                <c:pt idx="12">
                  <c:v>45</c:v>
                </c:pt>
                <c:pt idx="13">
                  <c:v>17.5</c:v>
                </c:pt>
                <c:pt idx="14">
                  <c:v>24</c:v>
                </c:pt>
                <c:pt idx="1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0A-4CF8-BF4D-697B687743B4}"/>
            </c:ext>
          </c:extLst>
        </c:ser>
        <c:ser>
          <c:idx val="2"/>
          <c:order val="2"/>
          <c:tx>
            <c:strRef>
              <c:f>Sheet8!$D$23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Sheet8!$A$24:$A$39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Sheet8!$D$24:$D$39</c:f>
              <c:numCache>
                <c:formatCode>General</c:formatCode>
                <c:ptCount val="16"/>
                <c:pt idx="0">
                  <c:v>81.5</c:v>
                </c:pt>
                <c:pt idx="1">
                  <c:v>583</c:v>
                </c:pt>
                <c:pt idx="2">
                  <c:v>7</c:v>
                </c:pt>
                <c:pt idx="3">
                  <c:v>3.5</c:v>
                </c:pt>
                <c:pt idx="4">
                  <c:v>271</c:v>
                </c:pt>
                <c:pt idx="5">
                  <c:v>24</c:v>
                </c:pt>
                <c:pt idx="6">
                  <c:v>5.5</c:v>
                </c:pt>
                <c:pt idx="7">
                  <c:v>25</c:v>
                </c:pt>
                <c:pt idx="8">
                  <c:v>554</c:v>
                </c:pt>
                <c:pt idx="9">
                  <c:v>20</c:v>
                </c:pt>
                <c:pt idx="10">
                  <c:v>434</c:v>
                </c:pt>
                <c:pt idx="11">
                  <c:v>52</c:v>
                </c:pt>
                <c:pt idx="12">
                  <c:v>46</c:v>
                </c:pt>
                <c:pt idx="13">
                  <c:v>16</c:v>
                </c:pt>
                <c:pt idx="14">
                  <c:v>24</c:v>
                </c:pt>
                <c:pt idx="15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0A-4CF8-BF4D-697B687743B4}"/>
            </c:ext>
          </c:extLst>
        </c:ser>
        <c:ser>
          <c:idx val="3"/>
          <c:order val="3"/>
          <c:tx>
            <c:strRef>
              <c:f>Sheet8!$E$23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Sheet8!$A$24:$A$39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Sheet8!$E$24:$E$39</c:f>
              <c:numCache>
                <c:formatCode>General</c:formatCode>
                <c:ptCount val="16"/>
                <c:pt idx="0">
                  <c:v>76</c:v>
                </c:pt>
                <c:pt idx="4">
                  <c:v>287</c:v>
                </c:pt>
                <c:pt idx="6">
                  <c:v>4.5</c:v>
                </c:pt>
                <c:pt idx="8">
                  <c:v>519</c:v>
                </c:pt>
                <c:pt idx="9">
                  <c:v>21</c:v>
                </c:pt>
                <c:pt idx="10">
                  <c:v>419</c:v>
                </c:pt>
                <c:pt idx="11">
                  <c:v>58</c:v>
                </c:pt>
                <c:pt idx="12">
                  <c:v>40</c:v>
                </c:pt>
                <c:pt idx="13">
                  <c:v>16</c:v>
                </c:pt>
                <c:pt idx="14">
                  <c:v>23</c:v>
                </c:pt>
                <c:pt idx="1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0A-4CF8-BF4D-697B687743B4}"/>
            </c:ext>
          </c:extLst>
        </c:ser>
        <c:ser>
          <c:idx val="4"/>
          <c:order val="4"/>
          <c:tx>
            <c:strRef>
              <c:f>Sheet8!$F$23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Sheet8!$A$24:$A$39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Sheet8!$F$24:$F$39</c:f>
              <c:numCache>
                <c:formatCode>General</c:formatCode>
                <c:ptCount val="16"/>
                <c:pt idx="0">
                  <c:v>51.5</c:v>
                </c:pt>
                <c:pt idx="4">
                  <c:v>291</c:v>
                </c:pt>
                <c:pt idx="8">
                  <c:v>578</c:v>
                </c:pt>
                <c:pt idx="9">
                  <c:v>19</c:v>
                </c:pt>
                <c:pt idx="10">
                  <c:v>394</c:v>
                </c:pt>
                <c:pt idx="11">
                  <c:v>53</c:v>
                </c:pt>
                <c:pt idx="12">
                  <c:v>43</c:v>
                </c:pt>
                <c:pt idx="13">
                  <c:v>14.5</c:v>
                </c:pt>
                <c:pt idx="14">
                  <c:v>26</c:v>
                </c:pt>
                <c:pt idx="15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0A-4CF8-BF4D-697B687743B4}"/>
            </c:ext>
          </c:extLst>
        </c:ser>
        <c:ser>
          <c:idx val="5"/>
          <c:order val="5"/>
          <c:tx>
            <c:strRef>
              <c:f>Sheet8!$G$23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Sheet8!$A$24:$A$39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Sheet8!$G$24:$G$39</c:f>
              <c:numCache>
                <c:formatCode>General</c:formatCode>
                <c:ptCount val="16"/>
                <c:pt idx="0">
                  <c:v>52</c:v>
                </c:pt>
                <c:pt idx="4">
                  <c:v>266</c:v>
                </c:pt>
                <c:pt idx="8">
                  <c:v>456</c:v>
                </c:pt>
                <c:pt idx="13">
                  <c:v>16.5</c:v>
                </c:pt>
                <c:pt idx="14">
                  <c:v>27</c:v>
                </c:pt>
                <c:pt idx="15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0A-4CF8-BF4D-697B687743B4}"/>
            </c:ext>
          </c:extLst>
        </c:ser>
        <c:ser>
          <c:idx val="6"/>
          <c:order val="6"/>
          <c:tx>
            <c:strRef>
              <c:f>Sheet8!$H$23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Sheet8!$A$24:$A$39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Sheet8!$H$24:$H$39</c:f>
              <c:numCache>
                <c:formatCode>General</c:formatCode>
                <c:ptCount val="16"/>
                <c:pt idx="0">
                  <c:v>198</c:v>
                </c:pt>
                <c:pt idx="1">
                  <c:v>1246</c:v>
                </c:pt>
                <c:pt idx="2">
                  <c:v>33</c:v>
                </c:pt>
                <c:pt idx="3">
                  <c:v>18</c:v>
                </c:pt>
                <c:pt idx="4">
                  <c:v>287</c:v>
                </c:pt>
                <c:pt idx="5">
                  <c:v>51.5</c:v>
                </c:pt>
                <c:pt idx="6">
                  <c:v>9.5</c:v>
                </c:pt>
                <c:pt idx="7">
                  <c:v>51</c:v>
                </c:pt>
                <c:pt idx="8">
                  <c:v>900</c:v>
                </c:pt>
                <c:pt idx="9">
                  <c:v>45</c:v>
                </c:pt>
                <c:pt idx="10">
                  <c:v>434</c:v>
                </c:pt>
                <c:pt idx="11">
                  <c:v>46</c:v>
                </c:pt>
                <c:pt idx="12">
                  <c:v>47</c:v>
                </c:pt>
                <c:pt idx="13">
                  <c:v>15.5</c:v>
                </c:pt>
                <c:pt idx="14">
                  <c:v>34</c:v>
                </c:pt>
                <c:pt idx="15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0A-4CF8-BF4D-697B68774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077839"/>
        <c:axId val="152097039"/>
      </c:barChart>
      <c:catAx>
        <c:axId val="152077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Fruits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97039"/>
        <c:crosses val="autoZero"/>
        <c:auto val="1"/>
        <c:lblAlgn val="ctr"/>
        <c:lblOffset val="100"/>
        <c:noMultiLvlLbl val="0"/>
      </c:catAx>
      <c:valAx>
        <c:axId val="15209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77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Sell Flow for few Fruits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Sheet12!$F$13</c:f>
              <c:strCache>
                <c:ptCount val="1"/>
                <c:pt idx="0">
                  <c:v>apple(kg)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Sheet12!$G$12:$M$12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Sheet12!$G$13:$M$13</c:f>
              <c:numCache>
                <c:formatCode>General</c:formatCode>
                <c:ptCount val="7"/>
                <c:pt idx="0">
                  <c:v>160</c:v>
                </c:pt>
                <c:pt idx="1">
                  <c:v>106</c:v>
                </c:pt>
                <c:pt idx="2">
                  <c:v>81.5</c:v>
                </c:pt>
                <c:pt idx="3">
                  <c:v>76</c:v>
                </c:pt>
                <c:pt idx="4">
                  <c:v>51.5</c:v>
                </c:pt>
                <c:pt idx="5">
                  <c:v>52</c:v>
                </c:pt>
                <c:pt idx="6">
                  <c:v>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D-4F3D-9CE4-A82326E0046E}"/>
            </c:ext>
          </c:extLst>
        </c:ser>
        <c:ser>
          <c:idx val="1"/>
          <c:order val="1"/>
          <c:tx>
            <c:strRef>
              <c:f>Sheet12!$F$14</c:f>
              <c:strCache>
                <c:ptCount val="1"/>
                <c:pt idx="0">
                  <c:v>coconut(piece)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Sheet12!$G$12:$M$12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Sheet12!$G$14:$M$14</c:f>
              <c:numCache>
                <c:formatCode>General</c:formatCode>
                <c:ptCount val="7"/>
                <c:pt idx="0">
                  <c:v>280</c:v>
                </c:pt>
                <c:pt idx="1">
                  <c:v>271</c:v>
                </c:pt>
                <c:pt idx="2">
                  <c:v>271</c:v>
                </c:pt>
                <c:pt idx="3">
                  <c:v>287</c:v>
                </c:pt>
                <c:pt idx="4">
                  <c:v>291</c:v>
                </c:pt>
                <c:pt idx="5">
                  <c:v>266</c:v>
                </c:pt>
                <c:pt idx="6">
                  <c:v>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FD-4F3D-9CE4-A82326E0046E}"/>
            </c:ext>
          </c:extLst>
        </c:ser>
        <c:ser>
          <c:idx val="2"/>
          <c:order val="2"/>
          <c:tx>
            <c:strRef>
              <c:f>Sheet12!$F$15</c:f>
              <c:strCache>
                <c:ptCount val="1"/>
                <c:pt idx="0">
                  <c:v>mango(kg)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Sheet12!$G$12:$M$12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Sheet12!$G$15:$M$15</c:f>
              <c:numCache>
                <c:formatCode>General</c:formatCode>
                <c:ptCount val="7"/>
                <c:pt idx="0">
                  <c:v>44</c:v>
                </c:pt>
                <c:pt idx="1">
                  <c:v>30</c:v>
                </c:pt>
                <c:pt idx="2">
                  <c:v>25</c:v>
                </c:pt>
                <c:pt idx="6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FD-4F3D-9CE4-A82326E0046E}"/>
            </c:ext>
          </c:extLst>
        </c:ser>
        <c:ser>
          <c:idx val="3"/>
          <c:order val="3"/>
          <c:tx>
            <c:strRef>
              <c:f>Sheet12!$F$16</c:f>
              <c:strCache>
                <c:ptCount val="1"/>
                <c:pt idx="0">
                  <c:v>Muskmelon(piece)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Sheet12!$G$12:$M$12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Sheet12!$G$16:$M$16</c:f>
              <c:numCache>
                <c:formatCode>General</c:formatCode>
                <c:ptCount val="7"/>
                <c:pt idx="0">
                  <c:v>35</c:v>
                </c:pt>
                <c:pt idx="1">
                  <c:v>21</c:v>
                </c:pt>
                <c:pt idx="2">
                  <c:v>20</c:v>
                </c:pt>
                <c:pt idx="3">
                  <c:v>21</c:v>
                </c:pt>
                <c:pt idx="4">
                  <c:v>19</c:v>
                </c:pt>
                <c:pt idx="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FD-4F3D-9CE4-A82326E0046E}"/>
            </c:ext>
          </c:extLst>
        </c:ser>
        <c:ser>
          <c:idx val="4"/>
          <c:order val="4"/>
          <c:tx>
            <c:strRef>
              <c:f>Sheet12!$F$17</c:f>
              <c:strCache>
                <c:ptCount val="1"/>
                <c:pt idx="0">
                  <c:v>Pomegranate(kg)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Sheet12!$G$12:$M$12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Sheet12!$G$17:$M$17</c:f>
              <c:numCache>
                <c:formatCode>General</c:formatCode>
                <c:ptCount val="7"/>
                <c:pt idx="0">
                  <c:v>16</c:v>
                </c:pt>
                <c:pt idx="1">
                  <c:v>17.5</c:v>
                </c:pt>
                <c:pt idx="2">
                  <c:v>16</c:v>
                </c:pt>
                <c:pt idx="3">
                  <c:v>16</c:v>
                </c:pt>
                <c:pt idx="4">
                  <c:v>14.5</c:v>
                </c:pt>
                <c:pt idx="5">
                  <c:v>16.5</c:v>
                </c:pt>
                <c:pt idx="6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FD-4F3D-9CE4-A82326E00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732159"/>
        <c:axId val="63736479"/>
      </c:lineChart>
      <c:catAx>
        <c:axId val="6373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Day of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36479"/>
        <c:crosses val="autoZero"/>
        <c:auto val="1"/>
        <c:lblAlgn val="ctr"/>
        <c:lblOffset val="100"/>
        <c:noMultiLvlLbl val="0"/>
      </c:catAx>
      <c:valAx>
        <c:axId val="6373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Sell 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32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Investment vs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Sheet10!$G$2</c:f>
              <c:strCache>
                <c:ptCount val="1"/>
                <c:pt idx="0">
                  <c:v>Inventory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Sheet10!$F$3:$F$18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Sheet10!$G$3:$G$18</c:f>
              <c:numCache>
                <c:formatCode>General</c:formatCode>
                <c:ptCount val="16"/>
                <c:pt idx="0">
                  <c:v>150800</c:v>
                </c:pt>
                <c:pt idx="1">
                  <c:v>16224</c:v>
                </c:pt>
                <c:pt idx="2">
                  <c:v>4950</c:v>
                </c:pt>
                <c:pt idx="3">
                  <c:v>4650</c:v>
                </c:pt>
                <c:pt idx="4">
                  <c:v>31200</c:v>
                </c:pt>
                <c:pt idx="5">
                  <c:v>9180</c:v>
                </c:pt>
                <c:pt idx="6">
                  <c:v>1520</c:v>
                </c:pt>
                <c:pt idx="7">
                  <c:v>10080</c:v>
                </c:pt>
                <c:pt idx="8">
                  <c:v>49920</c:v>
                </c:pt>
                <c:pt idx="9">
                  <c:v>5850</c:v>
                </c:pt>
                <c:pt idx="10">
                  <c:v>20400</c:v>
                </c:pt>
                <c:pt idx="11">
                  <c:v>14450</c:v>
                </c:pt>
                <c:pt idx="12">
                  <c:v>16650</c:v>
                </c:pt>
                <c:pt idx="13">
                  <c:v>15660</c:v>
                </c:pt>
                <c:pt idx="14">
                  <c:v>4000</c:v>
                </c:pt>
                <c:pt idx="15">
                  <c:v>14040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A-4635-9BD5-62F7CF4A2542}"/>
            </c:ext>
          </c:extLst>
        </c:ser>
        <c:ser>
          <c:idx val="1"/>
          <c:order val="1"/>
          <c:tx>
            <c:strRef>
              <c:f>Sheet10!$H$2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Sheet10!$F$3:$F$18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Sheet10!$H$3:$H$18</c:f>
              <c:numCache>
                <c:formatCode>General</c:formatCode>
                <c:ptCount val="16"/>
                <c:pt idx="0">
                  <c:v>146600</c:v>
                </c:pt>
                <c:pt idx="1">
                  <c:v>19920</c:v>
                </c:pt>
                <c:pt idx="2">
                  <c:v>8400</c:v>
                </c:pt>
                <c:pt idx="3">
                  <c:v>6375</c:v>
                </c:pt>
                <c:pt idx="4">
                  <c:v>58380</c:v>
                </c:pt>
                <c:pt idx="5">
                  <c:v>14500</c:v>
                </c:pt>
                <c:pt idx="6">
                  <c:v>2800</c:v>
                </c:pt>
                <c:pt idx="7">
                  <c:v>15000</c:v>
                </c:pt>
                <c:pt idx="8">
                  <c:v>66765</c:v>
                </c:pt>
                <c:pt idx="9">
                  <c:v>11270</c:v>
                </c:pt>
                <c:pt idx="10">
                  <c:v>26460</c:v>
                </c:pt>
                <c:pt idx="11">
                  <c:v>24880</c:v>
                </c:pt>
                <c:pt idx="12">
                  <c:v>22000</c:v>
                </c:pt>
                <c:pt idx="13">
                  <c:v>16800</c:v>
                </c:pt>
                <c:pt idx="14">
                  <c:v>8750</c:v>
                </c:pt>
                <c:pt idx="15">
                  <c:v>27440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A-4635-9BD5-62F7CF4A2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2076399"/>
        <c:axId val="152079759"/>
      </c:barChart>
      <c:catAx>
        <c:axId val="1520763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Fruits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79759"/>
        <c:crosses val="autoZero"/>
        <c:auto val="1"/>
        <c:lblAlgn val="ctr"/>
        <c:lblOffset val="100"/>
        <c:noMultiLvlLbl val="0"/>
      </c:catAx>
      <c:valAx>
        <c:axId val="152079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7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Profit/Loss of each Fruit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Sheet10!$I$2</c:f>
              <c:strCache>
                <c:ptCount val="1"/>
                <c:pt idx="0">
                  <c:v>Profit/Loss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Sheet10!$F$3:$F$18</c:f>
              <c:strCache>
                <c:ptCount val="16"/>
                <c:pt idx="0">
                  <c:v>apple(kg)</c:v>
                </c:pt>
                <c:pt idx="1">
                  <c:v>banana(piece)</c:v>
                </c:pt>
                <c:pt idx="2">
                  <c:v>ber(kg)</c:v>
                </c:pt>
                <c:pt idx="3">
                  <c:v>Black Grapes(kg)</c:v>
                </c:pt>
                <c:pt idx="4">
                  <c:v>coconut(piece)</c:v>
                </c:pt>
                <c:pt idx="5">
                  <c:v>Green Grapes(kg)</c:v>
                </c:pt>
                <c:pt idx="6">
                  <c:v>Guava(kg)</c:v>
                </c:pt>
                <c:pt idx="7">
                  <c:v>mango(kg)</c:v>
                </c:pt>
                <c:pt idx="8">
                  <c:v>mousambi(piece)</c:v>
                </c:pt>
                <c:pt idx="9">
                  <c:v>Muskmelon(piece)</c:v>
                </c:pt>
                <c:pt idx="10">
                  <c:v>orange(piece)</c:v>
                </c:pt>
                <c:pt idx="11">
                  <c:v>Papaya(kg)</c:v>
                </c:pt>
                <c:pt idx="12">
                  <c:v>Pineapple(piece)</c:v>
                </c:pt>
                <c:pt idx="13">
                  <c:v>Pomegranate(kg)</c:v>
                </c:pt>
                <c:pt idx="14">
                  <c:v>Watermelon(piece)</c:v>
                </c:pt>
                <c:pt idx="15">
                  <c:v>yam bean(kg)</c:v>
                </c:pt>
              </c:strCache>
            </c:strRef>
          </c:cat>
          <c:val>
            <c:numRef>
              <c:f>Sheet10!$I$3:$I$18</c:f>
              <c:numCache>
                <c:formatCode>General</c:formatCode>
                <c:ptCount val="16"/>
                <c:pt idx="0">
                  <c:v>-4200</c:v>
                </c:pt>
                <c:pt idx="1">
                  <c:v>3696</c:v>
                </c:pt>
                <c:pt idx="2">
                  <c:v>3450</c:v>
                </c:pt>
                <c:pt idx="3">
                  <c:v>1725</c:v>
                </c:pt>
                <c:pt idx="4">
                  <c:v>27180</c:v>
                </c:pt>
                <c:pt idx="5">
                  <c:v>5320</c:v>
                </c:pt>
                <c:pt idx="6">
                  <c:v>1280</c:v>
                </c:pt>
                <c:pt idx="7">
                  <c:v>4920</c:v>
                </c:pt>
                <c:pt idx="8">
                  <c:v>16845</c:v>
                </c:pt>
                <c:pt idx="9">
                  <c:v>5420</c:v>
                </c:pt>
                <c:pt idx="10">
                  <c:v>6060</c:v>
                </c:pt>
                <c:pt idx="11">
                  <c:v>10430</c:v>
                </c:pt>
                <c:pt idx="12">
                  <c:v>5350</c:v>
                </c:pt>
                <c:pt idx="13">
                  <c:v>1140</c:v>
                </c:pt>
                <c:pt idx="14">
                  <c:v>4750</c:v>
                </c:pt>
                <c:pt idx="15">
                  <c:v>13400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B-44D9-A519-44DAA64D66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735039"/>
        <c:axId val="63723039"/>
      </c:barChart>
      <c:catAx>
        <c:axId val="63735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Fruits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3039"/>
        <c:crosses val="autoZero"/>
        <c:auto val="1"/>
        <c:lblAlgn val="ctr"/>
        <c:lblOffset val="100"/>
        <c:noMultiLvlLbl val="0"/>
      </c:catAx>
      <c:valAx>
        <c:axId val="637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>
                    <a:solidFill>
                      <a:schemeClr val="tx1"/>
                    </a:solidFill>
                  </a:rPr>
                  <a:t>Profit/Loss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3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5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3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1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87DD-40B7-922D-B1FB-04AE84262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/>
              <a:t>BDM Capstone Project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6902A-1309-6FFF-5EFE-92190D216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515" y="3926163"/>
            <a:ext cx="3638358" cy="2716558"/>
          </a:xfrm>
        </p:spPr>
        <p:txBody>
          <a:bodyPr anchor="b">
            <a:normAutofit fontScale="62500" lnSpcReduction="20000"/>
          </a:bodyPr>
          <a:lstStyle/>
          <a:p>
            <a:r>
              <a:rPr lang="en-US" sz="4400" dirty="0"/>
              <a:t>Price Prediction and demand forecasting for a small fruit shop</a:t>
            </a:r>
          </a:p>
          <a:p>
            <a:endParaRPr lang="en-US" dirty="0"/>
          </a:p>
          <a:p>
            <a:r>
              <a:rPr lang="en-US" dirty="0"/>
              <a:t>by Shaonkoli Saha </a:t>
            </a:r>
          </a:p>
          <a:p>
            <a:r>
              <a:rPr lang="en-US" dirty="0"/>
              <a:t>01-05-2024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DEF23B9A-0A77-D98B-4B88-662339871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6" r="12992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7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30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318B-2727-08B3-8F57-DD52D27B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BF42-5D0B-C03D-0E1E-10AD997C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About the fruit shop and Current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Analysis of the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Findings and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830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8078-AE19-4CB0-A954-D787F7A7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Fruit Shop and current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65A11-A34C-4636-1ED9-38010262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shop is located at </a:t>
            </a:r>
            <a:r>
              <a:rPr lang="en-US" dirty="0" err="1"/>
              <a:t>Kalindi</a:t>
            </a:r>
            <a:r>
              <a:rPr lang="en-US" dirty="0"/>
              <a:t> Housing Estate Bazar, Kolkata.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was owned by Late Narayan Das. Currently his son, Mr. Arnab Das runs the shop.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Late Mr. Narayan Das started the business on 15</a:t>
            </a:r>
            <a:r>
              <a:rPr lang="en-US" baseline="30000" dirty="0"/>
              <a:t>th</a:t>
            </a:r>
            <a:r>
              <a:rPr lang="en-US" dirty="0"/>
              <a:t> April 2001.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Since 23</a:t>
            </a:r>
            <a:r>
              <a:rPr lang="en-US" baseline="30000" dirty="0"/>
              <a:t>rd</a:t>
            </a:r>
            <a:r>
              <a:rPr lang="en-US" dirty="0"/>
              <a:t> October 2020, when the shop location changed, he was facing loss due to wastage of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owner was facing below issues to run his business: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Lots of fruits are getting soured on daily basis.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Number of buyers are lesser than other fruit shops.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owner restore his inventory every Sunday.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adjust his loss, he sell his product on higher range of the market price.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analysis is done on one year of data 01-Jan-2023 to 31-Dec-2023.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Idea of this project is to analyze the reason behind his loss and recommend few ideas for betterment of his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3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4F81-0A35-FEAF-5709-72B27545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BE7C-C1FE-F960-71A2-5D460F65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Analysis of Buy and Sell Quantity :</a:t>
            </a:r>
            <a:r>
              <a:rPr lang="en-US" dirty="0"/>
              <a:t> To analyze buy and sell quantity ratio.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Analysis of Wastage of each item :</a:t>
            </a:r>
            <a:r>
              <a:rPr lang="en-US" dirty="0"/>
              <a:t> To analyze how much products get wastage on daily basis.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Analysis of Sell flow for each fruit :</a:t>
            </a:r>
            <a:r>
              <a:rPr lang="en-US" dirty="0"/>
              <a:t> To analyze sell flow of each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Analysis of Profit and Loss :</a:t>
            </a:r>
            <a:r>
              <a:rPr lang="en-US" dirty="0"/>
              <a:t> To analyze profit or loss of each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8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185-62C5-B2EF-1B95-E17A1BD6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Results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8DB84E-A569-C8C4-628B-A42D13E0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79524"/>
              </p:ext>
            </p:extLst>
          </p:nvPr>
        </p:nvGraphicFramePr>
        <p:xfrm>
          <a:off x="84842" y="2064470"/>
          <a:ext cx="11953188" cy="4628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6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185-62C5-B2EF-1B95-E17A1BD6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Results (continue…)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13D5B67-9F93-8902-5A1B-3BC9C3813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405220"/>
              </p:ext>
            </p:extLst>
          </p:nvPr>
        </p:nvGraphicFramePr>
        <p:xfrm>
          <a:off x="91119" y="1663949"/>
          <a:ext cx="5731510" cy="3686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9508BA-7A75-1BD8-C600-90614888EE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055491"/>
              </p:ext>
            </p:extLst>
          </p:nvPr>
        </p:nvGraphicFramePr>
        <p:xfrm>
          <a:off x="6300235" y="3166130"/>
          <a:ext cx="5731510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C82F6A-5433-4813-3074-C8971455F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01156"/>
              </p:ext>
            </p:extLst>
          </p:nvPr>
        </p:nvGraphicFramePr>
        <p:xfrm>
          <a:off x="616553" y="5282977"/>
          <a:ext cx="4336415" cy="1432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34088720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684200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94763047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606319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Fruit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Wastage Quantity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Buy Quantity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Percentage wastage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92051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banana(piece)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2256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6360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35%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262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coconut(piece)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2650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65357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mousambi(piece)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1789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6360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28%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0102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orange(piece)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1434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4320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33%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989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3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185-62C5-B2EF-1B95-E17A1BD6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Results (continue…)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A11B6E-90DD-A808-F5B7-53E426BD0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368294"/>
              </p:ext>
            </p:extLst>
          </p:nvPr>
        </p:nvGraphicFramePr>
        <p:xfrm>
          <a:off x="119400" y="1737359"/>
          <a:ext cx="5731510" cy="292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42997E-3F9B-5463-8324-986414CF0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68669"/>
              </p:ext>
            </p:extLst>
          </p:nvPr>
        </p:nvGraphicFramePr>
        <p:xfrm>
          <a:off x="6675119" y="1737359"/>
          <a:ext cx="5397481" cy="403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5769EA-11E6-07CC-0EAF-050054555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05626"/>
              </p:ext>
            </p:extLst>
          </p:nvPr>
        </p:nvGraphicFramePr>
        <p:xfrm>
          <a:off x="766671" y="3831829"/>
          <a:ext cx="4436967" cy="2963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3167">
                  <a:extLst>
                    <a:ext uri="{9D8B030D-6E8A-4147-A177-3AD203B41FA5}">
                      <a16:colId xmlns:a16="http://schemas.microsoft.com/office/drawing/2014/main" val="522902824"/>
                    </a:ext>
                  </a:extLst>
                </a:gridCol>
                <a:gridCol w="2073800">
                  <a:extLst>
                    <a:ext uri="{9D8B030D-6E8A-4147-A177-3AD203B41FA5}">
                      <a16:colId xmlns:a16="http://schemas.microsoft.com/office/drawing/2014/main" val="1490026137"/>
                    </a:ext>
                  </a:extLst>
                </a:gridCol>
              </a:tblGrid>
              <a:tr h="17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Fruits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Keep Fresh For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3258269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apple(kg)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501277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banana(piece)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9741767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ber(kg)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2606420"/>
                  </a:ext>
                </a:extLst>
              </a:tr>
              <a:tr h="17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Black Grapes(kg)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9473554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coconut(piece)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7184859"/>
                  </a:ext>
                </a:extLst>
              </a:tr>
              <a:tr h="17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Green Grapes(kg)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3906513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Guava(kg)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1514276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mango(kg)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05010232"/>
                  </a:ext>
                </a:extLst>
              </a:tr>
              <a:tr h="17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mousambi(piece)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8901233"/>
                  </a:ext>
                </a:extLst>
              </a:tr>
              <a:tr h="17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Muskmelon(piece)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6594980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orange(piece)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5392196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Papaya(kg)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5172044"/>
                  </a:ext>
                </a:extLst>
              </a:tr>
              <a:tr h="17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Pineapple(piece)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5569519"/>
                  </a:ext>
                </a:extLst>
              </a:tr>
              <a:tr h="17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Pomegranate(kg)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660763"/>
                  </a:ext>
                </a:extLst>
              </a:tr>
              <a:tr h="178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Watermelon(piece)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2005560"/>
                  </a:ext>
                </a:extLst>
              </a:tr>
              <a:tr h="86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yam bean(kg)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072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4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185-62C5-B2EF-1B95-E17A1BD6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Results (continue…)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E23D60-A3F4-F866-5835-91D849AA3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892622"/>
              </p:ext>
            </p:extLst>
          </p:nvPr>
        </p:nvGraphicFramePr>
        <p:xfrm>
          <a:off x="0" y="2199553"/>
          <a:ext cx="5731510" cy="437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953C8B-5D3C-5AE1-5D1B-2C2211908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978304"/>
              </p:ext>
            </p:extLst>
          </p:nvPr>
        </p:nvGraphicFramePr>
        <p:xfrm>
          <a:off x="6305954" y="3428999"/>
          <a:ext cx="5731510" cy="3437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64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0963-8B30-639F-8ECC-DFCCD3BB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898F-57A3-72B4-AFFD-1544FE9E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Buy more season fruits and sell them in higher range of the price in first day of inventory and gradually decrease the price to attract customer.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Instead of once a week, restore the same volume of inventory but twice a week.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Sell not so fresh products in lower range of the market price like factory refresh.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8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jorn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528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Neue Haas Grotesk Text Pro</vt:lpstr>
      <vt:lpstr>Wingdings</vt:lpstr>
      <vt:lpstr>BjornVTI</vt:lpstr>
      <vt:lpstr>BDM Capstone Project</vt:lpstr>
      <vt:lpstr>Agenda</vt:lpstr>
      <vt:lpstr>About the Fruit Shop and current problem</vt:lpstr>
      <vt:lpstr>Analysis of the Problems</vt:lpstr>
      <vt:lpstr>Findings and Results</vt:lpstr>
      <vt:lpstr>Findings and Results (continue…)</vt:lpstr>
      <vt:lpstr>Findings and Results (continue…)</vt:lpstr>
      <vt:lpstr>Findings and Results (continue…)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BDM Capstone Project</dc:title>
  <dc:creator>Shaonkoli Saha</dc:creator>
  <cp:lastModifiedBy>Shaonkoli Saha</cp:lastModifiedBy>
  <cp:revision>38</cp:revision>
  <dcterms:created xsi:type="dcterms:W3CDTF">2024-04-30T09:17:08Z</dcterms:created>
  <dcterms:modified xsi:type="dcterms:W3CDTF">2024-05-01T05:52:13Z</dcterms:modified>
</cp:coreProperties>
</file>