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F7348-C1F0-478E-922D-990EB49D3AEB}" v="3" dt="2021-12-10T08:17:56.524"/>
    <p1510:client id="{BFA5BA4A-01FD-4D1E-A86A-60B1B87B33E6}" v="165" dt="2021-12-10T04:24:21.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928" autoAdjust="0"/>
    <p:restoredTop sz="94660"/>
  </p:normalViewPr>
  <p:slideViewPr>
    <p:cSldViewPr snapToGrid="0">
      <p:cViewPr>
        <p:scale>
          <a:sx n="102" d="100"/>
          <a:sy n="102" d="100"/>
        </p:scale>
        <p:origin x="14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F9F02E-71EE-45E0-B34A-CD275C7A18B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E5204BF-C2A2-4B32-9798-36AEFDB53102}">
      <dgm:prSet/>
      <dgm:spPr/>
      <dgm:t>
        <a:bodyPr/>
        <a:lstStyle/>
        <a:p>
          <a:r>
            <a:rPr lang="en-US"/>
            <a:t>The Pima Indians diabetic dataset which consists of 769 samples, out of which 500 are non-diabetic while 269 are diabetic people</a:t>
          </a:r>
        </a:p>
      </dgm:t>
    </dgm:pt>
    <dgm:pt modelId="{40C7B677-CADE-4C98-B587-3A07C9D4BE42}" type="parTrans" cxnId="{0B6DC82A-4C25-437D-BDC0-9ACBB6E2E029}">
      <dgm:prSet/>
      <dgm:spPr/>
      <dgm:t>
        <a:bodyPr/>
        <a:lstStyle/>
        <a:p>
          <a:endParaRPr lang="en-US"/>
        </a:p>
      </dgm:t>
    </dgm:pt>
    <dgm:pt modelId="{79ACA1A7-9FD0-474D-80BA-DB9F1921539C}" type="sibTrans" cxnId="{0B6DC82A-4C25-437D-BDC0-9ACBB6E2E029}">
      <dgm:prSet/>
      <dgm:spPr/>
      <dgm:t>
        <a:bodyPr/>
        <a:lstStyle/>
        <a:p>
          <a:endParaRPr lang="en-US"/>
        </a:p>
      </dgm:t>
    </dgm:pt>
    <dgm:pt modelId="{689F8AAD-C1AB-4ED7-89B6-B543B8202581}">
      <dgm:prSet/>
      <dgm:spPr/>
      <dgm:t>
        <a:bodyPr/>
        <a:lstStyle/>
        <a:p>
          <a:r>
            <a:rPr lang="en-US"/>
            <a:t>The dataset has total 9 attributes of which 8 are independent variables and one is the dependent variable.(i.e. the target variable which determines whether the patient is having diabetics or not. </a:t>
          </a:r>
        </a:p>
      </dgm:t>
    </dgm:pt>
    <dgm:pt modelId="{795BD544-EEC3-4453-86D7-558CD4D4CCB0}" type="parTrans" cxnId="{CCD4B0E0-EC8D-4978-8292-CA808DBA84A1}">
      <dgm:prSet/>
      <dgm:spPr/>
      <dgm:t>
        <a:bodyPr/>
        <a:lstStyle/>
        <a:p>
          <a:endParaRPr lang="en-US"/>
        </a:p>
      </dgm:t>
    </dgm:pt>
    <dgm:pt modelId="{8287D7FF-0024-4E51-AB7B-371FD0AE6601}" type="sibTrans" cxnId="{CCD4B0E0-EC8D-4978-8292-CA808DBA84A1}">
      <dgm:prSet/>
      <dgm:spPr/>
      <dgm:t>
        <a:bodyPr/>
        <a:lstStyle/>
        <a:p>
          <a:endParaRPr lang="en-US"/>
        </a:p>
      </dgm:t>
    </dgm:pt>
    <dgm:pt modelId="{B2362DD9-FB5E-445C-81EB-87C0D4991FAF}" type="pres">
      <dgm:prSet presAssocID="{0CF9F02E-71EE-45E0-B34A-CD275C7A18B6}" presName="linear" presStyleCnt="0">
        <dgm:presLayoutVars>
          <dgm:animLvl val="lvl"/>
          <dgm:resizeHandles val="exact"/>
        </dgm:presLayoutVars>
      </dgm:prSet>
      <dgm:spPr/>
    </dgm:pt>
    <dgm:pt modelId="{817E41A4-B363-41CA-8AC0-4A52C4521AA1}" type="pres">
      <dgm:prSet presAssocID="{6E5204BF-C2A2-4B32-9798-36AEFDB53102}" presName="parentText" presStyleLbl="node1" presStyleIdx="0" presStyleCnt="2">
        <dgm:presLayoutVars>
          <dgm:chMax val="0"/>
          <dgm:bulletEnabled val="1"/>
        </dgm:presLayoutVars>
      </dgm:prSet>
      <dgm:spPr/>
    </dgm:pt>
    <dgm:pt modelId="{A673BDAD-E8B3-449E-9D5C-1EFC684941AE}" type="pres">
      <dgm:prSet presAssocID="{79ACA1A7-9FD0-474D-80BA-DB9F1921539C}" presName="spacer" presStyleCnt="0"/>
      <dgm:spPr/>
    </dgm:pt>
    <dgm:pt modelId="{83A8446A-A8C1-4586-9918-9F3408E292ED}" type="pres">
      <dgm:prSet presAssocID="{689F8AAD-C1AB-4ED7-89B6-B543B8202581}" presName="parentText" presStyleLbl="node1" presStyleIdx="1" presStyleCnt="2">
        <dgm:presLayoutVars>
          <dgm:chMax val="0"/>
          <dgm:bulletEnabled val="1"/>
        </dgm:presLayoutVars>
      </dgm:prSet>
      <dgm:spPr/>
    </dgm:pt>
  </dgm:ptLst>
  <dgm:cxnLst>
    <dgm:cxn modelId="{B21AE418-7AEB-4201-8BB2-C7D8F55C60A7}" type="presOf" srcId="{6E5204BF-C2A2-4B32-9798-36AEFDB53102}" destId="{817E41A4-B363-41CA-8AC0-4A52C4521AA1}" srcOrd="0" destOrd="0" presId="urn:microsoft.com/office/officeart/2005/8/layout/vList2"/>
    <dgm:cxn modelId="{0B6DC82A-4C25-437D-BDC0-9ACBB6E2E029}" srcId="{0CF9F02E-71EE-45E0-B34A-CD275C7A18B6}" destId="{6E5204BF-C2A2-4B32-9798-36AEFDB53102}" srcOrd="0" destOrd="0" parTransId="{40C7B677-CADE-4C98-B587-3A07C9D4BE42}" sibTransId="{79ACA1A7-9FD0-474D-80BA-DB9F1921539C}"/>
    <dgm:cxn modelId="{C58B4FA0-A0D9-40EB-9A3B-D26D1F7AED31}" type="presOf" srcId="{689F8AAD-C1AB-4ED7-89B6-B543B8202581}" destId="{83A8446A-A8C1-4586-9918-9F3408E292ED}" srcOrd="0" destOrd="0" presId="urn:microsoft.com/office/officeart/2005/8/layout/vList2"/>
    <dgm:cxn modelId="{04D53BCD-C00A-4AAC-8832-AA0BF9AA2B23}" type="presOf" srcId="{0CF9F02E-71EE-45E0-B34A-CD275C7A18B6}" destId="{B2362DD9-FB5E-445C-81EB-87C0D4991FAF}" srcOrd="0" destOrd="0" presId="urn:microsoft.com/office/officeart/2005/8/layout/vList2"/>
    <dgm:cxn modelId="{CCD4B0E0-EC8D-4978-8292-CA808DBA84A1}" srcId="{0CF9F02E-71EE-45E0-B34A-CD275C7A18B6}" destId="{689F8AAD-C1AB-4ED7-89B6-B543B8202581}" srcOrd="1" destOrd="0" parTransId="{795BD544-EEC3-4453-86D7-558CD4D4CCB0}" sibTransId="{8287D7FF-0024-4E51-AB7B-371FD0AE6601}"/>
    <dgm:cxn modelId="{BCDD9AE5-D792-46FA-A3FB-513FE59F8F4E}" type="presParOf" srcId="{B2362DD9-FB5E-445C-81EB-87C0D4991FAF}" destId="{817E41A4-B363-41CA-8AC0-4A52C4521AA1}" srcOrd="0" destOrd="0" presId="urn:microsoft.com/office/officeart/2005/8/layout/vList2"/>
    <dgm:cxn modelId="{2A4A1CD3-7B5C-4912-9AB9-81F65B32174E}" type="presParOf" srcId="{B2362DD9-FB5E-445C-81EB-87C0D4991FAF}" destId="{A673BDAD-E8B3-449E-9D5C-1EFC684941AE}" srcOrd="1" destOrd="0" presId="urn:microsoft.com/office/officeart/2005/8/layout/vList2"/>
    <dgm:cxn modelId="{F51F961F-4077-47BF-BD19-F4A39539E918}" type="presParOf" srcId="{B2362DD9-FB5E-445C-81EB-87C0D4991FAF}" destId="{83A8446A-A8C1-4586-9918-9F3408E292E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E61D47-2B4C-41F9-997C-92CF1916394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6F7325-C016-4C15-A7E7-E95CA7E23F48}">
      <dgm:prSet/>
      <dgm:spPr/>
      <dgm:t>
        <a:bodyPr/>
        <a:lstStyle/>
        <a:p>
          <a:r>
            <a:rPr lang="en-US" b="1"/>
            <a:t>Our main objectives are as follows: </a:t>
          </a:r>
          <a:endParaRPr lang="en-US"/>
        </a:p>
      </dgm:t>
    </dgm:pt>
    <dgm:pt modelId="{CFDFC3EF-B5AB-4BE5-B53E-6E519F9B33B8}" type="parTrans" cxnId="{CD0DCBA0-7491-42B3-ADEE-C82D2FD2C854}">
      <dgm:prSet/>
      <dgm:spPr/>
      <dgm:t>
        <a:bodyPr/>
        <a:lstStyle/>
        <a:p>
          <a:endParaRPr lang="en-US"/>
        </a:p>
      </dgm:t>
    </dgm:pt>
    <dgm:pt modelId="{79D29237-B104-4CAE-A598-E2D53CA4C336}" type="sibTrans" cxnId="{CD0DCBA0-7491-42B3-ADEE-C82D2FD2C854}">
      <dgm:prSet/>
      <dgm:spPr/>
      <dgm:t>
        <a:bodyPr/>
        <a:lstStyle/>
        <a:p>
          <a:endParaRPr lang="en-US"/>
        </a:p>
      </dgm:t>
    </dgm:pt>
    <dgm:pt modelId="{57D9DE87-CC9C-4688-8B69-855C4857BB37}">
      <dgm:prSet/>
      <dgm:spPr/>
      <dgm:t>
        <a:bodyPr/>
        <a:lstStyle/>
        <a:p>
          <a:r>
            <a:rPr lang="en-US" dirty="0"/>
            <a:t>To use data mining techniques to preprocess and classify the data.</a:t>
          </a:r>
        </a:p>
      </dgm:t>
    </dgm:pt>
    <dgm:pt modelId="{7C494D8B-D5CB-48C2-90C7-2CF9966E0120}" type="parTrans" cxnId="{06DCF806-F69A-4E68-9CAB-9B588576B936}">
      <dgm:prSet/>
      <dgm:spPr/>
      <dgm:t>
        <a:bodyPr/>
        <a:lstStyle/>
        <a:p>
          <a:endParaRPr lang="en-US"/>
        </a:p>
      </dgm:t>
    </dgm:pt>
    <dgm:pt modelId="{234F43FA-4BCD-4DCE-9131-667444F3C931}" type="sibTrans" cxnId="{06DCF806-F69A-4E68-9CAB-9B588576B936}">
      <dgm:prSet/>
      <dgm:spPr/>
      <dgm:t>
        <a:bodyPr/>
        <a:lstStyle/>
        <a:p>
          <a:endParaRPr lang="en-US"/>
        </a:p>
      </dgm:t>
    </dgm:pt>
    <dgm:pt modelId="{F1111DFA-88A8-424C-AD97-B520E60B1404}">
      <dgm:prSet/>
      <dgm:spPr/>
      <dgm:t>
        <a:bodyPr/>
        <a:lstStyle/>
        <a:p>
          <a:r>
            <a:rPr lang="en-US" dirty="0"/>
            <a:t>Comparing the accuracies of various Machine Learning models.</a:t>
          </a:r>
        </a:p>
      </dgm:t>
    </dgm:pt>
    <dgm:pt modelId="{58259582-8290-4854-8145-0232406D41C6}" type="parTrans" cxnId="{BF13458E-06FC-4FF5-B37A-8AF85AAC94F9}">
      <dgm:prSet/>
      <dgm:spPr/>
      <dgm:t>
        <a:bodyPr/>
        <a:lstStyle/>
        <a:p>
          <a:endParaRPr lang="en-US"/>
        </a:p>
      </dgm:t>
    </dgm:pt>
    <dgm:pt modelId="{110C8CE7-E52D-4AC2-A071-2C5E2795B408}" type="sibTrans" cxnId="{BF13458E-06FC-4FF5-B37A-8AF85AAC94F9}">
      <dgm:prSet/>
      <dgm:spPr/>
      <dgm:t>
        <a:bodyPr/>
        <a:lstStyle/>
        <a:p>
          <a:endParaRPr lang="en-US"/>
        </a:p>
      </dgm:t>
    </dgm:pt>
    <dgm:pt modelId="{D8DA170D-E613-406D-9408-391D2B7DF91A}">
      <dgm:prSet/>
      <dgm:spPr/>
      <dgm:t>
        <a:bodyPr/>
        <a:lstStyle/>
        <a:p>
          <a:r>
            <a:rPr lang="en-US" dirty="0"/>
            <a:t>Determining the most appropriate model for predicting diabetes based on user input.</a:t>
          </a:r>
          <a:r>
            <a:rPr lang="en-US" b="1" dirty="0"/>
            <a:t> </a:t>
          </a:r>
          <a:endParaRPr lang="en-US" dirty="0"/>
        </a:p>
      </dgm:t>
    </dgm:pt>
    <dgm:pt modelId="{471FD10F-342D-426E-A9C8-BCDDE470E341}" type="parTrans" cxnId="{9AD093E8-0213-4A1C-8F3F-38EE6E9C7DF5}">
      <dgm:prSet/>
      <dgm:spPr/>
      <dgm:t>
        <a:bodyPr/>
        <a:lstStyle/>
        <a:p>
          <a:endParaRPr lang="en-US"/>
        </a:p>
      </dgm:t>
    </dgm:pt>
    <dgm:pt modelId="{59D7D12A-2588-430A-9852-64F249D94151}" type="sibTrans" cxnId="{9AD093E8-0213-4A1C-8F3F-38EE6E9C7DF5}">
      <dgm:prSet/>
      <dgm:spPr/>
      <dgm:t>
        <a:bodyPr/>
        <a:lstStyle/>
        <a:p>
          <a:endParaRPr lang="en-US"/>
        </a:p>
      </dgm:t>
    </dgm:pt>
    <dgm:pt modelId="{2C9724AB-9C13-4516-BACC-1C06D07EBDFC}" type="pres">
      <dgm:prSet presAssocID="{09E61D47-2B4C-41F9-997C-92CF19163947}" presName="linear" presStyleCnt="0">
        <dgm:presLayoutVars>
          <dgm:animLvl val="lvl"/>
          <dgm:resizeHandles val="exact"/>
        </dgm:presLayoutVars>
      </dgm:prSet>
      <dgm:spPr/>
    </dgm:pt>
    <dgm:pt modelId="{EBF10D1D-B198-4D8E-8E8E-82D3BFC955C4}" type="pres">
      <dgm:prSet presAssocID="{396F7325-C016-4C15-A7E7-E95CA7E23F48}" presName="parentText" presStyleLbl="node1" presStyleIdx="0" presStyleCnt="4">
        <dgm:presLayoutVars>
          <dgm:chMax val="0"/>
          <dgm:bulletEnabled val="1"/>
        </dgm:presLayoutVars>
      </dgm:prSet>
      <dgm:spPr/>
    </dgm:pt>
    <dgm:pt modelId="{779925D3-584B-485E-B197-2928286F86A8}" type="pres">
      <dgm:prSet presAssocID="{79D29237-B104-4CAE-A598-E2D53CA4C336}" presName="spacer" presStyleCnt="0"/>
      <dgm:spPr/>
    </dgm:pt>
    <dgm:pt modelId="{6D59E331-662A-4C71-B04F-592E4A4BFF8D}" type="pres">
      <dgm:prSet presAssocID="{57D9DE87-CC9C-4688-8B69-855C4857BB37}" presName="parentText" presStyleLbl="node1" presStyleIdx="1" presStyleCnt="4">
        <dgm:presLayoutVars>
          <dgm:chMax val="0"/>
          <dgm:bulletEnabled val="1"/>
        </dgm:presLayoutVars>
      </dgm:prSet>
      <dgm:spPr/>
    </dgm:pt>
    <dgm:pt modelId="{2AB49BD1-DFEF-47F1-A506-EE2ECB0E5A0D}" type="pres">
      <dgm:prSet presAssocID="{234F43FA-4BCD-4DCE-9131-667444F3C931}" presName="spacer" presStyleCnt="0"/>
      <dgm:spPr/>
    </dgm:pt>
    <dgm:pt modelId="{2E28C6AD-B2E0-4258-A0C7-08F448F9AEA0}" type="pres">
      <dgm:prSet presAssocID="{F1111DFA-88A8-424C-AD97-B520E60B1404}" presName="parentText" presStyleLbl="node1" presStyleIdx="2" presStyleCnt="4">
        <dgm:presLayoutVars>
          <dgm:chMax val="0"/>
          <dgm:bulletEnabled val="1"/>
        </dgm:presLayoutVars>
      </dgm:prSet>
      <dgm:spPr/>
    </dgm:pt>
    <dgm:pt modelId="{584FDAF0-E76F-4313-BCB2-E311D161BD02}" type="pres">
      <dgm:prSet presAssocID="{110C8CE7-E52D-4AC2-A071-2C5E2795B408}" presName="spacer" presStyleCnt="0"/>
      <dgm:spPr/>
    </dgm:pt>
    <dgm:pt modelId="{14FE7082-7371-444E-8F1B-E378924BC85E}" type="pres">
      <dgm:prSet presAssocID="{D8DA170D-E613-406D-9408-391D2B7DF91A}" presName="parentText" presStyleLbl="node1" presStyleIdx="3" presStyleCnt="4">
        <dgm:presLayoutVars>
          <dgm:chMax val="0"/>
          <dgm:bulletEnabled val="1"/>
        </dgm:presLayoutVars>
      </dgm:prSet>
      <dgm:spPr/>
    </dgm:pt>
  </dgm:ptLst>
  <dgm:cxnLst>
    <dgm:cxn modelId="{0851AB00-AF63-4AFD-BA24-2AF125CB2D90}" type="presOf" srcId="{F1111DFA-88A8-424C-AD97-B520E60B1404}" destId="{2E28C6AD-B2E0-4258-A0C7-08F448F9AEA0}" srcOrd="0" destOrd="0" presId="urn:microsoft.com/office/officeart/2005/8/layout/vList2"/>
    <dgm:cxn modelId="{C8633C06-72D3-41C2-A710-0B5AF313D13A}" type="presOf" srcId="{57D9DE87-CC9C-4688-8B69-855C4857BB37}" destId="{6D59E331-662A-4C71-B04F-592E4A4BFF8D}" srcOrd="0" destOrd="0" presId="urn:microsoft.com/office/officeart/2005/8/layout/vList2"/>
    <dgm:cxn modelId="{06DCF806-F69A-4E68-9CAB-9B588576B936}" srcId="{09E61D47-2B4C-41F9-997C-92CF19163947}" destId="{57D9DE87-CC9C-4688-8B69-855C4857BB37}" srcOrd="1" destOrd="0" parTransId="{7C494D8B-D5CB-48C2-90C7-2CF9966E0120}" sibTransId="{234F43FA-4BCD-4DCE-9131-667444F3C931}"/>
    <dgm:cxn modelId="{5E15CB22-88ED-4E03-85C9-D4E940FC63C7}" type="presOf" srcId="{396F7325-C016-4C15-A7E7-E95CA7E23F48}" destId="{EBF10D1D-B198-4D8E-8E8E-82D3BFC955C4}" srcOrd="0" destOrd="0" presId="urn:microsoft.com/office/officeart/2005/8/layout/vList2"/>
    <dgm:cxn modelId="{995A0C74-CA87-49A8-BB76-90BC87AAA70A}" type="presOf" srcId="{D8DA170D-E613-406D-9408-391D2B7DF91A}" destId="{14FE7082-7371-444E-8F1B-E378924BC85E}" srcOrd="0" destOrd="0" presId="urn:microsoft.com/office/officeart/2005/8/layout/vList2"/>
    <dgm:cxn modelId="{BF13458E-06FC-4FF5-B37A-8AF85AAC94F9}" srcId="{09E61D47-2B4C-41F9-997C-92CF19163947}" destId="{F1111DFA-88A8-424C-AD97-B520E60B1404}" srcOrd="2" destOrd="0" parTransId="{58259582-8290-4854-8145-0232406D41C6}" sibTransId="{110C8CE7-E52D-4AC2-A071-2C5E2795B408}"/>
    <dgm:cxn modelId="{CD0DCBA0-7491-42B3-ADEE-C82D2FD2C854}" srcId="{09E61D47-2B4C-41F9-997C-92CF19163947}" destId="{396F7325-C016-4C15-A7E7-E95CA7E23F48}" srcOrd="0" destOrd="0" parTransId="{CFDFC3EF-B5AB-4BE5-B53E-6E519F9B33B8}" sibTransId="{79D29237-B104-4CAE-A598-E2D53CA4C336}"/>
    <dgm:cxn modelId="{9AD093E8-0213-4A1C-8F3F-38EE6E9C7DF5}" srcId="{09E61D47-2B4C-41F9-997C-92CF19163947}" destId="{D8DA170D-E613-406D-9408-391D2B7DF91A}" srcOrd="3" destOrd="0" parTransId="{471FD10F-342D-426E-A9C8-BCDDE470E341}" sibTransId="{59D7D12A-2588-430A-9852-64F249D94151}"/>
    <dgm:cxn modelId="{77844EF3-7D14-493C-8A50-A2DD2C5C957B}" type="presOf" srcId="{09E61D47-2B4C-41F9-997C-92CF19163947}" destId="{2C9724AB-9C13-4516-BACC-1C06D07EBDFC}" srcOrd="0" destOrd="0" presId="urn:microsoft.com/office/officeart/2005/8/layout/vList2"/>
    <dgm:cxn modelId="{5EFD9EF3-B74B-49B2-8FD2-00BD667CABA1}" type="presParOf" srcId="{2C9724AB-9C13-4516-BACC-1C06D07EBDFC}" destId="{EBF10D1D-B198-4D8E-8E8E-82D3BFC955C4}" srcOrd="0" destOrd="0" presId="urn:microsoft.com/office/officeart/2005/8/layout/vList2"/>
    <dgm:cxn modelId="{13C2ED40-0AE8-4A53-8B0F-4CC13A6EAFD9}" type="presParOf" srcId="{2C9724AB-9C13-4516-BACC-1C06D07EBDFC}" destId="{779925D3-584B-485E-B197-2928286F86A8}" srcOrd="1" destOrd="0" presId="urn:microsoft.com/office/officeart/2005/8/layout/vList2"/>
    <dgm:cxn modelId="{FE5A6B78-7A8A-4637-B7C4-55476974388D}" type="presParOf" srcId="{2C9724AB-9C13-4516-BACC-1C06D07EBDFC}" destId="{6D59E331-662A-4C71-B04F-592E4A4BFF8D}" srcOrd="2" destOrd="0" presId="urn:microsoft.com/office/officeart/2005/8/layout/vList2"/>
    <dgm:cxn modelId="{8797009F-9FF4-4C70-80B3-8A19BFF3787C}" type="presParOf" srcId="{2C9724AB-9C13-4516-BACC-1C06D07EBDFC}" destId="{2AB49BD1-DFEF-47F1-A506-EE2ECB0E5A0D}" srcOrd="3" destOrd="0" presId="urn:microsoft.com/office/officeart/2005/8/layout/vList2"/>
    <dgm:cxn modelId="{A1B401E1-E18D-4BF3-8A3E-1CBF90B2DA43}" type="presParOf" srcId="{2C9724AB-9C13-4516-BACC-1C06D07EBDFC}" destId="{2E28C6AD-B2E0-4258-A0C7-08F448F9AEA0}" srcOrd="4" destOrd="0" presId="urn:microsoft.com/office/officeart/2005/8/layout/vList2"/>
    <dgm:cxn modelId="{09DB6E42-5609-47D8-9678-7E4F984EE893}" type="presParOf" srcId="{2C9724AB-9C13-4516-BACC-1C06D07EBDFC}" destId="{584FDAF0-E76F-4313-BCB2-E311D161BD02}" srcOrd="5" destOrd="0" presId="urn:microsoft.com/office/officeart/2005/8/layout/vList2"/>
    <dgm:cxn modelId="{81CD7AD8-470D-441E-BBA4-E07A0D7850B4}" type="presParOf" srcId="{2C9724AB-9C13-4516-BACC-1C06D07EBDFC}" destId="{14FE7082-7371-444E-8F1B-E378924BC85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ECF119-8B79-446D-892F-0DE55DE5DBE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09A5F44-78C2-44D2-8CF0-1A7679D8E4BF}">
      <dgm:prSet/>
      <dgm:spPr/>
      <dgm:t>
        <a:bodyPr/>
        <a:lstStyle/>
        <a:p>
          <a:r>
            <a:rPr lang="en-US" dirty="0"/>
            <a:t>K-nearest neighbor's algorithm </a:t>
          </a:r>
        </a:p>
      </dgm:t>
    </dgm:pt>
    <dgm:pt modelId="{617998D8-053D-42DD-8F52-4D8E7650A9A9}" type="parTrans" cxnId="{4D19F0C6-1B30-467B-9789-BB09AC86237D}">
      <dgm:prSet/>
      <dgm:spPr/>
      <dgm:t>
        <a:bodyPr/>
        <a:lstStyle/>
        <a:p>
          <a:endParaRPr lang="en-US"/>
        </a:p>
      </dgm:t>
    </dgm:pt>
    <dgm:pt modelId="{8558A3B0-2C83-4481-AD97-ABD66CEED4A1}" type="sibTrans" cxnId="{4D19F0C6-1B30-467B-9789-BB09AC86237D}">
      <dgm:prSet/>
      <dgm:spPr/>
      <dgm:t>
        <a:bodyPr/>
        <a:lstStyle/>
        <a:p>
          <a:endParaRPr lang="en-US"/>
        </a:p>
      </dgm:t>
    </dgm:pt>
    <dgm:pt modelId="{65F7EA97-61E9-41D9-9A43-CEBA12162216}">
      <dgm:prSet/>
      <dgm:spPr/>
      <dgm:t>
        <a:bodyPr/>
        <a:lstStyle/>
        <a:p>
          <a:r>
            <a:rPr lang="en-US"/>
            <a:t>Support Vector Machine </a:t>
          </a:r>
        </a:p>
      </dgm:t>
    </dgm:pt>
    <dgm:pt modelId="{A1E00BE6-72D9-4C0C-87EF-7B489D77DEF3}" type="parTrans" cxnId="{6F838782-A722-4175-BC04-8541C3D32EA1}">
      <dgm:prSet/>
      <dgm:spPr/>
      <dgm:t>
        <a:bodyPr/>
        <a:lstStyle/>
        <a:p>
          <a:endParaRPr lang="en-US"/>
        </a:p>
      </dgm:t>
    </dgm:pt>
    <dgm:pt modelId="{AA14DF65-35F6-4195-94FB-7F96E83D438B}" type="sibTrans" cxnId="{6F838782-A722-4175-BC04-8541C3D32EA1}">
      <dgm:prSet/>
      <dgm:spPr/>
      <dgm:t>
        <a:bodyPr/>
        <a:lstStyle/>
        <a:p>
          <a:endParaRPr lang="en-US"/>
        </a:p>
      </dgm:t>
    </dgm:pt>
    <dgm:pt modelId="{9AAC190A-B98A-4773-8E98-80DF18A7D7D3}">
      <dgm:prSet/>
      <dgm:spPr/>
      <dgm:t>
        <a:bodyPr/>
        <a:lstStyle/>
        <a:p>
          <a:r>
            <a:rPr lang="en-US"/>
            <a:t>logistic regression </a:t>
          </a:r>
        </a:p>
      </dgm:t>
    </dgm:pt>
    <dgm:pt modelId="{CA6D3E18-E502-4B26-A17D-DFD9B6ACBA32}" type="parTrans" cxnId="{B93E37EE-40A1-48A8-A1E6-2E13AB5BA469}">
      <dgm:prSet/>
      <dgm:spPr/>
      <dgm:t>
        <a:bodyPr/>
        <a:lstStyle/>
        <a:p>
          <a:endParaRPr lang="en-US"/>
        </a:p>
      </dgm:t>
    </dgm:pt>
    <dgm:pt modelId="{5E7E824B-AFBF-4D5A-BFB7-62C9E2490D99}" type="sibTrans" cxnId="{B93E37EE-40A1-48A8-A1E6-2E13AB5BA469}">
      <dgm:prSet/>
      <dgm:spPr/>
      <dgm:t>
        <a:bodyPr/>
        <a:lstStyle/>
        <a:p>
          <a:endParaRPr lang="en-US"/>
        </a:p>
      </dgm:t>
    </dgm:pt>
    <dgm:pt modelId="{749059B9-3765-4B84-896E-817302D3ECB1}">
      <dgm:prSet/>
      <dgm:spPr/>
      <dgm:t>
        <a:bodyPr/>
        <a:lstStyle/>
        <a:p>
          <a:r>
            <a:rPr lang="en-US"/>
            <a:t>Decision Tree Classifier</a:t>
          </a:r>
        </a:p>
      </dgm:t>
    </dgm:pt>
    <dgm:pt modelId="{D87F47CB-A30E-4308-828B-46BEC4AD0E34}" type="parTrans" cxnId="{FA54F273-5014-4913-B654-F4908C23C9EF}">
      <dgm:prSet/>
      <dgm:spPr/>
      <dgm:t>
        <a:bodyPr/>
        <a:lstStyle/>
        <a:p>
          <a:endParaRPr lang="en-US"/>
        </a:p>
      </dgm:t>
    </dgm:pt>
    <dgm:pt modelId="{9F28DB40-2A79-4159-9B8F-ADB9D4E6B654}" type="sibTrans" cxnId="{FA54F273-5014-4913-B654-F4908C23C9EF}">
      <dgm:prSet/>
      <dgm:spPr/>
      <dgm:t>
        <a:bodyPr/>
        <a:lstStyle/>
        <a:p>
          <a:endParaRPr lang="en-US"/>
        </a:p>
      </dgm:t>
    </dgm:pt>
    <dgm:pt modelId="{D1771EF3-5572-4320-AC55-6C25425085EB}">
      <dgm:prSet/>
      <dgm:spPr/>
      <dgm:t>
        <a:bodyPr/>
        <a:lstStyle/>
        <a:p>
          <a:r>
            <a:rPr lang="en-US"/>
            <a:t>Random Forest Algorithm</a:t>
          </a:r>
        </a:p>
      </dgm:t>
    </dgm:pt>
    <dgm:pt modelId="{D939E95D-121D-4B8F-821A-2DF0489A89B4}" type="parTrans" cxnId="{AB53CCC0-1942-4D61-BA85-722B1A9BE0F9}">
      <dgm:prSet/>
      <dgm:spPr/>
      <dgm:t>
        <a:bodyPr/>
        <a:lstStyle/>
        <a:p>
          <a:endParaRPr lang="en-US"/>
        </a:p>
      </dgm:t>
    </dgm:pt>
    <dgm:pt modelId="{4C42DA1E-8689-4FDC-90DB-13286958592C}" type="sibTrans" cxnId="{AB53CCC0-1942-4D61-BA85-722B1A9BE0F9}">
      <dgm:prSet/>
      <dgm:spPr/>
      <dgm:t>
        <a:bodyPr/>
        <a:lstStyle/>
        <a:p>
          <a:endParaRPr lang="en-US"/>
        </a:p>
      </dgm:t>
    </dgm:pt>
    <dgm:pt modelId="{A0EBCDFA-BB02-4327-93E8-01F466C0C6FC}">
      <dgm:prSet/>
      <dgm:spPr/>
      <dgm:t>
        <a:bodyPr/>
        <a:lstStyle/>
        <a:p>
          <a:r>
            <a:rPr lang="en-US"/>
            <a:t>Gaussian Naive Bayes </a:t>
          </a:r>
        </a:p>
      </dgm:t>
    </dgm:pt>
    <dgm:pt modelId="{A4BE3B02-413B-4D81-A5AA-5E2136EB2F06}" type="parTrans" cxnId="{9773BF2D-B55B-4B5C-BE3A-CECA122A6422}">
      <dgm:prSet/>
      <dgm:spPr/>
      <dgm:t>
        <a:bodyPr/>
        <a:lstStyle/>
        <a:p>
          <a:endParaRPr lang="en-US"/>
        </a:p>
      </dgm:t>
    </dgm:pt>
    <dgm:pt modelId="{30B728BB-2BFD-4824-8F6A-8C186704D806}" type="sibTrans" cxnId="{9773BF2D-B55B-4B5C-BE3A-CECA122A6422}">
      <dgm:prSet/>
      <dgm:spPr/>
      <dgm:t>
        <a:bodyPr/>
        <a:lstStyle/>
        <a:p>
          <a:endParaRPr lang="en-US"/>
        </a:p>
      </dgm:t>
    </dgm:pt>
    <dgm:pt modelId="{32D01F23-4F5F-43DC-9C1A-0C7834D929B6}">
      <dgm:prSet/>
      <dgm:spPr/>
      <dgm:t>
        <a:bodyPr/>
        <a:lstStyle/>
        <a:p>
          <a:r>
            <a:rPr lang="en-US"/>
            <a:t>Gradient boosting classifiers </a:t>
          </a:r>
        </a:p>
      </dgm:t>
    </dgm:pt>
    <dgm:pt modelId="{397B498C-AA80-4A0C-ABCC-50F6239DEC62}" type="parTrans" cxnId="{8CC350CE-15C7-4B79-9E3F-DCD0E5006156}">
      <dgm:prSet/>
      <dgm:spPr/>
      <dgm:t>
        <a:bodyPr/>
        <a:lstStyle/>
        <a:p>
          <a:endParaRPr lang="en-US"/>
        </a:p>
      </dgm:t>
    </dgm:pt>
    <dgm:pt modelId="{9DE67E11-B76E-4CA5-90E3-F34279E92016}" type="sibTrans" cxnId="{8CC350CE-15C7-4B79-9E3F-DCD0E5006156}">
      <dgm:prSet/>
      <dgm:spPr/>
      <dgm:t>
        <a:bodyPr/>
        <a:lstStyle/>
        <a:p>
          <a:endParaRPr lang="en-US"/>
        </a:p>
      </dgm:t>
    </dgm:pt>
    <dgm:pt modelId="{8268B527-8222-4272-B5B6-9D2BDEC8AC33}" type="pres">
      <dgm:prSet presAssocID="{1AECF119-8B79-446D-892F-0DE55DE5DBEF}" presName="vert0" presStyleCnt="0">
        <dgm:presLayoutVars>
          <dgm:dir/>
          <dgm:animOne val="branch"/>
          <dgm:animLvl val="lvl"/>
        </dgm:presLayoutVars>
      </dgm:prSet>
      <dgm:spPr/>
    </dgm:pt>
    <dgm:pt modelId="{E27635CA-3A63-4B89-8E66-88DD84F23CBF}" type="pres">
      <dgm:prSet presAssocID="{209A5F44-78C2-44D2-8CF0-1A7679D8E4BF}" presName="thickLine" presStyleLbl="alignNode1" presStyleIdx="0" presStyleCnt="7"/>
      <dgm:spPr/>
    </dgm:pt>
    <dgm:pt modelId="{DAA07F08-F2D8-4483-89B5-387C2C5E265D}" type="pres">
      <dgm:prSet presAssocID="{209A5F44-78C2-44D2-8CF0-1A7679D8E4BF}" presName="horz1" presStyleCnt="0"/>
      <dgm:spPr/>
    </dgm:pt>
    <dgm:pt modelId="{798D661F-3875-4A2F-8DEE-FC521ED7EC10}" type="pres">
      <dgm:prSet presAssocID="{209A5F44-78C2-44D2-8CF0-1A7679D8E4BF}" presName="tx1" presStyleLbl="revTx" presStyleIdx="0" presStyleCnt="7"/>
      <dgm:spPr/>
    </dgm:pt>
    <dgm:pt modelId="{768059D8-7877-40B7-99A1-0CD5F50BA033}" type="pres">
      <dgm:prSet presAssocID="{209A5F44-78C2-44D2-8CF0-1A7679D8E4BF}" presName="vert1" presStyleCnt="0"/>
      <dgm:spPr/>
    </dgm:pt>
    <dgm:pt modelId="{81106D4A-DB2F-4969-BA83-551F5EB020CE}" type="pres">
      <dgm:prSet presAssocID="{65F7EA97-61E9-41D9-9A43-CEBA12162216}" presName="thickLine" presStyleLbl="alignNode1" presStyleIdx="1" presStyleCnt="7"/>
      <dgm:spPr/>
    </dgm:pt>
    <dgm:pt modelId="{77F5108F-2A71-4B7D-A959-54EAEF79D33E}" type="pres">
      <dgm:prSet presAssocID="{65F7EA97-61E9-41D9-9A43-CEBA12162216}" presName="horz1" presStyleCnt="0"/>
      <dgm:spPr/>
    </dgm:pt>
    <dgm:pt modelId="{7F5B4488-4FA6-4F1F-A9E0-A5EE77139664}" type="pres">
      <dgm:prSet presAssocID="{65F7EA97-61E9-41D9-9A43-CEBA12162216}" presName="tx1" presStyleLbl="revTx" presStyleIdx="1" presStyleCnt="7"/>
      <dgm:spPr/>
    </dgm:pt>
    <dgm:pt modelId="{C461B3E1-5656-4A3C-A7D5-42929CD3F9DA}" type="pres">
      <dgm:prSet presAssocID="{65F7EA97-61E9-41D9-9A43-CEBA12162216}" presName="vert1" presStyleCnt="0"/>
      <dgm:spPr/>
    </dgm:pt>
    <dgm:pt modelId="{5051B963-8F15-48AD-9B1D-5FD62B472994}" type="pres">
      <dgm:prSet presAssocID="{9AAC190A-B98A-4773-8E98-80DF18A7D7D3}" presName="thickLine" presStyleLbl="alignNode1" presStyleIdx="2" presStyleCnt="7"/>
      <dgm:spPr/>
    </dgm:pt>
    <dgm:pt modelId="{7BEB6CBC-9AD1-48B0-B7D3-BE6E3C3D8A21}" type="pres">
      <dgm:prSet presAssocID="{9AAC190A-B98A-4773-8E98-80DF18A7D7D3}" presName="horz1" presStyleCnt="0"/>
      <dgm:spPr/>
    </dgm:pt>
    <dgm:pt modelId="{A4DE0C5F-14E7-4FFD-A5A9-E6A3A17E2BED}" type="pres">
      <dgm:prSet presAssocID="{9AAC190A-B98A-4773-8E98-80DF18A7D7D3}" presName="tx1" presStyleLbl="revTx" presStyleIdx="2" presStyleCnt="7"/>
      <dgm:spPr/>
    </dgm:pt>
    <dgm:pt modelId="{634450C5-116F-474C-98E5-0AF87F776671}" type="pres">
      <dgm:prSet presAssocID="{9AAC190A-B98A-4773-8E98-80DF18A7D7D3}" presName="vert1" presStyleCnt="0"/>
      <dgm:spPr/>
    </dgm:pt>
    <dgm:pt modelId="{CFCE3AC7-061B-4C3D-9778-FFC0FF74BDFC}" type="pres">
      <dgm:prSet presAssocID="{749059B9-3765-4B84-896E-817302D3ECB1}" presName="thickLine" presStyleLbl="alignNode1" presStyleIdx="3" presStyleCnt="7"/>
      <dgm:spPr/>
    </dgm:pt>
    <dgm:pt modelId="{9F1F8339-9734-4D80-89EC-DD275B10C051}" type="pres">
      <dgm:prSet presAssocID="{749059B9-3765-4B84-896E-817302D3ECB1}" presName="horz1" presStyleCnt="0"/>
      <dgm:spPr/>
    </dgm:pt>
    <dgm:pt modelId="{92C381A9-8AE8-4AFE-B2DF-62247CEEBA3D}" type="pres">
      <dgm:prSet presAssocID="{749059B9-3765-4B84-896E-817302D3ECB1}" presName="tx1" presStyleLbl="revTx" presStyleIdx="3" presStyleCnt="7"/>
      <dgm:spPr/>
    </dgm:pt>
    <dgm:pt modelId="{8CCCC672-A826-43A8-8869-5A91123DEEA9}" type="pres">
      <dgm:prSet presAssocID="{749059B9-3765-4B84-896E-817302D3ECB1}" presName="vert1" presStyleCnt="0"/>
      <dgm:spPr/>
    </dgm:pt>
    <dgm:pt modelId="{00FBAEC0-E6DD-4D4B-B33A-2FC2CE3B65B3}" type="pres">
      <dgm:prSet presAssocID="{D1771EF3-5572-4320-AC55-6C25425085EB}" presName="thickLine" presStyleLbl="alignNode1" presStyleIdx="4" presStyleCnt="7"/>
      <dgm:spPr/>
    </dgm:pt>
    <dgm:pt modelId="{049B81E5-95E1-4802-B079-EA883EE11B40}" type="pres">
      <dgm:prSet presAssocID="{D1771EF3-5572-4320-AC55-6C25425085EB}" presName="horz1" presStyleCnt="0"/>
      <dgm:spPr/>
    </dgm:pt>
    <dgm:pt modelId="{D378D95D-E533-49C9-8859-15C24A04ED0A}" type="pres">
      <dgm:prSet presAssocID="{D1771EF3-5572-4320-AC55-6C25425085EB}" presName="tx1" presStyleLbl="revTx" presStyleIdx="4" presStyleCnt="7"/>
      <dgm:spPr/>
    </dgm:pt>
    <dgm:pt modelId="{25AB4DCD-DCBC-4191-997D-CA90332DA515}" type="pres">
      <dgm:prSet presAssocID="{D1771EF3-5572-4320-AC55-6C25425085EB}" presName="vert1" presStyleCnt="0"/>
      <dgm:spPr/>
    </dgm:pt>
    <dgm:pt modelId="{E8B9F5FA-1594-48A8-8642-AAFE1DCAAC0B}" type="pres">
      <dgm:prSet presAssocID="{A0EBCDFA-BB02-4327-93E8-01F466C0C6FC}" presName="thickLine" presStyleLbl="alignNode1" presStyleIdx="5" presStyleCnt="7"/>
      <dgm:spPr/>
    </dgm:pt>
    <dgm:pt modelId="{B0EBDBFD-BCD6-4D1D-9714-B7F25DBB1A10}" type="pres">
      <dgm:prSet presAssocID="{A0EBCDFA-BB02-4327-93E8-01F466C0C6FC}" presName="horz1" presStyleCnt="0"/>
      <dgm:spPr/>
    </dgm:pt>
    <dgm:pt modelId="{6EA2B0AA-7039-4754-BBAE-5C57FC2A36AE}" type="pres">
      <dgm:prSet presAssocID="{A0EBCDFA-BB02-4327-93E8-01F466C0C6FC}" presName="tx1" presStyleLbl="revTx" presStyleIdx="5" presStyleCnt="7"/>
      <dgm:spPr/>
    </dgm:pt>
    <dgm:pt modelId="{2CDE04AE-717A-44CD-89CF-631216DD939B}" type="pres">
      <dgm:prSet presAssocID="{A0EBCDFA-BB02-4327-93E8-01F466C0C6FC}" presName="vert1" presStyleCnt="0"/>
      <dgm:spPr/>
    </dgm:pt>
    <dgm:pt modelId="{625F0E00-B9AF-4187-9E83-E2D70E3E4B02}" type="pres">
      <dgm:prSet presAssocID="{32D01F23-4F5F-43DC-9C1A-0C7834D929B6}" presName="thickLine" presStyleLbl="alignNode1" presStyleIdx="6" presStyleCnt="7"/>
      <dgm:spPr/>
    </dgm:pt>
    <dgm:pt modelId="{260008C8-EC4B-41C8-A419-BC87B1C7CDAC}" type="pres">
      <dgm:prSet presAssocID="{32D01F23-4F5F-43DC-9C1A-0C7834D929B6}" presName="horz1" presStyleCnt="0"/>
      <dgm:spPr/>
    </dgm:pt>
    <dgm:pt modelId="{1221CF2F-380A-49D6-83F7-E40FE03A4E06}" type="pres">
      <dgm:prSet presAssocID="{32D01F23-4F5F-43DC-9C1A-0C7834D929B6}" presName="tx1" presStyleLbl="revTx" presStyleIdx="6" presStyleCnt="7"/>
      <dgm:spPr/>
    </dgm:pt>
    <dgm:pt modelId="{5745B6AF-0F25-4858-BE5B-C0CB450D16F8}" type="pres">
      <dgm:prSet presAssocID="{32D01F23-4F5F-43DC-9C1A-0C7834D929B6}" presName="vert1" presStyleCnt="0"/>
      <dgm:spPr/>
    </dgm:pt>
  </dgm:ptLst>
  <dgm:cxnLst>
    <dgm:cxn modelId="{37868D20-D5DA-4D42-A063-8E79FB480A66}" type="presOf" srcId="{D1771EF3-5572-4320-AC55-6C25425085EB}" destId="{D378D95D-E533-49C9-8859-15C24A04ED0A}" srcOrd="0" destOrd="0" presId="urn:microsoft.com/office/officeart/2008/layout/LinedList"/>
    <dgm:cxn modelId="{9773BF2D-B55B-4B5C-BE3A-CECA122A6422}" srcId="{1AECF119-8B79-446D-892F-0DE55DE5DBEF}" destId="{A0EBCDFA-BB02-4327-93E8-01F466C0C6FC}" srcOrd="5" destOrd="0" parTransId="{A4BE3B02-413B-4D81-A5AA-5E2136EB2F06}" sibTransId="{30B728BB-2BFD-4824-8F6A-8C186704D806}"/>
    <dgm:cxn modelId="{8031F451-E273-404C-BE8C-04578C490DFC}" type="presOf" srcId="{9AAC190A-B98A-4773-8E98-80DF18A7D7D3}" destId="{A4DE0C5F-14E7-4FFD-A5A9-E6A3A17E2BED}" srcOrd="0" destOrd="0" presId="urn:microsoft.com/office/officeart/2008/layout/LinedList"/>
    <dgm:cxn modelId="{751FDF6D-8935-4A4D-B0B1-0341435D4BAC}" type="presOf" srcId="{209A5F44-78C2-44D2-8CF0-1A7679D8E4BF}" destId="{798D661F-3875-4A2F-8DEE-FC521ED7EC10}" srcOrd="0" destOrd="0" presId="urn:microsoft.com/office/officeart/2008/layout/LinedList"/>
    <dgm:cxn modelId="{B7AA4A6F-01E5-42DE-8B4D-F389D4CAA401}" type="presOf" srcId="{749059B9-3765-4B84-896E-817302D3ECB1}" destId="{92C381A9-8AE8-4AFE-B2DF-62247CEEBA3D}" srcOrd="0" destOrd="0" presId="urn:microsoft.com/office/officeart/2008/layout/LinedList"/>
    <dgm:cxn modelId="{FA54F273-5014-4913-B654-F4908C23C9EF}" srcId="{1AECF119-8B79-446D-892F-0DE55DE5DBEF}" destId="{749059B9-3765-4B84-896E-817302D3ECB1}" srcOrd="3" destOrd="0" parTransId="{D87F47CB-A30E-4308-828B-46BEC4AD0E34}" sibTransId="{9F28DB40-2A79-4159-9B8F-ADB9D4E6B654}"/>
    <dgm:cxn modelId="{6F838782-A722-4175-BC04-8541C3D32EA1}" srcId="{1AECF119-8B79-446D-892F-0DE55DE5DBEF}" destId="{65F7EA97-61E9-41D9-9A43-CEBA12162216}" srcOrd="1" destOrd="0" parTransId="{A1E00BE6-72D9-4C0C-87EF-7B489D77DEF3}" sibTransId="{AA14DF65-35F6-4195-94FB-7F96E83D438B}"/>
    <dgm:cxn modelId="{B1E58B8F-8D6D-4FF4-92E1-FCFBC8206CD8}" type="presOf" srcId="{65F7EA97-61E9-41D9-9A43-CEBA12162216}" destId="{7F5B4488-4FA6-4F1F-A9E0-A5EE77139664}" srcOrd="0" destOrd="0" presId="urn:microsoft.com/office/officeart/2008/layout/LinedList"/>
    <dgm:cxn modelId="{C5A9E498-973E-496C-8258-245B63E58D9A}" type="presOf" srcId="{A0EBCDFA-BB02-4327-93E8-01F466C0C6FC}" destId="{6EA2B0AA-7039-4754-BBAE-5C57FC2A36AE}" srcOrd="0" destOrd="0" presId="urn:microsoft.com/office/officeart/2008/layout/LinedList"/>
    <dgm:cxn modelId="{AB53CCC0-1942-4D61-BA85-722B1A9BE0F9}" srcId="{1AECF119-8B79-446D-892F-0DE55DE5DBEF}" destId="{D1771EF3-5572-4320-AC55-6C25425085EB}" srcOrd="4" destOrd="0" parTransId="{D939E95D-121D-4B8F-821A-2DF0489A89B4}" sibTransId="{4C42DA1E-8689-4FDC-90DB-13286958592C}"/>
    <dgm:cxn modelId="{140B8AC1-D9DE-447E-A04D-658C1FC7841D}" type="presOf" srcId="{1AECF119-8B79-446D-892F-0DE55DE5DBEF}" destId="{8268B527-8222-4272-B5B6-9D2BDEC8AC33}" srcOrd="0" destOrd="0" presId="urn:microsoft.com/office/officeart/2008/layout/LinedList"/>
    <dgm:cxn modelId="{4D19F0C6-1B30-467B-9789-BB09AC86237D}" srcId="{1AECF119-8B79-446D-892F-0DE55DE5DBEF}" destId="{209A5F44-78C2-44D2-8CF0-1A7679D8E4BF}" srcOrd="0" destOrd="0" parTransId="{617998D8-053D-42DD-8F52-4D8E7650A9A9}" sibTransId="{8558A3B0-2C83-4481-AD97-ABD66CEED4A1}"/>
    <dgm:cxn modelId="{8CC350CE-15C7-4B79-9E3F-DCD0E5006156}" srcId="{1AECF119-8B79-446D-892F-0DE55DE5DBEF}" destId="{32D01F23-4F5F-43DC-9C1A-0C7834D929B6}" srcOrd="6" destOrd="0" parTransId="{397B498C-AA80-4A0C-ABCC-50F6239DEC62}" sibTransId="{9DE67E11-B76E-4CA5-90E3-F34279E92016}"/>
    <dgm:cxn modelId="{C38B43E4-FA7B-49D7-BA54-AD952AD51E6B}" type="presOf" srcId="{32D01F23-4F5F-43DC-9C1A-0C7834D929B6}" destId="{1221CF2F-380A-49D6-83F7-E40FE03A4E06}" srcOrd="0" destOrd="0" presId="urn:microsoft.com/office/officeart/2008/layout/LinedList"/>
    <dgm:cxn modelId="{B93E37EE-40A1-48A8-A1E6-2E13AB5BA469}" srcId="{1AECF119-8B79-446D-892F-0DE55DE5DBEF}" destId="{9AAC190A-B98A-4773-8E98-80DF18A7D7D3}" srcOrd="2" destOrd="0" parTransId="{CA6D3E18-E502-4B26-A17D-DFD9B6ACBA32}" sibTransId="{5E7E824B-AFBF-4D5A-BFB7-62C9E2490D99}"/>
    <dgm:cxn modelId="{1A9C5163-06A9-41E6-93A4-97EBD247AAB9}" type="presParOf" srcId="{8268B527-8222-4272-B5B6-9D2BDEC8AC33}" destId="{E27635CA-3A63-4B89-8E66-88DD84F23CBF}" srcOrd="0" destOrd="0" presId="urn:microsoft.com/office/officeart/2008/layout/LinedList"/>
    <dgm:cxn modelId="{945A2DAE-8098-43CB-9389-41361E2E263A}" type="presParOf" srcId="{8268B527-8222-4272-B5B6-9D2BDEC8AC33}" destId="{DAA07F08-F2D8-4483-89B5-387C2C5E265D}" srcOrd="1" destOrd="0" presId="urn:microsoft.com/office/officeart/2008/layout/LinedList"/>
    <dgm:cxn modelId="{A07035C8-0D17-4686-840A-2AA68ACEF2A2}" type="presParOf" srcId="{DAA07F08-F2D8-4483-89B5-387C2C5E265D}" destId="{798D661F-3875-4A2F-8DEE-FC521ED7EC10}" srcOrd="0" destOrd="0" presId="urn:microsoft.com/office/officeart/2008/layout/LinedList"/>
    <dgm:cxn modelId="{6FA2A5F6-C04E-42E1-BFB9-D6B13DFB2AA2}" type="presParOf" srcId="{DAA07F08-F2D8-4483-89B5-387C2C5E265D}" destId="{768059D8-7877-40B7-99A1-0CD5F50BA033}" srcOrd="1" destOrd="0" presId="urn:microsoft.com/office/officeart/2008/layout/LinedList"/>
    <dgm:cxn modelId="{85746352-7680-4426-BEB2-3476AB27753B}" type="presParOf" srcId="{8268B527-8222-4272-B5B6-9D2BDEC8AC33}" destId="{81106D4A-DB2F-4969-BA83-551F5EB020CE}" srcOrd="2" destOrd="0" presId="urn:microsoft.com/office/officeart/2008/layout/LinedList"/>
    <dgm:cxn modelId="{8D213BC0-7570-4DC7-B138-11C730CCD61E}" type="presParOf" srcId="{8268B527-8222-4272-B5B6-9D2BDEC8AC33}" destId="{77F5108F-2A71-4B7D-A959-54EAEF79D33E}" srcOrd="3" destOrd="0" presId="urn:microsoft.com/office/officeart/2008/layout/LinedList"/>
    <dgm:cxn modelId="{2177A89F-DBF2-401A-8B3F-6D76F4D8B9A0}" type="presParOf" srcId="{77F5108F-2A71-4B7D-A959-54EAEF79D33E}" destId="{7F5B4488-4FA6-4F1F-A9E0-A5EE77139664}" srcOrd="0" destOrd="0" presId="urn:microsoft.com/office/officeart/2008/layout/LinedList"/>
    <dgm:cxn modelId="{CF2885BC-3C6C-4BC3-A55A-1913FE60FC12}" type="presParOf" srcId="{77F5108F-2A71-4B7D-A959-54EAEF79D33E}" destId="{C461B3E1-5656-4A3C-A7D5-42929CD3F9DA}" srcOrd="1" destOrd="0" presId="urn:microsoft.com/office/officeart/2008/layout/LinedList"/>
    <dgm:cxn modelId="{3515F194-0C70-4244-8B9D-ABC83BCE3C0A}" type="presParOf" srcId="{8268B527-8222-4272-B5B6-9D2BDEC8AC33}" destId="{5051B963-8F15-48AD-9B1D-5FD62B472994}" srcOrd="4" destOrd="0" presId="urn:microsoft.com/office/officeart/2008/layout/LinedList"/>
    <dgm:cxn modelId="{3EF4C205-2A46-4B04-88C7-4E9CA7FB9A6B}" type="presParOf" srcId="{8268B527-8222-4272-B5B6-9D2BDEC8AC33}" destId="{7BEB6CBC-9AD1-48B0-B7D3-BE6E3C3D8A21}" srcOrd="5" destOrd="0" presId="urn:microsoft.com/office/officeart/2008/layout/LinedList"/>
    <dgm:cxn modelId="{CD765735-2032-4106-9636-264A31D92F36}" type="presParOf" srcId="{7BEB6CBC-9AD1-48B0-B7D3-BE6E3C3D8A21}" destId="{A4DE0C5F-14E7-4FFD-A5A9-E6A3A17E2BED}" srcOrd="0" destOrd="0" presId="urn:microsoft.com/office/officeart/2008/layout/LinedList"/>
    <dgm:cxn modelId="{2D43220F-0481-4DC5-917E-0540522C2D69}" type="presParOf" srcId="{7BEB6CBC-9AD1-48B0-B7D3-BE6E3C3D8A21}" destId="{634450C5-116F-474C-98E5-0AF87F776671}" srcOrd="1" destOrd="0" presId="urn:microsoft.com/office/officeart/2008/layout/LinedList"/>
    <dgm:cxn modelId="{D9F868C8-2E93-4E8E-A0E9-8CB696596083}" type="presParOf" srcId="{8268B527-8222-4272-B5B6-9D2BDEC8AC33}" destId="{CFCE3AC7-061B-4C3D-9778-FFC0FF74BDFC}" srcOrd="6" destOrd="0" presId="urn:microsoft.com/office/officeart/2008/layout/LinedList"/>
    <dgm:cxn modelId="{246BCFA0-9A77-4B40-A501-A7095D4114CA}" type="presParOf" srcId="{8268B527-8222-4272-B5B6-9D2BDEC8AC33}" destId="{9F1F8339-9734-4D80-89EC-DD275B10C051}" srcOrd="7" destOrd="0" presId="urn:microsoft.com/office/officeart/2008/layout/LinedList"/>
    <dgm:cxn modelId="{42994609-27C1-4930-806A-63AD4C981462}" type="presParOf" srcId="{9F1F8339-9734-4D80-89EC-DD275B10C051}" destId="{92C381A9-8AE8-4AFE-B2DF-62247CEEBA3D}" srcOrd="0" destOrd="0" presId="urn:microsoft.com/office/officeart/2008/layout/LinedList"/>
    <dgm:cxn modelId="{9EC5E192-1D97-46EF-A87F-19F02CA0494A}" type="presParOf" srcId="{9F1F8339-9734-4D80-89EC-DD275B10C051}" destId="{8CCCC672-A826-43A8-8869-5A91123DEEA9}" srcOrd="1" destOrd="0" presId="urn:microsoft.com/office/officeart/2008/layout/LinedList"/>
    <dgm:cxn modelId="{94BE1AC0-04FD-4F64-A83A-DFEFE0DFDFD1}" type="presParOf" srcId="{8268B527-8222-4272-B5B6-9D2BDEC8AC33}" destId="{00FBAEC0-E6DD-4D4B-B33A-2FC2CE3B65B3}" srcOrd="8" destOrd="0" presId="urn:microsoft.com/office/officeart/2008/layout/LinedList"/>
    <dgm:cxn modelId="{D161AEDF-54FF-454E-A7E2-978A73FF498B}" type="presParOf" srcId="{8268B527-8222-4272-B5B6-9D2BDEC8AC33}" destId="{049B81E5-95E1-4802-B079-EA883EE11B40}" srcOrd="9" destOrd="0" presId="urn:microsoft.com/office/officeart/2008/layout/LinedList"/>
    <dgm:cxn modelId="{3364E628-EE52-4CAE-8BD7-16C881C61A56}" type="presParOf" srcId="{049B81E5-95E1-4802-B079-EA883EE11B40}" destId="{D378D95D-E533-49C9-8859-15C24A04ED0A}" srcOrd="0" destOrd="0" presId="urn:microsoft.com/office/officeart/2008/layout/LinedList"/>
    <dgm:cxn modelId="{35D8CB2F-2EAF-490B-832E-B61C08E4DEBE}" type="presParOf" srcId="{049B81E5-95E1-4802-B079-EA883EE11B40}" destId="{25AB4DCD-DCBC-4191-997D-CA90332DA515}" srcOrd="1" destOrd="0" presId="urn:microsoft.com/office/officeart/2008/layout/LinedList"/>
    <dgm:cxn modelId="{C8587991-E877-4F69-995F-1D5E06601ED7}" type="presParOf" srcId="{8268B527-8222-4272-B5B6-9D2BDEC8AC33}" destId="{E8B9F5FA-1594-48A8-8642-AAFE1DCAAC0B}" srcOrd="10" destOrd="0" presId="urn:microsoft.com/office/officeart/2008/layout/LinedList"/>
    <dgm:cxn modelId="{279E52E0-2B13-4DDA-9531-0C5673435CD1}" type="presParOf" srcId="{8268B527-8222-4272-B5B6-9D2BDEC8AC33}" destId="{B0EBDBFD-BCD6-4D1D-9714-B7F25DBB1A10}" srcOrd="11" destOrd="0" presId="urn:microsoft.com/office/officeart/2008/layout/LinedList"/>
    <dgm:cxn modelId="{64628739-D466-4022-B2FD-6DB7501E6811}" type="presParOf" srcId="{B0EBDBFD-BCD6-4D1D-9714-B7F25DBB1A10}" destId="{6EA2B0AA-7039-4754-BBAE-5C57FC2A36AE}" srcOrd="0" destOrd="0" presId="urn:microsoft.com/office/officeart/2008/layout/LinedList"/>
    <dgm:cxn modelId="{BB8BB865-1456-4B87-8F19-99718C5FE3DF}" type="presParOf" srcId="{B0EBDBFD-BCD6-4D1D-9714-B7F25DBB1A10}" destId="{2CDE04AE-717A-44CD-89CF-631216DD939B}" srcOrd="1" destOrd="0" presId="urn:microsoft.com/office/officeart/2008/layout/LinedList"/>
    <dgm:cxn modelId="{A24E265B-6D14-4608-BDAC-165EF409E04B}" type="presParOf" srcId="{8268B527-8222-4272-B5B6-9D2BDEC8AC33}" destId="{625F0E00-B9AF-4187-9E83-E2D70E3E4B02}" srcOrd="12" destOrd="0" presId="urn:microsoft.com/office/officeart/2008/layout/LinedList"/>
    <dgm:cxn modelId="{47B0970C-E6CC-4941-B98D-7C45D0E1BED7}" type="presParOf" srcId="{8268B527-8222-4272-B5B6-9D2BDEC8AC33}" destId="{260008C8-EC4B-41C8-A419-BC87B1C7CDAC}" srcOrd="13" destOrd="0" presId="urn:microsoft.com/office/officeart/2008/layout/LinedList"/>
    <dgm:cxn modelId="{1FF4FAD3-137A-4065-8363-400F0948C522}" type="presParOf" srcId="{260008C8-EC4B-41C8-A419-BC87B1C7CDAC}" destId="{1221CF2F-380A-49D6-83F7-E40FE03A4E06}" srcOrd="0" destOrd="0" presId="urn:microsoft.com/office/officeart/2008/layout/LinedList"/>
    <dgm:cxn modelId="{1C0D3548-99DF-4EBF-8F27-B4455F1304FF}" type="presParOf" srcId="{260008C8-EC4B-41C8-A419-BC87B1C7CDAC}" destId="{5745B6AF-0F25-4858-BE5B-C0CB450D16F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E41A4-B363-41CA-8AC0-4A52C4521AA1}">
      <dsp:nvSpPr>
        <dsp:cNvPr id="0" name=""/>
        <dsp:cNvSpPr/>
      </dsp:nvSpPr>
      <dsp:spPr>
        <a:xfrm>
          <a:off x="0" y="453367"/>
          <a:ext cx="6263640" cy="226153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Pima Indians diabetic dataset which consists of 769 samples, out of which 500 are non-diabetic while 269 are diabetic people</a:t>
          </a:r>
        </a:p>
      </dsp:txBody>
      <dsp:txXfrm>
        <a:off x="110399" y="563766"/>
        <a:ext cx="6042842" cy="2040738"/>
      </dsp:txXfrm>
    </dsp:sp>
    <dsp:sp modelId="{83A8446A-A8C1-4586-9918-9F3408E292ED}">
      <dsp:nvSpPr>
        <dsp:cNvPr id="0" name=""/>
        <dsp:cNvSpPr/>
      </dsp:nvSpPr>
      <dsp:spPr>
        <a:xfrm>
          <a:off x="0" y="2789784"/>
          <a:ext cx="6263640" cy="226153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dataset has total 9 attributes of which 8 are independent variables and one is the dependent variable.(i.e. the target variable which determines whether the patient is having diabetics or not. </a:t>
          </a:r>
        </a:p>
      </dsp:txBody>
      <dsp:txXfrm>
        <a:off x="110399" y="2900183"/>
        <a:ext cx="6042842" cy="2040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10D1D-B198-4D8E-8E8E-82D3BFC955C4}">
      <dsp:nvSpPr>
        <dsp:cNvPr id="0" name=""/>
        <dsp:cNvSpPr/>
      </dsp:nvSpPr>
      <dsp:spPr>
        <a:xfrm>
          <a:off x="0" y="574315"/>
          <a:ext cx="6263640" cy="10328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Our main objectives are as follows: </a:t>
          </a:r>
          <a:endParaRPr lang="en-US" sz="2600" kern="1200"/>
        </a:p>
      </dsp:txBody>
      <dsp:txXfrm>
        <a:off x="50420" y="624735"/>
        <a:ext cx="6162800" cy="932014"/>
      </dsp:txXfrm>
    </dsp:sp>
    <dsp:sp modelId="{6D59E331-662A-4C71-B04F-592E4A4BFF8D}">
      <dsp:nvSpPr>
        <dsp:cNvPr id="0" name=""/>
        <dsp:cNvSpPr/>
      </dsp:nvSpPr>
      <dsp:spPr>
        <a:xfrm>
          <a:off x="0" y="1682049"/>
          <a:ext cx="6263640" cy="1032854"/>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To use data mining techniques to preprocess and classify the data.</a:t>
          </a:r>
        </a:p>
      </dsp:txBody>
      <dsp:txXfrm>
        <a:off x="50420" y="1732469"/>
        <a:ext cx="6162800" cy="932014"/>
      </dsp:txXfrm>
    </dsp:sp>
    <dsp:sp modelId="{2E28C6AD-B2E0-4258-A0C7-08F448F9AEA0}">
      <dsp:nvSpPr>
        <dsp:cNvPr id="0" name=""/>
        <dsp:cNvSpPr/>
      </dsp:nvSpPr>
      <dsp:spPr>
        <a:xfrm>
          <a:off x="0" y="2789784"/>
          <a:ext cx="6263640" cy="1032854"/>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Comparing the accuracies of various Machine Learning models.</a:t>
          </a:r>
        </a:p>
      </dsp:txBody>
      <dsp:txXfrm>
        <a:off x="50420" y="2840204"/>
        <a:ext cx="6162800" cy="932014"/>
      </dsp:txXfrm>
    </dsp:sp>
    <dsp:sp modelId="{14FE7082-7371-444E-8F1B-E378924BC85E}">
      <dsp:nvSpPr>
        <dsp:cNvPr id="0" name=""/>
        <dsp:cNvSpPr/>
      </dsp:nvSpPr>
      <dsp:spPr>
        <a:xfrm>
          <a:off x="0" y="3897518"/>
          <a:ext cx="6263640" cy="103285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Determining the most appropriate model for predicting diabetes based on user input.</a:t>
          </a:r>
          <a:r>
            <a:rPr lang="en-US" sz="2600" b="1" kern="1200" dirty="0"/>
            <a:t> </a:t>
          </a:r>
          <a:endParaRPr lang="en-US" sz="2600" kern="1200" dirty="0"/>
        </a:p>
      </dsp:txBody>
      <dsp:txXfrm>
        <a:off x="50420" y="3947938"/>
        <a:ext cx="6162800" cy="9320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635CA-3A63-4B89-8E66-88DD84F23CBF}">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8D661F-3875-4A2F-8DEE-FC521ED7EC10}">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K-nearest neighbor's algorithm </a:t>
          </a:r>
        </a:p>
      </dsp:txBody>
      <dsp:txXfrm>
        <a:off x="0" y="623"/>
        <a:ext cx="6492875" cy="729164"/>
      </dsp:txXfrm>
    </dsp:sp>
    <dsp:sp modelId="{81106D4A-DB2F-4969-BA83-551F5EB020CE}">
      <dsp:nvSpPr>
        <dsp:cNvPr id="0" name=""/>
        <dsp:cNvSpPr/>
      </dsp:nvSpPr>
      <dsp:spPr>
        <a:xfrm>
          <a:off x="0" y="729788"/>
          <a:ext cx="6492875"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5B4488-4FA6-4F1F-A9E0-A5EE77139664}">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Support Vector Machine </a:t>
          </a:r>
        </a:p>
      </dsp:txBody>
      <dsp:txXfrm>
        <a:off x="0" y="729788"/>
        <a:ext cx="6492875" cy="729164"/>
      </dsp:txXfrm>
    </dsp:sp>
    <dsp:sp modelId="{5051B963-8F15-48AD-9B1D-5FD62B472994}">
      <dsp:nvSpPr>
        <dsp:cNvPr id="0" name=""/>
        <dsp:cNvSpPr/>
      </dsp:nvSpPr>
      <dsp:spPr>
        <a:xfrm>
          <a:off x="0" y="1458952"/>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DE0C5F-14E7-4FFD-A5A9-E6A3A17E2BED}">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logistic regression </a:t>
          </a:r>
        </a:p>
      </dsp:txBody>
      <dsp:txXfrm>
        <a:off x="0" y="1458952"/>
        <a:ext cx="6492875" cy="729164"/>
      </dsp:txXfrm>
    </dsp:sp>
    <dsp:sp modelId="{CFCE3AC7-061B-4C3D-9778-FFC0FF74BDFC}">
      <dsp:nvSpPr>
        <dsp:cNvPr id="0" name=""/>
        <dsp:cNvSpPr/>
      </dsp:nvSpPr>
      <dsp:spPr>
        <a:xfrm>
          <a:off x="0" y="2188117"/>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C381A9-8AE8-4AFE-B2DF-62247CEEBA3D}">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Decision Tree Classifier</a:t>
          </a:r>
        </a:p>
      </dsp:txBody>
      <dsp:txXfrm>
        <a:off x="0" y="2188117"/>
        <a:ext cx="6492875" cy="729164"/>
      </dsp:txXfrm>
    </dsp:sp>
    <dsp:sp modelId="{00FBAEC0-E6DD-4D4B-B33A-2FC2CE3B65B3}">
      <dsp:nvSpPr>
        <dsp:cNvPr id="0" name=""/>
        <dsp:cNvSpPr/>
      </dsp:nvSpPr>
      <dsp:spPr>
        <a:xfrm>
          <a:off x="0" y="2917282"/>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78D95D-E533-49C9-8859-15C24A04ED0A}">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Random Forest Algorithm</a:t>
          </a:r>
        </a:p>
      </dsp:txBody>
      <dsp:txXfrm>
        <a:off x="0" y="2917282"/>
        <a:ext cx="6492875" cy="729164"/>
      </dsp:txXfrm>
    </dsp:sp>
    <dsp:sp modelId="{E8B9F5FA-1594-48A8-8642-AAFE1DCAAC0B}">
      <dsp:nvSpPr>
        <dsp:cNvPr id="0" name=""/>
        <dsp:cNvSpPr/>
      </dsp:nvSpPr>
      <dsp:spPr>
        <a:xfrm>
          <a:off x="0" y="3646447"/>
          <a:ext cx="6492875"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2B0AA-7039-4754-BBAE-5C57FC2A36AE}">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Gaussian Naive Bayes </a:t>
          </a:r>
        </a:p>
      </dsp:txBody>
      <dsp:txXfrm>
        <a:off x="0" y="3646447"/>
        <a:ext cx="6492875" cy="729164"/>
      </dsp:txXfrm>
    </dsp:sp>
    <dsp:sp modelId="{625F0E00-B9AF-4187-9E83-E2D70E3E4B02}">
      <dsp:nvSpPr>
        <dsp:cNvPr id="0" name=""/>
        <dsp:cNvSpPr/>
      </dsp:nvSpPr>
      <dsp:spPr>
        <a:xfrm>
          <a:off x="0" y="4375611"/>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21CF2F-380A-49D6-83F7-E40FE03A4E06}">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Gradient boosting classifiers </a:t>
          </a:r>
        </a:p>
      </dsp:txBody>
      <dsp:txXfrm>
        <a:off x="0" y="4375611"/>
        <a:ext cx="6492875" cy="7291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920" y="700412"/>
            <a:ext cx="11386160" cy="935172"/>
          </a:xfrm>
        </p:spPr>
        <p:txBody>
          <a:bodyPr>
            <a:normAutofit/>
          </a:bodyPr>
          <a:lstStyle/>
          <a:p>
            <a:r>
              <a:rPr lang="en-US" sz="4800" dirty="0">
                <a:cs typeface="Calibri Light"/>
              </a:rPr>
              <a:t>ML Algorithms for Diabetes Prediction</a:t>
            </a:r>
          </a:p>
        </p:txBody>
      </p:sp>
      <p:sp>
        <p:nvSpPr>
          <p:cNvPr id="3" name="Subtitle 2"/>
          <p:cNvSpPr>
            <a:spLocks noGrp="1"/>
          </p:cNvSpPr>
          <p:nvPr>
            <p:ph type="subTitle" idx="1"/>
          </p:nvPr>
        </p:nvSpPr>
        <p:spPr>
          <a:xfrm>
            <a:off x="2011381" y="4720329"/>
            <a:ext cx="9144000" cy="1655762"/>
          </a:xfrm>
        </p:spPr>
        <p:txBody>
          <a:bodyPr vert="horz" lIns="91440" tIns="45720" rIns="91440" bIns="45720" rtlCol="0" anchor="t">
            <a:normAutofit lnSpcReduction="10000"/>
          </a:bodyPr>
          <a:lstStyle/>
          <a:p>
            <a:r>
              <a:rPr lang="en-US" i="1" dirty="0">
                <a:ea typeface="+mn-lt"/>
                <a:cs typeface="+mn-lt"/>
              </a:rPr>
              <a:t>By:</a:t>
            </a:r>
          </a:p>
          <a:p>
            <a:r>
              <a:rPr lang="en-US" i="1" dirty="0" err="1">
                <a:ea typeface="+mn-lt"/>
                <a:cs typeface="+mn-lt"/>
              </a:rPr>
              <a:t>Bandlamudi</a:t>
            </a:r>
            <a:r>
              <a:rPr lang="en-US" i="1" dirty="0">
                <a:ea typeface="+mn-lt"/>
                <a:cs typeface="+mn-lt"/>
              </a:rPr>
              <a:t> Srinivasa Rao,</a:t>
            </a:r>
            <a:r>
              <a:rPr lang="en-US" dirty="0">
                <a:ea typeface="+mn-lt"/>
                <a:cs typeface="+mn-lt"/>
              </a:rPr>
              <a:t> </a:t>
            </a:r>
            <a:endParaRPr lang="en-US" dirty="0"/>
          </a:p>
          <a:p>
            <a:r>
              <a:rPr lang="en-US" i="1" dirty="0">
                <a:ea typeface="+mn-lt"/>
                <a:cs typeface="+mn-lt"/>
              </a:rPr>
              <a:t>Kollabathula Preetham,</a:t>
            </a:r>
            <a:r>
              <a:rPr lang="en-US" dirty="0">
                <a:ea typeface="+mn-lt"/>
                <a:cs typeface="+mn-lt"/>
              </a:rPr>
              <a:t> </a:t>
            </a:r>
          </a:p>
          <a:p>
            <a:r>
              <a:rPr lang="en-US" i="1" dirty="0">
                <a:ea typeface="+mn-lt"/>
                <a:cs typeface="+mn-lt"/>
              </a:rPr>
              <a:t>Vaishali </a:t>
            </a:r>
            <a:r>
              <a:rPr lang="en-US" i="1" dirty="0" err="1">
                <a:ea typeface="+mn-lt"/>
                <a:cs typeface="+mn-lt"/>
              </a:rPr>
              <a:t>Tappeta</a:t>
            </a:r>
            <a:r>
              <a:rPr lang="en-US" i="1" dirty="0">
                <a:ea typeface="+mn-lt"/>
                <a:cs typeface="+mn-lt"/>
              </a:rPr>
              <a:t> Venkataramana</a:t>
            </a:r>
            <a:endParaRPr lang="en-US" dirty="0">
              <a:cs typeface="Calibri"/>
            </a:endParaRPr>
          </a:p>
        </p:txBody>
      </p:sp>
      <p:pic>
        <p:nvPicPr>
          <p:cNvPr id="7" name="Picture 6" descr="Icon&#10;&#10;Description automatically generated">
            <a:extLst>
              <a:ext uri="{FF2B5EF4-FFF2-40B4-BE49-F238E27FC236}">
                <a16:creationId xmlns:a16="http://schemas.microsoft.com/office/drawing/2014/main" id="{ABA5CFBF-C8CE-A545-9D49-E4F09DBED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297" y="2137671"/>
            <a:ext cx="3032168" cy="251365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53C9-ECA1-4057-8092-0C32A19C56E2}"/>
              </a:ext>
            </a:extLst>
          </p:cNvPr>
          <p:cNvSpPr>
            <a:spLocks noGrp="1"/>
          </p:cNvSpPr>
          <p:nvPr>
            <p:ph type="title"/>
          </p:nvPr>
        </p:nvSpPr>
        <p:spPr/>
        <p:txBody>
          <a:bodyPr/>
          <a:lstStyle/>
          <a:p>
            <a:pPr algn="ctr"/>
            <a:r>
              <a:rPr lang="en-US" b="1" dirty="0">
                <a:cs typeface="Calibri Light"/>
              </a:rPr>
              <a:t>Non-Diabetic Outcome Prediction</a:t>
            </a:r>
          </a:p>
        </p:txBody>
      </p:sp>
      <p:pic>
        <p:nvPicPr>
          <p:cNvPr id="6" name="Picture 5" descr="Text&#10;&#10;Description automatically generated">
            <a:extLst>
              <a:ext uri="{FF2B5EF4-FFF2-40B4-BE49-F238E27FC236}">
                <a16:creationId xmlns:a16="http://schemas.microsoft.com/office/drawing/2014/main" id="{1DEC8961-20FD-8448-A6F0-B67AD9168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350" y="2045494"/>
            <a:ext cx="5445696" cy="2767012"/>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2DA0038D-2EC8-4B4F-AE70-2D3EF1753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350" y="5300389"/>
            <a:ext cx="5445696" cy="674688"/>
          </a:xfrm>
          <a:prstGeom prst="rect">
            <a:avLst/>
          </a:prstGeom>
        </p:spPr>
      </p:pic>
      <p:pic>
        <p:nvPicPr>
          <p:cNvPr id="12" name="Picture 11">
            <a:extLst>
              <a:ext uri="{FF2B5EF4-FFF2-40B4-BE49-F238E27FC236}">
                <a16:creationId xmlns:a16="http://schemas.microsoft.com/office/drawing/2014/main" id="{57F3E4AC-DDCB-014C-870D-74A4C4780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102" y="4657421"/>
            <a:ext cx="2200449" cy="2223370"/>
          </a:xfrm>
          <a:prstGeom prst="rect">
            <a:avLst/>
          </a:prstGeom>
        </p:spPr>
      </p:pic>
    </p:spTree>
    <p:extLst>
      <p:ext uri="{BB962C8B-B14F-4D97-AF65-F5344CB8AC3E}">
        <p14:creationId xmlns:p14="http://schemas.microsoft.com/office/powerpoint/2010/main" val="248358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DF0FE-7F78-45F2-AAAF-E64F6A46B7ED}"/>
              </a:ext>
            </a:extLst>
          </p:cNvPr>
          <p:cNvSpPr>
            <a:spLocks noGrp="1"/>
          </p:cNvSpPr>
          <p:nvPr>
            <p:ph type="title"/>
          </p:nvPr>
        </p:nvSpPr>
        <p:spPr>
          <a:xfrm>
            <a:off x="686834" y="1153572"/>
            <a:ext cx="3200400" cy="4461163"/>
          </a:xfrm>
        </p:spPr>
        <p:txBody>
          <a:bodyPr>
            <a:normAutofit/>
          </a:bodyPr>
          <a:lstStyle/>
          <a:p>
            <a:r>
              <a:rPr lang="en-US" b="1">
                <a:solidFill>
                  <a:srgbClr val="FFFFFF"/>
                </a:solidFill>
                <a:ea typeface="+mj-lt"/>
                <a:cs typeface="+mj-lt"/>
              </a:rPr>
              <a:t>Conclusion &amp; Future Work</a:t>
            </a:r>
            <a:endParaRPr lang="en-US">
              <a:solidFill>
                <a:srgbClr val="FFFFFF"/>
              </a:solidFill>
              <a:cs typeface="Calibri Light" panose="020F0302020204030204"/>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6069F6-11B6-4A8C-980E-C0CFDC699F2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It is also very helpful for normal people to check whether they are prone to diabetics or not by just entering simple values of pregnancy, blood pressure, Glucose, age, etc. and determine if they are developing any early signs of diabetics using this.  </a:t>
            </a:r>
            <a:endParaRPr lang="en-US">
              <a:ea typeface="+mn-lt"/>
              <a:cs typeface="+mn-lt"/>
            </a:endParaRPr>
          </a:p>
          <a:p>
            <a:r>
              <a:rPr lang="en-US" dirty="0">
                <a:ea typeface="+mn-lt"/>
                <a:cs typeface="+mn-lt"/>
              </a:rPr>
              <a:t>Further, predicting this disease early leads to treating the patient before it becomes critical. </a:t>
            </a:r>
            <a:endParaRPr lang="en-US" dirty="0">
              <a:cs typeface="Calibri"/>
            </a:endParaRPr>
          </a:p>
        </p:txBody>
      </p:sp>
    </p:spTree>
    <p:extLst>
      <p:ext uri="{BB962C8B-B14F-4D97-AF65-F5344CB8AC3E}">
        <p14:creationId xmlns:p14="http://schemas.microsoft.com/office/powerpoint/2010/main" val="3934572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130008-1D54-4D01-B4D4-30BEF40AB31A}"/>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FCD519B7-2F7C-4202-96B8-C2EB292A4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76003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7ADEE-2041-4905-85EE-36136F27ACE0}"/>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Introduction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A7BBF1E-4ED2-4D59-8138-A98257FCC52C}"/>
              </a:ext>
            </a:extLst>
          </p:cNvPr>
          <p:cNvSpPr>
            <a:spLocks noGrp="1"/>
          </p:cNvSpPr>
          <p:nvPr>
            <p:ph idx="1"/>
          </p:nvPr>
        </p:nvSpPr>
        <p:spPr>
          <a:xfrm>
            <a:off x="4447308" y="591344"/>
            <a:ext cx="6906491" cy="5585619"/>
          </a:xfrm>
        </p:spPr>
        <p:txBody>
          <a:bodyPr anchor="ctr">
            <a:normAutofit/>
          </a:bodyPr>
          <a:lstStyle/>
          <a:p>
            <a:r>
              <a:rPr lang="en-US" i="1" dirty="0">
                <a:ea typeface="+mn-lt"/>
                <a:cs typeface="+mn-lt"/>
              </a:rPr>
              <a:t>Diabetes is a condition in which blood glucose, often known as blood sugar, is abnormally high.</a:t>
            </a:r>
            <a:endParaRPr lang="en-US" dirty="0">
              <a:ea typeface="+mn-lt"/>
              <a:cs typeface="+mn-lt"/>
            </a:endParaRPr>
          </a:p>
          <a:p>
            <a:r>
              <a:rPr lang="en-US" i="1" dirty="0">
                <a:ea typeface="+mn-lt"/>
                <a:cs typeface="+mn-lt"/>
              </a:rPr>
              <a:t>The objective of our project is to perform exploratory data analysis on a diabetes dataset and predict diabetes in a patient based on the diagnostic measures by using multiple Machine Learning Algorithms </a:t>
            </a:r>
            <a:endParaRPr lang="en-US" i="1" dirty="0">
              <a:cs typeface="Calibri"/>
            </a:endParaRPr>
          </a:p>
        </p:txBody>
      </p:sp>
    </p:spTree>
    <p:extLst>
      <p:ext uri="{BB962C8B-B14F-4D97-AF65-F5344CB8AC3E}">
        <p14:creationId xmlns:p14="http://schemas.microsoft.com/office/powerpoint/2010/main" val="158015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3A6ACE-9E11-44AD-91AA-76A6431E03BB}"/>
              </a:ext>
            </a:extLst>
          </p:cNvPr>
          <p:cNvSpPr>
            <a:spLocks noGrp="1"/>
          </p:cNvSpPr>
          <p:nvPr>
            <p:ph type="title"/>
          </p:nvPr>
        </p:nvSpPr>
        <p:spPr>
          <a:xfrm>
            <a:off x="524741" y="620392"/>
            <a:ext cx="3808268" cy="5504688"/>
          </a:xfrm>
        </p:spPr>
        <p:txBody>
          <a:bodyPr>
            <a:normAutofit/>
          </a:bodyPr>
          <a:lstStyle/>
          <a:p>
            <a:r>
              <a:rPr lang="en-US" sz="6000" b="1">
                <a:solidFill>
                  <a:schemeClr val="bg1"/>
                </a:solidFill>
                <a:ea typeface="+mj-lt"/>
                <a:cs typeface="+mj-lt"/>
              </a:rPr>
              <a:t>Dataset Description</a:t>
            </a:r>
            <a:endParaRPr lang="en-US" sz="6000">
              <a:solidFill>
                <a:schemeClr val="bg1"/>
              </a:solidFill>
              <a:cs typeface="Calibri Light" panose="020F0302020204030204"/>
            </a:endParaRPr>
          </a:p>
        </p:txBody>
      </p:sp>
      <p:graphicFrame>
        <p:nvGraphicFramePr>
          <p:cNvPr id="5" name="Content Placeholder 2">
            <a:extLst>
              <a:ext uri="{FF2B5EF4-FFF2-40B4-BE49-F238E27FC236}">
                <a16:creationId xmlns:a16="http://schemas.microsoft.com/office/drawing/2014/main" id="{A3BE2318-FF1E-440D-82F4-904E3AADE759}"/>
              </a:ext>
            </a:extLst>
          </p:cNvPr>
          <p:cNvGraphicFramePr>
            <a:graphicFrameLocks noGrp="1"/>
          </p:cNvGraphicFramePr>
          <p:nvPr>
            <p:ph idx="1"/>
            <p:extLst>
              <p:ext uri="{D42A27DB-BD31-4B8C-83A1-F6EECF244321}">
                <p14:modId xmlns:p14="http://schemas.microsoft.com/office/powerpoint/2010/main" val="414903917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472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75F41-6B6E-468C-BF47-715FCC91FEF2}"/>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Approach</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86D59A0-66F7-40A8-BEA3-5BC90EFDF55D}"/>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We are using Exploratory data analysis approach which is the use of summary statistics and graphical representations, exploratory data analysis refers to the crucial process of doing first investigations on data to uncover patterns, spot anomalies, test hypotheses, and check assumptions. </a:t>
            </a:r>
            <a:endParaRPr lang="en-US" dirty="0"/>
          </a:p>
        </p:txBody>
      </p:sp>
    </p:spTree>
    <p:extLst>
      <p:ext uri="{BB962C8B-B14F-4D97-AF65-F5344CB8AC3E}">
        <p14:creationId xmlns:p14="http://schemas.microsoft.com/office/powerpoint/2010/main" val="38771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420CD5-02B4-46A0-9732-4A5F89441314}"/>
              </a:ext>
            </a:extLst>
          </p:cNvPr>
          <p:cNvSpPr>
            <a:spLocks noGrp="1"/>
          </p:cNvSpPr>
          <p:nvPr>
            <p:ph type="title"/>
          </p:nvPr>
        </p:nvSpPr>
        <p:spPr>
          <a:xfrm>
            <a:off x="524741" y="620392"/>
            <a:ext cx="3808268" cy="5504688"/>
          </a:xfrm>
        </p:spPr>
        <p:txBody>
          <a:bodyPr>
            <a:normAutofit/>
          </a:bodyPr>
          <a:lstStyle/>
          <a:p>
            <a:r>
              <a:rPr lang="en-US" sz="5100" b="1">
                <a:solidFill>
                  <a:schemeClr val="bg1"/>
                </a:solidFill>
                <a:ea typeface="+mj-lt"/>
                <a:cs typeface="+mj-lt"/>
              </a:rPr>
              <a:t>Data Classification</a:t>
            </a:r>
            <a:r>
              <a:rPr lang="en-US" sz="5100">
                <a:solidFill>
                  <a:schemeClr val="bg1"/>
                </a:solidFill>
                <a:ea typeface="+mj-lt"/>
                <a:cs typeface="+mj-lt"/>
              </a:rPr>
              <a:t> </a:t>
            </a:r>
            <a:endParaRPr lang="en-US" sz="5100">
              <a:solidFill>
                <a:schemeClr val="bg1"/>
              </a:solidFill>
            </a:endParaRPr>
          </a:p>
        </p:txBody>
      </p:sp>
      <p:graphicFrame>
        <p:nvGraphicFramePr>
          <p:cNvPr id="8" name="Content Placeholder 5">
            <a:extLst>
              <a:ext uri="{FF2B5EF4-FFF2-40B4-BE49-F238E27FC236}">
                <a16:creationId xmlns:a16="http://schemas.microsoft.com/office/drawing/2014/main" id="{F966E1B6-F42B-47FD-A428-03606738206A}"/>
              </a:ext>
            </a:extLst>
          </p:cNvPr>
          <p:cNvGraphicFramePr>
            <a:graphicFrameLocks noGrp="1"/>
          </p:cNvGraphicFramePr>
          <p:nvPr>
            <p:ph idx="1"/>
            <p:extLst>
              <p:ext uri="{D42A27DB-BD31-4B8C-83A1-F6EECF244321}">
                <p14:modId xmlns:p14="http://schemas.microsoft.com/office/powerpoint/2010/main" val="231607210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939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443DC46-EA3A-4C22-B1F1-E4DFDD766C21}"/>
              </a:ext>
            </a:extLst>
          </p:cNvPr>
          <p:cNvSpPr>
            <a:spLocks noGrp="1"/>
          </p:cNvSpPr>
          <p:nvPr>
            <p:ph type="title"/>
          </p:nvPr>
        </p:nvSpPr>
        <p:spPr>
          <a:xfrm>
            <a:off x="535020" y="685800"/>
            <a:ext cx="2780271" cy="5105400"/>
          </a:xfrm>
        </p:spPr>
        <p:txBody>
          <a:bodyPr>
            <a:normAutofit/>
          </a:bodyPr>
          <a:lstStyle/>
          <a:p>
            <a:r>
              <a:rPr lang="en-US" sz="4000" b="1" dirty="0">
                <a:solidFill>
                  <a:srgbClr val="FFFFFF"/>
                </a:solidFill>
                <a:ea typeface="+mj-lt"/>
                <a:cs typeface="+mj-lt"/>
              </a:rPr>
              <a:t>Algorithms</a:t>
            </a:r>
            <a:endParaRPr lang="en-US" sz="4000" dirty="0">
              <a:solidFill>
                <a:srgbClr val="FFFFFF"/>
              </a:solidFill>
              <a:cs typeface="Calibri Light" panose="020F0302020204030204"/>
            </a:endParaRPr>
          </a:p>
        </p:txBody>
      </p:sp>
      <p:graphicFrame>
        <p:nvGraphicFramePr>
          <p:cNvPr id="10" name="Content Placeholder 2">
            <a:extLst>
              <a:ext uri="{FF2B5EF4-FFF2-40B4-BE49-F238E27FC236}">
                <a16:creationId xmlns:a16="http://schemas.microsoft.com/office/drawing/2014/main" id="{9D8BC136-4F4A-41E3-8DA6-9F9BE7AF96E3}"/>
              </a:ext>
            </a:extLst>
          </p:cNvPr>
          <p:cNvGraphicFramePr>
            <a:graphicFrameLocks noGrp="1"/>
          </p:cNvGraphicFramePr>
          <p:nvPr>
            <p:ph idx="1"/>
            <p:extLst>
              <p:ext uri="{D42A27DB-BD31-4B8C-83A1-F6EECF244321}">
                <p14:modId xmlns:p14="http://schemas.microsoft.com/office/powerpoint/2010/main" val="337528509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31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AEB4E-6553-45FB-8233-A4388519960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Experimental Setup </a:t>
            </a:r>
            <a:endParaRPr lang="en-US" sz="3600" kern="1200" dirty="0">
              <a:solidFill>
                <a:srgbClr val="FFFFFF"/>
              </a:solidFill>
              <a:latin typeface="+mj-lt"/>
              <a:ea typeface="+mj-ea"/>
              <a:cs typeface="+mj-cs"/>
            </a:endParaRPr>
          </a:p>
        </p:txBody>
      </p:sp>
      <p:pic>
        <p:nvPicPr>
          <p:cNvPr id="10" name="Content Placeholder 9">
            <a:extLst>
              <a:ext uri="{FF2B5EF4-FFF2-40B4-BE49-F238E27FC236}">
                <a16:creationId xmlns:a16="http://schemas.microsoft.com/office/drawing/2014/main" id="{3C35DDDB-0F6D-C148-85D5-57092DA8D4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2149428"/>
            <a:ext cx="7664196" cy="2365095"/>
          </a:xfrm>
        </p:spPr>
      </p:pic>
    </p:spTree>
    <p:extLst>
      <p:ext uri="{BB962C8B-B14F-4D97-AF65-F5344CB8AC3E}">
        <p14:creationId xmlns:p14="http://schemas.microsoft.com/office/powerpoint/2010/main" val="123439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DB270-19D2-408A-8B04-F711DFBBCDC8}"/>
              </a:ext>
            </a:extLst>
          </p:cNvPr>
          <p:cNvSpPr>
            <a:spLocks noGrp="1"/>
          </p:cNvSpPr>
          <p:nvPr>
            <p:ph type="title"/>
          </p:nvPr>
        </p:nvSpPr>
        <p:spPr>
          <a:xfrm>
            <a:off x="838200" y="585216"/>
            <a:ext cx="10515600" cy="1325563"/>
          </a:xfrm>
        </p:spPr>
        <p:txBody>
          <a:bodyPr>
            <a:normAutofit/>
          </a:bodyPr>
          <a:lstStyle/>
          <a:p>
            <a:r>
              <a:rPr lang="en-US" b="1">
                <a:solidFill>
                  <a:schemeClr val="bg1"/>
                </a:solidFill>
                <a:ea typeface="+mj-lt"/>
                <a:cs typeface="+mj-lt"/>
              </a:rPr>
              <a:t>Evaluation</a:t>
            </a:r>
            <a:endParaRPr lang="en-US">
              <a:solidFill>
                <a:schemeClr val="bg1"/>
              </a:solidFill>
              <a:cs typeface="Calibri Light" panose="020F0302020204030204"/>
            </a:endParaRPr>
          </a:p>
        </p:txBody>
      </p:sp>
      <p:sp>
        <p:nvSpPr>
          <p:cNvPr id="8" name="Content Placeholder 7">
            <a:extLst>
              <a:ext uri="{FF2B5EF4-FFF2-40B4-BE49-F238E27FC236}">
                <a16:creationId xmlns:a16="http://schemas.microsoft.com/office/drawing/2014/main" id="{007EA7FC-2EBA-41C8-AC6A-845CE7F0E518}"/>
              </a:ext>
            </a:extLst>
          </p:cNvPr>
          <p:cNvSpPr>
            <a:spLocks noGrp="1"/>
          </p:cNvSpPr>
          <p:nvPr>
            <p:ph idx="1"/>
          </p:nvPr>
        </p:nvSpPr>
        <p:spPr>
          <a:xfrm>
            <a:off x="7033281" y="2557645"/>
            <a:ext cx="3803904" cy="3660185"/>
          </a:xfrm>
        </p:spPr>
        <p:txBody>
          <a:bodyPr anchor="ctr">
            <a:normAutofit/>
          </a:bodyPr>
          <a:lstStyle/>
          <a:p>
            <a:r>
              <a:rPr lang="en-US" sz="2200" dirty="0">
                <a:ea typeface="+mn-lt"/>
                <a:cs typeface="+mn-lt"/>
              </a:rPr>
              <a:t>We are using confusion matrix as a performance measurement for machine learning classification problem where the predicted output is plotted with actual class labels. </a:t>
            </a:r>
            <a:endParaRPr lang="en-US" sz="2200" dirty="0"/>
          </a:p>
        </p:txBody>
      </p:sp>
      <p:pic>
        <p:nvPicPr>
          <p:cNvPr id="5" name="Picture 4" descr="Square&#10;&#10;Description automatically generated with low confidence">
            <a:extLst>
              <a:ext uri="{FF2B5EF4-FFF2-40B4-BE49-F238E27FC236}">
                <a16:creationId xmlns:a16="http://schemas.microsoft.com/office/drawing/2014/main" id="{6D31A2FD-8D91-B140-AF6F-27ECE3ADE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79067"/>
            <a:ext cx="4591707" cy="3931462"/>
          </a:xfrm>
          <a:prstGeom prst="rect">
            <a:avLst/>
          </a:prstGeom>
        </p:spPr>
      </p:pic>
    </p:spTree>
    <p:extLst>
      <p:ext uri="{BB962C8B-B14F-4D97-AF65-F5344CB8AC3E}">
        <p14:creationId xmlns:p14="http://schemas.microsoft.com/office/powerpoint/2010/main" val="328388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53C9-ECA1-4057-8092-0C32A19C56E2}"/>
              </a:ext>
            </a:extLst>
          </p:cNvPr>
          <p:cNvSpPr>
            <a:spLocks noGrp="1"/>
          </p:cNvSpPr>
          <p:nvPr>
            <p:ph type="title"/>
          </p:nvPr>
        </p:nvSpPr>
        <p:spPr/>
        <p:txBody>
          <a:bodyPr/>
          <a:lstStyle/>
          <a:p>
            <a:pPr algn="ctr"/>
            <a:r>
              <a:rPr lang="en-US" b="1" dirty="0">
                <a:cs typeface="Calibri Light"/>
              </a:rPr>
              <a:t>Diabetes Outcome Prediction</a:t>
            </a:r>
          </a:p>
        </p:txBody>
      </p:sp>
      <p:pic>
        <p:nvPicPr>
          <p:cNvPr id="7" name="Content Placeholder 6" descr="Text&#10;&#10;Description automatically generated">
            <a:extLst>
              <a:ext uri="{FF2B5EF4-FFF2-40B4-BE49-F238E27FC236}">
                <a16:creationId xmlns:a16="http://schemas.microsoft.com/office/drawing/2014/main" id="{E1639818-6BA3-C446-BF18-B61F44B3A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2453" y="1896977"/>
            <a:ext cx="5227094" cy="2792324"/>
          </a:xfrm>
        </p:spPr>
      </p:pic>
      <p:pic>
        <p:nvPicPr>
          <p:cNvPr id="9" name="Picture 8">
            <a:extLst>
              <a:ext uri="{FF2B5EF4-FFF2-40B4-BE49-F238E27FC236}">
                <a16:creationId xmlns:a16="http://schemas.microsoft.com/office/drawing/2014/main" id="{D82DAC30-35C1-6646-9E83-BB2785C6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503" y="4961023"/>
            <a:ext cx="8602994" cy="412577"/>
          </a:xfrm>
          <a:prstGeom prst="rect">
            <a:avLst/>
          </a:prstGeom>
        </p:spPr>
      </p:pic>
      <p:pic>
        <p:nvPicPr>
          <p:cNvPr id="26" name="Picture 25" descr="Icon&#10;&#10;Description automatically generated">
            <a:extLst>
              <a:ext uri="{FF2B5EF4-FFF2-40B4-BE49-F238E27FC236}">
                <a16:creationId xmlns:a16="http://schemas.microsoft.com/office/drawing/2014/main" id="{CB428EF8-48AF-ED4E-8A14-6B66D81C2C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800" y="2319022"/>
            <a:ext cx="1769206" cy="1948233"/>
          </a:xfrm>
          <a:prstGeom prst="rect">
            <a:avLst/>
          </a:prstGeom>
        </p:spPr>
      </p:pic>
    </p:spTree>
    <p:extLst>
      <p:ext uri="{BB962C8B-B14F-4D97-AF65-F5344CB8AC3E}">
        <p14:creationId xmlns:p14="http://schemas.microsoft.com/office/powerpoint/2010/main" val="42239802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TotalTime>
  <Words>346</Words>
  <Application>Microsoft Macintosh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ML Algorithms for Diabetes Prediction</vt:lpstr>
      <vt:lpstr>Introduction</vt:lpstr>
      <vt:lpstr>Dataset Description</vt:lpstr>
      <vt:lpstr>Approach</vt:lpstr>
      <vt:lpstr>Data Classification </vt:lpstr>
      <vt:lpstr>Algorithms</vt:lpstr>
      <vt:lpstr>Experimental Setup </vt:lpstr>
      <vt:lpstr>Evaluation</vt:lpstr>
      <vt:lpstr>Diabetes Outcome Prediction</vt:lpstr>
      <vt:lpstr>Non-Diabetic Outcome Prediction</vt:lpstr>
      <vt:lpstr>Conclusion &amp;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dc:title>
  <dc:creator/>
  <cp:lastModifiedBy>Kollabathula, Preetham</cp:lastModifiedBy>
  <cp:revision>103</cp:revision>
  <dcterms:created xsi:type="dcterms:W3CDTF">2021-12-10T03:45:41Z</dcterms:created>
  <dcterms:modified xsi:type="dcterms:W3CDTF">2021-12-10T09:25:54Z</dcterms:modified>
</cp:coreProperties>
</file>