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41C8-7FA8-7666-D576-803D1B5960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E93011-88FF-0C67-45DD-1567C4B9C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6EF3C1-624C-E517-158B-A0C14D47B6E4}"/>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06AB43C8-B032-3D03-E95F-5F4A1D712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91925D-4BD2-619E-937A-6892BEB77F71}"/>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190517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3D2B-1239-E06B-C60C-24B4893D0B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968EFA-2D1C-0A23-6D97-D2E5A349F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37FDF-2FDA-AA48-58C2-D116C6398AC1}"/>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F234F75A-B5C4-BF80-29E7-A5D9810BE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70020-A379-ECBE-88F4-A68168CC1C53}"/>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236652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24D2E-C84C-A9FE-E8A0-15BBBF163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4C371-BEEA-F8D5-2543-D89CFAA86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C77EC-71A3-0A78-86B3-371892AD6DA0}"/>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1D70DD35-4023-5152-EB46-4E06A6733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AADDC-FC78-B6DA-4765-B5168E4D9B05}"/>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105632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C137-FE95-7B3B-E8A3-46599E343B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5A4FF0-1CDC-2B90-D3DE-7654FFB29A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AD45C-3827-DA30-09AA-75F28C794761}"/>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7F08DF61-5600-E078-62D9-41F4DDE00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33299-C5E9-57B7-C14C-A51FDF71DB1B}"/>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400416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97B5-C1B9-FEC8-8A5D-819A625C9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8DFC3-867A-0FD4-77B5-AFE4C5A15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67073-AAE1-0012-E851-5DC8247E9EC4}"/>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425781AD-22D7-95CE-233E-B78A552BD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EE17E3-A3E5-F3DF-3082-023B8D19FDE7}"/>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428110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D82D-4DDA-C557-3D35-DE479CAEC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02E17-E5AC-F400-2BEA-791892807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3604D-15C7-CA90-C9EB-0A8072322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7E6474-D84B-CBE7-8C03-B5ED55E1426E}"/>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6" name="Footer Placeholder 5">
            <a:extLst>
              <a:ext uri="{FF2B5EF4-FFF2-40B4-BE49-F238E27FC236}">
                <a16:creationId xmlns:a16="http://schemas.microsoft.com/office/drawing/2014/main" id="{DE425F62-507B-F505-7E44-2F3B7EAA4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2A9D8-2A25-F581-24BD-0CD2FB229C53}"/>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228613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D0E4-3839-682E-383D-4DF9B8C4E5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53B4A7-D8C0-43F1-FD11-83A447E21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A15E0-5643-5CD9-525F-4CA818A7A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2139B5-4F61-9F76-A2FE-9E0F377BC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9AA30-4ABC-E15C-183B-C20DCAE77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ABF5F0-AEE7-9695-61E7-513A399587C9}"/>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8" name="Footer Placeholder 7">
            <a:extLst>
              <a:ext uri="{FF2B5EF4-FFF2-40B4-BE49-F238E27FC236}">
                <a16:creationId xmlns:a16="http://schemas.microsoft.com/office/drawing/2014/main" id="{8D01E437-A553-0712-6C81-9CE5F624D7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5E3574-A0BA-3ED6-CEFB-24382205A385}"/>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117504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37C3-184A-6BDD-6E13-883657EDDF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A1D643-C9A7-5572-6CCD-3F403F574242}"/>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4" name="Footer Placeholder 3">
            <a:extLst>
              <a:ext uri="{FF2B5EF4-FFF2-40B4-BE49-F238E27FC236}">
                <a16:creationId xmlns:a16="http://schemas.microsoft.com/office/drawing/2014/main" id="{4A721E3C-3947-E132-24EA-96DF38AFD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A6D92-4B36-9E60-CBA0-EA4DABE67F2D}"/>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46946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5940B-09E9-CABB-7866-AD9CE1778812}"/>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3" name="Footer Placeholder 2">
            <a:extLst>
              <a:ext uri="{FF2B5EF4-FFF2-40B4-BE49-F238E27FC236}">
                <a16:creationId xmlns:a16="http://schemas.microsoft.com/office/drawing/2014/main" id="{B08CF3D1-6ACA-B8A1-C202-DCFE02A0A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25D817-9649-FA53-BA9D-F43A694272AE}"/>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410384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E52A-37B4-F4EF-95B3-88C07F753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AC3B18-9A9B-C439-36DB-78E8721D0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3796C3-4499-0FFE-2191-0629DF222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0F038-D38A-AF95-2F79-D9CEA1476064}"/>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6" name="Footer Placeholder 5">
            <a:extLst>
              <a:ext uri="{FF2B5EF4-FFF2-40B4-BE49-F238E27FC236}">
                <a16:creationId xmlns:a16="http://schemas.microsoft.com/office/drawing/2014/main" id="{D1A06369-3351-ADF6-47E0-AD40C34DF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CE1AB-45AB-046B-3CBF-B913750F713C}"/>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347383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8614-7375-75C6-CB70-73ADAE481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C51D3C-25CD-2720-3E5B-A5B4F3A9C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4DEE0A-7830-8B0E-9F0E-2D18C7379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E1EAB-AA67-9F1A-376A-D0AB527BA296}"/>
              </a:ext>
            </a:extLst>
          </p:cNvPr>
          <p:cNvSpPr>
            <a:spLocks noGrp="1"/>
          </p:cNvSpPr>
          <p:nvPr>
            <p:ph type="dt" sz="half" idx="10"/>
          </p:nvPr>
        </p:nvSpPr>
        <p:spPr/>
        <p:txBody>
          <a:bodyPr/>
          <a:lstStyle/>
          <a:p>
            <a:fld id="{D20C537B-E039-4A4C-812D-946284099AC4}" type="datetimeFigureOut">
              <a:rPr lang="en-IN" smtClean="0"/>
              <a:t>16-07-2022</a:t>
            </a:fld>
            <a:endParaRPr lang="en-IN"/>
          </a:p>
        </p:txBody>
      </p:sp>
      <p:sp>
        <p:nvSpPr>
          <p:cNvPr id="6" name="Footer Placeholder 5">
            <a:extLst>
              <a:ext uri="{FF2B5EF4-FFF2-40B4-BE49-F238E27FC236}">
                <a16:creationId xmlns:a16="http://schemas.microsoft.com/office/drawing/2014/main" id="{F9AE8EAF-B7F0-1BD5-9948-F038903CE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5260C1-EFAD-2598-1CBC-D7A9D5B79947}"/>
              </a:ext>
            </a:extLst>
          </p:cNvPr>
          <p:cNvSpPr>
            <a:spLocks noGrp="1"/>
          </p:cNvSpPr>
          <p:nvPr>
            <p:ph type="sldNum" sz="quarter" idx="12"/>
          </p:nvPr>
        </p:nvSpPr>
        <p:spPr/>
        <p:txBody>
          <a:bodyPr/>
          <a:lstStyle/>
          <a:p>
            <a:fld id="{3AE74404-7E9C-4CB3-84B6-8F53FBEB59E5}" type="slidenum">
              <a:rPr lang="en-IN" smtClean="0"/>
              <a:t>‹#›</a:t>
            </a:fld>
            <a:endParaRPr lang="en-IN"/>
          </a:p>
        </p:txBody>
      </p:sp>
    </p:spTree>
    <p:extLst>
      <p:ext uri="{BB962C8B-B14F-4D97-AF65-F5344CB8AC3E}">
        <p14:creationId xmlns:p14="http://schemas.microsoft.com/office/powerpoint/2010/main" val="277479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3097-FEE7-5DC1-DBCF-52556D536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9E095D-FD93-B8B8-4D72-750554F7F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75A76-705D-71F1-0528-A30222D8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C537B-E039-4A4C-812D-946284099AC4}" type="datetimeFigureOut">
              <a:rPr lang="en-IN" smtClean="0"/>
              <a:t>16-07-2022</a:t>
            </a:fld>
            <a:endParaRPr lang="en-IN"/>
          </a:p>
        </p:txBody>
      </p:sp>
      <p:sp>
        <p:nvSpPr>
          <p:cNvPr id="5" name="Footer Placeholder 4">
            <a:extLst>
              <a:ext uri="{FF2B5EF4-FFF2-40B4-BE49-F238E27FC236}">
                <a16:creationId xmlns:a16="http://schemas.microsoft.com/office/drawing/2014/main" id="{36C1FCAF-6F42-E330-191D-DEDD87383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6C5AB6-DC62-7C3A-4192-DD31C383B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74404-7E9C-4CB3-84B6-8F53FBEB59E5}" type="slidenum">
              <a:rPr lang="en-IN" smtClean="0"/>
              <a:t>‹#›</a:t>
            </a:fld>
            <a:endParaRPr lang="en-IN"/>
          </a:p>
        </p:txBody>
      </p:sp>
    </p:spTree>
    <p:extLst>
      <p:ext uri="{BB962C8B-B14F-4D97-AF65-F5344CB8AC3E}">
        <p14:creationId xmlns:p14="http://schemas.microsoft.com/office/powerpoint/2010/main" val="153532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B91E-F73E-1C93-0B55-1E95C8028B32}"/>
              </a:ext>
            </a:extLst>
          </p:cNvPr>
          <p:cNvSpPr>
            <a:spLocks noGrp="1"/>
          </p:cNvSpPr>
          <p:nvPr>
            <p:ph type="ctrTitle"/>
          </p:nvPr>
        </p:nvSpPr>
        <p:spPr/>
        <p:txBody>
          <a:bodyPr>
            <a:normAutofit/>
          </a:bodyPr>
          <a:lstStyle/>
          <a:p>
            <a:r>
              <a:rPr lang="en-US" sz="6600" dirty="0"/>
              <a:t>ARTIFICIAL INTELLIGENCE</a:t>
            </a:r>
            <a:endParaRPr lang="en-IN" sz="6600" dirty="0"/>
          </a:p>
        </p:txBody>
      </p:sp>
      <p:sp>
        <p:nvSpPr>
          <p:cNvPr id="3" name="Subtitle 2">
            <a:extLst>
              <a:ext uri="{FF2B5EF4-FFF2-40B4-BE49-F238E27FC236}">
                <a16:creationId xmlns:a16="http://schemas.microsoft.com/office/drawing/2014/main" id="{EBB6121C-4E9C-519A-1E6D-D4CD0F3A9054}"/>
              </a:ext>
            </a:extLst>
          </p:cNvPr>
          <p:cNvSpPr>
            <a:spLocks noGrp="1"/>
          </p:cNvSpPr>
          <p:nvPr>
            <p:ph type="subTitle" idx="1"/>
          </p:nvPr>
        </p:nvSpPr>
        <p:spPr/>
        <p:txBody>
          <a:bodyPr>
            <a:normAutofit/>
          </a:bodyPr>
          <a:lstStyle/>
          <a:p>
            <a:r>
              <a:rPr lang="en-US" sz="3600" dirty="0"/>
              <a:t>UNIT-1</a:t>
            </a:r>
            <a:endParaRPr lang="en-IN" sz="3600" dirty="0"/>
          </a:p>
        </p:txBody>
      </p:sp>
    </p:spTree>
    <p:extLst>
      <p:ext uri="{BB962C8B-B14F-4D97-AF65-F5344CB8AC3E}">
        <p14:creationId xmlns:p14="http://schemas.microsoft.com/office/powerpoint/2010/main" val="200011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C66D-739B-E704-0F56-3E079D082E0A}"/>
              </a:ext>
            </a:extLst>
          </p:cNvPr>
          <p:cNvSpPr>
            <a:spLocks noGrp="1"/>
          </p:cNvSpPr>
          <p:nvPr>
            <p:ph type="title"/>
          </p:nvPr>
        </p:nvSpPr>
        <p:spPr/>
        <p:txBody>
          <a:bodyPr>
            <a:normAutofit/>
          </a:bodyPr>
          <a:lstStyle/>
          <a:p>
            <a:r>
              <a:rPr lang="en-US" sz="4800" u="sng" dirty="0">
                <a:highlight>
                  <a:srgbClr val="C0C0C0"/>
                </a:highlight>
                <a:latin typeface="+mn-lt"/>
              </a:rPr>
              <a:t>CONCEPT OF RATIONALITY</a:t>
            </a:r>
            <a:endParaRPr lang="en-IN" sz="4800" u="sng" dirty="0">
              <a:highlight>
                <a:srgbClr val="C0C0C0"/>
              </a:highlight>
              <a:latin typeface="+mn-lt"/>
            </a:endParaRPr>
          </a:p>
        </p:txBody>
      </p:sp>
      <p:sp>
        <p:nvSpPr>
          <p:cNvPr id="3" name="Content Placeholder 2">
            <a:extLst>
              <a:ext uri="{FF2B5EF4-FFF2-40B4-BE49-F238E27FC236}">
                <a16:creationId xmlns:a16="http://schemas.microsoft.com/office/drawing/2014/main" id="{90C13A55-DA35-4152-99F7-9F5A50A9F6AD}"/>
              </a:ext>
            </a:extLst>
          </p:cNvPr>
          <p:cNvSpPr>
            <a:spLocks noGrp="1"/>
          </p:cNvSpPr>
          <p:nvPr>
            <p:ph idx="1"/>
          </p:nvPr>
        </p:nvSpPr>
        <p:spPr/>
        <p:txBody>
          <a:bodyPr>
            <a:normAutofit fontScale="92500" lnSpcReduction="10000"/>
          </a:bodyPr>
          <a:lstStyle/>
          <a:p>
            <a:r>
              <a:rPr lang="en-US" b="0" i="0" dirty="0">
                <a:solidFill>
                  <a:srgbClr val="000000"/>
                </a:solidFill>
                <a:effectLst/>
              </a:rPr>
              <a:t>Rationality is nothing but status of being reasonable, sensible, and having good sense of judgment.</a:t>
            </a:r>
          </a:p>
          <a:p>
            <a:r>
              <a:rPr lang="en-US" b="0" i="0" dirty="0">
                <a:solidFill>
                  <a:srgbClr val="000000"/>
                </a:solidFill>
                <a:effectLst/>
              </a:rPr>
              <a:t>Rationality is concerned with expected actions and results depending upon what the agent has perceived.</a:t>
            </a:r>
            <a:endParaRPr lang="en-US" dirty="0">
              <a:solidFill>
                <a:srgbClr val="000000"/>
              </a:solidFill>
            </a:endParaRPr>
          </a:p>
          <a:p>
            <a:r>
              <a:rPr lang="en-US" b="0" i="0" dirty="0">
                <a:solidFill>
                  <a:srgbClr val="000000"/>
                </a:solidFill>
                <a:effectLst/>
              </a:rPr>
              <a:t>Performing actions with the aim of obtaining useful information is an important part of rationality.</a:t>
            </a:r>
          </a:p>
          <a:p>
            <a:r>
              <a:rPr lang="en-IN" b="1" i="0" u="sng" dirty="0">
                <a:solidFill>
                  <a:srgbClr val="000000"/>
                </a:solidFill>
                <a:effectLst/>
                <a:cs typeface="Heebo" pitchFamily="2" charset="-79"/>
              </a:rPr>
              <a:t>Ideal Rational Agent:</a:t>
            </a:r>
          </a:p>
          <a:p>
            <a:pPr algn="just"/>
            <a:r>
              <a:rPr lang="en-US" b="0" i="0" dirty="0">
                <a:solidFill>
                  <a:srgbClr val="000000"/>
                </a:solidFill>
                <a:effectLst/>
              </a:rPr>
              <a:t>An ideal rational agent is the one, which is capable of doing expected actions to maximize its performance measure, on the basis of −</a:t>
            </a:r>
          </a:p>
          <a:p>
            <a:pPr algn="l">
              <a:buFont typeface="Arial" panose="020B0604020202020204" pitchFamily="34" charset="0"/>
              <a:buChar char="•"/>
            </a:pPr>
            <a:r>
              <a:rPr lang="en-US" b="0" i="0" dirty="0">
                <a:solidFill>
                  <a:srgbClr val="000000"/>
                </a:solidFill>
                <a:effectLst/>
              </a:rPr>
              <a:t>Its percept sequence</a:t>
            </a:r>
          </a:p>
          <a:p>
            <a:pPr algn="l">
              <a:buFont typeface="Arial" panose="020B0604020202020204" pitchFamily="34" charset="0"/>
              <a:buChar char="•"/>
            </a:pPr>
            <a:r>
              <a:rPr lang="en-US" b="0" i="0" dirty="0">
                <a:solidFill>
                  <a:srgbClr val="000000"/>
                </a:solidFill>
                <a:effectLst/>
              </a:rPr>
              <a:t>Its built-in knowledge base</a:t>
            </a:r>
          </a:p>
          <a:p>
            <a:endParaRPr lang="en-IN" b="1" i="0" u="sng" dirty="0">
              <a:solidFill>
                <a:srgbClr val="000000"/>
              </a:solidFill>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190616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954A-BDB7-A128-D9DC-6D28FF7E8A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066533C-1E67-8E46-4DF0-9DA9A0934CE2}"/>
              </a:ext>
            </a:extLst>
          </p:cNvPr>
          <p:cNvSpPr>
            <a:spLocks noGrp="1"/>
          </p:cNvSpPr>
          <p:nvPr>
            <p:ph idx="1"/>
          </p:nvPr>
        </p:nvSpPr>
        <p:spPr/>
        <p:txBody>
          <a:bodyPr/>
          <a:lstStyle/>
          <a:p>
            <a:pPr marL="0" indent="0" algn="just">
              <a:buNone/>
            </a:pPr>
            <a:r>
              <a:rPr lang="en-US" b="1" i="0" u="sng" dirty="0">
                <a:solidFill>
                  <a:srgbClr val="000000"/>
                </a:solidFill>
                <a:effectLst/>
                <a:latin typeface="Nunito" pitchFamily="2" charset="0"/>
              </a:rPr>
              <a:t>Rationality of an agent depends on the following </a:t>
            </a:r>
            <a:r>
              <a:rPr lang="en-US" dirty="0">
                <a:solidFill>
                  <a:srgbClr val="000000"/>
                </a:solidFill>
                <a:latin typeface="Nunito" pitchFamily="2" charset="0"/>
              </a:rPr>
              <a:t>:</a:t>
            </a:r>
            <a:endParaRPr lang="en-US" b="0" i="0" dirty="0">
              <a:solidFill>
                <a:srgbClr val="000000"/>
              </a:solidFill>
              <a:effectLst/>
              <a:latin typeface="Nunito" pitchFamily="2" charset="0"/>
            </a:endParaRPr>
          </a:p>
          <a:p>
            <a:pPr marL="514350" indent="-514350" algn="just">
              <a:buFont typeface="+mj-lt"/>
              <a:buAutoNum type="arabicPeriod"/>
            </a:pPr>
            <a:r>
              <a:rPr lang="en-US" b="0" i="0" dirty="0">
                <a:solidFill>
                  <a:srgbClr val="000000"/>
                </a:solidFill>
                <a:effectLst/>
                <a:latin typeface="Nunito" pitchFamily="2" charset="0"/>
              </a:rPr>
              <a:t>The </a:t>
            </a:r>
            <a:r>
              <a:rPr lang="en-US" b="1" i="0" dirty="0">
                <a:solidFill>
                  <a:srgbClr val="000000"/>
                </a:solidFill>
                <a:effectLst/>
                <a:latin typeface="Nunito" pitchFamily="2" charset="0"/>
              </a:rPr>
              <a:t>performance measures</a:t>
            </a:r>
            <a:r>
              <a:rPr lang="en-US" b="0" i="0" dirty="0">
                <a:solidFill>
                  <a:srgbClr val="000000"/>
                </a:solidFill>
                <a:effectLst/>
                <a:latin typeface="Nunito" pitchFamily="2" charset="0"/>
              </a:rPr>
              <a:t>, which determine the degree of success.</a:t>
            </a:r>
          </a:p>
          <a:p>
            <a:pPr marL="514350" indent="-514350" algn="just">
              <a:buFont typeface="+mj-lt"/>
              <a:buAutoNum type="arabicPeriod"/>
            </a:pPr>
            <a:r>
              <a:rPr lang="en-US" b="0" i="0" dirty="0">
                <a:solidFill>
                  <a:srgbClr val="000000"/>
                </a:solidFill>
                <a:effectLst/>
                <a:latin typeface="Nunito" pitchFamily="2" charset="0"/>
              </a:rPr>
              <a:t>Agent’s </a:t>
            </a:r>
            <a:r>
              <a:rPr lang="en-US" b="1" i="0" dirty="0">
                <a:solidFill>
                  <a:srgbClr val="000000"/>
                </a:solidFill>
                <a:effectLst/>
                <a:latin typeface="Nunito" pitchFamily="2" charset="0"/>
              </a:rPr>
              <a:t>Percept Sequence</a:t>
            </a:r>
            <a:r>
              <a:rPr lang="en-US" b="0" i="0" dirty="0">
                <a:solidFill>
                  <a:srgbClr val="000000"/>
                </a:solidFill>
                <a:effectLst/>
                <a:latin typeface="Nunito" pitchFamily="2" charset="0"/>
              </a:rPr>
              <a:t> till now.</a:t>
            </a:r>
          </a:p>
          <a:p>
            <a:pPr marL="514350" indent="-514350" algn="just">
              <a:buFont typeface="+mj-lt"/>
              <a:buAutoNum type="arabicPeriod"/>
            </a:pPr>
            <a:r>
              <a:rPr lang="en-US" b="0" i="0" dirty="0">
                <a:solidFill>
                  <a:srgbClr val="000000"/>
                </a:solidFill>
                <a:effectLst/>
                <a:latin typeface="Nunito" pitchFamily="2" charset="0"/>
              </a:rPr>
              <a:t>The agent’s </a:t>
            </a:r>
            <a:r>
              <a:rPr lang="en-US" b="1" i="0" dirty="0">
                <a:solidFill>
                  <a:srgbClr val="000000"/>
                </a:solidFill>
                <a:effectLst/>
                <a:latin typeface="Nunito" pitchFamily="2" charset="0"/>
              </a:rPr>
              <a:t>prior knowledge about the environment</a:t>
            </a:r>
            <a:r>
              <a:rPr lang="en-US" b="0" i="0" dirty="0">
                <a:solidFill>
                  <a:srgbClr val="000000"/>
                </a:solidFill>
                <a:effectLst/>
                <a:latin typeface="Nunito" pitchFamily="2" charset="0"/>
              </a:rPr>
              <a:t>.</a:t>
            </a:r>
          </a:p>
          <a:p>
            <a:pPr marL="514350" indent="-514350" algn="just">
              <a:buFont typeface="+mj-lt"/>
              <a:buAutoNum type="arabicPeriod"/>
            </a:pPr>
            <a:r>
              <a:rPr lang="en-US" b="0" i="0" dirty="0">
                <a:solidFill>
                  <a:srgbClr val="000000"/>
                </a:solidFill>
                <a:effectLst/>
                <a:latin typeface="Nunito" pitchFamily="2" charset="0"/>
              </a:rPr>
              <a:t>The </a:t>
            </a:r>
            <a:r>
              <a:rPr lang="en-US" b="1" i="0" dirty="0">
                <a:solidFill>
                  <a:srgbClr val="000000"/>
                </a:solidFill>
                <a:effectLst/>
                <a:latin typeface="Nunito" pitchFamily="2" charset="0"/>
              </a:rPr>
              <a:t>actions</a:t>
            </a:r>
            <a:r>
              <a:rPr lang="en-US" b="0" i="0" dirty="0">
                <a:solidFill>
                  <a:srgbClr val="000000"/>
                </a:solidFill>
                <a:effectLst/>
                <a:latin typeface="Nunito" pitchFamily="2" charset="0"/>
              </a:rPr>
              <a:t> that the agent can carry out.</a:t>
            </a:r>
          </a:p>
          <a:p>
            <a:endParaRPr lang="en-IN" dirty="0"/>
          </a:p>
        </p:txBody>
      </p:sp>
    </p:spTree>
    <p:extLst>
      <p:ext uri="{BB962C8B-B14F-4D97-AF65-F5344CB8AC3E}">
        <p14:creationId xmlns:p14="http://schemas.microsoft.com/office/powerpoint/2010/main" val="134632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2FD6-352B-EE79-31FB-B2CE7672CB43}"/>
              </a:ext>
            </a:extLst>
          </p:cNvPr>
          <p:cNvSpPr>
            <a:spLocks noGrp="1"/>
          </p:cNvSpPr>
          <p:nvPr>
            <p:ph type="title"/>
          </p:nvPr>
        </p:nvSpPr>
        <p:spPr/>
        <p:txBody>
          <a:bodyPr>
            <a:normAutofit fontScale="90000"/>
          </a:bodyPr>
          <a:lstStyle/>
          <a:p>
            <a:r>
              <a:rPr lang="en-IN" sz="5300" b="0" i="0" u="sng" dirty="0">
                <a:solidFill>
                  <a:srgbClr val="000000"/>
                </a:solidFill>
                <a:effectLst/>
                <a:highlight>
                  <a:srgbClr val="C0C0C0"/>
                </a:highlight>
                <a:latin typeface="Heebo" pitchFamily="2" charset="-79"/>
                <a:cs typeface="Heebo" pitchFamily="2" charset="-79"/>
              </a:rPr>
              <a:t>Nature of Environments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56BB4A02-A364-1911-6AF0-114FF3F846BF}"/>
              </a:ext>
            </a:extLst>
          </p:cNvPr>
          <p:cNvSpPr>
            <a:spLocks noGrp="1"/>
          </p:cNvSpPr>
          <p:nvPr>
            <p:ph idx="1"/>
          </p:nvPr>
        </p:nvSpPr>
        <p:spPr/>
        <p:txBody>
          <a:bodyPr>
            <a:normAutofit fontScale="92500" lnSpcReduction="20000"/>
          </a:bodyPr>
          <a:lstStyle/>
          <a:p>
            <a:r>
              <a:rPr lang="en-US" b="0" i="0" dirty="0">
                <a:solidFill>
                  <a:srgbClr val="000000"/>
                </a:solidFill>
                <a:effectLst/>
              </a:rPr>
              <a:t>The most famous </a:t>
            </a:r>
            <a:r>
              <a:rPr lang="en-US" b="1" i="0" dirty="0">
                <a:solidFill>
                  <a:srgbClr val="000000"/>
                </a:solidFill>
                <a:effectLst/>
              </a:rPr>
              <a:t>artificial environment</a:t>
            </a:r>
            <a:r>
              <a:rPr lang="en-US" b="0" i="0" dirty="0">
                <a:solidFill>
                  <a:srgbClr val="000000"/>
                </a:solidFill>
                <a:effectLst/>
              </a:rPr>
              <a:t> is the </a:t>
            </a:r>
            <a:r>
              <a:rPr lang="en-US" b="1" i="0" dirty="0">
                <a:solidFill>
                  <a:srgbClr val="000000"/>
                </a:solidFill>
                <a:effectLst/>
              </a:rPr>
              <a:t>Turing Test </a:t>
            </a:r>
            <a:r>
              <a:rPr lang="en-US" b="1" i="0" dirty="0" err="1">
                <a:solidFill>
                  <a:srgbClr val="000000"/>
                </a:solidFill>
                <a:effectLst/>
              </a:rPr>
              <a:t>environment,</a:t>
            </a:r>
            <a:r>
              <a:rPr lang="en-US" b="0" i="0" dirty="0" err="1">
                <a:solidFill>
                  <a:srgbClr val="000000"/>
                </a:solidFill>
                <a:effectLst/>
              </a:rPr>
              <a:t>in</a:t>
            </a:r>
            <a:r>
              <a:rPr lang="en-US" b="0" i="0" dirty="0">
                <a:solidFill>
                  <a:srgbClr val="000000"/>
                </a:solidFill>
                <a:effectLst/>
              </a:rPr>
              <a:t> which one real and other artificial agents are tested on equal ground.</a:t>
            </a:r>
          </a:p>
          <a:p>
            <a:pPr algn="l"/>
            <a:r>
              <a:rPr lang="en-US" b="1" i="0" u="sng" dirty="0">
                <a:effectLst/>
                <a:cs typeface="Heebo" pitchFamily="2" charset="-79"/>
              </a:rPr>
              <a:t>Turing Test:</a:t>
            </a:r>
          </a:p>
          <a:p>
            <a:pPr algn="just"/>
            <a:r>
              <a:rPr lang="en-US" b="0" i="0" dirty="0">
                <a:solidFill>
                  <a:srgbClr val="000000"/>
                </a:solidFill>
                <a:effectLst/>
              </a:rPr>
              <a:t>The success of an intelligent behavior of a system can be measured with Turing Test.</a:t>
            </a:r>
          </a:p>
          <a:p>
            <a:pPr algn="just"/>
            <a:r>
              <a:rPr lang="en-US" b="0" i="0" dirty="0">
                <a:solidFill>
                  <a:srgbClr val="000000"/>
                </a:solidFill>
                <a:effectLst/>
              </a:rPr>
              <a:t>Two persons and a machine to be evaluated participate in the test. Out of the two persons, one plays the role of the tester. Each of them sits in different rooms. The tester is unaware of who is machine and who is a human. He interrogates the questions by typing and sending them to both intelligences, to which he receives typed responses.</a:t>
            </a:r>
          </a:p>
          <a:p>
            <a:pPr algn="just"/>
            <a:r>
              <a:rPr lang="en-US" b="0" i="0" dirty="0">
                <a:solidFill>
                  <a:srgbClr val="000000"/>
                </a:solidFill>
                <a:effectLst/>
              </a:rPr>
              <a:t>This test aims at fooling the tester. If the tester fails to determine machine’s response from the human response, then the machine is said to be intelligent.</a:t>
            </a:r>
          </a:p>
          <a:p>
            <a:endParaRPr lang="en-IN" dirty="0"/>
          </a:p>
        </p:txBody>
      </p:sp>
    </p:spTree>
    <p:extLst>
      <p:ext uri="{BB962C8B-B14F-4D97-AF65-F5344CB8AC3E}">
        <p14:creationId xmlns:p14="http://schemas.microsoft.com/office/powerpoint/2010/main" val="211713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50F9-8995-3DF6-B909-40AD971BA4F2}"/>
              </a:ext>
            </a:extLst>
          </p:cNvPr>
          <p:cNvSpPr>
            <a:spLocks noGrp="1"/>
          </p:cNvSpPr>
          <p:nvPr>
            <p:ph type="title"/>
          </p:nvPr>
        </p:nvSpPr>
        <p:spPr/>
        <p:txBody>
          <a:bodyPr/>
          <a:lstStyle/>
          <a:p>
            <a:r>
              <a:rPr lang="en-IN" sz="3600" b="1" i="0" u="sng" dirty="0">
                <a:solidFill>
                  <a:srgbClr val="000000"/>
                </a:solidFill>
                <a:effectLst/>
                <a:latin typeface="Heebo" pitchFamily="2" charset="-79"/>
                <a:cs typeface="Heebo" pitchFamily="2" charset="-79"/>
              </a:rPr>
              <a:t>Properties of Environment:</a:t>
            </a:r>
            <a:br>
              <a:rPr lang="en-IN" b="1" i="0" u="sng"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91555F8E-4778-F868-F059-1B1B89F7605E}"/>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1" i="0" dirty="0">
                <a:solidFill>
                  <a:srgbClr val="000000"/>
                </a:solidFill>
                <a:effectLst/>
              </a:rPr>
              <a:t>Discrete / Continuous</a:t>
            </a:r>
            <a:r>
              <a:rPr lang="en-US" b="0" i="0" dirty="0">
                <a:solidFill>
                  <a:srgbClr val="000000"/>
                </a:solidFill>
                <a:effectLst/>
              </a:rPr>
              <a:t> − If there are a limited number of distinct, clearly defined, states of the environment, the environment is discrete (For example, chess); otherwise it is continuous (For example, driving).</a:t>
            </a:r>
          </a:p>
          <a:p>
            <a:pPr algn="just">
              <a:buFont typeface="Arial" panose="020B0604020202020204" pitchFamily="34" charset="0"/>
              <a:buChar char="•"/>
            </a:pPr>
            <a:r>
              <a:rPr lang="en-US" b="1" i="0" dirty="0">
                <a:solidFill>
                  <a:srgbClr val="000000"/>
                </a:solidFill>
                <a:effectLst/>
              </a:rPr>
              <a:t>Observable / Partially Observable</a:t>
            </a:r>
            <a:r>
              <a:rPr lang="en-US" b="0" i="0" dirty="0">
                <a:solidFill>
                  <a:srgbClr val="000000"/>
                </a:solidFill>
                <a:effectLst/>
              </a:rPr>
              <a:t> − If it is possible to determine the complete state of the environment at each time point from the percepts it is observable; otherwise it is only partially observable.</a:t>
            </a:r>
          </a:p>
          <a:p>
            <a:pPr algn="just">
              <a:buFont typeface="Arial" panose="020B0604020202020204" pitchFamily="34" charset="0"/>
              <a:buChar char="•"/>
            </a:pPr>
            <a:r>
              <a:rPr lang="en-US" b="1" i="0" dirty="0">
                <a:solidFill>
                  <a:srgbClr val="000000"/>
                </a:solidFill>
                <a:effectLst/>
              </a:rPr>
              <a:t>Static / Dynamic</a:t>
            </a:r>
            <a:r>
              <a:rPr lang="en-US" b="0" i="0" dirty="0">
                <a:solidFill>
                  <a:srgbClr val="000000"/>
                </a:solidFill>
                <a:effectLst/>
              </a:rPr>
              <a:t> − If the environment does not change while an agent is acting, then it is static; otherwise it is dynamic.</a:t>
            </a:r>
          </a:p>
          <a:p>
            <a:pPr algn="just">
              <a:buFont typeface="Arial" panose="020B0604020202020204" pitchFamily="34" charset="0"/>
              <a:buChar char="•"/>
            </a:pPr>
            <a:r>
              <a:rPr lang="en-US" b="1" i="0" dirty="0">
                <a:solidFill>
                  <a:srgbClr val="000000"/>
                </a:solidFill>
                <a:effectLst/>
              </a:rPr>
              <a:t>Single agent / Multiple agents</a:t>
            </a:r>
            <a:r>
              <a:rPr lang="en-US" b="0" i="0" dirty="0">
                <a:solidFill>
                  <a:srgbClr val="000000"/>
                </a:solidFill>
                <a:effectLst/>
              </a:rPr>
              <a:t> − The environment may contain other agents which may be of the same or different kind as that of the agent.</a:t>
            </a:r>
          </a:p>
          <a:p>
            <a:pPr algn="just">
              <a:buFont typeface="Arial" panose="020B0604020202020204" pitchFamily="34" charset="0"/>
              <a:buChar char="•"/>
            </a:pPr>
            <a:r>
              <a:rPr lang="en-US" b="1" i="0" dirty="0">
                <a:solidFill>
                  <a:srgbClr val="000000"/>
                </a:solidFill>
                <a:effectLst/>
              </a:rPr>
              <a:t>Accessible / Inaccessible</a:t>
            </a:r>
            <a:r>
              <a:rPr lang="en-US" b="0" i="0" dirty="0">
                <a:solidFill>
                  <a:srgbClr val="000000"/>
                </a:solidFill>
                <a:effectLst/>
              </a:rPr>
              <a:t> − If the agent’s sensory apparatus can have access to the complete state of the environment, then the environment is accessible to that agent.</a:t>
            </a:r>
          </a:p>
          <a:p>
            <a:endParaRPr lang="en-IN" b="1" i="0" u="sng" dirty="0">
              <a:solidFill>
                <a:srgbClr val="000000"/>
              </a:solidFill>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375665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D7D-14C4-6005-9B9B-1733E92290BB}"/>
              </a:ext>
            </a:extLst>
          </p:cNvPr>
          <p:cNvSpPr>
            <a:spLocks noGrp="1"/>
          </p:cNvSpPr>
          <p:nvPr>
            <p:ph type="title"/>
          </p:nvPr>
        </p:nvSpPr>
        <p:spPr/>
        <p:txBody>
          <a:bodyPr>
            <a:normAutofit/>
          </a:bodyPr>
          <a:lstStyle/>
          <a:p>
            <a:r>
              <a:rPr lang="en-US" sz="4800" u="sng" dirty="0">
                <a:highlight>
                  <a:srgbClr val="C0C0C0"/>
                </a:highlight>
                <a:latin typeface="+mn-lt"/>
              </a:rPr>
              <a:t>STRUCTURE OF AGENTS</a:t>
            </a:r>
            <a:endParaRPr lang="en-IN" sz="4800" u="sng" dirty="0">
              <a:highlight>
                <a:srgbClr val="C0C0C0"/>
              </a:highlight>
              <a:latin typeface="+mn-lt"/>
            </a:endParaRPr>
          </a:p>
        </p:txBody>
      </p:sp>
      <p:sp>
        <p:nvSpPr>
          <p:cNvPr id="3" name="Content Placeholder 2">
            <a:extLst>
              <a:ext uri="{FF2B5EF4-FFF2-40B4-BE49-F238E27FC236}">
                <a16:creationId xmlns:a16="http://schemas.microsoft.com/office/drawing/2014/main" id="{D1F63483-79EB-0318-BC19-D20084286C5F}"/>
              </a:ext>
            </a:extLst>
          </p:cNvPr>
          <p:cNvSpPr>
            <a:spLocks noGrp="1"/>
          </p:cNvSpPr>
          <p:nvPr>
            <p:ph idx="1"/>
          </p:nvPr>
        </p:nvSpPr>
        <p:spPr/>
        <p:txBody>
          <a:bodyPr/>
          <a:lstStyle/>
          <a:p>
            <a:pPr algn="just"/>
            <a:r>
              <a:rPr lang="en-US" b="0" i="0" dirty="0">
                <a:solidFill>
                  <a:srgbClr val="000000"/>
                </a:solidFill>
                <a:effectLst/>
              </a:rPr>
              <a:t>Agent’s structure can be viewed as −</a:t>
            </a:r>
          </a:p>
          <a:p>
            <a:pPr algn="l">
              <a:buFont typeface="Arial" panose="020B0604020202020204" pitchFamily="34" charset="0"/>
              <a:buChar char="•"/>
            </a:pPr>
            <a:r>
              <a:rPr lang="en-US" b="1" i="0" dirty="0">
                <a:solidFill>
                  <a:srgbClr val="000000"/>
                </a:solidFill>
                <a:effectLst/>
              </a:rPr>
              <a:t>Agent </a:t>
            </a:r>
            <a:r>
              <a:rPr lang="en-US" b="0" i="0" dirty="0">
                <a:solidFill>
                  <a:srgbClr val="000000"/>
                </a:solidFill>
                <a:effectLst/>
              </a:rPr>
              <a:t>= Architecture + Agent Program</a:t>
            </a:r>
          </a:p>
          <a:p>
            <a:pPr algn="l">
              <a:buFont typeface="Arial" panose="020B0604020202020204" pitchFamily="34" charset="0"/>
              <a:buChar char="•"/>
            </a:pPr>
            <a:r>
              <a:rPr lang="en-US" b="1" i="0" dirty="0">
                <a:solidFill>
                  <a:srgbClr val="000000"/>
                </a:solidFill>
                <a:effectLst/>
              </a:rPr>
              <a:t>Architecture</a:t>
            </a:r>
            <a:r>
              <a:rPr lang="en-US" b="0" i="0" dirty="0">
                <a:solidFill>
                  <a:srgbClr val="000000"/>
                </a:solidFill>
                <a:effectLst/>
              </a:rPr>
              <a:t> = the machinery that an agent executes on.</a:t>
            </a:r>
          </a:p>
          <a:p>
            <a:pPr algn="l">
              <a:buFont typeface="Arial" panose="020B0604020202020204" pitchFamily="34" charset="0"/>
              <a:buChar char="•"/>
            </a:pPr>
            <a:r>
              <a:rPr lang="en-US" b="1" i="0" dirty="0">
                <a:solidFill>
                  <a:srgbClr val="000000"/>
                </a:solidFill>
                <a:effectLst/>
              </a:rPr>
              <a:t>Agent Program </a:t>
            </a:r>
            <a:r>
              <a:rPr lang="en-US" b="0" i="0" dirty="0">
                <a:solidFill>
                  <a:srgbClr val="000000"/>
                </a:solidFill>
                <a:effectLst/>
              </a:rPr>
              <a:t>= an implementation of an agent function.</a:t>
            </a:r>
          </a:p>
          <a:p>
            <a:endParaRPr lang="en-IN" dirty="0"/>
          </a:p>
        </p:txBody>
      </p:sp>
    </p:spTree>
    <p:extLst>
      <p:ext uri="{BB962C8B-B14F-4D97-AF65-F5344CB8AC3E}">
        <p14:creationId xmlns:p14="http://schemas.microsoft.com/office/powerpoint/2010/main" val="91133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3B2D-2CA1-B0E1-B426-3933E1E0A42E}"/>
              </a:ext>
            </a:extLst>
          </p:cNvPr>
          <p:cNvSpPr>
            <a:spLocks noGrp="1"/>
          </p:cNvSpPr>
          <p:nvPr>
            <p:ph type="title"/>
          </p:nvPr>
        </p:nvSpPr>
        <p:spPr/>
        <p:txBody>
          <a:bodyPr/>
          <a:lstStyle/>
          <a:p>
            <a:r>
              <a:rPr lang="en-IN" sz="3600" b="0" i="0" dirty="0">
                <a:effectLst/>
                <a:latin typeface="Heebo" pitchFamily="2" charset="-79"/>
                <a:cs typeface="Heebo" pitchFamily="2" charset="-79"/>
              </a:rPr>
              <a:t>1)</a:t>
            </a:r>
            <a:r>
              <a:rPr lang="en-IN" sz="3600" b="0" i="0" u="sng" dirty="0">
                <a:effectLst/>
                <a:latin typeface="Heebo" pitchFamily="2" charset="-79"/>
                <a:cs typeface="Heebo" pitchFamily="2" charset="-79"/>
              </a:rPr>
              <a:t>Simple Reflex Agents</a:t>
            </a:r>
            <a:br>
              <a:rPr lang="en-IN" b="0" i="0" u="sng" dirty="0">
                <a:effectLst/>
                <a:latin typeface="Heebo" pitchFamily="2" charset="-79"/>
                <a:cs typeface="Heebo" pitchFamily="2" charset="-79"/>
              </a:rPr>
            </a:br>
            <a:endParaRPr lang="en-IN" u="sng" dirty="0"/>
          </a:p>
        </p:txBody>
      </p:sp>
      <p:sp>
        <p:nvSpPr>
          <p:cNvPr id="3" name="Content Placeholder 2">
            <a:extLst>
              <a:ext uri="{FF2B5EF4-FFF2-40B4-BE49-F238E27FC236}">
                <a16:creationId xmlns:a16="http://schemas.microsoft.com/office/drawing/2014/main" id="{A9780566-C1AE-BEEE-7032-16339F9401BF}"/>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rPr>
              <a:t>They choose actions only based on the current percept.</a:t>
            </a:r>
          </a:p>
          <a:p>
            <a:pPr algn="l">
              <a:buFont typeface="Arial" panose="020B0604020202020204" pitchFamily="34" charset="0"/>
              <a:buChar char="•"/>
            </a:pPr>
            <a:r>
              <a:rPr lang="en-US" b="0" i="0" dirty="0">
                <a:solidFill>
                  <a:srgbClr val="000000"/>
                </a:solidFill>
                <a:effectLst/>
              </a:rPr>
              <a:t>They are rational only if a correct decision is made only on the basis of current precept.</a:t>
            </a:r>
          </a:p>
          <a:p>
            <a:pPr algn="just"/>
            <a:r>
              <a:rPr lang="en-US" b="1" i="0" dirty="0">
                <a:solidFill>
                  <a:srgbClr val="000000"/>
                </a:solidFill>
                <a:effectLst/>
              </a:rPr>
              <a:t>Condition-Action Rule</a:t>
            </a:r>
            <a:r>
              <a:rPr lang="en-US" b="0" i="0" dirty="0">
                <a:solidFill>
                  <a:srgbClr val="000000"/>
                </a:solidFill>
                <a:effectLst/>
              </a:rPr>
              <a:t> − It is a rule that maps a state (condition) to an action.</a:t>
            </a:r>
          </a:p>
          <a:p>
            <a:pPr marL="0" indent="0">
              <a:buNone/>
            </a:pPr>
            <a:br>
              <a:rPr lang="en-US" dirty="0"/>
            </a:br>
            <a:endParaRPr lang="en-IN" dirty="0"/>
          </a:p>
        </p:txBody>
      </p:sp>
      <p:pic>
        <p:nvPicPr>
          <p:cNvPr id="5" name="Picture 4">
            <a:extLst>
              <a:ext uri="{FF2B5EF4-FFF2-40B4-BE49-F238E27FC236}">
                <a16:creationId xmlns:a16="http://schemas.microsoft.com/office/drawing/2014/main" id="{E5F2B163-5CBE-7389-87AD-5DA6E3A1D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4150581"/>
            <a:ext cx="5715000" cy="2342294"/>
          </a:xfrm>
          <a:prstGeom prst="rect">
            <a:avLst/>
          </a:prstGeom>
        </p:spPr>
      </p:pic>
    </p:spTree>
    <p:extLst>
      <p:ext uri="{BB962C8B-B14F-4D97-AF65-F5344CB8AC3E}">
        <p14:creationId xmlns:p14="http://schemas.microsoft.com/office/powerpoint/2010/main" val="72928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4E19-89EB-9782-614F-84B8D16DB8C6}"/>
              </a:ext>
            </a:extLst>
          </p:cNvPr>
          <p:cNvSpPr>
            <a:spLocks noGrp="1"/>
          </p:cNvSpPr>
          <p:nvPr>
            <p:ph type="title"/>
          </p:nvPr>
        </p:nvSpPr>
        <p:spPr/>
        <p:txBody>
          <a:bodyPr/>
          <a:lstStyle/>
          <a:p>
            <a:r>
              <a:rPr lang="en-US" dirty="0"/>
              <a:t>2)</a:t>
            </a:r>
            <a:r>
              <a:rPr lang="en-IN" b="0" i="0" dirty="0">
                <a:effectLst/>
                <a:latin typeface="Heebo" pitchFamily="2" charset="-79"/>
                <a:cs typeface="Heebo" pitchFamily="2" charset="-79"/>
              </a:rPr>
              <a:t> </a:t>
            </a:r>
            <a:r>
              <a:rPr lang="en-IN" sz="3600" b="0" i="0" u="sng" dirty="0">
                <a:effectLst/>
                <a:latin typeface="Heebo" pitchFamily="2" charset="-79"/>
                <a:cs typeface="Heebo" pitchFamily="2" charset="-79"/>
              </a:rPr>
              <a:t>Model Based Reflex Agents</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7541B42-9138-3861-842D-9FAB3AA290BE}"/>
              </a:ext>
            </a:extLst>
          </p:cNvPr>
          <p:cNvSpPr>
            <a:spLocks noGrp="1"/>
          </p:cNvSpPr>
          <p:nvPr>
            <p:ph idx="1"/>
          </p:nvPr>
        </p:nvSpPr>
        <p:spPr/>
        <p:txBody>
          <a:bodyPr/>
          <a:lstStyle/>
          <a:p>
            <a:pPr algn="just"/>
            <a:r>
              <a:rPr lang="en-US" b="0" i="0" dirty="0">
                <a:solidFill>
                  <a:srgbClr val="000000"/>
                </a:solidFill>
                <a:effectLst/>
                <a:latin typeface="Nunito" pitchFamily="2" charset="0"/>
              </a:rPr>
              <a:t>They use a model of the world to choose their actions. </a:t>
            </a:r>
            <a:endParaRPr lang="en-US" dirty="0">
              <a:solidFill>
                <a:srgbClr val="000000"/>
              </a:solidFill>
              <a:latin typeface="Nunito" pitchFamily="2" charset="0"/>
            </a:endParaRPr>
          </a:p>
          <a:p>
            <a:pPr algn="just"/>
            <a:r>
              <a:rPr lang="en-US" b="1" i="0" dirty="0">
                <a:solidFill>
                  <a:srgbClr val="000000"/>
                </a:solidFill>
                <a:effectLst/>
                <a:latin typeface="Nunito" pitchFamily="2" charset="0"/>
              </a:rPr>
              <a:t>Model</a:t>
            </a:r>
            <a:r>
              <a:rPr lang="en-US" b="0" i="0" dirty="0">
                <a:solidFill>
                  <a:srgbClr val="000000"/>
                </a:solidFill>
                <a:effectLst/>
                <a:latin typeface="Nunito" pitchFamily="2" charset="0"/>
              </a:rPr>
              <a:t> − knowledge about “how the things happen in the world”.</a:t>
            </a:r>
          </a:p>
          <a:p>
            <a:pPr algn="just"/>
            <a:r>
              <a:rPr lang="en-US" b="1" i="0" dirty="0">
                <a:solidFill>
                  <a:srgbClr val="000000"/>
                </a:solidFill>
                <a:effectLst/>
                <a:latin typeface="Nunito" pitchFamily="2" charset="0"/>
              </a:rPr>
              <a:t>Internal State</a:t>
            </a:r>
            <a:r>
              <a:rPr lang="en-US" b="0" i="0" dirty="0">
                <a:solidFill>
                  <a:srgbClr val="000000"/>
                </a:solidFill>
                <a:effectLst/>
                <a:latin typeface="Nunito" pitchFamily="2" charset="0"/>
              </a:rPr>
              <a:t> − It is a representation of unobserved aspects of current state depending on percept history.</a:t>
            </a:r>
          </a:p>
          <a:p>
            <a:endParaRPr lang="en-IN" b="1" dirty="0"/>
          </a:p>
        </p:txBody>
      </p:sp>
      <p:pic>
        <p:nvPicPr>
          <p:cNvPr id="5" name="Picture 4">
            <a:extLst>
              <a:ext uri="{FF2B5EF4-FFF2-40B4-BE49-F238E27FC236}">
                <a16:creationId xmlns:a16="http://schemas.microsoft.com/office/drawing/2014/main" id="{3937175A-B926-71D9-A1BD-344DC48DF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328" y="4110824"/>
            <a:ext cx="5715000" cy="2544417"/>
          </a:xfrm>
          <a:prstGeom prst="rect">
            <a:avLst/>
          </a:prstGeom>
        </p:spPr>
      </p:pic>
    </p:spTree>
    <p:extLst>
      <p:ext uri="{BB962C8B-B14F-4D97-AF65-F5344CB8AC3E}">
        <p14:creationId xmlns:p14="http://schemas.microsoft.com/office/powerpoint/2010/main" val="110410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C865-B9AD-DB19-2106-7B4922A57ED5}"/>
              </a:ext>
            </a:extLst>
          </p:cNvPr>
          <p:cNvSpPr>
            <a:spLocks noGrp="1"/>
          </p:cNvSpPr>
          <p:nvPr>
            <p:ph type="title"/>
          </p:nvPr>
        </p:nvSpPr>
        <p:spPr/>
        <p:txBody>
          <a:bodyPr/>
          <a:lstStyle/>
          <a:p>
            <a:r>
              <a:rPr lang="en-US" dirty="0"/>
              <a:t>3)</a:t>
            </a:r>
            <a:r>
              <a:rPr lang="en-IN" b="0" i="0" dirty="0">
                <a:effectLst/>
                <a:latin typeface="Heebo" pitchFamily="2" charset="-79"/>
                <a:cs typeface="Heebo" pitchFamily="2" charset="-79"/>
              </a:rPr>
              <a:t> </a:t>
            </a:r>
            <a:r>
              <a:rPr lang="en-IN" sz="3600" b="0" i="0" u="sng" dirty="0">
                <a:effectLst/>
                <a:latin typeface="Heebo" pitchFamily="2" charset="-79"/>
                <a:cs typeface="Heebo" pitchFamily="2" charset="-79"/>
              </a:rPr>
              <a:t>Goal Based Agents</a:t>
            </a:r>
            <a:br>
              <a:rPr lang="en-IN" b="0" i="0" u="sng" dirty="0">
                <a:effectLst/>
                <a:latin typeface="Heebo" pitchFamily="2" charset="-79"/>
                <a:cs typeface="Heebo" pitchFamily="2" charset="-79"/>
              </a:rPr>
            </a:br>
            <a:endParaRPr lang="en-IN" u="sng" dirty="0"/>
          </a:p>
        </p:txBody>
      </p:sp>
      <p:sp>
        <p:nvSpPr>
          <p:cNvPr id="3" name="Content Placeholder 2">
            <a:extLst>
              <a:ext uri="{FF2B5EF4-FFF2-40B4-BE49-F238E27FC236}">
                <a16:creationId xmlns:a16="http://schemas.microsoft.com/office/drawing/2014/main" id="{28E1AC62-0EB9-2CC7-27D7-AEC418C59F56}"/>
              </a:ext>
            </a:extLst>
          </p:cNvPr>
          <p:cNvSpPr>
            <a:spLocks noGrp="1"/>
          </p:cNvSpPr>
          <p:nvPr>
            <p:ph idx="1"/>
          </p:nvPr>
        </p:nvSpPr>
        <p:spPr/>
        <p:txBody>
          <a:bodyPr/>
          <a:lstStyle/>
          <a:p>
            <a:r>
              <a:rPr lang="en-US" b="0" i="0" dirty="0">
                <a:solidFill>
                  <a:srgbClr val="000000"/>
                </a:solidFill>
                <a:effectLst/>
                <a:latin typeface="Nunito" pitchFamily="2" charset="0"/>
              </a:rPr>
              <a:t>They choose their actions in order to achieve goals.</a:t>
            </a:r>
          </a:p>
          <a:p>
            <a:r>
              <a:rPr lang="en-US" b="1" i="0" dirty="0">
                <a:solidFill>
                  <a:srgbClr val="000000"/>
                </a:solidFill>
                <a:effectLst/>
                <a:latin typeface="Nunito" pitchFamily="2" charset="0"/>
              </a:rPr>
              <a:t>Goal</a:t>
            </a:r>
            <a:r>
              <a:rPr lang="en-US" b="0" i="0" dirty="0">
                <a:solidFill>
                  <a:srgbClr val="000000"/>
                </a:solidFill>
                <a:effectLst/>
                <a:latin typeface="Nunito" pitchFamily="2" charset="0"/>
              </a:rPr>
              <a:t> − It is the description of desirable situations.</a:t>
            </a:r>
            <a:endParaRPr lang="en-IN" dirty="0"/>
          </a:p>
        </p:txBody>
      </p:sp>
      <p:pic>
        <p:nvPicPr>
          <p:cNvPr id="5" name="Picture 4">
            <a:extLst>
              <a:ext uri="{FF2B5EF4-FFF2-40B4-BE49-F238E27FC236}">
                <a16:creationId xmlns:a16="http://schemas.microsoft.com/office/drawing/2014/main" id="{7281BEB0-91F0-61B2-FB97-A9F6A498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714" y="3121302"/>
            <a:ext cx="5715000" cy="2762250"/>
          </a:xfrm>
          <a:prstGeom prst="rect">
            <a:avLst/>
          </a:prstGeom>
        </p:spPr>
      </p:pic>
    </p:spTree>
    <p:extLst>
      <p:ext uri="{BB962C8B-B14F-4D97-AF65-F5344CB8AC3E}">
        <p14:creationId xmlns:p14="http://schemas.microsoft.com/office/powerpoint/2010/main" val="411460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1927-B9F0-1F43-1C6A-AF5781552642}"/>
              </a:ext>
            </a:extLst>
          </p:cNvPr>
          <p:cNvSpPr>
            <a:spLocks noGrp="1"/>
          </p:cNvSpPr>
          <p:nvPr>
            <p:ph type="title"/>
          </p:nvPr>
        </p:nvSpPr>
        <p:spPr/>
        <p:txBody>
          <a:bodyPr/>
          <a:lstStyle/>
          <a:p>
            <a:r>
              <a:rPr lang="en-US" dirty="0"/>
              <a:t>4)</a:t>
            </a:r>
            <a:r>
              <a:rPr lang="en-IN" b="0" i="0" dirty="0">
                <a:effectLst/>
                <a:latin typeface="Heebo" pitchFamily="2" charset="-79"/>
                <a:cs typeface="Heebo" pitchFamily="2" charset="-79"/>
              </a:rPr>
              <a:t> </a:t>
            </a:r>
            <a:r>
              <a:rPr lang="en-IN" sz="3600" b="0" i="0" u="sng" dirty="0">
                <a:effectLst/>
                <a:latin typeface="Heebo" pitchFamily="2" charset="-79"/>
                <a:cs typeface="Heebo" pitchFamily="2" charset="-79"/>
              </a:rPr>
              <a:t>Utility Based Agents</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5AD1A887-422D-380E-8001-FB81CE9D35F4}"/>
              </a:ext>
            </a:extLst>
          </p:cNvPr>
          <p:cNvSpPr>
            <a:spLocks noGrp="1"/>
          </p:cNvSpPr>
          <p:nvPr>
            <p:ph idx="1"/>
          </p:nvPr>
        </p:nvSpPr>
        <p:spPr/>
        <p:txBody>
          <a:bodyPr/>
          <a:lstStyle/>
          <a:p>
            <a:r>
              <a:rPr lang="en-US" b="0" i="0" dirty="0">
                <a:solidFill>
                  <a:srgbClr val="000000"/>
                </a:solidFill>
                <a:effectLst/>
                <a:latin typeface="Nunito" pitchFamily="2" charset="0"/>
              </a:rPr>
              <a:t>They choose actions based on a preference </a:t>
            </a:r>
            <a:r>
              <a:rPr lang="en-US" b="1" i="0" dirty="0">
                <a:solidFill>
                  <a:srgbClr val="000000"/>
                </a:solidFill>
                <a:effectLst/>
                <a:latin typeface="Nunito" pitchFamily="2" charset="0"/>
              </a:rPr>
              <a:t>(utility) </a:t>
            </a:r>
            <a:r>
              <a:rPr lang="en-US" b="0" i="0" dirty="0">
                <a:solidFill>
                  <a:srgbClr val="000000"/>
                </a:solidFill>
                <a:effectLst/>
                <a:latin typeface="Nunito" pitchFamily="2" charset="0"/>
              </a:rPr>
              <a:t>for each state.</a:t>
            </a:r>
            <a:endParaRPr lang="en-IN" dirty="0"/>
          </a:p>
        </p:txBody>
      </p:sp>
      <p:pic>
        <p:nvPicPr>
          <p:cNvPr id="5" name="Picture 4">
            <a:extLst>
              <a:ext uri="{FF2B5EF4-FFF2-40B4-BE49-F238E27FC236}">
                <a16:creationId xmlns:a16="http://schemas.microsoft.com/office/drawing/2014/main" id="{8840BD34-F108-6EDE-AECF-B88D817B4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351" y="2919661"/>
            <a:ext cx="5715000" cy="3133725"/>
          </a:xfrm>
          <a:prstGeom prst="rect">
            <a:avLst/>
          </a:prstGeom>
        </p:spPr>
      </p:pic>
    </p:spTree>
    <p:extLst>
      <p:ext uri="{BB962C8B-B14F-4D97-AF65-F5344CB8AC3E}">
        <p14:creationId xmlns:p14="http://schemas.microsoft.com/office/powerpoint/2010/main" val="196692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4288-24D4-83E0-0969-65B34A0ABA23}"/>
              </a:ext>
            </a:extLst>
          </p:cNvPr>
          <p:cNvSpPr>
            <a:spLocks noGrp="1"/>
          </p:cNvSpPr>
          <p:nvPr>
            <p:ph type="title"/>
          </p:nvPr>
        </p:nvSpPr>
        <p:spPr/>
        <p:txBody>
          <a:bodyPr>
            <a:noAutofit/>
          </a:bodyPr>
          <a:lstStyle/>
          <a:p>
            <a:r>
              <a:rPr lang="en-IN" sz="4800" b="0" i="0" u="sng" dirty="0">
                <a:effectLst/>
                <a:highlight>
                  <a:srgbClr val="C0C0C0"/>
                </a:highlight>
                <a:latin typeface="+mn-lt"/>
              </a:rPr>
              <a:t>What is Artificial Intelligence?</a:t>
            </a:r>
            <a:br>
              <a:rPr lang="en-IN" sz="4800" b="0" i="0" u="sng" dirty="0">
                <a:effectLst/>
                <a:highlight>
                  <a:srgbClr val="C0C0C0"/>
                </a:highlight>
                <a:latin typeface="+mn-lt"/>
              </a:rPr>
            </a:br>
            <a:endParaRPr lang="en-IN" sz="4800" u="sng" dirty="0">
              <a:highlight>
                <a:srgbClr val="C0C0C0"/>
              </a:highlight>
              <a:latin typeface="+mn-lt"/>
            </a:endParaRPr>
          </a:p>
        </p:txBody>
      </p:sp>
      <p:sp>
        <p:nvSpPr>
          <p:cNvPr id="3" name="Content Placeholder 2">
            <a:extLst>
              <a:ext uri="{FF2B5EF4-FFF2-40B4-BE49-F238E27FC236}">
                <a16:creationId xmlns:a16="http://schemas.microsoft.com/office/drawing/2014/main" id="{F901ADED-C597-A82A-5FA2-D03C531F8902}"/>
              </a:ext>
            </a:extLst>
          </p:cNvPr>
          <p:cNvSpPr>
            <a:spLocks noGrp="1"/>
          </p:cNvSpPr>
          <p:nvPr>
            <p:ph idx="1"/>
          </p:nvPr>
        </p:nvSpPr>
        <p:spPr/>
        <p:txBody>
          <a:bodyPr>
            <a:normAutofit lnSpcReduction="10000"/>
          </a:bodyPr>
          <a:lstStyle/>
          <a:p>
            <a:r>
              <a:rPr lang="en-US" b="0" i="0" dirty="0">
                <a:solidFill>
                  <a:srgbClr val="333333"/>
                </a:solidFill>
                <a:effectLst/>
                <a:latin typeface="Cambria" panose="02040503050406030204" pitchFamily="18" charset="0"/>
              </a:rPr>
              <a:t>"</a:t>
            </a:r>
            <a:r>
              <a:rPr lang="en-US" b="0" i="0" dirty="0">
                <a:solidFill>
                  <a:srgbClr val="333333"/>
                </a:solidFill>
                <a:effectLst/>
              </a:rPr>
              <a:t>It is a branch of computer science by which we can create intelligent machines which can behave like a human, think like humans, and able to make decisions." </a:t>
            </a:r>
          </a:p>
          <a:p>
            <a:r>
              <a:rPr lang="en-US" b="0" i="0" dirty="0">
                <a:solidFill>
                  <a:srgbClr val="333333"/>
                </a:solidFill>
                <a:effectLst/>
                <a:latin typeface="inter-regular"/>
              </a:rPr>
              <a:t>Artificial Intelligence is composed of two words </a:t>
            </a:r>
            <a:r>
              <a:rPr lang="en-US" b="1" i="0" dirty="0">
                <a:solidFill>
                  <a:srgbClr val="333333"/>
                </a:solidFill>
                <a:effectLst/>
                <a:latin typeface="inter-bold"/>
              </a:rPr>
              <a:t>Artificial</a:t>
            </a:r>
            <a:r>
              <a:rPr lang="en-US" b="0" i="0" dirty="0">
                <a:solidFill>
                  <a:srgbClr val="333333"/>
                </a:solidFill>
                <a:effectLst/>
                <a:latin typeface="inter-regular"/>
              </a:rPr>
              <a:t> and </a:t>
            </a:r>
            <a:r>
              <a:rPr lang="en-US" b="1" i="0" dirty="0">
                <a:solidFill>
                  <a:srgbClr val="333333"/>
                </a:solidFill>
                <a:effectLst/>
                <a:latin typeface="inter-bold"/>
              </a:rPr>
              <a:t>Intelligence</a:t>
            </a:r>
            <a:r>
              <a:rPr lang="en-US" b="0" i="0" dirty="0">
                <a:solidFill>
                  <a:srgbClr val="333333"/>
                </a:solidFill>
                <a:effectLst/>
                <a:latin typeface="inter-regular"/>
              </a:rPr>
              <a:t>, where Artificial defines </a:t>
            </a:r>
            <a:r>
              <a:rPr lang="en-US" b="0" i="1" dirty="0">
                <a:solidFill>
                  <a:srgbClr val="333333"/>
                </a:solidFill>
                <a:effectLst/>
                <a:latin typeface="inter-regular"/>
              </a:rPr>
              <a:t>"</a:t>
            </a:r>
            <a:r>
              <a:rPr lang="en-US" b="0" u="sng" dirty="0">
                <a:effectLst/>
                <a:latin typeface="inter-regular"/>
              </a:rPr>
              <a:t>man-</a:t>
            </a:r>
            <a:r>
              <a:rPr lang="en-US" b="0" u="sng" dirty="0">
                <a:solidFill>
                  <a:srgbClr val="333333"/>
                </a:solidFill>
                <a:effectLst/>
                <a:latin typeface="inter-regular"/>
              </a:rPr>
              <a:t>made</a:t>
            </a:r>
            <a:r>
              <a:rPr lang="en-US" b="0" dirty="0">
                <a:solidFill>
                  <a:srgbClr val="333333"/>
                </a:solidFill>
                <a:effectLst/>
                <a:latin typeface="inter-regular"/>
              </a:rPr>
              <a:t>,</a:t>
            </a:r>
            <a:r>
              <a:rPr lang="en-US" b="0" i="1" dirty="0">
                <a:solidFill>
                  <a:srgbClr val="333333"/>
                </a:solidFill>
                <a:effectLst/>
                <a:latin typeface="inter-regular"/>
              </a:rPr>
              <a:t>"</a:t>
            </a:r>
            <a:r>
              <a:rPr lang="en-US" b="0" i="0" dirty="0">
                <a:solidFill>
                  <a:srgbClr val="333333"/>
                </a:solidFill>
                <a:effectLst/>
                <a:latin typeface="inter-regular"/>
              </a:rPr>
              <a:t> and intelligence defines </a:t>
            </a:r>
            <a:r>
              <a:rPr lang="en-US" b="0" dirty="0">
                <a:solidFill>
                  <a:srgbClr val="333333"/>
                </a:solidFill>
                <a:effectLst/>
                <a:latin typeface="inter-regular"/>
              </a:rPr>
              <a:t>"</a:t>
            </a:r>
            <a:r>
              <a:rPr lang="en-US" b="0" u="sng" dirty="0">
                <a:solidFill>
                  <a:srgbClr val="333333"/>
                </a:solidFill>
                <a:effectLst/>
                <a:latin typeface="inter-regular"/>
              </a:rPr>
              <a:t>thinking power</a:t>
            </a:r>
            <a:r>
              <a:rPr lang="en-US" b="0" dirty="0">
                <a:solidFill>
                  <a:srgbClr val="333333"/>
                </a:solidFill>
                <a:effectLst/>
                <a:latin typeface="inter-regular"/>
              </a:rPr>
              <a:t>", </a:t>
            </a:r>
            <a:r>
              <a:rPr lang="en-US" b="0" i="0" dirty="0">
                <a:solidFill>
                  <a:srgbClr val="333333"/>
                </a:solidFill>
                <a:effectLst/>
                <a:latin typeface="inter-regular"/>
              </a:rPr>
              <a:t>hence AI means </a:t>
            </a:r>
            <a:r>
              <a:rPr lang="en-US" b="0" i="1" dirty="0">
                <a:solidFill>
                  <a:srgbClr val="333333"/>
                </a:solidFill>
                <a:effectLst/>
                <a:latin typeface="inter-regular"/>
              </a:rPr>
              <a:t>"a </a:t>
            </a:r>
            <a:r>
              <a:rPr lang="en-US" b="0" dirty="0">
                <a:solidFill>
                  <a:srgbClr val="333333"/>
                </a:solidFill>
                <a:effectLst/>
                <a:highlight>
                  <a:srgbClr val="C0C0C0"/>
                </a:highlight>
                <a:latin typeface="inter-regular"/>
              </a:rPr>
              <a:t>man-made thinking power.“</a:t>
            </a:r>
          </a:p>
          <a:p>
            <a:r>
              <a:rPr lang="en-US" b="0" i="0" dirty="0">
                <a:solidFill>
                  <a:srgbClr val="333333"/>
                </a:solidFill>
                <a:effectLst/>
                <a:latin typeface="inter-regular"/>
              </a:rPr>
              <a:t>It is currently working with a variety of subfields, ranging from general to specific, such as self-driving cars, playing chess, proving theorems, playing music, Painting, etc.</a:t>
            </a:r>
            <a:br>
              <a:rPr lang="en-US" dirty="0"/>
            </a:br>
            <a:endParaRPr lang="en-IN" dirty="0">
              <a:highlight>
                <a:srgbClr val="C0C0C0"/>
              </a:highlight>
            </a:endParaRPr>
          </a:p>
        </p:txBody>
      </p:sp>
    </p:spTree>
    <p:extLst>
      <p:ext uri="{BB962C8B-B14F-4D97-AF65-F5344CB8AC3E}">
        <p14:creationId xmlns:p14="http://schemas.microsoft.com/office/powerpoint/2010/main" val="36262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2C3F-22FF-ADD2-1CF0-EFC2AEFE2F48}"/>
              </a:ext>
            </a:extLst>
          </p:cNvPr>
          <p:cNvSpPr>
            <a:spLocks noGrp="1"/>
          </p:cNvSpPr>
          <p:nvPr>
            <p:ph type="title"/>
          </p:nvPr>
        </p:nvSpPr>
        <p:spPr/>
        <p:txBody>
          <a:bodyPr>
            <a:noAutofit/>
          </a:bodyPr>
          <a:lstStyle/>
          <a:p>
            <a:r>
              <a:rPr lang="en-IN" sz="4800" b="0" i="0" u="sng" dirty="0">
                <a:effectLst/>
                <a:highlight>
                  <a:srgbClr val="C0C0C0"/>
                </a:highlight>
                <a:latin typeface="+mn-lt"/>
              </a:rPr>
              <a:t>Application of AI</a:t>
            </a:r>
            <a:br>
              <a:rPr lang="en-IN" sz="4800" b="0" i="0" u="sng" dirty="0">
                <a:effectLst/>
                <a:latin typeface="+mn-lt"/>
              </a:rPr>
            </a:br>
            <a:endParaRPr lang="en-IN" sz="4800" u="sng" dirty="0">
              <a:latin typeface="+mn-lt"/>
            </a:endParaRPr>
          </a:p>
        </p:txBody>
      </p:sp>
      <p:sp>
        <p:nvSpPr>
          <p:cNvPr id="3" name="Content Placeholder 2">
            <a:extLst>
              <a:ext uri="{FF2B5EF4-FFF2-40B4-BE49-F238E27FC236}">
                <a16:creationId xmlns:a16="http://schemas.microsoft.com/office/drawing/2014/main" id="{9545B189-F069-DB5B-80EB-3A7570B1963C}"/>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1" i="0" dirty="0">
                <a:solidFill>
                  <a:srgbClr val="000000"/>
                </a:solidFill>
                <a:effectLst/>
                <a:highlight>
                  <a:srgbClr val="C0C0C0"/>
                </a:highlight>
              </a:rPr>
              <a:t>Gaming</a:t>
            </a:r>
            <a:r>
              <a:rPr lang="en-US" b="0" i="0" dirty="0">
                <a:solidFill>
                  <a:srgbClr val="000000"/>
                </a:solidFill>
                <a:effectLst/>
              </a:rPr>
              <a:t> − AI plays crucial role in strategic games such as chess, poker, tic-tac-toe, etc., where machine can think of large number of possible positions based on heuristic knowledge.</a:t>
            </a:r>
          </a:p>
          <a:p>
            <a:pPr algn="just">
              <a:buFont typeface="Arial" panose="020B0604020202020204" pitchFamily="34" charset="0"/>
              <a:buChar char="•"/>
            </a:pPr>
            <a:r>
              <a:rPr lang="en-US" b="1" i="0" dirty="0">
                <a:solidFill>
                  <a:srgbClr val="000000"/>
                </a:solidFill>
                <a:effectLst/>
                <a:highlight>
                  <a:srgbClr val="C0C0C0"/>
                </a:highlight>
              </a:rPr>
              <a:t>Natural Language Processing</a:t>
            </a:r>
            <a:r>
              <a:rPr lang="en-US" b="0" i="0" dirty="0">
                <a:solidFill>
                  <a:srgbClr val="000000"/>
                </a:solidFill>
                <a:effectLst/>
                <a:highlight>
                  <a:srgbClr val="C0C0C0"/>
                </a:highlight>
              </a:rPr>
              <a:t> </a:t>
            </a:r>
            <a:r>
              <a:rPr lang="en-US" b="0" i="0" dirty="0">
                <a:solidFill>
                  <a:srgbClr val="000000"/>
                </a:solidFill>
                <a:effectLst/>
              </a:rPr>
              <a:t>− It is possible to interact with the computer that understands natural language spoken by humans.</a:t>
            </a:r>
          </a:p>
          <a:p>
            <a:pPr algn="just">
              <a:buFont typeface="Arial" panose="020B0604020202020204" pitchFamily="34" charset="0"/>
              <a:buChar char="•"/>
            </a:pPr>
            <a:r>
              <a:rPr lang="en-US" b="1" i="0" dirty="0">
                <a:solidFill>
                  <a:srgbClr val="000000"/>
                </a:solidFill>
                <a:effectLst/>
                <a:highlight>
                  <a:srgbClr val="C0C0C0"/>
                </a:highlight>
              </a:rPr>
              <a:t>Expert Systems</a:t>
            </a:r>
            <a:r>
              <a:rPr lang="en-US" b="0" i="0" dirty="0">
                <a:solidFill>
                  <a:srgbClr val="000000"/>
                </a:solidFill>
                <a:effectLst/>
                <a:highlight>
                  <a:srgbClr val="C0C0C0"/>
                </a:highlight>
              </a:rPr>
              <a:t> </a:t>
            </a:r>
            <a:r>
              <a:rPr lang="en-US" b="0" i="0" dirty="0">
                <a:solidFill>
                  <a:srgbClr val="000000"/>
                </a:solidFill>
                <a:effectLst/>
              </a:rPr>
              <a:t>− There are some applications which integrate machine, software, and special information to impart reasoning and advising. They provide explanation and advice to the users.</a:t>
            </a:r>
          </a:p>
          <a:p>
            <a:pPr algn="just">
              <a:buFont typeface="Arial" panose="020B0604020202020204" pitchFamily="34" charset="0"/>
              <a:buChar char="•"/>
            </a:pPr>
            <a:r>
              <a:rPr lang="en-US" b="1" i="0" dirty="0">
                <a:solidFill>
                  <a:srgbClr val="000000"/>
                </a:solidFill>
                <a:effectLst/>
                <a:highlight>
                  <a:srgbClr val="C0C0C0"/>
                </a:highlight>
              </a:rPr>
              <a:t>Vision Systems</a:t>
            </a:r>
            <a:r>
              <a:rPr lang="en-US" b="0" i="0" dirty="0">
                <a:solidFill>
                  <a:srgbClr val="000000"/>
                </a:solidFill>
                <a:effectLst/>
                <a:highlight>
                  <a:srgbClr val="C0C0C0"/>
                </a:highlight>
              </a:rPr>
              <a:t> </a:t>
            </a:r>
            <a:r>
              <a:rPr lang="en-US" b="0" i="0" dirty="0">
                <a:solidFill>
                  <a:srgbClr val="000000"/>
                </a:solidFill>
                <a:effectLst/>
              </a:rPr>
              <a:t>− These systems understand, interpret, and comprehend visual input on the computer. For example,</a:t>
            </a:r>
          </a:p>
          <a:p>
            <a:pPr marL="742950" lvl="1" indent="-285750" algn="just">
              <a:buFont typeface="Arial" panose="020B0604020202020204" pitchFamily="34" charset="0"/>
              <a:buChar char="•"/>
            </a:pPr>
            <a:r>
              <a:rPr lang="en-US" b="0" i="0" dirty="0">
                <a:solidFill>
                  <a:srgbClr val="000000"/>
                </a:solidFill>
                <a:effectLst/>
              </a:rPr>
              <a:t>A spying </a:t>
            </a:r>
            <a:r>
              <a:rPr lang="en-US" b="0" i="0" dirty="0" err="1">
                <a:solidFill>
                  <a:srgbClr val="000000"/>
                </a:solidFill>
                <a:effectLst/>
              </a:rPr>
              <a:t>aeroplane</a:t>
            </a:r>
            <a:r>
              <a:rPr lang="en-US" b="0" i="0" dirty="0">
                <a:solidFill>
                  <a:srgbClr val="000000"/>
                </a:solidFill>
                <a:effectLst/>
              </a:rPr>
              <a:t> takes photographs, which are used to figure out spatial information or map of the areas.</a:t>
            </a:r>
          </a:p>
          <a:p>
            <a:pPr marL="742950" lvl="1" indent="-285750" algn="just">
              <a:buFont typeface="Arial" panose="020B0604020202020204" pitchFamily="34" charset="0"/>
              <a:buChar char="•"/>
            </a:pPr>
            <a:r>
              <a:rPr lang="en-US" b="0" i="0" dirty="0">
                <a:solidFill>
                  <a:srgbClr val="000000"/>
                </a:solidFill>
                <a:effectLst/>
              </a:rPr>
              <a:t>Doctors use clinical expert system to diagnose the patient.</a:t>
            </a:r>
          </a:p>
          <a:p>
            <a:pPr marL="742950" lvl="1" indent="-285750" algn="just">
              <a:buFont typeface="Arial" panose="020B0604020202020204" pitchFamily="34" charset="0"/>
              <a:buChar char="•"/>
            </a:pPr>
            <a:r>
              <a:rPr lang="en-US" b="0" i="0" dirty="0">
                <a:solidFill>
                  <a:srgbClr val="000000"/>
                </a:solidFill>
                <a:effectLst/>
              </a:rPr>
              <a:t>Police use computer software that can recognize the face of criminal with the stored portrait made by forensic artist.</a:t>
            </a:r>
          </a:p>
          <a:p>
            <a:endParaRPr lang="en-IN" dirty="0"/>
          </a:p>
        </p:txBody>
      </p:sp>
    </p:spTree>
    <p:extLst>
      <p:ext uri="{BB962C8B-B14F-4D97-AF65-F5344CB8AC3E}">
        <p14:creationId xmlns:p14="http://schemas.microsoft.com/office/powerpoint/2010/main" val="250962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56C-C4E9-4496-BFC9-2F8C39E05E2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9D5E3B-6ACE-CC98-FB4B-152C9219A514}"/>
              </a:ext>
            </a:extLst>
          </p:cNvPr>
          <p:cNvSpPr>
            <a:spLocks noGrp="1"/>
          </p:cNvSpPr>
          <p:nvPr>
            <p:ph idx="1"/>
          </p:nvPr>
        </p:nvSpPr>
        <p:spPr/>
        <p:txBody>
          <a:bodyPr>
            <a:normAutofit fontScale="92500"/>
          </a:bodyPr>
          <a:lstStyle/>
          <a:p>
            <a:pPr algn="just">
              <a:buFont typeface="Arial" panose="020B0604020202020204" pitchFamily="34" charset="0"/>
              <a:buChar char="•"/>
            </a:pPr>
            <a:r>
              <a:rPr lang="en-US" b="1" i="0" dirty="0">
                <a:solidFill>
                  <a:srgbClr val="000000"/>
                </a:solidFill>
                <a:effectLst/>
                <a:highlight>
                  <a:srgbClr val="C0C0C0"/>
                </a:highlight>
              </a:rPr>
              <a:t>Speech Recognition</a:t>
            </a:r>
            <a:r>
              <a:rPr lang="en-US" b="0" i="0" dirty="0">
                <a:solidFill>
                  <a:srgbClr val="000000"/>
                </a:solidFill>
                <a:effectLst/>
                <a:highlight>
                  <a:srgbClr val="C0C0C0"/>
                </a:highlight>
              </a:rPr>
              <a:t> </a:t>
            </a:r>
            <a:r>
              <a:rPr lang="en-US" b="0" i="0" dirty="0">
                <a:solidFill>
                  <a:srgbClr val="000000"/>
                </a:solidFill>
                <a:effectLst/>
              </a:rPr>
              <a:t>− Some intelligent systems are capable of hearing and comprehending the language in terms of sentences and their meanings while a human talks to it. It can handle different accents, slang words, noise in the background, change in human’s noise due to cold, etc.</a:t>
            </a:r>
          </a:p>
          <a:p>
            <a:pPr algn="just">
              <a:buFont typeface="Arial" panose="020B0604020202020204" pitchFamily="34" charset="0"/>
              <a:buChar char="•"/>
            </a:pPr>
            <a:r>
              <a:rPr lang="en-US" b="1" i="0" dirty="0">
                <a:solidFill>
                  <a:srgbClr val="000000"/>
                </a:solidFill>
                <a:effectLst/>
                <a:highlight>
                  <a:srgbClr val="C0C0C0"/>
                </a:highlight>
              </a:rPr>
              <a:t>Handwriting Recognition</a:t>
            </a:r>
            <a:r>
              <a:rPr lang="en-US" b="0" i="0" dirty="0">
                <a:solidFill>
                  <a:srgbClr val="000000"/>
                </a:solidFill>
                <a:effectLst/>
                <a:highlight>
                  <a:srgbClr val="C0C0C0"/>
                </a:highlight>
              </a:rPr>
              <a:t> </a:t>
            </a:r>
            <a:r>
              <a:rPr lang="en-US" b="0" i="0" dirty="0">
                <a:solidFill>
                  <a:srgbClr val="000000"/>
                </a:solidFill>
                <a:effectLst/>
              </a:rPr>
              <a:t>− The handwriting recognition software reads the text written on paper by a pen or on screen by a stylus. It can recognize the shapes of the letters and convert it into editable text.</a:t>
            </a:r>
          </a:p>
          <a:p>
            <a:pPr algn="just">
              <a:buFont typeface="Arial" panose="020B0604020202020204" pitchFamily="34" charset="0"/>
              <a:buChar char="•"/>
            </a:pPr>
            <a:r>
              <a:rPr lang="en-US" b="1" i="0" dirty="0">
                <a:solidFill>
                  <a:srgbClr val="000000"/>
                </a:solidFill>
                <a:effectLst/>
                <a:highlight>
                  <a:srgbClr val="C0C0C0"/>
                </a:highlight>
              </a:rPr>
              <a:t>Intelligent Robots</a:t>
            </a:r>
            <a:r>
              <a:rPr lang="en-US" b="0" i="0" dirty="0">
                <a:solidFill>
                  <a:srgbClr val="000000"/>
                </a:solidFill>
                <a:effectLst/>
                <a:highlight>
                  <a:srgbClr val="C0C0C0"/>
                </a:highlight>
              </a:rPr>
              <a:t> </a:t>
            </a:r>
            <a:r>
              <a:rPr lang="en-US" b="0" i="0" dirty="0">
                <a:solidFill>
                  <a:srgbClr val="000000"/>
                </a:solidFill>
                <a:effectLst/>
              </a:rPr>
              <a:t>− Robots are able to perform the tasks given by a human. They have sensors to detect physical data from the real world such as light, heat, temperature, movement, sound, bump, and pressure.</a:t>
            </a:r>
          </a:p>
          <a:p>
            <a:endParaRPr lang="en-IN" dirty="0"/>
          </a:p>
        </p:txBody>
      </p:sp>
    </p:spTree>
    <p:extLst>
      <p:ext uri="{BB962C8B-B14F-4D97-AF65-F5344CB8AC3E}">
        <p14:creationId xmlns:p14="http://schemas.microsoft.com/office/powerpoint/2010/main" val="303609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1C85-A267-154E-EE0E-1A4B52BFAF31}"/>
              </a:ext>
            </a:extLst>
          </p:cNvPr>
          <p:cNvSpPr>
            <a:spLocks noGrp="1"/>
          </p:cNvSpPr>
          <p:nvPr>
            <p:ph type="title"/>
          </p:nvPr>
        </p:nvSpPr>
        <p:spPr/>
        <p:txBody>
          <a:bodyPr>
            <a:normAutofit fontScale="90000"/>
          </a:bodyPr>
          <a:lstStyle/>
          <a:p>
            <a:r>
              <a:rPr lang="en-IN" sz="4800" b="0" i="0" dirty="0">
                <a:effectLst/>
                <a:highlight>
                  <a:srgbClr val="C0C0C0"/>
                </a:highlight>
                <a:latin typeface="+mn-lt"/>
              </a:rPr>
              <a:t>History of Artificial Intelligence</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id="{A8C2FF58-3773-1475-DE51-EC40B9B61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988" y="1343770"/>
            <a:ext cx="9692640" cy="4833193"/>
          </a:xfrm>
        </p:spPr>
      </p:pic>
    </p:spTree>
    <p:extLst>
      <p:ext uri="{BB962C8B-B14F-4D97-AF65-F5344CB8AC3E}">
        <p14:creationId xmlns:p14="http://schemas.microsoft.com/office/powerpoint/2010/main" val="44209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07C8-C4E8-8FC1-F612-0A11032639A6}"/>
              </a:ext>
            </a:extLst>
          </p:cNvPr>
          <p:cNvSpPr>
            <a:spLocks noGrp="1"/>
          </p:cNvSpPr>
          <p:nvPr>
            <p:ph type="title"/>
          </p:nvPr>
        </p:nvSpPr>
        <p:spPr>
          <a:xfrm>
            <a:off x="838199" y="350923"/>
            <a:ext cx="10809800" cy="1325563"/>
          </a:xfrm>
        </p:spPr>
        <p:txBody>
          <a:bodyPr>
            <a:normAutofit/>
          </a:bodyPr>
          <a:lstStyle/>
          <a:p>
            <a:r>
              <a:rPr lang="en-US" sz="4800" dirty="0">
                <a:latin typeface="+mn-lt"/>
              </a:rPr>
              <a:t>HISTORY</a:t>
            </a:r>
            <a:endParaRPr lang="en-IN" sz="4800" dirty="0">
              <a:latin typeface="+mn-lt"/>
            </a:endParaRPr>
          </a:p>
        </p:txBody>
      </p:sp>
      <p:sp>
        <p:nvSpPr>
          <p:cNvPr id="3" name="Content Placeholder 2">
            <a:extLst>
              <a:ext uri="{FF2B5EF4-FFF2-40B4-BE49-F238E27FC236}">
                <a16:creationId xmlns:a16="http://schemas.microsoft.com/office/drawing/2014/main" id="{B8FFEDAA-CA78-4BB2-1EF3-40421BB29996}"/>
              </a:ext>
            </a:extLst>
          </p:cNvPr>
          <p:cNvSpPr>
            <a:spLocks noGrp="1"/>
          </p:cNvSpPr>
          <p:nvPr>
            <p:ph idx="1"/>
          </p:nvPr>
        </p:nvSpPr>
        <p:spPr>
          <a:xfrm>
            <a:off x="838199" y="5009323"/>
            <a:ext cx="10579874" cy="1399428"/>
          </a:xfrm>
        </p:spPr>
        <p:txBody>
          <a:bodyPr>
            <a:normAutofit/>
          </a:bodyPr>
          <a:lstStyle/>
          <a:p>
            <a:pPr algn="just">
              <a:buFont typeface="Arial" panose="020B0604020202020204" pitchFamily="34" charset="0"/>
              <a:buChar char="•"/>
            </a:pPr>
            <a:r>
              <a:rPr lang="en-US" sz="1800" b="1" i="0" dirty="0">
                <a:solidFill>
                  <a:srgbClr val="000000"/>
                </a:solidFill>
                <a:effectLst/>
                <a:latin typeface="inter-bold"/>
              </a:rPr>
              <a:t>Year 1966:</a:t>
            </a:r>
            <a:r>
              <a:rPr lang="en-US" sz="1800" b="0" i="0" dirty="0">
                <a:solidFill>
                  <a:srgbClr val="000000"/>
                </a:solidFill>
                <a:effectLst/>
                <a:latin typeface="inter-regular"/>
              </a:rPr>
              <a:t> The researchers emphasized developing algorithms which can solve mathematical problems. Joseph </a:t>
            </a:r>
            <a:r>
              <a:rPr lang="en-US" sz="1800" b="0" i="0" dirty="0" err="1">
                <a:solidFill>
                  <a:srgbClr val="000000"/>
                </a:solidFill>
                <a:effectLst/>
                <a:latin typeface="inter-regular"/>
              </a:rPr>
              <a:t>Weizenbaum</a:t>
            </a:r>
            <a:r>
              <a:rPr lang="en-US" sz="1800" b="0" i="0" dirty="0">
                <a:solidFill>
                  <a:srgbClr val="000000"/>
                </a:solidFill>
                <a:effectLst/>
                <a:latin typeface="inter-regular"/>
              </a:rPr>
              <a:t> created the first chatbot in 1966, which was named as ELIZA.</a:t>
            </a:r>
          </a:p>
          <a:p>
            <a:pPr algn="just">
              <a:buFont typeface="Arial" panose="020B0604020202020204" pitchFamily="34" charset="0"/>
              <a:buChar char="•"/>
            </a:pPr>
            <a:r>
              <a:rPr lang="en-US" sz="1800" b="1" i="0" dirty="0">
                <a:solidFill>
                  <a:srgbClr val="000000"/>
                </a:solidFill>
                <a:effectLst/>
                <a:latin typeface="inter-bold"/>
              </a:rPr>
              <a:t>Year 1972:</a:t>
            </a:r>
            <a:r>
              <a:rPr lang="en-US" sz="1800" b="0" i="0" dirty="0">
                <a:solidFill>
                  <a:srgbClr val="000000"/>
                </a:solidFill>
                <a:effectLst/>
                <a:latin typeface="inter-regular"/>
              </a:rPr>
              <a:t> The first intelligent humanoid robot was built in Japan which was named as WABOT-1.</a:t>
            </a:r>
          </a:p>
          <a:p>
            <a:endParaRPr lang="en-IN" dirty="0"/>
          </a:p>
        </p:txBody>
      </p:sp>
      <p:sp>
        <p:nvSpPr>
          <p:cNvPr id="9" name="TextBox 8">
            <a:extLst>
              <a:ext uri="{FF2B5EF4-FFF2-40B4-BE49-F238E27FC236}">
                <a16:creationId xmlns:a16="http://schemas.microsoft.com/office/drawing/2014/main" id="{9C39A54E-D152-BDBF-026F-FACE9EECC25C}"/>
              </a:ext>
            </a:extLst>
          </p:cNvPr>
          <p:cNvSpPr txBox="1"/>
          <p:nvPr/>
        </p:nvSpPr>
        <p:spPr>
          <a:xfrm>
            <a:off x="838199" y="2272850"/>
            <a:ext cx="10515599" cy="1477328"/>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Year 1943:</a:t>
            </a:r>
            <a:r>
              <a:rPr lang="en-US" b="0" i="0" dirty="0">
                <a:solidFill>
                  <a:srgbClr val="000000"/>
                </a:solidFill>
                <a:effectLst/>
                <a:latin typeface="inter-regular"/>
              </a:rPr>
              <a:t> The first work which is now recognized as AI was done by Warren McCulloch and Walter pits in 1943. They proposed a model of </a:t>
            </a:r>
            <a:r>
              <a:rPr lang="en-US" b="1" i="0" dirty="0">
                <a:solidFill>
                  <a:srgbClr val="000000"/>
                </a:solidFill>
                <a:effectLst/>
                <a:latin typeface="inter-bold"/>
              </a:rPr>
              <a:t>artificial neurons</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Year 1949:</a:t>
            </a:r>
            <a:r>
              <a:rPr lang="en-US" b="0" i="0" dirty="0">
                <a:solidFill>
                  <a:srgbClr val="000000"/>
                </a:solidFill>
                <a:effectLst/>
                <a:latin typeface="inter-regular"/>
              </a:rPr>
              <a:t> Donald Hebb demonstrated an updating rule for modifying the connection strength between neurons. His rule is now called </a:t>
            </a:r>
            <a:r>
              <a:rPr lang="en-US" b="1" i="0" dirty="0">
                <a:solidFill>
                  <a:srgbClr val="000000"/>
                </a:solidFill>
                <a:effectLst/>
                <a:latin typeface="inter-bold"/>
              </a:rPr>
              <a:t>Hebbian learning</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Year 1950:</a:t>
            </a:r>
            <a:r>
              <a:rPr lang="en-US" b="0" i="0" dirty="0">
                <a:solidFill>
                  <a:srgbClr val="000000"/>
                </a:solidFill>
                <a:effectLst/>
                <a:latin typeface="inter-regular"/>
              </a:rPr>
              <a:t> The Alan Turing who was an English mathematician and pioneered Machine learning in 1950.</a:t>
            </a:r>
          </a:p>
        </p:txBody>
      </p:sp>
      <p:sp>
        <p:nvSpPr>
          <p:cNvPr id="13" name="TextBox 12">
            <a:extLst>
              <a:ext uri="{FF2B5EF4-FFF2-40B4-BE49-F238E27FC236}">
                <a16:creationId xmlns:a16="http://schemas.microsoft.com/office/drawing/2014/main" id="{1E31930F-216D-9699-18BB-9D494C0A7BD4}"/>
              </a:ext>
            </a:extLst>
          </p:cNvPr>
          <p:cNvSpPr txBox="1"/>
          <p:nvPr/>
        </p:nvSpPr>
        <p:spPr>
          <a:xfrm>
            <a:off x="1391478" y="3750178"/>
            <a:ext cx="9438198" cy="1754326"/>
          </a:xfrm>
          <a:prstGeom prst="rect">
            <a:avLst/>
          </a:prstGeom>
          <a:noFill/>
        </p:spPr>
        <p:txBody>
          <a:bodyPr wrap="square">
            <a:spAutoFit/>
          </a:bodyPr>
          <a:lstStyle/>
          <a:p>
            <a:pPr marL="742950" lvl="1" indent="-285750" algn="just">
              <a:buFont typeface="Arial" panose="020B0604020202020204" pitchFamily="34" charset="0"/>
              <a:buChar char="•"/>
            </a:pPr>
            <a:r>
              <a:rPr lang="en-US" b="1" i="0" dirty="0">
                <a:solidFill>
                  <a:srgbClr val="000000"/>
                </a:solidFill>
                <a:effectLst/>
                <a:latin typeface="inter-bold"/>
              </a:rPr>
              <a:t>Year 1955:</a:t>
            </a:r>
            <a:r>
              <a:rPr lang="en-US" b="0" i="0" dirty="0">
                <a:solidFill>
                  <a:srgbClr val="000000"/>
                </a:solidFill>
                <a:effectLst/>
                <a:latin typeface="inter-regular"/>
              </a:rPr>
              <a:t> An Allen Newell and Herbert A. Simon created the "first artificial intelligence </a:t>
            </a:r>
            <a:r>
              <a:rPr lang="en-US" b="0" i="0" dirty="0" err="1">
                <a:solidFill>
                  <a:srgbClr val="000000"/>
                </a:solidFill>
                <a:effectLst/>
                <a:latin typeface="inter-regular"/>
              </a:rPr>
              <a:t>program"Which</a:t>
            </a:r>
            <a:r>
              <a:rPr lang="en-US" b="0" i="0" dirty="0">
                <a:solidFill>
                  <a:srgbClr val="000000"/>
                </a:solidFill>
                <a:effectLst/>
                <a:latin typeface="inter-regular"/>
              </a:rPr>
              <a:t> was named as </a:t>
            </a:r>
            <a:r>
              <a:rPr lang="en-US" b="1" i="0" dirty="0">
                <a:solidFill>
                  <a:srgbClr val="000000"/>
                </a:solidFill>
                <a:effectLst/>
                <a:latin typeface="inter-bold"/>
              </a:rPr>
              <a:t>"Logic Theorist"</a:t>
            </a:r>
            <a:r>
              <a:rPr lang="en-US" b="0" i="0" dirty="0">
                <a:solidFill>
                  <a:srgbClr val="000000"/>
                </a:solidFill>
                <a:effectLst/>
                <a:latin typeface="inter-regular"/>
              </a:rPr>
              <a:t>. ’</a:t>
            </a:r>
          </a:p>
          <a:p>
            <a:pPr marL="742950" lvl="1" indent="-285750" algn="just">
              <a:buFont typeface="Arial" panose="020B0604020202020204" pitchFamily="34" charset="0"/>
              <a:buChar char="•"/>
            </a:pPr>
            <a:r>
              <a:rPr lang="en-US" b="1" i="0" dirty="0">
                <a:solidFill>
                  <a:srgbClr val="000000"/>
                </a:solidFill>
                <a:effectLst/>
                <a:latin typeface="inter-bold"/>
              </a:rPr>
              <a:t>   Year 1956:</a:t>
            </a:r>
            <a:r>
              <a:rPr lang="en-US" b="0" i="0" dirty="0">
                <a:solidFill>
                  <a:srgbClr val="000000"/>
                </a:solidFill>
                <a:effectLst/>
                <a:latin typeface="inter-regular"/>
              </a:rPr>
              <a:t> The word "Artificial Intelligence" first adopted by American Computer scientist John McCarthy at the Dartmouth Conference. For the first time, AI coined as an academic field.</a:t>
            </a:r>
          </a:p>
          <a:p>
            <a:endParaRPr lang="en-IN" dirty="0"/>
          </a:p>
        </p:txBody>
      </p:sp>
    </p:spTree>
    <p:extLst>
      <p:ext uri="{BB962C8B-B14F-4D97-AF65-F5344CB8AC3E}">
        <p14:creationId xmlns:p14="http://schemas.microsoft.com/office/powerpoint/2010/main" val="350478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84AF-C7E3-61FC-3B33-868C05FBDE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E49D55F-D828-D841-EF52-21183AD2BAFC}"/>
              </a:ext>
            </a:extLst>
          </p:cNvPr>
          <p:cNvSpPr>
            <a:spLocks noGrp="1"/>
          </p:cNvSpPr>
          <p:nvPr>
            <p:ph idx="1"/>
          </p:nvPr>
        </p:nvSpPr>
        <p:spPr/>
        <p:txBody>
          <a:bodyPr>
            <a:normAutofit/>
          </a:bodyPr>
          <a:lstStyle/>
          <a:p>
            <a:pPr algn="just">
              <a:buFont typeface="Arial" panose="020B0604020202020204" pitchFamily="34" charset="0"/>
              <a:buChar char="•"/>
            </a:pPr>
            <a:r>
              <a:rPr lang="en-US" sz="2000" b="1" i="0" dirty="0">
                <a:solidFill>
                  <a:srgbClr val="000000"/>
                </a:solidFill>
                <a:effectLst/>
                <a:latin typeface="inter-bold"/>
              </a:rPr>
              <a:t>Year 1980:</a:t>
            </a:r>
            <a:r>
              <a:rPr lang="en-US" sz="2000" b="0" i="0" dirty="0">
                <a:solidFill>
                  <a:srgbClr val="000000"/>
                </a:solidFill>
                <a:effectLst/>
                <a:latin typeface="inter-regular"/>
              </a:rPr>
              <a:t> After AI winter duration, AI came back with "Expert System". Expert systems were programmed that emulate the decision-making ability of a human expert.</a:t>
            </a:r>
          </a:p>
          <a:p>
            <a:pPr algn="just">
              <a:buFont typeface="Arial" panose="020B0604020202020204" pitchFamily="34" charset="0"/>
              <a:buChar char="•"/>
            </a:pPr>
            <a:r>
              <a:rPr lang="en-US" sz="2000" b="0" i="0" dirty="0">
                <a:solidFill>
                  <a:srgbClr val="000000"/>
                </a:solidFill>
                <a:effectLst/>
                <a:latin typeface="inter-regular"/>
              </a:rPr>
              <a:t>In the Year 1980, the first national conference of the American Association of Artificial Intelligence </a:t>
            </a:r>
            <a:r>
              <a:rPr lang="en-US" sz="2000" b="1" i="0" dirty="0">
                <a:solidFill>
                  <a:srgbClr val="000000"/>
                </a:solidFill>
                <a:effectLst/>
                <a:latin typeface="inter-bold"/>
              </a:rPr>
              <a:t>was held at Stanford University</a:t>
            </a:r>
            <a:r>
              <a:rPr lang="en-US" sz="2000" b="0" i="0" dirty="0">
                <a:solidFill>
                  <a:srgbClr val="000000"/>
                </a:solidFill>
                <a:effectLst/>
                <a:latin typeface="inter-regular"/>
              </a:rPr>
              <a:t>.</a:t>
            </a:r>
          </a:p>
          <a:p>
            <a:pPr algn="just">
              <a:buFont typeface="Arial" panose="020B0604020202020204" pitchFamily="34" charset="0"/>
              <a:buChar char="•"/>
            </a:pPr>
            <a:r>
              <a:rPr lang="en-US" sz="2000" b="1" i="0" dirty="0">
                <a:solidFill>
                  <a:srgbClr val="000000"/>
                </a:solidFill>
                <a:effectLst/>
                <a:latin typeface="inter-bold"/>
              </a:rPr>
              <a:t>ear 1997:</a:t>
            </a:r>
            <a:r>
              <a:rPr lang="en-US" sz="2000" b="0" i="0" dirty="0">
                <a:solidFill>
                  <a:srgbClr val="000000"/>
                </a:solidFill>
                <a:effectLst/>
                <a:latin typeface="inter-regular"/>
              </a:rPr>
              <a:t> In the year 1997, IBM Deep Blue beats world chess champion, Gary Kasparov, and became the first computer to beat a world chess champion.</a:t>
            </a:r>
          </a:p>
          <a:p>
            <a:pPr algn="just">
              <a:buFont typeface="Arial" panose="020B0604020202020204" pitchFamily="34" charset="0"/>
              <a:buChar char="•"/>
            </a:pPr>
            <a:r>
              <a:rPr lang="en-US" sz="2000" b="1" i="0" dirty="0">
                <a:solidFill>
                  <a:srgbClr val="000000"/>
                </a:solidFill>
                <a:effectLst/>
                <a:latin typeface="inter-bold"/>
              </a:rPr>
              <a:t>Year 2002:</a:t>
            </a:r>
            <a:r>
              <a:rPr lang="en-US" sz="2000" b="0" i="0" dirty="0">
                <a:solidFill>
                  <a:srgbClr val="000000"/>
                </a:solidFill>
                <a:effectLst/>
                <a:latin typeface="inter-regular"/>
              </a:rPr>
              <a:t> for the first time, AI entered the home in the form of Roomba, a vacuum cleaner.</a:t>
            </a:r>
          </a:p>
          <a:p>
            <a:pPr algn="just">
              <a:buFont typeface="Arial" panose="020B0604020202020204" pitchFamily="34" charset="0"/>
              <a:buChar char="•"/>
            </a:pPr>
            <a:r>
              <a:rPr lang="en-US" sz="2000" b="1" i="0" dirty="0">
                <a:solidFill>
                  <a:srgbClr val="000000"/>
                </a:solidFill>
                <a:effectLst/>
                <a:latin typeface="inter-bold"/>
              </a:rPr>
              <a:t>Year 2006:</a:t>
            </a:r>
            <a:r>
              <a:rPr lang="en-US" sz="2000" b="0" i="0" dirty="0">
                <a:solidFill>
                  <a:srgbClr val="000000"/>
                </a:solidFill>
                <a:effectLst/>
                <a:latin typeface="inter-regular"/>
              </a:rPr>
              <a:t> AI came in the Business world till the year 2006. Companies like Facebook, Twitter, and Netflix also started using AI.</a:t>
            </a:r>
          </a:p>
          <a:p>
            <a:pPr algn="just">
              <a:buFont typeface="Arial" panose="020B0604020202020204" pitchFamily="34" charset="0"/>
              <a:buChar char="•"/>
            </a:pPr>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4407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E636-EFC6-E039-3076-A7228A6C0014}"/>
              </a:ext>
            </a:extLst>
          </p:cNvPr>
          <p:cNvSpPr>
            <a:spLocks noGrp="1"/>
          </p:cNvSpPr>
          <p:nvPr>
            <p:ph type="title"/>
          </p:nvPr>
        </p:nvSpPr>
        <p:spPr>
          <a:xfrm>
            <a:off x="825610" y="412833"/>
            <a:ext cx="10515600" cy="1325563"/>
          </a:xfrm>
        </p:spPr>
        <p:txBody>
          <a:bodyPr>
            <a:normAutofit fontScale="90000"/>
          </a:bodyPr>
          <a:lstStyle/>
          <a:p>
            <a:r>
              <a:rPr lang="en-IN" sz="5300" b="0" i="0" u="sng" dirty="0">
                <a:solidFill>
                  <a:srgbClr val="000000"/>
                </a:solidFill>
                <a:effectLst/>
                <a:highlight>
                  <a:srgbClr val="C0C0C0"/>
                </a:highlight>
                <a:latin typeface="Heebo" panose="020B0604020202020204" pitchFamily="2" charset="-79"/>
                <a:cs typeface="Heebo" panose="020B0604020202020204" pitchFamily="2" charset="-79"/>
              </a:rPr>
              <a:t>Agent and Environments</a:t>
            </a:r>
            <a:br>
              <a:rPr lang="en-IN"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318A2414-03DD-A548-BB11-105853C97394}"/>
              </a:ext>
            </a:extLst>
          </p:cNvPr>
          <p:cNvSpPr>
            <a:spLocks noGrp="1"/>
          </p:cNvSpPr>
          <p:nvPr>
            <p:ph idx="1"/>
          </p:nvPr>
        </p:nvSpPr>
        <p:spPr/>
        <p:txBody>
          <a:bodyPr>
            <a:normAutofit lnSpcReduction="10000"/>
          </a:bodyPr>
          <a:lstStyle/>
          <a:p>
            <a:pPr algn="just"/>
            <a:r>
              <a:rPr lang="en-US" b="0" i="0" dirty="0">
                <a:solidFill>
                  <a:srgbClr val="000000"/>
                </a:solidFill>
                <a:effectLst/>
              </a:rPr>
              <a:t>An </a:t>
            </a:r>
            <a:r>
              <a:rPr lang="en-US" b="1" i="0" dirty="0">
                <a:solidFill>
                  <a:srgbClr val="000000"/>
                </a:solidFill>
                <a:effectLst/>
              </a:rPr>
              <a:t>agent</a:t>
            </a:r>
            <a:r>
              <a:rPr lang="en-US" b="0" i="0" dirty="0">
                <a:solidFill>
                  <a:srgbClr val="000000"/>
                </a:solidFill>
                <a:effectLst/>
              </a:rPr>
              <a:t> is anything that can perceive its environment through </a:t>
            </a:r>
            <a:r>
              <a:rPr lang="en-US" b="1" i="0" dirty="0">
                <a:solidFill>
                  <a:srgbClr val="000000"/>
                </a:solidFill>
                <a:effectLst/>
              </a:rPr>
              <a:t>sensors</a:t>
            </a:r>
            <a:r>
              <a:rPr lang="en-US" b="0" i="0" dirty="0">
                <a:solidFill>
                  <a:srgbClr val="000000"/>
                </a:solidFill>
                <a:effectLst/>
              </a:rPr>
              <a:t> and acts upon that environment through </a:t>
            </a:r>
            <a:r>
              <a:rPr lang="en-US" b="1" i="0" dirty="0">
                <a:solidFill>
                  <a:srgbClr val="000000"/>
                </a:solidFill>
                <a:effectLst/>
              </a:rPr>
              <a:t>effectors.</a:t>
            </a:r>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A </a:t>
            </a:r>
            <a:r>
              <a:rPr lang="en-US" b="1" i="0" dirty="0">
                <a:solidFill>
                  <a:srgbClr val="000000"/>
                </a:solidFill>
                <a:effectLst/>
              </a:rPr>
              <a:t>human agent</a:t>
            </a:r>
            <a:r>
              <a:rPr lang="en-US" b="0" i="0" dirty="0">
                <a:solidFill>
                  <a:srgbClr val="000000"/>
                </a:solidFill>
                <a:effectLst/>
              </a:rPr>
              <a:t> has sensory organs such as eyes, ears, nose, tongue and skin parallel to the sensors, and other organs such as hands, legs, mouth, for effectors.</a:t>
            </a:r>
          </a:p>
          <a:p>
            <a:pPr algn="just">
              <a:buFont typeface="Arial" panose="020B0604020202020204" pitchFamily="34" charset="0"/>
              <a:buChar char="•"/>
            </a:pPr>
            <a:r>
              <a:rPr lang="en-US" b="0" i="0" dirty="0">
                <a:solidFill>
                  <a:srgbClr val="000000"/>
                </a:solidFill>
                <a:effectLst/>
              </a:rPr>
              <a:t>A </a:t>
            </a:r>
            <a:r>
              <a:rPr lang="en-US" b="1" i="0" dirty="0">
                <a:solidFill>
                  <a:srgbClr val="000000"/>
                </a:solidFill>
                <a:effectLst/>
              </a:rPr>
              <a:t>robotic agent</a:t>
            </a:r>
            <a:r>
              <a:rPr lang="en-US" b="0" i="0" dirty="0">
                <a:solidFill>
                  <a:srgbClr val="000000"/>
                </a:solidFill>
                <a:effectLst/>
              </a:rPr>
              <a:t> replaces cameras and infrared range finders for the sensors, and various motors and actuators for effectors.</a:t>
            </a:r>
          </a:p>
          <a:p>
            <a:pPr algn="just">
              <a:buFont typeface="Arial" panose="020B0604020202020204" pitchFamily="34" charset="0"/>
              <a:buChar char="•"/>
            </a:pPr>
            <a:r>
              <a:rPr lang="en-US" b="0" i="0" dirty="0">
                <a:solidFill>
                  <a:srgbClr val="000000"/>
                </a:solidFill>
                <a:effectLst/>
              </a:rPr>
              <a:t>A </a:t>
            </a:r>
            <a:r>
              <a:rPr lang="en-US" b="1" i="0" dirty="0">
                <a:solidFill>
                  <a:srgbClr val="000000"/>
                </a:solidFill>
                <a:effectLst/>
              </a:rPr>
              <a:t>software agent</a:t>
            </a:r>
            <a:r>
              <a:rPr lang="en-US" b="0" i="0" dirty="0">
                <a:solidFill>
                  <a:srgbClr val="000000"/>
                </a:solidFill>
                <a:effectLst/>
              </a:rPr>
              <a:t> has encoded bit strings as its programs and actions.</a:t>
            </a:r>
          </a:p>
          <a:p>
            <a:pPr marL="0" indent="0">
              <a:buNone/>
            </a:pPr>
            <a:br>
              <a:rPr lang="en-US" dirty="0"/>
            </a:br>
            <a:endParaRPr lang="en-IN" dirty="0"/>
          </a:p>
        </p:txBody>
      </p:sp>
    </p:spTree>
    <p:extLst>
      <p:ext uri="{BB962C8B-B14F-4D97-AF65-F5344CB8AC3E}">
        <p14:creationId xmlns:p14="http://schemas.microsoft.com/office/powerpoint/2010/main" val="243401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98ED-8593-8A61-26CE-23034104EE34}"/>
              </a:ext>
            </a:extLst>
          </p:cNvPr>
          <p:cNvSpPr>
            <a:spLocks noGrp="1"/>
          </p:cNvSpPr>
          <p:nvPr>
            <p:ph type="title"/>
          </p:nvPr>
        </p:nvSpPr>
        <p:spPr/>
        <p:txBody>
          <a:bodyPr/>
          <a:lstStyle/>
          <a:p>
            <a:r>
              <a:rPr lang="en-US" dirty="0"/>
              <a:t>Agent Terminology:</a:t>
            </a:r>
            <a:endParaRPr lang="en-IN" dirty="0"/>
          </a:p>
        </p:txBody>
      </p:sp>
      <p:sp>
        <p:nvSpPr>
          <p:cNvPr id="3" name="Content Placeholder 2">
            <a:extLst>
              <a:ext uri="{FF2B5EF4-FFF2-40B4-BE49-F238E27FC236}">
                <a16:creationId xmlns:a16="http://schemas.microsoft.com/office/drawing/2014/main" id="{8F17D8D4-4195-E2D9-19FE-6B3EDEA624D7}"/>
              </a:ext>
            </a:extLst>
          </p:cNvPr>
          <p:cNvSpPr>
            <a:spLocks noGrp="1"/>
          </p:cNvSpPr>
          <p:nvPr>
            <p:ph idx="1"/>
          </p:nvPr>
        </p:nvSpPr>
        <p:spPr>
          <a:xfrm>
            <a:off x="841513" y="1253331"/>
            <a:ext cx="10515600" cy="4351338"/>
          </a:xfrm>
        </p:spPr>
        <p:txBody>
          <a:bodyPr>
            <a:normAutofit/>
          </a:bodyPr>
          <a:lstStyle/>
          <a:p>
            <a:pPr marL="457200" lvl="1" indent="0">
              <a:buNone/>
            </a:pPr>
            <a:endParaRPr lang="en-US" b="0" i="0" dirty="0">
              <a:solidFill>
                <a:srgbClr val="000000"/>
              </a:solidFill>
              <a:effectLst/>
              <a:latin typeface="Heebo" pitchFamily="2" charset="-79"/>
              <a:cs typeface="Heebo" pitchFamily="2" charset="-79"/>
            </a:endParaRPr>
          </a:p>
          <a:p>
            <a:pPr lvl="1" algn="just"/>
            <a:r>
              <a:rPr lang="en-US" b="1" i="0" dirty="0">
                <a:solidFill>
                  <a:srgbClr val="000000"/>
                </a:solidFill>
                <a:effectLst/>
              </a:rPr>
              <a:t>Performance Measure of Agent</a:t>
            </a:r>
            <a:r>
              <a:rPr lang="en-US" b="0" i="0" dirty="0">
                <a:solidFill>
                  <a:srgbClr val="000000"/>
                </a:solidFill>
                <a:effectLst/>
              </a:rPr>
              <a:t> − It is the criteria, which determines how successful an agent is.</a:t>
            </a:r>
          </a:p>
          <a:p>
            <a:pPr lvl="1" algn="just"/>
            <a:r>
              <a:rPr lang="en-US" b="1" i="0" dirty="0">
                <a:solidFill>
                  <a:srgbClr val="000000"/>
                </a:solidFill>
                <a:effectLst/>
              </a:rPr>
              <a:t>Behavior of Agent</a:t>
            </a:r>
            <a:r>
              <a:rPr lang="en-US" b="0" i="0" dirty="0">
                <a:solidFill>
                  <a:srgbClr val="000000"/>
                </a:solidFill>
                <a:effectLst/>
              </a:rPr>
              <a:t> − It is the action that agent performs after any given sequence of percepts.</a:t>
            </a:r>
          </a:p>
          <a:p>
            <a:pPr lvl="1" algn="just"/>
            <a:r>
              <a:rPr lang="en-US" b="1" i="0" dirty="0">
                <a:solidFill>
                  <a:srgbClr val="000000"/>
                </a:solidFill>
                <a:effectLst/>
              </a:rPr>
              <a:t>Percept</a:t>
            </a:r>
            <a:r>
              <a:rPr lang="en-US" b="0" i="0" dirty="0">
                <a:solidFill>
                  <a:srgbClr val="000000"/>
                </a:solidFill>
                <a:effectLst/>
              </a:rPr>
              <a:t> − It is agent’s perceptual inputs at a given instance.</a:t>
            </a:r>
          </a:p>
          <a:p>
            <a:pPr lvl="1" algn="just"/>
            <a:r>
              <a:rPr lang="en-US" b="1" i="0" dirty="0">
                <a:solidFill>
                  <a:srgbClr val="000000"/>
                </a:solidFill>
                <a:effectLst/>
              </a:rPr>
              <a:t>Percept Sequence</a:t>
            </a:r>
            <a:r>
              <a:rPr lang="en-US" b="0" i="0" dirty="0">
                <a:solidFill>
                  <a:srgbClr val="000000"/>
                </a:solidFill>
                <a:effectLst/>
              </a:rPr>
              <a:t> − It is the history of all that an agent has perceived till date.</a:t>
            </a:r>
          </a:p>
          <a:p>
            <a:pPr lvl="1" algn="just"/>
            <a:r>
              <a:rPr lang="en-US" b="1" i="0" dirty="0">
                <a:solidFill>
                  <a:srgbClr val="000000"/>
                </a:solidFill>
                <a:effectLst/>
              </a:rPr>
              <a:t>Agent Function</a:t>
            </a:r>
            <a:r>
              <a:rPr lang="en-US" b="0" i="0" dirty="0">
                <a:solidFill>
                  <a:srgbClr val="000000"/>
                </a:solidFill>
                <a:effectLst/>
              </a:rPr>
              <a:t> − It is a map from the precept sequence to an action.</a:t>
            </a:r>
          </a:p>
          <a:p>
            <a:endParaRPr lang="en-IN" dirty="0"/>
          </a:p>
        </p:txBody>
      </p:sp>
      <p:pic>
        <p:nvPicPr>
          <p:cNvPr id="5" name="Picture 4">
            <a:extLst>
              <a:ext uri="{FF2B5EF4-FFF2-40B4-BE49-F238E27FC236}">
                <a16:creationId xmlns:a16="http://schemas.microsoft.com/office/drawing/2014/main" id="{DF2F085D-7A22-8504-ABA1-45AEEA64C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402" y="4691270"/>
            <a:ext cx="4354871" cy="1959002"/>
          </a:xfrm>
          <a:prstGeom prst="rect">
            <a:avLst/>
          </a:prstGeom>
        </p:spPr>
      </p:pic>
    </p:spTree>
    <p:extLst>
      <p:ext uri="{BB962C8B-B14F-4D97-AF65-F5344CB8AC3E}">
        <p14:creationId xmlns:p14="http://schemas.microsoft.com/office/powerpoint/2010/main" val="60720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1528</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vt:lpstr>
      <vt:lpstr>erdana</vt:lpstr>
      <vt:lpstr>Heebo</vt:lpstr>
      <vt:lpstr>inter-bold</vt:lpstr>
      <vt:lpstr>inter-regular</vt:lpstr>
      <vt:lpstr>Nunito</vt:lpstr>
      <vt:lpstr>Office Theme</vt:lpstr>
      <vt:lpstr>ARTIFICIAL INTELLIGENCE</vt:lpstr>
      <vt:lpstr>What is Artificial Intelligence? </vt:lpstr>
      <vt:lpstr>Application of AI </vt:lpstr>
      <vt:lpstr>PowerPoint Presentation</vt:lpstr>
      <vt:lpstr>History of Artificial Intelligence </vt:lpstr>
      <vt:lpstr>HISTORY</vt:lpstr>
      <vt:lpstr>PowerPoint Presentation</vt:lpstr>
      <vt:lpstr>Agent and Environments </vt:lpstr>
      <vt:lpstr>Agent Terminology:</vt:lpstr>
      <vt:lpstr>CONCEPT OF RATIONALITY</vt:lpstr>
      <vt:lpstr>PowerPoint Presentation</vt:lpstr>
      <vt:lpstr>Nature of Environments </vt:lpstr>
      <vt:lpstr>Properties of Environment: </vt:lpstr>
      <vt:lpstr>STRUCTURE OF AGENTS</vt:lpstr>
      <vt:lpstr>1)Simple Reflex Agents </vt:lpstr>
      <vt:lpstr>2) Model Based Reflex Agents </vt:lpstr>
      <vt:lpstr>3) Goal Based Agents </vt:lpstr>
      <vt:lpstr>4) Utility Based Agents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kollanavya@outlook.com</dc:creator>
  <cp:lastModifiedBy>kollanavya@outlook.com</cp:lastModifiedBy>
  <cp:revision>2</cp:revision>
  <dcterms:created xsi:type="dcterms:W3CDTF">2022-07-16T16:26:30Z</dcterms:created>
  <dcterms:modified xsi:type="dcterms:W3CDTF">2022-07-16T17:36:26Z</dcterms:modified>
</cp:coreProperties>
</file>