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Topic</a:t>
            </a:r>
          </a:p>
        </p:txBody>
      </p:sp>
      <p:sp>
        <p:nvSpPr>
          <p:cNvPr id="16" name="Location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Location</a:t>
            </a:r>
          </a:p>
        </p:txBody>
      </p:sp>
      <p:sp>
        <p:nvSpPr>
          <p:cNvPr id="17" name="Author and Date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pPr/>
            <a:r>
              <a:t>Author and Date</a:t>
            </a:r>
          </a:p>
        </p:txBody>
      </p:sp>
      <p:sp>
        <p:nvSpPr>
          <p:cNvPr id="18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 Level One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Fact information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pc="104" sz="3500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Body Level One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ink typewriter on a pink three-drawer dresser in front of a pink wall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Bright turquoise cassette tape on a pink background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Small retro clock on a green shelf against a yellow background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our vintage television sets in a row with fluorescent colours: pink, blue, orange and green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w of seven small retro clocks on a green shelf against a yellow background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Topic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29" name="Location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30" name="Author and Date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rgbClr val="000000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6" name="Pink typewriter on a pink three-drawer dresser in front of a pink wall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758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1pPr>
            <a:lvl2pPr marL="1393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2pPr>
            <a:lvl3pPr marL="2028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3pPr>
            <a:lvl4pPr marL="2663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4pPr>
            <a:lvl5pPr marL="3298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Slide Title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rgbClr val="000000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758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1pPr>
            <a:lvl2pPr marL="1393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2pPr>
            <a:lvl3pPr marL="2028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3pPr>
            <a:lvl4pPr marL="2663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4pPr>
            <a:lvl5pPr marL="3298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rgbClr val="000000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8" name="Body Level One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758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1pPr>
            <a:lvl2pPr marL="1393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2pPr>
            <a:lvl3pPr marL="2028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3pPr>
            <a:lvl4pPr marL="2663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4pPr>
            <a:lvl5pPr marL="3298472" indent="-758472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42" sz="4300">
                <a:solidFill>
                  <a:srgbClr val="000000"/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Vintage television in front of yellow patterned wallpaper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/>
          <a:p>
            <a:pPr/>
            <a:r>
              <a:t>Section Title</a:t>
            </a:r>
          </a:p>
        </p:txBody>
      </p:sp>
      <p:sp>
        <p:nvSpPr>
          <p:cNvPr id="90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Slide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rgbClr val="000000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Agenda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112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rxiv.org/abs/1603.05027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resented By Bharath Kollanur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Presented By Bharath Kollanur</a:t>
            </a:r>
          </a:p>
        </p:txBody>
      </p:sp>
      <p:sp>
        <p:nvSpPr>
          <p:cNvPr id="181" name="Numerical representation and extrapolation using neural arithmetic logic un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pc="240" sz="8004"/>
            </a:lvl1pPr>
          </a:lstStyle>
          <a:p>
            <a:pPr/>
            <a:r>
              <a:t>Numerical representation and extrapolation using neural arithmetic logic unit</a:t>
            </a:r>
          </a:p>
        </p:txBody>
      </p:sp>
      <p:sp>
        <p:nvSpPr>
          <p:cNvPr id="182" name="MACHINE LEARNING MINOR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242" sz="8100" u="sng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MACHINE LEARNING MINOR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ccuracy with different operands.…"/>
          <p:cNvSpPr txBox="1"/>
          <p:nvPr>
            <p:ph type="body" idx="1"/>
          </p:nvPr>
        </p:nvSpPr>
        <p:spPr>
          <a:xfrm>
            <a:off x="2082800" y="3224510"/>
            <a:ext cx="20207127" cy="8352647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SzPct val="170000"/>
              <a:buChar char="•"/>
            </a:pPr>
            <a:r>
              <a:t>Accuracy with different operands.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1 operand acts as an identity function.</a:t>
            </a:r>
          </a:p>
          <a:p>
            <a:pPr>
              <a:buClr>
                <a:srgbClr val="000000"/>
              </a:buClr>
              <a:buSzPct val="170000"/>
              <a:buChar char="•"/>
            </a:pP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'Test accuracy for [+] with 1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[+] with 2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[+] with 3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[+] with 4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[+] with 5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[+] with 6 operands: 100.00%’,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[+] with 7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[+] with 8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[+] with 9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[+] with 10 operands: 100.00%'</a:t>
            </a:r>
          </a:p>
        </p:txBody>
      </p:sp>
      <p:sp>
        <p:nvSpPr>
          <p:cNvPr id="206" name="Addition using nac"/>
          <p:cNvSpPr txBox="1"/>
          <p:nvPr>
            <p:ph type="title"/>
          </p:nvPr>
        </p:nvSpPr>
        <p:spPr>
          <a:xfrm>
            <a:off x="2088436" y="1495971"/>
            <a:ext cx="20207128" cy="1649711"/>
          </a:xfrm>
          <a:prstGeom prst="rect">
            <a:avLst/>
          </a:prstGeom>
        </p:spPr>
        <p:txBody>
          <a:bodyPr/>
          <a:lstStyle/>
          <a:p>
            <a:pPr/>
            <a:r>
              <a:t>Addition using nac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=  [[9.0109, 9.0112, 9.0109, 9.0111, 9.0111, 9.0110, 9.0110, 9.0110,    9.0110, 9.0111 ] ]…"/>
          <p:cNvSpPr txBox="1"/>
          <p:nvPr>
            <p:ph type="body" idx="1"/>
          </p:nvPr>
        </p:nvSpPr>
        <p:spPr>
          <a:xfrm>
            <a:off x="1756681" y="1954405"/>
            <a:ext cx="20207127" cy="85702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</m:oMath>
            </a14:m>
            <a:r>
              <a:t>  =  [[9.0109, 9.0112, 9.0109, 9.0111, 9.0111, 9.0110, 9.0110, 9.0110,    9.0110, 9.0111 ] ]</a:t>
            </a:r>
          </a:p>
          <a:p>
            <a:pPr marL="0" indent="0">
              <a:buSzTx/>
              <a:buNone/>
            </a:pPr>
            <a14:m>
              <m:oMath>
                <m:sSup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</m:oMath>
            </a14:m>
            <a:r>
              <a:t> =  [16.6357, 16.6356, 16.6355, 16.6356, 16.6355, 16.6356, 16.6356, 16.6356, 16.6356 ]]</a:t>
            </a:r>
          </a:p>
          <a:p>
            <a:pPr marL="0" indent="0">
              <a:buSzTx/>
              <a:buNone/>
            </a:pP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tanh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    </a:t>
            </a:r>
          </a:p>
          <a:p>
            <a:pPr marL="0" indent="0">
              <a:buSzTx/>
              <a:buNone/>
            </a:pPr>
            <a:r>
              <a:t>  [[1., 1., 1., 1., 1., 1., 1., 1., 1., 1.]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ccuracy with different operands.…"/>
          <p:cNvSpPr txBox="1"/>
          <p:nvPr>
            <p:ph type="body" idx="1"/>
          </p:nvPr>
        </p:nvSpPr>
        <p:spPr>
          <a:xfrm>
            <a:off x="2082800" y="3224510"/>
            <a:ext cx="20207127" cy="8352647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SzPct val="170000"/>
              <a:buChar char="•"/>
            </a:pPr>
            <a:r>
              <a:t>Accuracy with different operands.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1 operand acts as an identity function.</a:t>
            </a:r>
          </a:p>
          <a:p>
            <a:pPr>
              <a:buClr>
                <a:srgbClr val="000000"/>
              </a:buClr>
              <a:buSzPct val="170000"/>
              <a:buChar char="•"/>
            </a:pP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'Test accuracy for [-] with 1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[-] with 2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[-] with 3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[-] with 4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[-] with 5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[-] with 6 operands: 100.00%’,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[-] with 7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[-] with 8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[-] with 9 operands: 100.00%',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'Test accuracy for [-] with 10 operands: 100.00%'</a:t>
            </a:r>
          </a:p>
        </p:txBody>
      </p:sp>
      <p:sp>
        <p:nvSpPr>
          <p:cNvPr id="211" name="Subtraction using nac"/>
          <p:cNvSpPr txBox="1"/>
          <p:nvPr>
            <p:ph type="title"/>
          </p:nvPr>
        </p:nvSpPr>
        <p:spPr>
          <a:xfrm>
            <a:off x="2088436" y="1495971"/>
            <a:ext cx="20207128" cy="1649711"/>
          </a:xfrm>
          <a:prstGeom prst="rect">
            <a:avLst/>
          </a:prstGeom>
        </p:spPr>
        <p:txBody>
          <a:bodyPr/>
          <a:lstStyle/>
          <a:p>
            <a:pPr/>
            <a:r>
              <a:t>Subtraction using nac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=  [[-9.0109, -9.0109, -9.0111, -9.0112, -9.0110, -9.0109, -9.0110, -9.0111, -9.0111, -9.0110 ] ]…"/>
          <p:cNvSpPr txBox="1"/>
          <p:nvPr>
            <p:ph type="body" idx="1"/>
          </p:nvPr>
        </p:nvSpPr>
        <p:spPr>
          <a:xfrm>
            <a:off x="2082800" y="1907011"/>
            <a:ext cx="21359384" cy="85702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</m:oMath>
            </a14:m>
            <a:r>
              <a:t>  =  [[-9.0109, -9.0109, -9.0111, -9.0112, -9.0110, -9.0109, -9.0110, -9.0111, -9.0111, -9.0110 ] ]</a:t>
            </a:r>
          </a:p>
          <a:p>
            <a:pPr marL="0" indent="0">
              <a:buSzTx/>
              <a:buNone/>
            </a:pPr>
            <a14:m>
              <m:oMath>
                <m:sSup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</m:oMath>
            </a14:m>
            <a:r>
              <a:t> =  [[16.6355, 16.6356, 16.6356, 16.6355, 16.6355, 16.6355, 16.6356, 16.6355, 16.6356, 16.6356 ]]</a:t>
            </a:r>
          </a:p>
          <a:p>
            <a:pPr marL="0" indent="0">
              <a:buSzTx/>
              <a:buNone/>
            </a:pP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tanh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    </a:t>
            </a:r>
          </a:p>
          <a:p>
            <a:pPr marL="0" indent="0">
              <a:buSzTx/>
              <a:buNone/>
            </a:pPr>
            <a:r>
              <a:t>  [[-1., -1., -1., -1., -1., -1., -1., -1., -1., -1.]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Y = x1 + x2 - x3 + X4 - x5 + x6 - x7 - x8…"/>
          <p:cNvSpPr txBox="1"/>
          <p:nvPr>
            <p:ph type="body" idx="1"/>
          </p:nvPr>
        </p:nvSpPr>
        <p:spPr>
          <a:xfrm>
            <a:off x="2414555" y="3153412"/>
            <a:ext cx="20207127" cy="835264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Y = x1 + x2 - x3 + X4 - x5 + x6 - x7 - x8</a:t>
            </a:r>
          </a:p>
          <a:p>
            <a:pPr marL="0" indent="0">
              <a:buSzTx/>
              <a:buNone/>
            </a:pP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</m:oMath>
            </a14:m>
            <a:r>
              <a:t>  =  [ 8.6499,  8.4963, -8.4905,  8.6622, -8.4617,  8.5317, -8.4859, -8.5097]</a:t>
            </a:r>
          </a:p>
          <a:p>
            <a:pPr marL="0" indent="0">
              <a:buSzTx/>
              <a:buNone/>
            </a:pPr>
            <a14:m>
              <m:oMath>
                <m:sSup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</m:oMath>
            </a14:m>
            <a:r>
              <a:t> =  [14.0710, 14.0996, 14.1673, 14.0797, 14.1597, 14.0898, 14.1709, 14.1493]</a:t>
            </a:r>
          </a:p>
          <a:p>
            <a:pPr marL="0" indent="0">
              <a:buSzTx/>
              <a:buNone/>
            </a:pP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tanh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    </a:t>
            </a:r>
          </a:p>
          <a:p>
            <a:pPr marL="0" indent="0">
              <a:buSzTx/>
              <a:buNone/>
            </a:pPr>
            <a:r>
              <a:t> [ 1.0000,  1.0000, -1.0000,  1.0000, -1.0000,  1.0000, -1.0000, -1.0000]    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14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216" name="Random function using nac"/>
          <p:cNvSpPr txBox="1"/>
          <p:nvPr>
            <p:ph type="title"/>
          </p:nvPr>
        </p:nvSpPr>
        <p:spPr>
          <a:xfrm>
            <a:off x="2088436" y="1495971"/>
            <a:ext cx="20207128" cy="1649711"/>
          </a:xfrm>
          <a:prstGeom prst="rect">
            <a:avLst/>
          </a:prstGeom>
        </p:spPr>
        <p:txBody>
          <a:bodyPr/>
          <a:lstStyle/>
          <a:p>
            <a:pPr/>
            <a:r>
              <a:t>Random function using nac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Neural arithmetic logic uni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Neural arithmetic logic unit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( NAlu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he Neural Arithmetic Logic Unit (NALU) uses two NACs with tied weights to enable addition /subtraction and multiplication/division, controlled by a gate.…"/>
          <p:cNvSpPr txBox="1"/>
          <p:nvPr>
            <p:ph type="body" idx="1"/>
          </p:nvPr>
        </p:nvSpPr>
        <p:spPr>
          <a:xfrm>
            <a:off x="1002558" y="1708921"/>
            <a:ext cx="22378884" cy="9857960"/>
          </a:xfrm>
          <a:prstGeom prst="rect">
            <a:avLst/>
          </a:prstGeom>
        </p:spPr>
        <p:txBody>
          <a:bodyPr/>
          <a:lstStyle/>
          <a:p>
            <a:pPr marL="675040" indent="-675040" defTabSz="316484">
              <a:spcBef>
                <a:spcPts val="3800"/>
              </a:spcBef>
              <a:buClr>
                <a:srgbClr val="000000"/>
              </a:buClr>
              <a:buSzPct val="170000"/>
              <a:buChar char="•"/>
              <a:defRPr spc="38" sz="3827"/>
            </a:pPr>
            <a:r>
              <a:t>The Neural Arithmetic Logic Unit (NALU) uses two NACs with tied weights to enable addition /subtraction and multiplication/division, controlled by a gate.</a:t>
            </a:r>
          </a:p>
          <a:p>
            <a:pPr marL="675040" indent="-675040" defTabSz="316484">
              <a:spcBef>
                <a:spcPts val="3800"/>
              </a:spcBef>
              <a:buClr>
                <a:srgbClr val="000000"/>
              </a:buClr>
              <a:buSzPct val="170000"/>
              <a:buChar char="•"/>
              <a:defRPr spc="38" sz="3827"/>
            </a:pPr>
            <a:r>
              <a:t>The two NACs cells are interpolated by a learned sigmoidal gate g, such that if the add/subtract sub cells output value is applied with a weight of 1 (on), the multiply/divide subcells is 0(off) and vice versa.</a:t>
            </a:r>
          </a:p>
          <a:p>
            <a:pPr marL="675040" indent="-675040" defTabSz="316484">
              <a:spcBef>
                <a:spcPts val="3800"/>
              </a:spcBef>
              <a:buClr>
                <a:srgbClr val="000000"/>
              </a:buClr>
              <a:buSzPct val="170000"/>
              <a:buChar char="•"/>
              <a:defRPr spc="38" sz="3827"/>
            </a:pPr>
            <a:r>
              <a:t>The first NAC computes the accumulation vector a, it is computed exactly as original NAC, </a:t>
            </a:r>
          </a:p>
          <a:p>
            <a:pPr marL="675040" indent="-675040" defTabSz="316484">
              <a:spcBef>
                <a:spcPts val="3800"/>
              </a:spcBef>
              <a:buClr>
                <a:srgbClr val="000000"/>
              </a:buClr>
              <a:buSzPct val="170000"/>
              <a:buChar char="•"/>
              <a:defRPr spc="38" sz="3827"/>
            </a:pPr>
            <a:r>
              <a:t>The second NAC operates in log space and is therefore capable of learning to multiply and divide storing its result in m.</a:t>
            </a:r>
          </a:p>
          <a:p>
            <a:pPr marL="675040" indent="-675040" defTabSz="316484">
              <a:spcBef>
                <a:spcPts val="3800"/>
              </a:spcBef>
              <a:buClr>
                <a:srgbClr val="000000"/>
              </a:buClr>
              <a:buSzPct val="170000"/>
              <a:buChar char="•"/>
              <a:defRPr spc="38" sz="3827"/>
            </a:pP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.                                                            </a:t>
            </a: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tanh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675040" indent="-675040" defTabSz="316484">
              <a:spcBef>
                <a:spcPts val="3800"/>
              </a:spcBef>
              <a:buClr>
                <a:srgbClr val="000000"/>
              </a:buClr>
              <a:buSzPct val="170000"/>
              <a:buChar char="•"/>
              <a:defRPr spc="38" sz="3827"/>
            </a:pP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                    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ϵ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endParaRPr sz="43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Four vintage television sets in a row with fluorescent colours: pink, blue, orange and green" descr="Four vintage television sets in a row with fluorescent colours: pink, blue, orange and green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1315"/>
          <a:stretch>
            <a:fillRect/>
          </a:stretch>
        </p:blipFill>
        <p:spPr>
          <a:xfrm>
            <a:off x="3503682" y="1088482"/>
            <a:ext cx="17376698" cy="11387231"/>
          </a:xfrm>
          <a:prstGeom prst="rect">
            <a:avLst/>
          </a:prstGeom>
        </p:spPr>
      </p:pic>
      <p:sp>
        <p:nvSpPr>
          <p:cNvPr id="223" name="Text"/>
          <p:cNvSpPr txBox="1"/>
          <p:nvPr/>
        </p:nvSpPr>
        <p:spPr>
          <a:xfrm>
            <a:off x="12225807" y="6599695"/>
            <a:ext cx="186386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ccuracy with different two operands on different operators.…"/>
          <p:cNvSpPr txBox="1"/>
          <p:nvPr>
            <p:ph type="body" idx="1"/>
          </p:nvPr>
        </p:nvSpPr>
        <p:spPr>
          <a:xfrm>
            <a:off x="2082800" y="3224510"/>
            <a:ext cx="20207127" cy="8352647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SzPct val="170000"/>
              <a:buChar char="•"/>
            </a:pPr>
            <a:r>
              <a:t>Accuracy with different two operands on different operators.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Test Accuracy for [+] : 99.80%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Test Accuracy for [-] : 87.30%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Test Accuracy for [*] : 92.30%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Test Accuracy for [/] : 98.60%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Test Accuracy for [sqrt] : 99.10%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Test Accuracy for [^2] : 91.60%</a:t>
            </a:r>
          </a:p>
        </p:txBody>
      </p:sp>
      <p:sp>
        <p:nvSpPr>
          <p:cNvPr id="226" name="Arithmetic operations using naLU"/>
          <p:cNvSpPr txBox="1"/>
          <p:nvPr>
            <p:ph type="title"/>
          </p:nvPr>
        </p:nvSpPr>
        <p:spPr>
          <a:xfrm>
            <a:off x="2088436" y="1495971"/>
            <a:ext cx="20207128" cy="1649711"/>
          </a:xfrm>
          <a:prstGeom prst="rect">
            <a:avLst/>
          </a:prstGeom>
        </p:spPr>
        <p:txBody>
          <a:bodyPr/>
          <a:lstStyle>
            <a:lvl1pPr defTabSz="490727">
              <a:defRPr spc="226" sz="7560"/>
            </a:lvl1pPr>
          </a:lstStyle>
          <a:p>
            <a:pPr/>
            <a:r>
              <a:t>Arithmetic operations using naLU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ccuracy with different five operands on different operators.…"/>
          <p:cNvSpPr txBox="1"/>
          <p:nvPr>
            <p:ph type="body" idx="1"/>
          </p:nvPr>
        </p:nvSpPr>
        <p:spPr>
          <a:xfrm>
            <a:off x="2082800" y="3224510"/>
            <a:ext cx="20207127" cy="8352647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SzPct val="170000"/>
              <a:buChar char="•"/>
            </a:pPr>
            <a:r>
              <a:t>Accuracy with different five operands on different operators.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Test Accuracy for [+] : 100.00%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Test Accuracy for [-] : 98.90%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Test Accuracy for [*] : 93.90%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Test Accuracy for [/] : 18.70%</a:t>
            </a:r>
          </a:p>
        </p:txBody>
      </p:sp>
      <p:sp>
        <p:nvSpPr>
          <p:cNvPr id="229" name="Arithmetic operations using naLU"/>
          <p:cNvSpPr txBox="1"/>
          <p:nvPr>
            <p:ph type="title"/>
          </p:nvPr>
        </p:nvSpPr>
        <p:spPr>
          <a:xfrm>
            <a:off x="2088436" y="1495971"/>
            <a:ext cx="20207128" cy="1649711"/>
          </a:xfrm>
          <a:prstGeom prst="rect">
            <a:avLst/>
          </a:prstGeom>
        </p:spPr>
        <p:txBody>
          <a:bodyPr/>
          <a:lstStyle>
            <a:lvl1pPr defTabSz="490727">
              <a:defRPr spc="226" sz="7560"/>
            </a:lvl1pPr>
          </a:lstStyle>
          <a:p>
            <a:pPr/>
            <a:r>
              <a:t>Arithmetic operations using naLU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hile Neural Networks are well suited for many image processing tasks, handling sequential data, single neurons often have problems with the calculation of basic mathematical operations [1].…"/>
          <p:cNvSpPr txBox="1"/>
          <p:nvPr>
            <p:ph type="body" idx="1"/>
          </p:nvPr>
        </p:nvSpPr>
        <p:spPr>
          <a:xfrm>
            <a:off x="2082800" y="3079036"/>
            <a:ext cx="21218868" cy="8870789"/>
          </a:xfrm>
          <a:prstGeom prst="rect">
            <a:avLst/>
          </a:prstGeom>
        </p:spPr>
        <p:txBody>
          <a:bodyPr/>
          <a:lstStyle/>
          <a:p>
            <a:pPr marL="690209" indent="-690209" defTabSz="323596">
              <a:spcBef>
                <a:spcPts val="3900"/>
              </a:spcBef>
              <a:buClr>
                <a:srgbClr val="000000"/>
              </a:buClr>
              <a:buSzPct val="170000"/>
              <a:buChar char="•"/>
              <a:defRPr spc="39" sz="3913"/>
            </a:pPr>
            <a:r>
              <a:t>While Neural Networks are well suited for many image processing tasks, handling sequential data, single neurons often have problems with the calculation of basic mathematical operations [1].</a:t>
            </a:r>
          </a:p>
          <a:p>
            <a:pPr marL="690209" indent="-690209" defTabSz="323596">
              <a:spcBef>
                <a:spcPts val="3900"/>
              </a:spcBef>
              <a:buClr>
                <a:srgbClr val="000000"/>
              </a:buClr>
              <a:buSzPct val="170000"/>
              <a:buChar char="•"/>
              <a:defRPr spc="39" sz="3913"/>
            </a:pPr>
            <a:r>
              <a:t>While Neural Networks can successfully represent and manipulate numerical qualities given an appropriate learning signal, the behaviour that they learn does not generally exhibit systematic generalisation [2,3].</a:t>
            </a:r>
          </a:p>
          <a:p>
            <a:pPr marL="690209" indent="-690209" defTabSz="323596">
              <a:spcBef>
                <a:spcPts val="3900"/>
              </a:spcBef>
              <a:buClr>
                <a:srgbClr val="000000"/>
              </a:buClr>
              <a:buSzPct val="170000"/>
              <a:buChar char="•"/>
              <a:defRPr spc="39" sz="3913"/>
            </a:pPr>
            <a:r>
              <a:t>Specifically one frequently observes failures when quantities that lie outside the numerical range used during training are encountered at test time, even when the target function is simple.</a:t>
            </a:r>
          </a:p>
          <a:p>
            <a:pPr marL="690209" indent="-690209" defTabSz="323596">
              <a:spcBef>
                <a:spcPts val="3900"/>
              </a:spcBef>
              <a:buClr>
                <a:srgbClr val="000000"/>
              </a:buClr>
              <a:buSzPct val="170000"/>
              <a:buChar char="•"/>
              <a:defRPr spc="39" sz="3913"/>
            </a:pPr>
            <a:r>
              <a:t>The failure pattern indicates that the learned behaviour is better characterised by memorisation than by systematic abstraction.</a:t>
            </a:r>
          </a:p>
        </p:txBody>
      </p:sp>
      <p:sp>
        <p:nvSpPr>
          <p:cNvPr id="185" name="Failure of neural net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Failure of 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rom observation NALU architecture is very prone to non optimal initialisation, which can lead to vanishing gradients or optimisation into undesired local optima.…"/>
          <p:cNvSpPr txBox="1"/>
          <p:nvPr>
            <p:ph type="body" sz="half" idx="1"/>
          </p:nvPr>
        </p:nvSpPr>
        <p:spPr>
          <a:xfrm>
            <a:off x="2088436" y="4188706"/>
            <a:ext cx="20207128" cy="628205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SzPct val="170000"/>
              <a:buChar char="•"/>
            </a:pPr>
            <a:r>
              <a:t>From observation NALU architecture is very prone to non optimal initialisation, which can lead to vanishing gradients or optimisation into undesired local optima.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NALU Architecture doesn’t recover from local optima by its own [5].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A strategy is followed in these project, This strategy evaluates the loss for each m-th epoch and randomly initialises all weights if the loss did not improve for the last n steps.</a:t>
            </a:r>
          </a:p>
        </p:txBody>
      </p:sp>
      <p:sp>
        <p:nvSpPr>
          <p:cNvPr id="232" name="Initialisation sensiti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Initialisation sensitivity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he NALU design isn’t capable of multiplying or dividing values with  a negative result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SzPct val="170000"/>
              <a:buChar char="•"/>
            </a:pPr>
            <a:r>
              <a:t>The NALU design isn’t capable of multiplying or dividing values with  a negative result.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Independent weights</a:t>
            </a:r>
          </a:p>
        </p:txBody>
      </p:sp>
      <p:sp>
        <p:nvSpPr>
          <p:cNvPr id="235" name="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A. Trask, F. Hill, S. E. Reed, J. Rae, C. Dyer, and P. Blunsom. Neural Arithmetic Logic Units. In Advances in Neural Information Processing Systems, pages 8035-8044, 2018.…"/>
          <p:cNvSpPr txBox="1"/>
          <p:nvPr>
            <p:ph type="body" idx="1"/>
          </p:nvPr>
        </p:nvSpPr>
        <p:spPr>
          <a:xfrm>
            <a:off x="1585167" y="3224509"/>
            <a:ext cx="20207127" cy="8866166"/>
          </a:xfrm>
          <a:prstGeom prst="rect">
            <a:avLst/>
          </a:prstGeom>
        </p:spPr>
        <p:txBody>
          <a:bodyPr/>
          <a:lstStyle/>
          <a:p>
            <a:pPr marL="637116" indent="-637116" defTabSz="266700">
              <a:spcBef>
                <a:spcPts val="3200"/>
              </a:spcBef>
              <a:buClr>
                <a:srgbClr val="000000"/>
              </a:buClr>
              <a:buAutoNum type="arabicPeriod" startAt="1"/>
              <a:defRPr spc="32" sz="3225"/>
            </a:pPr>
            <a:r>
              <a:t>A. Trask, F. Hill, S. E. Reed, J. Rae, C. Dyer, and P. Blunsom. Neural Arithmetic Logic Units. In Advances in Neural Information Processing Systems, pages 8035-8044, 2018.</a:t>
            </a:r>
          </a:p>
          <a:p>
            <a:pPr marL="637116" indent="-637116" defTabSz="266700">
              <a:spcBef>
                <a:spcPts val="3200"/>
              </a:spcBef>
              <a:buClr>
                <a:srgbClr val="000000"/>
              </a:buClr>
              <a:buAutoNum type="arabicPeriod" startAt="1"/>
              <a:defRPr spc="32" sz="3225"/>
            </a:pPr>
            <a:r>
              <a:t>C. Randy Gallistel.  Finding numbers in the brain. Philosophical Transactions of the Royal Society B, 373, 2017.</a:t>
            </a:r>
          </a:p>
          <a:p>
            <a:pPr marL="637116" indent="-637116" defTabSz="266700">
              <a:spcBef>
                <a:spcPts val="3200"/>
              </a:spcBef>
              <a:buClr>
                <a:srgbClr val="000000"/>
              </a:buClr>
              <a:buAutoNum type="arabicPeriod" startAt="1"/>
              <a:defRPr spc="32" sz="3225"/>
            </a:pPr>
            <a:r>
              <a:t>Gary F. Marcus. The Algebraic Mind: Integrating Connectionism and Cognitive Science. MIT Press, 2003</a:t>
            </a:r>
          </a:p>
          <a:p>
            <a:pPr marL="637116" indent="-637116" defTabSz="266700">
              <a:spcBef>
                <a:spcPts val="3200"/>
              </a:spcBef>
              <a:buClr>
                <a:srgbClr val="000000"/>
              </a:buClr>
              <a:buAutoNum type="arabicPeriod" startAt="1"/>
              <a:defRPr spc="32" sz="3225"/>
            </a:pPr>
            <a:r>
              <a:t>Kaiming He, Xiangyu Zhang, Shaoqing Ren, and Jian Sun. Identity mappings in deep residual networks. CoRR, abs/1603.05027, 2016. URL </a:t>
            </a:r>
            <a:r>
              <a:rPr u="sng">
                <a:hlinkClick r:id="rId2" invalidUrl="" action="" tgtFrame="" tooltip="" history="1" highlightClick="0" endSnd="0"/>
              </a:rPr>
              <a:t>http://arxiv.org/abs/1603.05027</a:t>
            </a:r>
          </a:p>
          <a:p>
            <a:pPr marL="637116" indent="-637116" defTabSz="266700">
              <a:spcBef>
                <a:spcPts val="3200"/>
              </a:spcBef>
              <a:buClr>
                <a:srgbClr val="000000"/>
              </a:buClr>
              <a:buAutoNum type="arabicPeriod" startAt="1"/>
              <a:defRPr spc="32" sz="3225"/>
            </a:pPr>
            <a:r>
              <a:t>A. Madsen and A. Rosenberg Johanen. Measuring Arithmetic Extrapolation Performance. 2019.</a:t>
            </a:r>
            <a:endParaRPr spc="9" sz="900"/>
          </a:p>
          <a:p>
            <a:pPr marL="197555" indent="-197555" defTabSz="342900">
              <a:spcBef>
                <a:spcPts val="900"/>
              </a:spcBef>
              <a:buClr>
                <a:srgbClr val="000000"/>
              </a:buClr>
              <a:buAutoNum type="arabicPeriod" startAt="1"/>
              <a:tabLst>
                <a:tab pos="101600" algn="l"/>
                <a:tab pos="342900" algn="l"/>
              </a:tabLst>
              <a:defRPr b="0" spc="0" sz="10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637116" indent="-637116" defTabSz="266700">
              <a:spcBef>
                <a:spcPts val="3200"/>
              </a:spcBef>
              <a:buClr>
                <a:srgbClr val="000000"/>
              </a:buClr>
              <a:buAutoNum type="arabicPeriod" startAt="7"/>
              <a:defRPr spc="32" sz="3225"/>
            </a:pPr>
          </a:p>
          <a:p>
            <a:pPr marL="637116" indent="-637116" defTabSz="266700">
              <a:spcBef>
                <a:spcPts val="3200"/>
              </a:spcBef>
              <a:buClr>
                <a:srgbClr val="000000"/>
              </a:buClr>
              <a:buAutoNum type="arabicPeriod" startAt="8"/>
              <a:defRPr spc="24" sz="2475"/>
            </a:pPr>
          </a:p>
          <a:p>
            <a:pPr marL="342900" indent="-238125" defTabSz="342900">
              <a:spcBef>
                <a:spcPts val="900"/>
              </a:spcBef>
              <a:buClr>
                <a:srgbClr val="5E5E5E"/>
              </a:buClr>
              <a:buSzPct val="170000"/>
              <a:buFont typeface="Times Roman"/>
              <a:buChar char="•"/>
              <a:defRPr b="0" spc="0" sz="2475">
                <a:latin typeface="Times Roman"/>
                <a:ea typeface="Times Roman"/>
                <a:cs typeface="Times Roman"/>
                <a:sym typeface="Times Roman"/>
              </a:defRPr>
            </a:pPr>
            <a:endParaRPr sz="900"/>
          </a:p>
        </p:txBody>
      </p:sp>
      <p:sp>
        <p:nvSpPr>
          <p:cNvPr id="238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Thank you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3 layers ( 2 - Hidden layers , 1- Output layer )…"/>
          <p:cNvSpPr txBox="1"/>
          <p:nvPr>
            <p:ph type="body" idx="1"/>
          </p:nvPr>
        </p:nvSpPr>
        <p:spPr>
          <a:xfrm>
            <a:off x="2082800" y="3079036"/>
            <a:ext cx="20207127" cy="7398256"/>
          </a:xfrm>
          <a:prstGeom prst="rect">
            <a:avLst/>
          </a:prstGeom>
        </p:spPr>
        <p:txBody>
          <a:bodyPr/>
          <a:lstStyle/>
          <a:p>
            <a:pPr marL="712963" indent="-712963" defTabSz="334263">
              <a:spcBef>
                <a:spcPts val="4000"/>
              </a:spcBef>
              <a:buClr>
                <a:srgbClr val="000000"/>
              </a:buClr>
              <a:buSzPct val="170000"/>
              <a:buChar char="•"/>
              <a:defRPr spc="40" sz="4041"/>
            </a:pPr>
            <a:r>
              <a:t>3 layers ( 2 - Hidden layers , 1- Output layer )</a:t>
            </a:r>
          </a:p>
          <a:p>
            <a:pPr marL="712963" indent="-712963" defTabSz="334263">
              <a:spcBef>
                <a:spcPts val="4000"/>
              </a:spcBef>
              <a:buClr>
                <a:srgbClr val="000000"/>
              </a:buClr>
              <a:buSzPct val="170000"/>
              <a:buChar char="•"/>
              <a:defRPr spc="40" sz="4041"/>
            </a:pPr>
            <a:r>
              <a:t>Each hidden layer contains 8 neurons.</a:t>
            </a:r>
          </a:p>
          <a:p>
            <a:pPr marL="712963" indent="-712963" defTabSz="334263">
              <a:spcBef>
                <a:spcPts val="4000"/>
              </a:spcBef>
              <a:buClr>
                <a:srgbClr val="000000"/>
              </a:buClr>
              <a:buSzPct val="170000"/>
              <a:buChar char="•"/>
              <a:defRPr spc="40" sz="4041"/>
            </a:pPr>
            <a:r>
              <a:t>L2 Loss function and Stochastic Gradient Descent Optimiser is used.</a:t>
            </a:r>
          </a:p>
          <a:p>
            <a:pPr marL="712963" indent="-712963" defTabSz="334263">
              <a:spcBef>
                <a:spcPts val="4000"/>
              </a:spcBef>
              <a:buClr>
                <a:srgbClr val="000000"/>
              </a:buClr>
              <a:buSzPct val="170000"/>
              <a:buChar char="•"/>
              <a:defRPr spc="40" sz="4041"/>
            </a:pPr>
            <a:r>
              <a:t>The following are the activation functions used to demonstrate  ( Relu, Sigmoid, Tanh, Relu6, LeakyRelu, ELU, SELU, PRelu, Swish ).</a:t>
            </a:r>
          </a:p>
          <a:p>
            <a:pPr marL="712963" indent="-712963" defTabSz="334263">
              <a:spcBef>
                <a:spcPts val="4000"/>
              </a:spcBef>
              <a:buClr>
                <a:srgbClr val="000000"/>
              </a:buClr>
              <a:buSzPct val="170000"/>
              <a:buChar char="•"/>
              <a:defRPr spc="40" sz="4041"/>
            </a:pPr>
            <a:r>
              <a:t>Training data range (-10, 10).</a:t>
            </a:r>
          </a:p>
          <a:p>
            <a:pPr marL="712963" indent="-712963" defTabSz="334263">
              <a:spcBef>
                <a:spcPts val="4000"/>
              </a:spcBef>
              <a:buClr>
                <a:srgbClr val="000000"/>
              </a:buClr>
              <a:buSzPct val="170000"/>
              <a:buChar char="•"/>
              <a:defRPr spc="40" sz="4041"/>
            </a:pPr>
            <a:r>
              <a:t>Testing data range (-10, 20 ).</a:t>
            </a:r>
          </a:p>
        </p:txBody>
      </p:sp>
      <p:sp>
        <p:nvSpPr>
          <p:cNvPr id="188" name="The architecture of the standard feedforward neural network used to demonstrate is as follows:"/>
          <p:cNvSpPr txBox="1"/>
          <p:nvPr>
            <p:ph type="title"/>
          </p:nvPr>
        </p:nvSpPr>
        <p:spPr>
          <a:xfrm>
            <a:off x="2088436" y="1282700"/>
            <a:ext cx="20207128" cy="1616274"/>
          </a:xfrm>
          <a:prstGeom prst="rect">
            <a:avLst/>
          </a:prstGeom>
        </p:spPr>
        <p:txBody>
          <a:bodyPr/>
          <a:lstStyle>
            <a:lvl1pPr algn="l" defTabSz="355600">
              <a:lnSpc>
                <a:spcPct val="100000"/>
              </a:lnSpc>
              <a:spcBef>
                <a:spcPts val="4300"/>
              </a:spcBef>
              <a:defRPr cap="none" spc="42" sz="4300"/>
            </a:lvl1pPr>
          </a:lstStyle>
          <a:p>
            <a:pPr/>
            <a:r>
              <a:t>The architecture of the standard feedforward neural network used to demonstrate is as follows: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o illustrate  the failure of systematicity  in standard networks, the behaviour of various MLPs trained to learn the scalar identity function.…"/>
          <p:cNvSpPr txBox="1"/>
          <p:nvPr>
            <p:ph type="body" sz="half" idx="1"/>
          </p:nvPr>
        </p:nvSpPr>
        <p:spPr>
          <a:xfrm>
            <a:off x="1448621" y="1677125"/>
            <a:ext cx="10972801" cy="9159611"/>
          </a:xfrm>
          <a:prstGeom prst="rect">
            <a:avLst/>
          </a:prstGeom>
        </p:spPr>
        <p:txBody>
          <a:bodyPr/>
          <a:lstStyle/>
          <a:p>
            <a:pPr marL="743302" indent="-743302" defTabSz="348488">
              <a:spcBef>
                <a:spcPts val="4200"/>
              </a:spcBef>
              <a:buClr>
                <a:srgbClr val="000000"/>
              </a:buClr>
              <a:buSzPct val="170000"/>
              <a:buChar char="•"/>
              <a:defRPr spc="42" sz="4214"/>
            </a:pPr>
            <a:r>
              <a:t>To illustrate  the failure of systematicity  in standard networks, the behaviour of various MLPs trained to learn the </a:t>
            </a:r>
            <a:r>
              <a:rPr i="1"/>
              <a:t>scalar identity function.</a:t>
            </a:r>
            <a:endParaRPr i="1"/>
          </a:p>
          <a:p>
            <a:pPr marL="743302" indent="-743302" defTabSz="348488">
              <a:spcBef>
                <a:spcPts val="4200"/>
              </a:spcBef>
              <a:buClr>
                <a:srgbClr val="000000"/>
              </a:buClr>
              <a:buSzPct val="170000"/>
              <a:buChar char="•"/>
              <a:defRPr spc="42" sz="4214"/>
            </a:pPr>
            <a:r>
              <a:t>The notion that neural networks struggle to learn the identity function is not new[4].</a:t>
            </a:r>
          </a:p>
          <a:p>
            <a:pPr marL="743302" indent="-743302" defTabSz="348488">
              <a:spcBef>
                <a:spcPts val="4200"/>
              </a:spcBef>
              <a:buClr>
                <a:srgbClr val="000000"/>
              </a:buClr>
              <a:buSzPct val="170000"/>
              <a:buChar char="•"/>
              <a:defRPr spc="42" sz="4214"/>
            </a:pPr>
            <a:r>
              <a:t>The severity of this failure directly corresponds to the degree of non-linearity within the chosen activation function.</a:t>
            </a:r>
          </a:p>
        </p:txBody>
      </p:sp>
      <p:pic>
        <p:nvPicPr>
          <p:cNvPr id="191" name="Vintage television in front of yellow patterned wallpaper" descr="Vintage television in front of yellow patterned wallpaper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660716" y="3649076"/>
            <a:ext cx="9924608" cy="644320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raining data range ( 20 , 40 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SzPct val="170000"/>
              <a:buChar char="•"/>
            </a:pPr>
            <a:r>
              <a:t>Training data range ( 20 , 40 )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Validating data range ( 20, 40 )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Testing data range ( 0, 60 )</a:t>
            </a:r>
          </a:p>
        </p:txBody>
      </p:sp>
      <p:sp>
        <p:nvSpPr>
          <p:cNvPr id="194" name="Information about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Information about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oss function used in the following project is smooth L1 loss.…"/>
          <p:cNvSpPr txBox="1"/>
          <p:nvPr>
            <p:ph type="body" idx="1"/>
          </p:nvPr>
        </p:nvSpPr>
        <p:spPr>
          <a:xfrm>
            <a:off x="2082800" y="1953479"/>
            <a:ext cx="20207127" cy="9503435"/>
          </a:xfrm>
          <a:prstGeom prst="rect">
            <a:avLst/>
          </a:prstGeom>
        </p:spPr>
        <p:txBody>
          <a:bodyPr/>
          <a:lstStyle/>
          <a:p>
            <a:pPr marL="500591" indent="-500591" defTabSz="234696">
              <a:spcBef>
                <a:spcPts val="2800"/>
              </a:spcBef>
              <a:buClr>
                <a:srgbClr val="000000"/>
              </a:buClr>
              <a:buSzPct val="170000"/>
              <a:buChar char="•"/>
              <a:defRPr spc="28" sz="2838"/>
            </a:pPr>
            <a:r>
              <a:t>Loss function used in the following project is smooth L1 loss. </a:t>
            </a:r>
          </a:p>
          <a:p>
            <a:pPr marL="500591" indent="-500591" defTabSz="234696">
              <a:spcBef>
                <a:spcPts val="2800"/>
              </a:spcBef>
              <a:buClr>
                <a:srgbClr val="000000"/>
              </a:buClr>
              <a:buSzPct val="170000"/>
              <a:buChar char="•"/>
              <a:defRPr spc="28" sz="2838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m>
                    <m:mPr>
                      <m:ctrlP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e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mr>
                    <m:mr>
                      <m:e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e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mr>
                  </m:m>
                </m:oMath>
              </m:oMathPara>
            </a14:m>
          </a:p>
          <a:p>
            <a:pPr marL="500591" indent="-500591" defTabSz="234696">
              <a:spcBef>
                <a:spcPts val="2800"/>
              </a:spcBef>
              <a:buClr>
                <a:srgbClr val="000000"/>
              </a:buClr>
              <a:buSzPct val="170000"/>
              <a:buChar char="•"/>
              <a:defRPr spc="28" sz="2838"/>
            </a:pPr>
            <a:r>
              <a:t>Optimiser used in the following project is RMSprop.</a:t>
            </a:r>
          </a:p>
          <a:p>
            <a:pPr marL="500591" indent="-500591" defTabSz="234696">
              <a:spcBef>
                <a:spcPts val="2800"/>
              </a:spcBef>
              <a:buClr>
                <a:srgbClr val="000000"/>
              </a:buClr>
              <a:buSzPct val="170000"/>
              <a:buChar char="•"/>
              <a:defRPr spc="28" sz="2838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p>
                    <m:e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p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sSub>
                    <m:e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p>
                    <m:e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p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sSub>
                    <m:e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den>
                  </m:f>
                  <m:sSup>
                    <m:e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marL="500591" indent="-500591" defTabSz="234696">
              <a:spcBef>
                <a:spcPts val="2800"/>
              </a:spcBef>
              <a:buClr>
                <a:srgbClr val="000000"/>
              </a:buClr>
              <a:buSzPct val="170000"/>
              <a:buChar char="•"/>
              <a:defRPr spc="28" sz="2838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</m:num>
                    <m:den>
                      <m:rad>
                        <m:radPr>
                          <m:ctrlPr>
                            <a:rPr xmlns:a="http://schemas.openxmlformats.org/drawingml/2006/main" sz="3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3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3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e>
                              <m:r>
                                <a:rPr xmlns:a="http://schemas.openxmlformats.org/drawingml/2006/main" sz="3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xmlns:a="http://schemas.openxmlformats.org/drawingml/2006/main" sz="3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e>
                              <m:r>
                                <a:rPr xmlns:a="http://schemas.openxmlformats.org/drawingml/2006/main" sz="3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xmlns:a="http://schemas.openxmlformats.org/drawingml/2006/main" sz="3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rad>
                    </m:den>
                  </m:f>
                  <m:f>
                    <m:fPr>
                      <m:ctrlP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den>
                  </m:f>
                </m:oMath>
              </m:oMathPara>
            </a14:m>
          </a:p>
          <a:p>
            <a:pPr marL="500591" indent="-500591" defTabSz="234696">
              <a:spcBef>
                <a:spcPts val="2800"/>
              </a:spcBef>
              <a:buClr>
                <a:srgbClr val="000000"/>
              </a:buClr>
              <a:buSzPct val="170000"/>
              <a:buChar char="•"/>
              <a:defRPr spc="28" sz="2838"/>
            </a:pPr>
            <a14:m>
              <m:oMath>
                <m:f>
                  <m:fPr>
                    <m:ctrlPr>
                      <a:rPr xmlns:a="http://schemas.openxmlformats.org/drawingml/2006/main" sz="3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xmlns:a="http://schemas.openxmlformats.org/drawingml/2006/main" sz="3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num>
                  <m:den>
                    <m:r>
                      <a:rPr xmlns:a="http://schemas.openxmlformats.org/drawingml/2006/main" sz="3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xmlns:a="http://schemas.openxmlformats.org/drawingml/2006/main" sz="3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den>
                </m:f>
              </m:oMath>
            </a14:m>
            <a:r>
              <a:t>  — gradient of the cost function with respect to the weight.</a:t>
            </a:r>
          </a:p>
          <a:p>
            <a:pPr marL="500591" indent="-500591" defTabSz="234696">
              <a:spcBef>
                <a:spcPts val="2800"/>
              </a:spcBef>
              <a:buClr>
                <a:srgbClr val="000000"/>
              </a:buClr>
              <a:buSzPct val="170000"/>
              <a:buChar char="•"/>
              <a:defRPr spc="28" sz="2838"/>
            </a:pPr>
            <a14:m>
              <m:oMath>
                <m:r>
                  <a:rPr xmlns:a="http://schemas.openxmlformats.org/drawingml/2006/main" sz="3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3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p>
                  <m:e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p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sSub>
                  <m:e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e>
                  <m:sub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— moving average of squared gradients.</a:t>
            </a:r>
          </a:p>
          <a:p>
            <a:pPr marL="500591" indent="-500591" defTabSz="234696">
              <a:spcBef>
                <a:spcPts val="2800"/>
              </a:spcBef>
              <a:buClr>
                <a:srgbClr val="000000"/>
              </a:buClr>
              <a:buSzPct val="170000"/>
              <a:buChar char="•"/>
              <a:defRPr spc="28" sz="2838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η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0.9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3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Neural accumulato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Neural accumulator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( NAC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NAC is a special case of a linear layer whose transformation matrix W consists just of -1, 0 and 1’s; that is its ouputs are additions or subtractions (rather than arbitrary rescaling)  of rows in the input vector.…"/>
          <p:cNvSpPr txBox="1"/>
          <p:nvPr>
            <p:ph type="body" idx="1"/>
          </p:nvPr>
        </p:nvSpPr>
        <p:spPr>
          <a:xfrm>
            <a:off x="1002558" y="1708921"/>
            <a:ext cx="22378884" cy="985796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SzPct val="170000"/>
              <a:buChar char="•"/>
            </a:pPr>
            <a:r>
              <a:t>NAC is a special case of a linear layer whose transformation matrix W consists just of -1, 0 and 1’s; that is its ouputs are additions or subtractions (rather than arbitrary rescaling)  of rows in the input vector.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Since hard constraint enforcing that every element of W be one of {-1, 0, 1} would make learning hard, hence a continuous and differentiable parameterisation of W in terms of unconstrained parameters is given as   </a:t>
            </a: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tanh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 These form is convenient for learning with gradient descent[1].</a:t>
            </a:r>
          </a:p>
          <a:p>
            <a:pPr>
              <a:buClr>
                <a:srgbClr val="000000"/>
              </a:buClr>
              <a:buSzPct val="170000"/>
              <a:buChar char="•"/>
            </a:pPr>
            <a:r>
              <a:t>The transformation matrix is element wise dot product of </a:t>
            </a:r>
            <a14:m>
              <m:oMath>
                <m:r>
                  <m:rPr>
                    <m:sty m:val="p"/>
                  </m:rP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tanh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sup>
                </m:sSup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satOff val="3942"/>
                <a:lumOff val="17322"/>
              </a:schemeClr>
            </a:gs>
            <a:gs pos="100000">
              <a:schemeClr val="accent1">
                <a:satOff val="36598"/>
                <a:lumOff val="-17227"/>
              </a:schemeClr>
            </a:gs>
          </a:gsLst>
          <a:lin ang="10693537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Four vintage television sets in a row with fluorescent colours: pink, blue, orange and green" descr="Four vintage television sets in a row with fluorescent colours: pink, blue, orange and green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173212" y="936677"/>
            <a:ext cx="12037637" cy="11539036"/>
          </a:xfrm>
          <a:prstGeom prst="rect">
            <a:avLst/>
          </a:prstGeom>
        </p:spPr>
      </p:pic>
      <p:sp>
        <p:nvSpPr>
          <p:cNvPr id="203" name="Text"/>
          <p:cNvSpPr txBox="1"/>
          <p:nvPr/>
        </p:nvSpPr>
        <p:spPr>
          <a:xfrm>
            <a:off x="12225807" y="6599695"/>
            <a:ext cx="186386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