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4.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9" r:id="rId4"/>
    <p:sldMasterId id="2147483660" r:id="rId5"/>
    <p:sldMasterId id="2147483685" r:id="rId6"/>
    <p:sldMasterId id="2147483688" r:id="rId7"/>
    <p:sldMasterId id="2147483701" r:id="rId8"/>
  </p:sldMasterIdLst>
  <p:notesMasterIdLst>
    <p:notesMasterId r:id="rId23"/>
  </p:notesMasterIdLst>
  <p:handoutMasterIdLst>
    <p:handoutMasterId r:id="rId24"/>
  </p:handoutMasterIdLst>
  <p:sldIdLst>
    <p:sldId id="849" r:id="rId9"/>
    <p:sldId id="831" r:id="rId10"/>
    <p:sldId id="895" r:id="rId11"/>
    <p:sldId id="897" r:id="rId12"/>
    <p:sldId id="904" r:id="rId13"/>
    <p:sldId id="898" r:id="rId14"/>
    <p:sldId id="899" r:id="rId15"/>
    <p:sldId id="905" r:id="rId16"/>
    <p:sldId id="900" r:id="rId17"/>
    <p:sldId id="906" r:id="rId18"/>
    <p:sldId id="907" r:id="rId19"/>
    <p:sldId id="896" r:id="rId20"/>
    <p:sldId id="902" r:id="rId21"/>
    <p:sldId id="90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6114D"/>
    <a:srgbClr val="F612E6"/>
    <a:srgbClr val="E96C1F"/>
    <a:srgbClr val="CC0066"/>
    <a:srgbClr val="38507C"/>
    <a:srgbClr val="086072"/>
    <a:srgbClr val="336699"/>
    <a:srgbClr val="69115F"/>
    <a:srgbClr val="2657E2"/>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904C56-27F2-2DE2-3AA7-332F60217987}" v="2" dt="2024-08-28T03:13:25.7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0065" autoAdjust="0"/>
  </p:normalViewPr>
  <p:slideViewPr>
    <p:cSldViewPr snapToGrid="0">
      <p:cViewPr varScale="1">
        <p:scale>
          <a:sx n="117" d="100"/>
          <a:sy n="117" d="100"/>
        </p:scale>
        <p:origin x="354" y="102"/>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varScale="1">
      <p:scale>
        <a:sx n="100" d="100"/>
        <a:sy n="100" d="100"/>
      </p:scale>
      <p:origin x="0" y="-336"/>
    </p:cViewPr>
  </p:sorterViewPr>
  <p:notesViewPr>
    <p:cSldViewPr snapToGrid="0">
      <p:cViewPr varScale="1">
        <p:scale>
          <a:sx n="52" d="100"/>
          <a:sy n="52" d="100"/>
        </p:scale>
        <p:origin x="1824"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4FDB985-8404-473A-A297-1E33D8BC29AD}" type="datetimeFigureOut">
              <a:rPr lang="en-US" smtClean="0"/>
              <a:pPr/>
              <a:t>10/27/2024</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C72B8ED-2479-4BFE-A0EA-F4DF447902E2}" type="slidenum">
              <a:rPr lang="en-US" smtClean="0"/>
              <a:pPr/>
              <a:t>‹#›</a:t>
            </a:fld>
            <a:endParaRPr lang="en-US" dirty="0"/>
          </a:p>
        </p:txBody>
      </p:sp>
    </p:spTree>
    <p:extLst>
      <p:ext uri="{BB962C8B-B14F-4D97-AF65-F5344CB8AC3E}">
        <p14:creationId xmlns:p14="http://schemas.microsoft.com/office/powerpoint/2010/main" val="286997832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A85CDB-4198-450F-B6D3-048A14B96D4C}" type="datetimeFigureOut">
              <a:rPr lang="en-IN" smtClean="0"/>
              <a:pPr/>
              <a:t>27-10-2024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404008-3433-43AD-8483-BD8A804A264A}" type="slidenum">
              <a:rPr lang="en-IN" smtClean="0"/>
              <a:pPr/>
              <a:t>‹#›</a:t>
            </a:fld>
            <a:endParaRPr lang="en-IN" dirty="0"/>
          </a:p>
        </p:txBody>
      </p:sp>
    </p:spTree>
    <p:extLst>
      <p:ext uri="{BB962C8B-B14F-4D97-AF65-F5344CB8AC3E}">
        <p14:creationId xmlns:p14="http://schemas.microsoft.com/office/powerpoint/2010/main" val="387273936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2253597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3482340" y="3911285"/>
            <a:ext cx="9144000" cy="1277937"/>
          </a:xfrm>
        </p:spPr>
        <p:txBody>
          <a:bodyPr anchor="b"/>
          <a:lstStyle>
            <a:lvl1pPr algn="l">
              <a:defRPr sz="6000">
                <a:solidFill>
                  <a:schemeClr val="bg1"/>
                </a:solidFill>
                <a:latin typeface="Garamond" panose="02020404030301010803" pitchFamily="18" charset="0"/>
              </a:defRPr>
            </a:lvl1pPr>
          </a:lstStyle>
          <a:p>
            <a:r>
              <a:rPr lang="en-US" dirty="0"/>
              <a:t>Presentation Name</a:t>
            </a:r>
          </a:p>
        </p:txBody>
      </p:sp>
    </p:spTree>
    <p:extLst>
      <p:ext uri="{BB962C8B-B14F-4D97-AF65-F5344CB8AC3E}">
        <p14:creationId xmlns:p14="http://schemas.microsoft.com/office/powerpoint/2010/main" val="41873370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1718958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2202905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34794456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3482340" y="3911285"/>
            <a:ext cx="9144000" cy="1277937"/>
          </a:xfrm>
        </p:spPr>
        <p:txBody>
          <a:bodyPr anchor="b"/>
          <a:lstStyle>
            <a:lvl1pPr algn="l">
              <a:defRPr sz="6000">
                <a:solidFill>
                  <a:schemeClr val="bg1"/>
                </a:solidFill>
                <a:latin typeface="Garamond" panose="02020404030301010803" pitchFamily="18" charset="0"/>
              </a:defRPr>
            </a:lvl1pPr>
          </a:lstStyle>
          <a:p>
            <a:r>
              <a:rPr lang="en-US" dirty="0"/>
              <a:t>Presentation Name</a:t>
            </a:r>
          </a:p>
        </p:txBody>
      </p:sp>
    </p:spTree>
    <p:extLst>
      <p:ext uri="{BB962C8B-B14F-4D97-AF65-F5344CB8AC3E}">
        <p14:creationId xmlns:p14="http://schemas.microsoft.com/office/powerpoint/2010/main" val="7917465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8401C-3D73-9145-9D27-022775352C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98FC3C5-2E28-584B-9E08-C350F04738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E1AA21-1AC4-EE4A-9EE6-2CF249667C78}"/>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4B026A89-F6F6-594C-B1D8-D2FE52E181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325ABD8-565B-E441-A71D-873F53B630F7}"/>
              </a:ext>
            </a:extLst>
          </p:cNvPr>
          <p:cNvSpPr>
            <a:spLocks noGrp="1"/>
          </p:cNvSpPr>
          <p:nvPr>
            <p:ph type="sldNum" sz="quarter" idx="12"/>
          </p:nvPr>
        </p:nvSpPr>
        <p:spPr/>
        <p:txBody>
          <a:bodyPr/>
          <a:lstStyle/>
          <a:p>
            <a:fld id="{6B218248-39AE-B24D-B571-E8695ACF81F5}" type="slidenum">
              <a:rPr lang="en-US" smtClean="0"/>
              <a:pPr/>
              <a:t>‹#›</a:t>
            </a:fld>
            <a:endParaRPr lang="en-US" dirty="0"/>
          </a:p>
        </p:txBody>
      </p:sp>
    </p:spTree>
    <p:extLst>
      <p:ext uri="{BB962C8B-B14F-4D97-AF65-F5344CB8AC3E}">
        <p14:creationId xmlns:p14="http://schemas.microsoft.com/office/powerpoint/2010/main" val="28068857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772967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a:latin typeface="Avenir Next LT Pro"/>
              </a:defRPr>
            </a:lvl1pPr>
            <a:lvl2pPr>
              <a:defRPr>
                <a:latin typeface="Avenir Next LT Pro"/>
              </a:defRPr>
            </a:lvl2pPr>
            <a:lvl3pPr>
              <a:defRPr>
                <a:latin typeface="Avenir Next LT Pro"/>
              </a:defRPr>
            </a:lvl3pPr>
            <a:lvl4pPr>
              <a:defRPr>
                <a:latin typeface="Avenir Next LT Pro"/>
              </a:defRPr>
            </a:lvl4pPr>
            <a:lvl5pPr>
              <a:defRPr>
                <a:latin typeface="Avenir Next LT Pro"/>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26444803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26496934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3694422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482615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23853878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33299912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5392649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126849682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5507636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153387618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18505224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body" type="tx" preserve="1">
  <p:cSld name="Title and body">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415600" y="593367"/>
            <a:ext cx="11360800" cy="763600"/>
          </a:xfrm>
          <a:prstGeom prst="rect">
            <a:avLst/>
          </a:prstGeom>
        </p:spPr>
        <p:txBody>
          <a:bodyPr spcFirstLastPara="1" wrap="square" lIns="90000" tIns="46800" rIns="90000" bIns="46800" anchor="b"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title style</a:t>
            </a:r>
            <a:endParaRPr/>
          </a:p>
        </p:txBody>
      </p:sp>
      <p:sp>
        <p:nvSpPr>
          <p:cNvPr id="29" name="Google Shape;29;p7"/>
          <p:cNvSpPr txBox="1">
            <a:spLocks noGrp="1"/>
          </p:cNvSpPr>
          <p:nvPr>
            <p:ph type="body" idx="1"/>
          </p:nvPr>
        </p:nvSpPr>
        <p:spPr>
          <a:xfrm>
            <a:off x="415600" y="1536633"/>
            <a:ext cx="11360800" cy="4555200"/>
          </a:xfrm>
          <a:prstGeom prst="rect">
            <a:avLst/>
          </a:prstGeom>
        </p:spPr>
        <p:txBody>
          <a:bodyPr spcFirstLastPara="1" wrap="square" lIns="90000" tIns="46800" rIns="90000" bIns="46800" anchor="t" anchorCtr="0">
            <a:noAutofit/>
          </a:bodyPr>
          <a:lstStyle>
            <a:lvl1pPr marL="609570" lvl="0" indent="-450510" rtl="0">
              <a:spcBef>
                <a:spcPts val="675"/>
              </a:spcBef>
              <a:spcAft>
                <a:spcPts val="0"/>
              </a:spcAft>
              <a:buSzPts val="1721"/>
              <a:buChar char="⚫"/>
              <a:defRPr/>
            </a:lvl1pPr>
            <a:lvl2pPr marL="1219140" lvl="1" indent="-402569" rtl="0">
              <a:spcBef>
                <a:spcPts val="551"/>
              </a:spcBef>
              <a:spcAft>
                <a:spcPts val="0"/>
              </a:spcAft>
              <a:buSzPts val="1155"/>
              <a:buChar char="⚪"/>
              <a:defRPr/>
            </a:lvl2pPr>
            <a:lvl3pPr marL="1828709" lvl="2" indent="-400029" rtl="0">
              <a:spcBef>
                <a:spcPts val="500"/>
              </a:spcBef>
              <a:spcAft>
                <a:spcPts val="0"/>
              </a:spcAft>
              <a:buSzPts val="1125"/>
              <a:buChar char="⯍"/>
              <a:defRPr/>
            </a:lvl3pPr>
            <a:lvl4pPr marL="2438278" lvl="3" indent="-393681" rtl="0">
              <a:spcBef>
                <a:spcPts val="500"/>
              </a:spcBef>
              <a:spcAft>
                <a:spcPts val="0"/>
              </a:spcAft>
              <a:buSzPts val="1050"/>
              <a:buChar char="🞆"/>
              <a:defRPr/>
            </a:lvl4pPr>
            <a:lvl5pPr marL="3047848" lvl="4" indent="-431779" rtl="0">
              <a:spcBef>
                <a:spcPts val="500"/>
              </a:spcBef>
              <a:spcAft>
                <a:spcPts val="0"/>
              </a:spcAft>
              <a:buSzPts val="1500"/>
              <a:buChar char="•"/>
              <a:defRPr/>
            </a:lvl5pPr>
            <a:lvl6pPr marL="3657418" lvl="5" indent="-431779" rtl="0">
              <a:spcBef>
                <a:spcPts val="500"/>
              </a:spcBef>
              <a:spcAft>
                <a:spcPts val="0"/>
              </a:spcAft>
              <a:buSzPts val="1500"/>
              <a:buChar char="•"/>
              <a:defRPr/>
            </a:lvl6pPr>
            <a:lvl7pPr marL="4266987" lvl="6" indent="-431779" rtl="0">
              <a:spcBef>
                <a:spcPts val="500"/>
              </a:spcBef>
              <a:spcAft>
                <a:spcPts val="0"/>
              </a:spcAft>
              <a:buSzPts val="1500"/>
              <a:buChar char="•"/>
              <a:defRPr/>
            </a:lvl7pPr>
            <a:lvl8pPr marL="4876557" lvl="7" indent="-431779" rtl="0">
              <a:spcBef>
                <a:spcPts val="500"/>
              </a:spcBef>
              <a:spcAft>
                <a:spcPts val="0"/>
              </a:spcAft>
              <a:buSzPts val="1500"/>
              <a:buChar char="•"/>
              <a:defRPr/>
            </a:lvl8pPr>
            <a:lvl9pPr marL="5486126" lvl="8" indent="-431779" rtl="0">
              <a:spcBef>
                <a:spcPts val="500"/>
              </a:spcBef>
              <a:spcAft>
                <a:spcPts val="0"/>
              </a:spcAft>
              <a:buSzPts val="1500"/>
              <a:buChar char="•"/>
              <a:defRPr/>
            </a:lvl9pPr>
          </a:lstStyle>
          <a:p>
            <a:pPr lvl="0"/>
            <a:r>
              <a:rPr lang="en-US"/>
              <a:t>Click to edit Master text styles</a:t>
            </a:r>
          </a:p>
        </p:txBody>
      </p:sp>
      <p:sp>
        <p:nvSpPr>
          <p:cNvPr id="30" name="Google Shape;30;p7"/>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algn="l"/>
            <a:fld id="{00000000-1234-1234-1234-123412341234}" type="slidenum">
              <a:rPr lang="en" smtClean="0"/>
              <a:pPr algn="l"/>
              <a:t>‹#›</a:t>
            </a:fld>
            <a:endParaRPr lang="en"/>
          </a:p>
        </p:txBody>
      </p:sp>
    </p:spTree>
    <p:extLst>
      <p:ext uri="{BB962C8B-B14F-4D97-AF65-F5344CB8AC3E}">
        <p14:creationId xmlns:p14="http://schemas.microsoft.com/office/powerpoint/2010/main" val="425107308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266359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0000">
        <p15:prstTrans prst="pageCurlDouble"/>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defRPr>
                <a:latin typeface="Avenir Next LT Pro"/>
              </a:defRPr>
            </a:lvl1pPr>
            <a:lvl2pPr>
              <a:defRPr>
                <a:latin typeface="Avenir Next LT Pro"/>
              </a:defRPr>
            </a:lvl2pPr>
            <a:lvl3pPr>
              <a:defRPr>
                <a:latin typeface="Avenir Next LT Pro"/>
              </a:defRPr>
            </a:lvl3pPr>
            <a:lvl4pPr>
              <a:defRPr>
                <a:latin typeface="Avenir Next LT Pro"/>
              </a:defRPr>
            </a:lvl4pPr>
            <a:lvl5pPr>
              <a:defRPr>
                <a:latin typeface="Avenir Next LT Pro"/>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36204173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0000">
        <p15:prstTrans prst="pageCurlDouble"/>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1512806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0000">
        <p15:prstTrans prst="pageCurlDoub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defRPr>
                <a:latin typeface="Avenir Next LT Pro"/>
              </a:defRPr>
            </a:lvl1pPr>
            <a:lvl2pPr>
              <a:defRPr>
                <a:latin typeface="Avenir Next LT Pro"/>
              </a:defRPr>
            </a:lvl2pPr>
            <a:lvl3pPr>
              <a:defRPr>
                <a:latin typeface="Avenir Next LT Pro"/>
              </a:defRPr>
            </a:lvl3pPr>
            <a:lvl4pPr>
              <a:defRPr>
                <a:latin typeface="Avenir Next LT Pro"/>
              </a:defRPr>
            </a:lvl4pPr>
            <a:lvl5pPr>
              <a:defRPr>
                <a:latin typeface="Avenir Next LT Pro"/>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94913845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30318380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0000">
        <p15:prstTrans prst="pageCurlDouble"/>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20026641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0000">
        <p15:prstTrans prst="pageCurlDouble"/>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40808336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0000">
        <p15:prstTrans prst="pageCurlDouble"/>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4729884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0000">
        <p15:prstTrans prst="pageCurlDouble"/>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38995710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0000">
        <p15:prstTrans prst="pageCurlDouble"/>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26557816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0000">
        <p15:prstTrans prst="pageCurlDouble"/>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4862495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0000">
        <p15:prstTrans prst="pageCurlDouble"/>
      </p:transition>
    </mc:Choice>
    <mc:Fallback xmlns="">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25822068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0000">
        <p15:prstTrans prst="pageCurlDouble"/>
      </p:transition>
    </mc:Choice>
    <mc:Fallback xmlns="">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270B5-2641-4048-A5B7-426327B0BA58}"/>
              </a:ext>
            </a:extLst>
          </p:cNvPr>
          <p:cNvSpPr>
            <a:spLocks noGrp="1"/>
          </p:cNvSpPr>
          <p:nvPr>
            <p:ph type="title"/>
          </p:nvPr>
        </p:nvSpPr>
        <p:spPr>
          <a:xfrm>
            <a:off x="838091" y="365084"/>
            <a:ext cx="10515819" cy="831928"/>
          </a:xfrm>
          <a:prstGeom prst="rect">
            <a:avLst/>
          </a:prstGeom>
        </p:spPr>
        <p:txBody>
          <a:bodyPr anchor="ctr"/>
          <a:lstStyle>
            <a:lvl1pPr>
              <a:defRPr sz="3599"/>
            </a:lvl1pPr>
          </a:lstStyle>
          <a:p>
            <a:r>
              <a:rPr lang="en-US"/>
              <a:t>Click to edit Master title style</a:t>
            </a:r>
          </a:p>
        </p:txBody>
      </p:sp>
    </p:spTree>
    <p:extLst>
      <p:ext uri="{BB962C8B-B14F-4D97-AF65-F5344CB8AC3E}">
        <p14:creationId xmlns:p14="http://schemas.microsoft.com/office/powerpoint/2010/main" val="42825909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0000">
        <p15:prstTrans prst="pageCurlDouble"/>
      </p:transition>
    </mc:Choice>
    <mc:Fallback xmlns="">
      <p:transition spd="slow">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53297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0000">
        <p15:prstTrans prst="pageCurlDoub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2591524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1203092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3733172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3210312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3146388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31718414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image" Target="../media/image2.png"/><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4.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image" Target="../media/image2.png"/><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pPr/>
              <a:t>‹#›</a:t>
            </a:fld>
            <a:endParaRPr lang="en-US" dirty="0"/>
          </a:p>
        </p:txBody>
      </p:sp>
      <p:sp>
        <p:nvSpPr>
          <p:cNvPr id="7" name="Rectangle 6"/>
          <p:cNvSpPr/>
          <p:nvPr userDrawn="1"/>
        </p:nvSpPr>
        <p:spPr>
          <a:xfrm>
            <a:off x="0" y="-335280"/>
            <a:ext cx="12192000" cy="7193280"/>
          </a:xfrm>
          <a:prstGeom prst="rect">
            <a:avLst/>
          </a:prstGeom>
          <a:solidFill>
            <a:srgbClr val="B6114D"/>
          </a:solidFill>
          <a:ln w="76200">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sz="1800" dirty="0"/>
          </a:p>
        </p:txBody>
      </p:sp>
      <p:cxnSp>
        <p:nvCxnSpPr>
          <p:cNvPr id="10" name="Straight Connector 9"/>
          <p:cNvCxnSpPr/>
          <p:nvPr userDrawn="1"/>
        </p:nvCxnSpPr>
        <p:spPr>
          <a:xfrm>
            <a:off x="3345180" y="2707281"/>
            <a:ext cx="0" cy="2283821"/>
          </a:xfrm>
          <a:prstGeom prst="line">
            <a:avLst/>
          </a:prstGeom>
          <a:ln w="34925"/>
        </p:spPr>
        <p:style>
          <a:lnRef idx="3">
            <a:schemeClr val="dk1"/>
          </a:lnRef>
          <a:fillRef idx="0">
            <a:schemeClr val="dk1"/>
          </a:fillRef>
          <a:effectRef idx="2">
            <a:schemeClr val="dk1"/>
          </a:effectRef>
          <a:fontRef idx="minor">
            <a:schemeClr val="tx1"/>
          </a:fontRef>
        </p:style>
      </p:cxn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51862" y="2544174"/>
            <a:ext cx="4801940" cy="1533432"/>
          </a:xfrm>
          <a:prstGeom prst="rect">
            <a:avLst/>
          </a:prstGeom>
        </p:spPr>
      </p:pic>
    </p:spTree>
    <p:extLst>
      <p:ext uri="{BB962C8B-B14F-4D97-AF65-F5344CB8AC3E}">
        <p14:creationId xmlns:p14="http://schemas.microsoft.com/office/powerpoint/2010/main" val="1002095191"/>
      </p:ext>
    </p:extLst>
  </p:cSld>
  <p:clrMap bg1="lt1" tx1="dk1" bg2="lt2" tx2="dk2" accent1="accent1" accent2="accent2" accent3="accent3" accent4="accent4" accent5="accent5" accent6="accent6" hlink="hlink" folHlink="folHlink"/>
  <p:sldLayoutIdLst>
    <p:sldLayoutId id="2147483680" r:id="rId1"/>
  </p:sldLayoutIdLst>
  <p:hf sldNum="0" hdr="0" ftr="0" dt="0"/>
  <p:txStyles>
    <p:titleStyle>
      <a:lvl1pPr algn="l" defTabSz="914377" rtl="0" eaLnBrk="1" latinLnBrk="0" hangingPunct="1">
        <a:lnSpc>
          <a:spcPct val="90000"/>
        </a:lnSpc>
        <a:spcBef>
          <a:spcPct val="0"/>
        </a:spcBef>
        <a:buNone/>
        <a:defRPr sz="4400" kern="1200">
          <a:solidFill>
            <a:schemeClr val="tx1"/>
          </a:solidFill>
          <a:latin typeface="Futura"/>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Avenir Next LT Pro"/>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Avenir Next LT Pro"/>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Avenir Next LT Pro"/>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Avenir Next LT Pro"/>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Avenir Next LT Pro"/>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userDrawn="1"/>
        </p:nvSpPr>
        <p:spPr>
          <a:xfrm>
            <a:off x="0" y="6096000"/>
            <a:ext cx="12192000" cy="771800"/>
          </a:xfrm>
          <a:prstGeom prst="rect">
            <a:avLst/>
          </a:prstGeom>
          <a:solidFill>
            <a:srgbClr val="000000"/>
          </a:solidFill>
          <a:ln w="76200">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sz="1800" dirty="0"/>
          </a:p>
        </p:txBody>
      </p:sp>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pPr/>
              <a:t>‹#›</a:t>
            </a:fld>
            <a:endParaRPr lang="en-US" dirty="0"/>
          </a:p>
        </p:txBody>
      </p:sp>
      <p:sp>
        <p:nvSpPr>
          <p:cNvPr id="7" name="Rectangle 6"/>
          <p:cNvSpPr/>
          <p:nvPr userDrawn="1"/>
        </p:nvSpPr>
        <p:spPr>
          <a:xfrm>
            <a:off x="0" y="6140361"/>
            <a:ext cx="12192000" cy="705028"/>
          </a:xfrm>
          <a:prstGeom prst="rect">
            <a:avLst/>
          </a:prstGeom>
          <a:solidFill>
            <a:srgbClr val="B6114D"/>
          </a:solidFill>
          <a:ln w="76200">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sz="1800" dirty="0"/>
          </a:p>
        </p:txBody>
      </p:sp>
      <p:pic>
        <p:nvPicPr>
          <p:cNvPr id="8" name="Picture 7"/>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9890762" y="6165912"/>
            <a:ext cx="1935479" cy="618068"/>
          </a:xfrm>
          <a:prstGeom prst="rect">
            <a:avLst/>
          </a:prstGeom>
        </p:spPr>
      </p:pic>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377" rtl="0" eaLnBrk="1" latinLnBrk="0" hangingPunct="1">
        <a:lnSpc>
          <a:spcPct val="90000"/>
        </a:lnSpc>
        <a:spcBef>
          <a:spcPct val="0"/>
        </a:spcBef>
        <a:buNone/>
        <a:defRPr sz="4400" kern="1200">
          <a:solidFill>
            <a:schemeClr val="tx1"/>
          </a:solidFill>
          <a:latin typeface="Futura"/>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Avenir Next LT Pro"/>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Avenir Next LT Pro"/>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Avenir Next LT Pro"/>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Avenir Next LT Pro"/>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Avenir Next LT Pro"/>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pPr/>
              <a:t>‹#›</a:t>
            </a:fld>
            <a:endParaRPr lang="en-US" dirty="0"/>
          </a:p>
        </p:txBody>
      </p:sp>
      <p:sp>
        <p:nvSpPr>
          <p:cNvPr id="7" name="Rectangle 6"/>
          <p:cNvSpPr/>
          <p:nvPr/>
        </p:nvSpPr>
        <p:spPr>
          <a:xfrm>
            <a:off x="0" y="-335280"/>
            <a:ext cx="12192000" cy="7193280"/>
          </a:xfrm>
          <a:prstGeom prst="rect">
            <a:avLst/>
          </a:prstGeom>
          <a:solidFill>
            <a:srgbClr val="B6114D"/>
          </a:solidFill>
          <a:ln w="76200">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sz="1800" dirty="0"/>
          </a:p>
        </p:txBody>
      </p:sp>
      <p:cxnSp>
        <p:nvCxnSpPr>
          <p:cNvPr id="10" name="Straight Connector 9"/>
          <p:cNvCxnSpPr/>
          <p:nvPr/>
        </p:nvCxnSpPr>
        <p:spPr>
          <a:xfrm>
            <a:off x="3345180" y="2707281"/>
            <a:ext cx="0" cy="2283821"/>
          </a:xfrm>
          <a:prstGeom prst="line">
            <a:avLst/>
          </a:prstGeom>
          <a:ln w="34925"/>
        </p:spPr>
        <p:style>
          <a:lnRef idx="3">
            <a:schemeClr val="dk1"/>
          </a:lnRef>
          <a:fillRef idx="0">
            <a:schemeClr val="dk1"/>
          </a:fillRef>
          <a:effectRef idx="2">
            <a:schemeClr val="dk1"/>
          </a:effectRef>
          <a:fontRef idx="minor">
            <a:schemeClr val="tx1"/>
          </a:fontRef>
        </p:style>
      </p:cxn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51862" y="2544174"/>
            <a:ext cx="4801940" cy="1533432"/>
          </a:xfrm>
          <a:prstGeom prst="rect">
            <a:avLst/>
          </a:prstGeom>
        </p:spPr>
      </p:pic>
      <p:sp>
        <p:nvSpPr>
          <p:cNvPr id="12" name="Rectangle 11">
            <a:extLst>
              <a:ext uri="{FF2B5EF4-FFF2-40B4-BE49-F238E27FC236}">
                <a16:creationId xmlns:a16="http://schemas.microsoft.com/office/drawing/2014/main" id="{723A1E2C-F9E9-476C-A5F4-4A59EF6C5BFF}"/>
              </a:ext>
            </a:extLst>
          </p:cNvPr>
          <p:cNvSpPr/>
          <p:nvPr userDrawn="1"/>
        </p:nvSpPr>
        <p:spPr>
          <a:xfrm>
            <a:off x="0" y="-335280"/>
            <a:ext cx="12192000" cy="7193280"/>
          </a:xfrm>
          <a:prstGeom prst="rect">
            <a:avLst/>
          </a:prstGeom>
          <a:solidFill>
            <a:srgbClr val="B6114D"/>
          </a:solidFill>
          <a:ln w="76200">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sz="1800" dirty="0"/>
          </a:p>
        </p:txBody>
      </p:sp>
      <p:cxnSp>
        <p:nvCxnSpPr>
          <p:cNvPr id="13" name="Straight Connector 12">
            <a:extLst>
              <a:ext uri="{FF2B5EF4-FFF2-40B4-BE49-F238E27FC236}">
                <a16:creationId xmlns:a16="http://schemas.microsoft.com/office/drawing/2014/main" id="{DF098539-A9C5-4E0A-946B-5498FE4AB03F}"/>
              </a:ext>
            </a:extLst>
          </p:cNvPr>
          <p:cNvCxnSpPr/>
          <p:nvPr userDrawn="1"/>
        </p:nvCxnSpPr>
        <p:spPr>
          <a:xfrm>
            <a:off x="3345180" y="2707281"/>
            <a:ext cx="0" cy="2283821"/>
          </a:xfrm>
          <a:prstGeom prst="line">
            <a:avLst/>
          </a:prstGeom>
          <a:ln w="34925"/>
        </p:spPr>
        <p:style>
          <a:lnRef idx="3">
            <a:schemeClr val="dk1"/>
          </a:lnRef>
          <a:fillRef idx="0">
            <a:schemeClr val="dk1"/>
          </a:fillRef>
          <a:effectRef idx="2">
            <a:schemeClr val="dk1"/>
          </a:effectRef>
          <a:fontRef idx="minor">
            <a:schemeClr val="tx1"/>
          </a:fontRef>
        </p:style>
      </p:cxnSp>
      <p:pic>
        <p:nvPicPr>
          <p:cNvPr id="14" name="Picture 13">
            <a:extLst>
              <a:ext uri="{FF2B5EF4-FFF2-40B4-BE49-F238E27FC236}">
                <a16:creationId xmlns:a16="http://schemas.microsoft.com/office/drawing/2014/main" id="{B9FF7B53-CEDA-4C55-9457-6E244D4B49BB}"/>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451862" y="2544174"/>
            <a:ext cx="4801940" cy="1533432"/>
          </a:xfrm>
          <a:prstGeom prst="rect">
            <a:avLst/>
          </a:prstGeom>
        </p:spPr>
      </p:pic>
    </p:spTree>
    <p:extLst>
      <p:ext uri="{BB962C8B-B14F-4D97-AF65-F5344CB8AC3E}">
        <p14:creationId xmlns:p14="http://schemas.microsoft.com/office/powerpoint/2010/main" val="51432786"/>
      </p:ext>
    </p:extLst>
  </p:cSld>
  <p:clrMap bg1="lt1" tx1="dk1" bg2="lt2" tx2="dk2" accent1="accent1" accent2="accent2" accent3="accent3" accent4="accent4" accent5="accent5" accent6="accent6" hlink="hlink" folHlink="folHlink"/>
  <p:sldLayoutIdLst>
    <p:sldLayoutId id="2147483686" r:id="rId1"/>
    <p:sldLayoutId id="2147483687" r:id="rId2"/>
  </p:sldLayoutIdLst>
  <p:hf sldNum="0" hdr="0" ftr="0" dt="0"/>
  <p:txStyles>
    <p:titleStyle>
      <a:lvl1pPr algn="l" defTabSz="914377" rtl="0" eaLnBrk="1" latinLnBrk="0" hangingPunct="1">
        <a:lnSpc>
          <a:spcPct val="90000"/>
        </a:lnSpc>
        <a:spcBef>
          <a:spcPct val="0"/>
        </a:spcBef>
        <a:buNone/>
        <a:defRPr sz="4400" kern="1200">
          <a:solidFill>
            <a:schemeClr val="tx1"/>
          </a:solidFill>
          <a:latin typeface="Futura"/>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Avenir Next LT Pro"/>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Avenir Next LT Pro"/>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Avenir Next LT Pro"/>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Avenir Next LT Pro"/>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Avenir Next LT Pro"/>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6096000"/>
            <a:ext cx="12192000" cy="771800"/>
          </a:xfrm>
          <a:prstGeom prst="rect">
            <a:avLst/>
          </a:prstGeom>
          <a:solidFill>
            <a:srgbClr val="000000"/>
          </a:solidFill>
          <a:ln w="76200">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sz="1800" dirty="0"/>
          </a:p>
        </p:txBody>
      </p:sp>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pPr/>
              <a:t>‹#›</a:t>
            </a:fld>
            <a:endParaRPr lang="en-US" dirty="0"/>
          </a:p>
        </p:txBody>
      </p:sp>
      <p:sp>
        <p:nvSpPr>
          <p:cNvPr id="7" name="Rectangle 6"/>
          <p:cNvSpPr/>
          <p:nvPr/>
        </p:nvSpPr>
        <p:spPr>
          <a:xfrm>
            <a:off x="0" y="6140361"/>
            <a:ext cx="12192000" cy="705028"/>
          </a:xfrm>
          <a:prstGeom prst="rect">
            <a:avLst/>
          </a:prstGeom>
          <a:solidFill>
            <a:srgbClr val="B6114D"/>
          </a:solidFill>
          <a:ln w="76200">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sz="1800" dirty="0"/>
          </a:p>
        </p:txBody>
      </p:sp>
      <p:pic>
        <p:nvPicPr>
          <p:cNvPr id="8" name="Picture 7"/>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9890762" y="6165912"/>
            <a:ext cx="1935479" cy="618068"/>
          </a:xfrm>
          <a:prstGeom prst="rect">
            <a:avLst/>
          </a:prstGeom>
        </p:spPr>
      </p:pic>
    </p:spTree>
    <p:extLst>
      <p:ext uri="{BB962C8B-B14F-4D97-AF65-F5344CB8AC3E}">
        <p14:creationId xmlns:p14="http://schemas.microsoft.com/office/powerpoint/2010/main" val="3787487800"/>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Lst>
  <p:hf sldNum="0" hdr="0" ftr="0" dt="0"/>
  <p:txStyles>
    <p:titleStyle>
      <a:lvl1pPr algn="l" defTabSz="914377" rtl="0" eaLnBrk="1" latinLnBrk="0" hangingPunct="1">
        <a:lnSpc>
          <a:spcPct val="90000"/>
        </a:lnSpc>
        <a:spcBef>
          <a:spcPct val="0"/>
        </a:spcBef>
        <a:buNone/>
        <a:defRPr sz="4400" kern="1200">
          <a:solidFill>
            <a:schemeClr val="tx1"/>
          </a:solidFill>
          <a:latin typeface="Futura"/>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Avenir Next LT Pro"/>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Avenir Next LT Pro"/>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Avenir Next LT Pro"/>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Avenir Next LT Pro"/>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Avenir Next LT Pro"/>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userDrawn="1"/>
        </p:nvSpPr>
        <p:spPr>
          <a:xfrm>
            <a:off x="0" y="6096000"/>
            <a:ext cx="12192000" cy="771800"/>
          </a:xfrm>
          <a:prstGeom prst="rect">
            <a:avLst/>
          </a:prstGeom>
          <a:solidFill>
            <a:srgbClr val="000000"/>
          </a:solidFill>
          <a:ln w="76200">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sz="1800" dirty="0"/>
          </a:p>
        </p:txBody>
      </p:sp>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pPr/>
              <a:t>‹#›</a:t>
            </a:fld>
            <a:endParaRPr lang="en-US" dirty="0"/>
          </a:p>
        </p:txBody>
      </p:sp>
      <p:sp>
        <p:nvSpPr>
          <p:cNvPr id="7" name="Rectangle 6"/>
          <p:cNvSpPr/>
          <p:nvPr userDrawn="1"/>
        </p:nvSpPr>
        <p:spPr>
          <a:xfrm>
            <a:off x="0" y="6140361"/>
            <a:ext cx="12192000" cy="705028"/>
          </a:xfrm>
          <a:prstGeom prst="rect">
            <a:avLst/>
          </a:prstGeom>
          <a:solidFill>
            <a:srgbClr val="B6114D"/>
          </a:solidFill>
          <a:ln w="76200">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sz="1800" dirty="0"/>
          </a:p>
        </p:txBody>
      </p:sp>
      <p:pic>
        <p:nvPicPr>
          <p:cNvPr id="8" name="Picture 7"/>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9890762" y="6165912"/>
            <a:ext cx="1935479" cy="618068"/>
          </a:xfrm>
          <a:prstGeom prst="rect">
            <a:avLst/>
          </a:prstGeom>
        </p:spPr>
      </p:pic>
    </p:spTree>
    <p:extLst>
      <p:ext uri="{BB962C8B-B14F-4D97-AF65-F5344CB8AC3E}">
        <p14:creationId xmlns:p14="http://schemas.microsoft.com/office/powerpoint/2010/main" val="1696959104"/>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Lst>
  <mc:AlternateContent xmlns:mc="http://schemas.openxmlformats.org/markup-compatibility/2006" xmlns:p15="http://schemas.microsoft.com/office/powerpoint/2012/main">
    <mc:Choice Requires="p15">
      <p:transition xmlns:p14="http://schemas.microsoft.com/office/powerpoint/2010/main" spd="slow" p14:dur="10000">
        <p15:prstTrans prst="pageCurlDouble"/>
      </p:transition>
    </mc:Choice>
    <mc:Fallback xmlns="">
      <p:transition spd="slow">
        <p:fade/>
      </p:transition>
    </mc:Fallback>
  </mc:AlternateContent>
  <p:hf sldNum="0" hdr="0" ftr="0" dt="0"/>
  <p:txStyles>
    <p:titleStyle>
      <a:lvl1pPr algn="l" defTabSz="914377" rtl="0" eaLnBrk="1" latinLnBrk="0" hangingPunct="1">
        <a:lnSpc>
          <a:spcPct val="90000"/>
        </a:lnSpc>
        <a:spcBef>
          <a:spcPct val="0"/>
        </a:spcBef>
        <a:buNone/>
        <a:defRPr sz="4400" kern="1200">
          <a:solidFill>
            <a:schemeClr val="tx1"/>
          </a:solidFill>
          <a:latin typeface="Futura"/>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Avenir Next LT Pro"/>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Avenir Next LT Pro"/>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Avenir Next LT Pro"/>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Avenir Next LT Pro"/>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Avenir Next LT Pro"/>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A6FE1-BE3A-E444-EF9B-B6330AA8D529}"/>
              </a:ext>
            </a:extLst>
          </p:cNvPr>
          <p:cNvSpPr>
            <a:spLocks noGrp="1"/>
          </p:cNvSpPr>
          <p:nvPr>
            <p:ph type="ctrTitle"/>
          </p:nvPr>
        </p:nvSpPr>
        <p:spPr>
          <a:xfrm>
            <a:off x="108988" y="0"/>
            <a:ext cx="11974022" cy="859971"/>
          </a:xfrm>
        </p:spPr>
        <p:txBody>
          <a:bodyPr>
            <a:normAutofit/>
          </a:bodyPr>
          <a:lstStyle/>
          <a:p>
            <a:pPr>
              <a:lnSpc>
                <a:spcPct val="150000"/>
              </a:lnSpc>
            </a:pPr>
            <a:r>
              <a:rPr lang="en-US" sz="3600" b="1" dirty="0">
                <a:solidFill>
                  <a:schemeClr val="accent6">
                    <a:lumMod val="50000"/>
                  </a:schemeClr>
                </a:solidFill>
                <a:latin typeface="Times New Roman" panose="02020603050405020304" pitchFamily="18" charset="0"/>
                <a:ea typeface="Calibri" panose="020F0502020204030204" pitchFamily="34" charset="0"/>
                <a:cs typeface="Times New Roman" panose="02020603050405020304" pitchFamily="18" charset="0"/>
              </a:rPr>
              <a:t>Exercise Pose Tracker</a:t>
            </a:r>
            <a:endParaRPr lang="en-IN" sz="3600" dirty="0">
              <a:solidFill>
                <a:srgbClr val="086072"/>
              </a:solidFill>
            </a:endParaRPr>
          </a:p>
        </p:txBody>
      </p:sp>
      <p:sp>
        <p:nvSpPr>
          <p:cNvPr id="7" name="TextBox 6">
            <a:extLst>
              <a:ext uri="{FF2B5EF4-FFF2-40B4-BE49-F238E27FC236}">
                <a16:creationId xmlns:a16="http://schemas.microsoft.com/office/drawing/2014/main" id="{BFD5E892-66C9-8D76-B741-FD054205D0DD}"/>
              </a:ext>
            </a:extLst>
          </p:cNvPr>
          <p:cNvSpPr txBox="1"/>
          <p:nvPr/>
        </p:nvSpPr>
        <p:spPr>
          <a:xfrm>
            <a:off x="2403021" y="3725854"/>
            <a:ext cx="7385957" cy="2062103"/>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b="1" i="0" u="none" strike="noStrike" dirty="0">
                <a:solidFill>
                  <a:srgbClr val="B6114D"/>
                </a:solidFill>
                <a:effectLst/>
                <a:highlight>
                  <a:srgbClr val="F5F5F5"/>
                </a:highlight>
                <a:latin typeface="Times New Roman" panose="02020603050405020304" pitchFamily="18" charset="0"/>
              </a:rPr>
              <a:t>Subject code : 19CSE437</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b="1" i="0" u="none" strike="noStrike" dirty="0">
                <a:solidFill>
                  <a:srgbClr val="B6114D"/>
                </a:solidFill>
                <a:effectLst/>
                <a:highlight>
                  <a:srgbClr val="F5F5F5"/>
                </a:highlight>
                <a:latin typeface="Times New Roman" panose="02020603050405020304" pitchFamily="18" charset="0"/>
                <a:cs typeface="Times New Roman" panose="02020603050405020304" pitchFamily="18" charset="0"/>
              </a:rPr>
              <a:t>Subject Name : Deep Learning for Computer vision</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b="1" dirty="0">
                <a:solidFill>
                  <a:srgbClr val="FF0000"/>
                </a:solidFill>
                <a:highlight>
                  <a:srgbClr val="F5F5F5"/>
                </a:highlight>
                <a:latin typeface="Times New Roman" panose="02020603050405020304" pitchFamily="18" charset="0"/>
                <a:cs typeface="Times New Roman" panose="02020603050405020304" pitchFamily="18" charset="0"/>
              </a:rPr>
              <a:t>Review-3</a:t>
            </a:r>
            <a:endParaRPr lang="en-US" sz="3200" b="1" i="0" u="none" strike="noStrike" dirty="0">
              <a:solidFill>
                <a:srgbClr val="FF0000"/>
              </a:solidFill>
              <a:effectLst/>
              <a:highlight>
                <a:srgbClr val="F5F5F5"/>
              </a:highlight>
              <a:latin typeface="Times New Roman" panose="02020603050405020304" pitchFamily="18" charset="0"/>
            </a:endParaRPr>
          </a:p>
        </p:txBody>
      </p:sp>
      <p:graphicFrame>
        <p:nvGraphicFramePr>
          <p:cNvPr id="3" name="Table 2">
            <a:extLst>
              <a:ext uri="{FF2B5EF4-FFF2-40B4-BE49-F238E27FC236}">
                <a16:creationId xmlns:a16="http://schemas.microsoft.com/office/drawing/2014/main" id="{CFCBE488-6DDE-EB4E-747A-59ADD971B5F5}"/>
              </a:ext>
            </a:extLst>
          </p:cNvPr>
          <p:cNvGraphicFramePr>
            <a:graphicFrameLocks noGrp="1"/>
          </p:cNvGraphicFramePr>
          <p:nvPr>
            <p:extLst>
              <p:ext uri="{D42A27DB-BD31-4B8C-83A1-F6EECF244321}">
                <p14:modId xmlns:p14="http://schemas.microsoft.com/office/powerpoint/2010/main" val="382221300"/>
              </p:ext>
            </p:extLst>
          </p:nvPr>
        </p:nvGraphicFramePr>
        <p:xfrm>
          <a:off x="2031999" y="1437873"/>
          <a:ext cx="8127999" cy="1483360"/>
        </p:xfrm>
        <a:graphic>
          <a:graphicData uri="http://schemas.openxmlformats.org/drawingml/2006/table">
            <a:tbl>
              <a:tblPr firstRow="1" bandRow="1">
                <a:tableStyleId>{5C22544A-7EE6-4342-B048-85BDC9FD1C3A}</a:tableStyleId>
              </a:tblPr>
              <a:tblGrid>
                <a:gridCol w="914401">
                  <a:extLst>
                    <a:ext uri="{9D8B030D-6E8A-4147-A177-3AD203B41FA5}">
                      <a16:colId xmlns:a16="http://schemas.microsoft.com/office/drawing/2014/main" val="1810961769"/>
                    </a:ext>
                  </a:extLst>
                </a:gridCol>
                <a:gridCol w="4504265">
                  <a:extLst>
                    <a:ext uri="{9D8B030D-6E8A-4147-A177-3AD203B41FA5}">
                      <a16:colId xmlns:a16="http://schemas.microsoft.com/office/drawing/2014/main" val="1429112432"/>
                    </a:ext>
                  </a:extLst>
                </a:gridCol>
                <a:gridCol w="2709333">
                  <a:extLst>
                    <a:ext uri="{9D8B030D-6E8A-4147-A177-3AD203B41FA5}">
                      <a16:colId xmlns:a16="http://schemas.microsoft.com/office/drawing/2014/main" val="3512793750"/>
                    </a:ext>
                  </a:extLst>
                </a:gridCol>
              </a:tblGrid>
              <a:tr h="370840">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dirty="0"/>
                        <a:t>SL.NO</a:t>
                      </a:r>
                      <a:endParaRPr lang="en-IN" dirty="0"/>
                    </a:p>
                  </a:txBody>
                  <a:tcPr/>
                </a:tc>
                <a:tc>
                  <a:txBody>
                    <a:bodyPr/>
                    <a:lstStyle/>
                    <a:p>
                      <a:pPr algn="ctr"/>
                      <a:r>
                        <a:rPr lang="en-US" dirty="0"/>
                        <a:t>NAME</a:t>
                      </a:r>
                      <a:endParaRPr lang="en-IN" dirty="0"/>
                    </a:p>
                  </a:txBody>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dirty="0"/>
                        <a:t>ROLL NUMBER</a:t>
                      </a:r>
                      <a:endParaRPr lang="en-IN" dirty="0"/>
                    </a:p>
                  </a:txBody>
                  <a:tcPr/>
                </a:tc>
                <a:extLst>
                  <a:ext uri="{0D108BD9-81ED-4DB2-BD59-A6C34878D82A}">
                    <a16:rowId xmlns:a16="http://schemas.microsoft.com/office/drawing/2014/main" val="121458602"/>
                  </a:ext>
                </a:extLst>
              </a:tr>
              <a:tr h="370840">
                <a:tc>
                  <a:txBody>
                    <a:bodyPr/>
                    <a:lstStyle/>
                    <a:p>
                      <a:pPr algn="ctr"/>
                      <a:r>
                        <a:rPr lang="en-US" dirty="0"/>
                        <a:t>1</a:t>
                      </a:r>
                      <a:endParaRPr lang="en-IN" dirty="0"/>
                    </a:p>
                  </a:txBody>
                  <a:tcPr/>
                </a:tc>
                <a:tc>
                  <a:txBody>
                    <a:bodyPr/>
                    <a:lstStyle/>
                    <a:p>
                      <a:pPr algn="ctr"/>
                      <a:r>
                        <a:rPr lang="en-US" dirty="0"/>
                        <a:t>K RISHITH PRANAV KUMAR</a:t>
                      </a:r>
                      <a:endParaRPr lang="en-IN" dirty="0"/>
                    </a:p>
                  </a:txBody>
                  <a:tcPr/>
                </a:tc>
                <a:tc>
                  <a:txBody>
                    <a:bodyPr/>
                    <a:lstStyle/>
                    <a:p>
                      <a:pPr algn="ctr"/>
                      <a:r>
                        <a:rPr lang="en-US" dirty="0"/>
                        <a:t>CB.EN.U4CSE21232</a:t>
                      </a:r>
                      <a:endParaRPr lang="en-IN" dirty="0"/>
                    </a:p>
                  </a:txBody>
                  <a:tcPr/>
                </a:tc>
                <a:extLst>
                  <a:ext uri="{0D108BD9-81ED-4DB2-BD59-A6C34878D82A}">
                    <a16:rowId xmlns:a16="http://schemas.microsoft.com/office/drawing/2014/main" val="3649581981"/>
                  </a:ext>
                </a:extLst>
              </a:tr>
              <a:tr h="370840">
                <a:tc>
                  <a:txBody>
                    <a:bodyPr/>
                    <a:lstStyle/>
                    <a:p>
                      <a:pPr algn="ctr"/>
                      <a:r>
                        <a:rPr lang="en-US" dirty="0"/>
                        <a:t>2</a:t>
                      </a:r>
                      <a:endParaRPr lang="en-IN" dirty="0"/>
                    </a:p>
                  </a:txBody>
                  <a:tcPr/>
                </a:tc>
                <a:tc>
                  <a:txBody>
                    <a:bodyPr/>
                    <a:lstStyle/>
                    <a:p>
                      <a:pPr algn="ctr"/>
                      <a:r>
                        <a:rPr lang="en-US" dirty="0"/>
                        <a:t>K SRI SAI ADARSH </a:t>
                      </a:r>
                      <a:endParaRPr lang="en-IN" dirty="0"/>
                    </a:p>
                  </a:txBody>
                  <a:tcPr/>
                </a:tc>
                <a:tc>
                  <a:txBody>
                    <a:bodyPr/>
                    <a:lstStyle/>
                    <a:p>
                      <a:pPr algn="ctr"/>
                      <a:r>
                        <a:rPr lang="en-US" dirty="0"/>
                        <a:t>CB.EN.U4CSE21233</a:t>
                      </a:r>
                      <a:endParaRPr lang="en-IN" dirty="0"/>
                    </a:p>
                  </a:txBody>
                  <a:tcPr/>
                </a:tc>
                <a:extLst>
                  <a:ext uri="{0D108BD9-81ED-4DB2-BD59-A6C34878D82A}">
                    <a16:rowId xmlns:a16="http://schemas.microsoft.com/office/drawing/2014/main" val="3749111996"/>
                  </a:ext>
                </a:extLst>
              </a:tr>
              <a:tr h="370840">
                <a:tc>
                  <a:txBody>
                    <a:bodyPr/>
                    <a:lstStyle/>
                    <a:p>
                      <a:pPr algn="ctr"/>
                      <a:r>
                        <a:rPr lang="en-US" dirty="0"/>
                        <a:t>3</a:t>
                      </a:r>
                      <a:endParaRPr lang="en-IN" dirty="0"/>
                    </a:p>
                  </a:txBody>
                  <a:tcPr/>
                </a:tc>
                <a:tc>
                  <a:txBody>
                    <a:bodyPr/>
                    <a:lstStyle/>
                    <a:p>
                      <a:pPr algn="ctr"/>
                      <a:r>
                        <a:rPr lang="en-US" dirty="0"/>
                        <a:t>M DEEPAK SAI </a:t>
                      </a:r>
                      <a:endParaRPr lang="en-IN" dirty="0"/>
                    </a:p>
                  </a:txBody>
                  <a:tcPr/>
                </a:tc>
                <a:tc>
                  <a:txBody>
                    <a:bodyPr/>
                    <a:lstStyle/>
                    <a:p>
                      <a:pPr algn="ctr"/>
                      <a:r>
                        <a:rPr lang="en-US" dirty="0"/>
                        <a:t>CB.EN.U4CSE21240</a:t>
                      </a:r>
                      <a:endParaRPr lang="en-IN" dirty="0"/>
                    </a:p>
                  </a:txBody>
                  <a:tcPr/>
                </a:tc>
                <a:extLst>
                  <a:ext uri="{0D108BD9-81ED-4DB2-BD59-A6C34878D82A}">
                    <a16:rowId xmlns:a16="http://schemas.microsoft.com/office/drawing/2014/main" val="2900872478"/>
                  </a:ext>
                </a:extLst>
              </a:tr>
            </a:tbl>
          </a:graphicData>
        </a:graphic>
      </p:graphicFrame>
    </p:spTree>
    <p:extLst>
      <p:ext uri="{BB962C8B-B14F-4D97-AF65-F5344CB8AC3E}">
        <p14:creationId xmlns:p14="http://schemas.microsoft.com/office/powerpoint/2010/main" val="40011349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3CCF29-E0DC-3CE9-0E59-15566655429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8EDC1E-2078-62B8-CF41-55B7B8E0D114}"/>
              </a:ext>
            </a:extLst>
          </p:cNvPr>
          <p:cNvSpPr>
            <a:spLocks noGrp="1"/>
          </p:cNvSpPr>
          <p:nvPr>
            <p:ph idx="1"/>
          </p:nvPr>
        </p:nvSpPr>
        <p:spPr>
          <a:xfrm>
            <a:off x="111807" y="154101"/>
            <a:ext cx="11638659" cy="5763585"/>
          </a:xfrm>
        </p:spPr>
        <p:txBody>
          <a:bodyPr>
            <a:noAutofit/>
          </a:bodyPr>
          <a:lstStyle/>
          <a:p>
            <a:pPr>
              <a:lnSpc>
                <a:spcPct val="150000"/>
              </a:lnSpc>
            </a:pPr>
            <a:r>
              <a:rPr lang="en-US" sz="1800" b="1" dirty="0">
                <a:latin typeface="Times New Roman" panose="02020603050405020304" pitchFamily="18" charset="0"/>
                <a:cs typeface="Times New Roman" panose="02020603050405020304" pitchFamily="18" charset="0"/>
              </a:rPr>
              <a:t>Deep Learning Models and Libraries</a:t>
            </a:r>
          </a:p>
          <a:p>
            <a:pPr>
              <a:lnSpc>
                <a:spcPct val="150000"/>
              </a:lnSpc>
              <a:buFont typeface="+mj-lt"/>
              <a:buAutoNum type="arabicPeriod"/>
            </a:pPr>
            <a:r>
              <a:rPr lang="en-US" sz="1800" b="1" dirty="0">
                <a:latin typeface="Times New Roman" panose="02020603050405020304" pitchFamily="18" charset="0"/>
                <a:cs typeface="Times New Roman" panose="02020603050405020304" pitchFamily="18" charset="0"/>
              </a:rPr>
              <a:t>TensorFlow/</a:t>
            </a:r>
            <a:r>
              <a:rPr lang="en-US" sz="1800" b="1" dirty="0" err="1">
                <a:latin typeface="Times New Roman" panose="02020603050405020304" pitchFamily="18" charset="0"/>
                <a:cs typeface="Times New Roman" panose="02020603050405020304" pitchFamily="18" charset="0"/>
              </a:rPr>
              <a:t>Keras</a:t>
            </a:r>
            <a:r>
              <a:rPr lang="en-US" sz="1800" dirty="0">
                <a:latin typeface="Times New Roman" panose="02020603050405020304" pitchFamily="18" charset="0"/>
                <a:cs typeface="Times New Roman" panose="02020603050405020304" pitchFamily="18" charset="0"/>
              </a:rPr>
              <a:t>: For building and training deep learning models such as VGG16, </a:t>
            </a:r>
            <a:r>
              <a:rPr lang="en-US" sz="1800" dirty="0" err="1">
                <a:latin typeface="Times New Roman" panose="02020603050405020304" pitchFamily="18" charset="0"/>
                <a:cs typeface="Times New Roman" panose="02020603050405020304" pitchFamily="18" charset="0"/>
              </a:rPr>
              <a:t>DenseNet</a:t>
            </a:r>
            <a:r>
              <a:rPr lang="en-US" sz="1800" dirty="0">
                <a:latin typeface="Times New Roman" panose="02020603050405020304" pitchFamily="18" charset="0"/>
                <a:cs typeface="Times New Roman" panose="02020603050405020304" pitchFamily="18" charset="0"/>
              </a:rPr>
              <a:t>, and </a:t>
            </a:r>
            <a:r>
              <a:rPr lang="en-US" sz="1800" dirty="0" err="1">
                <a:latin typeface="Times New Roman" panose="02020603050405020304" pitchFamily="18" charset="0"/>
                <a:cs typeface="Times New Roman" panose="02020603050405020304" pitchFamily="18" charset="0"/>
              </a:rPr>
              <a:t>GoogLeNet</a:t>
            </a:r>
            <a:r>
              <a:rPr lang="en-US" sz="1800" dirty="0">
                <a:latin typeface="Times New Roman" panose="02020603050405020304" pitchFamily="18" charset="0"/>
                <a:cs typeface="Times New Roman" panose="02020603050405020304" pitchFamily="18" charset="0"/>
              </a:rPr>
              <a:t>.</a:t>
            </a:r>
          </a:p>
          <a:p>
            <a:pPr marL="742950" lvl="1" indent="-285750">
              <a:lnSpc>
                <a:spcPct val="150000"/>
              </a:lnSpc>
              <a:buFont typeface="+mj-lt"/>
              <a:buAutoNum type="arabicPeriod"/>
            </a:pPr>
            <a:r>
              <a:rPr lang="en-US" sz="1800" b="1" dirty="0">
                <a:latin typeface="Times New Roman" panose="02020603050405020304" pitchFamily="18" charset="0"/>
                <a:cs typeface="Times New Roman" panose="02020603050405020304" pitchFamily="18" charset="0"/>
              </a:rPr>
              <a:t>VGG16</a:t>
            </a:r>
            <a:r>
              <a:rPr lang="en-US" sz="1800" dirty="0">
                <a:latin typeface="Times New Roman" panose="02020603050405020304" pitchFamily="18" charset="0"/>
                <a:cs typeface="Times New Roman" panose="02020603050405020304" pitchFamily="18" charset="0"/>
              </a:rPr>
              <a:t>: Used for image classification or feature extraction to help track pose accuracy.</a:t>
            </a:r>
          </a:p>
          <a:p>
            <a:pPr marL="742950" lvl="1" indent="-285750">
              <a:lnSpc>
                <a:spcPct val="150000"/>
              </a:lnSpc>
              <a:buFont typeface="+mj-lt"/>
              <a:buAutoNum type="arabicPeriod"/>
            </a:pPr>
            <a:r>
              <a:rPr lang="en-US" sz="1800" b="1" dirty="0" err="1">
                <a:latin typeface="Times New Roman" panose="02020603050405020304" pitchFamily="18" charset="0"/>
                <a:cs typeface="Times New Roman" panose="02020603050405020304" pitchFamily="18" charset="0"/>
              </a:rPr>
              <a:t>DenseNet</a:t>
            </a:r>
            <a:r>
              <a:rPr lang="en-US" sz="1800" dirty="0">
                <a:latin typeface="Times New Roman" panose="02020603050405020304" pitchFamily="18" charset="0"/>
                <a:cs typeface="Times New Roman" panose="02020603050405020304" pitchFamily="18" charset="0"/>
              </a:rPr>
              <a:t>: Can be applied for pose recognition with its ability to leverage feature reuse across layers.</a:t>
            </a:r>
          </a:p>
          <a:p>
            <a:pPr marL="742950" lvl="1" indent="-285750">
              <a:lnSpc>
                <a:spcPct val="150000"/>
              </a:lnSpc>
              <a:buFont typeface="+mj-lt"/>
              <a:buAutoNum type="arabicPeriod"/>
            </a:pPr>
            <a:r>
              <a:rPr lang="en-US" sz="1800" b="1" dirty="0" err="1">
                <a:latin typeface="Times New Roman" panose="02020603050405020304" pitchFamily="18" charset="0"/>
                <a:cs typeface="Times New Roman" panose="02020603050405020304" pitchFamily="18" charset="0"/>
              </a:rPr>
              <a:t>GoogLeNet</a:t>
            </a:r>
            <a:r>
              <a:rPr lang="en-US" sz="1800" b="1" dirty="0">
                <a:latin typeface="Times New Roman" panose="02020603050405020304" pitchFamily="18" charset="0"/>
                <a:cs typeface="Times New Roman" panose="02020603050405020304" pitchFamily="18" charset="0"/>
              </a:rPr>
              <a:t> (Inception Networks)</a:t>
            </a:r>
            <a:r>
              <a:rPr lang="en-US" sz="1800" dirty="0">
                <a:latin typeface="Times New Roman" panose="02020603050405020304" pitchFamily="18" charset="0"/>
                <a:cs typeface="Times New Roman" panose="02020603050405020304" pitchFamily="18" charset="0"/>
              </a:rPr>
              <a:t>: Useful for its efficiency in processing and classifying complex images.</a:t>
            </a:r>
          </a:p>
          <a:p>
            <a:pPr>
              <a:lnSpc>
                <a:spcPct val="150000"/>
              </a:lnSpc>
              <a:buFont typeface="+mj-lt"/>
              <a:buAutoNum type="arabicPeriod"/>
            </a:pPr>
            <a:r>
              <a:rPr lang="en-US" sz="1800" b="1" dirty="0">
                <a:latin typeface="Times New Roman" panose="02020603050405020304" pitchFamily="18" charset="0"/>
                <a:cs typeface="Times New Roman" panose="02020603050405020304" pitchFamily="18" charset="0"/>
              </a:rPr>
              <a:t>OpenCV</a:t>
            </a:r>
            <a:r>
              <a:rPr lang="en-US" sz="1800" dirty="0">
                <a:latin typeface="Times New Roman" panose="02020603050405020304" pitchFamily="18" charset="0"/>
                <a:cs typeface="Times New Roman" panose="02020603050405020304" pitchFamily="18" charset="0"/>
              </a:rPr>
              <a:t>: For image and video processing, including preprocessing frames captured from the webcam.</a:t>
            </a:r>
          </a:p>
          <a:p>
            <a:pPr>
              <a:lnSpc>
                <a:spcPct val="150000"/>
              </a:lnSpc>
              <a:buFont typeface="+mj-lt"/>
              <a:buAutoNum type="arabicPeriod"/>
            </a:pPr>
            <a:r>
              <a:rPr lang="en-US" sz="1800" b="1" dirty="0" err="1">
                <a:latin typeface="Times New Roman" panose="02020603050405020304" pitchFamily="18" charset="0"/>
                <a:cs typeface="Times New Roman" panose="02020603050405020304" pitchFamily="18" charset="0"/>
              </a:rPr>
              <a:t>MediaPipe</a:t>
            </a:r>
            <a:r>
              <a:rPr lang="en-US" sz="1800" b="1" dirty="0">
                <a:latin typeface="Times New Roman" panose="02020603050405020304" pitchFamily="18" charset="0"/>
                <a:cs typeface="Times New Roman" panose="02020603050405020304" pitchFamily="18" charset="0"/>
              </a:rPr>
              <a:t> or </a:t>
            </a:r>
            <a:r>
              <a:rPr lang="en-US" sz="1800" b="1" dirty="0" err="1">
                <a:latin typeface="Times New Roman" panose="02020603050405020304" pitchFamily="18" charset="0"/>
                <a:cs typeface="Times New Roman" panose="02020603050405020304" pitchFamily="18" charset="0"/>
              </a:rPr>
              <a:t>OpenPose</a:t>
            </a:r>
            <a:r>
              <a:rPr lang="en-US" sz="1800" dirty="0">
                <a:latin typeface="Times New Roman" panose="02020603050405020304" pitchFamily="18" charset="0"/>
                <a:cs typeface="Times New Roman" panose="02020603050405020304" pitchFamily="18" charset="0"/>
              </a:rPr>
              <a:t>: To perform human pose estimation and extract key body points for pose tracking.</a:t>
            </a:r>
            <a:endParaRPr lang="en-US" sz="1800" b="1" dirty="0">
              <a:latin typeface="Times New Roman" panose="02020603050405020304" pitchFamily="18" charset="0"/>
              <a:cs typeface="Times New Roman" panose="02020603050405020304" pitchFamily="18" charset="0"/>
            </a:endParaRPr>
          </a:p>
          <a:p>
            <a:pPr>
              <a:lnSpc>
                <a:spcPct val="150000"/>
              </a:lnSpc>
            </a:pPr>
            <a:r>
              <a:rPr lang="en-US" sz="1800" b="1" dirty="0">
                <a:latin typeface="Times New Roman" panose="02020603050405020304" pitchFamily="18" charset="0"/>
                <a:cs typeface="Times New Roman" panose="02020603050405020304" pitchFamily="18" charset="0"/>
              </a:rPr>
              <a:t>Middleware</a:t>
            </a:r>
          </a:p>
          <a:p>
            <a:pPr>
              <a:lnSpc>
                <a:spcPct val="150000"/>
              </a:lnSpc>
              <a:buFont typeface="+mj-lt"/>
              <a:buAutoNum type="arabicPeriod"/>
            </a:pPr>
            <a:r>
              <a:rPr lang="en-US" sz="1800" b="1" dirty="0">
                <a:latin typeface="Times New Roman" panose="02020603050405020304" pitchFamily="18" charset="0"/>
                <a:cs typeface="Times New Roman" panose="02020603050405020304" pitchFamily="18" charset="0"/>
              </a:rPr>
              <a:t>Nginx/</a:t>
            </a:r>
            <a:r>
              <a:rPr lang="en-US" sz="1800" b="1" dirty="0" err="1">
                <a:latin typeface="Times New Roman" panose="02020603050405020304" pitchFamily="18" charset="0"/>
                <a:cs typeface="Times New Roman" panose="02020603050405020304" pitchFamily="18" charset="0"/>
              </a:rPr>
              <a:t>Gunicorn</a:t>
            </a:r>
            <a:r>
              <a:rPr lang="en-US" sz="1800" dirty="0">
                <a:latin typeface="Times New Roman" panose="02020603050405020304" pitchFamily="18" charset="0"/>
                <a:cs typeface="Times New Roman" panose="02020603050405020304" pitchFamily="18" charset="0"/>
              </a:rPr>
              <a:t>: For serving the web application and handling requests efficiently.</a:t>
            </a:r>
          </a:p>
          <a:p>
            <a:pPr>
              <a:lnSpc>
                <a:spcPct val="150000"/>
              </a:lnSpc>
              <a:buFont typeface="+mj-lt"/>
              <a:buAutoNum type="arabicPeriod"/>
            </a:pPr>
            <a:r>
              <a:rPr lang="en-US" sz="1800" b="1" dirty="0">
                <a:latin typeface="Times New Roman" panose="02020603050405020304" pitchFamily="18" charset="0"/>
                <a:cs typeface="Times New Roman" panose="02020603050405020304" pitchFamily="18" charset="0"/>
              </a:rPr>
              <a:t>Socket.IO or </a:t>
            </a:r>
            <a:r>
              <a:rPr lang="en-US" sz="1800" b="1" dirty="0" err="1">
                <a:latin typeface="Times New Roman" panose="02020603050405020304" pitchFamily="18" charset="0"/>
                <a:cs typeface="Times New Roman" panose="02020603050405020304" pitchFamily="18" charset="0"/>
              </a:rPr>
              <a:t>WebSockets</a:t>
            </a:r>
            <a:r>
              <a:rPr lang="en-US" sz="1800" dirty="0">
                <a:latin typeface="Times New Roman" panose="02020603050405020304" pitchFamily="18" charset="0"/>
                <a:cs typeface="Times New Roman" panose="02020603050405020304" pitchFamily="18" charset="0"/>
              </a:rPr>
              <a:t>: For real-time communication between the frontend and backend, enabling live feedback during exercise tracking.</a:t>
            </a:r>
          </a:p>
        </p:txBody>
      </p:sp>
    </p:spTree>
    <p:extLst>
      <p:ext uri="{BB962C8B-B14F-4D97-AF65-F5344CB8AC3E}">
        <p14:creationId xmlns:p14="http://schemas.microsoft.com/office/powerpoint/2010/main" val="3516126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AABA70-AD7B-847B-FF47-45E6452252F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EB6A87-11E1-BB8C-C09D-8151D9864000}"/>
              </a:ext>
            </a:extLst>
          </p:cNvPr>
          <p:cNvSpPr>
            <a:spLocks noGrp="1"/>
          </p:cNvSpPr>
          <p:nvPr>
            <p:ph idx="1"/>
          </p:nvPr>
        </p:nvSpPr>
        <p:spPr>
          <a:xfrm>
            <a:off x="0" y="-119365"/>
            <a:ext cx="11732663" cy="5763585"/>
          </a:xfrm>
        </p:spPr>
        <p:txBody>
          <a:bodyPr>
            <a:noAutofit/>
          </a:bodyPr>
          <a:lstStyle/>
          <a:p>
            <a:pPr>
              <a:lnSpc>
                <a:spcPct val="150000"/>
              </a:lnSpc>
            </a:pPr>
            <a:r>
              <a:rPr lang="en-US" sz="1800" b="1" dirty="0">
                <a:latin typeface="Times New Roman" panose="02020603050405020304" pitchFamily="18" charset="0"/>
                <a:cs typeface="Times New Roman" panose="02020603050405020304" pitchFamily="18" charset="0"/>
              </a:rPr>
              <a:t>Database</a:t>
            </a:r>
          </a:p>
          <a:p>
            <a:pPr>
              <a:lnSpc>
                <a:spcPct val="150000"/>
              </a:lnSpc>
              <a:buFont typeface="+mj-lt"/>
              <a:buAutoNum type="arabicPeriod"/>
            </a:pPr>
            <a:r>
              <a:rPr lang="en-US" sz="1800" b="1" dirty="0">
                <a:latin typeface="Times New Roman" panose="02020603050405020304" pitchFamily="18" charset="0"/>
                <a:cs typeface="Times New Roman" panose="02020603050405020304" pitchFamily="18" charset="0"/>
              </a:rPr>
              <a:t>MongoDB/MySQL</a:t>
            </a:r>
            <a:r>
              <a:rPr lang="en-US" sz="1800" dirty="0">
                <a:latin typeface="Times New Roman" panose="02020603050405020304" pitchFamily="18" charset="0"/>
                <a:cs typeface="Times New Roman" panose="02020603050405020304" pitchFamily="18" charset="0"/>
              </a:rPr>
              <a:t>: For storing user data, exercise logs, and tracking progress over time.</a:t>
            </a:r>
          </a:p>
          <a:p>
            <a:pPr>
              <a:lnSpc>
                <a:spcPct val="150000"/>
              </a:lnSpc>
              <a:buFont typeface="+mj-lt"/>
              <a:buAutoNum type="arabicPeriod"/>
            </a:pPr>
            <a:r>
              <a:rPr lang="en-US" sz="1800" b="1" dirty="0">
                <a:latin typeface="Times New Roman" panose="02020603050405020304" pitchFamily="18" charset="0"/>
                <a:cs typeface="Times New Roman" panose="02020603050405020304" pitchFamily="18" charset="0"/>
              </a:rPr>
              <a:t>Redis (Optional)</a:t>
            </a:r>
            <a:r>
              <a:rPr lang="en-US" sz="1800" dirty="0">
                <a:latin typeface="Times New Roman" panose="02020603050405020304" pitchFamily="18" charset="0"/>
                <a:cs typeface="Times New Roman" panose="02020603050405020304" pitchFamily="18" charset="0"/>
              </a:rPr>
              <a:t>: For caching results to improve the performance of real-time tracking.</a:t>
            </a:r>
            <a:endParaRPr lang="en-US" sz="1800" b="1" dirty="0">
              <a:latin typeface="Times New Roman" panose="02020603050405020304" pitchFamily="18" charset="0"/>
              <a:cs typeface="Times New Roman" panose="02020603050405020304" pitchFamily="18" charset="0"/>
            </a:endParaRPr>
          </a:p>
          <a:p>
            <a:pPr>
              <a:lnSpc>
                <a:spcPct val="150000"/>
              </a:lnSpc>
            </a:pPr>
            <a:r>
              <a:rPr lang="en-US" sz="1800" b="1" dirty="0">
                <a:latin typeface="Times New Roman" panose="02020603050405020304" pitchFamily="18" charset="0"/>
                <a:cs typeface="Times New Roman" panose="02020603050405020304" pitchFamily="18" charset="0"/>
              </a:rPr>
              <a:t>Cloud Services and Deployment</a:t>
            </a:r>
          </a:p>
          <a:p>
            <a:pPr>
              <a:lnSpc>
                <a:spcPct val="150000"/>
              </a:lnSpc>
              <a:buFont typeface="+mj-lt"/>
              <a:buAutoNum type="arabicPeriod"/>
            </a:pPr>
            <a:r>
              <a:rPr lang="en-US" sz="1800" b="1" dirty="0">
                <a:latin typeface="Times New Roman" panose="02020603050405020304" pitchFamily="18" charset="0"/>
                <a:cs typeface="Times New Roman" panose="02020603050405020304" pitchFamily="18" charset="0"/>
              </a:rPr>
              <a:t>AWS/GCP/Azure</a:t>
            </a:r>
            <a:r>
              <a:rPr lang="en-US" sz="1800" dirty="0">
                <a:latin typeface="Times New Roman" panose="02020603050405020304" pitchFamily="18" charset="0"/>
                <a:cs typeface="Times New Roman" panose="02020603050405020304" pitchFamily="18" charset="0"/>
              </a:rPr>
              <a:t>: For hosting the web application, storage, and deploying deep learning models.</a:t>
            </a:r>
          </a:p>
          <a:p>
            <a:pPr>
              <a:lnSpc>
                <a:spcPct val="150000"/>
              </a:lnSpc>
              <a:buFont typeface="+mj-lt"/>
              <a:buAutoNum type="arabicPeriod"/>
            </a:pPr>
            <a:r>
              <a:rPr lang="en-US" sz="1800" b="1" dirty="0">
                <a:latin typeface="Times New Roman" panose="02020603050405020304" pitchFamily="18" charset="0"/>
                <a:cs typeface="Times New Roman" panose="02020603050405020304" pitchFamily="18" charset="0"/>
              </a:rPr>
              <a:t>Docker/Kubernetes</a:t>
            </a:r>
            <a:r>
              <a:rPr lang="en-US" sz="1800" dirty="0">
                <a:latin typeface="Times New Roman" panose="02020603050405020304" pitchFamily="18" charset="0"/>
                <a:cs typeface="Times New Roman" panose="02020603050405020304" pitchFamily="18" charset="0"/>
              </a:rPr>
              <a:t>: For containerizing and orchestrating the deployment, making it easier to manage different environments.</a:t>
            </a:r>
          </a:p>
          <a:p>
            <a:pPr>
              <a:lnSpc>
                <a:spcPct val="150000"/>
              </a:lnSpc>
              <a:buFont typeface="+mj-lt"/>
              <a:buAutoNum type="arabicPeriod"/>
            </a:pPr>
            <a:r>
              <a:rPr lang="en-US" sz="1800" b="1" dirty="0">
                <a:latin typeface="Times New Roman" panose="02020603050405020304" pitchFamily="18" charset="0"/>
                <a:cs typeface="Times New Roman" panose="02020603050405020304" pitchFamily="18" charset="0"/>
              </a:rPr>
              <a:t>CDN Services (like Cloudflare)</a:t>
            </a:r>
            <a:r>
              <a:rPr lang="en-US" sz="1800" dirty="0">
                <a:latin typeface="Times New Roman" panose="02020603050405020304" pitchFamily="18" charset="0"/>
                <a:cs typeface="Times New Roman" panose="02020603050405020304" pitchFamily="18" charset="0"/>
              </a:rPr>
              <a:t>: To distribute static files and improve page load times.</a:t>
            </a:r>
          </a:p>
          <a:p>
            <a:pPr>
              <a:lnSpc>
                <a:spcPct val="150000"/>
              </a:lnSpc>
            </a:pPr>
            <a:r>
              <a:rPr lang="en-US" sz="1800" b="1" dirty="0">
                <a:latin typeface="Times New Roman" panose="02020603050405020304" pitchFamily="18" charset="0"/>
                <a:cs typeface="Times New Roman" panose="02020603050405020304" pitchFamily="18" charset="0"/>
              </a:rPr>
              <a:t>Additional Libraries and Tools</a:t>
            </a:r>
          </a:p>
          <a:p>
            <a:pPr>
              <a:lnSpc>
                <a:spcPct val="150000"/>
              </a:lnSpc>
              <a:buFont typeface="+mj-lt"/>
              <a:buAutoNum type="arabicPeriod"/>
            </a:pPr>
            <a:r>
              <a:rPr lang="en-US" sz="1800" b="1" dirty="0">
                <a:latin typeface="Times New Roman" panose="02020603050405020304" pitchFamily="18" charset="0"/>
                <a:cs typeface="Times New Roman" panose="02020603050405020304" pitchFamily="18" charset="0"/>
              </a:rPr>
              <a:t>NumPy, Pandas</a:t>
            </a:r>
            <a:r>
              <a:rPr lang="en-US" sz="1800" dirty="0">
                <a:latin typeface="Times New Roman" panose="02020603050405020304" pitchFamily="18" charset="0"/>
                <a:cs typeface="Times New Roman" panose="02020603050405020304" pitchFamily="18" charset="0"/>
              </a:rPr>
              <a:t>: For data manipulation and analysis in the backend.</a:t>
            </a:r>
          </a:p>
          <a:p>
            <a:pPr>
              <a:lnSpc>
                <a:spcPct val="150000"/>
              </a:lnSpc>
              <a:buFont typeface="+mj-lt"/>
              <a:buAutoNum type="arabicPeriod"/>
            </a:pPr>
            <a:r>
              <a:rPr lang="en-US" sz="1800" b="1" dirty="0">
                <a:latin typeface="Times New Roman" panose="02020603050405020304" pitchFamily="18" charset="0"/>
                <a:cs typeface="Times New Roman" panose="02020603050405020304" pitchFamily="18" charset="0"/>
              </a:rPr>
              <a:t>Matplotlib or </a:t>
            </a:r>
            <a:r>
              <a:rPr lang="en-US" sz="1800" b="1" dirty="0" err="1">
                <a:latin typeface="Times New Roman" panose="02020603050405020304" pitchFamily="18" charset="0"/>
                <a:cs typeface="Times New Roman" panose="02020603050405020304" pitchFamily="18" charset="0"/>
              </a:rPr>
              <a:t>Plotly</a:t>
            </a:r>
            <a:r>
              <a:rPr lang="en-US" sz="1800" dirty="0">
                <a:latin typeface="Times New Roman" panose="02020603050405020304" pitchFamily="18" charset="0"/>
                <a:cs typeface="Times New Roman" panose="02020603050405020304" pitchFamily="18" charset="0"/>
              </a:rPr>
              <a:t>: To visualize the performance of the pose tracker or show statistics related to exercises.</a:t>
            </a:r>
          </a:p>
          <a:p>
            <a:pPr>
              <a:lnSpc>
                <a:spcPct val="150000"/>
              </a:lnSpc>
              <a:buFont typeface="+mj-lt"/>
              <a:buAutoNum type="arabicPeriod"/>
            </a:pPr>
            <a:r>
              <a:rPr lang="en-US" sz="1800" b="1" dirty="0">
                <a:latin typeface="Times New Roman" panose="02020603050405020304" pitchFamily="18" charset="0"/>
                <a:cs typeface="Times New Roman" panose="02020603050405020304" pitchFamily="18" charset="0"/>
              </a:rPr>
              <a:t>Postman</a:t>
            </a:r>
            <a:r>
              <a:rPr lang="en-US" sz="1800" dirty="0">
                <a:latin typeface="Times New Roman" panose="02020603050405020304" pitchFamily="18" charset="0"/>
                <a:cs typeface="Times New Roman" panose="02020603050405020304" pitchFamily="18" charset="0"/>
              </a:rPr>
              <a:t>: For API testing during development.</a:t>
            </a:r>
          </a:p>
        </p:txBody>
      </p:sp>
    </p:spTree>
    <p:extLst>
      <p:ext uri="{BB962C8B-B14F-4D97-AF65-F5344CB8AC3E}">
        <p14:creationId xmlns:p14="http://schemas.microsoft.com/office/powerpoint/2010/main" val="4063356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026" name="Picture 2" descr="Lecture 2: Development Infrastructure &amp; Tooling - The Full Sta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011" y="262578"/>
            <a:ext cx="11827978" cy="5608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6152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0350"/>
            <a:ext cx="10515600" cy="1325563"/>
          </a:xfrm>
        </p:spPr>
        <p:txBody>
          <a:bodyPr/>
          <a:lstStyle/>
          <a:p>
            <a:r>
              <a:rPr lang="en-US" dirty="0">
                <a:latin typeface="Times New Roman" panose="02020603050405020304" pitchFamily="18" charset="0"/>
                <a:cs typeface="Times New Roman" panose="02020603050405020304" pitchFamily="18" charset="0"/>
              </a:rPr>
              <a:t>Wireframe designs</a:t>
            </a:r>
            <a:endParaRPr lang="en-IN"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1AEF5D30-418C-F3ED-24D3-6C0A1A730FD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30612" r="30772" b="36093"/>
          <a:stretch/>
        </p:blipFill>
        <p:spPr>
          <a:xfrm>
            <a:off x="794759" y="919504"/>
            <a:ext cx="10515599" cy="3643950"/>
          </a:xfrm>
        </p:spPr>
      </p:pic>
      <p:sp>
        <p:nvSpPr>
          <p:cNvPr id="6" name="TextBox 5">
            <a:extLst>
              <a:ext uri="{FF2B5EF4-FFF2-40B4-BE49-F238E27FC236}">
                <a16:creationId xmlns:a16="http://schemas.microsoft.com/office/drawing/2014/main" id="{41AFC2A8-563F-2996-C471-04AA00D2613D}"/>
              </a:ext>
            </a:extLst>
          </p:cNvPr>
          <p:cNvSpPr txBox="1"/>
          <p:nvPr/>
        </p:nvSpPr>
        <p:spPr>
          <a:xfrm>
            <a:off x="373877" y="4597637"/>
            <a:ext cx="11357361" cy="1200329"/>
          </a:xfrm>
          <a:prstGeom prst="rect">
            <a:avLst/>
          </a:prstGeom>
          <a:noFill/>
        </p:spPr>
        <p:txBody>
          <a:bodyPr wrap="square" rtlCol="0">
            <a:spAutoFit/>
          </a:bodyPr>
          <a:lstStyle/>
          <a:p>
            <a:r>
              <a:rPr lang="en-US" dirty="0"/>
              <a:t>The image shows a real-time video classification system identifying a person performing a plank exercise. The system correctly labels the activity as "plank," with the prediction displayed in green text at the top of the video frame. The individual is positioned in a hallway, with their forearms on the floor and body straight, typical of a plank position. The layout suggests a live, continuous feed for exercise pose detection.</a:t>
            </a:r>
            <a:endParaRPr lang="en-IN" dirty="0"/>
          </a:p>
        </p:txBody>
      </p:sp>
    </p:spTree>
    <p:extLst>
      <p:ext uri="{BB962C8B-B14F-4D97-AF65-F5344CB8AC3E}">
        <p14:creationId xmlns:p14="http://schemas.microsoft.com/office/powerpoint/2010/main" val="42099661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7800"/>
            <a:ext cx="10515600" cy="1325563"/>
          </a:xfrm>
        </p:spPr>
        <p:txBody>
          <a:bodyPr/>
          <a:lstStyle/>
          <a:p>
            <a:r>
              <a:rPr lang="en-US" dirty="0">
                <a:latin typeface="Times New Roman" panose="02020603050405020304" pitchFamily="18" charset="0"/>
                <a:cs typeface="Times New Roman" panose="02020603050405020304" pitchFamily="18" charset="0"/>
              </a:rPr>
              <a:t>Working of the product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0354" y="902678"/>
            <a:ext cx="11843758" cy="4993919"/>
          </a:xfrm>
        </p:spPr>
        <p:txBody>
          <a:bodyPr>
            <a:normAutofit/>
          </a:bodyPr>
          <a:lstStyle/>
          <a:p>
            <a:pPr>
              <a:lnSpc>
                <a:spcPct val="150000"/>
              </a:lnSpc>
            </a:pPr>
            <a:r>
              <a:rPr lang="en-US" sz="1800" dirty="0">
                <a:latin typeface="Times New Roman" panose="02020603050405020304" pitchFamily="18" charset="0"/>
                <a:cs typeface="Times New Roman" panose="02020603050405020304" pitchFamily="18" charset="0"/>
              </a:rPr>
              <a:t>Video </a:t>
            </a:r>
            <a:r>
              <a:rPr lang="en-US" sz="1800" dirty="0" err="1">
                <a:latin typeface="Times New Roman" panose="02020603050405020304" pitchFamily="18" charset="0"/>
                <a:cs typeface="Times New Roman" panose="02020603050405020304" pitchFamily="18" charset="0"/>
              </a:rPr>
              <a:t>CaptureAI</a:t>
            </a:r>
            <a:r>
              <a:rPr lang="en-US" sz="1800" dirty="0">
                <a:latin typeface="Times New Roman" panose="02020603050405020304" pitchFamily="18" charset="0"/>
                <a:cs typeface="Times New Roman" panose="02020603050405020304" pitchFamily="18" charset="0"/>
              </a:rPr>
              <a:t> Task: Continuously capture live video from a webcam. User Interaction: The user only sets up the webcam; video capture is automatic.</a:t>
            </a:r>
          </a:p>
          <a:p>
            <a:pPr>
              <a:lnSpc>
                <a:spcPct val="150000"/>
              </a:lnSpc>
            </a:pPr>
            <a:r>
              <a:rPr lang="en-US" sz="1800" dirty="0" err="1">
                <a:latin typeface="Times New Roman" panose="02020603050405020304" pitchFamily="18" charset="0"/>
                <a:cs typeface="Times New Roman" panose="02020603050405020304" pitchFamily="18" charset="0"/>
              </a:rPr>
              <a:t>PreprocessingAI</a:t>
            </a:r>
            <a:r>
              <a:rPr lang="en-US" sz="1800" dirty="0">
                <a:latin typeface="Times New Roman" panose="02020603050405020304" pitchFamily="18" charset="0"/>
                <a:cs typeface="Times New Roman" panose="02020603050405020304" pitchFamily="18" charset="0"/>
              </a:rPr>
              <a:t> Task: The system preprocesses the video by extracting frames and detecting objects. User Interaction: Users are not involved at this stage.</a:t>
            </a:r>
          </a:p>
          <a:p>
            <a:pPr>
              <a:lnSpc>
                <a:spcPct val="150000"/>
              </a:lnSpc>
            </a:pPr>
            <a:r>
              <a:rPr lang="en-US" sz="1800" dirty="0">
                <a:latin typeface="Times New Roman" panose="02020603050405020304" pitchFamily="18" charset="0"/>
                <a:cs typeface="Times New Roman" panose="02020603050405020304" pitchFamily="18" charset="0"/>
              </a:rPr>
              <a:t>Incident </a:t>
            </a:r>
            <a:r>
              <a:rPr lang="en-US" sz="1800" dirty="0" err="1">
                <a:latin typeface="Times New Roman" panose="02020603050405020304" pitchFamily="18" charset="0"/>
                <a:cs typeface="Times New Roman" panose="02020603050405020304" pitchFamily="18" charset="0"/>
              </a:rPr>
              <a:t>DetectionAI</a:t>
            </a:r>
            <a:r>
              <a:rPr lang="en-US" sz="1800" dirty="0">
                <a:latin typeface="Times New Roman" panose="02020603050405020304" pitchFamily="18" charset="0"/>
                <a:cs typeface="Times New Roman" panose="02020603050405020304" pitchFamily="18" charset="0"/>
              </a:rPr>
              <a:t> Task: The AI model analyzes the frames in real-time to detect specific events, such as exercise poses or accidents. User Interaction: Users receive real-time alerts if a relevant event is detected.</a:t>
            </a:r>
          </a:p>
          <a:p>
            <a:pPr>
              <a:lnSpc>
                <a:spcPct val="150000"/>
              </a:lnSpc>
            </a:pPr>
            <a:r>
              <a:rPr lang="en-US" sz="1800" dirty="0" err="1">
                <a:latin typeface="Times New Roman" panose="02020603050405020304" pitchFamily="18" charset="0"/>
                <a:cs typeface="Times New Roman" panose="02020603050405020304" pitchFamily="18" charset="0"/>
              </a:rPr>
              <a:t>AlertsAI</a:t>
            </a:r>
            <a:r>
              <a:rPr lang="en-US" sz="1800" dirty="0">
                <a:latin typeface="Times New Roman" panose="02020603050405020304" pitchFamily="18" charset="0"/>
                <a:cs typeface="Times New Roman" panose="02020603050405020304" pitchFamily="18" charset="0"/>
              </a:rPr>
              <a:t> Task: Sends notifications with event </a:t>
            </a:r>
            <a:r>
              <a:rPr lang="en-US" sz="1800" dirty="0" err="1">
                <a:latin typeface="Times New Roman" panose="02020603050405020304" pitchFamily="18" charset="0"/>
                <a:cs typeface="Times New Roman" panose="02020603050405020304" pitchFamily="18" charset="0"/>
              </a:rPr>
              <a:t>details.User</a:t>
            </a:r>
            <a:r>
              <a:rPr lang="en-US" sz="1800" dirty="0">
                <a:latin typeface="Times New Roman" panose="02020603050405020304" pitchFamily="18" charset="0"/>
                <a:cs typeface="Times New Roman" panose="02020603050405020304" pitchFamily="18" charset="0"/>
              </a:rPr>
              <a:t> Interaction: Users view the alerts and decide on actions.</a:t>
            </a:r>
          </a:p>
          <a:p>
            <a:pPr>
              <a:lnSpc>
                <a:spcPct val="150000"/>
              </a:lnSpc>
            </a:pPr>
            <a:r>
              <a:rPr lang="en-US" sz="1800" dirty="0">
                <a:latin typeface="Times New Roman" panose="02020603050405020304" pitchFamily="18" charset="0"/>
                <a:cs typeface="Times New Roman" panose="02020603050405020304" pitchFamily="18" charset="0"/>
              </a:rPr>
              <a:t>Learning &amp; </a:t>
            </a:r>
            <a:r>
              <a:rPr lang="en-US" sz="1800" dirty="0" err="1">
                <a:latin typeface="Times New Roman" panose="02020603050405020304" pitchFamily="18" charset="0"/>
                <a:cs typeface="Times New Roman" panose="02020603050405020304" pitchFamily="18" charset="0"/>
              </a:rPr>
              <a:t>FeedbackAI</a:t>
            </a:r>
            <a:r>
              <a:rPr lang="en-US" sz="1800" dirty="0">
                <a:latin typeface="Times New Roman" panose="02020603050405020304" pitchFamily="18" charset="0"/>
                <a:cs typeface="Times New Roman" panose="02020603050405020304" pitchFamily="18" charset="0"/>
              </a:rPr>
              <a:t> Task: Retrains the model based on new data for improved accuracy. User Interaction: Users provide feedback to refine the system.</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1407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B431A-28AB-DCF1-9F25-58808FC916A9}"/>
              </a:ext>
            </a:extLst>
          </p:cNvPr>
          <p:cNvSpPr>
            <a:spLocks noGrp="1"/>
          </p:cNvSpPr>
          <p:nvPr>
            <p:ph type="title"/>
          </p:nvPr>
        </p:nvSpPr>
        <p:spPr>
          <a:xfrm>
            <a:off x="595661" y="182564"/>
            <a:ext cx="10515600" cy="456628"/>
          </a:xfrm>
        </p:spPr>
        <p:txBody>
          <a:bodyPr>
            <a:noAutofit/>
          </a:bodyPr>
          <a:lstStyle/>
          <a:p>
            <a:r>
              <a:rPr lang="en-IN" sz="3200" b="1" i="1" dirty="0">
                <a:solidFill>
                  <a:srgbClr val="C00000"/>
                </a:solidFill>
                <a:latin typeface="Times New Roman" panose="02020603050405020304" pitchFamily="18" charset="0"/>
                <a:cs typeface="Times New Roman" panose="02020603050405020304" pitchFamily="18" charset="0"/>
              </a:rPr>
              <a:t>Agenda</a:t>
            </a:r>
          </a:p>
        </p:txBody>
      </p:sp>
      <p:sp>
        <p:nvSpPr>
          <p:cNvPr id="3" name="Content Placeholder 2">
            <a:extLst>
              <a:ext uri="{FF2B5EF4-FFF2-40B4-BE49-F238E27FC236}">
                <a16:creationId xmlns:a16="http://schemas.microsoft.com/office/drawing/2014/main" id="{F28071CB-6A6B-63B9-9B7E-59DAC86A4632}"/>
              </a:ext>
            </a:extLst>
          </p:cNvPr>
          <p:cNvSpPr>
            <a:spLocks noGrp="1"/>
          </p:cNvSpPr>
          <p:nvPr>
            <p:ph idx="1"/>
          </p:nvPr>
        </p:nvSpPr>
        <p:spPr>
          <a:xfrm>
            <a:off x="544285" y="799838"/>
            <a:ext cx="10881275" cy="5296162"/>
          </a:xfrm>
        </p:spPr>
        <p:txBody>
          <a:bodyPr>
            <a:noAutofit/>
          </a:bodyPr>
          <a:lstStyle/>
          <a:p>
            <a:pPr algn="just">
              <a:lnSpc>
                <a:spcPct val="150000"/>
              </a:lnSpc>
              <a:buFont typeface="Wingdings" panose="05000000000000000000" pitchFamily="2" charset="2"/>
              <a:buChar char="ü"/>
            </a:pPr>
            <a:r>
              <a:rPr lang="en-US" sz="1800" b="1" dirty="0">
                <a:solidFill>
                  <a:srgbClr val="38507C"/>
                </a:solidFill>
                <a:latin typeface="Times New Roman" panose="02020603050405020304" pitchFamily="18" charset="0"/>
                <a:cs typeface="Times New Roman" panose="02020603050405020304" pitchFamily="18" charset="0"/>
              </a:rPr>
              <a:t>Overall Architecture Diagram</a:t>
            </a:r>
          </a:p>
          <a:p>
            <a:pPr algn="just">
              <a:lnSpc>
                <a:spcPct val="150000"/>
              </a:lnSpc>
              <a:buFont typeface="Wingdings" panose="05000000000000000000" pitchFamily="2" charset="2"/>
              <a:buChar char="ü"/>
            </a:pPr>
            <a:r>
              <a:rPr lang="en-US" sz="1800" b="1" dirty="0">
                <a:solidFill>
                  <a:srgbClr val="38507C"/>
                </a:solidFill>
                <a:latin typeface="Times New Roman" panose="02020603050405020304" pitchFamily="18" charset="0"/>
                <a:cs typeface="Times New Roman" panose="02020603050405020304" pitchFamily="18" charset="0"/>
              </a:rPr>
              <a:t>Existing Product features</a:t>
            </a:r>
            <a:endParaRPr lang="en-IN" sz="1800" b="1" dirty="0">
              <a:solidFill>
                <a:srgbClr val="38507C"/>
              </a:solidFill>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ü"/>
            </a:pPr>
            <a:r>
              <a:rPr lang="en-IN" sz="1800" b="1" dirty="0">
                <a:solidFill>
                  <a:srgbClr val="38507C"/>
                </a:solidFill>
                <a:latin typeface="Times New Roman" panose="02020603050405020304" pitchFamily="18" charset="0"/>
                <a:cs typeface="Times New Roman" panose="02020603050405020304" pitchFamily="18" charset="0"/>
              </a:rPr>
              <a:t>Module Diagram</a:t>
            </a:r>
          </a:p>
          <a:p>
            <a:pPr algn="just">
              <a:lnSpc>
                <a:spcPct val="150000"/>
              </a:lnSpc>
              <a:buFont typeface="Wingdings" panose="05000000000000000000" pitchFamily="2" charset="2"/>
              <a:buChar char="ü"/>
            </a:pPr>
            <a:r>
              <a:rPr lang="en-IN" sz="1800" b="1" dirty="0">
                <a:solidFill>
                  <a:srgbClr val="38507C"/>
                </a:solidFill>
                <a:latin typeface="Times New Roman" panose="02020603050405020304" pitchFamily="18" charset="0"/>
                <a:cs typeface="Times New Roman" panose="02020603050405020304" pitchFamily="18" charset="0"/>
              </a:rPr>
              <a:t>Explanation of Modules</a:t>
            </a:r>
          </a:p>
          <a:p>
            <a:pPr algn="just">
              <a:lnSpc>
                <a:spcPct val="150000"/>
              </a:lnSpc>
              <a:buFont typeface="Wingdings" panose="05000000000000000000" pitchFamily="2" charset="2"/>
              <a:buChar char="ü"/>
            </a:pPr>
            <a:r>
              <a:rPr lang="en-IN" sz="1800" b="1" dirty="0">
                <a:solidFill>
                  <a:srgbClr val="38507C"/>
                </a:solidFill>
                <a:latin typeface="Times New Roman" panose="02020603050405020304" pitchFamily="18" charset="0"/>
                <a:cs typeface="Times New Roman" panose="02020603050405020304" pitchFamily="18" charset="0"/>
              </a:rPr>
              <a:t>Technology Stack</a:t>
            </a:r>
          </a:p>
          <a:p>
            <a:pPr algn="just">
              <a:lnSpc>
                <a:spcPct val="150000"/>
              </a:lnSpc>
              <a:buFont typeface="Wingdings" panose="05000000000000000000" pitchFamily="2" charset="2"/>
              <a:buChar char="ü"/>
            </a:pPr>
            <a:r>
              <a:rPr lang="en-IN" sz="1800" b="1" dirty="0">
                <a:solidFill>
                  <a:srgbClr val="38507C"/>
                </a:solidFill>
                <a:latin typeface="Times New Roman" panose="02020603050405020304" pitchFamily="18" charset="0"/>
                <a:cs typeface="Times New Roman" panose="02020603050405020304" pitchFamily="18" charset="0"/>
              </a:rPr>
              <a:t>UI wireframe designs --- For each module</a:t>
            </a:r>
          </a:p>
          <a:p>
            <a:pPr algn="just">
              <a:lnSpc>
                <a:spcPct val="150000"/>
              </a:lnSpc>
              <a:buFont typeface="Wingdings" panose="05000000000000000000" pitchFamily="2" charset="2"/>
              <a:buChar char="ü"/>
            </a:pPr>
            <a:r>
              <a:rPr lang="en-IN" sz="1800" b="1" dirty="0">
                <a:solidFill>
                  <a:srgbClr val="38507C"/>
                </a:solidFill>
                <a:latin typeface="Times New Roman" panose="02020603050405020304" pitchFamily="18" charset="0"/>
                <a:cs typeface="Times New Roman" panose="02020603050405020304" pitchFamily="18" charset="0"/>
              </a:rPr>
              <a:t>Working of the product</a:t>
            </a:r>
          </a:p>
        </p:txBody>
      </p:sp>
    </p:spTree>
    <p:extLst>
      <p:ext uri="{BB962C8B-B14F-4D97-AF65-F5344CB8AC3E}">
        <p14:creationId xmlns:p14="http://schemas.microsoft.com/office/powerpoint/2010/main" val="1563946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55"/>
            <a:ext cx="10515600" cy="981603"/>
          </a:xfrm>
        </p:spPr>
        <p:txBody>
          <a:bodyPr/>
          <a:lstStyle/>
          <a:p>
            <a:r>
              <a:rPr lang="en-US" b="1" dirty="0">
                <a:latin typeface="Times New Roman" panose="02020603050405020304" pitchFamily="18" charset="0"/>
                <a:cs typeface="Times New Roman" panose="02020603050405020304" pitchFamily="18" charset="0"/>
              </a:rPr>
              <a:t>Overall Architecture Diagram</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533" y="1478422"/>
            <a:ext cx="6212080" cy="5059110"/>
          </a:xfrm>
        </p:spPr>
        <p:txBody>
          <a:bodyPr>
            <a:normAutofit/>
          </a:bodyPr>
          <a:lstStyle/>
          <a:p>
            <a:r>
              <a:rPr lang="en-US" sz="2500" dirty="0">
                <a:latin typeface="Times New Roman" panose="02020603050405020304" pitchFamily="18" charset="0"/>
                <a:cs typeface="Times New Roman" panose="02020603050405020304" pitchFamily="18" charset="0"/>
              </a:rPr>
              <a:t>The product flow begins with live video capture using a webcam or mobile camera, which feeds into a pose detection module utilizing deep learning algorithms to extract features and segment data for storage in a database.</a:t>
            </a:r>
          </a:p>
          <a:p>
            <a:r>
              <a:rPr lang="en-US" sz="2500" dirty="0">
                <a:latin typeface="Times New Roman" panose="02020603050405020304" pitchFamily="18" charset="0"/>
                <a:cs typeface="Times New Roman" panose="02020603050405020304" pitchFamily="18" charset="0"/>
              </a:rPr>
              <a:t>This enables pose identification and real-time feedback through a mobile application, augmented by additional data from integrated sensors for enhanced accuracy.</a:t>
            </a:r>
            <a:endParaRPr lang="en-IN" sz="25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AFE46FFD-08CC-544F-CC2B-063A1BD110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2613" y="1093861"/>
            <a:ext cx="5605329" cy="4366901"/>
          </a:xfrm>
          <a:prstGeom prst="rect">
            <a:avLst/>
          </a:prstGeom>
        </p:spPr>
      </p:pic>
    </p:spTree>
    <p:extLst>
      <p:ext uri="{BB962C8B-B14F-4D97-AF65-F5344CB8AC3E}">
        <p14:creationId xmlns:p14="http://schemas.microsoft.com/office/powerpoint/2010/main" val="2146780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9111"/>
            <a:ext cx="10515600" cy="1325563"/>
          </a:xfrm>
        </p:spPr>
        <p:txBody>
          <a:bodyPr/>
          <a:lstStyle/>
          <a:p>
            <a:r>
              <a:rPr lang="en-US" b="1" dirty="0">
                <a:latin typeface="Times New Roman" panose="02020603050405020304" pitchFamily="18" charset="0"/>
                <a:cs typeface="Times New Roman" panose="02020603050405020304" pitchFamily="18" charset="0"/>
              </a:rPr>
              <a:t>Existing product features </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3854" y="1073595"/>
            <a:ext cx="10515600" cy="4351338"/>
          </a:xfrm>
        </p:spPr>
        <p:txBody>
          <a:bodyPr/>
          <a:lstStyle/>
          <a:p>
            <a:r>
              <a:rPr lang="en-IN" b="1" dirty="0">
                <a:latin typeface="Times New Roman" panose="02020603050405020304" pitchFamily="18" charset="0"/>
                <a:cs typeface="Times New Roman" panose="02020603050405020304" pitchFamily="18" charset="0"/>
              </a:rPr>
              <a:t>Teachable Machine </a:t>
            </a:r>
          </a:p>
          <a:p>
            <a:pPr marL="0" indent="0">
              <a:buNone/>
            </a:pPr>
            <a:endParaRPr lang="en-IN" b="1" dirty="0">
              <a:latin typeface="Times New Roman" panose="02020603050405020304" pitchFamily="18" charset="0"/>
              <a:cs typeface="Times New Roman" panose="02020603050405020304" pitchFamily="18" charset="0"/>
            </a:endParaRPr>
          </a:p>
          <a:p>
            <a:pPr marL="0" indent="0">
              <a:buNone/>
            </a:pPr>
            <a:endParaRPr lang="en-IN"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1A7F0A1-25B3-EEF8-6E0E-4488AB26F8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900" y="1683520"/>
            <a:ext cx="5042731" cy="4351337"/>
          </a:xfrm>
          <a:prstGeom prst="rect">
            <a:avLst/>
          </a:prstGeom>
        </p:spPr>
      </p:pic>
      <p:pic>
        <p:nvPicPr>
          <p:cNvPr id="7" name="Picture 6">
            <a:extLst>
              <a:ext uri="{FF2B5EF4-FFF2-40B4-BE49-F238E27FC236}">
                <a16:creationId xmlns:a16="http://schemas.microsoft.com/office/drawing/2014/main" id="{101E814F-8E5C-E033-8682-0C05A83765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2431" y="1683520"/>
            <a:ext cx="5229669" cy="4351337"/>
          </a:xfrm>
          <a:prstGeom prst="rect">
            <a:avLst/>
          </a:prstGeom>
        </p:spPr>
      </p:pic>
    </p:spTree>
    <p:extLst>
      <p:ext uri="{BB962C8B-B14F-4D97-AF65-F5344CB8AC3E}">
        <p14:creationId xmlns:p14="http://schemas.microsoft.com/office/powerpoint/2010/main" val="745505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474317-550B-AF79-B9BA-7DC84CD2FE1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3155B8-B92B-AC9A-35B1-22F0747C7301}"/>
              </a:ext>
            </a:extLst>
          </p:cNvPr>
          <p:cNvSpPr>
            <a:spLocks noGrp="1"/>
          </p:cNvSpPr>
          <p:nvPr>
            <p:ph idx="1"/>
          </p:nvPr>
        </p:nvSpPr>
        <p:spPr>
          <a:xfrm>
            <a:off x="120353" y="125012"/>
            <a:ext cx="11818122" cy="5865590"/>
          </a:xfrm>
        </p:spPr>
        <p:txBody>
          <a:bodyPr/>
          <a:lstStyle/>
          <a:p>
            <a:pPr marL="0" indent="0">
              <a:buNone/>
            </a:pPr>
            <a:r>
              <a:rPr lang="en-IN" b="1" dirty="0"/>
              <a:t>Process Flow </a:t>
            </a:r>
          </a:p>
          <a:p>
            <a:r>
              <a:rPr lang="en-US" sz="2000" dirty="0">
                <a:latin typeface="Times New Roman" panose="02020603050405020304" pitchFamily="18" charset="0"/>
                <a:cs typeface="Times New Roman" panose="02020603050405020304" pitchFamily="18" charset="0"/>
              </a:rPr>
              <a:t>Data </a:t>
            </a:r>
            <a:r>
              <a:rPr lang="en-US" sz="2000" dirty="0" err="1">
                <a:latin typeface="Times New Roman" panose="02020603050405020304" pitchFamily="18" charset="0"/>
                <a:cs typeface="Times New Roman" panose="02020603050405020304" pitchFamily="18" charset="0"/>
              </a:rPr>
              <a:t>Collection:Define</a:t>
            </a:r>
            <a:r>
              <a:rPr lang="en-US" sz="2000" dirty="0">
                <a:latin typeface="Times New Roman" panose="02020603050405020304" pitchFamily="18" charset="0"/>
                <a:cs typeface="Times New Roman" panose="02020603050405020304" pitchFamily="18" charset="0"/>
              </a:rPr>
              <a:t> classes and gather pose samples for training using images or webcam.</a:t>
            </a:r>
          </a:p>
          <a:p>
            <a:r>
              <a:rPr lang="en-US" sz="2000" dirty="0">
                <a:latin typeface="Times New Roman" panose="02020603050405020304" pitchFamily="18" charset="0"/>
                <a:cs typeface="Times New Roman" panose="02020603050405020304" pitchFamily="18" charset="0"/>
              </a:rPr>
              <a:t>Image </a:t>
            </a:r>
            <a:r>
              <a:rPr lang="en-US" sz="2000" dirty="0" err="1">
                <a:latin typeface="Times New Roman" panose="02020603050405020304" pitchFamily="18" charset="0"/>
                <a:cs typeface="Times New Roman" panose="02020603050405020304" pitchFamily="18" charset="0"/>
              </a:rPr>
              <a:t>Preprocessing:Standardize</a:t>
            </a:r>
            <a:r>
              <a:rPr lang="en-US" sz="2000" dirty="0">
                <a:latin typeface="Times New Roman" panose="02020603050405020304" pitchFamily="18" charset="0"/>
                <a:cs typeface="Times New Roman" panose="02020603050405020304" pitchFamily="18" charset="0"/>
              </a:rPr>
              <a:t> the images by cropping them to a consistent square format.</a:t>
            </a:r>
          </a:p>
          <a:p>
            <a:r>
              <a:rPr lang="en-US" sz="2000" dirty="0">
                <a:latin typeface="Times New Roman" panose="02020603050405020304" pitchFamily="18" charset="0"/>
                <a:cs typeface="Times New Roman" panose="02020603050405020304" pitchFamily="18" charset="0"/>
              </a:rPr>
              <a:t>Model </a:t>
            </a:r>
            <a:r>
              <a:rPr lang="en-US" sz="2000" dirty="0" err="1">
                <a:latin typeface="Times New Roman" panose="02020603050405020304" pitchFamily="18" charset="0"/>
                <a:cs typeface="Times New Roman" panose="02020603050405020304" pitchFamily="18" charset="0"/>
              </a:rPr>
              <a:t>Training:Train</a:t>
            </a:r>
            <a:r>
              <a:rPr lang="en-US" sz="2000" dirty="0">
                <a:latin typeface="Times New Roman" panose="02020603050405020304" pitchFamily="18" charset="0"/>
                <a:cs typeface="Times New Roman" panose="02020603050405020304" pitchFamily="18" charset="0"/>
              </a:rPr>
              <a:t> the model to recognize different poses based on the collected samples.</a:t>
            </a:r>
          </a:p>
          <a:p>
            <a:r>
              <a:rPr lang="en-US" sz="2000" dirty="0">
                <a:latin typeface="Times New Roman" panose="02020603050405020304" pitchFamily="18" charset="0"/>
                <a:cs typeface="Times New Roman" panose="02020603050405020304" pitchFamily="18" charset="0"/>
              </a:rPr>
              <a:t>Testing and </a:t>
            </a:r>
            <a:r>
              <a:rPr lang="en-US" sz="2000" dirty="0" err="1">
                <a:latin typeface="Times New Roman" panose="02020603050405020304" pitchFamily="18" charset="0"/>
                <a:cs typeface="Times New Roman" panose="02020603050405020304" pitchFamily="18" charset="0"/>
              </a:rPr>
              <a:t>Preview:Validate</a:t>
            </a:r>
            <a:r>
              <a:rPr lang="en-US" sz="2000" dirty="0">
                <a:latin typeface="Times New Roman" panose="02020603050405020304" pitchFamily="18" charset="0"/>
                <a:cs typeface="Times New Roman" panose="02020603050405020304" pitchFamily="18" charset="0"/>
              </a:rPr>
              <a:t> the model's performance using live video input and make adjustments if needed.</a:t>
            </a:r>
          </a:p>
          <a:p>
            <a:r>
              <a:rPr lang="en-US" sz="2000" dirty="0">
                <a:latin typeface="Times New Roman" panose="02020603050405020304" pitchFamily="18" charset="0"/>
                <a:cs typeface="Times New Roman" panose="02020603050405020304" pitchFamily="18" charset="0"/>
              </a:rPr>
              <a:t>Exporting the </a:t>
            </a:r>
            <a:r>
              <a:rPr lang="en-US" sz="2000" dirty="0" err="1">
                <a:latin typeface="Times New Roman" panose="02020603050405020304" pitchFamily="18" charset="0"/>
                <a:cs typeface="Times New Roman" panose="02020603050405020304" pitchFamily="18" charset="0"/>
              </a:rPr>
              <a:t>Model:Export</a:t>
            </a:r>
            <a:r>
              <a:rPr lang="en-US" sz="2000" dirty="0">
                <a:latin typeface="Times New Roman" panose="02020603050405020304" pitchFamily="18" charset="0"/>
                <a:cs typeface="Times New Roman" panose="02020603050405020304" pitchFamily="18" charset="0"/>
              </a:rPr>
              <a:t> the trained model for deployment or integration with other applications.</a:t>
            </a:r>
            <a:endParaRPr lang="en-IN" sz="2000" dirty="0">
              <a:latin typeface="Times New Roman" panose="02020603050405020304" pitchFamily="18" charset="0"/>
              <a:cs typeface="Times New Roman" panose="02020603050405020304" pitchFamily="18" charset="0"/>
            </a:endParaRPr>
          </a:p>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id="{6FCE3F76-0EF6-D5B7-D25D-F266BF3C8AAE}"/>
              </a:ext>
            </a:extLst>
          </p:cNvPr>
          <p:cNvPicPr>
            <a:picLocks noChangeAspect="1"/>
          </p:cNvPicPr>
          <p:nvPr/>
        </p:nvPicPr>
        <p:blipFill>
          <a:blip r:embed="rId2">
            <a:extLst>
              <a:ext uri="{28A0092B-C50C-407E-A947-70E740481C1C}">
                <a14:useLocalDpi xmlns:a14="http://schemas.microsoft.com/office/drawing/2010/main" val="0"/>
              </a:ext>
            </a:extLst>
          </a:blip>
          <a:srcRect l="17557" r="17739"/>
          <a:stretch/>
        </p:blipFill>
        <p:spPr>
          <a:xfrm>
            <a:off x="1988101" y="2718318"/>
            <a:ext cx="7810856" cy="3212463"/>
          </a:xfrm>
          <a:prstGeom prst="rect">
            <a:avLst/>
          </a:prstGeom>
        </p:spPr>
      </p:pic>
    </p:spTree>
    <p:extLst>
      <p:ext uri="{BB962C8B-B14F-4D97-AF65-F5344CB8AC3E}">
        <p14:creationId xmlns:p14="http://schemas.microsoft.com/office/powerpoint/2010/main" val="2561535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78" y="-127179"/>
            <a:ext cx="10515600" cy="1325563"/>
          </a:xfrm>
        </p:spPr>
        <p:txBody>
          <a:bodyPr/>
          <a:lstStyle/>
          <a:p>
            <a:r>
              <a:rPr lang="en-US" dirty="0">
                <a:latin typeface="Times New Roman" panose="02020603050405020304" pitchFamily="18" charset="0"/>
                <a:cs typeface="Times New Roman" panose="02020603050405020304" pitchFamily="18" charset="0"/>
              </a:rPr>
              <a:t>Module Diagram</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972173F-9C43-FAA3-23F3-35B08234A5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007" y="1128045"/>
            <a:ext cx="11707740" cy="4845465"/>
          </a:xfrm>
          <a:prstGeom prst="rect">
            <a:avLst/>
          </a:prstGeom>
        </p:spPr>
      </p:pic>
    </p:spTree>
    <p:extLst>
      <p:ext uri="{BB962C8B-B14F-4D97-AF65-F5344CB8AC3E}">
        <p14:creationId xmlns:p14="http://schemas.microsoft.com/office/powerpoint/2010/main" val="1902583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5990" y="193378"/>
            <a:ext cx="11818121" cy="5780132"/>
          </a:xfrm>
        </p:spPr>
        <p:txBody>
          <a:bodyPr>
            <a:normAutofit fontScale="92500" lnSpcReduction="10000"/>
          </a:bodyPr>
          <a:lstStyle/>
          <a:p>
            <a:pPr marL="0" indent="0">
              <a:buNone/>
            </a:pPr>
            <a:r>
              <a:rPr lang="en-US" sz="3600" dirty="0">
                <a:latin typeface="Times New Roman" panose="02020603050405020304" pitchFamily="18" charset="0"/>
                <a:cs typeface="Times New Roman" panose="02020603050405020304" pitchFamily="18" charset="0"/>
              </a:rPr>
              <a:t>Here’s a breakdown of the module:</a:t>
            </a:r>
          </a:p>
          <a:p>
            <a:pPr>
              <a:lnSpc>
                <a:spcPct val="150000"/>
              </a:lnSpc>
            </a:pPr>
            <a:r>
              <a:rPr lang="en-US" sz="2400" b="1" dirty="0">
                <a:latin typeface="Times New Roman" panose="02020603050405020304" pitchFamily="18" charset="0"/>
                <a:cs typeface="Times New Roman" panose="02020603050405020304" pitchFamily="18" charset="0"/>
              </a:rPr>
              <a:t>Data Acquisition </a:t>
            </a:r>
            <a:r>
              <a:rPr lang="en-US" sz="2400" dirty="0">
                <a:latin typeface="Times New Roman" panose="02020603050405020304" pitchFamily="18" charset="0"/>
                <a:cs typeface="Times New Roman" panose="02020603050405020304" pitchFamily="18" charset="0"/>
              </a:rPr>
              <a:t>: This module collects the raw data required for training and testing the model. Data can include images or videos of people performing exercises (e.g., pull-ups, push-ups). This module ensures the availability of diverse data for robust model performance.</a:t>
            </a:r>
          </a:p>
          <a:p>
            <a:pPr>
              <a:lnSpc>
                <a:spcPct val="150000"/>
              </a:lnSpc>
            </a:pPr>
            <a:r>
              <a:rPr lang="en-US" sz="2400" b="1" dirty="0">
                <a:latin typeface="Times New Roman" panose="02020603050405020304" pitchFamily="18" charset="0"/>
                <a:cs typeface="Times New Roman" panose="02020603050405020304" pitchFamily="18" charset="0"/>
              </a:rPr>
              <a:t>Preprocessing</a:t>
            </a:r>
            <a:r>
              <a:rPr lang="en-US" sz="2400" dirty="0">
                <a:latin typeface="Times New Roman" panose="02020603050405020304" pitchFamily="18" charset="0"/>
                <a:cs typeface="Times New Roman" panose="02020603050405020304" pitchFamily="18" charset="0"/>
              </a:rPr>
              <a:t> : Preprocessing is essential for cleaning the raw data. Tasks here include resizing images, normalizing pixel values, applying data augmentation (like rotation or flipping), and converting video frames into individual snapshots. This step ensures the data is ready for input into the deep learning model.</a:t>
            </a:r>
          </a:p>
          <a:p>
            <a:pPr>
              <a:lnSpc>
                <a:spcPct val="150000"/>
              </a:lnSpc>
            </a:pPr>
            <a:r>
              <a:rPr lang="en-US" sz="2400" b="1" dirty="0">
                <a:latin typeface="Times New Roman" panose="02020603050405020304" pitchFamily="18" charset="0"/>
                <a:cs typeface="Times New Roman" panose="02020603050405020304" pitchFamily="18" charset="0"/>
              </a:rPr>
              <a:t>Pose Detection Model (VGG16) </a:t>
            </a:r>
            <a:r>
              <a:rPr lang="en-US" sz="2400" dirty="0">
                <a:latin typeface="Times New Roman" panose="02020603050405020304" pitchFamily="18" charset="0"/>
                <a:cs typeface="Times New Roman" panose="02020603050405020304" pitchFamily="18" charset="0"/>
              </a:rPr>
              <a:t>:This module houses the core deep learning model, VGG16,which is pre-trained on large image datasets. It's fine-tuned to detect key features of different exercise poses from input images, enabling the identification of human body structure and movement.</a:t>
            </a:r>
          </a:p>
        </p:txBody>
      </p:sp>
    </p:spTree>
    <p:extLst>
      <p:ext uri="{BB962C8B-B14F-4D97-AF65-F5344CB8AC3E}">
        <p14:creationId xmlns:p14="http://schemas.microsoft.com/office/powerpoint/2010/main" val="34083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D079A3-E6A2-0DDA-B6D1-2961F95BE15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CB0653-D26F-3ABF-4634-C2E434A293F6}"/>
              </a:ext>
            </a:extLst>
          </p:cNvPr>
          <p:cNvSpPr>
            <a:spLocks noGrp="1"/>
          </p:cNvSpPr>
          <p:nvPr>
            <p:ph idx="1"/>
          </p:nvPr>
        </p:nvSpPr>
        <p:spPr>
          <a:xfrm>
            <a:off x="145990" y="193378"/>
            <a:ext cx="11818121" cy="5780132"/>
          </a:xfrm>
        </p:spPr>
        <p:txBody>
          <a:bodyPr>
            <a:normAutofit/>
          </a:bodyPr>
          <a:lstStyle/>
          <a:p>
            <a:pPr>
              <a:lnSpc>
                <a:spcPct val="150000"/>
              </a:lnSpc>
            </a:pPr>
            <a:r>
              <a:rPr lang="en-US" sz="2200" b="1" dirty="0">
                <a:latin typeface="Times New Roman" panose="02020603050405020304" pitchFamily="18" charset="0"/>
                <a:cs typeface="Times New Roman" panose="02020603050405020304" pitchFamily="18" charset="0"/>
              </a:rPr>
              <a:t>Pose Classification </a:t>
            </a:r>
            <a:r>
              <a:rPr lang="en-US" sz="2200" dirty="0">
                <a:latin typeface="Times New Roman" panose="02020603050405020304" pitchFamily="18" charset="0"/>
                <a:cs typeface="Times New Roman" panose="02020603050405020304" pitchFamily="18" charset="0"/>
              </a:rPr>
              <a:t>: After detecting the pose, this module classifies the specific exercise being performed (e.g., pull-ups, push-ups). It uses the output of the pose detection model to map the identified features to known exercise types.</a:t>
            </a:r>
          </a:p>
          <a:p>
            <a:pPr>
              <a:lnSpc>
                <a:spcPct val="150000"/>
              </a:lnSpc>
            </a:pPr>
            <a:r>
              <a:rPr lang="en-US" sz="2200" b="1" dirty="0">
                <a:latin typeface="Times New Roman" panose="02020603050405020304" pitchFamily="18" charset="0"/>
                <a:cs typeface="Times New Roman" panose="02020603050405020304" pitchFamily="18" charset="0"/>
              </a:rPr>
              <a:t>Analytics</a:t>
            </a:r>
            <a:r>
              <a:rPr lang="en-US" sz="2200" dirty="0">
                <a:latin typeface="Times New Roman" panose="02020603050405020304" pitchFamily="18" charset="0"/>
                <a:cs typeface="Times New Roman" panose="02020603050405020304" pitchFamily="18" charset="0"/>
              </a:rPr>
              <a:t> : This module evaluates the performance of the exercise pose tracker. It calculates metrics such as accuracy, precision, recall, and F1 score, providing insights into how well the model is performing in identifying poses. This step is crucial for optimizing the model’s accuracy and ensuring reliable tracking.</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0026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4920"/>
            <a:ext cx="10515600" cy="1325563"/>
          </a:xfrm>
        </p:spPr>
        <p:txBody>
          <a:bodyPr/>
          <a:lstStyle/>
          <a:p>
            <a:r>
              <a:rPr lang="en-US" dirty="0">
                <a:latin typeface="Times New Roman" panose="02020603050405020304" pitchFamily="18" charset="0"/>
                <a:cs typeface="Times New Roman" panose="02020603050405020304" pitchFamily="18" charset="0"/>
              </a:rPr>
              <a:t>Technology Stack of the product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532" y="637215"/>
            <a:ext cx="11647206" cy="5763585"/>
          </a:xfrm>
        </p:spPr>
        <p:txBody>
          <a:bodyPr>
            <a:normAutofit/>
          </a:bodyPr>
          <a:lstStyle/>
          <a:p>
            <a:pPr>
              <a:lnSpc>
                <a:spcPct val="150000"/>
              </a:lnSpc>
            </a:pPr>
            <a:r>
              <a:rPr lang="en-US" sz="1800" b="1" dirty="0">
                <a:latin typeface="Times New Roman" panose="02020603050405020304" pitchFamily="18" charset="0"/>
                <a:cs typeface="Times New Roman" panose="02020603050405020304" pitchFamily="18" charset="0"/>
              </a:rPr>
              <a:t>Frontend (Web Interface)</a:t>
            </a:r>
          </a:p>
          <a:p>
            <a:pPr>
              <a:lnSpc>
                <a:spcPct val="150000"/>
              </a:lnSpc>
              <a:buFont typeface="+mj-lt"/>
              <a:buAutoNum type="arabicPeriod"/>
            </a:pPr>
            <a:r>
              <a:rPr lang="en-US" sz="1800" b="1" dirty="0">
                <a:latin typeface="Times New Roman" panose="02020603050405020304" pitchFamily="18" charset="0"/>
                <a:cs typeface="Times New Roman" panose="02020603050405020304" pitchFamily="18" charset="0"/>
              </a:rPr>
              <a:t>HTML/CSS/JavaScript</a:t>
            </a:r>
            <a:r>
              <a:rPr lang="en-US" sz="1800" dirty="0">
                <a:latin typeface="Times New Roman" panose="02020603050405020304" pitchFamily="18" charset="0"/>
                <a:cs typeface="Times New Roman" panose="02020603050405020304" pitchFamily="18" charset="0"/>
              </a:rPr>
              <a:t>: For building the basic structure, styling, and interactive elements of the web page.</a:t>
            </a:r>
          </a:p>
          <a:p>
            <a:pPr>
              <a:lnSpc>
                <a:spcPct val="150000"/>
              </a:lnSpc>
              <a:buFont typeface="+mj-lt"/>
              <a:buAutoNum type="arabicPeriod"/>
            </a:pPr>
            <a:r>
              <a:rPr lang="en-US" sz="1800" b="1" dirty="0">
                <a:latin typeface="Times New Roman" panose="02020603050405020304" pitchFamily="18" charset="0"/>
                <a:cs typeface="Times New Roman" panose="02020603050405020304" pitchFamily="18" charset="0"/>
              </a:rPr>
              <a:t>React.js or Angular.js</a:t>
            </a:r>
            <a:r>
              <a:rPr lang="en-US" sz="1800" dirty="0">
                <a:latin typeface="Times New Roman" panose="02020603050405020304" pitchFamily="18" charset="0"/>
                <a:cs typeface="Times New Roman" panose="02020603050405020304" pitchFamily="18" charset="0"/>
              </a:rPr>
              <a:t>: To create a dynamic user interface for the exercise tracker. These frameworks help build complex, interactive single-page applications.</a:t>
            </a:r>
          </a:p>
          <a:p>
            <a:pPr>
              <a:lnSpc>
                <a:spcPct val="150000"/>
              </a:lnSpc>
              <a:buFont typeface="+mj-lt"/>
              <a:buAutoNum type="arabicPeriod"/>
            </a:pPr>
            <a:r>
              <a:rPr lang="en-US" sz="1800" b="1" dirty="0">
                <a:latin typeface="Times New Roman" panose="02020603050405020304" pitchFamily="18" charset="0"/>
                <a:cs typeface="Times New Roman" panose="02020603050405020304" pitchFamily="18" charset="0"/>
              </a:rPr>
              <a:t>Bootstrap or Material-UI</a:t>
            </a:r>
            <a:r>
              <a:rPr lang="en-US" sz="1800" dirty="0">
                <a:latin typeface="Times New Roman" panose="02020603050405020304" pitchFamily="18" charset="0"/>
                <a:cs typeface="Times New Roman" panose="02020603050405020304" pitchFamily="18" charset="0"/>
              </a:rPr>
              <a:t>: For responsive design and styling of the web interface.</a:t>
            </a:r>
          </a:p>
          <a:p>
            <a:pPr>
              <a:lnSpc>
                <a:spcPct val="150000"/>
              </a:lnSpc>
              <a:buFont typeface="+mj-lt"/>
              <a:buAutoNum type="arabicPeriod"/>
            </a:pPr>
            <a:r>
              <a:rPr lang="en-US" sz="1800" b="1" dirty="0">
                <a:latin typeface="Times New Roman" panose="02020603050405020304" pitchFamily="18" charset="0"/>
                <a:cs typeface="Times New Roman" panose="02020603050405020304" pitchFamily="18" charset="0"/>
              </a:rPr>
              <a:t>Webcam Integration (JavaScript Libraries)</a:t>
            </a:r>
            <a:endParaRPr lang="en-US" sz="1800" dirty="0">
              <a:latin typeface="Times New Roman" panose="02020603050405020304" pitchFamily="18" charset="0"/>
              <a:cs typeface="Times New Roman" panose="02020603050405020304" pitchFamily="18" charset="0"/>
            </a:endParaRPr>
          </a:p>
          <a:p>
            <a:pPr marL="742950" lvl="1" indent="-285750">
              <a:lnSpc>
                <a:spcPct val="150000"/>
              </a:lnSpc>
              <a:buFont typeface="+mj-lt"/>
              <a:buAutoNum type="arabicPeriod"/>
            </a:pPr>
            <a:r>
              <a:rPr lang="en-US" sz="1800" b="1" dirty="0">
                <a:latin typeface="Times New Roman" panose="02020603050405020304" pitchFamily="18" charset="0"/>
                <a:cs typeface="Times New Roman" panose="02020603050405020304" pitchFamily="18" charset="0"/>
              </a:rPr>
              <a:t>WebRTC or </a:t>
            </a:r>
            <a:r>
              <a:rPr lang="en-US" sz="1800" b="1" dirty="0" err="1">
                <a:latin typeface="Times New Roman" panose="02020603050405020304" pitchFamily="18" charset="0"/>
                <a:cs typeface="Times New Roman" panose="02020603050405020304" pitchFamily="18" charset="0"/>
              </a:rPr>
              <a:t>getUserMedia</a:t>
            </a:r>
            <a:r>
              <a:rPr lang="en-US" sz="1800" b="1" dirty="0">
                <a:latin typeface="Times New Roman" panose="02020603050405020304" pitchFamily="18" charset="0"/>
                <a:cs typeface="Times New Roman" panose="02020603050405020304" pitchFamily="18" charset="0"/>
              </a:rPr>
              <a:t> API</a:t>
            </a:r>
            <a:r>
              <a:rPr lang="en-US" sz="1800" dirty="0">
                <a:latin typeface="Times New Roman" panose="02020603050405020304" pitchFamily="18" charset="0"/>
                <a:cs typeface="Times New Roman" panose="02020603050405020304" pitchFamily="18" charset="0"/>
              </a:rPr>
              <a:t>: To access the webcam for real-time pose tracking.</a:t>
            </a:r>
          </a:p>
          <a:p>
            <a:pPr>
              <a:lnSpc>
                <a:spcPct val="150000"/>
              </a:lnSpc>
            </a:pPr>
            <a:r>
              <a:rPr lang="en-US" sz="1800" b="1" dirty="0">
                <a:latin typeface="Times New Roman" panose="02020603050405020304" pitchFamily="18" charset="0"/>
                <a:cs typeface="Times New Roman" panose="02020603050405020304" pitchFamily="18" charset="0"/>
              </a:rPr>
              <a:t>Backend</a:t>
            </a:r>
          </a:p>
          <a:p>
            <a:pPr>
              <a:lnSpc>
                <a:spcPct val="150000"/>
              </a:lnSpc>
              <a:buFont typeface="+mj-lt"/>
              <a:buAutoNum type="arabicPeriod"/>
            </a:pPr>
            <a:r>
              <a:rPr lang="en-US" sz="1800" b="1" dirty="0">
                <a:latin typeface="Times New Roman" panose="02020603050405020304" pitchFamily="18" charset="0"/>
                <a:cs typeface="Times New Roman" panose="02020603050405020304" pitchFamily="18" charset="0"/>
              </a:rPr>
              <a:t>Python (Flask/Django)</a:t>
            </a:r>
            <a:r>
              <a:rPr lang="en-US" sz="1800" dirty="0">
                <a:latin typeface="Times New Roman" panose="02020603050405020304" pitchFamily="18" charset="0"/>
                <a:cs typeface="Times New Roman" panose="02020603050405020304" pitchFamily="18" charset="0"/>
              </a:rPr>
              <a:t>: For creating the backend server, which can handle requests, manage sessions, and serve the deep learning model predictions.</a:t>
            </a:r>
          </a:p>
          <a:p>
            <a:pPr>
              <a:lnSpc>
                <a:spcPct val="150000"/>
              </a:lnSpc>
              <a:buFont typeface="+mj-lt"/>
              <a:buAutoNum type="arabicPeriod"/>
            </a:pPr>
            <a:r>
              <a:rPr lang="en-US" sz="1800" b="1" dirty="0">
                <a:latin typeface="Times New Roman" panose="02020603050405020304" pitchFamily="18" charset="0"/>
                <a:cs typeface="Times New Roman" panose="02020603050405020304" pitchFamily="18" charset="0"/>
              </a:rPr>
              <a:t>Node.js (Optional)</a:t>
            </a:r>
            <a:r>
              <a:rPr lang="en-US" sz="1800" dirty="0">
                <a:latin typeface="Times New Roman" panose="02020603050405020304" pitchFamily="18" charset="0"/>
                <a:cs typeface="Times New Roman" panose="02020603050405020304" pitchFamily="18" charset="0"/>
              </a:rPr>
              <a:t>: Can be used for a non-Python backend, especially if a JavaScript stack is preferred.</a:t>
            </a:r>
          </a:p>
          <a:p>
            <a:pPr marL="0" indent="0">
              <a:lnSpc>
                <a:spcPct val="150000"/>
              </a:lnSpc>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3486087"/>
      </p:ext>
    </p:extLst>
  </p:cSld>
  <p:clrMapOvr>
    <a:masterClrMapping/>
  </p:clrMapOvr>
</p:sld>
</file>

<file path=ppt/theme/theme1.xml><?xml version="1.0" encoding="utf-8"?>
<a:theme xmlns:a="http://schemas.openxmlformats.org/drawingml/2006/main" name="Presentation Cover pag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resentation slides">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Presentation Cover pag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Presentation slides">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Presentation slides">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43CD6CE29747349A5A94DA81629FDC5" ma:contentTypeVersion="11" ma:contentTypeDescription="Create a new document." ma:contentTypeScope="" ma:versionID="dc06cc9d132ff9dbfd94d33746a170bc">
  <xsd:schema xmlns:xsd="http://www.w3.org/2001/XMLSchema" xmlns:xs="http://www.w3.org/2001/XMLSchema" xmlns:p="http://schemas.microsoft.com/office/2006/metadata/properties" xmlns:ns2="288a120d-550d-410d-8e83-3a0debd8f61a" xmlns:ns3="b2fc7224-56e7-4a56-81e9-64380d6fda13" targetNamespace="http://schemas.microsoft.com/office/2006/metadata/properties" ma:root="true" ma:fieldsID="3e4d2b7f430bf8adbb47ab8b4dbba55a" ns2:_="" ns3:_="">
    <xsd:import namespace="288a120d-550d-410d-8e83-3a0debd8f61a"/>
    <xsd:import namespace="b2fc7224-56e7-4a56-81e9-64380d6fda1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88a120d-550d-410d-8e83-3a0debd8f61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2fc7224-56e7-4a56-81e9-64380d6fda13"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C86E6DA-5186-4C2D-B67F-DA1E8DD817FC}">
  <ds:schemaRefs>
    <ds:schemaRef ds:uri="http://schemas.openxmlformats.org/package/2006/metadata/core-properties"/>
    <ds:schemaRef ds:uri="http://schemas.microsoft.com/office/2006/metadata/properties"/>
    <ds:schemaRef ds:uri="http://purl.org/dc/terms/"/>
    <ds:schemaRef ds:uri="http://schemas.microsoft.com/office/infopath/2007/PartnerControls"/>
    <ds:schemaRef ds:uri="288a120d-550d-410d-8e83-3a0debd8f61a"/>
    <ds:schemaRef ds:uri="b2fc7224-56e7-4a56-81e9-64380d6fda13"/>
    <ds:schemaRef ds:uri="http://schemas.microsoft.com/office/2006/documentManagement/types"/>
    <ds:schemaRef ds:uri="http://purl.org/dc/dcmitype/"/>
    <ds:schemaRef ds:uri="http://purl.org/dc/elements/1.1/"/>
    <ds:schemaRef ds:uri="http://www.w3.org/XML/1998/namespace"/>
  </ds:schemaRefs>
</ds:datastoreItem>
</file>

<file path=customXml/itemProps2.xml><?xml version="1.0" encoding="utf-8"?>
<ds:datastoreItem xmlns:ds="http://schemas.openxmlformats.org/officeDocument/2006/customXml" ds:itemID="{414EAF80-A9B1-4397-8673-948369AFEFED}">
  <ds:schemaRefs>
    <ds:schemaRef ds:uri="http://schemas.microsoft.com/sharepoint/v3/contenttype/forms"/>
  </ds:schemaRefs>
</ds:datastoreItem>
</file>

<file path=customXml/itemProps3.xml><?xml version="1.0" encoding="utf-8"?>
<ds:datastoreItem xmlns:ds="http://schemas.openxmlformats.org/officeDocument/2006/customXml" ds:itemID="{896A51D3-70D6-4C59-A5F9-E965D4778D2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88a120d-550d-410d-8e83-3a0debd8f61a"/>
    <ds:schemaRef ds:uri="b2fc7224-56e7-4a56-81e9-64380d6fda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29324</TotalTime>
  <Words>1140</Words>
  <Application>Microsoft Office PowerPoint</Application>
  <PresentationFormat>Widescreen</PresentationFormat>
  <Paragraphs>81</Paragraphs>
  <Slides>14</Slides>
  <Notes>1</Notes>
  <HiddenSlides>0</HiddenSlides>
  <MMClips>0</MMClips>
  <ScaleCrop>false</ScaleCrop>
  <HeadingPairs>
    <vt:vector size="6" baseType="variant">
      <vt:variant>
        <vt:lpstr>Fonts Used</vt:lpstr>
      </vt:variant>
      <vt:variant>
        <vt:i4>7</vt:i4>
      </vt:variant>
      <vt:variant>
        <vt:lpstr>Theme</vt:lpstr>
      </vt:variant>
      <vt:variant>
        <vt:i4>5</vt:i4>
      </vt:variant>
      <vt:variant>
        <vt:lpstr>Slide Titles</vt:lpstr>
      </vt:variant>
      <vt:variant>
        <vt:i4>14</vt:i4>
      </vt:variant>
    </vt:vector>
  </HeadingPairs>
  <TitlesOfParts>
    <vt:vector size="26" baseType="lpstr">
      <vt:lpstr>Arial</vt:lpstr>
      <vt:lpstr>Avenir Next LT Pro</vt:lpstr>
      <vt:lpstr>Calibri</vt:lpstr>
      <vt:lpstr>Futura</vt:lpstr>
      <vt:lpstr>Garamond</vt:lpstr>
      <vt:lpstr>Times New Roman</vt:lpstr>
      <vt:lpstr>Wingdings</vt:lpstr>
      <vt:lpstr>Presentation Cover page</vt:lpstr>
      <vt:lpstr>Presentation slides</vt:lpstr>
      <vt:lpstr>1_Presentation Cover page</vt:lpstr>
      <vt:lpstr>1_Presentation slides</vt:lpstr>
      <vt:lpstr>2_Presentation slides</vt:lpstr>
      <vt:lpstr>Exercise Pose Tracker</vt:lpstr>
      <vt:lpstr>Agenda</vt:lpstr>
      <vt:lpstr>Overall Architecture Diagram</vt:lpstr>
      <vt:lpstr>Existing product features </vt:lpstr>
      <vt:lpstr>PowerPoint Presentation</vt:lpstr>
      <vt:lpstr>Module Diagram</vt:lpstr>
      <vt:lpstr>PowerPoint Presentation</vt:lpstr>
      <vt:lpstr>PowerPoint Presentation</vt:lpstr>
      <vt:lpstr>Technology Stack of the product</vt:lpstr>
      <vt:lpstr>PowerPoint Presentation</vt:lpstr>
      <vt:lpstr>PowerPoint Presentation</vt:lpstr>
      <vt:lpstr>PowerPoint Presentation</vt:lpstr>
      <vt:lpstr>Wireframe designs</vt:lpstr>
      <vt:lpstr>Working of the product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KSUM-SB2-XPS-35</dc:creator>
  <cp:lastModifiedBy>Rishith Kollepalli</cp:lastModifiedBy>
  <cp:revision>1108</cp:revision>
  <dcterms:created xsi:type="dcterms:W3CDTF">2020-07-03T08:40:50Z</dcterms:created>
  <dcterms:modified xsi:type="dcterms:W3CDTF">2024-10-27T15:23:46Z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0x010100643CD6CE29747349A5A94DA81629FDC5</vt:lpwstr>
  </property>
</Properties>
</file>