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4"/>
    <p:sldMasterId id="2147483660" r:id="rId5"/>
    <p:sldMasterId id="2147483685" r:id="rId6"/>
    <p:sldMasterId id="2147483688" r:id="rId7"/>
    <p:sldMasterId id="2147483701" r:id="rId8"/>
  </p:sldMasterIdLst>
  <p:notesMasterIdLst>
    <p:notesMasterId r:id="rId42"/>
  </p:notesMasterIdLst>
  <p:handoutMasterIdLst>
    <p:handoutMasterId r:id="rId43"/>
  </p:handoutMasterIdLst>
  <p:sldIdLst>
    <p:sldId id="892" r:id="rId9"/>
    <p:sldId id="831" r:id="rId10"/>
    <p:sldId id="257" r:id="rId11"/>
    <p:sldId id="860" r:id="rId12"/>
    <p:sldId id="889" r:id="rId13"/>
    <p:sldId id="890" r:id="rId14"/>
    <p:sldId id="259" r:id="rId15"/>
    <p:sldId id="260" r:id="rId16"/>
    <p:sldId id="261" r:id="rId17"/>
    <p:sldId id="893" r:id="rId18"/>
    <p:sldId id="894" r:id="rId19"/>
    <p:sldId id="850" r:id="rId20"/>
    <p:sldId id="883" r:id="rId21"/>
    <p:sldId id="262" r:id="rId22"/>
    <p:sldId id="263" r:id="rId23"/>
    <p:sldId id="895" r:id="rId24"/>
    <p:sldId id="891" r:id="rId25"/>
    <p:sldId id="896" r:id="rId26"/>
    <p:sldId id="884" r:id="rId27"/>
    <p:sldId id="267" r:id="rId28"/>
    <p:sldId id="897" r:id="rId29"/>
    <p:sldId id="882" r:id="rId30"/>
    <p:sldId id="264" r:id="rId31"/>
    <p:sldId id="898" r:id="rId32"/>
    <p:sldId id="885" r:id="rId33"/>
    <p:sldId id="888" r:id="rId34"/>
    <p:sldId id="269" r:id="rId35"/>
    <p:sldId id="270" r:id="rId36"/>
    <p:sldId id="899" r:id="rId37"/>
    <p:sldId id="271" r:id="rId38"/>
    <p:sldId id="886" r:id="rId39"/>
    <p:sldId id="272" r:id="rId40"/>
    <p:sldId id="88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114D"/>
    <a:srgbClr val="CC0066"/>
    <a:srgbClr val="38507C"/>
    <a:srgbClr val="086072"/>
    <a:srgbClr val="336699"/>
    <a:srgbClr val="69115F"/>
    <a:srgbClr val="E96C1F"/>
    <a:srgbClr val="2657E2"/>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4E806C-4915-E03D-751D-DD5326E7EA89}" v="355" dt="2024-08-07T04:48:58.671"/>
    <p1510:client id="{9AA04A0E-6959-36FD-ADB0-9877D7795D83}" v="1" dt="2024-08-07T04:27:58.100"/>
    <p1510:client id="{EBAC0A18-3695-F681-9082-4EFDA7F68104}" v="175" dt="2024-08-07T04:31:55.7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11" d="100"/>
          <a:sy n="111" d="100"/>
        </p:scale>
        <p:origin x="516"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handoutMaster" Target="handoutMasters/handoutMaster1.xml"/><Relationship Id="rId48" Type="http://schemas.microsoft.com/office/2015/10/relationships/revisionInfo" Target="revisionInfo.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9/22/2024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22-09-2024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225359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03d6dcd8af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303d6dcd8af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926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a:t>Presentation Name</a:t>
            </a:r>
          </a:p>
        </p:txBody>
      </p:sp>
    </p:spTree>
    <p:extLst>
      <p:ext uri="{BB962C8B-B14F-4D97-AF65-F5344CB8AC3E}">
        <p14:creationId xmlns:p14="http://schemas.microsoft.com/office/powerpoint/2010/main" val="791746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pPr/>
              <a:t>‹#›</a:t>
            </a:fld>
            <a:endParaRPr lang="en-US"/>
          </a:p>
        </p:txBody>
      </p:sp>
    </p:spTree>
    <p:extLst>
      <p:ext uri="{BB962C8B-B14F-4D97-AF65-F5344CB8AC3E}">
        <p14:creationId xmlns:p14="http://schemas.microsoft.com/office/powerpoint/2010/main" val="2806885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77296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644480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649693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69442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8261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329991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5392649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68496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55076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533876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850522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pPr lvl="0"/>
            <a:r>
              <a:rPr lang="en-US"/>
              <a:t>Click to edit Master text styles</a:t>
            </a: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4251073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6635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62041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51280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031838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002664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080833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72988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899571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655781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86249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82206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70B5-2641-4048-A5B7-426327B0BA58}"/>
              </a:ext>
            </a:extLst>
          </p:cNvPr>
          <p:cNvSpPr>
            <a:spLocks noGrp="1"/>
          </p:cNvSpPr>
          <p:nvPr>
            <p:ph type="title"/>
          </p:nvPr>
        </p:nvSpPr>
        <p:spPr>
          <a:xfrm>
            <a:off x="838091" y="365084"/>
            <a:ext cx="10515819" cy="831928"/>
          </a:xfrm>
          <a:prstGeom prst="rect">
            <a:avLst/>
          </a:prstGeom>
        </p:spPr>
        <p:txBody>
          <a:bodyPr anchor="ctr"/>
          <a:lstStyle>
            <a:lvl1pPr>
              <a:defRPr sz="3599"/>
            </a:lvl1pPr>
          </a:lstStyle>
          <a:p>
            <a:r>
              <a:rPr lang="en-US"/>
              <a:t>Click to edit Master title style</a:t>
            </a:r>
          </a:p>
        </p:txBody>
      </p:sp>
    </p:spTree>
    <p:extLst>
      <p:ext uri="{BB962C8B-B14F-4D97-AF65-F5344CB8AC3E}">
        <p14:creationId xmlns:p14="http://schemas.microsoft.com/office/powerpoint/2010/main" val="4282590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329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4.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2.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0" name="Straight Connector 9"/>
          <p:cNvCxnSpPr/>
          <p:nvPr/>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
        <p:nvSpPr>
          <p:cNvPr id="12" name="Rectangle 11">
            <a:extLst>
              <a:ext uri="{FF2B5EF4-FFF2-40B4-BE49-F238E27FC236}">
                <a16:creationId xmlns:a16="http://schemas.microsoft.com/office/drawing/2014/main" id="{723A1E2C-F9E9-476C-A5F4-4A59EF6C5BFF}"/>
              </a:ext>
            </a:extLst>
          </p:cNvPr>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3" name="Straight Connector 12">
            <a:extLst>
              <a:ext uri="{FF2B5EF4-FFF2-40B4-BE49-F238E27FC236}">
                <a16:creationId xmlns:a16="http://schemas.microsoft.com/office/drawing/2014/main" id="{DF098539-A9C5-4E0A-946B-5498FE4AB03F}"/>
              </a:ext>
            </a:extLst>
          </p:cNvPr>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4" name="Picture 13">
            <a:extLst>
              <a:ext uri="{FF2B5EF4-FFF2-40B4-BE49-F238E27FC236}">
                <a16:creationId xmlns:a16="http://schemas.microsoft.com/office/drawing/2014/main" id="{B9FF7B53-CEDA-4C55-9457-6E244D4B49B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51432786"/>
      </p:ext>
    </p:extLst>
  </p:cSld>
  <p:clrMap bg1="lt1" tx1="dk1" bg2="lt2" tx2="dk2" accent1="accent1" accent2="accent2" accent3="accent3" accent4="accent4" accent5="accent5" accent6="accent6" hlink="hlink" folHlink="folHlink"/>
  <p:sldLayoutIdLst>
    <p:sldLayoutId id="2147483686" r:id="rId1"/>
    <p:sldLayoutId id="2147483687" r:id="rId2"/>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378748780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169695910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Lst>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6FE1-BE3A-E444-EF9B-B6330AA8D529}"/>
              </a:ext>
            </a:extLst>
          </p:cNvPr>
          <p:cNvSpPr>
            <a:spLocks noGrp="1"/>
          </p:cNvSpPr>
          <p:nvPr>
            <p:ph type="ctrTitle"/>
          </p:nvPr>
        </p:nvSpPr>
        <p:spPr>
          <a:xfrm>
            <a:off x="108989" y="-219444"/>
            <a:ext cx="11974022" cy="859971"/>
          </a:xfrm>
        </p:spPr>
        <p:txBody>
          <a:bodyPr>
            <a:normAutofit/>
          </a:bodyPr>
          <a:lstStyle/>
          <a:p>
            <a:pPr>
              <a:lnSpc>
                <a:spcPct val="150000"/>
              </a:lnSpc>
            </a:pPr>
            <a:r>
              <a:rPr lang="en-US" sz="3600" b="1"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Exercise Pose Tracker</a:t>
            </a:r>
            <a:endParaRPr lang="en-IN" sz="3600" dirty="0">
              <a:solidFill>
                <a:srgbClr val="086072"/>
              </a:solidFill>
            </a:endParaRPr>
          </a:p>
        </p:txBody>
      </p:sp>
      <p:sp>
        <p:nvSpPr>
          <p:cNvPr id="6" name="TextBox 5">
            <a:extLst>
              <a:ext uri="{FF2B5EF4-FFF2-40B4-BE49-F238E27FC236}">
                <a16:creationId xmlns:a16="http://schemas.microsoft.com/office/drawing/2014/main" id="{A0ADCBB5-97EA-9306-294F-89D24E4A151A}"/>
              </a:ext>
            </a:extLst>
          </p:cNvPr>
          <p:cNvSpPr txBox="1"/>
          <p:nvPr/>
        </p:nvSpPr>
        <p:spPr>
          <a:xfrm>
            <a:off x="1249480" y="3415994"/>
            <a:ext cx="9693038" cy="579967"/>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400" b="1" u="none" strike="noStrike" kern="1200" cap="none" spc="0" normalizeH="0" baseline="0" noProof="0" dirty="0" err="1">
                <a:ln>
                  <a:noFill/>
                </a:ln>
                <a:solidFill>
                  <a:srgbClr val="B6114D"/>
                </a:solidFill>
                <a:effectLst/>
                <a:uLnTx/>
                <a:uFillTx/>
                <a:latin typeface="Times New Roman" panose="02020603050405020304" pitchFamily="18" charset="0"/>
                <a:ea typeface="+mn-ea"/>
                <a:cs typeface="Times New Roman" panose="02020603050405020304" pitchFamily="18" charset="0"/>
              </a:rPr>
              <a:t>Github</a:t>
            </a:r>
            <a:r>
              <a:rPr kumimoji="0" lang="en-US" sz="2400" b="1" u="none" strike="noStrike" kern="1200" cap="none" spc="0" normalizeH="0" baseline="0" noProof="0" dirty="0">
                <a:ln>
                  <a:noFill/>
                </a:ln>
                <a:solidFill>
                  <a:srgbClr val="B6114D"/>
                </a:solidFill>
                <a:effectLst/>
                <a:uLnTx/>
                <a:uFillTx/>
                <a:latin typeface="Times New Roman" panose="02020603050405020304" pitchFamily="18" charset="0"/>
                <a:ea typeface="+mn-ea"/>
                <a:cs typeface="Times New Roman" panose="02020603050405020304" pitchFamily="18" charset="0"/>
              </a:rPr>
              <a:t> URL:https://github.com/kollepallirishith/exercise-detection-.git</a:t>
            </a:r>
          </a:p>
        </p:txBody>
      </p:sp>
      <p:sp>
        <p:nvSpPr>
          <p:cNvPr id="7" name="TextBox 6">
            <a:extLst>
              <a:ext uri="{FF2B5EF4-FFF2-40B4-BE49-F238E27FC236}">
                <a16:creationId xmlns:a16="http://schemas.microsoft.com/office/drawing/2014/main" id="{BFD5E892-66C9-8D76-B741-FD054205D0DD}"/>
              </a:ext>
            </a:extLst>
          </p:cNvPr>
          <p:cNvSpPr txBox="1"/>
          <p:nvPr/>
        </p:nvSpPr>
        <p:spPr>
          <a:xfrm>
            <a:off x="376015" y="3705978"/>
            <a:ext cx="11140930" cy="249299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b="1" dirty="0">
              <a:solidFill>
                <a:srgbClr val="086072"/>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strike="noStrike" kern="1200" cap="none" spc="0" normalizeH="0" baseline="0" noProof="0" dirty="0">
                <a:ln>
                  <a:noFill/>
                </a:ln>
                <a:solidFill>
                  <a:srgbClr val="086072"/>
                </a:solidFill>
                <a:effectLst/>
                <a:uLnTx/>
                <a:uFillTx/>
                <a:latin typeface="Times New Roman" panose="02020603050405020304" pitchFamily="18" charset="0"/>
                <a:ea typeface="+mn-ea"/>
                <a:cs typeface="Times New Roman" panose="02020603050405020304" pitchFamily="18" charset="0"/>
              </a:rPr>
              <a:t>Track your fitness journey by observing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86072"/>
                </a:solidFill>
                <a:latin typeface="Times New Roman" panose="02020603050405020304" pitchFamily="18" charset="0"/>
                <a:cs typeface="Times New Roman" panose="02020603050405020304" pitchFamily="18" charset="0"/>
              </a:rPr>
              <a:t>c</a:t>
            </a:r>
            <a:r>
              <a:rPr kumimoji="0" lang="en-US" sz="2400" b="1" strike="noStrike" kern="1200" cap="none" spc="0" normalizeH="0" baseline="0" noProof="0" dirty="0" err="1">
                <a:ln>
                  <a:noFill/>
                </a:ln>
                <a:solidFill>
                  <a:srgbClr val="086072"/>
                </a:solidFill>
                <a:effectLst/>
                <a:uLnTx/>
                <a:uFillTx/>
                <a:latin typeface="Times New Roman" panose="02020603050405020304" pitchFamily="18" charset="0"/>
                <a:ea typeface="+mn-ea"/>
                <a:cs typeface="Times New Roman" panose="02020603050405020304" pitchFamily="18" charset="0"/>
              </a:rPr>
              <a:t>ount</a:t>
            </a:r>
            <a:r>
              <a:rPr kumimoji="0" lang="en-US" sz="2400" b="1" strike="noStrike" kern="1200" cap="none" spc="0" normalizeH="0" baseline="0" noProof="0" dirty="0">
                <a:ln>
                  <a:noFill/>
                </a:ln>
                <a:solidFill>
                  <a:srgbClr val="086072"/>
                </a:solidFill>
                <a:effectLst/>
                <a:uLnTx/>
                <a:uFillTx/>
                <a:latin typeface="Times New Roman" panose="02020603050405020304" pitchFamily="18" charset="0"/>
                <a:ea typeface="+mn-ea"/>
                <a:cs typeface="Times New Roman" panose="02020603050405020304" pitchFamily="18" charset="0"/>
              </a:rPr>
              <a:t> and setting achievable goals.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400" b="1" strike="noStrike" kern="1200" cap="none" spc="0" normalizeH="0" baseline="0" noProof="0" dirty="0">
              <a:ln>
                <a:noFill/>
              </a:ln>
              <a:solidFill>
                <a:srgbClr val="086072"/>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strike="noStrike" kern="1200" cap="none" spc="0" normalizeH="0" baseline="0" noProof="0" dirty="0">
                <a:ln>
                  <a:noFill/>
                </a:ln>
                <a:solidFill>
                  <a:srgbClr val="B6114D"/>
                </a:solidFill>
                <a:effectLst/>
                <a:uLnTx/>
                <a:uFillTx/>
                <a:latin typeface="Times New Roman" panose="02020603050405020304" pitchFamily="18" charset="0"/>
                <a:ea typeface="+mn-ea"/>
                <a:cs typeface="Times New Roman" panose="02020603050405020304" pitchFamily="18" charset="0"/>
              </a:rPr>
              <a:t>Professor:</a:t>
            </a:r>
            <a:endParaRPr lang="en-US" sz="2000" b="1" dirty="0">
              <a:solidFill>
                <a:srgbClr val="B6114D"/>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err="1">
                <a:solidFill>
                  <a:srgbClr val="B6114D"/>
                </a:solidFill>
                <a:latin typeface="Times New Roman" panose="02020603050405020304" pitchFamily="18" charset="0"/>
                <a:cs typeface="Times New Roman" panose="02020603050405020304" pitchFamily="18" charset="0"/>
              </a:rPr>
              <a:t>Dr.B</a:t>
            </a:r>
            <a:r>
              <a:rPr kumimoji="0" lang="en-US" sz="2000" b="1" strike="noStrike" kern="1200" cap="none" spc="0" normalizeH="0" baseline="0" noProof="0" dirty="0" err="1">
                <a:ln>
                  <a:noFill/>
                </a:ln>
                <a:solidFill>
                  <a:srgbClr val="B6114D"/>
                </a:solidFill>
                <a:effectLst/>
                <a:uLnTx/>
                <a:uFillTx/>
                <a:latin typeface="Times New Roman" panose="02020603050405020304" pitchFamily="18" charset="0"/>
                <a:ea typeface="+mn-ea"/>
                <a:cs typeface="Times New Roman" panose="02020603050405020304" pitchFamily="18" charset="0"/>
              </a:rPr>
              <a:t>agyammal</a:t>
            </a:r>
            <a:r>
              <a:rPr kumimoji="0" lang="en-US" sz="2000" b="1" strike="noStrike" kern="1200" cap="none" spc="0" normalizeH="0" baseline="0" noProof="0" dirty="0">
                <a:ln>
                  <a:noFill/>
                </a:ln>
                <a:solidFill>
                  <a:srgbClr val="B6114D"/>
                </a:solidFill>
                <a:effectLst/>
                <a:uLnTx/>
                <a:uFillTx/>
                <a:latin typeface="Times New Roman" panose="02020603050405020304" pitchFamily="18" charset="0"/>
                <a:ea typeface="+mn-ea"/>
                <a:cs typeface="Times New Roman" panose="02020603050405020304" pitchFamily="18" charset="0"/>
              </a:rPr>
              <a:t> 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strike="noStrike" kern="1200" cap="none" spc="0" normalizeH="0" baseline="0" noProof="0" dirty="0">
              <a:ln>
                <a:noFill/>
              </a:ln>
              <a:solidFill>
                <a:srgbClr val="B6114D"/>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F3D37333-7145-4224-B5D5-8A3FA2D72CB9}"/>
              </a:ext>
            </a:extLst>
          </p:cNvPr>
          <p:cNvSpPr txBox="1"/>
          <p:nvPr/>
        </p:nvSpPr>
        <p:spPr>
          <a:xfrm>
            <a:off x="746703" y="1116689"/>
            <a:ext cx="10698593"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 Deepak Sai                                                                                          K Rishith Pranav </a:t>
            </a:r>
          </a:p>
          <a:p>
            <a:r>
              <a:rPr lang="en-US" dirty="0">
                <a:latin typeface="Times New Roman" panose="02020603050405020304" pitchFamily="18" charset="0"/>
                <a:cs typeface="Times New Roman" panose="02020603050405020304" pitchFamily="18" charset="0"/>
              </a:rPr>
              <a:t>CB.EN.U4CSE21240					          CB.EN.U4CSE21232</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 Sri Sai Adarsh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CB.EN.U4CSE21233					           </a:t>
            </a:r>
          </a:p>
          <a:p>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FEA5650-2364-815B-320B-22A8139ED6F2}"/>
              </a:ext>
            </a:extLst>
          </p:cNvPr>
          <p:cNvPicPr>
            <a:picLocks noChangeAspect="1"/>
          </p:cNvPicPr>
          <p:nvPr/>
        </p:nvPicPr>
        <p:blipFill>
          <a:blip r:embed="rId3"/>
          <a:stretch>
            <a:fillRect/>
          </a:stretch>
        </p:blipFill>
        <p:spPr>
          <a:xfrm>
            <a:off x="9771210" y="907052"/>
            <a:ext cx="1745735" cy="1049954"/>
          </a:xfrm>
          <a:prstGeom prst="rect">
            <a:avLst/>
          </a:prstGeom>
        </p:spPr>
      </p:pic>
      <p:pic>
        <p:nvPicPr>
          <p:cNvPr id="14" name="Picture 13">
            <a:extLst>
              <a:ext uri="{FF2B5EF4-FFF2-40B4-BE49-F238E27FC236}">
                <a16:creationId xmlns:a16="http://schemas.microsoft.com/office/drawing/2014/main" id="{61A572C0-62B6-50C0-1FC9-E8FCBE5C2625}"/>
              </a:ext>
            </a:extLst>
          </p:cNvPr>
          <p:cNvPicPr>
            <a:picLocks noChangeAspect="1"/>
          </p:cNvPicPr>
          <p:nvPr/>
        </p:nvPicPr>
        <p:blipFill>
          <a:blip r:embed="rId4"/>
          <a:stretch>
            <a:fillRect/>
          </a:stretch>
        </p:blipFill>
        <p:spPr>
          <a:xfrm>
            <a:off x="3912151" y="2225343"/>
            <a:ext cx="1745736" cy="1034114"/>
          </a:xfrm>
          <a:prstGeom prst="rect">
            <a:avLst/>
          </a:prstGeom>
        </p:spPr>
      </p:pic>
      <p:pic>
        <p:nvPicPr>
          <p:cNvPr id="5" name="Picture 4">
            <a:extLst>
              <a:ext uri="{FF2B5EF4-FFF2-40B4-BE49-F238E27FC236}">
                <a16:creationId xmlns:a16="http://schemas.microsoft.com/office/drawing/2014/main" id="{5B050E21-FF5C-3F89-CA78-2F78EB010ACF}"/>
              </a:ext>
            </a:extLst>
          </p:cNvPr>
          <p:cNvPicPr>
            <a:picLocks noChangeAspect="1"/>
          </p:cNvPicPr>
          <p:nvPr/>
        </p:nvPicPr>
        <p:blipFill>
          <a:blip r:embed="rId5"/>
          <a:stretch>
            <a:fillRect/>
          </a:stretch>
        </p:blipFill>
        <p:spPr>
          <a:xfrm>
            <a:off x="3912152" y="878608"/>
            <a:ext cx="1745735" cy="1106842"/>
          </a:xfrm>
          <a:prstGeom prst="rect">
            <a:avLst/>
          </a:prstGeom>
        </p:spPr>
      </p:pic>
    </p:spTree>
    <p:extLst>
      <p:ext uri="{BB962C8B-B14F-4D97-AF65-F5344CB8AC3E}">
        <p14:creationId xmlns:p14="http://schemas.microsoft.com/office/powerpoint/2010/main" val="1651747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A2DE-D677-FE01-C0E4-F0BB6B6592EF}"/>
              </a:ext>
            </a:extLst>
          </p:cNvPr>
          <p:cNvSpPr>
            <a:spLocks noGrp="1"/>
          </p:cNvSpPr>
          <p:nvPr>
            <p:ph type="title"/>
          </p:nvPr>
        </p:nvSpPr>
        <p:spPr>
          <a:xfrm>
            <a:off x="838200" y="365127"/>
            <a:ext cx="10515600" cy="625473"/>
          </a:xfrm>
        </p:spPr>
        <p:txBody>
          <a:bodyPr>
            <a:normAutofit fontScale="90000"/>
          </a:bodyPr>
          <a:lstStyle/>
          <a:p>
            <a:r>
              <a:rPr lang="en-US" b="1" dirty="0">
                <a:solidFill>
                  <a:srgbClr val="CC0066"/>
                </a:solidFill>
                <a:latin typeface="Times New Roman" panose="02020603050405020304" pitchFamily="18" charset="0"/>
                <a:cs typeface="Times New Roman" panose="02020603050405020304" pitchFamily="18" charset="0"/>
              </a:rPr>
              <a:t>Literature survey(google net)</a:t>
            </a:r>
          </a:p>
        </p:txBody>
      </p:sp>
      <p:sp>
        <p:nvSpPr>
          <p:cNvPr id="4" name="Content Placeholder 3">
            <a:extLst>
              <a:ext uri="{FF2B5EF4-FFF2-40B4-BE49-F238E27FC236}">
                <a16:creationId xmlns:a16="http://schemas.microsoft.com/office/drawing/2014/main" id="{C139BF00-4CA5-6170-2AC1-5F01D5B2789A}"/>
              </a:ext>
            </a:extLst>
          </p:cNvPr>
          <p:cNvSpPr>
            <a:spLocks noGrp="1"/>
          </p:cNvSpPr>
          <p:nvPr>
            <p:ph idx="1"/>
          </p:nvPr>
        </p:nvSpPr>
        <p:spPr>
          <a:xfrm>
            <a:off x="838200" y="1075846"/>
            <a:ext cx="10515600" cy="4824622"/>
          </a:xfrm>
        </p:spPr>
        <p:txBody>
          <a:bodyPr>
            <a:normAutofit lnSpcReduction="10000"/>
          </a:bodyPr>
          <a:lstStyle/>
          <a:p>
            <a:pPr marL="0" indent="0">
              <a:buNone/>
            </a:pPr>
            <a:r>
              <a:rPr lang="en-US" sz="2100" b="1" dirty="0">
                <a:latin typeface="+mn-lt"/>
              </a:rPr>
              <a:t>Paper Title</a:t>
            </a:r>
            <a:r>
              <a:rPr lang="en-US" sz="2100" dirty="0">
                <a:latin typeface="+mn-lt"/>
              </a:rPr>
              <a:t>: Simonyan, K., &amp; Zisserman, A. (2014). "Very Deep Convolutional Networks for Large-Scale Image Recognition".</a:t>
            </a:r>
            <a:endParaRPr lang="en-US" sz="1800" dirty="0">
              <a:latin typeface="+mn-lt"/>
            </a:endParaRPr>
          </a:p>
          <a:p>
            <a:pPr marL="0" indent="0" algn="l">
              <a:buNone/>
            </a:pPr>
            <a:r>
              <a:rPr lang="en-US" sz="2100" b="1" i="0" dirty="0">
                <a:effectLst/>
                <a:latin typeface="+mn-lt"/>
              </a:rPr>
              <a:t>Methodology:</a:t>
            </a:r>
            <a:endParaRPr lang="en-US" sz="2100" b="0" i="0" dirty="0">
              <a:effectLst/>
              <a:latin typeface="+mn-lt"/>
            </a:endParaRPr>
          </a:p>
          <a:p>
            <a:r>
              <a:rPr lang="en-US" sz="2100" b="1" i="0" dirty="0">
                <a:effectLst/>
                <a:latin typeface="+mn-lt"/>
              </a:rPr>
              <a:t>CNN-Based Approach: </a:t>
            </a:r>
            <a:r>
              <a:rPr lang="en-US" sz="2100" b="0" i="0" dirty="0" err="1">
                <a:effectLst/>
                <a:latin typeface="+mn-lt"/>
              </a:rPr>
              <a:t>GoogLeNet</a:t>
            </a:r>
            <a:r>
              <a:rPr lang="en-US" sz="2100" b="0" i="0" dirty="0">
                <a:effectLst/>
                <a:latin typeface="+mn-lt"/>
              </a:rPr>
              <a:t> is a convolutional neural network (CNN) that consists of 22 layers deep, which is significantly deeper than previous models..</a:t>
            </a:r>
          </a:p>
          <a:p>
            <a:r>
              <a:rPr lang="en-US" sz="2100" b="1" i="0" dirty="0">
                <a:effectLst/>
                <a:latin typeface="+mn-lt"/>
              </a:rPr>
              <a:t>Transfer Learning: </a:t>
            </a:r>
            <a:r>
              <a:rPr lang="en-US" sz="2100" b="0" i="0" dirty="0">
                <a:effectLst/>
                <a:latin typeface="+mn-lt"/>
              </a:rPr>
              <a:t>While the paper primarily focuses on the VGG architecture, </a:t>
            </a:r>
            <a:r>
              <a:rPr lang="en-US" sz="2100" b="0" i="0" dirty="0" err="1">
                <a:effectLst/>
                <a:latin typeface="+mn-lt"/>
              </a:rPr>
              <a:t>GoogLeNet</a:t>
            </a:r>
            <a:r>
              <a:rPr lang="en-US" sz="2100" b="0" i="0" dirty="0">
                <a:effectLst/>
                <a:latin typeface="+mn-lt"/>
              </a:rPr>
              <a:t> has been widely used in transfer learning scenarios. </a:t>
            </a:r>
          </a:p>
          <a:p>
            <a:pPr marL="0" indent="0">
              <a:buNone/>
            </a:pPr>
            <a:r>
              <a:rPr lang="en-US" sz="2100" b="1" i="0" dirty="0">
                <a:effectLst/>
                <a:latin typeface="+mn-lt"/>
              </a:rPr>
              <a:t>Experimental Setup:</a:t>
            </a:r>
            <a:endParaRPr lang="en-US" sz="2100" b="0" i="0" dirty="0">
              <a:effectLst/>
              <a:latin typeface="+mn-lt"/>
            </a:endParaRPr>
          </a:p>
          <a:p>
            <a:r>
              <a:rPr lang="en-US" sz="2100" b="1" i="0" dirty="0">
                <a:effectLst/>
                <a:latin typeface="+mn-lt"/>
              </a:rPr>
              <a:t>Data Preprocessing: </a:t>
            </a:r>
            <a:r>
              <a:rPr lang="en-US" sz="2100" b="0" i="0" dirty="0" err="1">
                <a:effectLst/>
                <a:latin typeface="+mn-lt"/>
              </a:rPr>
              <a:t>GoogLeNet</a:t>
            </a:r>
            <a:r>
              <a:rPr lang="en-US" sz="2100" b="0" i="0" dirty="0">
                <a:effectLst/>
                <a:latin typeface="+mn-lt"/>
              </a:rPr>
              <a:t>, like other CNNs, requires careful data preprocessing to ensure optimal performance.</a:t>
            </a:r>
            <a:endParaRPr lang="en-US" sz="2100" b="1" i="0" dirty="0">
              <a:effectLst/>
              <a:latin typeface="+mn-lt"/>
            </a:endParaRPr>
          </a:p>
          <a:p>
            <a:pPr marL="0" indent="0" algn="l">
              <a:buNone/>
            </a:pPr>
            <a:r>
              <a:rPr lang="en-US" sz="2100" b="1" i="0" dirty="0">
                <a:effectLst/>
                <a:latin typeface="+mn-lt"/>
              </a:rPr>
              <a:t>Summary of </a:t>
            </a:r>
            <a:r>
              <a:rPr lang="en-US" sz="2100" b="1" i="0" dirty="0" err="1">
                <a:effectLst/>
                <a:latin typeface="+mn-lt"/>
              </a:rPr>
              <a:t>Findings:</a:t>
            </a:r>
            <a:r>
              <a:rPr lang="en-US" sz="2100" b="0" i="0" dirty="0" err="1">
                <a:effectLst/>
                <a:latin typeface="+mn-lt"/>
              </a:rPr>
              <a:t>In</a:t>
            </a:r>
            <a:r>
              <a:rPr lang="en-US" sz="2100" b="0" i="0" dirty="0">
                <a:effectLst/>
                <a:latin typeface="+mn-lt"/>
              </a:rPr>
              <a:t> the paper, </a:t>
            </a:r>
            <a:r>
              <a:rPr lang="en-US" sz="2100" b="0" i="0" dirty="0" err="1">
                <a:effectLst/>
                <a:latin typeface="+mn-lt"/>
              </a:rPr>
              <a:t>GoogLeNet's</a:t>
            </a:r>
            <a:r>
              <a:rPr lang="en-US" sz="2100" b="0" i="0" dirty="0">
                <a:effectLst/>
                <a:latin typeface="+mn-lt"/>
              </a:rPr>
              <a:t> performance is compared to that of the VGG architecture. The results indicate that </a:t>
            </a:r>
            <a:r>
              <a:rPr lang="en-US" sz="2100" b="0" i="0" dirty="0" err="1">
                <a:effectLst/>
                <a:latin typeface="+mn-lt"/>
              </a:rPr>
              <a:t>GoogLeNet</a:t>
            </a:r>
            <a:r>
              <a:rPr lang="en-US" sz="2100" b="0" i="0" dirty="0">
                <a:effectLst/>
                <a:latin typeface="+mn-lt"/>
              </a:rPr>
              <a:t> achieved a top-5 test error of 7.9% with a single model, while the VGG architecture achieved a lower error rate of 7.0% with its best single model. </a:t>
            </a:r>
            <a:endParaRPr lang="en-IN" sz="1800" dirty="0"/>
          </a:p>
        </p:txBody>
      </p:sp>
    </p:spTree>
    <p:extLst>
      <p:ext uri="{BB962C8B-B14F-4D97-AF65-F5344CB8AC3E}">
        <p14:creationId xmlns:p14="http://schemas.microsoft.com/office/powerpoint/2010/main" val="4185072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A2DE-D677-FE01-C0E4-F0BB6B6592EF}"/>
              </a:ext>
            </a:extLst>
          </p:cNvPr>
          <p:cNvSpPr>
            <a:spLocks noGrp="1"/>
          </p:cNvSpPr>
          <p:nvPr>
            <p:ph type="title"/>
          </p:nvPr>
        </p:nvSpPr>
        <p:spPr>
          <a:xfrm>
            <a:off x="838200" y="365127"/>
            <a:ext cx="10515600" cy="625473"/>
          </a:xfrm>
        </p:spPr>
        <p:txBody>
          <a:bodyPr>
            <a:normAutofit fontScale="90000"/>
          </a:bodyPr>
          <a:lstStyle/>
          <a:p>
            <a:r>
              <a:rPr lang="en-US" b="1" dirty="0">
                <a:solidFill>
                  <a:srgbClr val="CC0066"/>
                </a:solidFill>
                <a:latin typeface="Times New Roman" panose="02020603050405020304" pitchFamily="18" charset="0"/>
                <a:cs typeface="Times New Roman" panose="02020603050405020304" pitchFamily="18" charset="0"/>
              </a:rPr>
              <a:t>Literature survey</a:t>
            </a:r>
          </a:p>
        </p:txBody>
      </p:sp>
      <p:sp>
        <p:nvSpPr>
          <p:cNvPr id="4" name="Content Placeholder 3">
            <a:extLst>
              <a:ext uri="{FF2B5EF4-FFF2-40B4-BE49-F238E27FC236}">
                <a16:creationId xmlns:a16="http://schemas.microsoft.com/office/drawing/2014/main" id="{C139BF00-4CA5-6170-2AC1-5F01D5B2789A}"/>
              </a:ext>
            </a:extLst>
          </p:cNvPr>
          <p:cNvSpPr>
            <a:spLocks noGrp="1"/>
          </p:cNvSpPr>
          <p:nvPr>
            <p:ph idx="1"/>
          </p:nvPr>
        </p:nvSpPr>
        <p:spPr>
          <a:xfrm>
            <a:off x="838200" y="1075846"/>
            <a:ext cx="10515600" cy="4824622"/>
          </a:xfrm>
        </p:spPr>
        <p:txBody>
          <a:bodyPr>
            <a:normAutofit/>
          </a:bodyPr>
          <a:lstStyle/>
          <a:p>
            <a:pPr marL="0" indent="0">
              <a:buNone/>
            </a:pPr>
            <a:r>
              <a:rPr lang="en-US" sz="2100" b="1" dirty="0">
                <a:latin typeface="+mn-lt"/>
              </a:rPr>
              <a:t>Paper Title</a:t>
            </a:r>
            <a:r>
              <a:rPr lang="en-US" sz="2100" dirty="0">
                <a:latin typeface="+mn-lt"/>
              </a:rPr>
              <a:t>: </a:t>
            </a:r>
            <a:r>
              <a:rPr lang="en-US" sz="1800" dirty="0">
                <a:latin typeface="+mn-lt"/>
              </a:rPr>
              <a:t>Zhang, Z., Li, X., &amp; Ren, P. (2020). "Pose Estimation with CNNs for Fitness Tracking".</a:t>
            </a:r>
          </a:p>
          <a:p>
            <a:pPr marL="0" indent="0" algn="l">
              <a:buNone/>
            </a:pPr>
            <a:r>
              <a:rPr lang="en-US" sz="2100" b="1" i="0" dirty="0">
                <a:effectLst/>
                <a:latin typeface="+mn-lt"/>
              </a:rPr>
              <a:t>Methodology:</a:t>
            </a:r>
            <a:endParaRPr lang="en-US" sz="2100" b="0" i="0" dirty="0">
              <a:effectLst/>
              <a:latin typeface="+mn-lt"/>
            </a:endParaRPr>
          </a:p>
          <a:p>
            <a:r>
              <a:rPr lang="en-US" sz="2000" b="1" i="0" dirty="0">
                <a:effectLst/>
                <a:latin typeface="+mn-lt"/>
              </a:rPr>
              <a:t>CNN-Based Approach</a:t>
            </a:r>
            <a:r>
              <a:rPr lang="en-US" sz="2100" b="1" i="0" dirty="0">
                <a:effectLst/>
                <a:latin typeface="+mn-lt"/>
              </a:rPr>
              <a:t>: </a:t>
            </a:r>
            <a:r>
              <a:rPr lang="en-US" sz="1800" dirty="0">
                <a:latin typeface="+mn-lt"/>
              </a:rPr>
              <a:t>The authors utilized deep CNNs like </a:t>
            </a:r>
            <a:r>
              <a:rPr lang="en-US" sz="1800" dirty="0" err="1">
                <a:latin typeface="+mn-lt"/>
              </a:rPr>
              <a:t>GoogLeNet</a:t>
            </a:r>
            <a:r>
              <a:rPr lang="en-US" sz="1800" dirty="0">
                <a:latin typeface="+mn-lt"/>
              </a:rPr>
              <a:t> for pose estimation, focusing on extracting key features such as joint angles and body alignment. The Inception modules allowed for efficient feature extraction at multiple scales</a:t>
            </a:r>
            <a:r>
              <a:rPr lang="en-US" sz="1600" dirty="0"/>
              <a:t>.</a:t>
            </a:r>
          </a:p>
          <a:p>
            <a:r>
              <a:rPr lang="en-US" sz="2000" b="1" i="0" dirty="0">
                <a:effectLst/>
                <a:latin typeface="+mn-lt"/>
              </a:rPr>
              <a:t>Transfer Learning</a:t>
            </a:r>
            <a:r>
              <a:rPr lang="en-US" sz="2100" b="1" i="0" dirty="0">
                <a:effectLst/>
                <a:latin typeface="+mn-lt"/>
              </a:rPr>
              <a:t>: </a:t>
            </a:r>
            <a:r>
              <a:rPr lang="en-US" sz="1800" b="1" i="0" dirty="0">
                <a:effectLst/>
                <a:latin typeface="+mn-lt"/>
              </a:rPr>
              <a:t> </a:t>
            </a:r>
            <a:r>
              <a:rPr lang="en-US" sz="1800" dirty="0" err="1">
                <a:latin typeface="+mn-lt"/>
              </a:rPr>
              <a:t>GoogleNet</a:t>
            </a:r>
            <a:r>
              <a:rPr lang="en-US" sz="1800" b="1" dirty="0">
                <a:latin typeface="+mn-lt"/>
              </a:rPr>
              <a:t> </a:t>
            </a:r>
            <a:r>
              <a:rPr lang="en-US" sz="1800" dirty="0">
                <a:latin typeface="+mn-lt"/>
              </a:rPr>
              <a:t>was adapted for fitness tracking using pre-trained weights, enhancing accuracy and reducing training time.</a:t>
            </a:r>
            <a:endParaRPr lang="en-US" sz="1800" b="0" i="0" dirty="0">
              <a:effectLst/>
              <a:latin typeface="+mn-lt"/>
            </a:endParaRPr>
          </a:p>
          <a:p>
            <a:pPr marL="0" indent="0">
              <a:buNone/>
            </a:pPr>
            <a:r>
              <a:rPr lang="en-US" sz="2100" b="1" i="0" dirty="0">
                <a:effectLst/>
                <a:latin typeface="+mn-lt"/>
              </a:rPr>
              <a:t>Experimental Setup:</a:t>
            </a:r>
            <a:endParaRPr lang="en-US" sz="2100" b="0" i="0" dirty="0">
              <a:effectLst/>
              <a:latin typeface="+mn-lt"/>
            </a:endParaRPr>
          </a:p>
          <a:p>
            <a:r>
              <a:rPr lang="en-US" sz="2000" b="1" i="0" dirty="0">
                <a:effectLst/>
                <a:latin typeface="+mn-lt"/>
              </a:rPr>
              <a:t>Data Preprocessing</a:t>
            </a:r>
            <a:r>
              <a:rPr lang="en-US" sz="2100" b="1" i="0" dirty="0">
                <a:effectLst/>
                <a:latin typeface="+mn-lt"/>
              </a:rPr>
              <a:t>: </a:t>
            </a:r>
            <a:r>
              <a:rPr lang="en-US" sz="1800" dirty="0">
                <a:latin typeface="+mn-lt"/>
              </a:rPr>
              <a:t>This involved resizing, data augmentation, and normalization of fitness-related images to improve model robustness and generalization.</a:t>
            </a:r>
          </a:p>
          <a:p>
            <a:pPr marL="0" indent="0">
              <a:buNone/>
            </a:pPr>
            <a:r>
              <a:rPr lang="en-US" sz="2100" b="1" i="0" dirty="0">
                <a:effectLst/>
                <a:latin typeface="+mn-lt"/>
              </a:rPr>
              <a:t>Summary of Findings: </a:t>
            </a:r>
            <a:r>
              <a:rPr lang="en-US" sz="1800" dirty="0" err="1">
                <a:latin typeface="+mn-lt"/>
              </a:rPr>
              <a:t>GoogLeNet</a:t>
            </a:r>
            <a:r>
              <a:rPr lang="en-US" sz="1800" dirty="0">
                <a:latin typeface="+mn-lt"/>
              </a:rPr>
              <a:t> exhibited strong performance in recognizing fitness poses, demonstrating its effectiveness for detecting correct exercise forms. Its architectural advantages make it a suitable choice for your project on exercise pose tracking.</a:t>
            </a:r>
            <a:endParaRPr lang="en-IN" sz="1800" dirty="0">
              <a:latin typeface="+mn-lt"/>
            </a:endParaRPr>
          </a:p>
        </p:txBody>
      </p:sp>
    </p:spTree>
    <p:extLst>
      <p:ext uri="{BB962C8B-B14F-4D97-AF65-F5344CB8AC3E}">
        <p14:creationId xmlns:p14="http://schemas.microsoft.com/office/powerpoint/2010/main" val="232452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22E77-B818-9594-6288-535C38AC7812}"/>
              </a:ext>
            </a:extLst>
          </p:cNvPr>
          <p:cNvSpPr>
            <a:spLocks noGrp="1"/>
          </p:cNvSpPr>
          <p:nvPr>
            <p:ph idx="1"/>
          </p:nvPr>
        </p:nvSpPr>
        <p:spPr>
          <a:xfrm>
            <a:off x="330437" y="215740"/>
            <a:ext cx="11861563" cy="573155"/>
          </a:xfrm>
        </p:spPr>
        <p:txBody>
          <a:bodyPr>
            <a:normAutofit/>
          </a:bodyPr>
          <a:lstStyle/>
          <a:p>
            <a:pPr marL="0" indent="0">
              <a:buNone/>
            </a:pPr>
            <a:r>
              <a:rPr lang="en-US" sz="3200" b="1" dirty="0">
                <a:solidFill>
                  <a:srgbClr val="B6114D"/>
                </a:solidFill>
                <a:latin typeface="Times New Roman" panose="02020603050405020304" pitchFamily="18" charset="0"/>
                <a:cs typeface="Times New Roman" panose="02020603050405020304" pitchFamily="18" charset="0"/>
              </a:rPr>
              <a:t>Features of VGG16 architecture</a:t>
            </a:r>
          </a:p>
        </p:txBody>
      </p:sp>
      <p:sp>
        <p:nvSpPr>
          <p:cNvPr id="7" name="TextBox 6">
            <a:extLst>
              <a:ext uri="{FF2B5EF4-FFF2-40B4-BE49-F238E27FC236}">
                <a16:creationId xmlns:a16="http://schemas.microsoft.com/office/drawing/2014/main" id="{9554BB39-09BE-0365-AB64-9E7C706897F3}"/>
              </a:ext>
            </a:extLst>
          </p:cNvPr>
          <p:cNvSpPr txBox="1"/>
          <p:nvPr/>
        </p:nvSpPr>
        <p:spPr>
          <a:xfrm>
            <a:off x="298075" y="1104037"/>
            <a:ext cx="10952629" cy="4247317"/>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16 Layers</a:t>
            </a:r>
            <a:r>
              <a:rPr lang="en-US" dirty="0">
                <a:latin typeface="Times New Roman" panose="02020603050405020304" pitchFamily="18" charset="0"/>
                <a:cs typeface="Times New Roman" panose="02020603050405020304" pitchFamily="18" charset="0"/>
              </a:rPr>
              <a:t>: VGG16 consists of 13 convolutional layers and 3 fully connected layers, making it deep enough to learn intricate features from images. The depth of the network allows it to detect detailed and subtle patterns, such as specific angles of limbs and body positions during exercises like push-ups or pull-ups.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3x3 Filters</a:t>
            </a:r>
            <a:r>
              <a:rPr lang="en-US" dirty="0">
                <a:latin typeface="Times New Roman" panose="02020603050405020304" pitchFamily="18" charset="0"/>
                <a:cs typeface="Times New Roman" panose="02020603050405020304" pitchFamily="18" charset="0"/>
              </a:rPr>
              <a:t>: The small 3x3 convolutional filters are a key feature of VGG16. These filters ensure that the model captures fine-grained details, which is crucial for detecting the correct form in exercise poses. For example, subtle changes in elbow or knee positioning during a push-up can be identified using these filters.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Max Pooling</a:t>
            </a:r>
            <a:r>
              <a:rPr lang="en-US" dirty="0">
                <a:latin typeface="Times New Roman" panose="02020603050405020304" pitchFamily="18" charset="0"/>
                <a:cs typeface="Times New Roman" panose="02020603050405020304" pitchFamily="18" charset="0"/>
              </a:rPr>
              <a:t>: VGG16 uses max pooling layers to reduce the spatial dimensions of the feature maps while retaining the most important information. This helps the model focus on the most relevant features of the exercise, such as the overall body posture, rather than being distracted by irrelevant background details.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Fully Connected Layers</a:t>
            </a:r>
            <a:r>
              <a:rPr lang="en-US" dirty="0">
                <a:latin typeface="Times New Roman" panose="02020603050405020304" pitchFamily="18" charset="0"/>
                <a:cs typeface="Times New Roman" panose="02020603050405020304" pitchFamily="18" charset="0"/>
              </a:rPr>
              <a:t>: The fully connected layers in VGG16 serve as the final classification layers. After the convolutional layers have extracted features, the fully connected layers use that information to determine whether a pose is correct or incorrect, based on the patterns learned during training.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596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22E77-B818-9594-6288-535C38AC7812}"/>
              </a:ext>
            </a:extLst>
          </p:cNvPr>
          <p:cNvSpPr>
            <a:spLocks noGrp="1"/>
          </p:cNvSpPr>
          <p:nvPr>
            <p:ph idx="1"/>
          </p:nvPr>
        </p:nvSpPr>
        <p:spPr>
          <a:xfrm>
            <a:off x="330437" y="215740"/>
            <a:ext cx="11861563" cy="573155"/>
          </a:xfrm>
        </p:spPr>
        <p:txBody>
          <a:bodyPr>
            <a:normAutofit/>
          </a:bodyPr>
          <a:lstStyle/>
          <a:p>
            <a:pPr marL="0" indent="0">
              <a:buNone/>
            </a:pPr>
            <a:r>
              <a:rPr lang="en-US" sz="3200" b="1" dirty="0">
                <a:solidFill>
                  <a:srgbClr val="B6114D"/>
                </a:solidFill>
                <a:latin typeface="Times New Roman" panose="02020603050405020304" pitchFamily="18" charset="0"/>
                <a:cs typeface="Times New Roman" panose="02020603050405020304" pitchFamily="18" charset="0"/>
              </a:rPr>
              <a:t>Computer vision perspective of VGG16 architecture</a:t>
            </a:r>
          </a:p>
        </p:txBody>
      </p:sp>
      <p:sp>
        <p:nvSpPr>
          <p:cNvPr id="7" name="TextBox 6">
            <a:extLst>
              <a:ext uri="{FF2B5EF4-FFF2-40B4-BE49-F238E27FC236}">
                <a16:creationId xmlns:a16="http://schemas.microsoft.com/office/drawing/2014/main" id="{9554BB39-09BE-0365-AB64-9E7C706897F3}"/>
              </a:ext>
            </a:extLst>
          </p:cNvPr>
          <p:cNvSpPr txBox="1"/>
          <p:nvPr/>
        </p:nvSpPr>
        <p:spPr>
          <a:xfrm>
            <a:off x="298075" y="1104037"/>
            <a:ext cx="10952629" cy="452431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VGG16, originally introduced for large-scale image recognition, is highly relevant in computer vision tasks due to its ability to learn and extract complex visual patterns from images. In your project, the VGG16 architecture is adapted for pose classification, a specialized computer vision task, where the goal is to evaluate the correctness of exercise poses like push-ups and pull-ups based on visual input.</a:t>
            </a:r>
          </a:p>
          <a:p>
            <a:pPr algn="just"/>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Feature Extraction with VGG16 in Computer Vision</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Joint Angle Detection</a:t>
            </a:r>
            <a:r>
              <a:rPr lang="en-US" dirty="0">
                <a:latin typeface="Times New Roman" panose="02020603050405020304" pitchFamily="18" charset="0"/>
                <a:cs typeface="Times New Roman" panose="02020603050405020304" pitchFamily="18" charset="0"/>
              </a:rPr>
              <a:t>: The convolutional layers of VGG16 capture fine details like joint angles, which are critical for determining whether an exercise is being performed correctly. This includes analyzing elbow angles in push-ups or arm extension in pull-ups.</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Body Position and Alignment</a:t>
            </a:r>
            <a:r>
              <a:rPr lang="en-US" dirty="0">
                <a:latin typeface="Times New Roman" panose="02020603050405020304" pitchFamily="18" charset="0"/>
                <a:cs typeface="Times New Roman" panose="02020603050405020304" pitchFamily="18" charset="0"/>
              </a:rPr>
              <a:t>: By analyzing the spatial arrangement of key body parts, VGG16 helps determine whether the overall posture aligns with the expected correct form, ensuring proper body positioning.</a:t>
            </a:r>
          </a:p>
          <a:p>
            <a:pPr algn="just"/>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Classification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Pose Evaluation</a:t>
            </a:r>
            <a:r>
              <a:rPr lang="en-US" dirty="0">
                <a:latin typeface="Times New Roman" panose="02020603050405020304" pitchFamily="18" charset="0"/>
                <a:cs typeface="Times New Roman" panose="02020603050405020304" pitchFamily="18" charset="0"/>
              </a:rPr>
              <a:t>: After extracting features, VGG16 processes this information through its fully connected layers, determining whether the detected pose is classified as correct or incorrect. This is done by comparing the visual features against a predefined dataset of correct forms.</a:t>
            </a:r>
          </a:p>
        </p:txBody>
      </p:sp>
    </p:spTree>
    <p:extLst>
      <p:ext uri="{BB962C8B-B14F-4D97-AF65-F5344CB8AC3E}">
        <p14:creationId xmlns:p14="http://schemas.microsoft.com/office/powerpoint/2010/main" val="369993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7"/>
          <p:cNvSpPr txBox="1">
            <a:spLocks noGrp="1"/>
          </p:cNvSpPr>
          <p:nvPr>
            <p:ph type="body" idx="1"/>
          </p:nvPr>
        </p:nvSpPr>
        <p:spPr>
          <a:xfrm>
            <a:off x="274178" y="270290"/>
            <a:ext cx="11707026" cy="56434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FF0000"/>
              </a:buClr>
              <a:buSzPts val="3200"/>
              <a:buNone/>
            </a:pPr>
            <a:r>
              <a:rPr lang="en-US" sz="3200" b="1" dirty="0">
                <a:solidFill>
                  <a:srgbClr val="B6114D"/>
                </a:solidFill>
                <a:latin typeface="Times New Roman" panose="02020603050405020304" pitchFamily="18" charset="0"/>
                <a:ea typeface="Times New Roman"/>
                <a:cs typeface="Times New Roman" panose="02020603050405020304" pitchFamily="18" charset="0"/>
                <a:sym typeface="Times New Roman"/>
              </a:rPr>
              <a:t>Features of </a:t>
            </a:r>
            <a:r>
              <a:rPr lang="en-US" sz="3200" b="1" dirty="0" err="1">
                <a:solidFill>
                  <a:srgbClr val="B6114D"/>
                </a:solidFill>
                <a:latin typeface="Times New Roman" panose="02020603050405020304" pitchFamily="18" charset="0"/>
                <a:ea typeface="Times New Roman"/>
                <a:cs typeface="Times New Roman" panose="02020603050405020304" pitchFamily="18" charset="0"/>
                <a:sym typeface="Times New Roman"/>
              </a:rPr>
              <a:t>DenseNet</a:t>
            </a:r>
            <a:r>
              <a:rPr lang="en-US" sz="3200" b="1" dirty="0">
                <a:solidFill>
                  <a:srgbClr val="B6114D"/>
                </a:solidFill>
                <a:latin typeface="Times New Roman" panose="02020603050405020304" pitchFamily="18" charset="0"/>
                <a:ea typeface="Times New Roman"/>
                <a:cs typeface="Times New Roman" panose="02020603050405020304" pitchFamily="18" charset="0"/>
                <a:sym typeface="Times New Roman"/>
              </a:rPr>
              <a:t> Architecture</a:t>
            </a:r>
            <a:endParaRPr dirty="0">
              <a:solidFill>
                <a:srgbClr val="B6114D"/>
              </a:solidFill>
              <a:latin typeface="Times New Roman" panose="02020603050405020304" pitchFamily="18" charset="0"/>
              <a:cs typeface="Times New Roman" panose="02020603050405020304" pitchFamily="18" charset="0"/>
            </a:endParaRPr>
          </a:p>
          <a:p>
            <a:pPr marL="228594" lvl="0" indent="-228594" algn="l" rtl="0">
              <a:lnSpc>
                <a:spcPct val="150000"/>
              </a:lnSpc>
              <a:spcBef>
                <a:spcPts val="1000"/>
              </a:spcBef>
              <a:spcAft>
                <a:spcPts val="0"/>
              </a:spcAft>
              <a:buClr>
                <a:schemeClr val="dk1"/>
              </a:buClr>
              <a:buSzPts val="1800"/>
              <a:buChar char="•"/>
            </a:pPr>
            <a:r>
              <a:rPr lang="en-US" sz="1800" b="1" dirty="0">
                <a:latin typeface="Times New Roman" panose="02020603050405020304" pitchFamily="18" charset="0"/>
                <a:ea typeface="Times New Roman"/>
                <a:cs typeface="Times New Roman" panose="02020603050405020304" pitchFamily="18" charset="0"/>
                <a:sym typeface="Times New Roman"/>
              </a:rPr>
              <a:t>Dense </a:t>
            </a:r>
            <a:r>
              <a:rPr lang="en-US" sz="1800" b="1" dirty="0" err="1">
                <a:latin typeface="Times New Roman" panose="02020603050405020304" pitchFamily="18" charset="0"/>
                <a:ea typeface="Times New Roman"/>
                <a:cs typeface="Times New Roman" panose="02020603050405020304" pitchFamily="18" charset="0"/>
                <a:sym typeface="Times New Roman"/>
              </a:rPr>
              <a:t>Connectivity:</a:t>
            </a:r>
            <a:r>
              <a:rPr lang="en-US" sz="1800" dirty="0" err="1">
                <a:latin typeface="Times New Roman" panose="02020603050405020304" pitchFamily="18" charset="0"/>
                <a:ea typeface="Times New Roman"/>
                <a:cs typeface="Times New Roman" panose="02020603050405020304" pitchFamily="18" charset="0"/>
                <a:sym typeface="Times New Roman"/>
              </a:rPr>
              <a:t>Each</a:t>
            </a:r>
            <a:r>
              <a:rPr lang="en-US" sz="1800" dirty="0">
                <a:latin typeface="Times New Roman" panose="02020603050405020304" pitchFamily="18" charset="0"/>
                <a:ea typeface="Times New Roman"/>
                <a:cs typeface="Times New Roman" panose="02020603050405020304" pitchFamily="18" charset="0"/>
                <a:sym typeface="Times New Roman"/>
              </a:rPr>
              <a:t> layer receives inputs from all preceding layers, promoting feature reuse. This allows the model to efficiently learn complex features necessary for accurate pose estimation.</a:t>
            </a:r>
            <a:endParaRPr dirty="0">
              <a:latin typeface="Times New Roman" panose="02020603050405020304" pitchFamily="18" charset="0"/>
              <a:cs typeface="Times New Roman" panose="02020603050405020304" pitchFamily="18" charset="0"/>
            </a:endParaRPr>
          </a:p>
          <a:p>
            <a:pPr marL="228594" lvl="0" indent="-228594" algn="l" rtl="0">
              <a:lnSpc>
                <a:spcPct val="150000"/>
              </a:lnSpc>
              <a:spcBef>
                <a:spcPts val="1000"/>
              </a:spcBef>
              <a:spcAft>
                <a:spcPts val="0"/>
              </a:spcAft>
              <a:buClr>
                <a:schemeClr val="dk1"/>
              </a:buClr>
              <a:buSzPts val="1800"/>
              <a:buChar char="•"/>
            </a:pPr>
            <a:r>
              <a:rPr lang="en-US" sz="1800" b="1" dirty="0">
                <a:latin typeface="Times New Roman" panose="02020603050405020304" pitchFamily="18" charset="0"/>
                <a:ea typeface="Times New Roman"/>
                <a:cs typeface="Times New Roman" panose="02020603050405020304" pitchFamily="18" charset="0"/>
                <a:sym typeface="Times New Roman"/>
              </a:rPr>
              <a:t>Efficient Gradient </a:t>
            </a:r>
            <a:r>
              <a:rPr lang="en-US" sz="1800" b="1" dirty="0" err="1">
                <a:latin typeface="Times New Roman" panose="02020603050405020304" pitchFamily="18" charset="0"/>
                <a:ea typeface="Times New Roman"/>
                <a:cs typeface="Times New Roman" panose="02020603050405020304" pitchFamily="18" charset="0"/>
                <a:sym typeface="Times New Roman"/>
              </a:rPr>
              <a:t>Flow:</a:t>
            </a:r>
            <a:r>
              <a:rPr lang="en-US" sz="1800" dirty="0" err="1">
                <a:latin typeface="Times New Roman" panose="02020603050405020304" pitchFamily="18" charset="0"/>
                <a:ea typeface="Times New Roman"/>
                <a:cs typeface="Times New Roman" panose="02020603050405020304" pitchFamily="18" charset="0"/>
                <a:sym typeface="Times New Roman"/>
              </a:rPr>
              <a:t>Dense</a:t>
            </a:r>
            <a:r>
              <a:rPr lang="en-US" sz="1800" dirty="0">
                <a:latin typeface="Times New Roman" panose="02020603050405020304" pitchFamily="18" charset="0"/>
                <a:ea typeface="Times New Roman"/>
                <a:cs typeface="Times New Roman" panose="02020603050405020304" pitchFamily="18" charset="0"/>
                <a:sym typeface="Times New Roman"/>
              </a:rPr>
              <a:t> connections facilitate better gradient propagation during training. This helps to prevent the vanishing gradient problem, enabling the training of deeper networks without losing important information.</a:t>
            </a:r>
            <a:endParaRPr dirty="0">
              <a:latin typeface="Times New Roman" panose="02020603050405020304" pitchFamily="18" charset="0"/>
              <a:cs typeface="Times New Roman" panose="02020603050405020304" pitchFamily="18" charset="0"/>
            </a:endParaRPr>
          </a:p>
          <a:p>
            <a:pPr marL="228594" lvl="0" indent="-228594" algn="l" rtl="0">
              <a:lnSpc>
                <a:spcPct val="150000"/>
              </a:lnSpc>
              <a:spcBef>
                <a:spcPts val="1000"/>
              </a:spcBef>
              <a:spcAft>
                <a:spcPts val="0"/>
              </a:spcAft>
              <a:buClr>
                <a:schemeClr val="dk1"/>
              </a:buClr>
              <a:buSzPts val="1800"/>
              <a:buChar char="•"/>
            </a:pPr>
            <a:r>
              <a:rPr lang="en-US" sz="1800" b="1" dirty="0">
                <a:latin typeface="Times New Roman" panose="02020603050405020304" pitchFamily="18" charset="0"/>
                <a:ea typeface="Times New Roman"/>
                <a:cs typeface="Times New Roman" panose="02020603050405020304" pitchFamily="18" charset="0"/>
                <a:sym typeface="Times New Roman"/>
              </a:rPr>
              <a:t>Reduced </a:t>
            </a:r>
            <a:r>
              <a:rPr lang="en-US" sz="1800" b="1" dirty="0" err="1">
                <a:latin typeface="Times New Roman" panose="02020603050405020304" pitchFamily="18" charset="0"/>
                <a:ea typeface="Times New Roman"/>
                <a:cs typeface="Times New Roman" panose="02020603050405020304" pitchFamily="18" charset="0"/>
                <a:sym typeface="Times New Roman"/>
              </a:rPr>
              <a:t>Parameters:</a:t>
            </a:r>
            <a:r>
              <a:rPr lang="en-US" sz="1800" dirty="0" err="1">
                <a:latin typeface="Times New Roman" panose="02020603050405020304" pitchFamily="18" charset="0"/>
                <a:ea typeface="Times New Roman"/>
                <a:cs typeface="Times New Roman" panose="02020603050405020304" pitchFamily="18" charset="0"/>
                <a:sym typeface="Times New Roman"/>
              </a:rPr>
              <a:t>Compared</a:t>
            </a:r>
            <a:r>
              <a:rPr lang="en-US" sz="1800" dirty="0">
                <a:latin typeface="Times New Roman" panose="02020603050405020304" pitchFamily="18" charset="0"/>
                <a:ea typeface="Times New Roman"/>
                <a:cs typeface="Times New Roman" panose="02020603050405020304" pitchFamily="18" charset="0"/>
                <a:sym typeface="Times New Roman"/>
              </a:rPr>
              <a:t> to traditional architectures, </a:t>
            </a:r>
            <a:r>
              <a:rPr lang="en-US" sz="1800" dirty="0" err="1">
                <a:latin typeface="Times New Roman" panose="02020603050405020304" pitchFamily="18" charset="0"/>
                <a:ea typeface="Times New Roman"/>
                <a:cs typeface="Times New Roman" panose="02020603050405020304" pitchFamily="18" charset="0"/>
                <a:sym typeface="Times New Roman"/>
              </a:rPr>
              <a:t>DenseNet</a:t>
            </a:r>
            <a:r>
              <a:rPr lang="en-US" sz="1800" dirty="0">
                <a:latin typeface="Times New Roman" panose="02020603050405020304" pitchFamily="18" charset="0"/>
                <a:ea typeface="Times New Roman"/>
                <a:cs typeface="Times New Roman" panose="02020603050405020304" pitchFamily="18" charset="0"/>
                <a:sym typeface="Times New Roman"/>
              </a:rPr>
              <a:t> requires fewer parameters due to feature reuse. This leads to reduced memory consumption and faster computation, essential for real-time pose tracking.</a:t>
            </a:r>
            <a:endParaRPr dirty="0">
              <a:latin typeface="Times New Roman" panose="02020603050405020304" pitchFamily="18" charset="0"/>
              <a:cs typeface="Times New Roman" panose="02020603050405020304" pitchFamily="18" charset="0"/>
            </a:endParaRPr>
          </a:p>
          <a:p>
            <a:pPr marL="228594" lvl="0" indent="-228594" algn="l" rtl="0">
              <a:lnSpc>
                <a:spcPct val="150000"/>
              </a:lnSpc>
              <a:spcBef>
                <a:spcPts val="1000"/>
              </a:spcBef>
              <a:spcAft>
                <a:spcPts val="0"/>
              </a:spcAft>
              <a:buClr>
                <a:schemeClr val="dk1"/>
              </a:buClr>
              <a:buSzPts val="1800"/>
              <a:buChar char="•"/>
            </a:pPr>
            <a:r>
              <a:rPr lang="en-US" sz="1800" b="1" dirty="0">
                <a:latin typeface="Times New Roman" panose="02020603050405020304" pitchFamily="18" charset="0"/>
                <a:ea typeface="Times New Roman"/>
                <a:cs typeface="Times New Roman" panose="02020603050405020304" pitchFamily="18" charset="0"/>
                <a:sym typeface="Times New Roman"/>
              </a:rPr>
              <a:t>Strong Feature </a:t>
            </a:r>
            <a:r>
              <a:rPr lang="en-US" sz="1800" b="1" dirty="0" err="1">
                <a:latin typeface="Times New Roman" panose="02020603050405020304" pitchFamily="18" charset="0"/>
                <a:ea typeface="Times New Roman"/>
                <a:cs typeface="Times New Roman" panose="02020603050405020304" pitchFamily="18" charset="0"/>
                <a:sym typeface="Times New Roman"/>
              </a:rPr>
              <a:t>Extraction:</a:t>
            </a:r>
            <a:r>
              <a:rPr lang="en-US" sz="1800" dirty="0" err="1">
                <a:latin typeface="Times New Roman" panose="02020603050405020304" pitchFamily="18" charset="0"/>
                <a:ea typeface="Times New Roman"/>
                <a:cs typeface="Times New Roman" panose="02020603050405020304" pitchFamily="18" charset="0"/>
                <a:sym typeface="Times New Roman"/>
              </a:rPr>
              <a:t>DenseNet’s</a:t>
            </a:r>
            <a:r>
              <a:rPr lang="en-US" sz="1800" dirty="0">
                <a:latin typeface="Times New Roman" panose="02020603050405020304" pitchFamily="18" charset="0"/>
                <a:ea typeface="Times New Roman"/>
                <a:cs typeface="Times New Roman" panose="02020603050405020304" pitchFamily="18" charset="0"/>
                <a:sym typeface="Times New Roman"/>
              </a:rPr>
              <a:t> architecture captures rich, hierarchical features from the input data. This capability enhances the model's ability to detect subtle differences in body poses, improving exercise tracking accuracy.</a:t>
            </a:r>
            <a:endParaRPr dirty="0">
              <a:latin typeface="Times New Roman" panose="02020603050405020304" pitchFamily="18" charset="0"/>
              <a:cs typeface="Times New Roman" panose="02020603050405020304" pitchFamily="18" charset="0"/>
            </a:endParaRPr>
          </a:p>
          <a:p>
            <a:pPr marL="228594" lvl="0" indent="-228594" algn="l" rtl="0">
              <a:lnSpc>
                <a:spcPct val="150000"/>
              </a:lnSpc>
              <a:spcBef>
                <a:spcPts val="1000"/>
              </a:spcBef>
              <a:spcAft>
                <a:spcPts val="0"/>
              </a:spcAft>
              <a:buClr>
                <a:schemeClr val="dk1"/>
              </a:buClr>
              <a:buSzPts val="1800"/>
              <a:buChar char="•"/>
            </a:pPr>
            <a:r>
              <a:rPr lang="en-US" sz="1800" b="1" dirty="0">
                <a:latin typeface="Times New Roman" panose="02020603050405020304" pitchFamily="18" charset="0"/>
                <a:ea typeface="Times New Roman"/>
                <a:cs typeface="Times New Roman" panose="02020603050405020304" pitchFamily="18" charset="0"/>
                <a:sym typeface="Times New Roman"/>
              </a:rPr>
              <a:t>Versatile Transfer </a:t>
            </a:r>
            <a:r>
              <a:rPr lang="en-US" sz="1800" b="1" dirty="0" err="1">
                <a:latin typeface="Times New Roman" panose="02020603050405020304" pitchFamily="18" charset="0"/>
                <a:ea typeface="Times New Roman"/>
                <a:cs typeface="Times New Roman" panose="02020603050405020304" pitchFamily="18" charset="0"/>
                <a:sym typeface="Times New Roman"/>
              </a:rPr>
              <a:t>Learning:</a:t>
            </a:r>
            <a:r>
              <a:rPr lang="en-US" sz="1800" dirty="0" err="1">
                <a:latin typeface="Times New Roman" panose="02020603050405020304" pitchFamily="18" charset="0"/>
                <a:ea typeface="Times New Roman"/>
                <a:cs typeface="Times New Roman" panose="02020603050405020304" pitchFamily="18" charset="0"/>
                <a:sym typeface="Times New Roman"/>
              </a:rPr>
              <a:t>DenseNet</a:t>
            </a:r>
            <a:r>
              <a:rPr lang="en-US" sz="1800" dirty="0">
                <a:latin typeface="Times New Roman" panose="02020603050405020304" pitchFamily="18" charset="0"/>
                <a:ea typeface="Times New Roman"/>
                <a:cs typeface="Times New Roman" panose="02020603050405020304" pitchFamily="18" charset="0"/>
                <a:sym typeface="Times New Roman"/>
              </a:rPr>
              <a:t> can be fine-tuned for specific pose estimation tasks with minimal adjustments. This adaptability makes it suitable for diverse exercise tracking applications, allowing for quicker deployment and improved performance.</a:t>
            </a:r>
            <a:endParaRPr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8"/>
          <p:cNvSpPr txBox="1">
            <a:spLocks noGrp="1"/>
          </p:cNvSpPr>
          <p:nvPr>
            <p:ph type="body" idx="1"/>
          </p:nvPr>
        </p:nvSpPr>
        <p:spPr>
          <a:xfrm>
            <a:off x="274178" y="270290"/>
            <a:ext cx="11707026" cy="56434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rgbClr val="FF0000"/>
              </a:buClr>
              <a:buSzPct val="100000"/>
              <a:buNone/>
            </a:pPr>
            <a:r>
              <a:rPr lang="en-US" sz="3200" b="1" dirty="0">
                <a:solidFill>
                  <a:srgbClr val="B6114D"/>
                </a:solidFill>
                <a:latin typeface="Times New Roman" panose="02020603050405020304" pitchFamily="18" charset="0"/>
                <a:ea typeface="Times New Roman"/>
                <a:cs typeface="Times New Roman" panose="02020603050405020304" pitchFamily="18" charset="0"/>
                <a:sym typeface="Times New Roman"/>
              </a:rPr>
              <a:t>Computer vision perspective of </a:t>
            </a:r>
            <a:r>
              <a:rPr lang="en-US" sz="3200" b="1" dirty="0" err="1">
                <a:solidFill>
                  <a:srgbClr val="B6114D"/>
                </a:solidFill>
                <a:latin typeface="Times New Roman" panose="02020603050405020304" pitchFamily="18" charset="0"/>
                <a:ea typeface="Times New Roman"/>
                <a:cs typeface="Times New Roman" panose="02020603050405020304" pitchFamily="18" charset="0"/>
                <a:sym typeface="Times New Roman"/>
              </a:rPr>
              <a:t>DenseNet</a:t>
            </a:r>
            <a:r>
              <a:rPr lang="en-US" sz="3200" b="1" dirty="0">
                <a:solidFill>
                  <a:srgbClr val="B6114D"/>
                </a:solidFill>
                <a:latin typeface="Times New Roman" panose="02020603050405020304" pitchFamily="18" charset="0"/>
                <a:ea typeface="Times New Roman"/>
                <a:cs typeface="Times New Roman" panose="02020603050405020304" pitchFamily="18" charset="0"/>
                <a:sym typeface="Times New Roman"/>
              </a:rPr>
              <a:t> architecture</a:t>
            </a:r>
            <a:endParaRPr dirty="0">
              <a:solidFill>
                <a:srgbClr val="B6114D"/>
              </a:solidFill>
              <a:latin typeface="Times New Roman" panose="02020603050405020304" pitchFamily="18" charset="0"/>
              <a:cs typeface="Times New Roman" panose="02020603050405020304" pitchFamily="18" charset="0"/>
            </a:endParaRPr>
          </a:p>
          <a:p>
            <a:pPr marL="228594" lvl="0" indent="-228594" algn="l" rtl="0">
              <a:lnSpc>
                <a:spcPct val="150000"/>
              </a:lnSpc>
              <a:spcBef>
                <a:spcPts val="1000"/>
              </a:spcBef>
              <a:spcAft>
                <a:spcPts val="0"/>
              </a:spcAft>
              <a:buClr>
                <a:schemeClr val="dk1"/>
              </a:buClr>
              <a:buSzPct val="100000"/>
              <a:buChar char="•"/>
            </a:pPr>
            <a:r>
              <a:rPr lang="en-US" sz="1800" b="1" dirty="0">
                <a:latin typeface="Times New Roman" panose="02020603050405020304" pitchFamily="18" charset="0"/>
                <a:ea typeface="Times New Roman"/>
                <a:cs typeface="Times New Roman" panose="02020603050405020304" pitchFamily="18" charset="0"/>
                <a:sym typeface="Times New Roman"/>
              </a:rPr>
              <a:t>Feature Reuse: </a:t>
            </a:r>
            <a:r>
              <a:rPr lang="en-US" sz="1800" dirty="0" err="1">
                <a:latin typeface="Times New Roman" panose="02020603050405020304" pitchFamily="18" charset="0"/>
                <a:ea typeface="Times New Roman"/>
                <a:cs typeface="Times New Roman" panose="02020603050405020304" pitchFamily="18" charset="0"/>
                <a:sym typeface="Times New Roman"/>
              </a:rPr>
              <a:t>DenseNet’s</a:t>
            </a:r>
            <a:r>
              <a:rPr lang="en-US" sz="1800" dirty="0">
                <a:latin typeface="Times New Roman" panose="02020603050405020304" pitchFamily="18" charset="0"/>
                <a:ea typeface="Times New Roman"/>
                <a:cs typeface="Times New Roman" panose="02020603050405020304" pitchFamily="18" charset="0"/>
                <a:sym typeface="Times New Roman"/>
              </a:rPr>
              <a:t> ability to reuse features across layers allows for better extraction of low- and high-level features (such as joint positions and body movements), which is essential for accurate pose estimation during exercises.</a:t>
            </a:r>
            <a:endParaRPr dirty="0">
              <a:latin typeface="Times New Roman" panose="02020603050405020304" pitchFamily="18" charset="0"/>
              <a:cs typeface="Times New Roman" panose="02020603050405020304" pitchFamily="18" charset="0"/>
            </a:endParaRPr>
          </a:p>
          <a:p>
            <a:pPr marL="228594" lvl="0" indent="-228594" algn="l" rtl="0">
              <a:lnSpc>
                <a:spcPct val="150000"/>
              </a:lnSpc>
              <a:spcBef>
                <a:spcPts val="1000"/>
              </a:spcBef>
              <a:spcAft>
                <a:spcPts val="0"/>
              </a:spcAft>
              <a:buClr>
                <a:schemeClr val="dk1"/>
              </a:buClr>
              <a:buSzPct val="100000"/>
              <a:buChar char="•"/>
            </a:pPr>
            <a:r>
              <a:rPr lang="en-US" sz="1800" b="1" dirty="0">
                <a:latin typeface="Times New Roman" panose="02020603050405020304" pitchFamily="18" charset="0"/>
                <a:ea typeface="Times New Roman"/>
                <a:cs typeface="Times New Roman" panose="02020603050405020304" pitchFamily="18" charset="0"/>
                <a:sym typeface="Times New Roman"/>
              </a:rPr>
              <a:t>Detailed Pose Estimation: </a:t>
            </a:r>
            <a:r>
              <a:rPr lang="en-US" sz="1800" dirty="0">
                <a:latin typeface="Times New Roman" panose="02020603050405020304" pitchFamily="18" charset="0"/>
                <a:ea typeface="Times New Roman"/>
                <a:cs typeface="Times New Roman" panose="02020603050405020304" pitchFamily="18" charset="0"/>
                <a:sym typeface="Times New Roman"/>
              </a:rPr>
              <a:t>Dense connectivity enables the model to capture fine-grained spatial details, enhancing its ability to track complex body movements and subtle posture changes during various exercises.</a:t>
            </a:r>
            <a:endParaRPr dirty="0">
              <a:latin typeface="Times New Roman" panose="02020603050405020304" pitchFamily="18" charset="0"/>
              <a:cs typeface="Times New Roman" panose="02020603050405020304" pitchFamily="18" charset="0"/>
            </a:endParaRPr>
          </a:p>
          <a:p>
            <a:pPr marL="228594" lvl="0" indent="-228594" algn="l" rtl="0">
              <a:lnSpc>
                <a:spcPct val="150000"/>
              </a:lnSpc>
              <a:spcBef>
                <a:spcPts val="1000"/>
              </a:spcBef>
              <a:spcAft>
                <a:spcPts val="0"/>
              </a:spcAft>
              <a:buClr>
                <a:schemeClr val="dk1"/>
              </a:buClr>
              <a:buSzPct val="100000"/>
              <a:buChar char="•"/>
            </a:pPr>
            <a:r>
              <a:rPr lang="en-US" sz="1800" b="1" dirty="0">
                <a:latin typeface="Times New Roman" panose="02020603050405020304" pitchFamily="18" charset="0"/>
                <a:ea typeface="Times New Roman"/>
                <a:cs typeface="Times New Roman" panose="02020603050405020304" pitchFamily="18" charset="0"/>
                <a:sym typeface="Times New Roman"/>
              </a:rPr>
              <a:t>Multi-scale Feature Learning: </a:t>
            </a:r>
            <a:r>
              <a:rPr lang="en-US" sz="1800" dirty="0">
                <a:latin typeface="Times New Roman" panose="02020603050405020304" pitchFamily="18" charset="0"/>
                <a:ea typeface="Times New Roman"/>
                <a:cs typeface="Times New Roman" panose="02020603050405020304" pitchFamily="18" charset="0"/>
                <a:sym typeface="Times New Roman"/>
              </a:rPr>
              <a:t>The dense connections allow </a:t>
            </a:r>
            <a:r>
              <a:rPr lang="en-US" sz="1800" dirty="0" err="1">
                <a:latin typeface="Times New Roman" panose="02020603050405020304" pitchFamily="18" charset="0"/>
                <a:ea typeface="Times New Roman"/>
                <a:cs typeface="Times New Roman" panose="02020603050405020304" pitchFamily="18" charset="0"/>
                <a:sym typeface="Times New Roman"/>
              </a:rPr>
              <a:t>DenseNet</a:t>
            </a:r>
            <a:r>
              <a:rPr lang="en-US" sz="1800" dirty="0">
                <a:latin typeface="Times New Roman" panose="02020603050405020304" pitchFamily="18" charset="0"/>
                <a:ea typeface="Times New Roman"/>
                <a:cs typeface="Times New Roman" panose="02020603050405020304" pitchFamily="18" charset="0"/>
                <a:sym typeface="Times New Roman"/>
              </a:rPr>
              <a:t> to capture features at multiple scales, improving the system’s ability to understand different body part sizes and proportions, which is crucial for real-time exercise form correction.</a:t>
            </a:r>
            <a:endParaRPr dirty="0">
              <a:latin typeface="Times New Roman" panose="02020603050405020304" pitchFamily="18" charset="0"/>
              <a:cs typeface="Times New Roman" panose="02020603050405020304" pitchFamily="18" charset="0"/>
            </a:endParaRPr>
          </a:p>
          <a:p>
            <a:pPr marL="228594" lvl="0" indent="-228594" algn="l" rtl="0">
              <a:lnSpc>
                <a:spcPct val="150000"/>
              </a:lnSpc>
              <a:spcBef>
                <a:spcPts val="1000"/>
              </a:spcBef>
              <a:spcAft>
                <a:spcPts val="0"/>
              </a:spcAft>
              <a:buClr>
                <a:schemeClr val="dk1"/>
              </a:buClr>
              <a:buSzPct val="100000"/>
              <a:buChar char="•"/>
            </a:pPr>
            <a:r>
              <a:rPr lang="en-US" sz="1800" b="1" dirty="0">
                <a:latin typeface="Times New Roman" panose="02020603050405020304" pitchFamily="18" charset="0"/>
                <a:ea typeface="Times New Roman"/>
                <a:cs typeface="Times New Roman" panose="02020603050405020304" pitchFamily="18" charset="0"/>
                <a:sym typeface="Times New Roman"/>
              </a:rPr>
              <a:t>Depth Efficiency: </a:t>
            </a:r>
            <a:r>
              <a:rPr lang="en-US" sz="1800" dirty="0">
                <a:latin typeface="Times New Roman" panose="02020603050405020304" pitchFamily="18" charset="0"/>
                <a:ea typeface="Times New Roman"/>
                <a:cs typeface="Times New Roman" panose="02020603050405020304" pitchFamily="18" charset="0"/>
                <a:sym typeface="Times New Roman"/>
              </a:rPr>
              <a:t>Despite being deep, </a:t>
            </a:r>
            <a:r>
              <a:rPr lang="en-US" sz="1800" dirty="0" err="1">
                <a:latin typeface="Times New Roman" panose="02020603050405020304" pitchFamily="18" charset="0"/>
                <a:ea typeface="Times New Roman"/>
                <a:cs typeface="Times New Roman" panose="02020603050405020304" pitchFamily="18" charset="0"/>
                <a:sym typeface="Times New Roman"/>
              </a:rPr>
              <a:t>DenseNet</a:t>
            </a:r>
            <a:r>
              <a:rPr lang="en-US" sz="1800" dirty="0">
                <a:latin typeface="Times New Roman" panose="02020603050405020304" pitchFamily="18" charset="0"/>
                <a:ea typeface="Times New Roman"/>
                <a:cs typeface="Times New Roman" panose="02020603050405020304" pitchFamily="18" charset="0"/>
                <a:sym typeface="Times New Roman"/>
              </a:rPr>
              <a:t> avoids redundancy by passing information directly between layers. This allows the model to efficiently handle real-time video frames, providing fast and accurate pose tracking without a computational burden.</a:t>
            </a:r>
            <a:endParaRPr dirty="0">
              <a:latin typeface="Times New Roman" panose="02020603050405020304" pitchFamily="18" charset="0"/>
              <a:cs typeface="Times New Roman" panose="02020603050405020304" pitchFamily="18" charset="0"/>
            </a:endParaRPr>
          </a:p>
          <a:p>
            <a:pPr marL="228594" lvl="0" indent="-228594" algn="l" rtl="0">
              <a:lnSpc>
                <a:spcPct val="150000"/>
              </a:lnSpc>
              <a:spcBef>
                <a:spcPts val="1000"/>
              </a:spcBef>
              <a:spcAft>
                <a:spcPts val="0"/>
              </a:spcAft>
              <a:buClr>
                <a:schemeClr val="dk1"/>
              </a:buClr>
              <a:buSzPct val="100000"/>
              <a:buChar char="•"/>
            </a:pPr>
            <a:r>
              <a:rPr lang="en-US" sz="1800" b="1" dirty="0">
                <a:latin typeface="Times New Roman" panose="02020603050405020304" pitchFamily="18" charset="0"/>
                <a:ea typeface="Times New Roman"/>
                <a:cs typeface="Times New Roman" panose="02020603050405020304" pitchFamily="18" charset="0"/>
                <a:sym typeface="Times New Roman"/>
              </a:rPr>
              <a:t>Improved Visual Representation: </a:t>
            </a:r>
            <a:r>
              <a:rPr lang="en-US" sz="1800" dirty="0" err="1">
                <a:latin typeface="Times New Roman" panose="02020603050405020304" pitchFamily="18" charset="0"/>
                <a:ea typeface="Times New Roman"/>
                <a:cs typeface="Times New Roman" panose="02020603050405020304" pitchFamily="18" charset="0"/>
                <a:sym typeface="Times New Roman"/>
              </a:rPr>
              <a:t>DenseNet</a:t>
            </a:r>
            <a:r>
              <a:rPr lang="en-US" sz="1800" dirty="0">
                <a:latin typeface="Times New Roman" panose="02020603050405020304" pitchFamily="18" charset="0"/>
                <a:ea typeface="Times New Roman"/>
                <a:cs typeface="Times New Roman" panose="02020603050405020304" pitchFamily="18" charset="0"/>
                <a:sym typeface="Times New Roman"/>
              </a:rPr>
              <a:t> enhances the ability to represent visual data more richly by integrating features from all previous layers, leading to more robust and stable pose predictions, even in dynamic or occluded environments (e.g., partial body occlusions during exercises).</a:t>
            </a:r>
            <a:endParaRPr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22E77-B818-9594-6288-535C38AC7812}"/>
              </a:ext>
            </a:extLst>
          </p:cNvPr>
          <p:cNvSpPr>
            <a:spLocks noGrp="1"/>
          </p:cNvSpPr>
          <p:nvPr>
            <p:ph idx="1"/>
          </p:nvPr>
        </p:nvSpPr>
        <p:spPr>
          <a:xfrm>
            <a:off x="330437" y="215740"/>
            <a:ext cx="11861563" cy="573155"/>
          </a:xfrm>
        </p:spPr>
        <p:txBody>
          <a:bodyPr>
            <a:normAutofit/>
          </a:bodyPr>
          <a:lstStyle/>
          <a:p>
            <a:pPr marL="0" indent="0">
              <a:buNone/>
            </a:pPr>
            <a:r>
              <a:rPr lang="en-US" sz="3200" b="1" dirty="0">
                <a:solidFill>
                  <a:srgbClr val="FF0000"/>
                </a:solidFill>
                <a:latin typeface="Times New Roman" panose="02020603050405020304" pitchFamily="18" charset="0"/>
                <a:cs typeface="Times New Roman" panose="02020603050405020304" pitchFamily="18" charset="0"/>
              </a:rPr>
              <a:t>Features of </a:t>
            </a:r>
            <a:r>
              <a:rPr lang="en-US" sz="3200" b="1" dirty="0" err="1">
                <a:solidFill>
                  <a:srgbClr val="FF0000"/>
                </a:solidFill>
                <a:latin typeface="Times New Roman" panose="02020603050405020304" pitchFamily="18" charset="0"/>
                <a:cs typeface="Times New Roman" panose="02020603050405020304" pitchFamily="18" charset="0"/>
              </a:rPr>
              <a:t>GoogleNet</a:t>
            </a:r>
            <a:r>
              <a:rPr lang="en-US" sz="3200" b="1" dirty="0">
                <a:solidFill>
                  <a:srgbClr val="FF0000"/>
                </a:solidFill>
                <a:latin typeface="Times New Roman" panose="02020603050405020304" pitchFamily="18" charset="0"/>
                <a:cs typeface="Times New Roman" panose="02020603050405020304" pitchFamily="18" charset="0"/>
              </a:rPr>
              <a:t> architecture</a:t>
            </a:r>
          </a:p>
        </p:txBody>
      </p:sp>
      <p:sp>
        <p:nvSpPr>
          <p:cNvPr id="7" name="TextBox 6">
            <a:extLst>
              <a:ext uri="{FF2B5EF4-FFF2-40B4-BE49-F238E27FC236}">
                <a16:creationId xmlns:a16="http://schemas.microsoft.com/office/drawing/2014/main" id="{9554BB39-09BE-0365-AB64-9E7C706897F3}"/>
              </a:ext>
            </a:extLst>
          </p:cNvPr>
          <p:cNvSpPr txBox="1"/>
          <p:nvPr/>
        </p:nvSpPr>
        <p:spPr>
          <a:xfrm>
            <a:off x="330437" y="751344"/>
            <a:ext cx="10952629" cy="5632311"/>
          </a:xfrm>
          <a:prstGeom prst="rect">
            <a:avLst/>
          </a:prstGeom>
          <a:noFill/>
        </p:spPr>
        <p:txBody>
          <a:bodyPr wrap="square">
            <a:spAutoFit/>
          </a:bodyPr>
          <a:lstStyle/>
          <a:p>
            <a:r>
              <a:rPr lang="en-US" b="1" dirty="0"/>
              <a:t>22 Layers: </a:t>
            </a:r>
            <a:r>
              <a:rPr lang="en-US" dirty="0" err="1"/>
              <a:t>GoogleNet</a:t>
            </a:r>
            <a:r>
              <a:rPr lang="en-US" dirty="0"/>
              <a:t> consists of 22 layers, including convolutional layers, pooling layers, and inception modules, making it a deep network capable of learning complex patterns from images. The depth of the network allows it to capture detailed and subtle features, such as body alignment and joint angles during exercises like squats or push-ups.</a:t>
            </a:r>
          </a:p>
          <a:p>
            <a:r>
              <a:rPr lang="en-US" b="1" dirty="0"/>
              <a:t>Inception Modules: </a:t>
            </a:r>
            <a:r>
              <a:rPr lang="en-US" dirty="0"/>
              <a:t>A key feature of </a:t>
            </a:r>
            <a:r>
              <a:rPr lang="en-US" dirty="0" err="1"/>
              <a:t>GoogleNet</a:t>
            </a:r>
            <a:r>
              <a:rPr lang="en-US" dirty="0"/>
              <a:t> is its </a:t>
            </a:r>
            <a:r>
              <a:rPr lang="en-US" b="1" dirty="0"/>
              <a:t>Inception modules</a:t>
            </a:r>
            <a:r>
              <a:rPr lang="en-US" dirty="0"/>
              <a:t>, which use multiple convolutional filters (1x1, 3x3, and 5x5) in parallel. This allows the network to capture features at different scales simultaneously, making it especially effective for detecting both fine-grained details (like elbow angles in push-ups) and broader body positions (such as full-body alignment in squats).</a:t>
            </a:r>
          </a:p>
          <a:p>
            <a:r>
              <a:rPr lang="en-US" b="1" dirty="0"/>
              <a:t>1x1 Convolutions for Dimensionality Reduction: </a:t>
            </a:r>
            <a:r>
              <a:rPr lang="en-US" dirty="0" err="1"/>
              <a:t>GoogleNet</a:t>
            </a:r>
            <a:r>
              <a:rPr lang="en-US" dirty="0"/>
              <a:t> uses </a:t>
            </a:r>
            <a:r>
              <a:rPr lang="en-US" b="1" dirty="0"/>
              <a:t>1x1 convolutions</a:t>
            </a:r>
            <a:r>
              <a:rPr lang="en-US" dirty="0"/>
              <a:t> within its Inception modules to reduce the dimensionality of feature maps before applying larger convolutions (3x3 and 5x5). This minimizes computational complexity and ensures that the model is efficient while still capturing important details like joint angles and limb positioning.</a:t>
            </a:r>
          </a:p>
          <a:p>
            <a:r>
              <a:rPr lang="en-US" b="1" dirty="0"/>
              <a:t>Max Pooling: </a:t>
            </a:r>
            <a:r>
              <a:rPr lang="en-US" dirty="0"/>
              <a:t>Max pooling layers are used throughout </a:t>
            </a:r>
            <a:r>
              <a:rPr lang="en-US" dirty="0" err="1"/>
              <a:t>GoogleNet</a:t>
            </a:r>
            <a:r>
              <a:rPr lang="en-US" dirty="0"/>
              <a:t> to reduce the spatial dimensions of the feature maps while preserving the most significant information. This helps the model focus on critical aspects of the pose, such as overall body posture, rather than getting distracted by irrelevant background details.</a:t>
            </a:r>
          </a:p>
          <a:p>
            <a:endParaRPr lang="en-US" dirty="0"/>
          </a:p>
          <a:p>
            <a:pPr marL="285750" indent="-285750">
              <a:buFont typeface="Arial" panose="020B0604020202020204" pitchFamily="34" charset="0"/>
              <a:buChar char="•"/>
            </a:pPr>
            <a:r>
              <a:rPr lang="en-US" dirty="0" err="1"/>
              <a:t>GoogleNet's</a:t>
            </a:r>
            <a:r>
              <a:rPr lang="en-US" dirty="0"/>
              <a:t> combination of inception modules, dimensionality reduction, and deep architecture makes it highly effective for complex computer vision tasks like pose classification, enabling it to detect both fine details and global body positions efficiently.</a:t>
            </a:r>
          </a:p>
          <a:p>
            <a:pPr algn="just"/>
            <a:endParaRPr lang="en-IN" dirty="0"/>
          </a:p>
        </p:txBody>
      </p:sp>
    </p:spTree>
    <p:extLst>
      <p:ext uri="{BB962C8B-B14F-4D97-AF65-F5344CB8AC3E}">
        <p14:creationId xmlns:p14="http://schemas.microsoft.com/office/powerpoint/2010/main" val="2763527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8"/>
          <p:cNvSpPr txBox="1">
            <a:spLocks noGrp="1"/>
          </p:cNvSpPr>
          <p:nvPr>
            <p:ph type="body" idx="1"/>
          </p:nvPr>
        </p:nvSpPr>
        <p:spPr>
          <a:xfrm>
            <a:off x="274178" y="270290"/>
            <a:ext cx="11707026" cy="56434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rgbClr val="FF0000"/>
              </a:buClr>
              <a:buSzPct val="100000"/>
              <a:buNone/>
            </a:pPr>
            <a:r>
              <a:rPr lang="en-US" sz="3200" b="1" dirty="0">
                <a:solidFill>
                  <a:srgbClr val="B6114D"/>
                </a:solidFill>
                <a:latin typeface="Times New Roman" panose="02020603050405020304" pitchFamily="18" charset="0"/>
                <a:ea typeface="Times New Roman"/>
                <a:cs typeface="Times New Roman" panose="02020603050405020304" pitchFamily="18" charset="0"/>
                <a:sym typeface="Times New Roman"/>
              </a:rPr>
              <a:t>Computer vision perspective of </a:t>
            </a:r>
            <a:r>
              <a:rPr lang="en-US" sz="3200" b="1" dirty="0" err="1">
                <a:solidFill>
                  <a:srgbClr val="B6114D"/>
                </a:solidFill>
                <a:latin typeface="Times New Roman" panose="02020603050405020304" pitchFamily="18" charset="0"/>
                <a:ea typeface="Times New Roman"/>
                <a:cs typeface="Times New Roman" panose="02020603050405020304" pitchFamily="18" charset="0"/>
                <a:sym typeface="Times New Roman"/>
              </a:rPr>
              <a:t>DenseNet</a:t>
            </a:r>
            <a:r>
              <a:rPr lang="en-US" sz="3200" b="1" dirty="0">
                <a:solidFill>
                  <a:srgbClr val="B6114D"/>
                </a:solidFill>
                <a:latin typeface="Times New Roman" panose="02020603050405020304" pitchFamily="18" charset="0"/>
                <a:ea typeface="Times New Roman"/>
                <a:cs typeface="Times New Roman" panose="02020603050405020304" pitchFamily="18" charset="0"/>
                <a:sym typeface="Times New Roman"/>
              </a:rPr>
              <a:t> architecture</a:t>
            </a:r>
            <a:endParaRPr dirty="0">
              <a:solidFill>
                <a:srgbClr val="B6114D"/>
              </a:solidFill>
              <a:latin typeface="Times New Roman" panose="02020603050405020304" pitchFamily="18" charset="0"/>
              <a:cs typeface="Times New Roman" panose="02020603050405020304" pitchFamily="18" charset="0"/>
            </a:endParaRPr>
          </a:p>
          <a:p>
            <a:pPr marL="228594" lvl="0" indent="-228594" algn="l" rtl="0">
              <a:lnSpc>
                <a:spcPct val="150000"/>
              </a:lnSpc>
              <a:spcBef>
                <a:spcPts val="1000"/>
              </a:spcBef>
              <a:spcAft>
                <a:spcPts val="0"/>
              </a:spcAft>
              <a:buClr>
                <a:schemeClr val="dk1"/>
              </a:buClr>
              <a:buSzPct val="100000"/>
              <a:buChar char="•"/>
            </a:pPr>
            <a:r>
              <a:rPr lang="en-US" sz="1800" b="1" dirty="0">
                <a:latin typeface="Times New Roman" panose="02020603050405020304" pitchFamily="18" charset="0"/>
                <a:ea typeface="Times New Roman"/>
                <a:cs typeface="Times New Roman" panose="02020603050405020304" pitchFamily="18" charset="0"/>
                <a:sym typeface="Times New Roman"/>
              </a:rPr>
              <a:t>Feature Reuse: </a:t>
            </a:r>
            <a:r>
              <a:rPr lang="en-US" sz="1800" dirty="0" err="1">
                <a:latin typeface="Times New Roman" panose="02020603050405020304" pitchFamily="18" charset="0"/>
                <a:ea typeface="Times New Roman"/>
                <a:cs typeface="Times New Roman" panose="02020603050405020304" pitchFamily="18" charset="0"/>
                <a:sym typeface="Times New Roman"/>
              </a:rPr>
              <a:t>DenseNet’s</a:t>
            </a:r>
            <a:r>
              <a:rPr lang="en-US" sz="1800" dirty="0">
                <a:latin typeface="Times New Roman" panose="02020603050405020304" pitchFamily="18" charset="0"/>
                <a:ea typeface="Times New Roman"/>
                <a:cs typeface="Times New Roman" panose="02020603050405020304" pitchFamily="18" charset="0"/>
                <a:sym typeface="Times New Roman"/>
              </a:rPr>
              <a:t> ability to reuse features across layers allows for better extraction of low- and high-level features (such as joint positions and body movements), which is essential for accurate pose estimation during exercises.</a:t>
            </a:r>
            <a:endParaRPr dirty="0">
              <a:latin typeface="Times New Roman" panose="02020603050405020304" pitchFamily="18" charset="0"/>
              <a:cs typeface="Times New Roman" panose="02020603050405020304" pitchFamily="18" charset="0"/>
            </a:endParaRPr>
          </a:p>
          <a:p>
            <a:pPr marL="228594" lvl="0" indent="-228594" algn="l" rtl="0">
              <a:lnSpc>
                <a:spcPct val="150000"/>
              </a:lnSpc>
              <a:spcBef>
                <a:spcPts val="1000"/>
              </a:spcBef>
              <a:spcAft>
                <a:spcPts val="0"/>
              </a:spcAft>
              <a:buClr>
                <a:schemeClr val="dk1"/>
              </a:buClr>
              <a:buSzPct val="100000"/>
              <a:buChar char="•"/>
            </a:pPr>
            <a:r>
              <a:rPr lang="en-US" sz="1800" b="1" dirty="0">
                <a:latin typeface="Times New Roman" panose="02020603050405020304" pitchFamily="18" charset="0"/>
                <a:ea typeface="Times New Roman"/>
                <a:cs typeface="Times New Roman" panose="02020603050405020304" pitchFamily="18" charset="0"/>
                <a:sym typeface="Times New Roman"/>
              </a:rPr>
              <a:t>Detailed Pose Estimation: </a:t>
            </a:r>
            <a:r>
              <a:rPr lang="en-US" sz="1800" dirty="0">
                <a:latin typeface="Times New Roman" panose="02020603050405020304" pitchFamily="18" charset="0"/>
                <a:ea typeface="Times New Roman"/>
                <a:cs typeface="Times New Roman" panose="02020603050405020304" pitchFamily="18" charset="0"/>
                <a:sym typeface="Times New Roman"/>
              </a:rPr>
              <a:t>Dense connectivity enables the model to capture fine-grained spatial details, enhancing its ability to track complex body movements and subtle posture changes during various exercises.</a:t>
            </a:r>
            <a:endParaRPr dirty="0">
              <a:latin typeface="Times New Roman" panose="02020603050405020304" pitchFamily="18" charset="0"/>
              <a:cs typeface="Times New Roman" panose="02020603050405020304" pitchFamily="18" charset="0"/>
            </a:endParaRPr>
          </a:p>
          <a:p>
            <a:pPr marL="228594" lvl="0" indent="-228594" algn="l" rtl="0">
              <a:lnSpc>
                <a:spcPct val="150000"/>
              </a:lnSpc>
              <a:spcBef>
                <a:spcPts val="1000"/>
              </a:spcBef>
              <a:spcAft>
                <a:spcPts val="0"/>
              </a:spcAft>
              <a:buClr>
                <a:schemeClr val="dk1"/>
              </a:buClr>
              <a:buSzPct val="100000"/>
              <a:buChar char="•"/>
            </a:pPr>
            <a:r>
              <a:rPr lang="en-US" sz="1800" b="1" dirty="0">
                <a:latin typeface="Times New Roman" panose="02020603050405020304" pitchFamily="18" charset="0"/>
                <a:ea typeface="Times New Roman"/>
                <a:cs typeface="Times New Roman" panose="02020603050405020304" pitchFamily="18" charset="0"/>
                <a:sym typeface="Times New Roman"/>
              </a:rPr>
              <a:t>Multi-scale Feature Learning: </a:t>
            </a:r>
            <a:r>
              <a:rPr lang="en-US" sz="1800" dirty="0">
                <a:latin typeface="Times New Roman" panose="02020603050405020304" pitchFamily="18" charset="0"/>
                <a:ea typeface="Times New Roman"/>
                <a:cs typeface="Times New Roman" panose="02020603050405020304" pitchFamily="18" charset="0"/>
                <a:sym typeface="Times New Roman"/>
              </a:rPr>
              <a:t>The dense connections allow </a:t>
            </a:r>
            <a:r>
              <a:rPr lang="en-US" sz="1800" dirty="0" err="1">
                <a:latin typeface="Times New Roman" panose="02020603050405020304" pitchFamily="18" charset="0"/>
                <a:ea typeface="Times New Roman"/>
                <a:cs typeface="Times New Roman" panose="02020603050405020304" pitchFamily="18" charset="0"/>
                <a:sym typeface="Times New Roman"/>
              </a:rPr>
              <a:t>DenseNet</a:t>
            </a:r>
            <a:r>
              <a:rPr lang="en-US" sz="1800" dirty="0">
                <a:latin typeface="Times New Roman" panose="02020603050405020304" pitchFamily="18" charset="0"/>
                <a:ea typeface="Times New Roman"/>
                <a:cs typeface="Times New Roman" panose="02020603050405020304" pitchFamily="18" charset="0"/>
                <a:sym typeface="Times New Roman"/>
              </a:rPr>
              <a:t> to capture features at multiple scales, improving the system’s ability to understand different body part sizes and proportions, which is crucial for real-time exercise form correction.</a:t>
            </a:r>
            <a:endParaRPr dirty="0">
              <a:latin typeface="Times New Roman" panose="02020603050405020304" pitchFamily="18" charset="0"/>
              <a:cs typeface="Times New Roman" panose="02020603050405020304" pitchFamily="18" charset="0"/>
            </a:endParaRPr>
          </a:p>
          <a:p>
            <a:pPr marL="228594" lvl="0" indent="-228594" algn="l" rtl="0">
              <a:lnSpc>
                <a:spcPct val="150000"/>
              </a:lnSpc>
              <a:spcBef>
                <a:spcPts val="1000"/>
              </a:spcBef>
              <a:spcAft>
                <a:spcPts val="0"/>
              </a:spcAft>
              <a:buClr>
                <a:schemeClr val="dk1"/>
              </a:buClr>
              <a:buSzPct val="100000"/>
              <a:buChar char="•"/>
            </a:pPr>
            <a:r>
              <a:rPr lang="en-US" sz="1800" b="1" dirty="0">
                <a:latin typeface="Times New Roman" panose="02020603050405020304" pitchFamily="18" charset="0"/>
                <a:ea typeface="Times New Roman"/>
                <a:cs typeface="Times New Roman" panose="02020603050405020304" pitchFamily="18" charset="0"/>
                <a:sym typeface="Times New Roman"/>
              </a:rPr>
              <a:t>Depth Efficiency: </a:t>
            </a:r>
            <a:r>
              <a:rPr lang="en-US" sz="1800" dirty="0">
                <a:latin typeface="Times New Roman" panose="02020603050405020304" pitchFamily="18" charset="0"/>
                <a:ea typeface="Times New Roman"/>
                <a:cs typeface="Times New Roman" panose="02020603050405020304" pitchFamily="18" charset="0"/>
                <a:sym typeface="Times New Roman"/>
              </a:rPr>
              <a:t>Despite being deep, </a:t>
            </a:r>
            <a:r>
              <a:rPr lang="en-US" sz="1800" dirty="0" err="1">
                <a:latin typeface="Times New Roman" panose="02020603050405020304" pitchFamily="18" charset="0"/>
                <a:ea typeface="Times New Roman"/>
                <a:cs typeface="Times New Roman" panose="02020603050405020304" pitchFamily="18" charset="0"/>
                <a:sym typeface="Times New Roman"/>
              </a:rPr>
              <a:t>DenseNet</a:t>
            </a:r>
            <a:r>
              <a:rPr lang="en-US" sz="1800" dirty="0">
                <a:latin typeface="Times New Roman" panose="02020603050405020304" pitchFamily="18" charset="0"/>
                <a:ea typeface="Times New Roman"/>
                <a:cs typeface="Times New Roman" panose="02020603050405020304" pitchFamily="18" charset="0"/>
                <a:sym typeface="Times New Roman"/>
              </a:rPr>
              <a:t> avoids redundancy by passing information directly between layers. This allows the model to efficiently handle real-time video frames, providing fast and accurate pose tracking without a computational burden.</a:t>
            </a:r>
            <a:endParaRPr dirty="0">
              <a:latin typeface="Times New Roman" panose="02020603050405020304" pitchFamily="18" charset="0"/>
              <a:cs typeface="Times New Roman" panose="02020603050405020304" pitchFamily="18" charset="0"/>
            </a:endParaRPr>
          </a:p>
          <a:p>
            <a:pPr marL="228594" lvl="0" indent="-228594" algn="l" rtl="0">
              <a:lnSpc>
                <a:spcPct val="150000"/>
              </a:lnSpc>
              <a:spcBef>
                <a:spcPts val="1000"/>
              </a:spcBef>
              <a:spcAft>
                <a:spcPts val="0"/>
              </a:spcAft>
              <a:buClr>
                <a:schemeClr val="dk1"/>
              </a:buClr>
              <a:buSzPct val="100000"/>
              <a:buChar char="•"/>
            </a:pPr>
            <a:r>
              <a:rPr lang="en-US" sz="1800" b="1" dirty="0">
                <a:latin typeface="Times New Roman" panose="02020603050405020304" pitchFamily="18" charset="0"/>
                <a:ea typeface="Times New Roman"/>
                <a:cs typeface="Times New Roman" panose="02020603050405020304" pitchFamily="18" charset="0"/>
                <a:sym typeface="Times New Roman"/>
              </a:rPr>
              <a:t>Improved Visual Representation: </a:t>
            </a:r>
            <a:r>
              <a:rPr lang="en-US" sz="1800" dirty="0" err="1">
                <a:latin typeface="Times New Roman" panose="02020603050405020304" pitchFamily="18" charset="0"/>
                <a:ea typeface="Times New Roman"/>
                <a:cs typeface="Times New Roman" panose="02020603050405020304" pitchFamily="18" charset="0"/>
                <a:sym typeface="Times New Roman"/>
              </a:rPr>
              <a:t>DenseNet</a:t>
            </a:r>
            <a:r>
              <a:rPr lang="en-US" sz="1800" dirty="0">
                <a:latin typeface="Times New Roman" panose="02020603050405020304" pitchFamily="18" charset="0"/>
                <a:ea typeface="Times New Roman"/>
                <a:cs typeface="Times New Roman" panose="02020603050405020304" pitchFamily="18" charset="0"/>
                <a:sym typeface="Times New Roman"/>
              </a:rPr>
              <a:t> enhances the ability to represent visual data more richly by integrating features from all previous layers, leading to more robust and stable pose predictions, even in dynamic or occluded environments (e.g., partial body occlusions during exercises).</a:t>
            </a:r>
            <a:endParaRPr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218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22E77-B818-9594-6288-535C38AC7812}"/>
              </a:ext>
            </a:extLst>
          </p:cNvPr>
          <p:cNvSpPr>
            <a:spLocks noGrp="1"/>
          </p:cNvSpPr>
          <p:nvPr>
            <p:ph idx="1"/>
          </p:nvPr>
        </p:nvSpPr>
        <p:spPr>
          <a:xfrm>
            <a:off x="330437" y="215740"/>
            <a:ext cx="11861563" cy="573155"/>
          </a:xfrm>
        </p:spPr>
        <p:txBody>
          <a:bodyPr>
            <a:normAutofit/>
          </a:bodyPr>
          <a:lstStyle/>
          <a:p>
            <a:pPr marL="0" indent="0">
              <a:buNone/>
            </a:pPr>
            <a:r>
              <a:rPr lang="en-US" sz="3200" b="1" dirty="0">
                <a:solidFill>
                  <a:srgbClr val="B6114D"/>
                </a:solidFill>
                <a:latin typeface="Times New Roman" panose="02020603050405020304" pitchFamily="18" charset="0"/>
                <a:cs typeface="Times New Roman" panose="02020603050405020304" pitchFamily="18" charset="0"/>
              </a:rPr>
              <a:t>Computer vision perspective of </a:t>
            </a:r>
            <a:r>
              <a:rPr lang="en-US" sz="3200" b="1" dirty="0" err="1">
                <a:solidFill>
                  <a:srgbClr val="B6114D"/>
                </a:solidFill>
                <a:latin typeface="Times New Roman" panose="02020603050405020304" pitchFamily="18" charset="0"/>
                <a:cs typeface="Times New Roman" panose="02020603050405020304" pitchFamily="18" charset="0"/>
              </a:rPr>
              <a:t>GoogleNet</a:t>
            </a:r>
            <a:r>
              <a:rPr lang="en-US" sz="3200" b="1" dirty="0">
                <a:solidFill>
                  <a:srgbClr val="B6114D"/>
                </a:solidFill>
                <a:latin typeface="Times New Roman" panose="02020603050405020304" pitchFamily="18" charset="0"/>
                <a:cs typeface="Times New Roman" panose="02020603050405020304" pitchFamily="18" charset="0"/>
              </a:rPr>
              <a:t> architecture</a:t>
            </a:r>
          </a:p>
        </p:txBody>
      </p:sp>
      <p:sp>
        <p:nvSpPr>
          <p:cNvPr id="7" name="TextBox 6">
            <a:extLst>
              <a:ext uri="{FF2B5EF4-FFF2-40B4-BE49-F238E27FC236}">
                <a16:creationId xmlns:a16="http://schemas.microsoft.com/office/drawing/2014/main" id="{9554BB39-09BE-0365-AB64-9E7C706897F3}"/>
              </a:ext>
            </a:extLst>
          </p:cNvPr>
          <p:cNvSpPr txBox="1"/>
          <p:nvPr/>
        </p:nvSpPr>
        <p:spPr>
          <a:xfrm>
            <a:off x="330437" y="788895"/>
            <a:ext cx="10952629" cy="5355312"/>
          </a:xfrm>
          <a:prstGeom prst="rect">
            <a:avLst/>
          </a:prstGeom>
          <a:noFill/>
        </p:spPr>
        <p:txBody>
          <a:bodyPr wrap="square">
            <a:spAutoFit/>
          </a:bodyPr>
          <a:lstStyle/>
          <a:p>
            <a:pPr algn="just"/>
            <a:r>
              <a:rPr lang="en-US" dirty="0" err="1">
                <a:latin typeface="Times New Roman" panose="02020603050405020304" pitchFamily="18" charset="0"/>
                <a:cs typeface="Times New Roman" panose="02020603050405020304" pitchFamily="18" charset="0"/>
              </a:rPr>
              <a:t>GoogleNet</a:t>
            </a:r>
            <a:r>
              <a:rPr lang="en-US" dirty="0">
                <a:latin typeface="Times New Roman" panose="02020603050405020304" pitchFamily="18" charset="0"/>
                <a:cs typeface="Times New Roman" panose="02020603050405020304" pitchFamily="18" charset="0"/>
              </a:rPr>
              <a:t> (Inception V1), originally developed for large-scale image recognition tasks, is well-suited for specialized computer vision tasks like pose classification due to its efficient feature extraction and ability to analyze complex visual patterns. In this project, the </a:t>
            </a:r>
            <a:r>
              <a:rPr lang="en-US" dirty="0" err="1">
                <a:latin typeface="Times New Roman" panose="02020603050405020304" pitchFamily="18" charset="0"/>
                <a:cs typeface="Times New Roman" panose="02020603050405020304" pitchFamily="18" charset="0"/>
              </a:rPr>
              <a:t>GoogleNet</a:t>
            </a:r>
            <a:r>
              <a:rPr lang="en-US" dirty="0">
                <a:latin typeface="Times New Roman" panose="02020603050405020304" pitchFamily="18" charset="0"/>
                <a:cs typeface="Times New Roman" panose="02020603050405020304" pitchFamily="18" charset="0"/>
              </a:rPr>
              <a:t> architecture is adapted for evaluating exercise poses such as push-ups, pull-ups, or squats, assessing the correctness of these movements based on visual input.</a:t>
            </a:r>
          </a:p>
          <a:p>
            <a:pPr algn="just"/>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Feature Extraction with </a:t>
            </a:r>
            <a:r>
              <a:rPr lang="en-US" b="1" dirty="0" err="1">
                <a:latin typeface="Times New Roman" panose="02020603050405020304" pitchFamily="18" charset="0"/>
                <a:cs typeface="Times New Roman" panose="02020603050405020304" pitchFamily="18" charset="0"/>
              </a:rPr>
              <a:t>GoogleNet</a:t>
            </a:r>
            <a:r>
              <a:rPr lang="en-US" b="1" dirty="0">
                <a:latin typeface="Times New Roman" panose="02020603050405020304" pitchFamily="18" charset="0"/>
                <a:cs typeface="Times New Roman" panose="02020603050405020304" pitchFamily="18" charset="0"/>
              </a:rPr>
              <a:t> in Computer Vision:</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Inception Modules</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GoogleNet</a:t>
            </a:r>
            <a:r>
              <a:rPr lang="en-US" dirty="0">
                <a:latin typeface="Times New Roman" panose="02020603050405020304" pitchFamily="18" charset="0"/>
                <a:cs typeface="Times New Roman" panose="02020603050405020304" pitchFamily="18" charset="0"/>
              </a:rPr>
              <a:t> extract features at multiple scales by applying 1x1, 3x3, and 5x5 convolutions in parallel. This allows the model to capture both fine-grained details and high-level spatial information from body poses.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Joint Angle Detection:</a:t>
            </a:r>
            <a:r>
              <a:rPr lang="en-US" dirty="0">
                <a:latin typeface="Times New Roman" panose="02020603050405020304" pitchFamily="18" charset="0"/>
                <a:cs typeface="Times New Roman" panose="02020603050405020304" pitchFamily="18" charset="0"/>
              </a:rPr>
              <a:t> The inception modules efficiently capture joint angles such as elbow bends during push-ups or knee flexion in squats, making them critical for determining exercise accuracy.</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Body Position and Alignment:</a:t>
            </a:r>
            <a:r>
              <a:rPr lang="en-US" dirty="0">
                <a:latin typeface="Times New Roman" panose="02020603050405020304" pitchFamily="18" charset="0"/>
                <a:cs typeface="Times New Roman" panose="02020603050405020304" pitchFamily="18" charset="0"/>
              </a:rPr>
              <a:t> The multi-scale feature extraction helps analyze complex body movements and spatial arrangement of key body parts, such as detecting misalignment in arm or leg positions during exercises.</a:t>
            </a:r>
          </a:p>
          <a:p>
            <a:pPr algn="just"/>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Classification: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Pose Evaluation</a:t>
            </a:r>
            <a:r>
              <a:rPr lang="en-US" dirty="0">
                <a:latin typeface="Times New Roman" panose="02020603050405020304" pitchFamily="18" charset="0"/>
                <a:cs typeface="Times New Roman" panose="02020603050405020304" pitchFamily="18" charset="0"/>
              </a:rPr>
              <a:t>: By comparing the visual features with a predefined dataset of correct exercise forms, the model can determine whether an individual is performing the movement properly, such as ensuring proper arm extension in push-ups or leg alignment in squats. This makes </a:t>
            </a:r>
            <a:r>
              <a:rPr lang="en-US" dirty="0" err="1">
                <a:latin typeface="Times New Roman" panose="02020603050405020304" pitchFamily="18" charset="0"/>
                <a:cs typeface="Times New Roman" panose="02020603050405020304" pitchFamily="18" charset="0"/>
              </a:rPr>
              <a:t>GoogleNet</a:t>
            </a:r>
            <a:r>
              <a:rPr lang="en-US" dirty="0">
                <a:latin typeface="Times New Roman" panose="02020603050405020304" pitchFamily="18" charset="0"/>
                <a:cs typeface="Times New Roman" panose="02020603050405020304" pitchFamily="18" charset="0"/>
              </a:rPr>
              <a:t> an ideal choice for real-time pose classification and evaluation in fitness applications.</a:t>
            </a:r>
          </a:p>
        </p:txBody>
      </p:sp>
    </p:spTree>
    <p:extLst>
      <p:ext uri="{BB962C8B-B14F-4D97-AF65-F5344CB8AC3E}">
        <p14:creationId xmlns:p14="http://schemas.microsoft.com/office/powerpoint/2010/main" val="222078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046AEC3-D512-D777-5F28-11F52EC974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7808" y="3596736"/>
            <a:ext cx="4271742" cy="2299621"/>
          </a:xfrm>
        </p:spPr>
      </p:pic>
      <p:sp>
        <p:nvSpPr>
          <p:cNvPr id="4" name="Content Placeholder 2">
            <a:extLst>
              <a:ext uri="{FF2B5EF4-FFF2-40B4-BE49-F238E27FC236}">
                <a16:creationId xmlns:a16="http://schemas.microsoft.com/office/drawing/2014/main" id="{DE490739-A9B1-2380-025E-093012C7BBB8}"/>
              </a:ext>
            </a:extLst>
          </p:cNvPr>
          <p:cNvSpPr txBox="1">
            <a:spLocks/>
          </p:cNvSpPr>
          <p:nvPr/>
        </p:nvSpPr>
        <p:spPr>
          <a:xfrm>
            <a:off x="330437" y="215740"/>
            <a:ext cx="11861563" cy="573155"/>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a:solidFill>
                  <a:srgbClr val="B6114D"/>
                </a:solidFill>
                <a:latin typeface="Times New Roman" panose="02020603050405020304" pitchFamily="18" charset="0"/>
                <a:cs typeface="Times New Roman" panose="02020603050405020304" pitchFamily="18" charset="0"/>
              </a:rPr>
              <a:t>Architecture Diagram vgg16</a:t>
            </a:r>
          </a:p>
        </p:txBody>
      </p:sp>
      <p:pic>
        <p:nvPicPr>
          <p:cNvPr id="8" name="Picture 7">
            <a:extLst>
              <a:ext uri="{FF2B5EF4-FFF2-40B4-BE49-F238E27FC236}">
                <a16:creationId xmlns:a16="http://schemas.microsoft.com/office/drawing/2014/main" id="{56AEC784-6870-48E4-CB73-859DF355F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298" y="961643"/>
            <a:ext cx="7383510" cy="2741128"/>
          </a:xfrm>
          <a:prstGeom prst="rect">
            <a:avLst/>
          </a:prstGeom>
        </p:spPr>
      </p:pic>
    </p:spTree>
    <p:extLst>
      <p:ext uri="{BB962C8B-B14F-4D97-AF65-F5344CB8AC3E}">
        <p14:creationId xmlns:p14="http://schemas.microsoft.com/office/powerpoint/2010/main" val="335675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431A-28AB-DCF1-9F25-58808FC916A9}"/>
              </a:ext>
            </a:extLst>
          </p:cNvPr>
          <p:cNvSpPr>
            <a:spLocks noGrp="1"/>
          </p:cNvSpPr>
          <p:nvPr>
            <p:ph type="title"/>
          </p:nvPr>
        </p:nvSpPr>
        <p:spPr>
          <a:xfrm>
            <a:off x="595661" y="182564"/>
            <a:ext cx="10515600" cy="456628"/>
          </a:xfrm>
        </p:spPr>
        <p:txBody>
          <a:bodyPr>
            <a:noAutofit/>
          </a:bodyPr>
          <a:lstStyle/>
          <a:p>
            <a:r>
              <a:rPr lang="en-IN" sz="2600" b="1" dirty="0">
                <a:solidFill>
                  <a:srgbClr val="B6114D"/>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F28071CB-6A6B-63B9-9B7E-59DAC86A4632}"/>
              </a:ext>
            </a:extLst>
          </p:cNvPr>
          <p:cNvSpPr>
            <a:spLocks noGrp="1"/>
          </p:cNvSpPr>
          <p:nvPr>
            <p:ph idx="1"/>
          </p:nvPr>
        </p:nvSpPr>
        <p:spPr>
          <a:xfrm>
            <a:off x="517391" y="639192"/>
            <a:ext cx="10881275" cy="5296162"/>
          </a:xfrm>
        </p:spPr>
        <p:txBody>
          <a:bodyPr>
            <a:noAutofit/>
          </a:bodyPr>
          <a:lstStyle/>
          <a:p>
            <a:pPr algn="just">
              <a:lnSpc>
                <a:spcPct val="150000"/>
              </a:lnSpc>
            </a:pPr>
            <a:r>
              <a:rPr lang="en-IN" sz="1800" b="1" dirty="0">
                <a:latin typeface="Times New Roman" panose="02020603050405020304" pitchFamily="18" charset="0"/>
                <a:cs typeface="Times New Roman" panose="02020603050405020304" pitchFamily="18" charset="0"/>
              </a:rPr>
              <a:t>Introduction</a:t>
            </a:r>
          </a:p>
          <a:p>
            <a:pPr algn="just">
              <a:lnSpc>
                <a:spcPct val="150000"/>
              </a:lnSpc>
            </a:pPr>
            <a:r>
              <a:rPr lang="en-IN" sz="1800" b="1" dirty="0">
                <a:latin typeface="Times New Roman" panose="02020603050405020304" pitchFamily="18" charset="0"/>
                <a:cs typeface="Times New Roman" panose="02020603050405020304" pitchFamily="18" charset="0"/>
              </a:rPr>
              <a:t>Literature survey</a:t>
            </a:r>
          </a:p>
          <a:p>
            <a:pPr algn="just">
              <a:lnSpc>
                <a:spcPct val="150000"/>
              </a:lnSpc>
            </a:pPr>
            <a:r>
              <a:rPr lang="en-IN" sz="1800" b="1" dirty="0">
                <a:latin typeface="Times New Roman" panose="02020603050405020304" pitchFamily="18" charset="0"/>
                <a:cs typeface="Times New Roman" panose="02020603050405020304" pitchFamily="18" charset="0"/>
              </a:rPr>
              <a:t>Features of VGG16 ,dense net , google net architecture</a:t>
            </a:r>
          </a:p>
          <a:p>
            <a:pPr algn="just">
              <a:lnSpc>
                <a:spcPct val="150000"/>
              </a:lnSpc>
            </a:pPr>
            <a:r>
              <a:rPr lang="en-IN" sz="1800" b="1" dirty="0">
                <a:latin typeface="Times New Roman" panose="02020603050405020304" pitchFamily="18" charset="0"/>
                <a:cs typeface="Times New Roman" panose="02020603050405020304" pitchFamily="18" charset="0"/>
              </a:rPr>
              <a:t>Computer Vision Perspective of VGG16 ,dense net , google net architecture</a:t>
            </a:r>
          </a:p>
          <a:p>
            <a:pPr algn="just">
              <a:lnSpc>
                <a:spcPct val="150000"/>
              </a:lnSpc>
            </a:pPr>
            <a:r>
              <a:rPr lang="en-IN" sz="1800" b="1" dirty="0">
                <a:latin typeface="Times New Roman" panose="02020603050405020304" pitchFamily="18" charset="0"/>
                <a:cs typeface="Times New Roman" panose="02020603050405020304" pitchFamily="18" charset="0"/>
              </a:rPr>
              <a:t>Diagram of Architecture</a:t>
            </a:r>
          </a:p>
          <a:p>
            <a:pPr algn="just">
              <a:lnSpc>
                <a:spcPct val="150000"/>
              </a:lnSpc>
            </a:pPr>
            <a:r>
              <a:rPr lang="en-IN" sz="1800" b="1" dirty="0">
                <a:latin typeface="Times New Roman" panose="02020603050405020304" pitchFamily="18" charset="0"/>
                <a:cs typeface="Times New Roman" panose="02020603050405020304" pitchFamily="18" charset="0"/>
              </a:rPr>
              <a:t>Why VGG16 ,dense net , google net </a:t>
            </a:r>
          </a:p>
          <a:p>
            <a:pPr algn="just">
              <a:lnSpc>
                <a:spcPct val="150000"/>
              </a:lnSpc>
            </a:pPr>
            <a:r>
              <a:rPr lang="en-IN" sz="1800" b="1" dirty="0">
                <a:latin typeface="Times New Roman" panose="02020603050405020304" pitchFamily="18" charset="0"/>
                <a:cs typeface="Times New Roman" panose="02020603050405020304" pitchFamily="18" charset="0"/>
              </a:rPr>
              <a:t>Hyperparameter Table</a:t>
            </a:r>
          </a:p>
          <a:p>
            <a:pPr algn="just">
              <a:lnSpc>
                <a:spcPct val="150000"/>
              </a:lnSpc>
            </a:pPr>
            <a:r>
              <a:rPr lang="en-IN" sz="1800" b="1" dirty="0">
                <a:latin typeface="Times New Roman" panose="02020603050405020304" pitchFamily="18" charset="0"/>
                <a:cs typeface="Times New Roman" panose="02020603050405020304" pitchFamily="18" charset="0"/>
              </a:rPr>
              <a:t>Hyperparameter Tunning</a:t>
            </a:r>
          </a:p>
          <a:p>
            <a:pPr algn="just">
              <a:lnSpc>
                <a:spcPct val="150000"/>
              </a:lnSpc>
            </a:pPr>
            <a:r>
              <a:rPr lang="en-IN" sz="1800" b="1" dirty="0">
                <a:latin typeface="Times New Roman" panose="02020603050405020304" pitchFamily="18" charset="0"/>
                <a:cs typeface="Times New Roman" panose="02020603050405020304" pitchFamily="18" charset="0"/>
              </a:rPr>
              <a:t>Expected Performance Metrics</a:t>
            </a:r>
          </a:p>
          <a:p>
            <a:pPr algn="just">
              <a:lnSpc>
                <a:spcPct val="150000"/>
              </a:lnSpc>
            </a:pPr>
            <a:r>
              <a:rPr lang="en-IN" sz="1800" b="1" dirty="0">
                <a:latin typeface="Times New Roman" panose="02020603050405020304" pitchFamily="18" charset="0"/>
                <a:cs typeface="Times New Roman" panose="02020603050405020304" pitchFamily="18" charset="0"/>
              </a:rPr>
              <a:t>Formula for Performance Metrics</a:t>
            </a:r>
          </a:p>
        </p:txBody>
      </p:sp>
    </p:spTree>
    <p:extLst>
      <p:ext uri="{BB962C8B-B14F-4D97-AF65-F5344CB8AC3E}">
        <p14:creationId xmlns:p14="http://schemas.microsoft.com/office/powerpoint/2010/main" val="1563946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2"/>
          <p:cNvSpPr txBox="1">
            <a:spLocks noGrp="1"/>
          </p:cNvSpPr>
          <p:nvPr>
            <p:ph type="body" idx="1"/>
          </p:nvPr>
        </p:nvSpPr>
        <p:spPr>
          <a:xfrm>
            <a:off x="274178" y="270290"/>
            <a:ext cx="11707026" cy="564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3200"/>
              <a:buNone/>
            </a:pPr>
            <a:r>
              <a:rPr lang="en-US" sz="3200" b="1" dirty="0">
                <a:solidFill>
                  <a:srgbClr val="B6114D"/>
                </a:solidFill>
                <a:latin typeface="Times New Roman"/>
                <a:ea typeface="Times New Roman"/>
                <a:cs typeface="Times New Roman"/>
                <a:sym typeface="Times New Roman"/>
              </a:rPr>
              <a:t>Architecture diagram </a:t>
            </a:r>
            <a:r>
              <a:rPr lang="en-US" sz="3200" b="1" dirty="0" err="1">
                <a:solidFill>
                  <a:srgbClr val="B6114D"/>
                </a:solidFill>
                <a:latin typeface="Times New Roman"/>
                <a:ea typeface="Times New Roman"/>
                <a:cs typeface="Times New Roman"/>
                <a:sym typeface="Times New Roman"/>
              </a:rPr>
              <a:t>DenseNet</a:t>
            </a:r>
            <a:r>
              <a:rPr lang="en-US" sz="3200" b="1" dirty="0">
                <a:solidFill>
                  <a:srgbClr val="B6114D"/>
                </a:solidFill>
                <a:latin typeface="Times New Roman"/>
                <a:ea typeface="Times New Roman"/>
                <a:cs typeface="Times New Roman"/>
                <a:sym typeface="Times New Roman"/>
              </a:rPr>
              <a:t> :</a:t>
            </a:r>
            <a:endParaRPr sz="3100" b="1" dirty="0">
              <a:solidFill>
                <a:srgbClr val="B6114D"/>
              </a:solidFill>
            </a:endParaRPr>
          </a:p>
        </p:txBody>
      </p:sp>
      <p:pic>
        <p:nvPicPr>
          <p:cNvPr id="232" name="Google Shape;232;p12" descr="DenseNet Architecture Explained with Code Examples | by Carla Martins |  Medium"/>
          <p:cNvPicPr preferRelativeResize="0"/>
          <p:nvPr/>
        </p:nvPicPr>
        <p:blipFill rotWithShape="1">
          <a:blip r:embed="rId3">
            <a:alphaModFix/>
          </a:blip>
          <a:srcRect/>
          <a:stretch/>
        </p:blipFill>
        <p:spPr>
          <a:xfrm>
            <a:off x="1352729" y="796807"/>
            <a:ext cx="9549924" cy="526438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E490739-A9B1-2380-025E-093012C7BBB8}"/>
              </a:ext>
            </a:extLst>
          </p:cNvPr>
          <p:cNvSpPr txBox="1">
            <a:spLocks/>
          </p:cNvSpPr>
          <p:nvPr/>
        </p:nvSpPr>
        <p:spPr>
          <a:xfrm>
            <a:off x="330437" y="215740"/>
            <a:ext cx="11861563" cy="573155"/>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a:solidFill>
                  <a:srgbClr val="B6114D"/>
                </a:solidFill>
                <a:latin typeface="Times New Roman" panose="02020603050405020304" pitchFamily="18" charset="0"/>
                <a:cs typeface="Times New Roman" panose="02020603050405020304" pitchFamily="18" charset="0"/>
              </a:rPr>
              <a:t>Architecture Diagram (google net)</a:t>
            </a:r>
          </a:p>
        </p:txBody>
      </p:sp>
      <p:pic>
        <p:nvPicPr>
          <p:cNvPr id="14" name="Picture 13" descr="A diagram of blue boxes&#10;&#10;Description automatically generated">
            <a:extLst>
              <a:ext uri="{FF2B5EF4-FFF2-40B4-BE49-F238E27FC236}">
                <a16:creationId xmlns:a16="http://schemas.microsoft.com/office/drawing/2014/main" id="{7C5DFD0F-F6F9-366C-E788-7C7E92757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5013"/>
            <a:ext cx="12192000" cy="3507974"/>
          </a:xfrm>
          <a:prstGeom prst="rect">
            <a:avLst/>
          </a:prstGeom>
        </p:spPr>
      </p:pic>
    </p:spTree>
    <p:extLst>
      <p:ext uri="{BB962C8B-B14F-4D97-AF65-F5344CB8AC3E}">
        <p14:creationId xmlns:p14="http://schemas.microsoft.com/office/powerpoint/2010/main" val="254701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22E77-B818-9594-6288-535C38AC7812}"/>
              </a:ext>
            </a:extLst>
          </p:cNvPr>
          <p:cNvSpPr>
            <a:spLocks noGrp="1"/>
          </p:cNvSpPr>
          <p:nvPr>
            <p:ph idx="1"/>
          </p:nvPr>
        </p:nvSpPr>
        <p:spPr>
          <a:xfrm>
            <a:off x="330437" y="215740"/>
            <a:ext cx="11861563" cy="573155"/>
          </a:xfrm>
        </p:spPr>
        <p:txBody>
          <a:bodyPr>
            <a:normAutofit/>
          </a:bodyPr>
          <a:lstStyle/>
          <a:p>
            <a:pPr marL="0" indent="0">
              <a:buNone/>
            </a:pPr>
            <a:r>
              <a:rPr lang="en-US" sz="3200" b="1" dirty="0">
                <a:solidFill>
                  <a:srgbClr val="B6114D"/>
                </a:solidFill>
                <a:latin typeface="Times New Roman" panose="02020603050405020304" pitchFamily="18" charset="0"/>
                <a:cs typeface="Times New Roman" panose="02020603050405020304" pitchFamily="18" charset="0"/>
              </a:rPr>
              <a:t>Why VGG16</a:t>
            </a:r>
          </a:p>
        </p:txBody>
      </p:sp>
      <p:sp>
        <p:nvSpPr>
          <p:cNvPr id="7" name="TextBox 6">
            <a:extLst>
              <a:ext uri="{FF2B5EF4-FFF2-40B4-BE49-F238E27FC236}">
                <a16:creationId xmlns:a16="http://schemas.microsoft.com/office/drawing/2014/main" id="{9554BB39-09BE-0365-AB64-9E7C706897F3}"/>
              </a:ext>
            </a:extLst>
          </p:cNvPr>
          <p:cNvSpPr txBox="1"/>
          <p:nvPr/>
        </p:nvSpPr>
        <p:spPr>
          <a:xfrm>
            <a:off x="298075" y="1104037"/>
            <a:ext cx="10952629" cy="397031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Depth and Simplicity</a:t>
            </a:r>
            <a:r>
              <a:rPr lang="en-US" dirty="0">
                <a:latin typeface="Times New Roman" panose="02020603050405020304" pitchFamily="18" charset="0"/>
                <a:cs typeface="Times New Roman" panose="02020603050405020304" pitchFamily="18" charset="0"/>
              </a:rPr>
              <a:t>: VGG16’s deep structure allows for capturing both high-level and low-level features from images. This is important in exercise pose tracking where fine posture details can affect the overall performance.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High Feature Representation</a:t>
            </a:r>
            <a:r>
              <a:rPr lang="en-US" dirty="0">
                <a:latin typeface="Times New Roman" panose="02020603050405020304" pitchFamily="18" charset="0"/>
                <a:cs typeface="Times New Roman" panose="02020603050405020304" pitchFamily="18" charset="0"/>
              </a:rPr>
              <a:t>: The 3x3 filters enable the model to focus on small details in the body’s positioning. This is essential for detecting whether an exercise like a push-up is being performed with the correct alignment, or if adjustments need to be made.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Max Pooling for Efficiency</a:t>
            </a:r>
            <a:r>
              <a:rPr lang="en-US" dirty="0">
                <a:latin typeface="Times New Roman" panose="02020603050405020304" pitchFamily="18" charset="0"/>
                <a:cs typeface="Times New Roman" panose="02020603050405020304" pitchFamily="18" charset="0"/>
              </a:rPr>
              <a:t>: By reducing the spatial dimensions with max pooling, VGG16 becomes more computationally efficient without sacrificing accuracy. This is beneficial in real-time systems where the model must quickly analyze poses and provide feedback.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Transfer Learning Capability</a:t>
            </a:r>
            <a:r>
              <a:rPr lang="en-US" dirty="0">
                <a:latin typeface="Times New Roman" panose="02020603050405020304" pitchFamily="18" charset="0"/>
                <a:cs typeface="Times New Roman" panose="02020603050405020304" pitchFamily="18" charset="0"/>
              </a:rPr>
              <a:t>: VGG16 is widely used for transfer learning, which means the pre-trained model can be fine-tuned with a smaller dataset. This is helpful in cases where large labeled datasets for exercise forms might not be readily available, and the model can still perform well by adapting pre-trained weights.</a:t>
            </a:r>
          </a:p>
        </p:txBody>
      </p:sp>
    </p:spTree>
    <p:extLst>
      <p:ext uri="{BB962C8B-B14F-4D97-AF65-F5344CB8AC3E}">
        <p14:creationId xmlns:p14="http://schemas.microsoft.com/office/powerpoint/2010/main" val="270968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9"/>
          <p:cNvSpPr txBox="1">
            <a:spLocks noGrp="1"/>
          </p:cNvSpPr>
          <p:nvPr>
            <p:ph type="body" idx="1"/>
          </p:nvPr>
        </p:nvSpPr>
        <p:spPr>
          <a:xfrm>
            <a:off x="274178" y="270290"/>
            <a:ext cx="11707026" cy="56434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FF0000"/>
              </a:buClr>
              <a:buSzPct val="100000"/>
              <a:buNone/>
            </a:pPr>
            <a:r>
              <a:rPr lang="en-US" sz="3200" b="1" dirty="0">
                <a:solidFill>
                  <a:srgbClr val="B6114D"/>
                </a:solidFill>
                <a:latin typeface="Times New Roman" panose="02020603050405020304" pitchFamily="18" charset="0"/>
                <a:ea typeface="Times New Roman"/>
                <a:cs typeface="Times New Roman" panose="02020603050405020304" pitchFamily="18" charset="0"/>
                <a:sym typeface="Times New Roman"/>
              </a:rPr>
              <a:t>Why </a:t>
            </a:r>
            <a:r>
              <a:rPr lang="en-US" sz="3200" b="1" dirty="0" err="1">
                <a:solidFill>
                  <a:srgbClr val="B6114D"/>
                </a:solidFill>
                <a:latin typeface="Times New Roman" panose="02020603050405020304" pitchFamily="18" charset="0"/>
                <a:ea typeface="Times New Roman"/>
                <a:cs typeface="Times New Roman" panose="02020603050405020304" pitchFamily="18" charset="0"/>
                <a:sym typeface="Times New Roman"/>
              </a:rPr>
              <a:t>DenseNet</a:t>
            </a:r>
            <a:r>
              <a:rPr lang="en-US" sz="3200" b="1" dirty="0">
                <a:solidFill>
                  <a:srgbClr val="B6114D"/>
                </a:solidFill>
                <a:latin typeface="Times New Roman" panose="02020603050405020304" pitchFamily="18" charset="0"/>
                <a:ea typeface="Times New Roman"/>
                <a:cs typeface="Times New Roman" panose="02020603050405020304" pitchFamily="18" charset="0"/>
                <a:sym typeface="Times New Roman"/>
              </a:rPr>
              <a:t> Architecture</a:t>
            </a:r>
            <a:endParaRPr dirty="0">
              <a:solidFill>
                <a:srgbClr val="B6114D"/>
              </a:solidFill>
              <a:latin typeface="Times New Roman" panose="02020603050405020304" pitchFamily="18" charset="0"/>
              <a:cs typeface="Times New Roman" panose="02020603050405020304" pitchFamily="18" charset="0"/>
            </a:endParaRPr>
          </a:p>
          <a:p>
            <a:pPr marL="228594" lvl="0" indent="-228625" algn="l" rtl="0">
              <a:lnSpc>
                <a:spcPct val="150000"/>
              </a:lnSpc>
              <a:spcBef>
                <a:spcPts val="1000"/>
              </a:spcBef>
              <a:spcAft>
                <a:spcPts val="0"/>
              </a:spcAft>
              <a:buClr>
                <a:schemeClr val="dk1"/>
              </a:buClr>
              <a:buSzPct val="100000"/>
              <a:buChar char="•"/>
            </a:pPr>
            <a:r>
              <a:rPr lang="en-US" sz="2100" b="1" dirty="0">
                <a:latin typeface="Times New Roman" panose="02020603050405020304" pitchFamily="18" charset="0"/>
                <a:ea typeface="Times New Roman"/>
                <a:cs typeface="Times New Roman" panose="02020603050405020304" pitchFamily="18" charset="0"/>
                <a:sym typeface="Times New Roman"/>
              </a:rPr>
              <a:t>Pose Integration</a:t>
            </a:r>
            <a:r>
              <a:rPr lang="en-US" sz="2100" dirty="0">
                <a:latin typeface="Times New Roman" panose="02020603050405020304" pitchFamily="18" charset="0"/>
                <a:ea typeface="Times New Roman"/>
                <a:cs typeface="Times New Roman" panose="02020603050405020304" pitchFamily="18" charset="0"/>
                <a:sym typeface="Times New Roman"/>
              </a:rPr>
              <a:t>: It combines </a:t>
            </a:r>
            <a:r>
              <a:rPr lang="en-US" sz="2100" dirty="0" err="1">
                <a:latin typeface="Times New Roman" panose="02020603050405020304" pitchFamily="18" charset="0"/>
                <a:ea typeface="Times New Roman"/>
                <a:cs typeface="Times New Roman" panose="02020603050405020304" pitchFamily="18" charset="0"/>
                <a:sym typeface="Times New Roman"/>
              </a:rPr>
              <a:t>DenseNet</a:t>
            </a:r>
            <a:r>
              <a:rPr lang="en-US" sz="2100" dirty="0">
                <a:latin typeface="Times New Roman" panose="02020603050405020304" pitchFamily="18" charset="0"/>
                <a:ea typeface="Times New Roman"/>
                <a:cs typeface="Times New Roman" panose="02020603050405020304" pitchFamily="18" charset="0"/>
                <a:sym typeface="Times New Roman"/>
              </a:rPr>
              <a:t> with latent body-pose information, enhancing understanding of human positions and actions.</a:t>
            </a:r>
            <a:endParaRPr dirty="0">
              <a:latin typeface="Times New Roman" panose="02020603050405020304" pitchFamily="18" charset="0"/>
              <a:cs typeface="Times New Roman" panose="02020603050405020304" pitchFamily="18" charset="0"/>
            </a:endParaRPr>
          </a:p>
          <a:p>
            <a:pPr marL="228594" lvl="0" indent="-228625" algn="l" rtl="0">
              <a:lnSpc>
                <a:spcPct val="150000"/>
              </a:lnSpc>
              <a:spcBef>
                <a:spcPts val="1000"/>
              </a:spcBef>
              <a:spcAft>
                <a:spcPts val="0"/>
              </a:spcAft>
              <a:buClr>
                <a:schemeClr val="dk1"/>
              </a:buClr>
              <a:buSzPct val="100000"/>
              <a:buChar char="•"/>
            </a:pPr>
            <a:r>
              <a:rPr lang="en-US" sz="2100" b="1" dirty="0">
                <a:latin typeface="Times New Roman" panose="02020603050405020304" pitchFamily="18" charset="0"/>
                <a:ea typeface="Times New Roman"/>
                <a:cs typeface="Times New Roman" panose="02020603050405020304" pitchFamily="18" charset="0"/>
                <a:sym typeface="Times New Roman"/>
              </a:rPr>
              <a:t>Feature Efficiency</a:t>
            </a:r>
            <a:r>
              <a:rPr lang="en-US" sz="2100" dirty="0">
                <a:latin typeface="Times New Roman" panose="02020603050405020304" pitchFamily="18" charset="0"/>
                <a:ea typeface="Times New Roman"/>
                <a:cs typeface="Times New Roman" panose="02020603050405020304" pitchFamily="18" charset="0"/>
                <a:sym typeface="Times New Roman"/>
              </a:rPr>
              <a:t>: The architecture allows efficient reuse of features, improving learning from body poses.</a:t>
            </a:r>
            <a:endParaRPr dirty="0">
              <a:latin typeface="Times New Roman" panose="02020603050405020304" pitchFamily="18" charset="0"/>
              <a:cs typeface="Times New Roman" panose="02020603050405020304" pitchFamily="18" charset="0"/>
            </a:endParaRPr>
          </a:p>
          <a:p>
            <a:pPr marL="228594" lvl="0" indent="-228625" algn="l" rtl="0">
              <a:lnSpc>
                <a:spcPct val="150000"/>
              </a:lnSpc>
              <a:spcBef>
                <a:spcPts val="1000"/>
              </a:spcBef>
              <a:spcAft>
                <a:spcPts val="0"/>
              </a:spcAft>
              <a:buClr>
                <a:schemeClr val="dk1"/>
              </a:buClr>
              <a:buSzPct val="100000"/>
              <a:buChar char="•"/>
            </a:pPr>
            <a:r>
              <a:rPr lang="en-US" sz="2100" b="1" dirty="0">
                <a:latin typeface="Times New Roman" panose="02020603050405020304" pitchFamily="18" charset="0"/>
                <a:ea typeface="Times New Roman"/>
                <a:cs typeface="Times New Roman" panose="02020603050405020304" pitchFamily="18" charset="0"/>
                <a:sym typeface="Times New Roman"/>
              </a:rPr>
              <a:t>Robustness</a:t>
            </a:r>
            <a:r>
              <a:rPr lang="en-US" sz="2100" dirty="0">
                <a:latin typeface="Times New Roman" panose="02020603050405020304" pitchFamily="18" charset="0"/>
                <a:ea typeface="Times New Roman"/>
                <a:cs typeface="Times New Roman" panose="02020603050405020304" pitchFamily="18" charset="0"/>
                <a:sym typeface="Times New Roman"/>
              </a:rPr>
              <a:t>: It provides resilience against variations like occlusions and lighting changes by relying on contextual pose data.</a:t>
            </a:r>
            <a:endParaRPr dirty="0">
              <a:latin typeface="Times New Roman" panose="02020603050405020304" pitchFamily="18" charset="0"/>
              <a:cs typeface="Times New Roman" panose="02020603050405020304" pitchFamily="18" charset="0"/>
            </a:endParaRPr>
          </a:p>
          <a:p>
            <a:pPr marL="228594" lvl="0" indent="-228625" algn="l" rtl="0">
              <a:lnSpc>
                <a:spcPct val="150000"/>
              </a:lnSpc>
              <a:spcBef>
                <a:spcPts val="1000"/>
              </a:spcBef>
              <a:spcAft>
                <a:spcPts val="0"/>
              </a:spcAft>
              <a:buClr>
                <a:schemeClr val="dk1"/>
              </a:buClr>
              <a:buSzPct val="100000"/>
              <a:buChar char="•"/>
            </a:pPr>
            <a:r>
              <a:rPr lang="en-US" sz="2100" b="1" dirty="0">
                <a:latin typeface="Times New Roman" panose="02020603050405020304" pitchFamily="18" charset="0"/>
                <a:ea typeface="Times New Roman"/>
                <a:cs typeface="Times New Roman" panose="02020603050405020304" pitchFamily="18" charset="0"/>
                <a:sym typeface="Times New Roman"/>
              </a:rPr>
              <a:t>Better Training</a:t>
            </a:r>
            <a:r>
              <a:rPr lang="en-US" sz="2100" dirty="0">
                <a:latin typeface="Times New Roman" panose="02020603050405020304" pitchFamily="18" charset="0"/>
                <a:ea typeface="Times New Roman"/>
                <a:cs typeface="Times New Roman" panose="02020603050405020304" pitchFamily="18" charset="0"/>
                <a:sym typeface="Times New Roman"/>
              </a:rPr>
              <a:t>: Dense connections improve gradient flow, allowing for more effective training with complex data.</a:t>
            </a:r>
            <a:endParaRPr dirty="0">
              <a:latin typeface="Times New Roman" panose="02020603050405020304" pitchFamily="18" charset="0"/>
              <a:cs typeface="Times New Roman" panose="02020603050405020304" pitchFamily="18" charset="0"/>
            </a:endParaRPr>
          </a:p>
          <a:p>
            <a:pPr marL="228594" lvl="0" indent="-228625" algn="l" rtl="0">
              <a:lnSpc>
                <a:spcPct val="150000"/>
              </a:lnSpc>
              <a:spcBef>
                <a:spcPts val="1000"/>
              </a:spcBef>
              <a:spcAft>
                <a:spcPts val="0"/>
              </a:spcAft>
              <a:buClr>
                <a:schemeClr val="dk1"/>
              </a:buClr>
              <a:buSzPct val="100000"/>
              <a:buChar char="•"/>
            </a:pPr>
            <a:r>
              <a:rPr lang="en-US" sz="2100" b="1" dirty="0">
                <a:latin typeface="Times New Roman" panose="02020603050405020304" pitchFamily="18" charset="0"/>
                <a:ea typeface="Times New Roman"/>
                <a:cs typeface="Times New Roman" panose="02020603050405020304" pitchFamily="18" charset="0"/>
                <a:sym typeface="Times New Roman"/>
              </a:rPr>
              <a:t>Multi-tasking</a:t>
            </a:r>
            <a:r>
              <a:rPr lang="en-US" sz="2100" dirty="0">
                <a:latin typeface="Times New Roman" panose="02020603050405020304" pitchFamily="18" charset="0"/>
                <a:ea typeface="Times New Roman"/>
                <a:cs typeface="Times New Roman" panose="02020603050405020304" pitchFamily="18" charset="0"/>
                <a:sym typeface="Times New Roman"/>
              </a:rPr>
              <a:t>: The model can perform multiple related tasks (e.g., pose estimation and action recognition) simultaneously.</a:t>
            </a:r>
            <a:endParaRPr dirty="0">
              <a:latin typeface="Times New Roman" panose="02020603050405020304" pitchFamily="18" charset="0"/>
              <a:cs typeface="Times New Roman" panose="02020603050405020304" pitchFamily="18" charset="0"/>
            </a:endParaRPr>
          </a:p>
          <a:p>
            <a:pPr marL="228594" lvl="0" indent="-228625" algn="l" rtl="0">
              <a:lnSpc>
                <a:spcPct val="150000"/>
              </a:lnSpc>
              <a:spcBef>
                <a:spcPts val="1000"/>
              </a:spcBef>
              <a:spcAft>
                <a:spcPts val="0"/>
              </a:spcAft>
              <a:buClr>
                <a:schemeClr val="dk1"/>
              </a:buClr>
              <a:buSzPct val="100000"/>
              <a:buChar char="•"/>
            </a:pPr>
            <a:r>
              <a:rPr lang="en-US" sz="2100" b="1" dirty="0">
                <a:latin typeface="Times New Roman" panose="02020603050405020304" pitchFamily="18" charset="0"/>
                <a:ea typeface="Times New Roman"/>
                <a:cs typeface="Times New Roman" panose="02020603050405020304" pitchFamily="18" charset="0"/>
                <a:sym typeface="Times New Roman"/>
              </a:rPr>
              <a:t>Contextual Awareness</a:t>
            </a:r>
            <a:r>
              <a:rPr lang="en-US" sz="2100" dirty="0">
                <a:latin typeface="Times New Roman" panose="02020603050405020304" pitchFamily="18" charset="0"/>
                <a:ea typeface="Times New Roman"/>
                <a:cs typeface="Times New Roman" panose="02020603050405020304" pitchFamily="18" charset="0"/>
                <a:sym typeface="Times New Roman"/>
              </a:rPr>
              <a:t>: It improves context understanding, crucial for accurately interpreting human actions.</a:t>
            </a:r>
            <a:endParaRPr dirty="0">
              <a:latin typeface="Times New Roman" panose="02020603050405020304" pitchFamily="18" charset="0"/>
              <a:cs typeface="Times New Roman" panose="02020603050405020304" pitchFamily="18" charset="0"/>
            </a:endParaRPr>
          </a:p>
          <a:p>
            <a:pPr marL="228594" lvl="0" indent="-228625" algn="l" rtl="0">
              <a:lnSpc>
                <a:spcPct val="150000"/>
              </a:lnSpc>
              <a:spcBef>
                <a:spcPts val="1000"/>
              </a:spcBef>
              <a:spcAft>
                <a:spcPts val="0"/>
              </a:spcAft>
              <a:buClr>
                <a:schemeClr val="dk1"/>
              </a:buClr>
              <a:buSzPct val="100000"/>
              <a:buChar char="•"/>
            </a:pPr>
            <a:r>
              <a:rPr lang="en-US" sz="2100" b="1" dirty="0">
                <a:latin typeface="Times New Roman" panose="02020603050405020304" pitchFamily="18" charset="0"/>
                <a:ea typeface="Times New Roman"/>
                <a:cs typeface="Times New Roman" panose="02020603050405020304" pitchFamily="18" charset="0"/>
                <a:sym typeface="Times New Roman"/>
              </a:rPr>
              <a:t>Compactness</a:t>
            </a:r>
            <a:r>
              <a:rPr lang="en-US" sz="2100" dirty="0">
                <a:latin typeface="Times New Roman" panose="02020603050405020304" pitchFamily="18" charset="0"/>
                <a:ea typeface="Times New Roman"/>
                <a:cs typeface="Times New Roman" panose="02020603050405020304" pitchFamily="18" charset="0"/>
                <a:sym typeface="Times New Roman"/>
              </a:rPr>
              <a:t>: Maintains a compact model while capturing complex human behaviors, leading to efficient performance.</a:t>
            </a:r>
            <a:endParaRPr sz="31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22E77-B818-9594-6288-535C38AC7812}"/>
              </a:ext>
            </a:extLst>
          </p:cNvPr>
          <p:cNvSpPr>
            <a:spLocks noGrp="1"/>
          </p:cNvSpPr>
          <p:nvPr>
            <p:ph idx="1"/>
          </p:nvPr>
        </p:nvSpPr>
        <p:spPr>
          <a:xfrm>
            <a:off x="330437" y="215740"/>
            <a:ext cx="11861563" cy="573155"/>
          </a:xfrm>
        </p:spPr>
        <p:txBody>
          <a:bodyPr>
            <a:normAutofit/>
          </a:bodyPr>
          <a:lstStyle/>
          <a:p>
            <a:pPr marL="0" indent="0">
              <a:buNone/>
            </a:pPr>
            <a:r>
              <a:rPr lang="en-US" sz="3200" b="1" dirty="0">
                <a:solidFill>
                  <a:srgbClr val="B6114D"/>
                </a:solidFill>
                <a:latin typeface="Times New Roman" panose="02020603050405020304" pitchFamily="18" charset="0"/>
                <a:cs typeface="Times New Roman" panose="02020603050405020304" pitchFamily="18" charset="0"/>
              </a:rPr>
              <a:t>Why </a:t>
            </a:r>
            <a:r>
              <a:rPr lang="en-US" sz="3200" b="1" dirty="0" err="1">
                <a:solidFill>
                  <a:srgbClr val="B6114D"/>
                </a:solidFill>
                <a:latin typeface="Times New Roman" panose="02020603050405020304" pitchFamily="18" charset="0"/>
                <a:cs typeface="Times New Roman" panose="02020603050405020304" pitchFamily="18" charset="0"/>
              </a:rPr>
              <a:t>GoogleNet</a:t>
            </a:r>
            <a:endParaRPr lang="en-US" sz="3200" b="1" dirty="0">
              <a:solidFill>
                <a:srgbClr val="B6114D"/>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554BB39-09BE-0365-AB64-9E7C706897F3}"/>
              </a:ext>
            </a:extLst>
          </p:cNvPr>
          <p:cNvSpPr txBox="1"/>
          <p:nvPr/>
        </p:nvSpPr>
        <p:spPr>
          <a:xfrm>
            <a:off x="298075" y="1104037"/>
            <a:ext cx="10952629" cy="507831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Depth and Efficiency: </a:t>
            </a:r>
            <a:r>
              <a:rPr lang="en-US" dirty="0" err="1">
                <a:latin typeface="Times New Roman" panose="02020603050405020304" pitchFamily="18" charset="0"/>
                <a:cs typeface="Times New Roman" panose="02020603050405020304" pitchFamily="18" charset="0"/>
              </a:rPr>
              <a:t>GoogleNet’s</a:t>
            </a:r>
            <a:r>
              <a:rPr lang="en-US" dirty="0">
                <a:latin typeface="Times New Roman" panose="02020603050405020304" pitchFamily="18" charset="0"/>
                <a:cs typeface="Times New Roman" panose="02020603050405020304" pitchFamily="18" charset="0"/>
              </a:rPr>
              <a:t> deep architecture, combined with its use of </a:t>
            </a:r>
            <a:r>
              <a:rPr lang="en-US" b="1" dirty="0">
                <a:latin typeface="Times New Roman" panose="02020603050405020304" pitchFamily="18" charset="0"/>
                <a:cs typeface="Times New Roman" panose="02020603050405020304" pitchFamily="18" charset="0"/>
              </a:rPr>
              <a:t>Inception modules</a:t>
            </a:r>
            <a:r>
              <a:rPr lang="en-US" dirty="0">
                <a:latin typeface="Times New Roman" panose="02020603050405020304" pitchFamily="18" charset="0"/>
                <a:cs typeface="Times New Roman" panose="02020603050405020304" pitchFamily="18" charset="0"/>
              </a:rPr>
              <a:t>, allows for capturing both high-level and low-level features across different scales. This is especially useful in exercise pose tracking, where detecting details like joint angles and overall body alignment is critical to evaluating the correctness of movements.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Multi-Scale Feature Extraction: </a:t>
            </a:r>
            <a:r>
              <a:rPr lang="en-US" dirty="0" err="1">
                <a:latin typeface="Times New Roman" panose="02020603050405020304" pitchFamily="18" charset="0"/>
                <a:cs typeface="Times New Roman" panose="02020603050405020304" pitchFamily="18" charset="0"/>
              </a:rPr>
              <a:t>GoogleNet’s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Inception modules</a:t>
            </a:r>
            <a:r>
              <a:rPr lang="en-US" dirty="0">
                <a:latin typeface="Times New Roman" panose="02020603050405020304" pitchFamily="18" charset="0"/>
                <a:cs typeface="Times New Roman" panose="02020603050405020304" pitchFamily="18" charset="0"/>
              </a:rPr>
              <a:t> use 1x1, 3x3, and 5x5 filters in parallel, enabling the model to focus on both fine details and broader patterns in the body’s positioning. This is crucial in exercises like push-ups or squats, where both small adjustments (e.g., elbow or knee positioning) and overall posture must be analyzed to ensure correct form.</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Reduced Computational Complexity: </a:t>
            </a:r>
            <a:r>
              <a:rPr lang="en-US" dirty="0">
                <a:latin typeface="Times New Roman" panose="02020603050405020304" pitchFamily="18" charset="0"/>
                <a:cs typeface="Times New Roman" panose="02020603050405020304" pitchFamily="18" charset="0"/>
              </a:rPr>
              <a:t>Despite its depth, </a:t>
            </a:r>
            <a:r>
              <a:rPr lang="en-US" dirty="0" err="1">
                <a:latin typeface="Times New Roman" panose="02020603050405020304" pitchFamily="18" charset="0"/>
                <a:cs typeface="Times New Roman" panose="02020603050405020304" pitchFamily="18" charset="0"/>
              </a:rPr>
              <a:t>GoogleNet</a:t>
            </a:r>
            <a:r>
              <a:rPr lang="en-US" dirty="0">
                <a:latin typeface="Times New Roman" panose="02020603050405020304" pitchFamily="18" charset="0"/>
                <a:cs typeface="Times New Roman" panose="02020603050405020304" pitchFamily="18" charset="0"/>
              </a:rPr>
              <a:t> is designed to be computationally efficient due to its use of </a:t>
            </a:r>
            <a:r>
              <a:rPr lang="en-US" b="1" dirty="0">
                <a:latin typeface="Times New Roman" panose="02020603050405020304" pitchFamily="18" charset="0"/>
                <a:cs typeface="Times New Roman" panose="02020603050405020304" pitchFamily="18" charset="0"/>
              </a:rPr>
              <a:t>1x1 convolutions</a:t>
            </a:r>
            <a:r>
              <a:rPr lang="en-US" dirty="0">
                <a:latin typeface="Times New Roman" panose="02020603050405020304" pitchFamily="18" charset="0"/>
                <a:cs typeface="Times New Roman" panose="02020603050405020304" pitchFamily="18" charset="0"/>
              </a:rPr>
              <a:t> for dimensionality reduction. This makes it suitable for real-time pose evaluation systems, where quick feedback on body posture and movement is essential without sacrificing accuracy.</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Global Average Pooling for Simplicity: </a:t>
            </a:r>
            <a:r>
              <a:rPr lang="en-US" dirty="0">
                <a:latin typeface="Times New Roman" panose="02020603050405020304" pitchFamily="18" charset="0"/>
                <a:cs typeface="Times New Roman" panose="02020603050405020304" pitchFamily="18" charset="0"/>
              </a:rPr>
              <a:t>Instead of fully connected layers, </a:t>
            </a:r>
            <a:r>
              <a:rPr lang="en-US" dirty="0" err="1">
                <a:latin typeface="Times New Roman" panose="02020603050405020304" pitchFamily="18" charset="0"/>
                <a:cs typeface="Times New Roman" panose="02020603050405020304" pitchFamily="18" charset="0"/>
              </a:rPr>
              <a:t>GoogleNet</a:t>
            </a:r>
            <a:r>
              <a:rPr lang="en-US" dirty="0">
                <a:latin typeface="Times New Roman" panose="02020603050405020304" pitchFamily="18" charset="0"/>
                <a:cs typeface="Times New Roman" panose="02020603050405020304" pitchFamily="18" charset="0"/>
              </a:rPr>
              <a:t> uses </a:t>
            </a:r>
            <a:r>
              <a:rPr lang="en-US" b="1" dirty="0">
                <a:latin typeface="Times New Roman" panose="02020603050405020304" pitchFamily="18" charset="0"/>
                <a:cs typeface="Times New Roman" panose="02020603050405020304" pitchFamily="18" charset="0"/>
              </a:rPr>
              <a:t>global average pooling</a:t>
            </a:r>
            <a:r>
              <a:rPr lang="en-US" dirty="0">
                <a:latin typeface="Times New Roman" panose="02020603050405020304" pitchFamily="18" charset="0"/>
                <a:cs typeface="Times New Roman" panose="02020603050405020304" pitchFamily="18" charset="0"/>
              </a:rPr>
              <a:t> to reduce feature maps for classification. This simplifies the architecture, reducing overfitting while ensuring that key information about body positions, such as limb extension or overall balance, is retained.</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181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22E77-B818-9594-6288-535C38AC7812}"/>
              </a:ext>
            </a:extLst>
          </p:cNvPr>
          <p:cNvSpPr>
            <a:spLocks noGrp="1"/>
          </p:cNvSpPr>
          <p:nvPr>
            <p:ph idx="1"/>
          </p:nvPr>
        </p:nvSpPr>
        <p:spPr>
          <a:xfrm>
            <a:off x="330437" y="215740"/>
            <a:ext cx="11861563" cy="573155"/>
          </a:xfrm>
        </p:spPr>
        <p:txBody>
          <a:bodyPr>
            <a:normAutofit/>
          </a:bodyPr>
          <a:lstStyle/>
          <a:p>
            <a:pPr marL="0" indent="0">
              <a:buNone/>
            </a:pPr>
            <a:r>
              <a:rPr lang="en-US" sz="3200" b="1" dirty="0">
                <a:solidFill>
                  <a:srgbClr val="B6114D"/>
                </a:solidFill>
                <a:latin typeface="Times New Roman" panose="02020603050405020304" pitchFamily="18" charset="0"/>
                <a:cs typeface="Times New Roman" panose="02020603050405020304" pitchFamily="18" charset="0"/>
              </a:rPr>
              <a:t>Hyperparameter Table</a:t>
            </a:r>
          </a:p>
        </p:txBody>
      </p:sp>
      <p:sp>
        <p:nvSpPr>
          <p:cNvPr id="7" name="TextBox 6">
            <a:extLst>
              <a:ext uri="{FF2B5EF4-FFF2-40B4-BE49-F238E27FC236}">
                <a16:creationId xmlns:a16="http://schemas.microsoft.com/office/drawing/2014/main" id="{9554BB39-09BE-0365-AB64-9E7C706897F3}"/>
              </a:ext>
            </a:extLst>
          </p:cNvPr>
          <p:cNvSpPr txBox="1"/>
          <p:nvPr/>
        </p:nvSpPr>
        <p:spPr>
          <a:xfrm>
            <a:off x="298075" y="1104037"/>
            <a:ext cx="10952629" cy="92333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VGG16 Architecture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150DC5A1-EC8C-3662-0F37-E3716DAEB2D2}"/>
              </a:ext>
            </a:extLst>
          </p:cNvPr>
          <p:cNvGraphicFramePr>
            <a:graphicFrameLocks noGrp="1"/>
          </p:cNvGraphicFramePr>
          <p:nvPr>
            <p:extLst>
              <p:ext uri="{D42A27DB-BD31-4B8C-83A1-F6EECF244321}">
                <p14:modId xmlns:p14="http://schemas.microsoft.com/office/powerpoint/2010/main" val="652121534"/>
              </p:ext>
            </p:extLst>
          </p:nvPr>
        </p:nvGraphicFramePr>
        <p:xfrm>
          <a:off x="2103718" y="178646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75365370"/>
                    </a:ext>
                  </a:extLst>
                </a:gridCol>
                <a:gridCol w="4064000">
                  <a:extLst>
                    <a:ext uri="{9D8B030D-6E8A-4147-A177-3AD203B41FA5}">
                      <a16:colId xmlns:a16="http://schemas.microsoft.com/office/drawing/2014/main" val="2884421802"/>
                    </a:ext>
                  </a:extLst>
                </a:gridCol>
              </a:tblGrid>
              <a:tr h="370840">
                <a:tc>
                  <a:txBody>
                    <a:bodyPr/>
                    <a:lstStyle/>
                    <a:p>
                      <a:pPr algn="just"/>
                      <a:r>
                        <a:rPr lang="en-IN" dirty="0"/>
                        <a:t>Hyperparameter</a:t>
                      </a:r>
                    </a:p>
                  </a:txBody>
                  <a:tcPr/>
                </a:tc>
                <a:tc>
                  <a:txBody>
                    <a:bodyPr/>
                    <a:lstStyle/>
                    <a:p>
                      <a:pPr algn="just"/>
                      <a:r>
                        <a:rPr lang="en-IN" b="1" dirty="0"/>
                        <a:t>Value</a:t>
                      </a:r>
                      <a:endParaRPr lang="en-IN" dirty="0"/>
                    </a:p>
                  </a:txBody>
                  <a:tcPr anchor="ctr"/>
                </a:tc>
                <a:extLst>
                  <a:ext uri="{0D108BD9-81ED-4DB2-BD59-A6C34878D82A}">
                    <a16:rowId xmlns:a16="http://schemas.microsoft.com/office/drawing/2014/main" val="2447921869"/>
                  </a:ext>
                </a:extLst>
              </a:tr>
              <a:tr h="370840">
                <a:tc>
                  <a:txBody>
                    <a:bodyPr/>
                    <a:lstStyle/>
                    <a:p>
                      <a:pPr algn="just"/>
                      <a:r>
                        <a:rPr lang="en-IN" dirty="0"/>
                        <a:t>Learning Rate</a:t>
                      </a:r>
                    </a:p>
                  </a:txBody>
                  <a:tcPr anchor="ctr"/>
                </a:tc>
                <a:tc>
                  <a:txBody>
                    <a:bodyPr/>
                    <a:lstStyle/>
                    <a:p>
                      <a:pPr algn="just"/>
                      <a:r>
                        <a:rPr lang="en-IN" dirty="0"/>
                        <a:t>0.001</a:t>
                      </a:r>
                    </a:p>
                  </a:txBody>
                  <a:tcPr anchor="ctr"/>
                </a:tc>
                <a:extLst>
                  <a:ext uri="{0D108BD9-81ED-4DB2-BD59-A6C34878D82A}">
                    <a16:rowId xmlns:a16="http://schemas.microsoft.com/office/drawing/2014/main" val="719933450"/>
                  </a:ext>
                </a:extLst>
              </a:tr>
              <a:tr h="370840">
                <a:tc>
                  <a:txBody>
                    <a:bodyPr/>
                    <a:lstStyle/>
                    <a:p>
                      <a:pPr algn="just"/>
                      <a:r>
                        <a:rPr lang="en-IN" dirty="0"/>
                        <a:t>Batch Size</a:t>
                      </a:r>
                    </a:p>
                  </a:txBody>
                  <a:tcPr anchor="ctr"/>
                </a:tc>
                <a:tc>
                  <a:txBody>
                    <a:bodyPr/>
                    <a:lstStyle/>
                    <a:p>
                      <a:pPr algn="just"/>
                      <a:r>
                        <a:rPr lang="en-US" dirty="0"/>
                        <a:t>32</a:t>
                      </a:r>
                      <a:endParaRPr lang="en-IN" dirty="0"/>
                    </a:p>
                  </a:txBody>
                  <a:tcPr/>
                </a:tc>
                <a:extLst>
                  <a:ext uri="{0D108BD9-81ED-4DB2-BD59-A6C34878D82A}">
                    <a16:rowId xmlns:a16="http://schemas.microsoft.com/office/drawing/2014/main" val="3534645333"/>
                  </a:ext>
                </a:extLst>
              </a:tr>
              <a:tr h="370840">
                <a:tc>
                  <a:txBody>
                    <a:bodyPr/>
                    <a:lstStyle/>
                    <a:p>
                      <a:pPr algn="just"/>
                      <a:r>
                        <a:rPr lang="en-IN" dirty="0"/>
                        <a:t>Epochs</a:t>
                      </a:r>
                    </a:p>
                  </a:txBody>
                  <a:tcPr anchor="ctr"/>
                </a:tc>
                <a:tc>
                  <a:txBody>
                    <a:bodyPr/>
                    <a:lstStyle/>
                    <a:p>
                      <a:pPr algn="just"/>
                      <a:r>
                        <a:rPr lang="en-IN" dirty="0"/>
                        <a:t>50</a:t>
                      </a:r>
                    </a:p>
                  </a:txBody>
                  <a:tcPr anchor="ctr"/>
                </a:tc>
                <a:extLst>
                  <a:ext uri="{0D108BD9-81ED-4DB2-BD59-A6C34878D82A}">
                    <a16:rowId xmlns:a16="http://schemas.microsoft.com/office/drawing/2014/main" val="4054781193"/>
                  </a:ext>
                </a:extLst>
              </a:tr>
              <a:tr h="370840">
                <a:tc>
                  <a:txBody>
                    <a:bodyPr/>
                    <a:lstStyle/>
                    <a:p>
                      <a:pPr algn="just"/>
                      <a:r>
                        <a:rPr lang="en-IN" dirty="0"/>
                        <a:t>Optimizer</a:t>
                      </a:r>
                    </a:p>
                  </a:txBody>
                  <a:tcPr anchor="ctr"/>
                </a:tc>
                <a:tc>
                  <a:txBody>
                    <a:bodyPr/>
                    <a:lstStyle/>
                    <a:p>
                      <a:pPr algn="just"/>
                      <a:r>
                        <a:rPr lang="en-IN" dirty="0"/>
                        <a:t>Adam</a:t>
                      </a:r>
                    </a:p>
                  </a:txBody>
                  <a:tcPr anchor="ctr"/>
                </a:tc>
                <a:extLst>
                  <a:ext uri="{0D108BD9-81ED-4DB2-BD59-A6C34878D82A}">
                    <a16:rowId xmlns:a16="http://schemas.microsoft.com/office/drawing/2014/main" val="2926278221"/>
                  </a:ext>
                </a:extLst>
              </a:tr>
              <a:tr h="370840">
                <a:tc>
                  <a:txBody>
                    <a:bodyPr/>
                    <a:lstStyle/>
                    <a:p>
                      <a:pPr algn="just"/>
                      <a:r>
                        <a:rPr lang="en-IN" dirty="0"/>
                        <a:t>Dropout Rate</a:t>
                      </a:r>
                    </a:p>
                  </a:txBody>
                  <a:tcPr anchor="ctr"/>
                </a:tc>
                <a:tc>
                  <a:txBody>
                    <a:bodyPr/>
                    <a:lstStyle/>
                    <a:p>
                      <a:pPr algn="just"/>
                      <a:r>
                        <a:rPr lang="en-IN" dirty="0"/>
                        <a:t>0.5</a:t>
                      </a:r>
                    </a:p>
                  </a:txBody>
                  <a:tcPr anchor="ctr"/>
                </a:tc>
                <a:extLst>
                  <a:ext uri="{0D108BD9-81ED-4DB2-BD59-A6C34878D82A}">
                    <a16:rowId xmlns:a16="http://schemas.microsoft.com/office/drawing/2014/main" val="1066100694"/>
                  </a:ext>
                </a:extLst>
              </a:tr>
              <a:tr h="370840">
                <a:tc>
                  <a:txBody>
                    <a:bodyPr/>
                    <a:lstStyle/>
                    <a:p>
                      <a:pPr algn="just"/>
                      <a:r>
                        <a:rPr lang="en-IN" dirty="0"/>
                        <a:t>Loss Function</a:t>
                      </a:r>
                    </a:p>
                  </a:txBody>
                  <a:tcPr anchor="ctr"/>
                </a:tc>
                <a:tc>
                  <a:txBody>
                    <a:bodyPr/>
                    <a:lstStyle/>
                    <a:p>
                      <a:pPr algn="just"/>
                      <a:r>
                        <a:rPr lang="en-IN" dirty="0"/>
                        <a:t>Categorical </a:t>
                      </a:r>
                      <a:r>
                        <a:rPr lang="en-IN" dirty="0" err="1"/>
                        <a:t>Crossentropy</a:t>
                      </a:r>
                      <a:endParaRPr lang="en-IN" dirty="0"/>
                    </a:p>
                  </a:txBody>
                  <a:tcPr anchor="ctr"/>
                </a:tc>
                <a:extLst>
                  <a:ext uri="{0D108BD9-81ED-4DB2-BD59-A6C34878D82A}">
                    <a16:rowId xmlns:a16="http://schemas.microsoft.com/office/drawing/2014/main" val="3516168979"/>
                  </a:ext>
                </a:extLst>
              </a:tr>
            </a:tbl>
          </a:graphicData>
        </a:graphic>
      </p:graphicFrame>
    </p:spTree>
    <p:extLst>
      <p:ext uri="{BB962C8B-B14F-4D97-AF65-F5344CB8AC3E}">
        <p14:creationId xmlns:p14="http://schemas.microsoft.com/office/powerpoint/2010/main" val="740470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22E77-B818-9594-6288-535C38AC7812}"/>
              </a:ext>
            </a:extLst>
          </p:cNvPr>
          <p:cNvSpPr>
            <a:spLocks noGrp="1"/>
          </p:cNvSpPr>
          <p:nvPr>
            <p:ph idx="1"/>
          </p:nvPr>
        </p:nvSpPr>
        <p:spPr>
          <a:xfrm>
            <a:off x="330437" y="215740"/>
            <a:ext cx="11861563" cy="573155"/>
          </a:xfrm>
        </p:spPr>
        <p:txBody>
          <a:bodyPr>
            <a:normAutofit/>
          </a:bodyPr>
          <a:lstStyle/>
          <a:p>
            <a:pPr marL="0" indent="0">
              <a:buNone/>
            </a:pPr>
            <a:r>
              <a:rPr lang="en-US" sz="3200" b="1" dirty="0">
                <a:solidFill>
                  <a:srgbClr val="B6114D"/>
                </a:solidFill>
                <a:latin typeface="Times New Roman" panose="02020603050405020304" pitchFamily="18" charset="0"/>
                <a:cs typeface="Times New Roman" panose="02020603050405020304" pitchFamily="18" charset="0"/>
              </a:rPr>
              <a:t>Hyperparameter Tuning dense net</a:t>
            </a:r>
          </a:p>
        </p:txBody>
      </p:sp>
      <p:sp>
        <p:nvSpPr>
          <p:cNvPr id="7" name="TextBox 6">
            <a:extLst>
              <a:ext uri="{FF2B5EF4-FFF2-40B4-BE49-F238E27FC236}">
                <a16:creationId xmlns:a16="http://schemas.microsoft.com/office/drawing/2014/main" id="{9554BB39-09BE-0365-AB64-9E7C706897F3}"/>
              </a:ext>
            </a:extLst>
          </p:cNvPr>
          <p:cNvSpPr txBox="1"/>
          <p:nvPr/>
        </p:nvSpPr>
        <p:spPr>
          <a:xfrm>
            <a:off x="468125" y="788895"/>
            <a:ext cx="11255750" cy="258532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Learning Rate Adjustment</a:t>
            </a:r>
            <a:r>
              <a:rPr lang="en-US" dirty="0">
                <a:latin typeface="Times New Roman" panose="02020603050405020304" pitchFamily="18" charset="0"/>
                <a:cs typeface="Times New Roman" panose="02020603050405020304" pitchFamily="18" charset="0"/>
              </a:rPr>
              <a:t>: Testing lower learning rates like 0.0001 or 0.00001 to find the best convergence rate for your model.</a:t>
            </a:r>
          </a:p>
          <a:p>
            <a:pPr algn="just"/>
            <a:r>
              <a:rPr lang="en-US" b="1" dirty="0">
                <a:latin typeface="Times New Roman" panose="02020603050405020304" pitchFamily="18" charset="0"/>
                <a:cs typeface="Times New Roman" panose="02020603050405020304" pitchFamily="18" charset="0"/>
              </a:rPr>
              <a:t>Batch Size</a:t>
            </a:r>
            <a:r>
              <a:rPr lang="en-US" dirty="0">
                <a:latin typeface="Times New Roman" panose="02020603050405020304" pitchFamily="18" charset="0"/>
                <a:cs typeface="Times New Roman" panose="02020603050405020304" pitchFamily="18" charset="0"/>
              </a:rPr>
              <a:t>: Experimenting with different batch sizes (32, 64, 128) to see what balances computational efficiency with gradient updates.</a:t>
            </a:r>
          </a:p>
          <a:p>
            <a:pPr algn="just"/>
            <a:r>
              <a:rPr lang="en-US" b="1" dirty="0">
                <a:latin typeface="Times New Roman" panose="02020603050405020304" pitchFamily="18" charset="0"/>
                <a:cs typeface="Times New Roman" panose="02020603050405020304" pitchFamily="18" charset="0"/>
              </a:rPr>
              <a:t>Epochs</a:t>
            </a:r>
            <a:r>
              <a:rPr lang="en-US" dirty="0">
                <a:latin typeface="Times New Roman" panose="02020603050405020304" pitchFamily="18" charset="0"/>
                <a:cs typeface="Times New Roman" panose="02020603050405020304" pitchFamily="18" charset="0"/>
              </a:rPr>
              <a:t>: Increasing the number of epochs to ensure the model has sufficient time to learn from the data, but preventing overfitting.</a:t>
            </a:r>
          </a:p>
          <a:p>
            <a:pPr algn="just"/>
            <a:r>
              <a:rPr lang="en-US" b="1" dirty="0">
                <a:latin typeface="Times New Roman" panose="02020603050405020304" pitchFamily="18" charset="0"/>
                <a:cs typeface="Times New Roman" panose="02020603050405020304" pitchFamily="18" charset="0"/>
              </a:rPr>
              <a:t>Dropout Rate</a:t>
            </a:r>
            <a:r>
              <a:rPr lang="en-US" dirty="0">
                <a:latin typeface="Times New Roman" panose="02020603050405020304" pitchFamily="18" charset="0"/>
                <a:cs typeface="Times New Roman" panose="02020603050405020304" pitchFamily="18" charset="0"/>
              </a:rPr>
              <a:t>: Adjusting the dropout rate to prevent overfitting and ensure generalization, particularly when using a small dataset.</a:t>
            </a:r>
          </a:p>
          <a:p>
            <a:pPr algn="just"/>
            <a:r>
              <a:rPr lang="en-US" b="1" dirty="0">
                <a:latin typeface="Times New Roman" panose="02020603050405020304" pitchFamily="18" charset="0"/>
                <a:cs typeface="Times New Roman" panose="02020603050405020304" pitchFamily="18" charset="0"/>
              </a:rPr>
              <a:t>Tuning Strategy</a:t>
            </a:r>
            <a:r>
              <a:rPr lang="en-US" dirty="0">
                <a:latin typeface="Times New Roman" panose="02020603050405020304" pitchFamily="18" charset="0"/>
                <a:cs typeface="Times New Roman" panose="02020603050405020304" pitchFamily="18" charset="0"/>
              </a:rPr>
              <a:t>: Grid search or random search methods to find the best hyperparameter combinations.</a:t>
            </a:r>
          </a:p>
        </p:txBody>
      </p:sp>
      <p:graphicFrame>
        <p:nvGraphicFramePr>
          <p:cNvPr id="2" name="Table 1">
            <a:extLst>
              <a:ext uri="{FF2B5EF4-FFF2-40B4-BE49-F238E27FC236}">
                <a16:creationId xmlns:a16="http://schemas.microsoft.com/office/drawing/2014/main" id="{73554721-F575-DD63-95D0-0BE63A4B130A}"/>
              </a:ext>
            </a:extLst>
          </p:cNvPr>
          <p:cNvGraphicFramePr>
            <a:graphicFrameLocks noGrp="1"/>
          </p:cNvGraphicFramePr>
          <p:nvPr>
            <p:extLst>
              <p:ext uri="{D42A27DB-BD31-4B8C-83A1-F6EECF244321}">
                <p14:modId xmlns:p14="http://schemas.microsoft.com/office/powerpoint/2010/main" val="227629079"/>
              </p:ext>
            </p:extLst>
          </p:nvPr>
        </p:nvGraphicFramePr>
        <p:xfrm>
          <a:off x="2775884" y="3429000"/>
          <a:ext cx="6491942" cy="2560320"/>
        </p:xfrm>
        <a:graphic>
          <a:graphicData uri="http://schemas.openxmlformats.org/drawingml/2006/table">
            <a:tbl>
              <a:tblPr firstRow="1" bandRow="1">
                <a:tableStyleId>{5C22544A-7EE6-4342-B048-85BDC9FD1C3A}</a:tableStyleId>
              </a:tblPr>
              <a:tblGrid>
                <a:gridCol w="3245971">
                  <a:extLst>
                    <a:ext uri="{9D8B030D-6E8A-4147-A177-3AD203B41FA5}">
                      <a16:colId xmlns:a16="http://schemas.microsoft.com/office/drawing/2014/main" val="1875365370"/>
                    </a:ext>
                  </a:extLst>
                </a:gridCol>
                <a:gridCol w="3245971">
                  <a:extLst>
                    <a:ext uri="{9D8B030D-6E8A-4147-A177-3AD203B41FA5}">
                      <a16:colId xmlns:a16="http://schemas.microsoft.com/office/drawing/2014/main" val="2884421802"/>
                    </a:ext>
                  </a:extLst>
                </a:gridCol>
              </a:tblGrid>
              <a:tr h="296399">
                <a:tc>
                  <a:txBody>
                    <a:bodyPr/>
                    <a:lstStyle/>
                    <a:p>
                      <a:pPr algn="just"/>
                      <a:r>
                        <a:rPr lang="en-IN" dirty="0"/>
                        <a:t>Hyperparameter</a:t>
                      </a:r>
                    </a:p>
                  </a:txBody>
                  <a:tcPr/>
                </a:tc>
                <a:tc>
                  <a:txBody>
                    <a:bodyPr/>
                    <a:lstStyle/>
                    <a:p>
                      <a:pPr algn="just"/>
                      <a:r>
                        <a:rPr lang="en-IN" b="1" dirty="0"/>
                        <a:t>Value</a:t>
                      </a:r>
                      <a:endParaRPr lang="en-IN" dirty="0"/>
                    </a:p>
                  </a:txBody>
                  <a:tcPr anchor="ctr"/>
                </a:tc>
                <a:extLst>
                  <a:ext uri="{0D108BD9-81ED-4DB2-BD59-A6C34878D82A}">
                    <a16:rowId xmlns:a16="http://schemas.microsoft.com/office/drawing/2014/main" val="2447921869"/>
                  </a:ext>
                </a:extLst>
              </a:tr>
              <a:tr h="296399">
                <a:tc>
                  <a:txBody>
                    <a:bodyPr/>
                    <a:lstStyle/>
                    <a:p>
                      <a:pPr algn="just"/>
                      <a:r>
                        <a:rPr lang="en-IN" dirty="0"/>
                        <a:t>Learning Rate</a:t>
                      </a:r>
                    </a:p>
                  </a:txBody>
                  <a:tcPr anchor="ctr"/>
                </a:tc>
                <a:tc>
                  <a:txBody>
                    <a:bodyPr/>
                    <a:lstStyle/>
                    <a:p>
                      <a:pPr algn="just"/>
                      <a:r>
                        <a:rPr lang="en-IN" dirty="0"/>
                        <a:t>0.0001</a:t>
                      </a:r>
                    </a:p>
                  </a:txBody>
                  <a:tcPr anchor="ctr"/>
                </a:tc>
                <a:extLst>
                  <a:ext uri="{0D108BD9-81ED-4DB2-BD59-A6C34878D82A}">
                    <a16:rowId xmlns:a16="http://schemas.microsoft.com/office/drawing/2014/main" val="719933450"/>
                  </a:ext>
                </a:extLst>
              </a:tr>
              <a:tr h="296399">
                <a:tc>
                  <a:txBody>
                    <a:bodyPr/>
                    <a:lstStyle/>
                    <a:p>
                      <a:pPr algn="just"/>
                      <a:r>
                        <a:rPr lang="en-IN" dirty="0"/>
                        <a:t>Batch Size</a:t>
                      </a:r>
                    </a:p>
                  </a:txBody>
                  <a:tcPr anchor="ctr"/>
                </a:tc>
                <a:tc>
                  <a:txBody>
                    <a:bodyPr/>
                    <a:lstStyle/>
                    <a:p>
                      <a:pPr algn="just"/>
                      <a:r>
                        <a:rPr lang="en-US" dirty="0"/>
                        <a:t>64</a:t>
                      </a:r>
                      <a:endParaRPr lang="en-IN" dirty="0"/>
                    </a:p>
                  </a:txBody>
                  <a:tcPr/>
                </a:tc>
                <a:extLst>
                  <a:ext uri="{0D108BD9-81ED-4DB2-BD59-A6C34878D82A}">
                    <a16:rowId xmlns:a16="http://schemas.microsoft.com/office/drawing/2014/main" val="3534645333"/>
                  </a:ext>
                </a:extLst>
              </a:tr>
              <a:tr h="296399">
                <a:tc>
                  <a:txBody>
                    <a:bodyPr/>
                    <a:lstStyle/>
                    <a:p>
                      <a:pPr algn="just"/>
                      <a:r>
                        <a:rPr lang="en-IN" dirty="0"/>
                        <a:t>Epochs</a:t>
                      </a:r>
                    </a:p>
                  </a:txBody>
                  <a:tcPr anchor="ctr"/>
                </a:tc>
                <a:tc>
                  <a:txBody>
                    <a:bodyPr/>
                    <a:lstStyle/>
                    <a:p>
                      <a:pPr algn="just"/>
                      <a:r>
                        <a:rPr lang="en-US" dirty="0"/>
                        <a:t>1</a:t>
                      </a:r>
                      <a:r>
                        <a:rPr lang="en-IN" dirty="0"/>
                        <a:t>00</a:t>
                      </a:r>
                    </a:p>
                  </a:txBody>
                  <a:tcPr anchor="ctr"/>
                </a:tc>
                <a:extLst>
                  <a:ext uri="{0D108BD9-81ED-4DB2-BD59-A6C34878D82A}">
                    <a16:rowId xmlns:a16="http://schemas.microsoft.com/office/drawing/2014/main" val="4054781193"/>
                  </a:ext>
                </a:extLst>
              </a:tr>
              <a:tr h="296399">
                <a:tc>
                  <a:txBody>
                    <a:bodyPr/>
                    <a:lstStyle/>
                    <a:p>
                      <a:pPr algn="just"/>
                      <a:r>
                        <a:rPr lang="en-IN" dirty="0"/>
                        <a:t>Optimizer</a:t>
                      </a:r>
                    </a:p>
                  </a:txBody>
                  <a:tcPr anchor="ctr"/>
                </a:tc>
                <a:tc>
                  <a:txBody>
                    <a:bodyPr/>
                    <a:lstStyle/>
                    <a:p>
                      <a:pPr algn="just"/>
                      <a:r>
                        <a:rPr lang="en-IN" dirty="0"/>
                        <a:t>Adam</a:t>
                      </a:r>
                    </a:p>
                  </a:txBody>
                  <a:tcPr anchor="ctr"/>
                </a:tc>
                <a:extLst>
                  <a:ext uri="{0D108BD9-81ED-4DB2-BD59-A6C34878D82A}">
                    <a16:rowId xmlns:a16="http://schemas.microsoft.com/office/drawing/2014/main" val="2926278221"/>
                  </a:ext>
                </a:extLst>
              </a:tr>
              <a:tr h="296399">
                <a:tc>
                  <a:txBody>
                    <a:bodyPr/>
                    <a:lstStyle/>
                    <a:p>
                      <a:pPr algn="just"/>
                      <a:r>
                        <a:rPr lang="en-IN" dirty="0"/>
                        <a:t>Dropout Rate</a:t>
                      </a:r>
                    </a:p>
                  </a:txBody>
                  <a:tcPr anchor="ctr"/>
                </a:tc>
                <a:tc>
                  <a:txBody>
                    <a:bodyPr/>
                    <a:lstStyle/>
                    <a:p>
                      <a:pPr algn="just"/>
                      <a:r>
                        <a:rPr lang="en-IN" dirty="0"/>
                        <a:t>0.3</a:t>
                      </a:r>
                    </a:p>
                  </a:txBody>
                  <a:tcPr anchor="ctr"/>
                </a:tc>
                <a:extLst>
                  <a:ext uri="{0D108BD9-81ED-4DB2-BD59-A6C34878D82A}">
                    <a16:rowId xmlns:a16="http://schemas.microsoft.com/office/drawing/2014/main" val="1066100694"/>
                  </a:ext>
                </a:extLst>
              </a:tr>
              <a:tr h="296399">
                <a:tc>
                  <a:txBody>
                    <a:bodyPr/>
                    <a:lstStyle/>
                    <a:p>
                      <a:pPr algn="just"/>
                      <a:r>
                        <a:rPr lang="en-IN" dirty="0"/>
                        <a:t>Loss Function</a:t>
                      </a:r>
                    </a:p>
                  </a:txBody>
                  <a:tcPr anchor="ctr"/>
                </a:tc>
                <a:tc>
                  <a:txBody>
                    <a:bodyPr/>
                    <a:lstStyle/>
                    <a:p>
                      <a:pPr algn="just"/>
                      <a:r>
                        <a:rPr lang="en-IN" dirty="0"/>
                        <a:t>Categorical </a:t>
                      </a:r>
                      <a:r>
                        <a:rPr lang="en-IN" dirty="0" err="1"/>
                        <a:t>Crossentropy</a:t>
                      </a:r>
                      <a:endParaRPr lang="en-IN" dirty="0"/>
                    </a:p>
                  </a:txBody>
                  <a:tcPr anchor="ctr"/>
                </a:tc>
                <a:extLst>
                  <a:ext uri="{0D108BD9-81ED-4DB2-BD59-A6C34878D82A}">
                    <a16:rowId xmlns:a16="http://schemas.microsoft.com/office/drawing/2014/main" val="3516168979"/>
                  </a:ext>
                </a:extLst>
              </a:tr>
            </a:tbl>
          </a:graphicData>
        </a:graphic>
      </p:graphicFrame>
    </p:spTree>
    <p:extLst>
      <p:ext uri="{BB962C8B-B14F-4D97-AF65-F5344CB8AC3E}">
        <p14:creationId xmlns:p14="http://schemas.microsoft.com/office/powerpoint/2010/main" val="1051891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3"/>
          <p:cNvSpPr txBox="1">
            <a:spLocks noGrp="1"/>
          </p:cNvSpPr>
          <p:nvPr>
            <p:ph type="body" idx="1"/>
          </p:nvPr>
        </p:nvSpPr>
        <p:spPr>
          <a:xfrm>
            <a:off x="308360" y="287382"/>
            <a:ext cx="11510473" cy="529302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0000"/>
              </a:buClr>
              <a:buSzPts val="2800"/>
              <a:buNone/>
            </a:pPr>
            <a:r>
              <a:rPr lang="en-US" sz="2800" b="1" dirty="0">
                <a:solidFill>
                  <a:srgbClr val="B6114D"/>
                </a:solidFill>
                <a:latin typeface="Times New Roman"/>
                <a:ea typeface="Times New Roman"/>
                <a:cs typeface="Times New Roman"/>
                <a:sym typeface="Times New Roman"/>
              </a:rPr>
              <a:t>Hyperparameter Table</a:t>
            </a:r>
            <a:endParaRPr dirty="0">
              <a:solidFill>
                <a:srgbClr val="B6114D"/>
              </a:solidFill>
            </a:endParaRPr>
          </a:p>
          <a:p>
            <a:pPr marL="0" lvl="0" indent="0" algn="l" rtl="0">
              <a:lnSpc>
                <a:spcPct val="90000"/>
              </a:lnSpc>
              <a:spcBef>
                <a:spcPts val="1000"/>
              </a:spcBef>
              <a:spcAft>
                <a:spcPts val="0"/>
              </a:spcAft>
              <a:buClr>
                <a:schemeClr val="dk1"/>
              </a:buClr>
              <a:buSzPts val="1800"/>
              <a:buNone/>
            </a:pPr>
            <a:r>
              <a:rPr lang="en-US" sz="1800" dirty="0" err="1">
                <a:latin typeface="Times New Roman" panose="02020603050405020304" pitchFamily="18" charset="0"/>
                <a:ea typeface="Times New Roman"/>
                <a:cs typeface="Times New Roman" panose="02020603050405020304" pitchFamily="18" charset="0"/>
                <a:sym typeface="Times New Roman"/>
              </a:rPr>
              <a:t>DenseNet</a:t>
            </a:r>
            <a:r>
              <a:rPr lang="en-US" sz="1800" dirty="0">
                <a:latin typeface="Times New Roman" panose="02020603050405020304" pitchFamily="18" charset="0"/>
                <a:ea typeface="Times New Roman"/>
                <a:cs typeface="Times New Roman" panose="02020603050405020304" pitchFamily="18" charset="0"/>
                <a:sym typeface="Times New Roman"/>
              </a:rPr>
              <a:t> architecture</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C6AFF5A7-B682-9627-A98A-47D170493379}"/>
              </a:ext>
            </a:extLst>
          </p:cNvPr>
          <p:cNvGraphicFramePr>
            <a:graphicFrameLocks noGrp="1"/>
          </p:cNvGraphicFramePr>
          <p:nvPr>
            <p:extLst>
              <p:ext uri="{D42A27DB-BD31-4B8C-83A1-F6EECF244321}">
                <p14:modId xmlns:p14="http://schemas.microsoft.com/office/powerpoint/2010/main" val="1108726147"/>
              </p:ext>
            </p:extLst>
          </p:nvPr>
        </p:nvGraphicFramePr>
        <p:xfrm>
          <a:off x="2687755" y="1051186"/>
          <a:ext cx="6751681" cy="4351334"/>
        </p:xfrm>
        <a:graphic>
          <a:graphicData uri="http://schemas.openxmlformats.org/drawingml/2006/table">
            <a:tbl>
              <a:tblPr firstRow="1" bandRow="1"/>
              <a:tblGrid>
                <a:gridCol w="3491952">
                  <a:extLst>
                    <a:ext uri="{9D8B030D-6E8A-4147-A177-3AD203B41FA5}">
                      <a16:colId xmlns:a16="http://schemas.microsoft.com/office/drawing/2014/main" val="1076528793"/>
                    </a:ext>
                  </a:extLst>
                </a:gridCol>
                <a:gridCol w="3259729">
                  <a:extLst>
                    <a:ext uri="{9D8B030D-6E8A-4147-A177-3AD203B41FA5}">
                      <a16:colId xmlns:a16="http://schemas.microsoft.com/office/drawing/2014/main" val="1034372057"/>
                    </a:ext>
                  </a:extLst>
                </a:gridCol>
              </a:tblGrid>
              <a:tr h="334718">
                <a:tc>
                  <a:txBody>
                    <a:bodyPr/>
                    <a:lstStyle/>
                    <a:p>
                      <a:pPr marL="0" marR="0" indent="0" algn="l" rtl="0" fontAlgn="t">
                        <a:spcBef>
                          <a:spcPts val="0"/>
                        </a:spcBef>
                        <a:spcAft>
                          <a:spcPts val="0"/>
                        </a:spcAft>
                      </a:pPr>
                      <a:r>
                        <a:rPr lang="en-US" sz="1600" b="1" i="0" u="none" strike="noStrike">
                          <a:solidFill>
                            <a:srgbClr val="FFFFFF"/>
                          </a:solidFill>
                          <a:effectLst/>
                          <a:latin typeface="Calibri" panose="020F0502020204030204" pitchFamily="34" charset="0"/>
                          <a:ea typeface="Calibri" panose="020F0502020204030204" pitchFamily="34" charset="0"/>
                          <a:cs typeface="Calibri" panose="020F0502020204030204" pitchFamily="34" charset="0"/>
                        </a:rPr>
                        <a:t>Hyperparameter</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marR="0" indent="0" algn="l" rtl="0" fontAlgn="t">
                        <a:spcBef>
                          <a:spcPts val="0"/>
                        </a:spcBef>
                        <a:spcAft>
                          <a:spcPts val="0"/>
                        </a:spcAft>
                      </a:pPr>
                      <a:r>
                        <a:rPr lang="en-US" sz="1600" b="1" i="0" u="none" strike="noStrike">
                          <a:solidFill>
                            <a:srgbClr val="FFFFFF"/>
                          </a:solidFill>
                          <a:effectLst/>
                          <a:latin typeface="Calibri" panose="020F0502020204030204" pitchFamily="34" charset="0"/>
                          <a:ea typeface="Calibri" panose="020F0502020204030204" pitchFamily="34" charset="0"/>
                          <a:cs typeface="Calibri" panose="020F0502020204030204" pitchFamily="34" charset="0"/>
                        </a:rPr>
                        <a:t>Typical Values</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303815619"/>
                  </a:ext>
                </a:extLst>
              </a:tr>
              <a:tr h="334718">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Learning Rate</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D4EA"/>
                    </a:solidFill>
                  </a:tcPr>
                </a:tc>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0.001, 0.01</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D4EA"/>
                    </a:solidFill>
                  </a:tcPr>
                </a:tc>
                <a:extLst>
                  <a:ext uri="{0D108BD9-81ED-4DB2-BD59-A6C34878D82A}">
                    <a16:rowId xmlns:a16="http://schemas.microsoft.com/office/drawing/2014/main" val="4060744156"/>
                  </a:ext>
                </a:extLst>
              </a:tr>
              <a:tr h="334718">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Batch Size</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5"/>
                    </a:solidFill>
                  </a:tcPr>
                </a:tc>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16, 32, 64</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5"/>
                    </a:solidFill>
                  </a:tcPr>
                </a:tc>
                <a:extLst>
                  <a:ext uri="{0D108BD9-81ED-4DB2-BD59-A6C34878D82A}">
                    <a16:rowId xmlns:a16="http://schemas.microsoft.com/office/drawing/2014/main" val="521664676"/>
                  </a:ext>
                </a:extLst>
              </a:tr>
              <a:tr h="334718">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Epochs</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D4EA"/>
                    </a:solidFill>
                  </a:tcPr>
                </a:tc>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50, 100, 200</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D4EA"/>
                    </a:solidFill>
                  </a:tcPr>
                </a:tc>
                <a:extLst>
                  <a:ext uri="{0D108BD9-81ED-4DB2-BD59-A6C34878D82A}">
                    <a16:rowId xmlns:a16="http://schemas.microsoft.com/office/drawing/2014/main" val="3020623440"/>
                  </a:ext>
                </a:extLst>
              </a:tr>
              <a:tr h="334718">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Weight Decay</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5"/>
                    </a:solidFill>
                  </a:tcPr>
                </a:tc>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 e -4, 5e-4</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5"/>
                    </a:solidFill>
                  </a:tcPr>
                </a:tc>
                <a:extLst>
                  <a:ext uri="{0D108BD9-81ED-4DB2-BD59-A6C34878D82A}">
                    <a16:rowId xmlns:a16="http://schemas.microsoft.com/office/drawing/2014/main" val="2109894144"/>
                  </a:ext>
                </a:extLst>
              </a:tr>
              <a:tr h="334718">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Dropout Rate</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D4EA"/>
                    </a:solidFill>
                  </a:tcPr>
                </a:tc>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02, 0.5</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D4EA"/>
                    </a:solidFill>
                  </a:tcPr>
                </a:tc>
                <a:extLst>
                  <a:ext uri="{0D108BD9-81ED-4DB2-BD59-A6C34878D82A}">
                    <a16:rowId xmlns:a16="http://schemas.microsoft.com/office/drawing/2014/main" val="747655733"/>
                  </a:ext>
                </a:extLst>
              </a:tr>
              <a:tr h="334718">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Number of Dense Blocks</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5"/>
                    </a:solidFill>
                  </a:tcPr>
                </a:tc>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3,4,5</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5"/>
                    </a:solidFill>
                  </a:tcPr>
                </a:tc>
                <a:extLst>
                  <a:ext uri="{0D108BD9-81ED-4DB2-BD59-A6C34878D82A}">
                    <a16:rowId xmlns:a16="http://schemas.microsoft.com/office/drawing/2014/main" val="1145848604"/>
                  </a:ext>
                </a:extLst>
              </a:tr>
              <a:tr h="334718">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Growth Rate</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D4EA"/>
                    </a:solidFill>
                  </a:tcPr>
                </a:tc>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12, 24, 32</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D4EA"/>
                    </a:solidFill>
                  </a:tcPr>
                </a:tc>
                <a:extLst>
                  <a:ext uri="{0D108BD9-81ED-4DB2-BD59-A6C34878D82A}">
                    <a16:rowId xmlns:a16="http://schemas.microsoft.com/office/drawing/2014/main" val="99592559"/>
                  </a:ext>
                </a:extLst>
              </a:tr>
              <a:tr h="334718">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Input Image Size</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5"/>
                    </a:solidFill>
                  </a:tcPr>
                </a:tc>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224x224, 256x256</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5"/>
                    </a:solidFill>
                  </a:tcPr>
                </a:tc>
                <a:extLst>
                  <a:ext uri="{0D108BD9-81ED-4DB2-BD59-A6C34878D82A}">
                    <a16:rowId xmlns:a16="http://schemas.microsoft.com/office/drawing/2014/main" val="3803930949"/>
                  </a:ext>
                </a:extLst>
              </a:tr>
              <a:tr h="334718">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Pose Feature Dimension</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D4EA"/>
                    </a:solidFill>
                  </a:tcPr>
                </a:tc>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64, 128, 256</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D4EA"/>
                    </a:solidFill>
                  </a:tcPr>
                </a:tc>
                <a:extLst>
                  <a:ext uri="{0D108BD9-81ED-4DB2-BD59-A6C34878D82A}">
                    <a16:rowId xmlns:a16="http://schemas.microsoft.com/office/drawing/2014/main" val="733501781"/>
                  </a:ext>
                </a:extLst>
              </a:tr>
              <a:tr h="334718">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Activation Function</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5"/>
                    </a:solidFill>
                  </a:tcPr>
                </a:tc>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ReLU, Leaky ReLU</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5"/>
                    </a:solidFill>
                  </a:tcPr>
                </a:tc>
                <a:extLst>
                  <a:ext uri="{0D108BD9-81ED-4DB2-BD59-A6C34878D82A}">
                    <a16:rowId xmlns:a16="http://schemas.microsoft.com/office/drawing/2014/main" val="4127654610"/>
                  </a:ext>
                </a:extLst>
              </a:tr>
              <a:tr h="334718">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Optimizer</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D4EA"/>
                    </a:solidFill>
                  </a:tcPr>
                </a:tc>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Adam, SGD</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D4EA"/>
                    </a:solidFill>
                  </a:tcPr>
                </a:tc>
                <a:extLst>
                  <a:ext uri="{0D108BD9-81ED-4DB2-BD59-A6C34878D82A}">
                    <a16:rowId xmlns:a16="http://schemas.microsoft.com/office/drawing/2014/main" val="388936997"/>
                  </a:ext>
                </a:extLst>
              </a:tr>
              <a:tr h="334718">
                <a:tc>
                  <a:txBody>
                    <a:bodyPr/>
                    <a:lstStyle/>
                    <a:p>
                      <a:pPr marL="0" marR="0" indent="0" algn="l" rtl="0" fontAlgn="t">
                        <a:spcBef>
                          <a:spcPts val="0"/>
                        </a:spcBef>
                        <a:spcAft>
                          <a:spcPts val="0"/>
                        </a:spcAft>
                      </a:pPr>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Momentum (for SGD)</a:t>
                      </a:r>
                      <a:endParaRPr lang="en-US" sz="1600" b="0" i="0" u="none" strike="noStrike">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5"/>
                    </a:solidFill>
                  </a:tcPr>
                </a:tc>
                <a:tc>
                  <a:txBody>
                    <a:bodyPr/>
                    <a:lstStyle/>
                    <a:p>
                      <a:pPr marL="0" marR="0" indent="0" algn="l" rtl="0" fontAlgn="t">
                        <a:spcBef>
                          <a:spcPts val="0"/>
                        </a:spcBef>
                        <a:spcAft>
                          <a:spcPts val="0"/>
                        </a:spcAft>
                      </a:pPr>
                      <a:r>
                        <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0.9, 0.99</a:t>
                      </a:r>
                      <a:endParaRPr lang="en-US" sz="1600" b="0" i="0" u="none" strike="noStrike" dirty="0">
                        <a:effectLst/>
                        <a:latin typeface="Arial" panose="020B0604020202020204" pitchFamily="34" charset="0"/>
                      </a:endParaRPr>
                    </a:p>
                  </a:txBody>
                  <a:tcPr marL="82533" marR="82533" marT="41267" marB="4126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F5"/>
                    </a:solidFill>
                  </a:tcPr>
                </a:tc>
                <a:extLst>
                  <a:ext uri="{0D108BD9-81ED-4DB2-BD59-A6C34878D82A}">
                    <a16:rowId xmlns:a16="http://schemas.microsoft.com/office/drawing/2014/main" val="2654365858"/>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5" name="Picture 4">
            <a:extLst>
              <a:ext uri="{FF2B5EF4-FFF2-40B4-BE49-F238E27FC236}">
                <a16:creationId xmlns:a16="http://schemas.microsoft.com/office/drawing/2014/main" id="{24CE5B05-4579-ACC8-C666-6401A1132A0D}"/>
              </a:ext>
            </a:extLst>
          </p:cNvPr>
          <p:cNvPicPr>
            <a:picLocks noChangeAspect="1"/>
          </p:cNvPicPr>
          <p:nvPr/>
        </p:nvPicPr>
        <p:blipFill>
          <a:blip r:embed="rId3"/>
          <a:stretch>
            <a:fillRect/>
          </a:stretch>
        </p:blipFill>
        <p:spPr>
          <a:xfrm>
            <a:off x="-138022" y="122453"/>
            <a:ext cx="11638273" cy="540152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22E77-B818-9594-6288-535C38AC7812}"/>
              </a:ext>
            </a:extLst>
          </p:cNvPr>
          <p:cNvSpPr>
            <a:spLocks noGrp="1"/>
          </p:cNvSpPr>
          <p:nvPr>
            <p:ph idx="1"/>
          </p:nvPr>
        </p:nvSpPr>
        <p:spPr>
          <a:xfrm>
            <a:off x="330437" y="215740"/>
            <a:ext cx="11861563" cy="573155"/>
          </a:xfrm>
        </p:spPr>
        <p:txBody>
          <a:bodyPr>
            <a:normAutofit/>
          </a:bodyPr>
          <a:lstStyle/>
          <a:p>
            <a:pPr marL="0" indent="0">
              <a:buNone/>
            </a:pPr>
            <a:r>
              <a:rPr lang="en-US" sz="3200" b="1" dirty="0">
                <a:solidFill>
                  <a:srgbClr val="B6114D"/>
                </a:solidFill>
                <a:latin typeface="Times New Roman" panose="02020603050405020304" pitchFamily="18" charset="0"/>
                <a:cs typeface="Times New Roman" panose="02020603050405020304" pitchFamily="18" charset="0"/>
              </a:rPr>
              <a:t>Hyperparameter Table</a:t>
            </a:r>
          </a:p>
        </p:txBody>
      </p:sp>
      <p:sp>
        <p:nvSpPr>
          <p:cNvPr id="7" name="TextBox 6">
            <a:extLst>
              <a:ext uri="{FF2B5EF4-FFF2-40B4-BE49-F238E27FC236}">
                <a16:creationId xmlns:a16="http://schemas.microsoft.com/office/drawing/2014/main" id="{9554BB39-09BE-0365-AB64-9E7C706897F3}"/>
              </a:ext>
            </a:extLst>
          </p:cNvPr>
          <p:cNvSpPr txBox="1"/>
          <p:nvPr/>
        </p:nvSpPr>
        <p:spPr>
          <a:xfrm>
            <a:off x="298075" y="1104037"/>
            <a:ext cx="10952629" cy="923330"/>
          </a:xfrm>
          <a:prstGeom prst="rect">
            <a:avLst/>
          </a:prstGeom>
          <a:noFill/>
        </p:spPr>
        <p:txBody>
          <a:bodyPr wrap="square">
            <a:spAutoFit/>
          </a:bodyPr>
          <a:lstStyle/>
          <a:p>
            <a:pPr algn="just"/>
            <a:r>
              <a:rPr lang="en-US" b="1" dirty="0" err="1">
                <a:latin typeface="Times New Roman" panose="02020603050405020304" pitchFamily="18" charset="0"/>
                <a:cs typeface="Times New Roman" panose="02020603050405020304" pitchFamily="18" charset="0"/>
              </a:rPr>
              <a:t>GoogleNet</a:t>
            </a:r>
            <a:r>
              <a:rPr lang="en-US" b="1" dirty="0">
                <a:latin typeface="Times New Roman" panose="02020603050405020304" pitchFamily="18" charset="0"/>
                <a:cs typeface="Times New Roman" panose="02020603050405020304" pitchFamily="18" charset="0"/>
              </a:rPr>
              <a:t> Architecture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150DC5A1-EC8C-3662-0F37-E3716DAEB2D2}"/>
              </a:ext>
            </a:extLst>
          </p:cNvPr>
          <p:cNvGraphicFramePr>
            <a:graphicFrameLocks noGrp="1"/>
          </p:cNvGraphicFramePr>
          <p:nvPr/>
        </p:nvGraphicFramePr>
        <p:xfrm>
          <a:off x="2103718" y="178646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75365370"/>
                    </a:ext>
                  </a:extLst>
                </a:gridCol>
                <a:gridCol w="4064000">
                  <a:extLst>
                    <a:ext uri="{9D8B030D-6E8A-4147-A177-3AD203B41FA5}">
                      <a16:colId xmlns:a16="http://schemas.microsoft.com/office/drawing/2014/main" val="2884421802"/>
                    </a:ext>
                  </a:extLst>
                </a:gridCol>
              </a:tblGrid>
              <a:tr h="370840">
                <a:tc>
                  <a:txBody>
                    <a:bodyPr/>
                    <a:lstStyle/>
                    <a:p>
                      <a:pPr algn="just"/>
                      <a:r>
                        <a:rPr lang="en-IN" dirty="0"/>
                        <a:t>Hyperparameter</a:t>
                      </a:r>
                    </a:p>
                  </a:txBody>
                  <a:tcPr/>
                </a:tc>
                <a:tc>
                  <a:txBody>
                    <a:bodyPr/>
                    <a:lstStyle/>
                    <a:p>
                      <a:pPr algn="just"/>
                      <a:r>
                        <a:rPr lang="en-IN" b="1" dirty="0"/>
                        <a:t>Value</a:t>
                      </a:r>
                      <a:endParaRPr lang="en-IN" dirty="0"/>
                    </a:p>
                  </a:txBody>
                  <a:tcPr anchor="ctr"/>
                </a:tc>
                <a:extLst>
                  <a:ext uri="{0D108BD9-81ED-4DB2-BD59-A6C34878D82A}">
                    <a16:rowId xmlns:a16="http://schemas.microsoft.com/office/drawing/2014/main" val="2447921869"/>
                  </a:ext>
                </a:extLst>
              </a:tr>
              <a:tr h="370840">
                <a:tc>
                  <a:txBody>
                    <a:bodyPr/>
                    <a:lstStyle/>
                    <a:p>
                      <a:pPr algn="just"/>
                      <a:r>
                        <a:rPr lang="en-IN" dirty="0"/>
                        <a:t>Learning Rate</a:t>
                      </a:r>
                    </a:p>
                  </a:txBody>
                  <a:tcPr anchor="ctr"/>
                </a:tc>
                <a:tc>
                  <a:txBody>
                    <a:bodyPr/>
                    <a:lstStyle/>
                    <a:p>
                      <a:pPr algn="just"/>
                      <a:r>
                        <a:rPr lang="en-IN" dirty="0"/>
                        <a:t>0.1</a:t>
                      </a:r>
                    </a:p>
                  </a:txBody>
                  <a:tcPr anchor="ctr"/>
                </a:tc>
                <a:extLst>
                  <a:ext uri="{0D108BD9-81ED-4DB2-BD59-A6C34878D82A}">
                    <a16:rowId xmlns:a16="http://schemas.microsoft.com/office/drawing/2014/main" val="719933450"/>
                  </a:ext>
                </a:extLst>
              </a:tr>
              <a:tr h="370840">
                <a:tc>
                  <a:txBody>
                    <a:bodyPr/>
                    <a:lstStyle/>
                    <a:p>
                      <a:pPr algn="just"/>
                      <a:r>
                        <a:rPr lang="en-IN" dirty="0"/>
                        <a:t>Batch Size</a:t>
                      </a:r>
                    </a:p>
                  </a:txBody>
                  <a:tcPr anchor="ctr"/>
                </a:tc>
                <a:tc>
                  <a:txBody>
                    <a:bodyPr/>
                    <a:lstStyle/>
                    <a:p>
                      <a:pPr algn="just"/>
                      <a:r>
                        <a:rPr lang="en-US" dirty="0"/>
                        <a:t>128</a:t>
                      </a:r>
                      <a:endParaRPr lang="en-IN" dirty="0"/>
                    </a:p>
                  </a:txBody>
                  <a:tcPr/>
                </a:tc>
                <a:extLst>
                  <a:ext uri="{0D108BD9-81ED-4DB2-BD59-A6C34878D82A}">
                    <a16:rowId xmlns:a16="http://schemas.microsoft.com/office/drawing/2014/main" val="3534645333"/>
                  </a:ext>
                </a:extLst>
              </a:tr>
              <a:tr h="370840">
                <a:tc>
                  <a:txBody>
                    <a:bodyPr/>
                    <a:lstStyle/>
                    <a:p>
                      <a:pPr algn="just"/>
                      <a:r>
                        <a:rPr lang="en-IN" dirty="0"/>
                        <a:t>Epochs</a:t>
                      </a:r>
                    </a:p>
                  </a:txBody>
                  <a:tcPr anchor="ctr"/>
                </a:tc>
                <a:tc>
                  <a:txBody>
                    <a:bodyPr/>
                    <a:lstStyle/>
                    <a:p>
                      <a:pPr algn="just"/>
                      <a:r>
                        <a:rPr lang="en-IN" dirty="0"/>
                        <a:t>100</a:t>
                      </a:r>
                    </a:p>
                  </a:txBody>
                  <a:tcPr anchor="ctr"/>
                </a:tc>
                <a:extLst>
                  <a:ext uri="{0D108BD9-81ED-4DB2-BD59-A6C34878D82A}">
                    <a16:rowId xmlns:a16="http://schemas.microsoft.com/office/drawing/2014/main" val="4054781193"/>
                  </a:ext>
                </a:extLst>
              </a:tr>
              <a:tr h="370840">
                <a:tc>
                  <a:txBody>
                    <a:bodyPr/>
                    <a:lstStyle/>
                    <a:p>
                      <a:pPr algn="just"/>
                      <a:r>
                        <a:rPr lang="en-IN" dirty="0"/>
                        <a:t>Optimizer</a:t>
                      </a:r>
                    </a:p>
                  </a:txBody>
                  <a:tcPr anchor="ctr"/>
                </a:tc>
                <a:tc>
                  <a:txBody>
                    <a:bodyPr/>
                    <a:lstStyle/>
                    <a:p>
                      <a:pPr algn="just"/>
                      <a:r>
                        <a:rPr lang="en-IN" dirty="0"/>
                        <a:t>SGD</a:t>
                      </a:r>
                    </a:p>
                  </a:txBody>
                  <a:tcPr anchor="ctr"/>
                </a:tc>
                <a:extLst>
                  <a:ext uri="{0D108BD9-81ED-4DB2-BD59-A6C34878D82A}">
                    <a16:rowId xmlns:a16="http://schemas.microsoft.com/office/drawing/2014/main" val="2926278221"/>
                  </a:ext>
                </a:extLst>
              </a:tr>
              <a:tr h="370840">
                <a:tc>
                  <a:txBody>
                    <a:bodyPr/>
                    <a:lstStyle/>
                    <a:p>
                      <a:pPr algn="just"/>
                      <a:r>
                        <a:rPr lang="en-IN" dirty="0"/>
                        <a:t>Dropout Rate</a:t>
                      </a:r>
                    </a:p>
                  </a:txBody>
                  <a:tcPr anchor="ctr"/>
                </a:tc>
                <a:tc>
                  <a:txBody>
                    <a:bodyPr/>
                    <a:lstStyle/>
                    <a:p>
                      <a:pPr algn="just"/>
                      <a:r>
                        <a:rPr lang="en-IN" dirty="0"/>
                        <a:t>0.4</a:t>
                      </a:r>
                    </a:p>
                  </a:txBody>
                  <a:tcPr anchor="ctr"/>
                </a:tc>
                <a:extLst>
                  <a:ext uri="{0D108BD9-81ED-4DB2-BD59-A6C34878D82A}">
                    <a16:rowId xmlns:a16="http://schemas.microsoft.com/office/drawing/2014/main" val="1066100694"/>
                  </a:ext>
                </a:extLst>
              </a:tr>
              <a:tr h="370840">
                <a:tc>
                  <a:txBody>
                    <a:bodyPr/>
                    <a:lstStyle/>
                    <a:p>
                      <a:pPr algn="just"/>
                      <a:r>
                        <a:rPr lang="en-IN" dirty="0"/>
                        <a:t>Loss Function</a:t>
                      </a:r>
                    </a:p>
                  </a:txBody>
                  <a:tcPr anchor="ctr"/>
                </a:tc>
                <a:tc>
                  <a:txBody>
                    <a:bodyPr/>
                    <a:lstStyle/>
                    <a:p>
                      <a:pPr algn="just"/>
                      <a:r>
                        <a:rPr lang="en-IN" dirty="0"/>
                        <a:t>Categorical Cross entropy</a:t>
                      </a:r>
                    </a:p>
                  </a:txBody>
                  <a:tcPr anchor="ctr"/>
                </a:tc>
                <a:extLst>
                  <a:ext uri="{0D108BD9-81ED-4DB2-BD59-A6C34878D82A}">
                    <a16:rowId xmlns:a16="http://schemas.microsoft.com/office/drawing/2014/main" val="3516168979"/>
                  </a:ext>
                </a:extLst>
              </a:tr>
            </a:tbl>
          </a:graphicData>
        </a:graphic>
      </p:graphicFrame>
    </p:spTree>
    <p:extLst>
      <p:ext uri="{BB962C8B-B14F-4D97-AF65-F5344CB8AC3E}">
        <p14:creationId xmlns:p14="http://schemas.microsoft.com/office/powerpoint/2010/main" val="3174340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
          <p:cNvSpPr txBox="1">
            <a:spLocks noGrp="1"/>
          </p:cNvSpPr>
          <p:nvPr>
            <p:ph type="body" idx="1"/>
          </p:nvPr>
        </p:nvSpPr>
        <p:spPr>
          <a:xfrm>
            <a:off x="111095" y="170916"/>
            <a:ext cx="11861563" cy="586027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FF0000"/>
              </a:buClr>
              <a:buSzPts val="3200"/>
              <a:buNone/>
            </a:pPr>
            <a:r>
              <a:rPr lang="en-US" sz="3200" b="1" dirty="0">
                <a:solidFill>
                  <a:srgbClr val="B6114D"/>
                </a:solidFill>
                <a:latin typeface="Times New Roman"/>
                <a:ea typeface="Times New Roman"/>
                <a:cs typeface="Times New Roman"/>
                <a:sym typeface="Times New Roman"/>
              </a:rPr>
              <a:t>Introduction</a:t>
            </a:r>
            <a:endParaRPr dirty="0">
              <a:solidFill>
                <a:srgbClr val="B6114D"/>
              </a:solidFill>
            </a:endParaRPr>
          </a:p>
          <a:p>
            <a:pPr marL="227965" lvl="0" indent="-227965" algn="l" rtl="0">
              <a:lnSpc>
                <a:spcPct val="160000"/>
              </a:lnSpc>
              <a:spcBef>
                <a:spcPts val="1000"/>
              </a:spcBef>
              <a:spcAft>
                <a:spcPts val="0"/>
              </a:spcAft>
              <a:buClr>
                <a:srgbClr val="000000"/>
              </a:buClr>
              <a:buSzPts val="2000"/>
              <a:buChar char="•"/>
            </a:pPr>
            <a:r>
              <a:rPr lang="en-US" sz="2000" b="1" dirty="0">
                <a:solidFill>
                  <a:srgbClr val="000000"/>
                </a:solidFill>
                <a:latin typeface="Times New Roman"/>
                <a:ea typeface="Times New Roman"/>
                <a:cs typeface="Times New Roman"/>
                <a:sym typeface="Times New Roman"/>
              </a:rPr>
              <a:t>Computer Vision in Exercise Pose Tracker</a:t>
            </a:r>
            <a:endParaRPr dirty="0"/>
          </a:p>
          <a:p>
            <a:pPr marL="685154" lvl="1" indent="-227965" algn="l" rtl="0">
              <a:lnSpc>
                <a:spcPct val="160000"/>
              </a:lnSpc>
              <a:spcBef>
                <a:spcPts val="500"/>
              </a:spcBef>
              <a:spcAft>
                <a:spcPts val="0"/>
              </a:spcAft>
              <a:buClr>
                <a:srgbClr val="000000"/>
              </a:buClr>
              <a:buSzPts val="1600"/>
              <a:buChar char="•"/>
            </a:pPr>
            <a:r>
              <a:rPr lang="en-US" sz="1600" b="1" dirty="0">
                <a:solidFill>
                  <a:srgbClr val="000000"/>
                </a:solidFill>
                <a:latin typeface="Times New Roman"/>
                <a:ea typeface="Times New Roman"/>
                <a:cs typeface="Times New Roman"/>
                <a:sym typeface="Times New Roman"/>
              </a:rPr>
              <a:t>Pose Estimation: </a:t>
            </a:r>
            <a:r>
              <a:rPr lang="en-US" sz="1600" dirty="0">
                <a:solidFill>
                  <a:srgbClr val="000000"/>
                </a:solidFill>
                <a:latin typeface="Times New Roman"/>
                <a:ea typeface="Times New Roman"/>
                <a:cs typeface="Times New Roman"/>
                <a:sym typeface="Times New Roman"/>
              </a:rPr>
              <a:t>Uses models like </a:t>
            </a:r>
            <a:r>
              <a:rPr lang="en-US" sz="1600" dirty="0" err="1">
                <a:solidFill>
                  <a:srgbClr val="000000"/>
                </a:solidFill>
                <a:latin typeface="Times New Roman"/>
                <a:ea typeface="Times New Roman"/>
                <a:cs typeface="Times New Roman"/>
                <a:sym typeface="Times New Roman"/>
              </a:rPr>
              <a:t>OpenPose</a:t>
            </a:r>
            <a:r>
              <a:rPr lang="en-US" sz="1600" dirty="0">
                <a:solidFill>
                  <a:srgbClr val="000000"/>
                </a:solidFill>
                <a:latin typeface="Times New Roman"/>
                <a:ea typeface="Times New Roman"/>
                <a:cs typeface="Times New Roman"/>
                <a:sym typeface="Times New Roman"/>
              </a:rPr>
              <a:t> or </a:t>
            </a:r>
            <a:r>
              <a:rPr lang="en-US" sz="1600" dirty="0" err="1">
                <a:solidFill>
                  <a:srgbClr val="000000"/>
                </a:solidFill>
                <a:latin typeface="Times New Roman"/>
                <a:ea typeface="Times New Roman"/>
                <a:cs typeface="Times New Roman"/>
                <a:sym typeface="Times New Roman"/>
              </a:rPr>
              <a:t>MediaPipe</a:t>
            </a:r>
            <a:r>
              <a:rPr lang="en-US" sz="1600" dirty="0">
                <a:solidFill>
                  <a:srgbClr val="000000"/>
                </a:solidFill>
                <a:latin typeface="Times New Roman"/>
                <a:ea typeface="Times New Roman"/>
                <a:cs typeface="Times New Roman"/>
                <a:sym typeface="Times New Roman"/>
              </a:rPr>
              <a:t> to identify key body joints during exercises.</a:t>
            </a:r>
            <a:endParaRPr dirty="0"/>
          </a:p>
          <a:p>
            <a:pPr marL="685154" lvl="1" indent="-227965" algn="l" rtl="0">
              <a:lnSpc>
                <a:spcPct val="160000"/>
              </a:lnSpc>
              <a:spcBef>
                <a:spcPts val="500"/>
              </a:spcBef>
              <a:spcAft>
                <a:spcPts val="0"/>
              </a:spcAft>
              <a:buClr>
                <a:srgbClr val="000000"/>
              </a:buClr>
              <a:buSzPts val="1600"/>
              <a:buChar char="•"/>
            </a:pPr>
            <a:r>
              <a:rPr lang="en-US" sz="1600" b="1" dirty="0">
                <a:solidFill>
                  <a:srgbClr val="000000"/>
                </a:solidFill>
                <a:latin typeface="Times New Roman"/>
                <a:ea typeface="Times New Roman"/>
                <a:cs typeface="Times New Roman"/>
                <a:sym typeface="Times New Roman"/>
              </a:rPr>
              <a:t>Angle Calculation: </a:t>
            </a:r>
            <a:r>
              <a:rPr lang="en-US" sz="1600" dirty="0">
                <a:solidFill>
                  <a:srgbClr val="000000"/>
                </a:solidFill>
                <a:latin typeface="Times New Roman"/>
                <a:ea typeface="Times New Roman"/>
                <a:cs typeface="Times New Roman"/>
                <a:sym typeface="Times New Roman"/>
              </a:rPr>
              <a:t>Determines angles between joints to assess movement accuracy and posture.</a:t>
            </a:r>
            <a:endParaRPr dirty="0"/>
          </a:p>
          <a:p>
            <a:pPr marL="685154" lvl="1" indent="-227965" algn="l" rtl="0">
              <a:lnSpc>
                <a:spcPct val="160000"/>
              </a:lnSpc>
              <a:spcBef>
                <a:spcPts val="500"/>
              </a:spcBef>
              <a:spcAft>
                <a:spcPts val="0"/>
              </a:spcAft>
              <a:buClr>
                <a:srgbClr val="000000"/>
              </a:buClr>
              <a:buSzPts val="1600"/>
              <a:buChar char="•"/>
            </a:pPr>
            <a:r>
              <a:rPr lang="en-US" sz="1600" b="1" dirty="0">
                <a:solidFill>
                  <a:srgbClr val="000000"/>
                </a:solidFill>
                <a:latin typeface="Times New Roman"/>
                <a:ea typeface="Times New Roman"/>
                <a:cs typeface="Times New Roman"/>
                <a:sym typeface="Times New Roman"/>
              </a:rPr>
              <a:t>Real-Time Feedback: </a:t>
            </a:r>
            <a:r>
              <a:rPr lang="en-US" sz="1600" dirty="0">
                <a:solidFill>
                  <a:srgbClr val="000000"/>
                </a:solidFill>
                <a:latin typeface="Times New Roman"/>
                <a:ea typeface="Times New Roman"/>
                <a:cs typeface="Times New Roman"/>
                <a:sym typeface="Times New Roman"/>
              </a:rPr>
              <a:t>Provides instant guidance on form corrections based on user movements.</a:t>
            </a:r>
            <a:endParaRPr dirty="0"/>
          </a:p>
          <a:p>
            <a:pPr marL="685154" lvl="1" indent="-227965" algn="l" rtl="0">
              <a:lnSpc>
                <a:spcPct val="160000"/>
              </a:lnSpc>
              <a:spcBef>
                <a:spcPts val="500"/>
              </a:spcBef>
              <a:spcAft>
                <a:spcPts val="0"/>
              </a:spcAft>
              <a:buClr>
                <a:srgbClr val="000000"/>
              </a:buClr>
              <a:buSzPts val="1600"/>
              <a:buChar char="•"/>
            </a:pPr>
            <a:r>
              <a:rPr lang="en-US" sz="1600" b="1" dirty="0">
                <a:solidFill>
                  <a:srgbClr val="000000"/>
                </a:solidFill>
                <a:latin typeface="Times New Roman"/>
                <a:ea typeface="Times New Roman"/>
                <a:cs typeface="Times New Roman"/>
                <a:sym typeface="Times New Roman"/>
              </a:rPr>
              <a:t>Repetition Tracking: </a:t>
            </a:r>
            <a:r>
              <a:rPr lang="en-US" sz="1600" dirty="0">
                <a:solidFill>
                  <a:srgbClr val="000000"/>
                </a:solidFill>
                <a:latin typeface="Times New Roman"/>
                <a:ea typeface="Times New Roman"/>
                <a:cs typeface="Times New Roman"/>
                <a:sym typeface="Times New Roman"/>
              </a:rPr>
              <a:t>Automatically counts reps and sets by analyzing continuous motion.</a:t>
            </a:r>
            <a:endParaRPr dirty="0"/>
          </a:p>
          <a:p>
            <a:pPr marL="685154" lvl="1" indent="-227965" algn="l" rtl="0">
              <a:lnSpc>
                <a:spcPct val="160000"/>
              </a:lnSpc>
              <a:spcBef>
                <a:spcPts val="500"/>
              </a:spcBef>
              <a:spcAft>
                <a:spcPts val="0"/>
              </a:spcAft>
              <a:buClr>
                <a:srgbClr val="000000"/>
              </a:buClr>
              <a:buSzPts val="1600"/>
              <a:buChar char="•"/>
            </a:pPr>
            <a:r>
              <a:rPr lang="en-US" sz="1600" b="1" dirty="0">
                <a:solidFill>
                  <a:srgbClr val="000000"/>
                </a:solidFill>
                <a:latin typeface="Times New Roman"/>
                <a:ea typeface="Times New Roman"/>
                <a:cs typeface="Times New Roman"/>
                <a:sym typeface="Times New Roman"/>
              </a:rPr>
              <a:t>Injury Prevention: </a:t>
            </a:r>
            <a:r>
              <a:rPr lang="en-US" sz="1600" dirty="0">
                <a:solidFill>
                  <a:srgbClr val="000000"/>
                </a:solidFill>
                <a:latin typeface="Times New Roman"/>
                <a:ea typeface="Times New Roman"/>
                <a:cs typeface="Times New Roman"/>
                <a:sym typeface="Times New Roman"/>
              </a:rPr>
              <a:t>Flags incorrect posture to prevent strain or injury during workouts.</a:t>
            </a:r>
            <a:endParaRPr dirty="0"/>
          </a:p>
          <a:p>
            <a:pPr marL="227965" lvl="0" indent="-227965" algn="l" rtl="0">
              <a:lnSpc>
                <a:spcPct val="150000"/>
              </a:lnSpc>
              <a:spcBef>
                <a:spcPts val="1000"/>
              </a:spcBef>
              <a:spcAft>
                <a:spcPts val="0"/>
              </a:spcAft>
              <a:buClr>
                <a:srgbClr val="000000"/>
              </a:buClr>
              <a:buSzPts val="2000"/>
              <a:buChar char="•"/>
            </a:pPr>
            <a:r>
              <a:rPr lang="en-US" sz="2000" b="1" dirty="0">
                <a:solidFill>
                  <a:srgbClr val="000000"/>
                </a:solidFill>
                <a:latin typeface="Times New Roman"/>
                <a:ea typeface="Times New Roman"/>
                <a:cs typeface="Times New Roman"/>
                <a:sym typeface="Times New Roman"/>
              </a:rPr>
              <a:t>Deep Learning with Computer Vision</a:t>
            </a:r>
            <a:endParaRPr dirty="0"/>
          </a:p>
          <a:p>
            <a:pPr marL="685154" lvl="1" indent="-227965" algn="l" rtl="0">
              <a:lnSpc>
                <a:spcPct val="150000"/>
              </a:lnSpc>
              <a:spcBef>
                <a:spcPts val="500"/>
              </a:spcBef>
              <a:spcAft>
                <a:spcPts val="0"/>
              </a:spcAft>
              <a:buClr>
                <a:schemeClr val="dk1"/>
              </a:buClr>
              <a:buSzPts val="1600"/>
              <a:buChar char="•"/>
            </a:pPr>
            <a:r>
              <a:rPr lang="en-US" sz="1600" b="1" dirty="0">
                <a:latin typeface="Times New Roman"/>
                <a:ea typeface="Times New Roman"/>
                <a:cs typeface="Times New Roman"/>
                <a:sym typeface="Times New Roman"/>
              </a:rPr>
              <a:t>Image Classification</a:t>
            </a:r>
            <a:r>
              <a:rPr lang="en-US" sz="1600" dirty="0">
                <a:latin typeface="Times New Roman"/>
                <a:ea typeface="Times New Roman"/>
                <a:cs typeface="Times New Roman"/>
                <a:sym typeface="Times New Roman"/>
              </a:rPr>
              <a:t>: Assigns a label to an entire image based on its visual content.</a:t>
            </a:r>
            <a:endParaRPr dirty="0"/>
          </a:p>
          <a:p>
            <a:pPr marL="685154" lvl="1" indent="-227965" algn="l" rtl="0">
              <a:lnSpc>
                <a:spcPct val="150000"/>
              </a:lnSpc>
              <a:spcBef>
                <a:spcPts val="500"/>
              </a:spcBef>
              <a:spcAft>
                <a:spcPts val="0"/>
              </a:spcAft>
              <a:buClr>
                <a:schemeClr val="dk1"/>
              </a:buClr>
              <a:buSzPts val="1600"/>
              <a:buChar char="•"/>
            </a:pPr>
            <a:r>
              <a:rPr lang="en-US" sz="1600" b="1" dirty="0">
                <a:latin typeface="Times New Roman"/>
                <a:ea typeface="Times New Roman"/>
                <a:cs typeface="Times New Roman"/>
                <a:sym typeface="Times New Roman"/>
              </a:rPr>
              <a:t>Object Detection</a:t>
            </a:r>
            <a:r>
              <a:rPr lang="en-US" sz="1600" dirty="0">
                <a:latin typeface="Times New Roman"/>
                <a:ea typeface="Times New Roman"/>
                <a:cs typeface="Times New Roman"/>
                <a:sym typeface="Times New Roman"/>
              </a:rPr>
              <a:t>: Identifies and locates multiple objects within an image or video.</a:t>
            </a:r>
            <a:endParaRPr dirty="0"/>
          </a:p>
          <a:p>
            <a:pPr marL="685154" lvl="1" indent="-227965" algn="l" rtl="0">
              <a:lnSpc>
                <a:spcPct val="150000"/>
              </a:lnSpc>
              <a:spcBef>
                <a:spcPts val="500"/>
              </a:spcBef>
              <a:spcAft>
                <a:spcPts val="0"/>
              </a:spcAft>
              <a:buClr>
                <a:schemeClr val="dk1"/>
              </a:buClr>
              <a:buSzPts val="1600"/>
              <a:buChar char="•"/>
            </a:pPr>
            <a:r>
              <a:rPr lang="en-US" sz="1600" b="1" dirty="0">
                <a:latin typeface="Times New Roman"/>
                <a:ea typeface="Times New Roman"/>
                <a:cs typeface="Times New Roman"/>
                <a:sym typeface="Times New Roman"/>
              </a:rPr>
              <a:t>Segmentation</a:t>
            </a:r>
            <a:r>
              <a:rPr lang="en-US" sz="1600" dirty="0">
                <a:latin typeface="Times New Roman"/>
                <a:ea typeface="Times New Roman"/>
                <a:cs typeface="Times New Roman"/>
                <a:sym typeface="Times New Roman"/>
              </a:rPr>
              <a:t>: Divides an image into different regions or parts for detailed analysis.</a:t>
            </a:r>
            <a:endParaRPr dirty="0"/>
          </a:p>
          <a:p>
            <a:pPr marL="685154" lvl="1" indent="-227965" algn="l" rtl="0">
              <a:lnSpc>
                <a:spcPct val="150000"/>
              </a:lnSpc>
              <a:spcBef>
                <a:spcPts val="500"/>
              </a:spcBef>
              <a:spcAft>
                <a:spcPts val="0"/>
              </a:spcAft>
              <a:buClr>
                <a:schemeClr val="dk1"/>
              </a:buClr>
              <a:buSzPts val="1600"/>
              <a:buChar char="•"/>
            </a:pPr>
            <a:r>
              <a:rPr lang="en-US" sz="1600" b="1" dirty="0">
                <a:latin typeface="Times New Roman"/>
                <a:ea typeface="Times New Roman"/>
                <a:cs typeface="Times New Roman"/>
                <a:sym typeface="Times New Roman"/>
              </a:rPr>
              <a:t>Pose Estimation</a:t>
            </a:r>
            <a:r>
              <a:rPr lang="en-US" sz="1600" dirty="0">
                <a:latin typeface="Times New Roman"/>
                <a:ea typeface="Times New Roman"/>
                <a:cs typeface="Times New Roman"/>
                <a:sym typeface="Times New Roman"/>
              </a:rPr>
              <a:t>: Tracks human body joints and movements from visual input.</a:t>
            </a:r>
            <a:endParaRPr dirty="0"/>
          </a:p>
          <a:p>
            <a:pPr marL="685154" lvl="1" indent="-227965" algn="l" rtl="0">
              <a:lnSpc>
                <a:spcPct val="150000"/>
              </a:lnSpc>
              <a:spcBef>
                <a:spcPts val="500"/>
              </a:spcBef>
              <a:spcAft>
                <a:spcPts val="0"/>
              </a:spcAft>
              <a:buClr>
                <a:schemeClr val="dk1"/>
              </a:buClr>
              <a:buSzPts val="1600"/>
              <a:buChar char="•"/>
            </a:pPr>
            <a:r>
              <a:rPr lang="en-US" sz="1600" b="1" dirty="0">
                <a:latin typeface="Times New Roman"/>
                <a:ea typeface="Times New Roman"/>
                <a:cs typeface="Times New Roman"/>
                <a:sym typeface="Times New Roman"/>
              </a:rPr>
              <a:t>Image Generation</a:t>
            </a:r>
            <a:r>
              <a:rPr lang="en-US" sz="1600" dirty="0">
                <a:latin typeface="Times New Roman"/>
                <a:ea typeface="Times New Roman"/>
                <a:cs typeface="Times New Roman"/>
                <a:sym typeface="Times New Roman"/>
              </a:rPr>
              <a:t>: Creates new images by learning from existing visual data patterns.</a:t>
            </a:r>
            <a:endParaRPr dirty="0"/>
          </a:p>
          <a:p>
            <a:pPr marL="227965" lvl="0" indent="-50165" algn="l" rtl="0">
              <a:lnSpc>
                <a:spcPct val="90000"/>
              </a:lnSpc>
              <a:spcBef>
                <a:spcPts val="1000"/>
              </a:spcBef>
              <a:spcAft>
                <a:spcPts val="0"/>
              </a:spcAft>
              <a:buClr>
                <a:schemeClr val="dk1"/>
              </a:buClr>
              <a:buSzPts val="2800"/>
              <a:buNone/>
            </a:pPr>
            <a:endParaRPr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303d6dcd8af_1_0"/>
          <p:cNvSpPr txBox="1">
            <a:spLocks noGrp="1"/>
          </p:cNvSpPr>
          <p:nvPr>
            <p:ph type="body" idx="1"/>
          </p:nvPr>
        </p:nvSpPr>
        <p:spPr>
          <a:xfrm>
            <a:off x="308360" y="287382"/>
            <a:ext cx="11510400" cy="5292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0000"/>
              </a:buClr>
              <a:buSzPts val="2800"/>
              <a:buNone/>
            </a:pPr>
            <a:r>
              <a:rPr lang="en-US" b="1" dirty="0">
                <a:solidFill>
                  <a:srgbClr val="B6114D"/>
                </a:solidFill>
                <a:latin typeface="Times New Roman"/>
                <a:ea typeface="Times New Roman"/>
                <a:cs typeface="Times New Roman"/>
                <a:sym typeface="Times New Roman"/>
              </a:rPr>
              <a:t>Setup Planned</a:t>
            </a:r>
            <a:endParaRPr dirty="0">
              <a:solidFill>
                <a:srgbClr val="B6114D"/>
              </a:solidFill>
            </a:endParaRPr>
          </a:p>
          <a:p>
            <a:pPr marL="0" lvl="0" indent="0" algn="l"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p:txBody>
      </p:sp>
      <p:sp>
        <p:nvSpPr>
          <p:cNvPr id="256" name="Google Shape;256;g303d6dcd8af_1_0"/>
          <p:cNvSpPr txBox="1"/>
          <p:nvPr/>
        </p:nvSpPr>
        <p:spPr>
          <a:xfrm>
            <a:off x="419625" y="925800"/>
            <a:ext cx="9898200" cy="38523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1200"/>
              </a:spcBef>
              <a:spcAft>
                <a:spcPts val="0"/>
              </a:spcAft>
              <a:buClr>
                <a:schemeClr val="dk1"/>
              </a:buClr>
              <a:buSzPts val="1600"/>
              <a:buChar char="●"/>
            </a:pPr>
            <a:r>
              <a:rPr lang="en-US" sz="1600" b="1" dirty="0">
                <a:solidFill>
                  <a:schemeClr val="dk1"/>
                </a:solidFill>
                <a:latin typeface="Times New Roman" panose="02020603050405020304" pitchFamily="18" charset="0"/>
                <a:cs typeface="Times New Roman" panose="02020603050405020304" pitchFamily="18" charset="0"/>
              </a:rPr>
              <a:t>Hardware Setup</a:t>
            </a:r>
            <a:r>
              <a:rPr lang="en-US" sz="1600" dirty="0">
                <a:solidFill>
                  <a:schemeClr val="dk1"/>
                </a:solidFill>
                <a:latin typeface="Times New Roman" panose="02020603050405020304" pitchFamily="18" charset="0"/>
                <a:cs typeface="Times New Roman" panose="02020603050405020304" pitchFamily="18" charset="0"/>
              </a:rPr>
              <a:t>: Utilize a high-resolution camera and appropriate processing unit to capture and analyze video in real-time.</a:t>
            </a:r>
            <a:endParaRPr sz="1600" dirty="0">
              <a:solidFill>
                <a:schemeClr val="dk1"/>
              </a:solidFill>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Clr>
                <a:schemeClr val="dk1"/>
              </a:buClr>
              <a:buSzPts val="1600"/>
              <a:buChar char="●"/>
            </a:pPr>
            <a:r>
              <a:rPr lang="en-US" sz="1600" b="1" dirty="0">
                <a:solidFill>
                  <a:schemeClr val="dk1"/>
                </a:solidFill>
                <a:latin typeface="Times New Roman" panose="02020603050405020304" pitchFamily="18" charset="0"/>
                <a:cs typeface="Times New Roman" panose="02020603050405020304" pitchFamily="18" charset="0"/>
              </a:rPr>
              <a:t>Data Collection</a:t>
            </a:r>
            <a:r>
              <a:rPr lang="en-US" sz="1600" dirty="0">
                <a:solidFill>
                  <a:schemeClr val="dk1"/>
                </a:solidFill>
                <a:latin typeface="Times New Roman" panose="02020603050405020304" pitchFamily="18" charset="0"/>
                <a:cs typeface="Times New Roman" panose="02020603050405020304" pitchFamily="18" charset="0"/>
              </a:rPr>
              <a:t>: Gather and annotate a diverse dataset of exercise poses to train and test the pose estimation model.</a:t>
            </a:r>
            <a:endParaRPr sz="1600" dirty="0">
              <a:solidFill>
                <a:schemeClr val="dk1"/>
              </a:solidFill>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Clr>
                <a:schemeClr val="dk1"/>
              </a:buClr>
              <a:buSzPts val="1600"/>
              <a:buChar char="●"/>
            </a:pPr>
            <a:r>
              <a:rPr lang="en-US" sz="1600" b="1" dirty="0">
                <a:solidFill>
                  <a:schemeClr val="dk1"/>
                </a:solidFill>
                <a:latin typeface="Times New Roman" panose="02020603050405020304" pitchFamily="18" charset="0"/>
                <a:cs typeface="Times New Roman" panose="02020603050405020304" pitchFamily="18" charset="0"/>
              </a:rPr>
              <a:t>Model Development</a:t>
            </a:r>
            <a:r>
              <a:rPr lang="en-US" sz="1600" dirty="0">
                <a:solidFill>
                  <a:schemeClr val="dk1"/>
                </a:solidFill>
                <a:latin typeface="Times New Roman" panose="02020603050405020304" pitchFamily="18" charset="0"/>
                <a:cs typeface="Times New Roman" panose="02020603050405020304" pitchFamily="18" charset="0"/>
              </a:rPr>
              <a:t>: Implement the </a:t>
            </a:r>
            <a:r>
              <a:rPr lang="en-US" sz="1600" dirty="0" err="1">
                <a:solidFill>
                  <a:schemeClr val="dk1"/>
                </a:solidFill>
                <a:latin typeface="Times New Roman" panose="02020603050405020304" pitchFamily="18" charset="0"/>
                <a:cs typeface="Times New Roman" panose="02020603050405020304" pitchFamily="18" charset="0"/>
              </a:rPr>
              <a:t>DenseNet</a:t>
            </a:r>
            <a:r>
              <a:rPr lang="en-US" sz="1600" dirty="0">
                <a:solidFill>
                  <a:schemeClr val="dk1"/>
                </a:solidFill>
                <a:latin typeface="Times New Roman" panose="02020603050405020304" pitchFamily="18" charset="0"/>
                <a:cs typeface="Times New Roman" panose="02020603050405020304" pitchFamily="18" charset="0"/>
              </a:rPr>
              <a:t> architecture for pose estimation, leveraging transfer learning to enhance performance.</a:t>
            </a:r>
            <a:endParaRPr sz="1600" dirty="0">
              <a:solidFill>
                <a:schemeClr val="dk1"/>
              </a:solidFill>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Clr>
                <a:schemeClr val="dk1"/>
              </a:buClr>
              <a:buSzPts val="1600"/>
              <a:buChar char="●"/>
            </a:pPr>
            <a:r>
              <a:rPr lang="en-US" sz="1600" b="1" dirty="0">
                <a:solidFill>
                  <a:schemeClr val="dk1"/>
                </a:solidFill>
                <a:latin typeface="Times New Roman" panose="02020603050405020304" pitchFamily="18" charset="0"/>
                <a:cs typeface="Times New Roman" panose="02020603050405020304" pitchFamily="18" charset="0"/>
              </a:rPr>
              <a:t>Real-time Processing</a:t>
            </a:r>
            <a:r>
              <a:rPr lang="en-US" sz="1600" dirty="0">
                <a:solidFill>
                  <a:schemeClr val="dk1"/>
                </a:solidFill>
                <a:latin typeface="Times New Roman" panose="02020603050405020304" pitchFamily="18" charset="0"/>
                <a:cs typeface="Times New Roman" panose="02020603050405020304" pitchFamily="18" charset="0"/>
              </a:rPr>
              <a:t>: Establish a pipeline to handle video streams and provide instant feedback on user movements and form.</a:t>
            </a:r>
            <a:endParaRPr sz="1600" dirty="0">
              <a:solidFill>
                <a:schemeClr val="dk1"/>
              </a:solidFill>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Clr>
                <a:schemeClr val="dk1"/>
              </a:buClr>
              <a:buSzPts val="1600"/>
              <a:buChar char="●"/>
            </a:pPr>
            <a:r>
              <a:rPr lang="en-US" sz="1600" b="1" dirty="0">
                <a:solidFill>
                  <a:schemeClr val="dk1"/>
                </a:solidFill>
                <a:latin typeface="Times New Roman" panose="02020603050405020304" pitchFamily="18" charset="0"/>
                <a:cs typeface="Times New Roman" panose="02020603050405020304" pitchFamily="18" charset="0"/>
              </a:rPr>
              <a:t>User Interface</a:t>
            </a:r>
            <a:r>
              <a:rPr lang="en-US" sz="1600" dirty="0">
                <a:solidFill>
                  <a:schemeClr val="dk1"/>
                </a:solidFill>
                <a:latin typeface="Times New Roman" panose="02020603050405020304" pitchFamily="18" charset="0"/>
                <a:cs typeface="Times New Roman" panose="02020603050405020304" pitchFamily="18" charset="0"/>
              </a:rPr>
              <a:t>: Create an intuitive interface for displaying pose tracking results and exercise recommendations during workouts.</a:t>
            </a:r>
            <a:endParaRPr sz="16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sz="2800" dirty="0">
              <a:solidFill>
                <a:schemeClr val="dk1"/>
              </a:solidFill>
              <a:latin typeface="Times New Roman" panose="02020603050405020304" pitchFamily="18" charset="0"/>
              <a:ea typeface="Avenir"/>
              <a:cs typeface="Times New Roman" panose="02020603050405020304" pitchFamily="18" charset="0"/>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22E77-B818-9594-6288-535C38AC7812}"/>
              </a:ext>
            </a:extLst>
          </p:cNvPr>
          <p:cNvSpPr>
            <a:spLocks noGrp="1"/>
          </p:cNvSpPr>
          <p:nvPr>
            <p:ph idx="1"/>
          </p:nvPr>
        </p:nvSpPr>
        <p:spPr>
          <a:xfrm>
            <a:off x="330437" y="215740"/>
            <a:ext cx="11861563" cy="573155"/>
          </a:xfrm>
        </p:spPr>
        <p:txBody>
          <a:bodyPr>
            <a:normAutofit/>
          </a:bodyPr>
          <a:lstStyle/>
          <a:p>
            <a:pPr marL="0" indent="0">
              <a:buNone/>
            </a:pPr>
            <a:r>
              <a:rPr lang="en-US" sz="3200" b="1" dirty="0">
                <a:solidFill>
                  <a:srgbClr val="B6114D"/>
                </a:solidFill>
                <a:latin typeface="Times New Roman" panose="02020603050405020304" pitchFamily="18" charset="0"/>
                <a:cs typeface="Times New Roman" panose="02020603050405020304" pitchFamily="18" charset="0"/>
              </a:rPr>
              <a:t>Expected Performance Metrics</a:t>
            </a:r>
          </a:p>
        </p:txBody>
      </p:sp>
      <p:sp>
        <p:nvSpPr>
          <p:cNvPr id="7" name="TextBox 6">
            <a:extLst>
              <a:ext uri="{FF2B5EF4-FFF2-40B4-BE49-F238E27FC236}">
                <a16:creationId xmlns:a16="http://schemas.microsoft.com/office/drawing/2014/main" id="{9554BB39-09BE-0365-AB64-9E7C706897F3}"/>
              </a:ext>
            </a:extLst>
          </p:cNvPr>
          <p:cNvSpPr txBox="1"/>
          <p:nvPr/>
        </p:nvSpPr>
        <p:spPr>
          <a:xfrm>
            <a:off x="330437" y="682696"/>
            <a:ext cx="10952629" cy="5078313"/>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The proportion of correct predictions out of all predictions made.</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Precision</a:t>
            </a:r>
            <a:r>
              <a:rPr lang="en-US" dirty="0">
                <a:latin typeface="Times New Roman" panose="02020603050405020304" pitchFamily="18" charset="0"/>
                <a:cs typeface="Times New Roman" panose="02020603050405020304" pitchFamily="18" charset="0"/>
              </a:rPr>
              <a:t>: The ability of the model to correctly identify correct poses without labeling incorrect poses as correct.</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Recall</a:t>
            </a:r>
            <a:r>
              <a:rPr lang="en-US" dirty="0">
                <a:latin typeface="Times New Roman" panose="02020603050405020304" pitchFamily="18" charset="0"/>
                <a:cs typeface="Times New Roman" panose="02020603050405020304" pitchFamily="18" charset="0"/>
              </a:rPr>
              <a:t>: The ability of the model to find all correct poses.</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F1 Score</a:t>
            </a:r>
            <a:r>
              <a:rPr lang="en-US" dirty="0">
                <a:latin typeface="Times New Roman" panose="02020603050405020304" pitchFamily="18" charset="0"/>
                <a:cs typeface="Times New Roman" panose="02020603050405020304" pitchFamily="18" charset="0"/>
              </a:rPr>
              <a:t>: A balance between precision and recall, giving a more holistic view of model performance.</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Why Not Use Other Metrics?</a:t>
            </a:r>
          </a:p>
          <a:p>
            <a:pPr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While there are other metrics like Specificity, ROC-AUC, Log Loss, Matthews Correlation Coefficient (MCC), and Kappa Score, they aren't as suitable for your Exercise Pose Tracker project. Specificity focuses on identifying incorrect poses, which isn’t the main goal. ROC-AUC and Log Loss deal with probabilistic outputs and threshold tuning, which are less relevant when the aim is to provide clear, real-time feedback on exercise form. MCC and Kappa Score, while useful in imbalanced datasets and agreement measures, would add unnecessary complexity without offering significant insights beyond precision, recall, and F1 score. These chosen metrics provide a direct and actionable evaluation of the system’s ability to detect and assess exercise poses accurately.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361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txBox="1">
            <a:spLocks noGrp="1"/>
          </p:cNvSpPr>
          <p:nvPr>
            <p:ph type="body" idx="1"/>
          </p:nvPr>
        </p:nvSpPr>
        <p:spPr>
          <a:xfrm>
            <a:off x="308360" y="287382"/>
            <a:ext cx="11510473" cy="529302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0000"/>
              </a:buClr>
              <a:buSzPts val="2800"/>
              <a:buNone/>
            </a:pPr>
            <a:r>
              <a:rPr lang="en-US" sz="2800" b="1" dirty="0">
                <a:solidFill>
                  <a:srgbClr val="B6114D"/>
                </a:solidFill>
                <a:latin typeface="Times New Roman" panose="02020603050405020304" pitchFamily="18" charset="0"/>
                <a:ea typeface="Times New Roman"/>
                <a:cs typeface="Times New Roman" panose="02020603050405020304" pitchFamily="18" charset="0"/>
                <a:sym typeface="Times New Roman"/>
              </a:rPr>
              <a:t>Expected Performance Metrics</a:t>
            </a:r>
            <a:endParaRPr dirty="0">
              <a:solidFill>
                <a:srgbClr val="B6114D"/>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2800"/>
              <a:buNone/>
            </a:pPr>
            <a:endParaRPr sz="28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p>
            <a:pPr marL="228594" lvl="0" indent="-228594" algn="l" rtl="0">
              <a:lnSpc>
                <a:spcPct val="90000"/>
              </a:lnSpc>
              <a:spcBef>
                <a:spcPts val="1000"/>
              </a:spcBef>
              <a:spcAft>
                <a:spcPts val="0"/>
              </a:spcAft>
              <a:buClr>
                <a:schemeClr val="dk1"/>
              </a:buClr>
              <a:buSzPts val="1900"/>
              <a:buChar char="•"/>
            </a:pPr>
            <a:r>
              <a:rPr lang="en-US" sz="1900" b="1" dirty="0">
                <a:latin typeface="Times New Roman" panose="02020603050405020304" pitchFamily="18" charset="0"/>
                <a:ea typeface="Times New Roman"/>
                <a:cs typeface="Times New Roman" panose="02020603050405020304" pitchFamily="18" charset="0"/>
                <a:sym typeface="Times New Roman"/>
              </a:rPr>
              <a:t>Accuracy</a:t>
            </a:r>
            <a:r>
              <a:rPr lang="en-US" sz="1900" dirty="0">
                <a:latin typeface="Times New Roman" panose="02020603050405020304" pitchFamily="18" charset="0"/>
                <a:ea typeface="Times New Roman"/>
                <a:cs typeface="Times New Roman" panose="02020603050405020304" pitchFamily="18" charset="0"/>
                <a:sym typeface="Times New Roman"/>
              </a:rPr>
              <a:t>: Proportion of correct predictions out of total predictions.</a:t>
            </a:r>
            <a:endParaRPr dirty="0">
              <a:latin typeface="Times New Roman" panose="02020603050405020304" pitchFamily="18" charset="0"/>
              <a:cs typeface="Times New Roman" panose="02020603050405020304" pitchFamily="18" charset="0"/>
            </a:endParaRPr>
          </a:p>
          <a:p>
            <a:pPr marL="228594" lvl="0" indent="-228594" algn="l" rtl="0">
              <a:lnSpc>
                <a:spcPct val="90000"/>
              </a:lnSpc>
              <a:spcBef>
                <a:spcPts val="1000"/>
              </a:spcBef>
              <a:spcAft>
                <a:spcPts val="0"/>
              </a:spcAft>
              <a:buClr>
                <a:schemeClr val="dk1"/>
              </a:buClr>
              <a:buSzPts val="1900"/>
              <a:buChar char="•"/>
            </a:pPr>
            <a:r>
              <a:rPr lang="en-US" sz="1900" b="1" dirty="0">
                <a:latin typeface="Times New Roman" panose="02020603050405020304" pitchFamily="18" charset="0"/>
                <a:ea typeface="Times New Roman"/>
                <a:cs typeface="Times New Roman" panose="02020603050405020304" pitchFamily="18" charset="0"/>
                <a:sym typeface="Times New Roman"/>
              </a:rPr>
              <a:t>Precision:</a:t>
            </a:r>
            <a:r>
              <a:rPr lang="en-US" sz="1900" dirty="0">
                <a:latin typeface="Times New Roman" panose="02020603050405020304" pitchFamily="18" charset="0"/>
                <a:ea typeface="Times New Roman"/>
                <a:cs typeface="Times New Roman" panose="02020603050405020304" pitchFamily="18" charset="0"/>
                <a:sym typeface="Times New Roman"/>
              </a:rPr>
              <a:t> Correctly identifies true poses without labeling incorrect ones as correct.</a:t>
            </a:r>
            <a:endParaRPr dirty="0">
              <a:latin typeface="Times New Roman" panose="02020603050405020304" pitchFamily="18" charset="0"/>
              <a:cs typeface="Times New Roman" panose="02020603050405020304" pitchFamily="18" charset="0"/>
            </a:endParaRPr>
          </a:p>
          <a:p>
            <a:pPr marL="228594" lvl="0" indent="-228594" algn="l" rtl="0">
              <a:lnSpc>
                <a:spcPct val="90000"/>
              </a:lnSpc>
              <a:spcBef>
                <a:spcPts val="1000"/>
              </a:spcBef>
              <a:spcAft>
                <a:spcPts val="0"/>
              </a:spcAft>
              <a:buClr>
                <a:schemeClr val="dk1"/>
              </a:buClr>
              <a:buSzPts val="1900"/>
              <a:buChar char="•"/>
            </a:pPr>
            <a:r>
              <a:rPr lang="en-US" sz="1900" b="1" dirty="0">
                <a:latin typeface="Times New Roman" panose="02020603050405020304" pitchFamily="18" charset="0"/>
                <a:ea typeface="Times New Roman"/>
                <a:cs typeface="Times New Roman" panose="02020603050405020304" pitchFamily="18" charset="0"/>
                <a:sym typeface="Times New Roman"/>
              </a:rPr>
              <a:t>Recall:</a:t>
            </a:r>
            <a:r>
              <a:rPr lang="en-US" sz="1900" dirty="0">
                <a:latin typeface="Times New Roman" panose="02020603050405020304" pitchFamily="18" charset="0"/>
                <a:ea typeface="Times New Roman"/>
                <a:cs typeface="Times New Roman" panose="02020603050405020304" pitchFamily="18" charset="0"/>
                <a:sym typeface="Times New Roman"/>
              </a:rPr>
              <a:t> Ability to detect all correct poses.</a:t>
            </a:r>
            <a:endParaRPr dirty="0">
              <a:latin typeface="Times New Roman" panose="02020603050405020304" pitchFamily="18" charset="0"/>
              <a:cs typeface="Times New Roman" panose="02020603050405020304" pitchFamily="18" charset="0"/>
            </a:endParaRPr>
          </a:p>
          <a:p>
            <a:pPr marL="228594" lvl="0" indent="-228594" algn="l" rtl="0">
              <a:lnSpc>
                <a:spcPct val="90000"/>
              </a:lnSpc>
              <a:spcBef>
                <a:spcPts val="1000"/>
              </a:spcBef>
              <a:spcAft>
                <a:spcPts val="0"/>
              </a:spcAft>
              <a:buClr>
                <a:schemeClr val="dk1"/>
              </a:buClr>
              <a:buSzPts val="1900"/>
              <a:buChar char="•"/>
            </a:pPr>
            <a:r>
              <a:rPr lang="en-US" sz="1900" b="1" dirty="0">
                <a:latin typeface="Times New Roman" panose="02020603050405020304" pitchFamily="18" charset="0"/>
                <a:ea typeface="Times New Roman"/>
                <a:cs typeface="Times New Roman" panose="02020603050405020304" pitchFamily="18" charset="0"/>
                <a:sym typeface="Times New Roman"/>
              </a:rPr>
              <a:t>F1 Score</a:t>
            </a:r>
            <a:r>
              <a:rPr lang="en-US" sz="1900" dirty="0">
                <a:latin typeface="Times New Roman" panose="02020603050405020304" pitchFamily="18" charset="0"/>
                <a:ea typeface="Times New Roman"/>
                <a:cs typeface="Times New Roman" panose="02020603050405020304" pitchFamily="18" charset="0"/>
                <a:sym typeface="Times New Roman"/>
              </a:rPr>
              <a:t>: Balances precision and recall for a comprehensive performance view.</a:t>
            </a:r>
            <a:endParaRPr dirty="0">
              <a:latin typeface="Times New Roman" panose="02020603050405020304" pitchFamily="18" charset="0"/>
              <a:cs typeface="Times New Roman" panose="02020603050405020304" pitchFamily="18" charset="0"/>
            </a:endParaRPr>
          </a:p>
          <a:p>
            <a:pPr marL="228594" lvl="0" indent="-107943" algn="l" rtl="0">
              <a:lnSpc>
                <a:spcPct val="90000"/>
              </a:lnSpc>
              <a:spcBef>
                <a:spcPts val="1000"/>
              </a:spcBef>
              <a:spcAft>
                <a:spcPts val="0"/>
              </a:spcAft>
              <a:buClr>
                <a:schemeClr val="dk1"/>
              </a:buClr>
              <a:buSzPts val="1900"/>
              <a:buNone/>
            </a:pPr>
            <a:endParaRPr sz="19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1000"/>
              </a:spcBef>
              <a:spcAft>
                <a:spcPts val="0"/>
              </a:spcAft>
              <a:buClr>
                <a:schemeClr val="dk1"/>
              </a:buClr>
              <a:buSzPts val="1900"/>
              <a:buNone/>
            </a:pPr>
            <a:endParaRPr sz="19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1000"/>
              </a:spcBef>
              <a:spcAft>
                <a:spcPts val="0"/>
              </a:spcAft>
              <a:buClr>
                <a:schemeClr val="dk1"/>
              </a:buClr>
              <a:buSzPts val="1900"/>
              <a:buNone/>
            </a:pPr>
            <a:r>
              <a:rPr lang="en-US" sz="1900" b="1" dirty="0">
                <a:latin typeface="Times New Roman" panose="02020603050405020304" pitchFamily="18" charset="0"/>
                <a:ea typeface="Times New Roman"/>
                <a:cs typeface="Times New Roman" panose="02020603050405020304" pitchFamily="18" charset="0"/>
                <a:sym typeface="Times New Roman"/>
              </a:rPr>
              <a:t>Why Not Use Other Metrics?</a:t>
            </a:r>
            <a:endParaRPr dirty="0">
              <a:latin typeface="Times New Roman" panose="02020603050405020304" pitchFamily="18" charset="0"/>
              <a:cs typeface="Times New Roman" panose="02020603050405020304" pitchFamily="18" charset="0"/>
            </a:endParaRPr>
          </a:p>
          <a:p>
            <a:pPr marL="228594" lvl="0" indent="-228594" algn="l" rtl="0">
              <a:lnSpc>
                <a:spcPct val="90000"/>
              </a:lnSpc>
              <a:spcBef>
                <a:spcPts val="1000"/>
              </a:spcBef>
              <a:spcAft>
                <a:spcPts val="0"/>
              </a:spcAft>
              <a:buClr>
                <a:schemeClr val="dk1"/>
              </a:buClr>
              <a:buSzPts val="1900"/>
              <a:buChar char="•"/>
            </a:pPr>
            <a:r>
              <a:rPr lang="en-US" sz="1900" dirty="0">
                <a:latin typeface="Times New Roman" panose="02020603050405020304" pitchFamily="18" charset="0"/>
                <a:ea typeface="Times New Roman"/>
                <a:cs typeface="Times New Roman" panose="02020603050405020304" pitchFamily="18" charset="0"/>
                <a:sym typeface="Times New Roman"/>
              </a:rPr>
              <a:t>Specificity: Focuses on identifying incorrect poses, not the main goal.</a:t>
            </a:r>
            <a:endParaRPr dirty="0">
              <a:latin typeface="Times New Roman" panose="02020603050405020304" pitchFamily="18" charset="0"/>
              <a:cs typeface="Times New Roman" panose="02020603050405020304" pitchFamily="18" charset="0"/>
            </a:endParaRPr>
          </a:p>
          <a:p>
            <a:pPr marL="228594" lvl="0" indent="-228594" algn="l" rtl="0">
              <a:lnSpc>
                <a:spcPct val="90000"/>
              </a:lnSpc>
              <a:spcBef>
                <a:spcPts val="1000"/>
              </a:spcBef>
              <a:spcAft>
                <a:spcPts val="0"/>
              </a:spcAft>
              <a:buClr>
                <a:schemeClr val="dk1"/>
              </a:buClr>
              <a:buSzPts val="1900"/>
              <a:buChar char="•"/>
            </a:pPr>
            <a:r>
              <a:rPr lang="en-US" sz="1900" dirty="0">
                <a:latin typeface="Times New Roman" panose="02020603050405020304" pitchFamily="18" charset="0"/>
                <a:ea typeface="Times New Roman"/>
                <a:cs typeface="Times New Roman" panose="02020603050405020304" pitchFamily="18" charset="0"/>
                <a:sym typeface="Times New Roman"/>
              </a:rPr>
              <a:t>ROC-AUC and Log Loss: Less relevant for clear, real-time feedback on exercise form.</a:t>
            </a:r>
            <a:endParaRPr dirty="0">
              <a:latin typeface="Times New Roman" panose="02020603050405020304" pitchFamily="18" charset="0"/>
              <a:cs typeface="Times New Roman" panose="02020603050405020304" pitchFamily="18" charset="0"/>
            </a:endParaRPr>
          </a:p>
          <a:p>
            <a:pPr marL="228594" lvl="0" indent="-228594" algn="l" rtl="0">
              <a:lnSpc>
                <a:spcPct val="90000"/>
              </a:lnSpc>
              <a:spcBef>
                <a:spcPts val="1000"/>
              </a:spcBef>
              <a:spcAft>
                <a:spcPts val="0"/>
              </a:spcAft>
              <a:buClr>
                <a:schemeClr val="dk1"/>
              </a:buClr>
              <a:buSzPts val="1900"/>
              <a:buChar char="•"/>
            </a:pPr>
            <a:r>
              <a:rPr lang="en-US" sz="1900" dirty="0">
                <a:latin typeface="Times New Roman" panose="02020603050405020304" pitchFamily="18" charset="0"/>
                <a:ea typeface="Times New Roman"/>
                <a:cs typeface="Times New Roman" panose="02020603050405020304" pitchFamily="18" charset="0"/>
                <a:sym typeface="Times New Roman"/>
              </a:rPr>
              <a:t>MCC and Kappa Score: Add complexity without significant insights beyond precision, recall, and F1 score.</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22E77-B818-9594-6288-535C38AC7812}"/>
              </a:ext>
            </a:extLst>
          </p:cNvPr>
          <p:cNvSpPr>
            <a:spLocks noGrp="1"/>
          </p:cNvSpPr>
          <p:nvPr>
            <p:ph idx="1"/>
          </p:nvPr>
        </p:nvSpPr>
        <p:spPr>
          <a:xfrm>
            <a:off x="330437" y="215740"/>
            <a:ext cx="11861563" cy="573155"/>
          </a:xfrm>
        </p:spPr>
        <p:txBody>
          <a:bodyPr>
            <a:normAutofit/>
          </a:bodyPr>
          <a:lstStyle/>
          <a:p>
            <a:pPr marL="0" indent="0">
              <a:buNone/>
            </a:pPr>
            <a:r>
              <a:rPr lang="en-US" sz="3200" b="1" dirty="0">
                <a:solidFill>
                  <a:srgbClr val="B6114D"/>
                </a:solidFill>
                <a:latin typeface="Times New Roman" panose="02020603050405020304" pitchFamily="18" charset="0"/>
                <a:cs typeface="Times New Roman" panose="02020603050405020304" pitchFamily="18" charset="0"/>
              </a:rPr>
              <a:t>Formula for Performance Metrics</a:t>
            </a:r>
          </a:p>
        </p:txBody>
      </p:sp>
      <p:sp>
        <p:nvSpPr>
          <p:cNvPr id="7" name="TextBox 6">
            <a:extLst>
              <a:ext uri="{FF2B5EF4-FFF2-40B4-BE49-F238E27FC236}">
                <a16:creationId xmlns:a16="http://schemas.microsoft.com/office/drawing/2014/main" id="{9554BB39-09BE-0365-AB64-9E7C706897F3}"/>
              </a:ext>
            </a:extLst>
          </p:cNvPr>
          <p:cNvSpPr txBox="1"/>
          <p:nvPr/>
        </p:nvSpPr>
        <p:spPr>
          <a:xfrm>
            <a:off x="619685" y="951637"/>
            <a:ext cx="10952629" cy="2308324"/>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 (TP + TN) / (TP + TN + FP + FN)</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Precision</a:t>
            </a:r>
            <a:r>
              <a:rPr lang="en-IN" dirty="0">
                <a:latin typeface="Times New Roman" panose="02020603050405020304" pitchFamily="18" charset="0"/>
                <a:cs typeface="Times New Roman" panose="02020603050405020304" pitchFamily="18" charset="0"/>
              </a:rPr>
              <a:t> = TP / (TP + FP)</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Recall</a:t>
            </a:r>
            <a:r>
              <a:rPr lang="en-IN" dirty="0">
                <a:latin typeface="Times New Roman" panose="02020603050405020304" pitchFamily="18" charset="0"/>
                <a:cs typeface="Times New Roman" panose="02020603050405020304" pitchFamily="18" charset="0"/>
              </a:rPr>
              <a:t> = TP / (TP + FN)</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F1 Score </a:t>
            </a:r>
            <a:r>
              <a:rPr lang="en-IN" dirty="0">
                <a:latin typeface="Times New Roman" panose="02020603050405020304" pitchFamily="18" charset="0"/>
                <a:cs typeface="Times New Roman" panose="02020603050405020304" pitchFamily="18" charset="0"/>
              </a:rPr>
              <a:t>= 2 * (Precision * Recall) / (Precision + Recall)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212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A2DE-D677-FE01-C0E4-F0BB6B6592EF}"/>
              </a:ext>
            </a:extLst>
          </p:cNvPr>
          <p:cNvSpPr>
            <a:spLocks noGrp="1"/>
          </p:cNvSpPr>
          <p:nvPr>
            <p:ph type="title"/>
          </p:nvPr>
        </p:nvSpPr>
        <p:spPr>
          <a:xfrm>
            <a:off x="838200" y="365127"/>
            <a:ext cx="10515600" cy="625473"/>
          </a:xfrm>
        </p:spPr>
        <p:txBody>
          <a:bodyPr>
            <a:normAutofit fontScale="90000"/>
          </a:bodyPr>
          <a:lstStyle/>
          <a:p>
            <a:r>
              <a:rPr lang="en-US" b="1" dirty="0">
                <a:solidFill>
                  <a:srgbClr val="CC0066"/>
                </a:solidFill>
                <a:latin typeface="Times New Roman" panose="02020603050405020304" pitchFamily="18" charset="0"/>
                <a:cs typeface="Times New Roman" panose="02020603050405020304" pitchFamily="18" charset="0"/>
              </a:rPr>
              <a:t>Literature survey(vgg16)</a:t>
            </a:r>
          </a:p>
        </p:txBody>
      </p:sp>
      <p:sp>
        <p:nvSpPr>
          <p:cNvPr id="4" name="Content Placeholder 3">
            <a:extLst>
              <a:ext uri="{FF2B5EF4-FFF2-40B4-BE49-F238E27FC236}">
                <a16:creationId xmlns:a16="http://schemas.microsoft.com/office/drawing/2014/main" id="{C139BF00-4CA5-6170-2AC1-5F01D5B2789A}"/>
              </a:ext>
            </a:extLst>
          </p:cNvPr>
          <p:cNvSpPr>
            <a:spLocks noGrp="1"/>
          </p:cNvSpPr>
          <p:nvPr>
            <p:ph idx="1"/>
          </p:nvPr>
        </p:nvSpPr>
        <p:spPr>
          <a:xfrm>
            <a:off x="838200" y="1101725"/>
            <a:ext cx="10515600" cy="4351338"/>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Paper Title</a:t>
            </a:r>
            <a:r>
              <a:rPr lang="en-US" sz="1800" dirty="0">
                <a:latin typeface="Times New Roman" panose="02020603050405020304" pitchFamily="18" charset="0"/>
                <a:cs typeface="Times New Roman" panose="02020603050405020304" pitchFamily="18" charset="0"/>
              </a:rPr>
              <a:t>: Simonyan, K., &amp; Zisserman, A. (2014). "Very Deep Convolutional Networks for Large-Scale Image Recognition".</a:t>
            </a:r>
          </a:p>
          <a:p>
            <a:pPr marL="0" indent="0">
              <a:buNone/>
            </a:pPr>
            <a:r>
              <a:rPr lang="en-US" sz="1800" b="1" dirty="0">
                <a:latin typeface="Times New Roman" panose="02020603050405020304" pitchFamily="18" charset="0"/>
                <a:cs typeface="Times New Roman" panose="02020603050405020304" pitchFamily="18" charset="0"/>
              </a:rPr>
              <a:t>Methodology</a:t>
            </a:r>
            <a:r>
              <a:rPr lang="en-US" sz="1800" dirty="0">
                <a:latin typeface="Times New Roman" panose="02020603050405020304" pitchFamily="18" charset="0"/>
                <a:cs typeface="Times New Roman" panose="02020603050405020304" pitchFamily="18" charset="0"/>
              </a:rPr>
              <a:t>:</a:t>
            </a:r>
          </a:p>
          <a:p>
            <a:pPr lvl="1"/>
            <a:r>
              <a:rPr lang="en-US" sz="1800" b="1" dirty="0">
                <a:latin typeface="Times New Roman" panose="02020603050405020304" pitchFamily="18" charset="0"/>
                <a:cs typeface="Times New Roman" panose="02020603050405020304" pitchFamily="18" charset="0"/>
              </a:rPr>
              <a:t>CNN-Based Approach</a:t>
            </a:r>
            <a:r>
              <a:rPr lang="en-US" sz="1800" dirty="0">
                <a:latin typeface="Times New Roman" panose="02020603050405020304" pitchFamily="18" charset="0"/>
                <a:cs typeface="Times New Roman" panose="02020603050405020304" pitchFamily="18" charset="0"/>
              </a:rPr>
              <a:t>: VGG16, with 16 layers, is used to extract features from input images, such as detailed patterns in exercises like pull-ups or push-ups.</a:t>
            </a:r>
          </a:p>
          <a:p>
            <a:pPr lvl="1"/>
            <a:r>
              <a:rPr lang="en-US" sz="1800" b="1" dirty="0">
                <a:latin typeface="Times New Roman" panose="02020603050405020304" pitchFamily="18" charset="0"/>
                <a:cs typeface="Times New Roman" panose="02020603050405020304" pitchFamily="18" charset="0"/>
              </a:rPr>
              <a:t>Transfer Learning</a:t>
            </a:r>
            <a:r>
              <a:rPr lang="en-US" sz="1800" dirty="0">
                <a:latin typeface="Times New Roman" panose="02020603050405020304" pitchFamily="18" charset="0"/>
                <a:cs typeface="Times New Roman" panose="02020603050405020304" pitchFamily="18" charset="0"/>
              </a:rPr>
              <a:t>: Pre-trained on ImageNet, allowing faster and more accurate learning when fine-tuned for exercise pose classification.</a:t>
            </a:r>
          </a:p>
          <a:p>
            <a:pPr marL="0" indent="0">
              <a:buNone/>
            </a:pPr>
            <a:r>
              <a:rPr lang="en-US" sz="1800" b="1" dirty="0">
                <a:latin typeface="Times New Roman" panose="02020603050405020304" pitchFamily="18" charset="0"/>
                <a:cs typeface="Times New Roman" panose="02020603050405020304" pitchFamily="18" charset="0"/>
              </a:rPr>
              <a:t>Experimental Setup</a:t>
            </a:r>
            <a:r>
              <a:rPr lang="en-US" sz="1800" dirty="0">
                <a:latin typeface="Times New Roman" panose="02020603050405020304" pitchFamily="18" charset="0"/>
                <a:cs typeface="Times New Roman" panose="02020603050405020304" pitchFamily="18" charset="0"/>
              </a:rPr>
              <a:t>:</a:t>
            </a:r>
          </a:p>
          <a:p>
            <a:pPr lvl="1"/>
            <a:r>
              <a:rPr lang="en-US" sz="1800" b="1" dirty="0">
                <a:latin typeface="Times New Roman" panose="02020603050405020304" pitchFamily="18" charset="0"/>
                <a:cs typeface="Times New Roman" panose="02020603050405020304" pitchFamily="18" charset="0"/>
              </a:rPr>
              <a:t>Data Preprocessing</a:t>
            </a:r>
            <a:r>
              <a:rPr lang="en-US" sz="1800" dirty="0">
                <a:latin typeface="Times New Roman" panose="02020603050405020304" pitchFamily="18" charset="0"/>
                <a:cs typeface="Times New Roman" panose="02020603050405020304" pitchFamily="18" charset="0"/>
              </a:rPr>
              <a:t>: Involves resizing, normalization, and augmentation of exercise pose images.</a:t>
            </a:r>
          </a:p>
          <a:p>
            <a:pPr lvl="1"/>
            <a:r>
              <a:rPr lang="en-US" sz="1800" b="1" dirty="0">
                <a:latin typeface="Times New Roman" panose="02020603050405020304" pitchFamily="18" charset="0"/>
                <a:cs typeface="Times New Roman" panose="02020603050405020304" pitchFamily="18" charset="0"/>
              </a:rPr>
              <a:t>Model Training &amp; Testing</a:t>
            </a:r>
            <a:r>
              <a:rPr lang="en-US" sz="1800" dirty="0">
                <a:latin typeface="Times New Roman" panose="02020603050405020304" pitchFamily="18" charset="0"/>
                <a:cs typeface="Times New Roman" panose="02020603050405020304" pitchFamily="18" charset="0"/>
              </a:rPr>
              <a:t>: VGG16 is fine-tuned with Transfer Learning and evaluated using accuracy, precision, recall, and F1 score.</a:t>
            </a:r>
          </a:p>
          <a:p>
            <a:pPr marL="0" indent="0">
              <a:buNone/>
            </a:pPr>
            <a:r>
              <a:rPr lang="en-US" sz="1800" b="1" dirty="0">
                <a:latin typeface="Times New Roman" panose="02020603050405020304" pitchFamily="18" charset="0"/>
                <a:cs typeface="Times New Roman" panose="02020603050405020304" pitchFamily="18" charset="0"/>
              </a:rPr>
              <a:t>Summary of Findings</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VGG16’s deep architecture is effective at learning intricate patterns, making it highly suitable for tasks requiring detailed posture analysis.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09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A2DE-D677-FE01-C0E4-F0BB6B6592EF}"/>
              </a:ext>
            </a:extLst>
          </p:cNvPr>
          <p:cNvSpPr>
            <a:spLocks noGrp="1"/>
          </p:cNvSpPr>
          <p:nvPr>
            <p:ph type="title"/>
          </p:nvPr>
        </p:nvSpPr>
        <p:spPr>
          <a:xfrm>
            <a:off x="838200" y="365127"/>
            <a:ext cx="10515600" cy="625473"/>
          </a:xfrm>
        </p:spPr>
        <p:txBody>
          <a:bodyPr>
            <a:normAutofit fontScale="90000"/>
          </a:bodyPr>
          <a:lstStyle/>
          <a:p>
            <a:r>
              <a:rPr lang="en-US" b="1" dirty="0">
                <a:solidFill>
                  <a:srgbClr val="CC0066"/>
                </a:solidFill>
                <a:latin typeface="Times New Roman" panose="02020603050405020304" pitchFamily="18" charset="0"/>
                <a:cs typeface="Times New Roman" panose="02020603050405020304" pitchFamily="18" charset="0"/>
              </a:rPr>
              <a:t>Literature survey</a:t>
            </a:r>
          </a:p>
        </p:txBody>
      </p:sp>
      <p:sp>
        <p:nvSpPr>
          <p:cNvPr id="4" name="Content Placeholder 3">
            <a:extLst>
              <a:ext uri="{FF2B5EF4-FFF2-40B4-BE49-F238E27FC236}">
                <a16:creationId xmlns:a16="http://schemas.microsoft.com/office/drawing/2014/main" id="{C139BF00-4CA5-6170-2AC1-5F01D5B2789A}"/>
              </a:ext>
            </a:extLst>
          </p:cNvPr>
          <p:cNvSpPr>
            <a:spLocks noGrp="1"/>
          </p:cNvSpPr>
          <p:nvPr>
            <p:ph idx="1"/>
          </p:nvPr>
        </p:nvSpPr>
        <p:spPr>
          <a:xfrm>
            <a:off x="838200" y="1101725"/>
            <a:ext cx="10515600" cy="4351338"/>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Paper Title</a:t>
            </a:r>
            <a:r>
              <a:rPr lang="en-US" sz="1800" dirty="0">
                <a:latin typeface="Times New Roman" panose="02020603050405020304" pitchFamily="18" charset="0"/>
                <a:cs typeface="Times New Roman" panose="02020603050405020304" pitchFamily="18" charset="0"/>
              </a:rPr>
              <a:t>: Zhang, Z., Li, X., &amp; Ren, P. (2020). "Pose Estimation with CNNs for Fitness Tracking".</a:t>
            </a:r>
          </a:p>
          <a:p>
            <a:pPr marL="0" indent="0">
              <a:buNone/>
            </a:pPr>
            <a:r>
              <a:rPr lang="en-US" sz="1800" b="1" dirty="0">
                <a:latin typeface="Times New Roman" panose="02020603050405020304" pitchFamily="18" charset="0"/>
                <a:cs typeface="Times New Roman" panose="02020603050405020304" pitchFamily="18" charset="0"/>
              </a:rPr>
              <a:t>Methodology</a:t>
            </a:r>
            <a:r>
              <a:rPr lang="en-US" sz="1800" dirty="0">
                <a:latin typeface="Times New Roman" panose="02020603050405020304" pitchFamily="18" charset="0"/>
                <a:cs typeface="Times New Roman" panose="02020603050405020304" pitchFamily="18" charset="0"/>
              </a:rPr>
              <a:t>:</a:t>
            </a:r>
          </a:p>
          <a:p>
            <a:pPr lvl="1"/>
            <a:r>
              <a:rPr lang="en-US" sz="1800" b="1" dirty="0">
                <a:latin typeface="Times New Roman" panose="02020603050405020304" pitchFamily="18" charset="0"/>
                <a:cs typeface="Times New Roman" panose="02020603050405020304" pitchFamily="18" charset="0"/>
              </a:rPr>
              <a:t>CNN-Based Approach</a:t>
            </a:r>
            <a:r>
              <a:rPr lang="en-US" sz="1800" dirty="0">
                <a:latin typeface="Times New Roman" panose="02020603050405020304" pitchFamily="18" charset="0"/>
                <a:cs typeface="Times New Roman" panose="02020603050405020304" pitchFamily="18" charset="0"/>
              </a:rPr>
              <a:t>: The authors used deep CNNs like VGG16 for pose estimation, extracting key features such as joint angles and body alignment.</a:t>
            </a:r>
          </a:p>
          <a:p>
            <a:pPr lvl="1"/>
            <a:r>
              <a:rPr lang="en-US" sz="1800" b="1" dirty="0">
                <a:latin typeface="Times New Roman" panose="02020603050405020304" pitchFamily="18" charset="0"/>
                <a:cs typeface="Times New Roman" panose="02020603050405020304" pitchFamily="18" charset="0"/>
              </a:rPr>
              <a:t>Transfer Learning</a:t>
            </a:r>
            <a:r>
              <a:rPr lang="en-US" sz="1800" dirty="0">
                <a:latin typeface="Times New Roman" panose="02020603050405020304" pitchFamily="18" charset="0"/>
                <a:cs typeface="Times New Roman" panose="02020603050405020304" pitchFamily="18" charset="0"/>
              </a:rPr>
              <a:t>: VGG16 is adapted for fitness tracking using pre-trained weights for enhanced accuracy.</a:t>
            </a:r>
          </a:p>
          <a:p>
            <a:pPr marL="0" indent="0">
              <a:buNone/>
            </a:pPr>
            <a:r>
              <a:rPr lang="en-US" sz="1800" b="1" dirty="0">
                <a:latin typeface="Times New Roman" panose="02020603050405020304" pitchFamily="18" charset="0"/>
                <a:cs typeface="Times New Roman" panose="02020603050405020304" pitchFamily="18" charset="0"/>
              </a:rPr>
              <a:t>Experimental Setup</a:t>
            </a:r>
            <a:r>
              <a:rPr lang="en-US" sz="1800" dirty="0">
                <a:latin typeface="Times New Roman" panose="02020603050405020304" pitchFamily="18" charset="0"/>
                <a:cs typeface="Times New Roman" panose="02020603050405020304" pitchFamily="18" charset="0"/>
              </a:rPr>
              <a:t>:</a:t>
            </a:r>
          </a:p>
          <a:p>
            <a:pPr lvl="1"/>
            <a:r>
              <a:rPr lang="en-US" sz="1800" b="1" dirty="0">
                <a:latin typeface="Times New Roman" panose="02020603050405020304" pitchFamily="18" charset="0"/>
                <a:cs typeface="Times New Roman" panose="02020603050405020304" pitchFamily="18" charset="0"/>
              </a:rPr>
              <a:t>Data Preprocessing</a:t>
            </a:r>
            <a:r>
              <a:rPr lang="en-US" sz="1800" dirty="0">
                <a:latin typeface="Times New Roman" panose="02020603050405020304" pitchFamily="18" charset="0"/>
                <a:cs typeface="Times New Roman" panose="02020603050405020304" pitchFamily="18" charset="0"/>
              </a:rPr>
              <a:t>: Involves resizing, data augmentation, and normalization of fitness-related images.</a:t>
            </a:r>
          </a:p>
          <a:p>
            <a:pPr lvl="1"/>
            <a:r>
              <a:rPr lang="en-US" sz="1800" b="1" dirty="0">
                <a:latin typeface="Times New Roman" panose="02020603050405020304" pitchFamily="18" charset="0"/>
                <a:cs typeface="Times New Roman" panose="02020603050405020304" pitchFamily="18" charset="0"/>
              </a:rPr>
              <a:t>Model Evaluation</a:t>
            </a:r>
            <a:r>
              <a:rPr lang="en-US" sz="1800" dirty="0">
                <a:latin typeface="Times New Roman" panose="02020603050405020304" pitchFamily="18" charset="0"/>
                <a:cs typeface="Times New Roman" panose="02020603050405020304" pitchFamily="18" charset="0"/>
              </a:rPr>
              <a:t>: Metrics such as accuracy and recall are used for evaluating pose detection accuracy.</a:t>
            </a:r>
          </a:p>
          <a:p>
            <a:pPr marL="0" indent="0">
              <a:buNone/>
            </a:pPr>
            <a:r>
              <a:rPr lang="en-US" sz="1800" b="1" dirty="0">
                <a:latin typeface="Times New Roman" panose="02020603050405020304" pitchFamily="18" charset="0"/>
                <a:cs typeface="Times New Roman" panose="02020603050405020304" pitchFamily="18" charset="0"/>
              </a:rPr>
              <a:t>Summary of Findings</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VGG16 demonstrated excellent performance in recognizing fitness poses, which aligns with its use in your project for detecting correct exercise forms.</a:t>
            </a:r>
          </a:p>
        </p:txBody>
      </p:sp>
    </p:spTree>
    <p:extLst>
      <p:ext uri="{BB962C8B-B14F-4D97-AF65-F5344CB8AC3E}">
        <p14:creationId xmlns:p14="http://schemas.microsoft.com/office/powerpoint/2010/main" val="245303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A2DE-D677-FE01-C0E4-F0BB6B6592EF}"/>
              </a:ext>
            </a:extLst>
          </p:cNvPr>
          <p:cNvSpPr>
            <a:spLocks noGrp="1"/>
          </p:cNvSpPr>
          <p:nvPr>
            <p:ph type="title"/>
          </p:nvPr>
        </p:nvSpPr>
        <p:spPr>
          <a:xfrm>
            <a:off x="838200" y="365127"/>
            <a:ext cx="10515600" cy="625473"/>
          </a:xfrm>
        </p:spPr>
        <p:txBody>
          <a:bodyPr>
            <a:normAutofit fontScale="90000"/>
          </a:bodyPr>
          <a:lstStyle/>
          <a:p>
            <a:r>
              <a:rPr lang="en-US" b="1" dirty="0">
                <a:solidFill>
                  <a:srgbClr val="CC0066"/>
                </a:solidFill>
                <a:latin typeface="Times New Roman" panose="02020603050405020304" pitchFamily="18" charset="0"/>
                <a:cs typeface="Times New Roman" panose="02020603050405020304" pitchFamily="18" charset="0"/>
              </a:rPr>
              <a:t>Literature survey</a:t>
            </a:r>
          </a:p>
        </p:txBody>
      </p:sp>
      <p:sp>
        <p:nvSpPr>
          <p:cNvPr id="4" name="Content Placeholder 3">
            <a:extLst>
              <a:ext uri="{FF2B5EF4-FFF2-40B4-BE49-F238E27FC236}">
                <a16:creationId xmlns:a16="http://schemas.microsoft.com/office/drawing/2014/main" id="{C139BF00-4CA5-6170-2AC1-5F01D5B2789A}"/>
              </a:ext>
            </a:extLst>
          </p:cNvPr>
          <p:cNvSpPr>
            <a:spLocks noGrp="1"/>
          </p:cNvSpPr>
          <p:nvPr>
            <p:ph idx="1"/>
          </p:nvPr>
        </p:nvSpPr>
        <p:spPr>
          <a:xfrm>
            <a:off x="838200" y="1101725"/>
            <a:ext cx="10515600" cy="4351338"/>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Paper Title</a:t>
            </a:r>
            <a:r>
              <a:rPr lang="en-US" sz="1800" dirty="0">
                <a:latin typeface="Times New Roman" panose="02020603050405020304" pitchFamily="18" charset="0"/>
                <a:cs typeface="Times New Roman" panose="02020603050405020304" pitchFamily="18" charset="0"/>
              </a:rPr>
              <a:t>: Papandreou, G., Zhu, T., &amp; Chen, L. (2017). "Human Pose Estimation for Fitness Tracking".</a:t>
            </a:r>
          </a:p>
          <a:p>
            <a:pPr marL="0" indent="0">
              <a:buNone/>
            </a:pPr>
            <a:r>
              <a:rPr lang="en-US" sz="1800" b="1" dirty="0">
                <a:latin typeface="Times New Roman" panose="02020603050405020304" pitchFamily="18" charset="0"/>
                <a:cs typeface="Times New Roman" panose="02020603050405020304" pitchFamily="18" charset="0"/>
              </a:rPr>
              <a:t>Methodology</a:t>
            </a:r>
            <a:r>
              <a:rPr lang="en-US" sz="1800" dirty="0">
                <a:latin typeface="Times New Roman" panose="02020603050405020304" pitchFamily="18" charset="0"/>
                <a:cs typeface="Times New Roman" panose="02020603050405020304" pitchFamily="18" charset="0"/>
              </a:rPr>
              <a:t>:</a:t>
            </a:r>
          </a:p>
          <a:p>
            <a:pPr lvl="1"/>
            <a:r>
              <a:rPr lang="en-US" sz="1800" b="1" dirty="0">
                <a:latin typeface="Times New Roman" panose="02020603050405020304" pitchFamily="18" charset="0"/>
                <a:cs typeface="Times New Roman" panose="02020603050405020304" pitchFamily="18" charset="0"/>
              </a:rPr>
              <a:t>Pose Estimation Approach</a:t>
            </a:r>
            <a:r>
              <a:rPr lang="en-US" sz="1800" dirty="0">
                <a:latin typeface="Times New Roman" panose="02020603050405020304" pitchFamily="18" charset="0"/>
                <a:cs typeface="Times New Roman" panose="02020603050405020304" pitchFamily="18" charset="0"/>
              </a:rPr>
              <a:t>: Utilized VGG16 for real-time human pose estimation, focusing on tracking joint positions and body alignment in fitness poses.</a:t>
            </a:r>
          </a:p>
          <a:p>
            <a:pPr marL="457189" lvl="1"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Experimental Setup</a:t>
            </a:r>
            <a:r>
              <a:rPr lang="en-US" sz="1800" dirty="0">
                <a:latin typeface="Times New Roman" panose="02020603050405020304" pitchFamily="18" charset="0"/>
                <a:cs typeface="Times New Roman" panose="02020603050405020304" pitchFamily="18" charset="0"/>
              </a:rPr>
              <a:t>:</a:t>
            </a:r>
          </a:p>
          <a:p>
            <a:pPr lvl="1"/>
            <a:r>
              <a:rPr lang="en-US" sz="1800" b="1" dirty="0">
                <a:latin typeface="Times New Roman" panose="02020603050405020304" pitchFamily="18" charset="0"/>
                <a:cs typeface="Times New Roman" panose="02020603050405020304" pitchFamily="18" charset="0"/>
              </a:rPr>
              <a:t>Dataset</a:t>
            </a:r>
            <a:r>
              <a:rPr lang="en-US" sz="1800" dirty="0">
                <a:latin typeface="Times New Roman" panose="02020603050405020304" pitchFamily="18" charset="0"/>
                <a:cs typeface="Times New Roman" panose="02020603050405020304" pitchFamily="18" charset="0"/>
              </a:rPr>
              <a:t>: The model is trained on a large dataset of human pose images, enabling it to generalize across different exercises.</a:t>
            </a:r>
          </a:p>
          <a:p>
            <a:pPr marL="457189" lvl="1"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Summary of Findings</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VGG16, when fine-tuned for human pose tracking, provided accurate real-time feedback on exercise correctness, making it a strong choice for your Exercise Pose Tracker.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3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4"/>
          <p:cNvSpPr txBox="1">
            <a:spLocks noGrp="1"/>
          </p:cNvSpPr>
          <p:nvPr>
            <p:ph type="body" idx="1"/>
          </p:nvPr>
        </p:nvSpPr>
        <p:spPr>
          <a:xfrm>
            <a:off x="308360" y="287382"/>
            <a:ext cx="11510473" cy="63877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0000"/>
              </a:buClr>
              <a:buSzPts val="3200"/>
              <a:buNone/>
            </a:pPr>
            <a:r>
              <a:rPr lang="en-US" sz="3200" b="1" dirty="0">
                <a:solidFill>
                  <a:srgbClr val="B6114D"/>
                </a:solidFill>
                <a:latin typeface="Times New Roman" panose="02020603050405020304" pitchFamily="18" charset="0"/>
                <a:ea typeface="Times New Roman"/>
                <a:cs typeface="Times New Roman" panose="02020603050405020304" pitchFamily="18" charset="0"/>
                <a:sym typeface="Times New Roman"/>
              </a:rPr>
              <a:t>Literature Survey(dense net):</a:t>
            </a:r>
            <a:endParaRPr dirty="0">
              <a:solidFill>
                <a:srgbClr val="B6114D"/>
              </a:solidFill>
              <a:latin typeface="Times New Roman" panose="02020603050405020304" pitchFamily="18" charset="0"/>
              <a:cs typeface="Times New Roman" panose="02020603050405020304" pitchFamily="18" charset="0"/>
            </a:endParaRPr>
          </a:p>
          <a:p>
            <a:pPr marL="0" lvl="0" indent="0" algn="l" rtl="0">
              <a:lnSpc>
                <a:spcPct val="170000"/>
              </a:lnSpc>
              <a:spcBef>
                <a:spcPts val="1000"/>
              </a:spcBef>
              <a:spcAft>
                <a:spcPts val="0"/>
              </a:spcAft>
              <a:buClr>
                <a:schemeClr val="dk1"/>
              </a:buClr>
              <a:buSzPts val="1600"/>
              <a:buNone/>
            </a:pPr>
            <a:r>
              <a:rPr lang="en-US" sz="1600" b="1" dirty="0">
                <a:latin typeface="Times New Roman" panose="02020603050405020304" pitchFamily="18" charset="0"/>
                <a:ea typeface="Times New Roman"/>
                <a:cs typeface="Times New Roman" panose="02020603050405020304" pitchFamily="18" charset="0"/>
                <a:sym typeface="Times New Roman"/>
              </a:rPr>
              <a:t>Paper 1 Title: “</a:t>
            </a:r>
            <a:r>
              <a:rPr lang="en-US" sz="1600" dirty="0">
                <a:latin typeface="Times New Roman" panose="02020603050405020304" pitchFamily="18" charset="0"/>
                <a:ea typeface="Times New Roman"/>
                <a:cs typeface="Times New Roman" panose="02020603050405020304" pitchFamily="18" charset="0"/>
                <a:sym typeface="Times New Roman"/>
              </a:rPr>
              <a:t>Latent Body-Pose guided </a:t>
            </a:r>
            <a:r>
              <a:rPr lang="en-US" sz="1600" dirty="0" err="1">
                <a:latin typeface="Times New Roman" panose="02020603050405020304" pitchFamily="18" charset="0"/>
                <a:ea typeface="Times New Roman"/>
                <a:cs typeface="Times New Roman" panose="02020603050405020304" pitchFamily="18" charset="0"/>
                <a:sym typeface="Times New Roman"/>
              </a:rPr>
              <a:t>DenseNet</a:t>
            </a:r>
            <a:r>
              <a:rPr lang="en-US" sz="1600" dirty="0">
                <a:latin typeface="Times New Roman" panose="02020603050405020304" pitchFamily="18" charset="0"/>
                <a:ea typeface="Times New Roman"/>
                <a:cs typeface="Times New Roman" panose="02020603050405020304" pitchFamily="18" charset="0"/>
                <a:sym typeface="Times New Roman"/>
              </a:rPr>
              <a:t> for Recognizing Driver's Fine-grained Secondary Activities”</a:t>
            </a:r>
            <a:endParaRPr dirty="0">
              <a:latin typeface="Times New Roman" panose="02020603050405020304" pitchFamily="18" charset="0"/>
              <a:cs typeface="Times New Roman" panose="02020603050405020304" pitchFamily="18" charset="0"/>
            </a:endParaRPr>
          </a:p>
          <a:p>
            <a:pPr marL="0" lvl="0" indent="0" algn="l" rtl="0">
              <a:lnSpc>
                <a:spcPct val="170000"/>
              </a:lnSpc>
              <a:spcBef>
                <a:spcPts val="1000"/>
              </a:spcBef>
              <a:spcAft>
                <a:spcPts val="0"/>
              </a:spcAft>
              <a:buClr>
                <a:schemeClr val="dk1"/>
              </a:buClr>
              <a:buSzPts val="1600"/>
              <a:buNone/>
            </a:pPr>
            <a:r>
              <a:rPr lang="en-US" sz="1600" b="1" dirty="0">
                <a:latin typeface="Times New Roman" panose="02020603050405020304" pitchFamily="18" charset="0"/>
                <a:ea typeface="Times New Roman"/>
                <a:cs typeface="Times New Roman" panose="02020603050405020304" pitchFamily="18" charset="0"/>
                <a:sym typeface="Times New Roman"/>
              </a:rPr>
              <a:t>Methodology:</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Dual-Stream Framework: Combines body pose and appearance data using </a:t>
            </a:r>
            <a:r>
              <a:rPr lang="en-US" sz="1400" dirty="0" err="1">
                <a:latin typeface="Times New Roman" panose="02020603050405020304" pitchFamily="18" charset="0"/>
                <a:ea typeface="Times New Roman"/>
                <a:cs typeface="Times New Roman" panose="02020603050405020304" pitchFamily="18" charset="0"/>
                <a:sym typeface="Times New Roman"/>
              </a:rPr>
              <a:t>DenseNet</a:t>
            </a:r>
            <a:r>
              <a:rPr lang="en-US" sz="1400" dirty="0">
                <a:latin typeface="Times New Roman" panose="02020603050405020304" pitchFamily="18" charset="0"/>
                <a:ea typeface="Times New Roman"/>
                <a:cs typeface="Times New Roman" panose="02020603050405020304" pitchFamily="18" charset="0"/>
                <a:sym typeface="Times New Roman"/>
              </a:rPr>
              <a:t> to enhance activity recognition.</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Datasets: Evaluated on two datasets with labeled driver activities like texting and talking.</a:t>
            </a:r>
            <a:endParaRPr dirty="0">
              <a:latin typeface="Times New Roman" panose="02020603050405020304" pitchFamily="18" charset="0"/>
              <a:cs typeface="Times New Roman" panose="02020603050405020304" pitchFamily="18" charset="0"/>
            </a:endParaRPr>
          </a:p>
          <a:p>
            <a:pPr marL="0" lvl="0" indent="0" algn="l" rtl="0">
              <a:lnSpc>
                <a:spcPct val="170000"/>
              </a:lnSpc>
              <a:spcBef>
                <a:spcPts val="1000"/>
              </a:spcBef>
              <a:spcAft>
                <a:spcPts val="0"/>
              </a:spcAft>
              <a:buClr>
                <a:schemeClr val="dk1"/>
              </a:buClr>
              <a:buSzPts val="1600"/>
              <a:buNone/>
            </a:pPr>
            <a:r>
              <a:rPr lang="en-US" sz="1600" b="1" dirty="0">
                <a:latin typeface="Times New Roman" panose="02020603050405020304" pitchFamily="18" charset="0"/>
                <a:ea typeface="Times New Roman"/>
                <a:cs typeface="Times New Roman" panose="02020603050405020304" pitchFamily="18" charset="0"/>
                <a:sym typeface="Times New Roman"/>
              </a:rPr>
              <a:t>Experimental Setup:</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Datasets: D1 (varied conditions) and D2 (controlled environment).</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Comparison: Tested against models like </a:t>
            </a:r>
            <a:r>
              <a:rPr lang="en-US" sz="1400" dirty="0" err="1">
                <a:latin typeface="Times New Roman" panose="02020603050405020304" pitchFamily="18" charset="0"/>
                <a:ea typeface="Times New Roman"/>
                <a:cs typeface="Times New Roman" panose="02020603050405020304" pitchFamily="18" charset="0"/>
                <a:sym typeface="Times New Roman"/>
              </a:rPr>
              <a:t>AlexNet</a:t>
            </a:r>
            <a:r>
              <a:rPr lang="en-US" sz="1400" dirty="0">
                <a:latin typeface="Times New Roman" panose="02020603050405020304" pitchFamily="18" charset="0"/>
                <a:ea typeface="Times New Roman"/>
                <a:cs typeface="Times New Roman" panose="02020603050405020304" pitchFamily="18" charset="0"/>
                <a:sym typeface="Times New Roman"/>
              </a:rPr>
              <a:t> and Inception V3 using accuracy and loss metrics.</a:t>
            </a:r>
            <a:endParaRPr dirty="0">
              <a:latin typeface="Times New Roman" panose="02020603050405020304" pitchFamily="18" charset="0"/>
              <a:cs typeface="Times New Roman" panose="02020603050405020304" pitchFamily="18" charset="0"/>
            </a:endParaRPr>
          </a:p>
          <a:p>
            <a:pPr marL="0" lvl="0" indent="0" algn="l" rtl="0">
              <a:lnSpc>
                <a:spcPct val="170000"/>
              </a:lnSpc>
              <a:spcBef>
                <a:spcPts val="1000"/>
              </a:spcBef>
              <a:spcAft>
                <a:spcPts val="0"/>
              </a:spcAft>
              <a:buClr>
                <a:schemeClr val="dk1"/>
              </a:buClr>
              <a:buSzPts val="1600"/>
              <a:buNone/>
            </a:pPr>
            <a:r>
              <a:rPr lang="en-US" sz="1600" b="1" dirty="0">
                <a:latin typeface="Times New Roman" panose="02020603050405020304" pitchFamily="18" charset="0"/>
                <a:ea typeface="Times New Roman"/>
                <a:cs typeface="Times New Roman" panose="02020603050405020304" pitchFamily="18" charset="0"/>
                <a:sym typeface="Times New Roman"/>
              </a:rPr>
              <a:t>Summary of Findings:</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Performance Boost: Incorporating body pose improves accuracy by 7% (D1) and 8% (D2).</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Challenges: Lower performance when trained on one dataset and tested on another due to varying conditions.</a:t>
            </a:r>
            <a:endParaRPr sz="1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5"/>
          <p:cNvSpPr txBox="1">
            <a:spLocks noGrp="1"/>
          </p:cNvSpPr>
          <p:nvPr>
            <p:ph type="body" idx="1"/>
          </p:nvPr>
        </p:nvSpPr>
        <p:spPr>
          <a:xfrm>
            <a:off x="308360" y="287382"/>
            <a:ext cx="11510473" cy="6387738"/>
          </a:xfrm>
          <a:prstGeom prst="rect">
            <a:avLst/>
          </a:prstGeom>
          <a:noFill/>
          <a:ln>
            <a:noFill/>
          </a:ln>
        </p:spPr>
        <p:txBody>
          <a:bodyPr spcFirstLastPara="1" wrap="square" lIns="91425" tIns="45700" rIns="91425" bIns="45700" anchor="t" anchorCtr="0">
            <a:noAutofit/>
          </a:bodyPr>
          <a:lstStyle/>
          <a:p>
            <a:pPr marL="0" lvl="0" indent="0" algn="l" rtl="0">
              <a:lnSpc>
                <a:spcPct val="170000"/>
              </a:lnSpc>
              <a:spcBef>
                <a:spcPts val="0"/>
              </a:spcBef>
              <a:spcAft>
                <a:spcPts val="0"/>
              </a:spcAft>
              <a:buClr>
                <a:schemeClr val="dk1"/>
              </a:buClr>
              <a:buSzPts val="1600"/>
              <a:buNone/>
            </a:pPr>
            <a:r>
              <a:rPr lang="en-US" sz="1600" b="1" dirty="0">
                <a:latin typeface="Times New Roman" panose="02020603050405020304" pitchFamily="18" charset="0"/>
                <a:ea typeface="Times New Roman"/>
                <a:cs typeface="Times New Roman" panose="02020603050405020304" pitchFamily="18" charset="0"/>
                <a:sym typeface="Times New Roman"/>
              </a:rPr>
              <a:t>Paper 2 Title: </a:t>
            </a:r>
            <a:r>
              <a:rPr lang="en-US" sz="1600" dirty="0">
                <a:latin typeface="Times New Roman" panose="02020603050405020304" pitchFamily="18" charset="0"/>
                <a:ea typeface="Times New Roman"/>
                <a:cs typeface="Times New Roman" panose="02020603050405020304" pitchFamily="18" charset="0"/>
                <a:sym typeface="Times New Roman"/>
              </a:rPr>
              <a:t>"</a:t>
            </a:r>
            <a:r>
              <a:rPr lang="en-US" sz="1600" dirty="0" err="1">
                <a:latin typeface="Times New Roman" panose="02020603050405020304" pitchFamily="18" charset="0"/>
                <a:ea typeface="Times New Roman"/>
                <a:cs typeface="Times New Roman" panose="02020603050405020304" pitchFamily="18" charset="0"/>
                <a:sym typeface="Times New Roman"/>
              </a:rPr>
              <a:t>LogRF</a:t>
            </a:r>
            <a:r>
              <a:rPr lang="en-US" sz="1600" dirty="0">
                <a:latin typeface="Times New Roman" panose="02020603050405020304" pitchFamily="18" charset="0"/>
                <a:ea typeface="Times New Roman"/>
                <a:cs typeface="Times New Roman" panose="02020603050405020304" pitchFamily="18" charset="0"/>
                <a:sym typeface="Times New Roman"/>
              </a:rPr>
              <a:t>: An Approach to Human Pose Estimation Using Skeleton Landmarks for Physiotherapy Fitness Exercise Correction"</a:t>
            </a:r>
            <a:endParaRPr dirty="0">
              <a:latin typeface="Times New Roman" panose="02020603050405020304" pitchFamily="18" charset="0"/>
              <a:cs typeface="Times New Roman" panose="02020603050405020304" pitchFamily="18" charset="0"/>
            </a:endParaRPr>
          </a:p>
          <a:p>
            <a:pPr marL="0" lvl="0" indent="0" algn="l" rtl="0">
              <a:lnSpc>
                <a:spcPct val="170000"/>
              </a:lnSpc>
              <a:spcBef>
                <a:spcPts val="1000"/>
              </a:spcBef>
              <a:spcAft>
                <a:spcPts val="0"/>
              </a:spcAft>
              <a:buClr>
                <a:schemeClr val="dk1"/>
              </a:buClr>
              <a:buSzPts val="1600"/>
              <a:buNone/>
            </a:pPr>
            <a:r>
              <a:rPr lang="en-US" sz="1600" b="1" dirty="0">
                <a:latin typeface="Times New Roman" panose="02020603050405020304" pitchFamily="18" charset="0"/>
                <a:ea typeface="Times New Roman"/>
                <a:cs typeface="Times New Roman" panose="02020603050405020304" pitchFamily="18" charset="0"/>
                <a:sym typeface="Times New Roman"/>
              </a:rPr>
              <a:t>Methodology:</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err="1">
                <a:latin typeface="Times New Roman" panose="02020603050405020304" pitchFamily="18" charset="0"/>
                <a:ea typeface="Times New Roman"/>
                <a:cs typeface="Times New Roman" panose="02020603050405020304" pitchFamily="18" charset="0"/>
                <a:sym typeface="Times New Roman"/>
              </a:rPr>
              <a:t>LogRF</a:t>
            </a:r>
            <a:r>
              <a:rPr lang="en-US" sz="1400" dirty="0">
                <a:latin typeface="Times New Roman" panose="02020603050405020304" pitchFamily="18" charset="0"/>
                <a:ea typeface="Times New Roman"/>
                <a:cs typeface="Times New Roman" panose="02020603050405020304" pitchFamily="18" charset="0"/>
                <a:sym typeface="Times New Roman"/>
              </a:rPr>
              <a:t> Method: Uses Logistic Regression Recursive Feature Elimination to select important features for human pose estimation.</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Training &amp; Testing: Data split into 80% training and 20% testing to evaluate models for exercise correction in physiotherapy.</a:t>
            </a:r>
            <a:endParaRPr dirty="0">
              <a:latin typeface="Times New Roman" panose="02020603050405020304" pitchFamily="18" charset="0"/>
              <a:cs typeface="Times New Roman" panose="02020603050405020304" pitchFamily="18" charset="0"/>
            </a:endParaRPr>
          </a:p>
          <a:p>
            <a:pPr marL="0" lvl="0" indent="0" algn="l" rtl="0">
              <a:lnSpc>
                <a:spcPct val="170000"/>
              </a:lnSpc>
              <a:spcBef>
                <a:spcPts val="1000"/>
              </a:spcBef>
              <a:spcAft>
                <a:spcPts val="0"/>
              </a:spcAft>
              <a:buClr>
                <a:schemeClr val="dk1"/>
              </a:buClr>
              <a:buSzPts val="1600"/>
              <a:buNone/>
            </a:pPr>
            <a:r>
              <a:rPr lang="en-US" sz="1600" b="1" dirty="0">
                <a:latin typeface="Times New Roman" panose="02020603050405020304" pitchFamily="18" charset="0"/>
                <a:ea typeface="Times New Roman"/>
                <a:cs typeface="Times New Roman" panose="02020603050405020304" pitchFamily="18" charset="0"/>
                <a:sym typeface="Times New Roman"/>
              </a:rPr>
              <a:t>Experimental Setup:</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Environment: Conducted in Google </a:t>
            </a:r>
            <a:r>
              <a:rPr lang="en-US" sz="1400" dirty="0" err="1">
                <a:latin typeface="Times New Roman" panose="02020603050405020304" pitchFamily="18" charset="0"/>
                <a:ea typeface="Times New Roman"/>
                <a:cs typeface="Times New Roman" panose="02020603050405020304" pitchFamily="18" charset="0"/>
                <a:sym typeface="Times New Roman"/>
              </a:rPr>
              <a:t>Colab</a:t>
            </a:r>
            <a:r>
              <a:rPr lang="en-US" sz="1400" dirty="0">
                <a:latin typeface="Times New Roman" panose="02020603050405020304" pitchFamily="18" charset="0"/>
                <a:ea typeface="Times New Roman"/>
                <a:cs typeface="Times New Roman" panose="02020603050405020304" pitchFamily="18" charset="0"/>
                <a:sym typeface="Times New Roman"/>
              </a:rPr>
              <a:t> with GPU support.</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Metrics: Evaluated using accuracy, precision, recall, F1 score, and runtime.</a:t>
            </a:r>
            <a:endParaRPr dirty="0">
              <a:latin typeface="Times New Roman" panose="02020603050405020304" pitchFamily="18" charset="0"/>
              <a:cs typeface="Times New Roman" panose="02020603050405020304" pitchFamily="18" charset="0"/>
            </a:endParaRPr>
          </a:p>
          <a:p>
            <a:pPr marL="0" lvl="0" indent="0" algn="l" rtl="0">
              <a:lnSpc>
                <a:spcPct val="170000"/>
              </a:lnSpc>
              <a:spcBef>
                <a:spcPts val="1000"/>
              </a:spcBef>
              <a:spcAft>
                <a:spcPts val="0"/>
              </a:spcAft>
              <a:buClr>
                <a:schemeClr val="dk1"/>
              </a:buClr>
              <a:buSzPts val="1600"/>
              <a:buNone/>
            </a:pPr>
            <a:r>
              <a:rPr lang="en-US" sz="1600" b="1" dirty="0">
                <a:latin typeface="Times New Roman" panose="02020603050405020304" pitchFamily="18" charset="0"/>
                <a:ea typeface="Times New Roman"/>
                <a:cs typeface="Times New Roman" panose="02020603050405020304" pitchFamily="18" charset="0"/>
                <a:sym typeface="Times New Roman"/>
              </a:rPr>
              <a:t>Summary of Findings:</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Improved Performance: Random Forest achieved 0.998 accuracy. LSTM reached 0.829 and GRU 0.974. </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The approach helps identify incorrect movements in physiotherapy exercises.</a:t>
            </a:r>
            <a:endParaRPr sz="1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6"/>
          <p:cNvSpPr txBox="1">
            <a:spLocks noGrp="1"/>
          </p:cNvSpPr>
          <p:nvPr>
            <p:ph type="body" idx="1"/>
          </p:nvPr>
        </p:nvSpPr>
        <p:spPr>
          <a:xfrm>
            <a:off x="180344" y="159366"/>
            <a:ext cx="11510473" cy="6387738"/>
          </a:xfrm>
          <a:prstGeom prst="rect">
            <a:avLst/>
          </a:prstGeom>
          <a:noFill/>
          <a:ln>
            <a:noFill/>
          </a:ln>
        </p:spPr>
        <p:txBody>
          <a:bodyPr spcFirstLastPara="1" wrap="square" lIns="91425" tIns="45700" rIns="91425" bIns="45700" anchor="t" anchorCtr="0">
            <a:noAutofit/>
          </a:bodyPr>
          <a:lstStyle/>
          <a:p>
            <a:pPr marL="0" lvl="0" indent="0" algn="l" rtl="0">
              <a:lnSpc>
                <a:spcPct val="170000"/>
              </a:lnSpc>
              <a:spcBef>
                <a:spcPts val="0"/>
              </a:spcBef>
              <a:spcAft>
                <a:spcPts val="0"/>
              </a:spcAft>
              <a:buClr>
                <a:schemeClr val="dk1"/>
              </a:buClr>
              <a:buSzPts val="1600"/>
              <a:buNone/>
            </a:pPr>
            <a:r>
              <a:rPr lang="en-US" sz="1600" b="1" dirty="0">
                <a:latin typeface="Times New Roman" panose="02020603050405020304" pitchFamily="18" charset="0"/>
                <a:ea typeface="Times New Roman"/>
                <a:cs typeface="Times New Roman" panose="02020603050405020304" pitchFamily="18" charset="0"/>
                <a:sym typeface="Times New Roman"/>
              </a:rPr>
              <a:t>Paper 3 Title: </a:t>
            </a:r>
            <a:r>
              <a:rPr lang="en-US" sz="1600" dirty="0">
                <a:latin typeface="Times New Roman" panose="02020603050405020304" pitchFamily="18" charset="0"/>
                <a:ea typeface="Times New Roman"/>
                <a:cs typeface="Times New Roman" panose="02020603050405020304" pitchFamily="18" charset="0"/>
                <a:sym typeface="Times New Roman"/>
              </a:rPr>
              <a:t>"Pose Tutor: An Explainable System for Pose Correction in the Wild"</a:t>
            </a:r>
            <a:endParaRPr dirty="0">
              <a:latin typeface="Times New Roman" panose="02020603050405020304" pitchFamily="18" charset="0"/>
              <a:cs typeface="Times New Roman" panose="02020603050405020304" pitchFamily="18" charset="0"/>
            </a:endParaRPr>
          </a:p>
          <a:p>
            <a:pPr marL="0" lvl="0" indent="0" algn="l" rtl="0">
              <a:lnSpc>
                <a:spcPct val="170000"/>
              </a:lnSpc>
              <a:spcBef>
                <a:spcPts val="1000"/>
              </a:spcBef>
              <a:spcAft>
                <a:spcPts val="0"/>
              </a:spcAft>
              <a:buClr>
                <a:schemeClr val="dk1"/>
              </a:buClr>
              <a:buSzPts val="1600"/>
              <a:buNone/>
            </a:pPr>
            <a:r>
              <a:rPr lang="en-US" sz="1600" b="1" dirty="0">
                <a:latin typeface="Times New Roman" panose="02020603050405020304" pitchFamily="18" charset="0"/>
                <a:ea typeface="Times New Roman"/>
                <a:cs typeface="Times New Roman" panose="02020603050405020304" pitchFamily="18" charset="0"/>
                <a:sym typeface="Times New Roman"/>
              </a:rPr>
              <a:t>Methodology:</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Combines vision-based models and pose skeletons for pose prediction.</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Uses an angle-likelihood method to explain and correct joint misalignments.</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KNN classifier applied on </a:t>
            </a:r>
            <a:r>
              <a:rPr lang="en-US" sz="1400" dirty="0" err="1">
                <a:latin typeface="Times New Roman" panose="02020603050405020304" pitchFamily="18" charset="0"/>
                <a:ea typeface="Times New Roman"/>
                <a:cs typeface="Times New Roman" panose="02020603050405020304" pitchFamily="18" charset="0"/>
                <a:sym typeface="Times New Roman"/>
              </a:rPr>
              <a:t>keypoints</a:t>
            </a:r>
            <a:r>
              <a:rPr lang="en-US" sz="1400" dirty="0">
                <a:latin typeface="Times New Roman" panose="02020603050405020304" pitchFamily="18" charset="0"/>
                <a:ea typeface="Times New Roman"/>
                <a:cs typeface="Times New Roman" panose="02020603050405020304" pitchFamily="18" charset="0"/>
                <a:sym typeface="Times New Roman"/>
              </a:rPr>
              <a:t> after fine-tuning </a:t>
            </a:r>
            <a:r>
              <a:rPr lang="en-US" sz="1400" dirty="0" err="1">
                <a:latin typeface="Times New Roman" panose="02020603050405020304" pitchFamily="18" charset="0"/>
                <a:ea typeface="Times New Roman"/>
                <a:cs typeface="Times New Roman" panose="02020603050405020304" pitchFamily="18" charset="0"/>
                <a:sym typeface="Times New Roman"/>
              </a:rPr>
              <a:t>DenseNet</a:t>
            </a:r>
            <a:r>
              <a:rPr lang="en-US" sz="1400" dirty="0">
                <a:latin typeface="Times New Roman" panose="02020603050405020304" pitchFamily="18" charset="0"/>
                <a:ea typeface="Times New Roman"/>
                <a:cs typeface="Times New Roman" panose="02020603050405020304" pitchFamily="18" charset="0"/>
                <a:sym typeface="Times New Roman"/>
              </a:rPr>
              <a:t> on the Yoga-82 dataset.</a:t>
            </a:r>
            <a:endParaRPr dirty="0">
              <a:latin typeface="Times New Roman" panose="02020603050405020304" pitchFamily="18" charset="0"/>
              <a:cs typeface="Times New Roman" panose="02020603050405020304" pitchFamily="18" charset="0"/>
            </a:endParaRPr>
          </a:p>
          <a:p>
            <a:pPr marL="0" lvl="0" indent="0" algn="l" rtl="0">
              <a:lnSpc>
                <a:spcPct val="170000"/>
              </a:lnSpc>
              <a:spcBef>
                <a:spcPts val="1000"/>
              </a:spcBef>
              <a:spcAft>
                <a:spcPts val="0"/>
              </a:spcAft>
              <a:buClr>
                <a:schemeClr val="dk1"/>
              </a:buClr>
              <a:buSzPts val="1600"/>
              <a:buNone/>
            </a:pPr>
            <a:r>
              <a:rPr lang="en-US" sz="1600" b="1" dirty="0">
                <a:latin typeface="Times New Roman" panose="02020603050405020304" pitchFamily="18" charset="0"/>
                <a:ea typeface="Times New Roman"/>
                <a:cs typeface="Times New Roman" panose="02020603050405020304" pitchFamily="18" charset="0"/>
                <a:sym typeface="Times New Roman"/>
              </a:rPr>
              <a:t>Experimental Setup:</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Datasets: Yoga-82, Pilates-32, and Kungfu-7.</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Evaluation: Accuracy on test sets and user studies for explanation validation.</a:t>
            </a:r>
            <a:endParaRPr dirty="0">
              <a:latin typeface="Times New Roman" panose="02020603050405020304" pitchFamily="18" charset="0"/>
              <a:cs typeface="Times New Roman" panose="02020603050405020304" pitchFamily="18" charset="0"/>
            </a:endParaRPr>
          </a:p>
          <a:p>
            <a:pPr marL="0" lvl="0" indent="0" algn="l" rtl="0">
              <a:lnSpc>
                <a:spcPct val="170000"/>
              </a:lnSpc>
              <a:spcBef>
                <a:spcPts val="1000"/>
              </a:spcBef>
              <a:spcAft>
                <a:spcPts val="0"/>
              </a:spcAft>
              <a:buClr>
                <a:schemeClr val="dk1"/>
              </a:buClr>
              <a:buSzPts val="1600"/>
              <a:buNone/>
            </a:pPr>
            <a:r>
              <a:rPr lang="en-US" sz="1600" b="1" dirty="0">
                <a:latin typeface="Times New Roman" panose="02020603050405020304" pitchFamily="18" charset="0"/>
                <a:ea typeface="Times New Roman"/>
                <a:cs typeface="Times New Roman" panose="02020603050405020304" pitchFamily="18" charset="0"/>
                <a:sym typeface="Times New Roman"/>
              </a:rPr>
              <a:t>Summary of Findings:</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Achieved 81% accuracy on Yoga-82.</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Effectively identifies key joints for pose correction.</a:t>
            </a:r>
            <a:endParaRPr dirty="0">
              <a:latin typeface="Times New Roman" panose="02020603050405020304" pitchFamily="18" charset="0"/>
              <a:cs typeface="Times New Roman" panose="02020603050405020304" pitchFamily="18" charset="0"/>
            </a:endParaRPr>
          </a:p>
          <a:p>
            <a:pPr marL="685783" lvl="1" indent="-228594" algn="l" rtl="0">
              <a:lnSpc>
                <a:spcPct val="170000"/>
              </a:lnSpc>
              <a:spcBef>
                <a:spcPts val="500"/>
              </a:spcBef>
              <a:spcAft>
                <a:spcPts val="0"/>
              </a:spcAft>
              <a:buClr>
                <a:schemeClr val="dk1"/>
              </a:buClr>
              <a:buSzPts val="1400"/>
              <a:buChar char="•"/>
            </a:pPr>
            <a:r>
              <a:rPr lang="en-US" sz="1400" dirty="0">
                <a:latin typeface="Times New Roman" panose="02020603050405020304" pitchFamily="18" charset="0"/>
                <a:ea typeface="Times New Roman"/>
                <a:cs typeface="Times New Roman" panose="02020603050405020304" pitchFamily="18" charset="0"/>
                <a:sym typeface="Times New Roman"/>
              </a:rPr>
              <a:t>Explanations closely match those of human experts.</a:t>
            </a:r>
            <a:endParaRPr sz="1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6A51D3-70D6-4C59-A5F9-E965D4778D21}">
  <ds:schemaRefs>
    <ds:schemaRef ds:uri="288a120d-550d-410d-8e83-3a0debd8f61a"/>
    <ds:schemaRef ds:uri="b2fc7224-56e7-4a56-81e9-64380d6fda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C86E6DA-5186-4C2D-B67F-DA1E8DD817FC}">
  <ds:schemaRefs>
    <ds:schemaRef ds:uri="288a120d-550d-410d-8e83-3a0debd8f61a"/>
    <ds:schemaRef ds:uri="b2fc7224-56e7-4a56-81e9-64380d6fda1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4EAF80-A9B1-4397-8673-948369AFEF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664</TotalTime>
  <Words>4146</Words>
  <Application>Microsoft Office PowerPoint</Application>
  <PresentationFormat>Widescreen</PresentationFormat>
  <Paragraphs>315</Paragraphs>
  <Slides>33</Slides>
  <Notes>14</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33</vt:i4>
      </vt:variant>
    </vt:vector>
  </HeadingPairs>
  <TitlesOfParts>
    <vt:vector size="44" baseType="lpstr">
      <vt:lpstr>Arial</vt:lpstr>
      <vt:lpstr>Avenir Next LT Pro</vt:lpstr>
      <vt:lpstr>Calibri</vt:lpstr>
      <vt:lpstr>Futura</vt:lpstr>
      <vt:lpstr>Garamond</vt:lpstr>
      <vt:lpstr>Times New Roman</vt:lpstr>
      <vt:lpstr>Presentation Cover page</vt:lpstr>
      <vt:lpstr>Presentation slides</vt:lpstr>
      <vt:lpstr>1_Presentation Cover page</vt:lpstr>
      <vt:lpstr>1_Presentation slides</vt:lpstr>
      <vt:lpstr>2_Presentation slides</vt:lpstr>
      <vt:lpstr>Exercise Pose Tracker</vt:lpstr>
      <vt:lpstr>Agenda</vt:lpstr>
      <vt:lpstr>PowerPoint Presentation</vt:lpstr>
      <vt:lpstr>Literature survey(vgg16)</vt:lpstr>
      <vt:lpstr>Literature survey</vt:lpstr>
      <vt:lpstr>Literature survey</vt:lpstr>
      <vt:lpstr>PowerPoint Presentation</vt:lpstr>
      <vt:lpstr>PowerPoint Presentation</vt:lpstr>
      <vt:lpstr>PowerPoint Presentation</vt:lpstr>
      <vt:lpstr>Literature survey(google net)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Rishith Kollepalli</cp:lastModifiedBy>
  <cp:revision>105</cp:revision>
  <dcterms:created xsi:type="dcterms:W3CDTF">2020-07-03T08:40:50Z</dcterms:created>
  <dcterms:modified xsi:type="dcterms:W3CDTF">2024-09-22T17:25:54Z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