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5630E89-EE0D-4CB5-ACF4-EC8427148F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ra kolli" userId="6d8fef55127ceac3" providerId="LiveId" clId="{468A4AB2-5921-441B-822B-1F57217107B8}"/>
    <pc:docChg chg="custSel modSld">
      <pc:chgData name="chitra kolli" userId="6d8fef55127ceac3" providerId="LiveId" clId="{468A4AB2-5921-441B-822B-1F57217107B8}" dt="2025-09-19T02:20:08.519" v="1" actId="27636"/>
      <pc:docMkLst>
        <pc:docMk/>
      </pc:docMkLst>
      <pc:sldChg chg="modSp mod">
        <pc:chgData name="chitra kolli" userId="6d8fef55127ceac3" providerId="LiveId" clId="{468A4AB2-5921-441B-822B-1F57217107B8}" dt="2025-09-19T02:20:08.519" v="1" actId="27636"/>
        <pc:sldMkLst>
          <pc:docMk/>
          <pc:sldMk cId="0" sldId="256"/>
        </pc:sldMkLst>
        <pc:spChg chg="mod">
          <ac:chgData name="chitra kolli" userId="6d8fef55127ceac3" providerId="LiveId" clId="{468A4AB2-5921-441B-822B-1F57217107B8}" dt="2025-09-19T02:20:08.519" v="1" actId="27636"/>
          <ac:spMkLst>
            <pc:docMk/>
            <pc:sldMk cId="0" sldId="256"/>
            <ac:spMk id="2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"/>
          <p:cNvSpPr txBox="1"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2000"/>
              <a:buNone/>
              <a:defRPr>
                <a:solidFill>
                  <a:srgbClr val="899495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>
                <a:solidFill>
                  <a:srgbClr val="899495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>
                <a:solidFill>
                  <a:srgbClr val="899495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1"/>
          <p:cNvSpPr txBox="1">
            <a:spLocks noGrp="1"/>
          </p:cNvSpPr>
          <p:nvPr>
            <p:ph type="body" idx="1"/>
          </p:nvPr>
        </p:nvSpPr>
        <p:spPr>
          <a:xfrm rot="5400000">
            <a:off x="3846513" y="-876300"/>
            <a:ext cx="4495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>
            <a:endParaRPr/>
          </a:p>
        </p:txBody>
      </p:sp>
      <p:sp>
        <p:nvSpPr>
          <p:cNvPr id="275" name="Google Shape;275;p11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 rot="5400000">
            <a:off x="7808912" y="2324100"/>
            <a:ext cx="5791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1"/>
          </p:nvPr>
        </p:nvSpPr>
        <p:spPr>
          <a:xfrm rot="5400000">
            <a:off x="2551114" y="-876300"/>
            <a:ext cx="5791200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>
            <a:endParaRPr/>
          </a:p>
        </p:txBody>
      </p:sp>
      <p:sp>
        <p:nvSpPr>
          <p:cNvPr id="281" name="Google Shape;281;p12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9pPr>
          </a:lstStyle>
          <a:p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1293812" y="1676400"/>
            <a:ext cx="47001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body" idx="2"/>
          </p:nvPr>
        </p:nvSpPr>
        <p:spPr>
          <a:xfrm>
            <a:off x="6202035" y="1676401"/>
            <a:ext cx="47001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>
            <a:spLocks noGrp="1"/>
          </p:cNvSpPr>
          <p:nvPr>
            <p:ph type="title"/>
          </p:nvPr>
        </p:nvSpPr>
        <p:spPr>
          <a:xfrm>
            <a:off x="1293813" y="2057400"/>
            <a:ext cx="84582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body" idx="1"/>
          </p:nvPr>
        </p:nvSpPr>
        <p:spPr>
          <a:xfrm>
            <a:off x="1293813" y="48768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800"/>
              <a:buNone/>
              <a:defRPr sz="1800">
                <a:solidFill>
                  <a:srgbClr val="899495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600"/>
              <a:buNone/>
              <a:defRPr sz="1600">
                <a:solidFill>
                  <a:srgbClr val="899495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0"/>
              </a:spcAft>
              <a:buClr>
                <a:srgbClr val="899495"/>
              </a:buClr>
              <a:buSzPts val="1400"/>
              <a:buNone/>
              <a:defRPr sz="1400">
                <a:solidFill>
                  <a:srgbClr val="899495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1"/>
          </p:nvPr>
        </p:nvSpPr>
        <p:spPr>
          <a:xfrm>
            <a:off x="1293813" y="1676399"/>
            <a:ext cx="47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body" idx="2"/>
          </p:nvPr>
        </p:nvSpPr>
        <p:spPr>
          <a:xfrm>
            <a:off x="1293813" y="2516457"/>
            <a:ext cx="47010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247" name="Google Shape;247;p6"/>
          <p:cNvSpPr txBox="1">
            <a:spLocks noGrp="1"/>
          </p:cNvSpPr>
          <p:nvPr>
            <p:ph type="body" idx="3"/>
          </p:nvPr>
        </p:nvSpPr>
        <p:spPr>
          <a:xfrm>
            <a:off x="6191754" y="1676399"/>
            <a:ext cx="470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8" name="Google Shape;248;p6"/>
          <p:cNvSpPr txBox="1">
            <a:spLocks noGrp="1"/>
          </p:cNvSpPr>
          <p:nvPr>
            <p:ph type="body" idx="4"/>
          </p:nvPr>
        </p:nvSpPr>
        <p:spPr>
          <a:xfrm>
            <a:off x="6191754" y="2516457"/>
            <a:ext cx="47034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249" name="Google Shape;249;p6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body" idx="1"/>
          </p:nvPr>
        </p:nvSpPr>
        <p:spPr>
          <a:xfrm>
            <a:off x="1293813" y="685800"/>
            <a:ext cx="6172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5pPr>
            <a:lvl6pPr marL="274320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marL="320040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7pPr>
            <a:lvl8pPr marL="365760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marL="411480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264" name="Google Shape;264;p9"/>
          <p:cNvSpPr txBox="1">
            <a:spLocks noGrp="1"/>
          </p:cNvSpPr>
          <p:nvPr>
            <p:ph type="body" idx="2"/>
          </p:nvPr>
        </p:nvSpPr>
        <p:spPr>
          <a:xfrm>
            <a:off x="7770811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100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0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1522412" y="0"/>
            <a:ext cx="5943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7770812" y="4191000"/>
            <a:ext cx="381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/>
          <p:nvPr/>
        </p:nvSpPr>
        <p:spPr>
          <a:xfrm>
            <a:off x="836614" y="0"/>
            <a:ext cx="11352300" cy="6858000"/>
          </a:xfrm>
          <a:prstGeom prst="rect">
            <a:avLst/>
          </a:prstGeom>
          <a:gradFill>
            <a:gsLst>
              <a:gs pos="0">
                <a:srgbClr val="FFFFFF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1"/>
          <p:cNvSpPr txBox="1"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1"/>
          <p:cNvSpPr txBox="1">
            <a:spLocks noGrp="1"/>
          </p:cNvSpPr>
          <p:nvPr>
            <p:ph type="dt" idx="10"/>
          </p:nvPr>
        </p:nvSpPr>
        <p:spPr>
          <a:xfrm>
            <a:off x="1271781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1"/>
          <p:cNvSpPr txBox="1">
            <a:spLocks noGrp="1"/>
          </p:cNvSpPr>
          <p:nvPr>
            <p:ph type="sldNum" idx="12"/>
          </p:nvPr>
        </p:nvSpPr>
        <p:spPr>
          <a:xfrm>
            <a:off x="8051225" y="6356351"/>
            <a:ext cx="284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D68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ctrTitle"/>
          </p:nvPr>
        </p:nvSpPr>
        <p:spPr>
          <a:xfrm>
            <a:off x="2349996" y="54868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Jacques Francois Shadow"/>
              <a:buNone/>
            </a:pPr>
            <a:r>
              <a:rPr lang="en-US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Fake News Detection</a:t>
            </a:r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1"/>
          </p:nvPr>
        </p:nvSpPr>
        <p:spPr>
          <a:xfrm>
            <a:off x="7382219" y="5373216"/>
            <a:ext cx="480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Presented by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K. Chitra    AP24122040019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/>
        </p:nvSpPr>
        <p:spPr>
          <a:xfrm>
            <a:off x="261764" y="260648"/>
            <a:ext cx="60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Model Training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549796" y="620688"/>
            <a:ext cx="6120600" cy="26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allow the CNN to learn patterns from text indicating fake or real news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Setup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Optimizer: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Adam</a:t>
            </a: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Loss Function: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Binary Cross-Entropy</a:t>
            </a: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Learning Rate: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0.001</a:t>
            </a: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Batch Size: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32</a:t>
            </a: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Epochs: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10–20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(depending on dataset)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Early Stopping used sometimes to prevent overfitting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53" name="Google Shape;353;p22"/>
          <p:cNvSpPr txBox="1"/>
          <p:nvPr/>
        </p:nvSpPr>
        <p:spPr>
          <a:xfrm>
            <a:off x="405780" y="3212976"/>
            <a:ext cx="60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Model Evaluation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765820" y="3501008"/>
            <a:ext cx="6336600" cy="3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measure the model's performance on unseen test data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Accuracy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Percentage of correctly predicted articles.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Precision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Correct fake news predictions over all predicted fake.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Recall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Correct fake news predictions over actual fake.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F1-Score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Balance between precision and recall.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Confusion Matrix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True vs False classification.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Training vs Validation Loss and Accuracy Graphs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2564" y="3412196"/>
            <a:ext cx="4392487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/>
          <p:cNvPicPr preferRelativeResize="0"/>
          <p:nvPr/>
        </p:nvPicPr>
        <p:blipFill rotWithShape="1">
          <a:blip r:embed="rId4">
            <a:alphaModFix/>
          </a:blip>
          <a:srcRect l="1448" t="1826"/>
          <a:stretch/>
        </p:blipFill>
        <p:spPr>
          <a:xfrm>
            <a:off x="6022404" y="980728"/>
            <a:ext cx="3024336" cy="198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8748" y="980728"/>
            <a:ext cx="2952329" cy="198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23"/>
          <p:cNvGraphicFramePr/>
          <p:nvPr/>
        </p:nvGraphicFramePr>
        <p:xfrm>
          <a:off x="909836" y="980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{75630E89-EE0D-4CB5-ACF4-EC8427148FAC}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Aspect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Tasks(Fusion Model)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Using CNN Model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Dataset Used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Dataset 1 (Fake vs Real News, small size)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Dataset 2 (Fake News Dataset, larger and richer)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Data Preprocessing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Basic cleaning and tokenization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Improved cleaning, better stopword handling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Model Architecture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Simple CNN with Embedding + Conv1D + Dense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Similar CNN but with clearer layer structure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Training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Trained but fewer epochs, no graphs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Trained with accuracy/loss graphs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Evaluation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Accuracy calculated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Full evaluation: Accuracy, Precision, Recall, F1-score, Confusion Matrix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Visualization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Book Antiqua"/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Loss/Accuracy plots shown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Loss/Accuracy plots shown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Sample Outputs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Not shown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Some prediction examples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Overall Quality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Basic, closer to research standards</a:t>
                      </a:r>
                      <a:endParaRPr sz="16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More professional, closer to research standards</a:t>
                      </a:r>
                      <a:endParaRPr/>
                    </a:p>
                  </a:txBody>
                  <a:tcPr marL="78875" marR="78875" marT="39425" marB="39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3" name="Google Shape;363;p23"/>
          <p:cNvSpPr txBox="1"/>
          <p:nvPr/>
        </p:nvSpPr>
        <p:spPr>
          <a:xfrm>
            <a:off x="765820" y="332656"/>
            <a:ext cx="1065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5. Comparison Between Tasks and Using Model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0436" y="620688"/>
            <a:ext cx="4752528" cy="288032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/>
          <p:nvPr/>
        </p:nvSpPr>
        <p:spPr>
          <a:xfrm>
            <a:off x="837828" y="260648"/>
            <a:ext cx="4097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5.1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 for Tasks Given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852" y="692696"/>
            <a:ext cx="482453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820" y="3645024"/>
            <a:ext cx="5512097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8695" y="3645024"/>
            <a:ext cx="5538365" cy="302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/>
        </p:nvSpPr>
        <p:spPr>
          <a:xfrm>
            <a:off x="981844" y="260648"/>
            <a:ext cx="60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6. Key Achievements</a:t>
            </a:r>
            <a:endParaRPr/>
          </a:p>
        </p:txBody>
      </p:sp>
      <p:sp>
        <p:nvSpPr>
          <p:cNvPr id="379" name="Google Shape;379;p25"/>
          <p:cNvSpPr/>
          <p:nvPr/>
        </p:nvSpPr>
        <p:spPr>
          <a:xfrm>
            <a:off x="1485900" y="1185719"/>
            <a:ext cx="90729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Built and trained CNN models for fake news detection using two different datasets.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Implemented thorough text preprocessing to clean and structure raw news articles.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Achieved good performance metrics across accuracy, precision, recall, and F1-score.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Visualized the training behavior using graphs and evaluated model robustness.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Improved the initial project by introducing more metrics, plots, and structured results.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1557908" y="3933056"/>
            <a:ext cx="94329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Statement: NASA confirms water on the moon.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Prediction: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False (Confidence: 50.03%)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Statement: The COVID-19 vaccine contains a microchip.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Prediction: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True (Confidence: 50.49%)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Explanation: The content resembles patterns found in known fake news articles</a:t>
            </a: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981844" y="3429000"/>
            <a:ext cx="609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7. Example results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>
            <a:spLocks noGrp="1"/>
          </p:cNvSpPr>
          <p:nvPr>
            <p:ph type="title"/>
          </p:nvPr>
        </p:nvSpPr>
        <p:spPr>
          <a:xfrm>
            <a:off x="3862164" y="2492896"/>
            <a:ext cx="4392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Jacques Francois Shadow"/>
              <a:buNone/>
            </a:pPr>
            <a:r>
              <a:rPr lang="en-US" sz="44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 What is the problem being addressed?</a:t>
            </a:r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1293812" y="1412776"/>
            <a:ext cx="104172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/>
          </a:p>
          <a:p>
            <a:pPr marL="279082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To develop a </a:t>
            </a: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binary classification model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that can accurately distinguish between </a:t>
            </a: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real 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fake news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using deep learning techniques applied to textual data.</a:t>
            </a:r>
            <a:endParaRPr/>
          </a:p>
          <a:p>
            <a:pPr marL="279082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marL="502919" lvl="1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→ </a:t>
            </a:r>
            <a:r>
              <a:rPr lang="en-US" sz="1900">
                <a:latin typeface="Book Antiqua"/>
                <a:ea typeface="Book Antiqua"/>
                <a:cs typeface="Book Antiqua"/>
                <a:sym typeface="Book Antiqua"/>
              </a:rPr>
              <a:t>The project focuses on </a:t>
            </a:r>
            <a:r>
              <a:rPr lang="en-US" sz="1900" b="1">
                <a:latin typeface="Book Antiqua"/>
                <a:ea typeface="Book Antiqua"/>
                <a:cs typeface="Book Antiqua"/>
                <a:sym typeface="Book Antiqua"/>
              </a:rPr>
              <a:t>detecting fake news</a:t>
            </a:r>
            <a:r>
              <a:rPr lang="en-US" sz="1900">
                <a:latin typeface="Book Antiqua"/>
                <a:ea typeface="Book Antiqua"/>
                <a:cs typeface="Book Antiqua"/>
                <a:sym typeface="Book Antiqua"/>
              </a:rPr>
              <a:t> more effectively by </a:t>
            </a:r>
            <a:r>
              <a:rPr lang="en-US" sz="1900" b="1">
                <a:latin typeface="Book Antiqua"/>
                <a:ea typeface="Book Antiqua"/>
                <a:cs typeface="Book Antiqua"/>
                <a:sym typeface="Book Antiqua"/>
              </a:rPr>
              <a:t>fusing two key deep learning techniques</a:t>
            </a:r>
            <a:r>
              <a:rPr lang="en-US" sz="1900"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777240" lvl="2" indent="-22863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1">
                <a:latin typeface="Book Antiqua"/>
                <a:ea typeface="Book Antiqua"/>
                <a:cs typeface="Book Antiqua"/>
                <a:sym typeface="Book Antiqua"/>
              </a:rPr>
              <a:t>Repeat Vector Representations</a:t>
            </a:r>
            <a:r>
              <a:rPr lang="en-US" sz="1700">
                <a:latin typeface="Book Antiqua"/>
                <a:ea typeface="Book Antiqua"/>
                <a:cs typeface="Book Antiqua"/>
                <a:sym typeface="Book Antiqua"/>
              </a:rPr>
              <a:t>: Captures global textual meaning into repeated formats.</a:t>
            </a:r>
            <a:endParaRPr/>
          </a:p>
          <a:p>
            <a:pPr marL="777240" lvl="2" indent="-22863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1">
                <a:latin typeface="Book Antiqua"/>
                <a:ea typeface="Book Antiqua"/>
                <a:cs typeface="Book Antiqua"/>
                <a:sym typeface="Book Antiqua"/>
              </a:rPr>
              <a:t>Convolutional Neural Networks (CNN)</a:t>
            </a:r>
            <a:r>
              <a:rPr lang="en-US" sz="1700">
                <a:latin typeface="Book Antiqua"/>
                <a:ea typeface="Book Antiqua"/>
                <a:cs typeface="Book Antiqua"/>
                <a:sym typeface="Book Antiqua"/>
              </a:rPr>
              <a:t>: Extracts strong local patterns from repeated data.</a:t>
            </a:r>
            <a:endParaRPr/>
          </a:p>
          <a:p>
            <a:pPr marL="279082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→ </a:t>
            </a:r>
            <a:r>
              <a:rPr lang="en-US" sz="1900">
                <a:latin typeface="Book Antiqua"/>
                <a:ea typeface="Book Antiqua"/>
                <a:cs typeface="Book Antiqua"/>
                <a:sym typeface="Book Antiqua"/>
              </a:rPr>
              <a:t>This fusion enhances how well the model understands the complex structure of fake vs</a:t>
            </a:r>
            <a:endParaRPr/>
          </a:p>
          <a:p>
            <a:pPr marL="279082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Book Antiqua"/>
                <a:ea typeface="Book Antiqua"/>
                <a:cs typeface="Book Antiqua"/>
                <a:sym typeface="Book Antiqua"/>
              </a:rPr>
              <a:t>real news articles.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lang="en-US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621982" lvl="1" indent="-3428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Perform </a:t>
            </a: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text data preprocessing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to clean and prepare the news articles.</a:t>
            </a:r>
            <a:endParaRPr/>
          </a:p>
          <a:p>
            <a:pPr marL="621982" lvl="1" indent="-3428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Build and train a </a:t>
            </a: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Convolutional Neural Network (CNN), Long Short Term Memory(LSTM)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model for text classification.</a:t>
            </a:r>
            <a:endParaRPr/>
          </a:p>
          <a:p>
            <a:pPr marL="621982" lvl="1" indent="-3428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Evaluate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model performance using metrics such as Accuracy, Precision, Recall, and F1-score.</a:t>
            </a:r>
            <a:endParaRPr/>
          </a:p>
          <a:p>
            <a:pPr marL="621982" lvl="1" indent="-3428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b="1">
                <a:latin typeface="Book Antiqua"/>
                <a:ea typeface="Book Antiqua"/>
                <a:cs typeface="Book Antiqua"/>
                <a:sym typeface="Book Antiqua"/>
              </a:rPr>
              <a:t>Visualize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the training and evaluation results to gain deeper insights.</a:t>
            </a:r>
            <a:endParaRPr/>
          </a:p>
          <a:p>
            <a:pPr marL="621982" lvl="1" indent="-22542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79082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>
            <a:spLocks noGrp="1"/>
          </p:cNvSpPr>
          <p:nvPr>
            <p:ph type="title"/>
          </p:nvPr>
        </p:nvSpPr>
        <p:spPr>
          <a:xfrm>
            <a:off x="909836" y="116632"/>
            <a:ext cx="93372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acques Francois Shadow"/>
              <a:buNone/>
            </a:pPr>
            <a:r>
              <a:rPr lang="en-US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2. Related works or techniques</a:t>
            </a:r>
            <a:endParaRPr/>
          </a:p>
        </p:txBody>
      </p:sp>
      <p:graphicFrame>
        <p:nvGraphicFramePr>
          <p:cNvPr id="301" name="Google Shape;301;p15"/>
          <p:cNvGraphicFramePr/>
          <p:nvPr/>
        </p:nvGraphicFramePr>
        <p:xfrm>
          <a:off x="1701924" y="836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{75630E89-EE0D-4CB5-ACF4-EC8427148FAC}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Related Work / Technique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97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Applied in Your Project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B97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CNNs for Text (Yoon Kim, 2014)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CNN 1D architecture on embedded news text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Text Preprocessing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Cleaning, tokenization, padding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Binary DL Classification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Sigmoid activation, binary cross-entropy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Full Evaluation Metrics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Accuracy, Precision, Recall, F1-score, Confusion matrix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" name="Google Shape;302;p15"/>
          <p:cNvSpPr txBox="1"/>
          <p:nvPr/>
        </p:nvSpPr>
        <p:spPr>
          <a:xfrm>
            <a:off x="981844" y="3645024"/>
            <a:ext cx="9649200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2.1: CNNs for Text Classification (Kim, 2014)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 Work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</a:t>
            </a:r>
            <a:r>
              <a:rPr lang="en-US" sz="1600" b="0" i="1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Convolutional Neural Networks for Sentence Classification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by Yoon Kim (2014).</a:t>
            </a:r>
            <a:endParaRPr sz="1600" b="1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Idea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CNNs, originally designed for images, can effectively capture local patterns (like word combinations) in text.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Relevance to Project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91440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uses 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1D CNN architecture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embedded text sequences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classify news articles as </a:t>
            </a:r>
            <a:r>
              <a:rPr lang="en-US" sz="1600" b="0" i="1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Fake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or </a:t>
            </a:r>
            <a:r>
              <a:rPr lang="en-US" sz="1600" b="0" i="1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Real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b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(Embedding → Conv1D → MaxPooling → Dense → Sigmoid output).</a:t>
            </a: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837828" y="188640"/>
            <a:ext cx="842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2.2: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Preprocessing Techniques for NLP Tasks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981844" y="908720"/>
            <a:ext cx="10513200" cy="5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1341884" y="671791"/>
            <a:ext cx="102252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Removal of punctuation, digits, and special characters.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 Work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General NLP practices and the preprocessing pipeline used in deep learning-based fake news detection research.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Common Techniques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Lowercasing.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Stopword removal.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Tokenization and Padding sequences.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Relevance to Project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b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Both of your projects apply these techniques to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prepare raw news articles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into a clean form suitable for model training.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909836" y="3429000"/>
            <a:ext cx="712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2.3: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 Using Deep Learning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485900" y="3855531"/>
            <a:ext cx="10225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 Work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b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 fake news detection research, binary classification (Fake vs Real) using DL models (CNN, RNN, LSTM) is a common approach.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 Concept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b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Using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Sigmoid Activation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at the output layer and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Binary Cross-Entropy Loss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train models to predict probabilities between two classes.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Relevance to Project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b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Our CNN model architecture follows this: (Sigmoid output neuron + Binary Cross-Entropy loss function).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>
            <a:off x="1701924" y="836712"/>
            <a:ext cx="102252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Reference Work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 classification problems with possibly imbalanced datasets,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Precision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Recall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and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F1-score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are crucial alongside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Accuracy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</a:pP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Key Metrics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Accuracy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Overall correct predictions.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Precision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How many predicted fakes were truly fake?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Recall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How many true fakes were caught?</a:t>
            </a:r>
            <a:endParaRPr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F1-Score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Balance between precision and recall.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1053852" y="404664"/>
            <a:ext cx="684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2.4: </a:t>
            </a:r>
            <a:r>
              <a:rPr lang="en-US" sz="18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Evaluation Metrics Beyond Accuracy</a:t>
            </a:r>
            <a:endParaRPr sz="1800">
              <a:solidFill>
                <a:schemeClr val="dk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1125860" y="3584050"/>
            <a:ext cx="10081200" cy="2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Jacques Francois Shadow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2.4.1: Fusion Strategy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Average Pooling → Repeat Vector → Convolutional Feature Extraction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Why?  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Global pooling compresses the entire article into a compact idea.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Repeat Vector brings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global concept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back into a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sequence-like format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CNN then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extracts local features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around this repeated "global concept," improving robustness to article length variations and writing styles.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→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This strategy fuses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global understanding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local feature extraction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enhancing fake news detection.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acques Francois Shadow"/>
              <a:buNone/>
            </a:pPr>
            <a:r>
              <a:rPr lang="en-US" sz="3200"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2.4.2: Fusion of Repeat Vector Representations + CNN</a:t>
            </a:r>
            <a:endParaRPr sz="3200"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graphicFrame>
        <p:nvGraphicFramePr>
          <p:cNvPr id="324" name="Google Shape;324;p18"/>
          <p:cNvGraphicFramePr/>
          <p:nvPr/>
        </p:nvGraphicFramePr>
        <p:xfrm>
          <a:off x="1341884" y="1612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{75630E89-EE0D-4CB5-ACF4-EC8427148FAC}</a:tableStyleId>
              </a:tblPr>
              <a:tblGrid>
                <a:gridCol w="374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Step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Details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Input Layer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Receives padded sequence of 500 tokens.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Embedding Layer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Converts token indices into dense 128-dimensional word vectors.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Global Average Pooling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Pools information across the entire sequence, summarizing global meaning.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Repeat Vector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Duplicates the pooled representation 500 times to reintroduce sequential structure.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Convolution (Conv1D)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Applies 1D convolution to detect local important patterns in the repeated sequence.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Global Max Pooling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Captures the most important feature from each feature map.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Dropout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Randomly drops 50% of neurons during training to prevent overfitting.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Dense Layer (64 units)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Learns complex, nonlinear relationships.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Dense Output Layer (2 units + Softmax)</a:t>
                      </a:r>
                      <a:endParaRPr sz="1500" u="none" strike="noStrike" cap="none"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Final classification (Fake or Real).</a:t>
                      </a:r>
                      <a:endParaRPr/>
                    </a:p>
                  </a:txBody>
                  <a:tcPr marL="73700" marR="73700" marT="36850" marB="368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693812" y="692696"/>
            <a:ext cx="8712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3. Related Works / Techniques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1773932" y="1556792"/>
            <a:ext cx="92169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Detection Techniques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Using machine learning models (SVM, Logistic Regression) and deep learning models (CNN, LSTM) to detect fake news based on text content.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Preprocessing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Tokenization, removing stop words, and stemming/lemmatization to clean text data.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Embeddings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Using techniques like </a:t>
            </a:r>
            <a:r>
              <a:rPr lang="en-US" sz="19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TF-IDF</a:t>
            </a: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en-US" sz="19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word2vec</a:t>
            </a: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or </a:t>
            </a:r>
            <a:r>
              <a:rPr lang="en-US" sz="19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embedding layers</a:t>
            </a: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convert text into numerical vectors that can be fed into neural networks.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for Text Classification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CNNs are used to capture local patterns in text sequences (e.g., word combinations indicating fake or real news).</a:t>
            </a:r>
            <a:endParaRPr sz="1900" b="0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/>
        </p:nvSpPr>
        <p:spPr>
          <a:xfrm>
            <a:off x="405780" y="260648"/>
            <a:ext cx="652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4. Workflow Phases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837828" y="836712"/>
            <a:ext cx="108012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Data Preprocessing: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clean and prepare the news articles for input to the CNN 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Load dataset (two different datasets used in two projects).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Lowercase conversion of text.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Removal of punctuation, special characters, and numbers.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Removal of stopwords (common words that don't add meaning).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Tokenization (breaking text into words).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Padding sequences to ensure all input vectors have the same length.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837828" y="3717032"/>
            <a:ext cx="104412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Model Architecture: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design a CNN model suitable for classifying text sequences.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Components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Embedding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Converts word indices into dense vectors (learnable during training).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Convolution1D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Detects patterns (e.g., phrases) in the word sequence.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MaxPooling1D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Reduces sequence length and highlights the most important features.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Flatten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Converts pooled feature maps into a single vector.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Dense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Fully connected layer for learning non-linear combinations.</a:t>
            </a:r>
            <a:endParaRPr/>
          </a:p>
          <a:p>
            <a:pPr marL="457200" marR="0" lvl="1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Output Layer</a:t>
            </a: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1 neuron with Sigmoid activation (for binary classification: Real or Fake).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0"/>
            <a:ext cx="5386383" cy="522506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909836" y="332656"/>
            <a:ext cx="60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4.2.2: Architecture Diagram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1269876" y="908720"/>
            <a:ext cx="42486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Input Text → Tokenization + Padding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Embedding Layer (word vectors)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1D Convolutional Layer (pattern detection)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MaxPooling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Flatten Layer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Dense Layer (Fully Connected)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Output Layer (Sigmoid Activation)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955577" y="5301208"/>
            <a:ext cx="112332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input news text is first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tokenized and padded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create fixed-length sequences.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embedding layer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then converts words into dense vectors.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Next, a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1D convolutional layer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detects important patterns, followed by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max-pooling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to reduce dimensions.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Finally, the data is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flattened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passed through a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dense fully connected layer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and the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output layer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with </a:t>
            </a:r>
            <a:r>
              <a:rPr lang="en-US" sz="16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sigmoid activation</a:t>
            </a:r>
            <a:r>
              <a:rPr lang="en-US" sz="16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predicts whether the news is </a:t>
            </a:r>
            <a:r>
              <a:rPr lang="en-US" sz="1600" i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fake or real.</a:t>
            </a:r>
            <a:endParaRPr sz="1600"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rgbClr val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Office PowerPoint</Application>
  <PresentationFormat>Custom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Jacques Francois Shadow</vt:lpstr>
      <vt:lpstr>Noto Sans Symbols</vt:lpstr>
      <vt:lpstr>Serenity 16x9</vt:lpstr>
      <vt:lpstr>Fake News Detection</vt:lpstr>
      <vt:lpstr>1. What is the problem being addressed?</vt:lpstr>
      <vt:lpstr>2. Related works or techniques</vt:lpstr>
      <vt:lpstr>PowerPoint Presentation</vt:lpstr>
      <vt:lpstr>PowerPoint Presentation</vt:lpstr>
      <vt:lpstr>2.4.2: Fusion of Repeat Vector Representations +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chitra kolli</cp:lastModifiedBy>
  <cp:revision>1</cp:revision>
  <dcterms:modified xsi:type="dcterms:W3CDTF">2025-09-19T02:20:12Z</dcterms:modified>
</cp:coreProperties>
</file>