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
      <p:font typeface="Alfa Slab On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5.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7.xml"/><Relationship Id="rId44" Type="http://schemas.openxmlformats.org/officeDocument/2006/relationships/font" Target="fonts/AlfaSlabOne-regular.fntdata"/><Relationship Id="rId21" Type="http://schemas.openxmlformats.org/officeDocument/2006/relationships/slide" Target="slides/slide16.xml"/><Relationship Id="rId43" Type="http://schemas.openxmlformats.org/officeDocument/2006/relationships/font" Target="fonts/ProximaNova-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5293095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5293095a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5293095a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5293095a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5293095a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5293095a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5293095a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5293095a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5293095a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5293095a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5293095a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5293095a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c192f42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c192f42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d1ed21fd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d1ed21fd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d1ed21fd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d1ed21fd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1ed21fd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1ed21fd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d54b059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d54b059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d1ed21fd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d1ed21fd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d1ed21fd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d1ed21fd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c7a1ef1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c7a1ef1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c7a1ef1c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c7a1ef1c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c7a1ef1c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c7a1ef1c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c7a1ef1c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c7a1ef1c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c7a1ef1c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c7a1ef1c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c7a1ef1c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c7a1ef1c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on the place an order button will subtract funds from the store balance. The total cost is calculated from each ingredient and their respective amounts.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c7a1ef1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c7a1ef1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d54b059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d54b059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5293095a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5293095a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95293095a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95293095a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192437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192437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c7a1ef1c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9c7a1ef1c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9d54b059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9d54b059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9d54b059a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9d54b059a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d54b059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d54b059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d54b059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d54b059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5293095a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5293095a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c7a1ef1c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c7a1ef1c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d54b059a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d54b059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5293095a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5293095a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www.youtube.com/watch?v=KMyjnEm9v5w" TargetMode="Externa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www.youtube.com/watch?v=WZpzLtm1FHY" TargetMode="External"/><Relationship Id="rId4" Type="http://schemas.openxmlformats.org/officeDocument/2006/relationships/image" Target="../media/image3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hyperlink" Target="http://www.youtube.com/watch?v=bIue64xRFjA" TargetMode="External"/><Relationship Id="rId4"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drive.google.com/file/d/1EWzqArvy2ExxkKR3Yz_jeWXfRuEU1_Rj/view" TargetMode="Externa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astro.build/en/getting-started/" TargetMode="External"/><Relationship Id="rId4" Type="http://schemas.openxmlformats.org/officeDocument/2006/relationships/hyperlink" Target="https://daisyui.com/" TargetMode="External"/><Relationship Id="rId5" Type="http://schemas.openxmlformats.org/officeDocument/2006/relationships/hyperlink" Target="https://www.solidjs.com/docs/latest/api" TargetMode="External"/><Relationship Id="rId6" Type="http://schemas.openxmlformats.org/officeDocument/2006/relationships/hyperlink" Target="https://tailwindcss.com/docs/installation" TargetMode="External"/><Relationship Id="rId7" Type="http://schemas.openxmlformats.org/officeDocument/2006/relationships/hyperlink" Target="https://sequelize.org/docs/v6/getting-starte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490250" y="-70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400"/>
              <a:t>Dan’s Frap</a:t>
            </a:r>
            <a:r>
              <a:rPr lang="en" sz="4400"/>
              <a:t>puccino Paradise</a:t>
            </a:r>
            <a:endParaRPr sz="4400"/>
          </a:p>
        </p:txBody>
      </p:sp>
      <p:sp>
        <p:nvSpPr>
          <p:cNvPr id="57" name="Google Shape;57;p13"/>
          <p:cNvSpPr txBox="1"/>
          <p:nvPr>
            <p:ph idx="4294967295" type="subTitle"/>
          </p:nvPr>
        </p:nvSpPr>
        <p:spPr>
          <a:xfrm>
            <a:off x="490250" y="2905400"/>
            <a:ext cx="8342100" cy="203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lt1"/>
                </a:solidFill>
              </a:rPr>
              <a:t>Group 8</a:t>
            </a:r>
            <a:endParaRPr sz="1400">
              <a:solidFill>
                <a:schemeClr val="lt1"/>
              </a:solidFill>
            </a:endParaRPr>
          </a:p>
          <a:p>
            <a:pPr indent="0" lvl="0" marL="0" rtl="0" algn="l">
              <a:lnSpc>
                <a:spcPct val="115000"/>
              </a:lnSpc>
              <a:spcBef>
                <a:spcPts val="0"/>
              </a:spcBef>
              <a:spcAft>
                <a:spcPts val="0"/>
              </a:spcAft>
              <a:buNone/>
            </a:pPr>
            <a:r>
              <a:rPr lang="en" sz="2200">
                <a:solidFill>
                  <a:schemeClr val="lt1"/>
                </a:solidFill>
              </a:rPr>
              <a:t>John Belnap, </a:t>
            </a:r>
            <a:r>
              <a:rPr lang="en" sz="1400">
                <a:solidFill>
                  <a:schemeClr val="lt1"/>
                </a:solidFill>
              </a:rPr>
              <a:t>Master of Documentation</a:t>
            </a:r>
            <a:endParaRPr sz="1400">
              <a:solidFill>
                <a:schemeClr val="lt1"/>
              </a:solidFill>
            </a:endParaRPr>
          </a:p>
          <a:p>
            <a:pPr indent="0" lvl="0" marL="0" rtl="0" algn="l">
              <a:lnSpc>
                <a:spcPct val="115000"/>
              </a:lnSpc>
              <a:spcBef>
                <a:spcPts val="0"/>
              </a:spcBef>
              <a:spcAft>
                <a:spcPts val="0"/>
              </a:spcAft>
              <a:buNone/>
            </a:pPr>
            <a:r>
              <a:rPr lang="en" sz="2200">
                <a:solidFill>
                  <a:schemeClr val="lt1"/>
                </a:solidFill>
              </a:rPr>
              <a:t>Caden Harris, </a:t>
            </a:r>
            <a:r>
              <a:rPr lang="en" sz="1400">
                <a:solidFill>
                  <a:schemeClr val="lt1"/>
                </a:solidFill>
              </a:rPr>
              <a:t>King of </a:t>
            </a:r>
            <a:r>
              <a:rPr lang="en" sz="1400">
                <a:solidFill>
                  <a:schemeClr val="lt1"/>
                </a:solidFill>
              </a:rPr>
              <a:t>the</a:t>
            </a:r>
            <a:r>
              <a:rPr lang="en" sz="1400">
                <a:solidFill>
                  <a:schemeClr val="lt1"/>
                </a:solidFill>
              </a:rPr>
              <a:t> Burndown Charts</a:t>
            </a:r>
            <a:endParaRPr sz="1400">
              <a:solidFill>
                <a:schemeClr val="lt1"/>
              </a:solidFill>
            </a:endParaRPr>
          </a:p>
          <a:p>
            <a:pPr indent="0" lvl="0" marL="0" rtl="0" algn="l">
              <a:lnSpc>
                <a:spcPct val="115000"/>
              </a:lnSpc>
              <a:spcBef>
                <a:spcPts val="0"/>
              </a:spcBef>
              <a:spcAft>
                <a:spcPts val="0"/>
              </a:spcAft>
              <a:buNone/>
            </a:pPr>
            <a:r>
              <a:rPr lang="en" sz="2200">
                <a:solidFill>
                  <a:schemeClr val="lt1"/>
                </a:solidFill>
              </a:rPr>
              <a:t>Kollin Murphy, </a:t>
            </a:r>
            <a:r>
              <a:rPr lang="en" sz="1400">
                <a:solidFill>
                  <a:schemeClr val="lt1"/>
                </a:solidFill>
              </a:rPr>
              <a:t>Project Manager</a:t>
            </a:r>
            <a:endParaRPr sz="1400">
              <a:solidFill>
                <a:schemeClr val="lt1"/>
              </a:solidFill>
            </a:endParaRPr>
          </a:p>
          <a:p>
            <a:pPr indent="0" lvl="0" marL="0" rtl="0" algn="l">
              <a:lnSpc>
                <a:spcPct val="115000"/>
              </a:lnSpc>
              <a:spcBef>
                <a:spcPts val="0"/>
              </a:spcBef>
              <a:spcAft>
                <a:spcPts val="0"/>
              </a:spcAft>
              <a:buNone/>
            </a:pPr>
            <a:r>
              <a:rPr lang="en" sz="2200">
                <a:solidFill>
                  <a:schemeClr val="lt1"/>
                </a:solidFill>
              </a:rPr>
              <a:t>Trenton Peters, </a:t>
            </a:r>
            <a:r>
              <a:rPr lang="en" sz="1400">
                <a:solidFill>
                  <a:schemeClr val="lt1"/>
                </a:solidFill>
              </a:rPr>
              <a:t>Senior Software Engineer</a:t>
            </a:r>
            <a:endParaRPr sz="1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an Order - Requirements</a:t>
            </a:r>
            <a:endParaRPr/>
          </a:p>
        </p:txBody>
      </p:sp>
      <p:sp>
        <p:nvSpPr>
          <p:cNvPr id="113" name="Google Shape;113;p22"/>
          <p:cNvSpPr txBox="1"/>
          <p:nvPr>
            <p:ph idx="1" type="body"/>
          </p:nvPr>
        </p:nvSpPr>
        <p:spPr>
          <a:xfrm>
            <a:off x="186300" y="1152475"/>
            <a:ext cx="46317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An authenticated Account (“the Account”) is presented with a</a:t>
            </a:r>
            <a:r>
              <a:rPr b="1" lang="en"/>
              <a:t> list of all Products</a:t>
            </a:r>
            <a:r>
              <a:rPr lang="en"/>
              <a:t>, each with an image and a price</a:t>
            </a:r>
            <a:endParaRPr/>
          </a:p>
          <a:p>
            <a:pPr indent="-317500" lvl="0" marL="457200" rtl="0" algn="l">
              <a:spcBef>
                <a:spcPts val="0"/>
              </a:spcBef>
              <a:spcAft>
                <a:spcPts val="0"/>
              </a:spcAft>
              <a:buSzPts val="1400"/>
              <a:buChar char="-"/>
            </a:pPr>
            <a:r>
              <a:rPr lang="en"/>
              <a:t>When the Account selects a Product, they are taken to a </a:t>
            </a:r>
            <a:r>
              <a:rPr b="1" lang="en"/>
              <a:t>Product page</a:t>
            </a:r>
            <a:r>
              <a:rPr lang="en"/>
              <a:t> which lists the Visible ProductIngredients, each with a quantity, and a size selector, from which they can choose </a:t>
            </a:r>
            <a:r>
              <a:rPr b="1" lang="en"/>
              <a:t>Small (8 oz), Medium (16 oz), Large (24 oz)</a:t>
            </a:r>
            <a:endParaRPr b="1"/>
          </a:p>
          <a:p>
            <a:pPr indent="-304800" lvl="1" marL="914400" rtl="0" algn="l">
              <a:spcBef>
                <a:spcPts val="0"/>
              </a:spcBef>
              <a:spcAft>
                <a:spcPts val="0"/>
              </a:spcAft>
              <a:buSzPts val="1200"/>
              <a:buChar char="-"/>
            </a:pPr>
            <a:r>
              <a:rPr lang="en"/>
              <a:t>Changing the Size will modify the count of each ProductIngredient by a scale of 1x (Small), 2x (Medium), or 3x (Large), which will in turn </a:t>
            </a:r>
            <a:r>
              <a:rPr b="1" lang="en"/>
              <a:t>affect the item price</a:t>
            </a:r>
            <a:endParaRPr b="1"/>
          </a:p>
          <a:p>
            <a:pPr indent="-304800" lvl="1" marL="914400" rtl="0" algn="l">
              <a:spcBef>
                <a:spcPts val="0"/>
              </a:spcBef>
              <a:spcAft>
                <a:spcPts val="0"/>
              </a:spcAft>
              <a:buSzPts val="1200"/>
              <a:buChar char="-"/>
            </a:pPr>
            <a:r>
              <a:rPr lang="en"/>
              <a:t>The Account can </a:t>
            </a:r>
            <a:r>
              <a:rPr b="1" lang="en"/>
              <a:t>add new ProductIngredients</a:t>
            </a:r>
            <a:r>
              <a:rPr lang="en"/>
              <a:t> to the item, and remove ProductIngredients from the item</a:t>
            </a:r>
            <a:endParaRPr/>
          </a:p>
        </p:txBody>
      </p:sp>
      <p:sp>
        <p:nvSpPr>
          <p:cNvPr id="114" name="Google Shape;114;p22"/>
          <p:cNvSpPr txBox="1"/>
          <p:nvPr>
            <p:ph idx="2" type="body"/>
          </p:nvPr>
        </p:nvSpPr>
        <p:spPr>
          <a:xfrm>
            <a:off x="4471125" y="1152475"/>
            <a:ext cx="42603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The Account can click a </a:t>
            </a:r>
            <a:r>
              <a:rPr b="1" lang="en"/>
              <a:t>Place Order button</a:t>
            </a:r>
            <a:r>
              <a:rPr lang="en"/>
              <a:t> which will do the following:</a:t>
            </a:r>
            <a:endParaRPr/>
          </a:p>
          <a:p>
            <a:pPr indent="-317500" lvl="0" marL="914400" rtl="0" algn="l">
              <a:spcBef>
                <a:spcPts val="0"/>
              </a:spcBef>
              <a:spcAft>
                <a:spcPts val="0"/>
              </a:spcAft>
              <a:buSzPts val="1400"/>
              <a:buChar char="-"/>
            </a:pPr>
            <a:r>
              <a:rPr lang="en"/>
              <a:t>Create an Order if there is no unpaid order for the associated Account</a:t>
            </a:r>
            <a:endParaRPr/>
          </a:p>
          <a:p>
            <a:pPr indent="-317500" lvl="0" marL="914400" rtl="0" algn="l">
              <a:spcBef>
                <a:spcPts val="0"/>
              </a:spcBef>
              <a:spcAft>
                <a:spcPts val="0"/>
              </a:spcAft>
              <a:buSzPts val="1400"/>
              <a:buChar char="-"/>
            </a:pPr>
            <a:r>
              <a:rPr lang="en"/>
              <a:t>Add an OrderProduct to the Order</a:t>
            </a:r>
            <a:endParaRPr/>
          </a:p>
          <a:p>
            <a:pPr indent="-317500" lvl="0" marL="914400" rtl="0" algn="l">
              <a:spcBef>
                <a:spcPts val="0"/>
              </a:spcBef>
              <a:spcAft>
                <a:spcPts val="0"/>
              </a:spcAft>
              <a:buSzPts val="1400"/>
              <a:buChar char="-"/>
            </a:pPr>
            <a:r>
              <a:rPr lang="en"/>
              <a:t>Add any applicable OrderAddOns to the OrderProducts</a:t>
            </a:r>
            <a:endParaRPr/>
          </a:p>
          <a:p>
            <a:pPr indent="-317500" lvl="0" marL="914400" rtl="0" algn="l">
              <a:spcBef>
                <a:spcPts val="0"/>
              </a:spcBef>
              <a:spcAft>
                <a:spcPts val="0"/>
              </a:spcAft>
              <a:buSzPts val="1400"/>
              <a:buChar char="-"/>
            </a:pPr>
            <a:r>
              <a:rPr b="1" lang="en"/>
              <a:t>Place the Order</a:t>
            </a:r>
            <a:endParaRPr b="1"/>
          </a:p>
          <a:p>
            <a:pPr indent="-317500" lvl="0" marL="914400" rtl="0" algn="l">
              <a:spcBef>
                <a:spcPts val="0"/>
              </a:spcBef>
              <a:spcAft>
                <a:spcPts val="0"/>
              </a:spcAft>
              <a:buSzPts val="1400"/>
              <a:buChar char="-"/>
            </a:pPr>
            <a:r>
              <a:rPr lang="en"/>
              <a:t>Redirect them to their Account page, where they can see recent Orders and their current fulfillment status</a:t>
            </a:r>
            <a:endParaRPr/>
          </a:p>
          <a:p>
            <a:pPr indent="-317500" lvl="0" marL="457200" rtl="0" algn="l">
              <a:spcBef>
                <a:spcPts val="0"/>
              </a:spcBef>
              <a:spcAft>
                <a:spcPts val="0"/>
              </a:spcAft>
              <a:buSzPts val="1400"/>
              <a:buChar char="-"/>
            </a:pPr>
            <a:r>
              <a:rPr lang="en"/>
              <a:t>Employees can </a:t>
            </a:r>
            <a:r>
              <a:rPr b="1" lang="en"/>
              <a:t>order on behalf</a:t>
            </a:r>
            <a:r>
              <a:rPr lang="en"/>
              <a:t> of another User on this page by searching for them by their username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an Order - Scrum Tasks</a:t>
            </a:r>
            <a:endParaRPr/>
          </a:p>
        </p:txBody>
      </p:sp>
      <p:pic>
        <p:nvPicPr>
          <p:cNvPr id="120" name="Google Shape;120;p23"/>
          <p:cNvPicPr preferRelativeResize="0"/>
          <p:nvPr/>
        </p:nvPicPr>
        <p:blipFill>
          <a:blip r:embed="rId3">
            <a:alphaModFix/>
          </a:blip>
          <a:stretch>
            <a:fillRect/>
          </a:stretch>
        </p:blipFill>
        <p:spPr>
          <a:xfrm>
            <a:off x="2824163" y="1051600"/>
            <a:ext cx="3190875" cy="762000"/>
          </a:xfrm>
          <a:prstGeom prst="rect">
            <a:avLst/>
          </a:prstGeom>
          <a:noFill/>
          <a:ln>
            <a:noFill/>
          </a:ln>
        </p:spPr>
      </p:pic>
      <p:pic>
        <p:nvPicPr>
          <p:cNvPr id="121" name="Google Shape;121;p23"/>
          <p:cNvPicPr preferRelativeResize="0"/>
          <p:nvPr/>
        </p:nvPicPr>
        <p:blipFill>
          <a:blip r:embed="rId4">
            <a:alphaModFix/>
          </a:blip>
          <a:stretch>
            <a:fillRect/>
          </a:stretch>
        </p:blipFill>
        <p:spPr>
          <a:xfrm>
            <a:off x="2914650" y="1900075"/>
            <a:ext cx="3162300" cy="704850"/>
          </a:xfrm>
          <a:prstGeom prst="rect">
            <a:avLst/>
          </a:prstGeom>
          <a:noFill/>
          <a:ln>
            <a:noFill/>
          </a:ln>
        </p:spPr>
      </p:pic>
      <p:pic>
        <p:nvPicPr>
          <p:cNvPr id="122" name="Google Shape;122;p23"/>
          <p:cNvPicPr preferRelativeResize="0"/>
          <p:nvPr/>
        </p:nvPicPr>
        <p:blipFill>
          <a:blip r:embed="rId5">
            <a:alphaModFix/>
          </a:blip>
          <a:stretch>
            <a:fillRect/>
          </a:stretch>
        </p:blipFill>
        <p:spPr>
          <a:xfrm>
            <a:off x="2976563" y="2691400"/>
            <a:ext cx="3190875" cy="723900"/>
          </a:xfrm>
          <a:prstGeom prst="rect">
            <a:avLst/>
          </a:prstGeom>
          <a:noFill/>
          <a:ln>
            <a:noFill/>
          </a:ln>
        </p:spPr>
      </p:pic>
      <p:pic>
        <p:nvPicPr>
          <p:cNvPr id="123" name="Google Shape;123;p23"/>
          <p:cNvPicPr preferRelativeResize="0"/>
          <p:nvPr/>
        </p:nvPicPr>
        <p:blipFill>
          <a:blip r:embed="rId6">
            <a:alphaModFix/>
          </a:blip>
          <a:stretch>
            <a:fillRect/>
          </a:stretch>
        </p:blipFill>
        <p:spPr>
          <a:xfrm>
            <a:off x="3052750" y="3501763"/>
            <a:ext cx="3190875" cy="714375"/>
          </a:xfrm>
          <a:prstGeom prst="rect">
            <a:avLst/>
          </a:prstGeom>
          <a:noFill/>
          <a:ln>
            <a:noFill/>
          </a:ln>
        </p:spPr>
      </p:pic>
      <p:pic>
        <p:nvPicPr>
          <p:cNvPr id="124" name="Google Shape;124;p23"/>
          <p:cNvPicPr preferRelativeResize="0"/>
          <p:nvPr/>
        </p:nvPicPr>
        <p:blipFill>
          <a:blip r:embed="rId7">
            <a:alphaModFix/>
          </a:blip>
          <a:stretch>
            <a:fillRect/>
          </a:stretch>
        </p:blipFill>
        <p:spPr>
          <a:xfrm>
            <a:off x="3128963" y="4302613"/>
            <a:ext cx="319087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an Order - </a:t>
            </a:r>
            <a:r>
              <a:rPr lang="en"/>
              <a:t>Low Fidelity						</a:t>
            </a:r>
            <a:endParaRPr/>
          </a:p>
        </p:txBody>
      </p:sp>
      <p:pic>
        <p:nvPicPr>
          <p:cNvPr id="130" name="Google Shape;130;p24"/>
          <p:cNvPicPr preferRelativeResize="0"/>
          <p:nvPr/>
        </p:nvPicPr>
        <p:blipFill>
          <a:blip r:embed="rId3">
            <a:alphaModFix/>
          </a:blip>
          <a:stretch>
            <a:fillRect/>
          </a:stretch>
        </p:blipFill>
        <p:spPr>
          <a:xfrm>
            <a:off x="261250" y="1087625"/>
            <a:ext cx="4117799" cy="3837625"/>
          </a:xfrm>
          <a:prstGeom prst="rect">
            <a:avLst/>
          </a:prstGeom>
          <a:noFill/>
          <a:ln>
            <a:noFill/>
          </a:ln>
        </p:spPr>
      </p:pic>
      <p:pic>
        <p:nvPicPr>
          <p:cNvPr id="131" name="Google Shape;131;p24"/>
          <p:cNvPicPr preferRelativeResize="0"/>
          <p:nvPr/>
        </p:nvPicPr>
        <p:blipFill>
          <a:blip r:embed="rId4">
            <a:alphaModFix/>
          </a:blip>
          <a:stretch>
            <a:fillRect/>
          </a:stretch>
        </p:blipFill>
        <p:spPr>
          <a:xfrm>
            <a:off x="4437749" y="986375"/>
            <a:ext cx="4460150" cy="31707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an Order - Diagrams</a:t>
            </a:r>
            <a:endParaRPr/>
          </a:p>
        </p:txBody>
      </p:sp>
      <p:pic>
        <p:nvPicPr>
          <p:cNvPr id="137" name="Google Shape;137;p25"/>
          <p:cNvPicPr preferRelativeResize="0"/>
          <p:nvPr/>
        </p:nvPicPr>
        <p:blipFill>
          <a:blip r:embed="rId3">
            <a:alphaModFix/>
          </a:blip>
          <a:stretch>
            <a:fillRect/>
          </a:stretch>
        </p:blipFill>
        <p:spPr>
          <a:xfrm>
            <a:off x="221749" y="1185824"/>
            <a:ext cx="4350250" cy="3542475"/>
          </a:xfrm>
          <a:prstGeom prst="rect">
            <a:avLst/>
          </a:prstGeom>
          <a:noFill/>
          <a:ln>
            <a:noFill/>
          </a:ln>
        </p:spPr>
      </p:pic>
      <p:pic>
        <p:nvPicPr>
          <p:cNvPr id="138" name="Google Shape;138;p25"/>
          <p:cNvPicPr preferRelativeResize="0"/>
          <p:nvPr/>
        </p:nvPicPr>
        <p:blipFill>
          <a:blip r:embed="rId4">
            <a:alphaModFix/>
          </a:blip>
          <a:stretch>
            <a:fillRect/>
          </a:stretch>
        </p:blipFill>
        <p:spPr>
          <a:xfrm>
            <a:off x="4671974" y="1214425"/>
            <a:ext cx="4101053" cy="27146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233100" y="1775425"/>
            <a:ext cx="6038025" cy="3079200"/>
          </a:xfrm>
          <a:prstGeom prst="rect">
            <a:avLst/>
          </a:prstGeom>
          <a:noFill/>
          <a:ln>
            <a:noFill/>
          </a:ln>
        </p:spPr>
      </p:pic>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an Order - Implementation</a:t>
            </a:r>
            <a:endParaRPr/>
          </a:p>
        </p:txBody>
      </p:sp>
      <p:pic>
        <p:nvPicPr>
          <p:cNvPr id="145" name="Google Shape;145;p26"/>
          <p:cNvPicPr preferRelativeResize="0"/>
          <p:nvPr/>
        </p:nvPicPr>
        <p:blipFill>
          <a:blip r:embed="rId4">
            <a:alphaModFix/>
          </a:blip>
          <a:stretch>
            <a:fillRect/>
          </a:stretch>
        </p:blipFill>
        <p:spPr>
          <a:xfrm>
            <a:off x="5682469" y="1110075"/>
            <a:ext cx="3242299" cy="2001300"/>
          </a:xfrm>
          <a:prstGeom prst="rect">
            <a:avLst/>
          </a:prstGeom>
          <a:noFill/>
          <a:ln>
            <a:noFill/>
          </a:ln>
          <a:effectLst>
            <a:outerShdw blurRad="57150" rotWithShape="0" algn="bl" dir="5400000" dist="19050">
              <a:srgbClr val="000000">
                <a:alpha val="50000"/>
              </a:srgbClr>
            </a:outerShdw>
          </a:effectLst>
        </p:spPr>
      </p:pic>
      <p:cxnSp>
        <p:nvCxnSpPr>
          <p:cNvPr id="146" name="Google Shape;146;p26"/>
          <p:cNvCxnSpPr/>
          <p:nvPr/>
        </p:nvCxnSpPr>
        <p:spPr>
          <a:xfrm flipH="1" rot="10800000">
            <a:off x="4236325" y="2376750"/>
            <a:ext cx="2187300" cy="71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0" y="0"/>
            <a:ext cx="9144000" cy="51448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400"/>
              <a:t>Fulfilling an Order</a:t>
            </a:r>
            <a:endParaRPr sz="5400"/>
          </a:p>
        </p:txBody>
      </p:sp>
      <p:sp>
        <p:nvSpPr>
          <p:cNvPr id="157" name="Google Shape;157;p28"/>
          <p:cNvSpPr txBox="1"/>
          <p:nvPr>
            <p:ph type="title"/>
          </p:nvPr>
        </p:nvSpPr>
        <p:spPr>
          <a:xfrm>
            <a:off x="311700" y="13329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 sz="3000">
                <a:solidFill>
                  <a:srgbClr val="0D1117"/>
                </a:solidFill>
              </a:rPr>
              <a:t>Requirements Tracking</a:t>
            </a:r>
            <a:endParaRPr i="1" sz="3000">
              <a:solidFill>
                <a:srgbClr val="0D1117"/>
              </a:solidFill>
            </a:endParaRPr>
          </a:p>
        </p:txBody>
      </p:sp>
      <p:sp>
        <p:nvSpPr>
          <p:cNvPr id="158" name="Google Shape;158;p28"/>
          <p:cNvSpPr txBox="1"/>
          <p:nvPr>
            <p:ph type="title"/>
          </p:nvPr>
        </p:nvSpPr>
        <p:spPr>
          <a:xfrm>
            <a:off x="311700" y="-14453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0D1117"/>
                </a:solidFill>
              </a:rPr>
              <a:t>Trenton</a:t>
            </a:r>
            <a:endParaRPr sz="3000">
              <a:solidFill>
                <a:srgbClr val="0D11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Fulfilling </a:t>
            </a:r>
            <a:r>
              <a:rPr lang="en"/>
              <a:t>an Order - Requirements</a:t>
            </a:r>
            <a:endParaRPr/>
          </a:p>
        </p:txBody>
      </p:sp>
      <p:sp>
        <p:nvSpPr>
          <p:cNvPr id="164" name="Google Shape;164;p29"/>
          <p:cNvSpPr txBox="1"/>
          <p:nvPr>
            <p:ph idx="1" type="body"/>
          </p:nvPr>
        </p:nvSpPr>
        <p:spPr>
          <a:xfrm>
            <a:off x="2222525" y="1515275"/>
            <a:ext cx="4631700" cy="323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After a “user” account places an order, they can see a list of their orders on their account page</a:t>
            </a:r>
            <a:endParaRPr/>
          </a:p>
          <a:p>
            <a:pPr indent="-304800" lvl="1" marL="914400" rtl="0" algn="l">
              <a:spcBef>
                <a:spcPts val="0"/>
              </a:spcBef>
              <a:spcAft>
                <a:spcPts val="0"/>
              </a:spcAft>
              <a:buSzPts val="1200"/>
              <a:buChar char="-"/>
            </a:pPr>
            <a:r>
              <a:rPr lang="en"/>
              <a:t>This list is created by filtering from a list of all orders where the ID equals the user ID</a:t>
            </a:r>
            <a:endParaRPr/>
          </a:p>
          <a:p>
            <a:pPr indent="-317500" lvl="0" marL="457200" rtl="0" algn="l">
              <a:spcBef>
                <a:spcPts val="0"/>
              </a:spcBef>
              <a:spcAft>
                <a:spcPts val="0"/>
              </a:spcAft>
              <a:buSzPts val="1400"/>
              <a:buChar char="-"/>
            </a:pPr>
            <a:r>
              <a:rPr lang="en"/>
              <a:t>This page will now include a “purchased” order</a:t>
            </a:r>
            <a:endParaRPr/>
          </a:p>
          <a:p>
            <a:pPr indent="-317500" lvl="0" marL="457200" rtl="0" algn="l">
              <a:spcBef>
                <a:spcPts val="0"/>
              </a:spcBef>
              <a:spcAft>
                <a:spcPts val="0"/>
              </a:spcAft>
              <a:buSzPts val="1400"/>
              <a:buChar char="-"/>
            </a:pPr>
            <a:r>
              <a:rPr lang="en"/>
              <a:t>An employee or manager account is presented with a</a:t>
            </a:r>
            <a:r>
              <a:rPr b="1" lang="en"/>
              <a:t> list of all orders </a:t>
            </a:r>
            <a:r>
              <a:rPr lang="en"/>
              <a:t>that aren’t completed</a:t>
            </a:r>
            <a:endParaRPr/>
          </a:p>
          <a:p>
            <a:pPr indent="-304800" lvl="1" marL="914400" rtl="0" algn="l">
              <a:spcBef>
                <a:spcPts val="0"/>
              </a:spcBef>
              <a:spcAft>
                <a:spcPts val="0"/>
              </a:spcAft>
              <a:buSzPts val="1200"/>
              <a:buChar char="-"/>
            </a:pPr>
            <a:r>
              <a:rPr lang="en"/>
              <a:t>This list is created by filtering from a list of all orders where the order status equals “purchased”</a:t>
            </a:r>
            <a:endParaRPr/>
          </a:p>
          <a:p>
            <a:pPr indent="-317500" lvl="0" marL="457200" rtl="0" algn="l">
              <a:spcBef>
                <a:spcPts val="0"/>
              </a:spcBef>
              <a:spcAft>
                <a:spcPts val="0"/>
              </a:spcAft>
              <a:buSzPts val="1400"/>
              <a:buChar char="-"/>
            </a:pPr>
            <a:r>
              <a:rPr lang="en"/>
              <a:t>When the employee or manager account clicks “FULFIL ORDER”, it shifts the status of the order from “purchased” to “fulfilled”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Fulfilling </a:t>
            </a:r>
            <a:r>
              <a:rPr lang="en"/>
              <a:t>an Order - Scrum Tasks</a:t>
            </a:r>
            <a:endParaRPr/>
          </a:p>
        </p:txBody>
      </p:sp>
      <p:pic>
        <p:nvPicPr>
          <p:cNvPr id="170" name="Google Shape;170;p30"/>
          <p:cNvPicPr preferRelativeResize="0"/>
          <p:nvPr/>
        </p:nvPicPr>
        <p:blipFill>
          <a:blip r:embed="rId3">
            <a:alphaModFix/>
          </a:blip>
          <a:stretch>
            <a:fillRect/>
          </a:stretch>
        </p:blipFill>
        <p:spPr>
          <a:xfrm>
            <a:off x="2517975" y="1799225"/>
            <a:ext cx="3162300" cy="704850"/>
          </a:xfrm>
          <a:prstGeom prst="rect">
            <a:avLst/>
          </a:prstGeom>
          <a:noFill/>
          <a:ln>
            <a:noFill/>
          </a:ln>
        </p:spPr>
      </p:pic>
      <p:pic>
        <p:nvPicPr>
          <p:cNvPr id="171" name="Google Shape;171;p30"/>
          <p:cNvPicPr preferRelativeResize="0"/>
          <p:nvPr/>
        </p:nvPicPr>
        <p:blipFill>
          <a:blip r:embed="rId4">
            <a:alphaModFix/>
          </a:blip>
          <a:stretch>
            <a:fillRect/>
          </a:stretch>
        </p:blipFill>
        <p:spPr>
          <a:xfrm>
            <a:off x="3231750" y="2965725"/>
            <a:ext cx="3162300" cy="7261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Fulfilling </a:t>
            </a:r>
            <a:r>
              <a:rPr lang="en"/>
              <a:t>an Order - Low Fidelity						</a:t>
            </a:r>
            <a:endParaRPr/>
          </a:p>
        </p:txBody>
      </p:sp>
      <p:pic>
        <p:nvPicPr>
          <p:cNvPr id="177" name="Google Shape;177;p31"/>
          <p:cNvPicPr preferRelativeResize="0"/>
          <p:nvPr/>
        </p:nvPicPr>
        <p:blipFill>
          <a:blip r:embed="rId3">
            <a:alphaModFix/>
          </a:blip>
          <a:stretch>
            <a:fillRect/>
          </a:stretch>
        </p:blipFill>
        <p:spPr>
          <a:xfrm>
            <a:off x="152400" y="1170125"/>
            <a:ext cx="5331750" cy="3820975"/>
          </a:xfrm>
          <a:prstGeom prst="rect">
            <a:avLst/>
          </a:prstGeom>
          <a:noFill/>
          <a:ln>
            <a:noFill/>
          </a:ln>
        </p:spPr>
      </p:pic>
      <p:pic>
        <p:nvPicPr>
          <p:cNvPr id="178" name="Google Shape;178;p31"/>
          <p:cNvPicPr preferRelativeResize="0"/>
          <p:nvPr/>
        </p:nvPicPr>
        <p:blipFill>
          <a:blip r:embed="rId4">
            <a:alphaModFix/>
          </a:blip>
          <a:stretch>
            <a:fillRect/>
          </a:stretch>
        </p:blipFill>
        <p:spPr>
          <a:xfrm>
            <a:off x="5484150" y="1798650"/>
            <a:ext cx="3534326" cy="3192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400"/>
              <a:t>Project Overview</a:t>
            </a:r>
            <a:endParaRPr sz="5400"/>
          </a:p>
        </p:txBody>
      </p:sp>
      <p:sp>
        <p:nvSpPr>
          <p:cNvPr id="63" name="Google Shape;63;p14"/>
          <p:cNvSpPr txBox="1"/>
          <p:nvPr>
            <p:ph type="title"/>
          </p:nvPr>
        </p:nvSpPr>
        <p:spPr>
          <a:xfrm>
            <a:off x="311700" y="-14453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0D1117"/>
                </a:solidFill>
              </a:rPr>
              <a:t>Kollin Murphy</a:t>
            </a:r>
            <a:endParaRPr sz="3000">
              <a:solidFill>
                <a:srgbClr val="0D111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Fulfilling </a:t>
            </a:r>
            <a:r>
              <a:rPr lang="en"/>
              <a:t>an Order - Diagrams</a:t>
            </a:r>
            <a:endParaRPr/>
          </a:p>
        </p:txBody>
      </p:sp>
      <p:pic>
        <p:nvPicPr>
          <p:cNvPr id="184" name="Google Shape;184;p32"/>
          <p:cNvPicPr preferRelativeResize="0"/>
          <p:nvPr/>
        </p:nvPicPr>
        <p:blipFill>
          <a:blip r:embed="rId3">
            <a:alphaModFix/>
          </a:blip>
          <a:stretch>
            <a:fillRect/>
          </a:stretch>
        </p:blipFill>
        <p:spPr>
          <a:xfrm>
            <a:off x="4671974" y="1214425"/>
            <a:ext cx="4101053" cy="2714645"/>
          </a:xfrm>
          <a:prstGeom prst="rect">
            <a:avLst/>
          </a:prstGeom>
          <a:noFill/>
          <a:ln>
            <a:noFill/>
          </a:ln>
        </p:spPr>
      </p:pic>
      <p:pic>
        <p:nvPicPr>
          <p:cNvPr id="185" name="Google Shape;185;p32"/>
          <p:cNvPicPr preferRelativeResize="0"/>
          <p:nvPr/>
        </p:nvPicPr>
        <p:blipFill>
          <a:blip r:embed="rId4">
            <a:alphaModFix/>
          </a:blip>
          <a:stretch>
            <a:fillRect/>
          </a:stretch>
        </p:blipFill>
        <p:spPr>
          <a:xfrm>
            <a:off x="152400" y="1170125"/>
            <a:ext cx="4367174" cy="28833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Fulfilling </a:t>
            </a:r>
            <a:r>
              <a:rPr lang="en"/>
              <a:t>an Order - Implementation</a:t>
            </a:r>
            <a:endParaRPr/>
          </a:p>
        </p:txBody>
      </p:sp>
      <p:pic>
        <p:nvPicPr>
          <p:cNvPr id="191" name="Google Shape;191;p33"/>
          <p:cNvPicPr preferRelativeResize="0"/>
          <p:nvPr/>
        </p:nvPicPr>
        <p:blipFill>
          <a:blip r:embed="rId3">
            <a:alphaModFix/>
          </a:blip>
          <a:stretch>
            <a:fillRect/>
          </a:stretch>
        </p:blipFill>
        <p:spPr>
          <a:xfrm>
            <a:off x="219625" y="1234950"/>
            <a:ext cx="4174876" cy="1925099"/>
          </a:xfrm>
          <a:prstGeom prst="rect">
            <a:avLst/>
          </a:prstGeom>
          <a:noFill/>
          <a:ln>
            <a:noFill/>
          </a:ln>
        </p:spPr>
      </p:pic>
      <p:pic>
        <p:nvPicPr>
          <p:cNvPr id="192" name="Google Shape;192;p33"/>
          <p:cNvPicPr preferRelativeResize="0"/>
          <p:nvPr/>
        </p:nvPicPr>
        <p:blipFill>
          <a:blip r:embed="rId4">
            <a:alphaModFix/>
          </a:blip>
          <a:stretch>
            <a:fillRect/>
          </a:stretch>
        </p:blipFill>
        <p:spPr>
          <a:xfrm>
            <a:off x="1983425" y="3546075"/>
            <a:ext cx="4610100" cy="1428475"/>
          </a:xfrm>
          <a:prstGeom prst="rect">
            <a:avLst/>
          </a:prstGeom>
          <a:noFill/>
          <a:ln>
            <a:noFill/>
          </a:ln>
        </p:spPr>
      </p:pic>
      <p:cxnSp>
        <p:nvCxnSpPr>
          <p:cNvPr id="193" name="Google Shape;193;p33"/>
          <p:cNvCxnSpPr/>
          <p:nvPr/>
        </p:nvCxnSpPr>
        <p:spPr>
          <a:xfrm>
            <a:off x="827000" y="2326350"/>
            <a:ext cx="1257600" cy="1398600"/>
          </a:xfrm>
          <a:prstGeom prst="straightConnector1">
            <a:avLst/>
          </a:prstGeom>
          <a:noFill/>
          <a:ln cap="flat" cmpd="sng" w="9525">
            <a:solidFill>
              <a:schemeClr val="dk2"/>
            </a:solidFill>
            <a:prstDash val="solid"/>
            <a:round/>
            <a:headEnd len="med" w="med" type="none"/>
            <a:tailEnd len="med" w="med" type="triangle"/>
          </a:ln>
        </p:spPr>
      </p:cxnSp>
      <p:pic>
        <p:nvPicPr>
          <p:cNvPr id="194" name="Google Shape;194;p33"/>
          <p:cNvPicPr preferRelativeResize="0"/>
          <p:nvPr/>
        </p:nvPicPr>
        <p:blipFill>
          <a:blip r:embed="rId5">
            <a:alphaModFix/>
          </a:blip>
          <a:stretch>
            <a:fillRect/>
          </a:stretch>
        </p:blipFill>
        <p:spPr>
          <a:xfrm>
            <a:off x="4526726" y="1170125"/>
            <a:ext cx="4397687" cy="2223550"/>
          </a:xfrm>
          <a:prstGeom prst="rect">
            <a:avLst/>
          </a:prstGeom>
          <a:noFill/>
          <a:ln>
            <a:noFill/>
          </a:ln>
        </p:spPr>
      </p:pic>
      <p:cxnSp>
        <p:nvCxnSpPr>
          <p:cNvPr id="195" name="Google Shape;195;p33"/>
          <p:cNvCxnSpPr/>
          <p:nvPr/>
        </p:nvCxnSpPr>
        <p:spPr>
          <a:xfrm rot="10800000">
            <a:off x="5251150" y="3207150"/>
            <a:ext cx="549000" cy="132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400"/>
              <a:t>Adding Inventory</a:t>
            </a:r>
            <a:endParaRPr sz="5400"/>
          </a:p>
        </p:txBody>
      </p:sp>
      <p:sp>
        <p:nvSpPr>
          <p:cNvPr id="201" name="Google Shape;201;p34"/>
          <p:cNvSpPr txBox="1"/>
          <p:nvPr>
            <p:ph type="title"/>
          </p:nvPr>
        </p:nvSpPr>
        <p:spPr>
          <a:xfrm>
            <a:off x="311700" y="13329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 sz="3000">
                <a:solidFill>
                  <a:srgbClr val="0D1117"/>
                </a:solidFill>
              </a:rPr>
              <a:t>Requirements Tracking</a:t>
            </a:r>
            <a:endParaRPr i="1" sz="3000">
              <a:solidFill>
                <a:srgbClr val="0D1117"/>
              </a:solidFill>
            </a:endParaRPr>
          </a:p>
        </p:txBody>
      </p:sp>
      <p:sp>
        <p:nvSpPr>
          <p:cNvPr id="202" name="Google Shape;202;p34"/>
          <p:cNvSpPr txBox="1"/>
          <p:nvPr>
            <p:ph type="title"/>
          </p:nvPr>
        </p:nvSpPr>
        <p:spPr>
          <a:xfrm>
            <a:off x="311700" y="-14453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0D1117"/>
                </a:solidFill>
              </a:rPr>
              <a:t>John</a:t>
            </a:r>
            <a:endParaRPr sz="3000">
              <a:solidFill>
                <a:srgbClr val="0D111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Inventory</a:t>
            </a:r>
            <a:r>
              <a:rPr lang="en"/>
              <a:t> - Requirements</a:t>
            </a:r>
            <a:endParaRPr/>
          </a:p>
        </p:txBody>
      </p:sp>
      <p:sp>
        <p:nvSpPr>
          <p:cNvPr id="208" name="Google Shape;208;p35"/>
          <p:cNvSpPr txBox="1"/>
          <p:nvPr>
            <p:ph idx="1" type="body"/>
          </p:nvPr>
        </p:nvSpPr>
        <p:spPr>
          <a:xfrm>
            <a:off x="2147175" y="1480625"/>
            <a:ext cx="4631700" cy="323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After the manager has logged into their manager account they can see the manager page which includes the current inventory for each item</a:t>
            </a:r>
            <a:endParaRPr/>
          </a:p>
          <a:p>
            <a:pPr indent="-304800" lvl="1" marL="914400" rtl="0" algn="l">
              <a:spcBef>
                <a:spcPts val="0"/>
              </a:spcBef>
              <a:spcAft>
                <a:spcPts val="0"/>
              </a:spcAft>
              <a:buSzPts val="1200"/>
              <a:buChar char="-"/>
            </a:pPr>
            <a:r>
              <a:rPr lang="en"/>
              <a:t>This list is stored in the database and updated with each order placed</a:t>
            </a:r>
            <a:endParaRPr/>
          </a:p>
          <a:p>
            <a:pPr indent="-317500" lvl="0" marL="457200" rtl="0" algn="l">
              <a:spcBef>
                <a:spcPts val="0"/>
              </a:spcBef>
              <a:spcAft>
                <a:spcPts val="0"/>
              </a:spcAft>
              <a:buSzPts val="1400"/>
              <a:buChar char="-"/>
            </a:pPr>
            <a:r>
              <a:rPr lang="en"/>
              <a:t>This page will now include “Place An Order” </a:t>
            </a:r>
            <a:endParaRPr/>
          </a:p>
          <a:p>
            <a:pPr indent="-317500" lvl="0" marL="457200" rtl="0" algn="l">
              <a:spcBef>
                <a:spcPts val="0"/>
              </a:spcBef>
              <a:spcAft>
                <a:spcPts val="0"/>
              </a:spcAft>
              <a:buSzPts val="1400"/>
              <a:buChar char="-"/>
            </a:pPr>
            <a:r>
              <a:rPr lang="en"/>
              <a:t>A manager account is presented with a</a:t>
            </a:r>
            <a:r>
              <a:rPr b="1" lang="en"/>
              <a:t> list of all ingredients </a:t>
            </a:r>
            <a:r>
              <a:rPr lang="en"/>
              <a:t>and the price for ordering more</a:t>
            </a:r>
            <a:endParaRPr/>
          </a:p>
          <a:p>
            <a:pPr indent="-304800" lvl="1" marL="914400" rtl="0" algn="l">
              <a:spcBef>
                <a:spcPts val="0"/>
              </a:spcBef>
              <a:spcAft>
                <a:spcPts val="0"/>
              </a:spcAft>
              <a:buSzPts val="1200"/>
              <a:buChar char="-"/>
            </a:pPr>
            <a:r>
              <a:rPr lang="en"/>
              <a:t>This list displays quantity and price per unit, as well as order quantity and cost to place an order</a:t>
            </a:r>
            <a:endParaRPr/>
          </a:p>
          <a:p>
            <a:pPr indent="-317500" lvl="0" marL="457200" rtl="0" algn="l">
              <a:spcBef>
                <a:spcPts val="0"/>
              </a:spcBef>
              <a:spcAft>
                <a:spcPts val="0"/>
              </a:spcAft>
              <a:buSzPts val="1400"/>
              <a:buChar char="-"/>
            </a:pPr>
            <a:r>
              <a:rPr lang="en"/>
              <a:t>When the manager clicks on “Place An Order”, the store balance and inventory quantity will change to reflect the order quantity and cost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Inventory </a:t>
            </a:r>
            <a:r>
              <a:rPr lang="en"/>
              <a:t>- Scrum Tasks</a:t>
            </a:r>
            <a:endParaRPr/>
          </a:p>
        </p:txBody>
      </p:sp>
      <p:pic>
        <p:nvPicPr>
          <p:cNvPr id="214" name="Google Shape;214;p36"/>
          <p:cNvPicPr preferRelativeResize="0"/>
          <p:nvPr/>
        </p:nvPicPr>
        <p:blipFill>
          <a:blip r:embed="rId3">
            <a:alphaModFix/>
          </a:blip>
          <a:stretch>
            <a:fillRect/>
          </a:stretch>
        </p:blipFill>
        <p:spPr>
          <a:xfrm>
            <a:off x="3120288" y="3689975"/>
            <a:ext cx="3829050" cy="866775"/>
          </a:xfrm>
          <a:prstGeom prst="rect">
            <a:avLst/>
          </a:prstGeom>
          <a:noFill/>
          <a:ln>
            <a:noFill/>
          </a:ln>
        </p:spPr>
      </p:pic>
      <p:pic>
        <p:nvPicPr>
          <p:cNvPr id="215" name="Google Shape;215;p36"/>
          <p:cNvPicPr preferRelativeResize="0"/>
          <p:nvPr/>
        </p:nvPicPr>
        <p:blipFill>
          <a:blip r:embed="rId4">
            <a:alphaModFix/>
          </a:blip>
          <a:stretch>
            <a:fillRect/>
          </a:stretch>
        </p:blipFill>
        <p:spPr>
          <a:xfrm>
            <a:off x="2859675" y="2414475"/>
            <a:ext cx="3819525" cy="876300"/>
          </a:xfrm>
          <a:prstGeom prst="rect">
            <a:avLst/>
          </a:prstGeom>
          <a:noFill/>
          <a:ln>
            <a:noFill/>
          </a:ln>
        </p:spPr>
      </p:pic>
      <p:pic>
        <p:nvPicPr>
          <p:cNvPr id="216" name="Google Shape;216;p36"/>
          <p:cNvPicPr preferRelativeResize="0"/>
          <p:nvPr/>
        </p:nvPicPr>
        <p:blipFill>
          <a:blip r:embed="rId5">
            <a:alphaModFix/>
          </a:blip>
          <a:stretch>
            <a:fillRect/>
          </a:stretch>
        </p:blipFill>
        <p:spPr>
          <a:xfrm>
            <a:off x="2568700" y="1220375"/>
            <a:ext cx="3819525" cy="89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Inventory</a:t>
            </a:r>
            <a:r>
              <a:rPr lang="en"/>
              <a:t> - Low Fidelity						</a:t>
            </a:r>
            <a:endParaRPr/>
          </a:p>
        </p:txBody>
      </p:sp>
      <p:pic>
        <p:nvPicPr>
          <p:cNvPr id="222" name="Google Shape;222;p37"/>
          <p:cNvPicPr preferRelativeResize="0"/>
          <p:nvPr/>
        </p:nvPicPr>
        <p:blipFill>
          <a:blip r:embed="rId3">
            <a:alphaModFix/>
          </a:blip>
          <a:stretch>
            <a:fillRect/>
          </a:stretch>
        </p:blipFill>
        <p:spPr>
          <a:xfrm>
            <a:off x="311701" y="1112075"/>
            <a:ext cx="4542925" cy="3703500"/>
          </a:xfrm>
          <a:prstGeom prst="rect">
            <a:avLst/>
          </a:prstGeom>
          <a:noFill/>
          <a:ln>
            <a:noFill/>
          </a:ln>
        </p:spPr>
      </p:pic>
      <p:pic>
        <p:nvPicPr>
          <p:cNvPr id="223" name="Google Shape;223;p37"/>
          <p:cNvPicPr preferRelativeResize="0"/>
          <p:nvPr/>
        </p:nvPicPr>
        <p:blipFill>
          <a:blip r:embed="rId4">
            <a:alphaModFix/>
          </a:blip>
          <a:stretch>
            <a:fillRect/>
          </a:stretch>
        </p:blipFill>
        <p:spPr>
          <a:xfrm>
            <a:off x="5675343" y="1017724"/>
            <a:ext cx="2950407" cy="2783226"/>
          </a:xfrm>
          <a:prstGeom prst="rect">
            <a:avLst/>
          </a:prstGeom>
          <a:noFill/>
          <a:ln>
            <a:noFill/>
          </a:ln>
        </p:spPr>
      </p:pic>
      <p:pic>
        <p:nvPicPr>
          <p:cNvPr id="224" name="Google Shape;224;p37"/>
          <p:cNvPicPr preferRelativeResize="0"/>
          <p:nvPr/>
        </p:nvPicPr>
        <p:blipFill>
          <a:blip r:embed="rId5">
            <a:alphaModFix/>
          </a:blip>
          <a:stretch>
            <a:fillRect/>
          </a:stretch>
        </p:blipFill>
        <p:spPr>
          <a:xfrm>
            <a:off x="4906300" y="3850875"/>
            <a:ext cx="3925999" cy="116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Inventory </a:t>
            </a:r>
            <a:r>
              <a:rPr lang="en"/>
              <a:t>- Diagrams</a:t>
            </a:r>
            <a:endParaRPr/>
          </a:p>
        </p:txBody>
      </p:sp>
      <p:pic>
        <p:nvPicPr>
          <p:cNvPr id="230" name="Google Shape;230;p38"/>
          <p:cNvPicPr preferRelativeResize="0"/>
          <p:nvPr/>
        </p:nvPicPr>
        <p:blipFill>
          <a:blip r:embed="rId3">
            <a:alphaModFix/>
          </a:blip>
          <a:stretch>
            <a:fillRect/>
          </a:stretch>
        </p:blipFill>
        <p:spPr>
          <a:xfrm>
            <a:off x="4671974" y="1214425"/>
            <a:ext cx="4101053" cy="2714645"/>
          </a:xfrm>
          <a:prstGeom prst="rect">
            <a:avLst/>
          </a:prstGeom>
          <a:noFill/>
          <a:ln>
            <a:noFill/>
          </a:ln>
        </p:spPr>
      </p:pic>
      <p:pic>
        <p:nvPicPr>
          <p:cNvPr id="231" name="Google Shape;231;p38"/>
          <p:cNvPicPr preferRelativeResize="0"/>
          <p:nvPr/>
        </p:nvPicPr>
        <p:blipFill>
          <a:blip r:embed="rId4">
            <a:alphaModFix/>
          </a:blip>
          <a:stretch>
            <a:fillRect/>
          </a:stretch>
        </p:blipFill>
        <p:spPr>
          <a:xfrm>
            <a:off x="311700" y="1017725"/>
            <a:ext cx="4367173" cy="33128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Inventory</a:t>
            </a:r>
            <a:r>
              <a:rPr lang="en"/>
              <a:t> - Implementation</a:t>
            </a:r>
            <a:endParaRPr/>
          </a:p>
        </p:txBody>
      </p:sp>
      <p:pic>
        <p:nvPicPr>
          <p:cNvPr id="237" name="Google Shape;237;p39"/>
          <p:cNvPicPr preferRelativeResize="0"/>
          <p:nvPr/>
        </p:nvPicPr>
        <p:blipFill>
          <a:blip r:embed="rId3">
            <a:alphaModFix/>
          </a:blip>
          <a:stretch>
            <a:fillRect/>
          </a:stretch>
        </p:blipFill>
        <p:spPr>
          <a:xfrm>
            <a:off x="311700" y="1083325"/>
            <a:ext cx="3428776" cy="3176727"/>
          </a:xfrm>
          <a:prstGeom prst="rect">
            <a:avLst/>
          </a:prstGeom>
          <a:noFill/>
          <a:ln>
            <a:noFill/>
          </a:ln>
        </p:spPr>
      </p:pic>
      <p:pic>
        <p:nvPicPr>
          <p:cNvPr id="238" name="Google Shape;238;p39"/>
          <p:cNvPicPr preferRelativeResize="0"/>
          <p:nvPr/>
        </p:nvPicPr>
        <p:blipFill>
          <a:blip r:embed="rId4">
            <a:alphaModFix/>
          </a:blip>
          <a:stretch>
            <a:fillRect/>
          </a:stretch>
        </p:blipFill>
        <p:spPr>
          <a:xfrm>
            <a:off x="4068401" y="1242750"/>
            <a:ext cx="4495750" cy="2657325"/>
          </a:xfrm>
          <a:prstGeom prst="rect">
            <a:avLst/>
          </a:prstGeom>
          <a:noFill/>
          <a:ln>
            <a:noFill/>
          </a:ln>
        </p:spPr>
      </p:pic>
      <p:cxnSp>
        <p:nvCxnSpPr>
          <p:cNvPr id="239" name="Google Shape;239;p39"/>
          <p:cNvCxnSpPr/>
          <p:nvPr/>
        </p:nvCxnSpPr>
        <p:spPr>
          <a:xfrm flipH="1" rot="10800000">
            <a:off x="4470175" y="3393825"/>
            <a:ext cx="3273000" cy="955800"/>
          </a:xfrm>
          <a:prstGeom prst="straightConnector1">
            <a:avLst/>
          </a:prstGeom>
          <a:noFill/>
          <a:ln cap="flat" cmpd="sng" w="9525">
            <a:solidFill>
              <a:schemeClr val="dk2"/>
            </a:solidFill>
            <a:prstDash val="solid"/>
            <a:round/>
            <a:headEnd len="med" w="med" type="none"/>
            <a:tailEnd len="med" w="med" type="triangle"/>
          </a:ln>
        </p:spPr>
      </p:cxnSp>
      <p:pic>
        <p:nvPicPr>
          <p:cNvPr id="240" name="Google Shape;240;p39"/>
          <p:cNvPicPr preferRelativeResize="0"/>
          <p:nvPr/>
        </p:nvPicPr>
        <p:blipFill>
          <a:blip r:embed="rId5">
            <a:alphaModFix/>
          </a:blip>
          <a:stretch>
            <a:fillRect/>
          </a:stretch>
        </p:blipFill>
        <p:spPr>
          <a:xfrm>
            <a:off x="6040913" y="4502025"/>
            <a:ext cx="2791378" cy="25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Screen Captures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Creating an Account</a:t>
            </a:r>
            <a:endParaRPr/>
          </a:p>
        </p:txBody>
      </p:sp>
      <p:pic>
        <p:nvPicPr>
          <p:cNvPr id="251" name="Google Shape;251;p41" title="Dans Frappuccino Paradise Creating an Account">
            <a:hlinkClick r:id="rId3"/>
          </p:cNvPr>
          <p:cNvPicPr preferRelativeResize="0"/>
          <p:nvPr/>
        </p:nvPicPr>
        <p:blipFill>
          <a:blip r:embed="rId4">
            <a:alphaModFix/>
          </a:blip>
          <a:stretch>
            <a:fillRect/>
          </a:stretch>
        </p:blipFill>
        <p:spPr>
          <a:xfrm>
            <a:off x="1851113" y="152400"/>
            <a:ext cx="5441767" cy="40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Architecture</a:t>
            </a:r>
            <a:endParaRPr/>
          </a:p>
        </p:txBody>
      </p:sp>
      <p:sp>
        <p:nvSpPr>
          <p:cNvPr id="69" name="Google Shape;69;p15"/>
          <p:cNvSpPr txBox="1"/>
          <p:nvPr>
            <p:ph idx="1" type="body"/>
          </p:nvPr>
        </p:nvSpPr>
        <p:spPr>
          <a:xfrm>
            <a:off x="311700" y="1152475"/>
            <a:ext cx="4260300" cy="378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early stages of the project, we proposed several different types of architecture. These included a Django full-stack application, a React frontend &amp; ExpressJS backend, and Astro with a SolidJS frontend.</a:t>
            </a:r>
            <a:endParaRPr/>
          </a:p>
          <a:p>
            <a:pPr indent="0" lvl="0" marL="0" rtl="0" algn="l">
              <a:spcBef>
                <a:spcPts val="1200"/>
              </a:spcBef>
              <a:spcAft>
                <a:spcPts val="0"/>
              </a:spcAft>
              <a:buNone/>
            </a:pPr>
            <a:r>
              <a:rPr lang="en"/>
              <a:t>Due to a lack of confidence in our </a:t>
            </a:r>
            <a:r>
              <a:rPr lang="en"/>
              <a:t>abilities</a:t>
            </a:r>
            <a:r>
              <a:rPr lang="en"/>
              <a:t> to create a clean project using Django, we decided to use Astro. Astro is modern site builder that allows developers the freedom to use any front-end UI library. We decided to pair it with SolidJS due to its simplicity, reliability, and performance.</a:t>
            </a:r>
            <a:endParaRPr/>
          </a:p>
          <a:p>
            <a:pPr indent="0" lvl="0" marL="0" rtl="0" algn="l">
              <a:spcBef>
                <a:spcPts val="1200"/>
              </a:spcBef>
              <a:spcAft>
                <a:spcPts val="1200"/>
              </a:spcAft>
              <a:buNone/>
            </a:pPr>
            <a:r>
              <a:rPr lang="en"/>
              <a:t>Furthermore, one of our team members had significant experience using Astro and was confident that it had a small enough learning curve to use for this project.</a:t>
            </a:r>
            <a:endParaRPr/>
          </a:p>
        </p:txBody>
      </p:sp>
      <p:pic>
        <p:nvPicPr>
          <p:cNvPr id="70" name="Google Shape;70;p15"/>
          <p:cNvPicPr preferRelativeResize="0"/>
          <p:nvPr/>
        </p:nvPicPr>
        <p:blipFill>
          <a:blip r:embed="rId3">
            <a:alphaModFix/>
          </a:blip>
          <a:stretch>
            <a:fillRect/>
          </a:stretch>
        </p:blipFill>
        <p:spPr>
          <a:xfrm>
            <a:off x="4572000" y="1152474"/>
            <a:ext cx="4260224" cy="34281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Placing</a:t>
            </a:r>
            <a:endParaRPr/>
          </a:p>
          <a:p>
            <a:pPr indent="0" lvl="0" marL="0" rtl="0" algn="l">
              <a:spcBef>
                <a:spcPts val="0"/>
              </a:spcBef>
              <a:spcAft>
                <a:spcPts val="0"/>
              </a:spcAft>
              <a:buNone/>
            </a:pPr>
            <a:r>
              <a:rPr lang="en"/>
              <a:t>An Order</a:t>
            </a:r>
            <a:endParaRPr/>
          </a:p>
        </p:txBody>
      </p:sp>
      <p:pic>
        <p:nvPicPr>
          <p:cNvPr id="257" name="Google Shape;257;p42" title="Dan's Frappuccino Paradise - Placing an Order">
            <a:hlinkClick r:id="rId3"/>
          </p:cNvPr>
          <p:cNvPicPr preferRelativeResize="0"/>
          <p:nvPr/>
        </p:nvPicPr>
        <p:blipFill>
          <a:blip r:embed="rId4">
            <a:alphaModFix/>
          </a:blip>
          <a:stretch>
            <a:fillRect/>
          </a:stretch>
        </p:blipFill>
        <p:spPr>
          <a:xfrm>
            <a:off x="2127425" y="84513"/>
            <a:ext cx="6632650" cy="4974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232100" y="3724850"/>
            <a:ext cx="1807800" cy="129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Fulfilling an Order</a:t>
            </a:r>
            <a:endParaRPr/>
          </a:p>
        </p:txBody>
      </p:sp>
      <p:pic>
        <p:nvPicPr>
          <p:cNvPr id="263" name="Google Shape;263;p43" title="DFP - fulfilling an order">
            <a:hlinkClick r:id="rId3"/>
          </p:cNvPr>
          <p:cNvPicPr preferRelativeResize="0"/>
          <p:nvPr/>
        </p:nvPicPr>
        <p:blipFill>
          <a:blip r:embed="rId4">
            <a:alphaModFix/>
          </a:blip>
          <a:stretch>
            <a:fillRect/>
          </a:stretch>
        </p:blipFill>
        <p:spPr>
          <a:xfrm>
            <a:off x="2192300" y="152400"/>
            <a:ext cx="6269100" cy="470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idx="1" type="body"/>
          </p:nvPr>
        </p:nvSpPr>
        <p:spPr>
          <a:xfrm>
            <a:off x="232100" y="3724850"/>
            <a:ext cx="1807800" cy="129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Adding Inventory</a:t>
            </a:r>
            <a:endParaRPr/>
          </a:p>
        </p:txBody>
      </p:sp>
      <p:pic>
        <p:nvPicPr>
          <p:cNvPr id="269" name="Google Shape;269;p44" title="AddingIngredientDemo.mkv">
            <a:hlinkClick r:id="rId3"/>
          </p:cNvPr>
          <p:cNvPicPr preferRelativeResize="0"/>
          <p:nvPr/>
        </p:nvPicPr>
        <p:blipFill>
          <a:blip r:embed="rId4">
            <a:alphaModFix/>
          </a:blip>
          <a:stretch>
            <a:fillRect/>
          </a:stretch>
        </p:blipFill>
        <p:spPr>
          <a:xfrm>
            <a:off x="2192300" y="152400"/>
            <a:ext cx="6278375" cy="470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Resources</a:t>
            </a:r>
            <a:endParaRPr sz="3200"/>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https://docs.astro.build/en/getting-started/</a:t>
            </a:r>
            <a:endParaRPr sz="2100"/>
          </a:p>
          <a:p>
            <a:pPr indent="0" lvl="0" marL="0" rtl="0" algn="l">
              <a:spcBef>
                <a:spcPts val="1200"/>
              </a:spcBef>
              <a:spcAft>
                <a:spcPts val="0"/>
              </a:spcAft>
              <a:buNone/>
            </a:pPr>
            <a:r>
              <a:rPr lang="en" sz="1400" u="sng">
                <a:solidFill>
                  <a:schemeClr val="hlink"/>
                </a:solidFill>
                <a:latin typeface="Arial"/>
                <a:ea typeface="Arial"/>
                <a:cs typeface="Arial"/>
                <a:sym typeface="Arial"/>
                <a:hlinkClick r:id="rId4"/>
              </a:rPr>
              <a:t>https://daisyui.com/</a:t>
            </a:r>
            <a:endParaRPr sz="2100"/>
          </a:p>
          <a:p>
            <a:pPr indent="0" lvl="0" marL="0" rtl="0" algn="l">
              <a:spcBef>
                <a:spcPts val="1200"/>
              </a:spcBef>
              <a:spcAft>
                <a:spcPts val="0"/>
              </a:spcAft>
              <a:buNone/>
            </a:pPr>
            <a:r>
              <a:rPr lang="en" sz="1400" u="sng">
                <a:solidFill>
                  <a:schemeClr val="hlink"/>
                </a:solidFill>
                <a:latin typeface="Arial"/>
                <a:ea typeface="Arial"/>
                <a:cs typeface="Arial"/>
                <a:sym typeface="Arial"/>
                <a:hlinkClick r:id="rId5"/>
              </a:rPr>
              <a:t>https://www.solidjs.com/docs/latest/api</a:t>
            </a:r>
            <a:endParaRPr sz="2100"/>
          </a:p>
          <a:p>
            <a:pPr indent="0" lvl="0" marL="0" rtl="0" algn="l">
              <a:spcBef>
                <a:spcPts val="1200"/>
              </a:spcBef>
              <a:spcAft>
                <a:spcPts val="0"/>
              </a:spcAft>
              <a:buNone/>
            </a:pPr>
            <a:r>
              <a:rPr lang="en" sz="1400" u="sng">
                <a:solidFill>
                  <a:schemeClr val="hlink"/>
                </a:solidFill>
                <a:latin typeface="Arial"/>
                <a:ea typeface="Arial"/>
                <a:cs typeface="Arial"/>
                <a:sym typeface="Arial"/>
                <a:hlinkClick r:id="rId6"/>
              </a:rPr>
              <a:t>https://tailwindcss.com/docs/installation</a:t>
            </a:r>
            <a:endParaRPr sz="2100"/>
          </a:p>
          <a:p>
            <a:pPr indent="0" lvl="0" marL="0" rtl="0" algn="l">
              <a:spcBef>
                <a:spcPts val="1200"/>
              </a:spcBef>
              <a:spcAft>
                <a:spcPts val="0"/>
              </a:spcAft>
              <a:buNone/>
            </a:pPr>
            <a:r>
              <a:rPr lang="en" sz="1400" u="sng">
                <a:solidFill>
                  <a:schemeClr val="hlink"/>
                </a:solidFill>
                <a:latin typeface="Arial"/>
                <a:ea typeface="Arial"/>
                <a:cs typeface="Arial"/>
                <a:sym typeface="Arial"/>
                <a:hlinkClick r:id="rId7"/>
              </a:rPr>
              <a:t>https://sequelize.org/docs/v6/getting-started/</a:t>
            </a:r>
            <a:endParaRPr sz="2100"/>
          </a:p>
          <a:p>
            <a:pPr indent="0" lvl="0" marL="0" rtl="0" algn="l">
              <a:spcBef>
                <a:spcPts val="1200"/>
              </a:spcBef>
              <a:spcAft>
                <a:spcPts val="1200"/>
              </a:spcAft>
              <a:buNone/>
            </a:pPr>
            <a:r>
              <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Design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To design our project, we first wrote up a complete requirements document. With our requirements in hand, we were able to design a low-fidelity prototype as a group. We used brainstorming techniques where every idea has merit to generate as many ideas as we possibly could. We explored some of those ideas as we drew out wireframe </a:t>
            </a:r>
            <a:r>
              <a:rPr lang="en" sz="1900"/>
              <a:t>sketches, and discarded others that weren’t as promising.</a:t>
            </a:r>
            <a:endParaRPr sz="1900"/>
          </a:p>
          <a:p>
            <a:pPr indent="0" lvl="0" marL="0" rtl="0" algn="l">
              <a:spcBef>
                <a:spcPts val="1200"/>
              </a:spcBef>
              <a:spcAft>
                <a:spcPts val="1200"/>
              </a:spcAft>
              <a:buNone/>
            </a:pPr>
            <a:r>
              <a:rPr lang="en" sz="1900"/>
              <a:t>At the end of our design meeting, we had a 12-page design document with sketches of each page of the website. This served as a starting point for the rest of our project. We frequently referred back to it throughout the development process.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Practices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Planning Poker</a:t>
            </a:r>
            <a:endParaRPr/>
          </a:p>
          <a:p>
            <a:pPr indent="-317500" lvl="1" marL="914400" rtl="0" algn="l">
              <a:spcBef>
                <a:spcPts val="0"/>
              </a:spcBef>
              <a:spcAft>
                <a:spcPts val="0"/>
              </a:spcAft>
              <a:buSzPts val="1400"/>
              <a:buChar char="○"/>
            </a:pPr>
            <a:r>
              <a:rPr lang="en"/>
              <a:t>This allowed us to express our expectations of the duration of various tasks without any anchoring of the estimates. This helped in dividing tasks between team members and assigning story points.</a:t>
            </a:r>
            <a:endParaRPr/>
          </a:p>
          <a:p>
            <a:pPr indent="-342900" lvl="0" marL="457200" rtl="0" algn="l">
              <a:spcBef>
                <a:spcPts val="0"/>
              </a:spcBef>
              <a:spcAft>
                <a:spcPts val="0"/>
              </a:spcAft>
              <a:buSzPts val="1800"/>
              <a:buChar char="●"/>
            </a:pPr>
            <a:r>
              <a:rPr lang="en"/>
              <a:t>Daily Standup Documents</a:t>
            </a:r>
            <a:endParaRPr/>
          </a:p>
          <a:p>
            <a:pPr indent="-317500" lvl="1" marL="914400" rtl="0" algn="l">
              <a:spcBef>
                <a:spcPts val="0"/>
              </a:spcBef>
              <a:spcAft>
                <a:spcPts val="0"/>
              </a:spcAft>
              <a:buSzPts val="1400"/>
              <a:buChar char="○"/>
            </a:pPr>
            <a:r>
              <a:rPr lang="en"/>
              <a:t>These regular documents helped us to stay focused and to follow up on previous tasks. It made sure that we were able to account for any potential loose ends during </a:t>
            </a:r>
            <a:r>
              <a:rPr lang="en"/>
              <a:t>the</a:t>
            </a:r>
            <a:r>
              <a:rPr lang="en"/>
              <a:t> development process.</a:t>
            </a:r>
            <a:endParaRPr/>
          </a:p>
          <a:p>
            <a:pPr indent="-342900" lvl="0" marL="457200" rtl="0" algn="l">
              <a:spcBef>
                <a:spcPts val="0"/>
              </a:spcBef>
              <a:spcAft>
                <a:spcPts val="0"/>
              </a:spcAft>
              <a:buSzPts val="1800"/>
              <a:buChar char="●"/>
            </a:pPr>
            <a:r>
              <a:rPr lang="en"/>
              <a:t>Sprint Planning &amp; Retrospective Meetings</a:t>
            </a:r>
            <a:endParaRPr/>
          </a:p>
          <a:p>
            <a:pPr indent="-317500" lvl="1" marL="914400" rtl="0" algn="l">
              <a:spcBef>
                <a:spcPts val="0"/>
              </a:spcBef>
              <a:spcAft>
                <a:spcPts val="0"/>
              </a:spcAft>
              <a:buSzPts val="1400"/>
              <a:buChar char="○"/>
            </a:pPr>
            <a:r>
              <a:rPr lang="en"/>
              <a:t>During our sprint planning </a:t>
            </a:r>
            <a:r>
              <a:rPr lang="en"/>
              <a:t>meetings</a:t>
            </a:r>
            <a:r>
              <a:rPr lang="en"/>
              <a:t>, we were able to look at the requirements document and create tasks to accomplish specific requirements.</a:t>
            </a:r>
            <a:endParaRPr/>
          </a:p>
          <a:p>
            <a:pPr indent="-317500" lvl="1" marL="914400" rtl="0" algn="l">
              <a:spcBef>
                <a:spcPts val="0"/>
              </a:spcBef>
              <a:spcAft>
                <a:spcPts val="0"/>
              </a:spcAft>
              <a:buSzPts val="1400"/>
              <a:buChar char="○"/>
            </a:pPr>
            <a:r>
              <a:rPr lang="en"/>
              <a:t>During our retrospective meetings, we were able to evaluate the direction the project was heading and ensure that the requirements were being successfully met.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Burndown Chart</a:t>
            </a:r>
            <a:endParaRPr/>
          </a:p>
        </p:txBody>
      </p:sp>
      <p:pic>
        <p:nvPicPr>
          <p:cNvPr id="88" name="Google Shape;88;p18"/>
          <p:cNvPicPr preferRelativeResize="0"/>
          <p:nvPr/>
        </p:nvPicPr>
        <p:blipFill>
          <a:blip r:embed="rId3">
            <a:alphaModFix/>
          </a:blip>
          <a:stretch>
            <a:fillRect/>
          </a:stretch>
        </p:blipFill>
        <p:spPr>
          <a:xfrm>
            <a:off x="373425" y="304800"/>
            <a:ext cx="8283485" cy="3928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Velocity</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Sprint 1 (9/5 - 9/16): 34 points per sprint</a:t>
            </a:r>
            <a:endParaRPr sz="2200"/>
          </a:p>
          <a:p>
            <a:pPr indent="-368300" lvl="0" marL="457200" rtl="0" algn="l">
              <a:spcBef>
                <a:spcPts val="0"/>
              </a:spcBef>
              <a:spcAft>
                <a:spcPts val="0"/>
              </a:spcAft>
              <a:buSzPts val="2200"/>
              <a:buChar char="●"/>
            </a:pPr>
            <a:r>
              <a:rPr lang="en" sz="2200"/>
              <a:t>Sprint 2 (9/19 - 9/30): 46 points per sprint</a:t>
            </a:r>
            <a:endParaRPr sz="2200"/>
          </a:p>
          <a:p>
            <a:pPr indent="-368300" lvl="0" marL="457200" rtl="0" algn="l">
              <a:spcBef>
                <a:spcPts val="0"/>
              </a:spcBef>
              <a:spcAft>
                <a:spcPts val="0"/>
              </a:spcAft>
              <a:buSzPts val="2200"/>
              <a:buChar char="●"/>
            </a:pPr>
            <a:r>
              <a:rPr lang="en" sz="2200"/>
              <a:t>Sprint 3 (10/3 - 10/14): 23 points per sprint</a:t>
            </a:r>
            <a:endParaRPr sz="2200"/>
          </a:p>
          <a:p>
            <a:pPr indent="-368300" lvl="0" marL="457200" rtl="0" algn="l">
              <a:spcBef>
                <a:spcPts val="0"/>
              </a:spcBef>
              <a:spcAft>
                <a:spcPts val="0"/>
              </a:spcAft>
              <a:buSzPts val="2200"/>
              <a:buChar char="●"/>
            </a:pPr>
            <a:r>
              <a:rPr lang="en" sz="2200"/>
              <a:t>Sprint 4 (10/17 - 10/28): 24 points per sprint</a:t>
            </a:r>
            <a:endParaRPr sz="2200"/>
          </a:p>
          <a:p>
            <a:pPr indent="-368300" lvl="0" marL="457200" rtl="0" algn="l">
              <a:spcBef>
                <a:spcPts val="0"/>
              </a:spcBef>
              <a:spcAft>
                <a:spcPts val="0"/>
              </a:spcAft>
              <a:buSzPts val="2200"/>
              <a:buChar char="●"/>
            </a:pPr>
            <a:r>
              <a:rPr lang="en" sz="2200"/>
              <a:t>Sprint 5 (10/31 - 11/11): 35 points per sprint</a:t>
            </a:r>
            <a:endParaRPr sz="2200"/>
          </a:p>
          <a:p>
            <a:pPr indent="-368300" lvl="0" marL="457200" rtl="0" algn="l">
              <a:spcBef>
                <a:spcPts val="0"/>
              </a:spcBef>
              <a:spcAft>
                <a:spcPts val="0"/>
              </a:spcAft>
              <a:buSzPts val="2200"/>
              <a:buChar char="●"/>
            </a:pPr>
            <a:r>
              <a:rPr lang="en" sz="2200"/>
              <a:t>Sprint 6 (11/14 - 11/25): 5 points per sprint</a:t>
            </a:r>
            <a:endParaRPr sz="2200"/>
          </a:p>
          <a:p>
            <a:pPr indent="0" lvl="0" marL="0" rtl="0" algn="l">
              <a:spcBef>
                <a:spcPts val="1200"/>
              </a:spcBef>
              <a:spcAft>
                <a:spcPts val="1200"/>
              </a:spcAft>
              <a:buNone/>
            </a:pPr>
            <a:r>
              <a:rPr b="1" lang="en" sz="2200"/>
              <a:t>Average</a:t>
            </a:r>
            <a:r>
              <a:rPr b="1" lang="en" sz="2200"/>
              <a:t> velocity: 27.8 points per sprint</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project is now ready to move into the deployment stage. </a:t>
            </a:r>
            <a:endParaRPr/>
          </a:p>
          <a:p>
            <a:pPr indent="0" lvl="0" marL="0" rtl="0" algn="l">
              <a:spcBef>
                <a:spcPts val="1200"/>
              </a:spcBef>
              <a:spcAft>
                <a:spcPts val="0"/>
              </a:spcAft>
              <a:buNone/>
            </a:pPr>
            <a:r>
              <a:rPr lang="en"/>
              <a:t>We have written unit tests for all API handlers using the Jest testing framework and have achieved 100% test coverage. </a:t>
            </a:r>
            <a:r>
              <a:rPr lang="en"/>
              <a:t>This gives us significant confidence in the correctness of our code. </a:t>
            </a:r>
            <a:r>
              <a:rPr lang="en"/>
              <a:t>Regression tests have also been implemented. We plan to integrate the tests as part of </a:t>
            </a:r>
            <a:r>
              <a:rPr lang="en"/>
              <a:t>the</a:t>
            </a:r>
            <a:r>
              <a:rPr lang="en"/>
              <a:t> CI/CD process as we prepare for deployment.</a:t>
            </a:r>
            <a:endParaRPr/>
          </a:p>
          <a:p>
            <a:pPr indent="0" lvl="0" marL="0" rtl="0" algn="l">
              <a:spcBef>
                <a:spcPts val="1200"/>
              </a:spcBef>
              <a:spcAft>
                <a:spcPts val="0"/>
              </a:spcAft>
              <a:buNone/>
            </a:pPr>
            <a:r>
              <a:rPr lang="en"/>
              <a:t>For deployment, we plan to use Netlify with the Astro Netlify Adapter. We will setup a MySQL database using Amazon Web Services RDS to host the persistent storage.</a:t>
            </a:r>
            <a:endParaRPr/>
          </a:p>
          <a:p>
            <a:pPr indent="0" lvl="0" marL="0" rtl="0" algn="l">
              <a:spcBef>
                <a:spcPts val="1200"/>
              </a:spcBef>
              <a:spcAft>
                <a:spcPts val="1200"/>
              </a:spcAft>
              <a:buNone/>
            </a:pPr>
            <a:r>
              <a:rPr lang="en"/>
              <a:t>For CI/CD we will create a GitHub Action to first run the unit tests and then start </a:t>
            </a:r>
            <a:r>
              <a:rPr lang="en"/>
              <a:t>the</a:t>
            </a:r>
            <a:r>
              <a:rPr lang="en"/>
              <a:t> deployment on Netlify if all tests pass.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400"/>
              <a:t>Placing </a:t>
            </a:r>
            <a:r>
              <a:rPr lang="en" sz="5400"/>
              <a:t>an Order</a:t>
            </a:r>
            <a:endParaRPr sz="5400"/>
          </a:p>
        </p:txBody>
      </p:sp>
      <p:sp>
        <p:nvSpPr>
          <p:cNvPr id="106" name="Google Shape;106;p21"/>
          <p:cNvSpPr txBox="1"/>
          <p:nvPr>
            <p:ph type="title"/>
          </p:nvPr>
        </p:nvSpPr>
        <p:spPr>
          <a:xfrm>
            <a:off x="311700" y="13329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 sz="3000">
                <a:solidFill>
                  <a:srgbClr val="0D1117"/>
                </a:solidFill>
              </a:rPr>
              <a:t>Requirements Tracking</a:t>
            </a:r>
            <a:endParaRPr i="1" sz="3000">
              <a:solidFill>
                <a:srgbClr val="0D1117"/>
              </a:solidFill>
            </a:endParaRPr>
          </a:p>
        </p:txBody>
      </p:sp>
      <p:sp>
        <p:nvSpPr>
          <p:cNvPr id="107" name="Google Shape;107;p21"/>
          <p:cNvSpPr txBox="1"/>
          <p:nvPr>
            <p:ph type="title"/>
          </p:nvPr>
        </p:nvSpPr>
        <p:spPr>
          <a:xfrm>
            <a:off x="311700" y="-1445325"/>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0D1117"/>
                </a:solidFill>
              </a:rPr>
              <a:t>Caden</a:t>
            </a:r>
            <a:endParaRPr sz="3000">
              <a:solidFill>
                <a:srgbClr val="0D111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F0B92D"/>
      </a:dk1>
      <a:lt1>
        <a:srgbClr val="FFFFFF"/>
      </a:lt1>
      <a:dk2>
        <a:srgbClr val="666666"/>
      </a:dk2>
      <a:lt2>
        <a:srgbClr val="D9D9D9"/>
      </a:lt2>
      <a:accent1>
        <a:srgbClr val="455A64"/>
      </a:accent1>
      <a:accent2>
        <a:srgbClr val="607D8B"/>
      </a:accent2>
      <a:accent3>
        <a:srgbClr val="DD7230"/>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