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4120" r:id="rId6"/>
    <p:sldMasterId id="2147483673" r:id="rId7"/>
    <p:sldMasterId id="2147484122" r:id="rId8"/>
    <p:sldMasterId id="2147484124" r:id="rId9"/>
    <p:sldMasterId id="2147484126" r:id="rId10"/>
    <p:sldMasterId id="2147484129" r:id="rId11"/>
  </p:sldMasterIdLst>
  <p:notesMasterIdLst>
    <p:notesMasterId r:id="rId36"/>
  </p:notesMasterIdLst>
  <p:handoutMasterIdLst>
    <p:handoutMasterId r:id="rId37"/>
  </p:handoutMasterIdLst>
  <p:sldIdLst>
    <p:sldId id="633" r:id="rId12"/>
    <p:sldId id="679" r:id="rId13"/>
    <p:sldId id="604" r:id="rId14"/>
    <p:sldId id="660" r:id="rId15"/>
    <p:sldId id="661" r:id="rId16"/>
    <p:sldId id="662" r:id="rId17"/>
    <p:sldId id="663" r:id="rId18"/>
    <p:sldId id="678" r:id="rId19"/>
    <p:sldId id="640" r:id="rId20"/>
    <p:sldId id="676" r:id="rId21"/>
    <p:sldId id="671" r:id="rId22"/>
    <p:sldId id="667" r:id="rId23"/>
    <p:sldId id="668" r:id="rId24"/>
    <p:sldId id="669" r:id="rId25"/>
    <p:sldId id="672" r:id="rId26"/>
    <p:sldId id="670" r:id="rId27"/>
    <p:sldId id="636" r:id="rId28"/>
    <p:sldId id="651" r:id="rId29"/>
    <p:sldId id="665" r:id="rId30"/>
    <p:sldId id="605" r:id="rId31"/>
    <p:sldId id="666" r:id="rId32"/>
    <p:sldId id="581" r:id="rId33"/>
    <p:sldId id="677" r:id="rId34"/>
    <p:sldId id="675" r:id="rId35"/>
  </p:sldIdLst>
  <p:sldSz cx="12192000" cy="68580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41" userDrawn="1">
          <p15:clr>
            <a:srgbClr val="A4A3A4"/>
          </p15:clr>
        </p15:guide>
        <p15:guide id="2" pos="118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347"/>
    <a:srgbClr val="B582CC"/>
    <a:srgbClr val="AD73C7"/>
    <a:srgbClr val="FF5050"/>
    <a:srgbClr val="00519A"/>
    <a:srgbClr val="005EB4"/>
    <a:srgbClr val="0078E6"/>
    <a:srgbClr val="89C35F"/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15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76703" autoAdjust="0"/>
  </p:normalViewPr>
  <p:slideViewPr>
    <p:cSldViewPr snapToGrid="0">
      <p:cViewPr>
        <p:scale>
          <a:sx n="70" d="100"/>
          <a:sy n="70" d="100"/>
        </p:scale>
        <p:origin x="-834" y="-168"/>
      </p:cViewPr>
      <p:guideLst>
        <p:guide orient="horz" pos="1041"/>
        <p:guide pos="118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1512"/>
    </p:cViewPr>
  </p:sorterViewPr>
  <p:notesViewPr>
    <p:cSldViewPr snapToGrid="0">
      <p:cViewPr>
        <p:scale>
          <a:sx n="50" d="100"/>
          <a:sy n="50" d="100"/>
        </p:scale>
        <p:origin x="2886" y="90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TCS%20internal_Nitin\RFPs\NY%20Life\Transition\Sub%20Bundles%20-%20Infor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TCS%20internal_Nitin\RFPs\NY%20Life\Transition\Sub%20Bundles%20-%20Infor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Sheet2!$E$9</c:f>
              <c:strCache>
                <c:ptCount val="1"/>
                <c:pt idx="0">
                  <c:v># of Apps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Sheet2!$D$10:$D$15</c:f>
              <c:strCache>
                <c:ptCount val="6"/>
                <c:pt idx="0">
                  <c:v>Billing/Collections</c:v>
                </c:pt>
                <c:pt idx="1">
                  <c:v>Peripheral</c:v>
                </c:pt>
                <c:pt idx="2">
                  <c:v>Life Core</c:v>
                </c:pt>
                <c:pt idx="3">
                  <c:v>All other</c:v>
                </c:pt>
                <c:pt idx="4">
                  <c:v>Other services</c:v>
                </c:pt>
                <c:pt idx="5">
                  <c:v>Client, Contract, Producer services</c:v>
                </c:pt>
              </c:strCache>
            </c:strRef>
          </c:cat>
          <c:val>
            <c:numRef>
              <c:f>Sheet2!$E$10:$E$15</c:f>
              <c:numCache>
                <c:formatCode>General</c:formatCode>
                <c:ptCount val="6"/>
                <c:pt idx="0">
                  <c:v>14</c:v>
                </c:pt>
                <c:pt idx="1">
                  <c:v>30</c:v>
                </c:pt>
                <c:pt idx="2">
                  <c:v>45</c:v>
                </c:pt>
                <c:pt idx="3">
                  <c:v>50</c:v>
                </c:pt>
                <c:pt idx="4">
                  <c:v>65</c:v>
                </c:pt>
                <c:pt idx="5">
                  <c:v>70</c:v>
                </c:pt>
              </c:numCache>
            </c:numRef>
          </c:val>
        </c:ser>
        <c:axId val="80238848"/>
        <c:axId val="80261120"/>
      </c:barChart>
      <c:catAx>
        <c:axId val="80238848"/>
        <c:scaling>
          <c:orientation val="minMax"/>
        </c:scaling>
        <c:axPos val="b"/>
        <c:numFmt formatCode="General" sourceLinked="0"/>
        <c:tickLblPos val="nextTo"/>
        <c:txPr>
          <a:bodyPr rot="5400000" vert="horz"/>
          <a:lstStyle/>
          <a:p>
            <a:pPr>
              <a:defRPr/>
            </a:pPr>
            <a:endParaRPr lang="en-US"/>
          </a:p>
        </c:txPr>
        <c:crossAx val="80261120"/>
        <c:crosses val="autoZero"/>
        <c:auto val="1"/>
        <c:lblAlgn val="ctr"/>
        <c:lblOffset val="100"/>
      </c:catAx>
      <c:valAx>
        <c:axId val="80261120"/>
        <c:scaling>
          <c:orientation val="minMax"/>
        </c:scaling>
        <c:axPos val="l"/>
        <c:majorGridlines/>
        <c:numFmt formatCode="General" sourceLinked="1"/>
        <c:tickLblPos val="nextTo"/>
        <c:crossAx val="80238848"/>
        <c:crosses val="autoZero"/>
        <c:crossBetween val="between"/>
      </c:valAx>
    </c:plotArea>
    <c:plotVisOnly val="1"/>
    <c:dispBlanksAs val="gap"/>
  </c:chart>
  <c:spPr>
    <a:solidFill>
      <a:sysClr val="window" lastClr="FFFFFF"/>
    </a:solidFill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Business</a:t>
            </a:r>
            <a:r>
              <a:rPr lang="en-US" sz="1200" baseline="0" dirty="0"/>
              <a:t> Function </a:t>
            </a:r>
            <a:r>
              <a:rPr lang="en-US" sz="1200" baseline="0" dirty="0" smtClean="0"/>
              <a:t>based Split</a:t>
            </a:r>
            <a:endParaRPr lang="en-US" sz="12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Sheet4!$E$3</c:f>
              <c:strCache>
                <c:ptCount val="1"/>
                <c:pt idx="0">
                  <c:v># of Apps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Sheet4!$D$4:$D$22</c:f>
              <c:strCache>
                <c:ptCount val="19"/>
                <c:pt idx="0">
                  <c:v>Accounting, Billing, Collections </c:v>
                </c:pt>
                <c:pt idx="1">
                  <c:v>Actuarial Management</c:v>
                </c:pt>
                <c:pt idx="2">
                  <c:v>Agent Management</c:v>
                </c:pt>
                <c:pt idx="3">
                  <c:v>Application Data Entry</c:v>
                </c:pt>
                <c:pt idx="4">
                  <c:v>Commissions</c:v>
                </c:pt>
                <c:pt idx="5">
                  <c:v>Correspondence</c:v>
                </c:pt>
                <c:pt idx="6">
                  <c:v>Disbursements</c:v>
                </c:pt>
                <c:pt idx="7">
                  <c:v>Financial Management</c:v>
                </c:pt>
                <c:pt idx="8">
                  <c:v>L&amp;A Mgmt</c:v>
                </c:pt>
                <c:pt idx="9">
                  <c:v>Others</c:v>
                </c:pt>
                <c:pt idx="10">
                  <c:v>Paid Change</c:v>
                </c:pt>
                <c:pt idx="11">
                  <c:v>Policy Admin</c:v>
                </c:pt>
                <c:pt idx="12">
                  <c:v>Policy Service</c:v>
                </c:pt>
                <c:pt idx="13">
                  <c:v>Proposals</c:v>
                </c:pt>
                <c:pt idx="14">
                  <c:v>Reinstatements </c:v>
                </c:pt>
                <c:pt idx="15">
                  <c:v>Reinsurance</c:v>
                </c:pt>
                <c:pt idx="16">
                  <c:v>Sales</c:v>
                </c:pt>
                <c:pt idx="17">
                  <c:v>Tax</c:v>
                </c:pt>
                <c:pt idx="18">
                  <c:v>Calims &amp; Maturities</c:v>
                </c:pt>
              </c:strCache>
            </c:strRef>
          </c:cat>
          <c:val>
            <c:numRef>
              <c:f>Sheet4!$E$4:$E$22</c:f>
              <c:numCache>
                <c:formatCode>General</c:formatCode>
                <c:ptCount val="19"/>
                <c:pt idx="0">
                  <c:v>16</c:v>
                </c:pt>
                <c:pt idx="1">
                  <c:v>9</c:v>
                </c:pt>
                <c:pt idx="2">
                  <c:v>5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  <c:pt idx="7">
                  <c:v>6</c:v>
                </c:pt>
                <c:pt idx="8">
                  <c:v>1</c:v>
                </c:pt>
                <c:pt idx="9">
                  <c:v>21</c:v>
                </c:pt>
                <c:pt idx="10">
                  <c:v>1</c:v>
                </c:pt>
                <c:pt idx="11">
                  <c:v>6</c:v>
                </c:pt>
                <c:pt idx="12">
                  <c:v>42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8</c:v>
                </c:pt>
                <c:pt idx="18">
                  <c:v>11</c:v>
                </c:pt>
              </c:numCache>
            </c:numRef>
          </c:val>
        </c:ser>
        <c:axId val="80289152"/>
        <c:axId val="80295040"/>
      </c:barChart>
      <c:catAx>
        <c:axId val="80289152"/>
        <c:scaling>
          <c:orientation val="minMax"/>
        </c:scaling>
        <c:axPos val="b"/>
        <c:numFmt formatCode="General" sourceLinked="0"/>
        <c:tickLblPos val="nextTo"/>
        <c:txPr>
          <a:bodyPr rot="5400000" vert="horz"/>
          <a:lstStyle/>
          <a:p>
            <a:pPr>
              <a:defRPr/>
            </a:pPr>
            <a:endParaRPr lang="en-US"/>
          </a:p>
        </c:txPr>
        <c:crossAx val="80295040"/>
        <c:crosses val="autoZero"/>
        <c:auto val="1"/>
        <c:lblAlgn val="ctr"/>
        <c:lblOffset val="100"/>
      </c:catAx>
      <c:valAx>
        <c:axId val="80295040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80289152"/>
        <c:crosses val="autoZero"/>
        <c:crossBetween val="between"/>
      </c:valAx>
    </c:plotArea>
    <c:plotVisOnly val="1"/>
    <c:dispBlanksAs val="gap"/>
  </c:chart>
  <c:spPr>
    <a:solidFill>
      <a:sysClr val="window" lastClr="FFFFFF"/>
    </a:solidFill>
  </c:spPr>
  <c:externalData r:id="rId1"/>
</c:chartSpac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27FA11-1C63-44F2-978C-3AF56A79E96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0FD5ADE0-FAD0-4FCD-BA50-2F336ED26B41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000" b="1" dirty="0" smtClean="0">
              <a:latin typeface="Calibri" panose="020F0502020204030204" pitchFamily="34" charset="0"/>
            </a:rPr>
            <a:t>Plan for knowledge, people and process Transition</a:t>
          </a:r>
          <a:endParaRPr lang="en-US" sz="2000" b="1" dirty="0">
            <a:latin typeface="Calibri" panose="020F0502020204030204" pitchFamily="34" charset="0"/>
          </a:endParaRPr>
        </a:p>
      </dgm:t>
    </dgm:pt>
    <dgm:pt modelId="{305F1E6A-0006-4DF5-850A-71042E9EF3F3}" type="parTrans" cxnId="{751F26CD-5414-4E14-B3AC-43D2E1B65875}">
      <dgm:prSet/>
      <dgm:spPr/>
      <dgm:t>
        <a:bodyPr/>
        <a:lstStyle/>
        <a:p>
          <a:endParaRPr lang="en-US" sz="2000" b="1">
            <a:latin typeface="Calibri" panose="020F0502020204030204" pitchFamily="34" charset="0"/>
          </a:endParaRPr>
        </a:p>
      </dgm:t>
    </dgm:pt>
    <dgm:pt modelId="{46168B16-3C75-4E5F-9289-384F4BAEA6E5}" type="sibTrans" cxnId="{751F26CD-5414-4E14-B3AC-43D2E1B65875}">
      <dgm:prSet/>
      <dgm:spPr/>
      <dgm:t>
        <a:bodyPr/>
        <a:lstStyle/>
        <a:p>
          <a:endParaRPr lang="en-US" sz="2000" b="1">
            <a:latin typeface="Calibri" panose="020F0502020204030204" pitchFamily="34" charset="0"/>
          </a:endParaRPr>
        </a:p>
      </dgm:t>
    </dgm:pt>
    <dgm:pt modelId="{7C01135B-EE71-41BB-A7D8-7D9DDD549933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000" b="1" dirty="0" smtClean="0">
              <a:latin typeface="Calibri" panose="020F0502020204030204" pitchFamily="34" charset="0"/>
            </a:rPr>
            <a:t>Transition Governance, Risk Management and Expectations from NYL</a:t>
          </a:r>
          <a:endParaRPr lang="en-US" sz="2000" b="1" dirty="0">
            <a:latin typeface="Calibri" panose="020F0502020204030204" pitchFamily="34" charset="0"/>
          </a:endParaRPr>
        </a:p>
      </dgm:t>
    </dgm:pt>
    <dgm:pt modelId="{57E4D9B5-76EA-4B33-80D1-7BF03D298275}" type="parTrans" cxnId="{F8A53798-7D3F-4CA8-B48B-1FBC08DF27AE}">
      <dgm:prSet/>
      <dgm:spPr/>
      <dgm:t>
        <a:bodyPr/>
        <a:lstStyle/>
        <a:p>
          <a:endParaRPr lang="en-US" sz="2000" b="1">
            <a:latin typeface="Calibri" panose="020F0502020204030204" pitchFamily="34" charset="0"/>
          </a:endParaRPr>
        </a:p>
      </dgm:t>
    </dgm:pt>
    <dgm:pt modelId="{513144EE-6D33-45B7-8AE2-36F8B79068C9}" type="sibTrans" cxnId="{F8A53798-7D3F-4CA8-B48B-1FBC08DF27AE}">
      <dgm:prSet/>
      <dgm:spPr/>
      <dgm:t>
        <a:bodyPr/>
        <a:lstStyle/>
        <a:p>
          <a:endParaRPr lang="en-US" sz="2000" b="1">
            <a:latin typeface="Calibri" panose="020F0502020204030204" pitchFamily="34" charset="0"/>
          </a:endParaRPr>
        </a:p>
      </dgm:t>
    </dgm:pt>
    <dgm:pt modelId="{3A6E0632-E7EE-4DA2-A1A8-82042D5B93C9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000" b="1" dirty="0" smtClean="0">
              <a:latin typeface="Calibri" panose="020F0502020204030204" pitchFamily="34" charset="0"/>
            </a:rPr>
            <a:t>Summary</a:t>
          </a:r>
          <a:endParaRPr lang="en-US" sz="2000" b="1" dirty="0">
            <a:latin typeface="Calibri" panose="020F0502020204030204" pitchFamily="34" charset="0"/>
          </a:endParaRPr>
        </a:p>
      </dgm:t>
    </dgm:pt>
    <dgm:pt modelId="{EAC0CB9A-E2A0-4422-8116-29DFE463654D}" type="parTrans" cxnId="{FAA52126-1718-4A47-8386-4DF3736FA02E}">
      <dgm:prSet/>
      <dgm:spPr/>
      <dgm:t>
        <a:bodyPr/>
        <a:lstStyle/>
        <a:p>
          <a:endParaRPr lang="en-US" sz="2000" b="1">
            <a:latin typeface="Calibri" panose="020F0502020204030204" pitchFamily="34" charset="0"/>
          </a:endParaRPr>
        </a:p>
      </dgm:t>
    </dgm:pt>
    <dgm:pt modelId="{8BBE24E6-5671-4BF4-B296-D6E0AB1B2637}" type="sibTrans" cxnId="{FAA52126-1718-4A47-8386-4DF3736FA02E}">
      <dgm:prSet/>
      <dgm:spPr/>
      <dgm:t>
        <a:bodyPr/>
        <a:lstStyle/>
        <a:p>
          <a:endParaRPr lang="en-US" sz="2000" b="1">
            <a:latin typeface="Calibri" panose="020F0502020204030204" pitchFamily="34" charset="0"/>
          </a:endParaRPr>
        </a:p>
      </dgm:t>
    </dgm:pt>
    <dgm:pt modelId="{C52C428E-BE32-4877-B7C8-017545AFE5B5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000" b="1" dirty="0" smtClean="0">
              <a:latin typeface="Calibri" panose="020F0502020204030204" pitchFamily="34" charset="0"/>
            </a:rPr>
            <a:t>Transition Considerations, Approach and Methodology</a:t>
          </a:r>
          <a:endParaRPr lang="en-US" sz="2000" b="1" dirty="0">
            <a:latin typeface="Calibri" panose="020F0502020204030204" pitchFamily="34" charset="0"/>
          </a:endParaRPr>
        </a:p>
      </dgm:t>
    </dgm:pt>
    <dgm:pt modelId="{BCA8298E-1836-4021-996C-D7C499DA72B3}" type="parTrans" cxnId="{72E1D751-3396-412E-99F6-D6D8B3A90F53}">
      <dgm:prSet/>
      <dgm:spPr/>
      <dgm:t>
        <a:bodyPr/>
        <a:lstStyle/>
        <a:p>
          <a:endParaRPr lang="en-US"/>
        </a:p>
      </dgm:t>
    </dgm:pt>
    <dgm:pt modelId="{A1CB352D-8621-4C1C-B4A3-B7B7EBD2391A}" type="sibTrans" cxnId="{72E1D751-3396-412E-99F6-D6D8B3A90F53}">
      <dgm:prSet/>
      <dgm:spPr/>
      <dgm:t>
        <a:bodyPr/>
        <a:lstStyle/>
        <a:p>
          <a:endParaRPr lang="en-US" dirty="0"/>
        </a:p>
      </dgm:t>
    </dgm:pt>
    <dgm:pt modelId="{AE8A7516-DAF7-4B47-8536-E8E56B9AD0E8}" type="pres">
      <dgm:prSet presAssocID="{1427FA11-1C63-44F2-978C-3AF56A79E96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0F0D101-752C-422D-9024-AB2B10FB1F83}" type="pres">
      <dgm:prSet presAssocID="{1427FA11-1C63-44F2-978C-3AF56A79E965}" presName="Name1" presStyleCnt="0"/>
      <dgm:spPr/>
    </dgm:pt>
    <dgm:pt modelId="{B523915A-7217-4AEE-ACFD-A841EEFACBA6}" type="pres">
      <dgm:prSet presAssocID="{1427FA11-1C63-44F2-978C-3AF56A79E965}" presName="cycle" presStyleCnt="0"/>
      <dgm:spPr/>
    </dgm:pt>
    <dgm:pt modelId="{1B0031C3-B876-46E4-BDC9-B52FA87941C0}" type="pres">
      <dgm:prSet presAssocID="{1427FA11-1C63-44F2-978C-3AF56A79E965}" presName="srcNode" presStyleLbl="node1" presStyleIdx="0" presStyleCnt="4"/>
      <dgm:spPr/>
    </dgm:pt>
    <dgm:pt modelId="{70ECBE73-6EBF-4C6E-A697-8370F1C8A5D4}" type="pres">
      <dgm:prSet presAssocID="{1427FA11-1C63-44F2-978C-3AF56A79E965}" presName="conn" presStyleLbl="parChTrans1D2" presStyleIdx="0" presStyleCnt="1"/>
      <dgm:spPr/>
      <dgm:t>
        <a:bodyPr/>
        <a:lstStyle/>
        <a:p>
          <a:endParaRPr lang="en-US"/>
        </a:p>
      </dgm:t>
    </dgm:pt>
    <dgm:pt modelId="{39998D1A-99CE-43DD-AB1F-F48242F0B153}" type="pres">
      <dgm:prSet presAssocID="{1427FA11-1C63-44F2-978C-3AF56A79E965}" presName="extraNode" presStyleLbl="node1" presStyleIdx="0" presStyleCnt="4"/>
      <dgm:spPr/>
    </dgm:pt>
    <dgm:pt modelId="{200ABBA4-1197-44D9-914E-AAD005300777}" type="pres">
      <dgm:prSet presAssocID="{1427FA11-1C63-44F2-978C-3AF56A79E965}" presName="dstNode" presStyleLbl="node1" presStyleIdx="0" presStyleCnt="4"/>
      <dgm:spPr/>
    </dgm:pt>
    <dgm:pt modelId="{1A44B7E3-D22C-42ED-9E2E-6664CF38C2C6}" type="pres">
      <dgm:prSet presAssocID="{C52C428E-BE32-4877-B7C8-017545AFE5B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D6F72-A601-48CE-AC94-9F6652D5C66C}" type="pres">
      <dgm:prSet presAssocID="{C52C428E-BE32-4877-B7C8-017545AFE5B5}" presName="accent_1" presStyleCnt="0"/>
      <dgm:spPr/>
    </dgm:pt>
    <dgm:pt modelId="{128B8147-0B21-401C-9609-39BAF90C5BC5}" type="pres">
      <dgm:prSet presAssocID="{C52C428E-BE32-4877-B7C8-017545AFE5B5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939451E-FE12-47D8-AD55-1D6B9B18159A}" type="pres">
      <dgm:prSet presAssocID="{0FD5ADE0-FAD0-4FCD-BA50-2F336ED26B4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C1331-D76F-46FA-89BA-EABDFCF1BE0D}" type="pres">
      <dgm:prSet presAssocID="{0FD5ADE0-FAD0-4FCD-BA50-2F336ED26B41}" presName="accent_2" presStyleCnt="0"/>
      <dgm:spPr/>
    </dgm:pt>
    <dgm:pt modelId="{C9CF9786-318A-4DE0-8DE7-427BCF427407}" type="pres">
      <dgm:prSet presAssocID="{0FD5ADE0-FAD0-4FCD-BA50-2F336ED26B41}" presName="accentRepeatNode" presStyleLbl="solidFgAcc1" presStyleIdx="1" presStyleCnt="4"/>
      <dgm:spPr>
        <a:blipFill rotWithShape="0">
          <a:blip xmlns:r="http://schemas.openxmlformats.org/officeDocument/2006/relationships"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a:blipFill>
        <a:ln>
          <a:solidFill>
            <a:schemeClr val="accent2">
              <a:lumMod val="75000"/>
            </a:schemeClr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F244862C-ABDE-4A13-A4A9-96F26FFCF2E3}" type="pres">
      <dgm:prSet presAssocID="{7C01135B-EE71-41BB-A7D8-7D9DDD549933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BBD799-C136-4F0D-97C3-0BB0D33054D6}" type="pres">
      <dgm:prSet presAssocID="{7C01135B-EE71-41BB-A7D8-7D9DDD549933}" presName="accent_3" presStyleCnt="0"/>
      <dgm:spPr/>
    </dgm:pt>
    <dgm:pt modelId="{3FE352A1-DC3F-43A5-AB5C-F198952A3236}" type="pres">
      <dgm:prSet presAssocID="{7C01135B-EE71-41BB-A7D8-7D9DDD549933}" presName="accentRepeatNode" presStyleLbl="solidFgAcc1" presStyleIdx="2" presStyleCnt="4"/>
      <dgm:spPr>
        <a:blipFill rotWithShape="0">
          <a:blip xmlns:r="http://schemas.openxmlformats.org/officeDocument/2006/relationships"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a:blipFill>
        <a:ln>
          <a:solidFill>
            <a:schemeClr val="accent5">
              <a:lumMod val="75000"/>
            </a:schemeClr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D20FA601-EE5B-48FB-8D50-37E5DD0613FE}" type="pres">
      <dgm:prSet presAssocID="{3A6E0632-E7EE-4DA2-A1A8-82042D5B93C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A4475-08FE-44D9-8CB4-815D7E4BE4C1}" type="pres">
      <dgm:prSet presAssocID="{3A6E0632-E7EE-4DA2-A1A8-82042D5B93C9}" presName="accent_4" presStyleCnt="0"/>
      <dgm:spPr/>
    </dgm:pt>
    <dgm:pt modelId="{7CA6783E-27CA-48E5-8F9C-2974250DB209}" type="pres">
      <dgm:prSet presAssocID="{3A6E0632-E7EE-4DA2-A1A8-82042D5B93C9}" presName="accentRepeatNode" presStyleLbl="solidFgAcc1" presStyleIdx="3" presStyleCnt="4" custLinFactNeighborX="-15192" custLinFactNeighborY="9495"/>
      <dgm:spPr>
        <a:blipFill rotWithShape="0">
          <a:blip xmlns:r="http://schemas.openxmlformats.org/officeDocument/2006/relationships"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a:blipFill>
        <a:ln>
          <a:solidFill>
            <a:schemeClr val="accent6">
              <a:lumMod val="75000"/>
            </a:schemeClr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</dgm:ptLst>
  <dgm:cxnLst>
    <dgm:cxn modelId="{FAA52126-1718-4A47-8386-4DF3736FA02E}" srcId="{1427FA11-1C63-44F2-978C-3AF56A79E965}" destId="{3A6E0632-E7EE-4DA2-A1A8-82042D5B93C9}" srcOrd="3" destOrd="0" parTransId="{EAC0CB9A-E2A0-4422-8116-29DFE463654D}" sibTransId="{8BBE24E6-5671-4BF4-B296-D6E0AB1B2637}"/>
    <dgm:cxn modelId="{9BBADE0B-21BA-4CEB-9C00-3A9BD43333F3}" type="presOf" srcId="{3A6E0632-E7EE-4DA2-A1A8-82042D5B93C9}" destId="{D20FA601-EE5B-48FB-8D50-37E5DD0613FE}" srcOrd="0" destOrd="0" presId="urn:microsoft.com/office/officeart/2008/layout/VerticalCurvedList"/>
    <dgm:cxn modelId="{13CAFB1B-6150-4816-ACF9-FAB8D7061670}" type="presOf" srcId="{1427FA11-1C63-44F2-978C-3AF56A79E965}" destId="{AE8A7516-DAF7-4B47-8536-E8E56B9AD0E8}" srcOrd="0" destOrd="0" presId="urn:microsoft.com/office/officeart/2008/layout/VerticalCurvedList"/>
    <dgm:cxn modelId="{046CB9BD-991E-4610-91C1-5A91A0C7B7DA}" type="presOf" srcId="{0FD5ADE0-FAD0-4FCD-BA50-2F336ED26B41}" destId="{6939451E-FE12-47D8-AD55-1D6B9B18159A}" srcOrd="0" destOrd="0" presId="urn:microsoft.com/office/officeart/2008/layout/VerticalCurvedList"/>
    <dgm:cxn modelId="{751F26CD-5414-4E14-B3AC-43D2E1B65875}" srcId="{1427FA11-1C63-44F2-978C-3AF56A79E965}" destId="{0FD5ADE0-FAD0-4FCD-BA50-2F336ED26B41}" srcOrd="1" destOrd="0" parTransId="{305F1E6A-0006-4DF5-850A-71042E9EF3F3}" sibTransId="{46168B16-3C75-4E5F-9289-384F4BAEA6E5}"/>
    <dgm:cxn modelId="{CBE96892-B5CA-44F7-A063-C7F1B8830486}" type="presOf" srcId="{7C01135B-EE71-41BB-A7D8-7D9DDD549933}" destId="{F244862C-ABDE-4A13-A4A9-96F26FFCF2E3}" srcOrd="0" destOrd="0" presId="urn:microsoft.com/office/officeart/2008/layout/VerticalCurvedList"/>
    <dgm:cxn modelId="{72E1D751-3396-412E-99F6-D6D8B3A90F53}" srcId="{1427FA11-1C63-44F2-978C-3AF56A79E965}" destId="{C52C428E-BE32-4877-B7C8-017545AFE5B5}" srcOrd="0" destOrd="0" parTransId="{BCA8298E-1836-4021-996C-D7C499DA72B3}" sibTransId="{A1CB352D-8621-4C1C-B4A3-B7B7EBD2391A}"/>
    <dgm:cxn modelId="{F8A53798-7D3F-4CA8-B48B-1FBC08DF27AE}" srcId="{1427FA11-1C63-44F2-978C-3AF56A79E965}" destId="{7C01135B-EE71-41BB-A7D8-7D9DDD549933}" srcOrd="2" destOrd="0" parTransId="{57E4D9B5-76EA-4B33-80D1-7BF03D298275}" sibTransId="{513144EE-6D33-45B7-8AE2-36F8B79068C9}"/>
    <dgm:cxn modelId="{CE6C12D3-5F4B-4400-9F1D-82D4B1BAD51F}" type="presOf" srcId="{A1CB352D-8621-4C1C-B4A3-B7B7EBD2391A}" destId="{70ECBE73-6EBF-4C6E-A697-8370F1C8A5D4}" srcOrd="0" destOrd="0" presId="urn:microsoft.com/office/officeart/2008/layout/VerticalCurvedList"/>
    <dgm:cxn modelId="{615B18BA-72BF-4055-9311-D3FD590A7B6E}" type="presOf" srcId="{C52C428E-BE32-4877-B7C8-017545AFE5B5}" destId="{1A44B7E3-D22C-42ED-9E2E-6664CF38C2C6}" srcOrd="0" destOrd="0" presId="urn:microsoft.com/office/officeart/2008/layout/VerticalCurvedList"/>
    <dgm:cxn modelId="{9172A4AE-38C8-4925-9425-D792602384F9}" type="presParOf" srcId="{AE8A7516-DAF7-4B47-8536-E8E56B9AD0E8}" destId="{50F0D101-752C-422D-9024-AB2B10FB1F83}" srcOrd="0" destOrd="0" presId="urn:microsoft.com/office/officeart/2008/layout/VerticalCurvedList"/>
    <dgm:cxn modelId="{06555769-8A8C-4411-AF6D-87FE95A4B51A}" type="presParOf" srcId="{50F0D101-752C-422D-9024-AB2B10FB1F83}" destId="{B523915A-7217-4AEE-ACFD-A841EEFACBA6}" srcOrd="0" destOrd="0" presId="urn:microsoft.com/office/officeart/2008/layout/VerticalCurvedList"/>
    <dgm:cxn modelId="{50085136-6843-47EB-856F-B5F0493834A6}" type="presParOf" srcId="{B523915A-7217-4AEE-ACFD-A841EEFACBA6}" destId="{1B0031C3-B876-46E4-BDC9-B52FA87941C0}" srcOrd="0" destOrd="0" presId="urn:microsoft.com/office/officeart/2008/layout/VerticalCurvedList"/>
    <dgm:cxn modelId="{F05B4F4D-604D-4017-8560-655944B0C688}" type="presParOf" srcId="{B523915A-7217-4AEE-ACFD-A841EEFACBA6}" destId="{70ECBE73-6EBF-4C6E-A697-8370F1C8A5D4}" srcOrd="1" destOrd="0" presId="urn:microsoft.com/office/officeart/2008/layout/VerticalCurvedList"/>
    <dgm:cxn modelId="{3F06ECD7-4423-478D-86B9-3F783AFD44CC}" type="presParOf" srcId="{B523915A-7217-4AEE-ACFD-A841EEFACBA6}" destId="{39998D1A-99CE-43DD-AB1F-F48242F0B153}" srcOrd="2" destOrd="0" presId="urn:microsoft.com/office/officeart/2008/layout/VerticalCurvedList"/>
    <dgm:cxn modelId="{C925542D-75FD-400A-A9DE-8DCACE517B50}" type="presParOf" srcId="{B523915A-7217-4AEE-ACFD-A841EEFACBA6}" destId="{200ABBA4-1197-44D9-914E-AAD005300777}" srcOrd="3" destOrd="0" presId="urn:microsoft.com/office/officeart/2008/layout/VerticalCurvedList"/>
    <dgm:cxn modelId="{D5D4C189-B36D-4810-8B1C-60CADA1FBADC}" type="presParOf" srcId="{50F0D101-752C-422D-9024-AB2B10FB1F83}" destId="{1A44B7E3-D22C-42ED-9E2E-6664CF38C2C6}" srcOrd="1" destOrd="0" presId="urn:microsoft.com/office/officeart/2008/layout/VerticalCurvedList"/>
    <dgm:cxn modelId="{3BF033B3-D878-4845-A580-B4F99040D866}" type="presParOf" srcId="{50F0D101-752C-422D-9024-AB2B10FB1F83}" destId="{0A4D6F72-A601-48CE-AC94-9F6652D5C66C}" srcOrd="2" destOrd="0" presId="urn:microsoft.com/office/officeart/2008/layout/VerticalCurvedList"/>
    <dgm:cxn modelId="{361699E2-3A5C-47FA-B9F6-D4FFD5EAE473}" type="presParOf" srcId="{0A4D6F72-A601-48CE-AC94-9F6652D5C66C}" destId="{128B8147-0B21-401C-9609-39BAF90C5BC5}" srcOrd="0" destOrd="0" presId="urn:microsoft.com/office/officeart/2008/layout/VerticalCurvedList"/>
    <dgm:cxn modelId="{1BE034FE-FCC2-4590-B587-B3BA48851EBE}" type="presParOf" srcId="{50F0D101-752C-422D-9024-AB2B10FB1F83}" destId="{6939451E-FE12-47D8-AD55-1D6B9B18159A}" srcOrd="3" destOrd="0" presId="urn:microsoft.com/office/officeart/2008/layout/VerticalCurvedList"/>
    <dgm:cxn modelId="{E9907B19-E413-4E9C-AB74-B9657E97D5A3}" type="presParOf" srcId="{50F0D101-752C-422D-9024-AB2B10FB1F83}" destId="{A21C1331-D76F-46FA-89BA-EABDFCF1BE0D}" srcOrd="4" destOrd="0" presId="urn:microsoft.com/office/officeart/2008/layout/VerticalCurvedList"/>
    <dgm:cxn modelId="{CCB796FB-A15B-42BB-8856-FBC02CF1FB75}" type="presParOf" srcId="{A21C1331-D76F-46FA-89BA-EABDFCF1BE0D}" destId="{C9CF9786-318A-4DE0-8DE7-427BCF427407}" srcOrd="0" destOrd="0" presId="urn:microsoft.com/office/officeart/2008/layout/VerticalCurvedList"/>
    <dgm:cxn modelId="{0EEBFBC1-46F3-426A-818D-EF5F83293E89}" type="presParOf" srcId="{50F0D101-752C-422D-9024-AB2B10FB1F83}" destId="{F244862C-ABDE-4A13-A4A9-96F26FFCF2E3}" srcOrd="5" destOrd="0" presId="urn:microsoft.com/office/officeart/2008/layout/VerticalCurvedList"/>
    <dgm:cxn modelId="{C70026DB-C7C0-4FC2-A1EC-3EAB36E5A57D}" type="presParOf" srcId="{50F0D101-752C-422D-9024-AB2B10FB1F83}" destId="{61BBD799-C136-4F0D-97C3-0BB0D33054D6}" srcOrd="6" destOrd="0" presId="urn:microsoft.com/office/officeart/2008/layout/VerticalCurvedList"/>
    <dgm:cxn modelId="{AC7AE101-9E6C-4714-88B4-82234DD5A697}" type="presParOf" srcId="{61BBD799-C136-4F0D-97C3-0BB0D33054D6}" destId="{3FE352A1-DC3F-43A5-AB5C-F198952A3236}" srcOrd="0" destOrd="0" presId="urn:microsoft.com/office/officeart/2008/layout/VerticalCurvedList"/>
    <dgm:cxn modelId="{F9187F84-01BD-4E44-8A5A-33A2616E6FE9}" type="presParOf" srcId="{50F0D101-752C-422D-9024-AB2B10FB1F83}" destId="{D20FA601-EE5B-48FB-8D50-37E5DD0613FE}" srcOrd="7" destOrd="0" presId="urn:microsoft.com/office/officeart/2008/layout/VerticalCurvedList"/>
    <dgm:cxn modelId="{B59CCF2B-831E-416B-94A2-9E50227C966A}" type="presParOf" srcId="{50F0D101-752C-422D-9024-AB2B10FB1F83}" destId="{0C0A4475-08FE-44D9-8CB4-815D7E4BE4C1}" srcOrd="8" destOrd="0" presId="urn:microsoft.com/office/officeart/2008/layout/VerticalCurvedList"/>
    <dgm:cxn modelId="{2BB30E33-767B-4817-B845-90C64A0A48DD}" type="presParOf" srcId="{0C0A4475-08FE-44D9-8CB4-815D7E4BE4C1}" destId="{7CA6783E-27CA-48E5-8F9C-2974250DB2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AFFDDE-BEB0-40E2-B8A6-DD5FE059603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DD34C9-71AD-4C3A-9693-37D23ABDB9F4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b="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MasterCraft</a:t>
          </a:r>
          <a:r>
            <a:rPr lang="en-US" sz="1800" b="0" baseline="300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TM</a:t>
          </a:r>
          <a:r>
            <a:rPr lang="en-US" sz="1800" b="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 Service Acquisition Manager</a:t>
          </a:r>
          <a:endParaRPr lang="en-US" sz="1800" b="0" dirty="0">
            <a:solidFill>
              <a:schemeClr val="tx1"/>
            </a:solidFill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6D4F4E7D-780D-42EF-8BFD-022BC1BE6A88}" type="parTrans" cxnId="{4652CA51-467E-48A8-B863-E8D080555A64}">
      <dgm:prSet/>
      <dgm:spPr/>
      <dgm:t>
        <a:bodyPr/>
        <a:lstStyle/>
        <a:p>
          <a:endParaRPr lang="en-US" sz="1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C708B61-0212-449D-B15C-55AF3EFDB81E}" type="sibTrans" cxnId="{4652CA51-467E-48A8-B863-E8D080555A64}">
      <dgm:prSet/>
      <dgm:spPr/>
      <dgm:t>
        <a:bodyPr/>
        <a:lstStyle/>
        <a:p>
          <a:endParaRPr lang="en-US" sz="1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699746D8-4915-4355-995A-EC697D9DF10F}">
      <dgm:prSet phldrT="[Text]" custT="1"/>
      <dgm:spPr/>
      <dgm:t>
        <a:bodyPr/>
        <a:lstStyle/>
        <a:p>
          <a:r>
            <a:rPr lang="en-US" sz="1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Digital transition management and governance</a:t>
          </a:r>
          <a:endParaRPr lang="en-US" sz="1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A2A0F87-B469-4D5B-A4F4-028D0712DFE3}" type="parTrans" cxnId="{802A34EE-D595-470D-A139-0B6C2F2EE90C}">
      <dgm:prSet/>
      <dgm:spPr/>
      <dgm:t>
        <a:bodyPr/>
        <a:lstStyle/>
        <a:p>
          <a:endParaRPr lang="en-US" sz="1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8ABCB36-11A7-4C3A-826D-E83B4816B020}" type="sibTrans" cxnId="{802A34EE-D595-470D-A139-0B6C2F2EE90C}">
      <dgm:prSet/>
      <dgm:spPr/>
      <dgm:t>
        <a:bodyPr/>
        <a:lstStyle/>
        <a:p>
          <a:endParaRPr lang="en-US" sz="1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6AE9F311-CE88-4C23-8AC1-B445E13477D2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800" b="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TIARA Framework for Test Maturity</a:t>
          </a:r>
          <a:endParaRPr lang="en-US" sz="1800" b="0" dirty="0">
            <a:solidFill>
              <a:schemeClr val="tx1"/>
            </a:solidFill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97FBC2C-2705-4E26-BDE8-D4CEF4D73177}" type="parTrans" cxnId="{E15BA7D7-5F3F-4DB3-BF06-005AFEB86D5A}">
      <dgm:prSet/>
      <dgm:spPr/>
      <dgm:t>
        <a:bodyPr/>
        <a:lstStyle/>
        <a:p>
          <a:endParaRPr lang="en-US" sz="1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37C51D0-4FC2-4777-AF4A-2D0060495FC8}" type="sibTrans" cxnId="{E15BA7D7-5F3F-4DB3-BF06-005AFEB86D5A}">
      <dgm:prSet/>
      <dgm:spPr/>
      <dgm:t>
        <a:bodyPr/>
        <a:lstStyle/>
        <a:p>
          <a:endParaRPr lang="en-US" sz="1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7451C70-1891-46AA-882B-4FCEE3C09CC2}">
      <dgm:prSet phldrT="[Text]" custT="1"/>
      <dgm:spPr/>
      <dgm:t>
        <a:bodyPr/>
        <a:lstStyle/>
        <a:p>
          <a:r>
            <a:rPr lang="en-US" sz="1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Organization testing process maturity assessment</a:t>
          </a:r>
        </a:p>
      </dgm:t>
    </dgm:pt>
    <dgm:pt modelId="{6532B292-9EBD-4717-AA03-60A2A1242DFA}" type="parTrans" cxnId="{AD728102-4450-4D16-96D9-0D9750EEA9F4}">
      <dgm:prSet/>
      <dgm:spPr/>
      <dgm:t>
        <a:bodyPr/>
        <a:lstStyle/>
        <a:p>
          <a:endParaRPr lang="en-US" sz="1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840855A-C0B1-4D14-B3BA-E17E91E7E967}" type="sibTrans" cxnId="{AD728102-4450-4D16-96D9-0D9750EEA9F4}">
      <dgm:prSet/>
      <dgm:spPr/>
      <dgm:t>
        <a:bodyPr/>
        <a:lstStyle/>
        <a:p>
          <a:endParaRPr lang="en-US" sz="1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5B0902E-A147-4363-AD1F-FE9F003B2D3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800" b="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MasterCraft</a:t>
          </a:r>
          <a:r>
            <a:rPr lang="en-US" sz="1800" b="0" baseline="300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TM</a:t>
          </a:r>
          <a:r>
            <a:rPr lang="en-US" sz="1800" b="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 Application Analyzer</a:t>
          </a:r>
          <a:endParaRPr lang="en-US" sz="1800" b="0" dirty="0">
            <a:solidFill>
              <a:schemeClr val="tx1"/>
            </a:solidFill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2442D12-4481-4EA0-8838-6D24F1C69327}" type="parTrans" cxnId="{268AC641-D72B-4FDD-B96C-309B5C5BCAFD}">
      <dgm:prSet/>
      <dgm:spPr/>
      <dgm:t>
        <a:bodyPr/>
        <a:lstStyle/>
        <a:p>
          <a:endParaRPr lang="en-US" sz="1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C2436CD-172B-46D7-9B44-02FB50F0F2BD}" type="sibTrans" cxnId="{268AC641-D72B-4FDD-B96C-309B5C5BCAFD}">
      <dgm:prSet/>
      <dgm:spPr/>
      <dgm:t>
        <a:bodyPr/>
        <a:lstStyle/>
        <a:p>
          <a:endParaRPr lang="en-US" sz="1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30D571D-D435-440A-A5F7-445C418C322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Reverse engineering tool for Cobol, Java and VB applications</a:t>
          </a:r>
          <a:endParaRPr lang="en-US" sz="1800" dirty="0">
            <a:solidFill>
              <a:schemeClr val="tx1"/>
            </a:solidFill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993838F-764E-42F7-B259-5BA5DBB3F7E2}" type="parTrans" cxnId="{1342D3C3-29D6-4940-95D0-8527FDF314D2}">
      <dgm:prSet/>
      <dgm:spPr/>
      <dgm:t>
        <a:bodyPr/>
        <a:lstStyle/>
        <a:p>
          <a:endParaRPr lang="en-US" sz="1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D266A22-C7CD-4642-B758-AAAACF74AD45}" type="sibTrans" cxnId="{1342D3C3-29D6-4940-95D0-8527FDF314D2}">
      <dgm:prSet/>
      <dgm:spPr/>
      <dgm:t>
        <a:bodyPr/>
        <a:lstStyle/>
        <a:p>
          <a:endParaRPr lang="en-US" sz="1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61037448-63F4-4B8D-AABF-1BCEE7482A53}" type="pres">
      <dgm:prSet presAssocID="{EAAFFDDE-BEB0-40E2-B8A6-DD5FE05960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9E033F-E867-4516-B228-751521B1DDCF}" type="pres">
      <dgm:prSet presAssocID="{BBDD34C9-71AD-4C3A-9693-37D23ABDB9F4}" presName="linNode" presStyleCnt="0"/>
      <dgm:spPr/>
    </dgm:pt>
    <dgm:pt modelId="{A0E551F8-F0F9-4B5A-A737-E4774A982630}" type="pres">
      <dgm:prSet presAssocID="{BBDD34C9-71AD-4C3A-9693-37D23ABDB9F4}" presName="parentText" presStyleLbl="node1" presStyleIdx="0" presStyleCnt="3" custScaleX="572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8EFA56-5137-4640-B037-8926F14B98EE}" type="pres">
      <dgm:prSet presAssocID="{BBDD34C9-71AD-4C3A-9693-37D23ABDB9F4}" presName="descendantText" presStyleLbl="alignAccFollowNode1" presStyleIdx="0" presStyleCnt="3" custScaleX="1021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FD8389-F593-4B58-8060-ECD81C632665}" type="pres">
      <dgm:prSet presAssocID="{8C708B61-0212-449D-B15C-55AF3EFDB81E}" presName="sp" presStyleCnt="0"/>
      <dgm:spPr/>
    </dgm:pt>
    <dgm:pt modelId="{DA7D368D-62E5-41AF-95FD-2C08C1004161}" type="pres">
      <dgm:prSet presAssocID="{6AE9F311-CE88-4C23-8AC1-B445E13477D2}" presName="linNode" presStyleCnt="0"/>
      <dgm:spPr/>
    </dgm:pt>
    <dgm:pt modelId="{16BBE6A4-86B9-4EE2-8696-B9077BCABD27}" type="pres">
      <dgm:prSet presAssocID="{6AE9F311-CE88-4C23-8AC1-B445E13477D2}" presName="parentText" presStyleLbl="node1" presStyleIdx="1" presStyleCnt="3" custScaleX="572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AE4B73-26C9-4475-B0AA-DB64A65B51B9}" type="pres">
      <dgm:prSet presAssocID="{6AE9F311-CE88-4C23-8AC1-B445E13477D2}" presName="descendantText" presStyleLbl="alignAccFollowNode1" presStyleIdx="1" presStyleCnt="3" custScaleX="1021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F2E39-AE5A-4A87-8352-0FC56D947D75}" type="pres">
      <dgm:prSet presAssocID="{E37C51D0-4FC2-4777-AF4A-2D0060495FC8}" presName="sp" presStyleCnt="0"/>
      <dgm:spPr/>
    </dgm:pt>
    <dgm:pt modelId="{AE6EF9D2-4FDF-4422-AE80-16EDC922FA32}" type="pres">
      <dgm:prSet presAssocID="{15B0902E-A147-4363-AD1F-FE9F003B2D32}" presName="linNode" presStyleCnt="0"/>
      <dgm:spPr/>
    </dgm:pt>
    <dgm:pt modelId="{98451BE9-E811-4531-AD52-5AE3C8BF03C5}" type="pres">
      <dgm:prSet presAssocID="{15B0902E-A147-4363-AD1F-FE9F003B2D32}" presName="parentText" presStyleLbl="node1" presStyleIdx="2" presStyleCnt="3" custScaleX="572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ADF14-6CC7-4C43-9BEE-C9B27C3B51E5}" type="pres">
      <dgm:prSet presAssocID="{15B0902E-A147-4363-AD1F-FE9F003B2D32}" presName="descendantText" presStyleLbl="alignAccFollowNode1" presStyleIdx="2" presStyleCnt="3" custScaleX="1021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42D3C3-29D6-4940-95D0-8527FDF314D2}" srcId="{15B0902E-A147-4363-AD1F-FE9F003B2D32}" destId="{030D571D-D435-440A-A5F7-445C418C322E}" srcOrd="0" destOrd="0" parTransId="{E993838F-764E-42F7-B259-5BA5DBB3F7E2}" sibTransId="{AD266A22-C7CD-4642-B758-AAAACF74AD45}"/>
    <dgm:cxn modelId="{4652CA51-467E-48A8-B863-E8D080555A64}" srcId="{EAAFFDDE-BEB0-40E2-B8A6-DD5FE059603B}" destId="{BBDD34C9-71AD-4C3A-9693-37D23ABDB9F4}" srcOrd="0" destOrd="0" parTransId="{6D4F4E7D-780D-42EF-8BFD-022BC1BE6A88}" sibTransId="{8C708B61-0212-449D-B15C-55AF3EFDB81E}"/>
    <dgm:cxn modelId="{15882117-016C-4629-82DE-5EA804EDA5A8}" type="presOf" srcId="{030D571D-D435-440A-A5F7-445C418C322E}" destId="{E4AADF14-6CC7-4C43-9BEE-C9B27C3B51E5}" srcOrd="0" destOrd="0" presId="urn:microsoft.com/office/officeart/2005/8/layout/vList5"/>
    <dgm:cxn modelId="{790FC6F1-445E-4C05-A52B-DBDDC5CDFCDC}" type="presOf" srcId="{699746D8-4915-4355-995A-EC697D9DF10F}" destId="{008EFA56-5137-4640-B037-8926F14B98EE}" srcOrd="0" destOrd="0" presId="urn:microsoft.com/office/officeart/2005/8/layout/vList5"/>
    <dgm:cxn modelId="{268AC641-D72B-4FDD-B96C-309B5C5BCAFD}" srcId="{EAAFFDDE-BEB0-40E2-B8A6-DD5FE059603B}" destId="{15B0902E-A147-4363-AD1F-FE9F003B2D32}" srcOrd="2" destOrd="0" parTransId="{42442D12-4481-4EA0-8838-6D24F1C69327}" sibTransId="{0C2436CD-172B-46D7-9B44-02FB50F0F2BD}"/>
    <dgm:cxn modelId="{94489F27-1B0C-451B-A597-3B104FB498B1}" type="presOf" srcId="{15B0902E-A147-4363-AD1F-FE9F003B2D32}" destId="{98451BE9-E811-4531-AD52-5AE3C8BF03C5}" srcOrd="0" destOrd="0" presId="urn:microsoft.com/office/officeart/2005/8/layout/vList5"/>
    <dgm:cxn modelId="{4901AA03-73E2-4C17-9C17-AF18B2051449}" type="presOf" srcId="{6AE9F311-CE88-4C23-8AC1-B445E13477D2}" destId="{16BBE6A4-86B9-4EE2-8696-B9077BCABD27}" srcOrd="0" destOrd="0" presId="urn:microsoft.com/office/officeart/2005/8/layout/vList5"/>
    <dgm:cxn modelId="{E9FE28F1-115F-46E5-93C4-545A18F99593}" type="presOf" srcId="{97451C70-1891-46AA-882B-4FCEE3C09CC2}" destId="{B8AE4B73-26C9-4475-B0AA-DB64A65B51B9}" srcOrd="0" destOrd="0" presId="urn:microsoft.com/office/officeart/2005/8/layout/vList5"/>
    <dgm:cxn modelId="{AD728102-4450-4D16-96D9-0D9750EEA9F4}" srcId="{6AE9F311-CE88-4C23-8AC1-B445E13477D2}" destId="{97451C70-1891-46AA-882B-4FCEE3C09CC2}" srcOrd="0" destOrd="0" parTransId="{6532B292-9EBD-4717-AA03-60A2A1242DFA}" sibTransId="{E840855A-C0B1-4D14-B3BA-E17E91E7E967}"/>
    <dgm:cxn modelId="{1FB70010-F3AE-410C-A39C-5ADA263318B4}" type="presOf" srcId="{EAAFFDDE-BEB0-40E2-B8A6-DD5FE059603B}" destId="{61037448-63F4-4B8D-AABF-1BCEE7482A53}" srcOrd="0" destOrd="0" presId="urn:microsoft.com/office/officeart/2005/8/layout/vList5"/>
    <dgm:cxn modelId="{DF1DC516-6964-4A32-9AAF-9F7C72A1263D}" type="presOf" srcId="{BBDD34C9-71AD-4C3A-9693-37D23ABDB9F4}" destId="{A0E551F8-F0F9-4B5A-A737-E4774A982630}" srcOrd="0" destOrd="0" presId="urn:microsoft.com/office/officeart/2005/8/layout/vList5"/>
    <dgm:cxn modelId="{802A34EE-D595-470D-A139-0B6C2F2EE90C}" srcId="{BBDD34C9-71AD-4C3A-9693-37D23ABDB9F4}" destId="{699746D8-4915-4355-995A-EC697D9DF10F}" srcOrd="0" destOrd="0" parTransId="{EA2A0F87-B469-4D5B-A4F4-028D0712DFE3}" sibTransId="{88ABCB36-11A7-4C3A-826D-E83B4816B020}"/>
    <dgm:cxn modelId="{E15BA7D7-5F3F-4DB3-BF06-005AFEB86D5A}" srcId="{EAAFFDDE-BEB0-40E2-B8A6-DD5FE059603B}" destId="{6AE9F311-CE88-4C23-8AC1-B445E13477D2}" srcOrd="1" destOrd="0" parTransId="{097FBC2C-2705-4E26-BDE8-D4CEF4D73177}" sibTransId="{E37C51D0-4FC2-4777-AF4A-2D0060495FC8}"/>
    <dgm:cxn modelId="{BCBBE915-77AB-4D6A-8759-D3DCBDE4B793}" type="presParOf" srcId="{61037448-63F4-4B8D-AABF-1BCEE7482A53}" destId="{8B9E033F-E867-4516-B228-751521B1DDCF}" srcOrd="0" destOrd="0" presId="urn:microsoft.com/office/officeart/2005/8/layout/vList5"/>
    <dgm:cxn modelId="{76A7110E-38B0-4A77-BC4D-A73534E7D8F8}" type="presParOf" srcId="{8B9E033F-E867-4516-B228-751521B1DDCF}" destId="{A0E551F8-F0F9-4B5A-A737-E4774A982630}" srcOrd="0" destOrd="0" presId="urn:microsoft.com/office/officeart/2005/8/layout/vList5"/>
    <dgm:cxn modelId="{F72324AE-8F60-4BFA-8611-B8D3F5E2F116}" type="presParOf" srcId="{8B9E033F-E867-4516-B228-751521B1DDCF}" destId="{008EFA56-5137-4640-B037-8926F14B98EE}" srcOrd="1" destOrd="0" presId="urn:microsoft.com/office/officeart/2005/8/layout/vList5"/>
    <dgm:cxn modelId="{568335D5-F845-4F07-AF92-86FEDB45DA5A}" type="presParOf" srcId="{61037448-63F4-4B8D-AABF-1BCEE7482A53}" destId="{51FD8389-F593-4B58-8060-ECD81C632665}" srcOrd="1" destOrd="0" presId="urn:microsoft.com/office/officeart/2005/8/layout/vList5"/>
    <dgm:cxn modelId="{3FB78400-53B3-450A-92B7-CD7B98AE569D}" type="presParOf" srcId="{61037448-63F4-4B8D-AABF-1BCEE7482A53}" destId="{DA7D368D-62E5-41AF-95FD-2C08C1004161}" srcOrd="2" destOrd="0" presId="urn:microsoft.com/office/officeart/2005/8/layout/vList5"/>
    <dgm:cxn modelId="{1C950597-91B2-496E-8CDC-3D24B85E4DEB}" type="presParOf" srcId="{DA7D368D-62E5-41AF-95FD-2C08C1004161}" destId="{16BBE6A4-86B9-4EE2-8696-B9077BCABD27}" srcOrd="0" destOrd="0" presId="urn:microsoft.com/office/officeart/2005/8/layout/vList5"/>
    <dgm:cxn modelId="{8EFB79E1-E8E1-4CEF-B6DE-A185FB8E10EC}" type="presParOf" srcId="{DA7D368D-62E5-41AF-95FD-2C08C1004161}" destId="{B8AE4B73-26C9-4475-B0AA-DB64A65B51B9}" srcOrd="1" destOrd="0" presId="urn:microsoft.com/office/officeart/2005/8/layout/vList5"/>
    <dgm:cxn modelId="{2E170DD7-9F1E-4B98-9DE9-B46A29636E13}" type="presParOf" srcId="{61037448-63F4-4B8D-AABF-1BCEE7482A53}" destId="{DA8F2E39-AE5A-4A87-8352-0FC56D947D75}" srcOrd="3" destOrd="0" presId="urn:microsoft.com/office/officeart/2005/8/layout/vList5"/>
    <dgm:cxn modelId="{6EC95DEC-F1FB-4A0B-A266-7B9D6EE7C27D}" type="presParOf" srcId="{61037448-63F4-4B8D-AABF-1BCEE7482A53}" destId="{AE6EF9D2-4FDF-4422-AE80-16EDC922FA32}" srcOrd="4" destOrd="0" presId="urn:microsoft.com/office/officeart/2005/8/layout/vList5"/>
    <dgm:cxn modelId="{761036B9-8FC8-45FC-B64D-92E08DB0B2DB}" type="presParOf" srcId="{AE6EF9D2-4FDF-4422-AE80-16EDC922FA32}" destId="{98451BE9-E811-4531-AD52-5AE3C8BF03C5}" srcOrd="0" destOrd="0" presId="urn:microsoft.com/office/officeart/2005/8/layout/vList5"/>
    <dgm:cxn modelId="{FC14B25D-80A2-4C67-A9CA-75344FBF5D84}" type="presParOf" srcId="{AE6EF9D2-4FDF-4422-AE80-16EDC922FA32}" destId="{E4AADF14-6CC7-4C43-9BEE-C9B27C3B51E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6BC8F0-7E48-CA4C-B731-475A17AFAC69}" type="doc">
      <dgm:prSet loTypeId="urn:microsoft.com/office/officeart/2005/8/layout/default#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C02394-E56B-1341-9D83-795BBFF6E0FB}">
      <dgm:prSet phldrT="[Text]" custT="1"/>
      <dgm:spPr>
        <a:solidFill>
          <a:srgbClr val="83389B"/>
        </a:solidFill>
      </dgm:spPr>
      <dgm:t>
        <a:bodyPr/>
        <a:lstStyle/>
        <a:p>
          <a:r>
            <a:rPr lang="en-US" sz="2400" dirty="0" smtClean="0">
              <a:latin typeface="+mn-lt"/>
              <a:cs typeface="Arial" pitchFamily="34" charset="0"/>
            </a:rPr>
            <a:t>Integrated Transition Approach</a:t>
          </a:r>
          <a:endParaRPr lang="en-US" sz="2400" dirty="0">
            <a:latin typeface="+mn-lt"/>
            <a:cs typeface="Arial" pitchFamily="34" charset="0"/>
          </a:endParaRPr>
        </a:p>
      </dgm:t>
    </dgm:pt>
    <dgm:pt modelId="{AB7F4B2F-3066-B24B-A2B0-FEC4A11C56A7}" type="parTrans" cxnId="{A57F91BD-94AD-6A42-AF73-ACB899B43F7D}">
      <dgm:prSet/>
      <dgm:spPr/>
      <dgm:t>
        <a:bodyPr/>
        <a:lstStyle/>
        <a:p>
          <a:endParaRPr lang="en-US" sz="2400">
            <a:latin typeface="+mn-lt"/>
            <a:cs typeface="Arial" pitchFamily="34" charset="0"/>
          </a:endParaRPr>
        </a:p>
      </dgm:t>
    </dgm:pt>
    <dgm:pt modelId="{0A7985ED-2C2E-F548-9D0A-A0727671D74F}" type="sibTrans" cxnId="{A57F91BD-94AD-6A42-AF73-ACB899B43F7D}">
      <dgm:prSet/>
      <dgm:spPr/>
      <dgm:t>
        <a:bodyPr/>
        <a:lstStyle/>
        <a:p>
          <a:endParaRPr lang="en-US" sz="2400">
            <a:latin typeface="+mn-lt"/>
            <a:cs typeface="Arial" pitchFamily="34" charset="0"/>
          </a:endParaRPr>
        </a:p>
      </dgm:t>
    </dgm:pt>
    <dgm:pt modelId="{2AE1C4AE-BE2F-D141-8A47-9D19C4E8DFC7}">
      <dgm:prSet custT="1"/>
      <dgm:spPr>
        <a:solidFill>
          <a:srgbClr val="A9A627"/>
        </a:solidFill>
      </dgm:spPr>
      <dgm:t>
        <a:bodyPr/>
        <a:lstStyle/>
        <a:p>
          <a:r>
            <a:rPr lang="en-US" sz="2400" dirty="0" smtClean="0">
              <a:latin typeface="+mn-lt"/>
              <a:cs typeface="Arial" pitchFamily="34" charset="0"/>
            </a:rPr>
            <a:t>Risk Mitigated Transition</a:t>
          </a:r>
        </a:p>
      </dgm:t>
    </dgm:pt>
    <dgm:pt modelId="{75E7E4BA-D704-7C4E-A39A-9FD13031268D}" type="parTrans" cxnId="{3F107154-12DE-C94B-8D93-7106E2C86D0F}">
      <dgm:prSet/>
      <dgm:spPr/>
      <dgm:t>
        <a:bodyPr/>
        <a:lstStyle/>
        <a:p>
          <a:endParaRPr lang="en-US" sz="2400">
            <a:latin typeface="+mn-lt"/>
            <a:cs typeface="Arial" pitchFamily="34" charset="0"/>
          </a:endParaRPr>
        </a:p>
      </dgm:t>
    </dgm:pt>
    <dgm:pt modelId="{1B6F9D82-5BD3-9945-836D-3A410DE1AC10}" type="sibTrans" cxnId="{3F107154-12DE-C94B-8D93-7106E2C86D0F}">
      <dgm:prSet/>
      <dgm:spPr/>
      <dgm:t>
        <a:bodyPr/>
        <a:lstStyle/>
        <a:p>
          <a:endParaRPr lang="en-US" sz="2400">
            <a:latin typeface="+mn-lt"/>
            <a:cs typeface="Arial" pitchFamily="34" charset="0"/>
          </a:endParaRPr>
        </a:p>
      </dgm:t>
    </dgm:pt>
    <dgm:pt modelId="{A008B35B-7463-9D45-94DC-5ED9E60F6E8D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400" dirty="0" smtClean="0">
              <a:latin typeface="+mn-lt"/>
              <a:cs typeface="Arial" pitchFamily="34" charset="0"/>
            </a:rPr>
            <a:t>Transition Management Office</a:t>
          </a:r>
          <a:endParaRPr lang="en-US" sz="2400" dirty="0">
            <a:latin typeface="+mn-lt"/>
            <a:cs typeface="Arial" pitchFamily="34" charset="0"/>
          </a:endParaRPr>
        </a:p>
      </dgm:t>
    </dgm:pt>
    <dgm:pt modelId="{B2283961-EB57-184B-891A-772D8026AD0B}" type="parTrans" cxnId="{7204B0C6-3BB7-AC43-87AA-C623616BC51C}">
      <dgm:prSet/>
      <dgm:spPr/>
      <dgm:t>
        <a:bodyPr/>
        <a:lstStyle/>
        <a:p>
          <a:endParaRPr lang="en-US" sz="2400">
            <a:latin typeface="+mn-lt"/>
            <a:cs typeface="Arial" pitchFamily="34" charset="0"/>
          </a:endParaRPr>
        </a:p>
      </dgm:t>
    </dgm:pt>
    <dgm:pt modelId="{F35F714C-7DBB-9342-9851-E018166C19F7}" type="sibTrans" cxnId="{7204B0C6-3BB7-AC43-87AA-C623616BC51C}">
      <dgm:prSet/>
      <dgm:spPr/>
      <dgm:t>
        <a:bodyPr/>
        <a:lstStyle/>
        <a:p>
          <a:endParaRPr lang="en-US" sz="2400">
            <a:latin typeface="+mn-lt"/>
            <a:cs typeface="Arial" pitchFamily="34" charset="0"/>
          </a:endParaRPr>
        </a:p>
      </dgm:t>
    </dgm:pt>
    <dgm:pt modelId="{C4776F47-D4C1-6748-B722-2ED3DF06CEF9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2400" dirty="0" smtClean="0">
              <a:latin typeface="+mn-lt"/>
              <a:cs typeface="Arial" pitchFamily="34" charset="0"/>
            </a:rPr>
            <a:t>Best-in-class Tools, Assets and Accelerators</a:t>
          </a:r>
          <a:endParaRPr lang="en-US" sz="2400" dirty="0">
            <a:latin typeface="+mn-lt"/>
            <a:cs typeface="Arial" pitchFamily="34" charset="0"/>
          </a:endParaRPr>
        </a:p>
      </dgm:t>
    </dgm:pt>
    <dgm:pt modelId="{FB669ABD-A18D-5F48-9050-6E93E52A8CBE}" type="parTrans" cxnId="{EF9F50F9-C74F-F04D-B987-4FEE56C6120C}">
      <dgm:prSet/>
      <dgm:spPr/>
      <dgm:t>
        <a:bodyPr/>
        <a:lstStyle/>
        <a:p>
          <a:endParaRPr lang="en-US" sz="2400">
            <a:latin typeface="+mn-lt"/>
            <a:cs typeface="Arial" pitchFamily="34" charset="0"/>
          </a:endParaRPr>
        </a:p>
      </dgm:t>
    </dgm:pt>
    <dgm:pt modelId="{52EA3678-33CD-DF44-9930-F89BB73A3D86}" type="sibTrans" cxnId="{EF9F50F9-C74F-F04D-B987-4FEE56C6120C}">
      <dgm:prSet/>
      <dgm:spPr/>
      <dgm:t>
        <a:bodyPr/>
        <a:lstStyle/>
        <a:p>
          <a:endParaRPr lang="en-US" sz="2400">
            <a:latin typeface="+mn-lt"/>
            <a:cs typeface="Arial" pitchFamily="34" charset="0"/>
          </a:endParaRPr>
        </a:p>
      </dgm:t>
    </dgm:pt>
    <dgm:pt modelId="{024C231A-34BA-3F49-B3F3-3373931E4688}">
      <dgm:prSet custT="1"/>
      <dgm:spPr>
        <a:solidFill>
          <a:schemeClr val="accent6"/>
        </a:solidFill>
      </dgm:spPr>
      <dgm:t>
        <a:bodyPr/>
        <a:lstStyle/>
        <a:p>
          <a:r>
            <a:rPr lang="en-US" sz="2400" dirty="0" smtClean="0">
              <a:latin typeface="+mn-lt"/>
              <a:cs typeface="Arial" pitchFamily="34" charset="0"/>
            </a:rPr>
            <a:t>Domain-Led Transition</a:t>
          </a:r>
          <a:endParaRPr lang="cs-CZ" sz="2400" dirty="0" smtClean="0">
            <a:latin typeface="+mn-lt"/>
            <a:cs typeface="Arial" pitchFamily="34" charset="0"/>
          </a:endParaRPr>
        </a:p>
      </dgm:t>
    </dgm:pt>
    <dgm:pt modelId="{B07887E3-E416-7B48-BCBB-A072855FD911}" type="sibTrans" cxnId="{230F43EF-0B16-0E42-A87F-FB55D1359088}">
      <dgm:prSet/>
      <dgm:spPr/>
      <dgm:t>
        <a:bodyPr/>
        <a:lstStyle/>
        <a:p>
          <a:endParaRPr lang="en-US" sz="2400">
            <a:latin typeface="+mn-lt"/>
            <a:cs typeface="Arial" pitchFamily="34" charset="0"/>
          </a:endParaRPr>
        </a:p>
      </dgm:t>
    </dgm:pt>
    <dgm:pt modelId="{F29575F8-4AEC-E64D-A084-CB646A9AA24A}" type="parTrans" cxnId="{230F43EF-0B16-0E42-A87F-FB55D1359088}">
      <dgm:prSet/>
      <dgm:spPr/>
      <dgm:t>
        <a:bodyPr/>
        <a:lstStyle/>
        <a:p>
          <a:endParaRPr lang="en-US" sz="2400">
            <a:latin typeface="+mn-lt"/>
            <a:cs typeface="Arial" pitchFamily="34" charset="0"/>
          </a:endParaRPr>
        </a:p>
      </dgm:t>
    </dgm:pt>
    <dgm:pt modelId="{94EDB429-AB11-B24C-9B90-05C7FB45C00D}" type="pres">
      <dgm:prSet presAssocID="{746BC8F0-7E48-CA4C-B731-475A17AFAC6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6157D-EB93-7C4D-93F1-3A5B710A9156}" type="pres">
      <dgm:prSet presAssocID="{98C02394-E56B-1341-9D83-795BBFF6E0F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2F8D19-7E06-C044-AE85-9D6D0ACFE81A}" type="pres">
      <dgm:prSet presAssocID="{0A7985ED-2C2E-F548-9D0A-A0727671D74F}" presName="sibTrans" presStyleCnt="0"/>
      <dgm:spPr/>
      <dgm:t>
        <a:bodyPr/>
        <a:lstStyle/>
        <a:p>
          <a:endParaRPr lang="en-US"/>
        </a:p>
      </dgm:t>
    </dgm:pt>
    <dgm:pt modelId="{CBEAD71B-5674-8749-8CA7-CC8FB246F035}" type="pres">
      <dgm:prSet presAssocID="{024C231A-34BA-3F49-B3F3-3373931E468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7D5AA-345D-A94A-96E2-AA1737F1447F}" type="pres">
      <dgm:prSet presAssocID="{B07887E3-E416-7B48-BCBB-A072855FD911}" presName="sibTrans" presStyleCnt="0"/>
      <dgm:spPr/>
      <dgm:t>
        <a:bodyPr/>
        <a:lstStyle/>
        <a:p>
          <a:endParaRPr lang="en-US"/>
        </a:p>
      </dgm:t>
    </dgm:pt>
    <dgm:pt modelId="{173B60AF-00E8-F54E-9F85-80124B6A73CB}" type="pres">
      <dgm:prSet presAssocID="{2AE1C4AE-BE2F-D141-8A47-9D19C4E8DFC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E9CF3-746B-1947-A9AD-5F94823562EC}" type="pres">
      <dgm:prSet presAssocID="{1B6F9D82-5BD3-9945-836D-3A410DE1AC10}" presName="sibTrans" presStyleCnt="0"/>
      <dgm:spPr/>
      <dgm:t>
        <a:bodyPr/>
        <a:lstStyle/>
        <a:p>
          <a:endParaRPr lang="en-US"/>
        </a:p>
      </dgm:t>
    </dgm:pt>
    <dgm:pt modelId="{E06BE66C-371D-2549-9D6C-87CDA23B67F4}" type="pres">
      <dgm:prSet presAssocID="{A008B35B-7463-9D45-94DC-5ED9E60F6E8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06082-2CCF-0E49-9454-1ECF4DED005B}" type="pres">
      <dgm:prSet presAssocID="{F35F714C-7DBB-9342-9851-E018166C19F7}" presName="sibTrans" presStyleCnt="0"/>
      <dgm:spPr/>
      <dgm:t>
        <a:bodyPr/>
        <a:lstStyle/>
        <a:p>
          <a:endParaRPr lang="en-US"/>
        </a:p>
      </dgm:t>
    </dgm:pt>
    <dgm:pt modelId="{1C4EC4C6-27B4-3E4F-A515-A075A06946DD}" type="pres">
      <dgm:prSet presAssocID="{C4776F47-D4C1-6748-B722-2ED3DF06CEF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9F50F9-C74F-F04D-B987-4FEE56C6120C}" srcId="{746BC8F0-7E48-CA4C-B731-475A17AFAC69}" destId="{C4776F47-D4C1-6748-B722-2ED3DF06CEF9}" srcOrd="4" destOrd="0" parTransId="{FB669ABD-A18D-5F48-9050-6E93E52A8CBE}" sibTransId="{52EA3678-33CD-DF44-9930-F89BB73A3D86}"/>
    <dgm:cxn modelId="{230F43EF-0B16-0E42-A87F-FB55D1359088}" srcId="{746BC8F0-7E48-CA4C-B731-475A17AFAC69}" destId="{024C231A-34BA-3F49-B3F3-3373931E4688}" srcOrd="1" destOrd="0" parTransId="{F29575F8-4AEC-E64D-A084-CB646A9AA24A}" sibTransId="{B07887E3-E416-7B48-BCBB-A072855FD911}"/>
    <dgm:cxn modelId="{EA5998B3-207E-4475-A572-25C5046290F1}" type="presOf" srcId="{98C02394-E56B-1341-9D83-795BBFF6E0FB}" destId="{C446157D-EB93-7C4D-93F1-3A5B710A9156}" srcOrd="0" destOrd="0" presId="urn:microsoft.com/office/officeart/2005/8/layout/default#2"/>
    <dgm:cxn modelId="{94AA5122-AF14-42A9-A279-63E14AF33609}" type="presOf" srcId="{A008B35B-7463-9D45-94DC-5ED9E60F6E8D}" destId="{E06BE66C-371D-2549-9D6C-87CDA23B67F4}" srcOrd="0" destOrd="0" presId="urn:microsoft.com/office/officeart/2005/8/layout/default#2"/>
    <dgm:cxn modelId="{A57F91BD-94AD-6A42-AF73-ACB899B43F7D}" srcId="{746BC8F0-7E48-CA4C-B731-475A17AFAC69}" destId="{98C02394-E56B-1341-9D83-795BBFF6E0FB}" srcOrd="0" destOrd="0" parTransId="{AB7F4B2F-3066-B24B-A2B0-FEC4A11C56A7}" sibTransId="{0A7985ED-2C2E-F548-9D0A-A0727671D74F}"/>
    <dgm:cxn modelId="{3F107154-12DE-C94B-8D93-7106E2C86D0F}" srcId="{746BC8F0-7E48-CA4C-B731-475A17AFAC69}" destId="{2AE1C4AE-BE2F-D141-8A47-9D19C4E8DFC7}" srcOrd="2" destOrd="0" parTransId="{75E7E4BA-D704-7C4E-A39A-9FD13031268D}" sibTransId="{1B6F9D82-5BD3-9945-836D-3A410DE1AC10}"/>
    <dgm:cxn modelId="{E6FAA142-8FDA-4AF5-830C-6A2D7A7C09AC}" type="presOf" srcId="{2AE1C4AE-BE2F-D141-8A47-9D19C4E8DFC7}" destId="{173B60AF-00E8-F54E-9F85-80124B6A73CB}" srcOrd="0" destOrd="0" presId="urn:microsoft.com/office/officeart/2005/8/layout/default#2"/>
    <dgm:cxn modelId="{E5537531-DF5C-4FE1-8A31-775B6703080F}" type="presOf" srcId="{024C231A-34BA-3F49-B3F3-3373931E4688}" destId="{CBEAD71B-5674-8749-8CA7-CC8FB246F035}" srcOrd="0" destOrd="0" presId="urn:microsoft.com/office/officeart/2005/8/layout/default#2"/>
    <dgm:cxn modelId="{B1A20DCC-8A1C-4FAC-9514-762D666E445E}" type="presOf" srcId="{746BC8F0-7E48-CA4C-B731-475A17AFAC69}" destId="{94EDB429-AB11-B24C-9B90-05C7FB45C00D}" srcOrd="0" destOrd="0" presId="urn:microsoft.com/office/officeart/2005/8/layout/default#2"/>
    <dgm:cxn modelId="{F44700F2-2D13-443C-A188-4FE034AE5338}" type="presOf" srcId="{C4776F47-D4C1-6748-B722-2ED3DF06CEF9}" destId="{1C4EC4C6-27B4-3E4F-A515-A075A06946DD}" srcOrd="0" destOrd="0" presId="urn:microsoft.com/office/officeart/2005/8/layout/default#2"/>
    <dgm:cxn modelId="{7204B0C6-3BB7-AC43-87AA-C623616BC51C}" srcId="{746BC8F0-7E48-CA4C-B731-475A17AFAC69}" destId="{A008B35B-7463-9D45-94DC-5ED9E60F6E8D}" srcOrd="3" destOrd="0" parTransId="{B2283961-EB57-184B-891A-772D8026AD0B}" sibTransId="{F35F714C-7DBB-9342-9851-E018166C19F7}"/>
    <dgm:cxn modelId="{3FCEEA2A-8C4C-4F4F-96CB-8EA23C7F9B3E}" type="presParOf" srcId="{94EDB429-AB11-B24C-9B90-05C7FB45C00D}" destId="{C446157D-EB93-7C4D-93F1-3A5B710A9156}" srcOrd="0" destOrd="0" presId="urn:microsoft.com/office/officeart/2005/8/layout/default#2"/>
    <dgm:cxn modelId="{7829CA63-9778-4362-9B0C-DFFAB2F53BB9}" type="presParOf" srcId="{94EDB429-AB11-B24C-9B90-05C7FB45C00D}" destId="{D92F8D19-7E06-C044-AE85-9D6D0ACFE81A}" srcOrd="1" destOrd="0" presId="urn:microsoft.com/office/officeart/2005/8/layout/default#2"/>
    <dgm:cxn modelId="{F3F6EC9C-025B-4D2C-B96C-8EEFB981E5ED}" type="presParOf" srcId="{94EDB429-AB11-B24C-9B90-05C7FB45C00D}" destId="{CBEAD71B-5674-8749-8CA7-CC8FB246F035}" srcOrd="2" destOrd="0" presId="urn:microsoft.com/office/officeart/2005/8/layout/default#2"/>
    <dgm:cxn modelId="{65B55AFF-D510-4818-B8A2-56A6AF58788F}" type="presParOf" srcId="{94EDB429-AB11-B24C-9B90-05C7FB45C00D}" destId="{D527D5AA-345D-A94A-96E2-AA1737F1447F}" srcOrd="3" destOrd="0" presId="urn:microsoft.com/office/officeart/2005/8/layout/default#2"/>
    <dgm:cxn modelId="{EE064384-16BD-4CB9-AE58-E95BE6C0022E}" type="presParOf" srcId="{94EDB429-AB11-B24C-9B90-05C7FB45C00D}" destId="{173B60AF-00E8-F54E-9F85-80124B6A73CB}" srcOrd="4" destOrd="0" presId="urn:microsoft.com/office/officeart/2005/8/layout/default#2"/>
    <dgm:cxn modelId="{FA76A635-F62E-41A3-A92C-17D1F04FAF7B}" type="presParOf" srcId="{94EDB429-AB11-B24C-9B90-05C7FB45C00D}" destId="{B50E9CF3-746B-1947-A9AD-5F94823562EC}" srcOrd="5" destOrd="0" presId="urn:microsoft.com/office/officeart/2005/8/layout/default#2"/>
    <dgm:cxn modelId="{70A31A71-8EEC-4B0C-A1F0-20AE455C20CD}" type="presParOf" srcId="{94EDB429-AB11-B24C-9B90-05C7FB45C00D}" destId="{E06BE66C-371D-2549-9D6C-87CDA23B67F4}" srcOrd="6" destOrd="0" presId="urn:microsoft.com/office/officeart/2005/8/layout/default#2"/>
    <dgm:cxn modelId="{028875CF-C16C-41B2-97C3-95807523E204}" type="presParOf" srcId="{94EDB429-AB11-B24C-9B90-05C7FB45C00D}" destId="{4CD06082-2CCF-0E49-9454-1ECF4DED005B}" srcOrd="7" destOrd="0" presId="urn:microsoft.com/office/officeart/2005/8/layout/default#2"/>
    <dgm:cxn modelId="{EA2388C4-00F4-4178-861E-AC8370044168}" type="presParOf" srcId="{94EDB429-AB11-B24C-9B90-05C7FB45C00D}" destId="{1C4EC4C6-27B4-3E4F-A515-A075A06946DD}" srcOrd="8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ECBE73-6EBF-4C6E-A697-8370F1C8A5D4}">
      <dsp:nvSpPr>
        <dsp:cNvPr id="0" name=""/>
        <dsp:cNvSpPr/>
      </dsp:nvSpPr>
      <dsp:spPr>
        <a:xfrm>
          <a:off x="-5910493" y="-904498"/>
          <a:ext cx="7036316" cy="7036316"/>
        </a:xfrm>
        <a:prstGeom prst="blockArc">
          <a:avLst>
            <a:gd name="adj1" fmla="val 18900000"/>
            <a:gd name="adj2" fmla="val 2700000"/>
            <a:gd name="adj3" fmla="val 307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4B7E3-D22C-42ED-9E2E-6664CF38C2C6}">
      <dsp:nvSpPr>
        <dsp:cNvPr id="0" name=""/>
        <dsp:cNvSpPr/>
      </dsp:nvSpPr>
      <dsp:spPr>
        <a:xfrm>
          <a:off x="589264" y="401876"/>
          <a:ext cx="7582041" cy="804170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31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anose="020F0502020204030204" pitchFamily="34" charset="0"/>
            </a:rPr>
            <a:t>Transition Considerations, Approach and Methodology</a:t>
          </a:r>
          <a:endParaRPr lang="en-US" sz="2000" b="1" kern="1200" dirty="0">
            <a:latin typeface="Calibri" panose="020F0502020204030204" pitchFamily="34" charset="0"/>
          </a:endParaRPr>
        </a:p>
      </dsp:txBody>
      <dsp:txXfrm>
        <a:off x="589264" y="401876"/>
        <a:ext cx="7582041" cy="804170"/>
      </dsp:txXfrm>
    </dsp:sp>
    <dsp:sp modelId="{128B8147-0B21-401C-9609-39BAF90C5BC5}">
      <dsp:nvSpPr>
        <dsp:cNvPr id="0" name=""/>
        <dsp:cNvSpPr/>
      </dsp:nvSpPr>
      <dsp:spPr>
        <a:xfrm>
          <a:off x="86657" y="301354"/>
          <a:ext cx="1005213" cy="100521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9451E-FE12-47D8-AD55-1D6B9B18159A}">
      <dsp:nvSpPr>
        <dsp:cNvPr id="0" name=""/>
        <dsp:cNvSpPr/>
      </dsp:nvSpPr>
      <dsp:spPr>
        <a:xfrm>
          <a:off x="1050313" y="1608341"/>
          <a:ext cx="7120992" cy="804170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31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anose="020F0502020204030204" pitchFamily="34" charset="0"/>
            </a:rPr>
            <a:t>Plan for knowledge, people and process Transition</a:t>
          </a:r>
          <a:endParaRPr lang="en-US" sz="2000" b="1" kern="1200" dirty="0">
            <a:latin typeface="Calibri" panose="020F0502020204030204" pitchFamily="34" charset="0"/>
          </a:endParaRPr>
        </a:p>
      </dsp:txBody>
      <dsp:txXfrm>
        <a:off x="1050313" y="1608341"/>
        <a:ext cx="7120992" cy="804170"/>
      </dsp:txXfrm>
    </dsp:sp>
    <dsp:sp modelId="{C9CF9786-318A-4DE0-8DE7-427BCF427407}">
      <dsp:nvSpPr>
        <dsp:cNvPr id="0" name=""/>
        <dsp:cNvSpPr/>
      </dsp:nvSpPr>
      <dsp:spPr>
        <a:xfrm>
          <a:off x="547706" y="1507820"/>
          <a:ext cx="1005213" cy="1005213"/>
        </a:xfrm>
        <a:prstGeom prst="ellipse">
          <a:avLst/>
        </a:prstGeom>
        <a:blipFill rotWithShape="0">
          <a:blip xmlns:r="http://schemas.openxmlformats.org/officeDocument/2006/relationships"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a:blip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4862C-ABDE-4A13-A4A9-96F26FFCF2E3}">
      <dsp:nvSpPr>
        <dsp:cNvPr id="0" name=""/>
        <dsp:cNvSpPr/>
      </dsp:nvSpPr>
      <dsp:spPr>
        <a:xfrm>
          <a:off x="1050313" y="2814806"/>
          <a:ext cx="7120992" cy="804170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31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anose="020F0502020204030204" pitchFamily="34" charset="0"/>
            </a:rPr>
            <a:t>Transition Governance, Risk Management and Expectations from NYL</a:t>
          </a:r>
          <a:endParaRPr lang="en-US" sz="2000" b="1" kern="1200" dirty="0">
            <a:latin typeface="Calibri" panose="020F0502020204030204" pitchFamily="34" charset="0"/>
          </a:endParaRPr>
        </a:p>
      </dsp:txBody>
      <dsp:txXfrm>
        <a:off x="1050313" y="2814806"/>
        <a:ext cx="7120992" cy="804170"/>
      </dsp:txXfrm>
    </dsp:sp>
    <dsp:sp modelId="{3FE352A1-DC3F-43A5-AB5C-F198952A3236}">
      <dsp:nvSpPr>
        <dsp:cNvPr id="0" name=""/>
        <dsp:cNvSpPr/>
      </dsp:nvSpPr>
      <dsp:spPr>
        <a:xfrm>
          <a:off x="547706" y="2714285"/>
          <a:ext cx="1005213" cy="1005213"/>
        </a:xfrm>
        <a:prstGeom prst="ellipse">
          <a:avLst/>
        </a:prstGeom>
        <a:blipFill rotWithShape="0">
          <a:blip xmlns:r="http://schemas.openxmlformats.org/officeDocument/2006/relationships"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a:blip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FA601-EE5B-48FB-8D50-37E5DD0613FE}">
      <dsp:nvSpPr>
        <dsp:cNvPr id="0" name=""/>
        <dsp:cNvSpPr/>
      </dsp:nvSpPr>
      <dsp:spPr>
        <a:xfrm>
          <a:off x="589264" y="4021271"/>
          <a:ext cx="7582041" cy="804170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31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anose="020F0502020204030204" pitchFamily="34" charset="0"/>
            </a:rPr>
            <a:t>Summary</a:t>
          </a:r>
          <a:endParaRPr lang="en-US" sz="2000" b="1" kern="1200" dirty="0">
            <a:latin typeface="Calibri" panose="020F0502020204030204" pitchFamily="34" charset="0"/>
          </a:endParaRPr>
        </a:p>
      </dsp:txBody>
      <dsp:txXfrm>
        <a:off x="589264" y="4021271"/>
        <a:ext cx="7582041" cy="804170"/>
      </dsp:txXfrm>
    </dsp:sp>
    <dsp:sp modelId="{7CA6783E-27CA-48E5-8F9C-2974250DB209}">
      <dsp:nvSpPr>
        <dsp:cNvPr id="0" name=""/>
        <dsp:cNvSpPr/>
      </dsp:nvSpPr>
      <dsp:spPr>
        <a:xfrm>
          <a:off x="0" y="4016195"/>
          <a:ext cx="1005213" cy="1005213"/>
        </a:xfrm>
        <a:prstGeom prst="ellipse">
          <a:avLst/>
        </a:prstGeom>
        <a:blipFill rotWithShape="0">
          <a:blip xmlns:r="http://schemas.openxmlformats.org/officeDocument/2006/relationships"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a:blip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8EFA56-5137-4640-B037-8926F14B98EE}">
      <dsp:nvSpPr>
        <dsp:cNvPr id="0" name=""/>
        <dsp:cNvSpPr/>
      </dsp:nvSpPr>
      <dsp:spPr>
        <a:xfrm rot="5400000">
          <a:off x="6193001" y="-3049349"/>
          <a:ext cx="861133" cy="71783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Digital transition management and governance</a:t>
          </a:r>
          <a:endParaRPr lang="en-US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 rot="5400000">
        <a:off x="6193001" y="-3049349"/>
        <a:ext cx="861133" cy="7178379"/>
      </dsp:txXfrm>
    </dsp:sp>
    <dsp:sp modelId="{A0E551F8-F0F9-4B5A-A737-E4774A982630}">
      <dsp:nvSpPr>
        <dsp:cNvPr id="0" name=""/>
        <dsp:cNvSpPr/>
      </dsp:nvSpPr>
      <dsp:spPr>
        <a:xfrm>
          <a:off x="771903" y="1630"/>
          <a:ext cx="2262475" cy="1076417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MasterCraft</a:t>
          </a:r>
          <a:r>
            <a:rPr lang="en-US" sz="1800" b="0" kern="1200" baseline="300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TM</a:t>
          </a:r>
          <a:r>
            <a:rPr lang="en-US" sz="1800" b="0" kern="12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 Service Acquisition Manager</a:t>
          </a:r>
          <a:endParaRPr lang="en-US" sz="1800" b="0" kern="1200" dirty="0">
            <a:solidFill>
              <a:schemeClr val="tx1"/>
            </a:solidFill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71903" y="1630"/>
        <a:ext cx="2262475" cy="1076417"/>
      </dsp:txXfrm>
    </dsp:sp>
    <dsp:sp modelId="{B8AE4B73-26C9-4475-B0AA-DB64A65B51B9}">
      <dsp:nvSpPr>
        <dsp:cNvPr id="0" name=""/>
        <dsp:cNvSpPr/>
      </dsp:nvSpPr>
      <dsp:spPr>
        <a:xfrm rot="5400000">
          <a:off x="6193001" y="-1919111"/>
          <a:ext cx="861133" cy="71783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Organization testing process maturity assessment</a:t>
          </a:r>
        </a:p>
      </dsp:txBody>
      <dsp:txXfrm rot="5400000">
        <a:off x="6193001" y="-1919111"/>
        <a:ext cx="861133" cy="7178379"/>
      </dsp:txXfrm>
    </dsp:sp>
    <dsp:sp modelId="{16BBE6A4-86B9-4EE2-8696-B9077BCABD27}">
      <dsp:nvSpPr>
        <dsp:cNvPr id="0" name=""/>
        <dsp:cNvSpPr/>
      </dsp:nvSpPr>
      <dsp:spPr>
        <a:xfrm>
          <a:off x="771903" y="1131869"/>
          <a:ext cx="2262475" cy="1076417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TIARA Framework for Test Maturity</a:t>
          </a:r>
          <a:endParaRPr lang="en-US" sz="1800" b="0" kern="1200" dirty="0">
            <a:solidFill>
              <a:schemeClr val="tx1"/>
            </a:solidFill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71903" y="1131869"/>
        <a:ext cx="2262475" cy="1076417"/>
      </dsp:txXfrm>
    </dsp:sp>
    <dsp:sp modelId="{E4AADF14-6CC7-4C43-9BEE-C9B27C3B51E5}">
      <dsp:nvSpPr>
        <dsp:cNvPr id="0" name=""/>
        <dsp:cNvSpPr/>
      </dsp:nvSpPr>
      <dsp:spPr>
        <a:xfrm rot="5400000">
          <a:off x="6193001" y="-788873"/>
          <a:ext cx="861133" cy="71783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Reverse engineering tool for Cobol, Java and VB applications</a:t>
          </a:r>
          <a:endParaRPr lang="en-US" sz="1800" kern="1200" dirty="0">
            <a:solidFill>
              <a:schemeClr val="tx1"/>
            </a:solidFill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 rot="5400000">
        <a:off x="6193001" y="-788873"/>
        <a:ext cx="861133" cy="7178379"/>
      </dsp:txXfrm>
    </dsp:sp>
    <dsp:sp modelId="{98451BE9-E811-4531-AD52-5AE3C8BF03C5}">
      <dsp:nvSpPr>
        <dsp:cNvPr id="0" name=""/>
        <dsp:cNvSpPr/>
      </dsp:nvSpPr>
      <dsp:spPr>
        <a:xfrm>
          <a:off x="771903" y="2262107"/>
          <a:ext cx="2262475" cy="1076417"/>
        </a:xfrm>
        <a:prstGeom prst="round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MasterCraft</a:t>
          </a:r>
          <a:r>
            <a:rPr lang="en-US" sz="1800" b="0" kern="1200" baseline="300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TM</a:t>
          </a:r>
          <a:r>
            <a:rPr lang="en-US" sz="1800" b="0" kern="12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 Application Analyzer</a:t>
          </a:r>
          <a:endParaRPr lang="en-US" sz="1800" b="0" kern="1200" dirty="0">
            <a:solidFill>
              <a:schemeClr val="tx1"/>
            </a:solidFill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71903" y="2262107"/>
        <a:ext cx="2262475" cy="107641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46157D-EB93-7C4D-93F1-3A5B710A9156}">
      <dsp:nvSpPr>
        <dsp:cNvPr id="0" name=""/>
        <dsp:cNvSpPr/>
      </dsp:nvSpPr>
      <dsp:spPr>
        <a:xfrm>
          <a:off x="0" y="645430"/>
          <a:ext cx="2645071" cy="1587043"/>
        </a:xfrm>
        <a:prstGeom prst="rect">
          <a:avLst/>
        </a:prstGeom>
        <a:solidFill>
          <a:srgbClr val="8338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lt"/>
              <a:cs typeface="Arial" pitchFamily="34" charset="0"/>
            </a:rPr>
            <a:t>Integrated Transition Approach</a:t>
          </a:r>
          <a:endParaRPr lang="en-US" sz="2400" kern="1200" dirty="0">
            <a:latin typeface="+mn-lt"/>
            <a:cs typeface="Arial" pitchFamily="34" charset="0"/>
          </a:endParaRPr>
        </a:p>
      </dsp:txBody>
      <dsp:txXfrm>
        <a:off x="0" y="645430"/>
        <a:ext cx="2645071" cy="1587043"/>
      </dsp:txXfrm>
    </dsp:sp>
    <dsp:sp modelId="{CBEAD71B-5674-8749-8CA7-CC8FB246F035}">
      <dsp:nvSpPr>
        <dsp:cNvPr id="0" name=""/>
        <dsp:cNvSpPr/>
      </dsp:nvSpPr>
      <dsp:spPr>
        <a:xfrm>
          <a:off x="2909579" y="645430"/>
          <a:ext cx="2645071" cy="1587043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lt"/>
              <a:cs typeface="Arial" pitchFamily="34" charset="0"/>
            </a:rPr>
            <a:t>Domain-Led Transition</a:t>
          </a:r>
          <a:endParaRPr lang="cs-CZ" sz="2400" kern="1200" dirty="0" smtClean="0">
            <a:latin typeface="+mn-lt"/>
            <a:cs typeface="Arial" pitchFamily="34" charset="0"/>
          </a:endParaRPr>
        </a:p>
      </dsp:txBody>
      <dsp:txXfrm>
        <a:off x="2909579" y="645430"/>
        <a:ext cx="2645071" cy="1587043"/>
      </dsp:txXfrm>
    </dsp:sp>
    <dsp:sp modelId="{173B60AF-00E8-F54E-9F85-80124B6A73CB}">
      <dsp:nvSpPr>
        <dsp:cNvPr id="0" name=""/>
        <dsp:cNvSpPr/>
      </dsp:nvSpPr>
      <dsp:spPr>
        <a:xfrm>
          <a:off x="5819158" y="645430"/>
          <a:ext cx="2645071" cy="1587043"/>
        </a:xfrm>
        <a:prstGeom prst="rect">
          <a:avLst/>
        </a:prstGeom>
        <a:solidFill>
          <a:srgbClr val="A9A62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lt"/>
              <a:cs typeface="Arial" pitchFamily="34" charset="0"/>
            </a:rPr>
            <a:t>Risk Mitigated Transition</a:t>
          </a:r>
        </a:p>
      </dsp:txBody>
      <dsp:txXfrm>
        <a:off x="5819158" y="645430"/>
        <a:ext cx="2645071" cy="1587043"/>
      </dsp:txXfrm>
    </dsp:sp>
    <dsp:sp modelId="{E06BE66C-371D-2549-9D6C-87CDA23B67F4}">
      <dsp:nvSpPr>
        <dsp:cNvPr id="0" name=""/>
        <dsp:cNvSpPr/>
      </dsp:nvSpPr>
      <dsp:spPr>
        <a:xfrm>
          <a:off x="1454789" y="2496981"/>
          <a:ext cx="2645071" cy="1587043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lt"/>
              <a:cs typeface="Arial" pitchFamily="34" charset="0"/>
            </a:rPr>
            <a:t>Transition Management Office</a:t>
          </a:r>
          <a:endParaRPr lang="en-US" sz="2400" kern="1200" dirty="0">
            <a:latin typeface="+mn-lt"/>
            <a:cs typeface="Arial" pitchFamily="34" charset="0"/>
          </a:endParaRPr>
        </a:p>
      </dsp:txBody>
      <dsp:txXfrm>
        <a:off x="1454789" y="2496981"/>
        <a:ext cx="2645071" cy="1587043"/>
      </dsp:txXfrm>
    </dsp:sp>
    <dsp:sp modelId="{1C4EC4C6-27B4-3E4F-A515-A075A06946DD}">
      <dsp:nvSpPr>
        <dsp:cNvPr id="0" name=""/>
        <dsp:cNvSpPr/>
      </dsp:nvSpPr>
      <dsp:spPr>
        <a:xfrm>
          <a:off x="4364368" y="2496981"/>
          <a:ext cx="2645071" cy="1587043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lt"/>
              <a:cs typeface="Arial" pitchFamily="34" charset="0"/>
            </a:rPr>
            <a:t>Best-in-class Tools, Assets and Accelerators</a:t>
          </a:r>
          <a:endParaRPr lang="en-US" sz="2400" kern="1200" dirty="0">
            <a:latin typeface="+mn-lt"/>
            <a:cs typeface="Arial" pitchFamily="34" charset="0"/>
          </a:endParaRPr>
        </a:p>
      </dsp:txBody>
      <dsp:txXfrm>
        <a:off x="4364368" y="2496981"/>
        <a:ext cx="2645071" cy="1587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2BCBF-4C92-4256-97AB-F86C55E4F03C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1647A-4A8A-4522-8041-079401E987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5911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9CEA6C-C364-417A-AAA8-C2DAAE943223}" type="datetimeFigureOut">
              <a:rPr lang="en-US"/>
              <a:pPr>
                <a:defRPr/>
              </a:pPr>
              <a:t>1/31/2015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99B8A53-21AE-482B-BD05-6BF64B6264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2611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4C61A4-4A7B-43AA-964D-2D582649215C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1333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9B8A53-21AE-482B-BD05-6BF64B6264E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1964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9B8A53-21AE-482B-BD05-6BF64B6264E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1964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9B8A53-21AE-482B-BD05-6BF64B6264E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1964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9B8A53-21AE-482B-BD05-6BF64B6264E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1964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9B8A53-21AE-482B-BD05-6BF64B6264E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1964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9B8A53-21AE-482B-BD05-6BF64B6264E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1964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48980-FA11-4863-84B5-0A382248D0B6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23766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3718F-D28B-49CB-8391-17BB67C6050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6819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9B8A53-21AE-482B-BD05-6BF64B6264E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196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Title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cxnSp>
        <p:nvCxnSpPr>
          <p:cNvPr id="16" name="Straight Connector 20"/>
          <p:cNvCxnSpPr/>
          <p:nvPr userDrawn="1"/>
        </p:nvCxnSpPr>
        <p:spPr>
          <a:xfrm>
            <a:off x="0" y="2517778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3" y="1828804"/>
            <a:ext cx="103632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83" y="2544791"/>
            <a:ext cx="10380133" cy="609600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32628"/>
            <a:ext cx="3272669" cy="1125173"/>
          </a:xfrm>
          <a:prstGeom prst="rect">
            <a:avLst/>
          </a:prstGeom>
        </p:spPr>
      </p:pic>
      <p:sp>
        <p:nvSpPr>
          <p:cNvPr id="2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5486401"/>
            <a:ext cx="3429539" cy="79564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Client – TCS Confidential</a:t>
            </a:r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8644467" y="6497852"/>
            <a:ext cx="324273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prstClr val="white"/>
                </a:solidFill>
                <a:latin typeface="+mj-lt"/>
              </a:rPr>
              <a:t>Copyright </a:t>
            </a:r>
            <a:r>
              <a:rPr lang="en-US" sz="75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750" dirty="0" smtClean="0">
                <a:solidFill>
                  <a:prstClr val="white"/>
                </a:solidFill>
                <a:latin typeface="+mj-lt"/>
              </a:rPr>
              <a:t>2014 Tata Consultancy Services Limited</a:t>
            </a:r>
            <a:endParaRPr lang="en-US" sz="750" dirty="0">
              <a:solidFill>
                <a:prstClr val="white"/>
              </a:solidFill>
              <a:latin typeface="+mj-lt"/>
            </a:endParaRPr>
          </a:p>
        </p:txBody>
      </p:sp>
      <p:grpSp>
        <p:nvGrpSpPr>
          <p:cNvPr id="15" name="Group 15"/>
          <p:cNvGrpSpPr/>
          <p:nvPr userDrawn="1"/>
        </p:nvGrpSpPr>
        <p:grpSpPr>
          <a:xfrm>
            <a:off x="381003" y="333375"/>
            <a:ext cx="2227429" cy="112270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30" name="Freeform 29"/>
          <p:cNvSpPr>
            <a:spLocks noEditPoints="1"/>
          </p:cNvSpPr>
          <p:nvPr userDrawn="1"/>
        </p:nvSpPr>
        <p:spPr bwMode="auto">
          <a:xfrm>
            <a:off x="1582366" y="523806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31" name="Freeform 9"/>
          <p:cNvSpPr>
            <a:spLocks noEditPoints="1"/>
          </p:cNvSpPr>
          <p:nvPr userDrawn="1"/>
        </p:nvSpPr>
        <p:spPr bwMode="auto">
          <a:xfrm>
            <a:off x="11233686" y="205050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286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00736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394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0643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0005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019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50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4" y="1187450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4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7632"/>
            <a:ext cx="12192000" cy="487362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1" y="42863"/>
            <a:ext cx="10058400" cy="487362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5472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06953" y="6518755"/>
            <a:ext cx="3751448" cy="256109"/>
          </a:xfrm>
        </p:spPr>
        <p:txBody>
          <a:bodyPr vert="horz" wrap="none" lIns="68580" tIns="34290" rIns="68580" bIns="34290" rtlCol="0" anchor="ctr">
            <a:noAutofit/>
          </a:bodyPr>
          <a:lstStyle>
            <a:lvl1pPr marL="342814" indent="-342814" algn="ctr">
              <a:buNone/>
              <a:defRPr lang="en-US" sz="1333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ctr"/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0605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06953" y="6518755"/>
            <a:ext cx="3751448" cy="256109"/>
          </a:xfrm>
        </p:spPr>
        <p:txBody>
          <a:bodyPr vert="horz" wrap="none" lIns="68580" tIns="34290" rIns="68580" bIns="34290" rtlCol="0" anchor="ctr">
            <a:noAutofit/>
          </a:bodyPr>
          <a:lstStyle>
            <a:lvl1pPr marL="342814" indent="-342814" algn="ctr">
              <a:buNone/>
              <a:defRPr lang="en-US" sz="1333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ctr"/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9562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9"/>
            <a:ext cx="12192000" cy="621792"/>
          </a:xfrm>
          <a:prstGeom prst="rect">
            <a:avLst/>
          </a:prstGeom>
          <a:gradFill flip="none" rotWithShape="1">
            <a:gsLst>
              <a:gs pos="10000">
                <a:srgbClr val="6D97D8"/>
              </a:gs>
              <a:gs pos="100000">
                <a:srgbClr val="0063BE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97632"/>
            <a:ext cx="12192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785" y="909638"/>
            <a:ext cx="112373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5644091" y="6497638"/>
            <a:ext cx="88476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EB7FEAA9-7352-482F-8774-9B6F80B42C36}" type="slidenum">
              <a:rPr lang="en-US" sz="120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Freeform 10"/>
          <p:cNvSpPr>
            <a:spLocks noEditPoints="1"/>
          </p:cNvSpPr>
          <p:nvPr userDrawn="1"/>
        </p:nvSpPr>
        <p:spPr bwMode="auto">
          <a:xfrm>
            <a:off x="10393362" y="6593330"/>
            <a:ext cx="652551" cy="112270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>
            <a:spLocks noEditPoints="1"/>
          </p:cNvSpPr>
          <p:nvPr userDrawn="1"/>
        </p:nvSpPr>
        <p:spPr bwMode="auto">
          <a:xfrm>
            <a:off x="9312841" y="6593330"/>
            <a:ext cx="1040973" cy="112270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>
            <a:spLocks noEditPoints="1"/>
          </p:cNvSpPr>
          <p:nvPr userDrawn="1"/>
        </p:nvSpPr>
        <p:spPr bwMode="auto">
          <a:xfrm>
            <a:off x="8818484" y="6594734"/>
            <a:ext cx="439271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>
            <a:spLocks noEditPoints="1"/>
          </p:cNvSpPr>
          <p:nvPr userDrawn="1"/>
        </p:nvSpPr>
        <p:spPr bwMode="auto">
          <a:xfrm flipH="1">
            <a:off x="0" y="6317014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1194480" y="6539203"/>
            <a:ext cx="0" cy="2065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221" y="6497638"/>
            <a:ext cx="274320" cy="274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28" r:id="rId7"/>
    <p:sldLayoutId id="2147484131" r:id="rId8"/>
    <p:sldLayoutId id="2147484132" r:id="rId9"/>
    <p:sldLayoutId id="2147484133" r:id="rId10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Calibri" pitchFamily="34" charset="0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" y="0"/>
            <a:ext cx="12213465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871" y="244056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-12973" y="5715002"/>
            <a:ext cx="12226439" cy="1142999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81003" y="333375"/>
            <a:ext cx="2373191" cy="314216"/>
            <a:chOff x="381003" y="333375"/>
            <a:chExt cx="2373191" cy="314216"/>
          </a:xfrm>
        </p:grpSpPr>
        <p:grpSp>
          <p:nvGrpSpPr>
            <p:cNvPr id="19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" name="Freeform 2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582366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4" name="Freeform 23"/>
          <p:cNvSpPr>
            <a:spLocks noEditPoints="1"/>
          </p:cNvSpPr>
          <p:nvPr userDrawn="1"/>
        </p:nvSpPr>
        <p:spPr bwMode="auto">
          <a:xfrm>
            <a:off x="11483076" y="257175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67448" y="5137516"/>
            <a:ext cx="2454502" cy="11251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2126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12975" y="-23686"/>
            <a:ext cx="12226444" cy="68580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871" y="244056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-12972" y="5715001"/>
            <a:ext cx="12226439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81003" y="333375"/>
            <a:ext cx="2373191" cy="314216"/>
            <a:chOff x="381003" y="333375"/>
            <a:chExt cx="2373191" cy="314216"/>
          </a:xfrm>
        </p:grpSpPr>
        <p:grpSp>
          <p:nvGrpSpPr>
            <p:cNvPr id="20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" name="Freeform 22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4" name="Freeform 23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582366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5" name="Freeform 24"/>
          <p:cNvSpPr>
            <a:spLocks noEditPoints="1"/>
          </p:cNvSpPr>
          <p:nvPr userDrawn="1"/>
        </p:nvSpPr>
        <p:spPr bwMode="auto">
          <a:xfrm>
            <a:off x="11483076" y="257175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67448" y="5137516"/>
            <a:ext cx="2454502" cy="11251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-12975" y="-23686"/>
            <a:ext cx="12226444" cy="6927407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871" y="244056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-12974" y="5728856"/>
            <a:ext cx="12226439" cy="1174864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81003" y="333375"/>
            <a:ext cx="2373191" cy="314216"/>
            <a:chOff x="381003" y="333375"/>
            <a:chExt cx="2373191" cy="314216"/>
          </a:xfrm>
        </p:grpSpPr>
        <p:grpSp>
          <p:nvGrpSpPr>
            <p:cNvPr id="20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" name="Freeform 22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4" name="Freeform 23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582366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5" name="Freeform 24"/>
          <p:cNvSpPr>
            <a:spLocks noEditPoints="1"/>
          </p:cNvSpPr>
          <p:nvPr userDrawn="1"/>
        </p:nvSpPr>
        <p:spPr bwMode="auto">
          <a:xfrm>
            <a:off x="11483076" y="257175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67448" y="5137516"/>
            <a:ext cx="2454502" cy="11251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511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12976" y="-23686"/>
            <a:ext cx="12204975" cy="6927407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871" y="244056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-12971" y="5715002"/>
            <a:ext cx="12204971" cy="1188719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81003" y="333375"/>
            <a:ext cx="2373191" cy="314216"/>
            <a:chOff x="381003" y="333375"/>
            <a:chExt cx="2373191" cy="314216"/>
          </a:xfrm>
        </p:grpSpPr>
        <p:grpSp>
          <p:nvGrpSpPr>
            <p:cNvPr id="20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" name="Freeform 22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4" name="Freeform 23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582366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5" name="Freeform 24"/>
          <p:cNvSpPr>
            <a:spLocks noEditPoints="1"/>
          </p:cNvSpPr>
          <p:nvPr userDrawn="1"/>
        </p:nvSpPr>
        <p:spPr bwMode="auto">
          <a:xfrm>
            <a:off x="11483076" y="257175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67448" y="5137516"/>
            <a:ext cx="2454502" cy="11251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4974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-12976" y="-9832"/>
            <a:ext cx="12204975" cy="6867831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871" y="244056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Myriad Pro"/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81003" y="333375"/>
            <a:ext cx="2373191" cy="314216"/>
            <a:chOff x="381003" y="333375"/>
            <a:chExt cx="2373191" cy="314216"/>
          </a:xfrm>
        </p:grpSpPr>
        <p:grpSp>
          <p:nvGrpSpPr>
            <p:cNvPr id="19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3" name="Freeform 22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4" name="Freeform 23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1582366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6" name="Freeform 25"/>
          <p:cNvSpPr>
            <a:spLocks noEditPoints="1"/>
          </p:cNvSpPr>
          <p:nvPr userDrawn="1"/>
        </p:nvSpPr>
        <p:spPr bwMode="auto">
          <a:xfrm>
            <a:off x="11483076" y="257175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"/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67448" y="5137516"/>
            <a:ext cx="2454502" cy="11251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60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" y="0"/>
            <a:ext cx="12213465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871" y="244056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-12973" y="5715002"/>
            <a:ext cx="12226439" cy="1142999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12064" y="5943600"/>
            <a:ext cx="2611997" cy="8187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500" dirty="0" smtClean="0">
                <a:solidFill>
                  <a:srgbClr val="EEECE1">
                    <a:lumMod val="90000"/>
                  </a:srgbClr>
                </a:solidFill>
                <a:latin typeface="+mj-lt"/>
              </a:rPr>
              <a:t>IT Services</a:t>
            </a:r>
          </a:p>
          <a:p>
            <a:r>
              <a:rPr lang="en-US" sz="1500" dirty="0" smtClean="0">
                <a:solidFill>
                  <a:srgbClr val="EEECE1">
                    <a:lumMod val="90000"/>
                  </a:srgbClr>
                </a:solidFill>
                <a:latin typeface="+mj-lt"/>
              </a:rPr>
              <a:t>Business Solutions</a:t>
            </a:r>
          </a:p>
          <a:p>
            <a:r>
              <a:rPr lang="en-US" sz="1500" dirty="0" smtClean="0">
                <a:solidFill>
                  <a:srgbClr val="EEECE1">
                    <a:lumMod val="90000"/>
                  </a:srgbClr>
                </a:solidFill>
                <a:latin typeface="+mj-lt"/>
              </a:rPr>
              <a:t>Consulting</a:t>
            </a:r>
            <a:endParaRPr lang="en-US" sz="1500" dirty="0">
              <a:solidFill>
                <a:srgbClr val="EEECE1">
                  <a:lumMod val="90000"/>
                </a:srgbClr>
              </a:solidFill>
              <a:latin typeface="+mj-lt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81003" y="333375"/>
            <a:ext cx="2373191" cy="314216"/>
            <a:chOff x="381003" y="333375"/>
            <a:chExt cx="2373191" cy="314216"/>
          </a:xfrm>
        </p:grpSpPr>
        <p:grpSp>
          <p:nvGrpSpPr>
            <p:cNvPr id="20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" name="Freeform 22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4" name="Freeform 23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582366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5" name="Freeform 24"/>
          <p:cNvSpPr>
            <a:spLocks noEditPoints="1"/>
          </p:cNvSpPr>
          <p:nvPr userDrawn="1"/>
        </p:nvSpPr>
        <p:spPr bwMode="auto">
          <a:xfrm>
            <a:off x="11483076" y="257175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67448" y="5137516"/>
            <a:ext cx="2454502" cy="11251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5150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2204025" cy="684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12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336291" y="214461"/>
            <a:ext cx="7487919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589828"/>
            <a:ext cx="2468319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4665024"/>
            <a:ext cx="12192000" cy="1219200"/>
          </a:xfrm>
          <a:prstGeom prst="rect">
            <a:avLst/>
          </a:prstGeom>
          <a:solidFill>
            <a:srgbClr val="00B0F0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71550" lvl="2"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de-DE" sz="3600" b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New York Life Application Services Outsourcing</a:t>
            </a:r>
            <a:endParaRPr lang="de-DE" sz="3600" b="1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971550"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TCS Transition Plan Overview</a:t>
            </a:r>
            <a:endParaRPr lang="en-US" sz="4400" b="1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6308" y="6422708"/>
            <a:ext cx="3281543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+mj-lt"/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2015 </a:t>
            </a:r>
            <a:r>
              <a:rPr lang="en-US" sz="800" dirty="0">
                <a:solidFill>
                  <a:schemeClr val="bg1"/>
                </a:solidFill>
                <a:latin typeface="+mj-lt"/>
                <a:cs typeface="Arial" pitchFamily="34" charset="0"/>
              </a:rPr>
              <a:t>Tata Consultancy Services Limited</a:t>
            </a:r>
            <a:endParaRPr lang="en-IN" sz="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992" y="214461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008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0" name="Straight Connector 379"/>
          <p:cNvCxnSpPr/>
          <p:nvPr/>
        </p:nvCxnSpPr>
        <p:spPr>
          <a:xfrm flipH="1">
            <a:off x="11971363" y="782383"/>
            <a:ext cx="6308" cy="5900468"/>
          </a:xfrm>
          <a:prstGeom prst="line">
            <a:avLst/>
          </a:prstGeom>
          <a:ln w="254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flipH="1">
            <a:off x="9883255" y="836975"/>
            <a:ext cx="6308" cy="5900468"/>
          </a:xfrm>
          <a:prstGeom prst="line">
            <a:avLst/>
          </a:prstGeom>
          <a:ln w="254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>
            <a:off x="8052180" y="807404"/>
            <a:ext cx="6308" cy="5900468"/>
          </a:xfrm>
          <a:prstGeom prst="line">
            <a:avLst/>
          </a:prstGeom>
          <a:ln w="254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5761625" y="6484965"/>
            <a:ext cx="6250677" cy="1364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5759353" y="6264325"/>
            <a:ext cx="6250677" cy="13648"/>
          </a:xfrm>
          <a:prstGeom prst="line">
            <a:avLst/>
          </a:prstGeom>
          <a:ln w="38100">
            <a:solidFill>
              <a:srgbClr val="CDC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5773001" y="6045962"/>
            <a:ext cx="6227927" cy="13633"/>
          </a:xfrm>
          <a:prstGeom prst="line">
            <a:avLst/>
          </a:prstGeom>
          <a:ln w="38100">
            <a:solidFill>
              <a:srgbClr val="11F3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285071" y="1005870"/>
            <a:ext cx="11818250" cy="2774561"/>
          </a:xfrm>
          <a:prstGeom prst="rect">
            <a:avLst/>
          </a:prstGeom>
          <a:solidFill>
            <a:srgbClr val="FCEFA4">
              <a:alpha val="16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68240" y="97632"/>
            <a:ext cx="12192001" cy="487362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Integrated Transition Plan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| </a:t>
            </a:r>
            <a:r>
              <a:rPr lang="en-US" dirty="0" smtClean="0"/>
              <a:t>…holistic plan covering all bases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7333963" y="928045"/>
            <a:ext cx="690921" cy="24565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Freeze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261089" y="1241756"/>
            <a:ext cx="356353" cy="1206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610339" y="1241756"/>
            <a:ext cx="209829" cy="1639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818941" y="1241756"/>
            <a:ext cx="223003" cy="127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241091" y="1364302"/>
            <a:ext cx="584953" cy="825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739441" y="1504664"/>
            <a:ext cx="616703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743493" y="1504664"/>
            <a:ext cx="298451" cy="10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55391" y="1504664"/>
            <a:ext cx="400803" cy="1206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940289" y="2024829"/>
            <a:ext cx="1035803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712693" y="2024829"/>
            <a:ext cx="330200" cy="10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712693" y="2113729"/>
            <a:ext cx="330200" cy="82550"/>
          </a:xfrm>
          <a:prstGeom prst="rect">
            <a:avLst/>
          </a:prstGeom>
          <a:solidFill>
            <a:srgbClr val="AD73C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940289" y="2113729"/>
            <a:ext cx="1772403" cy="889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975339" y="2024829"/>
            <a:ext cx="737353" cy="889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739441" y="1593564"/>
            <a:ext cx="1041606" cy="825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56194" y="1593564"/>
            <a:ext cx="285750" cy="82550"/>
          </a:xfrm>
          <a:prstGeom prst="rect">
            <a:avLst/>
          </a:prstGeom>
          <a:solidFill>
            <a:srgbClr val="AD73C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733091" y="1767940"/>
            <a:ext cx="616703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737143" y="1767940"/>
            <a:ext cx="298451" cy="10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349041" y="1767940"/>
            <a:ext cx="400803" cy="1206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733091" y="1856840"/>
            <a:ext cx="1041606" cy="825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749844" y="1856840"/>
            <a:ext cx="285750" cy="82550"/>
          </a:xfrm>
          <a:prstGeom prst="rect">
            <a:avLst/>
          </a:prstGeom>
          <a:solidFill>
            <a:srgbClr val="AD73C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8567910" y="2287233"/>
            <a:ext cx="616703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571962" y="2287233"/>
            <a:ext cx="298451" cy="10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183860" y="2287233"/>
            <a:ext cx="400803" cy="1206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567910" y="2376133"/>
            <a:ext cx="1041606" cy="825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9584663" y="2376133"/>
            <a:ext cx="285750" cy="82550"/>
          </a:xfrm>
          <a:prstGeom prst="rect">
            <a:avLst/>
          </a:prstGeom>
          <a:solidFill>
            <a:srgbClr val="AD73C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1157762" y="2821408"/>
            <a:ext cx="356353" cy="1206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1507012" y="2821408"/>
            <a:ext cx="223003" cy="101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1715614" y="2821408"/>
            <a:ext cx="223003" cy="127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1715614" y="2916658"/>
            <a:ext cx="223003" cy="82550"/>
          </a:xfrm>
          <a:prstGeom prst="rect">
            <a:avLst/>
          </a:prstGeom>
          <a:solidFill>
            <a:srgbClr val="AD73C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1137764" y="2916658"/>
            <a:ext cx="584953" cy="82550"/>
          </a:xfrm>
          <a:prstGeom prst="rect">
            <a:avLst/>
          </a:prstGeom>
          <a:solidFill>
            <a:srgbClr val="FFDD3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0639289" y="3089673"/>
            <a:ext cx="616703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1643341" y="3076025"/>
            <a:ext cx="298451" cy="10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255239" y="3089673"/>
            <a:ext cx="400803" cy="1206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0639289" y="3178573"/>
            <a:ext cx="1041606" cy="825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1656042" y="3178573"/>
            <a:ext cx="285750" cy="82550"/>
          </a:xfrm>
          <a:prstGeom prst="rect">
            <a:avLst/>
          </a:prstGeom>
          <a:solidFill>
            <a:srgbClr val="AD73C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0189192" y="3360387"/>
            <a:ext cx="800100" cy="1079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1611593" y="3360387"/>
            <a:ext cx="330200" cy="10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1611593" y="3449287"/>
            <a:ext cx="330200" cy="82550"/>
          </a:xfrm>
          <a:prstGeom prst="rect">
            <a:avLst/>
          </a:prstGeom>
          <a:solidFill>
            <a:srgbClr val="AD73C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0982942" y="3360387"/>
            <a:ext cx="628650" cy="952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0195542" y="3442937"/>
            <a:ext cx="1416050" cy="889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9836014" y="3618115"/>
            <a:ext cx="1035803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1608418" y="3618115"/>
            <a:ext cx="330200" cy="10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1608418" y="3707015"/>
            <a:ext cx="330200" cy="82550"/>
          </a:xfrm>
          <a:prstGeom prst="rect">
            <a:avLst/>
          </a:prstGeom>
          <a:solidFill>
            <a:srgbClr val="AD73C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9836014" y="3707015"/>
            <a:ext cx="1772403" cy="889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0871064" y="3618115"/>
            <a:ext cx="737353" cy="889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6735318" y="3903248"/>
            <a:ext cx="616703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7739370" y="3903248"/>
            <a:ext cx="298451" cy="10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7351268" y="3903248"/>
            <a:ext cx="400803" cy="1206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735318" y="3992148"/>
            <a:ext cx="1041606" cy="825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7752071" y="3992148"/>
            <a:ext cx="285750" cy="82550"/>
          </a:xfrm>
          <a:prstGeom prst="rect">
            <a:avLst/>
          </a:prstGeom>
          <a:solidFill>
            <a:srgbClr val="AD73C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741716" y="4154594"/>
            <a:ext cx="616703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7745768" y="4154594"/>
            <a:ext cx="298451" cy="10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7357666" y="4154594"/>
            <a:ext cx="400803" cy="1206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6741716" y="4243494"/>
            <a:ext cx="1041606" cy="825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758469" y="4243494"/>
            <a:ext cx="285750" cy="82550"/>
          </a:xfrm>
          <a:prstGeom prst="rect">
            <a:avLst/>
          </a:prstGeom>
          <a:solidFill>
            <a:srgbClr val="AD73C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8556869" y="4400255"/>
            <a:ext cx="616703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560921" y="4400255"/>
            <a:ext cx="298451" cy="10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9172819" y="4400255"/>
            <a:ext cx="400803" cy="1206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8556869" y="4489155"/>
            <a:ext cx="1041606" cy="825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9573622" y="4489155"/>
            <a:ext cx="285750" cy="82550"/>
          </a:xfrm>
          <a:prstGeom prst="rect">
            <a:avLst/>
          </a:prstGeom>
          <a:solidFill>
            <a:srgbClr val="AD73C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8545493" y="4675487"/>
            <a:ext cx="616703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9549545" y="4675487"/>
            <a:ext cx="298451" cy="10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161443" y="4675487"/>
            <a:ext cx="400803" cy="1206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8545493" y="4778035"/>
            <a:ext cx="1041606" cy="825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9562246" y="4778035"/>
            <a:ext cx="285750" cy="82550"/>
          </a:xfrm>
          <a:prstGeom prst="rect">
            <a:avLst/>
          </a:prstGeom>
          <a:solidFill>
            <a:srgbClr val="AD73C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8115856" y="4946073"/>
            <a:ext cx="800100" cy="1079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9522491" y="4933591"/>
            <a:ext cx="330200" cy="10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9522491" y="5034973"/>
            <a:ext cx="330200" cy="82550"/>
          </a:xfrm>
          <a:prstGeom prst="rect">
            <a:avLst/>
          </a:prstGeom>
          <a:solidFill>
            <a:srgbClr val="AD73C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8893840" y="4933591"/>
            <a:ext cx="628650" cy="952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8106440" y="5028623"/>
            <a:ext cx="1416050" cy="889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649027" y="5123587"/>
            <a:ext cx="298451" cy="10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260925" y="5123587"/>
            <a:ext cx="400803" cy="1206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7818941" y="1364302"/>
            <a:ext cx="223003" cy="82550"/>
          </a:xfrm>
          <a:prstGeom prst="rect">
            <a:avLst/>
          </a:prstGeom>
          <a:solidFill>
            <a:srgbClr val="AD73C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514386" y="1223619"/>
            <a:ext cx="806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+mn-lt"/>
                <a:cs typeface="Calibri" panose="020F0502020204030204" pitchFamily="34" charset="0"/>
              </a:rPr>
              <a:t>Product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266922" y="1673226"/>
            <a:ext cx="384443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ctr">
              <a:lnSpc>
                <a:spcPct val="150000"/>
              </a:lnSpc>
            </a:pPr>
            <a:r>
              <a:rPr lang="en-US" sz="1100" dirty="0" smtClean="0">
                <a:latin typeface="+mn-lt"/>
              </a:rPr>
              <a:t>1. Peripheral apps</a:t>
            </a:r>
            <a:r>
              <a:rPr lang="en-US" sz="1100" b="1" dirty="0" smtClean="0">
                <a:latin typeface="+mn-lt"/>
              </a:rPr>
              <a:t> ; </a:t>
            </a:r>
            <a:r>
              <a:rPr lang="en-US" sz="1100" dirty="0" smtClean="0">
                <a:latin typeface="+mn-lt"/>
              </a:rPr>
              <a:t>2. All Other  apps</a:t>
            </a:r>
            <a:endParaRPr lang="en-US" sz="1100" b="1" dirty="0" smtClean="0">
              <a:latin typeface="+mn-lt"/>
            </a:endParaRPr>
          </a:p>
          <a:p>
            <a:pPr marL="228600" indent="-228600" fontAlgn="ctr">
              <a:lnSpc>
                <a:spcPct val="150000"/>
              </a:lnSpc>
            </a:pPr>
            <a:r>
              <a:rPr lang="en-US" sz="1100" dirty="0" smtClean="0">
                <a:latin typeface="+mn-lt"/>
              </a:rPr>
              <a:t>3. Agent comp &amp; perf mgmt </a:t>
            </a:r>
            <a:r>
              <a:rPr lang="en-US" sz="1100" b="1" dirty="0" smtClean="0">
                <a:latin typeface="+mn-lt"/>
              </a:rPr>
              <a:t> ; </a:t>
            </a:r>
            <a:r>
              <a:rPr lang="en-US" sz="1100" dirty="0" smtClean="0">
                <a:latin typeface="+mn-lt"/>
              </a:rPr>
              <a:t>4. L&amp;A, services, others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484049" y="1463677"/>
            <a:ext cx="108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+mn-lt"/>
                <a:cs typeface="Calibri" panose="020F0502020204030204" pitchFamily="34" charset="0"/>
              </a:rPr>
              <a:t>Presales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368276" y="1858604"/>
            <a:ext cx="108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+mn-lt"/>
                <a:cs typeface="Calibri" panose="020F0502020204030204" pitchFamily="34" charset="0"/>
              </a:rPr>
              <a:t>Distribution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269199" y="2210101"/>
            <a:ext cx="361014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ctr">
              <a:lnSpc>
                <a:spcPct val="150000"/>
              </a:lnSpc>
            </a:pPr>
            <a:r>
              <a:rPr lang="en-US" sz="1100" dirty="0" smtClean="0">
                <a:latin typeface="+mn-lt"/>
              </a:rPr>
              <a:t>1. Other peripheral apps</a:t>
            </a:r>
            <a:endParaRPr lang="en-US" sz="1100" b="1" dirty="0" smtClean="0">
              <a:latin typeface="+mn-lt"/>
            </a:endParaRPr>
          </a:p>
          <a:p>
            <a:pPr marL="228600" indent="-228600" fontAlgn="ctr">
              <a:lnSpc>
                <a:spcPct val="150000"/>
              </a:lnSpc>
            </a:pPr>
            <a:r>
              <a:rPr lang="en-US" sz="1100" dirty="0" smtClean="0">
                <a:latin typeface="+mn-lt"/>
              </a:rPr>
              <a:t>2. Life </a:t>
            </a:r>
            <a:r>
              <a:rPr lang="en-US" sz="1100" b="1" dirty="0" smtClean="0">
                <a:latin typeface="+mn-lt"/>
              </a:rPr>
              <a:t>; </a:t>
            </a:r>
            <a:r>
              <a:rPr lang="en-US" sz="1100" dirty="0" smtClean="0">
                <a:latin typeface="+mn-lt"/>
              </a:rPr>
              <a:t>3. Annuity </a:t>
            </a:r>
            <a:r>
              <a:rPr lang="en-US" sz="1100" b="1" dirty="0" smtClean="0">
                <a:latin typeface="+mn-lt"/>
              </a:rPr>
              <a:t>; </a:t>
            </a:r>
            <a:r>
              <a:rPr lang="en-US" sz="1100" dirty="0" smtClean="0">
                <a:latin typeface="+mn-lt"/>
              </a:rPr>
              <a:t>4. Other core apps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435261" y="2363566"/>
            <a:ext cx="8428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+mn-lt"/>
                <a:cs typeface="Calibri" panose="020F0502020204030204" pitchFamily="34" charset="0"/>
              </a:rPr>
              <a:t>NB &amp; UW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261946" y="2762268"/>
            <a:ext cx="35218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ctr">
              <a:lnSpc>
                <a:spcPct val="150000"/>
              </a:lnSpc>
            </a:pPr>
            <a:r>
              <a:rPr lang="en-US" sz="1100" dirty="0" smtClean="0">
                <a:latin typeface="+mn-lt"/>
              </a:rPr>
              <a:t>1. Client/contract/producer services</a:t>
            </a:r>
            <a:endParaRPr lang="en-US" sz="1100" b="1" dirty="0" smtClean="0">
              <a:latin typeface="+mn-lt"/>
            </a:endParaRPr>
          </a:p>
          <a:p>
            <a:pPr marL="228600" indent="-228600" fontAlgn="ctr">
              <a:lnSpc>
                <a:spcPct val="150000"/>
              </a:lnSpc>
            </a:pPr>
            <a:r>
              <a:rPr lang="en-US" sz="1100" dirty="0" smtClean="0">
                <a:latin typeface="+mn-lt"/>
              </a:rPr>
              <a:t>2. Other services</a:t>
            </a:r>
            <a:endParaRPr lang="en-US" sz="1100" b="1" dirty="0" smtClean="0">
              <a:latin typeface="+mn-lt"/>
            </a:endParaRPr>
          </a:p>
          <a:p>
            <a:pPr fontAlgn="ctr">
              <a:lnSpc>
                <a:spcPct val="150000"/>
              </a:lnSpc>
            </a:pPr>
            <a:r>
              <a:rPr lang="en-US" sz="1100" dirty="0" smtClean="0">
                <a:latin typeface="+mn-lt"/>
              </a:rPr>
              <a:t>3. Peripheral apps</a:t>
            </a:r>
            <a:r>
              <a:rPr lang="en-US" sz="1100" b="1" dirty="0" smtClean="0">
                <a:latin typeface="+mn-lt"/>
              </a:rPr>
              <a:t> ; </a:t>
            </a:r>
            <a:r>
              <a:rPr lang="en-US" sz="1100" dirty="0" smtClean="0">
                <a:latin typeface="+mn-lt"/>
              </a:rPr>
              <a:t>4. Life apps</a:t>
            </a:r>
          </a:p>
          <a:p>
            <a:pPr fontAlgn="ctr">
              <a:lnSpc>
                <a:spcPct val="150000"/>
              </a:lnSpc>
            </a:pPr>
            <a:r>
              <a:rPr lang="en-US" sz="1100" dirty="0" smtClean="0">
                <a:latin typeface="+mn-lt"/>
              </a:rPr>
              <a:t>5. Billing, collections, accounting</a:t>
            </a:r>
            <a:r>
              <a:rPr lang="en-US" sz="1100" b="1" dirty="0" smtClean="0">
                <a:latin typeface="+mn-lt"/>
              </a:rPr>
              <a:t> ; </a:t>
            </a:r>
            <a:r>
              <a:rPr lang="en-US" sz="1100" dirty="0" smtClean="0">
                <a:latin typeface="+mn-lt"/>
              </a:rPr>
              <a:t>6. All other apps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462481" y="3122134"/>
            <a:ext cx="7796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+mn-lt"/>
                <a:cs typeface="Calibri" panose="020F0502020204030204" pitchFamily="34" charset="0"/>
              </a:rPr>
              <a:t>In-force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264098" y="4532289"/>
            <a:ext cx="199030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ctr">
              <a:lnSpc>
                <a:spcPct val="150000"/>
              </a:lnSpc>
            </a:pPr>
            <a:r>
              <a:rPr lang="en-US" sz="1100" dirty="0" smtClean="0">
                <a:latin typeface="+mn-lt"/>
              </a:rPr>
              <a:t>1. Group 1</a:t>
            </a:r>
            <a:endParaRPr lang="en-US" sz="1100" b="1" dirty="0" smtClean="0">
              <a:latin typeface="+mn-lt"/>
            </a:endParaRPr>
          </a:p>
          <a:p>
            <a:pPr marL="228600" indent="-228600" fontAlgn="ctr">
              <a:lnSpc>
                <a:spcPct val="150000"/>
              </a:lnSpc>
            </a:pPr>
            <a:r>
              <a:rPr lang="en-US" sz="1100" dirty="0" smtClean="0">
                <a:latin typeface="+mn-lt"/>
              </a:rPr>
              <a:t>2. Group 2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1270056" y="1185226"/>
            <a:ext cx="1021375" cy="303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100" dirty="0" smtClean="0">
                <a:latin typeface="+mn-lt"/>
              </a:rPr>
              <a:t>1. Product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272553" y="3797324"/>
            <a:ext cx="10867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latin typeface="+mn-lt"/>
                <a:cs typeface="Calibri" panose="020F0502020204030204" pitchFamily="34" charset="0"/>
              </a:rPr>
              <a:t>Legal &amp; Audit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491101" y="4056635"/>
            <a:ext cx="9416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+mn-lt"/>
                <a:cs typeface="Calibri" panose="020F0502020204030204" pitchFamily="34" charset="0"/>
              </a:rPr>
              <a:t>Services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254573" y="4045061"/>
            <a:ext cx="1990301" cy="303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100" dirty="0" smtClean="0">
                <a:latin typeface="+mn-lt"/>
              </a:rPr>
              <a:t>1. Services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1262964" y="3805444"/>
            <a:ext cx="1316464" cy="303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100" dirty="0" smtClean="0">
                <a:latin typeface="+mn-lt"/>
              </a:rPr>
              <a:t>1. Legal &amp; Audit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71549" y="4341600"/>
            <a:ext cx="9416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+mn-lt"/>
                <a:cs typeface="Calibri" panose="020F0502020204030204" pitchFamily="34" charset="0"/>
              </a:rPr>
              <a:t>Client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254573" y="4314605"/>
            <a:ext cx="1990301" cy="303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100" dirty="0" smtClean="0">
                <a:latin typeface="+mn-lt"/>
              </a:rPr>
              <a:t>1. Client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349957" y="4729359"/>
            <a:ext cx="9416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+mn-lt"/>
                <a:cs typeface="Calibri" panose="020F0502020204030204" pitchFamily="34" charset="0"/>
              </a:rPr>
              <a:t>Compliance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1271189" y="1424844"/>
            <a:ext cx="3567211" cy="303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100" dirty="0" smtClean="0">
                <a:latin typeface="+mn-lt"/>
              </a:rPr>
              <a:t>1. Mkting &amp; Lead Mgmt</a:t>
            </a:r>
            <a:r>
              <a:rPr lang="en-US" sz="1100" b="1" dirty="0" smtClean="0">
                <a:latin typeface="+mn-lt"/>
              </a:rPr>
              <a:t>  ; </a:t>
            </a:r>
            <a:r>
              <a:rPr lang="en-US" sz="1100" dirty="0" smtClean="0">
                <a:latin typeface="+mn-lt"/>
              </a:rPr>
              <a:t>2. Fin Planning, Illustrations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1254574" y="5048602"/>
            <a:ext cx="2689630" cy="303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100" dirty="0" smtClean="0">
                <a:latin typeface="+mn-lt"/>
              </a:rPr>
              <a:t>1. Lotus notes apps</a:t>
            </a:r>
            <a:r>
              <a:rPr lang="en-US" sz="1100" b="1" dirty="0" smtClean="0">
                <a:latin typeface="+mn-lt"/>
              </a:rPr>
              <a:t> ; </a:t>
            </a:r>
            <a:r>
              <a:rPr lang="en-US" sz="1100" dirty="0" smtClean="0">
                <a:latin typeface="+mn-lt"/>
              </a:rPr>
              <a:t>2. All other apps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318331" y="5050818"/>
            <a:ext cx="17834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+mn-lt"/>
                <a:cs typeface="Calibri" panose="020F0502020204030204" pitchFamily="34" charset="0"/>
              </a:rPr>
              <a:t>Communication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54579" y="859807"/>
            <a:ext cx="1187367" cy="272956"/>
          </a:xfrm>
          <a:prstGeom prst="roundRect">
            <a:avLst/>
          </a:prstGeom>
          <a:solidFill>
            <a:srgbClr val="0063BE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indent="-137160" algn="ctr" defTabSz="755650">
              <a:lnSpc>
                <a:spcPts val="1900"/>
              </a:lnSpc>
              <a:tabLst>
                <a:tab pos="723900" algn="l"/>
              </a:tabLst>
              <a:defRPr/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Bundles</a:t>
            </a:r>
          </a:p>
        </p:txBody>
      </p:sp>
      <p:sp>
        <p:nvSpPr>
          <p:cNvPr id="262" name="Rounded Rectangle 261"/>
          <p:cNvSpPr/>
          <p:nvPr/>
        </p:nvSpPr>
        <p:spPr>
          <a:xfrm>
            <a:off x="54577" y="1187353"/>
            <a:ext cx="300264" cy="2661316"/>
          </a:xfrm>
          <a:prstGeom prst="roundRect">
            <a:avLst/>
          </a:prstGeom>
          <a:solidFill>
            <a:srgbClr val="0063BE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vert270" anchor="ctr"/>
          <a:lstStyle/>
          <a:p>
            <a:pPr indent="-137160" algn="ctr" defTabSz="755650">
              <a:lnSpc>
                <a:spcPts val="1900"/>
              </a:lnSpc>
              <a:tabLst>
                <a:tab pos="723900" algn="l"/>
              </a:tabLst>
              <a:defRPr/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Insurance and Agency</a:t>
            </a:r>
          </a:p>
        </p:txBody>
      </p:sp>
      <p:sp>
        <p:nvSpPr>
          <p:cNvPr id="263" name="Rounded Rectangle 262"/>
          <p:cNvSpPr/>
          <p:nvPr/>
        </p:nvSpPr>
        <p:spPr>
          <a:xfrm>
            <a:off x="56852" y="3903258"/>
            <a:ext cx="297990" cy="1392074"/>
          </a:xfrm>
          <a:prstGeom prst="roundRect">
            <a:avLst/>
          </a:prstGeom>
          <a:solidFill>
            <a:srgbClr val="0063BE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vert270" anchor="ctr"/>
          <a:lstStyle/>
          <a:p>
            <a:pPr indent="-137160" algn="ctr" defTabSz="755650">
              <a:lnSpc>
                <a:spcPts val="1900"/>
              </a:lnSpc>
              <a:tabLst>
                <a:tab pos="723900" algn="l"/>
              </a:tabLst>
              <a:defRPr/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Corporate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263855" y="3813727"/>
            <a:ext cx="11832609" cy="1603612"/>
          </a:xfrm>
          <a:prstGeom prst="rect">
            <a:avLst/>
          </a:prstGeom>
          <a:solidFill>
            <a:srgbClr val="89C35F">
              <a:alpha val="16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Rectangle 276"/>
          <p:cNvSpPr/>
          <p:nvPr/>
        </p:nvSpPr>
        <p:spPr>
          <a:xfrm>
            <a:off x="4299048" y="643717"/>
            <a:ext cx="1555844" cy="3389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7042248" y="120100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4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6389430" y="14489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22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6418998" y="173781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30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5861709" y="219046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53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8218493" y="22728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16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7409564" y="253570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27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0834044" y="2768217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70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10329082" y="305482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65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9892355" y="3327777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75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9457900" y="357571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64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6428093" y="388961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8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6444015" y="413754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17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8245521" y="432860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17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8190928" y="464250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17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0306336" y="50792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85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3957852" y="655088"/>
            <a:ext cx="1885665" cy="39578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Rectangle 294"/>
          <p:cNvSpPr/>
          <p:nvPr/>
        </p:nvSpPr>
        <p:spPr>
          <a:xfrm>
            <a:off x="5390866" y="964412"/>
            <a:ext cx="477669" cy="570706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algn="ctr">
              <a:defRPr/>
            </a:pPr>
            <a:r>
              <a:rPr lang="en-US" sz="1600" kern="0" dirty="0" smtClean="0">
                <a:solidFill>
                  <a:schemeClr val="bg1"/>
                </a:solidFill>
                <a:latin typeface="Arial (Body)"/>
                <a:cs typeface="Arial" pitchFamily="34" charset="0"/>
              </a:rPr>
              <a:t>Transition Planning (Link / ODC Setup)</a:t>
            </a:r>
            <a:endParaRPr lang="en-US" sz="1600" kern="0" dirty="0">
              <a:solidFill>
                <a:schemeClr val="bg1"/>
              </a:solidFill>
              <a:latin typeface="Arial (Body)"/>
              <a:cs typeface="Arial" pitchFamily="34" charset="0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4899546" y="966687"/>
            <a:ext cx="477672" cy="570706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algn="ctr">
              <a:defRPr/>
            </a:pPr>
            <a:r>
              <a:rPr lang="en-US" sz="1600" kern="0" dirty="0" smtClean="0">
                <a:solidFill>
                  <a:schemeClr val="bg1"/>
                </a:solidFill>
                <a:latin typeface="Arial (Body)"/>
                <a:cs typeface="Arial" pitchFamily="34" charset="0"/>
              </a:rPr>
              <a:t>Contract Finalization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10761825" y="984913"/>
            <a:ext cx="690921" cy="24565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Freeze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9" name="Rounded Rectangle 298"/>
          <p:cNvSpPr/>
          <p:nvPr/>
        </p:nvSpPr>
        <p:spPr>
          <a:xfrm>
            <a:off x="1282891" y="848724"/>
            <a:ext cx="3057097" cy="311334"/>
          </a:xfrm>
          <a:prstGeom prst="roundRect">
            <a:avLst/>
          </a:prstGeom>
          <a:solidFill>
            <a:srgbClr val="0063BE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indent="-137160" algn="ctr" defTabSz="755650">
              <a:lnSpc>
                <a:spcPts val="1900"/>
              </a:lnSpc>
              <a:tabLst>
                <a:tab pos="723900" algn="l"/>
              </a:tabLst>
              <a:defRPr/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Application Groups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633645" y="49040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16</a:t>
            </a:r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5854892" y="3138982"/>
            <a:ext cx="2210937" cy="13648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Rounded Rectangle 301"/>
          <p:cNvSpPr/>
          <p:nvPr/>
        </p:nvSpPr>
        <p:spPr>
          <a:xfrm>
            <a:off x="6536469" y="3002477"/>
            <a:ext cx="861655" cy="2479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/>
                <a:cs typeface="Calibri"/>
              </a:rPr>
              <a:t>WAVE 1</a:t>
            </a:r>
            <a:endParaRPr 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303" name="Straight Arrow Connector 302"/>
          <p:cNvCxnSpPr/>
          <p:nvPr/>
        </p:nvCxnSpPr>
        <p:spPr>
          <a:xfrm>
            <a:off x="8104997" y="4048266"/>
            <a:ext cx="1803280" cy="5119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>
            <a:off x="9948902" y="4226616"/>
            <a:ext cx="2047482" cy="4187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Rounded Rectangle 304"/>
          <p:cNvSpPr/>
          <p:nvPr/>
        </p:nvSpPr>
        <p:spPr>
          <a:xfrm>
            <a:off x="8544965" y="3946450"/>
            <a:ext cx="861655" cy="2479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/>
                <a:cs typeface="Calibri"/>
              </a:rPr>
              <a:t>WAVE 2</a:t>
            </a:r>
          </a:p>
        </p:txBody>
      </p:sp>
      <p:sp>
        <p:nvSpPr>
          <p:cNvPr id="306" name="Rounded Rectangle 305"/>
          <p:cNvSpPr/>
          <p:nvPr/>
        </p:nvSpPr>
        <p:spPr>
          <a:xfrm>
            <a:off x="10496594" y="4110219"/>
            <a:ext cx="861655" cy="2479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/>
                <a:cs typeface="Calibri"/>
              </a:rPr>
              <a:t>WAVE 3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382136" y="1187354"/>
            <a:ext cx="4012444" cy="41489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8" name="Straight Connector 307"/>
          <p:cNvCxnSpPr/>
          <p:nvPr/>
        </p:nvCxnSpPr>
        <p:spPr>
          <a:xfrm>
            <a:off x="1296538" y="1201001"/>
            <a:ext cx="13647" cy="414892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409431" y="1446660"/>
            <a:ext cx="3998796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411703" y="1721893"/>
            <a:ext cx="3996524" cy="25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flipV="1">
            <a:off x="411705" y="2265527"/>
            <a:ext cx="3955579" cy="22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flipV="1">
            <a:off x="411706" y="2784142"/>
            <a:ext cx="3955578" cy="2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98058" y="3796348"/>
            <a:ext cx="3996521" cy="113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V="1">
            <a:off x="398058" y="4339986"/>
            <a:ext cx="4037464" cy="22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398057" y="4082951"/>
            <a:ext cx="3969227" cy="113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V="1">
            <a:off x="398057" y="4599294"/>
            <a:ext cx="4023818" cy="22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flipV="1">
            <a:off x="411705" y="5063317"/>
            <a:ext cx="3996522" cy="22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/>
          <p:cNvSpPr/>
          <p:nvPr/>
        </p:nvSpPr>
        <p:spPr>
          <a:xfrm>
            <a:off x="7547217" y="1207826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4" name="Oval 323"/>
          <p:cNvSpPr/>
          <p:nvPr/>
        </p:nvSpPr>
        <p:spPr>
          <a:xfrm>
            <a:off x="7262881" y="1469410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5" name="Oval 324"/>
          <p:cNvSpPr/>
          <p:nvPr/>
        </p:nvSpPr>
        <p:spPr>
          <a:xfrm>
            <a:off x="7290184" y="1715069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6" name="Oval 325"/>
          <p:cNvSpPr/>
          <p:nvPr/>
        </p:nvSpPr>
        <p:spPr>
          <a:xfrm>
            <a:off x="6880751" y="1974376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7" name="Oval 326"/>
          <p:cNvSpPr/>
          <p:nvPr/>
        </p:nvSpPr>
        <p:spPr>
          <a:xfrm>
            <a:off x="9107611" y="2235958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8" name="Oval 327"/>
          <p:cNvSpPr/>
          <p:nvPr/>
        </p:nvSpPr>
        <p:spPr>
          <a:xfrm>
            <a:off x="11414082" y="2781869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9" name="Oval 328"/>
          <p:cNvSpPr/>
          <p:nvPr/>
        </p:nvSpPr>
        <p:spPr>
          <a:xfrm>
            <a:off x="11209366" y="3041176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0" name="Rectangle 329"/>
          <p:cNvSpPr/>
          <p:nvPr/>
        </p:nvSpPr>
        <p:spPr>
          <a:xfrm>
            <a:off x="10644975" y="5226135"/>
            <a:ext cx="1041606" cy="825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11661728" y="5226135"/>
            <a:ext cx="285750" cy="82550"/>
          </a:xfrm>
          <a:prstGeom prst="rect">
            <a:avLst/>
          </a:prstGeom>
          <a:solidFill>
            <a:srgbClr val="AD73C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10644975" y="5123587"/>
            <a:ext cx="616703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333" name="Oval 332"/>
          <p:cNvSpPr/>
          <p:nvPr/>
        </p:nvSpPr>
        <p:spPr>
          <a:xfrm>
            <a:off x="10911390" y="3289111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4" name="Oval 333"/>
          <p:cNvSpPr/>
          <p:nvPr/>
        </p:nvSpPr>
        <p:spPr>
          <a:xfrm>
            <a:off x="10802208" y="3562066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5" name="Oval 334"/>
          <p:cNvSpPr/>
          <p:nvPr/>
        </p:nvSpPr>
        <p:spPr>
          <a:xfrm>
            <a:off x="9082590" y="4353636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6" name="Oval 335"/>
          <p:cNvSpPr/>
          <p:nvPr/>
        </p:nvSpPr>
        <p:spPr>
          <a:xfrm>
            <a:off x="7281085" y="3848668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7" name="Oval 336"/>
          <p:cNvSpPr/>
          <p:nvPr/>
        </p:nvSpPr>
        <p:spPr>
          <a:xfrm>
            <a:off x="7281086" y="4094328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8" name="Oval 337"/>
          <p:cNvSpPr/>
          <p:nvPr/>
        </p:nvSpPr>
        <p:spPr>
          <a:xfrm>
            <a:off x="11170697" y="5063318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Oval 338"/>
          <p:cNvSpPr/>
          <p:nvPr/>
        </p:nvSpPr>
        <p:spPr>
          <a:xfrm>
            <a:off x="9096238" y="4626591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0" name="Oval 339"/>
          <p:cNvSpPr/>
          <p:nvPr/>
        </p:nvSpPr>
        <p:spPr>
          <a:xfrm>
            <a:off x="8836930" y="4913194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TextBox 356"/>
          <p:cNvSpPr txBox="1"/>
          <p:nvPr/>
        </p:nvSpPr>
        <p:spPr>
          <a:xfrm>
            <a:off x="8087814" y="5768620"/>
            <a:ext cx="181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Measure, Refine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7767111" y="2569115"/>
            <a:ext cx="1035803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9539515" y="2569115"/>
            <a:ext cx="330200" cy="10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9539515" y="2658015"/>
            <a:ext cx="330200" cy="82550"/>
          </a:xfrm>
          <a:prstGeom prst="rect">
            <a:avLst/>
          </a:prstGeom>
          <a:solidFill>
            <a:srgbClr val="AD73C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7767111" y="2658015"/>
            <a:ext cx="1772403" cy="889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8802161" y="2569115"/>
            <a:ext cx="737353" cy="889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8749372" y="2518986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0" y="6237027"/>
            <a:ext cx="3330054" cy="62097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6" name="Rectangle 365"/>
          <p:cNvSpPr/>
          <p:nvPr/>
        </p:nvSpPr>
        <p:spPr>
          <a:xfrm>
            <a:off x="368471" y="5598132"/>
            <a:ext cx="1456652" cy="1635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372964" y="5422985"/>
            <a:ext cx="1469483" cy="1453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372962" y="5791476"/>
            <a:ext cx="1454083" cy="1453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379365" y="6171183"/>
            <a:ext cx="1454001" cy="161450"/>
          </a:xfrm>
          <a:prstGeom prst="rect">
            <a:avLst/>
          </a:prstGeom>
          <a:solidFill>
            <a:srgbClr val="AD73C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375250" y="5984233"/>
            <a:ext cx="1451517" cy="156201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480768" y="5914366"/>
            <a:ext cx="1303982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000" dirty="0" smtClean="0">
                <a:latin typeface="+mn-lt"/>
              </a:rPr>
              <a:t>Knowledge Transfer</a:t>
            </a:r>
            <a:endParaRPr lang="en-US" sz="1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526460" y="5524576"/>
            <a:ext cx="1286891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000" dirty="0" smtClean="0">
                <a:latin typeface="+mn-lt"/>
              </a:rPr>
              <a:t>Shadow Support</a:t>
            </a:r>
            <a:endParaRPr lang="en-US" sz="1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545895" y="5718731"/>
            <a:ext cx="1140209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000" dirty="0" smtClean="0">
                <a:latin typeface="+mn-lt"/>
              </a:rPr>
              <a:t>Reverse Shadow</a:t>
            </a:r>
            <a:endParaRPr lang="en-US" sz="1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-30867" y="5568293"/>
            <a:ext cx="545910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000" b="1" dirty="0" smtClean="0">
                <a:latin typeface="+mn-lt"/>
              </a:rPr>
              <a:t>AMS</a:t>
            </a:r>
            <a:endParaRPr lang="en-US" sz="10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37386" y="5977567"/>
            <a:ext cx="545910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000" b="1" dirty="0" smtClean="0">
                <a:latin typeface="+mn-lt"/>
              </a:rPr>
              <a:t>QA</a:t>
            </a:r>
            <a:endParaRPr lang="en-US" sz="10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76" name="Oval 375"/>
          <p:cNvSpPr/>
          <p:nvPr/>
        </p:nvSpPr>
        <p:spPr>
          <a:xfrm flipH="1">
            <a:off x="91980" y="6340831"/>
            <a:ext cx="177424" cy="1978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77" name="Rectangle 376"/>
          <p:cNvSpPr/>
          <p:nvPr/>
        </p:nvSpPr>
        <p:spPr>
          <a:xfrm>
            <a:off x="439827" y="5349925"/>
            <a:ext cx="1303982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000" dirty="0" smtClean="0">
                <a:latin typeface="+mn-lt"/>
              </a:rPr>
              <a:t>Knowledge Transfer</a:t>
            </a:r>
            <a:endParaRPr lang="en-US" sz="1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289654" y="6326085"/>
            <a:ext cx="2546769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000" dirty="0" smtClean="0">
                <a:latin typeface="+mn-lt"/>
              </a:rPr>
              <a:t>Minor Enhancement Resource onboarding</a:t>
            </a:r>
            <a:endParaRPr lang="en-US" sz="1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391636" y="6106475"/>
            <a:ext cx="1509538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000" dirty="0" smtClean="0">
                <a:latin typeface="+mn-lt"/>
              </a:rPr>
              <a:t>Capability Enhancement</a:t>
            </a:r>
            <a:endParaRPr lang="en-US" sz="1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07" name="Oval 206"/>
          <p:cNvSpPr/>
          <p:nvPr/>
        </p:nvSpPr>
        <p:spPr>
          <a:xfrm flipH="1">
            <a:off x="107901" y="6576241"/>
            <a:ext cx="177424" cy="197893"/>
          </a:xfrm>
          <a:prstGeom prst="ellipse">
            <a:avLst/>
          </a:prstGeom>
          <a:solidFill>
            <a:srgbClr val="11F34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9" name="Rectangle 208"/>
          <p:cNvSpPr/>
          <p:nvPr/>
        </p:nvSpPr>
        <p:spPr>
          <a:xfrm>
            <a:off x="291928" y="6534199"/>
            <a:ext cx="827188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000" dirty="0" smtClean="0">
                <a:latin typeface="+mn-lt"/>
              </a:rPr>
              <a:t>Re-hiring</a:t>
            </a:r>
            <a:endParaRPr lang="en-US" sz="1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6032328" y="5750930"/>
            <a:ext cx="181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Assess, Define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4385471" y="968960"/>
            <a:ext cx="486780" cy="570706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algn="ctr">
              <a:defRPr/>
            </a:pPr>
            <a:r>
              <a:rPr lang="en-US" sz="1600" kern="0" dirty="0" smtClean="0">
                <a:solidFill>
                  <a:schemeClr val="bg1"/>
                </a:solidFill>
                <a:latin typeface="Arial (Body)"/>
                <a:cs typeface="Arial" pitchFamily="34" charset="0"/>
              </a:rPr>
              <a:t>Due Diligence</a:t>
            </a: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5854890" y="5800295"/>
            <a:ext cx="6182442" cy="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4885898" y="696034"/>
            <a:ext cx="0" cy="2456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5379492" y="698308"/>
            <a:ext cx="0" cy="2456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Oval 345"/>
          <p:cNvSpPr/>
          <p:nvPr/>
        </p:nvSpPr>
        <p:spPr>
          <a:xfrm flipH="1">
            <a:off x="9786440" y="5697117"/>
            <a:ext cx="177424" cy="197893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0" name="Group 219"/>
          <p:cNvGrpSpPr/>
          <p:nvPr/>
        </p:nvGrpSpPr>
        <p:grpSpPr>
          <a:xfrm>
            <a:off x="2661313" y="5595582"/>
            <a:ext cx="2010843" cy="361637"/>
            <a:chOff x="3780430" y="6776112"/>
            <a:chExt cx="2010843" cy="361637"/>
          </a:xfrm>
        </p:grpSpPr>
        <p:sp>
          <p:nvSpPr>
            <p:cNvPr id="219" name="Rectangle 218"/>
            <p:cNvSpPr/>
            <p:nvPr/>
          </p:nvSpPr>
          <p:spPr>
            <a:xfrm>
              <a:off x="3780430" y="6858001"/>
              <a:ext cx="1705970" cy="225187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894239" y="6776112"/>
              <a:ext cx="1897034" cy="361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>
                <a:lnSpc>
                  <a:spcPct val="125000"/>
                </a:lnSpc>
              </a:pPr>
              <a:r>
                <a:rPr lang="en-US" sz="1400" dirty="0" smtClean="0">
                  <a:solidFill>
                    <a:schemeClr val="bg1"/>
                  </a:solidFill>
                  <a:latin typeface="+mn-lt"/>
                </a:rPr>
                <a:t>Process Transition</a:t>
              </a:r>
              <a:endParaRPr lang="en-US" sz="14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2663588" y="6082351"/>
            <a:ext cx="1956251" cy="361637"/>
            <a:chOff x="3780430" y="6776112"/>
            <a:chExt cx="1956251" cy="361637"/>
          </a:xfrm>
        </p:grpSpPr>
        <p:sp>
          <p:nvSpPr>
            <p:cNvPr id="223" name="Rectangle 222"/>
            <p:cNvSpPr/>
            <p:nvPr/>
          </p:nvSpPr>
          <p:spPr>
            <a:xfrm>
              <a:off x="3780430" y="6858001"/>
              <a:ext cx="1705970" cy="2251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839647" y="6776112"/>
              <a:ext cx="1897034" cy="361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>
                <a:lnSpc>
                  <a:spcPct val="125000"/>
                </a:lnSpc>
              </a:pPr>
              <a:r>
                <a:rPr lang="en-US" sz="1400" dirty="0" smtClean="0">
                  <a:latin typeface="+mn-lt"/>
                </a:rPr>
                <a:t>Tools Configuration</a:t>
              </a:r>
              <a:endParaRPr lang="en-US" sz="1400" dirty="0">
                <a:latin typeface="+mn-lt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2665867" y="5848068"/>
            <a:ext cx="2065435" cy="361637"/>
            <a:chOff x="3780430" y="6776112"/>
            <a:chExt cx="2065435" cy="361637"/>
          </a:xfrm>
        </p:grpSpPr>
        <p:sp>
          <p:nvSpPr>
            <p:cNvPr id="267" name="Rectangle 266"/>
            <p:cNvSpPr/>
            <p:nvPr/>
          </p:nvSpPr>
          <p:spPr>
            <a:xfrm>
              <a:off x="3780430" y="6858001"/>
              <a:ext cx="1705970" cy="225187"/>
            </a:xfrm>
            <a:prstGeom prst="rect">
              <a:avLst/>
            </a:prstGeom>
            <a:solidFill>
              <a:srgbClr val="11F34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948831" y="6776112"/>
              <a:ext cx="1897034" cy="361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>
                <a:lnSpc>
                  <a:spcPct val="125000"/>
                </a:lnSpc>
              </a:pPr>
              <a:r>
                <a:rPr lang="en-US" sz="1400" dirty="0" smtClean="0">
                  <a:latin typeface="+mn-lt"/>
                </a:rPr>
                <a:t>People Transition</a:t>
              </a:r>
              <a:endParaRPr lang="en-US" sz="1400" dirty="0">
                <a:latin typeface="+mn-lt"/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2665866" y="6316640"/>
            <a:ext cx="2352043" cy="361637"/>
            <a:chOff x="3780430" y="6776112"/>
            <a:chExt cx="2352043" cy="361637"/>
          </a:xfrm>
        </p:grpSpPr>
        <p:sp>
          <p:nvSpPr>
            <p:cNvPr id="275" name="Rectangle 274"/>
            <p:cNvSpPr/>
            <p:nvPr/>
          </p:nvSpPr>
          <p:spPr>
            <a:xfrm>
              <a:off x="3780430" y="6858001"/>
              <a:ext cx="1705970" cy="2251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4235439" y="6776112"/>
              <a:ext cx="1897034" cy="361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>
                <a:lnSpc>
                  <a:spcPct val="125000"/>
                </a:lnSpc>
              </a:pPr>
              <a:r>
                <a:rPr lang="en-US" sz="1400" dirty="0" smtClean="0">
                  <a:latin typeface="+mn-lt"/>
                </a:rPr>
                <a:t>OCM</a:t>
              </a:r>
              <a:endParaRPr lang="en-US" sz="1400" dirty="0">
                <a:latin typeface="+mn-lt"/>
                <a:cs typeface="Calibri" panose="020F0502020204030204" pitchFamily="34" charset="0"/>
              </a:endParaRPr>
            </a:p>
          </p:txBody>
        </p:sp>
      </p:grpSp>
      <p:cxnSp>
        <p:nvCxnSpPr>
          <p:cNvPr id="351" name="Straight Connector 350"/>
          <p:cNvCxnSpPr/>
          <p:nvPr/>
        </p:nvCxnSpPr>
        <p:spPr>
          <a:xfrm>
            <a:off x="6707881" y="5502857"/>
            <a:ext cx="5288502" cy="20474"/>
          </a:xfrm>
          <a:prstGeom prst="line">
            <a:avLst/>
          </a:prstGeom>
          <a:ln w="57150">
            <a:solidFill>
              <a:srgbClr val="F1896C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>
            <a:off x="2656774" y="5359550"/>
            <a:ext cx="2065435" cy="361637"/>
            <a:chOff x="3780430" y="6776112"/>
            <a:chExt cx="2065435" cy="361637"/>
          </a:xfrm>
        </p:grpSpPr>
        <p:sp>
          <p:nvSpPr>
            <p:cNvPr id="341" name="Rectangle 340"/>
            <p:cNvSpPr/>
            <p:nvPr/>
          </p:nvSpPr>
          <p:spPr>
            <a:xfrm>
              <a:off x="3780430" y="6858001"/>
              <a:ext cx="1705970" cy="225187"/>
            </a:xfrm>
            <a:prstGeom prst="rect">
              <a:avLst/>
            </a:prstGeom>
            <a:solidFill>
              <a:srgbClr val="C07F5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3948831" y="6776112"/>
              <a:ext cx="1897034" cy="361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>
                <a:lnSpc>
                  <a:spcPct val="125000"/>
                </a:lnSpc>
              </a:pPr>
              <a:r>
                <a:rPr lang="en-US" sz="1400" dirty="0" smtClean="0">
                  <a:solidFill>
                    <a:schemeClr val="bg1"/>
                  </a:solidFill>
                  <a:latin typeface="+mn-lt"/>
                </a:rPr>
                <a:t>TSSC Transition</a:t>
              </a:r>
              <a:endParaRPr lang="en-US" sz="14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endParaRPr>
            </a:p>
          </p:txBody>
        </p:sp>
      </p:grpSp>
      <p:sp>
        <p:nvSpPr>
          <p:cNvPr id="381" name="TextBox 380"/>
          <p:cNvSpPr txBox="1"/>
          <p:nvPr/>
        </p:nvSpPr>
        <p:spPr>
          <a:xfrm>
            <a:off x="8236423" y="5475568"/>
            <a:ext cx="1549021" cy="28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Service phase -TSSC</a:t>
            </a:r>
            <a:endParaRPr lang="en-US" sz="1200" dirty="0">
              <a:latin typeface="+mn-lt"/>
            </a:endParaRPr>
          </a:p>
        </p:txBody>
      </p:sp>
      <p:sp>
        <p:nvSpPr>
          <p:cNvPr id="383" name="Oval 382"/>
          <p:cNvSpPr/>
          <p:nvPr/>
        </p:nvSpPr>
        <p:spPr>
          <a:xfrm flipH="1">
            <a:off x="942690" y="6578219"/>
            <a:ext cx="177424" cy="197893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87" name="Rectangle 386"/>
          <p:cNvSpPr/>
          <p:nvPr/>
        </p:nvSpPr>
        <p:spPr>
          <a:xfrm>
            <a:off x="1099419" y="6537951"/>
            <a:ext cx="1370825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000" dirty="0" smtClean="0">
                <a:latin typeface="+mn-lt"/>
              </a:rPr>
              <a:t>Process Deployment</a:t>
            </a:r>
            <a:endParaRPr lang="en-US" sz="1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47" name="Oval 346"/>
          <p:cNvSpPr/>
          <p:nvPr/>
        </p:nvSpPr>
        <p:spPr>
          <a:xfrm flipH="1">
            <a:off x="11874548" y="5710766"/>
            <a:ext cx="177424" cy="197893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5" name="Oval 344"/>
          <p:cNvSpPr/>
          <p:nvPr/>
        </p:nvSpPr>
        <p:spPr>
          <a:xfrm flipH="1">
            <a:off x="7969013" y="5708491"/>
            <a:ext cx="177424" cy="197893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93" name="Table 292"/>
          <p:cNvGraphicFramePr>
            <a:graphicFrameLocks noGrp="1"/>
          </p:cNvGraphicFramePr>
          <p:nvPr>
            <p:extLst/>
          </p:nvPr>
        </p:nvGraphicFramePr>
        <p:xfrm>
          <a:off x="4412770" y="651539"/>
          <a:ext cx="7683694" cy="283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3086"/>
                <a:gridCol w="1037230"/>
                <a:gridCol w="427404"/>
                <a:gridCol w="526907"/>
                <a:gridCol w="560590"/>
                <a:gridCol w="532262"/>
                <a:gridCol w="487869"/>
                <a:gridCol w="526907"/>
                <a:gridCol w="526907"/>
                <a:gridCol w="526907"/>
                <a:gridCol w="526907"/>
                <a:gridCol w="526907"/>
                <a:gridCol w="607090"/>
                <a:gridCol w="446721"/>
              </a:tblGrid>
              <a:tr h="232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MAYL15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AUG15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Sep15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Oct15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Nov15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Dec15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Jan16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Feb16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Mar16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Apr16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May16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Jun16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Jul16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Aug16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4" name="Rectangle 383"/>
          <p:cNvSpPr/>
          <p:nvPr/>
        </p:nvSpPr>
        <p:spPr>
          <a:xfrm>
            <a:off x="5349923" y="668739"/>
            <a:ext cx="518618" cy="2729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Aug15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4858603" y="671011"/>
            <a:ext cx="520881" cy="2979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May-</a:t>
            </a:r>
          </a:p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Jul 15</a:t>
            </a:r>
          </a:p>
        </p:txBody>
      </p:sp>
      <p:sp>
        <p:nvSpPr>
          <p:cNvPr id="386" name="Rectangle 385"/>
          <p:cNvSpPr/>
          <p:nvPr/>
        </p:nvSpPr>
        <p:spPr>
          <a:xfrm>
            <a:off x="4344526" y="673284"/>
            <a:ext cx="514076" cy="28205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Apr15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94" name="Straight Connector 393"/>
          <p:cNvCxnSpPr/>
          <p:nvPr/>
        </p:nvCxnSpPr>
        <p:spPr>
          <a:xfrm>
            <a:off x="4885899" y="682388"/>
            <a:ext cx="0" cy="2593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5379493" y="684662"/>
            <a:ext cx="0" cy="2593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/>
          <p:nvPr/>
        </p:nvCxnSpPr>
        <p:spPr>
          <a:xfrm>
            <a:off x="5868537" y="5500050"/>
            <a:ext cx="859809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 flipH="1">
            <a:off x="7971289" y="5961290"/>
            <a:ext cx="177424" cy="197893"/>
          </a:xfrm>
          <a:prstGeom prst="ellipse">
            <a:avLst/>
          </a:prstGeom>
          <a:solidFill>
            <a:srgbClr val="11F34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Oval 212"/>
          <p:cNvSpPr/>
          <p:nvPr/>
        </p:nvSpPr>
        <p:spPr>
          <a:xfrm flipH="1">
            <a:off x="9800089" y="5961290"/>
            <a:ext cx="177424" cy="197893"/>
          </a:xfrm>
          <a:prstGeom prst="ellipse">
            <a:avLst/>
          </a:prstGeom>
          <a:solidFill>
            <a:srgbClr val="11F34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Oval 214"/>
          <p:cNvSpPr/>
          <p:nvPr/>
        </p:nvSpPr>
        <p:spPr>
          <a:xfrm flipH="1">
            <a:off x="11888197" y="5961290"/>
            <a:ext cx="177424" cy="197893"/>
          </a:xfrm>
          <a:prstGeom prst="ellipse">
            <a:avLst/>
          </a:prstGeom>
          <a:solidFill>
            <a:srgbClr val="11F34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TextBox 347"/>
          <p:cNvSpPr txBox="1"/>
          <p:nvPr/>
        </p:nvSpPr>
        <p:spPr>
          <a:xfrm>
            <a:off x="5795760" y="5491488"/>
            <a:ext cx="1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Transition -TSSC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05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62" y="84569"/>
            <a:ext cx="12192000" cy="48736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Knowledge Management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|</a:t>
            </a:r>
            <a:r>
              <a:rPr lang="en-US" dirty="0" smtClean="0"/>
              <a:t> …formation of NYL Academy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404949" y="1207513"/>
            <a:ext cx="4548051" cy="643797"/>
          </a:xfrm>
          <a:prstGeom prst="rect">
            <a:avLst/>
          </a:prstGeom>
          <a:solidFill>
            <a:srgbClr val="FDE97F"/>
          </a:solidFill>
          <a:ln>
            <a:noFill/>
          </a:ln>
        </p:spPr>
        <p:txBody>
          <a:bodyPr tIns="0" bIns="0" anchor="ctr"/>
          <a:lstStyle/>
          <a:p>
            <a:pPr algn="ctr" defTabSz="815807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Define and rollout a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robust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KM strategy for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NYL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during Transition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52609" y="5884342"/>
            <a:ext cx="10392632" cy="464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indent="-285750" algn="ctr" defTabSz="815807">
              <a:lnSpc>
                <a:spcPct val="90000"/>
              </a:lnSpc>
              <a:buClr>
                <a:srgbClr val="4E84C4"/>
              </a:buClr>
              <a:defRPr/>
            </a:pPr>
            <a:r>
              <a:rPr lang="en-US" altLang="en-US" sz="2000" b="1" kern="0" dirty="0">
                <a:solidFill>
                  <a:srgbClr val="FFFFFF"/>
                </a:solidFill>
                <a:latin typeface="Calibri"/>
              </a:rPr>
              <a:t> Skilled core team: Tool based analysis: knowledge base readiness : Accelerated Transition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4949" y="1960138"/>
            <a:ext cx="4548051" cy="1055386"/>
          </a:xfrm>
          <a:prstGeom prst="rect">
            <a:avLst/>
          </a:prstGeom>
          <a:solidFill>
            <a:srgbClr val="FDE97F"/>
          </a:solidFill>
          <a:ln>
            <a:noFill/>
          </a:ln>
        </p:spPr>
        <p:txBody>
          <a:bodyPr tIns="0" bIns="0" anchor="ctr"/>
          <a:lstStyle/>
          <a:p>
            <a:pPr algn="ctr" defTabSz="815807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Use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knowledge </a:t>
            </a:r>
            <a:r>
              <a:rPr lang="en-US" sz="1600" dirty="0" smtClean="0">
                <a:latin typeface="Calibri" panose="020F0502020204030204" pitchFamily="34" charset="0"/>
              </a:rPr>
              <a:t>t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ransfer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Phase  for consolidating &amp; creating foundation elements for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NYL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knowledge bank (Document of Understanding, SoP, Run Book, Knowledge Articles)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8011" y="3116017"/>
            <a:ext cx="4534989" cy="1055386"/>
          </a:xfrm>
          <a:prstGeom prst="rect">
            <a:avLst/>
          </a:prstGeom>
          <a:solidFill>
            <a:srgbClr val="FDE97F"/>
          </a:solidFill>
          <a:ln>
            <a:noFill/>
          </a:ln>
        </p:spPr>
        <p:txBody>
          <a:bodyPr tIns="0" bIns="0" anchor="ctr"/>
          <a:lstStyle/>
          <a:p>
            <a:pPr algn="ctr" defTabSz="815807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Leverage TCS Tools for accelerated understanding of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NYL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Technical landscape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(MasterCraft </a:t>
            </a:r>
            <a:r>
              <a:rPr lang="en-US" sz="1600" baseline="30000" dirty="0">
                <a:solidFill>
                  <a:schemeClr val="tx1"/>
                </a:solidFill>
                <a:latin typeface="Calibri" panose="020F0502020204030204" pitchFamily="34" charset="0"/>
              </a:rPr>
              <a:t>TM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 Application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Analyzer)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6998" y="4281086"/>
            <a:ext cx="4508973" cy="826786"/>
          </a:xfrm>
          <a:prstGeom prst="rect">
            <a:avLst/>
          </a:prstGeom>
          <a:solidFill>
            <a:srgbClr val="FDE97F"/>
          </a:solidFill>
          <a:ln>
            <a:noFill/>
          </a:ln>
        </p:spPr>
        <p:txBody>
          <a:bodyPr tIns="0" bIns="0" anchor="ctr"/>
          <a:lstStyle/>
          <a:p>
            <a:pPr algn="ctr" defTabSz="815807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Continued use and Lifecycle maintenance of Knowledge Bank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5422" y="1017968"/>
            <a:ext cx="64103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67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8377" y="84569"/>
            <a:ext cx="12192000" cy="48736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People Transition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|</a:t>
            </a:r>
            <a:r>
              <a:rPr lang="en-US" dirty="0" smtClean="0"/>
              <a:t> …full integration with TCS family</a:t>
            </a:r>
            <a:endParaRPr lang="en-IN" dirty="0"/>
          </a:p>
        </p:txBody>
      </p:sp>
      <p:sp>
        <p:nvSpPr>
          <p:cNvPr id="3" name="AutoShape 9"/>
          <p:cNvSpPr>
            <a:spLocks noChangeArrowheads="1"/>
          </p:cNvSpPr>
          <p:nvPr/>
        </p:nvSpPr>
        <p:spPr bwMode="auto">
          <a:xfrm rot="5400000">
            <a:off x="4082479" y="1118699"/>
            <a:ext cx="421217" cy="304721"/>
          </a:xfrm>
          <a:prstGeom prst="triangle">
            <a:avLst>
              <a:gd name="adj" fmla="val 50000"/>
            </a:avLst>
          </a:prstGeom>
          <a:solidFill>
            <a:srgbClr val="002569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 wrap="none" lIns="0" tIns="60919" rIns="0" bIns="60919" anchor="ctr"/>
          <a:lstStyle/>
          <a:p>
            <a:pPr defTabSz="1218429" fontAlgn="auto">
              <a:spcBef>
                <a:spcPts val="0"/>
              </a:spcBef>
              <a:spcAft>
                <a:spcPts val="0"/>
              </a:spcAft>
            </a:pPr>
            <a:endParaRPr lang="en-US" altLang="en-US" sz="2400" dirty="0">
              <a:solidFill>
                <a:srgbClr val="000000"/>
              </a:solidFill>
              <a:latin typeface="Calibri" pitchFamily="34" charset="0"/>
              <a:ea typeface="PMingLiU" pitchFamily="18" charset="-120"/>
              <a:cs typeface="Calibri" pitchFamily="34" charset="0"/>
            </a:endParaRP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 rot="5400000">
            <a:off x="4076128" y="2328414"/>
            <a:ext cx="442383" cy="296257"/>
          </a:xfrm>
          <a:prstGeom prst="triangle">
            <a:avLst>
              <a:gd name="adj" fmla="val 50000"/>
            </a:avLst>
          </a:prstGeom>
          <a:solidFill>
            <a:srgbClr val="002569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 wrap="none" lIns="0" tIns="60919" rIns="0" bIns="60919" anchor="ctr"/>
          <a:lstStyle/>
          <a:p>
            <a:pPr defTabSz="1218429" fontAlgn="auto">
              <a:spcBef>
                <a:spcPts val="0"/>
              </a:spcBef>
              <a:spcAft>
                <a:spcPts val="0"/>
              </a:spcAft>
            </a:pPr>
            <a:endParaRPr lang="en-US" altLang="en-US" sz="2400" dirty="0">
              <a:solidFill>
                <a:srgbClr val="000000"/>
              </a:solidFill>
              <a:latin typeface="Calibri" pitchFamily="34" charset="0"/>
              <a:ea typeface="PMingLiU" pitchFamily="18" charset="-120"/>
              <a:cs typeface="Calibri" pitchFamily="34" charset="0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 rot="5400000">
            <a:off x="4106796" y="3463803"/>
            <a:ext cx="444500" cy="292024"/>
          </a:xfrm>
          <a:prstGeom prst="triangle">
            <a:avLst>
              <a:gd name="adj" fmla="val 50000"/>
            </a:avLst>
          </a:prstGeom>
          <a:solidFill>
            <a:srgbClr val="002569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 wrap="none" lIns="0" tIns="60919" rIns="0" bIns="60919" anchor="ctr"/>
          <a:lstStyle/>
          <a:p>
            <a:pPr defTabSz="1218429" fontAlgn="auto">
              <a:spcBef>
                <a:spcPts val="0"/>
              </a:spcBef>
              <a:spcAft>
                <a:spcPts val="0"/>
              </a:spcAft>
            </a:pPr>
            <a:endParaRPr lang="en-US" altLang="en-US" sz="2400" dirty="0">
              <a:solidFill>
                <a:srgbClr val="000000"/>
              </a:solidFill>
              <a:latin typeface="Calibri" pitchFamily="34" charset="0"/>
              <a:ea typeface="PMingLiU" pitchFamily="18" charset="-120"/>
              <a:cs typeface="Calibri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564950" y="889000"/>
            <a:ext cx="7434878" cy="9144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4E84C4"/>
            </a:solidFill>
            <a:prstDash val="solid"/>
            <a:headEnd/>
            <a:tailEnd/>
          </a:ln>
          <a:effectLst/>
        </p:spPr>
        <p:txBody>
          <a:bodyPr lIns="121837" tIns="60919" rIns="121837" bIns="60919"/>
          <a:lstStyle/>
          <a:p>
            <a:pPr marL="454776" lvl="2" indent="-308837" defTabSz="1218429"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IN" sz="27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Due Diligence </a:t>
            </a:r>
          </a:p>
          <a:p>
            <a:pPr marL="454776" lvl="2" indent="-308837" defTabSz="1218429"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en-US" sz="1600" dirty="0">
                <a:latin typeface="Calibri" pitchFamily="34" charset="0"/>
                <a:cs typeface="Calibri" pitchFamily="34" charset="0"/>
              </a:rPr>
              <a:t>Skill &amp; role mapping, Benefits Comparisons, Communication &amp; Transition plan</a:t>
            </a:r>
            <a:endParaRPr lang="en-IN" altLang="en-US" sz="1600" dirty="0">
              <a:latin typeface="Calibri" pitchFamily="34" charset="0"/>
              <a:cs typeface="Calibri" pitchFamily="34" charset="0"/>
            </a:endParaRPr>
          </a:p>
          <a:p>
            <a:pPr marL="454776" lvl="2" indent="-308837" defTabSz="1218429" fontAlgn="auto">
              <a:spcBef>
                <a:spcPts val="0"/>
              </a:spcBef>
              <a:spcAft>
                <a:spcPts val="800"/>
              </a:spcAft>
              <a:defRPr/>
            </a:pPr>
            <a:endParaRPr lang="en-IN" sz="1600" kern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8937" y="3206504"/>
            <a:ext cx="7479953" cy="88144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4E84C4"/>
            </a:solidFill>
            <a:prstDash val="solid"/>
            <a:headEnd/>
            <a:tailEnd/>
          </a:ln>
          <a:effectLst/>
        </p:spPr>
        <p:txBody>
          <a:bodyPr lIns="121837" tIns="60919" rIns="121837" bIns="60919"/>
          <a:lstStyle/>
          <a:p>
            <a:pPr marL="454776" lvl="2" indent="-308837" defTabSz="1218429"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IN" sz="27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People Transition</a:t>
            </a:r>
          </a:p>
          <a:p>
            <a:pPr marL="454776" lvl="2" indent="-308837" defTabSz="1218429"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en-US" sz="1600" dirty="0">
                <a:latin typeface="Calibri" pitchFamily="34" charset="0"/>
                <a:cs typeface="Calibri" pitchFamily="34" charset="0"/>
              </a:rPr>
              <a:t>Offer roll out, Implement retention plans, Welcoming Employees   </a:t>
            </a:r>
            <a:endParaRPr lang="en-IN" altLang="en-US" sz="1600" dirty="0">
              <a:latin typeface="Calibri" pitchFamily="34" charset="0"/>
              <a:cs typeface="Calibri" pitchFamily="34" charset="0"/>
            </a:endParaRPr>
          </a:p>
          <a:p>
            <a:pPr marL="454776" lvl="2" indent="-308837" defTabSz="1218429" fontAlgn="auto">
              <a:spcBef>
                <a:spcPts val="0"/>
              </a:spcBef>
              <a:spcAft>
                <a:spcPts val="800"/>
              </a:spcAft>
              <a:defRPr/>
            </a:pPr>
            <a:endParaRPr lang="en-IN" sz="2700" kern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5400000">
            <a:off x="4064480" y="4597111"/>
            <a:ext cx="484719" cy="277212"/>
          </a:xfrm>
          <a:prstGeom prst="triangle">
            <a:avLst>
              <a:gd name="adj" fmla="val 50000"/>
            </a:avLst>
          </a:prstGeom>
          <a:solidFill>
            <a:srgbClr val="002569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 wrap="none" lIns="0" tIns="60919" rIns="0" bIns="60919" anchor="ctr"/>
          <a:lstStyle/>
          <a:p>
            <a:pPr defTabSz="1218429" fontAlgn="auto">
              <a:spcBef>
                <a:spcPts val="0"/>
              </a:spcBef>
              <a:spcAft>
                <a:spcPts val="0"/>
              </a:spcAft>
            </a:pPr>
            <a:endParaRPr lang="en-US" altLang="en-US" sz="2400" dirty="0">
              <a:solidFill>
                <a:srgbClr val="000000"/>
              </a:solidFill>
              <a:latin typeface="Calibri" pitchFamily="34" charset="0"/>
              <a:ea typeface="PMingLiU" pitchFamily="18" charset="-120"/>
              <a:cs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3051" y="4312307"/>
            <a:ext cx="7457840" cy="874185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4E84C4"/>
            </a:solidFill>
            <a:miter lim="800000"/>
            <a:headEnd/>
            <a:tailEnd/>
          </a:ln>
        </p:spPr>
        <p:txBody>
          <a:bodyPr lIns="121837" tIns="60919" rIns="121837" bIns="60919"/>
          <a:lstStyle/>
          <a:p>
            <a:pPr marL="454776" lvl="2" indent="-308837" defTabSz="1218429" fontAlgn="auto">
              <a:spcBef>
                <a:spcPts val="0"/>
              </a:spcBef>
              <a:spcAft>
                <a:spcPts val="800"/>
              </a:spcAft>
            </a:pPr>
            <a:r>
              <a:rPr lang="en-IN" altLang="en-US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Orientation &amp; Induction</a:t>
            </a:r>
          </a:p>
          <a:p>
            <a:pPr marL="454776" lvl="2" indent="-308837" defTabSz="1218429"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en-US" sz="1600" dirty="0">
                <a:latin typeface="Calibri" pitchFamily="34" charset="0"/>
                <a:cs typeface="Calibri" pitchFamily="34" charset="0"/>
              </a:rPr>
              <a:t>TATA Process Induction, Building a comfort zone, Knowledge Transfer </a:t>
            </a:r>
            <a:endParaRPr lang="en-IN" altLang="en-US" sz="1600" dirty="0">
              <a:latin typeface="Calibri" pitchFamily="34" charset="0"/>
              <a:cs typeface="Calibri" pitchFamily="34" charset="0"/>
            </a:endParaRPr>
          </a:p>
          <a:p>
            <a:pPr marL="454776" lvl="2" indent="-308837" defTabSz="1218429" fontAlgn="auto">
              <a:spcBef>
                <a:spcPts val="0"/>
              </a:spcBef>
              <a:spcAft>
                <a:spcPts val="800"/>
              </a:spcAft>
            </a:pPr>
            <a:endParaRPr lang="en-IN" alt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454776" lvl="2" indent="-308837" defTabSz="1218429" fontAlgn="auto">
              <a:spcBef>
                <a:spcPts val="0"/>
              </a:spcBef>
              <a:spcAft>
                <a:spcPts val="800"/>
              </a:spcAft>
            </a:pPr>
            <a:endParaRPr lang="en-US" alt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63573" y="2035831"/>
            <a:ext cx="7462965" cy="96353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4E84C4"/>
            </a:solidFill>
            <a:prstDash val="solid"/>
            <a:headEnd/>
            <a:tailEnd/>
          </a:ln>
          <a:effectLst/>
        </p:spPr>
        <p:txBody>
          <a:bodyPr lIns="121837" tIns="60919" rIns="121837" bIns="60919"/>
          <a:lstStyle/>
          <a:p>
            <a:pPr marL="454776" lvl="2" indent="-308837" defTabSz="1218429"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IN" sz="270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Communication </a:t>
            </a:r>
          </a:p>
          <a:p>
            <a:pPr marL="454776" lvl="2" indent="-308837" defTabSz="1218429"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en-US" sz="1600" dirty="0">
                <a:latin typeface="Calibri" pitchFamily="34" charset="0"/>
                <a:cs typeface="Calibri" pitchFamily="34" charset="0"/>
              </a:rPr>
              <a:t>TATA Brand awareness, Collaborative Messages, one-on-one meets, Role Discussions  </a:t>
            </a:r>
            <a:endParaRPr lang="en-IN" altLang="en-US" sz="1600" dirty="0">
              <a:latin typeface="Calibri" pitchFamily="34" charset="0"/>
              <a:cs typeface="Calibri" pitchFamily="34" charset="0"/>
            </a:endParaRPr>
          </a:p>
          <a:p>
            <a:pPr marL="454776" lvl="2" indent="-308837" defTabSz="1218429" fontAlgn="auto">
              <a:spcBef>
                <a:spcPts val="0"/>
              </a:spcBef>
              <a:spcAft>
                <a:spcPts val="800"/>
              </a:spcAft>
              <a:defRPr/>
            </a:pPr>
            <a:endParaRPr lang="en-IN" alt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570936" y="5425486"/>
            <a:ext cx="7473017" cy="947011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4E84C4"/>
            </a:solidFill>
            <a:miter lim="800000"/>
            <a:headEnd/>
            <a:tailEnd/>
          </a:ln>
        </p:spPr>
        <p:txBody>
          <a:bodyPr lIns="121837" tIns="60919" rIns="121837" bIns="60919"/>
          <a:lstStyle/>
          <a:p>
            <a:pPr marL="454776" lvl="2" indent="-308837" defTabSz="1218429" fontAlgn="auto">
              <a:spcBef>
                <a:spcPts val="0"/>
              </a:spcBef>
              <a:spcAft>
                <a:spcPts val="800"/>
              </a:spcAft>
            </a:pPr>
            <a:r>
              <a:rPr lang="en-IN" altLang="en-US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Integration</a:t>
            </a:r>
          </a:p>
          <a:p>
            <a:pPr marL="454776" lvl="2" indent="-308837" defTabSz="1218429"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en-US" sz="1600" dirty="0">
                <a:latin typeface="Calibri" pitchFamily="34" charset="0"/>
                <a:cs typeface="Calibri" pitchFamily="34" charset="0"/>
              </a:rPr>
              <a:t>Personalized Integration plan, Consistent HR Interventions, Competency up-skill </a:t>
            </a:r>
            <a:endParaRPr lang="en-IN" altLang="en-US" sz="1600" dirty="0">
              <a:latin typeface="Calibri" pitchFamily="34" charset="0"/>
              <a:cs typeface="Calibri" pitchFamily="34" charset="0"/>
            </a:endParaRPr>
          </a:p>
          <a:p>
            <a:pPr marL="454776" lvl="2" indent="-308837" defTabSz="1218429" fontAlgn="auto">
              <a:spcBef>
                <a:spcPts val="0"/>
              </a:spcBef>
              <a:spcAft>
                <a:spcPts val="800"/>
              </a:spcAft>
            </a:pPr>
            <a:endParaRPr lang="en-IN" alt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454776" lvl="2" indent="-308837" defTabSz="1218429" fontAlgn="auto">
              <a:spcBef>
                <a:spcPts val="0"/>
              </a:spcBef>
              <a:spcAft>
                <a:spcPts val="800"/>
              </a:spcAft>
            </a:pPr>
            <a:endParaRPr lang="en-US" alt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" name="Picture 3" descr="C:\Rajeev\icons\PNG5\64\Gnome-Zoom-Fit-Best-6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5050" y="899584"/>
            <a:ext cx="696203" cy="6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C:\Rajeev\icons\Basic_set2_Png\megaphone_6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0630" y="2080037"/>
            <a:ext cx="791427" cy="79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2" descr="C:\Rajeev\icons\PNG5\64\Gnome-System-Run-6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0441" y="3247564"/>
            <a:ext cx="763918" cy="76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descr="C:\Rajeev\icons\PNG5\48\Gnome-Insert-Link-4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94262" y="5510275"/>
            <a:ext cx="812588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utoShape 9"/>
          <p:cNvSpPr>
            <a:spLocks noChangeArrowheads="1"/>
          </p:cNvSpPr>
          <p:nvPr/>
        </p:nvSpPr>
        <p:spPr bwMode="auto">
          <a:xfrm rot="5400000">
            <a:off x="4077179" y="5717747"/>
            <a:ext cx="484719" cy="277212"/>
          </a:xfrm>
          <a:prstGeom prst="triangle">
            <a:avLst>
              <a:gd name="adj" fmla="val 50000"/>
            </a:avLst>
          </a:prstGeom>
          <a:solidFill>
            <a:srgbClr val="002569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 wrap="none" lIns="0" tIns="60919" rIns="0" bIns="60919" anchor="ctr"/>
          <a:lstStyle/>
          <a:p>
            <a:pPr defTabSz="1218429" fontAlgn="auto">
              <a:spcBef>
                <a:spcPts val="0"/>
              </a:spcBef>
              <a:spcAft>
                <a:spcPts val="0"/>
              </a:spcAft>
            </a:pPr>
            <a:endParaRPr lang="en-US" altLang="en-US" sz="2400" dirty="0">
              <a:solidFill>
                <a:srgbClr val="000000"/>
              </a:solidFill>
              <a:latin typeface="Calibri" pitchFamily="34" charset="0"/>
              <a:ea typeface="PMingLiU" pitchFamily="18" charset="-120"/>
              <a:cs typeface="Calibri" pitchFamily="34" charset="0"/>
            </a:endParaRPr>
          </a:p>
        </p:txBody>
      </p:sp>
      <p:pic>
        <p:nvPicPr>
          <p:cNvPr id="17" name="Picture 6" descr="C:\Rajeev\icons\PNG2\MySpace-high-detai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51946" y="4385426"/>
            <a:ext cx="918394" cy="91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94801" y="2541000"/>
            <a:ext cx="2945633" cy="2217349"/>
          </a:xfrm>
          <a:prstGeom prst="rect">
            <a:avLst/>
          </a:prstGeom>
          <a:solidFill>
            <a:srgbClr val="FDE97F"/>
          </a:solidFill>
          <a:ln>
            <a:noFill/>
          </a:ln>
        </p:spPr>
        <p:txBody>
          <a:bodyPr tIns="0" bIns="0" anchor="ctr"/>
          <a:lstStyle/>
          <a:p>
            <a:pPr algn="ctr" defTabSz="815807"/>
            <a:endParaRPr lang="en-IN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84" y="2631198"/>
            <a:ext cx="2945633" cy="2062022"/>
          </a:xfrm>
          <a:prstGeom prst="rect">
            <a:avLst/>
          </a:prstGeom>
          <a:noFill/>
        </p:spPr>
        <p:txBody>
          <a:bodyPr wrap="square" lIns="121840" tIns="60920" rIns="121840" bIns="60920" rtlCol="0">
            <a:spAutoFit/>
          </a:bodyPr>
          <a:lstStyle/>
          <a:p>
            <a:pPr defTabSz="913821"/>
            <a:r>
              <a:rPr lang="en-US" b="1" dirty="0">
                <a:solidFill>
                  <a:srgbClr val="000000"/>
                </a:solidFill>
                <a:latin typeface="+mn-lt"/>
              </a:rPr>
              <a:t>Key Driving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Factors for </a:t>
            </a:r>
          </a:p>
          <a:p>
            <a:pPr defTabSz="913821"/>
            <a:r>
              <a:rPr lang="en-US" b="1" dirty="0" smtClean="0">
                <a:solidFill>
                  <a:srgbClr val="000000"/>
                </a:solidFill>
                <a:latin typeface="+mn-lt"/>
              </a:rPr>
              <a:t>Re-hiring</a:t>
            </a:r>
            <a:endParaRPr lang="en-US" b="1" dirty="0">
              <a:solidFill>
                <a:srgbClr val="000000"/>
              </a:solidFill>
              <a:latin typeface="+mn-lt"/>
            </a:endParaRPr>
          </a:p>
          <a:p>
            <a:pPr defTabSz="913821"/>
            <a:endParaRPr lang="en-US" dirty="0">
              <a:solidFill>
                <a:srgbClr val="000000"/>
              </a:solidFill>
              <a:latin typeface="+mn-lt"/>
            </a:endParaRPr>
          </a:p>
          <a:p>
            <a:pPr marL="228457" indent="-228457" defTabSz="91382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Knowledge Retention</a:t>
            </a:r>
          </a:p>
          <a:p>
            <a:pPr marL="228457" indent="-228457" defTabSz="91382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Local Support</a:t>
            </a:r>
          </a:p>
          <a:p>
            <a:pPr marL="228457" indent="-228457" defTabSz="91382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Regulatory requirements</a:t>
            </a:r>
          </a:p>
          <a:p>
            <a:pPr marL="228457" indent="-228457" defTabSz="91382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Risk Mitigation</a:t>
            </a:r>
            <a:endParaRPr lang="en-IN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53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7777" y="6173860"/>
            <a:ext cx="11289739" cy="336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indent="-285750" algn="ctr" defTabSz="815807">
              <a:lnSpc>
                <a:spcPct val="90000"/>
              </a:lnSpc>
              <a:buClr>
                <a:srgbClr val="4E84C4"/>
              </a:buClr>
              <a:defRPr/>
            </a:pPr>
            <a:r>
              <a:rPr lang="en-GB" altLang="en-US" b="1" kern="0" dirty="0" smtClean="0">
                <a:solidFill>
                  <a:srgbClr val="FFFFFF"/>
                </a:solidFill>
                <a:latin typeface="Calibri"/>
              </a:rPr>
              <a:t>Process </a:t>
            </a:r>
            <a:r>
              <a:rPr lang="en-GB" altLang="en-US" b="1" kern="0" dirty="0">
                <a:solidFill>
                  <a:srgbClr val="FFFFFF"/>
                </a:solidFill>
                <a:latin typeface="Calibri"/>
              </a:rPr>
              <a:t>assessment will be an important task to move into the new service </a:t>
            </a:r>
            <a:r>
              <a:rPr lang="en-GB" altLang="en-US" b="1" kern="0" dirty="0" smtClean="0">
                <a:solidFill>
                  <a:srgbClr val="FFFFFF"/>
                </a:solidFill>
                <a:latin typeface="Calibri"/>
              </a:rPr>
              <a:t>delivery </a:t>
            </a:r>
            <a:r>
              <a:rPr lang="en-GB" altLang="en-US" b="1" kern="0" dirty="0">
                <a:solidFill>
                  <a:srgbClr val="FFFFFF"/>
                </a:solidFill>
                <a:latin typeface="Calibri"/>
              </a:rPr>
              <a:t>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252" y="660472"/>
            <a:ext cx="3370996" cy="322167"/>
          </a:xfrm>
          <a:prstGeom prst="rect">
            <a:avLst/>
          </a:prstGeom>
          <a:solidFill>
            <a:srgbClr val="0063BE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indent="-137160" algn="ctr">
              <a:lnSpc>
                <a:spcPts val="1900"/>
              </a:lnSpc>
              <a:tabLst>
                <a:tab pos="723900" algn="l"/>
              </a:tabLst>
              <a:defRPr/>
            </a:pPr>
            <a:r>
              <a:rPr lang="en-US" sz="1600" dirty="0">
                <a:solidFill>
                  <a:schemeClr val="bg1"/>
                </a:solidFill>
                <a:latin typeface="Calibri" pitchFamily="34" charset="0"/>
              </a:rPr>
              <a:t>Cross Functional Processes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41276" y="1204114"/>
          <a:ext cx="3237360" cy="2999865"/>
        </p:xfrm>
        <a:graphic>
          <a:graphicData uri="http://schemas.openxmlformats.org/drawingml/2006/table">
            <a:tbl>
              <a:tblPr bandRow="1"/>
              <a:tblGrid>
                <a:gridCol w="3237360"/>
              </a:tblGrid>
              <a:tr h="2727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Incident</a:t>
                      </a:r>
                      <a:r>
                        <a:rPr lang="en-US" sz="1600" kern="0" baseline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 and</a:t>
                      </a:r>
                      <a:r>
                        <a:rPr lang="en-US" sz="16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 Problem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Management</a:t>
                      </a:r>
                    </a:p>
                  </a:txBody>
                  <a:tcPr marL="9521" marR="9521" marT="9521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27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Service Request Management</a:t>
                      </a:r>
                    </a:p>
                  </a:txBody>
                  <a:tcPr marL="9521" marR="9521" marT="9521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27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Change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and Release Management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1" marR="9521" marT="9521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27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Configuration Management </a:t>
                      </a:r>
                    </a:p>
                  </a:txBody>
                  <a:tcPr marL="9521" marR="9521" marT="9521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27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Event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Management</a:t>
                      </a:r>
                    </a:p>
                  </a:txBody>
                  <a:tcPr marL="9521" marR="9521" marT="9521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27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Availability Management</a:t>
                      </a:r>
                    </a:p>
                  </a:txBody>
                  <a:tcPr marL="9521" marR="9521" marT="9521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27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Performance Management</a:t>
                      </a:r>
                    </a:p>
                  </a:txBody>
                  <a:tcPr marL="9521" marR="9521" marT="9521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27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Knowledge Management Process</a:t>
                      </a:r>
                    </a:p>
                  </a:txBody>
                  <a:tcPr marL="9521" marR="9521" marT="9521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27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IT Service Continuity Mgmt</a:t>
                      </a:r>
                    </a:p>
                  </a:txBody>
                  <a:tcPr marL="9521" marR="9521" marT="9521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27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Supplier Management</a:t>
                      </a:r>
                    </a:p>
                  </a:txBody>
                  <a:tcPr marL="9521" marR="9521" marT="9521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27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Service Level and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Reporting</a:t>
                      </a:r>
                    </a:p>
                  </a:txBody>
                  <a:tcPr marL="9521" marR="9521" marT="9521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 bwMode="auto">
          <a:xfrm>
            <a:off x="3742943" y="1211922"/>
            <a:ext cx="2226781" cy="525438"/>
          </a:xfrm>
          <a:prstGeom prst="roundRect">
            <a:avLst/>
          </a:prstGeom>
          <a:noFill/>
          <a:ln w="38100" cap="flat" cmpd="sng" algn="ctr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2" tIns="45696" rIns="91392" bIns="45696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solidFill>
                  <a:srgbClr val="000000"/>
                </a:solidFill>
                <a:latin typeface="+mn-lt"/>
                <a:cs typeface="Calibri" pitchFamily="34" charset="0"/>
              </a:rPr>
              <a:t>Assess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87292" y="1209087"/>
            <a:ext cx="5695405" cy="554399"/>
          </a:xfrm>
          <a:prstGeom prst="rect">
            <a:avLst/>
          </a:prstGeom>
          <a:solidFill>
            <a:srgbClr val="FDE97F"/>
          </a:solidFill>
          <a:ln>
            <a:noFill/>
          </a:ln>
        </p:spPr>
        <p:txBody>
          <a:bodyPr tIns="0" bIns="0" anchor="ctr"/>
          <a:lstStyle/>
          <a:p>
            <a:pPr defTabSz="815807" eaLnBrk="0" hangingPunct="0">
              <a:defRPr/>
            </a:pPr>
            <a:r>
              <a:rPr lang="en-US" dirty="0">
                <a:latin typeface="Calibri" panose="020F0502020204030204" pitchFamily="34" charset="0"/>
              </a:rPr>
              <a:t>Maturity Assessment of existing </a:t>
            </a:r>
            <a:r>
              <a:rPr lang="en-US" dirty="0" smtClean="0">
                <a:latin typeface="Calibri" panose="020F0502020204030204" pitchFamily="34" charset="0"/>
              </a:rPr>
              <a:t>ASM and Testing processes  (Leveraging TCS TIARA</a:t>
            </a:r>
            <a:r>
              <a:rPr lang="en-US" baseline="30000" dirty="0" smtClean="0">
                <a:latin typeface="Calibri" panose="020F0502020204030204" pitchFamily="34" charset="0"/>
              </a:rPr>
              <a:t>TM</a:t>
            </a:r>
            <a:r>
              <a:rPr lang="en-US" dirty="0" smtClean="0">
                <a:latin typeface="Calibri" panose="020F0502020204030204" pitchFamily="34" charset="0"/>
              </a:rPr>
              <a:t> Framework) and tools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742943" y="1860444"/>
            <a:ext cx="2226781" cy="673749"/>
          </a:xfrm>
          <a:prstGeom prst="roundRect">
            <a:avLst/>
          </a:prstGeom>
          <a:noFill/>
          <a:ln w="38100" cap="flat" cmpd="sng" algn="ctr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2" tIns="45696" rIns="91392" bIns="45696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2000" kern="0" dirty="0">
                <a:solidFill>
                  <a:srgbClr val="000000"/>
                </a:solidFill>
                <a:latin typeface="+mn-lt"/>
                <a:cs typeface="Calibri" pitchFamily="34" charset="0"/>
              </a:rPr>
              <a:t>Refine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087292" y="1824453"/>
            <a:ext cx="5695405" cy="708572"/>
          </a:xfrm>
          <a:prstGeom prst="rect">
            <a:avLst/>
          </a:prstGeom>
          <a:solidFill>
            <a:srgbClr val="FDE97F"/>
          </a:solidFill>
          <a:ln>
            <a:noFill/>
          </a:ln>
        </p:spPr>
        <p:txBody>
          <a:bodyPr tIns="0" bIns="0" anchor="ctr"/>
          <a:lstStyle/>
          <a:p>
            <a:pPr defTabSz="815807" eaLnBrk="0" hangingPunct="0">
              <a:defRPr/>
            </a:pPr>
            <a:r>
              <a:rPr lang="en-US" dirty="0">
                <a:latin typeface="Calibri" panose="020F0502020204030204" pitchFamily="34" charset="0"/>
              </a:rPr>
              <a:t>Roadmap of </a:t>
            </a:r>
            <a:r>
              <a:rPr lang="en-US" dirty="0" smtClean="0">
                <a:latin typeface="Calibri" panose="020F0502020204030204" pitchFamily="34" charset="0"/>
              </a:rPr>
              <a:t>process maturity </a:t>
            </a:r>
            <a:r>
              <a:rPr lang="en-US" dirty="0">
                <a:latin typeface="Calibri" panose="020F0502020204030204" pitchFamily="34" charset="0"/>
              </a:rPr>
              <a:t>with potential service improvements aligned with future state model 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3756006" y="3536564"/>
            <a:ext cx="2226781" cy="721927"/>
          </a:xfrm>
          <a:prstGeom prst="roundRect">
            <a:avLst/>
          </a:prstGeom>
          <a:noFill/>
          <a:ln w="38100" cap="flat" cmpd="sng" algn="ctr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2" tIns="45696" rIns="91392" bIns="45696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2000" kern="0" dirty="0">
                <a:solidFill>
                  <a:srgbClr val="000000"/>
                </a:solidFill>
                <a:latin typeface="+mn-lt"/>
                <a:cs typeface="Calibri" pitchFamily="34" charset="0"/>
              </a:rPr>
              <a:t>Train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087292" y="3540035"/>
            <a:ext cx="5695405" cy="718458"/>
          </a:xfrm>
          <a:prstGeom prst="rect">
            <a:avLst/>
          </a:prstGeom>
          <a:solidFill>
            <a:srgbClr val="FDE97F"/>
          </a:solidFill>
          <a:ln>
            <a:noFill/>
          </a:ln>
        </p:spPr>
        <p:txBody>
          <a:bodyPr tIns="0" bIns="0" anchor="ctr"/>
          <a:lstStyle/>
          <a:p>
            <a:pPr defTabSz="815807" eaLnBrk="0" hangingPunct="0">
              <a:defRPr/>
            </a:pPr>
            <a:r>
              <a:rPr lang="en-US" dirty="0">
                <a:latin typeface="Calibri" panose="020F0502020204030204" pitchFamily="34" charset="0"/>
              </a:rPr>
              <a:t>Conduct role-based awareness training programs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3756005" y="4367179"/>
            <a:ext cx="2213719" cy="831838"/>
          </a:xfrm>
          <a:prstGeom prst="roundRect">
            <a:avLst/>
          </a:prstGeom>
          <a:noFill/>
          <a:ln w="38100" cap="flat" cmpd="sng" algn="ctr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2" tIns="45696" rIns="91392" bIns="45696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2000" kern="0" dirty="0">
                <a:solidFill>
                  <a:srgbClr val="000000"/>
                </a:solidFill>
                <a:latin typeface="+mn-lt"/>
                <a:cs typeface="Calibri" pitchFamily="34" charset="0"/>
              </a:rPr>
              <a:t>Readiness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087292" y="4323224"/>
            <a:ext cx="5695405" cy="901337"/>
          </a:xfrm>
          <a:prstGeom prst="rect">
            <a:avLst/>
          </a:prstGeom>
          <a:solidFill>
            <a:srgbClr val="FDE97F"/>
          </a:solidFill>
          <a:ln>
            <a:noFill/>
          </a:ln>
        </p:spPr>
        <p:txBody>
          <a:bodyPr tIns="0" bIns="0" anchor="ctr"/>
          <a:lstStyle/>
          <a:p>
            <a:pPr defTabSz="815807" eaLnBrk="0" hangingPunct="0">
              <a:defRPr/>
            </a:pPr>
            <a:r>
              <a:rPr lang="en-US" dirty="0">
                <a:latin typeface="Calibri" panose="020F0502020204030204" pitchFamily="34" charset="0"/>
              </a:rPr>
              <a:t>Readiness assessment for </a:t>
            </a:r>
            <a:r>
              <a:rPr lang="en-US" dirty="0" smtClean="0">
                <a:latin typeface="Calibri" panose="020F0502020204030204" pitchFamily="34" charset="0"/>
              </a:rPr>
              <a:t>new service </a:t>
            </a:r>
            <a:r>
              <a:rPr lang="en-US" dirty="0">
                <a:latin typeface="Calibri" panose="020F0502020204030204" pitchFamily="34" charset="0"/>
              </a:rPr>
              <a:t>delivery and operations </a:t>
            </a:r>
            <a:r>
              <a:rPr lang="en-US" dirty="0" smtClean="0">
                <a:latin typeface="Calibri" panose="020F0502020204030204" pitchFamily="34" charset="0"/>
              </a:rPr>
              <a:t>procedures with support from  </a:t>
            </a:r>
            <a:r>
              <a:rPr lang="en-US" dirty="0">
                <a:latin typeface="Calibri" panose="020F0502020204030204" pitchFamily="34" charset="0"/>
              </a:rPr>
              <a:t>Transition </a:t>
            </a:r>
            <a:r>
              <a:rPr lang="en-US" dirty="0" smtClean="0">
                <a:latin typeface="Calibri" panose="020F0502020204030204" pitchFamily="34" charset="0"/>
              </a:rPr>
              <a:t>PMO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3782132" y="5310724"/>
            <a:ext cx="2174529" cy="750442"/>
          </a:xfrm>
          <a:prstGeom prst="roundRect">
            <a:avLst/>
          </a:prstGeom>
          <a:noFill/>
          <a:ln w="38100" cap="flat" cmpd="sng" algn="ctr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2" tIns="45696" rIns="91392" bIns="45696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2000" kern="0" dirty="0">
                <a:solidFill>
                  <a:srgbClr val="000000"/>
                </a:solidFill>
                <a:latin typeface="+mn-lt"/>
                <a:cs typeface="Calibri" pitchFamily="34" charset="0"/>
              </a:rPr>
              <a:t>Rollout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074228" y="5289287"/>
            <a:ext cx="5695405" cy="760398"/>
          </a:xfrm>
          <a:prstGeom prst="rect">
            <a:avLst/>
          </a:prstGeom>
          <a:solidFill>
            <a:srgbClr val="FDE97F"/>
          </a:solidFill>
          <a:ln>
            <a:noFill/>
          </a:ln>
        </p:spPr>
        <p:txBody>
          <a:bodyPr tIns="0" bIns="0" anchor="ctr"/>
          <a:lstStyle/>
          <a:p>
            <a:pPr defTabSz="815807" eaLnBrk="0" hangingPunct="0">
              <a:defRPr/>
            </a:pPr>
            <a:r>
              <a:rPr lang="en-US" dirty="0" smtClean="0">
                <a:latin typeface="Calibri" panose="020F0502020204030204" pitchFamily="34" charset="0"/>
              </a:rPr>
              <a:t>Rollout </a:t>
            </a:r>
            <a:r>
              <a:rPr lang="en-US" dirty="0">
                <a:latin typeface="Calibri" panose="020F0502020204030204" pitchFamily="34" charset="0"/>
              </a:rPr>
              <a:t>of the processes </a:t>
            </a:r>
            <a:r>
              <a:rPr lang="en-US" dirty="0" smtClean="0">
                <a:latin typeface="Calibri" panose="020F0502020204030204" pitchFamily="34" charset="0"/>
              </a:rPr>
              <a:t>and re-configured tools across </a:t>
            </a:r>
            <a:r>
              <a:rPr lang="en-US" dirty="0">
                <a:latin typeface="Calibri" panose="020F0502020204030204" pitchFamily="34" charset="0"/>
              </a:rPr>
              <a:t>the organization based on the deployment plan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3742943" y="2620554"/>
            <a:ext cx="2226782" cy="814977"/>
          </a:xfrm>
          <a:prstGeom prst="roundRect">
            <a:avLst/>
          </a:prstGeom>
          <a:noFill/>
          <a:ln w="38100" cap="flat" cmpd="sng" algn="ctr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2" tIns="45696" rIns="91392" bIns="45696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2000" kern="0" dirty="0">
                <a:solidFill>
                  <a:srgbClr val="000000"/>
                </a:solidFill>
                <a:latin typeface="+mn-lt"/>
                <a:cs typeface="Calibri" pitchFamily="34" charset="0"/>
              </a:rPr>
              <a:t>Integrate 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087292" y="2625876"/>
            <a:ext cx="5695405" cy="822719"/>
          </a:xfrm>
          <a:prstGeom prst="rect">
            <a:avLst/>
          </a:prstGeom>
          <a:solidFill>
            <a:srgbClr val="FDE97F"/>
          </a:solidFill>
          <a:ln>
            <a:noFill/>
          </a:ln>
        </p:spPr>
        <p:txBody>
          <a:bodyPr tIns="0" bIns="0" anchor="ctr"/>
          <a:lstStyle/>
          <a:p>
            <a:pPr defTabSz="815807" eaLnBrk="0" hangingPunct="0">
              <a:defRPr/>
            </a:pPr>
            <a:r>
              <a:rPr lang="en-US" dirty="0">
                <a:latin typeface="Calibri" panose="020F0502020204030204" pitchFamily="34" charset="0"/>
              </a:rPr>
              <a:t>Development of </a:t>
            </a:r>
            <a:r>
              <a:rPr lang="en-US" dirty="0" smtClean="0">
                <a:latin typeface="Calibri" panose="020F0502020204030204" pitchFamily="34" charset="0"/>
              </a:rPr>
              <a:t>process </a:t>
            </a:r>
            <a:r>
              <a:rPr lang="en-US" dirty="0">
                <a:latin typeface="Calibri" panose="020F0502020204030204" pitchFamily="34" charset="0"/>
              </a:rPr>
              <a:t>interface </a:t>
            </a:r>
            <a:r>
              <a:rPr lang="en-US" dirty="0" smtClean="0">
                <a:latin typeface="Calibri" panose="020F0502020204030204" pitchFamily="34" charset="0"/>
              </a:rPr>
              <a:t>and </a:t>
            </a:r>
            <a:r>
              <a:rPr lang="en-US" dirty="0">
                <a:latin typeface="Calibri" panose="020F0502020204030204" pitchFamily="34" charset="0"/>
              </a:rPr>
              <a:t>data points for effective operations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" y="97632"/>
            <a:ext cx="12192000" cy="48736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Process and Tools Transition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|</a:t>
            </a:r>
            <a:r>
              <a:rPr lang="en-US" dirty="0" smtClean="0"/>
              <a:t> …backbone of managed services model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3735977" y="656118"/>
            <a:ext cx="8046720" cy="322167"/>
          </a:xfrm>
          <a:prstGeom prst="rect">
            <a:avLst/>
          </a:prstGeom>
          <a:solidFill>
            <a:srgbClr val="0063BE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indent="-137160" algn="ctr">
              <a:lnSpc>
                <a:spcPts val="1900"/>
              </a:lnSpc>
              <a:tabLst>
                <a:tab pos="723900" algn="l"/>
              </a:tabLst>
              <a:defRPr/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Key Activities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357198" y="4577385"/>
          <a:ext cx="3237360" cy="1520166"/>
        </p:xfrm>
        <a:graphic>
          <a:graphicData uri="http://schemas.openxmlformats.org/drawingml/2006/table">
            <a:tbl>
              <a:tblPr bandRow="1"/>
              <a:tblGrid>
                <a:gridCol w="3237360"/>
              </a:tblGrid>
              <a:tr h="206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Test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Management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1" marR="9521" marT="9521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D38C"/>
                    </a:solidFill>
                  </a:tcPr>
                </a:tc>
              </a:tr>
              <a:tr h="206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Test Processes and Tollgates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1" marR="9521" marT="9521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D38C"/>
                    </a:solidFill>
                  </a:tcPr>
                </a:tc>
              </a:tr>
              <a:tr h="206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Test Automation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1" marR="9521" marT="9521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D38C"/>
                    </a:solidFill>
                  </a:tcPr>
                </a:tc>
              </a:tr>
              <a:tr h="206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Non-functional testing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1" marR="9521" marT="9521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D38C"/>
                    </a:solidFill>
                  </a:tcPr>
                </a:tc>
              </a:tr>
              <a:tr h="206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Test Environment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Management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1" marR="9521" marT="9521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D38C"/>
                    </a:solidFill>
                  </a:tcPr>
                </a:tc>
              </a:tr>
              <a:tr h="206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Test Data Management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1" marR="9521" marT="9521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D38C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132763" y="928047"/>
            <a:ext cx="1461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ASM Processes</a:t>
            </a:r>
            <a:endParaRPr lang="en-US" sz="1600" b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5596" y="4219431"/>
            <a:ext cx="2503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Testing Processes and Tools</a:t>
            </a:r>
            <a:endParaRPr 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80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640080" y="1152933"/>
            <a:ext cx="2050868" cy="4843974"/>
          </a:xfrm>
          <a:custGeom>
            <a:avLst/>
            <a:gdLst>
              <a:gd name="T0" fmla="*/ 667 w 4000"/>
              <a:gd name="T1" fmla="*/ 0 h 16600"/>
              <a:gd name="T2" fmla="*/ 0 w 4000"/>
              <a:gd name="T3" fmla="*/ 667 h 16600"/>
              <a:gd name="T4" fmla="*/ 0 w 4000"/>
              <a:gd name="T5" fmla="*/ 15934 h 16600"/>
              <a:gd name="T6" fmla="*/ 667 w 4000"/>
              <a:gd name="T7" fmla="*/ 16600 h 16600"/>
              <a:gd name="T8" fmla="*/ 3334 w 4000"/>
              <a:gd name="T9" fmla="*/ 16600 h 16600"/>
              <a:gd name="T10" fmla="*/ 4000 w 4000"/>
              <a:gd name="T11" fmla="*/ 15934 h 16600"/>
              <a:gd name="T12" fmla="*/ 4000 w 4000"/>
              <a:gd name="T13" fmla="*/ 667 h 16600"/>
              <a:gd name="T14" fmla="*/ 3334 w 4000"/>
              <a:gd name="T15" fmla="*/ 0 h 16600"/>
              <a:gd name="T16" fmla="*/ 667 w 4000"/>
              <a:gd name="T17" fmla="*/ 0 h 16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00"/>
              <a:gd name="T28" fmla="*/ 0 h 16600"/>
              <a:gd name="T29" fmla="*/ 4000 w 4000"/>
              <a:gd name="T30" fmla="*/ 16600 h 16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00" h="16600">
                <a:moveTo>
                  <a:pt x="667" y="0"/>
                </a:moveTo>
                <a:cubicBezTo>
                  <a:pt x="299" y="0"/>
                  <a:pt x="0" y="299"/>
                  <a:pt x="0" y="667"/>
                </a:cubicBezTo>
                <a:lnTo>
                  <a:pt x="0" y="15934"/>
                </a:lnTo>
                <a:cubicBezTo>
                  <a:pt x="0" y="16302"/>
                  <a:pt x="299" y="16600"/>
                  <a:pt x="667" y="16600"/>
                </a:cubicBezTo>
                <a:lnTo>
                  <a:pt x="3334" y="16600"/>
                </a:lnTo>
                <a:cubicBezTo>
                  <a:pt x="3702" y="16600"/>
                  <a:pt x="4000" y="16302"/>
                  <a:pt x="4000" y="15934"/>
                </a:cubicBezTo>
                <a:lnTo>
                  <a:pt x="4000" y="667"/>
                </a:lnTo>
                <a:cubicBezTo>
                  <a:pt x="4000" y="299"/>
                  <a:pt x="3702" y="0"/>
                  <a:pt x="3334" y="0"/>
                </a:cubicBezTo>
                <a:lnTo>
                  <a:pt x="667" y="0"/>
                </a:lnTo>
                <a:close/>
              </a:path>
            </a:pathLst>
          </a:custGeom>
          <a:solidFill>
            <a:srgbClr val="E4E6E3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/>
          <a:lstStyle/>
          <a:p>
            <a:pPr algn="ctr">
              <a:defRPr/>
            </a:pPr>
            <a:endParaRPr lang="en-IN" sz="1600" b="1" kern="0" dirty="0">
              <a:solidFill>
                <a:srgbClr val="0063B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859803" y="1147966"/>
            <a:ext cx="1777511" cy="4859133"/>
          </a:xfrm>
          <a:custGeom>
            <a:avLst/>
            <a:gdLst>
              <a:gd name="T0" fmla="*/ 667 w 4000"/>
              <a:gd name="T1" fmla="*/ 0 h 16600"/>
              <a:gd name="T2" fmla="*/ 0 w 4000"/>
              <a:gd name="T3" fmla="*/ 667 h 16600"/>
              <a:gd name="T4" fmla="*/ 0 w 4000"/>
              <a:gd name="T5" fmla="*/ 15934 h 16600"/>
              <a:gd name="T6" fmla="*/ 667 w 4000"/>
              <a:gd name="T7" fmla="*/ 16600 h 16600"/>
              <a:gd name="T8" fmla="*/ 3334 w 4000"/>
              <a:gd name="T9" fmla="*/ 16600 h 16600"/>
              <a:gd name="T10" fmla="*/ 4000 w 4000"/>
              <a:gd name="T11" fmla="*/ 15934 h 16600"/>
              <a:gd name="T12" fmla="*/ 4000 w 4000"/>
              <a:gd name="T13" fmla="*/ 667 h 16600"/>
              <a:gd name="T14" fmla="*/ 3334 w 4000"/>
              <a:gd name="T15" fmla="*/ 0 h 16600"/>
              <a:gd name="T16" fmla="*/ 667 w 4000"/>
              <a:gd name="T17" fmla="*/ 0 h 16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00"/>
              <a:gd name="T28" fmla="*/ 0 h 16600"/>
              <a:gd name="T29" fmla="*/ 4000 w 4000"/>
              <a:gd name="T30" fmla="*/ 16600 h 16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00" h="16600">
                <a:moveTo>
                  <a:pt x="667" y="0"/>
                </a:moveTo>
                <a:cubicBezTo>
                  <a:pt x="299" y="0"/>
                  <a:pt x="0" y="299"/>
                  <a:pt x="0" y="667"/>
                </a:cubicBezTo>
                <a:lnTo>
                  <a:pt x="0" y="15934"/>
                </a:lnTo>
                <a:cubicBezTo>
                  <a:pt x="0" y="16302"/>
                  <a:pt x="299" y="16600"/>
                  <a:pt x="667" y="16600"/>
                </a:cubicBezTo>
                <a:lnTo>
                  <a:pt x="3334" y="16600"/>
                </a:lnTo>
                <a:cubicBezTo>
                  <a:pt x="3702" y="16600"/>
                  <a:pt x="4000" y="16302"/>
                  <a:pt x="4000" y="15934"/>
                </a:cubicBezTo>
                <a:lnTo>
                  <a:pt x="4000" y="667"/>
                </a:lnTo>
                <a:cubicBezTo>
                  <a:pt x="4000" y="299"/>
                  <a:pt x="3702" y="0"/>
                  <a:pt x="3334" y="0"/>
                </a:cubicBezTo>
                <a:lnTo>
                  <a:pt x="667" y="0"/>
                </a:lnTo>
                <a:close/>
              </a:path>
            </a:pathLst>
          </a:custGeom>
          <a:solidFill>
            <a:srgbClr val="E4E6E3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/>
          <a:lstStyle/>
          <a:p>
            <a:pPr algn="ctr">
              <a:defRPr/>
            </a:pPr>
            <a:endParaRPr lang="en-IN" sz="1600" b="1" kern="0" dirty="0">
              <a:solidFill>
                <a:srgbClr val="0063B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715691" y="1151120"/>
            <a:ext cx="1844546" cy="4860741"/>
          </a:xfrm>
          <a:custGeom>
            <a:avLst/>
            <a:gdLst>
              <a:gd name="T0" fmla="*/ 667 w 4000"/>
              <a:gd name="T1" fmla="*/ 0 h 16600"/>
              <a:gd name="T2" fmla="*/ 0 w 4000"/>
              <a:gd name="T3" fmla="*/ 667 h 16600"/>
              <a:gd name="T4" fmla="*/ 0 w 4000"/>
              <a:gd name="T5" fmla="*/ 15934 h 16600"/>
              <a:gd name="T6" fmla="*/ 667 w 4000"/>
              <a:gd name="T7" fmla="*/ 16600 h 16600"/>
              <a:gd name="T8" fmla="*/ 3334 w 4000"/>
              <a:gd name="T9" fmla="*/ 16600 h 16600"/>
              <a:gd name="T10" fmla="*/ 4000 w 4000"/>
              <a:gd name="T11" fmla="*/ 15934 h 16600"/>
              <a:gd name="T12" fmla="*/ 4000 w 4000"/>
              <a:gd name="T13" fmla="*/ 667 h 16600"/>
              <a:gd name="T14" fmla="*/ 3334 w 4000"/>
              <a:gd name="T15" fmla="*/ 0 h 16600"/>
              <a:gd name="T16" fmla="*/ 667 w 4000"/>
              <a:gd name="T17" fmla="*/ 0 h 16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00"/>
              <a:gd name="T28" fmla="*/ 0 h 16600"/>
              <a:gd name="T29" fmla="*/ 4000 w 4000"/>
              <a:gd name="T30" fmla="*/ 16600 h 16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00" h="16600">
                <a:moveTo>
                  <a:pt x="667" y="0"/>
                </a:moveTo>
                <a:cubicBezTo>
                  <a:pt x="299" y="0"/>
                  <a:pt x="0" y="299"/>
                  <a:pt x="0" y="667"/>
                </a:cubicBezTo>
                <a:lnTo>
                  <a:pt x="0" y="15934"/>
                </a:lnTo>
                <a:cubicBezTo>
                  <a:pt x="0" y="16302"/>
                  <a:pt x="299" y="16600"/>
                  <a:pt x="667" y="16600"/>
                </a:cubicBezTo>
                <a:lnTo>
                  <a:pt x="3334" y="16600"/>
                </a:lnTo>
                <a:cubicBezTo>
                  <a:pt x="3702" y="16600"/>
                  <a:pt x="4000" y="16302"/>
                  <a:pt x="4000" y="15934"/>
                </a:cubicBezTo>
                <a:lnTo>
                  <a:pt x="4000" y="667"/>
                </a:lnTo>
                <a:cubicBezTo>
                  <a:pt x="4000" y="299"/>
                  <a:pt x="3702" y="0"/>
                  <a:pt x="3334" y="0"/>
                </a:cubicBezTo>
                <a:lnTo>
                  <a:pt x="667" y="0"/>
                </a:lnTo>
                <a:close/>
              </a:path>
            </a:pathLst>
          </a:custGeom>
          <a:solidFill>
            <a:srgbClr val="E4E6E3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/>
          <a:lstStyle/>
          <a:p>
            <a:pPr algn="ctr">
              <a:defRPr/>
            </a:pPr>
            <a:endParaRPr lang="en-IN" sz="1600" b="1" kern="0" dirty="0">
              <a:solidFill>
                <a:srgbClr val="0063B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635931" y="1152706"/>
            <a:ext cx="1740215" cy="4860743"/>
          </a:xfrm>
          <a:custGeom>
            <a:avLst/>
            <a:gdLst>
              <a:gd name="T0" fmla="*/ 666 w 4000"/>
              <a:gd name="T1" fmla="*/ 0 h 16600"/>
              <a:gd name="T2" fmla="*/ 0 w 4000"/>
              <a:gd name="T3" fmla="*/ 667 h 16600"/>
              <a:gd name="T4" fmla="*/ 0 w 4000"/>
              <a:gd name="T5" fmla="*/ 15934 h 16600"/>
              <a:gd name="T6" fmla="*/ 666 w 4000"/>
              <a:gd name="T7" fmla="*/ 16600 h 16600"/>
              <a:gd name="T8" fmla="*/ 3333 w 4000"/>
              <a:gd name="T9" fmla="*/ 16600 h 16600"/>
              <a:gd name="T10" fmla="*/ 4000 w 4000"/>
              <a:gd name="T11" fmla="*/ 15934 h 16600"/>
              <a:gd name="T12" fmla="*/ 4000 w 4000"/>
              <a:gd name="T13" fmla="*/ 667 h 16600"/>
              <a:gd name="T14" fmla="*/ 3333 w 4000"/>
              <a:gd name="T15" fmla="*/ 0 h 16600"/>
              <a:gd name="T16" fmla="*/ 666 w 4000"/>
              <a:gd name="T17" fmla="*/ 0 h 16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00"/>
              <a:gd name="T28" fmla="*/ 0 h 16600"/>
              <a:gd name="T29" fmla="*/ 4000 w 4000"/>
              <a:gd name="T30" fmla="*/ 16600 h 16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00" h="16600">
                <a:moveTo>
                  <a:pt x="666" y="0"/>
                </a:moveTo>
                <a:cubicBezTo>
                  <a:pt x="298" y="0"/>
                  <a:pt x="0" y="299"/>
                  <a:pt x="0" y="667"/>
                </a:cubicBezTo>
                <a:lnTo>
                  <a:pt x="0" y="15934"/>
                </a:lnTo>
                <a:cubicBezTo>
                  <a:pt x="0" y="16302"/>
                  <a:pt x="298" y="16600"/>
                  <a:pt x="666" y="16600"/>
                </a:cubicBezTo>
                <a:lnTo>
                  <a:pt x="3333" y="16600"/>
                </a:lnTo>
                <a:cubicBezTo>
                  <a:pt x="3701" y="16600"/>
                  <a:pt x="4000" y="16302"/>
                  <a:pt x="4000" y="15934"/>
                </a:cubicBezTo>
                <a:lnTo>
                  <a:pt x="4000" y="667"/>
                </a:lnTo>
                <a:cubicBezTo>
                  <a:pt x="4000" y="299"/>
                  <a:pt x="3701" y="0"/>
                  <a:pt x="3333" y="0"/>
                </a:cubicBezTo>
                <a:lnTo>
                  <a:pt x="666" y="0"/>
                </a:lnTo>
                <a:close/>
              </a:path>
            </a:pathLst>
          </a:custGeom>
          <a:solidFill>
            <a:srgbClr val="E4E6E3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/>
          <a:lstStyle/>
          <a:p>
            <a:pPr algn="ctr">
              <a:defRPr/>
            </a:pPr>
            <a:endParaRPr lang="en-IN" sz="1600" b="1" kern="0" dirty="0">
              <a:solidFill>
                <a:srgbClr val="0063B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0213409" y="1152706"/>
            <a:ext cx="1830546" cy="4860743"/>
          </a:xfrm>
          <a:custGeom>
            <a:avLst/>
            <a:gdLst>
              <a:gd name="T0" fmla="*/ 666 w 4000"/>
              <a:gd name="T1" fmla="*/ 0 h 16600"/>
              <a:gd name="T2" fmla="*/ 0 w 4000"/>
              <a:gd name="T3" fmla="*/ 667 h 16600"/>
              <a:gd name="T4" fmla="*/ 0 w 4000"/>
              <a:gd name="T5" fmla="*/ 15934 h 16600"/>
              <a:gd name="T6" fmla="*/ 666 w 4000"/>
              <a:gd name="T7" fmla="*/ 16600 h 16600"/>
              <a:gd name="T8" fmla="*/ 3333 w 4000"/>
              <a:gd name="T9" fmla="*/ 16600 h 16600"/>
              <a:gd name="T10" fmla="*/ 4000 w 4000"/>
              <a:gd name="T11" fmla="*/ 15934 h 16600"/>
              <a:gd name="T12" fmla="*/ 4000 w 4000"/>
              <a:gd name="T13" fmla="*/ 667 h 16600"/>
              <a:gd name="T14" fmla="*/ 3333 w 4000"/>
              <a:gd name="T15" fmla="*/ 0 h 16600"/>
              <a:gd name="T16" fmla="*/ 666 w 4000"/>
              <a:gd name="T17" fmla="*/ 0 h 16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00"/>
              <a:gd name="T28" fmla="*/ 0 h 16600"/>
              <a:gd name="T29" fmla="*/ 4000 w 4000"/>
              <a:gd name="T30" fmla="*/ 16600 h 16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00" h="16600">
                <a:moveTo>
                  <a:pt x="666" y="0"/>
                </a:moveTo>
                <a:cubicBezTo>
                  <a:pt x="298" y="0"/>
                  <a:pt x="0" y="299"/>
                  <a:pt x="0" y="667"/>
                </a:cubicBezTo>
                <a:lnTo>
                  <a:pt x="0" y="15934"/>
                </a:lnTo>
                <a:cubicBezTo>
                  <a:pt x="0" y="16302"/>
                  <a:pt x="298" y="16600"/>
                  <a:pt x="666" y="16600"/>
                </a:cubicBezTo>
                <a:lnTo>
                  <a:pt x="3333" y="16600"/>
                </a:lnTo>
                <a:cubicBezTo>
                  <a:pt x="3701" y="16600"/>
                  <a:pt x="4000" y="16302"/>
                  <a:pt x="4000" y="15934"/>
                </a:cubicBezTo>
                <a:lnTo>
                  <a:pt x="4000" y="667"/>
                </a:lnTo>
                <a:cubicBezTo>
                  <a:pt x="4000" y="299"/>
                  <a:pt x="3701" y="0"/>
                  <a:pt x="3333" y="0"/>
                </a:cubicBezTo>
                <a:lnTo>
                  <a:pt x="666" y="0"/>
                </a:lnTo>
                <a:close/>
              </a:path>
            </a:pathLst>
          </a:custGeom>
          <a:solidFill>
            <a:srgbClr val="E4E6E3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/>
          <a:lstStyle/>
          <a:p>
            <a:pPr algn="ctr">
              <a:defRPr/>
            </a:pPr>
            <a:endParaRPr lang="en-IN" sz="1600" b="1" kern="0" dirty="0">
              <a:solidFill>
                <a:srgbClr val="0063B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582984" y="1136468"/>
            <a:ext cx="1566504" cy="4860743"/>
          </a:xfrm>
          <a:custGeom>
            <a:avLst/>
            <a:gdLst>
              <a:gd name="T0" fmla="*/ 666 w 4000"/>
              <a:gd name="T1" fmla="*/ 0 h 16600"/>
              <a:gd name="T2" fmla="*/ 0 w 4000"/>
              <a:gd name="T3" fmla="*/ 667 h 16600"/>
              <a:gd name="T4" fmla="*/ 0 w 4000"/>
              <a:gd name="T5" fmla="*/ 15934 h 16600"/>
              <a:gd name="T6" fmla="*/ 666 w 4000"/>
              <a:gd name="T7" fmla="*/ 16600 h 16600"/>
              <a:gd name="T8" fmla="*/ 3333 w 4000"/>
              <a:gd name="T9" fmla="*/ 16600 h 16600"/>
              <a:gd name="T10" fmla="*/ 4000 w 4000"/>
              <a:gd name="T11" fmla="*/ 15934 h 16600"/>
              <a:gd name="T12" fmla="*/ 4000 w 4000"/>
              <a:gd name="T13" fmla="*/ 667 h 16600"/>
              <a:gd name="T14" fmla="*/ 3333 w 4000"/>
              <a:gd name="T15" fmla="*/ 0 h 16600"/>
              <a:gd name="T16" fmla="*/ 666 w 4000"/>
              <a:gd name="T17" fmla="*/ 0 h 16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00"/>
              <a:gd name="T28" fmla="*/ 0 h 16600"/>
              <a:gd name="T29" fmla="*/ 4000 w 4000"/>
              <a:gd name="T30" fmla="*/ 16600 h 16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00" h="16600">
                <a:moveTo>
                  <a:pt x="666" y="0"/>
                </a:moveTo>
                <a:cubicBezTo>
                  <a:pt x="298" y="0"/>
                  <a:pt x="0" y="299"/>
                  <a:pt x="0" y="667"/>
                </a:cubicBezTo>
                <a:lnTo>
                  <a:pt x="0" y="15934"/>
                </a:lnTo>
                <a:cubicBezTo>
                  <a:pt x="0" y="16302"/>
                  <a:pt x="298" y="16600"/>
                  <a:pt x="666" y="16600"/>
                </a:cubicBezTo>
                <a:lnTo>
                  <a:pt x="3333" y="16600"/>
                </a:lnTo>
                <a:cubicBezTo>
                  <a:pt x="3701" y="16600"/>
                  <a:pt x="4000" y="16302"/>
                  <a:pt x="4000" y="15934"/>
                </a:cubicBezTo>
                <a:lnTo>
                  <a:pt x="4000" y="667"/>
                </a:lnTo>
                <a:cubicBezTo>
                  <a:pt x="4000" y="299"/>
                  <a:pt x="3701" y="0"/>
                  <a:pt x="3333" y="0"/>
                </a:cubicBezTo>
                <a:lnTo>
                  <a:pt x="666" y="0"/>
                </a:lnTo>
                <a:close/>
              </a:path>
            </a:pathLst>
          </a:custGeom>
          <a:solidFill>
            <a:srgbClr val="E4E6E3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/>
          <a:lstStyle/>
          <a:p>
            <a:pPr algn="ctr">
              <a:defRPr/>
            </a:pPr>
            <a:endParaRPr lang="en-IN" sz="1600" b="1" kern="0" dirty="0">
              <a:solidFill>
                <a:srgbClr val="0063B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 rot="16200000">
            <a:off x="-211831" y="1194678"/>
            <a:ext cx="1038680" cy="432139"/>
          </a:xfrm>
          <a:prstGeom prst="rect">
            <a:avLst/>
          </a:prstGeom>
          <a:solidFill>
            <a:srgbClr val="0063BE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algn="ctr" fontAlgn="auto">
              <a:spcBef>
                <a:spcPct val="50000"/>
              </a:spcBef>
              <a:spcAft>
                <a:spcPts val="0"/>
              </a:spcAft>
              <a:defRPr sz="1000" b="1" kern="0">
                <a:solidFill>
                  <a:sysClr val="windowText" lastClr="000000"/>
                </a:solidFill>
              </a:defRPr>
            </a:lvl1pPr>
          </a:lstStyle>
          <a:p>
            <a:pPr indent="-137160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/>
            </a:pPr>
            <a:r>
              <a:rPr lang="en-US" sz="1800" kern="1200" dirty="0">
                <a:solidFill>
                  <a:schemeClr val="bg1"/>
                </a:solidFill>
                <a:latin typeface="Calibri" pitchFamily="34" charset="0"/>
              </a:rPr>
              <a:t>Phases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 rot="16200000">
            <a:off x="-1702252" y="3852687"/>
            <a:ext cx="4019519" cy="432140"/>
          </a:xfrm>
          <a:prstGeom prst="rect">
            <a:avLst/>
          </a:prstGeom>
          <a:solidFill>
            <a:srgbClr val="0063BE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algn="ctr" fontAlgn="auto">
              <a:spcBef>
                <a:spcPct val="50000"/>
              </a:spcBef>
              <a:spcAft>
                <a:spcPts val="0"/>
              </a:spcAft>
              <a:defRPr sz="1000" b="1" kern="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indent="-137160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/>
            </a:pPr>
            <a:r>
              <a:rPr lang="en-US" sz="1800" kern="1200" dirty="0">
                <a:solidFill>
                  <a:schemeClr val="bg1"/>
                </a:solidFill>
                <a:latin typeface="Calibri" pitchFamily="34" charset="0"/>
              </a:rPr>
              <a:t>Organization Change Management 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744582" y="2111545"/>
            <a:ext cx="1789611" cy="4149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Create &amp; orient joint OCM team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738858" y="2625634"/>
            <a:ext cx="1795766" cy="34978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kern="0" dirty="0">
                <a:solidFill>
                  <a:sysClr val="windowText" lastClr="000000"/>
                </a:solidFill>
              </a:rPr>
              <a:t>Refine OCM scope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969805" y="1211188"/>
            <a:ext cx="1394526" cy="4142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en-US" sz="1400" b="1" kern="0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en-US" sz="1400" b="1" kern="0" dirty="0">
                <a:solidFill>
                  <a:sysClr val="windowText" lastClr="000000"/>
                </a:solidFill>
              </a:rPr>
              <a:t>Due Diligence </a:t>
            </a:r>
          </a:p>
          <a:p>
            <a:pPr algn="ctr">
              <a:defRPr/>
            </a:pPr>
            <a:endParaRPr lang="en-US" sz="14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743782" y="3090850"/>
            <a:ext cx="1790471" cy="60445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Start Change History &amp; Readiness Assessment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2973205" y="1211188"/>
            <a:ext cx="1570694" cy="4142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en-US" sz="1400" b="1" kern="0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en-US" sz="1400" b="1" kern="0" dirty="0">
                <a:solidFill>
                  <a:sysClr val="windowText" lastClr="000000"/>
                </a:solidFill>
              </a:rPr>
              <a:t>Project Start-Up</a:t>
            </a:r>
          </a:p>
          <a:p>
            <a:pPr algn="ctr">
              <a:defRPr/>
            </a:pPr>
            <a:endParaRPr lang="en-US" sz="14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2979311" y="2111546"/>
            <a:ext cx="3486803" cy="4135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Perform Change Impact Assessment &amp; Role Mapping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2977274" y="2586447"/>
            <a:ext cx="1566121" cy="5486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Create Communication Strategy &amp;  Plan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4928854" y="1205503"/>
            <a:ext cx="1489777" cy="4142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400" b="1" kern="0" dirty="0">
                <a:solidFill>
                  <a:sysClr val="windowText" lastClr="000000"/>
                </a:solidFill>
              </a:rPr>
              <a:t>Knowledge </a:t>
            </a:r>
          </a:p>
          <a:p>
            <a:pPr algn="ctr">
              <a:defRPr/>
            </a:pPr>
            <a:r>
              <a:rPr lang="en-US" sz="1400" b="1" kern="0" dirty="0">
                <a:solidFill>
                  <a:sysClr val="windowText" lastClr="000000"/>
                </a:solidFill>
              </a:rPr>
              <a:t>Transfer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807131" y="2599509"/>
            <a:ext cx="1694003" cy="6114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Create Competency Development Plan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759041" y="1214030"/>
            <a:ext cx="1489777" cy="4142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en-US" sz="1400" b="1" kern="0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en-US" sz="1400" b="1" kern="0" dirty="0">
                <a:solidFill>
                  <a:sysClr val="windowText" lastClr="000000"/>
                </a:solidFill>
              </a:rPr>
              <a:t>Pilot</a:t>
            </a:r>
          </a:p>
          <a:p>
            <a:pPr algn="ctr">
              <a:defRPr/>
            </a:pPr>
            <a:endParaRPr lang="en-US" sz="14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6672922" y="2116183"/>
            <a:ext cx="1567584" cy="12704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Conduct changed process dipstick survey &amp;  take corrective actions </a:t>
            </a: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8649024" y="1200694"/>
            <a:ext cx="1408775" cy="41592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400" b="1" kern="0" dirty="0">
                <a:solidFill>
                  <a:sysClr val="windowText" lastClr="000000"/>
                </a:solidFill>
              </a:rPr>
              <a:t>Steady State Maintenance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0465637" y="1215451"/>
            <a:ext cx="1319202" cy="4142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400" b="1" kern="0" dirty="0">
                <a:solidFill>
                  <a:sysClr val="windowText" lastClr="000000"/>
                </a:solidFill>
              </a:rPr>
              <a:t>Transform</a:t>
            </a: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 rot="5400000" flipH="1">
            <a:off x="1797504" y="3738385"/>
            <a:ext cx="1933071" cy="141199"/>
          </a:xfrm>
          <a:prstGeom prst="triangle">
            <a:avLst>
              <a:gd name="adj" fmla="val 49995"/>
            </a:avLst>
          </a:prstGeom>
          <a:solidFill>
            <a:srgbClr val="0063BE"/>
          </a:solidFill>
          <a:ln w="635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lIns="45708" rIns="45708"/>
          <a:lstStyle/>
          <a:p>
            <a:pPr>
              <a:defRPr/>
            </a:pPr>
            <a:endParaRPr lang="en-IN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6" name="AutoShape 30"/>
          <p:cNvSpPr>
            <a:spLocks noChangeArrowheads="1"/>
          </p:cNvSpPr>
          <p:nvPr/>
        </p:nvSpPr>
        <p:spPr bwMode="auto">
          <a:xfrm rot="5400000" flipH="1">
            <a:off x="7520427" y="3703982"/>
            <a:ext cx="1933071" cy="175087"/>
          </a:xfrm>
          <a:prstGeom prst="triangle">
            <a:avLst>
              <a:gd name="adj" fmla="val 49995"/>
            </a:avLst>
          </a:prstGeom>
          <a:solidFill>
            <a:srgbClr val="0063BE"/>
          </a:solidFill>
          <a:ln w="635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lIns="45708" rIns="45708"/>
          <a:lstStyle/>
          <a:p>
            <a:pPr>
              <a:defRPr/>
            </a:pPr>
            <a:endParaRPr lang="en-IN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758476" y="3785790"/>
            <a:ext cx="1796909" cy="62941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Conduct Executive Case for Change workshops</a:t>
            </a: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760012" y="4541906"/>
            <a:ext cx="1787404" cy="4323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Identify Key Risks and Opportunities</a:t>
            </a: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10327712" y="3526972"/>
            <a:ext cx="1650930" cy="6463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Perform Performance </a:t>
            </a:r>
          </a:p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evaluation</a:t>
            </a: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2977274" y="3191383"/>
            <a:ext cx="1566121" cy="5968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Build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awareness: Vision &amp; Roadmap</a:t>
            </a: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4805457" y="3277538"/>
            <a:ext cx="1694003" cy="73275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endParaRPr lang="en-US" sz="1400" kern="0" dirty="0">
              <a:solidFill>
                <a:sysClr val="windowText" lastClr="000000"/>
              </a:solidFill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Rollout Training across impacted Retained IT workforce </a:t>
            </a:r>
          </a:p>
          <a:p>
            <a:pPr algn="ctr">
              <a:lnSpc>
                <a:spcPct val="80000"/>
              </a:lnSpc>
              <a:defRPr/>
            </a:pP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989491" y="3852350"/>
            <a:ext cx="1566121" cy="4461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Facilitate Cultural Integration</a:t>
            </a: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736398" y="5094994"/>
            <a:ext cx="1811006" cy="48284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Outline OCM Strategy &amp; Plan</a:t>
            </a:r>
          </a:p>
        </p:txBody>
      </p:sp>
      <p:sp>
        <p:nvSpPr>
          <p:cNvPr id="34" name="Rectangle 41"/>
          <p:cNvSpPr>
            <a:spLocks noChangeArrowheads="1"/>
          </p:cNvSpPr>
          <p:nvPr/>
        </p:nvSpPr>
        <p:spPr bwMode="auto">
          <a:xfrm>
            <a:off x="8655131" y="2112396"/>
            <a:ext cx="1394527" cy="86593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Establish Standard Operating </a:t>
            </a:r>
            <a:r>
              <a:rPr lang="en-US" sz="1400" kern="0" dirty="0" smtClean="0">
                <a:solidFill>
                  <a:sysClr val="windowText" lastClr="000000"/>
                </a:solidFill>
              </a:rPr>
              <a:t>Procedure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42"/>
          <p:cNvSpPr>
            <a:spLocks noChangeArrowheads="1"/>
          </p:cNvSpPr>
          <p:nvPr/>
        </p:nvSpPr>
        <p:spPr bwMode="auto">
          <a:xfrm>
            <a:off x="10315168" y="5063104"/>
            <a:ext cx="1663474" cy="5350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Hand-over to </a:t>
            </a:r>
            <a:r>
              <a:rPr lang="en-US" sz="1400" kern="0" dirty="0" smtClean="0">
                <a:solidFill>
                  <a:sysClr val="windowText" lastClr="000000"/>
                </a:solidFill>
              </a:rPr>
              <a:t>NYL OCM </a:t>
            </a:r>
            <a:r>
              <a:rPr lang="en-US" sz="1400" kern="0" dirty="0">
                <a:solidFill>
                  <a:sysClr val="windowText" lastClr="000000"/>
                </a:solidFill>
              </a:rPr>
              <a:t>team</a:t>
            </a:r>
          </a:p>
        </p:txBody>
      </p:sp>
      <p:sp>
        <p:nvSpPr>
          <p:cNvPr id="36" name="Rectangle 43"/>
          <p:cNvSpPr>
            <a:spLocks noChangeArrowheads="1"/>
          </p:cNvSpPr>
          <p:nvPr/>
        </p:nvSpPr>
        <p:spPr bwMode="auto">
          <a:xfrm>
            <a:off x="1134545" y="1711235"/>
            <a:ext cx="10382419" cy="268712"/>
          </a:xfrm>
          <a:prstGeom prst="rect">
            <a:avLst/>
          </a:prstGeom>
          <a:solidFill>
            <a:srgbClr val="0063BE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FFFFFF"/>
                </a:solidFill>
              </a:rPr>
              <a:t>Milestone achievement communiqués and conduct town hall </a:t>
            </a:r>
            <a:r>
              <a:rPr lang="en-US" sz="1400" b="1" kern="0" dirty="0" smtClean="0">
                <a:solidFill>
                  <a:srgbClr val="FFFFFF"/>
                </a:solidFill>
              </a:rPr>
              <a:t>meetings</a:t>
            </a:r>
            <a:endParaRPr lang="en-US" sz="1400" b="1" kern="0" dirty="0">
              <a:solidFill>
                <a:srgbClr val="FFFFFF"/>
              </a:solidFill>
            </a:endParaRPr>
          </a:p>
        </p:txBody>
      </p:sp>
      <p:sp>
        <p:nvSpPr>
          <p:cNvPr id="37" name="AutoShape 44"/>
          <p:cNvSpPr>
            <a:spLocks noChangeArrowheads="1"/>
          </p:cNvSpPr>
          <p:nvPr/>
        </p:nvSpPr>
        <p:spPr bwMode="auto">
          <a:xfrm>
            <a:off x="1056173" y="6152607"/>
            <a:ext cx="10559825" cy="336664"/>
          </a:xfrm>
          <a:prstGeom prst="homePlate">
            <a:avLst>
              <a:gd name="adj" fmla="val 91709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indent="-285750" algn="ctr" defTabSz="815807">
              <a:lnSpc>
                <a:spcPct val="90000"/>
              </a:lnSpc>
              <a:buClr>
                <a:srgbClr val="4E84C4"/>
              </a:buClr>
              <a:defRPr/>
            </a:pPr>
            <a:r>
              <a:rPr lang="en-US" altLang="en-US" sz="2000" b="1" kern="0" dirty="0">
                <a:solidFill>
                  <a:srgbClr val="FFFFFF"/>
                </a:solidFill>
                <a:latin typeface="Calibri"/>
              </a:rPr>
              <a:t>OCM activities closely coupled with Transition  and Program Management activities</a:t>
            </a:r>
          </a:p>
        </p:txBody>
      </p:sp>
      <p:sp>
        <p:nvSpPr>
          <p:cNvPr id="38" name="Rectangle 45"/>
          <p:cNvSpPr>
            <a:spLocks noChangeArrowheads="1"/>
          </p:cNvSpPr>
          <p:nvPr/>
        </p:nvSpPr>
        <p:spPr bwMode="auto">
          <a:xfrm>
            <a:off x="4812819" y="4094214"/>
            <a:ext cx="1698949" cy="6308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endParaRPr lang="en-US" sz="1400" kern="0" dirty="0">
              <a:solidFill>
                <a:sysClr val="windowText" lastClr="000000"/>
              </a:solidFill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Communicate Rewards and Recognition Plan</a:t>
            </a:r>
          </a:p>
          <a:p>
            <a:pPr algn="ctr">
              <a:lnSpc>
                <a:spcPct val="80000"/>
              </a:lnSpc>
              <a:defRPr/>
            </a:pP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47"/>
          <p:cNvSpPr>
            <a:spLocks noChangeArrowheads="1"/>
          </p:cNvSpPr>
          <p:nvPr/>
        </p:nvSpPr>
        <p:spPr bwMode="auto">
          <a:xfrm>
            <a:off x="8649023" y="3080638"/>
            <a:ext cx="1408776" cy="8774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Ensure Continuous improvement</a:t>
            </a:r>
          </a:p>
        </p:txBody>
      </p:sp>
      <p:sp>
        <p:nvSpPr>
          <p:cNvPr id="40" name="Line 48"/>
          <p:cNvSpPr>
            <a:spLocks noChangeShapeType="1"/>
          </p:cNvSpPr>
          <p:nvPr/>
        </p:nvSpPr>
        <p:spPr bwMode="auto">
          <a:xfrm flipV="1">
            <a:off x="653147" y="2024743"/>
            <a:ext cx="11338555" cy="9391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IN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6688064" y="3590766"/>
            <a:ext cx="1567584" cy="106010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Facilitate Workshops with </a:t>
            </a:r>
            <a:r>
              <a:rPr lang="en-US" sz="1400" kern="0" dirty="0" smtClean="0">
                <a:solidFill>
                  <a:sysClr val="windowText" lastClr="000000"/>
                </a:solidFill>
              </a:rPr>
              <a:t>key Bundle/ </a:t>
            </a:r>
            <a:r>
              <a:rPr lang="en-US" sz="1400" kern="0" dirty="0">
                <a:solidFill>
                  <a:sysClr val="windowText" lastClr="000000"/>
                </a:solidFill>
              </a:rPr>
              <a:t>Service </a:t>
            </a:r>
            <a:r>
              <a:rPr lang="en-US" sz="1400" kern="0" dirty="0" smtClean="0">
                <a:solidFill>
                  <a:sysClr val="windowText" lastClr="000000"/>
                </a:solidFill>
              </a:rPr>
              <a:t>Owners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42" name="AutoShape 44"/>
          <p:cNvSpPr>
            <a:spLocks noChangeArrowheads="1"/>
          </p:cNvSpPr>
          <p:nvPr/>
        </p:nvSpPr>
        <p:spPr bwMode="auto">
          <a:xfrm>
            <a:off x="1095354" y="5681132"/>
            <a:ext cx="10622029" cy="249405"/>
          </a:xfrm>
          <a:prstGeom prst="homePlate">
            <a:avLst>
              <a:gd name="adj" fmla="val 91709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814" indent="-342814" algn="ctr">
              <a:buClr>
                <a:srgbClr val="000000"/>
              </a:buClr>
              <a:buSzPct val="65000"/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Stakeholder Engagement / Resistance Management</a:t>
            </a:r>
          </a:p>
        </p:txBody>
      </p:sp>
      <p:sp>
        <p:nvSpPr>
          <p:cNvPr id="43" name="Chevron 42"/>
          <p:cNvSpPr/>
          <p:nvPr/>
        </p:nvSpPr>
        <p:spPr bwMode="auto">
          <a:xfrm>
            <a:off x="587828" y="703850"/>
            <a:ext cx="2259874" cy="380901"/>
          </a:xfrm>
          <a:prstGeom prst="chevron">
            <a:avLst/>
          </a:prstGeom>
          <a:solidFill>
            <a:srgbClr val="0063BE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indent="-137160" algn="ctr">
              <a:lnSpc>
                <a:spcPts val="1900"/>
              </a:lnSpc>
              <a:tabLst>
                <a:tab pos="723900" algn="l"/>
              </a:tabLst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Pre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-Transition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Chevron 43"/>
          <p:cNvSpPr/>
          <p:nvPr/>
        </p:nvSpPr>
        <p:spPr bwMode="auto">
          <a:xfrm>
            <a:off x="2850011" y="703850"/>
            <a:ext cx="5529714" cy="380901"/>
          </a:xfrm>
          <a:prstGeom prst="chevron">
            <a:avLst/>
          </a:prstGeom>
          <a:solidFill>
            <a:srgbClr val="0063BE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indent="-137160" algn="ctr">
              <a:lnSpc>
                <a:spcPts val="1900"/>
              </a:lnSpc>
              <a:tabLst>
                <a:tab pos="723900" algn="l"/>
              </a:tabLst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Transition</a:t>
            </a:r>
          </a:p>
        </p:txBody>
      </p:sp>
      <p:sp>
        <p:nvSpPr>
          <p:cNvPr id="45" name="Chevron 44"/>
          <p:cNvSpPr/>
          <p:nvPr/>
        </p:nvSpPr>
        <p:spPr bwMode="auto">
          <a:xfrm>
            <a:off x="8429526" y="703850"/>
            <a:ext cx="3705870" cy="380901"/>
          </a:xfrm>
          <a:prstGeom prst="chevron">
            <a:avLst/>
          </a:prstGeom>
          <a:solidFill>
            <a:srgbClr val="0063BE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indent="-137160" algn="ctr">
              <a:lnSpc>
                <a:spcPts val="1900"/>
              </a:lnSpc>
              <a:tabLst>
                <a:tab pos="723900" algn="l"/>
              </a:tabLst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Transformation</a:t>
            </a:r>
          </a:p>
        </p:txBody>
      </p: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8655131" y="4041560"/>
            <a:ext cx="1408776" cy="8439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Rollout Post  Transition Communications</a:t>
            </a: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777069" y="4775147"/>
            <a:ext cx="3517767" cy="3947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Communicate Process Changes and Benefits</a:t>
            </a:r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auto">
          <a:xfrm>
            <a:off x="2977274" y="5016137"/>
            <a:ext cx="1566121" cy="587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Create Role based Training Strategy and Plan</a:t>
            </a:r>
          </a:p>
        </p:txBody>
      </p:sp>
      <p:sp>
        <p:nvSpPr>
          <p:cNvPr id="49" name="Rectangle 36"/>
          <p:cNvSpPr>
            <a:spLocks noChangeArrowheads="1"/>
          </p:cNvSpPr>
          <p:nvPr/>
        </p:nvSpPr>
        <p:spPr bwMode="auto">
          <a:xfrm>
            <a:off x="2975238" y="4373662"/>
            <a:ext cx="1566121" cy="5782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Establish Change Champion Network</a:t>
            </a: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4777070" y="5254650"/>
            <a:ext cx="3517767" cy="335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Monitor &amp; Improve Workforce Effectiveness</a:t>
            </a:r>
          </a:p>
        </p:txBody>
      </p:sp>
      <p:sp>
        <p:nvSpPr>
          <p:cNvPr id="51" name="Rectangle 33"/>
          <p:cNvSpPr>
            <a:spLocks noChangeArrowheads="1"/>
          </p:cNvSpPr>
          <p:nvPr/>
        </p:nvSpPr>
        <p:spPr bwMode="auto">
          <a:xfrm>
            <a:off x="10323304" y="4272417"/>
            <a:ext cx="1650930" cy="67840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Prepare Sustenance and Benefits Roadmap</a:t>
            </a:r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8655131" y="4976950"/>
            <a:ext cx="1408776" cy="6501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Understand further Training needs</a:t>
            </a:r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10327712" y="2090056"/>
            <a:ext cx="1650930" cy="6658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Align Leaders to Transformed End state</a:t>
            </a:r>
          </a:p>
        </p:txBody>
      </p: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10327712" y="2847702"/>
            <a:ext cx="1650930" cy="6008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Build Awareness -WIIFM(what’s in it for me)</a:t>
            </a:r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1595850" y="4294"/>
            <a:ext cx="10360501" cy="64134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Organization Change Management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|</a:t>
            </a:r>
            <a:r>
              <a:rPr lang="en-US" dirty="0" smtClean="0"/>
              <a:t> …supported by TCS</a:t>
            </a:r>
            <a:endParaRPr lang="en-I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17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44880"/>
            <a:ext cx="12192000" cy="1173480"/>
          </a:xfrm>
          <a:prstGeom prst="rect">
            <a:avLst/>
          </a:prstGeom>
          <a:solidFill>
            <a:schemeClr val="tx1">
              <a:lumMod val="95000"/>
              <a:lumOff val="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Transition Governance, Risk Management and Expectations from NYL</a:t>
            </a:r>
            <a:endParaRPr lang="en-US" sz="3200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4" descr="feb2011_wallpaper_EC2_partnershi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118360"/>
            <a:ext cx="121920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739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92402" y="926988"/>
            <a:ext cx="7425979" cy="5569484"/>
            <a:chOff x="493486" y="754744"/>
            <a:chExt cx="7427913" cy="557093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486" y="754744"/>
              <a:ext cx="7427913" cy="557093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902498" y="1560181"/>
              <a:ext cx="971324" cy="157206"/>
            </a:xfrm>
            <a:prstGeom prst="rect">
              <a:avLst/>
            </a:prstGeom>
            <a:solidFill>
              <a:srgbClr val="D3E1F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Demo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7742" y="1771618"/>
              <a:ext cx="1645920" cy="146304"/>
            </a:xfrm>
            <a:prstGeom prst="rect">
              <a:avLst/>
            </a:prstGeom>
            <a:solidFill>
              <a:srgbClr val="D5E6F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4E84C4"/>
                  </a:solidFill>
                </a:rPr>
                <a:t>Home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18199" y="919077"/>
            <a:ext cx="7387666" cy="5577395"/>
            <a:chOff x="697070" y="1078518"/>
            <a:chExt cx="7147306" cy="5360480"/>
          </a:xfrm>
        </p:grpSpPr>
        <p:grpSp>
          <p:nvGrpSpPr>
            <p:cNvPr id="9" name="Group 8"/>
            <p:cNvGrpSpPr/>
            <p:nvPr/>
          </p:nvGrpSpPr>
          <p:grpSpPr>
            <a:xfrm>
              <a:off x="697070" y="1078518"/>
              <a:ext cx="7147306" cy="5360480"/>
              <a:chOff x="732064" y="953855"/>
              <a:chExt cx="7147306" cy="536048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2064" y="953855"/>
                <a:ext cx="7147306" cy="5360480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6891501" y="1756050"/>
                <a:ext cx="971324" cy="157206"/>
              </a:xfrm>
              <a:prstGeom prst="rect">
                <a:avLst/>
              </a:prstGeom>
              <a:solidFill>
                <a:srgbClr val="D3E1F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Demo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84379" y="2298837"/>
                <a:ext cx="777240" cy="157206"/>
              </a:xfrm>
              <a:prstGeom prst="rect">
                <a:avLst/>
              </a:prstGeom>
              <a:solidFill>
                <a:srgbClr val="D3E1F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rgbClr val="00519A"/>
                    </a:solidFill>
                  </a:rPr>
                  <a:t>Demo</a:t>
                </a:r>
                <a:endParaRPr lang="en-US" sz="1100" b="1" dirty="0">
                  <a:solidFill>
                    <a:srgbClr val="00519A"/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81402" y="2069289"/>
              <a:ext cx="1325880" cy="146304"/>
            </a:xfrm>
            <a:prstGeom prst="rect">
              <a:avLst/>
            </a:prstGeom>
            <a:solidFill>
              <a:srgbClr val="D5E6F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4E84C4"/>
                  </a:solidFill>
                </a:rPr>
                <a:t>Home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44690" y="925409"/>
            <a:ext cx="7673688" cy="4823590"/>
            <a:chOff x="233725" y="1269584"/>
            <a:chExt cx="7562850" cy="4824847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725" y="1269584"/>
              <a:ext cx="7562850" cy="4824847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117999" y="2781192"/>
              <a:ext cx="971324" cy="157206"/>
            </a:xfrm>
            <a:prstGeom prst="rect">
              <a:avLst/>
            </a:prstGeom>
            <a:solidFill>
              <a:srgbClr val="D3E1F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Demo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23754" y="1507902"/>
              <a:ext cx="971324" cy="157206"/>
            </a:xfrm>
            <a:prstGeom prst="rect">
              <a:avLst/>
            </a:prstGeom>
            <a:solidFill>
              <a:srgbClr val="D3E1F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Demo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67493" y="864525"/>
            <a:ext cx="7498715" cy="5631945"/>
            <a:chOff x="333374" y="737176"/>
            <a:chExt cx="7500668" cy="5633412"/>
          </a:xfrm>
        </p:grpSpPr>
        <p:grpSp>
          <p:nvGrpSpPr>
            <p:cNvPr id="14" name="Group 13"/>
            <p:cNvGrpSpPr/>
            <p:nvPr/>
          </p:nvGrpSpPr>
          <p:grpSpPr>
            <a:xfrm>
              <a:off x="333374" y="737176"/>
              <a:ext cx="7500668" cy="5633412"/>
              <a:chOff x="885110" y="-634815"/>
              <a:chExt cx="6861140" cy="5145855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85110" y="-634815"/>
                <a:ext cx="6861140" cy="5145855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925807" y="274356"/>
                <a:ext cx="1280160" cy="146304"/>
              </a:xfrm>
              <a:prstGeom prst="rect">
                <a:avLst/>
              </a:prstGeom>
              <a:solidFill>
                <a:srgbClr val="D5E6F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rgbClr val="4E84C4"/>
                    </a:solidFill>
                  </a:rPr>
                  <a:t>Home</a:t>
                </a: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6779818" y="1571952"/>
              <a:ext cx="971324" cy="157206"/>
            </a:xfrm>
            <a:prstGeom prst="rect">
              <a:avLst/>
            </a:prstGeom>
            <a:solidFill>
              <a:srgbClr val="D3E1F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Demo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5885" y="2000199"/>
            <a:ext cx="6966517" cy="36747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72021" y="87084"/>
            <a:ext cx="89632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Transition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Governance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 |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…digitized </a:t>
            </a:r>
            <a:r>
              <a:rPr lang="en-US" sz="28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ransition </a:t>
            </a:r>
            <a:r>
              <a:rPr lang="en-US" sz="2800" b="1" dirty="0">
                <a:solidFill>
                  <a:schemeClr val="bg1"/>
                </a:solidFill>
                <a:latin typeface="+mn-lt"/>
              </a:rPr>
              <a:t>m</a:t>
            </a:r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anagement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462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Diagram 44"/>
          <p:cNvGraphicFramePr/>
          <p:nvPr>
            <p:extLst>
              <p:ext uri="{D42A27DB-BD31-4B8C-83A1-F6EECF244321}">
                <p14:modId xmlns="" xmlns:p14="http://schemas.microsoft.com/office/powerpoint/2010/main" val="497817695"/>
              </p:ext>
            </p:extLst>
          </p:nvPr>
        </p:nvGraphicFramePr>
        <p:xfrm>
          <a:off x="537884" y="1119908"/>
          <a:ext cx="10984661" cy="3340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-31531" y="97632"/>
            <a:ext cx="12192000" cy="487362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TCS Tools and Accelerators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| </a:t>
            </a:r>
            <a:r>
              <a:rPr lang="en-US" dirty="0" smtClean="0"/>
              <a:t>…we are committing to leverage our assets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586532" y="4619483"/>
            <a:ext cx="7178379" cy="861133"/>
            <a:chOff x="3034378" y="3299641"/>
            <a:chExt cx="7178379" cy="1199043"/>
          </a:xfrm>
        </p:grpSpPr>
        <p:sp>
          <p:nvSpPr>
            <p:cNvPr id="9" name="Round Same Side Corner Rectangle 8"/>
            <p:cNvSpPr/>
            <p:nvPr/>
          </p:nvSpPr>
          <p:spPr>
            <a:xfrm rot="5400000">
              <a:off x="6024046" y="309973"/>
              <a:ext cx="1199043" cy="7178379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 Same Side Corner Rectangle 4"/>
            <p:cNvSpPr/>
            <p:nvPr/>
          </p:nvSpPr>
          <p:spPr>
            <a:xfrm>
              <a:off x="3034378" y="3358173"/>
              <a:ext cx="7119847" cy="10819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One-shop portal for all transition &amp; delivery assets for standard templates and checklists</a:t>
              </a:r>
              <a:endParaRPr lang="en-US" sz="18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24057" y="4503203"/>
            <a:ext cx="2262475" cy="1074637"/>
            <a:chOff x="771903" y="3149761"/>
            <a:chExt cx="2262475" cy="1498804"/>
          </a:xfrm>
        </p:grpSpPr>
        <p:sp>
          <p:nvSpPr>
            <p:cNvPr id="7" name="Rounded Rectangle 6"/>
            <p:cNvSpPr/>
            <p:nvPr/>
          </p:nvSpPr>
          <p:spPr>
            <a:xfrm>
              <a:off x="771903" y="3149761"/>
              <a:ext cx="2262475" cy="149880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6"/>
            <p:cNvSpPr/>
            <p:nvPr/>
          </p:nvSpPr>
          <p:spPr>
            <a:xfrm>
              <a:off x="845069" y="3222927"/>
              <a:ext cx="2116143" cy="12628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0" kern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Transition Tool Kit</a:t>
              </a:r>
              <a:endParaRPr lang="en-US" sz="1800" b="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5030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Risk Management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| </a:t>
            </a:r>
            <a:r>
              <a:rPr lang="en-US" dirty="0" smtClean="0"/>
              <a:t>…reality check and what we need to prepare for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83987608"/>
              </p:ext>
            </p:extLst>
          </p:nvPr>
        </p:nvGraphicFramePr>
        <p:xfrm>
          <a:off x="189944" y="720284"/>
          <a:ext cx="11839697" cy="563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304"/>
                <a:gridCol w="1214651"/>
                <a:gridCol w="7143742"/>
              </a:tblGrid>
              <a:tr h="3056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9pPr>
                    </a:lstStyle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800" b="1" kern="0" dirty="0" smtClean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Risk</a:t>
                      </a:r>
                      <a:endParaRPr lang="en-US" sz="1800" b="1" kern="0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9pPr>
                    </a:lstStyle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800" b="1" kern="0" dirty="0" smtClean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Severity</a:t>
                      </a:r>
                      <a:endParaRPr lang="en-US" sz="1800" b="1" kern="0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9pPr>
                    </a:lstStyle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800" b="1" kern="0" dirty="0" smtClean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Mitigation Strategies</a:t>
                      </a:r>
                      <a:endParaRPr lang="en-US" sz="1800" b="1" kern="0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8182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285750" marR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IN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Unplanned exit of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IN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incumbent/contractors/FTEs</a:t>
                      </a:r>
                      <a:endParaRPr lang="en-US" sz="1700" kern="0" dirty="0" smtClean="0">
                        <a:solidFill>
                          <a:schemeClr val="tx1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285750" indent="-285750" algn="ctr">
                        <a:lnSpc>
                          <a:spcPct val="125000"/>
                        </a:lnSpc>
                        <a:buFont typeface="Wingdings" pitchFamily="2" charset="2"/>
                        <a:buNone/>
                      </a:pPr>
                      <a:r>
                        <a:rPr lang="en-US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171450" lvl="0" indent="-171450" fontAlgn="base">
                        <a:lnSpc>
                          <a:spcPct val="125000"/>
                        </a:lnSpc>
                        <a:buClr>
                          <a:srgbClr val="4E84C4"/>
                        </a:buClr>
                        <a:buFont typeface="Wingdings" pitchFamily="2" charset="2"/>
                        <a:buChar char="§"/>
                      </a:pPr>
                      <a:r>
                        <a:rPr lang="en-IN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Prioritize areas with high contractor ratio</a:t>
                      </a:r>
                    </a:p>
                    <a:p>
                      <a:pPr marL="171450" lvl="0" indent="-171450" fontAlgn="base">
                        <a:lnSpc>
                          <a:spcPct val="125000"/>
                        </a:lnSpc>
                        <a:buClr>
                          <a:srgbClr val="4E84C4"/>
                        </a:buClr>
                        <a:buFont typeface="Wingdings" pitchFamily="2" charset="2"/>
                        <a:buChar char="§"/>
                      </a:pPr>
                      <a:r>
                        <a:rPr lang="en-IN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Joint planning for re-hiring key SMEs</a:t>
                      </a:r>
                    </a:p>
                    <a:p>
                      <a:pPr marL="171450" lvl="0" indent="-171450" fontAlgn="base">
                        <a:lnSpc>
                          <a:spcPct val="125000"/>
                        </a:lnSpc>
                        <a:buClr>
                          <a:srgbClr val="4E84C4"/>
                        </a:buClr>
                        <a:buFont typeface="Wingdings" pitchFamily="2" charset="2"/>
                        <a:buChar char="§"/>
                      </a:pPr>
                      <a:r>
                        <a:rPr lang="en-IN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Early communication to retained organization for future roles</a:t>
                      </a:r>
                    </a:p>
                  </a:txBody>
                  <a:tcPr anchor="ctr"/>
                </a:tc>
              </a:tr>
              <a:tr h="5619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285750" marR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IN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Limited SMEs availability </a:t>
                      </a:r>
                      <a:endParaRPr lang="en-US" sz="1700" kern="0" dirty="0" smtClean="0">
                        <a:solidFill>
                          <a:schemeClr val="tx1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285750" indent="-285750" algn="ctr">
                        <a:lnSpc>
                          <a:spcPct val="125000"/>
                        </a:lnSpc>
                        <a:buFont typeface="Wingdings" pitchFamily="2" charset="2"/>
                        <a:buNone/>
                      </a:pPr>
                      <a:r>
                        <a:rPr lang="en-US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High</a:t>
                      </a:r>
                      <a:endParaRPr lang="en-US" sz="1700" kern="0" dirty="0">
                        <a:solidFill>
                          <a:schemeClr val="tx1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E84C4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itchFamily="34" charset="0"/>
                        </a:rPr>
                        <a:t>Use alternate methods like documentation &amp; TCS tools to acquire knowledge</a:t>
                      </a:r>
                      <a:endParaRPr lang="en-US" sz="1700" kern="0" dirty="0" smtClean="0">
                        <a:solidFill>
                          <a:schemeClr val="tx1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itchFamily="34" charset="0"/>
                        </a:rPr>
                        <a:t>Book SME calendar in advance during planning</a:t>
                      </a:r>
                    </a:p>
                  </a:txBody>
                  <a:tcPr anchor="ctr"/>
                </a:tc>
              </a:tr>
              <a:tr h="5619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285750" marR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IN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Non-cooperation from SMEs</a:t>
                      </a:r>
                      <a:endParaRPr lang="en-US" sz="1700" kern="0" dirty="0" smtClean="0">
                        <a:solidFill>
                          <a:schemeClr val="tx1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285750" marR="0" indent="-28575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High</a:t>
                      </a:r>
                    </a:p>
                    <a:p>
                      <a:pPr marL="285750" indent="-285750" algn="ctr">
                        <a:lnSpc>
                          <a:spcPct val="125000"/>
                        </a:lnSpc>
                        <a:buFont typeface="Wingdings" pitchFamily="2" charset="2"/>
                        <a:buNone/>
                        <a:defRPr/>
                      </a:pPr>
                      <a:endParaRPr lang="en-US" sz="1700" kern="0" dirty="0" smtClean="0">
                        <a:solidFill>
                          <a:schemeClr val="tx1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E84C4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itchFamily="34" charset="0"/>
                        </a:rPr>
                        <a:t>Escalate issues at appropriate levels</a:t>
                      </a:r>
                    </a:p>
                    <a:p>
                      <a:pPr marL="171450" lvl="0" indent="-171450" fontAlgn="base">
                        <a:lnSpc>
                          <a:spcPct val="125000"/>
                        </a:lnSpc>
                        <a:buClr>
                          <a:srgbClr val="4E84C4"/>
                        </a:buClr>
                        <a:buFont typeface="Wingdings" pitchFamily="2" charset="2"/>
                        <a:buChar char="§"/>
                      </a:pPr>
                      <a:r>
                        <a:rPr lang="en-IN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Implement OCM initiative to establish change</a:t>
                      </a:r>
                      <a:r>
                        <a:rPr lang="en-IN" sz="1700" kern="0" baseline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 champion network</a:t>
                      </a:r>
                      <a:endParaRPr lang="en-US" sz="1700" kern="0" dirty="0" smtClean="0">
                        <a:solidFill>
                          <a:schemeClr val="tx1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30563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Cultural Differences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fontAlgn="base">
                        <a:lnSpc>
                          <a:spcPct val="125000"/>
                        </a:lnSpc>
                        <a:buClr>
                          <a:srgbClr val="4E84C4"/>
                        </a:buClr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ja-JP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Cross-cultural workshops</a:t>
                      </a:r>
                      <a:endParaRPr lang="en-US" sz="1700" kern="0" dirty="0" smtClean="0">
                        <a:solidFill>
                          <a:schemeClr val="tx1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30563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IN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Limited documentation</a:t>
                      </a:r>
                      <a:endParaRPr lang="en-US" sz="1700" kern="0" dirty="0" smtClean="0">
                        <a:solidFill>
                          <a:schemeClr val="tx1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fontAlgn="base">
                        <a:lnSpc>
                          <a:spcPct val="125000"/>
                        </a:lnSpc>
                        <a:buClr>
                          <a:srgbClr val="4E84C4"/>
                        </a:buClr>
                        <a:buFont typeface="Wingdings" pitchFamily="2" charset="2"/>
                        <a:buChar char="§"/>
                      </a:pPr>
                      <a:r>
                        <a:rPr lang="en-IN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Use</a:t>
                      </a:r>
                      <a:r>
                        <a:rPr lang="en-IN" sz="1700" kern="0" baseline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IN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MasterCraft</a:t>
                      </a:r>
                      <a:r>
                        <a:rPr lang="en-IN" sz="1700" kern="0" baseline="3000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TM</a:t>
                      </a:r>
                      <a:r>
                        <a:rPr lang="en-IN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 application analyser to acquire knowledge</a:t>
                      </a:r>
                    </a:p>
                  </a:txBody>
                  <a:tcPr anchor="ctr"/>
                </a:tc>
              </a:tr>
              <a:tr h="561921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IN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Process deployment/infrastructure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IN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delay</a:t>
                      </a:r>
                      <a:endParaRPr lang="en-US" sz="1700" kern="0" dirty="0" smtClean="0">
                        <a:solidFill>
                          <a:schemeClr val="tx1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fontAlgn="base">
                        <a:lnSpc>
                          <a:spcPct val="125000"/>
                        </a:lnSpc>
                        <a:buClr>
                          <a:srgbClr val="4E84C4"/>
                        </a:buClr>
                        <a:buFont typeface="Wingdings" pitchFamily="2" charset="2"/>
                        <a:buChar char="§"/>
                      </a:pPr>
                      <a:r>
                        <a:rPr lang="en-US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Dedicated process transition work stream</a:t>
                      </a:r>
                    </a:p>
                    <a:p>
                      <a:pPr marL="171450" indent="-171450" fontAlgn="base">
                        <a:lnSpc>
                          <a:spcPct val="125000"/>
                        </a:lnSpc>
                        <a:buClr>
                          <a:srgbClr val="4E84C4"/>
                        </a:buClr>
                        <a:buFont typeface="Wingdings" pitchFamily="2" charset="2"/>
                        <a:buChar char="§"/>
                      </a:pPr>
                      <a:r>
                        <a:rPr lang="en-US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Applications &amp; tools access  assessment during due diligence</a:t>
                      </a:r>
                    </a:p>
                  </a:txBody>
                  <a:tcPr anchor="ctr"/>
                </a:tc>
              </a:tr>
              <a:tr h="30563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Unplanned exit of TCS personnel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fontAlgn="base">
                        <a:lnSpc>
                          <a:spcPct val="125000"/>
                        </a:lnSpc>
                        <a:buClr>
                          <a:srgbClr val="4E84C4"/>
                        </a:buClr>
                        <a:buFont typeface="Wingdings" pitchFamily="2" charset="2"/>
                        <a:buChar char="§"/>
                      </a:pPr>
                      <a:r>
                        <a:rPr lang="en-US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Establish</a:t>
                      </a:r>
                      <a:r>
                        <a:rPr lang="en-US" sz="1700" kern="0" baseline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NYL Academy to capture knowledge, build cross-trained team</a:t>
                      </a:r>
                    </a:p>
                  </a:txBody>
                  <a:tcPr anchor="ctr"/>
                </a:tc>
              </a:tr>
              <a:tr h="56192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IN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Insufficient work volume during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IN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shadow</a:t>
                      </a:r>
                      <a:endParaRPr lang="en-US" sz="1700" kern="0" dirty="0" smtClean="0">
                        <a:solidFill>
                          <a:schemeClr val="tx1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25000"/>
                        </a:lnSpc>
                        <a:buFont typeface="Wingdings" pitchFamily="2" charset="2"/>
                        <a:buNone/>
                        <a:defRPr/>
                      </a:pPr>
                      <a:r>
                        <a:rPr lang="en-US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fontAlgn="base">
                        <a:lnSpc>
                          <a:spcPct val="125000"/>
                        </a:lnSpc>
                        <a:buClr>
                          <a:srgbClr val="4E84C4"/>
                        </a:buClr>
                        <a:buFont typeface="Wingdings" pitchFamily="2" charset="2"/>
                        <a:buChar char="§"/>
                      </a:pPr>
                      <a:r>
                        <a:rPr lang="en-US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Mock up scenarios</a:t>
                      </a:r>
                    </a:p>
                    <a:p>
                      <a:pPr marL="171450" indent="-171450" fontAlgn="base">
                        <a:lnSpc>
                          <a:spcPct val="125000"/>
                        </a:lnSpc>
                        <a:buClr>
                          <a:srgbClr val="4E84C4"/>
                        </a:buClr>
                        <a:buFont typeface="Wingdings" pitchFamily="2" charset="2"/>
                        <a:buChar char="§"/>
                      </a:pPr>
                      <a:r>
                        <a:rPr lang="en-US" sz="17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Qtr/Year end processing in QA environments</a:t>
                      </a:r>
                      <a:endParaRPr lang="en-IN" sz="1700" kern="0" dirty="0" smtClean="0">
                        <a:solidFill>
                          <a:schemeClr val="tx1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836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7632"/>
            <a:ext cx="12192001" cy="487362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Expectations From NYL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| </a:t>
            </a:r>
            <a:r>
              <a:rPr lang="en-US" dirty="0" smtClean="0"/>
              <a:t>…you have an important role to play</a:t>
            </a:r>
            <a:endParaRPr lang="en-US" dirty="0"/>
          </a:p>
        </p:txBody>
      </p:sp>
      <p:graphicFrame>
        <p:nvGraphicFramePr>
          <p:cNvPr id="206" name="Table 20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92070927"/>
              </p:ext>
            </p:extLst>
          </p:nvPr>
        </p:nvGraphicFramePr>
        <p:xfrm>
          <a:off x="166255" y="718917"/>
          <a:ext cx="11839697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05"/>
                <a:gridCol w="6005015"/>
                <a:gridCol w="3926477"/>
              </a:tblGrid>
              <a:tr h="2616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kern="0" dirty="0" smtClean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Involvement During Transition Execution</a:t>
                      </a:r>
                    </a:p>
                  </a:txBody>
                  <a:tcPr>
                    <a:solidFill>
                      <a:srgbClr val="0063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312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800" b="1" kern="0" dirty="0" smtClean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Role</a:t>
                      </a:r>
                      <a:endParaRPr lang="en-US" sz="1800" b="1" kern="0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0063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800" b="1" kern="0" dirty="0" smtClean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Key Activities</a:t>
                      </a:r>
                      <a:endParaRPr lang="en-US" sz="1800" b="1" kern="0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0063B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800" b="1" kern="0" dirty="0" smtClean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Time Commitment</a:t>
                      </a:r>
                      <a:endParaRPr lang="en-US" sz="1800" b="1" kern="0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0063BE"/>
                    </a:solidFill>
                  </a:tcPr>
                </a:tc>
              </a:tr>
              <a:tr h="918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285750" indent="-285750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NYL executive leadership</a:t>
                      </a:r>
                      <a:endParaRPr lang="en-US" sz="1800" kern="0" dirty="0">
                        <a:solidFill>
                          <a:schemeClr val="tx1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285750" indent="-285750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Weekly/fortnightly executive steering committee meeting</a:t>
                      </a:r>
                    </a:p>
                    <a:p>
                      <a:pPr marL="457200" marR="0" lvl="1" indent="-18891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Transition performance &amp; health check</a:t>
                      </a:r>
                    </a:p>
                    <a:p>
                      <a:pPr marL="457200" marR="0" lvl="1" indent="-18891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Customer Satisfaction 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2 hours per meeting</a:t>
                      </a:r>
                      <a:endParaRPr lang="en-US" sz="1800" kern="0" dirty="0">
                        <a:solidFill>
                          <a:schemeClr val="tx1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918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285750" indent="-285750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NYL managers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Transition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285750" indent="-285750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Daily/weekly transition progress review meetings</a:t>
                      </a:r>
                    </a:p>
                    <a:p>
                      <a:pPr marL="457200" marR="0" lvl="1" indent="-18891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Transition Health Check </a:t>
                      </a:r>
                    </a:p>
                    <a:p>
                      <a:pPr marL="457200" marR="0" lvl="1" indent="-18891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Transition risks &amp; mitigation status</a:t>
                      </a:r>
                      <a:endParaRPr lang="en-US" sz="1800" kern="0" dirty="0">
                        <a:solidFill>
                          <a:schemeClr val="tx1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5-10 hour per week</a:t>
                      </a:r>
                    </a:p>
                  </a:txBody>
                  <a:tcPr anchor="ctr"/>
                </a:tc>
              </a:tr>
              <a:tr h="6236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285750" indent="-285750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NYL SMEs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285750" indent="-285750" algn="l">
                        <a:lnSpc>
                          <a:spcPct val="150000"/>
                        </a:lnSpc>
                        <a:buFont typeface="Wingdings" pitchFamily="2" charset="2"/>
                        <a:buChar char="§"/>
                        <a:defRPr/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Transition sessions as per plan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itchFamily="2" charset="2"/>
                        <a:buChar char="§"/>
                        <a:defRPr/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Review daily issues (critical/high, medium)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10-15 hrs./week for KT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10 hrs/week for</a:t>
                      </a:r>
                      <a:r>
                        <a:rPr lang="en-US" sz="1800" kern="0" baseline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shadow</a:t>
                      </a:r>
                      <a:r>
                        <a:rPr lang="en-US" sz="1800" kern="0" baseline="0" dirty="0" smtClean="0">
                          <a:solidFill>
                            <a:schemeClr val="tx1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 phases</a:t>
                      </a:r>
                      <a:endParaRPr lang="en-US" sz="1800" kern="0" dirty="0">
                        <a:solidFill>
                          <a:schemeClr val="tx1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7" name="TextBox 206"/>
          <p:cNvSpPr txBox="1"/>
          <p:nvPr/>
        </p:nvSpPr>
        <p:spPr>
          <a:xfrm>
            <a:off x="150128" y="5257356"/>
            <a:ext cx="11882515" cy="1240883"/>
          </a:xfrm>
          <a:prstGeom prst="rect">
            <a:avLst/>
          </a:prstGeom>
          <a:solidFill>
            <a:srgbClr val="FDE97F"/>
          </a:solidFill>
          <a:ln>
            <a:noFill/>
          </a:ln>
        </p:spPr>
        <p:txBody>
          <a:bodyPr tIns="0" bIns="0" anchor="t" anchorCtr="0"/>
          <a:lstStyle/>
          <a:p>
            <a:pPr marL="117475" lvl="1" indent="-117475">
              <a:lnSpc>
                <a:spcPct val="150000"/>
              </a:lnSpc>
              <a:buFont typeface="Wingdings" pitchFamily="2" charset="2"/>
              <a:buChar char="§"/>
              <a:tabLst>
                <a:tab pos="723900" algn="l"/>
              </a:tabLst>
              <a:defRPr/>
            </a:pPr>
            <a:endParaRPr lang="en-US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66985" y="5024304"/>
            <a:ext cx="11882515" cy="330672"/>
          </a:xfrm>
          <a:prstGeom prst="rect">
            <a:avLst/>
          </a:prstGeom>
          <a:solidFill>
            <a:srgbClr val="0063BE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marL="137160" indent="-137160" algn="ctr">
              <a:lnSpc>
                <a:spcPts val="1900"/>
              </a:lnSpc>
              <a:tabLst>
                <a:tab pos="723900" algn="l"/>
              </a:tabLst>
              <a:defRPr/>
            </a:pP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Other Key Asks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718421" y="5268522"/>
            <a:ext cx="62643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723900" algn="l"/>
              </a:tabLst>
            </a:pPr>
            <a:r>
              <a:rPr lang="en-US" kern="0" dirty="0" smtClean="0">
                <a:latin typeface="+mn-lt"/>
                <a:ea typeface="Segoe UI" pitchFamily="34" charset="0"/>
                <a:cs typeface="Segoe UI" pitchFamily="34" charset="0"/>
              </a:rPr>
              <a:t>Inputs , validation and sign-off during planning</a:t>
            </a:r>
          </a:p>
          <a:p>
            <a:pPr marL="2857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723900" algn="l"/>
              </a:tabLst>
            </a:pPr>
            <a:r>
              <a:rPr lang="en-US" kern="0" dirty="0" smtClean="0">
                <a:latin typeface="+mn-lt"/>
                <a:ea typeface="Segoe UI" pitchFamily="34" charset="0"/>
                <a:cs typeface="Segoe UI" pitchFamily="34" charset="0"/>
              </a:rPr>
              <a:t>Participate in process harmonization workshops</a:t>
            </a:r>
          </a:p>
          <a:p>
            <a:pPr marL="2857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723900" algn="l"/>
              </a:tabLst>
            </a:pPr>
            <a:r>
              <a:rPr lang="en-US" kern="0" dirty="0" smtClean="0">
                <a:latin typeface="+mn-lt"/>
                <a:ea typeface="Segoe UI" pitchFamily="34" charset="0"/>
                <a:cs typeface="Segoe UI" pitchFamily="34" charset="0"/>
              </a:rPr>
              <a:t>Enable firewall, app access &amp; connectivity etc. for ODC setup</a:t>
            </a:r>
            <a:endParaRPr lang="en-US" dirty="0" smtClean="0">
              <a:latin typeface="+mn-lt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03631" y="5259268"/>
            <a:ext cx="55011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itchFamily="2" charset="2"/>
              <a:buChar char="§"/>
              <a:tabLst>
                <a:tab pos="723900" algn="l"/>
              </a:tabLst>
              <a:defRPr/>
            </a:pPr>
            <a:r>
              <a:rPr lang="en-US" kern="0" dirty="0" smtClean="0">
                <a:latin typeface="+mn-lt"/>
                <a:ea typeface="Segoe UI" pitchFamily="34" charset="0"/>
                <a:cs typeface="Segoe UI" pitchFamily="34" charset="0"/>
              </a:rPr>
              <a:t>Communication to IT &amp; business on ‘what to expect’ </a:t>
            </a: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§"/>
              <a:tabLst>
                <a:tab pos="723900" algn="l"/>
              </a:tabLst>
              <a:defRPr/>
            </a:pPr>
            <a:r>
              <a:rPr lang="en-US" kern="0" dirty="0" smtClean="0">
                <a:latin typeface="+mn-lt"/>
                <a:ea typeface="Segoe UI" pitchFamily="34" charset="0"/>
                <a:cs typeface="Segoe UI" pitchFamily="34" charset="0"/>
              </a:rPr>
              <a:t>A single point of contact Transition manager</a:t>
            </a: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§"/>
              <a:tabLst>
                <a:tab pos="723900" algn="l"/>
              </a:tabLst>
              <a:defRPr/>
            </a:pPr>
            <a:r>
              <a:rPr lang="en-US" kern="0" dirty="0" smtClean="0">
                <a:latin typeface="+mn-lt"/>
                <a:ea typeface="Segoe UI" pitchFamily="34" charset="0"/>
                <a:cs typeface="Segoe UI" pitchFamily="34" charset="0"/>
              </a:rPr>
              <a:t>Availability of required SMEs during transition</a:t>
            </a:r>
          </a:p>
        </p:txBody>
      </p:sp>
    </p:spTree>
    <p:extLst>
      <p:ext uri="{BB962C8B-B14F-4D97-AF65-F5344CB8AC3E}">
        <p14:creationId xmlns="" xmlns:p14="http://schemas.microsoft.com/office/powerpoint/2010/main" val="6405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Agenda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| </a:t>
            </a:r>
            <a:r>
              <a:rPr lang="en-US" dirty="0" smtClean="0"/>
              <a:t>…aligned to your expectations</a:t>
            </a:r>
            <a:endParaRPr lang="en-US" dirty="0"/>
          </a:p>
        </p:txBody>
      </p:sp>
      <p:graphicFrame>
        <p:nvGraphicFramePr>
          <p:cNvPr id="74" name="Diagram 73"/>
          <p:cNvGraphicFramePr/>
          <p:nvPr>
            <p:extLst>
              <p:ext uri="{D42A27DB-BD31-4B8C-83A1-F6EECF244321}">
                <p14:modId xmlns="" xmlns:p14="http://schemas.microsoft.com/office/powerpoint/2010/main" val="334567798"/>
              </p:ext>
            </p:extLst>
          </p:nvPr>
        </p:nvGraphicFramePr>
        <p:xfrm>
          <a:off x="2222961" y="899160"/>
          <a:ext cx="8244866" cy="5227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80158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44880"/>
            <a:ext cx="12192000" cy="1173480"/>
          </a:xfrm>
          <a:prstGeom prst="rect">
            <a:avLst/>
          </a:prstGeom>
          <a:solidFill>
            <a:schemeClr val="tx1">
              <a:lumMod val="95000"/>
              <a:lumOff val="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In Summary…</a:t>
            </a:r>
            <a:endParaRPr lang="en-US" sz="3200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 descr="feb09_wallpaper_ferrari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118360"/>
            <a:ext cx="12192001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0635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-31531" y="97632"/>
            <a:ext cx="12192000" cy="487362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Our Transition Success Levers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| </a:t>
            </a:r>
            <a:r>
              <a:rPr lang="en-US" dirty="0" smtClean="0"/>
              <a:t>…we are well equipped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620346490"/>
              </p:ext>
            </p:extLst>
          </p:nvPr>
        </p:nvGraphicFramePr>
        <p:xfrm>
          <a:off x="1698172" y="1160705"/>
          <a:ext cx="8464230" cy="4729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5030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871" y="2563397"/>
            <a:ext cx="10972800" cy="639762"/>
          </a:xfrm>
        </p:spPr>
        <p:txBody>
          <a:bodyPr/>
          <a:lstStyle/>
          <a:p>
            <a:pPr algn="ctr"/>
            <a:r>
              <a:rPr lang="en-US" dirty="0" smtClean="0"/>
              <a:t>Appendix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Straight Connector 291"/>
          <p:cNvCxnSpPr/>
          <p:nvPr/>
        </p:nvCxnSpPr>
        <p:spPr>
          <a:xfrm flipH="1">
            <a:off x="10467834" y="752812"/>
            <a:ext cx="6308" cy="5900468"/>
          </a:xfrm>
          <a:prstGeom prst="line">
            <a:avLst/>
          </a:prstGeom>
          <a:ln w="254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H="1">
            <a:off x="11953676" y="752812"/>
            <a:ext cx="6308" cy="5900468"/>
          </a:xfrm>
          <a:prstGeom prst="line">
            <a:avLst/>
          </a:prstGeom>
          <a:ln w="254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H="1">
            <a:off x="9348717" y="739165"/>
            <a:ext cx="6308" cy="5900468"/>
          </a:xfrm>
          <a:prstGeom prst="line">
            <a:avLst/>
          </a:prstGeom>
          <a:ln w="254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5882185" y="2101756"/>
            <a:ext cx="156949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7451678" y="2101756"/>
            <a:ext cx="1132764" cy="0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5882185" y="2158118"/>
            <a:ext cx="2674961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8461611" y="2158112"/>
            <a:ext cx="873458" cy="8"/>
          </a:xfrm>
          <a:prstGeom prst="line">
            <a:avLst/>
          </a:prstGeom>
          <a:ln w="63500">
            <a:solidFill>
              <a:srgbClr val="B17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8447962" y="2101752"/>
            <a:ext cx="887107" cy="4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8491182" y="3613233"/>
            <a:ext cx="156949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10052724" y="3613233"/>
            <a:ext cx="1132764" cy="0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8483231" y="3673519"/>
            <a:ext cx="2674961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11062657" y="3673513"/>
            <a:ext cx="873458" cy="8"/>
          </a:xfrm>
          <a:prstGeom prst="line">
            <a:avLst/>
          </a:prstGeom>
          <a:ln w="63500">
            <a:solidFill>
              <a:srgbClr val="B17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11049683" y="3613229"/>
            <a:ext cx="887107" cy="4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11288973" y="3447207"/>
            <a:ext cx="643717" cy="2282"/>
          </a:xfrm>
          <a:prstGeom prst="line">
            <a:avLst/>
          </a:prstGeom>
          <a:ln w="63500">
            <a:solidFill>
              <a:srgbClr val="B17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11291245" y="3389190"/>
            <a:ext cx="643717" cy="2282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>
            <a:off x="10415516" y="3386919"/>
            <a:ext cx="875732" cy="2276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9142832" y="3386919"/>
            <a:ext cx="1298813" cy="22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>
            <a:off x="9132627" y="3433559"/>
            <a:ext cx="2158620" cy="15921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9809312" y="4758990"/>
            <a:ext cx="643717" cy="2282"/>
          </a:xfrm>
          <a:prstGeom prst="line">
            <a:avLst/>
          </a:prstGeom>
          <a:ln w="63500">
            <a:solidFill>
              <a:srgbClr val="B17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>
            <a:off x="9811584" y="4701648"/>
            <a:ext cx="643717" cy="2282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>
            <a:off x="8935855" y="4699377"/>
            <a:ext cx="875732" cy="2276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>
            <a:off x="7639318" y="4699377"/>
            <a:ext cx="1298813" cy="22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>
            <a:off x="7652966" y="4745342"/>
            <a:ext cx="2158620" cy="15921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/>
        </p:nvCxnSpPr>
        <p:spPr>
          <a:xfrm flipV="1">
            <a:off x="8818728" y="1885164"/>
            <a:ext cx="516340" cy="2258"/>
          </a:xfrm>
          <a:prstGeom prst="line">
            <a:avLst/>
          </a:prstGeom>
          <a:ln w="63500">
            <a:solidFill>
              <a:srgbClr val="B17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 flipV="1">
            <a:off x="8821000" y="1831071"/>
            <a:ext cx="516340" cy="2258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8079474" y="1828800"/>
            <a:ext cx="739255" cy="2275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>
            <a:off x="7178722" y="1828800"/>
            <a:ext cx="903028" cy="22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7165074" y="1885164"/>
            <a:ext cx="1640007" cy="2273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flipV="1">
            <a:off x="8827178" y="1600828"/>
            <a:ext cx="516340" cy="2258"/>
          </a:xfrm>
          <a:prstGeom prst="line">
            <a:avLst/>
          </a:prstGeom>
          <a:ln w="63500">
            <a:solidFill>
              <a:srgbClr val="B17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 flipV="1">
            <a:off x="8817575" y="1546735"/>
            <a:ext cx="516340" cy="2258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8076049" y="1544464"/>
            <a:ext cx="739255" cy="2275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>
            <a:off x="7175297" y="1544464"/>
            <a:ext cx="903028" cy="22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161649" y="1600828"/>
            <a:ext cx="1640007" cy="2273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flipV="1">
            <a:off x="8807355" y="2458873"/>
            <a:ext cx="516340" cy="2258"/>
          </a:xfrm>
          <a:prstGeom prst="line">
            <a:avLst/>
          </a:prstGeom>
          <a:ln w="63500">
            <a:solidFill>
              <a:srgbClr val="B17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 flipV="1">
            <a:off x="8809627" y="2392905"/>
            <a:ext cx="516340" cy="2258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8068101" y="2390634"/>
            <a:ext cx="739255" cy="2275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7167349" y="2390634"/>
            <a:ext cx="903028" cy="22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7153701" y="2458873"/>
            <a:ext cx="1640007" cy="2273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 flipV="1">
            <a:off x="11427725" y="3198618"/>
            <a:ext cx="516340" cy="2258"/>
          </a:xfrm>
          <a:prstGeom prst="line">
            <a:avLst/>
          </a:prstGeom>
          <a:ln w="63500">
            <a:solidFill>
              <a:srgbClr val="B17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flipV="1">
            <a:off x="11429997" y="3141276"/>
            <a:ext cx="516340" cy="2258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10688471" y="3139005"/>
            <a:ext cx="739255" cy="2275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>
            <a:off x="9771817" y="3139005"/>
            <a:ext cx="903028" cy="22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>
            <a:off x="9774071" y="3198618"/>
            <a:ext cx="1640007" cy="2273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 flipV="1">
            <a:off x="11411849" y="4006766"/>
            <a:ext cx="516340" cy="2258"/>
          </a:xfrm>
          <a:prstGeom prst="line">
            <a:avLst/>
          </a:prstGeom>
          <a:ln w="63500">
            <a:solidFill>
              <a:srgbClr val="B17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/>
          <p:nvPr/>
        </p:nvCxnSpPr>
        <p:spPr>
          <a:xfrm flipV="1">
            <a:off x="11414796" y="3949424"/>
            <a:ext cx="516340" cy="2258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>
            <a:off x="10688497" y="3955104"/>
            <a:ext cx="739255" cy="2275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>
            <a:off x="9787745" y="3955104"/>
            <a:ext cx="903028" cy="22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>
            <a:off x="9782048" y="4006766"/>
            <a:ext cx="1640007" cy="2273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 flipV="1">
            <a:off x="11411849" y="4211482"/>
            <a:ext cx="516340" cy="2258"/>
          </a:xfrm>
          <a:prstGeom prst="line">
            <a:avLst/>
          </a:prstGeom>
          <a:ln w="63500">
            <a:solidFill>
              <a:srgbClr val="B17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 flipV="1">
            <a:off x="11414796" y="4153465"/>
            <a:ext cx="516340" cy="2258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>
            <a:off x="10672595" y="4151194"/>
            <a:ext cx="739255" cy="2275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>
            <a:off x="9771843" y="4151194"/>
            <a:ext cx="903028" cy="22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>
            <a:off x="9774097" y="4211482"/>
            <a:ext cx="1640007" cy="2273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9940119" y="4483762"/>
            <a:ext cx="516340" cy="2258"/>
          </a:xfrm>
          <a:prstGeom prst="line">
            <a:avLst/>
          </a:prstGeom>
          <a:ln w="63500">
            <a:solidFill>
              <a:srgbClr val="B17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 flipV="1">
            <a:off x="9942391" y="4426420"/>
            <a:ext cx="516340" cy="2258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>
          <a:xfrm>
            <a:off x="9200865" y="4424149"/>
            <a:ext cx="739255" cy="2275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/>
          <p:nvPr/>
        </p:nvCxnSpPr>
        <p:spPr>
          <a:xfrm>
            <a:off x="8300113" y="4424149"/>
            <a:ext cx="903028" cy="22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/>
          <p:nvPr/>
        </p:nvCxnSpPr>
        <p:spPr>
          <a:xfrm>
            <a:off x="8286465" y="4483762"/>
            <a:ext cx="1640007" cy="2273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/>
          <p:nvPr/>
        </p:nvCxnSpPr>
        <p:spPr>
          <a:xfrm flipV="1">
            <a:off x="9940119" y="5002377"/>
            <a:ext cx="516340" cy="2258"/>
          </a:xfrm>
          <a:prstGeom prst="line">
            <a:avLst/>
          </a:prstGeom>
          <a:ln w="63500">
            <a:solidFill>
              <a:srgbClr val="B17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 flipV="1">
            <a:off x="9934440" y="4945035"/>
            <a:ext cx="516340" cy="2258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>
            <a:off x="9192914" y="4942764"/>
            <a:ext cx="739255" cy="2275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>
            <a:off x="8292162" y="4942764"/>
            <a:ext cx="903028" cy="22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>
            <a:off x="8286465" y="5002377"/>
            <a:ext cx="1640007" cy="2273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 flipV="1">
            <a:off x="9940119" y="5261685"/>
            <a:ext cx="516340" cy="2258"/>
          </a:xfrm>
          <a:prstGeom prst="line">
            <a:avLst/>
          </a:prstGeom>
          <a:ln w="63500">
            <a:solidFill>
              <a:srgbClr val="B17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 flipV="1">
            <a:off x="9942391" y="5204343"/>
            <a:ext cx="516340" cy="2258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>
            <a:off x="9200865" y="5202072"/>
            <a:ext cx="739255" cy="2275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>
            <a:off x="8300113" y="5202072"/>
            <a:ext cx="903028" cy="22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8286465" y="5261685"/>
            <a:ext cx="1640007" cy="2273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8945218" y="1319917"/>
            <a:ext cx="389614" cy="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8946549" y="1372981"/>
            <a:ext cx="389614" cy="0"/>
          </a:xfrm>
          <a:prstGeom prst="line">
            <a:avLst/>
          </a:prstGeom>
          <a:ln w="63500">
            <a:solidFill>
              <a:srgbClr val="B17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 flipV="1">
            <a:off x="8563555" y="1317477"/>
            <a:ext cx="380296" cy="2440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flipV="1">
            <a:off x="7983782" y="1317477"/>
            <a:ext cx="629279" cy="244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>
            <a:off x="7975158" y="1371652"/>
            <a:ext cx="970947" cy="2187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>
            <a:off x="11563197" y="2892158"/>
            <a:ext cx="389614" cy="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>
            <a:off x="11555902" y="2948471"/>
            <a:ext cx="389614" cy="0"/>
          </a:xfrm>
          <a:prstGeom prst="line">
            <a:avLst/>
          </a:prstGeom>
          <a:ln w="63500">
            <a:solidFill>
              <a:srgbClr val="B17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>
          <a:xfrm flipV="1">
            <a:off x="11172908" y="2889718"/>
            <a:ext cx="380296" cy="2440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 flipV="1">
            <a:off x="10584509" y="2889718"/>
            <a:ext cx="629279" cy="244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>
            <a:off x="10584511" y="2947142"/>
            <a:ext cx="970947" cy="2187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7632"/>
            <a:ext cx="12192001" cy="487362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Alternate Integrated Transition Plan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| </a:t>
            </a:r>
            <a:r>
              <a:rPr lang="en-US" dirty="0" smtClean="0"/>
              <a:t>…holistic plan covering all bases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61625" y="6484965"/>
            <a:ext cx="6250677" cy="1364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59353" y="6264325"/>
            <a:ext cx="6250677" cy="13648"/>
          </a:xfrm>
          <a:prstGeom prst="line">
            <a:avLst/>
          </a:prstGeom>
          <a:ln w="38100">
            <a:solidFill>
              <a:srgbClr val="CDC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73001" y="6045962"/>
            <a:ext cx="6227927" cy="13633"/>
          </a:xfrm>
          <a:prstGeom prst="line">
            <a:avLst/>
          </a:prstGeom>
          <a:ln w="38100">
            <a:solidFill>
              <a:srgbClr val="11F3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221083" y="928045"/>
            <a:ext cx="690921" cy="24565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Freeze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14386" y="1223619"/>
            <a:ext cx="806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+mn-lt"/>
                <a:cs typeface="Calibri" panose="020F0502020204030204" pitchFamily="34" charset="0"/>
              </a:rPr>
              <a:t>Product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266922" y="1673226"/>
            <a:ext cx="384443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ctr">
              <a:lnSpc>
                <a:spcPct val="150000"/>
              </a:lnSpc>
            </a:pPr>
            <a:r>
              <a:rPr lang="en-US" sz="1100" dirty="0" smtClean="0">
                <a:latin typeface="+mn-lt"/>
              </a:rPr>
              <a:t>1. Peripheral apps</a:t>
            </a:r>
            <a:r>
              <a:rPr lang="en-US" sz="1100" b="1" dirty="0" smtClean="0">
                <a:latin typeface="+mn-lt"/>
              </a:rPr>
              <a:t> ; </a:t>
            </a:r>
            <a:r>
              <a:rPr lang="en-US" sz="1100" dirty="0" smtClean="0">
                <a:latin typeface="+mn-lt"/>
              </a:rPr>
              <a:t>2. All Other  apps</a:t>
            </a:r>
            <a:endParaRPr lang="en-US" sz="1100" b="1" dirty="0" smtClean="0">
              <a:latin typeface="+mn-lt"/>
            </a:endParaRPr>
          </a:p>
          <a:p>
            <a:pPr marL="228600" indent="-228600" fontAlgn="ctr">
              <a:lnSpc>
                <a:spcPct val="150000"/>
              </a:lnSpc>
            </a:pPr>
            <a:r>
              <a:rPr lang="en-US" sz="1100" dirty="0" smtClean="0">
                <a:latin typeface="+mn-lt"/>
              </a:rPr>
              <a:t>3. Agent comp &amp; perf mgmt </a:t>
            </a:r>
            <a:r>
              <a:rPr lang="en-US" sz="1100" b="1" dirty="0" smtClean="0">
                <a:latin typeface="+mn-lt"/>
              </a:rPr>
              <a:t> ; </a:t>
            </a:r>
            <a:r>
              <a:rPr lang="en-US" sz="1100" dirty="0" smtClean="0">
                <a:latin typeface="+mn-lt"/>
              </a:rPr>
              <a:t>4. L&amp;A, services, others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84049" y="1463677"/>
            <a:ext cx="108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+mn-lt"/>
                <a:cs typeface="Calibri" panose="020F0502020204030204" pitchFamily="34" charset="0"/>
              </a:rPr>
              <a:t>Presales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8276" y="1858604"/>
            <a:ext cx="108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+mn-lt"/>
                <a:cs typeface="Calibri" panose="020F0502020204030204" pitchFamily="34" charset="0"/>
              </a:rPr>
              <a:t>Distribution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269199" y="2210101"/>
            <a:ext cx="361014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ctr">
              <a:lnSpc>
                <a:spcPct val="150000"/>
              </a:lnSpc>
            </a:pPr>
            <a:r>
              <a:rPr lang="en-US" sz="1100" dirty="0" smtClean="0">
                <a:latin typeface="+mn-lt"/>
              </a:rPr>
              <a:t>1. Other peripheral apps</a:t>
            </a:r>
            <a:endParaRPr lang="en-US" sz="1100" b="1" dirty="0" smtClean="0">
              <a:latin typeface="+mn-lt"/>
            </a:endParaRPr>
          </a:p>
          <a:p>
            <a:pPr marL="228600" indent="-228600" fontAlgn="ctr">
              <a:lnSpc>
                <a:spcPct val="150000"/>
              </a:lnSpc>
            </a:pPr>
            <a:r>
              <a:rPr lang="en-US" sz="1100" dirty="0" smtClean="0">
                <a:latin typeface="+mn-lt"/>
              </a:rPr>
              <a:t>2. Life </a:t>
            </a:r>
            <a:r>
              <a:rPr lang="en-US" sz="1100" b="1" dirty="0" smtClean="0">
                <a:latin typeface="+mn-lt"/>
              </a:rPr>
              <a:t>; </a:t>
            </a:r>
            <a:r>
              <a:rPr lang="en-US" sz="1100" dirty="0" smtClean="0">
                <a:latin typeface="+mn-lt"/>
              </a:rPr>
              <a:t>3. Annuity </a:t>
            </a:r>
            <a:r>
              <a:rPr lang="en-US" sz="1100" b="1" dirty="0" smtClean="0">
                <a:latin typeface="+mn-lt"/>
              </a:rPr>
              <a:t>; </a:t>
            </a:r>
            <a:r>
              <a:rPr lang="en-US" sz="1100" dirty="0" smtClean="0">
                <a:latin typeface="+mn-lt"/>
              </a:rPr>
              <a:t>4. Other core apps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35261" y="2363566"/>
            <a:ext cx="8428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+mn-lt"/>
                <a:cs typeface="Calibri" panose="020F0502020204030204" pitchFamily="34" charset="0"/>
              </a:rPr>
              <a:t>NB &amp; UW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261946" y="2762268"/>
            <a:ext cx="35218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ctr">
              <a:lnSpc>
                <a:spcPct val="150000"/>
              </a:lnSpc>
            </a:pPr>
            <a:r>
              <a:rPr lang="en-US" sz="1100" dirty="0" smtClean="0">
                <a:latin typeface="+mn-lt"/>
              </a:rPr>
              <a:t>1. Client/contract/producer services</a:t>
            </a:r>
            <a:endParaRPr lang="en-US" sz="1100" b="1" dirty="0" smtClean="0">
              <a:latin typeface="+mn-lt"/>
            </a:endParaRPr>
          </a:p>
          <a:p>
            <a:pPr marL="228600" indent="-228600" fontAlgn="ctr">
              <a:lnSpc>
                <a:spcPct val="150000"/>
              </a:lnSpc>
            </a:pPr>
            <a:r>
              <a:rPr lang="en-US" sz="1100" dirty="0" smtClean="0">
                <a:latin typeface="+mn-lt"/>
              </a:rPr>
              <a:t>2. Other services</a:t>
            </a:r>
            <a:endParaRPr lang="en-US" sz="1100" b="1" dirty="0" smtClean="0">
              <a:latin typeface="+mn-lt"/>
            </a:endParaRPr>
          </a:p>
          <a:p>
            <a:pPr fontAlgn="ctr">
              <a:lnSpc>
                <a:spcPct val="150000"/>
              </a:lnSpc>
            </a:pPr>
            <a:r>
              <a:rPr lang="en-US" sz="1100" dirty="0" smtClean="0">
                <a:latin typeface="+mn-lt"/>
              </a:rPr>
              <a:t>3. Peripheral apps</a:t>
            </a:r>
            <a:r>
              <a:rPr lang="en-US" sz="1100" b="1" dirty="0" smtClean="0">
                <a:latin typeface="+mn-lt"/>
              </a:rPr>
              <a:t> ; </a:t>
            </a:r>
            <a:r>
              <a:rPr lang="en-US" sz="1100" dirty="0" smtClean="0">
                <a:latin typeface="+mn-lt"/>
              </a:rPr>
              <a:t>4. Life apps</a:t>
            </a:r>
          </a:p>
          <a:p>
            <a:pPr fontAlgn="ctr">
              <a:lnSpc>
                <a:spcPct val="150000"/>
              </a:lnSpc>
            </a:pPr>
            <a:r>
              <a:rPr lang="en-US" sz="1100" dirty="0" smtClean="0">
                <a:latin typeface="+mn-lt"/>
              </a:rPr>
              <a:t>5. Billing, collections, accounting</a:t>
            </a:r>
            <a:r>
              <a:rPr lang="en-US" sz="1100" b="1" dirty="0" smtClean="0">
                <a:latin typeface="+mn-lt"/>
              </a:rPr>
              <a:t> ; </a:t>
            </a:r>
            <a:r>
              <a:rPr lang="en-US" sz="1100" dirty="0" smtClean="0">
                <a:latin typeface="+mn-lt"/>
              </a:rPr>
              <a:t>6. All other apps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2481" y="3122134"/>
            <a:ext cx="7796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+mn-lt"/>
                <a:cs typeface="Calibri" panose="020F0502020204030204" pitchFamily="34" charset="0"/>
              </a:rPr>
              <a:t>In-force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264098" y="4532289"/>
            <a:ext cx="199030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ctr">
              <a:lnSpc>
                <a:spcPct val="150000"/>
              </a:lnSpc>
            </a:pPr>
            <a:r>
              <a:rPr lang="en-US" sz="1100" dirty="0" smtClean="0">
                <a:latin typeface="+mn-lt"/>
              </a:rPr>
              <a:t>1. Group 1</a:t>
            </a:r>
            <a:endParaRPr lang="en-US" sz="1100" b="1" dirty="0" smtClean="0">
              <a:latin typeface="+mn-lt"/>
            </a:endParaRPr>
          </a:p>
          <a:p>
            <a:pPr marL="228600" indent="-228600" fontAlgn="ctr">
              <a:lnSpc>
                <a:spcPct val="150000"/>
              </a:lnSpc>
            </a:pPr>
            <a:r>
              <a:rPr lang="en-US" sz="1100" dirty="0" smtClean="0">
                <a:latin typeface="+mn-lt"/>
              </a:rPr>
              <a:t>2. Group 2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270056" y="1185226"/>
            <a:ext cx="1021375" cy="303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100" dirty="0" smtClean="0">
                <a:latin typeface="+mn-lt"/>
              </a:rPr>
              <a:t>1. Product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72553" y="3797324"/>
            <a:ext cx="10867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latin typeface="+mn-lt"/>
                <a:cs typeface="Calibri" panose="020F0502020204030204" pitchFamily="34" charset="0"/>
              </a:rPr>
              <a:t>Legal &amp; Audit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91101" y="4056635"/>
            <a:ext cx="9416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+mn-lt"/>
                <a:cs typeface="Calibri" panose="020F0502020204030204" pitchFamily="34" charset="0"/>
              </a:rPr>
              <a:t>Services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254573" y="4045061"/>
            <a:ext cx="1990301" cy="303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100" dirty="0" smtClean="0">
                <a:latin typeface="+mn-lt"/>
              </a:rPr>
              <a:t>1. Services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262964" y="3805444"/>
            <a:ext cx="1316464" cy="303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100" dirty="0" smtClean="0">
                <a:latin typeface="+mn-lt"/>
              </a:rPr>
              <a:t>1. Legal &amp; Audit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71549" y="4341600"/>
            <a:ext cx="9416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+mn-lt"/>
                <a:cs typeface="Calibri" panose="020F0502020204030204" pitchFamily="34" charset="0"/>
              </a:rPr>
              <a:t>Client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254573" y="4314605"/>
            <a:ext cx="1990301" cy="303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100" dirty="0" smtClean="0">
                <a:latin typeface="+mn-lt"/>
              </a:rPr>
              <a:t>1. Client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49957" y="4729359"/>
            <a:ext cx="9416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+mn-lt"/>
                <a:cs typeface="Calibri" panose="020F0502020204030204" pitchFamily="34" charset="0"/>
              </a:rPr>
              <a:t>Compliance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271189" y="1424844"/>
            <a:ext cx="3567211" cy="303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100" dirty="0" smtClean="0">
                <a:latin typeface="+mn-lt"/>
              </a:rPr>
              <a:t>1. Mkting &amp; Lead Mgmt</a:t>
            </a:r>
            <a:r>
              <a:rPr lang="en-US" sz="1100" b="1" dirty="0" smtClean="0">
                <a:latin typeface="+mn-lt"/>
              </a:rPr>
              <a:t>  ; </a:t>
            </a:r>
            <a:r>
              <a:rPr lang="en-US" sz="1100" dirty="0" smtClean="0">
                <a:latin typeface="+mn-lt"/>
              </a:rPr>
              <a:t>2. Fin Planning, Illustrations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254574" y="5048602"/>
            <a:ext cx="2689630" cy="303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100" dirty="0" smtClean="0">
                <a:latin typeface="+mn-lt"/>
              </a:rPr>
              <a:t>1. Lotus notes apps</a:t>
            </a:r>
            <a:r>
              <a:rPr lang="en-US" sz="1100" b="1" dirty="0" smtClean="0">
                <a:latin typeface="+mn-lt"/>
              </a:rPr>
              <a:t> ; </a:t>
            </a:r>
            <a:r>
              <a:rPr lang="en-US" sz="1100" dirty="0" smtClean="0">
                <a:latin typeface="+mn-lt"/>
              </a:rPr>
              <a:t>2. All other apps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18331" y="5050818"/>
            <a:ext cx="17834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+mn-lt"/>
                <a:cs typeface="Calibri" panose="020F0502020204030204" pitchFamily="34" charset="0"/>
              </a:rPr>
              <a:t>Communication</a:t>
            </a:r>
            <a:endParaRPr lang="en-US" sz="11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54579" y="859807"/>
            <a:ext cx="1187367" cy="272956"/>
          </a:xfrm>
          <a:prstGeom prst="roundRect">
            <a:avLst/>
          </a:prstGeom>
          <a:solidFill>
            <a:srgbClr val="0063BE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indent="-137160" algn="ctr" defTabSz="755650">
              <a:lnSpc>
                <a:spcPts val="1900"/>
              </a:lnSpc>
              <a:tabLst>
                <a:tab pos="723900" algn="l"/>
              </a:tabLst>
              <a:defRPr/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Bundles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54577" y="1187353"/>
            <a:ext cx="300264" cy="2661316"/>
          </a:xfrm>
          <a:prstGeom prst="roundRect">
            <a:avLst/>
          </a:prstGeom>
          <a:solidFill>
            <a:srgbClr val="0063BE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vert270" anchor="ctr"/>
          <a:lstStyle/>
          <a:p>
            <a:pPr indent="-137160" algn="ctr" defTabSz="755650">
              <a:lnSpc>
                <a:spcPts val="1900"/>
              </a:lnSpc>
              <a:tabLst>
                <a:tab pos="723900" algn="l"/>
              </a:tabLst>
              <a:defRPr/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Insurance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6852" y="3903258"/>
            <a:ext cx="297990" cy="1392074"/>
          </a:xfrm>
          <a:prstGeom prst="roundRect">
            <a:avLst/>
          </a:prstGeom>
          <a:solidFill>
            <a:srgbClr val="0063BE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vert270" anchor="ctr"/>
          <a:lstStyle/>
          <a:p>
            <a:pPr indent="-137160" algn="ctr" defTabSz="755650">
              <a:lnSpc>
                <a:spcPts val="1900"/>
              </a:lnSpc>
              <a:tabLst>
                <a:tab pos="723900" algn="l"/>
              </a:tabLst>
              <a:defRPr/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Corporate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299048" y="643717"/>
            <a:ext cx="1555844" cy="3389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3957852" y="655088"/>
            <a:ext cx="1885665" cy="39578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5390866" y="964412"/>
            <a:ext cx="477669" cy="570706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algn="ctr">
              <a:defRPr/>
            </a:pPr>
            <a:r>
              <a:rPr lang="en-US" sz="1600" kern="0" dirty="0" smtClean="0">
                <a:solidFill>
                  <a:schemeClr val="bg1"/>
                </a:solidFill>
                <a:latin typeface="Arial (Body)"/>
                <a:cs typeface="Arial" pitchFamily="34" charset="0"/>
              </a:rPr>
              <a:t>Transition Planning (Link / ODC Setup)</a:t>
            </a:r>
            <a:endParaRPr lang="en-US" sz="1600" kern="0" dirty="0">
              <a:solidFill>
                <a:schemeClr val="bg1"/>
              </a:solidFill>
              <a:latin typeface="Arial (Body)"/>
              <a:cs typeface="Arial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899546" y="966687"/>
            <a:ext cx="477672" cy="570706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algn="ctr">
              <a:defRPr/>
            </a:pPr>
            <a:r>
              <a:rPr lang="en-US" sz="1600" kern="0" dirty="0" smtClean="0">
                <a:solidFill>
                  <a:schemeClr val="bg1"/>
                </a:solidFill>
                <a:latin typeface="Arial (Body)"/>
                <a:cs typeface="Arial" pitchFamily="34" charset="0"/>
              </a:rPr>
              <a:t>Contract Finalization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1282891" y="848724"/>
            <a:ext cx="3057097" cy="311334"/>
          </a:xfrm>
          <a:prstGeom prst="roundRect">
            <a:avLst/>
          </a:prstGeom>
          <a:solidFill>
            <a:srgbClr val="0063BE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indent="-137160" algn="ctr" defTabSz="755650">
              <a:lnSpc>
                <a:spcPts val="1900"/>
              </a:lnSpc>
              <a:tabLst>
                <a:tab pos="723900" algn="l"/>
              </a:tabLst>
              <a:defRPr/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Application Groups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82136" y="1187354"/>
            <a:ext cx="4012444" cy="41489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1296538" y="1201001"/>
            <a:ext cx="13647" cy="414892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09431" y="1446660"/>
            <a:ext cx="3998796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11703" y="1721893"/>
            <a:ext cx="3996524" cy="25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411705" y="2265527"/>
            <a:ext cx="3955579" cy="22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411706" y="2784142"/>
            <a:ext cx="3955578" cy="2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98058" y="3796348"/>
            <a:ext cx="3996521" cy="113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398058" y="4339986"/>
            <a:ext cx="4037464" cy="22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398057" y="4082951"/>
            <a:ext cx="3969227" cy="113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398057" y="4599294"/>
            <a:ext cx="4023818" cy="22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411705" y="5063317"/>
            <a:ext cx="3996522" cy="22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9029526" y="5795916"/>
            <a:ext cx="181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Measure, Refine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0" y="6237027"/>
            <a:ext cx="3330054" cy="62097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368471" y="5598132"/>
            <a:ext cx="1456652" cy="1635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72964" y="5422985"/>
            <a:ext cx="1469483" cy="1453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72962" y="5791476"/>
            <a:ext cx="1454083" cy="1453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79365" y="6171183"/>
            <a:ext cx="1454001" cy="161450"/>
          </a:xfrm>
          <a:prstGeom prst="rect">
            <a:avLst/>
          </a:prstGeom>
          <a:solidFill>
            <a:srgbClr val="AD73C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75250" y="5984233"/>
            <a:ext cx="1451517" cy="156201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21712" y="5900718"/>
            <a:ext cx="1303982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000" dirty="0" smtClean="0">
                <a:latin typeface="+mn-lt"/>
              </a:rPr>
              <a:t>Knowledge Transfer</a:t>
            </a:r>
            <a:endParaRPr lang="en-US" sz="1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21996" y="5524576"/>
            <a:ext cx="1286891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000" dirty="0" smtClean="0">
                <a:latin typeface="+mn-lt"/>
              </a:rPr>
              <a:t>Shadow Support</a:t>
            </a:r>
            <a:endParaRPr lang="en-US" sz="1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14135" y="5718731"/>
            <a:ext cx="1140209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000" dirty="0" smtClean="0">
                <a:latin typeface="+mn-lt"/>
              </a:rPr>
              <a:t>Reverse Shadow</a:t>
            </a:r>
            <a:endParaRPr lang="en-US" sz="1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-30867" y="5568293"/>
            <a:ext cx="545910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000" b="1" dirty="0" smtClean="0">
                <a:latin typeface="+mn-lt"/>
              </a:rPr>
              <a:t>AMS</a:t>
            </a:r>
            <a:endParaRPr lang="en-US" sz="10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37386" y="5977567"/>
            <a:ext cx="545910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000" b="1" dirty="0" smtClean="0">
                <a:latin typeface="+mn-lt"/>
              </a:rPr>
              <a:t>QA</a:t>
            </a:r>
            <a:endParaRPr lang="en-US" sz="10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81" name="Oval 180"/>
          <p:cNvSpPr/>
          <p:nvPr/>
        </p:nvSpPr>
        <p:spPr>
          <a:xfrm flipH="1">
            <a:off x="91980" y="6340831"/>
            <a:ext cx="177424" cy="1978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2" name="Rectangle 181"/>
          <p:cNvSpPr/>
          <p:nvPr/>
        </p:nvSpPr>
        <p:spPr>
          <a:xfrm>
            <a:off x="521715" y="5349925"/>
            <a:ext cx="1303982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000" dirty="0" smtClean="0">
                <a:latin typeface="+mn-lt"/>
              </a:rPr>
              <a:t>Knowledge Transfer</a:t>
            </a:r>
            <a:endParaRPr lang="en-US" sz="1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289654" y="6326085"/>
            <a:ext cx="2546769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000" dirty="0" smtClean="0">
                <a:latin typeface="+mn-lt"/>
              </a:rPr>
              <a:t>Minor Enhancement Resource onboarding</a:t>
            </a:r>
            <a:endParaRPr lang="en-US" sz="1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59876" y="6106475"/>
            <a:ext cx="1509538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000" dirty="0" smtClean="0">
                <a:latin typeface="+mn-lt"/>
              </a:rPr>
              <a:t>Capability Enhancement</a:t>
            </a:r>
            <a:endParaRPr lang="en-US" sz="1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85" name="Oval 184"/>
          <p:cNvSpPr/>
          <p:nvPr/>
        </p:nvSpPr>
        <p:spPr>
          <a:xfrm flipH="1">
            <a:off x="107901" y="6576241"/>
            <a:ext cx="177424" cy="197893"/>
          </a:xfrm>
          <a:prstGeom prst="ellipse">
            <a:avLst/>
          </a:prstGeom>
          <a:solidFill>
            <a:srgbClr val="11F34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291928" y="6534199"/>
            <a:ext cx="827188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000" dirty="0" smtClean="0">
                <a:latin typeface="+mn-lt"/>
              </a:rPr>
              <a:t>Re-hiring</a:t>
            </a:r>
            <a:endParaRPr lang="en-US" sz="1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687432" y="5778226"/>
            <a:ext cx="181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Assess, Define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4385471" y="968960"/>
            <a:ext cx="486780" cy="570706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algn="ctr">
              <a:defRPr/>
            </a:pPr>
            <a:r>
              <a:rPr lang="en-US" sz="1600" kern="0" dirty="0" smtClean="0">
                <a:solidFill>
                  <a:schemeClr val="bg1"/>
                </a:solidFill>
                <a:latin typeface="Arial (Body)"/>
                <a:cs typeface="Arial" pitchFamily="34" charset="0"/>
              </a:rPr>
              <a:t>Due Diligence</a:t>
            </a:r>
          </a:p>
        </p:txBody>
      </p:sp>
      <p:cxnSp>
        <p:nvCxnSpPr>
          <p:cNvPr id="192" name="Straight Connector 191"/>
          <p:cNvCxnSpPr/>
          <p:nvPr/>
        </p:nvCxnSpPr>
        <p:spPr>
          <a:xfrm flipV="1">
            <a:off x="5854890" y="5800295"/>
            <a:ext cx="6182442" cy="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4885898" y="696034"/>
            <a:ext cx="0" cy="2456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5379492" y="698308"/>
            <a:ext cx="0" cy="2456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2661313" y="5595582"/>
            <a:ext cx="2010843" cy="361637"/>
            <a:chOff x="3780430" y="6776112"/>
            <a:chExt cx="2010843" cy="361637"/>
          </a:xfrm>
        </p:grpSpPr>
        <p:sp>
          <p:nvSpPr>
            <p:cNvPr id="197" name="Rectangle 196"/>
            <p:cNvSpPr/>
            <p:nvPr/>
          </p:nvSpPr>
          <p:spPr>
            <a:xfrm>
              <a:off x="3780430" y="6858001"/>
              <a:ext cx="1705970" cy="225187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894239" y="6776112"/>
              <a:ext cx="1897034" cy="361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>
                <a:lnSpc>
                  <a:spcPct val="125000"/>
                </a:lnSpc>
              </a:pPr>
              <a:r>
                <a:rPr lang="en-US" sz="1400" dirty="0" smtClean="0">
                  <a:solidFill>
                    <a:schemeClr val="bg1"/>
                  </a:solidFill>
                  <a:latin typeface="+mn-lt"/>
                </a:rPr>
                <a:t>Process Transition</a:t>
              </a:r>
              <a:endParaRPr lang="en-US" sz="14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2663588" y="6082351"/>
            <a:ext cx="1956251" cy="361637"/>
            <a:chOff x="3780430" y="6776112"/>
            <a:chExt cx="1956251" cy="361637"/>
          </a:xfrm>
        </p:grpSpPr>
        <p:sp>
          <p:nvSpPr>
            <p:cNvPr id="200" name="Rectangle 199"/>
            <p:cNvSpPr/>
            <p:nvPr/>
          </p:nvSpPr>
          <p:spPr>
            <a:xfrm>
              <a:off x="3780430" y="6858001"/>
              <a:ext cx="1705970" cy="2251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839647" y="6776112"/>
              <a:ext cx="1897034" cy="361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>
                <a:lnSpc>
                  <a:spcPct val="125000"/>
                </a:lnSpc>
              </a:pPr>
              <a:r>
                <a:rPr lang="en-US" sz="1400" dirty="0" smtClean="0">
                  <a:latin typeface="+mn-lt"/>
                </a:rPr>
                <a:t>Tools Configuration</a:t>
              </a:r>
              <a:endParaRPr lang="en-US" sz="1400" dirty="0">
                <a:latin typeface="+mn-lt"/>
                <a:cs typeface="Calibri" panose="020F0502020204030204" pitchFamily="34" charset="0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2665867" y="5848068"/>
            <a:ext cx="2065435" cy="361637"/>
            <a:chOff x="3780430" y="6776112"/>
            <a:chExt cx="2065435" cy="361637"/>
          </a:xfrm>
        </p:grpSpPr>
        <p:sp>
          <p:nvSpPr>
            <p:cNvPr id="203" name="Rectangle 202"/>
            <p:cNvSpPr/>
            <p:nvPr/>
          </p:nvSpPr>
          <p:spPr>
            <a:xfrm>
              <a:off x="3780430" y="6858001"/>
              <a:ext cx="1705970" cy="225187"/>
            </a:xfrm>
            <a:prstGeom prst="rect">
              <a:avLst/>
            </a:prstGeom>
            <a:solidFill>
              <a:srgbClr val="11F34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3948831" y="6776112"/>
              <a:ext cx="1897034" cy="361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>
                <a:lnSpc>
                  <a:spcPct val="125000"/>
                </a:lnSpc>
              </a:pPr>
              <a:r>
                <a:rPr lang="en-US" sz="1400" dirty="0" smtClean="0">
                  <a:latin typeface="+mn-lt"/>
                </a:rPr>
                <a:t>People Transition</a:t>
              </a:r>
              <a:endParaRPr lang="en-US" sz="1400" dirty="0">
                <a:latin typeface="+mn-lt"/>
                <a:cs typeface="Calibri" panose="020F0502020204030204" pitchFamily="34" charset="0"/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2665866" y="6316640"/>
            <a:ext cx="2352043" cy="361637"/>
            <a:chOff x="3780430" y="6776112"/>
            <a:chExt cx="2352043" cy="361637"/>
          </a:xfrm>
        </p:grpSpPr>
        <p:sp>
          <p:nvSpPr>
            <p:cNvPr id="206" name="Rectangle 205"/>
            <p:cNvSpPr/>
            <p:nvPr/>
          </p:nvSpPr>
          <p:spPr>
            <a:xfrm>
              <a:off x="3780430" y="6858001"/>
              <a:ext cx="1705970" cy="2251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235439" y="6776112"/>
              <a:ext cx="1897034" cy="361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>
                <a:lnSpc>
                  <a:spcPct val="125000"/>
                </a:lnSpc>
              </a:pPr>
              <a:r>
                <a:rPr lang="en-US" sz="1400" dirty="0" smtClean="0">
                  <a:latin typeface="+mn-lt"/>
                </a:rPr>
                <a:t>OCM</a:t>
              </a:r>
              <a:endParaRPr lang="en-US" sz="1400" dirty="0">
                <a:latin typeface="+mn-lt"/>
                <a:cs typeface="Calibri" panose="020F0502020204030204" pitchFamily="34" charset="0"/>
              </a:endParaRPr>
            </a:p>
          </p:txBody>
        </p:sp>
      </p:grpSp>
      <p:grpSp>
        <p:nvGrpSpPr>
          <p:cNvPr id="212" name="Group 318"/>
          <p:cNvGrpSpPr/>
          <p:nvPr/>
        </p:nvGrpSpPr>
        <p:grpSpPr>
          <a:xfrm>
            <a:off x="2656774" y="5359550"/>
            <a:ext cx="2065435" cy="361637"/>
            <a:chOff x="3780430" y="6776112"/>
            <a:chExt cx="2065435" cy="361637"/>
          </a:xfrm>
        </p:grpSpPr>
        <p:sp>
          <p:nvSpPr>
            <p:cNvPr id="216" name="Rectangle 215"/>
            <p:cNvSpPr/>
            <p:nvPr/>
          </p:nvSpPr>
          <p:spPr>
            <a:xfrm>
              <a:off x="3780430" y="6858001"/>
              <a:ext cx="1705970" cy="225187"/>
            </a:xfrm>
            <a:prstGeom prst="rect">
              <a:avLst/>
            </a:prstGeom>
            <a:solidFill>
              <a:srgbClr val="C07F5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948831" y="6776112"/>
              <a:ext cx="1897034" cy="361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>
                <a:lnSpc>
                  <a:spcPct val="125000"/>
                </a:lnSpc>
              </a:pPr>
              <a:r>
                <a:rPr lang="en-US" sz="1400" dirty="0" smtClean="0">
                  <a:solidFill>
                    <a:schemeClr val="bg1"/>
                  </a:solidFill>
                  <a:latin typeface="+mn-lt"/>
                </a:rPr>
                <a:t>TSSC Transition</a:t>
              </a:r>
              <a:endParaRPr lang="en-US" sz="14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endParaRPr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7922537" y="5516510"/>
            <a:ext cx="1549021" cy="28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Service phase -TSSC</a:t>
            </a:r>
            <a:endParaRPr lang="en-US" sz="1200" dirty="0">
              <a:latin typeface="+mn-lt"/>
            </a:endParaRPr>
          </a:p>
        </p:txBody>
      </p:sp>
      <p:sp>
        <p:nvSpPr>
          <p:cNvPr id="218" name="Oval 217"/>
          <p:cNvSpPr/>
          <p:nvPr/>
        </p:nvSpPr>
        <p:spPr>
          <a:xfrm flipH="1">
            <a:off x="942690" y="6578219"/>
            <a:ext cx="177424" cy="197893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1085771" y="6524303"/>
            <a:ext cx="1370825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000" dirty="0" smtClean="0">
                <a:latin typeface="+mn-lt"/>
              </a:rPr>
              <a:t>Process Deployment</a:t>
            </a:r>
            <a:endParaRPr lang="en-US" sz="1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20" name="Oval 219"/>
          <p:cNvSpPr/>
          <p:nvPr/>
        </p:nvSpPr>
        <p:spPr>
          <a:xfrm flipH="1">
            <a:off x="11874548" y="5710766"/>
            <a:ext cx="177424" cy="197893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/>
          <p:cNvSpPr/>
          <p:nvPr/>
        </p:nvSpPr>
        <p:spPr>
          <a:xfrm>
            <a:off x="5349923" y="668739"/>
            <a:ext cx="518618" cy="2729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Aug15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4858603" y="671011"/>
            <a:ext cx="520881" cy="2979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May-</a:t>
            </a:r>
          </a:p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Jul 15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4344526" y="673284"/>
            <a:ext cx="514076" cy="28205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Apr15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7" name="Straight Connector 226"/>
          <p:cNvCxnSpPr/>
          <p:nvPr/>
        </p:nvCxnSpPr>
        <p:spPr>
          <a:xfrm>
            <a:off x="4885899" y="682388"/>
            <a:ext cx="0" cy="2593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5379493" y="684662"/>
            <a:ext cx="0" cy="2593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5885216" y="665075"/>
          <a:ext cx="6102064" cy="30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758"/>
                <a:gridCol w="762758"/>
                <a:gridCol w="762758"/>
                <a:gridCol w="762758"/>
                <a:gridCol w="762758"/>
                <a:gridCol w="762758"/>
                <a:gridCol w="762758"/>
                <a:gridCol w="762758"/>
              </a:tblGrid>
              <a:tr h="303916"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0" name="TextBox 229"/>
          <p:cNvSpPr txBox="1"/>
          <p:nvPr/>
        </p:nvSpPr>
        <p:spPr>
          <a:xfrm>
            <a:off x="5993641" y="684662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Sep15</a:t>
            </a:r>
            <a:endParaRPr lang="en-US" sz="1000" dirty="0"/>
          </a:p>
        </p:txBody>
      </p:sp>
      <p:sp>
        <p:nvSpPr>
          <p:cNvPr id="231" name="TextBox 230"/>
          <p:cNvSpPr txBox="1"/>
          <p:nvPr/>
        </p:nvSpPr>
        <p:spPr>
          <a:xfrm>
            <a:off x="6716973" y="671016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Oct15</a:t>
            </a:r>
            <a:endParaRPr lang="en-US" sz="1000" dirty="0"/>
          </a:p>
        </p:txBody>
      </p:sp>
      <p:sp>
        <p:nvSpPr>
          <p:cNvPr id="232" name="TextBox 231"/>
          <p:cNvSpPr txBox="1"/>
          <p:nvPr/>
        </p:nvSpPr>
        <p:spPr>
          <a:xfrm>
            <a:off x="7481246" y="657367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Nov15</a:t>
            </a:r>
            <a:endParaRPr lang="en-US" sz="1000" dirty="0"/>
          </a:p>
        </p:txBody>
      </p:sp>
      <p:sp>
        <p:nvSpPr>
          <p:cNvPr id="233" name="TextBox 232"/>
          <p:cNvSpPr txBox="1"/>
          <p:nvPr/>
        </p:nvSpPr>
        <p:spPr>
          <a:xfrm>
            <a:off x="8286465" y="67101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Dec15</a:t>
            </a:r>
            <a:endParaRPr lang="en-US" sz="1000" dirty="0"/>
          </a:p>
        </p:txBody>
      </p:sp>
      <p:sp>
        <p:nvSpPr>
          <p:cNvPr id="234" name="TextBox 233"/>
          <p:cNvSpPr txBox="1"/>
          <p:nvPr/>
        </p:nvSpPr>
        <p:spPr>
          <a:xfrm>
            <a:off x="9050740" y="684663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Jan16</a:t>
            </a:r>
            <a:endParaRPr lang="en-US" sz="1000" dirty="0"/>
          </a:p>
        </p:txBody>
      </p:sp>
      <p:sp>
        <p:nvSpPr>
          <p:cNvPr id="235" name="TextBox 234"/>
          <p:cNvSpPr txBox="1"/>
          <p:nvPr/>
        </p:nvSpPr>
        <p:spPr>
          <a:xfrm>
            <a:off x="9803641" y="686938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Feb16</a:t>
            </a:r>
            <a:endParaRPr lang="en-US" sz="1000" dirty="0"/>
          </a:p>
        </p:txBody>
      </p:sp>
      <p:sp>
        <p:nvSpPr>
          <p:cNvPr id="236" name="TextBox 235"/>
          <p:cNvSpPr txBox="1"/>
          <p:nvPr/>
        </p:nvSpPr>
        <p:spPr>
          <a:xfrm>
            <a:off x="10595212" y="686938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Mar16</a:t>
            </a:r>
            <a:endParaRPr lang="en-US" sz="1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11332191" y="67329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Apr16</a:t>
            </a:r>
            <a:endParaRPr lang="en-US" sz="1000" dirty="0"/>
          </a:p>
        </p:txBody>
      </p:sp>
      <p:sp>
        <p:nvSpPr>
          <p:cNvPr id="222" name="Oval 221"/>
          <p:cNvSpPr/>
          <p:nvPr/>
        </p:nvSpPr>
        <p:spPr>
          <a:xfrm flipH="1">
            <a:off x="9251925" y="5708491"/>
            <a:ext cx="177424" cy="197893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 flipH="1">
            <a:off x="10386952" y="5697117"/>
            <a:ext cx="177424" cy="197893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186"/>
          <p:cNvSpPr/>
          <p:nvPr/>
        </p:nvSpPr>
        <p:spPr>
          <a:xfrm flipH="1">
            <a:off x="9254176" y="5974938"/>
            <a:ext cx="177424" cy="197893"/>
          </a:xfrm>
          <a:prstGeom prst="ellipse">
            <a:avLst/>
          </a:prstGeom>
          <a:solidFill>
            <a:srgbClr val="11F34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Oval 187"/>
          <p:cNvSpPr/>
          <p:nvPr/>
        </p:nvSpPr>
        <p:spPr>
          <a:xfrm flipH="1">
            <a:off x="10386940" y="5974938"/>
            <a:ext cx="177424" cy="197893"/>
          </a:xfrm>
          <a:prstGeom prst="ellipse">
            <a:avLst/>
          </a:prstGeom>
          <a:solidFill>
            <a:srgbClr val="11F34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Oval 188"/>
          <p:cNvSpPr/>
          <p:nvPr/>
        </p:nvSpPr>
        <p:spPr>
          <a:xfrm flipH="1">
            <a:off x="11874549" y="5961290"/>
            <a:ext cx="177424" cy="197893"/>
          </a:xfrm>
          <a:prstGeom prst="ellipse">
            <a:avLst/>
          </a:prstGeom>
          <a:solidFill>
            <a:srgbClr val="11F34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9" name="Straight Connector 208"/>
          <p:cNvCxnSpPr/>
          <p:nvPr/>
        </p:nvCxnSpPr>
        <p:spPr>
          <a:xfrm>
            <a:off x="7397087" y="5554639"/>
            <a:ext cx="4599296" cy="9636"/>
          </a:xfrm>
          <a:prstGeom prst="line">
            <a:avLst/>
          </a:prstGeom>
          <a:ln w="57150">
            <a:solidFill>
              <a:srgbClr val="F1896C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flipV="1">
            <a:off x="5841241" y="5554639"/>
            <a:ext cx="1624084" cy="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5918592" y="5518783"/>
            <a:ext cx="1792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Transition phase -TSSC</a:t>
            </a:r>
            <a:endParaRPr lang="en-US" sz="1200" dirty="0">
              <a:latin typeface="+mn-lt"/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8545778" y="1251046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Oval 244"/>
          <p:cNvSpPr/>
          <p:nvPr/>
        </p:nvSpPr>
        <p:spPr>
          <a:xfrm>
            <a:off x="8035114" y="1469409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Oval 245"/>
          <p:cNvSpPr/>
          <p:nvPr/>
        </p:nvSpPr>
        <p:spPr>
          <a:xfrm>
            <a:off x="8027163" y="1742364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Oval 246"/>
          <p:cNvSpPr/>
          <p:nvPr/>
        </p:nvSpPr>
        <p:spPr>
          <a:xfrm>
            <a:off x="7372070" y="2028967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Oval 247"/>
          <p:cNvSpPr/>
          <p:nvPr/>
        </p:nvSpPr>
        <p:spPr>
          <a:xfrm>
            <a:off x="7999867" y="2329218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Oval 249"/>
          <p:cNvSpPr/>
          <p:nvPr/>
        </p:nvSpPr>
        <p:spPr>
          <a:xfrm>
            <a:off x="11193444" y="2806889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Oval 250"/>
          <p:cNvSpPr/>
          <p:nvPr/>
        </p:nvSpPr>
        <p:spPr>
          <a:xfrm>
            <a:off x="9118984" y="5127009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Oval 251"/>
          <p:cNvSpPr/>
          <p:nvPr/>
        </p:nvSpPr>
        <p:spPr>
          <a:xfrm>
            <a:off x="9118984" y="4840406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Oval 252"/>
          <p:cNvSpPr/>
          <p:nvPr/>
        </p:nvSpPr>
        <p:spPr>
          <a:xfrm>
            <a:off x="8851725" y="4622042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Oval 253"/>
          <p:cNvSpPr/>
          <p:nvPr/>
        </p:nvSpPr>
        <p:spPr>
          <a:xfrm>
            <a:off x="9118984" y="4335439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Oval 254"/>
          <p:cNvSpPr/>
          <p:nvPr/>
        </p:nvSpPr>
        <p:spPr>
          <a:xfrm>
            <a:off x="10577066" y="4076132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Oval 255"/>
          <p:cNvSpPr/>
          <p:nvPr/>
        </p:nvSpPr>
        <p:spPr>
          <a:xfrm>
            <a:off x="10592968" y="3871416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Oval 256"/>
          <p:cNvSpPr/>
          <p:nvPr/>
        </p:nvSpPr>
        <p:spPr>
          <a:xfrm>
            <a:off x="10647534" y="3038901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Oval 257"/>
          <p:cNvSpPr/>
          <p:nvPr/>
        </p:nvSpPr>
        <p:spPr>
          <a:xfrm>
            <a:off x="10279043" y="3311856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Oval 258"/>
          <p:cNvSpPr/>
          <p:nvPr/>
        </p:nvSpPr>
        <p:spPr>
          <a:xfrm>
            <a:off x="9984490" y="3516573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" name="TextBox 261"/>
          <p:cNvSpPr txBox="1"/>
          <p:nvPr/>
        </p:nvSpPr>
        <p:spPr>
          <a:xfrm>
            <a:off x="9334186" y="123662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4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9334512" y="146080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22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9299150" y="230847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16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9307843" y="254757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27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9340328" y="172593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30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9329304" y="201233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53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9480049" y="38658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8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9460346" y="407816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17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10430583" y="435235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17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10435364" y="46306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17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10460717" y="513861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85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10424349" y="489221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16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10196461" y="280272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70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9440561" y="305482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65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8822680" y="329327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75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8138059" y="352395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000" dirty="0" smtClean="0"/>
              <a:t>64</a:t>
            </a:r>
          </a:p>
        </p:txBody>
      </p:sp>
      <p:cxnSp>
        <p:nvCxnSpPr>
          <p:cNvPr id="283" name="Straight Arrow Connector 282"/>
          <p:cNvCxnSpPr/>
          <p:nvPr/>
        </p:nvCxnSpPr>
        <p:spPr>
          <a:xfrm flipV="1">
            <a:off x="5894419" y="3029803"/>
            <a:ext cx="3413354" cy="6307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Rounded Rectangle 283"/>
          <p:cNvSpPr/>
          <p:nvPr/>
        </p:nvSpPr>
        <p:spPr>
          <a:xfrm>
            <a:off x="7162849" y="2913253"/>
            <a:ext cx="861655" cy="2479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/>
                <a:cs typeface="Calibri"/>
              </a:rPr>
              <a:t>WAVE 1</a:t>
            </a:r>
            <a:endParaRPr lang="en-US" sz="11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285" name="Straight Arrow Connector 284"/>
          <p:cNvCxnSpPr/>
          <p:nvPr/>
        </p:nvCxnSpPr>
        <p:spPr>
          <a:xfrm flipV="1">
            <a:off x="9321421" y="1139082"/>
            <a:ext cx="1131359" cy="7330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 flipV="1">
            <a:off x="10426890" y="2203596"/>
            <a:ext cx="1527133" cy="7341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Rounded Rectangle 286"/>
          <p:cNvSpPr/>
          <p:nvPr/>
        </p:nvSpPr>
        <p:spPr>
          <a:xfrm>
            <a:off x="9567132" y="1018497"/>
            <a:ext cx="723279" cy="2507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/>
                <a:cs typeface="Calibri"/>
              </a:rPr>
              <a:t>WAVE 2</a:t>
            </a:r>
          </a:p>
        </p:txBody>
      </p:sp>
      <p:sp>
        <p:nvSpPr>
          <p:cNvPr id="288" name="Rounded Rectangle 287"/>
          <p:cNvSpPr/>
          <p:nvPr/>
        </p:nvSpPr>
        <p:spPr>
          <a:xfrm>
            <a:off x="10809081" y="2083012"/>
            <a:ext cx="861655" cy="2479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/>
                <a:cs typeface="Calibri"/>
              </a:rPr>
              <a:t>WAVE 3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264566" y="1005873"/>
            <a:ext cx="11818250" cy="2774561"/>
          </a:xfrm>
          <a:prstGeom prst="rect">
            <a:avLst/>
          </a:prstGeom>
          <a:solidFill>
            <a:srgbClr val="FCEFA4">
              <a:alpha val="16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1" name="Rectangle 300"/>
          <p:cNvSpPr/>
          <p:nvPr/>
        </p:nvSpPr>
        <p:spPr>
          <a:xfrm>
            <a:off x="263855" y="3813727"/>
            <a:ext cx="11832609" cy="1603612"/>
          </a:xfrm>
          <a:prstGeom prst="rect">
            <a:avLst/>
          </a:prstGeom>
          <a:solidFill>
            <a:srgbClr val="89C35F">
              <a:alpha val="16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8" name="Straight Connector 237"/>
          <p:cNvCxnSpPr/>
          <p:nvPr/>
        </p:nvCxnSpPr>
        <p:spPr>
          <a:xfrm>
            <a:off x="5884457" y="2649948"/>
            <a:ext cx="156949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7453950" y="2649948"/>
            <a:ext cx="1132764" cy="0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5884457" y="2706310"/>
            <a:ext cx="2674961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8463883" y="2706304"/>
            <a:ext cx="873458" cy="8"/>
          </a:xfrm>
          <a:prstGeom prst="line">
            <a:avLst/>
          </a:prstGeom>
          <a:ln w="63500">
            <a:solidFill>
              <a:srgbClr val="B17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8450234" y="2649944"/>
            <a:ext cx="887107" cy="4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374342" y="2577159"/>
            <a:ext cx="163771" cy="156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05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871" y="2945544"/>
            <a:ext cx="10972800" cy="639762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1" descr="mar2011_wallpaper_EC2_leadership_option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118360"/>
            <a:ext cx="12179029" cy="477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944880"/>
            <a:ext cx="12192000" cy="1173480"/>
          </a:xfrm>
          <a:prstGeom prst="rect">
            <a:avLst/>
          </a:prstGeom>
          <a:solidFill>
            <a:schemeClr val="tx1">
              <a:lumMod val="95000"/>
              <a:lumOff val="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Transition Considerations, Approach and Methodology</a:t>
            </a:r>
            <a:endParaRPr lang="en-US" sz="3200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660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Our Robust Transition Framework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| </a:t>
            </a:r>
            <a:r>
              <a:rPr lang="en-US" dirty="0" smtClean="0"/>
              <a:t>…designed for success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44602" y="6124755"/>
            <a:ext cx="10809028" cy="364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en-US"/>
            </a:defPPr>
            <a:lvl1pPr algn="ctr">
              <a:defRPr sz="1600" kern="0">
                <a:solidFill>
                  <a:prstClr val="white"/>
                </a:solidFill>
                <a:latin typeface="Calibri" pitchFamily="34" charset="0"/>
              </a:defRPr>
            </a:lvl1pPr>
          </a:lstStyle>
          <a:p>
            <a:pPr lvl="0" indent="-2857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4E84C4"/>
              </a:buClr>
              <a:defRPr/>
            </a:pPr>
            <a:r>
              <a:rPr lang="en-US" altLang="en-US" sz="2400" b="1" dirty="0" smtClean="0">
                <a:solidFill>
                  <a:srgbClr val="FFFFFF"/>
                </a:solidFill>
                <a:latin typeface="Calibri"/>
              </a:rPr>
              <a:t>Building the Foundation for Successful Transformation to Managed Services Model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4823726" y="1174758"/>
            <a:ext cx="679280" cy="48629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t>Product</a:t>
            </a:r>
            <a:endParaRPr lang="en-US" sz="1600" dirty="0">
              <a:solidFill>
                <a:schemeClr val="tx1"/>
              </a:solidFill>
              <a:latin typeface="Calibr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5541046" y="1172779"/>
            <a:ext cx="679280" cy="48629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t>Presales &amp; 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t>Marketing</a:t>
            </a:r>
            <a:endParaRPr lang="en-US" sz="1600" dirty="0">
              <a:solidFill>
                <a:schemeClr val="tx1"/>
              </a:solidFill>
              <a:latin typeface="Calibr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246952" y="1170799"/>
            <a:ext cx="679280" cy="48629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t>Distribution</a:t>
            </a:r>
            <a:endParaRPr lang="en-US" sz="1600" dirty="0">
              <a:solidFill>
                <a:schemeClr val="tx1"/>
              </a:solidFill>
              <a:latin typeface="Calibr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954757" y="1170799"/>
            <a:ext cx="679280" cy="48629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t>NB &amp; UW</a:t>
            </a:r>
            <a:endParaRPr lang="en-US" sz="1600" dirty="0">
              <a:solidFill>
                <a:schemeClr val="tx1"/>
              </a:solidFill>
              <a:latin typeface="Calibr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672079" y="1180694"/>
            <a:ext cx="679280" cy="48629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t>In-force</a:t>
            </a:r>
            <a:endParaRPr lang="en-US" sz="1600" dirty="0">
              <a:solidFill>
                <a:schemeClr val="tx1"/>
              </a:solidFill>
              <a:latin typeface="Calibr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8440789" y="1172779"/>
            <a:ext cx="679280" cy="48629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t>Client</a:t>
            </a:r>
            <a:endParaRPr lang="en-US" sz="1600" dirty="0">
              <a:solidFill>
                <a:schemeClr val="tx1"/>
              </a:solidFill>
              <a:latin typeface="Calibr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9158109" y="1170800"/>
            <a:ext cx="679280" cy="48629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t> Comm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9864015" y="1180695"/>
            <a:ext cx="679280" cy="48629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t>Legal &amp; Audit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10571820" y="1180695"/>
            <a:ext cx="679280" cy="48629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t>Services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11289142" y="1178715"/>
            <a:ext cx="679280" cy="48629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t>Compliance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829292" y="2616987"/>
            <a:ext cx="7066686" cy="107688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285750" indent="-285750" algn="ctr" defTabSz="7315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kern="0" dirty="0" smtClean="0">
              <a:solidFill>
                <a:srgbClr val="FFFFFF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Left-Right Arrow 102"/>
          <p:cNvSpPr/>
          <p:nvPr/>
        </p:nvSpPr>
        <p:spPr bwMode="auto">
          <a:xfrm>
            <a:off x="4778061" y="4197569"/>
            <a:ext cx="7192265" cy="554024"/>
          </a:xfrm>
          <a:prstGeom prst="leftRightArrow">
            <a:avLst>
              <a:gd name="adj1" fmla="val 50000"/>
              <a:gd name="adj2" fmla="val 20149"/>
            </a:avLst>
          </a:prstGeom>
          <a:solidFill>
            <a:srgbClr val="ABD38C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>
              <a:defRPr/>
            </a:pPr>
            <a:r>
              <a:rPr lang="en-US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</a:rPr>
              <a:t>Transition Program Management Office</a:t>
            </a:r>
            <a:endParaRPr lang="en-US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black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34" charset="0"/>
            </a:endParaRPr>
          </a:p>
        </p:txBody>
      </p:sp>
      <p:sp>
        <p:nvSpPr>
          <p:cNvPr id="106" name="Left-Right Arrow 105"/>
          <p:cNvSpPr/>
          <p:nvPr/>
        </p:nvSpPr>
        <p:spPr bwMode="auto">
          <a:xfrm>
            <a:off x="4778061" y="5474955"/>
            <a:ext cx="7192265" cy="554024"/>
          </a:xfrm>
          <a:prstGeom prst="leftRightArrow">
            <a:avLst>
              <a:gd name="adj1" fmla="val 50000"/>
              <a:gd name="adj2" fmla="val 23134"/>
            </a:avLst>
          </a:prstGeom>
          <a:solidFill>
            <a:srgbClr val="ABD38C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>
              <a:defRPr/>
            </a:pPr>
            <a:r>
              <a:rPr lang="en-US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</a:rPr>
              <a:t>Knowledge Management</a:t>
            </a:r>
          </a:p>
        </p:txBody>
      </p:sp>
      <p:sp>
        <p:nvSpPr>
          <p:cNvPr id="107" name="Left-Right Arrow 106"/>
          <p:cNvSpPr/>
          <p:nvPr/>
        </p:nvSpPr>
        <p:spPr bwMode="auto">
          <a:xfrm>
            <a:off x="4778061" y="3760898"/>
            <a:ext cx="7192265" cy="554024"/>
          </a:xfrm>
          <a:prstGeom prst="leftRightArrow">
            <a:avLst>
              <a:gd name="adj1" fmla="val 50000"/>
              <a:gd name="adj2" fmla="val 20149"/>
            </a:avLst>
          </a:prstGeom>
          <a:solidFill>
            <a:srgbClr val="ABD38C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</a:rPr>
              <a:t>Risk Management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804569" y="755374"/>
            <a:ext cx="3546801" cy="330673"/>
          </a:xfrm>
          <a:prstGeom prst="rect">
            <a:avLst/>
          </a:prstGeom>
          <a:solidFill>
            <a:srgbClr val="0063BE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indent="-137160" algn="ctr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/>
            </a:pP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Insurance and Agency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421623" y="753394"/>
            <a:ext cx="3546801" cy="330673"/>
          </a:xfrm>
          <a:prstGeom prst="rect">
            <a:avLst/>
          </a:prstGeom>
          <a:solidFill>
            <a:srgbClr val="0063BE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indent="-137160" algn="ctr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/>
            </a:pP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Corporate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203128" y="775339"/>
            <a:ext cx="3631642" cy="327547"/>
          </a:xfrm>
          <a:prstGeom prst="rect">
            <a:avLst/>
          </a:prstGeom>
          <a:solidFill>
            <a:srgbClr val="0063BE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indent="-137160" algn="ctr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</a:pP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Key Considerations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90248" y="1102785"/>
            <a:ext cx="3631643" cy="4938877"/>
          </a:xfrm>
          <a:prstGeom prst="rect">
            <a:avLst/>
          </a:prstGeom>
          <a:noFill/>
          <a:ln w="9525"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68" tIns="60884" rIns="121768" bIns="60884" rtlCol="0" anchor="ctr"/>
          <a:lstStyle/>
          <a:p>
            <a:pPr algn="ctr"/>
            <a:endParaRPr lang="en-US" sz="2533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2744" y="1190199"/>
            <a:ext cx="3547741" cy="650595"/>
          </a:xfrm>
          <a:prstGeom prst="rect">
            <a:avLst/>
          </a:prstGeom>
          <a:solidFill>
            <a:srgbClr val="FDE97F"/>
          </a:solidFill>
          <a:ln>
            <a:noFill/>
          </a:ln>
        </p:spPr>
        <p:txBody>
          <a:bodyPr tIns="0" bIns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</a:rPr>
              <a:t>Minimize disruption </a:t>
            </a:r>
            <a:r>
              <a:rPr lang="en-US" sz="1600" dirty="0">
                <a:latin typeface="Calibri" panose="020F0502020204030204" pitchFamily="34" charset="0"/>
              </a:rPr>
              <a:t>to Business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</a:rPr>
              <a:t>(Ensure BAU)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9454" y="5228111"/>
            <a:ext cx="3547741" cy="686708"/>
          </a:xfrm>
          <a:prstGeom prst="rect">
            <a:avLst/>
          </a:prstGeom>
          <a:solidFill>
            <a:srgbClr val="FDE97F"/>
          </a:solidFill>
          <a:ln>
            <a:noFill/>
          </a:ln>
        </p:spPr>
        <p:txBody>
          <a:bodyPr tIns="0" bIns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</a:rPr>
              <a:t>Process &amp; Tools </a:t>
            </a:r>
            <a:r>
              <a:rPr lang="en-US" sz="1600" b="1" dirty="0" smtClean="0">
                <a:latin typeface="Calibri" panose="020F0502020204030204" pitchFamily="34" charset="0"/>
              </a:rPr>
              <a:t>Harmonization </a:t>
            </a:r>
            <a:r>
              <a:rPr lang="en-US" sz="1600" dirty="0">
                <a:latin typeface="Calibri" panose="020F0502020204030204" pitchFamily="34" charset="0"/>
              </a:rPr>
              <a:t>for successful </a:t>
            </a:r>
            <a:r>
              <a:rPr lang="en-US" sz="1600" dirty="0" smtClean="0">
                <a:latin typeface="Calibri" panose="020F0502020204030204" pitchFamily="34" charset="0"/>
              </a:rPr>
              <a:t>move to </a:t>
            </a:r>
            <a:r>
              <a:rPr lang="en-US" sz="1600" dirty="0">
                <a:latin typeface="Calibri" panose="020F0502020204030204" pitchFamily="34" charset="0"/>
              </a:rPr>
              <a:t>Managed Services model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4669" y="1907762"/>
            <a:ext cx="3547741" cy="506436"/>
          </a:xfrm>
          <a:prstGeom prst="rect">
            <a:avLst/>
          </a:prstGeom>
          <a:solidFill>
            <a:srgbClr val="FDE97F"/>
          </a:solidFill>
          <a:ln>
            <a:noFill/>
          </a:ln>
        </p:spPr>
        <p:txBody>
          <a:bodyPr tIns="0" bIns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</a:rPr>
              <a:t>Cultural Alignment </a:t>
            </a:r>
            <a:r>
              <a:rPr lang="en-US" sz="1600" dirty="0">
                <a:latin typeface="Calibri" panose="020F0502020204030204" pitchFamily="34" charset="0"/>
              </a:rPr>
              <a:t>to enable strategic partnership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4669" y="3090513"/>
            <a:ext cx="3547741" cy="1015402"/>
          </a:xfrm>
          <a:prstGeom prst="rect">
            <a:avLst/>
          </a:prstGeom>
          <a:solidFill>
            <a:srgbClr val="FDE97F"/>
          </a:solidFill>
          <a:ln>
            <a:noFill/>
          </a:ln>
        </p:spPr>
        <p:txBody>
          <a:bodyPr tIns="0" bIns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Effective </a:t>
            </a:r>
            <a:r>
              <a:rPr lang="en-US" sz="1600" b="1" dirty="0">
                <a:latin typeface="Calibri" panose="020F0502020204030204" pitchFamily="34" charset="0"/>
              </a:rPr>
              <a:t>Organizational Change Management </a:t>
            </a:r>
            <a:r>
              <a:rPr lang="en-US" sz="1600" dirty="0">
                <a:latin typeface="Calibri" panose="020F0502020204030204" pitchFamily="34" charset="0"/>
              </a:rPr>
              <a:t>and </a:t>
            </a:r>
            <a:r>
              <a:rPr lang="en-US" sz="1600" b="1" dirty="0">
                <a:latin typeface="Calibri" panose="020F0502020204030204" pitchFamily="34" charset="0"/>
              </a:rPr>
              <a:t>HR Solution </a:t>
            </a:r>
            <a:r>
              <a:rPr lang="en-US" sz="1600" dirty="0">
                <a:latin typeface="Calibri" panose="020F0502020204030204" pitchFamily="34" charset="0"/>
              </a:rPr>
              <a:t>to focus on the people impacted by new operating model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4669" y="2509584"/>
            <a:ext cx="3547741" cy="506436"/>
          </a:xfrm>
          <a:prstGeom prst="rect">
            <a:avLst/>
          </a:prstGeom>
          <a:solidFill>
            <a:srgbClr val="FDE97F"/>
          </a:solidFill>
          <a:ln>
            <a:noFill/>
          </a:ln>
        </p:spPr>
        <p:txBody>
          <a:bodyPr tIns="0" bIns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Multi-location </a:t>
            </a:r>
            <a:r>
              <a:rPr lang="en-US" sz="1600" dirty="0">
                <a:latin typeface="Calibri" panose="020F0502020204030204" pitchFamily="34" charset="0"/>
              </a:rPr>
              <a:t>transition management through </a:t>
            </a:r>
            <a:r>
              <a:rPr lang="en-US" sz="1600" b="1" dirty="0">
                <a:latin typeface="Calibri" panose="020F0502020204030204" pitchFamily="34" charset="0"/>
              </a:rPr>
              <a:t>MasterCraft SAM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1365" y="4200966"/>
            <a:ext cx="3547741" cy="896720"/>
          </a:xfrm>
          <a:prstGeom prst="rect">
            <a:avLst/>
          </a:prstGeom>
          <a:solidFill>
            <a:srgbClr val="FDE97F"/>
          </a:solidFill>
          <a:ln>
            <a:noFill/>
          </a:ln>
        </p:spPr>
        <p:txBody>
          <a:bodyPr tIns="0" bIns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Establish </a:t>
            </a:r>
            <a:r>
              <a:rPr lang="en-US" sz="1600" b="1" dirty="0" smtClean="0">
                <a:latin typeface="Calibri" panose="020F0502020204030204" pitchFamily="34" charset="0"/>
              </a:rPr>
              <a:t>NYL </a:t>
            </a:r>
            <a:r>
              <a:rPr lang="en-US" sz="1600" b="1" dirty="0">
                <a:latin typeface="Calibri" panose="020F0502020204030204" pitchFamily="34" charset="0"/>
              </a:rPr>
              <a:t>Academy </a:t>
            </a:r>
            <a:r>
              <a:rPr lang="en-US" sz="1600" dirty="0">
                <a:latin typeface="Calibri" panose="020F0502020204030204" pitchFamily="34" charset="0"/>
              </a:rPr>
              <a:t>for competency building &amp; transition acceleration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83983" y="1139485"/>
            <a:ext cx="7176390" cy="4938877"/>
          </a:xfrm>
          <a:prstGeom prst="rect">
            <a:avLst/>
          </a:prstGeom>
          <a:noFill/>
          <a:ln w="9525"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68" tIns="60884" rIns="121768" bIns="60884" rtlCol="0" anchor="ctr"/>
          <a:lstStyle/>
          <a:p>
            <a:pPr algn="ctr"/>
            <a:endParaRPr lang="en-US" sz="2533" dirty="0">
              <a:solidFill>
                <a:schemeClr val="tx1"/>
              </a:solidFill>
            </a:endParaRPr>
          </a:p>
        </p:txBody>
      </p:sp>
      <p:sp>
        <p:nvSpPr>
          <p:cNvPr id="47" name="Isosceles Triangle 46"/>
          <p:cNvSpPr/>
          <p:nvPr/>
        </p:nvSpPr>
        <p:spPr>
          <a:xfrm rot="5400000">
            <a:off x="1828674" y="3322481"/>
            <a:ext cx="5050383" cy="387984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68" tIns="60884" rIns="121768" bIns="60884" rtlCol="0" anchor="ctr"/>
          <a:lstStyle/>
          <a:p>
            <a:pPr algn="ctr"/>
            <a:endParaRPr lang="en-US" sz="2533" dirty="0"/>
          </a:p>
        </p:txBody>
      </p:sp>
      <p:sp>
        <p:nvSpPr>
          <p:cNvPr id="4" name="TextBox 3"/>
          <p:cNvSpPr txBox="1"/>
          <p:nvPr/>
        </p:nvSpPr>
        <p:spPr>
          <a:xfrm>
            <a:off x="6516709" y="2596570"/>
            <a:ext cx="36265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Application Support and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Minor Enhancements (&lt;80 hrs)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Testing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Small Enhancements (80 – 2000 hrs)</a:t>
            </a:r>
            <a:endParaRPr lang="en-US" sz="1600" dirty="0">
              <a:latin typeface="+mn-lt"/>
            </a:endParaRPr>
          </a:p>
        </p:txBody>
      </p:sp>
      <p:sp>
        <p:nvSpPr>
          <p:cNvPr id="49" name="Left-Right Arrow 48"/>
          <p:cNvSpPr/>
          <p:nvPr/>
        </p:nvSpPr>
        <p:spPr bwMode="auto">
          <a:xfrm>
            <a:off x="4750155" y="4620424"/>
            <a:ext cx="7192265" cy="554024"/>
          </a:xfrm>
          <a:prstGeom prst="leftRightArrow">
            <a:avLst>
              <a:gd name="adj1" fmla="val 50000"/>
              <a:gd name="adj2" fmla="val 20149"/>
            </a:avLst>
          </a:prstGeom>
          <a:solidFill>
            <a:srgbClr val="ABD38C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>
              <a:defRPr/>
            </a:pPr>
            <a:r>
              <a:rPr lang="en-US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</a:rPr>
              <a:t>Organizational Change Management &amp; HR</a:t>
            </a:r>
            <a:endParaRPr lang="en-US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black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34" charset="0"/>
            </a:endParaRPr>
          </a:p>
        </p:txBody>
      </p:sp>
      <p:sp>
        <p:nvSpPr>
          <p:cNvPr id="50" name="Left-Right Arrow 49"/>
          <p:cNvSpPr/>
          <p:nvPr/>
        </p:nvSpPr>
        <p:spPr bwMode="auto">
          <a:xfrm>
            <a:off x="4760886" y="5043281"/>
            <a:ext cx="7192265" cy="554024"/>
          </a:xfrm>
          <a:prstGeom prst="leftRightArrow">
            <a:avLst>
              <a:gd name="adj1" fmla="val 50000"/>
              <a:gd name="adj2" fmla="val 20149"/>
            </a:avLst>
          </a:prstGeom>
          <a:solidFill>
            <a:srgbClr val="ABD38C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>
              <a:defRPr/>
            </a:pPr>
            <a:r>
              <a:rPr lang="en-US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</a:rPr>
              <a:t>Process &amp; Tools Harmonization</a:t>
            </a:r>
            <a:endParaRPr lang="en-US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black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059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Integrated Transition Approach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| </a:t>
            </a:r>
            <a:r>
              <a:rPr lang="en-US" dirty="0" smtClean="0"/>
              <a:t>…led by our Insurance domain  knowledge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105767" y="693651"/>
            <a:ext cx="4160372" cy="5481517"/>
            <a:chOff x="105767" y="693651"/>
            <a:chExt cx="4160372" cy="5481517"/>
          </a:xfrm>
        </p:grpSpPr>
        <p:sp>
          <p:nvSpPr>
            <p:cNvPr id="43" name="AutoShape 66"/>
            <p:cNvSpPr>
              <a:spLocks noChangeArrowheads="1"/>
            </p:cNvSpPr>
            <p:nvPr/>
          </p:nvSpPr>
          <p:spPr bwMode="auto">
            <a:xfrm rot="10800000">
              <a:off x="1447672" y="4702894"/>
              <a:ext cx="1238267" cy="181336"/>
            </a:xfrm>
            <a:prstGeom prst="triangle">
              <a:avLst>
                <a:gd name="adj" fmla="val 50000"/>
              </a:avLst>
            </a:prstGeom>
            <a:solidFill>
              <a:sysClr val="window" lastClr="FFFFFF">
                <a:lumMod val="50000"/>
              </a:sys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>
              <a:noAutofit/>
            </a:bodyPr>
            <a:lstStyle/>
            <a:p>
              <a:pPr algn="ctr">
                <a:defRPr/>
              </a:pPr>
              <a:endParaRPr lang="en-US" sz="1000" kern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34" name="Rectangle 67"/>
            <p:cNvSpPr>
              <a:spLocks noChangeArrowheads="1"/>
            </p:cNvSpPr>
            <p:nvPr/>
          </p:nvSpPr>
          <p:spPr bwMode="auto">
            <a:xfrm>
              <a:off x="105767" y="1028267"/>
              <a:ext cx="3907859" cy="3707505"/>
            </a:xfrm>
            <a:prstGeom prst="rect">
              <a:avLst/>
            </a:prstGeom>
            <a:solidFill>
              <a:srgbClr val="E4E6E3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vert="horz"/>
            <a:lstStyle/>
            <a:p>
              <a:pPr algn="ctr">
                <a:defRPr/>
              </a:pPr>
              <a:r>
                <a:rPr lang="en-US" sz="1600" b="1" kern="0" dirty="0">
                  <a:solidFill>
                    <a:srgbClr val="0063BE"/>
                  </a:solidFill>
                  <a:latin typeface="Calibri" pitchFamily="34" charset="0"/>
                  <a:cs typeface="Calibri" pitchFamily="34" charset="0"/>
                </a:rPr>
                <a:t> Factors </a:t>
              </a:r>
              <a:r>
                <a:rPr lang="en-US" sz="1600" b="1" kern="0" dirty="0" smtClean="0">
                  <a:solidFill>
                    <a:srgbClr val="0063BE"/>
                  </a:solidFill>
                  <a:latin typeface="Calibri" pitchFamily="34" charset="0"/>
                  <a:cs typeface="Calibri" pitchFamily="34" charset="0"/>
                </a:rPr>
                <a:t>Studied</a:t>
              </a:r>
              <a:endParaRPr lang="en-US" sz="1600" b="1" kern="0" dirty="0">
                <a:solidFill>
                  <a:srgbClr val="0063BE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Rectangle 103"/>
            <p:cNvSpPr>
              <a:spLocks noChangeArrowheads="1"/>
            </p:cNvSpPr>
            <p:nvPr/>
          </p:nvSpPr>
          <p:spPr bwMode="auto">
            <a:xfrm>
              <a:off x="316963" y="1382150"/>
              <a:ext cx="3500663" cy="198667"/>
            </a:xfrm>
            <a:prstGeom prst="rect">
              <a:avLst/>
            </a:prstGeom>
            <a:solidFill>
              <a:sysClr val="window" lastClr="FFFFFF"/>
            </a:solidFill>
            <a:ln w="12700" algn="ctr">
              <a:solidFill>
                <a:srgbClr val="EEECE1">
                  <a:lumMod val="90000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1600" kern="0" dirty="0">
                  <a:latin typeface="+mn-lt"/>
                  <a:ea typeface="Segoe UI" pitchFamily="34" charset="0"/>
                  <a:cs typeface="Segoe UI" pitchFamily="34" charset="0"/>
                </a:rPr>
                <a:t>RFP Documents</a:t>
              </a:r>
            </a:p>
          </p:txBody>
        </p:sp>
        <p:sp>
          <p:nvSpPr>
            <p:cNvPr id="36" name="Rectangle 103"/>
            <p:cNvSpPr>
              <a:spLocks noChangeArrowheads="1"/>
            </p:cNvSpPr>
            <p:nvPr/>
          </p:nvSpPr>
          <p:spPr bwMode="auto">
            <a:xfrm rot="16200000">
              <a:off x="-910056" y="2806254"/>
              <a:ext cx="2385532" cy="265861"/>
            </a:xfrm>
            <a:prstGeom prst="rect">
              <a:avLst/>
            </a:prstGeom>
            <a:solidFill>
              <a:sysClr val="window" lastClr="FFFFFF"/>
            </a:solidFill>
            <a:ln w="12700" algn="ctr">
              <a:solidFill>
                <a:srgbClr val="EEECE1">
                  <a:lumMod val="90000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1600" kern="0" dirty="0">
                  <a:latin typeface="+mn-lt"/>
                  <a:ea typeface="Segoe UI" pitchFamily="34" charset="0"/>
                  <a:cs typeface="Segoe UI" pitchFamily="34" charset="0"/>
                </a:rPr>
                <a:t>Questions and Answers</a:t>
              </a:r>
            </a:p>
          </p:txBody>
        </p:sp>
        <p:sp>
          <p:nvSpPr>
            <p:cNvPr id="37" name="Rectangle 103"/>
            <p:cNvSpPr>
              <a:spLocks noChangeArrowheads="1"/>
            </p:cNvSpPr>
            <p:nvPr/>
          </p:nvSpPr>
          <p:spPr bwMode="auto">
            <a:xfrm>
              <a:off x="327015" y="4312157"/>
              <a:ext cx="3500663" cy="198667"/>
            </a:xfrm>
            <a:prstGeom prst="rect">
              <a:avLst/>
            </a:prstGeom>
            <a:solidFill>
              <a:sysClr val="window" lastClr="FFFFFF"/>
            </a:solidFill>
            <a:ln w="12700" algn="ctr">
              <a:solidFill>
                <a:srgbClr val="EEECE1">
                  <a:lumMod val="90000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1600" kern="0" dirty="0">
                  <a:latin typeface="+mn-lt"/>
                  <a:ea typeface="Segoe UI" pitchFamily="34" charset="0"/>
                  <a:cs typeface="Segoe UI" pitchFamily="34" charset="0"/>
                </a:rPr>
                <a:t>Application </a:t>
              </a: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Inventory</a:t>
              </a:r>
              <a:endParaRPr lang="en-US" sz="1600" kern="0" dirty="0">
                <a:latin typeface="+mn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103"/>
            <p:cNvSpPr>
              <a:spLocks noChangeArrowheads="1"/>
            </p:cNvSpPr>
            <p:nvPr/>
          </p:nvSpPr>
          <p:spPr bwMode="auto">
            <a:xfrm rot="5400000">
              <a:off x="2621428" y="2810802"/>
              <a:ext cx="2385532" cy="233377"/>
            </a:xfrm>
            <a:prstGeom prst="rect">
              <a:avLst/>
            </a:prstGeom>
            <a:solidFill>
              <a:sysClr val="window" lastClr="FFFFFF"/>
            </a:solidFill>
            <a:ln w="12700" algn="ctr">
              <a:solidFill>
                <a:srgbClr val="EEECE1">
                  <a:lumMod val="90000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Volume Metrics</a:t>
              </a:r>
              <a:endParaRPr lang="en-US" sz="1600" kern="0" dirty="0">
                <a:latin typeface="+mn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5767" y="693651"/>
              <a:ext cx="3907859" cy="318071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/>
            <a:p>
              <a:pPr indent="-137160" algn="ctr">
                <a:lnSpc>
                  <a:spcPts val="1900"/>
                </a:lnSpc>
                <a:tabLst>
                  <a:tab pos="723900" algn="l"/>
                </a:tabLst>
                <a:defRPr/>
              </a:pPr>
              <a:r>
                <a:rPr lang="en-US" dirty="0">
                  <a:solidFill>
                    <a:schemeClr val="bg1"/>
                  </a:solidFill>
                  <a:latin typeface="Calibri" pitchFamily="34" charset="0"/>
                </a:rPr>
                <a:t>Step 1</a:t>
              </a:r>
            </a:p>
          </p:txBody>
        </p:sp>
        <p:sp>
          <p:nvSpPr>
            <p:cNvPr id="40" name="Rectangle 103"/>
            <p:cNvSpPr>
              <a:spLocks noChangeArrowheads="1"/>
            </p:cNvSpPr>
            <p:nvPr/>
          </p:nvSpPr>
          <p:spPr bwMode="auto">
            <a:xfrm>
              <a:off x="522514" y="1712354"/>
              <a:ext cx="3063834" cy="2505692"/>
            </a:xfrm>
            <a:prstGeom prst="rect">
              <a:avLst/>
            </a:prstGeom>
            <a:solidFill>
              <a:sysClr val="window" lastClr="FFFFFF"/>
            </a:solidFill>
            <a:ln w="12700" algn="ctr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lIns="0" rIns="0" anchor="t"/>
            <a:lstStyle/>
            <a:p>
              <a:pPr marL="228600" indent="-107950">
                <a:lnSpc>
                  <a:spcPct val="125000"/>
                </a:lnSpc>
                <a:buFont typeface="Wingdings" pitchFamily="2" charset="2"/>
                <a:buChar char="§"/>
                <a:defRPr/>
              </a:pP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Application bundles</a:t>
              </a:r>
            </a:p>
            <a:p>
              <a:pPr marL="228600" indent="-107950">
                <a:lnSpc>
                  <a:spcPct val="125000"/>
                </a:lnSpc>
                <a:buFont typeface="Wingdings" pitchFamily="2" charset="2"/>
                <a:buChar char="§"/>
                <a:defRPr/>
              </a:pP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Business functions</a:t>
              </a:r>
              <a:endParaRPr lang="en-US" sz="1600" kern="0" dirty="0">
                <a:latin typeface="+mn-lt"/>
                <a:ea typeface="Segoe UI" pitchFamily="34" charset="0"/>
                <a:cs typeface="Segoe UI" pitchFamily="34" charset="0"/>
              </a:endParaRPr>
            </a:p>
            <a:p>
              <a:pPr marL="228600" indent="-107950">
                <a:lnSpc>
                  <a:spcPct val="125000"/>
                </a:lnSpc>
                <a:buFont typeface="Wingdings" pitchFamily="2" charset="2"/>
                <a:buChar char="§"/>
                <a:defRPr/>
              </a:pPr>
              <a:r>
                <a:rPr lang="en-US" sz="1600" kern="0" dirty="0">
                  <a:latin typeface="+mn-lt"/>
                  <a:ea typeface="Segoe UI" pitchFamily="34" charset="0"/>
                  <a:cs typeface="Segoe UI" pitchFamily="34" charset="0"/>
                </a:rPr>
                <a:t>Technology </a:t>
              </a: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stack</a:t>
              </a:r>
              <a:endParaRPr lang="en-US" sz="1600" kern="0" dirty="0">
                <a:latin typeface="+mn-lt"/>
                <a:ea typeface="Segoe UI" pitchFamily="34" charset="0"/>
                <a:cs typeface="Segoe UI" pitchFamily="34" charset="0"/>
              </a:endParaRPr>
            </a:p>
            <a:p>
              <a:pPr marL="228600" indent="-107950">
                <a:lnSpc>
                  <a:spcPct val="125000"/>
                </a:lnSpc>
                <a:buFont typeface="Wingdings" pitchFamily="2" charset="2"/>
                <a:buChar char="§"/>
                <a:defRPr/>
              </a:pP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Service delivery processes</a:t>
              </a:r>
              <a:endParaRPr lang="en-US" sz="1600" kern="0" dirty="0">
                <a:latin typeface="+mn-lt"/>
                <a:ea typeface="Segoe UI" pitchFamily="34" charset="0"/>
                <a:cs typeface="Segoe UI" pitchFamily="34" charset="0"/>
              </a:endParaRPr>
            </a:p>
            <a:p>
              <a:pPr marL="228600" indent="-107950">
                <a:lnSpc>
                  <a:spcPct val="125000"/>
                </a:lnSpc>
                <a:buFont typeface="Wingdings" pitchFamily="2" charset="2"/>
                <a:buChar char="§"/>
                <a:defRPr/>
              </a:pP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Governance structure</a:t>
              </a:r>
              <a:endParaRPr lang="en-US" sz="1600" kern="0" dirty="0">
                <a:latin typeface="+mn-lt"/>
                <a:ea typeface="Segoe UI" pitchFamily="34" charset="0"/>
                <a:cs typeface="Segoe UI" pitchFamily="34" charset="0"/>
              </a:endParaRPr>
            </a:p>
            <a:p>
              <a:pPr marL="228600" indent="-107950">
                <a:lnSpc>
                  <a:spcPct val="125000"/>
                </a:lnSpc>
                <a:buFont typeface="Wingdings" pitchFamily="2" charset="2"/>
                <a:buChar char="§"/>
                <a:defRPr/>
              </a:pPr>
              <a:r>
                <a:rPr lang="en-US" sz="1600" kern="0" dirty="0">
                  <a:latin typeface="+mn-lt"/>
                  <a:ea typeface="Segoe UI" pitchFamily="34" charset="0"/>
                  <a:cs typeface="Segoe UI" pitchFamily="34" charset="0"/>
                </a:rPr>
                <a:t>People </a:t>
              </a: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- Roles &amp; responsibilities</a:t>
              </a:r>
            </a:p>
            <a:p>
              <a:pPr marL="228600" indent="-107950">
                <a:lnSpc>
                  <a:spcPct val="125000"/>
                </a:lnSpc>
                <a:buFont typeface="Wingdings" pitchFamily="2" charset="2"/>
                <a:buChar char="§"/>
                <a:defRPr/>
              </a:pP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Processes and tools</a:t>
              </a:r>
            </a:p>
            <a:p>
              <a:pPr marL="228600" indent="-107950">
                <a:lnSpc>
                  <a:spcPct val="125000"/>
                </a:lnSpc>
                <a:buFont typeface="Wingdings" pitchFamily="2" charset="2"/>
                <a:buChar char="§"/>
                <a:defRPr/>
              </a:pP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Business driven support events</a:t>
              </a:r>
            </a:p>
          </p:txBody>
        </p:sp>
        <p:sp>
          <p:nvSpPr>
            <p:cNvPr id="42" name="Rectangle 67"/>
            <p:cNvSpPr>
              <a:spLocks noChangeArrowheads="1"/>
            </p:cNvSpPr>
            <p:nvPr/>
          </p:nvSpPr>
          <p:spPr bwMode="auto">
            <a:xfrm>
              <a:off x="105767" y="4926841"/>
              <a:ext cx="3907859" cy="1248327"/>
            </a:xfrm>
            <a:prstGeom prst="rect">
              <a:avLst/>
            </a:prstGeom>
            <a:solidFill>
              <a:srgbClr val="FDE97F"/>
            </a:solidFill>
            <a:ln>
              <a:noFill/>
            </a:ln>
          </p:spPr>
          <p:txBody>
            <a:bodyPr tIns="0" bIns="0" anchor="t" anchorCtr="0"/>
            <a:lstStyle/>
            <a:p>
              <a:pPr marL="117475" indent="-117475">
                <a:lnSpc>
                  <a:spcPct val="125000"/>
                </a:lnSpc>
                <a:buFont typeface="Wingdings" pitchFamily="2" charset="2"/>
                <a:buChar char="§"/>
                <a:defRPr/>
              </a:pPr>
              <a:r>
                <a:rPr lang="en-US" sz="1600" dirty="0" smtClean="0">
                  <a:solidFill>
                    <a:srgbClr val="000000"/>
                  </a:solidFill>
                  <a:latin typeface="Calibri" pitchFamily="34" charset="0"/>
                </a:rPr>
                <a:t>ASM, Minor, Small Enhancements &amp; Testing</a:t>
              </a:r>
            </a:p>
            <a:p>
              <a:pPr marL="117475" indent="-117475">
                <a:lnSpc>
                  <a:spcPct val="125000"/>
                </a:lnSpc>
                <a:buFont typeface="Wingdings" pitchFamily="2" charset="2"/>
                <a:buChar char="§"/>
                <a:defRPr/>
              </a:pPr>
              <a:r>
                <a:rPr lang="en-US" sz="1600" dirty="0" smtClean="0">
                  <a:solidFill>
                    <a:srgbClr val="000000"/>
                  </a:solidFill>
                  <a:latin typeface="Calibri" pitchFamily="34" charset="0"/>
                </a:rPr>
                <a:t>10 bundles across I&amp;AGT and corporate</a:t>
              </a:r>
              <a:endParaRPr lang="en-US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marL="117475" indent="-117475">
                <a:lnSpc>
                  <a:spcPct val="125000"/>
                </a:lnSpc>
                <a:buFont typeface="Wingdings" pitchFamily="2" charset="2"/>
                <a:buChar char="§"/>
                <a:defRPr/>
              </a:pPr>
              <a:r>
                <a:rPr lang="en-US" sz="1600" dirty="0" smtClean="0">
                  <a:solidFill>
                    <a:srgbClr val="000000"/>
                  </a:solidFill>
                  <a:latin typeface="Calibri" pitchFamily="34" charset="0"/>
                </a:rPr>
                <a:t> 587 systems (443 applications, 144 web services)</a:t>
              </a:r>
              <a:endParaRPr lang="en-US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9" name="AutoShape 66"/>
            <p:cNvSpPr>
              <a:spLocks noChangeArrowheads="1"/>
            </p:cNvSpPr>
            <p:nvPr/>
          </p:nvSpPr>
          <p:spPr bwMode="auto">
            <a:xfrm rot="5400000">
              <a:off x="3769344" y="2630073"/>
              <a:ext cx="775850" cy="217741"/>
            </a:xfrm>
            <a:prstGeom prst="triangle">
              <a:avLst>
                <a:gd name="adj" fmla="val 50000"/>
              </a:avLst>
            </a:prstGeom>
            <a:solidFill>
              <a:srgbClr val="4F81BD">
                <a:lumMod val="75000"/>
              </a:srgbClr>
            </a:solidFill>
            <a:ln w="1270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EEECE1"/>
              </a:outerShdw>
            </a:effectLst>
          </p:spPr>
          <p:txBody>
            <a:bodyPr rot="10800000" vert="eaVert" wrap="none" anchor="ctr"/>
            <a:lstStyle/>
            <a:p>
              <a:pPr>
                <a:defRPr/>
              </a:pPr>
              <a:endParaRPr lang="en-US" kern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263179" y="691441"/>
            <a:ext cx="4295777" cy="5490324"/>
            <a:chOff x="4263179" y="691441"/>
            <a:chExt cx="4295777" cy="5490324"/>
          </a:xfrm>
        </p:grpSpPr>
        <p:sp>
          <p:nvSpPr>
            <p:cNvPr id="61" name="AutoShape 66"/>
            <p:cNvSpPr>
              <a:spLocks noChangeArrowheads="1"/>
            </p:cNvSpPr>
            <p:nvPr/>
          </p:nvSpPr>
          <p:spPr bwMode="auto">
            <a:xfrm rot="5400000">
              <a:off x="8066033" y="2624065"/>
              <a:ext cx="775850" cy="209997"/>
            </a:xfrm>
            <a:prstGeom prst="triangle">
              <a:avLst>
                <a:gd name="adj" fmla="val 50000"/>
              </a:avLst>
            </a:prstGeom>
            <a:solidFill>
              <a:srgbClr val="4F81BD">
                <a:lumMod val="75000"/>
              </a:srgbClr>
            </a:solidFill>
            <a:ln w="1270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EEECE1"/>
              </a:outerShdw>
            </a:effectLst>
          </p:spPr>
          <p:txBody>
            <a:bodyPr rot="10800000" vert="eaVert" wrap="none" anchor="ctr"/>
            <a:lstStyle/>
            <a:p>
              <a:pPr>
                <a:defRPr/>
              </a:pPr>
              <a:endParaRPr lang="en-US" kern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Rectangle 67"/>
            <p:cNvSpPr>
              <a:spLocks noChangeArrowheads="1"/>
            </p:cNvSpPr>
            <p:nvPr/>
          </p:nvSpPr>
          <p:spPr bwMode="auto">
            <a:xfrm>
              <a:off x="4263179" y="4918637"/>
              <a:ext cx="4041479" cy="1263128"/>
            </a:xfrm>
            <a:prstGeom prst="rect">
              <a:avLst/>
            </a:prstGeom>
            <a:solidFill>
              <a:srgbClr val="FDE97F"/>
            </a:solidFill>
            <a:ln>
              <a:noFill/>
            </a:ln>
          </p:spPr>
          <p:txBody>
            <a:bodyPr tIns="0" bIns="0" anchor="t" anchorCtr="0"/>
            <a:lstStyle/>
            <a:p>
              <a:pPr marL="117475" indent="-117475">
                <a:lnSpc>
                  <a:spcPct val="150000"/>
                </a:lnSpc>
                <a:buFont typeface="Wingdings" pitchFamily="2" charset="2"/>
                <a:buChar char="§"/>
                <a:defRPr/>
              </a:pPr>
              <a:r>
                <a:rPr lang="en-US" sz="1600" dirty="0" smtClean="0">
                  <a:solidFill>
                    <a:srgbClr val="000000"/>
                  </a:solidFill>
                  <a:latin typeface="Calibri" pitchFamily="34" charset="0"/>
                </a:rPr>
                <a:t>Transition duration for each application</a:t>
              </a:r>
            </a:p>
          </p:txBody>
        </p:sp>
        <p:sp>
          <p:nvSpPr>
            <p:cNvPr id="46" name="AutoShape 66"/>
            <p:cNvSpPr>
              <a:spLocks noChangeArrowheads="1"/>
            </p:cNvSpPr>
            <p:nvPr/>
          </p:nvSpPr>
          <p:spPr bwMode="auto">
            <a:xfrm rot="10800000">
              <a:off x="5662002" y="4702822"/>
              <a:ext cx="1270531" cy="181336"/>
            </a:xfrm>
            <a:prstGeom prst="triangle">
              <a:avLst>
                <a:gd name="adj" fmla="val 50000"/>
              </a:avLst>
            </a:prstGeom>
            <a:solidFill>
              <a:sysClr val="window" lastClr="FFFFFF">
                <a:lumMod val="50000"/>
              </a:sys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>
              <a:noAutofit/>
            </a:bodyPr>
            <a:lstStyle/>
            <a:p>
              <a:pPr algn="ctr">
                <a:defRPr/>
              </a:pPr>
              <a:endParaRPr lang="en-US" sz="1000" kern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auto">
            <a:xfrm>
              <a:off x="4266139" y="1031028"/>
              <a:ext cx="4041479" cy="3704524"/>
            </a:xfrm>
            <a:prstGeom prst="rect">
              <a:avLst/>
            </a:prstGeom>
            <a:solidFill>
              <a:srgbClr val="E4E6E3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vert="horz"/>
            <a:lstStyle/>
            <a:p>
              <a:pPr algn="ctr">
                <a:defRPr/>
              </a:pPr>
              <a:r>
                <a:rPr lang="en-US" sz="1600" b="1" kern="0" dirty="0">
                  <a:solidFill>
                    <a:srgbClr val="0063BE"/>
                  </a:solidFill>
                  <a:latin typeface="Calibri" pitchFamily="34" charset="0"/>
                  <a:cs typeface="Calibri" pitchFamily="34" charset="0"/>
                </a:rPr>
                <a:t>  Multi Dimension Portfolio Analysis</a:t>
              </a:r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4065" y="1725090"/>
              <a:ext cx="1861866" cy="917881"/>
            </a:xfrm>
            <a:prstGeom prst="rect">
              <a:avLst/>
            </a:prstGeom>
            <a:ln w="9525">
              <a:solidFill>
                <a:srgbClr val="EEECE1">
                  <a:lumMod val="90000"/>
                </a:srgb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Rectangle 103"/>
            <p:cNvSpPr>
              <a:spLocks noChangeArrowheads="1"/>
            </p:cNvSpPr>
            <p:nvPr/>
          </p:nvSpPr>
          <p:spPr bwMode="auto">
            <a:xfrm>
              <a:off x="4313505" y="1653840"/>
              <a:ext cx="2014269" cy="1040619"/>
            </a:xfrm>
            <a:prstGeom prst="rect">
              <a:avLst/>
            </a:prstGeom>
            <a:solidFill>
              <a:sysClr val="window" lastClr="FFFFFF"/>
            </a:solidFill>
            <a:ln w="12700" algn="ctr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lIns="0" rIns="0" anchor="t"/>
            <a:lstStyle/>
            <a:p>
              <a:pPr marL="228600" indent="-107950" algn="ctr">
                <a:defRPr/>
              </a:pPr>
              <a:r>
                <a:rPr lang="en-US" sz="1600" b="1" kern="0" dirty="0">
                  <a:latin typeface="+mn-lt"/>
                  <a:ea typeface="Segoe UI" pitchFamily="34" charset="0"/>
                  <a:cs typeface="Segoe UI" pitchFamily="34" charset="0"/>
                </a:rPr>
                <a:t>DD Cube Assessment</a:t>
              </a:r>
            </a:p>
            <a:p>
              <a:pPr marL="228600" indent="-107950">
                <a:buFont typeface="Wingdings" pitchFamily="2" charset="2"/>
                <a:buChar char="§"/>
                <a:defRPr/>
              </a:pPr>
              <a:r>
                <a:rPr lang="en-US" sz="1600" kern="0" dirty="0">
                  <a:latin typeface="+mn-lt"/>
                  <a:ea typeface="Segoe UI" pitchFamily="34" charset="0"/>
                  <a:cs typeface="Segoe UI" pitchFamily="34" charset="0"/>
                </a:rPr>
                <a:t>Business </a:t>
              </a: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criticality</a:t>
              </a:r>
              <a:endParaRPr lang="en-US" sz="1600" kern="0" dirty="0">
                <a:latin typeface="+mn-lt"/>
                <a:ea typeface="Segoe UI" pitchFamily="34" charset="0"/>
                <a:cs typeface="Segoe UI" pitchFamily="34" charset="0"/>
              </a:endParaRPr>
            </a:p>
            <a:p>
              <a:pPr marL="228600" indent="-107950">
                <a:buFont typeface="Wingdings" pitchFamily="2" charset="2"/>
                <a:buChar char="§"/>
                <a:defRPr/>
              </a:pPr>
              <a:r>
                <a:rPr lang="en-US" sz="1600" kern="0" dirty="0">
                  <a:latin typeface="+mn-lt"/>
                  <a:ea typeface="Segoe UI" pitchFamily="34" charset="0"/>
                  <a:cs typeface="Segoe UI" pitchFamily="34" charset="0"/>
                </a:rPr>
                <a:t>Stability</a:t>
              </a:r>
            </a:p>
            <a:p>
              <a:pPr marL="228600" indent="-107950">
                <a:buFont typeface="Wingdings" pitchFamily="2" charset="2"/>
                <a:buChar char="§"/>
                <a:defRPr/>
              </a:pPr>
              <a:r>
                <a:rPr lang="en-US" sz="1600" kern="0" dirty="0">
                  <a:latin typeface="+mn-lt"/>
                  <a:ea typeface="Segoe UI" pitchFamily="34" charset="0"/>
                  <a:cs typeface="Segoe UI" pitchFamily="34" charset="0"/>
                </a:rPr>
                <a:t>Complexity / Size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266140" y="691441"/>
              <a:ext cx="4041479" cy="318071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/>
            <a:p>
              <a:pPr indent="-137160" algn="ctr">
                <a:lnSpc>
                  <a:spcPts val="1900"/>
                </a:lnSpc>
                <a:tabLst>
                  <a:tab pos="723900" algn="l"/>
                </a:tabLst>
                <a:defRPr/>
              </a:pPr>
              <a:r>
                <a:rPr lang="en-US" dirty="0">
                  <a:solidFill>
                    <a:schemeClr val="bg1"/>
                  </a:solidFill>
                  <a:latin typeface="Calibri" pitchFamily="34" charset="0"/>
                </a:rPr>
                <a:t>Step 2</a:t>
              </a:r>
            </a:p>
          </p:txBody>
        </p:sp>
        <p:sp>
          <p:nvSpPr>
            <p:cNvPr id="54" name="Rectangle 103"/>
            <p:cNvSpPr>
              <a:spLocks noChangeArrowheads="1"/>
            </p:cNvSpPr>
            <p:nvPr/>
          </p:nvSpPr>
          <p:spPr bwMode="auto">
            <a:xfrm>
              <a:off x="6310392" y="3026776"/>
              <a:ext cx="1970058" cy="567727"/>
            </a:xfrm>
            <a:prstGeom prst="rect">
              <a:avLst/>
            </a:prstGeom>
            <a:solidFill>
              <a:sysClr val="window" lastClr="FFFFFF"/>
            </a:solidFill>
            <a:ln w="12700" algn="ctr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lIns="0" rIns="0" anchor="t"/>
            <a:lstStyle/>
            <a:p>
              <a:pPr marL="228600" indent="-107950">
                <a:buFont typeface="Wingdings" pitchFamily="2" charset="2"/>
                <a:buChar char="§"/>
                <a:defRPr/>
              </a:pP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Existing Test processes maturity</a:t>
              </a:r>
            </a:p>
            <a:p>
              <a:pPr marL="228600" indent="-107950">
                <a:buFont typeface="Arial" pitchFamily="34" charset="0"/>
                <a:buChar char="•"/>
                <a:defRPr/>
              </a:pPr>
              <a:endParaRPr lang="en-US" sz="1600" kern="0" dirty="0" smtClean="0">
                <a:latin typeface="+mn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4307681" y="1393430"/>
              <a:ext cx="3920799" cy="192371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/>
            <a:p>
              <a:pPr indent="-137160" algn="ctr">
                <a:lnSpc>
                  <a:spcPts val="1900"/>
                </a:lnSpc>
                <a:tabLst>
                  <a:tab pos="723900" algn="l"/>
                </a:tabLst>
                <a:defRPr/>
              </a:pPr>
              <a:r>
                <a:rPr lang="en-US" sz="1600" dirty="0">
                  <a:solidFill>
                    <a:schemeClr val="bg1"/>
                  </a:solidFill>
                  <a:latin typeface="Calibri" pitchFamily="34" charset="0"/>
                </a:rPr>
                <a:t>Application </a:t>
              </a:r>
              <a:r>
                <a:rPr lang="en-US" sz="1600" dirty="0" smtClean="0">
                  <a:solidFill>
                    <a:schemeClr val="bg1"/>
                  </a:solidFill>
                  <a:latin typeface="Calibri" pitchFamily="34" charset="0"/>
                </a:rPr>
                <a:t>Support / Maintenance</a:t>
              </a:r>
              <a:endParaRPr lang="en-US" sz="1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56" name="Rectangle 4"/>
            <p:cNvSpPr>
              <a:spLocks noChangeArrowheads="1"/>
            </p:cNvSpPr>
            <p:nvPr/>
          </p:nvSpPr>
          <p:spPr bwMode="auto">
            <a:xfrm>
              <a:off x="6313614" y="2788416"/>
              <a:ext cx="1970382" cy="182891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/>
            <a:p>
              <a:pPr indent="-137160" algn="ctr">
                <a:lnSpc>
                  <a:spcPts val="1900"/>
                </a:lnSpc>
                <a:tabLst>
                  <a:tab pos="723900" algn="l"/>
                </a:tabLst>
                <a:defRPr/>
              </a:pPr>
              <a:r>
                <a:rPr lang="en-US" sz="1600" dirty="0" smtClean="0">
                  <a:solidFill>
                    <a:schemeClr val="bg1"/>
                  </a:solidFill>
                  <a:latin typeface="+mn-lt"/>
                </a:rPr>
                <a:t>Testing Services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4286418" y="2786971"/>
              <a:ext cx="1970382" cy="194519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/>
            <a:p>
              <a:pPr indent="-137160" algn="ctr">
                <a:lnSpc>
                  <a:spcPts val="1900"/>
                </a:lnSpc>
                <a:tabLst>
                  <a:tab pos="723900" algn="l"/>
                </a:tabLst>
                <a:defRPr/>
              </a:pPr>
              <a:r>
                <a:rPr lang="en-US" sz="1600" dirty="0" smtClean="0">
                  <a:solidFill>
                    <a:schemeClr val="bg1"/>
                  </a:solidFill>
                  <a:latin typeface="+mn-lt"/>
                </a:rPr>
                <a:t>Enhancements</a:t>
              </a:r>
            </a:p>
          </p:txBody>
        </p:sp>
        <p:sp>
          <p:nvSpPr>
            <p:cNvPr id="58" name="Rectangle 103"/>
            <p:cNvSpPr>
              <a:spLocks noChangeArrowheads="1"/>
            </p:cNvSpPr>
            <p:nvPr/>
          </p:nvSpPr>
          <p:spPr bwMode="auto">
            <a:xfrm>
              <a:off x="4297753" y="3028741"/>
              <a:ext cx="1960544" cy="565761"/>
            </a:xfrm>
            <a:prstGeom prst="rect">
              <a:avLst/>
            </a:prstGeom>
            <a:solidFill>
              <a:sysClr val="window" lastClr="FFFFFF"/>
            </a:solidFill>
            <a:ln w="12700" algn="ctr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lIns="0" rIns="0" anchor="t" anchorCtr="0"/>
            <a:lstStyle/>
            <a:p>
              <a:pPr marL="228600" indent="-107950">
                <a:buFont typeface="Wingdings" pitchFamily="2" charset="2"/>
                <a:buChar char="§"/>
                <a:defRPr/>
              </a:pP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Existing processes</a:t>
              </a:r>
            </a:p>
            <a:p>
              <a:pPr marL="228600" indent="-107950">
                <a:buFont typeface="Arial" pitchFamily="34" charset="0"/>
                <a:buChar char="•"/>
                <a:defRPr/>
              </a:pPr>
              <a:endParaRPr lang="en-US" sz="1600" kern="0" dirty="0" smtClean="0">
                <a:latin typeface="+mn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ectangle 103"/>
            <p:cNvSpPr>
              <a:spLocks noChangeArrowheads="1"/>
            </p:cNvSpPr>
            <p:nvPr/>
          </p:nvSpPr>
          <p:spPr bwMode="auto">
            <a:xfrm>
              <a:off x="6308412" y="3938090"/>
              <a:ext cx="1970058" cy="589580"/>
            </a:xfrm>
            <a:prstGeom prst="rect">
              <a:avLst/>
            </a:prstGeom>
            <a:solidFill>
              <a:sysClr val="window" lastClr="FFFFFF"/>
            </a:solidFill>
            <a:ln w="12700" algn="ctr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lIns="0" rIns="0" anchor="t"/>
            <a:lstStyle/>
            <a:p>
              <a:pPr marL="228600" indent="-107950">
                <a:buFont typeface="Arial" pitchFamily="34" charset="0"/>
                <a:buChar char="•"/>
                <a:defRPr/>
              </a:pP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Niche technologies</a:t>
              </a:r>
            </a:p>
          </p:txBody>
        </p:sp>
        <p:sp>
          <p:nvSpPr>
            <p:cNvPr id="70" name="Rectangle 4"/>
            <p:cNvSpPr>
              <a:spLocks noChangeArrowheads="1"/>
            </p:cNvSpPr>
            <p:nvPr/>
          </p:nvSpPr>
          <p:spPr bwMode="auto">
            <a:xfrm>
              <a:off x="6311634" y="3709707"/>
              <a:ext cx="1970382" cy="182891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/>
            <a:p>
              <a:pPr indent="-137160" algn="ctr">
                <a:lnSpc>
                  <a:spcPts val="1900"/>
                </a:lnSpc>
                <a:tabLst>
                  <a:tab pos="723900" algn="l"/>
                </a:tabLst>
                <a:defRPr/>
              </a:pPr>
              <a:r>
                <a:rPr lang="en-US" sz="1600" dirty="0" smtClean="0">
                  <a:solidFill>
                    <a:schemeClr val="bg1"/>
                  </a:solidFill>
                  <a:latin typeface="Calibri" pitchFamily="34" charset="0"/>
                </a:rPr>
                <a:t>Technology Stack</a:t>
              </a:r>
              <a:endParaRPr lang="en-US" sz="1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4284438" y="3721910"/>
              <a:ext cx="1970382" cy="194519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/>
            <a:p>
              <a:pPr indent="-137160" algn="ctr">
                <a:lnSpc>
                  <a:spcPts val="1900"/>
                </a:lnSpc>
                <a:tabLst>
                  <a:tab pos="723900" algn="l"/>
                </a:tabLst>
                <a:defRPr/>
              </a:pPr>
              <a:r>
                <a:rPr lang="en-US" sz="1600" dirty="0" smtClean="0">
                  <a:solidFill>
                    <a:schemeClr val="bg1"/>
                  </a:solidFill>
                  <a:latin typeface="Calibri" pitchFamily="34" charset="0"/>
                </a:rPr>
                <a:t>Business Functions</a:t>
              </a:r>
              <a:endParaRPr lang="en-US" sz="1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72" name="Rectangle 103"/>
            <p:cNvSpPr>
              <a:spLocks noChangeArrowheads="1"/>
            </p:cNvSpPr>
            <p:nvPr/>
          </p:nvSpPr>
          <p:spPr bwMode="auto">
            <a:xfrm>
              <a:off x="4295773" y="3940131"/>
              <a:ext cx="1960544" cy="587538"/>
            </a:xfrm>
            <a:prstGeom prst="rect">
              <a:avLst/>
            </a:prstGeom>
            <a:solidFill>
              <a:sysClr val="window" lastClr="FFFFFF"/>
            </a:solidFill>
            <a:ln w="12700" algn="ctr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lIns="0" rIns="0" anchor="t" anchorCtr="0"/>
            <a:lstStyle/>
            <a:p>
              <a:pPr marL="228600" indent="-107950">
                <a:buFont typeface="Wingdings" pitchFamily="2" charset="2"/>
                <a:buChar char="§"/>
                <a:defRPr/>
              </a:pP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Similar business function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311214" y="693649"/>
            <a:ext cx="10774742" cy="5915959"/>
            <a:chOff x="1311214" y="693649"/>
            <a:chExt cx="10774742" cy="5915959"/>
          </a:xfrm>
        </p:grpSpPr>
        <p:grpSp>
          <p:nvGrpSpPr>
            <p:cNvPr id="77" name="Group 76"/>
            <p:cNvGrpSpPr/>
            <p:nvPr/>
          </p:nvGrpSpPr>
          <p:grpSpPr>
            <a:xfrm>
              <a:off x="1311214" y="693649"/>
              <a:ext cx="10774742" cy="5915959"/>
              <a:chOff x="1311214" y="693649"/>
              <a:chExt cx="10774742" cy="5915959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1311214" y="6264550"/>
                <a:ext cx="9903125" cy="34505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indent="-285750" algn="ctr">
                  <a:lnSpc>
                    <a:spcPct val="90000"/>
                  </a:lnSpc>
                  <a:buClr>
                    <a:srgbClr val="4E84C4"/>
                  </a:buClr>
                  <a:defRPr/>
                </a:pPr>
                <a:r>
                  <a:rPr lang="en-US" altLang="en-US" b="1" kern="0" dirty="0">
                    <a:solidFill>
                      <a:srgbClr val="FFFFFF"/>
                    </a:solidFill>
                    <a:latin typeface="Calibri"/>
                  </a:rPr>
                  <a:t>TCS </a:t>
                </a:r>
                <a:r>
                  <a:rPr lang="en-US" altLang="en-US" b="1" kern="0" dirty="0" smtClean="0">
                    <a:solidFill>
                      <a:srgbClr val="FFFFFF"/>
                    </a:solidFill>
                    <a:latin typeface="Calibri"/>
                  </a:rPr>
                  <a:t>DD </a:t>
                </a:r>
                <a:r>
                  <a:rPr lang="en-US" altLang="en-US" b="1" kern="0" dirty="0">
                    <a:solidFill>
                      <a:srgbClr val="FFFFFF"/>
                    </a:solidFill>
                    <a:latin typeface="Calibri"/>
                  </a:rPr>
                  <a:t>Cube™ Framework as a structured approach for </a:t>
                </a:r>
                <a:r>
                  <a:rPr lang="en-US" altLang="en-US" b="1" kern="0" dirty="0" smtClean="0">
                    <a:solidFill>
                      <a:srgbClr val="FFFFFF"/>
                    </a:solidFill>
                    <a:latin typeface="Calibri"/>
                  </a:rPr>
                  <a:t>transition solution and planning</a:t>
                </a:r>
                <a:endParaRPr lang="en-US" altLang="en-US" b="1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8" name="Rectangle 67"/>
              <p:cNvSpPr>
                <a:spLocks noChangeArrowheads="1"/>
              </p:cNvSpPr>
              <p:nvPr/>
            </p:nvSpPr>
            <p:spPr bwMode="auto">
              <a:xfrm>
                <a:off x="8536236" y="4923257"/>
                <a:ext cx="3539559" cy="1275663"/>
              </a:xfrm>
              <a:prstGeom prst="rect">
                <a:avLst/>
              </a:prstGeom>
              <a:solidFill>
                <a:srgbClr val="FDE97F"/>
              </a:solidFill>
              <a:ln>
                <a:noFill/>
              </a:ln>
            </p:spPr>
            <p:txBody>
              <a:bodyPr tIns="0" bIns="0" anchor="t" anchorCtr="0"/>
              <a:lstStyle/>
              <a:p>
                <a:pPr marL="117475" indent="-117475">
                  <a:lnSpc>
                    <a:spcPct val="125000"/>
                  </a:lnSpc>
                  <a:buFont typeface="Wingdings" pitchFamily="2" charset="2"/>
                  <a:buChar char="§"/>
                  <a:defRPr/>
                </a:pPr>
                <a:r>
                  <a:rPr lang="en-US" sz="1600" dirty="0" smtClean="0">
                    <a:solidFill>
                      <a:srgbClr val="000000"/>
                    </a:solidFill>
                    <a:latin typeface="Calibri" pitchFamily="34" charset="0"/>
                  </a:rPr>
                  <a:t>12 months, 24 groups,  3 waves</a:t>
                </a:r>
              </a:p>
              <a:p>
                <a:pPr marL="117475" indent="-117475">
                  <a:lnSpc>
                    <a:spcPct val="125000"/>
                  </a:lnSpc>
                  <a:buFont typeface="Wingdings" pitchFamily="2" charset="2"/>
                  <a:buChar char="§"/>
                  <a:defRPr/>
                </a:pPr>
                <a:r>
                  <a:rPr lang="en-US" sz="1600" dirty="0" smtClean="0">
                    <a:solidFill>
                      <a:srgbClr val="000000"/>
                    </a:solidFill>
                    <a:latin typeface="Calibri" pitchFamily="34" charset="0"/>
                  </a:rPr>
                  <a:t>Train the trainer approach</a:t>
                </a:r>
              </a:p>
              <a:p>
                <a:pPr marL="117475" indent="-117475">
                  <a:lnSpc>
                    <a:spcPct val="125000"/>
                  </a:lnSpc>
                  <a:buFont typeface="Wingdings" pitchFamily="2" charset="2"/>
                  <a:buChar char="§"/>
                  <a:defRPr/>
                </a:pPr>
                <a:r>
                  <a:rPr lang="en-US" sz="1600" dirty="0" smtClean="0">
                    <a:solidFill>
                      <a:srgbClr val="000000"/>
                    </a:solidFill>
                    <a:latin typeface="Calibri" pitchFamily="34" charset="0"/>
                  </a:rPr>
                  <a:t>Process &amp; people transition in alignment with overall plan</a:t>
                </a:r>
              </a:p>
            </p:txBody>
          </p:sp>
          <p:sp>
            <p:nvSpPr>
              <p:cNvPr id="49" name="AutoShape 66"/>
              <p:cNvSpPr>
                <a:spLocks noChangeArrowheads="1"/>
              </p:cNvSpPr>
              <p:nvPr/>
            </p:nvSpPr>
            <p:spPr bwMode="auto">
              <a:xfrm rot="10800000">
                <a:off x="9618539" y="4702822"/>
                <a:ext cx="1225347" cy="181336"/>
              </a:xfrm>
              <a:prstGeom prst="triangle">
                <a:avLst>
                  <a:gd name="adj" fmla="val 50000"/>
                </a:avLst>
              </a:prstGeom>
              <a:solidFill>
                <a:sysClr val="window" lastClr="FFFFFF">
                  <a:lumMod val="50000"/>
                </a:sys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rot="10800000" vert="eaVert" wrap="none" anchor="ctr">
                <a:noAutofit/>
              </a:bodyPr>
              <a:lstStyle/>
              <a:p>
                <a:pPr algn="ctr">
                  <a:defRPr/>
                </a:pPr>
                <a:endParaRPr lang="en-US" sz="1000" kern="0" dirty="0">
                  <a:solidFill>
                    <a:srgbClr val="000000"/>
                  </a:solidFill>
                  <a:latin typeface="Calibri" panose="020F0502020204030204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111"/>
              <p:cNvSpPr>
                <a:spLocks noChangeArrowheads="1"/>
              </p:cNvSpPr>
              <p:nvPr/>
            </p:nvSpPr>
            <p:spPr bwMode="auto">
              <a:xfrm>
                <a:off x="8558271" y="1028266"/>
                <a:ext cx="3512263" cy="3707505"/>
              </a:xfrm>
              <a:prstGeom prst="rect">
                <a:avLst/>
              </a:prstGeom>
              <a:solidFill>
                <a:srgbClr val="E4E6E3"/>
              </a:solidFill>
              <a:ln w="381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vert="horz"/>
              <a:lstStyle/>
              <a:p>
                <a:pPr algn="ctr">
                  <a:defRPr/>
                </a:pPr>
                <a:r>
                  <a:rPr lang="en-US" sz="1600" b="1" kern="0" dirty="0" smtClean="0">
                    <a:solidFill>
                      <a:srgbClr val="0063BE"/>
                    </a:solidFill>
                    <a:latin typeface="Calibri" pitchFamily="34" charset="0"/>
                    <a:cs typeface="Calibri" pitchFamily="34" charset="0"/>
                  </a:rPr>
                  <a:t>Transition and OCM Plan </a:t>
                </a:r>
                <a:endParaRPr lang="en-US" sz="1600" b="1" kern="0" dirty="0">
                  <a:solidFill>
                    <a:srgbClr val="0063B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4" name="Rectangle 103"/>
              <p:cNvSpPr>
                <a:spLocks noChangeArrowheads="1"/>
              </p:cNvSpPr>
              <p:nvPr/>
            </p:nvSpPr>
            <p:spPr bwMode="auto">
              <a:xfrm>
                <a:off x="8777735" y="1301041"/>
                <a:ext cx="3102217" cy="1533599"/>
              </a:xfrm>
              <a:prstGeom prst="rect">
                <a:avLst/>
              </a:prstGeom>
              <a:solidFill>
                <a:sysClr val="window" lastClr="FFFFFF"/>
              </a:solidFill>
              <a:ln w="12700" algn="ctr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lIns="0" rIns="0" anchor="t"/>
              <a:lstStyle/>
              <a:p>
                <a:pPr algn="ctr">
                  <a:defRPr/>
                </a:pPr>
                <a:r>
                  <a:rPr lang="en-US" sz="1600" b="1" kern="0" dirty="0" smtClean="0">
                    <a:latin typeface="Calibri" pitchFamily="34" charset="0"/>
                    <a:ea typeface="Segoe UI" pitchFamily="34" charset="0"/>
                    <a:cs typeface="Segoe UI" pitchFamily="34" charset="0"/>
                  </a:rPr>
                  <a:t>Grouping and Wave </a:t>
                </a:r>
                <a:r>
                  <a:rPr lang="en-US" sz="1600" b="1" kern="0" dirty="0">
                    <a:latin typeface="Calibri" pitchFamily="34" charset="0"/>
                    <a:ea typeface="Segoe UI" pitchFamily="34" charset="0"/>
                    <a:cs typeface="Segoe UI" pitchFamily="34" charset="0"/>
                  </a:rPr>
                  <a:t>Definition</a:t>
                </a:r>
              </a:p>
              <a:p>
                <a:pPr marL="228600" indent="-107950">
                  <a:buFont typeface="Wingdings" pitchFamily="2" charset="2"/>
                  <a:buChar char="§"/>
                  <a:defRPr/>
                </a:pPr>
                <a:r>
                  <a:rPr lang="en-US" sz="1600" kern="0" dirty="0" smtClean="0">
                    <a:latin typeface="+mn-lt"/>
                    <a:ea typeface="Segoe UI" pitchFamily="34" charset="0"/>
                    <a:cs typeface="Segoe UI" pitchFamily="34" charset="0"/>
                  </a:rPr>
                  <a:t>People dependency/structure</a:t>
                </a:r>
              </a:p>
              <a:p>
                <a:pPr marL="228600" indent="-107950">
                  <a:buFont typeface="Wingdings" pitchFamily="2" charset="2"/>
                  <a:buChar char="§"/>
                  <a:defRPr/>
                </a:pPr>
                <a:r>
                  <a:rPr lang="en-US" sz="1600" kern="0" dirty="0" smtClean="0">
                    <a:latin typeface="+mn-lt"/>
                    <a:ea typeface="Segoe UI" pitchFamily="34" charset="0"/>
                    <a:cs typeface="Segoe UI" pitchFamily="34" charset="0"/>
                  </a:rPr>
                  <a:t>Functional &amp; Tech grouping</a:t>
                </a:r>
              </a:p>
              <a:p>
                <a:pPr marL="228600" indent="-107950">
                  <a:buFont typeface="Wingdings" pitchFamily="2" charset="2"/>
                  <a:buChar char="§"/>
                  <a:defRPr/>
                </a:pPr>
                <a:r>
                  <a:rPr lang="en-US" sz="1600" kern="0" dirty="0" smtClean="0">
                    <a:latin typeface="+mn-lt"/>
                    <a:ea typeface="Segoe UI" pitchFamily="34" charset="0"/>
                    <a:cs typeface="Segoe UI" pitchFamily="34" charset="0"/>
                  </a:rPr>
                  <a:t>Service locations</a:t>
                </a:r>
              </a:p>
              <a:p>
                <a:pPr marL="228600" indent="-107950">
                  <a:buFont typeface="Wingdings" pitchFamily="2" charset="2"/>
                  <a:buChar char="§"/>
                  <a:defRPr/>
                </a:pPr>
                <a:r>
                  <a:rPr lang="en-US" sz="1600" kern="0" dirty="0" smtClean="0">
                    <a:latin typeface="+mn-lt"/>
                    <a:ea typeface="Segoe UI" pitchFamily="34" charset="0"/>
                    <a:cs typeface="Segoe UI" pitchFamily="34" charset="0"/>
                  </a:rPr>
                  <a:t>Process &amp; tools standardization</a:t>
                </a:r>
              </a:p>
              <a:p>
                <a:pPr marL="228600" indent="-107950">
                  <a:buFont typeface="Arial" pitchFamily="34" charset="0"/>
                  <a:buChar char="•"/>
                  <a:defRPr/>
                </a:pPr>
                <a:r>
                  <a:rPr lang="en-US" sz="1600" kern="0" dirty="0" smtClean="0">
                    <a:latin typeface="+mn-lt"/>
                    <a:ea typeface="Segoe UI" pitchFamily="34" charset="0"/>
                    <a:cs typeface="Segoe UI" pitchFamily="34" charset="0"/>
                  </a:rPr>
                  <a:t>Re-hiring plan</a:t>
                </a:r>
              </a:p>
              <a:p>
                <a:pPr marL="111125">
                  <a:defRPr/>
                </a:pPr>
                <a:endParaRPr lang="en-US" sz="1200" kern="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234950" indent="-123825">
                  <a:buFont typeface="Arial" pitchFamily="34" charset="0"/>
                  <a:buChar char="•"/>
                  <a:defRPr/>
                </a:pPr>
                <a:endParaRPr lang="en-US" sz="1200" kern="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546396" y="693649"/>
                <a:ext cx="3539560" cy="318071"/>
              </a:xfrm>
              <a:prstGeom prst="rect">
                <a:avLst/>
              </a:prstGeom>
              <a:solidFill>
                <a:srgbClr val="0063BE"/>
              </a:solidFill>
              <a:ln w="381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/>
              <a:p>
                <a:pPr indent="-137160" algn="ctr">
                  <a:lnSpc>
                    <a:spcPts val="1900"/>
                  </a:lnSpc>
                  <a:tabLst>
                    <a:tab pos="723900" algn="l"/>
                  </a:tabLst>
                  <a:defRPr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Step  3</a:t>
                </a:r>
              </a:p>
            </p:txBody>
          </p:sp>
          <p:pic>
            <p:nvPicPr>
              <p:cNvPr id="66" name="Picture 4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5725" y="4297680"/>
                <a:ext cx="3117949" cy="363326"/>
              </a:xfrm>
              <a:prstGeom prst="rect">
                <a:avLst/>
              </a:prstGeom>
              <a:solidFill>
                <a:srgbClr val="E4E6E3"/>
              </a:solidFill>
              <a:ln w="381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Rectangle 103"/>
              <p:cNvSpPr>
                <a:spLocks noChangeArrowheads="1"/>
              </p:cNvSpPr>
              <p:nvPr/>
            </p:nvSpPr>
            <p:spPr bwMode="auto">
              <a:xfrm>
                <a:off x="8780403" y="2890802"/>
                <a:ext cx="3080672" cy="1001927"/>
              </a:xfrm>
              <a:prstGeom prst="rect">
                <a:avLst/>
              </a:prstGeom>
              <a:solidFill>
                <a:sysClr val="window" lastClr="FFFFFF"/>
              </a:solidFill>
              <a:ln w="12700" algn="ctr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lIns="0" rIns="0" anchor="t"/>
              <a:lstStyle/>
              <a:p>
                <a:pPr algn="ctr">
                  <a:defRPr/>
                </a:pPr>
                <a:r>
                  <a:rPr lang="en-US" sz="1600" b="1" kern="0" dirty="0" smtClean="0">
                    <a:latin typeface="+mn-lt"/>
                    <a:ea typeface="Segoe UI" pitchFamily="34" charset="0"/>
                    <a:cs typeface="Segoe UI" pitchFamily="34" charset="0"/>
                  </a:rPr>
                  <a:t>Wave Planning</a:t>
                </a:r>
                <a:endParaRPr lang="en-US" sz="1600" b="1" kern="0" dirty="0"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marL="234950" indent="-123825">
                  <a:buFont typeface="Wingdings" pitchFamily="2" charset="2"/>
                  <a:buChar char="§"/>
                  <a:defRPr/>
                </a:pPr>
                <a:r>
                  <a:rPr lang="en-US" sz="1600" kern="0" dirty="0" smtClean="0">
                    <a:latin typeface="+mn-lt"/>
                    <a:ea typeface="Segoe UI" pitchFamily="34" charset="0"/>
                    <a:cs typeface="Segoe UI" pitchFamily="34" charset="0"/>
                  </a:rPr>
                  <a:t>SME availability &amp; free up</a:t>
                </a:r>
                <a:endParaRPr lang="en-US" sz="1600" kern="0" dirty="0"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marL="234950" indent="-123825">
                  <a:buFont typeface="Wingdings" pitchFamily="2" charset="2"/>
                  <a:buChar char="§"/>
                  <a:defRPr/>
                </a:pPr>
                <a:r>
                  <a:rPr lang="en-US" sz="1600" kern="0" dirty="0" smtClean="0">
                    <a:latin typeface="+mn-lt"/>
                    <a:ea typeface="Segoe UI" pitchFamily="34" charset="0"/>
                    <a:cs typeface="Segoe UI" pitchFamily="34" charset="0"/>
                  </a:rPr>
                  <a:t>Transition cost</a:t>
                </a:r>
              </a:p>
              <a:p>
                <a:pPr marL="234950" indent="-123825">
                  <a:buFont typeface="Wingdings" pitchFamily="2" charset="2"/>
                  <a:buChar char="§"/>
                  <a:defRPr/>
                </a:pPr>
                <a:r>
                  <a:rPr lang="en-US" sz="1600" kern="0" dirty="0" smtClean="0">
                    <a:latin typeface="+mn-lt"/>
                    <a:ea typeface="Segoe UI" pitchFamily="34" charset="0"/>
                    <a:cs typeface="Segoe UI" pitchFamily="34" charset="0"/>
                  </a:rPr>
                  <a:t>Operational feasibility</a:t>
                </a:r>
                <a:endParaRPr lang="en-US" sz="1600" kern="0" dirty="0">
                  <a:latin typeface="+mn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4" name="Rectangle 103"/>
            <p:cNvSpPr>
              <a:spLocks noChangeArrowheads="1"/>
            </p:cNvSpPr>
            <p:nvPr/>
          </p:nvSpPr>
          <p:spPr bwMode="auto">
            <a:xfrm>
              <a:off x="8776048" y="3944539"/>
              <a:ext cx="3102217" cy="287826"/>
            </a:xfrm>
            <a:prstGeom prst="rect">
              <a:avLst/>
            </a:prstGeom>
            <a:solidFill>
              <a:sysClr val="window" lastClr="FFFFFF"/>
            </a:solidFill>
            <a:ln w="12700" algn="ctr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lIns="0" rIns="0" anchor="t"/>
            <a:lstStyle/>
            <a:p>
              <a:pPr algn="ctr">
                <a:defRPr/>
              </a:pPr>
              <a:r>
                <a:rPr lang="en-US" sz="1600" b="1" kern="0" dirty="0" smtClean="0">
                  <a:latin typeface="+mn-lt"/>
                  <a:ea typeface="Segoe UI" pitchFamily="34" charset="0"/>
                  <a:cs typeface="Segoe UI" pitchFamily="34" charset="0"/>
                </a:rPr>
                <a:t>OCM Planning</a:t>
              </a:r>
              <a:endParaRPr lang="en-US" sz="1600" b="1" kern="0" dirty="0">
                <a:latin typeface="+mn-l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4059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Transition Design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| </a:t>
            </a:r>
            <a:r>
              <a:rPr lang="en-US" dirty="0" smtClean="0"/>
              <a:t>…an illustration of NYL Inforce bundle</a:t>
            </a:r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298660" y="700920"/>
            <a:ext cx="3055968" cy="5508811"/>
            <a:chOff x="285012" y="769160"/>
            <a:chExt cx="3055968" cy="5243480"/>
          </a:xfrm>
        </p:grpSpPr>
        <p:sp>
          <p:nvSpPr>
            <p:cNvPr id="77" name="Rectangle 67"/>
            <p:cNvSpPr>
              <a:spLocks noChangeArrowheads="1"/>
            </p:cNvSpPr>
            <p:nvPr/>
          </p:nvSpPr>
          <p:spPr bwMode="auto">
            <a:xfrm>
              <a:off x="285012" y="1103777"/>
              <a:ext cx="2850068" cy="4908863"/>
            </a:xfrm>
            <a:prstGeom prst="rect">
              <a:avLst/>
            </a:prstGeom>
            <a:solidFill>
              <a:srgbClr val="E4E6E3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vert="horz"/>
            <a:lstStyle/>
            <a:p>
              <a:pPr algn="ctr">
                <a:defRPr/>
              </a:pPr>
              <a:r>
                <a:rPr lang="en-US" sz="1600" b="1" kern="0" dirty="0">
                  <a:solidFill>
                    <a:srgbClr val="0063BE"/>
                  </a:solidFill>
                  <a:latin typeface="Calibri" pitchFamily="34" charset="0"/>
                  <a:cs typeface="Calibri" pitchFamily="34" charset="0"/>
                </a:rPr>
                <a:t> Factors </a:t>
              </a:r>
              <a:r>
                <a:rPr lang="en-US" sz="1600" b="1" kern="0" dirty="0" smtClean="0">
                  <a:solidFill>
                    <a:srgbClr val="0063BE"/>
                  </a:solidFill>
                  <a:latin typeface="Calibri" pitchFamily="34" charset="0"/>
                  <a:cs typeface="Calibri" pitchFamily="34" charset="0"/>
                </a:rPr>
                <a:t>Studied</a:t>
              </a:r>
              <a:endParaRPr lang="en-US" sz="1600" b="1" kern="0" dirty="0">
                <a:solidFill>
                  <a:srgbClr val="0063BE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>
                <a:defRPr/>
              </a:pPr>
              <a:endParaRPr lang="en-US" sz="1400" b="1" kern="0" dirty="0">
                <a:solidFill>
                  <a:srgbClr val="0063BE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85012" y="769160"/>
              <a:ext cx="2850068" cy="318071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/>
            <a:p>
              <a:pPr indent="-137160" algn="ctr">
                <a:lnSpc>
                  <a:spcPts val="1900"/>
                </a:lnSpc>
                <a:tabLst>
                  <a:tab pos="723900" algn="l"/>
                </a:tabLst>
                <a:defRPr/>
              </a:pPr>
              <a:r>
                <a:rPr lang="en-US" dirty="0">
                  <a:solidFill>
                    <a:schemeClr val="bg1"/>
                  </a:solidFill>
                  <a:latin typeface="Calibri" pitchFamily="34" charset="0"/>
                </a:rPr>
                <a:t>Step 1</a:t>
              </a:r>
            </a:p>
          </p:txBody>
        </p:sp>
        <p:sp>
          <p:nvSpPr>
            <p:cNvPr id="79" name="Rectangle 103"/>
            <p:cNvSpPr>
              <a:spLocks noChangeArrowheads="1"/>
            </p:cNvSpPr>
            <p:nvPr/>
          </p:nvSpPr>
          <p:spPr bwMode="auto">
            <a:xfrm>
              <a:off x="387712" y="1484421"/>
              <a:ext cx="2616745" cy="4411412"/>
            </a:xfrm>
            <a:prstGeom prst="rect">
              <a:avLst/>
            </a:prstGeom>
            <a:solidFill>
              <a:sysClr val="window" lastClr="FFFFFF"/>
            </a:solidFill>
            <a:ln w="12700" algn="ctr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lIns="0" rIns="0" anchor="t"/>
            <a:lstStyle/>
            <a:p>
              <a:pPr marL="228600" indent="-107950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274 systems</a:t>
              </a:r>
            </a:p>
            <a:p>
              <a:pPr marL="685800" lvl="1" indent="-107950">
                <a:lnSpc>
                  <a:spcPct val="150000"/>
                </a:lnSpc>
                <a:buFont typeface="Courier New" pitchFamily="49" charset="0"/>
                <a:buChar char="o"/>
                <a:defRPr/>
              </a:pP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139 applications</a:t>
              </a:r>
            </a:p>
            <a:p>
              <a:pPr marL="685800" lvl="1" indent="-107950">
                <a:lnSpc>
                  <a:spcPct val="150000"/>
                </a:lnSpc>
                <a:buFont typeface="Courier New" pitchFamily="49" charset="0"/>
                <a:buChar char="o"/>
                <a:defRPr/>
              </a:pP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135 Web Services</a:t>
              </a:r>
            </a:p>
            <a:p>
              <a:pPr marL="228600" indent="-107950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Description/Functions</a:t>
              </a:r>
            </a:p>
            <a:p>
              <a:pPr marL="228600" indent="-107950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Technology stack</a:t>
              </a:r>
            </a:p>
            <a:p>
              <a:pPr marL="234950" indent="-1238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Business criticality</a:t>
              </a:r>
            </a:p>
            <a:p>
              <a:pPr marL="234950" indent="-1238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Frequency of change</a:t>
              </a:r>
            </a:p>
            <a:p>
              <a:pPr marL="234950" indent="-1238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Complexity</a:t>
              </a:r>
            </a:p>
            <a:p>
              <a:pPr marL="234950" indent="-1238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Documentation availability</a:t>
              </a:r>
            </a:p>
            <a:p>
              <a:pPr marL="234950" indent="-1238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US" sz="16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Business driven events</a:t>
              </a:r>
              <a:endParaRPr lang="en-US" sz="1200" kern="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AutoShape 66"/>
            <p:cNvSpPr>
              <a:spLocks noChangeArrowheads="1"/>
            </p:cNvSpPr>
            <p:nvPr/>
          </p:nvSpPr>
          <p:spPr bwMode="auto">
            <a:xfrm rot="5400000">
              <a:off x="2844185" y="3501235"/>
              <a:ext cx="775850" cy="217741"/>
            </a:xfrm>
            <a:prstGeom prst="triangle">
              <a:avLst>
                <a:gd name="adj" fmla="val 50000"/>
              </a:avLst>
            </a:prstGeom>
            <a:solidFill>
              <a:srgbClr val="4F81BD">
                <a:lumMod val="75000"/>
              </a:srgbClr>
            </a:solidFill>
            <a:ln w="1270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EEECE1"/>
              </a:outerShdw>
            </a:effectLst>
          </p:spPr>
          <p:txBody>
            <a:bodyPr rot="10800000" vert="eaVert" wrap="none" anchor="ctr"/>
            <a:lstStyle/>
            <a:p>
              <a:pPr>
                <a:defRPr/>
              </a:pPr>
              <a:endParaRPr lang="en-US" kern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33" name="Rectangle 132"/>
          <p:cNvSpPr/>
          <p:nvPr/>
        </p:nvSpPr>
        <p:spPr>
          <a:xfrm>
            <a:off x="8642090" y="6202608"/>
            <a:ext cx="32860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5000"/>
              </a:lnSpc>
            </a:pPr>
            <a:r>
              <a:rPr lang="en-US" sz="1200" dirty="0" smtClean="0">
                <a:latin typeface="+mn-lt"/>
              </a:rPr>
              <a:t>Minor Enhancement Resource onboarding</a:t>
            </a:r>
            <a:endParaRPr lang="en-US" sz="1200" dirty="0">
              <a:latin typeface="+mn-lt"/>
              <a:cs typeface="Calibri" panose="020F0502020204030204" pitchFamily="34" charset="0"/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-58160" y="687066"/>
            <a:ext cx="11921397" cy="5872323"/>
            <a:chOff x="-58160" y="687066"/>
            <a:chExt cx="11921397" cy="5872323"/>
          </a:xfrm>
        </p:grpSpPr>
        <p:sp>
          <p:nvSpPr>
            <p:cNvPr id="121" name="Rectangle 120"/>
            <p:cNvSpPr/>
            <p:nvPr/>
          </p:nvSpPr>
          <p:spPr>
            <a:xfrm>
              <a:off x="1936928" y="6291616"/>
              <a:ext cx="1430500" cy="1763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n>
                  <a:solidFill>
                    <a:schemeClr val="tx1"/>
                  </a:solidFill>
                  <a:prstDash val="sysDash"/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50367" y="6277969"/>
              <a:ext cx="1443101" cy="1774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n>
                  <a:solidFill>
                    <a:schemeClr val="tx1"/>
                  </a:solidFill>
                  <a:prstDash val="sysDash"/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27059" y="6305265"/>
              <a:ext cx="1427978" cy="1774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n>
                  <a:solidFill>
                    <a:schemeClr val="tx1"/>
                  </a:solidFill>
                  <a:prstDash val="sysDash"/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702541" y="6296301"/>
              <a:ext cx="1731775" cy="200032"/>
            </a:xfrm>
            <a:prstGeom prst="rect">
              <a:avLst/>
            </a:prstGeom>
            <a:solidFill>
              <a:srgbClr val="AD73C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n>
                  <a:solidFill>
                    <a:schemeClr val="tx1"/>
                  </a:solidFill>
                  <a:prstDash val="sysDash"/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217453" y="6302547"/>
              <a:ext cx="1425458" cy="19072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n>
                  <a:solidFill>
                    <a:schemeClr val="tx1"/>
                  </a:solidFill>
                  <a:prstDash val="sysDash"/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233188" y="6234582"/>
              <a:ext cx="153609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>
                <a:lnSpc>
                  <a:spcPct val="125000"/>
                </a:lnSpc>
              </a:pPr>
              <a:r>
                <a:rPr lang="en-US" sz="1200" dirty="0" smtClean="0">
                  <a:latin typeface="+mn-lt"/>
                </a:rPr>
                <a:t>Knowledge Transfer</a:t>
              </a:r>
              <a:endParaRPr lang="en-US" sz="1200" dirty="0">
                <a:latin typeface="+mn-lt"/>
                <a:cs typeface="Calibri" panose="020F0502020204030204" pitchFamily="34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27718" y="6207287"/>
              <a:ext cx="146610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>
                <a:lnSpc>
                  <a:spcPct val="125000"/>
                </a:lnSpc>
              </a:pPr>
              <a:r>
                <a:rPr lang="en-US" sz="1200" dirty="0" smtClean="0">
                  <a:latin typeface="+mn-lt"/>
                </a:rPr>
                <a:t>Shadow Support</a:t>
              </a:r>
              <a:endParaRPr lang="en-US" sz="1200" dirty="0">
                <a:latin typeface="+mn-lt"/>
                <a:cs typeface="Calibri" panose="020F0502020204030204" pitchFamily="34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541830" y="6220934"/>
              <a:ext cx="134406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>
                <a:lnSpc>
                  <a:spcPct val="125000"/>
                </a:lnSpc>
              </a:pPr>
              <a:r>
                <a:rPr lang="en-US" sz="1200" dirty="0" smtClean="0">
                  <a:latin typeface="+mn-lt"/>
                </a:rPr>
                <a:t>Reverse Shadow</a:t>
              </a:r>
              <a:endParaRPr lang="en-US" sz="1200" dirty="0">
                <a:latin typeface="+mn-lt"/>
                <a:cs typeface="Calibri" panose="020F0502020204030204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-58160" y="6182433"/>
              <a:ext cx="54591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>
                <a:lnSpc>
                  <a:spcPct val="125000"/>
                </a:lnSpc>
              </a:pPr>
              <a:r>
                <a:rPr lang="en-US" sz="1200" b="1" dirty="0" smtClean="0">
                  <a:latin typeface="+mn-lt"/>
                </a:rPr>
                <a:t>AMS</a:t>
              </a:r>
              <a:endParaRPr lang="en-US" sz="1200" b="1" dirty="0">
                <a:latin typeface="+mn-lt"/>
                <a:cs typeface="Calibri" panose="020F0502020204030204" pitchFamily="34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841404" y="6236224"/>
              <a:ext cx="54591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>
                <a:lnSpc>
                  <a:spcPct val="125000"/>
                </a:lnSpc>
              </a:pPr>
              <a:r>
                <a:rPr lang="en-US" sz="1200" b="1" dirty="0" smtClean="0">
                  <a:latin typeface="+mn-lt"/>
                </a:rPr>
                <a:t>QA</a:t>
              </a:r>
              <a:endParaRPr lang="en-US" sz="1200" b="1" dirty="0">
                <a:latin typeface="+mn-lt"/>
                <a:cs typeface="Calibri" panose="020F0502020204030204" pitchFamily="34" charset="0"/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 flipH="1">
              <a:off x="8485359" y="6285593"/>
              <a:ext cx="177424" cy="19789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66850" y="6193640"/>
              <a:ext cx="164854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>
                <a:lnSpc>
                  <a:spcPct val="125000"/>
                </a:lnSpc>
              </a:pPr>
              <a:r>
                <a:rPr lang="en-US" sz="1200" dirty="0" smtClean="0">
                  <a:latin typeface="+mn-lt"/>
                </a:rPr>
                <a:t>Knowledge Transfer</a:t>
              </a:r>
              <a:endParaRPr lang="en-US" sz="1200" dirty="0">
                <a:latin typeface="+mn-lt"/>
                <a:cs typeface="Calibri" panose="020F0502020204030204" pitchFamily="34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713499" y="6207290"/>
              <a:ext cx="195282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>
                <a:lnSpc>
                  <a:spcPct val="125000"/>
                </a:lnSpc>
              </a:pPr>
              <a:r>
                <a:rPr lang="en-US" sz="1200" dirty="0" smtClean="0">
                  <a:latin typeface="+mn-lt"/>
                </a:rPr>
                <a:t>Capability Enhancement</a:t>
              </a:r>
              <a:endParaRPr lang="en-US" sz="1200" dirty="0">
                <a:latin typeface="+mn-lt"/>
                <a:cs typeface="Calibri" panose="020F0502020204030204" pitchFamily="34" charset="0"/>
              </a:endParaRPr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9013169" y="687066"/>
              <a:ext cx="2850068" cy="5536312"/>
              <a:chOff x="9013169" y="687066"/>
              <a:chExt cx="2850068" cy="5536312"/>
            </a:xfrm>
          </p:grpSpPr>
          <p:sp>
            <p:nvSpPr>
              <p:cNvPr id="44" name="Rectangle 67"/>
              <p:cNvSpPr>
                <a:spLocks noChangeArrowheads="1"/>
              </p:cNvSpPr>
              <p:nvPr/>
            </p:nvSpPr>
            <p:spPr bwMode="auto">
              <a:xfrm>
                <a:off x="9013169" y="1021681"/>
                <a:ext cx="2850068" cy="5201697"/>
              </a:xfrm>
              <a:prstGeom prst="rect">
                <a:avLst/>
              </a:prstGeom>
              <a:solidFill>
                <a:srgbClr val="E4E6E3"/>
              </a:solidFill>
              <a:ln w="381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vert="horz"/>
              <a:lstStyle/>
              <a:p>
                <a:pPr algn="ctr">
                  <a:defRPr/>
                </a:pPr>
                <a:r>
                  <a:rPr lang="en-US" sz="1600" b="1" kern="0" dirty="0" smtClean="0">
                    <a:solidFill>
                      <a:srgbClr val="0063BE"/>
                    </a:solidFill>
                    <a:latin typeface="Calibri" pitchFamily="34" charset="0"/>
                    <a:cs typeface="Calibri" pitchFamily="34" charset="0"/>
                  </a:rPr>
                  <a:t> Transition Plan </a:t>
                </a:r>
                <a:endParaRPr lang="en-US" sz="1600" b="1" kern="0" dirty="0">
                  <a:solidFill>
                    <a:srgbClr val="0063B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4" name="Rectangle 4"/>
              <p:cNvSpPr>
                <a:spLocks noChangeArrowheads="1"/>
              </p:cNvSpPr>
              <p:nvPr/>
            </p:nvSpPr>
            <p:spPr bwMode="auto">
              <a:xfrm>
                <a:off x="9176413" y="1323973"/>
                <a:ext cx="2569160" cy="177796"/>
              </a:xfrm>
              <a:prstGeom prst="rect">
                <a:avLst/>
              </a:prstGeom>
              <a:solidFill>
                <a:srgbClr val="0063BE"/>
              </a:solidFill>
              <a:ln w="381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/>
              <a:p>
                <a:pPr indent="-137160" algn="ctr">
                  <a:lnSpc>
                    <a:spcPts val="1900"/>
                  </a:lnSpc>
                  <a:tabLst>
                    <a:tab pos="723900" algn="l"/>
                  </a:tabLst>
                  <a:defRPr/>
                </a:pPr>
                <a:r>
                  <a:rPr lang="en-US" sz="1400" dirty="0" smtClean="0">
                    <a:solidFill>
                      <a:schemeClr val="bg1"/>
                    </a:solidFill>
                    <a:latin typeface="Calibri" pitchFamily="34" charset="0"/>
                  </a:rPr>
                  <a:t>Application Grouping</a:t>
                </a:r>
                <a:endParaRPr lang="en-US" sz="1400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9013169" y="687066"/>
                <a:ext cx="2850068" cy="318071"/>
              </a:xfrm>
              <a:prstGeom prst="rect">
                <a:avLst/>
              </a:prstGeom>
              <a:solidFill>
                <a:srgbClr val="0063BE"/>
              </a:solidFill>
              <a:ln w="381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/>
              <a:p>
                <a:pPr indent="-137160" algn="ctr">
                  <a:lnSpc>
                    <a:spcPts val="1900"/>
                  </a:lnSpc>
                  <a:tabLst>
                    <a:tab pos="723900" algn="l"/>
                  </a:tabLst>
                  <a:defRPr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Step 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3</a:t>
                </a:r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  <p:sp>
            <p:nvSpPr>
              <p:cNvPr id="83" name="Rectangle 103"/>
              <p:cNvSpPr>
                <a:spLocks noChangeArrowheads="1"/>
              </p:cNvSpPr>
              <p:nvPr/>
            </p:nvSpPr>
            <p:spPr bwMode="auto">
              <a:xfrm>
                <a:off x="9181457" y="4189464"/>
                <a:ext cx="2572742" cy="286600"/>
              </a:xfrm>
              <a:prstGeom prst="rect">
                <a:avLst/>
              </a:prstGeom>
              <a:solidFill>
                <a:sysClr val="window" lastClr="FFFFFF"/>
              </a:solidFill>
              <a:ln w="12700" algn="ctr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lIns="0" rIns="0" anchor="ctr" anchorCtr="0"/>
              <a:lstStyle/>
              <a:p>
                <a:pPr marL="234950" indent="-123825" algn="ctr">
                  <a:lnSpc>
                    <a:spcPct val="125000"/>
                  </a:lnSpc>
                  <a:defRPr/>
                </a:pPr>
                <a:r>
                  <a:rPr lang="en-US" sz="1600" kern="0" dirty="0" smtClean="0">
                    <a:latin typeface="+mn-lt"/>
                    <a:ea typeface="Segoe UI" pitchFamily="34" charset="0"/>
                    <a:cs typeface="Segoe UI" pitchFamily="34" charset="0"/>
                  </a:rPr>
                  <a:t>6 Groups, Wave 3, ~20 weeks</a:t>
                </a:r>
                <a:endParaRPr lang="en-US" sz="1200" kern="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9076452" y="4554742"/>
                <a:ext cx="2698428" cy="1611888"/>
                <a:chOff x="9076452" y="4254486"/>
                <a:chExt cx="2698428" cy="1611888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11618642" y="4473618"/>
                  <a:ext cx="45719" cy="1389739"/>
                </a:xfrm>
                <a:prstGeom prst="rect">
                  <a:avLst/>
                </a:prstGeom>
                <a:solidFill>
                  <a:schemeClr val="tx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10173219" y="4257350"/>
                  <a:ext cx="514359" cy="20241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</a:rPr>
                    <a:t>Jun15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10717505" y="4255370"/>
                  <a:ext cx="514359" cy="20241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</a:rPr>
                    <a:t>Jul15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11260521" y="4255371"/>
                  <a:ext cx="514359" cy="20241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</a:rPr>
                    <a:t>Aug15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6452" y="4257354"/>
                  <a:ext cx="514359" cy="20241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</a:rPr>
                    <a:t>Apr14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9625648" y="4254486"/>
                  <a:ext cx="514359" cy="20241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</a:rPr>
                    <a:t>May14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10832144" y="4520811"/>
                  <a:ext cx="356353" cy="12065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11181394" y="4520811"/>
                  <a:ext cx="223003" cy="1016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11389996" y="4520811"/>
                  <a:ext cx="223003" cy="127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11389996" y="4616061"/>
                  <a:ext cx="223003" cy="82550"/>
                </a:xfrm>
                <a:prstGeom prst="rect">
                  <a:avLst/>
                </a:prstGeom>
                <a:solidFill>
                  <a:srgbClr val="AD73C7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10812146" y="4616061"/>
                  <a:ext cx="584953" cy="82550"/>
                </a:xfrm>
                <a:prstGeom prst="rect">
                  <a:avLst/>
                </a:prstGeom>
                <a:solidFill>
                  <a:srgbClr val="FFDD3E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10313671" y="4754572"/>
                  <a:ext cx="616703" cy="889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11317723" y="4740924"/>
                  <a:ext cx="298451" cy="101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10929621" y="4754572"/>
                  <a:ext cx="400803" cy="12065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10313671" y="4843472"/>
                  <a:ext cx="1041606" cy="8255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11330424" y="4843472"/>
                  <a:ext cx="285750" cy="82550"/>
                </a:xfrm>
                <a:prstGeom prst="rect">
                  <a:avLst/>
                </a:prstGeom>
                <a:solidFill>
                  <a:srgbClr val="AD73C7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9510396" y="5662558"/>
                  <a:ext cx="1035803" cy="889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11282800" y="5662558"/>
                  <a:ext cx="330200" cy="101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11282800" y="5751458"/>
                  <a:ext cx="330200" cy="82550"/>
                </a:xfrm>
                <a:prstGeom prst="rect">
                  <a:avLst/>
                </a:prstGeom>
                <a:solidFill>
                  <a:srgbClr val="AD73C7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9510396" y="5751458"/>
                  <a:ext cx="1772403" cy="8890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10545446" y="5662558"/>
                  <a:ext cx="737353" cy="889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10508426" y="4467620"/>
                  <a:ext cx="32573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/>
                  <a:r>
                    <a:rPr lang="en-US" sz="1000" dirty="0" smtClean="0"/>
                    <a:t>70</a:t>
                  </a: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9960334" y="4719722"/>
                  <a:ext cx="32573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/>
                  <a:r>
                    <a:rPr lang="en-US" sz="1000" dirty="0" smtClean="0"/>
                    <a:t>65</a:t>
                  </a: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9132282" y="5620153"/>
                  <a:ext cx="32573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/>
                  <a:r>
                    <a:rPr lang="en-US" sz="1000" dirty="0" smtClean="0"/>
                    <a:t>50</a:t>
                  </a:r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11088464" y="4481272"/>
                  <a:ext cx="163771" cy="15694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10883748" y="4706075"/>
                  <a:ext cx="163771" cy="15694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0476590" y="5606509"/>
                  <a:ext cx="163771" cy="15694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9860706" y="4970662"/>
                  <a:ext cx="800100" cy="10795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11283107" y="4970662"/>
                  <a:ext cx="330200" cy="101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11283107" y="5059562"/>
                  <a:ext cx="330200" cy="82550"/>
                </a:xfrm>
                <a:prstGeom prst="rect">
                  <a:avLst/>
                </a:prstGeom>
                <a:solidFill>
                  <a:srgbClr val="AD73C7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10654456" y="4970662"/>
                  <a:ext cx="628650" cy="9525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9867056" y="5053212"/>
                  <a:ext cx="1416050" cy="8890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9563869" y="4938052"/>
                  <a:ext cx="32573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/>
                  <a:r>
                    <a:rPr lang="en-US" sz="1000" dirty="0" smtClean="0"/>
                    <a:t>30</a:t>
                  </a:r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0582904" y="4899386"/>
                  <a:ext cx="163771" cy="15694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9860706" y="5220816"/>
                  <a:ext cx="800100" cy="10795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11283107" y="5220816"/>
                  <a:ext cx="330200" cy="101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11283107" y="5309716"/>
                  <a:ext cx="330200" cy="82550"/>
                </a:xfrm>
                <a:prstGeom prst="rect">
                  <a:avLst/>
                </a:prstGeom>
                <a:solidFill>
                  <a:srgbClr val="AD73C7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10654456" y="5220816"/>
                  <a:ext cx="628650" cy="9525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9867056" y="5303366"/>
                  <a:ext cx="1416050" cy="8890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9563869" y="5188206"/>
                  <a:ext cx="32573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/>
                  <a:r>
                    <a:rPr lang="en-US" sz="1000" dirty="0" smtClean="0"/>
                    <a:t>45</a:t>
                  </a:r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10591530" y="5149540"/>
                  <a:ext cx="163771" cy="15694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9516154" y="5426788"/>
                  <a:ext cx="1035803" cy="889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11288558" y="5426788"/>
                  <a:ext cx="330200" cy="101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11288558" y="5515688"/>
                  <a:ext cx="330200" cy="82550"/>
                </a:xfrm>
                <a:prstGeom prst="rect">
                  <a:avLst/>
                </a:prstGeom>
                <a:solidFill>
                  <a:srgbClr val="AD73C7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9516154" y="5515688"/>
                  <a:ext cx="1772403" cy="8890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10551204" y="5426788"/>
                  <a:ext cx="737353" cy="889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chemeClr val="tx1"/>
                      </a:solidFill>
                      <a:prstDash val="sysDash"/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9129414" y="5384383"/>
                  <a:ext cx="32573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/>
                  <a:r>
                    <a:rPr lang="en-US" sz="1000" dirty="0" smtClean="0"/>
                    <a:t>14</a:t>
                  </a:r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10482348" y="5370739"/>
                  <a:ext cx="163771" cy="15694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9563291" y="4471342"/>
                  <a:ext cx="45719" cy="1389739"/>
                </a:xfrm>
                <a:prstGeom prst="rect">
                  <a:avLst/>
                </a:prstGeom>
                <a:solidFill>
                  <a:schemeClr val="tx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aphicFrame>
            <p:nvGraphicFramePr>
              <p:cNvPr id="190" name="Chart 189"/>
              <p:cNvGraphicFramePr/>
              <p:nvPr/>
            </p:nvGraphicFramePr>
            <p:xfrm>
              <a:off x="9178944" y="1508146"/>
              <a:ext cx="2558001" cy="262712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</p:grpSp>
      <p:grpSp>
        <p:nvGrpSpPr>
          <p:cNvPr id="195" name="Group 194"/>
          <p:cNvGrpSpPr/>
          <p:nvPr/>
        </p:nvGrpSpPr>
        <p:grpSpPr>
          <a:xfrm>
            <a:off x="3338736" y="698710"/>
            <a:ext cx="5678446" cy="5483726"/>
            <a:chOff x="3338736" y="698710"/>
            <a:chExt cx="5678446" cy="5483726"/>
          </a:xfrm>
        </p:grpSpPr>
        <p:sp>
          <p:nvSpPr>
            <p:cNvPr id="47" name="Rectangle 109"/>
            <p:cNvSpPr>
              <a:spLocks noChangeArrowheads="1"/>
            </p:cNvSpPr>
            <p:nvPr/>
          </p:nvSpPr>
          <p:spPr bwMode="auto">
            <a:xfrm>
              <a:off x="3338736" y="1038296"/>
              <a:ext cx="5450773" cy="5144140"/>
            </a:xfrm>
            <a:prstGeom prst="rect">
              <a:avLst/>
            </a:prstGeom>
            <a:solidFill>
              <a:srgbClr val="E4E6E3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vert="horz"/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srgbClr val="0063BE"/>
                  </a:solidFill>
                  <a:latin typeface="Calibri" pitchFamily="34" charset="0"/>
                  <a:cs typeface="Calibri" pitchFamily="34" charset="0"/>
                </a:rPr>
                <a:t>DD Cube</a:t>
              </a:r>
              <a:r>
                <a:rPr lang="en-US" sz="1600" b="1" kern="0" baseline="30000" dirty="0" smtClean="0">
                  <a:solidFill>
                    <a:srgbClr val="0063BE"/>
                  </a:solidFill>
                  <a:latin typeface="Calibri" pitchFamily="34" charset="0"/>
                  <a:cs typeface="Calibri" pitchFamily="34" charset="0"/>
                </a:rPr>
                <a:t>TM</a:t>
              </a:r>
              <a:r>
                <a:rPr lang="en-US" sz="1600" b="1" kern="0" dirty="0" smtClean="0">
                  <a:solidFill>
                    <a:srgbClr val="0063BE"/>
                  </a:solidFill>
                  <a:latin typeface="Calibri" pitchFamily="34" charset="0"/>
                  <a:cs typeface="Calibri" pitchFamily="34" charset="0"/>
                </a:rPr>
                <a:t> outcome</a:t>
              </a:r>
              <a:endParaRPr lang="en-US" sz="1600" b="1" kern="0" dirty="0">
                <a:solidFill>
                  <a:srgbClr val="0063BE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38737" y="698710"/>
              <a:ext cx="5450773" cy="318071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/>
            <a:p>
              <a:pPr indent="-137160" algn="ctr">
                <a:lnSpc>
                  <a:spcPts val="1900"/>
                </a:lnSpc>
                <a:tabLst>
                  <a:tab pos="723900" algn="l"/>
                </a:tabLst>
                <a:defRPr/>
              </a:pPr>
              <a:r>
                <a:rPr lang="en-US" dirty="0">
                  <a:solidFill>
                    <a:schemeClr val="bg1"/>
                  </a:solidFill>
                  <a:latin typeface="Calibri" pitchFamily="34" charset="0"/>
                </a:rPr>
                <a:t>Step 2</a:t>
              </a:r>
            </a:p>
          </p:txBody>
        </p:sp>
        <p:sp>
          <p:nvSpPr>
            <p:cNvPr id="75" name="Rectangle 4"/>
            <p:cNvSpPr>
              <a:spLocks noChangeArrowheads="1"/>
            </p:cNvSpPr>
            <p:nvPr/>
          </p:nvSpPr>
          <p:spPr bwMode="auto">
            <a:xfrm>
              <a:off x="3422408" y="3197472"/>
              <a:ext cx="5275233" cy="194519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/>
            <a:p>
              <a:pPr indent="-137160" algn="ctr">
                <a:lnSpc>
                  <a:spcPts val="1900"/>
                </a:lnSpc>
                <a:tabLst>
                  <a:tab pos="723900" algn="l"/>
                </a:tabLst>
                <a:defRPr/>
              </a:pPr>
              <a:r>
                <a:rPr lang="en-US" sz="1400" dirty="0" smtClean="0">
                  <a:solidFill>
                    <a:schemeClr val="bg1"/>
                  </a:solidFill>
                  <a:latin typeface="Calibri" pitchFamily="34" charset="0"/>
                </a:rPr>
                <a:t>Transition Duration</a:t>
              </a:r>
              <a:endParaRPr lang="en-US" sz="14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76" name="Rectangle 103"/>
            <p:cNvSpPr>
              <a:spLocks noChangeArrowheads="1"/>
            </p:cNvSpPr>
            <p:nvPr/>
          </p:nvSpPr>
          <p:spPr bwMode="auto">
            <a:xfrm>
              <a:off x="3433744" y="3421123"/>
              <a:ext cx="5248893" cy="298870"/>
            </a:xfrm>
            <a:prstGeom prst="rect">
              <a:avLst/>
            </a:prstGeom>
            <a:solidFill>
              <a:sysClr val="window" lastClr="FFFFFF"/>
            </a:solidFill>
            <a:ln w="12700" algn="ctr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lIns="0" rIns="0" anchor="t" anchorCtr="0"/>
            <a:lstStyle/>
            <a:p>
              <a:pPr marL="234950" indent="-123825">
                <a:defRPr/>
              </a:pPr>
              <a:r>
                <a:rPr lang="en-US" sz="1500" kern="0" dirty="0" smtClean="0">
                  <a:latin typeface="+mn-lt"/>
                  <a:ea typeface="Segoe UI" pitchFamily="34" charset="0"/>
                  <a:cs typeface="Segoe UI" pitchFamily="34" charset="0"/>
                </a:rPr>
                <a:t>70 apps=8 wk, 65 apps =12 wk, 75 apps=16 wk, 64 app=20 wks</a:t>
              </a:r>
            </a:p>
          </p:txBody>
        </p:sp>
        <p:sp>
          <p:nvSpPr>
            <p:cNvPr id="120" name="AutoShape 66"/>
            <p:cNvSpPr>
              <a:spLocks noChangeArrowheads="1"/>
            </p:cNvSpPr>
            <p:nvPr/>
          </p:nvSpPr>
          <p:spPr bwMode="auto">
            <a:xfrm rot="5400000">
              <a:off x="8520387" y="3371640"/>
              <a:ext cx="775850" cy="217741"/>
            </a:xfrm>
            <a:prstGeom prst="triangle">
              <a:avLst>
                <a:gd name="adj" fmla="val 50000"/>
              </a:avLst>
            </a:prstGeom>
            <a:solidFill>
              <a:srgbClr val="4F81BD">
                <a:lumMod val="75000"/>
              </a:srgbClr>
            </a:solidFill>
            <a:ln w="1270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EEECE1"/>
              </a:outerShdw>
            </a:effectLst>
          </p:spPr>
          <p:txBody>
            <a:bodyPr rot="10800000" vert="eaVert" wrap="none" anchor="ctr"/>
            <a:lstStyle/>
            <a:p>
              <a:pPr>
                <a:defRPr/>
              </a:pPr>
              <a:endParaRPr lang="en-US" kern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93" name="Chart 192"/>
            <p:cNvGraphicFramePr/>
            <p:nvPr/>
          </p:nvGraphicFramePr>
          <p:xfrm>
            <a:off x="3441510" y="3804311"/>
            <a:ext cx="5252113" cy="23235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46843" y="1303291"/>
              <a:ext cx="5176971" cy="1862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64059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7632"/>
            <a:ext cx="12192001" cy="487362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Knowledge Transition Methodology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| </a:t>
            </a:r>
            <a:r>
              <a:rPr lang="en-US" dirty="0" smtClean="0"/>
              <a:t>…guarded by jointly governed tollgates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4748151" y="3515096"/>
            <a:ext cx="4974643" cy="2301837"/>
          </a:xfrm>
          <a:prstGeom prst="rect">
            <a:avLst/>
          </a:prstGeom>
          <a:solidFill>
            <a:srgbClr val="FDE97F"/>
          </a:solidFill>
          <a:ln>
            <a:noFill/>
          </a:ln>
        </p:spPr>
        <p:txBody>
          <a:bodyPr tIns="0" bIns="0" anchor="t" anchorCtr="0"/>
          <a:lstStyle/>
          <a:p>
            <a:pPr marL="117475" indent="-117475">
              <a:buFont typeface="Wingdings" pitchFamily="2" charset="2"/>
              <a:buChar char="§"/>
              <a:defRPr/>
            </a:pPr>
            <a:endParaRPr lang="en-US" sz="1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4750130" y="688773"/>
            <a:ext cx="4974643" cy="276694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 algn="ctr">
              <a:buFont typeface="Wingdings" pitchFamily="2" charset="2"/>
              <a:buChar char="§"/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371699" y="5896740"/>
            <a:ext cx="1015735" cy="231030"/>
          </a:xfrm>
          <a:prstGeom prst="rect">
            <a:avLst/>
          </a:prstGeom>
          <a:solidFill>
            <a:srgbClr val="55A51C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indent="-137160" algn="ctr" defTabSz="755650">
              <a:lnSpc>
                <a:spcPts val="1900"/>
              </a:lnSpc>
              <a:tabLst>
                <a:tab pos="723900" algn="l"/>
              </a:tabLst>
              <a:defRPr/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Toll Gate</a:t>
            </a:r>
            <a:endParaRPr lang="en-I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011492" y="5890457"/>
            <a:ext cx="1015735" cy="231030"/>
          </a:xfrm>
          <a:prstGeom prst="rect">
            <a:avLst/>
          </a:prstGeom>
          <a:solidFill>
            <a:srgbClr val="55A51C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indent="-137160" algn="ctr" defTabSz="755650">
              <a:lnSpc>
                <a:spcPts val="1900"/>
              </a:lnSpc>
              <a:tabLst>
                <a:tab pos="723900" algn="l"/>
              </a:tabLst>
              <a:defRPr/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Toll Gate</a:t>
            </a:r>
            <a:endParaRPr lang="en-I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9264812" y="5903654"/>
            <a:ext cx="1015735" cy="231030"/>
          </a:xfrm>
          <a:prstGeom prst="rect">
            <a:avLst/>
          </a:prstGeom>
          <a:solidFill>
            <a:srgbClr val="55A51C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indent="-137160" algn="ctr" defTabSz="755650">
              <a:lnSpc>
                <a:spcPts val="1900"/>
              </a:lnSpc>
              <a:tabLst>
                <a:tab pos="723900" algn="l"/>
              </a:tabLst>
              <a:defRPr/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Toll Gate</a:t>
            </a:r>
            <a:endParaRPr lang="en-I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977299" y="5884759"/>
            <a:ext cx="1015735" cy="231030"/>
          </a:xfrm>
          <a:prstGeom prst="rect">
            <a:avLst/>
          </a:prstGeom>
          <a:solidFill>
            <a:srgbClr val="55A51C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indent="-137160" algn="ctr" defTabSz="755650">
              <a:lnSpc>
                <a:spcPts val="1900"/>
              </a:lnSpc>
              <a:tabLst>
                <a:tab pos="723900" algn="l"/>
              </a:tabLst>
              <a:defRPr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Toll Gate</a:t>
            </a:r>
            <a:endParaRPr lang="en-IN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761804" y="6245565"/>
            <a:ext cx="10866099" cy="2917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indent="-285750" algn="ctr">
              <a:lnSpc>
                <a:spcPct val="90000"/>
              </a:lnSpc>
              <a:buClr>
                <a:srgbClr val="4E84C4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2000" b="1" kern="0" dirty="0">
                <a:solidFill>
                  <a:srgbClr val="FFFFFF"/>
                </a:solidFill>
                <a:latin typeface="Calibri"/>
              </a:rPr>
              <a:t>Life Cycle of a Phase (ETVX)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239815" y="985652"/>
            <a:ext cx="2069628" cy="283221"/>
            <a:chOff x="5399" y="82632"/>
            <a:chExt cx="2069628" cy="813317"/>
          </a:xfrm>
          <a:scene3d>
            <a:camera prst="orthographicFront"/>
            <a:lightRig rig="flat" dir="t"/>
          </a:scene3d>
        </p:grpSpPr>
        <p:sp>
          <p:nvSpPr>
            <p:cNvPr id="149" name="Rectangle 148"/>
            <p:cNvSpPr/>
            <p:nvPr/>
          </p:nvSpPr>
          <p:spPr>
            <a:xfrm>
              <a:off x="5399" y="82632"/>
              <a:ext cx="2069628" cy="813317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</p:sp>
        <p:sp>
          <p:nvSpPr>
            <p:cNvPr id="150" name="Rectangle 149"/>
            <p:cNvSpPr/>
            <p:nvPr/>
          </p:nvSpPr>
          <p:spPr>
            <a:xfrm>
              <a:off x="5399" y="82632"/>
              <a:ext cx="2069628" cy="813317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/>
            <a:p>
              <a:pPr lvl="0" indent="-137160" algn="ctr" defTabSz="755650">
                <a:lnSpc>
                  <a:spcPts val="1900"/>
                </a:lnSpc>
                <a:tabLst>
                  <a:tab pos="723900" algn="l"/>
                </a:tabLst>
                <a:defRPr/>
              </a:pPr>
              <a:r>
                <a:rPr lang="en-US" sz="1600" dirty="0" smtClean="0">
                  <a:solidFill>
                    <a:schemeClr val="bg1"/>
                  </a:solidFill>
                  <a:latin typeface="Calibri" pitchFamily="34" charset="0"/>
                </a:rPr>
                <a:t>Planning</a:t>
              </a:r>
              <a:endParaRPr lang="en-US" sz="1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239815" y="1270660"/>
            <a:ext cx="2069628" cy="2149434"/>
            <a:chOff x="5399" y="895949"/>
            <a:chExt cx="2069628" cy="1214748"/>
          </a:xfr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52" name="Rectangle 151"/>
            <p:cNvSpPr/>
            <p:nvPr/>
          </p:nvSpPr>
          <p:spPr>
            <a:xfrm>
              <a:off x="5399" y="895949"/>
              <a:ext cx="2069628" cy="1214748"/>
            </a:xfrm>
            <a:prstGeom prst="rect">
              <a:avLst/>
            </a:prstGeom>
            <a:grpFill/>
            <a:sp3d extrusionH="12700" prstMaterial="plastic">
              <a:bevelT w="50800" h="50800"/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3" name="Rectangle 152"/>
            <p:cNvSpPr/>
            <p:nvPr/>
          </p:nvSpPr>
          <p:spPr>
            <a:xfrm>
              <a:off x="5399" y="895949"/>
              <a:ext cx="2069628" cy="121474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69342" rIns="92456" bIns="104013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itchFamily="34" charset="0"/>
                  <a:ea typeface="Segoe UI" pitchFamily="34" charset="0"/>
                  <a:cs typeface="Calibri" pitchFamily="34" charset="0"/>
                </a:rPr>
                <a:t>R</a:t>
              </a:r>
              <a:r>
                <a:rPr lang="en-US" sz="1600" kern="1200" dirty="0" smtClean="0">
                  <a:latin typeface="Calibri" pitchFamily="34" charset="0"/>
                  <a:ea typeface="Segoe UI" pitchFamily="34" charset="0"/>
                  <a:cs typeface="Calibri" pitchFamily="34" charset="0"/>
                </a:rPr>
                <a:t>efine scope, staffing needs, prepare detailed </a:t>
              </a:r>
              <a:r>
                <a:rPr lang="en-US" sz="1600" b="1" kern="1200" dirty="0" smtClean="0">
                  <a:solidFill>
                    <a:srgbClr val="0070C0"/>
                  </a:solidFill>
                  <a:latin typeface="Calibri" pitchFamily="34" charset="0"/>
                  <a:ea typeface="Segoe UI" pitchFamily="34" charset="0"/>
                  <a:cs typeface="Calibri" pitchFamily="34" charset="0"/>
                </a:rPr>
                <a:t>transition plan</a:t>
              </a:r>
              <a:r>
                <a:rPr lang="en-US" sz="1600" kern="1200" dirty="0" smtClean="0">
                  <a:solidFill>
                    <a:srgbClr val="0070C0"/>
                  </a:solidFill>
                  <a:latin typeface="Calibri" pitchFamily="34" charset="0"/>
                  <a:ea typeface="Segoe UI" pitchFamily="34" charset="0"/>
                  <a:cs typeface="Calibri" pitchFamily="34" charset="0"/>
                </a:rPr>
                <a:t> </a:t>
              </a:r>
              <a:r>
                <a:rPr lang="en-US" sz="1600" kern="1200" dirty="0" smtClean="0">
                  <a:latin typeface="Calibri" pitchFamily="34" charset="0"/>
                  <a:ea typeface="Segoe UI" pitchFamily="34" charset="0"/>
                  <a:cs typeface="Calibri" pitchFamily="34" charset="0"/>
                </a:rPr>
                <a:t>&amp; collect documents</a:t>
              </a:r>
              <a:endParaRPr lang="en-US" sz="1600" kern="1200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508001" y="1016899"/>
            <a:ext cx="2081503" cy="299475"/>
            <a:chOff x="2352900" y="35956"/>
            <a:chExt cx="2081503" cy="859993"/>
          </a:xfrm>
          <a:scene3d>
            <a:camera prst="orthographicFront"/>
            <a:lightRig rig="flat" dir="t"/>
          </a:scene3d>
        </p:grpSpPr>
        <p:sp>
          <p:nvSpPr>
            <p:cNvPr id="155" name="Rectangle 154"/>
            <p:cNvSpPr/>
            <p:nvPr/>
          </p:nvSpPr>
          <p:spPr>
            <a:xfrm>
              <a:off x="2352900" y="35956"/>
              <a:ext cx="2069628" cy="813317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</p:sp>
        <p:sp>
          <p:nvSpPr>
            <p:cNvPr id="156" name="Rectangle 155"/>
            <p:cNvSpPr/>
            <p:nvPr/>
          </p:nvSpPr>
          <p:spPr>
            <a:xfrm>
              <a:off x="2364775" y="82632"/>
              <a:ext cx="2069628" cy="813317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/>
            <a:p>
              <a:pPr indent="-137160" algn="ctr" defTabSz="755650">
                <a:lnSpc>
                  <a:spcPts val="1900"/>
                </a:lnSpc>
                <a:tabLst>
                  <a:tab pos="723900" algn="l"/>
                </a:tabLst>
                <a:defRPr/>
              </a:pPr>
              <a:r>
                <a:rPr lang="en-US" sz="1600" dirty="0" smtClean="0">
                  <a:solidFill>
                    <a:schemeClr val="bg1"/>
                  </a:solidFill>
                  <a:latin typeface="Calibri" pitchFamily="34" charset="0"/>
                </a:rPr>
                <a:t>Knowledge Transfer</a:t>
              </a:r>
              <a:endParaRPr lang="en-US" sz="1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519876" y="1294411"/>
            <a:ext cx="2069628" cy="2113808"/>
            <a:chOff x="2364775" y="895949"/>
            <a:chExt cx="2069628" cy="1214748"/>
          </a:xfr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58" name="Rectangle 157"/>
            <p:cNvSpPr/>
            <p:nvPr/>
          </p:nvSpPr>
          <p:spPr>
            <a:xfrm>
              <a:off x="2364775" y="895949"/>
              <a:ext cx="2069628" cy="1214748"/>
            </a:xfrm>
            <a:prstGeom prst="rect">
              <a:avLst/>
            </a:prstGeom>
            <a:grpFill/>
            <a:sp3d extrusionH="12700" prstMaterial="plastic">
              <a:bevelT w="50800" h="50800"/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9" name="Rectangle 158"/>
            <p:cNvSpPr/>
            <p:nvPr/>
          </p:nvSpPr>
          <p:spPr>
            <a:xfrm>
              <a:off x="2364775" y="895949"/>
              <a:ext cx="2069628" cy="121474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69342" rIns="92456" bIns="104013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 smtClean="0">
                  <a:solidFill>
                    <a:srgbClr val="0070C0"/>
                  </a:solidFill>
                  <a:latin typeface="Calibri" pitchFamily="34" charset="0"/>
                  <a:ea typeface="Segoe UI" pitchFamily="34" charset="0"/>
                  <a:cs typeface="Calibri" pitchFamily="34" charset="0"/>
                </a:rPr>
                <a:t>Understand</a:t>
              </a:r>
              <a:r>
                <a:rPr lang="en-US" sz="1600" kern="1200" dirty="0" smtClean="0">
                  <a:latin typeface="Calibri" pitchFamily="34" charset="0"/>
                  <a:ea typeface="Segoe UI" pitchFamily="34" charset="0"/>
                  <a:cs typeface="Calibri" pitchFamily="34" charset="0"/>
                </a:rPr>
                <a:t> existing </a:t>
              </a:r>
              <a:r>
                <a:rPr lang="en-US" sz="1600" b="1" kern="1200" dirty="0" smtClean="0">
                  <a:solidFill>
                    <a:srgbClr val="0070C0"/>
                  </a:solidFill>
                  <a:latin typeface="Calibri" pitchFamily="34" charset="0"/>
                  <a:ea typeface="Segoe UI" pitchFamily="34" charset="0"/>
                  <a:cs typeface="Calibri" pitchFamily="34" charset="0"/>
                </a:rPr>
                <a:t>environment</a:t>
              </a:r>
              <a:r>
                <a:rPr lang="en-US" sz="1600" kern="1200" dirty="0" smtClean="0">
                  <a:latin typeface="Calibri" pitchFamily="34" charset="0"/>
                  <a:ea typeface="Segoe UI" pitchFamily="34" charset="0"/>
                  <a:cs typeface="Calibri" pitchFamily="34" charset="0"/>
                </a:rPr>
                <a:t>, process and procedures</a:t>
              </a:r>
              <a:endParaRPr lang="en-US" sz="1600" kern="1200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4880762" y="1030255"/>
            <a:ext cx="2313242" cy="288282"/>
            <a:chOff x="4724152" y="70261"/>
            <a:chExt cx="2069628" cy="827851"/>
          </a:xfrm>
          <a:scene3d>
            <a:camera prst="orthographicFront"/>
            <a:lightRig rig="flat" dir="t"/>
          </a:scene3d>
        </p:grpSpPr>
        <p:sp>
          <p:nvSpPr>
            <p:cNvPr id="161" name="Rectangle 160"/>
            <p:cNvSpPr/>
            <p:nvPr/>
          </p:nvSpPr>
          <p:spPr>
            <a:xfrm>
              <a:off x="4724152" y="70261"/>
              <a:ext cx="2069628" cy="827851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</p:sp>
        <p:sp>
          <p:nvSpPr>
            <p:cNvPr id="162" name="Rectangle 161"/>
            <p:cNvSpPr/>
            <p:nvPr/>
          </p:nvSpPr>
          <p:spPr>
            <a:xfrm>
              <a:off x="4724152" y="70261"/>
              <a:ext cx="2069628" cy="827851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/>
            <a:p>
              <a:pPr indent="-137160" algn="ctr" defTabSz="755650">
                <a:lnSpc>
                  <a:spcPts val="1900"/>
                </a:lnSpc>
                <a:tabLst>
                  <a:tab pos="723900" algn="l"/>
                </a:tabLst>
                <a:defRPr/>
              </a:pPr>
              <a:r>
                <a:rPr lang="en-US" sz="1600" dirty="0" smtClean="0">
                  <a:solidFill>
                    <a:schemeClr val="bg1"/>
                  </a:solidFill>
                  <a:latin typeface="Calibri" pitchFamily="34" charset="0"/>
                </a:rPr>
                <a:t>Secondary Support</a:t>
              </a:r>
              <a:endParaRPr lang="en-US" sz="1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880762" y="1304861"/>
            <a:ext cx="2313242" cy="761445"/>
            <a:chOff x="4724152" y="898112"/>
            <a:chExt cx="2069628" cy="1224956"/>
          </a:xfr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64" name="Rectangle 163"/>
            <p:cNvSpPr/>
            <p:nvPr/>
          </p:nvSpPr>
          <p:spPr>
            <a:xfrm>
              <a:off x="4724152" y="898112"/>
              <a:ext cx="2069628" cy="1224956"/>
            </a:xfrm>
            <a:prstGeom prst="rect">
              <a:avLst/>
            </a:prstGeom>
            <a:grpFill/>
            <a:sp3d extrusionH="12700" prstMaterial="plastic">
              <a:bevelT w="50800" h="50800"/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5" name="Rectangle 164"/>
            <p:cNvSpPr/>
            <p:nvPr/>
          </p:nvSpPr>
          <p:spPr>
            <a:xfrm>
              <a:off x="4724152" y="898112"/>
              <a:ext cx="2069628" cy="122495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69342" rIns="92456" bIns="104013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 smtClean="0">
                  <a:solidFill>
                    <a:srgbClr val="0070C0"/>
                  </a:solidFill>
                  <a:latin typeface="Calibri" pitchFamily="34" charset="0"/>
                  <a:ea typeface="Segoe UI" pitchFamily="34" charset="0"/>
                  <a:cs typeface="Calibri" pitchFamily="34" charset="0"/>
                </a:rPr>
                <a:t>Hands</a:t>
              </a:r>
              <a:r>
                <a:rPr lang="en-US" sz="1600" kern="1200" dirty="0" smtClean="0">
                  <a:latin typeface="Calibri" pitchFamily="34" charset="0"/>
                  <a:ea typeface="Segoe UI" pitchFamily="34" charset="0"/>
                  <a:cs typeface="Calibri" pitchFamily="34" charset="0"/>
                </a:rPr>
                <a:t> </a:t>
              </a:r>
              <a:r>
                <a:rPr lang="en-US" sz="1600" b="1" kern="1200" dirty="0" smtClean="0">
                  <a:solidFill>
                    <a:srgbClr val="0070C0"/>
                  </a:solidFill>
                  <a:latin typeface="Calibri" pitchFamily="34" charset="0"/>
                  <a:ea typeface="Segoe UI" pitchFamily="34" charset="0"/>
                  <a:cs typeface="Calibri" pitchFamily="34" charset="0"/>
                </a:rPr>
                <a:t>on</a:t>
              </a:r>
              <a:r>
                <a:rPr lang="en-US" sz="1600" kern="1200" dirty="0" smtClean="0">
                  <a:latin typeface="Calibri" pitchFamily="34" charset="0"/>
                  <a:ea typeface="Segoe UI" pitchFamily="34" charset="0"/>
                  <a:cs typeface="Calibri" pitchFamily="34" charset="0"/>
                </a:rPr>
                <a:t> </a:t>
              </a:r>
              <a:r>
                <a:rPr lang="en-US" sz="1600" b="1" kern="1200" dirty="0" smtClean="0">
                  <a:solidFill>
                    <a:srgbClr val="0070C0"/>
                  </a:solidFill>
                  <a:latin typeface="Calibri" pitchFamily="34" charset="0"/>
                  <a:ea typeface="Segoe UI" pitchFamily="34" charset="0"/>
                  <a:cs typeface="Calibri" pitchFamily="34" charset="0"/>
                </a:rPr>
                <a:t>experience</a:t>
              </a:r>
              <a:r>
                <a:rPr lang="en-US" sz="1600" kern="1200" dirty="0" smtClean="0">
                  <a:latin typeface="Calibri" pitchFamily="34" charset="0"/>
                  <a:ea typeface="Segoe UI" pitchFamily="34" charset="0"/>
                  <a:cs typeface="Calibri" pitchFamily="34" charset="0"/>
                </a:rPr>
                <a:t> with  limited SME involvement</a:t>
              </a:r>
              <a:endParaRPr lang="en-US" sz="1600" kern="1200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299513" y="1030255"/>
            <a:ext cx="2313242" cy="288282"/>
            <a:chOff x="7083528" y="70261"/>
            <a:chExt cx="2069628" cy="827851"/>
          </a:xfrm>
          <a:scene3d>
            <a:camera prst="orthographicFront"/>
            <a:lightRig rig="flat" dir="t"/>
          </a:scene3d>
        </p:grpSpPr>
        <p:sp>
          <p:nvSpPr>
            <p:cNvPr id="167" name="Rectangle 166"/>
            <p:cNvSpPr/>
            <p:nvPr/>
          </p:nvSpPr>
          <p:spPr>
            <a:xfrm>
              <a:off x="7083528" y="70261"/>
              <a:ext cx="2069628" cy="827851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</p:sp>
        <p:sp>
          <p:nvSpPr>
            <p:cNvPr id="168" name="Rectangle 167"/>
            <p:cNvSpPr/>
            <p:nvPr/>
          </p:nvSpPr>
          <p:spPr>
            <a:xfrm>
              <a:off x="7083528" y="70261"/>
              <a:ext cx="2069628" cy="827851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/>
            <a:p>
              <a:pPr indent="-137160" algn="ctr" defTabSz="755650">
                <a:lnSpc>
                  <a:spcPts val="1900"/>
                </a:lnSpc>
                <a:tabLst>
                  <a:tab pos="723900" algn="l"/>
                </a:tabLst>
                <a:defRPr/>
              </a:pPr>
              <a:r>
                <a:rPr lang="en-US" sz="1600" dirty="0" smtClean="0">
                  <a:solidFill>
                    <a:schemeClr val="bg1"/>
                  </a:solidFill>
                  <a:latin typeface="Calibri" pitchFamily="34" charset="0"/>
                </a:rPr>
                <a:t>Primary Support</a:t>
              </a:r>
              <a:endParaRPr lang="en-US" sz="1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311388" y="1292986"/>
            <a:ext cx="2313242" cy="778157"/>
            <a:chOff x="7083528" y="871226"/>
            <a:chExt cx="2069628" cy="1251842"/>
          </a:xfr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70" name="Rectangle 169"/>
            <p:cNvSpPr/>
            <p:nvPr/>
          </p:nvSpPr>
          <p:spPr>
            <a:xfrm>
              <a:off x="7083528" y="898112"/>
              <a:ext cx="2069628" cy="1224956"/>
            </a:xfrm>
            <a:prstGeom prst="rect">
              <a:avLst/>
            </a:prstGeom>
            <a:grpFill/>
            <a:sp3d extrusionH="12700" prstMaterial="plastic">
              <a:bevelT w="50800" h="50800"/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1" name="Rectangle 170"/>
            <p:cNvSpPr/>
            <p:nvPr/>
          </p:nvSpPr>
          <p:spPr>
            <a:xfrm>
              <a:off x="7083528" y="871226"/>
              <a:ext cx="2069628" cy="122495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69342" rIns="92456" bIns="104013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 smtClean="0">
                  <a:solidFill>
                    <a:srgbClr val="0070C0"/>
                  </a:solidFill>
                  <a:latin typeface="Calibri" pitchFamily="34" charset="0"/>
                  <a:ea typeface="Segoe UI" pitchFamily="34" charset="0"/>
                  <a:cs typeface="Calibri" pitchFamily="34" charset="0"/>
                </a:rPr>
                <a:t>Handle</a:t>
              </a:r>
              <a:r>
                <a:rPr lang="en-US" sz="1600" b="1" kern="1200" dirty="0" smtClean="0">
                  <a:latin typeface="Calibri" pitchFamily="34" charset="0"/>
                  <a:ea typeface="Segoe UI" pitchFamily="34" charset="0"/>
                  <a:cs typeface="Calibri" pitchFamily="34" charset="0"/>
                </a:rPr>
                <a:t> </a:t>
              </a:r>
              <a:r>
                <a:rPr lang="en-US" sz="1600" b="1" kern="1200" dirty="0" smtClean="0">
                  <a:solidFill>
                    <a:srgbClr val="0070C0"/>
                  </a:solidFill>
                  <a:latin typeface="Calibri" pitchFamily="34" charset="0"/>
                  <a:ea typeface="Segoe UI" pitchFamily="34" charset="0"/>
                  <a:cs typeface="Calibri" pitchFamily="34" charset="0"/>
                </a:rPr>
                <a:t>services</a:t>
              </a:r>
              <a:r>
                <a:rPr lang="en-US" sz="1600" b="1" kern="1200" dirty="0" smtClean="0">
                  <a:latin typeface="Calibri" pitchFamily="34" charset="0"/>
                  <a:ea typeface="Segoe UI" pitchFamily="34" charset="0"/>
                  <a:cs typeface="Calibri" pitchFamily="34" charset="0"/>
                </a:rPr>
                <a:t> </a:t>
              </a:r>
              <a:r>
                <a:rPr lang="en-US" sz="1600" kern="1200" dirty="0" smtClean="0">
                  <a:latin typeface="Calibri" pitchFamily="34" charset="0"/>
                  <a:ea typeface="Segoe UI" pitchFamily="34" charset="0"/>
                  <a:cs typeface="Calibri" pitchFamily="34" charset="0"/>
                </a:rPr>
                <a:t>with minimal to no support from SMEs</a:t>
              </a:r>
              <a:endParaRPr lang="en-US" sz="1600" kern="12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9902504" y="1025333"/>
            <a:ext cx="2069628" cy="281327"/>
            <a:chOff x="9442905" y="70261"/>
            <a:chExt cx="2069628" cy="827851"/>
          </a:xfrm>
          <a:scene3d>
            <a:camera prst="orthographicFront"/>
            <a:lightRig rig="flat" dir="t"/>
          </a:scene3d>
        </p:grpSpPr>
        <p:sp>
          <p:nvSpPr>
            <p:cNvPr id="173" name="Rectangle 172"/>
            <p:cNvSpPr/>
            <p:nvPr/>
          </p:nvSpPr>
          <p:spPr>
            <a:xfrm>
              <a:off x="9442905" y="70261"/>
              <a:ext cx="2069628" cy="827851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</p:sp>
        <p:sp>
          <p:nvSpPr>
            <p:cNvPr id="174" name="Rectangle 173"/>
            <p:cNvSpPr/>
            <p:nvPr/>
          </p:nvSpPr>
          <p:spPr>
            <a:xfrm>
              <a:off x="9442905" y="70261"/>
              <a:ext cx="2069628" cy="827851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/>
            <a:p>
              <a:pPr indent="-137160" algn="ctr" defTabSz="755650">
                <a:lnSpc>
                  <a:spcPts val="1900"/>
                </a:lnSpc>
                <a:tabLst>
                  <a:tab pos="723900" algn="l"/>
                </a:tabLst>
                <a:defRPr/>
              </a:pPr>
              <a:r>
                <a:rPr lang="en-US" sz="1600" dirty="0" smtClean="0">
                  <a:solidFill>
                    <a:schemeClr val="bg1"/>
                  </a:solidFill>
                  <a:latin typeface="Calibri" pitchFamily="34" charset="0"/>
                </a:rPr>
                <a:t>Steady State</a:t>
              </a:r>
              <a:endParaRPr lang="en-US" sz="1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9914379" y="1305233"/>
            <a:ext cx="2069628" cy="2114862"/>
            <a:chOff x="9442905" y="898112"/>
            <a:chExt cx="2069628" cy="1224956"/>
          </a:xfr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76" name="Rectangle 175"/>
            <p:cNvSpPr/>
            <p:nvPr/>
          </p:nvSpPr>
          <p:spPr>
            <a:xfrm>
              <a:off x="9442905" y="898112"/>
              <a:ext cx="2069628" cy="1224956"/>
            </a:xfrm>
            <a:prstGeom prst="rect">
              <a:avLst/>
            </a:prstGeom>
            <a:grpFill/>
            <a:sp3d extrusionH="12700" prstMaterial="plastic">
              <a:bevelT w="50800" h="50800"/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7" name="Rectangle 176"/>
            <p:cNvSpPr/>
            <p:nvPr/>
          </p:nvSpPr>
          <p:spPr>
            <a:xfrm>
              <a:off x="9442905" y="898112"/>
              <a:ext cx="2069628" cy="122495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69342" rIns="92456" bIns="104013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 smtClean="0">
                  <a:solidFill>
                    <a:srgbClr val="0070C0"/>
                  </a:solidFill>
                  <a:latin typeface="Calibri" pitchFamily="34" charset="0"/>
                  <a:ea typeface="Segoe UI" pitchFamily="34" charset="0"/>
                  <a:cs typeface="Calibri" pitchFamily="34" charset="0"/>
                </a:rPr>
                <a:t>Provide</a:t>
              </a:r>
              <a:r>
                <a:rPr lang="en-US" sz="1600" kern="1200" dirty="0" smtClean="0">
                  <a:latin typeface="Calibri" pitchFamily="34" charset="0"/>
                  <a:ea typeface="Segoe UI" pitchFamily="34" charset="0"/>
                  <a:cs typeface="Calibri" pitchFamily="34" charset="0"/>
                </a:rPr>
                <a:t> </a:t>
              </a:r>
              <a:r>
                <a:rPr lang="en-US" sz="1600" b="1" kern="1200" dirty="0" smtClean="0">
                  <a:solidFill>
                    <a:srgbClr val="0070C0"/>
                  </a:solidFill>
                  <a:latin typeface="Calibri" pitchFamily="34" charset="0"/>
                  <a:ea typeface="Segoe UI" pitchFamily="34" charset="0"/>
                  <a:cs typeface="Calibri" pitchFamily="34" charset="0"/>
                </a:rPr>
                <a:t>services</a:t>
              </a:r>
              <a:r>
                <a:rPr lang="en-US" sz="1600" kern="1200" dirty="0" smtClean="0">
                  <a:latin typeface="Calibri" pitchFamily="34" charset="0"/>
                  <a:ea typeface="Segoe UI" pitchFamily="34" charset="0"/>
                  <a:cs typeface="Calibri" pitchFamily="34" charset="0"/>
                </a:rPr>
                <a:t> </a:t>
              </a:r>
              <a:r>
                <a:rPr lang="en-US" sz="1600" b="1" kern="1200" dirty="0" smtClean="0">
                  <a:solidFill>
                    <a:srgbClr val="0070C0"/>
                  </a:solidFill>
                  <a:latin typeface="Calibri" pitchFamily="34" charset="0"/>
                  <a:ea typeface="Segoe UI" pitchFamily="34" charset="0"/>
                  <a:cs typeface="Calibri" pitchFamily="34" charset="0"/>
                </a:rPr>
                <a:t>independently</a:t>
              </a:r>
              <a:r>
                <a:rPr lang="en-US" sz="1600" b="1" kern="1200" dirty="0" smtClean="0">
                  <a:latin typeface="Calibri" pitchFamily="34" charset="0"/>
                  <a:ea typeface="Segoe UI" pitchFamily="34" charset="0"/>
                  <a:cs typeface="Calibri" pitchFamily="34" charset="0"/>
                </a:rPr>
                <a:t> </a:t>
              </a:r>
              <a:r>
                <a:rPr lang="en-US" sz="1600" b="1" kern="1200" dirty="0" smtClean="0">
                  <a:solidFill>
                    <a:srgbClr val="0070C0"/>
                  </a:solidFill>
                  <a:latin typeface="Calibri" pitchFamily="34" charset="0"/>
                  <a:ea typeface="Segoe UI" pitchFamily="34" charset="0"/>
                  <a:cs typeface="Calibri" pitchFamily="34" charset="0"/>
                </a:rPr>
                <a:t>subject</a:t>
              </a:r>
              <a:r>
                <a:rPr lang="en-US" sz="1600" b="1" kern="1200" dirty="0" smtClean="0">
                  <a:latin typeface="Calibri" pitchFamily="34" charset="0"/>
                  <a:ea typeface="Segoe UI" pitchFamily="34" charset="0"/>
                  <a:cs typeface="Calibri" pitchFamily="34" charset="0"/>
                </a:rPr>
                <a:t> </a:t>
              </a:r>
              <a:r>
                <a:rPr lang="en-US" sz="1600" b="1" kern="1200" dirty="0" smtClean="0">
                  <a:solidFill>
                    <a:srgbClr val="0070C0"/>
                  </a:solidFill>
                  <a:latin typeface="Calibri" pitchFamily="34" charset="0"/>
                  <a:ea typeface="Segoe UI" pitchFamily="34" charset="0"/>
                  <a:cs typeface="Calibri" pitchFamily="34" charset="0"/>
                </a:rPr>
                <a:t>to</a:t>
              </a:r>
              <a:r>
                <a:rPr lang="en-US" sz="1600" b="1" kern="1200" dirty="0" smtClean="0">
                  <a:latin typeface="Calibri" pitchFamily="34" charset="0"/>
                  <a:ea typeface="Segoe UI" pitchFamily="34" charset="0"/>
                  <a:cs typeface="Calibri" pitchFamily="34" charset="0"/>
                </a:rPr>
                <a:t> </a:t>
              </a:r>
              <a:r>
                <a:rPr lang="en-US" sz="1600" b="1" kern="1200" dirty="0" smtClean="0">
                  <a:solidFill>
                    <a:srgbClr val="0070C0"/>
                  </a:solidFill>
                  <a:latin typeface="Calibri" pitchFamily="34" charset="0"/>
                  <a:ea typeface="Segoe UI" pitchFamily="34" charset="0"/>
                  <a:cs typeface="Calibri" pitchFamily="34" charset="0"/>
                </a:rPr>
                <a:t>SLAs</a:t>
              </a:r>
              <a:r>
                <a:rPr lang="en-US" sz="1600" kern="1200" dirty="0" smtClean="0">
                  <a:latin typeface="Calibri" pitchFamily="34" charset="0"/>
                  <a:ea typeface="Segoe UI" pitchFamily="34" charset="0"/>
                  <a:cs typeface="Calibri" pitchFamily="34" charset="0"/>
                </a:rPr>
                <a:t> and  continuous improvement</a:t>
              </a:r>
              <a:endParaRPr lang="en-US" sz="1600" kern="12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35559" y="3717354"/>
            <a:ext cx="2069628" cy="248999"/>
            <a:chOff x="5399" y="4214"/>
            <a:chExt cx="2069628" cy="489600"/>
          </a:xfrm>
          <a:scene3d>
            <a:camera prst="orthographicFront"/>
            <a:lightRig rig="flat" dir="t"/>
          </a:scene3d>
        </p:grpSpPr>
        <p:sp>
          <p:nvSpPr>
            <p:cNvPr id="179" name="Rectangle 178"/>
            <p:cNvSpPr/>
            <p:nvPr/>
          </p:nvSpPr>
          <p:spPr>
            <a:xfrm>
              <a:off x="5399" y="4214"/>
              <a:ext cx="2069628" cy="489600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</p:sp>
        <p:sp>
          <p:nvSpPr>
            <p:cNvPr id="180" name="Rectangle 179"/>
            <p:cNvSpPr/>
            <p:nvPr/>
          </p:nvSpPr>
          <p:spPr>
            <a:xfrm>
              <a:off x="5399" y="4214"/>
              <a:ext cx="2069628" cy="489600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/>
            <a:p>
              <a:pPr indent="-137160" algn="ctr" defTabSz="755650">
                <a:lnSpc>
                  <a:spcPts val="1900"/>
                </a:lnSpc>
                <a:tabLst>
                  <a:tab pos="723900" algn="l"/>
                </a:tabLst>
                <a:defRPr/>
              </a:pPr>
              <a:r>
                <a:rPr lang="en-US" sz="1600" dirty="0" smtClean="0">
                  <a:solidFill>
                    <a:schemeClr val="bg1"/>
                  </a:solidFill>
                  <a:latin typeface="Calibri" pitchFamily="34" charset="0"/>
                </a:rPr>
                <a:t>Study Environment</a:t>
              </a:r>
              <a:endParaRPr lang="en-US" sz="1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235559" y="3990111"/>
            <a:ext cx="2069628" cy="1757546"/>
            <a:chOff x="5399" y="493814"/>
            <a:chExt cx="2069628" cy="933300"/>
          </a:xfr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82" name="Rectangle 181"/>
            <p:cNvSpPr/>
            <p:nvPr/>
          </p:nvSpPr>
          <p:spPr>
            <a:xfrm>
              <a:off x="5399" y="493814"/>
              <a:ext cx="2069628" cy="933300"/>
            </a:xfrm>
            <a:prstGeom prst="rect">
              <a:avLst/>
            </a:prstGeom>
            <a:grpFill/>
            <a:sp3d extrusionH="12700" prstMaterial="plastic">
              <a:bevelT w="50800" h="50800"/>
            </a:sp3d>
          </p:spPr>
          <p:style>
            <a:lnRef idx="1">
              <a:schemeClr val="accent5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3" name="Rectangle 182"/>
            <p:cNvSpPr/>
            <p:nvPr/>
          </p:nvSpPr>
          <p:spPr>
            <a:xfrm>
              <a:off x="5399" y="493814"/>
              <a:ext cx="2069628" cy="93330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674" tIns="58674" rIns="78232" bIns="88011" numCol="1" spcCol="1270" anchor="t" anchorCtr="0">
              <a:noAutofit/>
            </a:bodyPr>
            <a:lstStyle/>
            <a:p>
              <a:pPr marL="57150" lvl="1" indent="-57150" defTabSz="46672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600" dirty="0" smtClean="0"/>
                <a:t>Project Plan</a:t>
              </a:r>
              <a:endParaRPr lang="en-US" sz="1600" dirty="0"/>
            </a:p>
            <a:p>
              <a:pPr marL="57150" lvl="1" indent="-57150" defTabSz="46672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600" dirty="0" smtClean="0"/>
                <a:t>Defined volume </a:t>
              </a:r>
            </a:p>
            <a:p>
              <a:pPr marL="57150" lvl="1" indent="-57150" defTabSz="466725">
                <a:lnSpc>
                  <a:spcPct val="90000"/>
                </a:lnSpc>
                <a:spcAft>
                  <a:spcPct val="15000"/>
                </a:spcAft>
              </a:pPr>
              <a:r>
                <a:rPr lang="en-US" sz="1600" dirty="0" smtClean="0"/>
                <a:t>  metrics</a:t>
              </a:r>
            </a:p>
            <a:p>
              <a:pPr marL="57150" lvl="1" indent="-57150" defTabSz="46672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600" dirty="0" smtClean="0"/>
                <a:t>Documentation  </a:t>
              </a:r>
            </a:p>
            <a:p>
              <a:pPr marL="57150" lvl="1" indent="-57150" defTabSz="466725">
                <a:lnSpc>
                  <a:spcPct val="90000"/>
                </a:lnSpc>
                <a:spcAft>
                  <a:spcPct val="15000"/>
                </a:spcAft>
              </a:pPr>
              <a:r>
                <a:rPr lang="en-US" sz="1600" dirty="0" smtClean="0"/>
                <a:t>  assessment</a:t>
              </a:r>
              <a:endParaRPr lang="en-US" sz="1600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2513583" y="3729229"/>
            <a:ext cx="2069628" cy="248999"/>
            <a:chOff x="2364775" y="4214"/>
            <a:chExt cx="2069628" cy="489600"/>
          </a:xfrm>
          <a:scene3d>
            <a:camera prst="orthographicFront"/>
            <a:lightRig rig="flat" dir="t"/>
          </a:scene3d>
        </p:grpSpPr>
        <p:sp>
          <p:nvSpPr>
            <p:cNvPr id="185" name="Rectangle 184"/>
            <p:cNvSpPr/>
            <p:nvPr/>
          </p:nvSpPr>
          <p:spPr>
            <a:xfrm>
              <a:off x="2364775" y="4214"/>
              <a:ext cx="2069628" cy="489600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</p:sp>
        <p:sp>
          <p:nvSpPr>
            <p:cNvPr id="186" name="Rectangle 185"/>
            <p:cNvSpPr/>
            <p:nvPr/>
          </p:nvSpPr>
          <p:spPr>
            <a:xfrm>
              <a:off x="2364775" y="4214"/>
              <a:ext cx="2069628" cy="489600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/>
            <a:p>
              <a:pPr indent="-137160" algn="ctr" defTabSz="755650">
                <a:lnSpc>
                  <a:spcPts val="1900"/>
                </a:lnSpc>
                <a:tabLst>
                  <a:tab pos="723900" algn="l"/>
                </a:tabLst>
                <a:defRPr/>
              </a:pPr>
              <a:r>
                <a:rPr lang="en-US" sz="1600" dirty="0" smtClean="0">
                  <a:solidFill>
                    <a:schemeClr val="bg1"/>
                  </a:solidFill>
                  <a:latin typeface="Calibri" pitchFamily="34" charset="0"/>
                </a:rPr>
                <a:t>Acquire Knowledge</a:t>
              </a:r>
              <a:endParaRPr lang="en-US" sz="1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511810" y="4001986"/>
            <a:ext cx="2069628" cy="1757546"/>
            <a:chOff x="2364775" y="493814"/>
            <a:chExt cx="2069628" cy="933300"/>
          </a:xfr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88" name="Rectangle 187"/>
            <p:cNvSpPr/>
            <p:nvPr/>
          </p:nvSpPr>
          <p:spPr>
            <a:xfrm>
              <a:off x="2364775" y="493814"/>
              <a:ext cx="2069628" cy="933300"/>
            </a:xfrm>
            <a:prstGeom prst="rect">
              <a:avLst/>
            </a:prstGeom>
            <a:grpFill/>
            <a:sp3d extrusionH="12700" prstMaterial="plastic">
              <a:bevelT w="50800" h="50800"/>
            </a:sp3d>
          </p:spPr>
          <p:style>
            <a:lnRef idx="1">
              <a:schemeClr val="accent5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9" name="Rectangle 188"/>
            <p:cNvSpPr/>
            <p:nvPr/>
          </p:nvSpPr>
          <p:spPr>
            <a:xfrm>
              <a:off x="2364775" y="493814"/>
              <a:ext cx="2069628" cy="93330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674" tIns="58674" rIns="78232" bIns="88011" numCol="1" spcCol="1270" anchor="t" anchorCtr="0">
              <a:noAutofit/>
            </a:bodyPr>
            <a:lstStyle/>
            <a:p>
              <a:pPr marL="57150" lvl="1" indent="-57150" defTabSz="46672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600" dirty="0" smtClean="0"/>
                <a:t>Draft standard  </a:t>
              </a:r>
            </a:p>
            <a:p>
              <a:pPr marL="57150" lvl="1" indent="-57150" defTabSz="466725">
                <a:lnSpc>
                  <a:spcPct val="90000"/>
                </a:lnSpc>
                <a:spcAft>
                  <a:spcPct val="15000"/>
                </a:spcAft>
              </a:pPr>
              <a:r>
                <a:rPr lang="en-US" sz="1600" dirty="0" smtClean="0"/>
                <a:t>  operating procedures</a:t>
              </a:r>
            </a:p>
            <a:p>
              <a:pPr marL="57150" lvl="1" indent="-57150" defTabSz="46672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600" dirty="0" smtClean="0"/>
                <a:t>Update existing  </a:t>
              </a:r>
            </a:p>
            <a:p>
              <a:pPr marL="57150" lvl="1" indent="-57150" defTabSz="466725">
                <a:lnSpc>
                  <a:spcPct val="90000"/>
                </a:lnSpc>
                <a:spcAft>
                  <a:spcPct val="15000"/>
                </a:spcAft>
              </a:pPr>
              <a:r>
                <a:rPr lang="en-US" sz="1600" dirty="0" smtClean="0"/>
                <a:t>  documentation</a:t>
              </a:r>
              <a:endParaRPr lang="en-US" sz="1600" dirty="0"/>
            </a:p>
            <a:p>
              <a:pPr marL="57150" lvl="1" indent="-57150" defTabSz="46672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600" dirty="0" smtClean="0"/>
                <a:t>Playback sessions</a:t>
              </a:r>
            </a:p>
            <a:p>
              <a:pPr marL="57150" lvl="1" indent="-57150" defTabSz="46672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600" dirty="0" smtClean="0"/>
                <a:t>Induction manuals</a:t>
              </a:r>
              <a:endParaRPr lang="en-US" sz="1600" dirty="0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4876948" y="2173604"/>
            <a:ext cx="2313242" cy="248999"/>
            <a:chOff x="4724152" y="4214"/>
            <a:chExt cx="2069628" cy="489600"/>
          </a:xfrm>
          <a:scene3d>
            <a:camera prst="orthographicFront"/>
            <a:lightRig rig="flat" dir="t"/>
          </a:scene3d>
        </p:grpSpPr>
        <p:sp>
          <p:nvSpPr>
            <p:cNvPr id="191" name="Rectangle 190"/>
            <p:cNvSpPr/>
            <p:nvPr/>
          </p:nvSpPr>
          <p:spPr>
            <a:xfrm>
              <a:off x="4724152" y="4214"/>
              <a:ext cx="2069628" cy="489600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</p:sp>
        <p:sp>
          <p:nvSpPr>
            <p:cNvPr id="192" name="Rectangle 191"/>
            <p:cNvSpPr/>
            <p:nvPr/>
          </p:nvSpPr>
          <p:spPr>
            <a:xfrm>
              <a:off x="4724152" y="4214"/>
              <a:ext cx="2069628" cy="489600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/>
            <a:p>
              <a:pPr indent="-137160" algn="ctr" defTabSz="755650">
                <a:lnSpc>
                  <a:spcPts val="1900"/>
                </a:lnSpc>
                <a:tabLst>
                  <a:tab pos="723900" algn="l"/>
                </a:tabLst>
                <a:defRPr/>
              </a:pPr>
              <a:r>
                <a:rPr lang="en-US" sz="1600" dirty="0" smtClean="0">
                  <a:solidFill>
                    <a:schemeClr val="bg1"/>
                  </a:solidFill>
                  <a:latin typeface="Calibri" pitchFamily="34" charset="0"/>
                </a:rPr>
                <a:t>Partial Work Ownership</a:t>
              </a:r>
              <a:endParaRPr lang="en-US" sz="1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4876948" y="2459040"/>
            <a:ext cx="2313242" cy="901678"/>
            <a:chOff x="4724152" y="493814"/>
            <a:chExt cx="2069628" cy="933300"/>
          </a:xfrm>
          <a:scene3d>
            <a:camera prst="orthographicFront"/>
            <a:lightRig rig="flat" dir="t"/>
          </a:scene3d>
        </p:grpSpPr>
        <p:sp>
          <p:nvSpPr>
            <p:cNvPr id="194" name="Rectangle 193"/>
            <p:cNvSpPr/>
            <p:nvPr/>
          </p:nvSpPr>
          <p:spPr>
            <a:xfrm>
              <a:off x="4724152" y="493814"/>
              <a:ext cx="2069628" cy="933300"/>
            </a:xfrm>
            <a:prstGeom prst="rect">
              <a:avLst/>
            </a:prstGeom>
            <a:sp3d extrusionH="12700" prstMaterial="plastic">
              <a:bevelT w="50800" h="50800"/>
            </a:sp3d>
          </p:spPr>
          <p:style>
            <a:lnRef idx="1">
              <a:schemeClr val="accent5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5" name="Rectangle 194"/>
            <p:cNvSpPr/>
            <p:nvPr/>
          </p:nvSpPr>
          <p:spPr>
            <a:xfrm>
              <a:off x="4724152" y="493814"/>
              <a:ext cx="2069628" cy="9333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674" tIns="58674" rIns="78232" bIns="88011" numCol="1" spcCol="1270" anchor="t" anchorCtr="0">
              <a:noAutofit/>
            </a:bodyPr>
            <a:lstStyle/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/>
                <a:t>Refined DoU, SOPs</a:t>
              </a:r>
              <a:endParaRPr lang="en-US" sz="1600" dirty="0"/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/>
                <a:t>Identify/address gaps</a:t>
              </a: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/>
                <a:t>Perform critical tasks</a:t>
              </a:r>
              <a:endParaRPr lang="en-US" sz="1600" dirty="0"/>
            </a:p>
            <a:p>
              <a:pPr marL="57150" lvl="1" indent="-5715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600" dirty="0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7271949" y="2161729"/>
            <a:ext cx="2313242" cy="248999"/>
            <a:chOff x="7083528" y="4214"/>
            <a:chExt cx="2069628" cy="489600"/>
          </a:xfrm>
          <a:scene3d>
            <a:camera prst="orthographicFront"/>
            <a:lightRig rig="flat" dir="t"/>
          </a:scene3d>
        </p:grpSpPr>
        <p:sp>
          <p:nvSpPr>
            <p:cNvPr id="197" name="Rectangle 196"/>
            <p:cNvSpPr/>
            <p:nvPr/>
          </p:nvSpPr>
          <p:spPr>
            <a:xfrm>
              <a:off x="7083528" y="4214"/>
              <a:ext cx="2069628" cy="489600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</p:sp>
        <p:sp>
          <p:nvSpPr>
            <p:cNvPr id="198" name="Rectangle 197"/>
            <p:cNvSpPr/>
            <p:nvPr/>
          </p:nvSpPr>
          <p:spPr>
            <a:xfrm>
              <a:off x="7083528" y="4214"/>
              <a:ext cx="2069628" cy="489600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/>
            <a:p>
              <a:pPr indent="-137160" algn="ctr" defTabSz="755650">
                <a:lnSpc>
                  <a:spcPts val="1900"/>
                </a:lnSpc>
                <a:tabLst>
                  <a:tab pos="723900" algn="l"/>
                </a:tabLst>
                <a:defRPr/>
              </a:pPr>
              <a:r>
                <a:rPr lang="en-US" sz="1600" dirty="0" smtClean="0">
                  <a:solidFill>
                    <a:schemeClr val="bg1"/>
                  </a:solidFill>
                  <a:latin typeface="Calibri" pitchFamily="34" charset="0"/>
                </a:rPr>
                <a:t>Work Ownership</a:t>
              </a:r>
              <a:endParaRPr lang="en-US" sz="1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7307574" y="2459040"/>
            <a:ext cx="2313242" cy="905576"/>
            <a:chOff x="7083528" y="493814"/>
            <a:chExt cx="2069628" cy="933300"/>
          </a:xfrm>
          <a:scene3d>
            <a:camera prst="orthographicFront"/>
            <a:lightRig rig="flat" dir="t"/>
          </a:scene3d>
        </p:grpSpPr>
        <p:sp>
          <p:nvSpPr>
            <p:cNvPr id="200" name="Rectangle 199"/>
            <p:cNvSpPr/>
            <p:nvPr/>
          </p:nvSpPr>
          <p:spPr>
            <a:xfrm>
              <a:off x="7083528" y="493814"/>
              <a:ext cx="2069628" cy="933300"/>
            </a:xfrm>
            <a:prstGeom prst="rect">
              <a:avLst/>
            </a:prstGeom>
            <a:sp3d extrusionH="12700" prstMaterial="plastic">
              <a:bevelT w="50800" h="50800"/>
            </a:sp3d>
          </p:spPr>
          <p:style>
            <a:lnRef idx="1">
              <a:schemeClr val="accent5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1" name="Rectangle 200"/>
            <p:cNvSpPr/>
            <p:nvPr/>
          </p:nvSpPr>
          <p:spPr>
            <a:xfrm>
              <a:off x="7083528" y="493814"/>
              <a:ext cx="2069628" cy="9333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674" tIns="58674" rIns="78232" bIns="88011" numCol="1" spcCol="1270" anchor="t" anchorCtr="0">
              <a:noAutofit/>
            </a:bodyPr>
            <a:lstStyle/>
            <a:p>
              <a:pPr marL="57150" lvl="1" indent="-57150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/>
                <a:t>Approved DoU, SOPs</a:t>
              </a:r>
              <a:endParaRPr lang="en-US" sz="1600" dirty="0"/>
            </a:p>
            <a:p>
              <a:pPr marL="57150" lvl="1" indent="-57150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/>
                <a:t>Go Live readiness</a:t>
              </a:r>
              <a:endParaRPr lang="en-US" sz="1600" dirty="0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9910565" y="3717354"/>
            <a:ext cx="2069628" cy="248999"/>
            <a:chOff x="9442905" y="4214"/>
            <a:chExt cx="2069628" cy="489600"/>
          </a:xfrm>
          <a:scene3d>
            <a:camera prst="orthographicFront"/>
            <a:lightRig rig="flat" dir="t"/>
          </a:scene3d>
        </p:grpSpPr>
        <p:sp>
          <p:nvSpPr>
            <p:cNvPr id="203" name="Rectangle 202"/>
            <p:cNvSpPr/>
            <p:nvPr/>
          </p:nvSpPr>
          <p:spPr>
            <a:xfrm>
              <a:off x="9442905" y="4214"/>
              <a:ext cx="2069628" cy="489600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</p:sp>
        <p:sp>
          <p:nvSpPr>
            <p:cNvPr id="204" name="Rectangle 203"/>
            <p:cNvSpPr/>
            <p:nvPr/>
          </p:nvSpPr>
          <p:spPr>
            <a:xfrm>
              <a:off x="9442905" y="4214"/>
              <a:ext cx="2069628" cy="489600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/>
            <a:p>
              <a:pPr indent="-137160" algn="ctr" defTabSz="755650">
                <a:lnSpc>
                  <a:spcPts val="1900"/>
                </a:lnSpc>
                <a:tabLst>
                  <a:tab pos="723900" algn="l"/>
                </a:tabLst>
                <a:defRPr/>
              </a:pPr>
              <a:r>
                <a:rPr lang="en-US" sz="1600" dirty="0" smtClean="0">
                  <a:solidFill>
                    <a:schemeClr val="bg1"/>
                  </a:solidFill>
                  <a:latin typeface="Calibri" pitchFamily="34" charset="0"/>
                </a:rPr>
                <a:t>SLA based services</a:t>
              </a:r>
              <a:endParaRPr lang="en-US" sz="1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9922440" y="3990111"/>
            <a:ext cx="2069628" cy="1745672"/>
            <a:chOff x="9442905" y="493814"/>
            <a:chExt cx="2069628" cy="933300"/>
          </a:xfr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206" name="Rectangle 205"/>
            <p:cNvSpPr/>
            <p:nvPr/>
          </p:nvSpPr>
          <p:spPr>
            <a:xfrm>
              <a:off x="9442905" y="493814"/>
              <a:ext cx="2069628" cy="933300"/>
            </a:xfrm>
            <a:prstGeom prst="rect">
              <a:avLst/>
            </a:prstGeom>
            <a:grpFill/>
            <a:sp3d extrusionH="12700" prstMaterial="plastic">
              <a:bevelT w="50800" h="50800"/>
            </a:sp3d>
          </p:spPr>
          <p:style>
            <a:lnRef idx="1">
              <a:schemeClr val="accent5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7" name="Rectangle 206"/>
            <p:cNvSpPr/>
            <p:nvPr/>
          </p:nvSpPr>
          <p:spPr>
            <a:xfrm>
              <a:off x="9442905" y="493814"/>
              <a:ext cx="2069628" cy="93330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674" tIns="58674" rIns="78232" bIns="88011" numCol="1" spcCol="1270" anchor="t" anchorCtr="0">
              <a:noAutofit/>
            </a:bodyPr>
            <a:lstStyle/>
            <a:p>
              <a:pPr marL="57150" lvl="1" indent="-57150" defTabSz="46672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600" dirty="0" smtClean="0"/>
                <a:t>SLA reporting</a:t>
              </a:r>
              <a:endParaRPr lang="en-US" sz="1600" dirty="0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4868883" y="3785692"/>
            <a:ext cx="4750129" cy="275670"/>
            <a:chOff x="4724152" y="70261"/>
            <a:chExt cx="2069628" cy="827851"/>
          </a:xfrm>
          <a:scene3d>
            <a:camera prst="orthographicFront"/>
            <a:lightRig rig="flat" dir="t"/>
          </a:scene3d>
        </p:grpSpPr>
        <p:sp>
          <p:nvSpPr>
            <p:cNvPr id="209" name="Rectangle 208"/>
            <p:cNvSpPr/>
            <p:nvPr/>
          </p:nvSpPr>
          <p:spPr>
            <a:xfrm>
              <a:off x="4724152" y="70261"/>
              <a:ext cx="2069628" cy="827851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</p:sp>
        <p:sp>
          <p:nvSpPr>
            <p:cNvPr id="210" name="Rectangle 209"/>
            <p:cNvSpPr/>
            <p:nvPr/>
          </p:nvSpPr>
          <p:spPr>
            <a:xfrm>
              <a:off x="4724152" y="70261"/>
              <a:ext cx="2069628" cy="827851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/>
            <a:p>
              <a:pPr lvl="0" indent="-137160" algn="ctr" defTabSz="755650">
                <a:lnSpc>
                  <a:spcPts val="1900"/>
                </a:lnSpc>
                <a:tabLst>
                  <a:tab pos="723900" algn="l"/>
                </a:tabLst>
                <a:defRPr/>
              </a:pPr>
              <a:r>
                <a:rPr lang="en-US" sz="1600" dirty="0" smtClean="0">
                  <a:solidFill>
                    <a:schemeClr val="bg1"/>
                  </a:solidFill>
                  <a:latin typeface="Calibri" pitchFamily="34" charset="0"/>
                </a:rPr>
                <a:t>Capability Enhancement</a:t>
              </a:r>
              <a:endParaRPr lang="en-US" sz="1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4868883" y="4049484"/>
            <a:ext cx="4750129" cy="760021"/>
            <a:chOff x="4724152" y="833744"/>
            <a:chExt cx="2069628" cy="1231588"/>
          </a:xfr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212" name="Rectangle 211"/>
            <p:cNvSpPr/>
            <p:nvPr/>
          </p:nvSpPr>
          <p:spPr>
            <a:xfrm>
              <a:off x="4724152" y="898112"/>
              <a:ext cx="2069628" cy="1167220"/>
            </a:xfrm>
            <a:prstGeom prst="rect">
              <a:avLst/>
            </a:prstGeom>
            <a:grpFill/>
            <a:sp3d extrusionH="12700" prstMaterial="plastic">
              <a:bevelT w="50800" h="50800"/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3" name="Rectangle 212"/>
            <p:cNvSpPr/>
            <p:nvPr/>
          </p:nvSpPr>
          <p:spPr>
            <a:xfrm>
              <a:off x="4724152" y="833744"/>
              <a:ext cx="2069628" cy="1135372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69342" rIns="92456" bIns="104013" numCol="1" spcCol="1270" anchor="t" anchorCtr="0">
              <a:noAutofit/>
            </a:bodyPr>
            <a:lstStyle/>
            <a:p>
              <a:pPr marL="114300" lvl="1" indent="-114300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dirty="0" smtClean="0">
                  <a:solidFill>
                    <a:srgbClr val="0070C0"/>
                  </a:solidFill>
                  <a:latin typeface="Calibri" pitchFamily="34" charset="0"/>
                  <a:ea typeface="Segoe UI" pitchFamily="34" charset="0"/>
                  <a:cs typeface="Calibri" pitchFamily="34" charset="0"/>
                </a:rPr>
                <a:t>Hands on experience </a:t>
              </a:r>
              <a:r>
                <a:rPr lang="en-US" sz="1600" dirty="0" smtClean="0">
                  <a:solidFill>
                    <a:schemeClr val="tx1"/>
                  </a:solidFill>
                  <a:latin typeface="Calibri" pitchFamily="34" charset="0"/>
                  <a:ea typeface="Segoe UI" pitchFamily="34" charset="0"/>
                </a:rPr>
                <a:t>by ‘Shadowing’ NYL staff and </a:t>
              </a:r>
              <a:r>
                <a:rPr lang="en-US" sz="1600" b="1" dirty="0" smtClean="0">
                  <a:solidFill>
                    <a:srgbClr val="0070C0"/>
                  </a:solidFill>
                  <a:latin typeface="Calibri" pitchFamily="34" charset="0"/>
                  <a:ea typeface="Segoe UI" pitchFamily="34" charset="0"/>
                </a:rPr>
                <a:t>a</a:t>
              </a:r>
              <a:r>
                <a:rPr lang="en-US" sz="1600" b="1" dirty="0" smtClean="0">
                  <a:solidFill>
                    <a:srgbClr val="0070C0"/>
                  </a:solidFill>
                  <a:latin typeface="Calibri" pitchFamily="34" charset="0"/>
                  <a:ea typeface="Segoe UI" pitchFamily="34" charset="0"/>
                  <a:cs typeface="Calibri" pitchFamily="34" charset="0"/>
                </a:rPr>
                <a:t>ssume responsibility </a:t>
              </a:r>
              <a:r>
                <a:rPr lang="en-US" sz="1600" dirty="0" smtClean="0">
                  <a:solidFill>
                    <a:schemeClr val="tx1"/>
                  </a:solidFill>
                  <a:latin typeface="Calibri" pitchFamily="34" charset="0"/>
                  <a:ea typeface="Segoe UI" pitchFamily="34" charset="0"/>
                </a:rPr>
                <a:t>for service with NYL staff  on standby 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6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4853051" y="4886835"/>
            <a:ext cx="4750129" cy="265917"/>
            <a:chOff x="4724152" y="4214"/>
            <a:chExt cx="2069628" cy="489600"/>
          </a:xfrm>
          <a:scene3d>
            <a:camera prst="orthographicFront"/>
            <a:lightRig rig="flat" dir="t"/>
          </a:scene3d>
        </p:grpSpPr>
        <p:sp>
          <p:nvSpPr>
            <p:cNvPr id="215" name="Rectangle 214"/>
            <p:cNvSpPr/>
            <p:nvPr/>
          </p:nvSpPr>
          <p:spPr>
            <a:xfrm>
              <a:off x="4724152" y="4214"/>
              <a:ext cx="2069628" cy="489600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</p:sp>
        <p:sp>
          <p:nvSpPr>
            <p:cNvPr id="216" name="Rectangle 215"/>
            <p:cNvSpPr/>
            <p:nvPr/>
          </p:nvSpPr>
          <p:spPr>
            <a:xfrm>
              <a:off x="4724152" y="4214"/>
              <a:ext cx="2069628" cy="489600"/>
            </a:xfrm>
            <a:prstGeom prst="rect">
              <a:avLst/>
            </a:prstGeom>
            <a:solidFill>
              <a:srgbClr val="0063BE"/>
            </a:solidFill>
            <a:ln w="381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/>
            <a:p>
              <a:pPr indent="-137160" algn="ctr" defTabSz="755650">
                <a:lnSpc>
                  <a:spcPts val="1900"/>
                </a:lnSpc>
                <a:tabLst>
                  <a:tab pos="723900" algn="l"/>
                </a:tabLst>
                <a:defRPr/>
              </a:pPr>
              <a:r>
                <a:rPr lang="en-US" sz="1600" dirty="0" smtClean="0">
                  <a:solidFill>
                    <a:schemeClr val="bg1"/>
                  </a:solidFill>
                  <a:latin typeface="Calibri" pitchFamily="34" charset="0"/>
                </a:rPr>
                <a:t>Work Ownership</a:t>
              </a:r>
              <a:endParaRPr lang="en-US" sz="1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4853051" y="5130142"/>
            <a:ext cx="4750129" cy="570013"/>
            <a:chOff x="4724152" y="493814"/>
            <a:chExt cx="2069628" cy="933300"/>
          </a:xfr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218" name="Rectangle 217"/>
            <p:cNvSpPr/>
            <p:nvPr/>
          </p:nvSpPr>
          <p:spPr>
            <a:xfrm>
              <a:off x="4724152" y="493814"/>
              <a:ext cx="2069628" cy="933300"/>
            </a:xfrm>
            <a:prstGeom prst="rect">
              <a:avLst/>
            </a:prstGeom>
            <a:grpFill/>
            <a:sp3d extrusionH="12700" prstMaterial="plastic">
              <a:bevelT w="50800" h="50800"/>
            </a:sp3d>
          </p:spPr>
          <p:style>
            <a:lnRef idx="1">
              <a:schemeClr val="accent5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9" name="Rectangle 218"/>
            <p:cNvSpPr/>
            <p:nvPr/>
          </p:nvSpPr>
          <p:spPr>
            <a:xfrm>
              <a:off x="4724152" y="493814"/>
              <a:ext cx="2069628" cy="93330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674" tIns="58674" rIns="78232" bIns="88011" numCol="1" spcCol="1270" anchor="t" anchorCtr="0">
              <a:noAutofit/>
            </a:bodyPr>
            <a:lstStyle/>
            <a:p>
              <a:pPr marL="57150" lvl="1" indent="-57150" defTabSz="46672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</a:rPr>
                <a:t> Test case creation, execution and reporting</a:t>
              </a:r>
              <a:endParaRPr lang="en-US" sz="1600" dirty="0" smtClean="0"/>
            </a:p>
            <a:p>
              <a:pPr marL="57150" lvl="1" indent="-5715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600" dirty="0"/>
            </a:p>
          </p:txBody>
        </p:sp>
      </p:grpSp>
      <p:sp>
        <p:nvSpPr>
          <p:cNvPr id="220" name="5-Point Star 219"/>
          <p:cNvSpPr/>
          <p:nvPr/>
        </p:nvSpPr>
        <p:spPr>
          <a:xfrm>
            <a:off x="7060114" y="3175886"/>
            <a:ext cx="406294" cy="304800"/>
          </a:xfrm>
          <a:prstGeom prst="star5">
            <a:avLst/>
          </a:prstGeom>
          <a:solidFill>
            <a:srgbClr val="FBB14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221" name="5-Point Star 220"/>
          <p:cNvSpPr/>
          <p:nvPr/>
        </p:nvSpPr>
        <p:spPr>
          <a:xfrm>
            <a:off x="9586304" y="5527197"/>
            <a:ext cx="406294" cy="304800"/>
          </a:xfrm>
          <a:prstGeom prst="star5">
            <a:avLst/>
          </a:prstGeom>
          <a:solidFill>
            <a:srgbClr val="FBB14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222" name="5-Point Star 221"/>
          <p:cNvSpPr/>
          <p:nvPr/>
        </p:nvSpPr>
        <p:spPr>
          <a:xfrm>
            <a:off x="4522048" y="5538539"/>
            <a:ext cx="406294" cy="304800"/>
          </a:xfrm>
          <a:prstGeom prst="star5">
            <a:avLst/>
          </a:prstGeom>
          <a:solidFill>
            <a:srgbClr val="FBB14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223" name="5-Point Star 222"/>
          <p:cNvSpPr/>
          <p:nvPr/>
        </p:nvSpPr>
        <p:spPr>
          <a:xfrm>
            <a:off x="2292731" y="5548641"/>
            <a:ext cx="406294" cy="304800"/>
          </a:xfrm>
          <a:prstGeom prst="star5">
            <a:avLst/>
          </a:prstGeom>
          <a:solidFill>
            <a:srgbClr val="FBB14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652670" y="665021"/>
            <a:ext cx="3423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600" b="1" dirty="0" smtClean="0">
                <a:latin typeface="+mn-lt"/>
              </a:rPr>
              <a:t>Application Support and Maintenance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6600716" y="3465614"/>
            <a:ext cx="778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1600" b="1" dirty="0" smtClean="0">
                <a:latin typeface="+mn-lt"/>
              </a:rPr>
              <a:t>Testing</a:t>
            </a:r>
          </a:p>
        </p:txBody>
      </p:sp>
    </p:spTree>
    <p:extLst>
      <p:ext uri="{BB962C8B-B14F-4D97-AF65-F5344CB8AC3E}">
        <p14:creationId xmlns="" xmlns:p14="http://schemas.microsoft.com/office/powerpoint/2010/main" val="6405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Testing Shared Services Center (TSSC) Transition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28" y="1325754"/>
            <a:ext cx="1932843" cy="77758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Test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Automation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28" y="2330910"/>
            <a:ext cx="1932843" cy="93584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Performance &amp; Other Non-Functional Testing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28" y="3494331"/>
            <a:ext cx="1932843" cy="113749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Test Data Management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28" y="4859402"/>
            <a:ext cx="1932843" cy="10718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Test Environment Management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4271" y="1325754"/>
            <a:ext cx="3854823" cy="777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Automation Standards &amp; Processes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Automation Framework &amp; Tools used</a:t>
            </a:r>
            <a:endParaRPr lang="en-US" sz="1600" dirty="0">
              <a:latin typeface="+mj-lt"/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Customer In-house tools used</a:t>
            </a:r>
          </a:p>
        </p:txBody>
      </p:sp>
      <p:sp>
        <p:nvSpPr>
          <p:cNvPr id="13" name="Pentagon 12"/>
          <p:cNvSpPr/>
          <p:nvPr/>
        </p:nvSpPr>
        <p:spPr>
          <a:xfrm>
            <a:off x="2344271" y="806824"/>
            <a:ext cx="4105829" cy="38446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TSSC Knowledge Acquisition</a:t>
            </a:r>
            <a:endParaRPr lang="en-US" b="1" dirty="0">
              <a:latin typeface="+mj-lt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6450100" y="811307"/>
            <a:ext cx="5047135" cy="38446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TSSC Enhancement</a:t>
            </a:r>
            <a:endParaRPr lang="en-US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3553" y="1343684"/>
            <a:ext cx="5033682" cy="777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Perform dry-runs and execute Automation test packs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Conduct playback sessions &amp; obtain signoff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Maintain and enhance existing Automation suites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48754" y="2322866"/>
            <a:ext cx="3854823" cy="958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Business Volume </a:t>
            </a:r>
            <a:r>
              <a:rPr lang="en-US" sz="1600" dirty="0" smtClean="0">
                <a:latin typeface="+mj-lt"/>
              </a:rPr>
              <a:t>Metrics </a:t>
            </a:r>
            <a:endParaRPr lang="en-US" sz="1600" dirty="0">
              <a:latin typeface="+mj-lt"/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Performance &amp; Monitoring </a:t>
            </a:r>
            <a:r>
              <a:rPr lang="en-US" sz="1600" dirty="0" smtClean="0">
                <a:latin typeface="+mj-lt"/>
              </a:rPr>
              <a:t>Tools</a:t>
            </a:r>
            <a:endParaRPr lang="en-US" sz="1600" dirty="0">
              <a:latin typeface="+mj-lt"/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Mainframe batch timeline / capacity planning mechanism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68036" y="2322866"/>
            <a:ext cx="5033682" cy="958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Create test stubs in QA environment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Implement and monitor performance tools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Play back sessions &amp; obtain signoff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48754" y="3508656"/>
            <a:ext cx="3854823" cy="11231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Test </a:t>
            </a:r>
            <a:r>
              <a:rPr lang="en-US" sz="1600" dirty="0">
                <a:latin typeface="+mj-lt"/>
              </a:rPr>
              <a:t>Data Management </a:t>
            </a:r>
            <a:r>
              <a:rPr lang="en-US" sz="1600" dirty="0" smtClean="0">
                <a:latin typeface="+mj-lt"/>
              </a:rPr>
              <a:t>processes</a:t>
            </a:r>
            <a:endParaRPr lang="en-US" sz="1600" dirty="0">
              <a:latin typeface="+mj-lt"/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Understand the d</a:t>
            </a:r>
            <a:r>
              <a:rPr lang="en-US" sz="1600" dirty="0" smtClean="0">
                <a:latin typeface="+mj-lt"/>
              </a:rPr>
              <a:t>ata </a:t>
            </a:r>
            <a:r>
              <a:rPr lang="en-US" sz="1600" dirty="0">
                <a:latin typeface="+mj-lt"/>
              </a:rPr>
              <a:t>models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Understand data capture process and data dependency across </a:t>
            </a:r>
            <a:r>
              <a:rPr lang="en-US" sz="1600" dirty="0" smtClean="0">
                <a:latin typeface="+mj-lt"/>
              </a:rPr>
              <a:t>platform</a:t>
            </a:r>
            <a:endParaRPr lang="en-US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68036" y="3508656"/>
            <a:ext cx="5033682" cy="11231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Data mining / creation process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Data obfuscation and sub-setting process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Conduct play back sessions and obtain sign off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53237" y="4837910"/>
            <a:ext cx="3854823" cy="10933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Understand environment topology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Understand triaging mechanism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Understand </a:t>
            </a:r>
            <a:r>
              <a:rPr lang="en-US" sz="1600" dirty="0" smtClean="0">
                <a:latin typeface="+mj-lt"/>
              </a:rPr>
              <a:t>Dev </a:t>
            </a:r>
            <a:r>
              <a:rPr lang="en-US" sz="1600" dirty="0">
                <a:latin typeface="+mj-lt"/>
              </a:rPr>
              <a:t>/ test environment dependency across releases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63553" y="4837910"/>
            <a:ext cx="5033682" cy="10933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Proactive monitoring and health checks / query catalog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Collaboration with infrastructure / release / </a:t>
            </a:r>
            <a:r>
              <a:rPr lang="en-US" sz="1600" dirty="0" smtClean="0">
                <a:latin typeface="+mj-lt"/>
              </a:rPr>
              <a:t>configuration</a:t>
            </a:r>
            <a:endParaRPr lang="en-US" sz="1600" dirty="0">
              <a:latin typeface="+mj-lt"/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Conduct play back sessions and obtain sign </a:t>
            </a:r>
            <a:r>
              <a:rPr lang="en-US" sz="1600" dirty="0" smtClean="0">
                <a:latin typeface="+mj-lt"/>
              </a:rPr>
              <a:t>off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84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44880"/>
            <a:ext cx="12192000" cy="1173480"/>
          </a:xfrm>
          <a:prstGeom prst="rect">
            <a:avLst/>
          </a:prstGeom>
          <a:solidFill>
            <a:schemeClr val="tx1">
              <a:lumMod val="95000"/>
              <a:lumOff val="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Plan for knowledge, people and process transition</a:t>
            </a:r>
            <a:endParaRPr lang="en-US" sz="3200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3" descr="jan2011_wallpaper_EC2_experience_reult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8360"/>
            <a:ext cx="121920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739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 Presentation_Template">
  <a:themeElements>
    <a:clrScheme name="TC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CCFF6"/>
      </a:accent1>
      <a:accent2>
        <a:srgbClr val="D5D10E"/>
      </a:accent2>
      <a:accent3>
        <a:srgbClr val="C9C1B7"/>
      </a:accent3>
      <a:accent4>
        <a:srgbClr val="FCC05D"/>
      </a:accent4>
      <a:accent5>
        <a:srgbClr val="76C76D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="" xmlns:thm15="http://schemas.microsoft.com/office/thememl/2012/main" name="" id="{3AC0C8D8-9488-42C2-AE9C-8FA611025123}" vid="{D5B42A5D-3048-475B-808A-6EAC80B92EA6}"/>
    </a:ext>
  </a:extLst>
</a:theme>
</file>

<file path=ppt/theme/theme2.xml><?xml version="1.0" encoding="utf-8"?>
<a:theme xmlns:a="http://schemas.openxmlformats.org/drawingml/2006/main" name="2_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="" xmlns:thm15="http://schemas.microsoft.com/office/thememl/2012/main" name="" id="{3AC0C8D8-9488-42C2-AE9C-8FA611025123}" vid="{3A525FDC-FA8E-4541-B1DF-79A0C93561E5}"/>
    </a:ext>
  </a:extLst>
</a:theme>
</file>

<file path=ppt/theme/theme3.xml><?xml version="1.0" encoding="utf-8"?>
<a:theme xmlns:a="http://schemas.openxmlformats.org/drawingml/2006/main" name="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="" xmlns:thm15="http://schemas.microsoft.com/office/thememl/2012/main" name="" id="{3AC0C8D8-9488-42C2-AE9C-8FA611025123}" vid="{3A525FDC-FA8E-4541-B1DF-79A0C93561E5}"/>
    </a:ext>
  </a:extLst>
</a:theme>
</file>

<file path=ppt/theme/theme4.xml><?xml version="1.0" encoding="utf-8"?>
<a:theme xmlns:a="http://schemas.openxmlformats.org/drawingml/2006/main" name="3_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="" xmlns:thm15="http://schemas.microsoft.com/office/thememl/2012/main" name="" id="{3AC0C8D8-9488-42C2-AE9C-8FA611025123}" vid="{3A525FDC-FA8E-4541-B1DF-79A0C93561E5}"/>
    </a:ext>
  </a:extLst>
</a:theme>
</file>

<file path=ppt/theme/theme5.xml><?xml version="1.0" encoding="utf-8"?>
<a:theme xmlns:a="http://schemas.openxmlformats.org/drawingml/2006/main" name="4_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="" xmlns:thm15="http://schemas.microsoft.com/office/thememl/2012/main" name="" id="{3AC0C8D8-9488-42C2-AE9C-8FA611025123}" vid="{3A525FDC-FA8E-4541-B1DF-79A0C93561E5}"/>
    </a:ext>
  </a:extLst>
</a:theme>
</file>

<file path=ppt/theme/theme6.xml><?xml version="1.0" encoding="utf-8"?>
<a:theme xmlns:a="http://schemas.openxmlformats.org/drawingml/2006/main" name="5_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="" xmlns:thm15="http://schemas.microsoft.com/office/thememl/2012/main" name="" id="{3AC0C8D8-9488-42C2-AE9C-8FA611025123}" vid="{3A525FDC-FA8E-4541-B1DF-79A0C93561E5}"/>
    </a:ext>
  </a:extLst>
</a:theme>
</file>

<file path=ppt/theme/theme7.xml><?xml version="1.0" encoding="utf-8"?>
<a:theme xmlns:a="http://schemas.openxmlformats.org/drawingml/2006/main" name="6_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="" xmlns:thm15="http://schemas.microsoft.com/office/thememl/2012/main" name="" id="{3AC0C8D8-9488-42C2-AE9C-8FA611025123}" vid="{3A525FDC-FA8E-4541-B1DF-79A0C93561E5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A7DACBC93AC84884F0B59FCC5BC296" ma:contentTypeVersion="1" ma:contentTypeDescription="Create a new document." ma:contentTypeScope="" ma:versionID="94d416ee1de03a3b085812b26858dca3">
  <xsd:schema xmlns:xsd="http://www.w3.org/2001/XMLSchema" xmlns:p="http://schemas.microsoft.com/office/2006/metadata/properties" xmlns:ns2="5863ce68-7003-4b7c-9e90-14f809663d49" targetNamespace="http://schemas.microsoft.com/office/2006/metadata/properties" ma:root="true" ma:fieldsID="2021e196c563c9598d98e9574f21ff4f" ns2:_="">
    <xsd:import namespace="5863ce68-7003-4b7c-9e90-14f809663d49"/>
    <xsd:element name="properties">
      <xsd:complexType>
        <xsd:sequence>
          <xsd:element name="documentManagement">
            <xsd:complexType>
              <xsd:all>
                <xsd:element ref="ns2:Version_x0020_No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863ce68-7003-4b7c-9e90-14f809663d49" elementFormDefault="qualified">
    <xsd:import namespace="http://schemas.microsoft.com/office/2006/documentManagement/types"/>
    <xsd:element name="Version_x0020_No" ma:index="8" nillable="true" ma:displayName="Version No" ma:decimals="1" ma:internalName="Version_x0020_No">
      <xsd:simpleType>
        <xsd:restriction base="dms:Number">
          <xsd:maxInclusive value="100"/>
          <xsd:minInclusive value="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About DBG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Version_x0020_No xmlns="5863ce68-7003-4b7c-9e90-14f809663d49" xsi:nil="true"/>
  </documentManagement>
</p:properties>
</file>

<file path=customXml/itemProps1.xml><?xml version="1.0" encoding="utf-8"?>
<ds:datastoreItem xmlns:ds="http://schemas.openxmlformats.org/officeDocument/2006/customXml" ds:itemID="{B6BAAB96-425D-4AD5-A33E-60F5CE8EA8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09097D-D482-4308-81EA-AD0554A797EB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05E2964A-5658-444F-B430-18A0C28119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63ce68-7003-4b7c-9e90-14f809663d4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B22BE7FF-BC99-4D30-92C0-24D4A85968EF}">
  <ds:schemaRefs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863ce68-7003-4b7c-9e90-14f809663d49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16319</TotalTime>
  <Words>2260</Words>
  <Application>Microsoft Office PowerPoint</Application>
  <PresentationFormat>Custom</PresentationFormat>
  <Paragraphs>606</Paragraphs>
  <Slides>24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TCS Presentation_Template</vt:lpstr>
      <vt:lpstr>2_Divider 1</vt:lpstr>
      <vt:lpstr>Divider 1</vt:lpstr>
      <vt:lpstr>3_Divider 1</vt:lpstr>
      <vt:lpstr>4_Divider 1</vt:lpstr>
      <vt:lpstr>5_Divider 1</vt:lpstr>
      <vt:lpstr>6_Divider 1</vt:lpstr>
      <vt:lpstr>Slide 1</vt:lpstr>
      <vt:lpstr>Agenda| …aligned to your expectations</vt:lpstr>
      <vt:lpstr>Slide 3</vt:lpstr>
      <vt:lpstr>Our Robust Transition Framework| …designed for success</vt:lpstr>
      <vt:lpstr>Integrated Transition Approach| …led by our Insurance domain  knowledge</vt:lpstr>
      <vt:lpstr>Transition Design| …an illustration of NYL Inforce bundle</vt:lpstr>
      <vt:lpstr>Knowledge Transition Methodology| …guarded by jointly governed tollgates</vt:lpstr>
      <vt:lpstr>Testing Shared Services Center (TSSC) Transition</vt:lpstr>
      <vt:lpstr>Slide 9</vt:lpstr>
      <vt:lpstr>Integrated Transition Plan| …holistic plan covering all bases</vt:lpstr>
      <vt:lpstr>Knowledge Management | …formation of NYL Academy</vt:lpstr>
      <vt:lpstr>People Transition | …full integration with TCS family</vt:lpstr>
      <vt:lpstr>Process and Tools Transition | …backbone of managed services model</vt:lpstr>
      <vt:lpstr>Organization Change Management | …supported by TCS</vt:lpstr>
      <vt:lpstr>Slide 15</vt:lpstr>
      <vt:lpstr>Slide 16</vt:lpstr>
      <vt:lpstr>TCS Tools and Accelerators| …we are committing to leverage our assets</vt:lpstr>
      <vt:lpstr>Risk Management| …reality check and what we need to prepare for</vt:lpstr>
      <vt:lpstr>Expectations From NYL| …you have an important role to play</vt:lpstr>
      <vt:lpstr>Slide 20</vt:lpstr>
      <vt:lpstr>Our Transition Success Levers| …we are well equipped</vt:lpstr>
      <vt:lpstr>Appendix</vt:lpstr>
      <vt:lpstr>Alternate Integrated Transition Plan| …holistic plan covering all bases</vt:lpstr>
      <vt:lpstr>Thank You!</vt:lpstr>
    </vt:vector>
  </TitlesOfParts>
  <Company>TCS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Supa</dc:creator>
  <cp:lastModifiedBy>132646</cp:lastModifiedBy>
  <cp:revision>731</cp:revision>
  <dcterms:created xsi:type="dcterms:W3CDTF">2011-05-27T09:24:56Z</dcterms:created>
  <dcterms:modified xsi:type="dcterms:W3CDTF">2015-01-31T20:38:51Z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0x0101002FA7DACBC93AC84884F0B59FCC5BC296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  <property fmtid="{D5CDD505-2E9C-101B-9397-08002B2CF9AE}" pid="5" name="ContentType">
    <vt:lpwstr>Document</vt:lpwstr>
  </property>
</Properties>
</file>