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373" r:id="rId5"/>
    <p:sldId id="374" r:id="rId6"/>
    <p:sldId id="375" r:id="rId7"/>
    <p:sldId id="376" r:id="rId8"/>
    <p:sldId id="377" r:id="rId9"/>
  </p:sldIdLst>
  <p:sldSz cx="12161838"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FBE7"/>
    <a:srgbClr val="DDF1FB"/>
    <a:srgbClr val="EDF8FD"/>
    <a:srgbClr val="F8C3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70" autoAdjust="0"/>
    <p:restoredTop sz="96797" autoAdjust="0"/>
  </p:normalViewPr>
  <p:slideViewPr>
    <p:cSldViewPr>
      <p:cViewPr>
        <p:scale>
          <a:sx n="75" d="100"/>
          <a:sy n="75" d="100"/>
        </p:scale>
        <p:origin x="-462" y="-36"/>
      </p:cViewPr>
      <p:guideLst>
        <p:guide orient="horz" pos="2160"/>
        <p:guide pos="3831"/>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84BA6B8-E945-4208-8711-4C66068D532F}" type="datetimeFigureOut">
              <a:rPr lang="en-US" smtClean="0"/>
              <a:t>12/28/2016</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A481DECB-566D-4487-BEB6-4046343126DB}" type="slidenum">
              <a:rPr lang="en-US" smtClean="0"/>
              <a:t>‹#›</a:t>
            </a:fld>
            <a:endParaRPr lang="en-US"/>
          </a:p>
        </p:txBody>
      </p:sp>
    </p:spTree>
    <p:extLst>
      <p:ext uri="{BB962C8B-B14F-4D97-AF65-F5344CB8AC3E}">
        <p14:creationId xmlns:p14="http://schemas.microsoft.com/office/powerpoint/2010/main" val="26894722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A1218B22-CAA0-4DA6-B1B5-1109FB71AD1F}" type="datetimeFigureOut">
              <a:rPr lang="en-US" smtClean="0"/>
              <a:pPr/>
              <a:t>12/28/2016</a:t>
            </a:fld>
            <a:endParaRPr lang="en-US"/>
          </a:p>
        </p:txBody>
      </p:sp>
      <p:sp>
        <p:nvSpPr>
          <p:cNvPr id="4" name="Slide Image Placeholder 3"/>
          <p:cNvSpPr>
            <a:spLocks noGrp="1" noRot="1" noChangeAspect="1"/>
          </p:cNvSpPr>
          <p:nvPr>
            <p:ph type="sldImg" idx="2"/>
          </p:nvPr>
        </p:nvSpPr>
        <p:spPr>
          <a:xfrm>
            <a:off x="2292350" y="514350"/>
            <a:ext cx="45593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E6A9526E-784D-4F45-BC72-EDABD05F882F}" type="slidenum">
              <a:rPr lang="en-US" smtClean="0"/>
              <a:pPr/>
              <a:t>‹#›</a:t>
            </a:fld>
            <a:endParaRPr lang="en-US"/>
          </a:p>
        </p:txBody>
      </p:sp>
    </p:spTree>
    <p:extLst>
      <p:ext uri="{BB962C8B-B14F-4D97-AF65-F5344CB8AC3E}">
        <p14:creationId xmlns:p14="http://schemas.microsoft.com/office/powerpoint/2010/main" val="3372140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A9526E-784D-4F45-BC72-EDABD05F882F}" type="slidenum">
              <a:rPr lang="en-US" smtClean="0"/>
              <a:pPr/>
              <a:t>3</a:t>
            </a:fld>
            <a:endParaRPr lang="en-US"/>
          </a:p>
        </p:txBody>
      </p:sp>
    </p:spTree>
    <p:extLst>
      <p:ext uri="{BB962C8B-B14F-4D97-AF65-F5344CB8AC3E}">
        <p14:creationId xmlns:p14="http://schemas.microsoft.com/office/powerpoint/2010/main" val="2652351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Date Format">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4" y="0"/>
            <a:ext cx="12161838" cy="68580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algn="ctr">
              <a:defRPr/>
            </a:pPr>
            <a:endParaRPr lang="en-US" kern="0" dirty="0">
              <a:solidFill>
                <a:sysClr val="window" lastClr="FFFFFF"/>
              </a:solidFill>
            </a:endParaRPr>
          </a:p>
        </p:txBody>
      </p:sp>
      <p:sp>
        <p:nvSpPr>
          <p:cNvPr id="23" name="Freeform 9"/>
          <p:cNvSpPr>
            <a:spLocks noEditPoints="1"/>
          </p:cNvSpPr>
          <p:nvPr/>
        </p:nvSpPr>
        <p:spPr bwMode="auto">
          <a:xfrm>
            <a:off x="11126798" y="257176"/>
            <a:ext cx="645676"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24" name="Group 15"/>
          <p:cNvGrpSpPr/>
          <p:nvPr/>
        </p:nvGrpSpPr>
        <p:grpSpPr>
          <a:xfrm>
            <a:off x="506748" y="333375"/>
            <a:ext cx="2962558" cy="112270"/>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7" name="Freeform 26"/>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
        <p:nvSpPr>
          <p:cNvPr id="28" name="Freeform 27"/>
          <p:cNvSpPr>
            <a:spLocks noEditPoints="1"/>
          </p:cNvSpPr>
          <p:nvPr/>
        </p:nvSpPr>
        <p:spPr bwMode="auto">
          <a:xfrm>
            <a:off x="2104602" y="523807"/>
            <a:ext cx="1558572"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endParaRPr>
          </a:p>
        </p:txBody>
      </p:sp>
      <p:sp>
        <p:nvSpPr>
          <p:cNvPr id="2" name="Title 1"/>
          <p:cNvSpPr>
            <a:spLocks noGrp="1"/>
          </p:cNvSpPr>
          <p:nvPr>
            <p:ph type="ctrTitle"/>
          </p:nvPr>
        </p:nvSpPr>
        <p:spPr>
          <a:xfrm>
            <a:off x="506747" y="2080611"/>
            <a:ext cx="8209241" cy="530352"/>
          </a:xfrm>
        </p:spPr>
        <p:txBody>
          <a:bodyPr>
            <a:noAutofit/>
          </a:bodyPr>
          <a:lstStyle>
            <a:lvl1pPr algn="l">
              <a:defRPr sz="3000">
                <a:solidFill>
                  <a:schemeClr val="bg1"/>
                </a:solidFill>
                <a:latin typeface="Myriad Pro"/>
              </a:defRPr>
            </a:lvl1pPr>
          </a:lstStyle>
          <a:p>
            <a:r>
              <a:rPr lang="en-US" smtClean="0"/>
              <a:t>Click to edit Master title style</a:t>
            </a:r>
            <a:endParaRPr lang="en-US" dirty="0"/>
          </a:p>
        </p:txBody>
      </p:sp>
      <p:sp>
        <p:nvSpPr>
          <p:cNvPr id="3" name="Subtitle 2"/>
          <p:cNvSpPr>
            <a:spLocks noGrp="1"/>
          </p:cNvSpPr>
          <p:nvPr>
            <p:ph type="subTitle" idx="1"/>
          </p:nvPr>
        </p:nvSpPr>
        <p:spPr>
          <a:xfrm>
            <a:off x="506747" y="2675800"/>
            <a:ext cx="8209241" cy="457200"/>
          </a:xfrm>
        </p:spPr>
        <p:txBody>
          <a:bodyPr>
            <a:noAutofit/>
          </a:bodyPr>
          <a:lstStyle>
            <a:lvl1pPr marL="0" indent="0" algn="l">
              <a:buNone/>
              <a:defRPr sz="2400">
                <a:solidFill>
                  <a:schemeClr val="bg1"/>
                </a:solidFill>
                <a:latin typeface="Myriad Pro"/>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132628"/>
            <a:ext cx="3264573" cy="1125173"/>
          </a:xfrm>
          <a:prstGeom prst="rect">
            <a:avLst/>
          </a:prstGeom>
        </p:spPr>
      </p:pic>
      <p:sp>
        <p:nvSpPr>
          <p:cNvPr id="19" name="TextBox 18"/>
          <p:cNvSpPr txBox="1"/>
          <p:nvPr/>
        </p:nvSpPr>
        <p:spPr>
          <a:xfrm>
            <a:off x="8623081" y="6497852"/>
            <a:ext cx="3234711" cy="207749"/>
          </a:xfrm>
          <a:prstGeom prst="rect">
            <a:avLst/>
          </a:prstGeom>
          <a:noFill/>
        </p:spPr>
        <p:txBody>
          <a:bodyPr wrap="square" rtlCol="0">
            <a:spAutoFit/>
          </a:bodyPr>
          <a:lstStyle/>
          <a:p>
            <a:r>
              <a:rPr lang="en-US" sz="750" dirty="0">
                <a:solidFill>
                  <a:prstClr val="white"/>
                </a:solidFill>
              </a:rPr>
              <a:t>Copyright © </a:t>
            </a:r>
            <a:r>
              <a:rPr lang="en-US" sz="750" dirty="0" smtClean="0">
                <a:solidFill>
                  <a:prstClr val="white"/>
                </a:solidFill>
              </a:rPr>
              <a:t>2015 </a:t>
            </a:r>
            <a:r>
              <a:rPr lang="en-US" sz="750" dirty="0">
                <a:solidFill>
                  <a:prstClr val="white"/>
                </a:solidFill>
              </a:rPr>
              <a:t>Tata Consultancy Services Limited</a:t>
            </a:r>
          </a:p>
        </p:txBody>
      </p:sp>
      <p:sp>
        <p:nvSpPr>
          <p:cNvPr id="18" name="Text Placeholder 5"/>
          <p:cNvSpPr>
            <a:spLocks noGrp="1"/>
          </p:cNvSpPr>
          <p:nvPr>
            <p:ph type="body" sz="quarter" idx="11" hasCustomPrompt="1"/>
          </p:nvPr>
        </p:nvSpPr>
        <p:spPr>
          <a:xfrm>
            <a:off x="531543" y="5879701"/>
            <a:ext cx="2469430" cy="402346"/>
          </a:xfrm>
        </p:spPr>
        <p:txBody>
          <a:bodyPr>
            <a:noAutofit/>
          </a:bodyPr>
          <a:lstStyle>
            <a:lvl1pPr marL="0" indent="0">
              <a:buNone/>
              <a:defRPr sz="1800">
                <a:solidFill>
                  <a:schemeClr val="bg1"/>
                </a:solidFill>
              </a:defRPr>
            </a:lvl1pPr>
          </a:lstStyle>
          <a:p>
            <a:pPr lvl="0"/>
            <a:r>
              <a:rPr lang="en-US" dirty="0" smtClean="0"/>
              <a:t>Insert Date</a:t>
            </a:r>
          </a:p>
        </p:txBody>
      </p:sp>
    </p:spTree>
    <p:extLst>
      <p:ext uri="{BB962C8B-B14F-4D97-AF65-F5344CB8AC3E}">
        <p14:creationId xmlns:p14="http://schemas.microsoft.com/office/powerpoint/2010/main" val="2295943729"/>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2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dirty="0"/>
          </a:p>
        </p:txBody>
      </p:sp>
      <p:sp>
        <p:nvSpPr>
          <p:cNvPr id="3" name="Content Placeholder 2"/>
          <p:cNvSpPr>
            <a:spLocks noGrp="1"/>
          </p:cNvSpPr>
          <p:nvPr>
            <p:ph idx="1"/>
          </p:nvPr>
        </p:nvSpPr>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7285820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1341" y="82296"/>
            <a:ext cx="11359157" cy="832104"/>
          </a:xfrm>
          <a:prstGeom prst="rect">
            <a:avLst/>
          </a:prstGeom>
        </p:spPr>
        <p:txBody>
          <a:bodyPr wrap="square">
            <a:normAutofit/>
          </a:bodyPr>
          <a:lstStyle/>
          <a:p>
            <a:r>
              <a:rPr lang="en-US" smtClean="0"/>
              <a:t>Click to edit Master title style</a:t>
            </a:r>
            <a:endParaRPr lang="en-US"/>
          </a:p>
        </p:txBody>
      </p:sp>
    </p:spTree>
    <p:extLst>
      <p:ext uri="{BB962C8B-B14F-4D97-AF65-F5344CB8AC3E}">
        <p14:creationId xmlns:p14="http://schemas.microsoft.com/office/powerpoint/2010/main" val="32791210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0" y="50"/>
            <a:ext cx="12161838" cy="787741"/>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algn="ctr"/>
            <a:endParaRPr lang="en-US" kern="0" dirty="0">
              <a:solidFill>
                <a:sysClr val="window" lastClr="FFFFFF"/>
              </a:solidFill>
            </a:endParaRPr>
          </a:p>
        </p:txBody>
      </p:sp>
      <p:sp>
        <p:nvSpPr>
          <p:cNvPr id="18" name="Freeform 17"/>
          <p:cNvSpPr>
            <a:spLocks noEditPoints="1"/>
          </p:cNvSpPr>
          <p:nvPr/>
        </p:nvSpPr>
        <p:spPr bwMode="auto">
          <a:xfrm>
            <a:off x="11096356" y="6593330"/>
            <a:ext cx="867916" cy="11227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9" name="Freeform 18"/>
          <p:cNvSpPr>
            <a:spLocks noEditPoints="1"/>
          </p:cNvSpPr>
          <p:nvPr/>
        </p:nvSpPr>
        <p:spPr bwMode="auto">
          <a:xfrm>
            <a:off x="9659225" y="6593330"/>
            <a:ext cx="1384530" cy="11227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0" name="Freeform 19"/>
          <p:cNvSpPr>
            <a:spLocks noEditPoints="1"/>
          </p:cNvSpPr>
          <p:nvPr/>
        </p:nvSpPr>
        <p:spPr bwMode="auto">
          <a:xfrm>
            <a:off x="9001713" y="6594735"/>
            <a:ext cx="584246" cy="109463"/>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1" name="Freeform 13"/>
          <p:cNvSpPr>
            <a:spLocks noEditPoints="1"/>
          </p:cNvSpPr>
          <p:nvPr/>
        </p:nvSpPr>
        <p:spPr bwMode="auto">
          <a:xfrm flipH="1">
            <a:off x="0" y="6317014"/>
            <a:ext cx="2922219" cy="546100"/>
          </a:xfrm>
          <a:custGeom>
            <a:avLst/>
            <a:gdLst>
              <a:gd name="T0" fmla="*/ 0 w 16608"/>
              <a:gd name="T1" fmla="*/ 4128 h 4128"/>
              <a:gd name="T2" fmla="*/ 1565 w 16608"/>
              <a:gd name="T3" fmla="*/ 2168 h 4128"/>
              <a:gd name="T4" fmla="*/ 1158 w 16608"/>
              <a:gd name="T5" fmla="*/ 2979 h 4128"/>
              <a:gd name="T6" fmla="*/ 773 w 16608"/>
              <a:gd name="T7" fmla="*/ 564 h 4128"/>
              <a:gd name="T8" fmla="*/ 1158 w 16608"/>
              <a:gd name="T9" fmla="*/ 0 h 4128"/>
              <a:gd name="T10" fmla="*/ 1544 w 16608"/>
              <a:gd name="T11" fmla="*/ 564 h 4128"/>
              <a:gd name="T12" fmla="*/ 3468 w 16608"/>
              <a:gd name="T13" fmla="*/ 4128 h 4128"/>
              <a:gd name="T14" fmla="*/ 4024 w 16608"/>
              <a:gd name="T15" fmla="*/ 2732 h 4128"/>
              <a:gd name="T16" fmla="*/ 3434 w 16608"/>
              <a:gd name="T17" fmla="*/ 2168 h 4128"/>
              <a:gd name="T18" fmla="*/ 2684 w 16608"/>
              <a:gd name="T19" fmla="*/ 2732 h 4128"/>
              <a:gd name="T20" fmla="*/ 3468 w 16608"/>
              <a:gd name="T21" fmla="*/ 4128 h 4128"/>
              <a:gd name="T22" fmla="*/ 3077 w 16608"/>
              <a:gd name="T23" fmla="*/ 788 h 4128"/>
              <a:gd name="T24" fmla="*/ 3475 w 16608"/>
              <a:gd name="T25" fmla="*/ 1960 h 4128"/>
              <a:gd name="T26" fmla="*/ 3491 w 16608"/>
              <a:gd name="T27" fmla="*/ 0 h 4128"/>
              <a:gd name="T28" fmla="*/ 1911 w 16608"/>
              <a:gd name="T29" fmla="*/ 1960 h 4128"/>
              <a:gd name="T30" fmla="*/ 4587 w 16608"/>
              <a:gd name="T31" fmla="*/ 2168 h 4128"/>
              <a:gd name="T32" fmla="*/ 5001 w 16608"/>
              <a:gd name="T33" fmla="*/ 2956 h 4128"/>
              <a:gd name="T34" fmla="*/ 5416 w 16608"/>
              <a:gd name="T35" fmla="*/ 2168 h 4128"/>
              <a:gd name="T36" fmla="*/ 5393 w 16608"/>
              <a:gd name="T37" fmla="*/ 564 h 4128"/>
              <a:gd name="T38" fmla="*/ 4053 w 16608"/>
              <a:gd name="T39" fmla="*/ 0 h 4128"/>
              <a:gd name="T40" fmla="*/ 4610 w 16608"/>
              <a:gd name="T41" fmla="*/ 1960 h 4128"/>
              <a:gd name="T42" fmla="*/ 7325 w 16608"/>
              <a:gd name="T43" fmla="*/ 1960 h 4128"/>
              <a:gd name="T44" fmla="*/ 6511 w 16608"/>
              <a:gd name="T45" fmla="*/ 0 h 4128"/>
              <a:gd name="T46" fmla="*/ 5978 w 16608"/>
              <a:gd name="T47" fmla="*/ 2732 h 4128"/>
              <a:gd name="T48" fmla="*/ 7318 w 16608"/>
              <a:gd name="T49" fmla="*/ 4128 h 4128"/>
              <a:gd name="T50" fmla="*/ 7874 w 16608"/>
              <a:gd name="T51" fmla="*/ 2168 h 4128"/>
              <a:gd name="T52" fmla="*/ 8932 w 16608"/>
              <a:gd name="T53" fmla="*/ 2979 h 4128"/>
              <a:gd name="T54" fmla="*/ 8525 w 16608"/>
              <a:gd name="T55" fmla="*/ 2168 h 4128"/>
              <a:gd name="T56" fmla="*/ 10090 w 16608"/>
              <a:gd name="T57" fmla="*/ 4128 h 4128"/>
              <a:gd name="T58" fmla="*/ 8932 w 16608"/>
              <a:gd name="T59" fmla="*/ 1960 h 4128"/>
              <a:gd name="T60" fmla="*/ 7992 w 16608"/>
              <a:gd name="T61" fmla="*/ 564 h 4128"/>
              <a:gd name="T62" fmla="*/ 9873 w 16608"/>
              <a:gd name="T63" fmla="*/ 0 h 4128"/>
              <a:gd name="T64" fmla="*/ 9317 w 16608"/>
              <a:gd name="T65" fmla="*/ 1960 h 4128"/>
              <a:gd name="T66" fmla="*/ 11243 w 16608"/>
              <a:gd name="T67" fmla="*/ 2732 h 4128"/>
              <a:gd name="T68" fmla="*/ 11799 w 16608"/>
              <a:gd name="T69" fmla="*/ 2168 h 4128"/>
              <a:gd name="T70" fmla="*/ 9903 w 16608"/>
              <a:gd name="T71" fmla="*/ 2168 h 4128"/>
              <a:gd name="T72" fmla="*/ 10459 w 16608"/>
              <a:gd name="T73" fmla="*/ 4128 h 4128"/>
              <a:gd name="T74" fmla="*/ 11243 w 16608"/>
              <a:gd name="T75" fmla="*/ 4128 h 4128"/>
              <a:gd name="T76" fmla="*/ 11207 w 16608"/>
              <a:gd name="T77" fmla="*/ 1835 h 4128"/>
              <a:gd name="T78" fmla="*/ 11250 w 16608"/>
              <a:gd name="T79" fmla="*/ 1960 h 4128"/>
              <a:gd name="T80" fmla="*/ 11207 w 16608"/>
              <a:gd name="T81" fmla="*/ 0 h 4128"/>
              <a:gd name="T82" fmla="*/ 10452 w 16608"/>
              <a:gd name="T83" fmla="*/ 1960 h 4128"/>
              <a:gd name="T84" fmla="*/ 11610 w 16608"/>
              <a:gd name="T85" fmla="*/ 4128 h 4128"/>
              <a:gd name="T86" fmla="*/ 13175 w 16608"/>
              <a:gd name="T87" fmla="*/ 4128 h 4128"/>
              <a:gd name="T88" fmla="*/ 12384 w 16608"/>
              <a:gd name="T89" fmla="*/ 1960 h 4128"/>
              <a:gd name="T90" fmla="*/ 13723 w 16608"/>
              <a:gd name="T91" fmla="*/ 564 h 4128"/>
              <a:gd name="T92" fmla="*/ 11828 w 16608"/>
              <a:gd name="T93" fmla="*/ 564 h 4128"/>
              <a:gd name="T94" fmla="*/ 14302 w 16608"/>
              <a:gd name="T95" fmla="*/ 1960 h 4128"/>
              <a:gd name="T96" fmla="*/ 15866 w 16608"/>
              <a:gd name="T97" fmla="*/ 1960 h 4128"/>
              <a:gd name="T98" fmla="*/ 13534 w 16608"/>
              <a:gd name="T99" fmla="*/ 1960 h 4128"/>
              <a:gd name="T100" fmla="*/ 14309 w 16608"/>
              <a:gd name="T101" fmla="*/ 2732 h 4128"/>
              <a:gd name="T102" fmla="*/ 15093 w 16608"/>
              <a:gd name="T103" fmla="*/ 2732 h 4128"/>
              <a:gd name="T104" fmla="*/ 13752 w 16608"/>
              <a:gd name="T105" fmla="*/ 2168 h 4128"/>
              <a:gd name="T106" fmla="*/ 15460 w 16608"/>
              <a:gd name="T107" fmla="*/ 4128 h 4128"/>
              <a:gd name="T108" fmla="*/ 16608 w 16608"/>
              <a:gd name="T109" fmla="*/ 2168 h 4128"/>
              <a:gd name="T110" fmla="*/ 16608 w 16608"/>
              <a:gd name="T111" fmla="*/ 1960 h 4128"/>
              <a:gd name="T112" fmla="*/ 15678 w 16608"/>
              <a:gd name="T113" fmla="*/ 564 h 4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608" h="4128">
                <a:moveTo>
                  <a:pt x="1158" y="2979"/>
                </a:moveTo>
                <a:lnTo>
                  <a:pt x="766" y="4128"/>
                </a:lnTo>
                <a:lnTo>
                  <a:pt x="0" y="4128"/>
                </a:lnTo>
                <a:lnTo>
                  <a:pt x="752" y="2168"/>
                </a:lnTo>
                <a:lnTo>
                  <a:pt x="1158" y="2168"/>
                </a:lnTo>
                <a:lnTo>
                  <a:pt x="1565" y="2168"/>
                </a:lnTo>
                <a:lnTo>
                  <a:pt x="2316" y="4128"/>
                </a:lnTo>
                <a:lnTo>
                  <a:pt x="1550" y="4128"/>
                </a:lnTo>
                <a:lnTo>
                  <a:pt x="1158" y="2979"/>
                </a:lnTo>
                <a:close/>
                <a:moveTo>
                  <a:pt x="1158" y="1960"/>
                </a:moveTo>
                <a:lnTo>
                  <a:pt x="773" y="1960"/>
                </a:lnTo>
                <a:lnTo>
                  <a:pt x="773" y="564"/>
                </a:lnTo>
                <a:lnTo>
                  <a:pt x="217" y="564"/>
                </a:lnTo>
                <a:lnTo>
                  <a:pt x="217" y="0"/>
                </a:lnTo>
                <a:lnTo>
                  <a:pt x="1158" y="0"/>
                </a:lnTo>
                <a:lnTo>
                  <a:pt x="2099" y="0"/>
                </a:lnTo>
                <a:lnTo>
                  <a:pt x="2099" y="564"/>
                </a:lnTo>
                <a:lnTo>
                  <a:pt x="1544" y="564"/>
                </a:lnTo>
                <a:lnTo>
                  <a:pt x="1544" y="1960"/>
                </a:lnTo>
                <a:lnTo>
                  <a:pt x="1158" y="1960"/>
                </a:lnTo>
                <a:close/>
                <a:moveTo>
                  <a:pt x="3468" y="4128"/>
                </a:moveTo>
                <a:lnTo>
                  <a:pt x="3468" y="2732"/>
                </a:lnTo>
                <a:lnTo>
                  <a:pt x="4024" y="2732"/>
                </a:lnTo>
                <a:lnTo>
                  <a:pt x="4024" y="2732"/>
                </a:lnTo>
                <a:lnTo>
                  <a:pt x="4024" y="2168"/>
                </a:lnTo>
                <a:lnTo>
                  <a:pt x="4024" y="2168"/>
                </a:lnTo>
                <a:lnTo>
                  <a:pt x="3434" y="2168"/>
                </a:lnTo>
                <a:lnTo>
                  <a:pt x="2128" y="2168"/>
                </a:lnTo>
                <a:lnTo>
                  <a:pt x="2128" y="2732"/>
                </a:lnTo>
                <a:lnTo>
                  <a:pt x="2684" y="2732"/>
                </a:lnTo>
                <a:lnTo>
                  <a:pt x="2684" y="4128"/>
                </a:lnTo>
                <a:lnTo>
                  <a:pt x="3434" y="4128"/>
                </a:lnTo>
                <a:lnTo>
                  <a:pt x="3468" y="4128"/>
                </a:lnTo>
                <a:lnTo>
                  <a:pt x="3468" y="4128"/>
                </a:lnTo>
                <a:close/>
                <a:moveTo>
                  <a:pt x="2677" y="1960"/>
                </a:moveTo>
                <a:lnTo>
                  <a:pt x="3077" y="788"/>
                </a:lnTo>
                <a:lnTo>
                  <a:pt x="3434" y="1835"/>
                </a:lnTo>
                <a:lnTo>
                  <a:pt x="3434" y="1835"/>
                </a:lnTo>
                <a:lnTo>
                  <a:pt x="3475" y="1960"/>
                </a:lnTo>
                <a:lnTo>
                  <a:pt x="3475" y="1960"/>
                </a:lnTo>
                <a:lnTo>
                  <a:pt x="4241" y="1960"/>
                </a:lnTo>
                <a:lnTo>
                  <a:pt x="3491" y="0"/>
                </a:lnTo>
                <a:lnTo>
                  <a:pt x="3434" y="0"/>
                </a:lnTo>
                <a:lnTo>
                  <a:pt x="2661" y="0"/>
                </a:lnTo>
                <a:lnTo>
                  <a:pt x="1911" y="1960"/>
                </a:lnTo>
                <a:lnTo>
                  <a:pt x="2677" y="1960"/>
                </a:lnTo>
                <a:close/>
                <a:moveTo>
                  <a:pt x="5416" y="2168"/>
                </a:moveTo>
                <a:lnTo>
                  <a:pt x="4587" y="2168"/>
                </a:lnTo>
                <a:lnTo>
                  <a:pt x="3835" y="4128"/>
                </a:lnTo>
                <a:lnTo>
                  <a:pt x="4602" y="4128"/>
                </a:lnTo>
                <a:lnTo>
                  <a:pt x="5001" y="2956"/>
                </a:lnTo>
                <a:lnTo>
                  <a:pt x="5401" y="4128"/>
                </a:lnTo>
                <a:lnTo>
                  <a:pt x="6168" y="4128"/>
                </a:lnTo>
                <a:lnTo>
                  <a:pt x="5416" y="2168"/>
                </a:lnTo>
                <a:close/>
                <a:moveTo>
                  <a:pt x="4610" y="1960"/>
                </a:moveTo>
                <a:lnTo>
                  <a:pt x="5393" y="1960"/>
                </a:lnTo>
                <a:lnTo>
                  <a:pt x="5393" y="564"/>
                </a:lnTo>
                <a:lnTo>
                  <a:pt x="5949" y="564"/>
                </a:lnTo>
                <a:lnTo>
                  <a:pt x="5949" y="0"/>
                </a:lnTo>
                <a:lnTo>
                  <a:pt x="4053" y="0"/>
                </a:lnTo>
                <a:lnTo>
                  <a:pt x="4053" y="564"/>
                </a:lnTo>
                <a:lnTo>
                  <a:pt x="4610" y="564"/>
                </a:lnTo>
                <a:lnTo>
                  <a:pt x="4610" y="1960"/>
                </a:lnTo>
                <a:close/>
                <a:moveTo>
                  <a:pt x="6527" y="1960"/>
                </a:moveTo>
                <a:lnTo>
                  <a:pt x="6927" y="788"/>
                </a:lnTo>
                <a:lnTo>
                  <a:pt x="7325" y="1960"/>
                </a:lnTo>
                <a:lnTo>
                  <a:pt x="8092" y="1960"/>
                </a:lnTo>
                <a:lnTo>
                  <a:pt x="7341" y="0"/>
                </a:lnTo>
                <a:lnTo>
                  <a:pt x="6511" y="0"/>
                </a:lnTo>
                <a:lnTo>
                  <a:pt x="5760" y="1960"/>
                </a:lnTo>
                <a:lnTo>
                  <a:pt x="6527" y="1960"/>
                </a:lnTo>
                <a:close/>
                <a:moveTo>
                  <a:pt x="5978" y="2732"/>
                </a:moveTo>
                <a:lnTo>
                  <a:pt x="6534" y="2732"/>
                </a:lnTo>
                <a:lnTo>
                  <a:pt x="6534" y="4128"/>
                </a:lnTo>
                <a:lnTo>
                  <a:pt x="7318" y="4128"/>
                </a:lnTo>
                <a:lnTo>
                  <a:pt x="7318" y="2732"/>
                </a:lnTo>
                <a:lnTo>
                  <a:pt x="7874" y="2732"/>
                </a:lnTo>
                <a:lnTo>
                  <a:pt x="7874" y="2168"/>
                </a:lnTo>
                <a:lnTo>
                  <a:pt x="5978" y="2168"/>
                </a:lnTo>
                <a:lnTo>
                  <a:pt x="5978" y="2732"/>
                </a:lnTo>
                <a:close/>
                <a:moveTo>
                  <a:pt x="8932" y="2979"/>
                </a:moveTo>
                <a:lnTo>
                  <a:pt x="8541" y="4128"/>
                </a:lnTo>
                <a:lnTo>
                  <a:pt x="7775" y="4128"/>
                </a:lnTo>
                <a:lnTo>
                  <a:pt x="8525" y="2168"/>
                </a:lnTo>
                <a:lnTo>
                  <a:pt x="8932" y="2168"/>
                </a:lnTo>
                <a:lnTo>
                  <a:pt x="9339" y="2168"/>
                </a:lnTo>
                <a:lnTo>
                  <a:pt x="10090" y="4128"/>
                </a:lnTo>
                <a:lnTo>
                  <a:pt x="9324" y="4128"/>
                </a:lnTo>
                <a:lnTo>
                  <a:pt x="8932" y="2979"/>
                </a:lnTo>
                <a:close/>
                <a:moveTo>
                  <a:pt x="8932" y="1960"/>
                </a:moveTo>
                <a:lnTo>
                  <a:pt x="8547" y="1960"/>
                </a:lnTo>
                <a:lnTo>
                  <a:pt x="8547" y="564"/>
                </a:lnTo>
                <a:lnTo>
                  <a:pt x="7992" y="564"/>
                </a:lnTo>
                <a:lnTo>
                  <a:pt x="7992" y="0"/>
                </a:lnTo>
                <a:lnTo>
                  <a:pt x="8932" y="0"/>
                </a:lnTo>
                <a:lnTo>
                  <a:pt x="9873" y="0"/>
                </a:lnTo>
                <a:lnTo>
                  <a:pt x="9873" y="564"/>
                </a:lnTo>
                <a:lnTo>
                  <a:pt x="9317" y="564"/>
                </a:lnTo>
                <a:lnTo>
                  <a:pt x="9317" y="1960"/>
                </a:lnTo>
                <a:lnTo>
                  <a:pt x="8932" y="1960"/>
                </a:lnTo>
                <a:close/>
                <a:moveTo>
                  <a:pt x="11243" y="4128"/>
                </a:moveTo>
                <a:lnTo>
                  <a:pt x="11243" y="2732"/>
                </a:lnTo>
                <a:lnTo>
                  <a:pt x="11799" y="2732"/>
                </a:lnTo>
                <a:lnTo>
                  <a:pt x="11799" y="2732"/>
                </a:lnTo>
                <a:lnTo>
                  <a:pt x="11799" y="2168"/>
                </a:lnTo>
                <a:lnTo>
                  <a:pt x="11799" y="2168"/>
                </a:lnTo>
                <a:lnTo>
                  <a:pt x="11207" y="2168"/>
                </a:lnTo>
                <a:lnTo>
                  <a:pt x="9903" y="2168"/>
                </a:lnTo>
                <a:lnTo>
                  <a:pt x="9903" y="2732"/>
                </a:lnTo>
                <a:lnTo>
                  <a:pt x="10459" y="2732"/>
                </a:lnTo>
                <a:lnTo>
                  <a:pt x="10459" y="4128"/>
                </a:lnTo>
                <a:lnTo>
                  <a:pt x="11207" y="4128"/>
                </a:lnTo>
                <a:lnTo>
                  <a:pt x="11243" y="4128"/>
                </a:lnTo>
                <a:lnTo>
                  <a:pt x="11243" y="4128"/>
                </a:lnTo>
                <a:close/>
                <a:moveTo>
                  <a:pt x="10452" y="1960"/>
                </a:moveTo>
                <a:lnTo>
                  <a:pt x="10850" y="788"/>
                </a:lnTo>
                <a:lnTo>
                  <a:pt x="11207" y="1835"/>
                </a:lnTo>
                <a:lnTo>
                  <a:pt x="11207" y="1835"/>
                </a:lnTo>
                <a:lnTo>
                  <a:pt x="11250" y="1960"/>
                </a:lnTo>
                <a:lnTo>
                  <a:pt x="11250" y="1960"/>
                </a:lnTo>
                <a:lnTo>
                  <a:pt x="12016" y="1960"/>
                </a:lnTo>
                <a:lnTo>
                  <a:pt x="11265" y="0"/>
                </a:lnTo>
                <a:lnTo>
                  <a:pt x="11207" y="0"/>
                </a:lnTo>
                <a:lnTo>
                  <a:pt x="10436" y="0"/>
                </a:lnTo>
                <a:lnTo>
                  <a:pt x="9685" y="1960"/>
                </a:lnTo>
                <a:lnTo>
                  <a:pt x="10452" y="1960"/>
                </a:lnTo>
                <a:close/>
                <a:moveTo>
                  <a:pt x="13191" y="2168"/>
                </a:moveTo>
                <a:lnTo>
                  <a:pt x="12362" y="2168"/>
                </a:lnTo>
                <a:lnTo>
                  <a:pt x="11610" y="4128"/>
                </a:lnTo>
                <a:lnTo>
                  <a:pt x="12376" y="4128"/>
                </a:lnTo>
                <a:lnTo>
                  <a:pt x="12776" y="2956"/>
                </a:lnTo>
                <a:lnTo>
                  <a:pt x="13175" y="4128"/>
                </a:lnTo>
                <a:lnTo>
                  <a:pt x="13942" y="4128"/>
                </a:lnTo>
                <a:lnTo>
                  <a:pt x="13191" y="2168"/>
                </a:lnTo>
                <a:close/>
                <a:moveTo>
                  <a:pt x="12384" y="1960"/>
                </a:moveTo>
                <a:lnTo>
                  <a:pt x="13168" y="1960"/>
                </a:lnTo>
                <a:lnTo>
                  <a:pt x="13168" y="564"/>
                </a:lnTo>
                <a:lnTo>
                  <a:pt x="13723" y="564"/>
                </a:lnTo>
                <a:lnTo>
                  <a:pt x="13723" y="0"/>
                </a:lnTo>
                <a:lnTo>
                  <a:pt x="11828" y="0"/>
                </a:lnTo>
                <a:lnTo>
                  <a:pt x="11828" y="564"/>
                </a:lnTo>
                <a:lnTo>
                  <a:pt x="12384" y="564"/>
                </a:lnTo>
                <a:lnTo>
                  <a:pt x="12384" y="1960"/>
                </a:lnTo>
                <a:close/>
                <a:moveTo>
                  <a:pt x="14302" y="1960"/>
                </a:moveTo>
                <a:lnTo>
                  <a:pt x="14700" y="788"/>
                </a:lnTo>
                <a:lnTo>
                  <a:pt x="15100" y="1960"/>
                </a:lnTo>
                <a:lnTo>
                  <a:pt x="15866" y="1960"/>
                </a:lnTo>
                <a:lnTo>
                  <a:pt x="15115" y="0"/>
                </a:lnTo>
                <a:lnTo>
                  <a:pt x="14286" y="0"/>
                </a:lnTo>
                <a:lnTo>
                  <a:pt x="13534" y="1960"/>
                </a:lnTo>
                <a:lnTo>
                  <a:pt x="14302" y="1960"/>
                </a:lnTo>
                <a:close/>
                <a:moveTo>
                  <a:pt x="13752" y="2732"/>
                </a:moveTo>
                <a:lnTo>
                  <a:pt x="14309" y="2732"/>
                </a:lnTo>
                <a:lnTo>
                  <a:pt x="14309" y="4128"/>
                </a:lnTo>
                <a:lnTo>
                  <a:pt x="15093" y="4128"/>
                </a:lnTo>
                <a:lnTo>
                  <a:pt x="15093" y="2732"/>
                </a:lnTo>
                <a:lnTo>
                  <a:pt x="15649" y="2732"/>
                </a:lnTo>
                <a:lnTo>
                  <a:pt x="15649" y="2168"/>
                </a:lnTo>
                <a:lnTo>
                  <a:pt x="13752" y="2168"/>
                </a:lnTo>
                <a:lnTo>
                  <a:pt x="13752" y="2732"/>
                </a:lnTo>
                <a:close/>
                <a:moveTo>
                  <a:pt x="16211" y="2168"/>
                </a:moveTo>
                <a:lnTo>
                  <a:pt x="15460" y="4128"/>
                </a:lnTo>
                <a:lnTo>
                  <a:pt x="16226" y="4128"/>
                </a:lnTo>
                <a:lnTo>
                  <a:pt x="16608" y="3009"/>
                </a:lnTo>
                <a:lnTo>
                  <a:pt x="16608" y="2168"/>
                </a:lnTo>
                <a:lnTo>
                  <a:pt x="16211" y="2168"/>
                </a:lnTo>
                <a:close/>
                <a:moveTo>
                  <a:pt x="16233" y="1960"/>
                </a:moveTo>
                <a:lnTo>
                  <a:pt x="16608" y="1960"/>
                </a:lnTo>
                <a:lnTo>
                  <a:pt x="16608" y="0"/>
                </a:lnTo>
                <a:lnTo>
                  <a:pt x="15678" y="0"/>
                </a:lnTo>
                <a:lnTo>
                  <a:pt x="15678" y="564"/>
                </a:lnTo>
                <a:lnTo>
                  <a:pt x="16233" y="564"/>
                </a:lnTo>
                <a:lnTo>
                  <a:pt x="16233" y="1960"/>
                </a:lnTo>
                <a:close/>
              </a:path>
            </a:pathLst>
          </a:custGeom>
          <a:gradFill flip="none" rotWithShape="1">
            <a:gsLst>
              <a:gs pos="6000">
                <a:schemeClr val="accent1">
                  <a:lumMod val="5000"/>
                  <a:lumOff val="95000"/>
                  <a:alpha val="56000"/>
                </a:schemeClr>
              </a:gs>
              <a:gs pos="68000">
                <a:srgbClr val="D7D4CF"/>
              </a:gs>
            </a:gsLst>
            <a:lin ang="0" scaled="1"/>
            <a:tileRect/>
          </a:gra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 name="Title Placeholder 1"/>
          <p:cNvSpPr>
            <a:spLocks noGrp="1"/>
          </p:cNvSpPr>
          <p:nvPr>
            <p:ph type="title"/>
          </p:nvPr>
        </p:nvSpPr>
        <p:spPr>
          <a:xfrm>
            <a:off x="537015" y="60740"/>
            <a:ext cx="11624823" cy="642646"/>
          </a:xfrm>
          <a:prstGeom prst="rect">
            <a:avLst/>
          </a:prstGeom>
        </p:spPr>
        <p:txBody>
          <a:bodyPr vert="horz" wrap="square"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37015" y="924944"/>
            <a:ext cx="11320776"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1027" name="AutoShape 3"/>
          <p:cNvSpPr>
            <a:spLocks noChangeAspect="1" noChangeArrowheads="1" noTextEdit="1"/>
          </p:cNvSpPr>
          <p:nvPr/>
        </p:nvSpPr>
        <p:spPr bwMode="auto">
          <a:xfrm>
            <a:off x="0" y="3810001"/>
            <a:ext cx="12161838"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5" name="Rectangle 71"/>
          <p:cNvSpPr txBox="1">
            <a:spLocks noChangeArrowheads="1"/>
          </p:cNvSpPr>
          <p:nvPr/>
        </p:nvSpPr>
        <p:spPr bwMode="auto">
          <a:xfrm>
            <a:off x="5776874" y="6473952"/>
            <a:ext cx="882578"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algn="ctr">
              <a:defRPr/>
            </a:pPr>
            <a:fld id="{13B55AB4-0D57-4FBE-946B-A81E4A9D2A4C}" type="slidenum">
              <a:rPr lang="en-US" b="1" smtClean="0">
                <a:solidFill>
                  <a:prstClr val="white">
                    <a:lumMod val="50000"/>
                  </a:prstClr>
                </a:solidFill>
                <a:cs typeface="Arial" pitchFamily="34" charset="0"/>
              </a:rPr>
              <a:pPr algn="ctr">
                <a:defRPr/>
              </a:pPr>
              <a:t>‹#›</a:t>
            </a:fld>
            <a:r>
              <a:rPr lang="en-US" b="1" dirty="0" smtClean="0">
                <a:solidFill>
                  <a:prstClr val="white">
                    <a:lumMod val="50000"/>
                  </a:prstClr>
                </a:solidFill>
                <a:cs typeface="Arial" pitchFamily="34" charset="0"/>
              </a:rPr>
              <a:t> </a:t>
            </a:r>
            <a:endParaRPr lang="en-US" b="1" dirty="0">
              <a:solidFill>
                <a:prstClr val="white">
                  <a:lumMod val="50000"/>
                </a:prstClr>
              </a:solidFill>
              <a:cs typeface="Arial" pitchFamily="34" charset="0"/>
            </a:endParaRPr>
          </a:p>
        </p:txBody>
      </p:sp>
    </p:spTree>
    <p:extLst>
      <p:ext uri="{BB962C8B-B14F-4D97-AF65-F5344CB8AC3E}">
        <p14:creationId xmlns:p14="http://schemas.microsoft.com/office/powerpoint/2010/main" val="3106202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600" kern="1200">
          <a:solidFill>
            <a:schemeClr val="bg1"/>
          </a:solidFill>
          <a:latin typeface="Calibri" panose="020F0502020204030204" pitchFamily="34" charset="0"/>
          <a:ea typeface="+mj-ea"/>
          <a:cs typeface="Arial" pitchFamily="34" charset="0"/>
        </a:defRPr>
      </a:lvl1pPr>
    </p:titleStyle>
    <p:bodyStyle>
      <a:lvl1pPr marL="342900" indent="-342900" algn="l" defTabSz="914400" rtl="0" eaLnBrk="1" latinLnBrk="0" hangingPunct="1">
        <a:spcBef>
          <a:spcPct val="20000"/>
        </a:spcBef>
        <a:buClr>
          <a:srgbClr val="4E84C4"/>
        </a:buClr>
        <a:buFont typeface="Wingdings" pitchFamily="2" charset="2"/>
        <a:buChar char="§"/>
        <a:defRPr sz="2000" kern="1200">
          <a:solidFill>
            <a:schemeClr val="tx1"/>
          </a:solidFill>
          <a:latin typeface="Myriad Pro"/>
          <a:ea typeface="+mn-ea"/>
          <a:cs typeface="Arial" pitchFamily="34" charset="0"/>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Myriad Pro"/>
          <a:ea typeface="+mn-ea"/>
          <a:cs typeface="Arial" pitchFamily="34" charset="0"/>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Myriad Pro"/>
          <a:ea typeface="+mn-ea"/>
          <a:cs typeface="Arial" pitchFamily="34" charset="0"/>
        </a:defRPr>
      </a:lvl3pPr>
      <a:lvl4pPr marL="1600200" indent="-228600" algn="l" defTabSz="914400" rtl="0" eaLnBrk="1" latinLnBrk="0" hangingPunct="1">
        <a:spcBef>
          <a:spcPct val="20000"/>
        </a:spcBef>
        <a:buClr>
          <a:srgbClr val="4E84C4"/>
        </a:buClr>
        <a:buFont typeface="Arial" pitchFamily="34" charset="0"/>
        <a:buChar char="•"/>
        <a:defRPr sz="1600" kern="1200" baseline="0">
          <a:solidFill>
            <a:schemeClr val="tx1"/>
          </a:solidFill>
          <a:latin typeface="Myriad Pro"/>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cs typeface="Calibri" panose="020F0502020204030204" pitchFamily="34" charset="0"/>
              </a:rPr>
              <a:t>Problem Statement &amp; Solution</a:t>
            </a:r>
            <a:endParaRPr lang="en-US" dirty="0">
              <a:cs typeface="Calibri" panose="020F0502020204030204" pitchFamily="34" charset="0"/>
            </a:endParaRPr>
          </a:p>
        </p:txBody>
      </p:sp>
      <p:sp>
        <p:nvSpPr>
          <p:cNvPr id="7" name="Rectangle 6"/>
          <p:cNvSpPr/>
          <p:nvPr/>
        </p:nvSpPr>
        <p:spPr>
          <a:xfrm>
            <a:off x="391319" y="4267200"/>
            <a:ext cx="11201400" cy="1828800"/>
          </a:xfrm>
          <a:prstGeom prst="rect">
            <a:avLst/>
          </a:prstGeom>
          <a:solidFill>
            <a:schemeClr val="tx2"/>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7" name="TextBox 16"/>
          <p:cNvSpPr txBox="1"/>
          <p:nvPr/>
        </p:nvSpPr>
        <p:spPr>
          <a:xfrm>
            <a:off x="427038" y="886480"/>
            <a:ext cx="6248400" cy="523220"/>
          </a:xfrm>
          <a:prstGeom prst="rect">
            <a:avLst/>
          </a:prstGeom>
          <a:noFill/>
        </p:spPr>
        <p:txBody>
          <a:bodyPr wrap="square" rtlCol="0">
            <a:spAutoFit/>
          </a:bodyPr>
          <a:lstStyle/>
          <a:p>
            <a:r>
              <a:rPr lang="en-US" sz="2800" b="1" u="sng" dirty="0" smtClean="0">
                <a:latin typeface="Calibri" panose="020F0502020204030204" pitchFamily="34" charset="0"/>
                <a:cs typeface="Calibri" panose="020F0502020204030204" pitchFamily="34" charset="0"/>
              </a:rPr>
              <a:t>Problem Statement</a:t>
            </a:r>
            <a:endParaRPr lang="en-US" sz="2800" b="1" u="sng" dirty="0">
              <a:latin typeface="Calibri" panose="020F0502020204030204" pitchFamily="34" charset="0"/>
              <a:cs typeface="Calibri" panose="020F0502020204030204" pitchFamily="34" charset="0"/>
            </a:endParaRPr>
          </a:p>
        </p:txBody>
      </p:sp>
      <p:sp>
        <p:nvSpPr>
          <p:cNvPr id="5" name="Rectangle 4"/>
          <p:cNvSpPr/>
          <p:nvPr/>
        </p:nvSpPr>
        <p:spPr>
          <a:xfrm>
            <a:off x="442119" y="1409700"/>
            <a:ext cx="11201400" cy="1897743"/>
          </a:xfrm>
          <a:prstGeom prst="rect">
            <a:avLst/>
          </a:prstGeom>
          <a:noFill/>
          <a:ln w="12700">
            <a:prstDash val="sysDash"/>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9" name="TextBox 8"/>
          <p:cNvSpPr txBox="1"/>
          <p:nvPr/>
        </p:nvSpPr>
        <p:spPr>
          <a:xfrm>
            <a:off x="442119" y="3581400"/>
            <a:ext cx="2209800" cy="584775"/>
          </a:xfrm>
          <a:prstGeom prst="rect">
            <a:avLst/>
          </a:prstGeom>
          <a:noFill/>
        </p:spPr>
        <p:txBody>
          <a:bodyPr wrap="square" rtlCol="0">
            <a:spAutoFit/>
          </a:bodyPr>
          <a:lstStyle/>
          <a:p>
            <a:r>
              <a:rPr lang="en-US" sz="3200" b="1" u="sng" dirty="0" smtClean="0">
                <a:latin typeface="Calibri" panose="020F0502020204030204" pitchFamily="34" charset="0"/>
                <a:cs typeface="Calibri" panose="020F0502020204030204" pitchFamily="34" charset="0"/>
              </a:rPr>
              <a:t>Solution</a:t>
            </a:r>
            <a:endParaRPr lang="en-US" sz="3200" b="1" u="sng" dirty="0">
              <a:latin typeface="Calibri" panose="020F0502020204030204" pitchFamily="34" charset="0"/>
              <a:cs typeface="Calibri" panose="020F0502020204030204" pitchFamily="34" charset="0"/>
            </a:endParaRPr>
          </a:p>
        </p:txBody>
      </p:sp>
      <p:sp>
        <p:nvSpPr>
          <p:cNvPr id="2" name="TextBox 1"/>
          <p:cNvSpPr txBox="1"/>
          <p:nvPr/>
        </p:nvSpPr>
        <p:spPr>
          <a:xfrm>
            <a:off x="769938" y="1524000"/>
            <a:ext cx="10668000" cy="1384995"/>
          </a:xfrm>
          <a:prstGeom prst="rect">
            <a:avLst/>
          </a:prstGeom>
          <a:noFill/>
        </p:spPr>
        <p:txBody>
          <a:bodyPr wrap="square" rtlCol="0">
            <a:spAutoFit/>
          </a:bodyPr>
          <a:lstStyle/>
          <a:p>
            <a:pPr algn="just"/>
            <a:r>
              <a:rPr lang="en-US" sz="2800" dirty="0" smtClean="0">
                <a:latin typeface="Calibri" panose="020F0502020204030204" pitchFamily="34" charset="0"/>
                <a:cs typeface="Calibri" panose="020F0502020204030204" pitchFamily="34" charset="0"/>
              </a:rPr>
              <a:t>Ensure code coverage through Functional Automation Testing to ensure critical Lines of codes are traversed/validated and provide higher confidence to stakeholders and improve quality of the product</a:t>
            </a:r>
            <a:endParaRPr lang="en-US" sz="2800" dirty="0">
              <a:latin typeface="Calibri" panose="020F0502020204030204" pitchFamily="34" charset="0"/>
              <a:cs typeface="Calibri" panose="020F0502020204030204" pitchFamily="34" charset="0"/>
            </a:endParaRPr>
          </a:p>
        </p:txBody>
      </p:sp>
      <p:sp>
        <p:nvSpPr>
          <p:cNvPr id="12" name="TextBox 11"/>
          <p:cNvSpPr txBox="1"/>
          <p:nvPr/>
        </p:nvSpPr>
        <p:spPr>
          <a:xfrm>
            <a:off x="596900" y="4369495"/>
            <a:ext cx="10668000" cy="1815882"/>
          </a:xfrm>
          <a:prstGeom prst="rect">
            <a:avLst/>
          </a:prstGeom>
          <a:noFill/>
        </p:spPr>
        <p:txBody>
          <a:bodyPr wrap="square" rtlCol="0">
            <a:spAutoFit/>
          </a:bodyPr>
          <a:lstStyle/>
          <a:p>
            <a:pPr algn="just"/>
            <a:r>
              <a:rPr lang="en-US" sz="2800" dirty="0" smtClean="0">
                <a:solidFill>
                  <a:schemeClr val="bg1"/>
                </a:solidFill>
                <a:latin typeface="Calibri" panose="020F0502020204030204" pitchFamily="34" charset="0"/>
                <a:cs typeface="Calibri" panose="020F0502020204030204" pitchFamily="34" charset="0"/>
              </a:rPr>
              <a:t>Increase Unit Level Testing and measure the code coverage through Static code analysis tool (Sonarqube) and reflect converge in functional test results by creating code level traceability and mapping to functional test cases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52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cs typeface="Calibri" panose="020F0502020204030204" pitchFamily="34" charset="0"/>
              </a:rPr>
              <a:t>Proposed Solution</a:t>
            </a:r>
            <a:endParaRPr lang="en-US" dirty="0">
              <a:cs typeface="Calibri" panose="020F0502020204030204" pitchFamily="34" charset="0"/>
            </a:endParaRPr>
          </a:p>
        </p:txBody>
      </p:sp>
      <p:sp>
        <p:nvSpPr>
          <p:cNvPr id="2" name="Rectangle 1"/>
          <p:cNvSpPr/>
          <p:nvPr/>
        </p:nvSpPr>
        <p:spPr>
          <a:xfrm>
            <a:off x="1661319" y="3516086"/>
            <a:ext cx="8305800" cy="1524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6" name="TextBox 15"/>
          <p:cNvSpPr txBox="1"/>
          <p:nvPr/>
        </p:nvSpPr>
        <p:spPr>
          <a:xfrm>
            <a:off x="670719" y="2093685"/>
            <a:ext cx="2286000" cy="369332"/>
          </a:xfrm>
          <a:prstGeom prst="rect">
            <a:avLst/>
          </a:prstGeom>
          <a:noFill/>
        </p:spPr>
        <p:txBody>
          <a:bodyPr wrap="square" rtlCol="0">
            <a:spAutoFit/>
          </a:bodyPr>
          <a:lstStyle/>
          <a:p>
            <a:pPr algn="ctr"/>
            <a:r>
              <a:rPr lang="en-US" b="1" u="sng" dirty="0" smtClean="0">
                <a:latin typeface="Calibri" panose="020F0502020204030204" pitchFamily="34" charset="0"/>
                <a:cs typeface="Calibri" panose="020F0502020204030204" pitchFamily="34" charset="0"/>
              </a:rPr>
              <a:t>Development</a:t>
            </a:r>
            <a:endParaRPr lang="en-US" b="1" u="sng" dirty="0">
              <a:latin typeface="Calibri" panose="020F0502020204030204" pitchFamily="34" charset="0"/>
              <a:cs typeface="Calibri" panose="020F0502020204030204" pitchFamily="34" charset="0"/>
            </a:endParaRPr>
          </a:p>
        </p:txBody>
      </p:sp>
      <p:sp>
        <p:nvSpPr>
          <p:cNvPr id="18" name="TextBox 17"/>
          <p:cNvSpPr txBox="1"/>
          <p:nvPr/>
        </p:nvSpPr>
        <p:spPr>
          <a:xfrm>
            <a:off x="9139238" y="2057400"/>
            <a:ext cx="2628900" cy="369332"/>
          </a:xfrm>
          <a:prstGeom prst="rect">
            <a:avLst/>
          </a:prstGeom>
          <a:noFill/>
        </p:spPr>
        <p:txBody>
          <a:bodyPr wrap="square" rtlCol="0">
            <a:spAutoFit/>
          </a:bodyPr>
          <a:lstStyle/>
          <a:p>
            <a:pPr algn="ctr"/>
            <a:r>
              <a:rPr lang="en-US" b="1" u="sng" dirty="0" smtClean="0">
                <a:latin typeface="Calibri" panose="020F0502020204030204" pitchFamily="34" charset="0"/>
                <a:cs typeface="Calibri" panose="020F0502020204030204" pitchFamily="34" charset="0"/>
              </a:rPr>
              <a:t>Functional Automation</a:t>
            </a:r>
            <a:endParaRPr lang="en-US" b="1" u="sng" dirty="0">
              <a:latin typeface="Calibri" panose="020F0502020204030204" pitchFamily="34" charset="0"/>
              <a:cs typeface="Calibri" panose="020F0502020204030204" pitchFamily="34" charset="0"/>
            </a:endParaRPr>
          </a:p>
        </p:txBody>
      </p:sp>
      <p:sp>
        <p:nvSpPr>
          <p:cNvPr id="19" name="Flowchart: Multidocument 18"/>
          <p:cNvSpPr/>
          <p:nvPr/>
        </p:nvSpPr>
        <p:spPr>
          <a:xfrm>
            <a:off x="4861719" y="2438400"/>
            <a:ext cx="2857500" cy="2503714"/>
          </a:xfrm>
          <a:prstGeom prst="flowChartMultidocument">
            <a:avLst/>
          </a:prstGeom>
          <a:solidFill>
            <a:schemeClr val="bg1">
              <a:lumMod val="50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7" name="Rectangle 6"/>
          <p:cNvSpPr/>
          <p:nvPr/>
        </p:nvSpPr>
        <p:spPr>
          <a:xfrm>
            <a:off x="365919" y="2438400"/>
            <a:ext cx="3124200" cy="2286000"/>
          </a:xfrm>
          <a:prstGeom prst="rect">
            <a:avLst/>
          </a:prstGeom>
          <a:solidFill>
            <a:schemeClr val="accent6">
              <a:lumMod val="60000"/>
              <a:lumOff val="4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8" name="Rectangle 7"/>
          <p:cNvSpPr/>
          <p:nvPr/>
        </p:nvSpPr>
        <p:spPr>
          <a:xfrm>
            <a:off x="9128919" y="2438400"/>
            <a:ext cx="2667000" cy="2286000"/>
          </a:xfrm>
          <a:prstGeom prst="rect">
            <a:avLst/>
          </a:prstGeom>
          <a:solidFill>
            <a:schemeClr val="tx2"/>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pic>
        <p:nvPicPr>
          <p:cNvPr id="1028" name="Picture 4" descr="Image result for correct symb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0788" y="3230960"/>
            <a:ext cx="722652" cy="7226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Image result for correct symb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62119" y="3154760"/>
            <a:ext cx="722652" cy="722652"/>
          </a:xfrm>
          <a:prstGeom prst="rect">
            <a:avLst/>
          </a:prstGeom>
          <a:noFill/>
          <a:extLst>
            <a:ext uri="{909E8E84-426E-40DD-AFC4-6F175D3DCCD1}">
              <a14:hiddenFill xmlns:a14="http://schemas.microsoft.com/office/drawing/2010/main">
                <a:solidFill>
                  <a:srgbClr val="FFFFFF"/>
                </a:solidFill>
              </a14:hiddenFill>
            </a:ext>
          </a:extLst>
        </p:spPr>
      </p:pic>
      <p:sp>
        <p:nvSpPr>
          <p:cNvPr id="23" name="Rounded Rectangle 22"/>
          <p:cNvSpPr/>
          <p:nvPr/>
        </p:nvSpPr>
        <p:spPr>
          <a:xfrm>
            <a:off x="328159" y="5105400"/>
            <a:ext cx="5105060" cy="1219200"/>
          </a:xfrm>
          <a:prstGeom prst="round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7" name="Rounded Rectangle 26"/>
          <p:cNvSpPr/>
          <p:nvPr/>
        </p:nvSpPr>
        <p:spPr>
          <a:xfrm>
            <a:off x="6803373" y="5105400"/>
            <a:ext cx="5066959" cy="1219200"/>
          </a:xfrm>
          <a:prstGeom prst="round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4" name="TextBox 23"/>
          <p:cNvSpPr txBox="1"/>
          <p:nvPr/>
        </p:nvSpPr>
        <p:spPr>
          <a:xfrm>
            <a:off x="401637" y="5105400"/>
            <a:ext cx="491490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Automated Static code analysis</a:t>
            </a:r>
          </a:p>
          <a:p>
            <a:pPr marL="285750" indent="-285750">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Unit Testing</a:t>
            </a:r>
          </a:p>
          <a:p>
            <a:pPr marL="285750" indent="-285750">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Shift left</a:t>
            </a:r>
          </a:p>
          <a:p>
            <a:pPr marL="285750" indent="-285750">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QA – QE Transformation</a:t>
            </a:r>
          </a:p>
          <a:p>
            <a:pPr marL="285750" indent="-285750">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Improve Quality and early defect Deduction</a:t>
            </a:r>
          </a:p>
        </p:txBody>
      </p:sp>
      <p:sp>
        <p:nvSpPr>
          <p:cNvPr id="29" name="TextBox 28"/>
          <p:cNvSpPr txBox="1"/>
          <p:nvPr/>
        </p:nvSpPr>
        <p:spPr>
          <a:xfrm>
            <a:off x="6919120" y="5334000"/>
            <a:ext cx="468630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Mapping of Functional automated scripts with code groping</a:t>
            </a:r>
          </a:p>
          <a:p>
            <a:pPr marL="285750" indent="-285750">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Generate Results and produce mapping results</a:t>
            </a:r>
            <a:endParaRPr lang="en-US" sz="1600" dirty="0">
              <a:latin typeface="Calibri" panose="020F0502020204030204" pitchFamily="34" charset="0"/>
              <a:cs typeface="Calibri" panose="020F0502020204030204" pitchFamily="34" charset="0"/>
            </a:endParaRPr>
          </a:p>
        </p:txBody>
      </p:sp>
      <p:sp>
        <p:nvSpPr>
          <p:cNvPr id="26" name="Rounded Rectangle 25"/>
          <p:cNvSpPr/>
          <p:nvPr/>
        </p:nvSpPr>
        <p:spPr>
          <a:xfrm>
            <a:off x="347039" y="907533"/>
            <a:ext cx="3143080" cy="1186151"/>
          </a:xfrm>
          <a:prstGeom prst="round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1" name="Rounded Rectangle 30"/>
          <p:cNvSpPr/>
          <p:nvPr/>
        </p:nvSpPr>
        <p:spPr>
          <a:xfrm>
            <a:off x="9128919" y="907534"/>
            <a:ext cx="2667000" cy="1041010"/>
          </a:xfrm>
          <a:prstGeom prst="round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8" name="Rounded Rectangle 27"/>
          <p:cNvSpPr/>
          <p:nvPr/>
        </p:nvSpPr>
        <p:spPr>
          <a:xfrm>
            <a:off x="518319" y="3411424"/>
            <a:ext cx="1409700" cy="465988"/>
          </a:xfrm>
          <a:prstGeom prst="round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libri" panose="020F0502020204030204" pitchFamily="34" charset="0"/>
                <a:cs typeface="Calibri" panose="020F0502020204030204" pitchFamily="34" charset="0"/>
              </a:rPr>
              <a:t>Junit/</a:t>
            </a:r>
            <a:r>
              <a:rPr lang="en-US" sz="1600" b="1" dirty="0" err="1" smtClean="0">
                <a:solidFill>
                  <a:schemeClr val="tx1"/>
                </a:solidFill>
                <a:latin typeface="Calibri" panose="020F0502020204030204" pitchFamily="34" charset="0"/>
                <a:cs typeface="Calibri" panose="020F0502020204030204" pitchFamily="34" charset="0"/>
              </a:rPr>
              <a:t>TestNG</a:t>
            </a:r>
            <a:endParaRPr lang="en-US" sz="1600" b="1" dirty="0">
              <a:solidFill>
                <a:schemeClr val="tx1"/>
              </a:solidFill>
              <a:latin typeface="Calibri" panose="020F0502020204030204" pitchFamily="34" charset="0"/>
              <a:cs typeface="Calibri" panose="020F0502020204030204" pitchFamily="34" charset="0"/>
            </a:endParaRPr>
          </a:p>
        </p:txBody>
      </p:sp>
      <p:sp>
        <p:nvSpPr>
          <p:cNvPr id="33" name="Rounded Rectangle 32"/>
          <p:cNvSpPr/>
          <p:nvPr/>
        </p:nvSpPr>
        <p:spPr>
          <a:xfrm>
            <a:off x="518319" y="4110406"/>
            <a:ext cx="1409700" cy="465988"/>
          </a:xfrm>
          <a:prstGeom prst="round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libri" panose="020F0502020204030204" pitchFamily="34" charset="0"/>
                <a:cs typeface="Calibri" panose="020F0502020204030204" pitchFamily="34" charset="0"/>
              </a:rPr>
              <a:t>Z-unit</a:t>
            </a:r>
            <a:endParaRPr lang="en-US" sz="1600" b="1" dirty="0">
              <a:solidFill>
                <a:schemeClr val="tx1"/>
              </a:solidFill>
              <a:latin typeface="Calibri" panose="020F0502020204030204" pitchFamily="34" charset="0"/>
              <a:cs typeface="Calibri" panose="020F0502020204030204" pitchFamily="34" charset="0"/>
            </a:endParaRPr>
          </a:p>
        </p:txBody>
      </p:sp>
      <p:sp>
        <p:nvSpPr>
          <p:cNvPr id="34" name="Rounded Rectangle 33"/>
          <p:cNvSpPr/>
          <p:nvPr/>
        </p:nvSpPr>
        <p:spPr>
          <a:xfrm>
            <a:off x="518319" y="2754086"/>
            <a:ext cx="1409700" cy="465988"/>
          </a:xfrm>
          <a:prstGeom prst="round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libri" panose="020F0502020204030204" pitchFamily="34" charset="0"/>
                <a:cs typeface="Calibri" panose="020F0502020204030204" pitchFamily="34" charset="0"/>
              </a:rPr>
              <a:t>N-unit</a:t>
            </a:r>
            <a:endParaRPr lang="en-US" sz="1600" b="1" dirty="0">
              <a:solidFill>
                <a:schemeClr val="tx1"/>
              </a:solidFill>
              <a:latin typeface="Calibri" panose="020F0502020204030204" pitchFamily="34" charset="0"/>
              <a:cs typeface="Calibri" panose="020F0502020204030204" pitchFamily="34" charset="0"/>
            </a:endParaRPr>
          </a:p>
        </p:txBody>
      </p:sp>
      <p:sp>
        <p:nvSpPr>
          <p:cNvPr id="30" name="Rounded Rectangle 29"/>
          <p:cNvSpPr/>
          <p:nvPr/>
        </p:nvSpPr>
        <p:spPr>
          <a:xfrm>
            <a:off x="2042319" y="2754086"/>
            <a:ext cx="1371600" cy="1822308"/>
          </a:xfrm>
          <a:prstGeom prst="roundRect">
            <a:avLst>
              <a:gd name="adj" fmla="val 11111"/>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libri" panose="020F0502020204030204" pitchFamily="34" charset="0"/>
                <a:cs typeface="Calibri" panose="020F0502020204030204" pitchFamily="34" charset="0"/>
              </a:rPr>
              <a:t>SonarQube</a:t>
            </a:r>
          </a:p>
          <a:p>
            <a:pPr algn="ctr"/>
            <a:r>
              <a:rPr lang="en-US" sz="1600" b="1" dirty="0" smtClean="0">
                <a:solidFill>
                  <a:schemeClr val="tx1"/>
                </a:solidFill>
                <a:latin typeface="Calibri" panose="020F0502020204030204" pitchFamily="34" charset="0"/>
                <a:cs typeface="Calibri" panose="020F0502020204030204" pitchFamily="34" charset="0"/>
              </a:rPr>
              <a:t>(Plugins)</a:t>
            </a:r>
            <a:endParaRPr lang="en-US" sz="1600" b="1" dirty="0">
              <a:solidFill>
                <a:schemeClr val="tx1"/>
              </a:solidFill>
              <a:latin typeface="Calibri" panose="020F0502020204030204" pitchFamily="34" charset="0"/>
              <a:cs typeface="Calibri" panose="020F0502020204030204" pitchFamily="34" charset="0"/>
            </a:endParaRPr>
          </a:p>
        </p:txBody>
      </p:sp>
      <p:sp>
        <p:nvSpPr>
          <p:cNvPr id="36" name="Rounded Rectangle 35"/>
          <p:cNvSpPr/>
          <p:nvPr/>
        </p:nvSpPr>
        <p:spPr>
          <a:xfrm>
            <a:off x="9266237" y="3327584"/>
            <a:ext cx="2339181" cy="465988"/>
          </a:xfrm>
          <a:prstGeom prst="round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libri" panose="020F0502020204030204" pitchFamily="34" charset="0"/>
                <a:cs typeface="Calibri" panose="020F0502020204030204" pitchFamily="34" charset="0"/>
              </a:rPr>
              <a:t>Selenium</a:t>
            </a:r>
            <a:endParaRPr lang="en-US" sz="1600" b="1" dirty="0">
              <a:solidFill>
                <a:schemeClr val="tx1"/>
              </a:solidFill>
              <a:latin typeface="Calibri" panose="020F0502020204030204" pitchFamily="34" charset="0"/>
              <a:cs typeface="Calibri" panose="020F0502020204030204" pitchFamily="34" charset="0"/>
            </a:endParaRPr>
          </a:p>
        </p:txBody>
      </p:sp>
      <p:sp>
        <p:nvSpPr>
          <p:cNvPr id="37" name="Rounded Rectangle 36"/>
          <p:cNvSpPr/>
          <p:nvPr/>
        </p:nvSpPr>
        <p:spPr>
          <a:xfrm>
            <a:off x="9266237" y="4026566"/>
            <a:ext cx="2339181" cy="465988"/>
          </a:xfrm>
          <a:prstGeom prst="round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libri" panose="020F0502020204030204" pitchFamily="34" charset="0"/>
                <a:cs typeface="Calibri" panose="020F0502020204030204" pitchFamily="34" charset="0"/>
              </a:rPr>
              <a:t>    Custom Tools</a:t>
            </a:r>
            <a:endParaRPr lang="en-US" sz="1600" b="1" dirty="0">
              <a:solidFill>
                <a:schemeClr val="tx1"/>
              </a:solidFill>
              <a:latin typeface="Calibri" panose="020F0502020204030204" pitchFamily="34" charset="0"/>
              <a:cs typeface="Calibri" panose="020F0502020204030204" pitchFamily="34" charset="0"/>
            </a:endParaRPr>
          </a:p>
        </p:txBody>
      </p:sp>
      <p:sp>
        <p:nvSpPr>
          <p:cNvPr id="38" name="Rounded Rectangle 37"/>
          <p:cNvSpPr/>
          <p:nvPr/>
        </p:nvSpPr>
        <p:spPr>
          <a:xfrm>
            <a:off x="9266237" y="2670246"/>
            <a:ext cx="2339181" cy="465988"/>
          </a:xfrm>
          <a:prstGeom prst="round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libri" panose="020F0502020204030204" pitchFamily="34" charset="0"/>
                <a:cs typeface="Calibri" panose="020F0502020204030204" pitchFamily="34" charset="0"/>
              </a:rPr>
              <a:t>QTP/UFT</a:t>
            </a:r>
            <a:endParaRPr lang="en-US" sz="1600" b="1" dirty="0">
              <a:solidFill>
                <a:schemeClr val="tx1"/>
              </a:solidFill>
              <a:latin typeface="Calibri" panose="020F0502020204030204" pitchFamily="34" charset="0"/>
              <a:cs typeface="Calibri" panose="020F0502020204030204" pitchFamily="34" charset="0"/>
            </a:endParaRPr>
          </a:p>
        </p:txBody>
      </p:sp>
      <p:sp>
        <p:nvSpPr>
          <p:cNvPr id="32" name="TextBox 31"/>
          <p:cNvSpPr txBox="1"/>
          <p:nvPr/>
        </p:nvSpPr>
        <p:spPr>
          <a:xfrm>
            <a:off x="5240338" y="3203575"/>
            <a:ext cx="1981200" cy="923330"/>
          </a:xfrm>
          <a:prstGeom prst="rect">
            <a:avLst/>
          </a:prstGeom>
          <a:noFill/>
        </p:spPr>
        <p:txBody>
          <a:bodyPr wrap="square" rtlCol="0">
            <a:spAutoFit/>
          </a:bodyPr>
          <a:lstStyle/>
          <a:p>
            <a:pPr algn="ctr"/>
            <a:r>
              <a:rPr lang="en-US" b="1" dirty="0" smtClean="0">
                <a:solidFill>
                  <a:schemeClr val="bg1"/>
                </a:solidFill>
                <a:latin typeface="Calibri" panose="020F0502020204030204" pitchFamily="34" charset="0"/>
                <a:cs typeface="Calibri" panose="020F0502020204030204" pitchFamily="34" charset="0"/>
              </a:rPr>
              <a:t>Code Level Mapping and Define Rules</a:t>
            </a:r>
            <a:endParaRPr lang="en-US" b="1" dirty="0">
              <a:solidFill>
                <a:schemeClr val="bg1"/>
              </a:solidFill>
              <a:latin typeface="Calibri" panose="020F0502020204030204" pitchFamily="34" charset="0"/>
              <a:cs typeface="Calibri" panose="020F0502020204030204" pitchFamily="34" charset="0"/>
            </a:endParaRPr>
          </a:p>
        </p:txBody>
      </p:sp>
      <p:sp>
        <p:nvSpPr>
          <p:cNvPr id="35" name="TextBox 34"/>
          <p:cNvSpPr txBox="1"/>
          <p:nvPr/>
        </p:nvSpPr>
        <p:spPr>
          <a:xfrm>
            <a:off x="404018" y="914400"/>
            <a:ext cx="3356769"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Improve collaboration between Dev &amp; QA</a:t>
            </a:r>
          </a:p>
          <a:p>
            <a:pPr marL="171450" indent="-171450">
              <a:buFont typeface="Arial" panose="020B0604020202020204" pitchFamily="34" charset="0"/>
              <a:buChar char="•"/>
            </a:pPr>
            <a:r>
              <a:rPr lang="en-US" sz="1200" dirty="0" smtClean="0"/>
              <a:t>Unit Testing for all applications</a:t>
            </a:r>
          </a:p>
          <a:p>
            <a:pPr marL="171450" indent="-171450">
              <a:buFont typeface="Arial" panose="020B0604020202020204" pitchFamily="34" charset="0"/>
              <a:buChar char="•"/>
            </a:pPr>
            <a:r>
              <a:rPr lang="en-US" sz="1200" dirty="0" smtClean="0"/>
              <a:t>Implement Static code analysis tool and measure code coverage</a:t>
            </a:r>
          </a:p>
          <a:p>
            <a:pPr marL="171450" indent="-171450">
              <a:buFont typeface="Arial" panose="020B0604020202020204" pitchFamily="34" charset="0"/>
              <a:buChar char="•"/>
            </a:pPr>
            <a:r>
              <a:rPr lang="en-US" sz="1200" dirty="0" smtClean="0"/>
              <a:t>Infrastructure setup</a:t>
            </a:r>
          </a:p>
          <a:p>
            <a:pPr marL="171450" indent="-171450">
              <a:buFont typeface="Arial" panose="020B0604020202020204" pitchFamily="34" charset="0"/>
              <a:buChar char="•"/>
            </a:pPr>
            <a:r>
              <a:rPr lang="en-US" sz="1200" dirty="0" smtClean="0"/>
              <a:t>Traceability Matrix @ code level</a:t>
            </a:r>
          </a:p>
          <a:p>
            <a:pPr marL="171450" indent="-171450">
              <a:buFont typeface="Arial" panose="020B0604020202020204" pitchFamily="34" charset="0"/>
              <a:buChar char="•"/>
            </a:pPr>
            <a:r>
              <a:rPr lang="en-US" sz="1200" dirty="0" smtClean="0"/>
              <a:t>Shared responsibilities</a:t>
            </a:r>
            <a:endParaRPr lang="en-US" sz="1200" dirty="0"/>
          </a:p>
        </p:txBody>
      </p:sp>
      <p:sp>
        <p:nvSpPr>
          <p:cNvPr id="43" name="TextBox 42"/>
          <p:cNvSpPr txBox="1"/>
          <p:nvPr/>
        </p:nvSpPr>
        <p:spPr>
          <a:xfrm>
            <a:off x="9052719" y="965537"/>
            <a:ext cx="3009900" cy="1015663"/>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Automation Engineer – Upskilled</a:t>
            </a:r>
          </a:p>
          <a:p>
            <a:pPr marL="171450" indent="-171450">
              <a:buFont typeface="Arial" panose="020B0604020202020204" pitchFamily="34" charset="0"/>
              <a:buChar char="•"/>
            </a:pPr>
            <a:r>
              <a:rPr lang="en-US" sz="1200" dirty="0" smtClean="0"/>
              <a:t>Environment Setup</a:t>
            </a:r>
          </a:p>
          <a:p>
            <a:pPr marL="171450" indent="-171450">
              <a:buFont typeface="Arial" panose="020B0604020202020204" pitchFamily="34" charset="0"/>
              <a:buChar char="•"/>
            </a:pPr>
            <a:r>
              <a:rPr lang="en-US" sz="1200" dirty="0" smtClean="0"/>
              <a:t>Support from Dev team</a:t>
            </a:r>
          </a:p>
          <a:p>
            <a:pPr marL="171450" indent="-171450">
              <a:buFont typeface="Arial" panose="020B0604020202020204" pitchFamily="34" charset="0"/>
              <a:buChar char="•"/>
            </a:pPr>
            <a:r>
              <a:rPr lang="en-US" sz="1200" dirty="0" smtClean="0"/>
              <a:t>Accelerators for Class/Fun vs Test Case mapping</a:t>
            </a:r>
            <a:endParaRPr lang="en-US" sz="1200" dirty="0"/>
          </a:p>
        </p:txBody>
      </p:sp>
      <p:sp>
        <p:nvSpPr>
          <p:cNvPr id="41" name="TextBox 40"/>
          <p:cNvSpPr txBox="1"/>
          <p:nvPr/>
        </p:nvSpPr>
        <p:spPr>
          <a:xfrm rot="16200000">
            <a:off x="-445868" y="1192484"/>
            <a:ext cx="1216479" cy="369332"/>
          </a:xfrm>
          <a:prstGeom prst="rect">
            <a:avLst/>
          </a:prstGeom>
          <a:noFill/>
        </p:spPr>
        <p:txBody>
          <a:bodyPr wrap="square" rtlCol="0">
            <a:spAutoFit/>
          </a:bodyPr>
          <a:lstStyle/>
          <a:p>
            <a:pPr algn="ctr"/>
            <a:r>
              <a:rPr lang="en-US" dirty="0" smtClean="0">
                <a:solidFill>
                  <a:schemeClr val="bg1">
                    <a:lumMod val="65000"/>
                  </a:schemeClr>
                </a:solidFill>
                <a:latin typeface="Calibri" panose="020F0502020204030204" pitchFamily="34" charset="0"/>
                <a:cs typeface="Calibri" panose="020F0502020204030204" pitchFamily="34" charset="0"/>
              </a:rPr>
              <a:t>Enablers</a:t>
            </a:r>
            <a:endParaRPr lang="en-US" dirty="0">
              <a:solidFill>
                <a:schemeClr val="bg1">
                  <a:lumMod val="65000"/>
                </a:schemeClr>
              </a:solidFill>
              <a:latin typeface="Calibri" panose="020F0502020204030204" pitchFamily="34" charset="0"/>
              <a:cs typeface="Calibri" panose="020F0502020204030204" pitchFamily="34" charset="0"/>
            </a:endParaRPr>
          </a:p>
        </p:txBody>
      </p:sp>
      <p:sp>
        <p:nvSpPr>
          <p:cNvPr id="46" name="TextBox 45"/>
          <p:cNvSpPr txBox="1"/>
          <p:nvPr/>
        </p:nvSpPr>
        <p:spPr>
          <a:xfrm rot="16200000">
            <a:off x="8352683" y="1243373"/>
            <a:ext cx="1216479" cy="369332"/>
          </a:xfrm>
          <a:prstGeom prst="rect">
            <a:avLst/>
          </a:prstGeom>
          <a:noFill/>
        </p:spPr>
        <p:txBody>
          <a:bodyPr wrap="square" rtlCol="0">
            <a:spAutoFit/>
          </a:bodyPr>
          <a:lstStyle/>
          <a:p>
            <a:pPr algn="ctr"/>
            <a:r>
              <a:rPr lang="en-US" dirty="0" smtClean="0">
                <a:solidFill>
                  <a:schemeClr val="bg1">
                    <a:lumMod val="65000"/>
                  </a:schemeClr>
                </a:solidFill>
                <a:latin typeface="Calibri" panose="020F0502020204030204" pitchFamily="34" charset="0"/>
                <a:cs typeface="Calibri" panose="020F0502020204030204" pitchFamily="34" charset="0"/>
              </a:rPr>
              <a:t>Enablers</a:t>
            </a:r>
            <a:endParaRPr lang="en-US" dirty="0">
              <a:solidFill>
                <a:schemeClr val="bg1">
                  <a:lumMod val="65000"/>
                </a:schemeClr>
              </a:solidFill>
              <a:latin typeface="Calibri" panose="020F0502020204030204" pitchFamily="34" charset="0"/>
              <a:cs typeface="Calibri" panose="020F0502020204030204" pitchFamily="34" charset="0"/>
            </a:endParaRPr>
          </a:p>
        </p:txBody>
      </p:sp>
      <p:sp>
        <p:nvSpPr>
          <p:cNvPr id="44" name="TextBox 43"/>
          <p:cNvSpPr txBox="1"/>
          <p:nvPr/>
        </p:nvSpPr>
        <p:spPr>
          <a:xfrm>
            <a:off x="3760787" y="4110406"/>
            <a:ext cx="722653" cy="784830"/>
          </a:xfrm>
          <a:prstGeom prst="rect">
            <a:avLst/>
          </a:prstGeom>
          <a:noFill/>
        </p:spPr>
        <p:txBody>
          <a:bodyPr wrap="square" rtlCol="0">
            <a:spAutoFit/>
          </a:bodyPr>
          <a:lstStyle/>
          <a:p>
            <a:pPr algn="ctr"/>
            <a:r>
              <a:rPr lang="en-US" sz="900" b="1" dirty="0" smtClean="0"/>
              <a:t>Code Coverage – 90% BUG free code</a:t>
            </a:r>
            <a:endParaRPr lang="en-US" sz="900" b="1" dirty="0"/>
          </a:p>
        </p:txBody>
      </p:sp>
      <p:sp>
        <p:nvSpPr>
          <p:cNvPr id="48" name="TextBox 47"/>
          <p:cNvSpPr txBox="1"/>
          <p:nvPr/>
        </p:nvSpPr>
        <p:spPr>
          <a:xfrm>
            <a:off x="8062119" y="3953612"/>
            <a:ext cx="898803" cy="369332"/>
          </a:xfrm>
          <a:prstGeom prst="rect">
            <a:avLst/>
          </a:prstGeom>
          <a:noFill/>
        </p:spPr>
        <p:txBody>
          <a:bodyPr wrap="square" rtlCol="0">
            <a:spAutoFit/>
          </a:bodyPr>
          <a:lstStyle/>
          <a:p>
            <a:pPr algn="ctr"/>
            <a:r>
              <a:rPr lang="en-US" sz="900" b="1" dirty="0" smtClean="0"/>
              <a:t>End to End Traceability</a:t>
            </a:r>
            <a:endParaRPr lang="en-US" sz="900" b="1" dirty="0"/>
          </a:p>
        </p:txBody>
      </p:sp>
      <p:sp>
        <p:nvSpPr>
          <p:cNvPr id="49" name="Rectangle 48"/>
          <p:cNvSpPr/>
          <p:nvPr/>
        </p:nvSpPr>
        <p:spPr>
          <a:xfrm>
            <a:off x="2194719" y="2908048"/>
            <a:ext cx="1100675" cy="340672"/>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pic>
        <p:nvPicPr>
          <p:cNvPr id="5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9036" y="2944792"/>
            <a:ext cx="986358" cy="25690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p:cNvPicPr>
            <a:picLocks noChangeAspect="1"/>
          </p:cNvPicPr>
          <p:nvPr/>
        </p:nvPicPr>
        <p:blipFill rotWithShape="1">
          <a:blip r:embed="rId4"/>
          <a:srcRect t="19036" b="23980"/>
          <a:stretch/>
        </p:blipFill>
        <p:spPr>
          <a:xfrm>
            <a:off x="2203797" y="4343400"/>
            <a:ext cx="627509" cy="180581"/>
          </a:xfrm>
          <a:prstGeom prst="rect">
            <a:avLst/>
          </a:prstGeom>
        </p:spPr>
      </p:pic>
      <p:pic>
        <p:nvPicPr>
          <p:cNvPr id="52" name="Picture 5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4391" y="3420142"/>
            <a:ext cx="519693" cy="19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54"/>
          <p:cNvPicPr>
            <a:picLocks noChangeAspect="1"/>
          </p:cNvPicPr>
          <p:nvPr/>
        </p:nvPicPr>
        <p:blipFill rotWithShape="1">
          <a:blip r:embed="rId6"/>
          <a:srcRect l="2899" t="14171" r="-2899" b="-4313"/>
          <a:stretch/>
        </p:blipFill>
        <p:spPr>
          <a:xfrm>
            <a:off x="9336852" y="3321575"/>
            <a:ext cx="514373" cy="471997"/>
          </a:xfrm>
          <a:prstGeom prst="rect">
            <a:avLst/>
          </a:prstGeom>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41847" y="2706444"/>
            <a:ext cx="572294" cy="403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descr="Image result for Custom tool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436056" y="4136171"/>
            <a:ext cx="383876" cy="246777"/>
          </a:xfrm>
          <a:prstGeom prst="rect">
            <a:avLst/>
          </a:prstGeom>
          <a:noFill/>
          <a:extLst>
            <a:ext uri="{909E8E84-426E-40DD-AFC4-6F175D3DCCD1}">
              <a14:hiddenFill xmlns:a14="http://schemas.microsoft.com/office/drawing/2010/main">
                <a:solidFill>
                  <a:srgbClr val="FFFFFF"/>
                </a:solidFill>
              </a14:hiddenFill>
            </a:ext>
          </a:extLst>
        </p:spPr>
      </p:pic>
      <p:sp>
        <p:nvSpPr>
          <p:cNvPr id="45" name="AutoShape 11" descr="Image result for Nun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AutoShape 13" descr="Image result for Nuni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8" name="Picture 1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409" y="2760962"/>
            <a:ext cx="314828" cy="130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TextBox 41"/>
          <p:cNvSpPr txBox="1"/>
          <p:nvPr/>
        </p:nvSpPr>
        <p:spPr>
          <a:xfrm rot="16200000">
            <a:off x="-388888" y="5531695"/>
            <a:ext cx="1216479" cy="369332"/>
          </a:xfrm>
          <a:prstGeom prst="rect">
            <a:avLst/>
          </a:prstGeom>
          <a:noFill/>
        </p:spPr>
        <p:txBody>
          <a:bodyPr wrap="square" rtlCol="0">
            <a:spAutoFit/>
          </a:bodyPr>
          <a:lstStyle/>
          <a:p>
            <a:pPr algn="ctr"/>
            <a:r>
              <a:rPr lang="en-US" dirty="0" smtClean="0">
                <a:solidFill>
                  <a:schemeClr val="bg1">
                    <a:lumMod val="65000"/>
                  </a:schemeClr>
                </a:solidFill>
                <a:latin typeface="Calibri" panose="020F0502020204030204" pitchFamily="34" charset="0"/>
                <a:cs typeface="Calibri" panose="020F0502020204030204" pitchFamily="34" charset="0"/>
              </a:rPr>
              <a:t>Benefits</a:t>
            </a:r>
            <a:endParaRPr lang="en-US"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7822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185319" y="914400"/>
            <a:ext cx="8763000" cy="5410200"/>
          </a:xfrm>
          <a:prstGeom prst="roundRect">
            <a:avLst>
              <a:gd name="adj" fmla="val 3360"/>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t>Static Code Analysis – Sonarqube Dashboard</a:t>
            </a:r>
            <a:endParaRPr lang="en-US" dirty="0"/>
          </a:p>
        </p:txBody>
      </p:sp>
      <p:grpSp>
        <p:nvGrpSpPr>
          <p:cNvPr id="4" name="Group 3"/>
          <p:cNvGrpSpPr/>
          <p:nvPr/>
        </p:nvGrpSpPr>
        <p:grpSpPr>
          <a:xfrm>
            <a:off x="3395210" y="1095828"/>
            <a:ext cx="8384873" cy="4998102"/>
            <a:chOff x="2115646" y="981075"/>
            <a:chExt cx="8384873" cy="4998102"/>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5646" y="1704068"/>
              <a:ext cx="8384873" cy="4275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5646" y="981075"/>
              <a:ext cx="8384873"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 name="Rectangle 9"/>
          <p:cNvSpPr/>
          <p:nvPr/>
        </p:nvSpPr>
        <p:spPr>
          <a:xfrm>
            <a:off x="3395210" y="1791153"/>
            <a:ext cx="1542709" cy="952047"/>
          </a:xfrm>
          <a:prstGeom prst="rect">
            <a:avLst/>
          </a:prstGeom>
          <a:solidFill>
            <a:srgbClr val="C00000">
              <a:alpha val="11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318919" y="1752600"/>
            <a:ext cx="1542709" cy="952047"/>
          </a:xfrm>
          <a:prstGeom prst="rect">
            <a:avLst/>
          </a:prstGeom>
          <a:solidFill>
            <a:srgbClr val="C00000">
              <a:alpha val="11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425203" y="4953000"/>
            <a:ext cx="1542709" cy="952047"/>
          </a:xfrm>
          <a:prstGeom prst="rect">
            <a:avLst/>
          </a:prstGeom>
          <a:solidFill>
            <a:srgbClr val="C00000">
              <a:alpha val="11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318918" y="4953000"/>
            <a:ext cx="1542709" cy="952047"/>
          </a:xfrm>
          <a:prstGeom prst="rect">
            <a:avLst/>
          </a:prstGeom>
          <a:solidFill>
            <a:srgbClr val="C00000">
              <a:alpha val="11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Bracket 10"/>
          <p:cNvSpPr/>
          <p:nvPr/>
        </p:nvSpPr>
        <p:spPr>
          <a:xfrm>
            <a:off x="213519" y="1095828"/>
            <a:ext cx="457200" cy="499810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ket 11"/>
          <p:cNvSpPr/>
          <p:nvPr/>
        </p:nvSpPr>
        <p:spPr>
          <a:xfrm>
            <a:off x="2651919" y="1120449"/>
            <a:ext cx="304800" cy="4998102"/>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442119" y="1443490"/>
            <a:ext cx="2362200" cy="369332"/>
          </a:xfrm>
          <a:prstGeom prst="rect">
            <a:avLst/>
          </a:prstGeom>
          <a:noFill/>
        </p:spPr>
        <p:txBody>
          <a:bodyPr wrap="square" rtlCol="0">
            <a:spAutoFit/>
          </a:bodyPr>
          <a:lstStyle/>
          <a:p>
            <a:r>
              <a:rPr lang="en-US" b="1" u="sng" dirty="0" smtClean="0">
                <a:latin typeface="Calibri" panose="020F0502020204030204" pitchFamily="34" charset="0"/>
                <a:cs typeface="Calibri" panose="020F0502020204030204" pitchFamily="34" charset="0"/>
              </a:rPr>
              <a:t>Static Code Analyses</a:t>
            </a:r>
            <a:endParaRPr lang="en-US" b="1" u="sng" dirty="0">
              <a:latin typeface="Calibri" panose="020F0502020204030204" pitchFamily="34" charset="0"/>
              <a:cs typeface="Calibri" panose="020F0502020204030204" pitchFamily="34" charset="0"/>
            </a:endParaRPr>
          </a:p>
        </p:txBody>
      </p:sp>
      <p:sp>
        <p:nvSpPr>
          <p:cNvPr id="15" name="TextBox 14"/>
          <p:cNvSpPr txBox="1"/>
          <p:nvPr/>
        </p:nvSpPr>
        <p:spPr>
          <a:xfrm>
            <a:off x="365919" y="2133600"/>
            <a:ext cx="2590800" cy="3046988"/>
          </a:xfrm>
          <a:prstGeom prst="rect">
            <a:avLst/>
          </a:prstGeom>
          <a:noFill/>
        </p:spPr>
        <p:txBody>
          <a:bodyPr wrap="square" rtlCol="0">
            <a:spAutoFit/>
          </a:bodyPr>
          <a:lstStyle/>
          <a:p>
            <a:pPr marL="228600" indent="-228600">
              <a:buFont typeface="Arial" panose="020B0604020202020204" pitchFamily="34" charset="0"/>
              <a:buChar char="•"/>
            </a:pPr>
            <a:r>
              <a:rPr lang="en-US" sz="1600" dirty="0" smtClean="0">
                <a:latin typeface="Calibri" panose="020F0502020204030204" pitchFamily="34" charset="0"/>
                <a:cs typeface="Calibri" panose="020F0502020204030204" pitchFamily="34" charset="0"/>
              </a:rPr>
              <a:t>Validate Coding Standards </a:t>
            </a:r>
            <a:endParaRPr lang="en-US" sz="1600" dirty="0">
              <a:latin typeface="Calibri" panose="020F0502020204030204" pitchFamily="34" charset="0"/>
              <a:cs typeface="Calibri" panose="020F0502020204030204" pitchFamily="34" charset="0"/>
            </a:endParaRPr>
          </a:p>
          <a:p>
            <a:pPr marL="228600" indent="-228600">
              <a:buFont typeface="Arial" panose="020B0604020202020204" pitchFamily="34" charset="0"/>
              <a:buChar char="•"/>
            </a:pPr>
            <a:r>
              <a:rPr lang="en-US" sz="1600" dirty="0" smtClean="0">
                <a:latin typeface="Calibri" panose="020F0502020204030204" pitchFamily="34" charset="0"/>
                <a:cs typeface="Calibri" panose="020F0502020204030204" pitchFamily="34" charset="0"/>
              </a:rPr>
              <a:t>Security </a:t>
            </a:r>
            <a:r>
              <a:rPr lang="en-US" sz="1600" dirty="0">
                <a:latin typeface="Calibri" panose="020F0502020204030204" pitchFamily="34" charset="0"/>
                <a:cs typeface="Calibri" panose="020F0502020204030204" pitchFamily="34" charset="0"/>
              </a:rPr>
              <a:t>vulnerabilities</a:t>
            </a:r>
          </a:p>
          <a:p>
            <a:pPr marL="228600" indent="-228600">
              <a:buFont typeface="Arial" panose="020B0604020202020204" pitchFamily="34" charset="0"/>
              <a:buChar char="•"/>
            </a:pPr>
            <a:r>
              <a:rPr lang="en-US" sz="1600" dirty="0">
                <a:latin typeface="Calibri" panose="020F0502020204030204" pitchFamily="34" charset="0"/>
                <a:cs typeface="Calibri" panose="020F0502020204030204" pitchFamily="34" charset="0"/>
              </a:rPr>
              <a:t>D</a:t>
            </a:r>
            <a:r>
              <a:rPr lang="en-US" sz="1600" dirty="0" smtClean="0">
                <a:latin typeface="Calibri" panose="020F0502020204030204" pitchFamily="34" charset="0"/>
                <a:cs typeface="Calibri" panose="020F0502020204030204" pitchFamily="34" charset="0"/>
              </a:rPr>
              <a:t>uplicate </a:t>
            </a:r>
            <a:r>
              <a:rPr lang="en-US" sz="1600" dirty="0">
                <a:latin typeface="Calibri" panose="020F0502020204030204" pitchFamily="34" charset="0"/>
                <a:cs typeface="Calibri" panose="020F0502020204030204" pitchFamily="34" charset="0"/>
              </a:rPr>
              <a:t>code</a:t>
            </a:r>
          </a:p>
          <a:p>
            <a:pPr marL="228600" indent="-228600">
              <a:buFont typeface="Arial" panose="020B0604020202020204" pitchFamily="34" charset="0"/>
              <a:buChar char="•"/>
            </a:pPr>
            <a:r>
              <a:rPr lang="en-US" sz="1600" dirty="0" smtClean="0">
                <a:latin typeface="Calibri" panose="020F0502020204030204" pitchFamily="34" charset="0"/>
                <a:cs typeface="Calibri" panose="020F0502020204030204" pitchFamily="34" charset="0"/>
              </a:rPr>
              <a:t>Code Complexity </a:t>
            </a:r>
            <a:endParaRPr lang="en-US" sz="1600" dirty="0">
              <a:latin typeface="Calibri" panose="020F0502020204030204" pitchFamily="34" charset="0"/>
              <a:cs typeface="Calibri" panose="020F0502020204030204" pitchFamily="34" charset="0"/>
            </a:endParaRPr>
          </a:p>
          <a:p>
            <a:pPr marL="228600" indent="-228600">
              <a:buFont typeface="Arial" panose="020B0604020202020204" pitchFamily="34" charset="0"/>
              <a:buChar char="•"/>
            </a:pPr>
            <a:r>
              <a:rPr lang="en-US" sz="1600" dirty="0" smtClean="0">
                <a:latin typeface="Calibri" panose="020F0502020204030204" pitchFamily="34" charset="0"/>
                <a:cs typeface="Calibri" panose="020F0502020204030204" pitchFamily="34" charset="0"/>
              </a:rPr>
              <a:t>Documentation </a:t>
            </a:r>
            <a:r>
              <a:rPr lang="en-US" sz="1600" dirty="0">
                <a:latin typeface="Calibri" panose="020F0502020204030204" pitchFamily="34" charset="0"/>
                <a:cs typeface="Calibri" panose="020F0502020204030204" pitchFamily="34" charset="0"/>
              </a:rPr>
              <a:t>and comments</a:t>
            </a:r>
          </a:p>
          <a:p>
            <a:pPr marL="228600" indent="-228600">
              <a:buFont typeface="Arial" panose="020B0604020202020204" pitchFamily="34" charset="0"/>
              <a:buChar char="•"/>
            </a:pPr>
            <a:r>
              <a:rPr lang="en-US" sz="1600" dirty="0">
                <a:latin typeface="Calibri" panose="020F0502020204030204" pitchFamily="34" charset="0"/>
                <a:cs typeface="Calibri" panose="020F0502020204030204" pitchFamily="34" charset="0"/>
              </a:rPr>
              <a:t>Whether the code has unit </a:t>
            </a:r>
            <a:r>
              <a:rPr lang="en-US" sz="1600" dirty="0" smtClean="0">
                <a:latin typeface="Calibri" panose="020F0502020204030204" pitchFamily="34" charset="0"/>
                <a:cs typeface="Calibri" panose="020F0502020204030204" pitchFamily="34" charset="0"/>
              </a:rPr>
              <a:t>tests</a:t>
            </a:r>
          </a:p>
          <a:p>
            <a:pPr marL="228600" indent="-228600">
              <a:buFont typeface="Arial" panose="020B0604020202020204" pitchFamily="34" charset="0"/>
              <a:buChar char="•"/>
            </a:pPr>
            <a:r>
              <a:rPr lang="en-US" sz="1600" dirty="0">
                <a:latin typeface="Calibri" panose="020F0502020204030204" pitchFamily="34" charset="0"/>
                <a:cs typeface="Calibri" panose="020F0502020204030204" pitchFamily="34" charset="0"/>
              </a:rPr>
              <a:t>Code Coverage</a:t>
            </a:r>
          </a:p>
          <a:p>
            <a:pPr marL="228600" indent="-228600">
              <a:buFont typeface="Arial" panose="020B0604020202020204" pitchFamily="34" charset="0"/>
              <a:buChar char="•"/>
            </a:pPr>
            <a:r>
              <a:rPr lang="en-US" sz="1600" dirty="0" smtClean="0">
                <a:latin typeface="Calibri" panose="020F0502020204030204" pitchFamily="34" charset="0"/>
                <a:cs typeface="Calibri" panose="020F0502020204030204" pitchFamily="34" charset="0"/>
              </a:rPr>
              <a:t>Whether </a:t>
            </a:r>
            <a:r>
              <a:rPr lang="en-US" sz="1600" dirty="0">
                <a:latin typeface="Calibri" panose="020F0502020204030204" pitchFamily="34" charset="0"/>
                <a:cs typeface="Calibri" panose="020F0502020204030204" pitchFamily="34" charset="0"/>
              </a:rPr>
              <a:t>the code follows </a:t>
            </a:r>
            <a:r>
              <a:rPr lang="en-US" sz="1600" dirty="0" smtClean="0">
                <a:latin typeface="Calibri" panose="020F0502020204030204" pitchFamily="34" charset="0"/>
                <a:cs typeface="Calibri" panose="020F0502020204030204" pitchFamily="34" charset="0"/>
              </a:rPr>
              <a:t>architecture principles</a:t>
            </a:r>
          </a:p>
          <a:p>
            <a:pPr marL="171450" indent="-1714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9773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9719" y="990600"/>
            <a:ext cx="11658600" cy="4572000"/>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1323975"/>
            <a:ext cx="11201400"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2"/>
          <p:cNvSpPr>
            <a:spLocks noGrp="1"/>
          </p:cNvSpPr>
          <p:nvPr>
            <p:ph type="title"/>
          </p:nvPr>
        </p:nvSpPr>
        <p:spPr>
          <a:xfrm>
            <a:off x="537015" y="60740"/>
            <a:ext cx="11624823" cy="642646"/>
          </a:xfrm>
        </p:spPr>
        <p:txBody>
          <a:bodyPr/>
          <a:lstStyle/>
          <a:p>
            <a:r>
              <a:rPr lang="en-US" dirty="0" smtClean="0"/>
              <a:t>Unit |Functional Test Case - Reference Mapping</a:t>
            </a:r>
            <a:endParaRPr lang="en-US" dirty="0"/>
          </a:p>
        </p:txBody>
      </p:sp>
      <p:sp>
        <p:nvSpPr>
          <p:cNvPr id="4" name="Rectangle 3"/>
          <p:cNvSpPr/>
          <p:nvPr/>
        </p:nvSpPr>
        <p:spPr>
          <a:xfrm>
            <a:off x="4981576" y="3914775"/>
            <a:ext cx="685800" cy="1266825"/>
          </a:xfrm>
          <a:prstGeom prst="rect">
            <a:avLst/>
          </a:prstGeom>
          <a:solidFill>
            <a:srgbClr val="F1896C">
              <a:alpha val="3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903619" y="3914774"/>
            <a:ext cx="685800" cy="1266825"/>
          </a:xfrm>
          <a:prstGeom prst="rect">
            <a:avLst/>
          </a:prstGeom>
          <a:solidFill>
            <a:srgbClr val="F1896C">
              <a:alpha val="3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422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114" y="5295900"/>
            <a:ext cx="11870638" cy="895081"/>
          </a:xfrm>
          <a:prstGeom prst="roundRect">
            <a:avLst>
              <a:gd name="adj" fmla="val 5082"/>
            </a:avLst>
          </a:prstGeom>
          <a:solidFill>
            <a:schemeClr val="tx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bg1"/>
              </a:solidFill>
              <a:latin typeface="Calibri" panose="020F0502020204030204" pitchFamily="34" charset="0"/>
              <a:cs typeface="Calibri" panose="020F0502020204030204" pitchFamily="34" charset="0"/>
            </a:endParaRPr>
          </a:p>
        </p:txBody>
      </p:sp>
      <p:cxnSp>
        <p:nvCxnSpPr>
          <p:cNvPr id="45" name="Straight Connector 44"/>
          <p:cNvCxnSpPr/>
          <p:nvPr/>
        </p:nvCxnSpPr>
        <p:spPr>
          <a:xfrm flipH="1">
            <a:off x="4205161" y="1260012"/>
            <a:ext cx="12847" cy="4937760"/>
          </a:xfrm>
          <a:prstGeom prst="line">
            <a:avLst/>
          </a:prstGeom>
          <a:ln>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885979" y="1221376"/>
            <a:ext cx="12847" cy="4937760"/>
          </a:xfrm>
          <a:prstGeom prst="line">
            <a:avLst/>
          </a:prstGeom>
          <a:ln>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7496973" y="1243767"/>
            <a:ext cx="12847" cy="4937760"/>
          </a:xfrm>
          <a:prstGeom prst="line">
            <a:avLst/>
          </a:prstGeom>
          <a:ln>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9213354" y="1243767"/>
            <a:ext cx="12847" cy="4937760"/>
          </a:xfrm>
          <a:prstGeom prst="line">
            <a:avLst/>
          </a:prstGeom>
          <a:ln>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10806384" y="1221375"/>
            <a:ext cx="12847" cy="4937760"/>
          </a:xfrm>
          <a:prstGeom prst="line">
            <a:avLst/>
          </a:prstGeom>
          <a:ln>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072015" y="1214295"/>
            <a:ext cx="8847737" cy="45719"/>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8" name="Oval 17"/>
          <p:cNvSpPr/>
          <p:nvPr/>
        </p:nvSpPr>
        <p:spPr>
          <a:xfrm>
            <a:off x="3072017" y="854332"/>
            <a:ext cx="693738" cy="695459"/>
          </a:xfrm>
          <a:prstGeom prst="ellipse">
            <a:avLst/>
          </a:prstGeom>
          <a:solidFill>
            <a:schemeClr val="accent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Calibri" panose="020F0502020204030204" pitchFamily="34" charset="0"/>
              <a:cs typeface="Calibri" panose="020F0502020204030204" pitchFamily="34" charset="0"/>
            </a:endParaRPr>
          </a:p>
        </p:txBody>
      </p:sp>
      <p:sp>
        <p:nvSpPr>
          <p:cNvPr id="19" name="Oval 18"/>
          <p:cNvSpPr/>
          <p:nvPr/>
        </p:nvSpPr>
        <p:spPr>
          <a:xfrm>
            <a:off x="4711817" y="873649"/>
            <a:ext cx="693738" cy="695459"/>
          </a:xfrm>
          <a:prstGeom prst="ellipse">
            <a:avLst/>
          </a:prstGeom>
          <a:solidFill>
            <a:schemeClr val="accent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Calibri" panose="020F0502020204030204" pitchFamily="34" charset="0"/>
              <a:cs typeface="Calibri" panose="020F0502020204030204" pitchFamily="34" charset="0"/>
            </a:endParaRPr>
          </a:p>
        </p:txBody>
      </p:sp>
      <p:sp>
        <p:nvSpPr>
          <p:cNvPr id="20" name="Oval 19"/>
          <p:cNvSpPr/>
          <p:nvPr/>
        </p:nvSpPr>
        <p:spPr>
          <a:xfrm>
            <a:off x="6351617" y="852185"/>
            <a:ext cx="693738" cy="695459"/>
          </a:xfrm>
          <a:prstGeom prst="ellipse">
            <a:avLst/>
          </a:prstGeom>
          <a:solidFill>
            <a:schemeClr val="accent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Calibri" panose="020F0502020204030204" pitchFamily="34" charset="0"/>
              <a:cs typeface="Calibri" panose="020F0502020204030204" pitchFamily="34" charset="0"/>
            </a:endParaRPr>
          </a:p>
        </p:txBody>
      </p:sp>
      <p:sp>
        <p:nvSpPr>
          <p:cNvPr id="21" name="Oval 20"/>
          <p:cNvSpPr/>
          <p:nvPr/>
        </p:nvSpPr>
        <p:spPr>
          <a:xfrm>
            <a:off x="7991417" y="841451"/>
            <a:ext cx="693738" cy="695459"/>
          </a:xfrm>
          <a:prstGeom prst="ellipse">
            <a:avLst/>
          </a:prstGeom>
          <a:solidFill>
            <a:schemeClr val="accent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Calibri" panose="020F0502020204030204" pitchFamily="34" charset="0"/>
              <a:cs typeface="Calibri" panose="020F0502020204030204" pitchFamily="34" charset="0"/>
            </a:endParaRPr>
          </a:p>
        </p:txBody>
      </p:sp>
      <p:sp>
        <p:nvSpPr>
          <p:cNvPr id="22" name="Oval 21"/>
          <p:cNvSpPr/>
          <p:nvPr/>
        </p:nvSpPr>
        <p:spPr>
          <a:xfrm>
            <a:off x="9631217" y="873649"/>
            <a:ext cx="693738" cy="695459"/>
          </a:xfrm>
          <a:prstGeom prst="ellipse">
            <a:avLst/>
          </a:prstGeom>
          <a:solidFill>
            <a:schemeClr val="accent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Calibri" panose="020F0502020204030204" pitchFamily="34" charset="0"/>
              <a:cs typeface="Calibri" panose="020F0502020204030204" pitchFamily="34" charset="0"/>
            </a:endParaRPr>
          </a:p>
        </p:txBody>
      </p:sp>
      <p:sp>
        <p:nvSpPr>
          <p:cNvPr id="23" name="Oval 22"/>
          <p:cNvSpPr/>
          <p:nvPr/>
        </p:nvSpPr>
        <p:spPr>
          <a:xfrm>
            <a:off x="11271018" y="873649"/>
            <a:ext cx="693738" cy="695459"/>
          </a:xfrm>
          <a:prstGeom prst="ellipse">
            <a:avLst/>
          </a:prstGeom>
          <a:solidFill>
            <a:schemeClr val="accent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Calibri" panose="020F0502020204030204" pitchFamily="34" charset="0"/>
              <a:cs typeface="Calibri" panose="020F0502020204030204" pitchFamily="34" charset="0"/>
            </a:endParaRPr>
          </a:p>
        </p:txBody>
      </p:sp>
      <p:sp>
        <p:nvSpPr>
          <p:cNvPr id="28" name="TextBox 27"/>
          <p:cNvSpPr txBox="1"/>
          <p:nvPr/>
        </p:nvSpPr>
        <p:spPr>
          <a:xfrm>
            <a:off x="3072016" y="920802"/>
            <a:ext cx="693738" cy="369332"/>
          </a:xfrm>
          <a:prstGeom prst="rect">
            <a:avLst/>
          </a:prstGeom>
          <a:noFill/>
        </p:spPr>
        <p:txBody>
          <a:bodyPr wrap="square" rtlCol="0">
            <a:spAutoFit/>
          </a:bodyPr>
          <a:lstStyle/>
          <a:p>
            <a:pPr algn="ctr"/>
            <a:r>
              <a:rPr lang="en-US" dirty="0" smtClean="0">
                <a:solidFill>
                  <a:schemeClr val="bg1"/>
                </a:solidFill>
                <a:latin typeface="Calibri" panose="020F0502020204030204" pitchFamily="34" charset="0"/>
                <a:cs typeface="Calibri" panose="020F0502020204030204" pitchFamily="34" charset="0"/>
              </a:rPr>
              <a:t>Q1</a:t>
            </a:r>
            <a:endParaRPr lang="en-US" dirty="0">
              <a:solidFill>
                <a:schemeClr val="bg1"/>
              </a:solidFill>
              <a:latin typeface="Calibri" panose="020F0502020204030204" pitchFamily="34" charset="0"/>
              <a:cs typeface="Calibri" panose="020F0502020204030204" pitchFamily="34" charset="0"/>
            </a:endParaRPr>
          </a:p>
        </p:txBody>
      </p:sp>
      <p:graphicFrame>
        <p:nvGraphicFramePr>
          <p:cNvPr id="37" name="Table 36"/>
          <p:cNvGraphicFramePr>
            <a:graphicFrameLocks noGrp="1"/>
          </p:cNvGraphicFramePr>
          <p:nvPr>
            <p:extLst>
              <p:ext uri="{D42A27DB-BD31-4B8C-83A1-F6EECF244321}">
                <p14:modId xmlns:p14="http://schemas.microsoft.com/office/powerpoint/2010/main" val="1902243711"/>
              </p:ext>
            </p:extLst>
          </p:nvPr>
        </p:nvGraphicFramePr>
        <p:xfrm>
          <a:off x="132659" y="1524000"/>
          <a:ext cx="2697872" cy="3772842"/>
        </p:xfrm>
        <a:graphic>
          <a:graphicData uri="http://schemas.openxmlformats.org/drawingml/2006/table">
            <a:tbl>
              <a:tblPr firstRow="1" firstCol="1" bandRow="1">
                <a:tableStyleId>{B301B821-A1FF-4177-AEE7-76D212191A09}</a:tableStyleId>
              </a:tblPr>
              <a:tblGrid>
                <a:gridCol w="2697872"/>
              </a:tblGrid>
              <a:tr h="327768">
                <a:tc>
                  <a:txBody>
                    <a:bodyPr/>
                    <a:lstStyle/>
                    <a:p>
                      <a:pPr marL="0" marR="0" algn="ctr">
                        <a:lnSpc>
                          <a:spcPct val="115000"/>
                        </a:lnSpc>
                        <a:spcBef>
                          <a:spcPts val="0"/>
                        </a:spcBef>
                        <a:spcAft>
                          <a:spcPts val="0"/>
                        </a:spcAft>
                      </a:pPr>
                      <a:r>
                        <a:rPr lang="en-US" sz="1400" dirty="0" smtClean="0">
                          <a:effectLst/>
                        </a:rPr>
                        <a:t>Action Plan</a:t>
                      </a:r>
                      <a:endParaRPr lang="en-US" sz="1400" dirty="0">
                        <a:effectLst/>
                        <a:latin typeface="Calibri" panose="020F0502020204030204" pitchFamily="34" charset="0"/>
                        <a:ea typeface="Calibri"/>
                        <a:cs typeface="Calibri" panose="020F0502020204030204" pitchFamily="34" charset="0"/>
                      </a:endParaRPr>
                    </a:p>
                  </a:txBody>
                  <a:tcPr marL="68410" marR="68410" marT="0" marB="0"/>
                </a:tc>
              </a:tr>
              <a:tr h="242263">
                <a:tc>
                  <a:txBody>
                    <a:bodyPr/>
                    <a:lstStyle/>
                    <a:p>
                      <a:pPr marL="0" marR="0">
                        <a:lnSpc>
                          <a:spcPct val="115000"/>
                        </a:lnSpc>
                        <a:spcBef>
                          <a:spcPts val="0"/>
                        </a:spcBef>
                        <a:spcAft>
                          <a:spcPts val="0"/>
                        </a:spcAft>
                      </a:pPr>
                      <a:r>
                        <a:rPr lang="en-US" sz="1400" dirty="0" smtClean="0">
                          <a:effectLst/>
                          <a:latin typeface="Calibri" panose="020F0502020204030204" pitchFamily="34" charset="0"/>
                          <a:ea typeface="Calibri"/>
                          <a:cs typeface="Calibri" panose="020F0502020204030204" pitchFamily="34" charset="0"/>
                        </a:rPr>
                        <a:t>Initiate – Analysis</a:t>
                      </a:r>
                      <a:endParaRPr lang="en-US" sz="1400" dirty="0">
                        <a:effectLst/>
                        <a:latin typeface="Calibri" panose="020F0502020204030204" pitchFamily="34" charset="0"/>
                        <a:ea typeface="Calibri"/>
                        <a:cs typeface="Calibri" panose="020F0502020204030204" pitchFamily="34" charset="0"/>
                      </a:endParaRPr>
                    </a:p>
                  </a:txBody>
                  <a:tcPr marL="68410" marR="68410" marT="0" marB="0"/>
                </a:tc>
              </a:tr>
              <a:tr h="252110">
                <a:tc>
                  <a:txBody>
                    <a:bodyPr/>
                    <a:lstStyle/>
                    <a:p>
                      <a:pPr marL="0" marR="0">
                        <a:lnSpc>
                          <a:spcPct val="115000"/>
                        </a:lnSpc>
                        <a:spcBef>
                          <a:spcPts val="0"/>
                        </a:spcBef>
                        <a:spcAft>
                          <a:spcPts val="0"/>
                        </a:spcAft>
                      </a:pPr>
                      <a:r>
                        <a:rPr lang="en-US" sz="1400" dirty="0" smtClean="0">
                          <a:effectLst/>
                          <a:latin typeface="Calibri" panose="020F0502020204030204" pitchFamily="34" charset="0"/>
                          <a:ea typeface="Calibri"/>
                          <a:cs typeface="Calibri" panose="020F0502020204030204" pitchFamily="34" charset="0"/>
                        </a:rPr>
                        <a:t>POC/PILOT</a:t>
                      </a:r>
                      <a:endParaRPr lang="en-US" sz="1400" dirty="0">
                        <a:effectLst/>
                        <a:latin typeface="Calibri" panose="020F0502020204030204" pitchFamily="34" charset="0"/>
                        <a:ea typeface="Calibri"/>
                        <a:cs typeface="Calibri" panose="020F0502020204030204" pitchFamily="34" charset="0"/>
                      </a:endParaRPr>
                    </a:p>
                  </a:txBody>
                  <a:tcPr marL="68410" marR="68410" marT="0" marB="0"/>
                </a:tc>
              </a:tr>
              <a:tr h="302219">
                <a:tc>
                  <a:txBody>
                    <a:bodyPr/>
                    <a:lstStyle/>
                    <a:p>
                      <a:pPr marL="0" marR="0">
                        <a:lnSpc>
                          <a:spcPct val="115000"/>
                        </a:lnSpc>
                        <a:spcBef>
                          <a:spcPts val="0"/>
                        </a:spcBef>
                        <a:spcAft>
                          <a:spcPts val="0"/>
                        </a:spcAft>
                      </a:pPr>
                      <a:r>
                        <a:rPr lang="en-US" sz="1400" dirty="0" smtClean="0">
                          <a:effectLst/>
                          <a:latin typeface="Calibri" panose="020F0502020204030204" pitchFamily="34" charset="0"/>
                          <a:ea typeface="Calibri"/>
                          <a:cs typeface="Calibri" panose="020F0502020204030204" pitchFamily="34" charset="0"/>
                        </a:rPr>
                        <a:t>Phase</a:t>
                      </a:r>
                      <a:r>
                        <a:rPr lang="en-US" sz="1400" baseline="0" dirty="0" smtClean="0">
                          <a:effectLst/>
                          <a:latin typeface="Calibri" panose="020F0502020204030204" pitchFamily="34" charset="0"/>
                          <a:ea typeface="Calibri"/>
                          <a:cs typeface="Calibri" panose="020F0502020204030204" pitchFamily="34" charset="0"/>
                        </a:rPr>
                        <a:t> I – Implementation – Java</a:t>
                      </a:r>
                      <a:endParaRPr lang="en-US" sz="1400" dirty="0">
                        <a:effectLst/>
                        <a:latin typeface="Calibri" panose="020F0502020204030204" pitchFamily="34" charset="0"/>
                        <a:ea typeface="Calibri"/>
                        <a:cs typeface="Calibri" panose="020F0502020204030204" pitchFamily="34" charset="0"/>
                      </a:endParaRPr>
                    </a:p>
                  </a:txBody>
                  <a:tcPr marL="68410" marR="68410" marT="0" marB="0"/>
                </a:tc>
              </a:tr>
              <a:tr h="332785">
                <a:tc>
                  <a:txBody>
                    <a:bodyPr/>
                    <a:lstStyle/>
                    <a:p>
                      <a:pPr marL="0" marR="0">
                        <a:lnSpc>
                          <a:spcPct val="115000"/>
                        </a:lnSpc>
                        <a:spcBef>
                          <a:spcPts val="0"/>
                        </a:spcBef>
                        <a:spcAft>
                          <a:spcPts val="0"/>
                        </a:spcAft>
                      </a:pPr>
                      <a:r>
                        <a:rPr lang="en-US" sz="1400" dirty="0" smtClean="0">
                          <a:effectLst/>
                          <a:latin typeface="Calibri" panose="020F0502020204030204" pitchFamily="34" charset="0"/>
                          <a:ea typeface="Calibri"/>
                          <a:cs typeface="Calibri" panose="020F0502020204030204" pitchFamily="34" charset="0"/>
                        </a:rPr>
                        <a:t>Sonarqube – Centralized Process</a:t>
                      </a:r>
                      <a:endParaRPr lang="en-US" sz="1400" dirty="0">
                        <a:effectLst/>
                        <a:latin typeface="Calibri" panose="020F0502020204030204" pitchFamily="34" charset="0"/>
                        <a:ea typeface="Calibri"/>
                        <a:cs typeface="Calibri" panose="020F0502020204030204" pitchFamily="34" charset="0"/>
                      </a:endParaRPr>
                    </a:p>
                  </a:txBody>
                  <a:tcPr marL="68410" marR="68410" marT="0" marB="0"/>
                </a:tc>
              </a:tr>
              <a:tr h="33278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effectLst/>
                          <a:latin typeface="Calibri" panose="020F0502020204030204" pitchFamily="34" charset="0"/>
                          <a:ea typeface="Calibri"/>
                          <a:cs typeface="Calibri" panose="020F0502020204030204" pitchFamily="34" charset="0"/>
                        </a:rPr>
                        <a:t>Unit Testing – Centralized Process</a:t>
                      </a:r>
                      <a:endParaRPr lang="en-US" sz="1400" dirty="0">
                        <a:effectLst/>
                        <a:latin typeface="Calibri" panose="020F0502020204030204" pitchFamily="34" charset="0"/>
                        <a:ea typeface="Calibri"/>
                        <a:cs typeface="Calibri" panose="020F0502020204030204" pitchFamily="34" charset="0"/>
                      </a:endParaRPr>
                    </a:p>
                  </a:txBody>
                  <a:tcPr marL="68410" marR="68410" marT="0" marB="0"/>
                </a:tc>
              </a:tr>
              <a:tr h="33278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effectLst/>
                          <a:latin typeface="Calibri" panose="020F0502020204030204" pitchFamily="34" charset="0"/>
                          <a:ea typeface="Calibri"/>
                          <a:cs typeface="Calibri" panose="020F0502020204030204" pitchFamily="34" charset="0"/>
                        </a:rPr>
                        <a:t>Functional Testing</a:t>
                      </a:r>
                      <a:endParaRPr lang="en-US" sz="1400" dirty="0">
                        <a:effectLst/>
                        <a:latin typeface="Calibri" panose="020F0502020204030204" pitchFamily="34" charset="0"/>
                        <a:ea typeface="Calibri"/>
                        <a:cs typeface="Calibri" panose="020F0502020204030204" pitchFamily="34" charset="0"/>
                      </a:endParaRPr>
                    </a:p>
                  </a:txBody>
                  <a:tcPr marL="68410" marR="68410" marT="0" marB="0"/>
                </a:tc>
              </a:tr>
              <a:tr h="33278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effectLst/>
                          <a:latin typeface="Calibri" panose="020F0502020204030204" pitchFamily="34" charset="0"/>
                          <a:ea typeface="Calibri"/>
                          <a:cs typeface="Calibri" panose="020F0502020204030204" pitchFamily="34" charset="0"/>
                        </a:rPr>
                        <a:t>Phase</a:t>
                      </a:r>
                      <a:r>
                        <a:rPr lang="en-US" sz="1400" baseline="0" dirty="0" smtClean="0">
                          <a:effectLst/>
                          <a:latin typeface="Calibri" panose="020F0502020204030204" pitchFamily="34" charset="0"/>
                          <a:ea typeface="Calibri"/>
                          <a:cs typeface="Calibri" panose="020F0502020204030204" pitchFamily="34" charset="0"/>
                        </a:rPr>
                        <a:t> II– Implementation – Mainframe</a:t>
                      </a:r>
                      <a:endParaRPr lang="en-US" sz="1400" dirty="0">
                        <a:effectLst/>
                        <a:latin typeface="Calibri" panose="020F0502020204030204" pitchFamily="34" charset="0"/>
                        <a:ea typeface="Calibri"/>
                        <a:cs typeface="Calibri" panose="020F0502020204030204" pitchFamily="34" charset="0"/>
                      </a:endParaRPr>
                    </a:p>
                  </a:txBody>
                  <a:tcPr marL="68410" marR="68410" marT="0" marB="0"/>
                </a:tc>
              </a:tr>
              <a:tr h="33278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effectLst/>
                          <a:latin typeface="Calibri" panose="020F0502020204030204" pitchFamily="34" charset="0"/>
                          <a:ea typeface="Calibri"/>
                          <a:cs typeface="Calibri" panose="020F0502020204030204" pitchFamily="34" charset="0"/>
                        </a:rPr>
                        <a:t>Phase</a:t>
                      </a:r>
                      <a:r>
                        <a:rPr lang="en-US" sz="1400" baseline="0" dirty="0" smtClean="0">
                          <a:effectLst/>
                          <a:latin typeface="Calibri" panose="020F0502020204030204" pitchFamily="34" charset="0"/>
                          <a:ea typeface="Calibri"/>
                          <a:cs typeface="Calibri" panose="020F0502020204030204" pitchFamily="34" charset="0"/>
                        </a:rPr>
                        <a:t> III – Implementation – Cross Technologies</a:t>
                      </a:r>
                      <a:endParaRPr lang="en-US" sz="1400" dirty="0">
                        <a:effectLst/>
                        <a:latin typeface="Calibri" panose="020F0502020204030204" pitchFamily="34" charset="0"/>
                        <a:ea typeface="Calibri"/>
                        <a:cs typeface="Calibri" panose="020F0502020204030204" pitchFamily="34" charset="0"/>
                      </a:endParaRPr>
                    </a:p>
                  </a:txBody>
                  <a:tcPr marL="68410" marR="68410" marT="0" marB="0"/>
                </a:tc>
              </a:tr>
              <a:tr h="332785">
                <a:tc>
                  <a:txBody>
                    <a:bodyPr/>
                    <a:lstStyle/>
                    <a:p>
                      <a:pPr marL="0" marR="0">
                        <a:lnSpc>
                          <a:spcPct val="115000"/>
                        </a:lnSpc>
                        <a:spcBef>
                          <a:spcPts val="0"/>
                        </a:spcBef>
                        <a:spcAft>
                          <a:spcPts val="0"/>
                        </a:spcAft>
                      </a:pPr>
                      <a:endParaRPr lang="en-US" sz="1400" dirty="0">
                        <a:effectLst/>
                        <a:latin typeface="Calibri" panose="020F0502020204030204" pitchFamily="34" charset="0"/>
                        <a:ea typeface="Calibri"/>
                        <a:cs typeface="Calibri" panose="020F0502020204030204" pitchFamily="34" charset="0"/>
                      </a:endParaRPr>
                    </a:p>
                  </a:txBody>
                  <a:tcPr marL="68410" marR="68410" marT="0" marB="0"/>
                </a:tc>
              </a:tr>
              <a:tr h="332785">
                <a:tc>
                  <a:txBody>
                    <a:bodyPr/>
                    <a:lstStyle/>
                    <a:p>
                      <a:pPr marL="0" marR="0">
                        <a:lnSpc>
                          <a:spcPct val="115000"/>
                        </a:lnSpc>
                        <a:spcBef>
                          <a:spcPts val="0"/>
                        </a:spcBef>
                        <a:spcAft>
                          <a:spcPts val="0"/>
                        </a:spcAft>
                      </a:pPr>
                      <a:endParaRPr lang="en-US" sz="1400" dirty="0">
                        <a:effectLst/>
                        <a:latin typeface="Calibri" panose="020F0502020204030204" pitchFamily="34" charset="0"/>
                        <a:ea typeface="Calibri"/>
                        <a:cs typeface="Calibri" panose="020F0502020204030204" pitchFamily="34" charset="0"/>
                      </a:endParaRPr>
                    </a:p>
                  </a:txBody>
                  <a:tcPr marL="68410" marR="68410" marT="0" marB="0"/>
                </a:tc>
              </a:tr>
            </a:tbl>
          </a:graphicData>
        </a:graphic>
      </p:graphicFrame>
      <p:sp>
        <p:nvSpPr>
          <p:cNvPr id="38" name="Rectangle 37"/>
          <p:cNvSpPr/>
          <p:nvPr/>
        </p:nvSpPr>
        <p:spPr>
          <a:xfrm>
            <a:off x="3072016" y="1936158"/>
            <a:ext cx="490795" cy="167425"/>
          </a:xfrm>
          <a:prstGeom prst="rect">
            <a:avLst/>
          </a:prstGeom>
          <a:solidFill>
            <a:schemeClr val="tx1">
              <a:lumMod val="50000"/>
              <a:lumOff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9" name="Rectangle 38"/>
          <p:cNvSpPr/>
          <p:nvPr/>
        </p:nvSpPr>
        <p:spPr>
          <a:xfrm>
            <a:off x="3173486" y="2486875"/>
            <a:ext cx="1459421" cy="167425"/>
          </a:xfrm>
          <a:prstGeom prst="rect">
            <a:avLst/>
          </a:prstGeom>
          <a:solidFill>
            <a:schemeClr val="tx1">
              <a:lumMod val="50000"/>
              <a:lumOff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0" name="Rectangle 39"/>
          <p:cNvSpPr/>
          <p:nvPr/>
        </p:nvSpPr>
        <p:spPr>
          <a:xfrm>
            <a:off x="3317413" y="2768600"/>
            <a:ext cx="1459421" cy="167425"/>
          </a:xfrm>
          <a:prstGeom prst="rect">
            <a:avLst/>
          </a:prstGeom>
          <a:solidFill>
            <a:schemeClr val="tx1">
              <a:lumMod val="50000"/>
              <a:lumOff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1" name="Rectangle 40"/>
          <p:cNvSpPr/>
          <p:nvPr/>
        </p:nvSpPr>
        <p:spPr>
          <a:xfrm>
            <a:off x="3562811" y="3080229"/>
            <a:ext cx="2006703" cy="167425"/>
          </a:xfrm>
          <a:prstGeom prst="rect">
            <a:avLst/>
          </a:prstGeom>
          <a:solidFill>
            <a:schemeClr val="tx1">
              <a:lumMod val="50000"/>
              <a:lumOff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2" name="Pentagon 41"/>
          <p:cNvSpPr/>
          <p:nvPr/>
        </p:nvSpPr>
        <p:spPr>
          <a:xfrm>
            <a:off x="6127670" y="4038600"/>
            <a:ext cx="3070604" cy="167425"/>
          </a:xfrm>
          <a:prstGeom prst="homePlate">
            <a:avLst/>
          </a:prstGeom>
          <a:solidFill>
            <a:schemeClr val="tx1">
              <a:lumMod val="50000"/>
              <a:lumOff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3" name="Rectangle 42"/>
          <p:cNvSpPr/>
          <p:nvPr/>
        </p:nvSpPr>
        <p:spPr>
          <a:xfrm>
            <a:off x="4889050" y="3429000"/>
            <a:ext cx="2006703" cy="167425"/>
          </a:xfrm>
          <a:prstGeom prst="rect">
            <a:avLst/>
          </a:prstGeom>
          <a:solidFill>
            <a:schemeClr val="tx1">
              <a:lumMod val="50000"/>
              <a:lumOff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 name="TextBox 1"/>
          <p:cNvSpPr txBox="1"/>
          <p:nvPr/>
        </p:nvSpPr>
        <p:spPr>
          <a:xfrm>
            <a:off x="289719" y="5520674"/>
            <a:ext cx="2327707" cy="369332"/>
          </a:xfrm>
          <a:prstGeom prst="rect">
            <a:avLst/>
          </a:prstGeom>
          <a:noFill/>
        </p:spPr>
        <p:txBody>
          <a:bodyPr wrap="square" rtlCol="0">
            <a:spAutoFit/>
          </a:bodyPr>
          <a:lstStyle/>
          <a:p>
            <a:r>
              <a:rPr lang="en-US" b="1" dirty="0" smtClean="0">
                <a:latin typeface="Calibri" panose="020F0502020204030204" pitchFamily="34" charset="0"/>
                <a:cs typeface="Calibri" panose="020F0502020204030204" pitchFamily="34" charset="0"/>
              </a:rPr>
              <a:t>Benefits</a:t>
            </a:r>
            <a:endParaRPr lang="en-US" b="1" dirty="0">
              <a:latin typeface="Calibri" panose="020F0502020204030204" pitchFamily="34" charset="0"/>
              <a:cs typeface="Calibri" panose="020F0502020204030204" pitchFamily="34" charset="0"/>
            </a:endParaRPr>
          </a:p>
        </p:txBody>
      </p:sp>
      <p:sp>
        <p:nvSpPr>
          <p:cNvPr id="44" name="TextBox 43"/>
          <p:cNvSpPr txBox="1"/>
          <p:nvPr/>
        </p:nvSpPr>
        <p:spPr>
          <a:xfrm>
            <a:off x="4280082" y="5303031"/>
            <a:ext cx="1578041"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latin typeface="Calibri" panose="020F0502020204030204" pitchFamily="34" charset="0"/>
                <a:cs typeface="Calibri" panose="020F0502020204030204" pitchFamily="34" charset="0"/>
              </a:rPr>
              <a:t>TBU</a:t>
            </a:r>
          </a:p>
        </p:txBody>
      </p:sp>
      <p:sp>
        <p:nvSpPr>
          <p:cNvPr id="50" name="TextBox 49"/>
          <p:cNvSpPr txBox="1"/>
          <p:nvPr/>
        </p:nvSpPr>
        <p:spPr>
          <a:xfrm>
            <a:off x="4696619" y="927100"/>
            <a:ext cx="693738" cy="369332"/>
          </a:xfrm>
          <a:prstGeom prst="rect">
            <a:avLst/>
          </a:prstGeom>
          <a:noFill/>
        </p:spPr>
        <p:txBody>
          <a:bodyPr wrap="square" rtlCol="0">
            <a:spAutoFit/>
          </a:bodyPr>
          <a:lstStyle/>
          <a:p>
            <a:pPr algn="ctr"/>
            <a:r>
              <a:rPr lang="en-US" dirty="0" smtClean="0">
                <a:solidFill>
                  <a:schemeClr val="bg1"/>
                </a:solidFill>
                <a:latin typeface="Calibri" panose="020F0502020204030204" pitchFamily="34" charset="0"/>
                <a:cs typeface="Calibri" panose="020F0502020204030204" pitchFamily="34" charset="0"/>
              </a:rPr>
              <a:t>Q2</a:t>
            </a:r>
            <a:endParaRPr lang="en-US" dirty="0">
              <a:solidFill>
                <a:schemeClr val="bg1"/>
              </a:solidFill>
              <a:latin typeface="Calibri" panose="020F0502020204030204" pitchFamily="34" charset="0"/>
              <a:cs typeface="Calibri" panose="020F0502020204030204" pitchFamily="34" charset="0"/>
            </a:endParaRPr>
          </a:p>
        </p:txBody>
      </p:sp>
      <p:sp>
        <p:nvSpPr>
          <p:cNvPr id="51" name="TextBox 50"/>
          <p:cNvSpPr txBox="1"/>
          <p:nvPr/>
        </p:nvSpPr>
        <p:spPr>
          <a:xfrm>
            <a:off x="6364463" y="933123"/>
            <a:ext cx="693738" cy="369332"/>
          </a:xfrm>
          <a:prstGeom prst="rect">
            <a:avLst/>
          </a:prstGeom>
          <a:noFill/>
        </p:spPr>
        <p:txBody>
          <a:bodyPr wrap="square" rtlCol="0">
            <a:spAutoFit/>
          </a:bodyPr>
          <a:lstStyle/>
          <a:p>
            <a:pPr algn="ctr"/>
            <a:r>
              <a:rPr lang="en-US" dirty="0" smtClean="0">
                <a:solidFill>
                  <a:schemeClr val="bg1"/>
                </a:solidFill>
                <a:latin typeface="Calibri" panose="020F0502020204030204" pitchFamily="34" charset="0"/>
                <a:cs typeface="Calibri" panose="020F0502020204030204" pitchFamily="34" charset="0"/>
              </a:rPr>
              <a:t>Q3</a:t>
            </a:r>
            <a:endParaRPr lang="en-US" dirty="0">
              <a:solidFill>
                <a:schemeClr val="bg1"/>
              </a:solidFill>
              <a:latin typeface="Calibri" panose="020F0502020204030204" pitchFamily="34" charset="0"/>
              <a:cs typeface="Calibri" panose="020F0502020204030204" pitchFamily="34" charset="0"/>
            </a:endParaRPr>
          </a:p>
        </p:txBody>
      </p:sp>
      <p:sp>
        <p:nvSpPr>
          <p:cNvPr id="52" name="TextBox 51"/>
          <p:cNvSpPr txBox="1"/>
          <p:nvPr/>
        </p:nvSpPr>
        <p:spPr>
          <a:xfrm>
            <a:off x="8004263" y="904579"/>
            <a:ext cx="693738" cy="369332"/>
          </a:xfrm>
          <a:prstGeom prst="rect">
            <a:avLst/>
          </a:prstGeom>
          <a:noFill/>
        </p:spPr>
        <p:txBody>
          <a:bodyPr wrap="square" rtlCol="0">
            <a:spAutoFit/>
          </a:bodyPr>
          <a:lstStyle/>
          <a:p>
            <a:pPr algn="ctr"/>
            <a:r>
              <a:rPr lang="en-US" dirty="0" smtClean="0">
                <a:solidFill>
                  <a:schemeClr val="bg1"/>
                </a:solidFill>
                <a:latin typeface="Calibri" panose="020F0502020204030204" pitchFamily="34" charset="0"/>
                <a:cs typeface="Calibri" panose="020F0502020204030204" pitchFamily="34" charset="0"/>
              </a:rPr>
              <a:t>Q3</a:t>
            </a:r>
            <a:endParaRPr lang="en-US" dirty="0">
              <a:solidFill>
                <a:schemeClr val="bg1"/>
              </a:solidFill>
              <a:latin typeface="Calibri" panose="020F0502020204030204" pitchFamily="34" charset="0"/>
              <a:cs typeface="Calibri" panose="020F0502020204030204" pitchFamily="34" charset="0"/>
            </a:endParaRPr>
          </a:p>
        </p:txBody>
      </p:sp>
      <p:sp>
        <p:nvSpPr>
          <p:cNvPr id="53" name="TextBox 52"/>
          <p:cNvSpPr txBox="1"/>
          <p:nvPr/>
        </p:nvSpPr>
        <p:spPr>
          <a:xfrm>
            <a:off x="9611119" y="942214"/>
            <a:ext cx="693738" cy="369332"/>
          </a:xfrm>
          <a:prstGeom prst="rect">
            <a:avLst/>
          </a:prstGeom>
          <a:noFill/>
        </p:spPr>
        <p:txBody>
          <a:bodyPr wrap="square" rtlCol="0">
            <a:spAutoFit/>
          </a:bodyPr>
          <a:lstStyle/>
          <a:p>
            <a:pPr algn="ctr"/>
            <a:r>
              <a:rPr lang="en-US" dirty="0" smtClean="0">
                <a:solidFill>
                  <a:schemeClr val="bg1"/>
                </a:solidFill>
                <a:latin typeface="Calibri" panose="020F0502020204030204" pitchFamily="34" charset="0"/>
                <a:cs typeface="Calibri" panose="020F0502020204030204" pitchFamily="34" charset="0"/>
              </a:rPr>
              <a:t>Q4</a:t>
            </a:r>
            <a:endParaRPr lang="en-US" dirty="0">
              <a:solidFill>
                <a:schemeClr val="bg1"/>
              </a:solidFill>
              <a:latin typeface="Calibri" panose="020F0502020204030204" pitchFamily="34" charset="0"/>
              <a:cs typeface="Calibri" panose="020F0502020204030204" pitchFamily="34" charset="0"/>
            </a:endParaRPr>
          </a:p>
        </p:txBody>
      </p:sp>
      <p:sp>
        <p:nvSpPr>
          <p:cNvPr id="54" name="TextBox 53"/>
          <p:cNvSpPr txBox="1"/>
          <p:nvPr/>
        </p:nvSpPr>
        <p:spPr>
          <a:xfrm>
            <a:off x="11275032" y="955379"/>
            <a:ext cx="693738" cy="369332"/>
          </a:xfrm>
          <a:prstGeom prst="rect">
            <a:avLst/>
          </a:prstGeom>
          <a:noFill/>
        </p:spPr>
        <p:txBody>
          <a:bodyPr wrap="square" rtlCol="0">
            <a:spAutoFit/>
          </a:bodyPr>
          <a:lstStyle/>
          <a:p>
            <a:pPr algn="ctr"/>
            <a:r>
              <a:rPr lang="en-US" dirty="0" smtClean="0">
                <a:solidFill>
                  <a:schemeClr val="bg1"/>
                </a:solidFill>
                <a:latin typeface="Calibri" panose="020F0502020204030204" pitchFamily="34" charset="0"/>
                <a:cs typeface="Calibri" panose="020F0502020204030204" pitchFamily="34" charset="0"/>
              </a:rPr>
              <a:t>Q1</a:t>
            </a:r>
            <a:endParaRPr lang="en-US" dirty="0">
              <a:solidFill>
                <a:schemeClr val="bg1"/>
              </a:solidFill>
              <a:latin typeface="Calibri" panose="020F0502020204030204" pitchFamily="34" charset="0"/>
              <a:cs typeface="Calibri" panose="020F0502020204030204" pitchFamily="34" charset="0"/>
            </a:endParaRPr>
          </a:p>
        </p:txBody>
      </p:sp>
      <p:sp>
        <p:nvSpPr>
          <p:cNvPr id="55" name="TextBox 54"/>
          <p:cNvSpPr txBox="1"/>
          <p:nvPr/>
        </p:nvSpPr>
        <p:spPr>
          <a:xfrm>
            <a:off x="5885979" y="5303029"/>
            <a:ext cx="1578041"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latin typeface="Calibri" panose="020F0502020204030204" pitchFamily="34" charset="0"/>
                <a:cs typeface="Calibri" panose="020F0502020204030204" pitchFamily="34" charset="0"/>
              </a:rPr>
              <a:t>TBU</a:t>
            </a:r>
            <a:endParaRPr lang="en-US" sz="1200" dirty="0">
              <a:latin typeface="Calibri" panose="020F0502020204030204" pitchFamily="34" charset="0"/>
              <a:cs typeface="Calibri" panose="020F0502020204030204" pitchFamily="34" charset="0"/>
            </a:endParaRPr>
          </a:p>
        </p:txBody>
      </p:sp>
      <p:sp>
        <p:nvSpPr>
          <p:cNvPr id="5" name="TextBox 4"/>
          <p:cNvSpPr txBox="1"/>
          <p:nvPr/>
        </p:nvSpPr>
        <p:spPr>
          <a:xfrm>
            <a:off x="3173486" y="1202061"/>
            <a:ext cx="527902" cy="261610"/>
          </a:xfrm>
          <a:prstGeom prst="rect">
            <a:avLst/>
          </a:prstGeom>
          <a:noFill/>
        </p:spPr>
        <p:txBody>
          <a:bodyPr wrap="square" rtlCol="0">
            <a:spAutoFit/>
          </a:bodyPr>
          <a:lstStyle/>
          <a:p>
            <a:r>
              <a:rPr lang="en-US" sz="1050" dirty="0" smtClean="0">
                <a:solidFill>
                  <a:schemeClr val="bg1"/>
                </a:solidFill>
                <a:latin typeface="Calibri" panose="020F0502020204030204" pitchFamily="34" charset="0"/>
                <a:cs typeface="Calibri" panose="020F0502020204030204" pitchFamily="34" charset="0"/>
              </a:rPr>
              <a:t>2017</a:t>
            </a:r>
            <a:endParaRPr lang="en-US" dirty="0">
              <a:solidFill>
                <a:schemeClr val="bg1"/>
              </a:solidFill>
              <a:latin typeface="Calibri" panose="020F0502020204030204" pitchFamily="34" charset="0"/>
              <a:cs typeface="Calibri" panose="020F0502020204030204" pitchFamily="34" charset="0"/>
            </a:endParaRPr>
          </a:p>
        </p:txBody>
      </p:sp>
      <p:sp>
        <p:nvSpPr>
          <p:cNvPr id="56" name="TextBox 55"/>
          <p:cNvSpPr txBox="1"/>
          <p:nvPr/>
        </p:nvSpPr>
        <p:spPr>
          <a:xfrm>
            <a:off x="4805151" y="1252028"/>
            <a:ext cx="527902" cy="261610"/>
          </a:xfrm>
          <a:prstGeom prst="rect">
            <a:avLst/>
          </a:prstGeom>
          <a:noFill/>
        </p:spPr>
        <p:txBody>
          <a:bodyPr wrap="square" rtlCol="0">
            <a:spAutoFit/>
          </a:bodyPr>
          <a:lstStyle/>
          <a:p>
            <a:r>
              <a:rPr lang="en-US" sz="1050" dirty="0" smtClean="0">
                <a:solidFill>
                  <a:schemeClr val="bg1"/>
                </a:solidFill>
                <a:latin typeface="Calibri" panose="020F0502020204030204" pitchFamily="34" charset="0"/>
                <a:cs typeface="Calibri" panose="020F0502020204030204" pitchFamily="34" charset="0"/>
              </a:rPr>
              <a:t>2017</a:t>
            </a:r>
            <a:endParaRPr lang="en-US" dirty="0">
              <a:solidFill>
                <a:schemeClr val="bg1"/>
              </a:solidFill>
              <a:latin typeface="Calibri" panose="020F0502020204030204" pitchFamily="34" charset="0"/>
              <a:cs typeface="Calibri" panose="020F0502020204030204" pitchFamily="34" charset="0"/>
            </a:endParaRPr>
          </a:p>
        </p:txBody>
      </p:sp>
      <p:sp>
        <p:nvSpPr>
          <p:cNvPr id="57" name="TextBox 56"/>
          <p:cNvSpPr txBox="1"/>
          <p:nvPr/>
        </p:nvSpPr>
        <p:spPr>
          <a:xfrm>
            <a:off x="6434535" y="1237154"/>
            <a:ext cx="527902" cy="261610"/>
          </a:xfrm>
          <a:prstGeom prst="rect">
            <a:avLst/>
          </a:prstGeom>
          <a:noFill/>
        </p:spPr>
        <p:txBody>
          <a:bodyPr wrap="square" rtlCol="0">
            <a:spAutoFit/>
          </a:bodyPr>
          <a:lstStyle/>
          <a:p>
            <a:r>
              <a:rPr lang="en-US" sz="1050" dirty="0" smtClean="0">
                <a:solidFill>
                  <a:schemeClr val="bg1"/>
                </a:solidFill>
                <a:latin typeface="Calibri" panose="020F0502020204030204" pitchFamily="34" charset="0"/>
                <a:cs typeface="Calibri" panose="020F0502020204030204" pitchFamily="34" charset="0"/>
              </a:rPr>
              <a:t>2017</a:t>
            </a:r>
            <a:endParaRPr lang="en-US" dirty="0">
              <a:solidFill>
                <a:schemeClr val="bg1"/>
              </a:solidFill>
              <a:latin typeface="Calibri" panose="020F0502020204030204" pitchFamily="34" charset="0"/>
              <a:cs typeface="Calibri" panose="020F0502020204030204" pitchFamily="34" charset="0"/>
            </a:endParaRPr>
          </a:p>
        </p:txBody>
      </p:sp>
      <p:sp>
        <p:nvSpPr>
          <p:cNvPr id="58" name="TextBox 57"/>
          <p:cNvSpPr txBox="1"/>
          <p:nvPr/>
        </p:nvSpPr>
        <p:spPr>
          <a:xfrm>
            <a:off x="8087181" y="1214295"/>
            <a:ext cx="527902" cy="261610"/>
          </a:xfrm>
          <a:prstGeom prst="rect">
            <a:avLst/>
          </a:prstGeom>
          <a:noFill/>
        </p:spPr>
        <p:txBody>
          <a:bodyPr wrap="square" rtlCol="0">
            <a:spAutoFit/>
          </a:bodyPr>
          <a:lstStyle/>
          <a:p>
            <a:r>
              <a:rPr lang="en-US" sz="1050" dirty="0" smtClean="0">
                <a:solidFill>
                  <a:schemeClr val="bg1"/>
                </a:solidFill>
                <a:latin typeface="Calibri" panose="020F0502020204030204" pitchFamily="34" charset="0"/>
                <a:cs typeface="Calibri" panose="020F0502020204030204" pitchFamily="34" charset="0"/>
              </a:rPr>
              <a:t>2017</a:t>
            </a:r>
            <a:endParaRPr lang="en-US" dirty="0">
              <a:solidFill>
                <a:schemeClr val="bg1"/>
              </a:solidFill>
              <a:latin typeface="Calibri" panose="020F0502020204030204" pitchFamily="34" charset="0"/>
              <a:cs typeface="Calibri" panose="020F0502020204030204" pitchFamily="34" charset="0"/>
            </a:endParaRPr>
          </a:p>
        </p:txBody>
      </p:sp>
      <p:sp>
        <p:nvSpPr>
          <p:cNvPr id="59" name="TextBox 58"/>
          <p:cNvSpPr txBox="1"/>
          <p:nvPr/>
        </p:nvSpPr>
        <p:spPr>
          <a:xfrm>
            <a:off x="9714135" y="1261104"/>
            <a:ext cx="527902" cy="261610"/>
          </a:xfrm>
          <a:prstGeom prst="rect">
            <a:avLst/>
          </a:prstGeom>
          <a:noFill/>
        </p:spPr>
        <p:txBody>
          <a:bodyPr wrap="square" rtlCol="0">
            <a:spAutoFit/>
          </a:bodyPr>
          <a:lstStyle/>
          <a:p>
            <a:r>
              <a:rPr lang="en-US" sz="1050" dirty="0" smtClean="0">
                <a:solidFill>
                  <a:schemeClr val="bg1"/>
                </a:solidFill>
                <a:latin typeface="Calibri" panose="020F0502020204030204" pitchFamily="34" charset="0"/>
                <a:cs typeface="Calibri" panose="020F0502020204030204" pitchFamily="34" charset="0"/>
              </a:rPr>
              <a:t>2017</a:t>
            </a:r>
            <a:endParaRPr lang="en-US" dirty="0">
              <a:solidFill>
                <a:schemeClr val="bg1"/>
              </a:solidFill>
              <a:latin typeface="Calibri" panose="020F0502020204030204" pitchFamily="34" charset="0"/>
              <a:cs typeface="Calibri" panose="020F0502020204030204" pitchFamily="34" charset="0"/>
            </a:endParaRPr>
          </a:p>
        </p:txBody>
      </p:sp>
      <p:sp>
        <p:nvSpPr>
          <p:cNvPr id="60" name="TextBox 59"/>
          <p:cNvSpPr txBox="1"/>
          <p:nvPr/>
        </p:nvSpPr>
        <p:spPr>
          <a:xfrm>
            <a:off x="11351626" y="1252028"/>
            <a:ext cx="527902" cy="261610"/>
          </a:xfrm>
          <a:prstGeom prst="rect">
            <a:avLst/>
          </a:prstGeom>
          <a:noFill/>
        </p:spPr>
        <p:txBody>
          <a:bodyPr wrap="square" rtlCol="0">
            <a:spAutoFit/>
          </a:bodyPr>
          <a:lstStyle/>
          <a:p>
            <a:r>
              <a:rPr lang="en-US" sz="1050" dirty="0" smtClean="0">
                <a:solidFill>
                  <a:schemeClr val="bg1"/>
                </a:solidFill>
                <a:latin typeface="Calibri" panose="020F0502020204030204" pitchFamily="34" charset="0"/>
                <a:cs typeface="Calibri" panose="020F0502020204030204" pitchFamily="34" charset="0"/>
              </a:rPr>
              <a:t>2018</a:t>
            </a:r>
            <a:endParaRPr lang="en-US" dirty="0">
              <a:solidFill>
                <a:schemeClr val="bg1"/>
              </a:solidFill>
              <a:latin typeface="Calibri" panose="020F0502020204030204" pitchFamily="34" charset="0"/>
              <a:cs typeface="Calibri" panose="020F0502020204030204" pitchFamily="34" charset="0"/>
            </a:endParaRPr>
          </a:p>
        </p:txBody>
      </p:sp>
      <p:sp>
        <p:nvSpPr>
          <p:cNvPr id="61" name="Pentagon 60"/>
          <p:cNvSpPr/>
          <p:nvPr/>
        </p:nvSpPr>
        <p:spPr>
          <a:xfrm>
            <a:off x="7149853" y="4343400"/>
            <a:ext cx="3070604" cy="167425"/>
          </a:xfrm>
          <a:prstGeom prst="homePlate">
            <a:avLst/>
          </a:prstGeom>
          <a:solidFill>
            <a:schemeClr val="tx1">
              <a:lumMod val="50000"/>
              <a:lumOff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62" name="Pentagon 61"/>
          <p:cNvSpPr/>
          <p:nvPr/>
        </p:nvSpPr>
        <p:spPr>
          <a:xfrm>
            <a:off x="8551297" y="4648200"/>
            <a:ext cx="3070604" cy="167425"/>
          </a:xfrm>
          <a:prstGeom prst="homePlate">
            <a:avLst/>
          </a:prstGeom>
          <a:solidFill>
            <a:schemeClr val="tx1">
              <a:lumMod val="50000"/>
              <a:lumOff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63" name="Rectangle 62"/>
          <p:cNvSpPr/>
          <p:nvPr/>
        </p:nvSpPr>
        <p:spPr>
          <a:xfrm>
            <a:off x="5143150" y="3733800"/>
            <a:ext cx="2006703" cy="167425"/>
          </a:xfrm>
          <a:prstGeom prst="rect">
            <a:avLst/>
          </a:prstGeom>
          <a:solidFill>
            <a:schemeClr val="tx1">
              <a:lumMod val="50000"/>
              <a:lumOff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64" name="Rectangle 63"/>
          <p:cNvSpPr/>
          <p:nvPr/>
        </p:nvSpPr>
        <p:spPr>
          <a:xfrm>
            <a:off x="3109119" y="2209800"/>
            <a:ext cx="1459421" cy="167425"/>
          </a:xfrm>
          <a:prstGeom prst="rect">
            <a:avLst/>
          </a:prstGeom>
          <a:solidFill>
            <a:schemeClr val="tx1">
              <a:lumMod val="50000"/>
              <a:lumOff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65" name="Title 2"/>
          <p:cNvSpPr>
            <a:spLocks noGrp="1"/>
          </p:cNvSpPr>
          <p:nvPr>
            <p:ph type="title"/>
          </p:nvPr>
        </p:nvSpPr>
        <p:spPr>
          <a:xfrm>
            <a:off x="537015" y="60740"/>
            <a:ext cx="11624823" cy="642646"/>
          </a:xfrm>
        </p:spPr>
        <p:txBody>
          <a:bodyPr/>
          <a:lstStyle/>
          <a:p>
            <a:r>
              <a:rPr lang="en-US" dirty="0" smtClean="0">
                <a:cs typeface="Calibri" panose="020F0502020204030204" pitchFamily="34" charset="0"/>
              </a:rPr>
              <a:t>Roadmap</a:t>
            </a:r>
            <a:endParaRPr lang="en-US" dirty="0">
              <a:cs typeface="Calibri" panose="020F0502020204030204" pitchFamily="34" charset="0"/>
            </a:endParaRPr>
          </a:p>
        </p:txBody>
      </p:sp>
    </p:spTree>
    <p:extLst>
      <p:ext uri="{BB962C8B-B14F-4D97-AF65-F5344CB8AC3E}">
        <p14:creationId xmlns:p14="http://schemas.microsoft.com/office/powerpoint/2010/main" val="797730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 Template 2014">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TCS Font">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xmlns="" name="Corp Template 2014" id="{3C56ABA0-CDD6-4714-974F-9FD8DCDB5ECF}" vid="{375C4A85-3F95-4A6F-AB8F-CDA4614EA1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813ED08EBA4E549AC58CBE4F97980DF" ma:contentTypeVersion="0" ma:contentTypeDescription="Create a new document." ma:contentTypeScope="" ma:versionID="e53a6e01efc315e3ef01983bf315457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F9368B8-5A8F-4EA7-AAA9-D2230A39A7FE}">
  <ds:schemaRefs>
    <ds:schemaRef ds:uri="http://schemas.microsoft.com/sharepoint/v3/contenttype/forms"/>
  </ds:schemaRefs>
</ds:datastoreItem>
</file>

<file path=customXml/itemProps2.xml><?xml version="1.0" encoding="utf-8"?>
<ds:datastoreItem xmlns:ds="http://schemas.openxmlformats.org/officeDocument/2006/customXml" ds:itemID="{20FECD4B-BC86-45AC-A39B-CBE6C1155EDE}">
  <ds:schemaRefs>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www.w3.org/XML/1998/namespace"/>
    <ds:schemaRef ds:uri="http://purl.org/dc/terms/"/>
    <ds:schemaRef ds:uri="http://purl.org/dc/elements/1.1/"/>
  </ds:schemaRefs>
</ds:datastoreItem>
</file>

<file path=customXml/itemProps3.xml><?xml version="1.0" encoding="utf-8"?>
<ds:datastoreItem xmlns:ds="http://schemas.openxmlformats.org/officeDocument/2006/customXml" ds:itemID="{FA3F20BD-36EA-4B23-8185-F928CA2261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11619</TotalTime>
  <Words>281</Words>
  <Application>Microsoft Office PowerPoint</Application>
  <PresentationFormat>Custom</PresentationFormat>
  <Paragraphs>76</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Corp Template 2014</vt:lpstr>
      <vt:lpstr>Problem Statement &amp; Solution</vt:lpstr>
      <vt:lpstr>Proposed Solution</vt:lpstr>
      <vt:lpstr>Static Code Analysis – Sonarqube Dashboard</vt:lpstr>
      <vt:lpstr>Unit |Functional Test Case - Reference Mapping</vt:lpstr>
      <vt:lpstr>Roadmap</vt:lpstr>
    </vt:vector>
  </TitlesOfParts>
  <Company>TCS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Solution</dc:title>
  <dc:creator>Senthilkumar</dc:creator>
  <cp:lastModifiedBy>SUBRAMANIAN, SENTHILKUMAR       S112</cp:lastModifiedBy>
  <cp:revision>1403</cp:revision>
  <cp:lastPrinted>2016-02-17T05:44:00Z</cp:lastPrinted>
  <dcterms:created xsi:type="dcterms:W3CDTF">2014-08-18T04:43:27Z</dcterms:created>
  <dcterms:modified xsi:type="dcterms:W3CDTF">2016-12-28T14:54:08Z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0x010100B813ED08EBA4E549AC58CBE4F97980DF</vt:lpwstr>
  </property>
</Properties>
</file>