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8"/>
  </p:notesMasterIdLst>
  <p:sldIdLst>
    <p:sldId id="267" r:id="rId3"/>
    <p:sldId id="268" r:id="rId4"/>
    <p:sldId id="269" r:id="rId5"/>
    <p:sldId id="270" r:id="rId6"/>
    <p:sldId id="271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60"/>
  </p:normalViewPr>
  <p:slideViewPr>
    <p:cSldViewPr>
      <p:cViewPr>
        <p:scale>
          <a:sx n="100" d="100"/>
          <a:sy n="100" d="100"/>
        </p:scale>
        <p:origin x="-1020" y="-27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BAC1F-82D0-4ACA-A71C-94E6D3C2F6CA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54905-AFAA-435E-A7C1-7F8B6CBDE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52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8752"/>
            <a:ext cx="7543800" cy="1945481"/>
          </a:xfrm>
        </p:spPr>
        <p:txBody>
          <a:bodyPr anchor="b"/>
          <a:lstStyle>
            <a:lvl1pPr>
              <a:defRPr sz="6600" baseline="0">
                <a:ln>
                  <a:noFill/>
                </a:ln>
                <a:solidFill>
                  <a:schemeClr val="accent5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29000"/>
            <a:ext cx="6461760" cy="8001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5382FE8-A0A2-4D83-B9E9-01F310C534F6}" type="datetime1">
              <a:rPr lang="en-US" smtClean="0">
                <a:solidFill>
                  <a:srgbClr val="EEECE1"/>
                </a:solidFill>
              </a:rPr>
              <a:pPr/>
              <a:t>11/16/2016</a:t>
            </a:fld>
            <a:endParaRPr lang="en-US">
              <a:solidFill>
                <a:srgbClr val="EEECE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>
              <a:solidFill>
                <a:srgbClr val="EEECE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F2D7FC0D-9856-4611-925C-AF567F726FA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85800" y="3314700"/>
            <a:ext cx="7543800" cy="114300"/>
            <a:chOff x="685800" y="4419600"/>
            <a:chExt cx="7543800" cy="152400"/>
          </a:xfrm>
        </p:grpSpPr>
        <p:cxnSp>
          <p:nvCxnSpPr>
            <p:cNvPr id="7" name="Straight Connector 6"/>
            <p:cNvCxnSpPr/>
            <p:nvPr userDrawn="1"/>
          </p:nvCxnSpPr>
          <p:spPr>
            <a:xfrm>
              <a:off x="685800" y="4495800"/>
              <a:ext cx="75438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762000" y="4419600"/>
              <a:ext cx="0" cy="152400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8153400" y="4419600"/>
              <a:ext cx="0" cy="152400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4835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C85B-EBEF-4500-A3C2-D87E79331A67}" type="datetime1">
              <a:rPr lang="en-US" smtClean="0">
                <a:solidFill>
                  <a:srgbClr val="EEECE1"/>
                </a:solidFill>
              </a:rPr>
              <a:pPr/>
              <a:t>11/16/2016</a:t>
            </a:fld>
            <a:endParaRPr lang="en-US">
              <a:solidFill>
                <a:srgbClr val="EEECE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EECE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FC0D-9856-4611-925C-AF567F726F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49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1752600" cy="4388644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913F-4596-4F95-83D5-EA0D70B7FBC8}" type="datetime1">
              <a:rPr lang="en-US" smtClean="0">
                <a:solidFill>
                  <a:srgbClr val="EEECE1"/>
                </a:solidFill>
              </a:rPr>
              <a:pPr/>
              <a:t>11/16/2016</a:t>
            </a:fld>
            <a:endParaRPr lang="en-US">
              <a:solidFill>
                <a:srgbClr val="EEECE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EECE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FC0D-9856-4611-925C-AF567F726F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54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4" y="4889066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062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211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gradFill rotWithShape="0">
          <a:gsLst>
            <a:gs pos="0">
              <a:srgbClr val="56BBED"/>
            </a:gs>
            <a:gs pos="89999">
              <a:srgbClr val="0067AC"/>
            </a:gs>
            <a:gs pos="100000">
              <a:srgbClr val="0067AC"/>
            </a:gs>
          </a:gsLst>
          <a:lin ang="199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anchor="ctr"/>
          <a:lstStyle/>
          <a:p>
            <a:pPr algn="ctr">
              <a:defRPr/>
            </a:pP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5" name="Rectangle 56"/>
          <p:cNvSpPr>
            <a:spLocks noChangeArrowheads="1"/>
          </p:cNvSpPr>
          <p:nvPr/>
        </p:nvSpPr>
        <p:spPr bwMode="auto">
          <a:xfrm>
            <a:off x="0" y="1482330"/>
            <a:ext cx="9144000" cy="635794"/>
          </a:xfrm>
          <a:prstGeom prst="rect">
            <a:avLst/>
          </a:prstGeom>
          <a:solidFill>
            <a:srgbClr val="0067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/>
          <a:lstStyle>
            <a:lvl1pPr>
              <a:defRPr sz="10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b="0" smtClean="0">
              <a:solidFill>
                <a:srgbClr val="000000"/>
              </a:solidFill>
              <a:latin typeface="Myriad Pro" pitchFamily="34" charset="0"/>
              <a:cs typeface="Arial" charset="0"/>
            </a:endParaRPr>
          </a:p>
        </p:txBody>
      </p:sp>
      <p:sp>
        <p:nvSpPr>
          <p:cNvPr id="6" name="TextBox 17"/>
          <p:cNvSpPr txBox="1">
            <a:spLocks noChangeArrowheads="1"/>
          </p:cNvSpPr>
          <p:nvPr/>
        </p:nvSpPr>
        <p:spPr bwMode="auto">
          <a:xfrm>
            <a:off x="336551" y="4750594"/>
            <a:ext cx="2438400" cy="161583"/>
          </a:xfrm>
          <a:prstGeom prst="rect">
            <a:avLst/>
          </a:prstGeom>
          <a:noFill/>
          <a:ln>
            <a:noFill/>
          </a:ln>
          <a:extLst/>
        </p:spPr>
        <p:txBody>
          <a:bodyPr lIns="68589" tIns="34295" rIns="68589" bIns="34295">
            <a:spAutoFit/>
          </a:bodyPr>
          <a:lstStyle>
            <a:lvl1pPr>
              <a:defRPr sz="1000" b="1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600" b="0" smtClean="0">
                <a:solidFill>
                  <a:srgbClr val="FFFFFF"/>
                </a:solidFill>
                <a:latin typeface="Myriad Pro" charset="0"/>
                <a:cs typeface="Arial" charset="0"/>
              </a:rPr>
              <a:t>Copyright © 2011 Tata Consultancy Services Limited</a:t>
            </a:r>
          </a:p>
        </p:txBody>
      </p:sp>
      <p:grpSp>
        <p:nvGrpSpPr>
          <p:cNvPr id="7" name="Group 5"/>
          <p:cNvGrpSpPr>
            <a:grpSpLocks noChangeAspect="1"/>
          </p:cNvGrpSpPr>
          <p:nvPr/>
        </p:nvGrpSpPr>
        <p:grpSpPr bwMode="auto">
          <a:xfrm>
            <a:off x="423863" y="321469"/>
            <a:ext cx="3262312" cy="282179"/>
            <a:chOff x="267" y="270"/>
            <a:chExt cx="2055" cy="237"/>
          </a:xfrm>
        </p:grpSpPr>
        <p:sp>
          <p:nvSpPr>
            <p:cNvPr id="8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267" y="270"/>
              <a:ext cx="2055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1382" y="270"/>
              <a:ext cx="462" cy="80"/>
            </a:xfrm>
            <a:custGeom>
              <a:avLst/>
              <a:gdLst>
                <a:gd name="T0" fmla="*/ 0 w 3691"/>
                <a:gd name="T1" fmla="*/ 0 h 641"/>
                <a:gd name="T2" fmla="*/ 0 w 3691"/>
                <a:gd name="T3" fmla="*/ 0 h 641"/>
                <a:gd name="T4" fmla="*/ 0 w 3691"/>
                <a:gd name="T5" fmla="*/ 0 h 641"/>
                <a:gd name="T6" fmla="*/ 0 w 3691"/>
                <a:gd name="T7" fmla="*/ 0 h 641"/>
                <a:gd name="T8" fmla="*/ 0 w 3691"/>
                <a:gd name="T9" fmla="*/ 0 h 641"/>
                <a:gd name="T10" fmla="*/ 0 w 3691"/>
                <a:gd name="T11" fmla="*/ 0 h 641"/>
                <a:gd name="T12" fmla="*/ 0 w 3691"/>
                <a:gd name="T13" fmla="*/ 0 h 641"/>
                <a:gd name="T14" fmla="*/ 0 w 3691"/>
                <a:gd name="T15" fmla="*/ 0 h 641"/>
                <a:gd name="T16" fmla="*/ 0 w 3691"/>
                <a:gd name="T17" fmla="*/ 0 h 641"/>
                <a:gd name="T18" fmla="*/ 0 w 3691"/>
                <a:gd name="T19" fmla="*/ 0 h 641"/>
                <a:gd name="T20" fmla="*/ 0 w 3691"/>
                <a:gd name="T21" fmla="*/ 0 h 641"/>
                <a:gd name="T22" fmla="*/ 0 w 3691"/>
                <a:gd name="T23" fmla="*/ 0 h 641"/>
                <a:gd name="T24" fmla="*/ 0 w 3691"/>
                <a:gd name="T25" fmla="*/ 0 h 641"/>
                <a:gd name="T26" fmla="*/ 0 w 3691"/>
                <a:gd name="T27" fmla="*/ 0 h 641"/>
                <a:gd name="T28" fmla="*/ 0 w 3691"/>
                <a:gd name="T29" fmla="*/ 0 h 641"/>
                <a:gd name="T30" fmla="*/ 0 w 3691"/>
                <a:gd name="T31" fmla="*/ 0 h 641"/>
                <a:gd name="T32" fmla="*/ 0 w 3691"/>
                <a:gd name="T33" fmla="*/ 0 h 641"/>
                <a:gd name="T34" fmla="*/ 0 w 3691"/>
                <a:gd name="T35" fmla="*/ 0 h 641"/>
                <a:gd name="T36" fmla="*/ 0 w 3691"/>
                <a:gd name="T37" fmla="*/ 0 h 641"/>
                <a:gd name="T38" fmla="*/ 0 w 3691"/>
                <a:gd name="T39" fmla="*/ 0 h 641"/>
                <a:gd name="T40" fmla="*/ 0 w 3691"/>
                <a:gd name="T41" fmla="*/ 0 h 641"/>
                <a:gd name="T42" fmla="*/ 0 w 3691"/>
                <a:gd name="T43" fmla="*/ 0 h 641"/>
                <a:gd name="T44" fmla="*/ 0 w 3691"/>
                <a:gd name="T45" fmla="*/ 0 h 641"/>
                <a:gd name="T46" fmla="*/ 0 w 3691"/>
                <a:gd name="T47" fmla="*/ 0 h 641"/>
                <a:gd name="T48" fmla="*/ 0 w 3691"/>
                <a:gd name="T49" fmla="*/ 0 h 641"/>
                <a:gd name="T50" fmla="*/ 0 w 3691"/>
                <a:gd name="T51" fmla="*/ 0 h 641"/>
                <a:gd name="T52" fmla="*/ 0 w 3691"/>
                <a:gd name="T53" fmla="*/ 0 h 641"/>
                <a:gd name="T54" fmla="*/ 0 w 3691"/>
                <a:gd name="T55" fmla="*/ 0 h 641"/>
                <a:gd name="T56" fmla="*/ 0 w 3691"/>
                <a:gd name="T57" fmla="*/ 0 h 641"/>
                <a:gd name="T58" fmla="*/ 0 w 3691"/>
                <a:gd name="T59" fmla="*/ 0 h 641"/>
                <a:gd name="T60" fmla="*/ 0 w 3691"/>
                <a:gd name="T61" fmla="*/ 0 h 641"/>
                <a:gd name="T62" fmla="*/ 0 w 3691"/>
                <a:gd name="T63" fmla="*/ 0 h 641"/>
                <a:gd name="T64" fmla="*/ 0 w 3691"/>
                <a:gd name="T65" fmla="*/ 0 h 641"/>
                <a:gd name="T66" fmla="*/ 0 w 3691"/>
                <a:gd name="T67" fmla="*/ 0 h 641"/>
                <a:gd name="T68" fmla="*/ 0 w 3691"/>
                <a:gd name="T69" fmla="*/ 0 h 641"/>
                <a:gd name="T70" fmla="*/ 0 w 3691"/>
                <a:gd name="T71" fmla="*/ 0 h 641"/>
                <a:gd name="T72" fmla="*/ 0 w 3691"/>
                <a:gd name="T73" fmla="*/ 0 h 641"/>
                <a:gd name="T74" fmla="*/ 0 w 3691"/>
                <a:gd name="T75" fmla="*/ 0 h 641"/>
                <a:gd name="T76" fmla="*/ 0 w 3691"/>
                <a:gd name="T77" fmla="*/ 0 h 641"/>
                <a:gd name="T78" fmla="*/ 0 w 3691"/>
                <a:gd name="T79" fmla="*/ 0 h 641"/>
                <a:gd name="T80" fmla="*/ 0 w 3691"/>
                <a:gd name="T81" fmla="*/ 0 h 641"/>
                <a:gd name="T82" fmla="*/ 0 w 3691"/>
                <a:gd name="T83" fmla="*/ 0 h 641"/>
                <a:gd name="T84" fmla="*/ 0 w 3691"/>
                <a:gd name="T85" fmla="*/ 0 h 641"/>
                <a:gd name="T86" fmla="*/ 0 w 3691"/>
                <a:gd name="T87" fmla="*/ 0 h 641"/>
                <a:gd name="T88" fmla="*/ 0 w 3691"/>
                <a:gd name="T89" fmla="*/ 0 h 641"/>
                <a:gd name="T90" fmla="*/ 0 w 3691"/>
                <a:gd name="T91" fmla="*/ 0 h 641"/>
                <a:gd name="T92" fmla="*/ 0 w 3691"/>
                <a:gd name="T93" fmla="*/ 0 h 641"/>
                <a:gd name="T94" fmla="*/ 0 w 3691"/>
                <a:gd name="T95" fmla="*/ 0 h 641"/>
                <a:gd name="T96" fmla="*/ 0 w 3691"/>
                <a:gd name="T97" fmla="*/ 0 h 641"/>
                <a:gd name="T98" fmla="*/ 0 w 3691"/>
                <a:gd name="T99" fmla="*/ 0 h 641"/>
                <a:gd name="T100" fmla="*/ 0 w 3691"/>
                <a:gd name="T101" fmla="*/ 0 h 641"/>
                <a:gd name="T102" fmla="*/ 0 w 3691"/>
                <a:gd name="T103" fmla="*/ 0 h 641"/>
                <a:gd name="T104" fmla="*/ 0 w 3691"/>
                <a:gd name="T105" fmla="*/ 0 h 641"/>
                <a:gd name="T106" fmla="*/ 0 w 3691"/>
                <a:gd name="T107" fmla="*/ 0 h 641"/>
                <a:gd name="T108" fmla="*/ 0 w 3691"/>
                <a:gd name="T109" fmla="*/ 0 h 641"/>
                <a:gd name="T110" fmla="*/ 0 w 3691"/>
                <a:gd name="T111" fmla="*/ 0 h 641"/>
                <a:gd name="T112" fmla="*/ 0 w 3691"/>
                <a:gd name="T113" fmla="*/ 0 h 641"/>
                <a:gd name="T114" fmla="*/ 0 w 3691"/>
                <a:gd name="T115" fmla="*/ 0 h 641"/>
                <a:gd name="T116" fmla="*/ 0 w 3691"/>
                <a:gd name="T117" fmla="*/ 0 h 641"/>
                <a:gd name="T118" fmla="*/ 0 w 3691"/>
                <a:gd name="T119" fmla="*/ 0 h 641"/>
                <a:gd name="T120" fmla="*/ 0 w 3691"/>
                <a:gd name="T121" fmla="*/ 0 h 64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0" name="Freeform 7"/>
            <p:cNvSpPr>
              <a:spLocks noEditPoints="1"/>
            </p:cNvSpPr>
            <p:nvPr userDrawn="1"/>
          </p:nvSpPr>
          <p:spPr bwMode="auto">
            <a:xfrm>
              <a:off x="617" y="270"/>
              <a:ext cx="737" cy="80"/>
            </a:xfrm>
            <a:custGeom>
              <a:avLst/>
              <a:gdLst>
                <a:gd name="T0" fmla="*/ 0 w 5893"/>
                <a:gd name="T1" fmla="*/ 0 h 641"/>
                <a:gd name="T2" fmla="*/ 0 w 5893"/>
                <a:gd name="T3" fmla="*/ 0 h 641"/>
                <a:gd name="T4" fmla="*/ 0 w 5893"/>
                <a:gd name="T5" fmla="*/ 0 h 641"/>
                <a:gd name="T6" fmla="*/ 0 w 5893"/>
                <a:gd name="T7" fmla="*/ 0 h 641"/>
                <a:gd name="T8" fmla="*/ 0 w 5893"/>
                <a:gd name="T9" fmla="*/ 0 h 641"/>
                <a:gd name="T10" fmla="*/ 0 w 5893"/>
                <a:gd name="T11" fmla="*/ 0 h 641"/>
                <a:gd name="T12" fmla="*/ 0 w 5893"/>
                <a:gd name="T13" fmla="*/ 0 h 641"/>
                <a:gd name="T14" fmla="*/ 0 w 5893"/>
                <a:gd name="T15" fmla="*/ 0 h 641"/>
                <a:gd name="T16" fmla="*/ 0 w 5893"/>
                <a:gd name="T17" fmla="*/ 0 h 641"/>
                <a:gd name="T18" fmla="*/ 0 w 5893"/>
                <a:gd name="T19" fmla="*/ 0 h 641"/>
                <a:gd name="T20" fmla="*/ 0 w 5893"/>
                <a:gd name="T21" fmla="*/ 0 h 641"/>
                <a:gd name="T22" fmla="*/ 0 w 5893"/>
                <a:gd name="T23" fmla="*/ 0 h 641"/>
                <a:gd name="T24" fmla="*/ 0 w 5893"/>
                <a:gd name="T25" fmla="*/ 0 h 641"/>
                <a:gd name="T26" fmla="*/ 0 w 5893"/>
                <a:gd name="T27" fmla="*/ 0 h 641"/>
                <a:gd name="T28" fmla="*/ 0 w 5893"/>
                <a:gd name="T29" fmla="*/ 0 h 641"/>
                <a:gd name="T30" fmla="*/ 0 w 5893"/>
                <a:gd name="T31" fmla="*/ 0 h 641"/>
                <a:gd name="T32" fmla="*/ 0 w 5893"/>
                <a:gd name="T33" fmla="*/ 0 h 641"/>
                <a:gd name="T34" fmla="*/ 0 w 5893"/>
                <a:gd name="T35" fmla="*/ 0 h 641"/>
                <a:gd name="T36" fmla="*/ 0 w 5893"/>
                <a:gd name="T37" fmla="*/ 0 h 641"/>
                <a:gd name="T38" fmla="*/ 0 w 5893"/>
                <a:gd name="T39" fmla="*/ 0 h 641"/>
                <a:gd name="T40" fmla="*/ 0 w 5893"/>
                <a:gd name="T41" fmla="*/ 0 h 641"/>
                <a:gd name="T42" fmla="*/ 0 w 5893"/>
                <a:gd name="T43" fmla="*/ 0 h 641"/>
                <a:gd name="T44" fmla="*/ 0 w 5893"/>
                <a:gd name="T45" fmla="*/ 0 h 641"/>
                <a:gd name="T46" fmla="*/ 0 w 5893"/>
                <a:gd name="T47" fmla="*/ 0 h 641"/>
                <a:gd name="T48" fmla="*/ 0 w 5893"/>
                <a:gd name="T49" fmla="*/ 0 h 641"/>
                <a:gd name="T50" fmla="*/ 0 w 5893"/>
                <a:gd name="T51" fmla="*/ 0 h 641"/>
                <a:gd name="T52" fmla="*/ 0 w 5893"/>
                <a:gd name="T53" fmla="*/ 0 h 641"/>
                <a:gd name="T54" fmla="*/ 0 w 5893"/>
                <a:gd name="T55" fmla="*/ 0 h 641"/>
                <a:gd name="T56" fmla="*/ 0 w 5893"/>
                <a:gd name="T57" fmla="*/ 0 h 641"/>
                <a:gd name="T58" fmla="*/ 0 w 5893"/>
                <a:gd name="T59" fmla="*/ 0 h 641"/>
                <a:gd name="T60" fmla="*/ 0 w 5893"/>
                <a:gd name="T61" fmla="*/ 0 h 641"/>
                <a:gd name="T62" fmla="*/ 0 w 5893"/>
                <a:gd name="T63" fmla="*/ 0 h 641"/>
                <a:gd name="T64" fmla="*/ 0 w 5893"/>
                <a:gd name="T65" fmla="*/ 0 h 641"/>
                <a:gd name="T66" fmla="*/ 0 w 5893"/>
                <a:gd name="T67" fmla="*/ 0 h 641"/>
                <a:gd name="T68" fmla="*/ 0 w 5893"/>
                <a:gd name="T69" fmla="*/ 0 h 641"/>
                <a:gd name="T70" fmla="*/ 0 w 5893"/>
                <a:gd name="T71" fmla="*/ 0 h 641"/>
                <a:gd name="T72" fmla="*/ 0 w 5893"/>
                <a:gd name="T73" fmla="*/ 0 h 641"/>
                <a:gd name="T74" fmla="*/ 0 w 5893"/>
                <a:gd name="T75" fmla="*/ 0 h 641"/>
                <a:gd name="T76" fmla="*/ 0 w 5893"/>
                <a:gd name="T77" fmla="*/ 0 h 641"/>
                <a:gd name="T78" fmla="*/ 0 w 5893"/>
                <a:gd name="T79" fmla="*/ 0 h 641"/>
                <a:gd name="T80" fmla="*/ 0 w 5893"/>
                <a:gd name="T81" fmla="*/ 0 h 641"/>
                <a:gd name="T82" fmla="*/ 0 w 5893"/>
                <a:gd name="T83" fmla="*/ 0 h 641"/>
                <a:gd name="T84" fmla="*/ 0 w 5893"/>
                <a:gd name="T85" fmla="*/ 0 h 641"/>
                <a:gd name="T86" fmla="*/ 0 w 5893"/>
                <a:gd name="T87" fmla="*/ 0 h 641"/>
                <a:gd name="T88" fmla="*/ 0 w 5893"/>
                <a:gd name="T89" fmla="*/ 0 h 641"/>
                <a:gd name="T90" fmla="*/ 0 w 5893"/>
                <a:gd name="T91" fmla="*/ 0 h 641"/>
                <a:gd name="T92" fmla="*/ 0 w 5893"/>
                <a:gd name="T93" fmla="*/ 0 h 641"/>
                <a:gd name="T94" fmla="*/ 0 w 5893"/>
                <a:gd name="T95" fmla="*/ 0 h 641"/>
                <a:gd name="T96" fmla="*/ 0 w 5893"/>
                <a:gd name="T97" fmla="*/ 0 h 641"/>
                <a:gd name="T98" fmla="*/ 0 w 5893"/>
                <a:gd name="T99" fmla="*/ 0 h 641"/>
                <a:gd name="T100" fmla="*/ 0 w 5893"/>
                <a:gd name="T101" fmla="*/ 0 h 641"/>
                <a:gd name="T102" fmla="*/ 0 w 5893"/>
                <a:gd name="T103" fmla="*/ 0 h 641"/>
                <a:gd name="T104" fmla="*/ 0 w 5893"/>
                <a:gd name="T105" fmla="*/ 0 h 641"/>
                <a:gd name="T106" fmla="*/ 0 w 5893"/>
                <a:gd name="T107" fmla="*/ 0 h 641"/>
                <a:gd name="T108" fmla="*/ 0 w 5893"/>
                <a:gd name="T109" fmla="*/ 0 h 641"/>
                <a:gd name="T110" fmla="*/ 0 w 5893"/>
                <a:gd name="T111" fmla="*/ 0 h 641"/>
                <a:gd name="T112" fmla="*/ 0 w 5893"/>
                <a:gd name="T113" fmla="*/ 0 h 641"/>
                <a:gd name="T114" fmla="*/ 0 w 5893"/>
                <a:gd name="T115" fmla="*/ 0 h 641"/>
                <a:gd name="T116" fmla="*/ 0 w 5893"/>
                <a:gd name="T117" fmla="*/ 0 h 641"/>
                <a:gd name="T118" fmla="*/ 0 w 5893"/>
                <a:gd name="T119" fmla="*/ 0 h 641"/>
                <a:gd name="T120" fmla="*/ 0 w 5893"/>
                <a:gd name="T121" fmla="*/ 0 h 641"/>
                <a:gd name="T122" fmla="*/ 0 w 5893"/>
                <a:gd name="T123" fmla="*/ 0 h 641"/>
                <a:gd name="T124" fmla="*/ 0 w 5893"/>
                <a:gd name="T125" fmla="*/ 0 h 64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267" y="271"/>
              <a:ext cx="311" cy="78"/>
            </a:xfrm>
            <a:custGeom>
              <a:avLst/>
              <a:gdLst>
                <a:gd name="T0" fmla="*/ 0 w 2491"/>
                <a:gd name="T1" fmla="*/ 0 h 621"/>
                <a:gd name="T2" fmla="*/ 0 w 2491"/>
                <a:gd name="T3" fmla="*/ 0 h 621"/>
                <a:gd name="T4" fmla="*/ 0 w 2491"/>
                <a:gd name="T5" fmla="*/ 0 h 621"/>
                <a:gd name="T6" fmla="*/ 0 w 2491"/>
                <a:gd name="T7" fmla="*/ 0 h 621"/>
                <a:gd name="T8" fmla="*/ 0 w 2491"/>
                <a:gd name="T9" fmla="*/ 0 h 621"/>
                <a:gd name="T10" fmla="*/ 0 w 2491"/>
                <a:gd name="T11" fmla="*/ 0 h 621"/>
                <a:gd name="T12" fmla="*/ 0 w 2491"/>
                <a:gd name="T13" fmla="*/ 0 h 621"/>
                <a:gd name="T14" fmla="*/ 0 w 2491"/>
                <a:gd name="T15" fmla="*/ 0 h 621"/>
                <a:gd name="T16" fmla="*/ 0 w 2491"/>
                <a:gd name="T17" fmla="*/ 0 h 621"/>
                <a:gd name="T18" fmla="*/ 0 w 2491"/>
                <a:gd name="T19" fmla="*/ 0 h 621"/>
                <a:gd name="T20" fmla="*/ 0 w 2491"/>
                <a:gd name="T21" fmla="*/ 0 h 621"/>
                <a:gd name="T22" fmla="*/ 0 w 2491"/>
                <a:gd name="T23" fmla="*/ 0 h 621"/>
                <a:gd name="T24" fmla="*/ 0 w 2491"/>
                <a:gd name="T25" fmla="*/ 0 h 621"/>
                <a:gd name="T26" fmla="*/ 0 w 2491"/>
                <a:gd name="T27" fmla="*/ 0 h 621"/>
                <a:gd name="T28" fmla="*/ 0 w 2491"/>
                <a:gd name="T29" fmla="*/ 0 h 621"/>
                <a:gd name="T30" fmla="*/ 0 w 2491"/>
                <a:gd name="T31" fmla="*/ 0 h 621"/>
                <a:gd name="T32" fmla="*/ 0 w 2491"/>
                <a:gd name="T33" fmla="*/ 0 h 621"/>
                <a:gd name="T34" fmla="*/ 0 w 2491"/>
                <a:gd name="T35" fmla="*/ 0 h 621"/>
                <a:gd name="T36" fmla="*/ 0 w 2491"/>
                <a:gd name="T37" fmla="*/ 0 h 621"/>
                <a:gd name="T38" fmla="*/ 0 w 2491"/>
                <a:gd name="T39" fmla="*/ 0 h 621"/>
                <a:gd name="T40" fmla="*/ 0 w 2491"/>
                <a:gd name="T41" fmla="*/ 0 h 621"/>
                <a:gd name="T42" fmla="*/ 0 w 2491"/>
                <a:gd name="T43" fmla="*/ 0 h 621"/>
                <a:gd name="T44" fmla="*/ 0 w 2491"/>
                <a:gd name="T45" fmla="*/ 0 h 621"/>
                <a:gd name="T46" fmla="*/ 0 w 2491"/>
                <a:gd name="T47" fmla="*/ 0 h 621"/>
                <a:gd name="T48" fmla="*/ 0 w 2491"/>
                <a:gd name="T49" fmla="*/ 0 h 621"/>
                <a:gd name="T50" fmla="*/ 0 w 2491"/>
                <a:gd name="T51" fmla="*/ 0 h 621"/>
                <a:gd name="T52" fmla="*/ 0 w 2491"/>
                <a:gd name="T53" fmla="*/ 0 h 621"/>
                <a:gd name="T54" fmla="*/ 0 w 2491"/>
                <a:gd name="T55" fmla="*/ 0 h 621"/>
                <a:gd name="T56" fmla="*/ 0 w 2491"/>
                <a:gd name="T57" fmla="*/ 0 h 621"/>
                <a:gd name="T58" fmla="*/ 0 w 2491"/>
                <a:gd name="T59" fmla="*/ 0 h 621"/>
                <a:gd name="T60" fmla="*/ 0 w 2491"/>
                <a:gd name="T61" fmla="*/ 0 h 621"/>
                <a:gd name="T62" fmla="*/ 0 w 2491"/>
                <a:gd name="T63" fmla="*/ 0 h 621"/>
                <a:gd name="T64" fmla="*/ 0 w 2491"/>
                <a:gd name="T65" fmla="*/ 0 h 621"/>
                <a:gd name="T66" fmla="*/ 0 w 2491"/>
                <a:gd name="T67" fmla="*/ 0 h 621"/>
                <a:gd name="T68" fmla="*/ 0 w 2491"/>
                <a:gd name="T69" fmla="*/ 0 h 621"/>
                <a:gd name="T70" fmla="*/ 0 w 2491"/>
                <a:gd name="T71" fmla="*/ 0 h 621"/>
                <a:gd name="T72" fmla="*/ 0 w 2491"/>
                <a:gd name="T73" fmla="*/ 0 h 621"/>
                <a:gd name="T74" fmla="*/ 0 w 2491"/>
                <a:gd name="T75" fmla="*/ 0 h 621"/>
                <a:gd name="T76" fmla="*/ 0 w 2491"/>
                <a:gd name="T77" fmla="*/ 0 h 621"/>
                <a:gd name="T78" fmla="*/ 0 w 2491"/>
                <a:gd name="T79" fmla="*/ 0 h 621"/>
                <a:gd name="T80" fmla="*/ 0 w 2491"/>
                <a:gd name="T81" fmla="*/ 0 h 621"/>
                <a:gd name="T82" fmla="*/ 0 w 2491"/>
                <a:gd name="T83" fmla="*/ 0 h 621"/>
                <a:gd name="T84" fmla="*/ 0 w 2491"/>
                <a:gd name="T85" fmla="*/ 0 h 621"/>
                <a:gd name="T86" fmla="*/ 0 w 2491"/>
                <a:gd name="T87" fmla="*/ 0 h 621"/>
                <a:gd name="T88" fmla="*/ 0 w 2491"/>
                <a:gd name="T89" fmla="*/ 0 h 621"/>
                <a:gd name="T90" fmla="*/ 0 w 2491"/>
                <a:gd name="T91" fmla="*/ 0 h 621"/>
                <a:gd name="T92" fmla="*/ 0 w 2491"/>
                <a:gd name="T93" fmla="*/ 0 h 621"/>
                <a:gd name="T94" fmla="*/ 0 w 2491"/>
                <a:gd name="T95" fmla="*/ 0 h 621"/>
                <a:gd name="T96" fmla="*/ 0 w 2491"/>
                <a:gd name="T97" fmla="*/ 0 h 621"/>
                <a:gd name="T98" fmla="*/ 0 w 2491"/>
                <a:gd name="T99" fmla="*/ 0 h 621"/>
                <a:gd name="T100" fmla="*/ 0 w 2491"/>
                <a:gd name="T101" fmla="*/ 0 h 621"/>
                <a:gd name="T102" fmla="*/ 0 w 2491"/>
                <a:gd name="T103" fmla="*/ 0 h 621"/>
                <a:gd name="T104" fmla="*/ 0 w 2491"/>
                <a:gd name="T105" fmla="*/ 0 h 621"/>
                <a:gd name="T106" fmla="*/ 0 w 2491"/>
                <a:gd name="T107" fmla="*/ 0 h 621"/>
                <a:gd name="T108" fmla="*/ 0 w 2491"/>
                <a:gd name="T109" fmla="*/ 0 h 621"/>
                <a:gd name="T110" fmla="*/ 0 w 2491"/>
                <a:gd name="T111" fmla="*/ 0 h 621"/>
                <a:gd name="T112" fmla="*/ 0 w 2491"/>
                <a:gd name="T113" fmla="*/ 0 h 621"/>
                <a:gd name="T114" fmla="*/ 0 w 2491"/>
                <a:gd name="T115" fmla="*/ 0 h 621"/>
                <a:gd name="T116" fmla="*/ 0 w 2491"/>
                <a:gd name="T117" fmla="*/ 0 h 621"/>
                <a:gd name="T118" fmla="*/ 0 w 2491"/>
                <a:gd name="T119" fmla="*/ 0 h 621"/>
                <a:gd name="T120" fmla="*/ 0 w 2491"/>
                <a:gd name="T121" fmla="*/ 0 h 621"/>
                <a:gd name="T122" fmla="*/ 0 w 2491"/>
                <a:gd name="T123" fmla="*/ 0 h 62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1328" y="402"/>
              <a:ext cx="994" cy="105"/>
            </a:xfrm>
            <a:custGeom>
              <a:avLst/>
              <a:gdLst>
                <a:gd name="T0" fmla="*/ 0 w 7953"/>
                <a:gd name="T1" fmla="*/ 0 h 842"/>
                <a:gd name="T2" fmla="*/ 0 w 7953"/>
                <a:gd name="T3" fmla="*/ 0 h 842"/>
                <a:gd name="T4" fmla="*/ 0 w 7953"/>
                <a:gd name="T5" fmla="*/ 0 h 842"/>
                <a:gd name="T6" fmla="*/ 0 w 7953"/>
                <a:gd name="T7" fmla="*/ 0 h 842"/>
                <a:gd name="T8" fmla="*/ 0 w 7953"/>
                <a:gd name="T9" fmla="*/ 0 h 842"/>
                <a:gd name="T10" fmla="*/ 0 w 7953"/>
                <a:gd name="T11" fmla="*/ 0 h 842"/>
                <a:gd name="T12" fmla="*/ 0 w 7953"/>
                <a:gd name="T13" fmla="*/ 0 h 842"/>
                <a:gd name="T14" fmla="*/ 0 w 7953"/>
                <a:gd name="T15" fmla="*/ 0 h 842"/>
                <a:gd name="T16" fmla="*/ 0 w 7953"/>
                <a:gd name="T17" fmla="*/ 0 h 842"/>
                <a:gd name="T18" fmla="*/ 0 w 7953"/>
                <a:gd name="T19" fmla="*/ 0 h 842"/>
                <a:gd name="T20" fmla="*/ 0 w 7953"/>
                <a:gd name="T21" fmla="*/ 0 h 842"/>
                <a:gd name="T22" fmla="*/ 0 w 7953"/>
                <a:gd name="T23" fmla="*/ 0 h 842"/>
                <a:gd name="T24" fmla="*/ 0 w 7953"/>
                <a:gd name="T25" fmla="*/ 0 h 842"/>
                <a:gd name="T26" fmla="*/ 0 w 7953"/>
                <a:gd name="T27" fmla="*/ 0 h 842"/>
                <a:gd name="T28" fmla="*/ 0 w 7953"/>
                <a:gd name="T29" fmla="*/ 0 h 842"/>
                <a:gd name="T30" fmla="*/ 0 w 7953"/>
                <a:gd name="T31" fmla="*/ 0 h 842"/>
                <a:gd name="T32" fmla="*/ 0 w 7953"/>
                <a:gd name="T33" fmla="*/ 0 h 842"/>
                <a:gd name="T34" fmla="*/ 0 w 7953"/>
                <a:gd name="T35" fmla="*/ 0 h 842"/>
                <a:gd name="T36" fmla="*/ 0 w 7953"/>
                <a:gd name="T37" fmla="*/ 0 h 842"/>
                <a:gd name="T38" fmla="*/ 0 w 7953"/>
                <a:gd name="T39" fmla="*/ 0 h 842"/>
                <a:gd name="T40" fmla="*/ 0 w 7953"/>
                <a:gd name="T41" fmla="*/ 0 h 842"/>
                <a:gd name="T42" fmla="*/ 0 w 7953"/>
                <a:gd name="T43" fmla="*/ 0 h 842"/>
                <a:gd name="T44" fmla="*/ 0 w 7953"/>
                <a:gd name="T45" fmla="*/ 0 h 842"/>
                <a:gd name="T46" fmla="*/ 0 w 7953"/>
                <a:gd name="T47" fmla="*/ 0 h 842"/>
                <a:gd name="T48" fmla="*/ 0 w 7953"/>
                <a:gd name="T49" fmla="*/ 0 h 842"/>
                <a:gd name="T50" fmla="*/ 0 w 7953"/>
                <a:gd name="T51" fmla="*/ 0 h 842"/>
                <a:gd name="T52" fmla="*/ 0 w 7953"/>
                <a:gd name="T53" fmla="*/ 0 h 842"/>
                <a:gd name="T54" fmla="*/ 0 w 7953"/>
                <a:gd name="T55" fmla="*/ 0 h 842"/>
                <a:gd name="T56" fmla="*/ 0 w 7953"/>
                <a:gd name="T57" fmla="*/ 0 h 842"/>
                <a:gd name="T58" fmla="*/ 0 w 7953"/>
                <a:gd name="T59" fmla="*/ 0 h 842"/>
                <a:gd name="T60" fmla="*/ 0 w 7953"/>
                <a:gd name="T61" fmla="*/ 0 h 842"/>
                <a:gd name="T62" fmla="*/ 0 w 7953"/>
                <a:gd name="T63" fmla="*/ 0 h 842"/>
                <a:gd name="T64" fmla="*/ 0 w 7953"/>
                <a:gd name="T65" fmla="*/ 0 h 842"/>
                <a:gd name="T66" fmla="*/ 0 w 7953"/>
                <a:gd name="T67" fmla="*/ 0 h 842"/>
                <a:gd name="T68" fmla="*/ 0 w 7953"/>
                <a:gd name="T69" fmla="*/ 0 h 842"/>
                <a:gd name="T70" fmla="*/ 0 w 7953"/>
                <a:gd name="T71" fmla="*/ 0 h 842"/>
                <a:gd name="T72" fmla="*/ 0 w 7953"/>
                <a:gd name="T73" fmla="*/ 0 h 842"/>
                <a:gd name="T74" fmla="*/ 0 w 7953"/>
                <a:gd name="T75" fmla="*/ 0 h 842"/>
                <a:gd name="T76" fmla="*/ 0 w 7953"/>
                <a:gd name="T77" fmla="*/ 0 h 842"/>
                <a:gd name="T78" fmla="*/ 0 w 7953"/>
                <a:gd name="T79" fmla="*/ 0 h 842"/>
                <a:gd name="T80" fmla="*/ 0 w 7953"/>
                <a:gd name="T81" fmla="*/ 0 h 842"/>
                <a:gd name="T82" fmla="*/ 0 w 7953"/>
                <a:gd name="T83" fmla="*/ 0 h 842"/>
                <a:gd name="T84" fmla="*/ 0 w 7953"/>
                <a:gd name="T85" fmla="*/ 0 h 842"/>
                <a:gd name="T86" fmla="*/ 0 w 7953"/>
                <a:gd name="T87" fmla="*/ 0 h 842"/>
                <a:gd name="T88" fmla="*/ 0 w 7953"/>
                <a:gd name="T89" fmla="*/ 0 h 842"/>
                <a:gd name="T90" fmla="*/ 0 w 7953"/>
                <a:gd name="T91" fmla="*/ 0 h 842"/>
                <a:gd name="T92" fmla="*/ 0 w 7953"/>
                <a:gd name="T93" fmla="*/ 0 h 842"/>
                <a:gd name="T94" fmla="*/ 0 w 7953"/>
                <a:gd name="T95" fmla="*/ 0 h 842"/>
                <a:gd name="T96" fmla="*/ 0 w 7953"/>
                <a:gd name="T97" fmla="*/ 0 h 842"/>
                <a:gd name="T98" fmla="*/ 0 w 7953"/>
                <a:gd name="T99" fmla="*/ 0 h 842"/>
                <a:gd name="T100" fmla="*/ 0 w 7953"/>
                <a:gd name="T101" fmla="*/ 0 h 842"/>
                <a:gd name="T102" fmla="*/ 0 w 7953"/>
                <a:gd name="T103" fmla="*/ 0 h 842"/>
                <a:gd name="T104" fmla="*/ 0 w 7953"/>
                <a:gd name="T105" fmla="*/ 0 h 842"/>
                <a:gd name="T106" fmla="*/ 0 w 7953"/>
                <a:gd name="T107" fmla="*/ 0 h 842"/>
                <a:gd name="T108" fmla="*/ 0 w 7953"/>
                <a:gd name="T109" fmla="*/ 0 h 842"/>
                <a:gd name="T110" fmla="*/ 0 w 7953"/>
                <a:gd name="T111" fmla="*/ 0 h 842"/>
                <a:gd name="T112" fmla="*/ 0 w 7953"/>
                <a:gd name="T113" fmla="*/ 0 h 842"/>
                <a:gd name="T114" fmla="*/ 0 w 7953"/>
                <a:gd name="T115" fmla="*/ 0 h 842"/>
                <a:gd name="T116" fmla="*/ 0 w 7953"/>
                <a:gd name="T117" fmla="*/ 0 h 842"/>
                <a:gd name="T118" fmla="*/ 0 w 7953"/>
                <a:gd name="T119" fmla="*/ 0 h 842"/>
                <a:gd name="T120" fmla="*/ 0 w 7953"/>
                <a:gd name="T121" fmla="*/ 0 h 842"/>
                <a:gd name="T122" fmla="*/ 0 w 7953"/>
                <a:gd name="T123" fmla="*/ 0 h 842"/>
                <a:gd name="T124" fmla="*/ 0 w 7953"/>
                <a:gd name="T125" fmla="*/ 0 h 84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B4D7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8181976" y="319089"/>
            <a:ext cx="485775" cy="317897"/>
          </a:xfrm>
          <a:custGeom>
            <a:avLst/>
            <a:gdLst>
              <a:gd name="T0" fmla="*/ 2147483647 w 835"/>
              <a:gd name="T1" fmla="*/ 2147483647 h 727"/>
              <a:gd name="T2" fmla="*/ 2147483647 w 835"/>
              <a:gd name="T3" fmla="*/ 2147483647 h 727"/>
              <a:gd name="T4" fmla="*/ 2147483647 w 835"/>
              <a:gd name="T5" fmla="*/ 2147483647 h 727"/>
              <a:gd name="T6" fmla="*/ 2147483647 w 835"/>
              <a:gd name="T7" fmla="*/ 2147483647 h 727"/>
              <a:gd name="T8" fmla="*/ 2147483647 w 835"/>
              <a:gd name="T9" fmla="*/ 2147483647 h 727"/>
              <a:gd name="T10" fmla="*/ 2147483647 w 835"/>
              <a:gd name="T11" fmla="*/ 2147483647 h 727"/>
              <a:gd name="T12" fmla="*/ 2147483647 w 835"/>
              <a:gd name="T13" fmla="*/ 2147483647 h 727"/>
              <a:gd name="T14" fmla="*/ 2147483647 w 835"/>
              <a:gd name="T15" fmla="*/ 2147483647 h 727"/>
              <a:gd name="T16" fmla="*/ 2147483647 w 835"/>
              <a:gd name="T17" fmla="*/ 2147483647 h 727"/>
              <a:gd name="T18" fmla="*/ 2147483647 w 835"/>
              <a:gd name="T19" fmla="*/ 2147483647 h 727"/>
              <a:gd name="T20" fmla="*/ 2147483647 w 835"/>
              <a:gd name="T21" fmla="*/ 2147483647 h 727"/>
              <a:gd name="T22" fmla="*/ 2147483647 w 835"/>
              <a:gd name="T23" fmla="*/ 2147483647 h 727"/>
              <a:gd name="T24" fmla="*/ 2147483647 w 835"/>
              <a:gd name="T25" fmla="*/ 2147483647 h 727"/>
              <a:gd name="T26" fmla="*/ 2147483647 w 835"/>
              <a:gd name="T27" fmla="*/ 2147483647 h 727"/>
              <a:gd name="T28" fmla="*/ 2147483647 w 835"/>
              <a:gd name="T29" fmla="*/ 2147483647 h 727"/>
              <a:gd name="T30" fmla="*/ 2147483647 w 835"/>
              <a:gd name="T31" fmla="*/ 2147483647 h 727"/>
              <a:gd name="T32" fmla="*/ 2147483647 w 835"/>
              <a:gd name="T33" fmla="*/ 2147483647 h 727"/>
              <a:gd name="T34" fmla="*/ 2147483647 w 835"/>
              <a:gd name="T35" fmla="*/ 2147483647 h 727"/>
              <a:gd name="T36" fmla="*/ 2147483647 w 835"/>
              <a:gd name="T37" fmla="*/ 2147483647 h 727"/>
              <a:gd name="T38" fmla="*/ 0 w 835"/>
              <a:gd name="T39" fmla="*/ 2147483647 h 727"/>
              <a:gd name="T40" fmla="*/ 2147483647 w 835"/>
              <a:gd name="T41" fmla="*/ 2147483647 h 727"/>
              <a:gd name="T42" fmla="*/ 2147483647 w 835"/>
              <a:gd name="T43" fmla="*/ 2147483647 h 727"/>
              <a:gd name="T44" fmla="*/ 2147483647 w 835"/>
              <a:gd name="T45" fmla="*/ 2147483647 h 727"/>
              <a:gd name="T46" fmla="*/ 2147483647 w 835"/>
              <a:gd name="T47" fmla="*/ 2147483647 h 727"/>
              <a:gd name="T48" fmla="*/ 2147483647 w 835"/>
              <a:gd name="T49" fmla="*/ 2147483647 h 727"/>
              <a:gd name="T50" fmla="*/ 2147483647 w 835"/>
              <a:gd name="T51" fmla="*/ 2147483647 h 727"/>
              <a:gd name="T52" fmla="*/ 2147483647 w 835"/>
              <a:gd name="T53" fmla="*/ 2147483647 h 727"/>
              <a:gd name="T54" fmla="*/ 2147483647 w 835"/>
              <a:gd name="T55" fmla="*/ 2147483647 h 727"/>
              <a:gd name="T56" fmla="*/ 2147483647 w 835"/>
              <a:gd name="T57" fmla="*/ 2147483647 h 727"/>
              <a:gd name="T58" fmla="*/ 2147483647 w 835"/>
              <a:gd name="T59" fmla="*/ 2147483647 h 727"/>
              <a:gd name="T60" fmla="*/ 2147483647 w 835"/>
              <a:gd name="T61" fmla="*/ 2147483647 h 727"/>
              <a:gd name="T62" fmla="*/ 2147483647 w 835"/>
              <a:gd name="T63" fmla="*/ 2147483647 h 727"/>
              <a:gd name="T64" fmla="*/ 2147483647 w 835"/>
              <a:gd name="T65" fmla="*/ 2147483647 h 727"/>
              <a:gd name="T66" fmla="*/ 2147483647 w 835"/>
              <a:gd name="T67" fmla="*/ 2147483647 h 727"/>
              <a:gd name="T68" fmla="*/ 2147483647 w 835"/>
              <a:gd name="T69" fmla="*/ 2147483647 h 727"/>
              <a:gd name="T70" fmla="*/ 2147483647 w 835"/>
              <a:gd name="T71" fmla="*/ 2147483647 h 727"/>
              <a:gd name="T72" fmla="*/ 2147483647 w 835"/>
              <a:gd name="T73" fmla="*/ 2147483647 h 727"/>
              <a:gd name="T74" fmla="*/ 2147483647 w 835"/>
              <a:gd name="T75" fmla="*/ 2147483647 h 727"/>
              <a:gd name="T76" fmla="*/ 2147483647 w 835"/>
              <a:gd name="T77" fmla="*/ 2147483647 h 727"/>
              <a:gd name="T78" fmla="*/ 2147483647 w 835"/>
              <a:gd name="T79" fmla="*/ 2147483647 h 727"/>
              <a:gd name="T80" fmla="*/ 2147483647 w 835"/>
              <a:gd name="T81" fmla="*/ 2147483647 h 727"/>
              <a:gd name="T82" fmla="*/ 2147483647 w 835"/>
              <a:gd name="T83" fmla="*/ 2147483647 h 727"/>
              <a:gd name="T84" fmla="*/ 2147483647 w 835"/>
              <a:gd name="T85" fmla="*/ 2147483647 h 727"/>
              <a:gd name="T86" fmla="*/ 2147483647 w 835"/>
              <a:gd name="T87" fmla="*/ 2147483647 h 727"/>
              <a:gd name="T88" fmla="*/ 2147483647 w 835"/>
              <a:gd name="T89" fmla="*/ 2147483647 h 727"/>
              <a:gd name="T90" fmla="*/ 2147483647 w 835"/>
              <a:gd name="T91" fmla="*/ 2147483647 h 727"/>
              <a:gd name="T92" fmla="*/ 2147483647 w 835"/>
              <a:gd name="T93" fmla="*/ 2147483647 h 727"/>
              <a:gd name="T94" fmla="*/ 2147483647 w 835"/>
              <a:gd name="T95" fmla="*/ 2147483647 h 727"/>
              <a:gd name="T96" fmla="*/ 2147483647 w 835"/>
              <a:gd name="T97" fmla="*/ 2147483647 h 727"/>
              <a:gd name="T98" fmla="*/ 2147483647 w 835"/>
              <a:gd name="T99" fmla="*/ 2147483647 h 727"/>
              <a:gd name="T100" fmla="*/ 2147483647 w 835"/>
              <a:gd name="T101" fmla="*/ 2147483647 h 727"/>
              <a:gd name="T102" fmla="*/ 2147483647 w 835"/>
              <a:gd name="T103" fmla="*/ 2147483647 h 72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9" tIns="34295" rIns="68589" bIns="34295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14" name="Picture 4" descr="Q:\Repro 2\New guidelines 2011_12\Final 260411\PPT\OLD\050511\WMF\TATA Patter revised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008461"/>
            <a:ext cx="2462213" cy="945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513" y="2400301"/>
            <a:ext cx="7772400" cy="457200"/>
          </a:xfrm>
          <a:prstGeom prst="rect">
            <a:avLst/>
          </a:prstGeom>
        </p:spPr>
        <p:txBody>
          <a:bodyPr lIns="68589" tIns="34295" rIns="68589" bIns="34295">
            <a:noAutofit/>
          </a:bodyPr>
          <a:lstStyle>
            <a:lvl1pPr algn="l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512" y="2893979"/>
            <a:ext cx="7785100" cy="457200"/>
          </a:xfrm>
          <a:prstGeom prst="rect">
            <a:avLst/>
          </a:prstGeom>
        </p:spPr>
        <p:txBody>
          <a:bodyPr lIns="68589" tIns="34295" rIns="68589" bIns="34295">
            <a:noAutofit/>
          </a:bodyPr>
          <a:lstStyle>
            <a:lvl1pPr marL="0" indent="0" algn="l">
              <a:buNone/>
              <a:defRPr sz="2300">
                <a:solidFill>
                  <a:schemeClr val="bg1"/>
                </a:solidFill>
              </a:defRPr>
            </a:lvl1pPr>
            <a:lvl2pPr marL="342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989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7620000" cy="479822"/>
          </a:xfrm>
        </p:spPr>
        <p:txBody>
          <a:bodyPr/>
          <a:lstStyle>
            <a:lvl1pPr>
              <a:defRPr>
                <a:solidFill>
                  <a:schemeClr val="accent5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8700"/>
            <a:ext cx="7620000" cy="360045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E542A6FE-7C42-442B-BF03-22F5536FB2C7}" type="datetime1">
              <a:rPr lang="en-US" smtClean="0">
                <a:solidFill>
                  <a:srgbClr val="EEECE1"/>
                </a:solidFill>
              </a:rPr>
              <a:pPr/>
              <a:t>11/16/2016</a:t>
            </a:fld>
            <a:endParaRPr lang="en-US">
              <a:solidFill>
                <a:srgbClr val="EEECE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>
              <a:solidFill>
                <a:srgbClr val="EEECE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F2D7FC0D-9856-4611-925C-AF567F726F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06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6" y="3695700"/>
            <a:ext cx="7659687" cy="876300"/>
          </a:xfrm>
        </p:spPr>
        <p:txBody>
          <a:bodyPr anchor="t"/>
          <a:lstStyle>
            <a:lvl1pPr algn="l">
              <a:defRPr sz="3600" b="0" cap="all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6" y="2470548"/>
            <a:ext cx="6135687" cy="122515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6345F06A-384E-4858-AC7E-A69BA997524B}" type="datetime1">
              <a:rPr lang="en-US" smtClean="0">
                <a:solidFill>
                  <a:srgbClr val="EEECE1"/>
                </a:solidFill>
              </a:rPr>
              <a:pPr/>
              <a:t>11/16/2016</a:t>
            </a:fld>
            <a:endParaRPr lang="en-US">
              <a:solidFill>
                <a:srgbClr val="EEECE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>
              <a:solidFill>
                <a:srgbClr val="EEECE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F2D7FC0D-9856-4611-925C-AF567F726F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31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7620000" cy="479822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28700"/>
            <a:ext cx="3657600" cy="35661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028700"/>
            <a:ext cx="3657600" cy="35661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29845-C68D-4980-92B2-F3B7FA379021}" type="datetime1">
              <a:rPr lang="en-US" smtClean="0">
                <a:solidFill>
                  <a:srgbClr val="EEECE1"/>
                </a:solidFill>
              </a:rPr>
              <a:pPr/>
              <a:t>11/16/2016</a:t>
            </a:fld>
            <a:endParaRPr lang="en-US">
              <a:solidFill>
                <a:srgbClr val="EEECE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EECE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FC0D-9856-4611-925C-AF567F726F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27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7620000" cy="479822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0B14-19E6-4E0A-B71F-CB4F592EA028}" type="datetime1">
              <a:rPr lang="en-US" smtClean="0">
                <a:solidFill>
                  <a:srgbClr val="EEECE1"/>
                </a:solidFill>
              </a:rPr>
              <a:pPr/>
              <a:t>11/16/2016</a:t>
            </a:fld>
            <a:endParaRPr lang="en-US">
              <a:solidFill>
                <a:srgbClr val="EEECE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EECE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FC0D-9856-4611-925C-AF567F726F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194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43100"/>
            <a:ext cx="8458200" cy="857250"/>
          </a:xfrm>
          <a:noFill/>
          <a:ln>
            <a:noFill/>
          </a:ln>
        </p:spPr>
        <p:txBody>
          <a:bodyPr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9376-DAD0-4733-80BD-76BA8D1B9B36}" type="datetime1">
              <a:rPr lang="en-US" smtClean="0">
                <a:solidFill>
                  <a:srgbClr val="EEECE1"/>
                </a:solidFill>
              </a:rPr>
              <a:pPr/>
              <a:t>11/16/2016</a:t>
            </a:fld>
            <a:endParaRPr lang="en-US">
              <a:solidFill>
                <a:srgbClr val="EEECE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EEECE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FC0D-9856-4611-925C-AF567F726F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22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7D95-AB7C-4D1D-BD15-0E1CB00925E3}" type="datetime1">
              <a:rPr lang="en-US" smtClean="0">
                <a:solidFill>
                  <a:srgbClr val="EEECE1"/>
                </a:solidFill>
              </a:rPr>
              <a:pPr/>
              <a:t>11/16/2016</a:t>
            </a:fld>
            <a:endParaRPr lang="en-US">
              <a:solidFill>
                <a:srgbClr val="EEECE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EECE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FC0D-9856-4611-925C-AF567F726F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85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4E1A-9AC2-44C1-AC49-E97D9A6C7A68}" type="datetime1">
              <a:rPr lang="en-US" smtClean="0">
                <a:solidFill>
                  <a:srgbClr val="EEECE1"/>
                </a:solidFill>
              </a:rPr>
              <a:pPr/>
              <a:t>11/16/2016</a:t>
            </a:fld>
            <a:endParaRPr lang="en-US">
              <a:solidFill>
                <a:srgbClr val="EEECE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EECE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FC0D-9856-4611-925C-AF567F726F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285750"/>
            <a:ext cx="7772400" cy="37071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83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0DF17-C3C1-41C6-BF78-254258FB3900}" type="datetime1">
              <a:rPr lang="en-US" smtClean="0">
                <a:solidFill>
                  <a:srgbClr val="EEECE1"/>
                </a:solidFill>
              </a:rPr>
              <a:pPr/>
              <a:t>11/16/2016</a:t>
            </a:fld>
            <a:endParaRPr lang="en-US">
              <a:solidFill>
                <a:srgbClr val="EEECE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7FC0D-9856-4611-925C-AF567F726F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613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620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6200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5143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8200" y="4114800"/>
            <a:ext cx="685800" cy="514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4236720"/>
            <a:ext cx="548640" cy="29718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  <a:latin typeface="+mn-lt"/>
              </a:defRPr>
            </a:lvl1pPr>
          </a:lstStyle>
          <a:p>
            <a:fld id="{F2D7FC0D-9856-4611-925C-AF567F726FA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882823" y="2990850"/>
            <a:ext cx="177546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endParaRPr lang="en-US">
              <a:solidFill>
                <a:srgbClr val="EEECE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56154" y="1188720"/>
            <a:ext cx="18287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fld id="{1B1B9344-C1F0-4302-B527-9C02E74E36D3}" type="datetime1">
              <a:rPr lang="en-US" smtClean="0">
                <a:solidFill>
                  <a:srgbClr val="EEECE1"/>
                </a:solidFill>
              </a:rPr>
              <a:pPr/>
              <a:t>11/16/2016</a:t>
            </a:fld>
            <a:endParaRPr lang="en-US">
              <a:solidFill>
                <a:srgbClr val="EEECE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1377193" y="4890048"/>
            <a:ext cx="5715000" cy="1881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00" dirty="0" smtClean="0">
                <a:solidFill>
                  <a:srgbClr val="999999"/>
                </a:solidFill>
                <a:latin typeface="Arial Narrow" pitchFamily="34" charset="0"/>
              </a:rPr>
              <a:t>Confidential, unpublished property of Cigna. Do not duplicate or distribute. Use and distribution limited solely to authorized personnel. © 2016 Cigna</a:t>
            </a:r>
          </a:p>
        </p:txBody>
      </p:sp>
      <p:pic>
        <p:nvPicPr>
          <p:cNvPr id="13" name="Picture 4" descr="https://brand.cigna.com/iwov-resources/brand-portal/images/cigna-logos/horizontal-logos/Cigna_H_C_General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2" y="4765579"/>
            <a:ext cx="988414" cy="36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33" t="21005" r="4227" b="20635"/>
          <a:stretch/>
        </p:blipFill>
        <p:spPr bwMode="auto">
          <a:xfrm>
            <a:off x="7312932" y="4812030"/>
            <a:ext cx="840468" cy="274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185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6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small" spc="-100" baseline="0">
          <a:ln>
            <a:noFill/>
          </a:ln>
          <a:solidFill>
            <a:schemeClr val="bg1">
              <a:lumMod val="50000"/>
            </a:schemeClr>
          </a:solidFill>
          <a:effectLst/>
          <a:latin typeface="+mn-lt"/>
          <a:ea typeface="+mj-ea"/>
          <a:cs typeface="+mj-cs"/>
        </a:defRPr>
      </a:lvl1pPr>
    </p:titleStyle>
    <p:bodyStyle>
      <a:lvl1pPr marL="4572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754380" indent="-34290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062990" indent="-285750" algn="l" defTabSz="914400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337310" indent="-285750" algn="l" defTabSz="914400" rtl="0" eaLnBrk="1" latinLnBrk="0" hangingPunct="1">
        <a:spcBef>
          <a:spcPct val="2000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1611630" indent="-285750" algn="l" defTabSz="914400" rtl="0" eaLnBrk="1" latinLnBrk="0" hangingPunct="1">
        <a:spcBef>
          <a:spcPct val="20000"/>
        </a:spcBef>
        <a:buClr>
          <a:schemeClr val="accent5"/>
        </a:buClr>
        <a:buFont typeface="Arial" panose="020B0604020202020204" pitchFamily="34" charset="0"/>
        <a:buChar char="•"/>
        <a:defRPr sz="1400" kern="1200" baseline="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38"/>
            <a:ext cx="9144000" cy="590806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77" tIns="34289" rIns="68577" bIns="34289" rtlCol="0" anchor="ctr"/>
          <a:lstStyle/>
          <a:p>
            <a:pPr algn="ctr" defTabSz="685771"/>
            <a:endParaRPr lang="en-US" sz="1400" kern="0" dirty="0">
              <a:solidFill>
                <a:sysClr val="window" lastClr="FFFFFF"/>
              </a:solidFill>
              <a:cs typeface="Arial" charset="0"/>
            </a:endParaRPr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2857501"/>
            <a:ext cx="9144000" cy="79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77" tIns="34289" rIns="68577" bIns="34289" numCol="1" anchor="t" anchorCtr="0" compatLnSpc="1">
            <a:prstTxWarp prst="textNoShape">
              <a:avLst/>
            </a:prstTxWarp>
          </a:bodyPr>
          <a:lstStyle/>
          <a:p>
            <a:pPr defTabSz="685771"/>
            <a:endParaRPr lang="en-US" sz="14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4343404" y="4855465"/>
            <a:ext cx="663575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77" tIns="34289" rIns="68577" bIns="34289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ctr" defTabSz="685771">
              <a:defRPr/>
            </a:pPr>
            <a:fld id="{13B55AB4-0D57-4FBE-946B-A81E4A9D2A4C}" type="slidenum">
              <a:rPr lang="en-US" sz="800" b="1" smtClean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pPr algn="ctr" defTabSz="685771">
                <a:defRPr/>
              </a:pPr>
              <a:t>‹#›</a:t>
            </a:fld>
            <a:r>
              <a:rPr lang="en-US" sz="800" b="1" dirty="0" smtClean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t> </a:t>
            </a:r>
            <a:endParaRPr lang="en-US" sz="800" b="1" dirty="0">
              <a:solidFill>
                <a:prstClr val="white">
                  <a:lumMod val="50000"/>
                </a:prstClr>
              </a:solidFill>
              <a:cs typeface="Arial" pitchFamily="34" charset="0"/>
            </a:endParaRPr>
          </a:p>
        </p:txBody>
      </p:sp>
      <p:sp>
        <p:nvSpPr>
          <p:cNvPr id="11" name="Freeform 13"/>
          <p:cNvSpPr>
            <a:spLocks noEditPoints="1"/>
          </p:cNvSpPr>
          <p:nvPr/>
        </p:nvSpPr>
        <p:spPr bwMode="auto">
          <a:xfrm flipH="1">
            <a:off x="1" y="4737761"/>
            <a:ext cx="1647825" cy="409575"/>
          </a:xfrm>
          <a:custGeom>
            <a:avLst/>
            <a:gdLst>
              <a:gd name="T0" fmla="*/ 0 w 16608"/>
              <a:gd name="T1" fmla="*/ 4128 h 4128"/>
              <a:gd name="T2" fmla="*/ 1565 w 16608"/>
              <a:gd name="T3" fmla="*/ 2168 h 4128"/>
              <a:gd name="T4" fmla="*/ 1158 w 16608"/>
              <a:gd name="T5" fmla="*/ 2979 h 4128"/>
              <a:gd name="T6" fmla="*/ 773 w 16608"/>
              <a:gd name="T7" fmla="*/ 564 h 4128"/>
              <a:gd name="T8" fmla="*/ 1158 w 16608"/>
              <a:gd name="T9" fmla="*/ 0 h 4128"/>
              <a:gd name="T10" fmla="*/ 1544 w 16608"/>
              <a:gd name="T11" fmla="*/ 564 h 4128"/>
              <a:gd name="T12" fmla="*/ 3468 w 16608"/>
              <a:gd name="T13" fmla="*/ 4128 h 4128"/>
              <a:gd name="T14" fmla="*/ 4024 w 16608"/>
              <a:gd name="T15" fmla="*/ 2732 h 4128"/>
              <a:gd name="T16" fmla="*/ 3434 w 16608"/>
              <a:gd name="T17" fmla="*/ 2168 h 4128"/>
              <a:gd name="T18" fmla="*/ 2684 w 16608"/>
              <a:gd name="T19" fmla="*/ 2732 h 4128"/>
              <a:gd name="T20" fmla="*/ 3468 w 16608"/>
              <a:gd name="T21" fmla="*/ 4128 h 4128"/>
              <a:gd name="T22" fmla="*/ 3077 w 16608"/>
              <a:gd name="T23" fmla="*/ 788 h 4128"/>
              <a:gd name="T24" fmla="*/ 3475 w 16608"/>
              <a:gd name="T25" fmla="*/ 1960 h 4128"/>
              <a:gd name="T26" fmla="*/ 3491 w 16608"/>
              <a:gd name="T27" fmla="*/ 0 h 4128"/>
              <a:gd name="T28" fmla="*/ 1911 w 16608"/>
              <a:gd name="T29" fmla="*/ 1960 h 4128"/>
              <a:gd name="T30" fmla="*/ 4587 w 16608"/>
              <a:gd name="T31" fmla="*/ 2168 h 4128"/>
              <a:gd name="T32" fmla="*/ 5001 w 16608"/>
              <a:gd name="T33" fmla="*/ 2956 h 4128"/>
              <a:gd name="T34" fmla="*/ 5416 w 16608"/>
              <a:gd name="T35" fmla="*/ 2168 h 4128"/>
              <a:gd name="T36" fmla="*/ 5393 w 16608"/>
              <a:gd name="T37" fmla="*/ 564 h 4128"/>
              <a:gd name="T38" fmla="*/ 4053 w 16608"/>
              <a:gd name="T39" fmla="*/ 0 h 4128"/>
              <a:gd name="T40" fmla="*/ 4610 w 16608"/>
              <a:gd name="T41" fmla="*/ 1960 h 4128"/>
              <a:gd name="T42" fmla="*/ 7325 w 16608"/>
              <a:gd name="T43" fmla="*/ 1960 h 4128"/>
              <a:gd name="T44" fmla="*/ 6511 w 16608"/>
              <a:gd name="T45" fmla="*/ 0 h 4128"/>
              <a:gd name="T46" fmla="*/ 5978 w 16608"/>
              <a:gd name="T47" fmla="*/ 2732 h 4128"/>
              <a:gd name="T48" fmla="*/ 7318 w 16608"/>
              <a:gd name="T49" fmla="*/ 4128 h 4128"/>
              <a:gd name="T50" fmla="*/ 7874 w 16608"/>
              <a:gd name="T51" fmla="*/ 2168 h 4128"/>
              <a:gd name="T52" fmla="*/ 8932 w 16608"/>
              <a:gd name="T53" fmla="*/ 2979 h 4128"/>
              <a:gd name="T54" fmla="*/ 8525 w 16608"/>
              <a:gd name="T55" fmla="*/ 2168 h 4128"/>
              <a:gd name="T56" fmla="*/ 10090 w 16608"/>
              <a:gd name="T57" fmla="*/ 4128 h 4128"/>
              <a:gd name="T58" fmla="*/ 8932 w 16608"/>
              <a:gd name="T59" fmla="*/ 1960 h 4128"/>
              <a:gd name="T60" fmla="*/ 7992 w 16608"/>
              <a:gd name="T61" fmla="*/ 564 h 4128"/>
              <a:gd name="T62" fmla="*/ 9873 w 16608"/>
              <a:gd name="T63" fmla="*/ 0 h 4128"/>
              <a:gd name="T64" fmla="*/ 9317 w 16608"/>
              <a:gd name="T65" fmla="*/ 1960 h 4128"/>
              <a:gd name="T66" fmla="*/ 11243 w 16608"/>
              <a:gd name="T67" fmla="*/ 2732 h 4128"/>
              <a:gd name="T68" fmla="*/ 11799 w 16608"/>
              <a:gd name="T69" fmla="*/ 2168 h 4128"/>
              <a:gd name="T70" fmla="*/ 9903 w 16608"/>
              <a:gd name="T71" fmla="*/ 2168 h 4128"/>
              <a:gd name="T72" fmla="*/ 10459 w 16608"/>
              <a:gd name="T73" fmla="*/ 4128 h 4128"/>
              <a:gd name="T74" fmla="*/ 11243 w 16608"/>
              <a:gd name="T75" fmla="*/ 4128 h 4128"/>
              <a:gd name="T76" fmla="*/ 11207 w 16608"/>
              <a:gd name="T77" fmla="*/ 1835 h 4128"/>
              <a:gd name="T78" fmla="*/ 11250 w 16608"/>
              <a:gd name="T79" fmla="*/ 1960 h 4128"/>
              <a:gd name="T80" fmla="*/ 11207 w 16608"/>
              <a:gd name="T81" fmla="*/ 0 h 4128"/>
              <a:gd name="T82" fmla="*/ 10452 w 16608"/>
              <a:gd name="T83" fmla="*/ 1960 h 4128"/>
              <a:gd name="T84" fmla="*/ 11610 w 16608"/>
              <a:gd name="T85" fmla="*/ 4128 h 4128"/>
              <a:gd name="T86" fmla="*/ 13175 w 16608"/>
              <a:gd name="T87" fmla="*/ 4128 h 4128"/>
              <a:gd name="T88" fmla="*/ 12384 w 16608"/>
              <a:gd name="T89" fmla="*/ 1960 h 4128"/>
              <a:gd name="T90" fmla="*/ 13723 w 16608"/>
              <a:gd name="T91" fmla="*/ 564 h 4128"/>
              <a:gd name="T92" fmla="*/ 11828 w 16608"/>
              <a:gd name="T93" fmla="*/ 564 h 4128"/>
              <a:gd name="T94" fmla="*/ 14302 w 16608"/>
              <a:gd name="T95" fmla="*/ 1960 h 4128"/>
              <a:gd name="T96" fmla="*/ 15866 w 16608"/>
              <a:gd name="T97" fmla="*/ 1960 h 4128"/>
              <a:gd name="T98" fmla="*/ 13534 w 16608"/>
              <a:gd name="T99" fmla="*/ 1960 h 4128"/>
              <a:gd name="T100" fmla="*/ 14309 w 16608"/>
              <a:gd name="T101" fmla="*/ 2732 h 4128"/>
              <a:gd name="T102" fmla="*/ 15093 w 16608"/>
              <a:gd name="T103" fmla="*/ 2732 h 4128"/>
              <a:gd name="T104" fmla="*/ 13752 w 16608"/>
              <a:gd name="T105" fmla="*/ 2168 h 4128"/>
              <a:gd name="T106" fmla="*/ 15460 w 16608"/>
              <a:gd name="T107" fmla="*/ 4128 h 4128"/>
              <a:gd name="T108" fmla="*/ 16608 w 16608"/>
              <a:gd name="T109" fmla="*/ 2168 h 4128"/>
              <a:gd name="T110" fmla="*/ 16608 w 16608"/>
              <a:gd name="T111" fmla="*/ 1960 h 4128"/>
              <a:gd name="T112" fmla="*/ 15678 w 16608"/>
              <a:gd name="T113" fmla="*/ 564 h 4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608" h="4128">
                <a:moveTo>
                  <a:pt x="1158" y="2979"/>
                </a:moveTo>
                <a:lnTo>
                  <a:pt x="766" y="4128"/>
                </a:lnTo>
                <a:lnTo>
                  <a:pt x="0" y="4128"/>
                </a:lnTo>
                <a:lnTo>
                  <a:pt x="752" y="2168"/>
                </a:lnTo>
                <a:lnTo>
                  <a:pt x="1158" y="2168"/>
                </a:lnTo>
                <a:lnTo>
                  <a:pt x="1565" y="2168"/>
                </a:lnTo>
                <a:lnTo>
                  <a:pt x="2316" y="4128"/>
                </a:lnTo>
                <a:lnTo>
                  <a:pt x="1550" y="4128"/>
                </a:lnTo>
                <a:lnTo>
                  <a:pt x="1158" y="2979"/>
                </a:lnTo>
                <a:close/>
                <a:moveTo>
                  <a:pt x="1158" y="1960"/>
                </a:moveTo>
                <a:lnTo>
                  <a:pt x="773" y="1960"/>
                </a:lnTo>
                <a:lnTo>
                  <a:pt x="773" y="564"/>
                </a:lnTo>
                <a:lnTo>
                  <a:pt x="217" y="564"/>
                </a:lnTo>
                <a:lnTo>
                  <a:pt x="217" y="0"/>
                </a:lnTo>
                <a:lnTo>
                  <a:pt x="1158" y="0"/>
                </a:lnTo>
                <a:lnTo>
                  <a:pt x="2099" y="0"/>
                </a:lnTo>
                <a:lnTo>
                  <a:pt x="2099" y="564"/>
                </a:lnTo>
                <a:lnTo>
                  <a:pt x="1544" y="564"/>
                </a:lnTo>
                <a:lnTo>
                  <a:pt x="1544" y="1960"/>
                </a:lnTo>
                <a:lnTo>
                  <a:pt x="1158" y="1960"/>
                </a:lnTo>
                <a:close/>
                <a:moveTo>
                  <a:pt x="3468" y="4128"/>
                </a:moveTo>
                <a:lnTo>
                  <a:pt x="3468" y="2732"/>
                </a:lnTo>
                <a:lnTo>
                  <a:pt x="4024" y="2732"/>
                </a:lnTo>
                <a:lnTo>
                  <a:pt x="4024" y="2732"/>
                </a:lnTo>
                <a:lnTo>
                  <a:pt x="4024" y="2168"/>
                </a:lnTo>
                <a:lnTo>
                  <a:pt x="4024" y="2168"/>
                </a:lnTo>
                <a:lnTo>
                  <a:pt x="3434" y="2168"/>
                </a:lnTo>
                <a:lnTo>
                  <a:pt x="2128" y="2168"/>
                </a:lnTo>
                <a:lnTo>
                  <a:pt x="2128" y="2732"/>
                </a:lnTo>
                <a:lnTo>
                  <a:pt x="2684" y="2732"/>
                </a:lnTo>
                <a:lnTo>
                  <a:pt x="2684" y="4128"/>
                </a:lnTo>
                <a:lnTo>
                  <a:pt x="3434" y="4128"/>
                </a:lnTo>
                <a:lnTo>
                  <a:pt x="3468" y="4128"/>
                </a:lnTo>
                <a:lnTo>
                  <a:pt x="3468" y="4128"/>
                </a:lnTo>
                <a:close/>
                <a:moveTo>
                  <a:pt x="2677" y="1960"/>
                </a:moveTo>
                <a:lnTo>
                  <a:pt x="3077" y="788"/>
                </a:lnTo>
                <a:lnTo>
                  <a:pt x="3434" y="1835"/>
                </a:lnTo>
                <a:lnTo>
                  <a:pt x="3434" y="1835"/>
                </a:lnTo>
                <a:lnTo>
                  <a:pt x="3475" y="1960"/>
                </a:lnTo>
                <a:lnTo>
                  <a:pt x="3475" y="1960"/>
                </a:lnTo>
                <a:lnTo>
                  <a:pt x="4241" y="1960"/>
                </a:lnTo>
                <a:lnTo>
                  <a:pt x="3491" y="0"/>
                </a:lnTo>
                <a:lnTo>
                  <a:pt x="3434" y="0"/>
                </a:lnTo>
                <a:lnTo>
                  <a:pt x="2661" y="0"/>
                </a:lnTo>
                <a:lnTo>
                  <a:pt x="1911" y="1960"/>
                </a:lnTo>
                <a:lnTo>
                  <a:pt x="2677" y="1960"/>
                </a:lnTo>
                <a:close/>
                <a:moveTo>
                  <a:pt x="5416" y="2168"/>
                </a:moveTo>
                <a:lnTo>
                  <a:pt x="4587" y="2168"/>
                </a:lnTo>
                <a:lnTo>
                  <a:pt x="3835" y="4128"/>
                </a:lnTo>
                <a:lnTo>
                  <a:pt x="4602" y="4128"/>
                </a:lnTo>
                <a:lnTo>
                  <a:pt x="5001" y="2956"/>
                </a:lnTo>
                <a:lnTo>
                  <a:pt x="5401" y="4128"/>
                </a:lnTo>
                <a:lnTo>
                  <a:pt x="6168" y="4128"/>
                </a:lnTo>
                <a:lnTo>
                  <a:pt x="5416" y="2168"/>
                </a:lnTo>
                <a:close/>
                <a:moveTo>
                  <a:pt x="4610" y="1960"/>
                </a:moveTo>
                <a:lnTo>
                  <a:pt x="5393" y="1960"/>
                </a:lnTo>
                <a:lnTo>
                  <a:pt x="5393" y="564"/>
                </a:lnTo>
                <a:lnTo>
                  <a:pt x="5949" y="564"/>
                </a:lnTo>
                <a:lnTo>
                  <a:pt x="5949" y="0"/>
                </a:lnTo>
                <a:lnTo>
                  <a:pt x="4053" y="0"/>
                </a:lnTo>
                <a:lnTo>
                  <a:pt x="4053" y="564"/>
                </a:lnTo>
                <a:lnTo>
                  <a:pt x="4610" y="564"/>
                </a:lnTo>
                <a:lnTo>
                  <a:pt x="4610" y="1960"/>
                </a:lnTo>
                <a:close/>
                <a:moveTo>
                  <a:pt x="6527" y="1960"/>
                </a:moveTo>
                <a:lnTo>
                  <a:pt x="6927" y="788"/>
                </a:lnTo>
                <a:lnTo>
                  <a:pt x="7325" y="1960"/>
                </a:lnTo>
                <a:lnTo>
                  <a:pt x="8092" y="1960"/>
                </a:lnTo>
                <a:lnTo>
                  <a:pt x="7341" y="0"/>
                </a:lnTo>
                <a:lnTo>
                  <a:pt x="6511" y="0"/>
                </a:lnTo>
                <a:lnTo>
                  <a:pt x="5760" y="1960"/>
                </a:lnTo>
                <a:lnTo>
                  <a:pt x="6527" y="1960"/>
                </a:lnTo>
                <a:close/>
                <a:moveTo>
                  <a:pt x="5978" y="2732"/>
                </a:moveTo>
                <a:lnTo>
                  <a:pt x="6534" y="2732"/>
                </a:lnTo>
                <a:lnTo>
                  <a:pt x="6534" y="4128"/>
                </a:lnTo>
                <a:lnTo>
                  <a:pt x="7318" y="4128"/>
                </a:lnTo>
                <a:lnTo>
                  <a:pt x="7318" y="2732"/>
                </a:lnTo>
                <a:lnTo>
                  <a:pt x="7874" y="2732"/>
                </a:lnTo>
                <a:lnTo>
                  <a:pt x="7874" y="2168"/>
                </a:lnTo>
                <a:lnTo>
                  <a:pt x="5978" y="2168"/>
                </a:lnTo>
                <a:lnTo>
                  <a:pt x="5978" y="2732"/>
                </a:lnTo>
                <a:close/>
                <a:moveTo>
                  <a:pt x="8932" y="2979"/>
                </a:moveTo>
                <a:lnTo>
                  <a:pt x="8541" y="4128"/>
                </a:lnTo>
                <a:lnTo>
                  <a:pt x="7775" y="4128"/>
                </a:lnTo>
                <a:lnTo>
                  <a:pt x="8525" y="2168"/>
                </a:lnTo>
                <a:lnTo>
                  <a:pt x="8932" y="2168"/>
                </a:lnTo>
                <a:lnTo>
                  <a:pt x="9339" y="2168"/>
                </a:lnTo>
                <a:lnTo>
                  <a:pt x="10090" y="4128"/>
                </a:lnTo>
                <a:lnTo>
                  <a:pt x="9324" y="4128"/>
                </a:lnTo>
                <a:lnTo>
                  <a:pt x="8932" y="2979"/>
                </a:lnTo>
                <a:close/>
                <a:moveTo>
                  <a:pt x="8932" y="1960"/>
                </a:moveTo>
                <a:lnTo>
                  <a:pt x="8547" y="1960"/>
                </a:lnTo>
                <a:lnTo>
                  <a:pt x="8547" y="564"/>
                </a:lnTo>
                <a:lnTo>
                  <a:pt x="7992" y="564"/>
                </a:lnTo>
                <a:lnTo>
                  <a:pt x="7992" y="0"/>
                </a:lnTo>
                <a:lnTo>
                  <a:pt x="8932" y="0"/>
                </a:lnTo>
                <a:lnTo>
                  <a:pt x="9873" y="0"/>
                </a:lnTo>
                <a:lnTo>
                  <a:pt x="9873" y="564"/>
                </a:lnTo>
                <a:lnTo>
                  <a:pt x="9317" y="564"/>
                </a:lnTo>
                <a:lnTo>
                  <a:pt x="9317" y="1960"/>
                </a:lnTo>
                <a:lnTo>
                  <a:pt x="8932" y="1960"/>
                </a:lnTo>
                <a:close/>
                <a:moveTo>
                  <a:pt x="11243" y="4128"/>
                </a:moveTo>
                <a:lnTo>
                  <a:pt x="11243" y="2732"/>
                </a:lnTo>
                <a:lnTo>
                  <a:pt x="11799" y="2732"/>
                </a:lnTo>
                <a:lnTo>
                  <a:pt x="11799" y="2732"/>
                </a:lnTo>
                <a:lnTo>
                  <a:pt x="11799" y="2168"/>
                </a:lnTo>
                <a:lnTo>
                  <a:pt x="11799" y="2168"/>
                </a:lnTo>
                <a:lnTo>
                  <a:pt x="11207" y="2168"/>
                </a:lnTo>
                <a:lnTo>
                  <a:pt x="9903" y="2168"/>
                </a:lnTo>
                <a:lnTo>
                  <a:pt x="9903" y="2732"/>
                </a:lnTo>
                <a:lnTo>
                  <a:pt x="10459" y="2732"/>
                </a:lnTo>
                <a:lnTo>
                  <a:pt x="10459" y="4128"/>
                </a:lnTo>
                <a:lnTo>
                  <a:pt x="11207" y="4128"/>
                </a:lnTo>
                <a:lnTo>
                  <a:pt x="11243" y="4128"/>
                </a:lnTo>
                <a:lnTo>
                  <a:pt x="11243" y="4128"/>
                </a:lnTo>
                <a:close/>
                <a:moveTo>
                  <a:pt x="10452" y="1960"/>
                </a:moveTo>
                <a:lnTo>
                  <a:pt x="10850" y="788"/>
                </a:lnTo>
                <a:lnTo>
                  <a:pt x="11207" y="1835"/>
                </a:lnTo>
                <a:lnTo>
                  <a:pt x="11207" y="1835"/>
                </a:lnTo>
                <a:lnTo>
                  <a:pt x="11250" y="1960"/>
                </a:lnTo>
                <a:lnTo>
                  <a:pt x="11250" y="1960"/>
                </a:lnTo>
                <a:lnTo>
                  <a:pt x="12016" y="1960"/>
                </a:lnTo>
                <a:lnTo>
                  <a:pt x="11265" y="0"/>
                </a:lnTo>
                <a:lnTo>
                  <a:pt x="11207" y="0"/>
                </a:lnTo>
                <a:lnTo>
                  <a:pt x="10436" y="0"/>
                </a:lnTo>
                <a:lnTo>
                  <a:pt x="9685" y="1960"/>
                </a:lnTo>
                <a:lnTo>
                  <a:pt x="10452" y="1960"/>
                </a:lnTo>
                <a:close/>
                <a:moveTo>
                  <a:pt x="13191" y="2168"/>
                </a:moveTo>
                <a:lnTo>
                  <a:pt x="12362" y="2168"/>
                </a:lnTo>
                <a:lnTo>
                  <a:pt x="11610" y="4128"/>
                </a:lnTo>
                <a:lnTo>
                  <a:pt x="12376" y="4128"/>
                </a:lnTo>
                <a:lnTo>
                  <a:pt x="12776" y="2956"/>
                </a:lnTo>
                <a:lnTo>
                  <a:pt x="13175" y="4128"/>
                </a:lnTo>
                <a:lnTo>
                  <a:pt x="13942" y="4128"/>
                </a:lnTo>
                <a:lnTo>
                  <a:pt x="13191" y="2168"/>
                </a:lnTo>
                <a:close/>
                <a:moveTo>
                  <a:pt x="12384" y="1960"/>
                </a:moveTo>
                <a:lnTo>
                  <a:pt x="13168" y="1960"/>
                </a:lnTo>
                <a:lnTo>
                  <a:pt x="13168" y="564"/>
                </a:lnTo>
                <a:lnTo>
                  <a:pt x="13723" y="564"/>
                </a:lnTo>
                <a:lnTo>
                  <a:pt x="13723" y="0"/>
                </a:lnTo>
                <a:lnTo>
                  <a:pt x="11828" y="0"/>
                </a:lnTo>
                <a:lnTo>
                  <a:pt x="11828" y="564"/>
                </a:lnTo>
                <a:lnTo>
                  <a:pt x="12384" y="564"/>
                </a:lnTo>
                <a:lnTo>
                  <a:pt x="12384" y="1960"/>
                </a:lnTo>
                <a:close/>
                <a:moveTo>
                  <a:pt x="14302" y="1960"/>
                </a:moveTo>
                <a:lnTo>
                  <a:pt x="14700" y="788"/>
                </a:lnTo>
                <a:lnTo>
                  <a:pt x="15100" y="1960"/>
                </a:lnTo>
                <a:lnTo>
                  <a:pt x="15866" y="1960"/>
                </a:lnTo>
                <a:lnTo>
                  <a:pt x="15115" y="0"/>
                </a:lnTo>
                <a:lnTo>
                  <a:pt x="14286" y="0"/>
                </a:lnTo>
                <a:lnTo>
                  <a:pt x="13534" y="1960"/>
                </a:lnTo>
                <a:lnTo>
                  <a:pt x="14302" y="1960"/>
                </a:lnTo>
                <a:close/>
                <a:moveTo>
                  <a:pt x="13752" y="2732"/>
                </a:moveTo>
                <a:lnTo>
                  <a:pt x="14309" y="2732"/>
                </a:lnTo>
                <a:lnTo>
                  <a:pt x="14309" y="4128"/>
                </a:lnTo>
                <a:lnTo>
                  <a:pt x="15093" y="4128"/>
                </a:lnTo>
                <a:lnTo>
                  <a:pt x="15093" y="2732"/>
                </a:lnTo>
                <a:lnTo>
                  <a:pt x="15649" y="2732"/>
                </a:lnTo>
                <a:lnTo>
                  <a:pt x="15649" y="2168"/>
                </a:lnTo>
                <a:lnTo>
                  <a:pt x="13752" y="2168"/>
                </a:lnTo>
                <a:lnTo>
                  <a:pt x="13752" y="2732"/>
                </a:lnTo>
                <a:close/>
                <a:moveTo>
                  <a:pt x="16211" y="2168"/>
                </a:moveTo>
                <a:lnTo>
                  <a:pt x="15460" y="4128"/>
                </a:lnTo>
                <a:lnTo>
                  <a:pt x="16226" y="4128"/>
                </a:lnTo>
                <a:lnTo>
                  <a:pt x="16608" y="3009"/>
                </a:lnTo>
                <a:lnTo>
                  <a:pt x="16608" y="2168"/>
                </a:lnTo>
                <a:lnTo>
                  <a:pt x="16211" y="2168"/>
                </a:lnTo>
                <a:close/>
                <a:moveTo>
                  <a:pt x="16233" y="1960"/>
                </a:moveTo>
                <a:lnTo>
                  <a:pt x="16608" y="1960"/>
                </a:lnTo>
                <a:lnTo>
                  <a:pt x="16608" y="0"/>
                </a:lnTo>
                <a:lnTo>
                  <a:pt x="15678" y="0"/>
                </a:lnTo>
                <a:lnTo>
                  <a:pt x="15678" y="564"/>
                </a:lnTo>
                <a:lnTo>
                  <a:pt x="16233" y="564"/>
                </a:lnTo>
                <a:lnTo>
                  <a:pt x="16233" y="1960"/>
                </a:lnTo>
                <a:close/>
              </a:path>
            </a:pathLst>
          </a:custGeom>
          <a:gradFill flip="none" rotWithShape="1">
            <a:gsLst>
              <a:gs pos="6000">
                <a:schemeClr val="accent1">
                  <a:lumMod val="5000"/>
                  <a:lumOff val="95000"/>
                  <a:alpha val="56000"/>
                </a:schemeClr>
              </a:gs>
              <a:gs pos="68000">
                <a:srgbClr val="D7D4CF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68577" tIns="34289" rIns="68577" bIns="34289" numCol="1" anchor="t" anchorCtr="0" compatLnSpc="1">
            <a:prstTxWarp prst="textNoShape">
              <a:avLst/>
            </a:prstTxWarp>
          </a:bodyPr>
          <a:lstStyle/>
          <a:p>
            <a:pPr defTabSz="685771"/>
            <a:endParaRPr lang="en-US" sz="1400" dirty="0">
              <a:solidFill>
                <a:srgbClr val="000000"/>
              </a:solidFill>
              <a:cs typeface="Arial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542361" y="4857750"/>
            <a:ext cx="664369" cy="248358"/>
            <a:chOff x="7032639" y="6477000"/>
            <a:chExt cx="885825" cy="331144"/>
          </a:xfrm>
          <a:solidFill>
            <a:schemeClr val="bg1">
              <a:lumMod val="50000"/>
            </a:schemeClr>
          </a:solidFill>
        </p:grpSpPr>
        <p:sp>
          <p:nvSpPr>
            <p:cNvPr id="17" name="Freeform 6"/>
            <p:cNvSpPr>
              <a:spLocks noEditPoints="1"/>
            </p:cNvSpPr>
            <p:nvPr/>
          </p:nvSpPr>
          <p:spPr bwMode="auto">
            <a:xfrm>
              <a:off x="7032639" y="6482843"/>
              <a:ext cx="762000" cy="321784"/>
            </a:xfrm>
            <a:custGeom>
              <a:avLst/>
              <a:gdLst>
                <a:gd name="T0" fmla="*/ 13059 w 16368"/>
                <a:gd name="T1" fmla="*/ 6821 h 6912"/>
                <a:gd name="T2" fmla="*/ 13171 w 16368"/>
                <a:gd name="T3" fmla="*/ 6058 h 6912"/>
                <a:gd name="T4" fmla="*/ 12537 w 16368"/>
                <a:gd name="T5" fmla="*/ 5601 h 6912"/>
                <a:gd name="T6" fmla="*/ 13031 w 16368"/>
                <a:gd name="T7" fmla="*/ 5422 h 6912"/>
                <a:gd name="T8" fmla="*/ 12404 w 16368"/>
                <a:gd name="T9" fmla="*/ 5262 h 6912"/>
                <a:gd name="T10" fmla="*/ 12431 w 16368"/>
                <a:gd name="T11" fmla="*/ 6007 h 6912"/>
                <a:gd name="T12" fmla="*/ 12987 w 16368"/>
                <a:gd name="T13" fmla="*/ 6455 h 6912"/>
                <a:gd name="T14" fmla="*/ 12420 w 16368"/>
                <a:gd name="T15" fmla="*/ 6610 h 6912"/>
                <a:gd name="T16" fmla="*/ 10290 w 16368"/>
                <a:gd name="T17" fmla="*/ 6648 h 6912"/>
                <a:gd name="T18" fmla="*/ 9716 w 16368"/>
                <a:gd name="T19" fmla="*/ 5817 h 6912"/>
                <a:gd name="T20" fmla="*/ 10563 w 16368"/>
                <a:gd name="T21" fmla="*/ 5437 h 6912"/>
                <a:gd name="T22" fmla="*/ 9537 w 16368"/>
                <a:gd name="T23" fmla="*/ 5473 h 6912"/>
                <a:gd name="T24" fmla="*/ 9912 w 16368"/>
                <a:gd name="T25" fmla="*/ 6864 h 6912"/>
                <a:gd name="T26" fmla="*/ 7886 w 16368"/>
                <a:gd name="T27" fmla="*/ 6342 h 6912"/>
                <a:gd name="T28" fmla="*/ 3258 w 16368"/>
                <a:gd name="T29" fmla="*/ 6878 h 6912"/>
                <a:gd name="T30" fmla="*/ 4175 w 16368"/>
                <a:gd name="T31" fmla="*/ 6446 h 6912"/>
                <a:gd name="T32" fmla="*/ 3586 w 16368"/>
                <a:gd name="T33" fmla="*/ 5821 h 6912"/>
                <a:gd name="T34" fmla="*/ 3511 w 16368"/>
                <a:gd name="T35" fmla="*/ 5432 h 6912"/>
                <a:gd name="T36" fmla="*/ 3856 w 16368"/>
                <a:gd name="T37" fmla="*/ 5147 h 6912"/>
                <a:gd name="T38" fmla="*/ 3086 w 16368"/>
                <a:gd name="T39" fmla="*/ 5654 h 6912"/>
                <a:gd name="T40" fmla="*/ 3767 w 16368"/>
                <a:gd name="T41" fmla="*/ 6238 h 6912"/>
                <a:gd name="T42" fmla="*/ 3719 w 16368"/>
                <a:gd name="T43" fmla="*/ 6621 h 6912"/>
                <a:gd name="T44" fmla="*/ 6358 w 16368"/>
                <a:gd name="T45" fmla="*/ 6200 h 6912"/>
                <a:gd name="T46" fmla="*/ 6907 w 16368"/>
                <a:gd name="T47" fmla="*/ 6636 h 6912"/>
                <a:gd name="T48" fmla="*/ 6848 w 16368"/>
                <a:gd name="T49" fmla="*/ 5890 h 6912"/>
                <a:gd name="T50" fmla="*/ 6560 w 16368"/>
                <a:gd name="T51" fmla="*/ 5196 h 6912"/>
                <a:gd name="T52" fmla="*/ 6473 w 16368"/>
                <a:gd name="T53" fmla="*/ 5436 h 6912"/>
                <a:gd name="T54" fmla="*/ 6496 w 16368"/>
                <a:gd name="T55" fmla="*/ 5894 h 6912"/>
                <a:gd name="T56" fmla="*/ 765 w 16368"/>
                <a:gd name="T57" fmla="*/ 4050 h 6912"/>
                <a:gd name="T58" fmla="*/ 414 w 16368"/>
                <a:gd name="T59" fmla="*/ 3090 h 6912"/>
                <a:gd name="T60" fmla="*/ 1311 w 16368"/>
                <a:gd name="T61" fmla="*/ 2618 h 6912"/>
                <a:gd name="T62" fmla="*/ 70 w 16368"/>
                <a:gd name="T63" fmla="*/ 3082 h 6912"/>
                <a:gd name="T64" fmla="*/ 780 w 16368"/>
                <a:gd name="T65" fmla="*/ 4327 h 6912"/>
                <a:gd name="T66" fmla="*/ 2867 w 16368"/>
                <a:gd name="T67" fmla="*/ 4033 h 6912"/>
                <a:gd name="T68" fmla="*/ 2587 w 16368"/>
                <a:gd name="T69" fmla="*/ 2621 h 6912"/>
                <a:gd name="T70" fmla="*/ 1434 w 16368"/>
                <a:gd name="T71" fmla="*/ 3358 h 6912"/>
                <a:gd name="T72" fmla="*/ 2181 w 16368"/>
                <a:gd name="T73" fmla="*/ 4076 h 6912"/>
                <a:gd name="T74" fmla="*/ 1790 w 16368"/>
                <a:gd name="T75" fmla="*/ 3203 h 6912"/>
                <a:gd name="T76" fmla="*/ 2563 w 16368"/>
                <a:gd name="T77" fmla="*/ 2957 h 6912"/>
                <a:gd name="T78" fmla="*/ 2523 w 16368"/>
                <a:gd name="T79" fmla="*/ 3971 h 6912"/>
                <a:gd name="T80" fmla="*/ 3826 w 16368"/>
                <a:gd name="T81" fmla="*/ 3401 h 6912"/>
                <a:gd name="T82" fmla="*/ 5201 w 16368"/>
                <a:gd name="T83" fmla="*/ 4304 h 6912"/>
                <a:gd name="T84" fmla="*/ 6088 w 16368"/>
                <a:gd name="T85" fmla="*/ 3839 h 6912"/>
                <a:gd name="T86" fmla="*/ 5467 w 16368"/>
                <a:gd name="T87" fmla="*/ 3223 h 6912"/>
                <a:gd name="T88" fmla="*/ 5434 w 16368"/>
                <a:gd name="T89" fmla="*/ 2845 h 6912"/>
                <a:gd name="T90" fmla="*/ 5737 w 16368"/>
                <a:gd name="T91" fmla="*/ 2562 h 6912"/>
                <a:gd name="T92" fmla="*/ 4999 w 16368"/>
                <a:gd name="T93" fmla="*/ 3094 h 6912"/>
                <a:gd name="T94" fmla="*/ 5698 w 16368"/>
                <a:gd name="T95" fmla="*/ 3673 h 6912"/>
                <a:gd name="T96" fmla="*/ 5617 w 16368"/>
                <a:gd name="T97" fmla="*/ 4044 h 6912"/>
                <a:gd name="T98" fmla="*/ 6429 w 16368"/>
                <a:gd name="T99" fmla="*/ 3950 h 6912"/>
                <a:gd name="T100" fmla="*/ 7503 w 16368"/>
                <a:gd name="T101" fmla="*/ 4170 h 6912"/>
                <a:gd name="T102" fmla="*/ 7279 w 16368"/>
                <a:gd name="T103" fmla="*/ 3987 h 6912"/>
                <a:gd name="T104" fmla="*/ 6709 w 16368"/>
                <a:gd name="T105" fmla="*/ 3804 h 6912"/>
                <a:gd name="T106" fmla="*/ 10777 w 16368"/>
                <a:gd name="T107" fmla="*/ 3115 h 6912"/>
                <a:gd name="T108" fmla="*/ 12176 w 16368"/>
                <a:gd name="T109" fmla="*/ 3026 h 6912"/>
                <a:gd name="T110" fmla="*/ 14702 w 16368"/>
                <a:gd name="T111" fmla="*/ 4030 h 6912"/>
                <a:gd name="T112" fmla="*/ 13852 w 16368"/>
                <a:gd name="T113" fmla="*/ 3645 h 6912"/>
                <a:gd name="T114" fmla="*/ 14434 w 16368"/>
                <a:gd name="T115" fmla="*/ 2814 h 6912"/>
                <a:gd name="T116" fmla="*/ 14096 w 16368"/>
                <a:gd name="T117" fmla="*/ 2603 h 6912"/>
                <a:gd name="T118" fmla="*/ 13655 w 16368"/>
                <a:gd name="T119" fmla="*/ 4002 h 6912"/>
                <a:gd name="T120" fmla="*/ 15796 w 16368"/>
                <a:gd name="T121" fmla="*/ 3578 h 6912"/>
                <a:gd name="T122" fmla="*/ 8589 w 16368"/>
                <a:gd name="T123" fmla="*/ 495 h 6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368" h="6912">
                  <a:moveTo>
                    <a:pt x="6388" y="495"/>
                  </a:moveTo>
                  <a:lnTo>
                    <a:pt x="6388" y="0"/>
                  </a:lnTo>
                  <a:lnTo>
                    <a:pt x="4724" y="0"/>
                  </a:lnTo>
                  <a:lnTo>
                    <a:pt x="4724" y="495"/>
                  </a:lnTo>
                  <a:lnTo>
                    <a:pt x="5212" y="495"/>
                  </a:lnTo>
                  <a:lnTo>
                    <a:pt x="5212" y="1721"/>
                  </a:lnTo>
                  <a:lnTo>
                    <a:pt x="5900" y="1721"/>
                  </a:lnTo>
                  <a:lnTo>
                    <a:pt x="5900" y="495"/>
                  </a:lnTo>
                  <a:lnTo>
                    <a:pt x="6388" y="495"/>
                  </a:lnTo>
                  <a:close/>
                  <a:moveTo>
                    <a:pt x="12191" y="6803"/>
                  </a:moveTo>
                  <a:lnTo>
                    <a:pt x="12210" y="6813"/>
                  </a:lnTo>
                  <a:lnTo>
                    <a:pt x="12231" y="6823"/>
                  </a:lnTo>
                  <a:lnTo>
                    <a:pt x="12253" y="6833"/>
                  </a:lnTo>
                  <a:lnTo>
                    <a:pt x="12278" y="6843"/>
                  </a:lnTo>
                  <a:lnTo>
                    <a:pt x="12304" y="6853"/>
                  </a:lnTo>
                  <a:lnTo>
                    <a:pt x="12331" y="6862"/>
                  </a:lnTo>
                  <a:lnTo>
                    <a:pt x="12361" y="6871"/>
                  </a:lnTo>
                  <a:lnTo>
                    <a:pt x="12391" y="6878"/>
                  </a:lnTo>
                  <a:lnTo>
                    <a:pt x="12422" y="6885"/>
                  </a:lnTo>
                  <a:lnTo>
                    <a:pt x="12454" y="6893"/>
                  </a:lnTo>
                  <a:lnTo>
                    <a:pt x="12487" y="6898"/>
                  </a:lnTo>
                  <a:lnTo>
                    <a:pt x="12520" y="6903"/>
                  </a:lnTo>
                  <a:lnTo>
                    <a:pt x="12554" y="6907"/>
                  </a:lnTo>
                  <a:lnTo>
                    <a:pt x="12588" y="6910"/>
                  </a:lnTo>
                  <a:lnTo>
                    <a:pt x="12622" y="6911"/>
                  </a:lnTo>
                  <a:lnTo>
                    <a:pt x="12657" y="6912"/>
                  </a:lnTo>
                  <a:lnTo>
                    <a:pt x="12697" y="6911"/>
                  </a:lnTo>
                  <a:lnTo>
                    <a:pt x="12737" y="6909"/>
                  </a:lnTo>
                  <a:lnTo>
                    <a:pt x="12775" y="6906"/>
                  </a:lnTo>
                  <a:lnTo>
                    <a:pt x="12812" y="6901"/>
                  </a:lnTo>
                  <a:lnTo>
                    <a:pt x="12848" y="6896"/>
                  </a:lnTo>
                  <a:lnTo>
                    <a:pt x="12882" y="6888"/>
                  </a:lnTo>
                  <a:lnTo>
                    <a:pt x="12914" y="6879"/>
                  </a:lnTo>
                  <a:lnTo>
                    <a:pt x="12946" y="6870"/>
                  </a:lnTo>
                  <a:lnTo>
                    <a:pt x="12976" y="6860"/>
                  </a:lnTo>
                  <a:lnTo>
                    <a:pt x="13004" y="6848"/>
                  </a:lnTo>
                  <a:lnTo>
                    <a:pt x="13032" y="6835"/>
                  </a:lnTo>
                  <a:lnTo>
                    <a:pt x="13059" y="6821"/>
                  </a:lnTo>
                  <a:lnTo>
                    <a:pt x="13083" y="6807"/>
                  </a:lnTo>
                  <a:lnTo>
                    <a:pt x="13107" y="6791"/>
                  </a:lnTo>
                  <a:lnTo>
                    <a:pt x="13129" y="6775"/>
                  </a:lnTo>
                  <a:lnTo>
                    <a:pt x="13150" y="6758"/>
                  </a:lnTo>
                  <a:lnTo>
                    <a:pt x="13169" y="6739"/>
                  </a:lnTo>
                  <a:lnTo>
                    <a:pt x="13187" y="6720"/>
                  </a:lnTo>
                  <a:lnTo>
                    <a:pt x="13205" y="6700"/>
                  </a:lnTo>
                  <a:lnTo>
                    <a:pt x="13220" y="6680"/>
                  </a:lnTo>
                  <a:lnTo>
                    <a:pt x="13235" y="6659"/>
                  </a:lnTo>
                  <a:lnTo>
                    <a:pt x="13248" y="6637"/>
                  </a:lnTo>
                  <a:lnTo>
                    <a:pt x="13259" y="6615"/>
                  </a:lnTo>
                  <a:lnTo>
                    <a:pt x="13270" y="6592"/>
                  </a:lnTo>
                  <a:lnTo>
                    <a:pt x="13280" y="6568"/>
                  </a:lnTo>
                  <a:lnTo>
                    <a:pt x="13288" y="6545"/>
                  </a:lnTo>
                  <a:lnTo>
                    <a:pt x="13294" y="6521"/>
                  </a:lnTo>
                  <a:lnTo>
                    <a:pt x="13300" y="6496"/>
                  </a:lnTo>
                  <a:lnTo>
                    <a:pt x="13304" y="6471"/>
                  </a:lnTo>
                  <a:lnTo>
                    <a:pt x="13307" y="6446"/>
                  </a:lnTo>
                  <a:lnTo>
                    <a:pt x="13309" y="6420"/>
                  </a:lnTo>
                  <a:lnTo>
                    <a:pt x="13309" y="6395"/>
                  </a:lnTo>
                  <a:lnTo>
                    <a:pt x="13309" y="6372"/>
                  </a:lnTo>
                  <a:lnTo>
                    <a:pt x="13308" y="6350"/>
                  </a:lnTo>
                  <a:lnTo>
                    <a:pt x="13306" y="6327"/>
                  </a:lnTo>
                  <a:lnTo>
                    <a:pt x="13303" y="6307"/>
                  </a:lnTo>
                  <a:lnTo>
                    <a:pt x="13299" y="6285"/>
                  </a:lnTo>
                  <a:lnTo>
                    <a:pt x="13294" y="6266"/>
                  </a:lnTo>
                  <a:lnTo>
                    <a:pt x="13289" y="6245"/>
                  </a:lnTo>
                  <a:lnTo>
                    <a:pt x="13283" y="6226"/>
                  </a:lnTo>
                  <a:lnTo>
                    <a:pt x="13275" y="6207"/>
                  </a:lnTo>
                  <a:lnTo>
                    <a:pt x="13267" y="6189"/>
                  </a:lnTo>
                  <a:lnTo>
                    <a:pt x="13258" y="6172"/>
                  </a:lnTo>
                  <a:lnTo>
                    <a:pt x="13248" y="6154"/>
                  </a:lnTo>
                  <a:lnTo>
                    <a:pt x="13238" y="6137"/>
                  </a:lnTo>
                  <a:lnTo>
                    <a:pt x="13226" y="6120"/>
                  </a:lnTo>
                  <a:lnTo>
                    <a:pt x="13213" y="6104"/>
                  </a:lnTo>
                  <a:lnTo>
                    <a:pt x="13200" y="6089"/>
                  </a:lnTo>
                  <a:lnTo>
                    <a:pt x="13186" y="6073"/>
                  </a:lnTo>
                  <a:lnTo>
                    <a:pt x="13171" y="6058"/>
                  </a:lnTo>
                  <a:lnTo>
                    <a:pt x="13155" y="6044"/>
                  </a:lnTo>
                  <a:lnTo>
                    <a:pt x="13138" y="6029"/>
                  </a:lnTo>
                  <a:lnTo>
                    <a:pt x="13120" y="6016"/>
                  </a:lnTo>
                  <a:lnTo>
                    <a:pt x="13102" y="6002"/>
                  </a:lnTo>
                  <a:lnTo>
                    <a:pt x="13082" y="5989"/>
                  </a:lnTo>
                  <a:lnTo>
                    <a:pt x="13062" y="5976"/>
                  </a:lnTo>
                  <a:lnTo>
                    <a:pt x="13041" y="5964"/>
                  </a:lnTo>
                  <a:lnTo>
                    <a:pt x="13019" y="5952"/>
                  </a:lnTo>
                  <a:lnTo>
                    <a:pt x="12995" y="5939"/>
                  </a:lnTo>
                  <a:lnTo>
                    <a:pt x="12972" y="5927"/>
                  </a:lnTo>
                  <a:lnTo>
                    <a:pt x="12947" y="5916"/>
                  </a:lnTo>
                  <a:lnTo>
                    <a:pt x="12920" y="5905"/>
                  </a:lnTo>
                  <a:lnTo>
                    <a:pt x="12894" y="5893"/>
                  </a:lnTo>
                  <a:lnTo>
                    <a:pt x="12866" y="5883"/>
                  </a:lnTo>
                  <a:lnTo>
                    <a:pt x="12825" y="5867"/>
                  </a:lnTo>
                  <a:lnTo>
                    <a:pt x="12786" y="5851"/>
                  </a:lnTo>
                  <a:lnTo>
                    <a:pt x="12751" y="5835"/>
                  </a:lnTo>
                  <a:lnTo>
                    <a:pt x="12718" y="5821"/>
                  </a:lnTo>
                  <a:lnTo>
                    <a:pt x="12688" y="5806"/>
                  </a:lnTo>
                  <a:lnTo>
                    <a:pt x="12662" y="5790"/>
                  </a:lnTo>
                  <a:lnTo>
                    <a:pt x="12637" y="5775"/>
                  </a:lnTo>
                  <a:lnTo>
                    <a:pt x="12616" y="5758"/>
                  </a:lnTo>
                  <a:lnTo>
                    <a:pt x="12606" y="5750"/>
                  </a:lnTo>
                  <a:lnTo>
                    <a:pt x="12597" y="5742"/>
                  </a:lnTo>
                  <a:lnTo>
                    <a:pt x="12589" y="5734"/>
                  </a:lnTo>
                  <a:lnTo>
                    <a:pt x="12581" y="5725"/>
                  </a:lnTo>
                  <a:lnTo>
                    <a:pt x="12574" y="5717"/>
                  </a:lnTo>
                  <a:lnTo>
                    <a:pt x="12568" y="5707"/>
                  </a:lnTo>
                  <a:lnTo>
                    <a:pt x="12561" y="5698"/>
                  </a:lnTo>
                  <a:lnTo>
                    <a:pt x="12556" y="5689"/>
                  </a:lnTo>
                  <a:lnTo>
                    <a:pt x="12552" y="5679"/>
                  </a:lnTo>
                  <a:lnTo>
                    <a:pt x="12548" y="5668"/>
                  </a:lnTo>
                  <a:lnTo>
                    <a:pt x="12545" y="5658"/>
                  </a:lnTo>
                  <a:lnTo>
                    <a:pt x="12542" y="5647"/>
                  </a:lnTo>
                  <a:lnTo>
                    <a:pt x="12540" y="5637"/>
                  </a:lnTo>
                  <a:lnTo>
                    <a:pt x="12538" y="5626"/>
                  </a:lnTo>
                  <a:lnTo>
                    <a:pt x="12538" y="5613"/>
                  </a:lnTo>
                  <a:lnTo>
                    <a:pt x="12537" y="5601"/>
                  </a:lnTo>
                  <a:lnTo>
                    <a:pt x="12538" y="5583"/>
                  </a:lnTo>
                  <a:lnTo>
                    <a:pt x="12541" y="5563"/>
                  </a:lnTo>
                  <a:lnTo>
                    <a:pt x="12544" y="5554"/>
                  </a:lnTo>
                  <a:lnTo>
                    <a:pt x="12546" y="5545"/>
                  </a:lnTo>
                  <a:lnTo>
                    <a:pt x="12550" y="5536"/>
                  </a:lnTo>
                  <a:lnTo>
                    <a:pt x="12553" y="5526"/>
                  </a:lnTo>
                  <a:lnTo>
                    <a:pt x="12558" y="5517"/>
                  </a:lnTo>
                  <a:lnTo>
                    <a:pt x="12563" y="5508"/>
                  </a:lnTo>
                  <a:lnTo>
                    <a:pt x="12569" y="5500"/>
                  </a:lnTo>
                  <a:lnTo>
                    <a:pt x="12575" y="5491"/>
                  </a:lnTo>
                  <a:lnTo>
                    <a:pt x="12581" y="5482"/>
                  </a:lnTo>
                  <a:lnTo>
                    <a:pt x="12588" y="5475"/>
                  </a:lnTo>
                  <a:lnTo>
                    <a:pt x="12596" y="5467"/>
                  </a:lnTo>
                  <a:lnTo>
                    <a:pt x="12604" y="5460"/>
                  </a:lnTo>
                  <a:lnTo>
                    <a:pt x="12614" y="5453"/>
                  </a:lnTo>
                  <a:lnTo>
                    <a:pt x="12623" y="5446"/>
                  </a:lnTo>
                  <a:lnTo>
                    <a:pt x="12633" y="5438"/>
                  </a:lnTo>
                  <a:lnTo>
                    <a:pt x="12644" y="5432"/>
                  </a:lnTo>
                  <a:lnTo>
                    <a:pt x="12656" y="5427"/>
                  </a:lnTo>
                  <a:lnTo>
                    <a:pt x="12667" y="5421"/>
                  </a:lnTo>
                  <a:lnTo>
                    <a:pt x="12680" y="5417"/>
                  </a:lnTo>
                  <a:lnTo>
                    <a:pt x="12693" y="5412"/>
                  </a:lnTo>
                  <a:lnTo>
                    <a:pt x="12707" y="5408"/>
                  </a:lnTo>
                  <a:lnTo>
                    <a:pt x="12721" y="5405"/>
                  </a:lnTo>
                  <a:lnTo>
                    <a:pt x="12736" y="5402"/>
                  </a:lnTo>
                  <a:lnTo>
                    <a:pt x="12752" y="5398"/>
                  </a:lnTo>
                  <a:lnTo>
                    <a:pt x="12768" y="5396"/>
                  </a:lnTo>
                  <a:lnTo>
                    <a:pt x="12785" y="5395"/>
                  </a:lnTo>
                  <a:lnTo>
                    <a:pt x="12803" y="5394"/>
                  </a:lnTo>
                  <a:lnTo>
                    <a:pt x="12821" y="5393"/>
                  </a:lnTo>
                  <a:lnTo>
                    <a:pt x="12852" y="5394"/>
                  </a:lnTo>
                  <a:lnTo>
                    <a:pt x="12881" y="5396"/>
                  </a:lnTo>
                  <a:lnTo>
                    <a:pt x="12908" y="5398"/>
                  </a:lnTo>
                  <a:lnTo>
                    <a:pt x="12935" y="5402"/>
                  </a:lnTo>
                  <a:lnTo>
                    <a:pt x="12960" y="5406"/>
                  </a:lnTo>
                  <a:lnTo>
                    <a:pt x="12985" y="5411"/>
                  </a:lnTo>
                  <a:lnTo>
                    <a:pt x="13008" y="5417"/>
                  </a:lnTo>
                  <a:lnTo>
                    <a:pt x="13031" y="5422"/>
                  </a:lnTo>
                  <a:lnTo>
                    <a:pt x="13052" y="5429"/>
                  </a:lnTo>
                  <a:lnTo>
                    <a:pt x="13072" y="5435"/>
                  </a:lnTo>
                  <a:lnTo>
                    <a:pt x="13091" y="5442"/>
                  </a:lnTo>
                  <a:lnTo>
                    <a:pt x="13109" y="5449"/>
                  </a:lnTo>
                  <a:lnTo>
                    <a:pt x="13139" y="5463"/>
                  </a:lnTo>
                  <a:lnTo>
                    <a:pt x="13166" y="5475"/>
                  </a:lnTo>
                  <a:lnTo>
                    <a:pt x="13241" y="5222"/>
                  </a:lnTo>
                  <a:lnTo>
                    <a:pt x="13223" y="5213"/>
                  </a:lnTo>
                  <a:lnTo>
                    <a:pt x="13205" y="5205"/>
                  </a:lnTo>
                  <a:lnTo>
                    <a:pt x="13185" y="5197"/>
                  </a:lnTo>
                  <a:lnTo>
                    <a:pt x="13165" y="5189"/>
                  </a:lnTo>
                  <a:lnTo>
                    <a:pt x="13142" y="5182"/>
                  </a:lnTo>
                  <a:lnTo>
                    <a:pt x="13120" y="5175"/>
                  </a:lnTo>
                  <a:lnTo>
                    <a:pt x="13096" y="5168"/>
                  </a:lnTo>
                  <a:lnTo>
                    <a:pt x="13071" y="5162"/>
                  </a:lnTo>
                  <a:lnTo>
                    <a:pt x="13044" y="5157"/>
                  </a:lnTo>
                  <a:lnTo>
                    <a:pt x="13017" y="5152"/>
                  </a:lnTo>
                  <a:lnTo>
                    <a:pt x="12988" y="5147"/>
                  </a:lnTo>
                  <a:lnTo>
                    <a:pt x="12958" y="5144"/>
                  </a:lnTo>
                  <a:lnTo>
                    <a:pt x="12928" y="5141"/>
                  </a:lnTo>
                  <a:lnTo>
                    <a:pt x="12896" y="5139"/>
                  </a:lnTo>
                  <a:lnTo>
                    <a:pt x="12862" y="5137"/>
                  </a:lnTo>
                  <a:lnTo>
                    <a:pt x="12828" y="5137"/>
                  </a:lnTo>
                  <a:lnTo>
                    <a:pt x="12794" y="5138"/>
                  </a:lnTo>
                  <a:lnTo>
                    <a:pt x="12760" y="5139"/>
                  </a:lnTo>
                  <a:lnTo>
                    <a:pt x="12727" y="5142"/>
                  </a:lnTo>
                  <a:lnTo>
                    <a:pt x="12694" y="5146"/>
                  </a:lnTo>
                  <a:lnTo>
                    <a:pt x="12664" y="5152"/>
                  </a:lnTo>
                  <a:lnTo>
                    <a:pt x="12633" y="5158"/>
                  </a:lnTo>
                  <a:lnTo>
                    <a:pt x="12603" y="5165"/>
                  </a:lnTo>
                  <a:lnTo>
                    <a:pt x="12576" y="5175"/>
                  </a:lnTo>
                  <a:lnTo>
                    <a:pt x="12548" y="5184"/>
                  </a:lnTo>
                  <a:lnTo>
                    <a:pt x="12522" y="5195"/>
                  </a:lnTo>
                  <a:lnTo>
                    <a:pt x="12496" y="5206"/>
                  </a:lnTo>
                  <a:lnTo>
                    <a:pt x="12471" y="5219"/>
                  </a:lnTo>
                  <a:lnTo>
                    <a:pt x="12448" y="5232"/>
                  </a:lnTo>
                  <a:lnTo>
                    <a:pt x="12425" y="5247"/>
                  </a:lnTo>
                  <a:lnTo>
                    <a:pt x="12404" y="5262"/>
                  </a:lnTo>
                  <a:lnTo>
                    <a:pt x="12383" y="5278"/>
                  </a:lnTo>
                  <a:lnTo>
                    <a:pt x="12364" y="5295"/>
                  </a:lnTo>
                  <a:lnTo>
                    <a:pt x="12346" y="5313"/>
                  </a:lnTo>
                  <a:lnTo>
                    <a:pt x="12329" y="5331"/>
                  </a:lnTo>
                  <a:lnTo>
                    <a:pt x="12313" y="5350"/>
                  </a:lnTo>
                  <a:lnTo>
                    <a:pt x="12299" y="5371"/>
                  </a:lnTo>
                  <a:lnTo>
                    <a:pt x="12285" y="5391"/>
                  </a:lnTo>
                  <a:lnTo>
                    <a:pt x="12273" y="5413"/>
                  </a:lnTo>
                  <a:lnTo>
                    <a:pt x="12262" y="5435"/>
                  </a:lnTo>
                  <a:lnTo>
                    <a:pt x="12251" y="5458"/>
                  </a:lnTo>
                  <a:lnTo>
                    <a:pt x="12243" y="5480"/>
                  </a:lnTo>
                  <a:lnTo>
                    <a:pt x="12236" y="5505"/>
                  </a:lnTo>
                  <a:lnTo>
                    <a:pt x="12230" y="5528"/>
                  </a:lnTo>
                  <a:lnTo>
                    <a:pt x="12225" y="5554"/>
                  </a:lnTo>
                  <a:lnTo>
                    <a:pt x="12222" y="5578"/>
                  </a:lnTo>
                  <a:lnTo>
                    <a:pt x="12220" y="5605"/>
                  </a:lnTo>
                  <a:lnTo>
                    <a:pt x="12219" y="5631"/>
                  </a:lnTo>
                  <a:lnTo>
                    <a:pt x="12220" y="5654"/>
                  </a:lnTo>
                  <a:lnTo>
                    <a:pt x="12221" y="5676"/>
                  </a:lnTo>
                  <a:lnTo>
                    <a:pt x="12224" y="5698"/>
                  </a:lnTo>
                  <a:lnTo>
                    <a:pt x="12227" y="5720"/>
                  </a:lnTo>
                  <a:lnTo>
                    <a:pt x="12232" y="5740"/>
                  </a:lnTo>
                  <a:lnTo>
                    <a:pt x="12237" y="5761"/>
                  </a:lnTo>
                  <a:lnTo>
                    <a:pt x="12244" y="5780"/>
                  </a:lnTo>
                  <a:lnTo>
                    <a:pt x="12251" y="5799"/>
                  </a:lnTo>
                  <a:lnTo>
                    <a:pt x="12260" y="5818"/>
                  </a:lnTo>
                  <a:lnTo>
                    <a:pt x="12270" y="5836"/>
                  </a:lnTo>
                  <a:lnTo>
                    <a:pt x="12280" y="5854"/>
                  </a:lnTo>
                  <a:lnTo>
                    <a:pt x="12291" y="5871"/>
                  </a:lnTo>
                  <a:lnTo>
                    <a:pt x="12304" y="5888"/>
                  </a:lnTo>
                  <a:lnTo>
                    <a:pt x="12317" y="5905"/>
                  </a:lnTo>
                  <a:lnTo>
                    <a:pt x="12330" y="5920"/>
                  </a:lnTo>
                  <a:lnTo>
                    <a:pt x="12346" y="5935"/>
                  </a:lnTo>
                  <a:lnTo>
                    <a:pt x="12361" y="5951"/>
                  </a:lnTo>
                  <a:lnTo>
                    <a:pt x="12377" y="5965"/>
                  </a:lnTo>
                  <a:lnTo>
                    <a:pt x="12395" y="5979"/>
                  </a:lnTo>
                  <a:lnTo>
                    <a:pt x="12412" y="5994"/>
                  </a:lnTo>
                  <a:lnTo>
                    <a:pt x="12431" y="6007"/>
                  </a:lnTo>
                  <a:lnTo>
                    <a:pt x="12451" y="6020"/>
                  </a:lnTo>
                  <a:lnTo>
                    <a:pt x="12471" y="6033"/>
                  </a:lnTo>
                  <a:lnTo>
                    <a:pt x="12492" y="6045"/>
                  </a:lnTo>
                  <a:lnTo>
                    <a:pt x="12514" y="6057"/>
                  </a:lnTo>
                  <a:lnTo>
                    <a:pt x="12536" y="6068"/>
                  </a:lnTo>
                  <a:lnTo>
                    <a:pt x="12559" y="6080"/>
                  </a:lnTo>
                  <a:lnTo>
                    <a:pt x="12583" y="6091"/>
                  </a:lnTo>
                  <a:lnTo>
                    <a:pt x="12607" y="6101"/>
                  </a:lnTo>
                  <a:lnTo>
                    <a:pt x="12633" y="6111"/>
                  </a:lnTo>
                  <a:lnTo>
                    <a:pt x="12659" y="6122"/>
                  </a:lnTo>
                  <a:lnTo>
                    <a:pt x="12685" y="6131"/>
                  </a:lnTo>
                  <a:lnTo>
                    <a:pt x="12724" y="6146"/>
                  </a:lnTo>
                  <a:lnTo>
                    <a:pt x="12761" y="6160"/>
                  </a:lnTo>
                  <a:lnTo>
                    <a:pt x="12794" y="6176"/>
                  </a:lnTo>
                  <a:lnTo>
                    <a:pt x="12824" y="6191"/>
                  </a:lnTo>
                  <a:lnTo>
                    <a:pt x="12852" y="6206"/>
                  </a:lnTo>
                  <a:lnTo>
                    <a:pt x="12877" y="6222"/>
                  </a:lnTo>
                  <a:lnTo>
                    <a:pt x="12899" y="6238"/>
                  </a:lnTo>
                  <a:lnTo>
                    <a:pt x="12919" y="6254"/>
                  </a:lnTo>
                  <a:lnTo>
                    <a:pt x="12928" y="6264"/>
                  </a:lnTo>
                  <a:lnTo>
                    <a:pt x="12936" y="6272"/>
                  </a:lnTo>
                  <a:lnTo>
                    <a:pt x="12944" y="6281"/>
                  </a:lnTo>
                  <a:lnTo>
                    <a:pt x="12951" y="6290"/>
                  </a:lnTo>
                  <a:lnTo>
                    <a:pt x="12957" y="6299"/>
                  </a:lnTo>
                  <a:lnTo>
                    <a:pt x="12962" y="6309"/>
                  </a:lnTo>
                  <a:lnTo>
                    <a:pt x="12969" y="6319"/>
                  </a:lnTo>
                  <a:lnTo>
                    <a:pt x="12973" y="6328"/>
                  </a:lnTo>
                  <a:lnTo>
                    <a:pt x="12977" y="6338"/>
                  </a:lnTo>
                  <a:lnTo>
                    <a:pt x="12980" y="6349"/>
                  </a:lnTo>
                  <a:lnTo>
                    <a:pt x="12983" y="6360"/>
                  </a:lnTo>
                  <a:lnTo>
                    <a:pt x="12986" y="6370"/>
                  </a:lnTo>
                  <a:lnTo>
                    <a:pt x="12987" y="6381"/>
                  </a:lnTo>
                  <a:lnTo>
                    <a:pt x="12989" y="6393"/>
                  </a:lnTo>
                  <a:lnTo>
                    <a:pt x="12989" y="6405"/>
                  </a:lnTo>
                  <a:lnTo>
                    <a:pt x="12990" y="6417"/>
                  </a:lnTo>
                  <a:lnTo>
                    <a:pt x="12989" y="6429"/>
                  </a:lnTo>
                  <a:lnTo>
                    <a:pt x="12988" y="6443"/>
                  </a:lnTo>
                  <a:lnTo>
                    <a:pt x="12987" y="6455"/>
                  </a:lnTo>
                  <a:lnTo>
                    <a:pt x="12985" y="6467"/>
                  </a:lnTo>
                  <a:lnTo>
                    <a:pt x="12982" y="6479"/>
                  </a:lnTo>
                  <a:lnTo>
                    <a:pt x="12978" y="6491"/>
                  </a:lnTo>
                  <a:lnTo>
                    <a:pt x="12974" y="6502"/>
                  </a:lnTo>
                  <a:lnTo>
                    <a:pt x="12970" y="6513"/>
                  </a:lnTo>
                  <a:lnTo>
                    <a:pt x="12963" y="6523"/>
                  </a:lnTo>
                  <a:lnTo>
                    <a:pt x="12957" y="6534"/>
                  </a:lnTo>
                  <a:lnTo>
                    <a:pt x="12951" y="6544"/>
                  </a:lnTo>
                  <a:lnTo>
                    <a:pt x="12944" y="6553"/>
                  </a:lnTo>
                  <a:lnTo>
                    <a:pt x="12936" y="6562"/>
                  </a:lnTo>
                  <a:lnTo>
                    <a:pt x="12928" y="6570"/>
                  </a:lnTo>
                  <a:lnTo>
                    <a:pt x="12918" y="6579"/>
                  </a:lnTo>
                  <a:lnTo>
                    <a:pt x="12908" y="6587"/>
                  </a:lnTo>
                  <a:lnTo>
                    <a:pt x="12898" y="6594"/>
                  </a:lnTo>
                  <a:lnTo>
                    <a:pt x="12888" y="6601"/>
                  </a:lnTo>
                  <a:lnTo>
                    <a:pt x="12877" y="6608"/>
                  </a:lnTo>
                  <a:lnTo>
                    <a:pt x="12864" y="6614"/>
                  </a:lnTo>
                  <a:lnTo>
                    <a:pt x="12852" y="6621"/>
                  </a:lnTo>
                  <a:lnTo>
                    <a:pt x="12839" y="6626"/>
                  </a:lnTo>
                  <a:lnTo>
                    <a:pt x="12824" y="6631"/>
                  </a:lnTo>
                  <a:lnTo>
                    <a:pt x="12810" y="6635"/>
                  </a:lnTo>
                  <a:lnTo>
                    <a:pt x="12796" y="6639"/>
                  </a:lnTo>
                  <a:lnTo>
                    <a:pt x="12780" y="6642"/>
                  </a:lnTo>
                  <a:lnTo>
                    <a:pt x="12764" y="6645"/>
                  </a:lnTo>
                  <a:lnTo>
                    <a:pt x="12748" y="6647"/>
                  </a:lnTo>
                  <a:lnTo>
                    <a:pt x="12731" y="6649"/>
                  </a:lnTo>
                  <a:lnTo>
                    <a:pt x="12714" y="6650"/>
                  </a:lnTo>
                  <a:lnTo>
                    <a:pt x="12695" y="6651"/>
                  </a:lnTo>
                  <a:lnTo>
                    <a:pt x="12677" y="6651"/>
                  </a:lnTo>
                  <a:lnTo>
                    <a:pt x="12647" y="6651"/>
                  </a:lnTo>
                  <a:lnTo>
                    <a:pt x="12618" y="6649"/>
                  </a:lnTo>
                  <a:lnTo>
                    <a:pt x="12588" y="6646"/>
                  </a:lnTo>
                  <a:lnTo>
                    <a:pt x="12558" y="6643"/>
                  </a:lnTo>
                  <a:lnTo>
                    <a:pt x="12530" y="6638"/>
                  </a:lnTo>
                  <a:lnTo>
                    <a:pt x="12502" y="6632"/>
                  </a:lnTo>
                  <a:lnTo>
                    <a:pt x="12473" y="6626"/>
                  </a:lnTo>
                  <a:lnTo>
                    <a:pt x="12447" y="6619"/>
                  </a:lnTo>
                  <a:lnTo>
                    <a:pt x="12420" y="6610"/>
                  </a:lnTo>
                  <a:lnTo>
                    <a:pt x="12395" y="6602"/>
                  </a:lnTo>
                  <a:lnTo>
                    <a:pt x="12370" y="6593"/>
                  </a:lnTo>
                  <a:lnTo>
                    <a:pt x="12347" y="6584"/>
                  </a:lnTo>
                  <a:lnTo>
                    <a:pt x="12323" y="6574"/>
                  </a:lnTo>
                  <a:lnTo>
                    <a:pt x="12302" y="6563"/>
                  </a:lnTo>
                  <a:lnTo>
                    <a:pt x="12280" y="6553"/>
                  </a:lnTo>
                  <a:lnTo>
                    <a:pt x="12261" y="6542"/>
                  </a:lnTo>
                  <a:lnTo>
                    <a:pt x="12191" y="6803"/>
                  </a:lnTo>
                  <a:close/>
                  <a:moveTo>
                    <a:pt x="11914" y="5865"/>
                  </a:moveTo>
                  <a:lnTo>
                    <a:pt x="11265" y="5865"/>
                  </a:lnTo>
                  <a:lnTo>
                    <a:pt x="11265" y="5422"/>
                  </a:lnTo>
                  <a:lnTo>
                    <a:pt x="11953" y="5422"/>
                  </a:lnTo>
                  <a:lnTo>
                    <a:pt x="11953" y="5163"/>
                  </a:lnTo>
                  <a:lnTo>
                    <a:pt x="10951" y="5163"/>
                  </a:lnTo>
                  <a:lnTo>
                    <a:pt x="10951" y="6884"/>
                  </a:lnTo>
                  <a:lnTo>
                    <a:pt x="11991" y="6884"/>
                  </a:lnTo>
                  <a:lnTo>
                    <a:pt x="11991" y="6626"/>
                  </a:lnTo>
                  <a:lnTo>
                    <a:pt x="11265" y="6626"/>
                  </a:lnTo>
                  <a:lnTo>
                    <a:pt x="11265" y="6122"/>
                  </a:lnTo>
                  <a:lnTo>
                    <a:pt x="11914" y="6122"/>
                  </a:lnTo>
                  <a:lnTo>
                    <a:pt x="11914" y="5865"/>
                  </a:lnTo>
                  <a:close/>
                  <a:moveTo>
                    <a:pt x="10633" y="6586"/>
                  </a:moveTo>
                  <a:lnTo>
                    <a:pt x="10617" y="6593"/>
                  </a:lnTo>
                  <a:lnTo>
                    <a:pt x="10600" y="6599"/>
                  </a:lnTo>
                  <a:lnTo>
                    <a:pt x="10582" y="6605"/>
                  </a:lnTo>
                  <a:lnTo>
                    <a:pt x="10562" y="6611"/>
                  </a:lnTo>
                  <a:lnTo>
                    <a:pt x="10542" y="6617"/>
                  </a:lnTo>
                  <a:lnTo>
                    <a:pt x="10522" y="6623"/>
                  </a:lnTo>
                  <a:lnTo>
                    <a:pt x="10500" y="6627"/>
                  </a:lnTo>
                  <a:lnTo>
                    <a:pt x="10479" y="6632"/>
                  </a:lnTo>
                  <a:lnTo>
                    <a:pt x="10456" y="6635"/>
                  </a:lnTo>
                  <a:lnTo>
                    <a:pt x="10433" y="6639"/>
                  </a:lnTo>
                  <a:lnTo>
                    <a:pt x="10409" y="6642"/>
                  </a:lnTo>
                  <a:lnTo>
                    <a:pt x="10385" y="6644"/>
                  </a:lnTo>
                  <a:lnTo>
                    <a:pt x="10362" y="6646"/>
                  </a:lnTo>
                  <a:lnTo>
                    <a:pt x="10338" y="6647"/>
                  </a:lnTo>
                  <a:lnTo>
                    <a:pt x="10314" y="6648"/>
                  </a:lnTo>
                  <a:lnTo>
                    <a:pt x="10290" y="6648"/>
                  </a:lnTo>
                  <a:lnTo>
                    <a:pt x="10255" y="6648"/>
                  </a:lnTo>
                  <a:lnTo>
                    <a:pt x="10221" y="6646"/>
                  </a:lnTo>
                  <a:lnTo>
                    <a:pt x="10188" y="6642"/>
                  </a:lnTo>
                  <a:lnTo>
                    <a:pt x="10155" y="6638"/>
                  </a:lnTo>
                  <a:lnTo>
                    <a:pt x="10125" y="6632"/>
                  </a:lnTo>
                  <a:lnTo>
                    <a:pt x="10094" y="6624"/>
                  </a:lnTo>
                  <a:lnTo>
                    <a:pt x="10065" y="6615"/>
                  </a:lnTo>
                  <a:lnTo>
                    <a:pt x="10037" y="6605"/>
                  </a:lnTo>
                  <a:lnTo>
                    <a:pt x="10009" y="6594"/>
                  </a:lnTo>
                  <a:lnTo>
                    <a:pt x="9983" y="6582"/>
                  </a:lnTo>
                  <a:lnTo>
                    <a:pt x="9958" y="6567"/>
                  </a:lnTo>
                  <a:lnTo>
                    <a:pt x="9934" y="6552"/>
                  </a:lnTo>
                  <a:lnTo>
                    <a:pt x="9911" y="6537"/>
                  </a:lnTo>
                  <a:lnTo>
                    <a:pt x="9889" y="6519"/>
                  </a:lnTo>
                  <a:lnTo>
                    <a:pt x="9868" y="6501"/>
                  </a:lnTo>
                  <a:lnTo>
                    <a:pt x="9848" y="6480"/>
                  </a:lnTo>
                  <a:lnTo>
                    <a:pt x="9830" y="6460"/>
                  </a:lnTo>
                  <a:lnTo>
                    <a:pt x="9813" y="6439"/>
                  </a:lnTo>
                  <a:lnTo>
                    <a:pt x="9795" y="6416"/>
                  </a:lnTo>
                  <a:lnTo>
                    <a:pt x="9781" y="6391"/>
                  </a:lnTo>
                  <a:lnTo>
                    <a:pt x="9767" y="6367"/>
                  </a:lnTo>
                  <a:lnTo>
                    <a:pt x="9753" y="6340"/>
                  </a:lnTo>
                  <a:lnTo>
                    <a:pt x="9742" y="6314"/>
                  </a:lnTo>
                  <a:lnTo>
                    <a:pt x="9731" y="6286"/>
                  </a:lnTo>
                  <a:lnTo>
                    <a:pt x="9722" y="6256"/>
                  </a:lnTo>
                  <a:lnTo>
                    <a:pt x="9713" y="6227"/>
                  </a:lnTo>
                  <a:lnTo>
                    <a:pt x="9706" y="6196"/>
                  </a:lnTo>
                  <a:lnTo>
                    <a:pt x="9701" y="6164"/>
                  </a:lnTo>
                  <a:lnTo>
                    <a:pt x="9696" y="6132"/>
                  </a:lnTo>
                  <a:lnTo>
                    <a:pt x="9693" y="6098"/>
                  </a:lnTo>
                  <a:lnTo>
                    <a:pt x="9691" y="6064"/>
                  </a:lnTo>
                  <a:lnTo>
                    <a:pt x="9691" y="6028"/>
                  </a:lnTo>
                  <a:lnTo>
                    <a:pt x="9691" y="5991"/>
                  </a:lnTo>
                  <a:lnTo>
                    <a:pt x="9694" y="5954"/>
                  </a:lnTo>
                  <a:lnTo>
                    <a:pt x="9697" y="5918"/>
                  </a:lnTo>
                  <a:lnTo>
                    <a:pt x="9702" y="5883"/>
                  </a:lnTo>
                  <a:lnTo>
                    <a:pt x="9708" y="5849"/>
                  </a:lnTo>
                  <a:lnTo>
                    <a:pt x="9716" y="5817"/>
                  </a:lnTo>
                  <a:lnTo>
                    <a:pt x="9726" y="5785"/>
                  </a:lnTo>
                  <a:lnTo>
                    <a:pt x="9736" y="5755"/>
                  </a:lnTo>
                  <a:lnTo>
                    <a:pt x="9747" y="5727"/>
                  </a:lnTo>
                  <a:lnTo>
                    <a:pt x="9759" y="5699"/>
                  </a:lnTo>
                  <a:lnTo>
                    <a:pt x="9774" y="5673"/>
                  </a:lnTo>
                  <a:lnTo>
                    <a:pt x="9789" y="5647"/>
                  </a:lnTo>
                  <a:lnTo>
                    <a:pt x="9805" y="5622"/>
                  </a:lnTo>
                  <a:lnTo>
                    <a:pt x="9823" y="5600"/>
                  </a:lnTo>
                  <a:lnTo>
                    <a:pt x="9841" y="5577"/>
                  </a:lnTo>
                  <a:lnTo>
                    <a:pt x="9861" y="5557"/>
                  </a:lnTo>
                  <a:lnTo>
                    <a:pt x="9881" y="5538"/>
                  </a:lnTo>
                  <a:lnTo>
                    <a:pt x="9903" y="5520"/>
                  </a:lnTo>
                  <a:lnTo>
                    <a:pt x="9925" y="5503"/>
                  </a:lnTo>
                  <a:lnTo>
                    <a:pt x="9949" y="5487"/>
                  </a:lnTo>
                  <a:lnTo>
                    <a:pt x="9973" y="5473"/>
                  </a:lnTo>
                  <a:lnTo>
                    <a:pt x="9999" y="5460"/>
                  </a:lnTo>
                  <a:lnTo>
                    <a:pt x="10024" y="5448"/>
                  </a:lnTo>
                  <a:lnTo>
                    <a:pt x="10052" y="5436"/>
                  </a:lnTo>
                  <a:lnTo>
                    <a:pt x="10080" y="5427"/>
                  </a:lnTo>
                  <a:lnTo>
                    <a:pt x="10108" y="5419"/>
                  </a:lnTo>
                  <a:lnTo>
                    <a:pt x="10138" y="5412"/>
                  </a:lnTo>
                  <a:lnTo>
                    <a:pt x="10168" y="5407"/>
                  </a:lnTo>
                  <a:lnTo>
                    <a:pt x="10198" y="5402"/>
                  </a:lnTo>
                  <a:lnTo>
                    <a:pt x="10230" y="5398"/>
                  </a:lnTo>
                  <a:lnTo>
                    <a:pt x="10262" y="5396"/>
                  </a:lnTo>
                  <a:lnTo>
                    <a:pt x="10294" y="5396"/>
                  </a:lnTo>
                  <a:lnTo>
                    <a:pt x="10320" y="5396"/>
                  </a:lnTo>
                  <a:lnTo>
                    <a:pt x="10346" y="5397"/>
                  </a:lnTo>
                  <a:lnTo>
                    <a:pt x="10370" y="5400"/>
                  </a:lnTo>
                  <a:lnTo>
                    <a:pt x="10395" y="5402"/>
                  </a:lnTo>
                  <a:lnTo>
                    <a:pt x="10418" y="5405"/>
                  </a:lnTo>
                  <a:lnTo>
                    <a:pt x="10441" y="5408"/>
                  </a:lnTo>
                  <a:lnTo>
                    <a:pt x="10463" y="5412"/>
                  </a:lnTo>
                  <a:lnTo>
                    <a:pt x="10485" y="5416"/>
                  </a:lnTo>
                  <a:lnTo>
                    <a:pt x="10505" y="5421"/>
                  </a:lnTo>
                  <a:lnTo>
                    <a:pt x="10526" y="5426"/>
                  </a:lnTo>
                  <a:lnTo>
                    <a:pt x="10545" y="5431"/>
                  </a:lnTo>
                  <a:lnTo>
                    <a:pt x="10563" y="5437"/>
                  </a:lnTo>
                  <a:lnTo>
                    <a:pt x="10598" y="5450"/>
                  </a:lnTo>
                  <a:lnTo>
                    <a:pt x="10630" y="5463"/>
                  </a:lnTo>
                  <a:lnTo>
                    <a:pt x="10699" y="5213"/>
                  </a:lnTo>
                  <a:lnTo>
                    <a:pt x="10685" y="5206"/>
                  </a:lnTo>
                  <a:lnTo>
                    <a:pt x="10671" y="5200"/>
                  </a:lnTo>
                  <a:lnTo>
                    <a:pt x="10654" y="5193"/>
                  </a:lnTo>
                  <a:lnTo>
                    <a:pt x="10635" y="5187"/>
                  </a:lnTo>
                  <a:lnTo>
                    <a:pt x="10615" y="5180"/>
                  </a:lnTo>
                  <a:lnTo>
                    <a:pt x="10593" y="5174"/>
                  </a:lnTo>
                  <a:lnTo>
                    <a:pt x="10569" y="5167"/>
                  </a:lnTo>
                  <a:lnTo>
                    <a:pt x="10543" y="5162"/>
                  </a:lnTo>
                  <a:lnTo>
                    <a:pt x="10516" y="5156"/>
                  </a:lnTo>
                  <a:lnTo>
                    <a:pt x="10488" y="5152"/>
                  </a:lnTo>
                  <a:lnTo>
                    <a:pt x="10457" y="5148"/>
                  </a:lnTo>
                  <a:lnTo>
                    <a:pt x="10424" y="5144"/>
                  </a:lnTo>
                  <a:lnTo>
                    <a:pt x="10392" y="5141"/>
                  </a:lnTo>
                  <a:lnTo>
                    <a:pt x="10356" y="5139"/>
                  </a:lnTo>
                  <a:lnTo>
                    <a:pt x="10319" y="5137"/>
                  </a:lnTo>
                  <a:lnTo>
                    <a:pt x="10281" y="5137"/>
                  </a:lnTo>
                  <a:lnTo>
                    <a:pt x="10232" y="5138"/>
                  </a:lnTo>
                  <a:lnTo>
                    <a:pt x="10184" y="5141"/>
                  </a:lnTo>
                  <a:lnTo>
                    <a:pt x="10137" y="5146"/>
                  </a:lnTo>
                  <a:lnTo>
                    <a:pt x="10091" y="5152"/>
                  </a:lnTo>
                  <a:lnTo>
                    <a:pt x="10045" y="5161"/>
                  </a:lnTo>
                  <a:lnTo>
                    <a:pt x="10001" y="5172"/>
                  </a:lnTo>
                  <a:lnTo>
                    <a:pt x="9957" y="5185"/>
                  </a:lnTo>
                  <a:lnTo>
                    <a:pt x="9915" y="5199"/>
                  </a:lnTo>
                  <a:lnTo>
                    <a:pt x="9874" y="5215"/>
                  </a:lnTo>
                  <a:lnTo>
                    <a:pt x="9834" y="5233"/>
                  </a:lnTo>
                  <a:lnTo>
                    <a:pt x="9795" y="5253"/>
                  </a:lnTo>
                  <a:lnTo>
                    <a:pt x="9758" y="5275"/>
                  </a:lnTo>
                  <a:lnTo>
                    <a:pt x="9723" y="5298"/>
                  </a:lnTo>
                  <a:lnTo>
                    <a:pt x="9688" y="5323"/>
                  </a:lnTo>
                  <a:lnTo>
                    <a:pt x="9654" y="5349"/>
                  </a:lnTo>
                  <a:lnTo>
                    <a:pt x="9623" y="5378"/>
                  </a:lnTo>
                  <a:lnTo>
                    <a:pt x="9593" y="5409"/>
                  </a:lnTo>
                  <a:lnTo>
                    <a:pt x="9564" y="5440"/>
                  </a:lnTo>
                  <a:lnTo>
                    <a:pt x="9537" y="5473"/>
                  </a:lnTo>
                  <a:lnTo>
                    <a:pt x="9512" y="5509"/>
                  </a:lnTo>
                  <a:lnTo>
                    <a:pt x="9488" y="5545"/>
                  </a:lnTo>
                  <a:lnTo>
                    <a:pt x="9467" y="5584"/>
                  </a:lnTo>
                  <a:lnTo>
                    <a:pt x="9447" y="5622"/>
                  </a:lnTo>
                  <a:lnTo>
                    <a:pt x="9429" y="5664"/>
                  </a:lnTo>
                  <a:lnTo>
                    <a:pt x="9414" y="5706"/>
                  </a:lnTo>
                  <a:lnTo>
                    <a:pt x="9399" y="5750"/>
                  </a:lnTo>
                  <a:lnTo>
                    <a:pt x="9387" y="5796"/>
                  </a:lnTo>
                  <a:lnTo>
                    <a:pt x="9378" y="5843"/>
                  </a:lnTo>
                  <a:lnTo>
                    <a:pt x="9370" y="5891"/>
                  </a:lnTo>
                  <a:lnTo>
                    <a:pt x="9364" y="5942"/>
                  </a:lnTo>
                  <a:lnTo>
                    <a:pt x="9360" y="5993"/>
                  </a:lnTo>
                  <a:lnTo>
                    <a:pt x="9359" y="6045"/>
                  </a:lnTo>
                  <a:lnTo>
                    <a:pt x="9360" y="6093"/>
                  </a:lnTo>
                  <a:lnTo>
                    <a:pt x="9364" y="6141"/>
                  </a:lnTo>
                  <a:lnTo>
                    <a:pt x="9368" y="6187"/>
                  </a:lnTo>
                  <a:lnTo>
                    <a:pt x="9375" y="6232"/>
                  </a:lnTo>
                  <a:lnTo>
                    <a:pt x="9383" y="6276"/>
                  </a:lnTo>
                  <a:lnTo>
                    <a:pt x="9393" y="6319"/>
                  </a:lnTo>
                  <a:lnTo>
                    <a:pt x="9405" y="6361"/>
                  </a:lnTo>
                  <a:lnTo>
                    <a:pt x="9420" y="6401"/>
                  </a:lnTo>
                  <a:lnTo>
                    <a:pt x="9436" y="6441"/>
                  </a:lnTo>
                  <a:lnTo>
                    <a:pt x="9454" y="6478"/>
                  </a:lnTo>
                  <a:lnTo>
                    <a:pt x="9473" y="6514"/>
                  </a:lnTo>
                  <a:lnTo>
                    <a:pt x="9493" y="6549"/>
                  </a:lnTo>
                  <a:lnTo>
                    <a:pt x="9516" y="6583"/>
                  </a:lnTo>
                  <a:lnTo>
                    <a:pt x="9540" y="6615"/>
                  </a:lnTo>
                  <a:lnTo>
                    <a:pt x="9566" y="6646"/>
                  </a:lnTo>
                  <a:lnTo>
                    <a:pt x="9594" y="6675"/>
                  </a:lnTo>
                  <a:lnTo>
                    <a:pt x="9623" y="6702"/>
                  </a:lnTo>
                  <a:lnTo>
                    <a:pt x="9654" y="6728"/>
                  </a:lnTo>
                  <a:lnTo>
                    <a:pt x="9687" y="6752"/>
                  </a:lnTo>
                  <a:lnTo>
                    <a:pt x="9721" y="6776"/>
                  </a:lnTo>
                  <a:lnTo>
                    <a:pt x="9755" y="6796"/>
                  </a:lnTo>
                  <a:lnTo>
                    <a:pt x="9792" y="6816"/>
                  </a:lnTo>
                  <a:lnTo>
                    <a:pt x="9831" y="6834"/>
                  </a:lnTo>
                  <a:lnTo>
                    <a:pt x="9871" y="6851"/>
                  </a:lnTo>
                  <a:lnTo>
                    <a:pt x="9912" y="6864"/>
                  </a:lnTo>
                  <a:lnTo>
                    <a:pt x="9955" y="6877"/>
                  </a:lnTo>
                  <a:lnTo>
                    <a:pt x="9999" y="6887"/>
                  </a:lnTo>
                  <a:lnTo>
                    <a:pt x="10044" y="6897"/>
                  </a:lnTo>
                  <a:lnTo>
                    <a:pt x="10091" y="6903"/>
                  </a:lnTo>
                  <a:lnTo>
                    <a:pt x="10139" y="6908"/>
                  </a:lnTo>
                  <a:lnTo>
                    <a:pt x="10188" y="6911"/>
                  </a:lnTo>
                  <a:lnTo>
                    <a:pt x="10238" y="6912"/>
                  </a:lnTo>
                  <a:lnTo>
                    <a:pt x="10277" y="6912"/>
                  </a:lnTo>
                  <a:lnTo>
                    <a:pt x="10315" y="6910"/>
                  </a:lnTo>
                  <a:lnTo>
                    <a:pt x="10351" y="6908"/>
                  </a:lnTo>
                  <a:lnTo>
                    <a:pt x="10385" y="6905"/>
                  </a:lnTo>
                  <a:lnTo>
                    <a:pt x="10419" y="6902"/>
                  </a:lnTo>
                  <a:lnTo>
                    <a:pt x="10452" y="6897"/>
                  </a:lnTo>
                  <a:lnTo>
                    <a:pt x="10483" y="6893"/>
                  </a:lnTo>
                  <a:lnTo>
                    <a:pt x="10512" y="6886"/>
                  </a:lnTo>
                  <a:lnTo>
                    <a:pt x="10540" y="6881"/>
                  </a:lnTo>
                  <a:lnTo>
                    <a:pt x="10566" y="6875"/>
                  </a:lnTo>
                  <a:lnTo>
                    <a:pt x="10590" y="6868"/>
                  </a:lnTo>
                  <a:lnTo>
                    <a:pt x="10614" y="6862"/>
                  </a:lnTo>
                  <a:lnTo>
                    <a:pt x="10634" y="6855"/>
                  </a:lnTo>
                  <a:lnTo>
                    <a:pt x="10654" y="6848"/>
                  </a:lnTo>
                  <a:lnTo>
                    <a:pt x="10670" y="6840"/>
                  </a:lnTo>
                  <a:lnTo>
                    <a:pt x="10685" y="6833"/>
                  </a:lnTo>
                  <a:lnTo>
                    <a:pt x="10633" y="6586"/>
                  </a:lnTo>
                  <a:close/>
                  <a:moveTo>
                    <a:pt x="8774" y="5163"/>
                  </a:moveTo>
                  <a:lnTo>
                    <a:pt x="8774" y="6884"/>
                  </a:lnTo>
                  <a:lnTo>
                    <a:pt x="9089" y="6884"/>
                  </a:lnTo>
                  <a:lnTo>
                    <a:pt x="9089" y="5163"/>
                  </a:lnTo>
                  <a:lnTo>
                    <a:pt x="8774" y="5163"/>
                  </a:lnTo>
                  <a:close/>
                  <a:moveTo>
                    <a:pt x="7994" y="6884"/>
                  </a:moveTo>
                  <a:lnTo>
                    <a:pt x="8589" y="5163"/>
                  </a:lnTo>
                  <a:lnTo>
                    <a:pt x="8255" y="5163"/>
                  </a:lnTo>
                  <a:lnTo>
                    <a:pt x="8003" y="5951"/>
                  </a:lnTo>
                  <a:lnTo>
                    <a:pt x="7978" y="6029"/>
                  </a:lnTo>
                  <a:lnTo>
                    <a:pt x="7954" y="6108"/>
                  </a:lnTo>
                  <a:lnTo>
                    <a:pt x="7930" y="6186"/>
                  </a:lnTo>
                  <a:lnTo>
                    <a:pt x="7908" y="6265"/>
                  </a:lnTo>
                  <a:lnTo>
                    <a:pt x="7886" y="6342"/>
                  </a:lnTo>
                  <a:lnTo>
                    <a:pt x="7866" y="6420"/>
                  </a:lnTo>
                  <a:lnTo>
                    <a:pt x="7846" y="6497"/>
                  </a:lnTo>
                  <a:lnTo>
                    <a:pt x="7828" y="6574"/>
                  </a:lnTo>
                  <a:lnTo>
                    <a:pt x="7823" y="6574"/>
                  </a:lnTo>
                  <a:lnTo>
                    <a:pt x="7805" y="6496"/>
                  </a:lnTo>
                  <a:lnTo>
                    <a:pt x="7787" y="6418"/>
                  </a:lnTo>
                  <a:lnTo>
                    <a:pt x="7767" y="6340"/>
                  </a:lnTo>
                  <a:lnTo>
                    <a:pt x="7746" y="6264"/>
                  </a:lnTo>
                  <a:lnTo>
                    <a:pt x="7725" y="6185"/>
                  </a:lnTo>
                  <a:lnTo>
                    <a:pt x="7702" y="6107"/>
                  </a:lnTo>
                  <a:lnTo>
                    <a:pt x="7679" y="6027"/>
                  </a:lnTo>
                  <a:lnTo>
                    <a:pt x="7654" y="5947"/>
                  </a:lnTo>
                  <a:lnTo>
                    <a:pt x="7419" y="5163"/>
                  </a:lnTo>
                  <a:lnTo>
                    <a:pt x="7076" y="5163"/>
                  </a:lnTo>
                  <a:lnTo>
                    <a:pt x="7634" y="6884"/>
                  </a:lnTo>
                  <a:lnTo>
                    <a:pt x="7994" y="6884"/>
                  </a:lnTo>
                  <a:close/>
                  <a:moveTo>
                    <a:pt x="5423" y="5865"/>
                  </a:moveTo>
                  <a:lnTo>
                    <a:pt x="4774" y="5865"/>
                  </a:lnTo>
                  <a:lnTo>
                    <a:pt x="4774" y="5422"/>
                  </a:lnTo>
                  <a:lnTo>
                    <a:pt x="5462" y="5422"/>
                  </a:lnTo>
                  <a:lnTo>
                    <a:pt x="5462" y="5163"/>
                  </a:lnTo>
                  <a:lnTo>
                    <a:pt x="4459" y="5163"/>
                  </a:lnTo>
                  <a:lnTo>
                    <a:pt x="4459" y="6884"/>
                  </a:lnTo>
                  <a:lnTo>
                    <a:pt x="5500" y="6884"/>
                  </a:lnTo>
                  <a:lnTo>
                    <a:pt x="5500" y="6626"/>
                  </a:lnTo>
                  <a:lnTo>
                    <a:pt x="4774" y="6626"/>
                  </a:lnTo>
                  <a:lnTo>
                    <a:pt x="4774" y="6122"/>
                  </a:lnTo>
                  <a:lnTo>
                    <a:pt x="5423" y="6122"/>
                  </a:lnTo>
                  <a:lnTo>
                    <a:pt x="5423" y="5865"/>
                  </a:lnTo>
                  <a:close/>
                  <a:moveTo>
                    <a:pt x="3059" y="6803"/>
                  </a:moveTo>
                  <a:lnTo>
                    <a:pt x="3077" y="6813"/>
                  </a:lnTo>
                  <a:lnTo>
                    <a:pt x="3098" y="6823"/>
                  </a:lnTo>
                  <a:lnTo>
                    <a:pt x="3121" y="6833"/>
                  </a:lnTo>
                  <a:lnTo>
                    <a:pt x="3146" y="6843"/>
                  </a:lnTo>
                  <a:lnTo>
                    <a:pt x="3171" y="6853"/>
                  </a:lnTo>
                  <a:lnTo>
                    <a:pt x="3199" y="6862"/>
                  </a:lnTo>
                  <a:lnTo>
                    <a:pt x="3228" y="6871"/>
                  </a:lnTo>
                  <a:lnTo>
                    <a:pt x="3258" y="6878"/>
                  </a:lnTo>
                  <a:lnTo>
                    <a:pt x="3289" y="6885"/>
                  </a:lnTo>
                  <a:lnTo>
                    <a:pt x="3322" y="6893"/>
                  </a:lnTo>
                  <a:lnTo>
                    <a:pt x="3354" y="6898"/>
                  </a:lnTo>
                  <a:lnTo>
                    <a:pt x="3387" y="6903"/>
                  </a:lnTo>
                  <a:lnTo>
                    <a:pt x="3421" y="6907"/>
                  </a:lnTo>
                  <a:lnTo>
                    <a:pt x="3456" y="6910"/>
                  </a:lnTo>
                  <a:lnTo>
                    <a:pt x="3489" y="6911"/>
                  </a:lnTo>
                  <a:lnTo>
                    <a:pt x="3524" y="6912"/>
                  </a:lnTo>
                  <a:lnTo>
                    <a:pt x="3565" y="6911"/>
                  </a:lnTo>
                  <a:lnTo>
                    <a:pt x="3604" y="6909"/>
                  </a:lnTo>
                  <a:lnTo>
                    <a:pt x="3643" y="6906"/>
                  </a:lnTo>
                  <a:lnTo>
                    <a:pt x="3680" y="6901"/>
                  </a:lnTo>
                  <a:lnTo>
                    <a:pt x="3715" y="6896"/>
                  </a:lnTo>
                  <a:lnTo>
                    <a:pt x="3749" y="6888"/>
                  </a:lnTo>
                  <a:lnTo>
                    <a:pt x="3782" y="6879"/>
                  </a:lnTo>
                  <a:lnTo>
                    <a:pt x="3814" y="6870"/>
                  </a:lnTo>
                  <a:lnTo>
                    <a:pt x="3843" y="6860"/>
                  </a:lnTo>
                  <a:lnTo>
                    <a:pt x="3872" y="6848"/>
                  </a:lnTo>
                  <a:lnTo>
                    <a:pt x="3900" y="6835"/>
                  </a:lnTo>
                  <a:lnTo>
                    <a:pt x="3926" y="6821"/>
                  </a:lnTo>
                  <a:lnTo>
                    <a:pt x="3951" y="6807"/>
                  </a:lnTo>
                  <a:lnTo>
                    <a:pt x="3974" y="6791"/>
                  </a:lnTo>
                  <a:lnTo>
                    <a:pt x="3996" y="6775"/>
                  </a:lnTo>
                  <a:lnTo>
                    <a:pt x="4017" y="6758"/>
                  </a:lnTo>
                  <a:lnTo>
                    <a:pt x="4037" y="6739"/>
                  </a:lnTo>
                  <a:lnTo>
                    <a:pt x="4055" y="6720"/>
                  </a:lnTo>
                  <a:lnTo>
                    <a:pt x="4072" y="6700"/>
                  </a:lnTo>
                  <a:lnTo>
                    <a:pt x="4088" y="6680"/>
                  </a:lnTo>
                  <a:lnTo>
                    <a:pt x="4102" y="6659"/>
                  </a:lnTo>
                  <a:lnTo>
                    <a:pt x="4115" y="6637"/>
                  </a:lnTo>
                  <a:lnTo>
                    <a:pt x="4127" y="6615"/>
                  </a:lnTo>
                  <a:lnTo>
                    <a:pt x="4137" y="6592"/>
                  </a:lnTo>
                  <a:lnTo>
                    <a:pt x="4146" y="6568"/>
                  </a:lnTo>
                  <a:lnTo>
                    <a:pt x="4154" y="6545"/>
                  </a:lnTo>
                  <a:lnTo>
                    <a:pt x="4162" y="6521"/>
                  </a:lnTo>
                  <a:lnTo>
                    <a:pt x="4167" y="6496"/>
                  </a:lnTo>
                  <a:lnTo>
                    <a:pt x="4172" y="6471"/>
                  </a:lnTo>
                  <a:lnTo>
                    <a:pt x="4175" y="6446"/>
                  </a:lnTo>
                  <a:lnTo>
                    <a:pt x="4176" y="6420"/>
                  </a:lnTo>
                  <a:lnTo>
                    <a:pt x="4177" y="6395"/>
                  </a:lnTo>
                  <a:lnTo>
                    <a:pt x="4177" y="6372"/>
                  </a:lnTo>
                  <a:lnTo>
                    <a:pt x="4175" y="6350"/>
                  </a:lnTo>
                  <a:lnTo>
                    <a:pt x="4173" y="6327"/>
                  </a:lnTo>
                  <a:lnTo>
                    <a:pt x="4170" y="6307"/>
                  </a:lnTo>
                  <a:lnTo>
                    <a:pt x="4167" y="6285"/>
                  </a:lnTo>
                  <a:lnTo>
                    <a:pt x="4162" y="6266"/>
                  </a:lnTo>
                  <a:lnTo>
                    <a:pt x="4156" y="6245"/>
                  </a:lnTo>
                  <a:lnTo>
                    <a:pt x="4149" y="6226"/>
                  </a:lnTo>
                  <a:lnTo>
                    <a:pt x="4142" y="6207"/>
                  </a:lnTo>
                  <a:lnTo>
                    <a:pt x="4134" y="6189"/>
                  </a:lnTo>
                  <a:lnTo>
                    <a:pt x="4126" y="6172"/>
                  </a:lnTo>
                  <a:lnTo>
                    <a:pt x="4116" y="6154"/>
                  </a:lnTo>
                  <a:lnTo>
                    <a:pt x="4105" y="6137"/>
                  </a:lnTo>
                  <a:lnTo>
                    <a:pt x="4093" y="6120"/>
                  </a:lnTo>
                  <a:lnTo>
                    <a:pt x="4081" y="6104"/>
                  </a:lnTo>
                  <a:lnTo>
                    <a:pt x="4067" y="6089"/>
                  </a:lnTo>
                  <a:lnTo>
                    <a:pt x="4053" y="6073"/>
                  </a:lnTo>
                  <a:lnTo>
                    <a:pt x="4039" y="6058"/>
                  </a:lnTo>
                  <a:lnTo>
                    <a:pt x="4022" y="6044"/>
                  </a:lnTo>
                  <a:lnTo>
                    <a:pt x="4006" y="6029"/>
                  </a:lnTo>
                  <a:lnTo>
                    <a:pt x="3988" y="6016"/>
                  </a:lnTo>
                  <a:lnTo>
                    <a:pt x="3969" y="6002"/>
                  </a:lnTo>
                  <a:lnTo>
                    <a:pt x="3950" y="5989"/>
                  </a:lnTo>
                  <a:lnTo>
                    <a:pt x="3929" y="5976"/>
                  </a:lnTo>
                  <a:lnTo>
                    <a:pt x="3908" y="5964"/>
                  </a:lnTo>
                  <a:lnTo>
                    <a:pt x="3886" y="5952"/>
                  </a:lnTo>
                  <a:lnTo>
                    <a:pt x="3863" y="5939"/>
                  </a:lnTo>
                  <a:lnTo>
                    <a:pt x="3839" y="5927"/>
                  </a:lnTo>
                  <a:lnTo>
                    <a:pt x="3814" y="5916"/>
                  </a:lnTo>
                  <a:lnTo>
                    <a:pt x="3788" y="5905"/>
                  </a:lnTo>
                  <a:lnTo>
                    <a:pt x="3762" y="5893"/>
                  </a:lnTo>
                  <a:lnTo>
                    <a:pt x="3734" y="5883"/>
                  </a:lnTo>
                  <a:lnTo>
                    <a:pt x="3693" y="5867"/>
                  </a:lnTo>
                  <a:lnTo>
                    <a:pt x="3654" y="5851"/>
                  </a:lnTo>
                  <a:lnTo>
                    <a:pt x="3618" y="5835"/>
                  </a:lnTo>
                  <a:lnTo>
                    <a:pt x="3586" y="5821"/>
                  </a:lnTo>
                  <a:lnTo>
                    <a:pt x="3556" y="5806"/>
                  </a:lnTo>
                  <a:lnTo>
                    <a:pt x="3529" y="5790"/>
                  </a:lnTo>
                  <a:lnTo>
                    <a:pt x="3505" y="5775"/>
                  </a:lnTo>
                  <a:lnTo>
                    <a:pt x="3483" y="5758"/>
                  </a:lnTo>
                  <a:lnTo>
                    <a:pt x="3473" y="5750"/>
                  </a:lnTo>
                  <a:lnTo>
                    <a:pt x="3465" y="5742"/>
                  </a:lnTo>
                  <a:lnTo>
                    <a:pt x="3456" y="5734"/>
                  </a:lnTo>
                  <a:lnTo>
                    <a:pt x="3449" y="5725"/>
                  </a:lnTo>
                  <a:lnTo>
                    <a:pt x="3441" y="5717"/>
                  </a:lnTo>
                  <a:lnTo>
                    <a:pt x="3435" y="5707"/>
                  </a:lnTo>
                  <a:lnTo>
                    <a:pt x="3429" y="5698"/>
                  </a:lnTo>
                  <a:lnTo>
                    <a:pt x="3424" y="5689"/>
                  </a:lnTo>
                  <a:lnTo>
                    <a:pt x="3419" y="5679"/>
                  </a:lnTo>
                  <a:lnTo>
                    <a:pt x="3416" y="5668"/>
                  </a:lnTo>
                  <a:lnTo>
                    <a:pt x="3412" y="5658"/>
                  </a:lnTo>
                  <a:lnTo>
                    <a:pt x="3410" y="5647"/>
                  </a:lnTo>
                  <a:lnTo>
                    <a:pt x="3408" y="5637"/>
                  </a:lnTo>
                  <a:lnTo>
                    <a:pt x="3406" y="5626"/>
                  </a:lnTo>
                  <a:lnTo>
                    <a:pt x="3405" y="5613"/>
                  </a:lnTo>
                  <a:lnTo>
                    <a:pt x="3405" y="5601"/>
                  </a:lnTo>
                  <a:lnTo>
                    <a:pt x="3406" y="5583"/>
                  </a:lnTo>
                  <a:lnTo>
                    <a:pt x="3409" y="5563"/>
                  </a:lnTo>
                  <a:lnTo>
                    <a:pt x="3411" y="5554"/>
                  </a:lnTo>
                  <a:lnTo>
                    <a:pt x="3414" y="5545"/>
                  </a:lnTo>
                  <a:lnTo>
                    <a:pt x="3417" y="5536"/>
                  </a:lnTo>
                  <a:lnTo>
                    <a:pt x="3421" y="5526"/>
                  </a:lnTo>
                  <a:lnTo>
                    <a:pt x="3425" y="5517"/>
                  </a:lnTo>
                  <a:lnTo>
                    <a:pt x="3430" y="5508"/>
                  </a:lnTo>
                  <a:lnTo>
                    <a:pt x="3436" y="5500"/>
                  </a:lnTo>
                  <a:lnTo>
                    <a:pt x="3442" y="5491"/>
                  </a:lnTo>
                  <a:lnTo>
                    <a:pt x="3449" y="5482"/>
                  </a:lnTo>
                  <a:lnTo>
                    <a:pt x="3456" y="5475"/>
                  </a:lnTo>
                  <a:lnTo>
                    <a:pt x="3464" y="5467"/>
                  </a:lnTo>
                  <a:lnTo>
                    <a:pt x="3472" y="5460"/>
                  </a:lnTo>
                  <a:lnTo>
                    <a:pt x="3481" y="5453"/>
                  </a:lnTo>
                  <a:lnTo>
                    <a:pt x="3490" y="5446"/>
                  </a:lnTo>
                  <a:lnTo>
                    <a:pt x="3501" y="5438"/>
                  </a:lnTo>
                  <a:lnTo>
                    <a:pt x="3511" y="5432"/>
                  </a:lnTo>
                  <a:lnTo>
                    <a:pt x="3522" y="5427"/>
                  </a:lnTo>
                  <a:lnTo>
                    <a:pt x="3534" y="5421"/>
                  </a:lnTo>
                  <a:lnTo>
                    <a:pt x="3547" y="5417"/>
                  </a:lnTo>
                  <a:lnTo>
                    <a:pt x="3560" y="5412"/>
                  </a:lnTo>
                  <a:lnTo>
                    <a:pt x="3574" y="5408"/>
                  </a:lnTo>
                  <a:lnTo>
                    <a:pt x="3589" y="5405"/>
                  </a:lnTo>
                  <a:lnTo>
                    <a:pt x="3604" y="5402"/>
                  </a:lnTo>
                  <a:lnTo>
                    <a:pt x="3619" y="5398"/>
                  </a:lnTo>
                  <a:lnTo>
                    <a:pt x="3636" y="5396"/>
                  </a:lnTo>
                  <a:lnTo>
                    <a:pt x="3653" y="5395"/>
                  </a:lnTo>
                  <a:lnTo>
                    <a:pt x="3671" y="5394"/>
                  </a:lnTo>
                  <a:lnTo>
                    <a:pt x="3689" y="5393"/>
                  </a:lnTo>
                  <a:lnTo>
                    <a:pt x="3719" y="5394"/>
                  </a:lnTo>
                  <a:lnTo>
                    <a:pt x="3747" y="5396"/>
                  </a:lnTo>
                  <a:lnTo>
                    <a:pt x="3776" y="5398"/>
                  </a:lnTo>
                  <a:lnTo>
                    <a:pt x="3802" y="5402"/>
                  </a:lnTo>
                  <a:lnTo>
                    <a:pt x="3828" y="5406"/>
                  </a:lnTo>
                  <a:lnTo>
                    <a:pt x="3853" y="5411"/>
                  </a:lnTo>
                  <a:lnTo>
                    <a:pt x="3876" y="5417"/>
                  </a:lnTo>
                  <a:lnTo>
                    <a:pt x="3899" y="5422"/>
                  </a:lnTo>
                  <a:lnTo>
                    <a:pt x="3919" y="5429"/>
                  </a:lnTo>
                  <a:lnTo>
                    <a:pt x="3940" y="5435"/>
                  </a:lnTo>
                  <a:lnTo>
                    <a:pt x="3958" y="5442"/>
                  </a:lnTo>
                  <a:lnTo>
                    <a:pt x="3975" y="5449"/>
                  </a:lnTo>
                  <a:lnTo>
                    <a:pt x="4007" y="5463"/>
                  </a:lnTo>
                  <a:lnTo>
                    <a:pt x="4033" y="5475"/>
                  </a:lnTo>
                  <a:lnTo>
                    <a:pt x="4108" y="5222"/>
                  </a:lnTo>
                  <a:lnTo>
                    <a:pt x="4091" y="5213"/>
                  </a:lnTo>
                  <a:lnTo>
                    <a:pt x="4073" y="5205"/>
                  </a:lnTo>
                  <a:lnTo>
                    <a:pt x="4053" y="5197"/>
                  </a:lnTo>
                  <a:lnTo>
                    <a:pt x="4033" y="5189"/>
                  </a:lnTo>
                  <a:lnTo>
                    <a:pt x="4010" y="5182"/>
                  </a:lnTo>
                  <a:lnTo>
                    <a:pt x="3988" y="5175"/>
                  </a:lnTo>
                  <a:lnTo>
                    <a:pt x="3963" y="5168"/>
                  </a:lnTo>
                  <a:lnTo>
                    <a:pt x="3939" y="5162"/>
                  </a:lnTo>
                  <a:lnTo>
                    <a:pt x="3912" y="5157"/>
                  </a:lnTo>
                  <a:lnTo>
                    <a:pt x="3884" y="5152"/>
                  </a:lnTo>
                  <a:lnTo>
                    <a:pt x="3856" y="5147"/>
                  </a:lnTo>
                  <a:lnTo>
                    <a:pt x="3826" y="5144"/>
                  </a:lnTo>
                  <a:lnTo>
                    <a:pt x="3795" y="5141"/>
                  </a:lnTo>
                  <a:lnTo>
                    <a:pt x="3763" y="5139"/>
                  </a:lnTo>
                  <a:lnTo>
                    <a:pt x="3730" y="5137"/>
                  </a:lnTo>
                  <a:lnTo>
                    <a:pt x="3695" y="5137"/>
                  </a:lnTo>
                  <a:lnTo>
                    <a:pt x="3661" y="5138"/>
                  </a:lnTo>
                  <a:lnTo>
                    <a:pt x="3628" y="5139"/>
                  </a:lnTo>
                  <a:lnTo>
                    <a:pt x="3594" y="5142"/>
                  </a:lnTo>
                  <a:lnTo>
                    <a:pt x="3562" y="5146"/>
                  </a:lnTo>
                  <a:lnTo>
                    <a:pt x="3530" y="5152"/>
                  </a:lnTo>
                  <a:lnTo>
                    <a:pt x="3501" y="5158"/>
                  </a:lnTo>
                  <a:lnTo>
                    <a:pt x="3471" y="5165"/>
                  </a:lnTo>
                  <a:lnTo>
                    <a:pt x="3442" y="5175"/>
                  </a:lnTo>
                  <a:lnTo>
                    <a:pt x="3415" y="5184"/>
                  </a:lnTo>
                  <a:lnTo>
                    <a:pt x="3388" y="5195"/>
                  </a:lnTo>
                  <a:lnTo>
                    <a:pt x="3363" y="5206"/>
                  </a:lnTo>
                  <a:lnTo>
                    <a:pt x="3338" y="5219"/>
                  </a:lnTo>
                  <a:lnTo>
                    <a:pt x="3315" y="5232"/>
                  </a:lnTo>
                  <a:lnTo>
                    <a:pt x="3293" y="5247"/>
                  </a:lnTo>
                  <a:lnTo>
                    <a:pt x="3272" y="5262"/>
                  </a:lnTo>
                  <a:lnTo>
                    <a:pt x="3251" y="5278"/>
                  </a:lnTo>
                  <a:lnTo>
                    <a:pt x="3232" y="5295"/>
                  </a:lnTo>
                  <a:lnTo>
                    <a:pt x="3213" y="5313"/>
                  </a:lnTo>
                  <a:lnTo>
                    <a:pt x="3196" y="5331"/>
                  </a:lnTo>
                  <a:lnTo>
                    <a:pt x="3181" y="5350"/>
                  </a:lnTo>
                  <a:lnTo>
                    <a:pt x="3166" y="5371"/>
                  </a:lnTo>
                  <a:lnTo>
                    <a:pt x="3152" y="5391"/>
                  </a:lnTo>
                  <a:lnTo>
                    <a:pt x="3140" y="5413"/>
                  </a:lnTo>
                  <a:lnTo>
                    <a:pt x="3128" y="5435"/>
                  </a:lnTo>
                  <a:lnTo>
                    <a:pt x="3119" y="5458"/>
                  </a:lnTo>
                  <a:lnTo>
                    <a:pt x="3110" y="5480"/>
                  </a:lnTo>
                  <a:lnTo>
                    <a:pt x="3103" y="5505"/>
                  </a:lnTo>
                  <a:lnTo>
                    <a:pt x="3097" y="5528"/>
                  </a:lnTo>
                  <a:lnTo>
                    <a:pt x="3093" y="5554"/>
                  </a:lnTo>
                  <a:lnTo>
                    <a:pt x="3088" y="5578"/>
                  </a:lnTo>
                  <a:lnTo>
                    <a:pt x="3086" y="5605"/>
                  </a:lnTo>
                  <a:lnTo>
                    <a:pt x="3086" y="5631"/>
                  </a:lnTo>
                  <a:lnTo>
                    <a:pt x="3086" y="5654"/>
                  </a:lnTo>
                  <a:lnTo>
                    <a:pt x="3088" y="5676"/>
                  </a:lnTo>
                  <a:lnTo>
                    <a:pt x="3090" y="5698"/>
                  </a:lnTo>
                  <a:lnTo>
                    <a:pt x="3095" y="5720"/>
                  </a:lnTo>
                  <a:lnTo>
                    <a:pt x="3099" y="5740"/>
                  </a:lnTo>
                  <a:lnTo>
                    <a:pt x="3105" y="5761"/>
                  </a:lnTo>
                  <a:lnTo>
                    <a:pt x="3111" y="5780"/>
                  </a:lnTo>
                  <a:lnTo>
                    <a:pt x="3119" y="5799"/>
                  </a:lnTo>
                  <a:lnTo>
                    <a:pt x="3127" y="5818"/>
                  </a:lnTo>
                  <a:lnTo>
                    <a:pt x="3137" y="5836"/>
                  </a:lnTo>
                  <a:lnTo>
                    <a:pt x="3148" y="5854"/>
                  </a:lnTo>
                  <a:lnTo>
                    <a:pt x="3159" y="5871"/>
                  </a:lnTo>
                  <a:lnTo>
                    <a:pt x="3171" y="5888"/>
                  </a:lnTo>
                  <a:lnTo>
                    <a:pt x="3184" y="5905"/>
                  </a:lnTo>
                  <a:lnTo>
                    <a:pt x="3198" y="5920"/>
                  </a:lnTo>
                  <a:lnTo>
                    <a:pt x="3212" y="5935"/>
                  </a:lnTo>
                  <a:lnTo>
                    <a:pt x="3229" y="5951"/>
                  </a:lnTo>
                  <a:lnTo>
                    <a:pt x="3245" y="5965"/>
                  </a:lnTo>
                  <a:lnTo>
                    <a:pt x="3262" y="5979"/>
                  </a:lnTo>
                  <a:lnTo>
                    <a:pt x="3280" y="5994"/>
                  </a:lnTo>
                  <a:lnTo>
                    <a:pt x="3298" y="6007"/>
                  </a:lnTo>
                  <a:lnTo>
                    <a:pt x="3319" y="6020"/>
                  </a:lnTo>
                  <a:lnTo>
                    <a:pt x="3338" y="6033"/>
                  </a:lnTo>
                  <a:lnTo>
                    <a:pt x="3360" y="6045"/>
                  </a:lnTo>
                  <a:lnTo>
                    <a:pt x="3381" y="6057"/>
                  </a:lnTo>
                  <a:lnTo>
                    <a:pt x="3404" y="6068"/>
                  </a:lnTo>
                  <a:lnTo>
                    <a:pt x="3427" y="6080"/>
                  </a:lnTo>
                  <a:lnTo>
                    <a:pt x="3451" y="6091"/>
                  </a:lnTo>
                  <a:lnTo>
                    <a:pt x="3475" y="6101"/>
                  </a:lnTo>
                  <a:lnTo>
                    <a:pt x="3501" y="6111"/>
                  </a:lnTo>
                  <a:lnTo>
                    <a:pt x="3526" y="6122"/>
                  </a:lnTo>
                  <a:lnTo>
                    <a:pt x="3552" y="6131"/>
                  </a:lnTo>
                  <a:lnTo>
                    <a:pt x="3592" y="6146"/>
                  </a:lnTo>
                  <a:lnTo>
                    <a:pt x="3628" y="6160"/>
                  </a:lnTo>
                  <a:lnTo>
                    <a:pt x="3661" y="6176"/>
                  </a:lnTo>
                  <a:lnTo>
                    <a:pt x="3692" y="6191"/>
                  </a:lnTo>
                  <a:lnTo>
                    <a:pt x="3720" y="6206"/>
                  </a:lnTo>
                  <a:lnTo>
                    <a:pt x="3744" y="6222"/>
                  </a:lnTo>
                  <a:lnTo>
                    <a:pt x="3767" y="6238"/>
                  </a:lnTo>
                  <a:lnTo>
                    <a:pt x="3786" y="6254"/>
                  </a:lnTo>
                  <a:lnTo>
                    <a:pt x="3795" y="6264"/>
                  </a:lnTo>
                  <a:lnTo>
                    <a:pt x="3804" y="6272"/>
                  </a:lnTo>
                  <a:lnTo>
                    <a:pt x="3811" y="6281"/>
                  </a:lnTo>
                  <a:lnTo>
                    <a:pt x="3818" y="6290"/>
                  </a:lnTo>
                  <a:lnTo>
                    <a:pt x="3825" y="6299"/>
                  </a:lnTo>
                  <a:lnTo>
                    <a:pt x="3830" y="6309"/>
                  </a:lnTo>
                  <a:lnTo>
                    <a:pt x="3835" y="6319"/>
                  </a:lnTo>
                  <a:lnTo>
                    <a:pt x="3840" y="6328"/>
                  </a:lnTo>
                  <a:lnTo>
                    <a:pt x="3844" y="6338"/>
                  </a:lnTo>
                  <a:lnTo>
                    <a:pt x="3848" y="6349"/>
                  </a:lnTo>
                  <a:lnTo>
                    <a:pt x="3851" y="6360"/>
                  </a:lnTo>
                  <a:lnTo>
                    <a:pt x="3853" y="6370"/>
                  </a:lnTo>
                  <a:lnTo>
                    <a:pt x="3855" y="6381"/>
                  </a:lnTo>
                  <a:lnTo>
                    <a:pt x="3856" y="6393"/>
                  </a:lnTo>
                  <a:lnTo>
                    <a:pt x="3857" y="6405"/>
                  </a:lnTo>
                  <a:lnTo>
                    <a:pt x="3858" y="6417"/>
                  </a:lnTo>
                  <a:lnTo>
                    <a:pt x="3857" y="6429"/>
                  </a:lnTo>
                  <a:lnTo>
                    <a:pt x="3856" y="6443"/>
                  </a:lnTo>
                  <a:lnTo>
                    <a:pt x="3855" y="6455"/>
                  </a:lnTo>
                  <a:lnTo>
                    <a:pt x="3852" y="6467"/>
                  </a:lnTo>
                  <a:lnTo>
                    <a:pt x="3850" y="6479"/>
                  </a:lnTo>
                  <a:lnTo>
                    <a:pt x="3845" y="6491"/>
                  </a:lnTo>
                  <a:lnTo>
                    <a:pt x="3841" y="6502"/>
                  </a:lnTo>
                  <a:lnTo>
                    <a:pt x="3836" y="6513"/>
                  </a:lnTo>
                  <a:lnTo>
                    <a:pt x="3831" y="6523"/>
                  </a:lnTo>
                  <a:lnTo>
                    <a:pt x="3825" y="6534"/>
                  </a:lnTo>
                  <a:lnTo>
                    <a:pt x="3819" y="6544"/>
                  </a:lnTo>
                  <a:lnTo>
                    <a:pt x="3811" y="6553"/>
                  </a:lnTo>
                  <a:lnTo>
                    <a:pt x="3804" y="6562"/>
                  </a:lnTo>
                  <a:lnTo>
                    <a:pt x="3794" y="6570"/>
                  </a:lnTo>
                  <a:lnTo>
                    <a:pt x="3786" y="6579"/>
                  </a:lnTo>
                  <a:lnTo>
                    <a:pt x="3776" y="6587"/>
                  </a:lnTo>
                  <a:lnTo>
                    <a:pt x="3766" y="6594"/>
                  </a:lnTo>
                  <a:lnTo>
                    <a:pt x="3754" y="6601"/>
                  </a:lnTo>
                  <a:lnTo>
                    <a:pt x="3743" y="6608"/>
                  </a:lnTo>
                  <a:lnTo>
                    <a:pt x="3732" y="6614"/>
                  </a:lnTo>
                  <a:lnTo>
                    <a:pt x="3719" y="6621"/>
                  </a:lnTo>
                  <a:lnTo>
                    <a:pt x="3705" y="6626"/>
                  </a:lnTo>
                  <a:lnTo>
                    <a:pt x="3692" y="6631"/>
                  </a:lnTo>
                  <a:lnTo>
                    <a:pt x="3678" y="6635"/>
                  </a:lnTo>
                  <a:lnTo>
                    <a:pt x="3663" y="6639"/>
                  </a:lnTo>
                  <a:lnTo>
                    <a:pt x="3648" y="6642"/>
                  </a:lnTo>
                  <a:lnTo>
                    <a:pt x="3632" y="6645"/>
                  </a:lnTo>
                  <a:lnTo>
                    <a:pt x="3615" y="6647"/>
                  </a:lnTo>
                  <a:lnTo>
                    <a:pt x="3598" y="6649"/>
                  </a:lnTo>
                  <a:lnTo>
                    <a:pt x="3581" y="6650"/>
                  </a:lnTo>
                  <a:lnTo>
                    <a:pt x="3563" y="6651"/>
                  </a:lnTo>
                  <a:lnTo>
                    <a:pt x="3545" y="6651"/>
                  </a:lnTo>
                  <a:lnTo>
                    <a:pt x="3514" y="6651"/>
                  </a:lnTo>
                  <a:lnTo>
                    <a:pt x="3484" y="6649"/>
                  </a:lnTo>
                  <a:lnTo>
                    <a:pt x="3455" y="6646"/>
                  </a:lnTo>
                  <a:lnTo>
                    <a:pt x="3426" y="6643"/>
                  </a:lnTo>
                  <a:lnTo>
                    <a:pt x="3397" y="6638"/>
                  </a:lnTo>
                  <a:lnTo>
                    <a:pt x="3369" y="6632"/>
                  </a:lnTo>
                  <a:lnTo>
                    <a:pt x="3341" y="6626"/>
                  </a:lnTo>
                  <a:lnTo>
                    <a:pt x="3315" y="6619"/>
                  </a:lnTo>
                  <a:lnTo>
                    <a:pt x="3288" y="6610"/>
                  </a:lnTo>
                  <a:lnTo>
                    <a:pt x="3262" y="6602"/>
                  </a:lnTo>
                  <a:lnTo>
                    <a:pt x="3238" y="6593"/>
                  </a:lnTo>
                  <a:lnTo>
                    <a:pt x="3213" y="6584"/>
                  </a:lnTo>
                  <a:lnTo>
                    <a:pt x="3191" y="6574"/>
                  </a:lnTo>
                  <a:lnTo>
                    <a:pt x="3168" y="6563"/>
                  </a:lnTo>
                  <a:lnTo>
                    <a:pt x="3148" y="6553"/>
                  </a:lnTo>
                  <a:lnTo>
                    <a:pt x="3128" y="6542"/>
                  </a:lnTo>
                  <a:lnTo>
                    <a:pt x="3059" y="6803"/>
                  </a:lnTo>
                  <a:close/>
                  <a:moveTo>
                    <a:pt x="5775" y="6884"/>
                  </a:moveTo>
                  <a:lnTo>
                    <a:pt x="6085" y="6884"/>
                  </a:lnTo>
                  <a:lnTo>
                    <a:pt x="6085" y="6183"/>
                  </a:lnTo>
                  <a:lnTo>
                    <a:pt x="6242" y="6183"/>
                  </a:lnTo>
                  <a:lnTo>
                    <a:pt x="6274" y="6184"/>
                  </a:lnTo>
                  <a:lnTo>
                    <a:pt x="6304" y="6188"/>
                  </a:lnTo>
                  <a:lnTo>
                    <a:pt x="6318" y="6190"/>
                  </a:lnTo>
                  <a:lnTo>
                    <a:pt x="6332" y="6193"/>
                  </a:lnTo>
                  <a:lnTo>
                    <a:pt x="6345" y="6196"/>
                  </a:lnTo>
                  <a:lnTo>
                    <a:pt x="6358" y="6200"/>
                  </a:lnTo>
                  <a:lnTo>
                    <a:pt x="6370" y="6204"/>
                  </a:lnTo>
                  <a:lnTo>
                    <a:pt x="6381" y="6209"/>
                  </a:lnTo>
                  <a:lnTo>
                    <a:pt x="6394" y="6215"/>
                  </a:lnTo>
                  <a:lnTo>
                    <a:pt x="6404" y="6221"/>
                  </a:lnTo>
                  <a:lnTo>
                    <a:pt x="6414" y="6227"/>
                  </a:lnTo>
                  <a:lnTo>
                    <a:pt x="6424" y="6234"/>
                  </a:lnTo>
                  <a:lnTo>
                    <a:pt x="6435" y="6242"/>
                  </a:lnTo>
                  <a:lnTo>
                    <a:pt x="6444" y="6250"/>
                  </a:lnTo>
                  <a:lnTo>
                    <a:pt x="6453" y="6260"/>
                  </a:lnTo>
                  <a:lnTo>
                    <a:pt x="6461" y="6269"/>
                  </a:lnTo>
                  <a:lnTo>
                    <a:pt x="6469" y="6279"/>
                  </a:lnTo>
                  <a:lnTo>
                    <a:pt x="6478" y="6290"/>
                  </a:lnTo>
                  <a:lnTo>
                    <a:pt x="6485" y="6303"/>
                  </a:lnTo>
                  <a:lnTo>
                    <a:pt x="6492" y="6315"/>
                  </a:lnTo>
                  <a:lnTo>
                    <a:pt x="6499" y="6328"/>
                  </a:lnTo>
                  <a:lnTo>
                    <a:pt x="6505" y="6341"/>
                  </a:lnTo>
                  <a:lnTo>
                    <a:pt x="6512" y="6357"/>
                  </a:lnTo>
                  <a:lnTo>
                    <a:pt x="6518" y="6372"/>
                  </a:lnTo>
                  <a:lnTo>
                    <a:pt x="6524" y="6388"/>
                  </a:lnTo>
                  <a:lnTo>
                    <a:pt x="6530" y="6405"/>
                  </a:lnTo>
                  <a:lnTo>
                    <a:pt x="6540" y="6442"/>
                  </a:lnTo>
                  <a:lnTo>
                    <a:pt x="6549" y="6481"/>
                  </a:lnTo>
                  <a:lnTo>
                    <a:pt x="6567" y="6558"/>
                  </a:lnTo>
                  <a:lnTo>
                    <a:pt x="6584" y="6627"/>
                  </a:lnTo>
                  <a:lnTo>
                    <a:pt x="6599" y="6689"/>
                  </a:lnTo>
                  <a:lnTo>
                    <a:pt x="6615" y="6744"/>
                  </a:lnTo>
                  <a:lnTo>
                    <a:pt x="6629" y="6791"/>
                  </a:lnTo>
                  <a:lnTo>
                    <a:pt x="6642" y="6830"/>
                  </a:lnTo>
                  <a:lnTo>
                    <a:pt x="6654" y="6862"/>
                  </a:lnTo>
                  <a:lnTo>
                    <a:pt x="6664" y="6884"/>
                  </a:lnTo>
                  <a:lnTo>
                    <a:pt x="6985" y="6884"/>
                  </a:lnTo>
                  <a:lnTo>
                    <a:pt x="6978" y="6871"/>
                  </a:lnTo>
                  <a:lnTo>
                    <a:pt x="6972" y="6854"/>
                  </a:lnTo>
                  <a:lnTo>
                    <a:pt x="6965" y="6834"/>
                  </a:lnTo>
                  <a:lnTo>
                    <a:pt x="6956" y="6812"/>
                  </a:lnTo>
                  <a:lnTo>
                    <a:pt x="6941" y="6761"/>
                  </a:lnTo>
                  <a:lnTo>
                    <a:pt x="6925" y="6701"/>
                  </a:lnTo>
                  <a:lnTo>
                    <a:pt x="6907" y="6636"/>
                  </a:lnTo>
                  <a:lnTo>
                    <a:pt x="6889" y="6563"/>
                  </a:lnTo>
                  <a:lnTo>
                    <a:pt x="6869" y="6488"/>
                  </a:lnTo>
                  <a:lnTo>
                    <a:pt x="6850" y="6409"/>
                  </a:lnTo>
                  <a:lnTo>
                    <a:pt x="6842" y="6378"/>
                  </a:lnTo>
                  <a:lnTo>
                    <a:pt x="6833" y="6349"/>
                  </a:lnTo>
                  <a:lnTo>
                    <a:pt x="6822" y="6320"/>
                  </a:lnTo>
                  <a:lnTo>
                    <a:pt x="6812" y="6293"/>
                  </a:lnTo>
                  <a:lnTo>
                    <a:pt x="6801" y="6268"/>
                  </a:lnTo>
                  <a:lnTo>
                    <a:pt x="6789" y="6243"/>
                  </a:lnTo>
                  <a:lnTo>
                    <a:pt x="6775" y="6221"/>
                  </a:lnTo>
                  <a:lnTo>
                    <a:pt x="6761" y="6198"/>
                  </a:lnTo>
                  <a:lnTo>
                    <a:pt x="6747" y="6178"/>
                  </a:lnTo>
                  <a:lnTo>
                    <a:pt x="6730" y="6159"/>
                  </a:lnTo>
                  <a:lnTo>
                    <a:pt x="6713" y="6142"/>
                  </a:lnTo>
                  <a:lnTo>
                    <a:pt x="6696" y="6126"/>
                  </a:lnTo>
                  <a:lnTo>
                    <a:pt x="6676" y="6111"/>
                  </a:lnTo>
                  <a:lnTo>
                    <a:pt x="6656" y="6099"/>
                  </a:lnTo>
                  <a:lnTo>
                    <a:pt x="6634" y="6088"/>
                  </a:lnTo>
                  <a:lnTo>
                    <a:pt x="6612" y="6078"/>
                  </a:lnTo>
                  <a:lnTo>
                    <a:pt x="6612" y="6070"/>
                  </a:lnTo>
                  <a:lnTo>
                    <a:pt x="6627" y="6065"/>
                  </a:lnTo>
                  <a:lnTo>
                    <a:pt x="6642" y="6059"/>
                  </a:lnTo>
                  <a:lnTo>
                    <a:pt x="6657" y="6052"/>
                  </a:lnTo>
                  <a:lnTo>
                    <a:pt x="6671" y="6045"/>
                  </a:lnTo>
                  <a:lnTo>
                    <a:pt x="6686" y="6038"/>
                  </a:lnTo>
                  <a:lnTo>
                    <a:pt x="6701" y="6029"/>
                  </a:lnTo>
                  <a:lnTo>
                    <a:pt x="6714" y="6020"/>
                  </a:lnTo>
                  <a:lnTo>
                    <a:pt x="6728" y="6011"/>
                  </a:lnTo>
                  <a:lnTo>
                    <a:pt x="6742" y="6001"/>
                  </a:lnTo>
                  <a:lnTo>
                    <a:pt x="6755" y="5991"/>
                  </a:lnTo>
                  <a:lnTo>
                    <a:pt x="6768" y="5980"/>
                  </a:lnTo>
                  <a:lnTo>
                    <a:pt x="6780" y="5969"/>
                  </a:lnTo>
                  <a:lnTo>
                    <a:pt x="6793" y="5957"/>
                  </a:lnTo>
                  <a:lnTo>
                    <a:pt x="6805" y="5945"/>
                  </a:lnTo>
                  <a:lnTo>
                    <a:pt x="6816" y="5931"/>
                  </a:lnTo>
                  <a:lnTo>
                    <a:pt x="6828" y="5918"/>
                  </a:lnTo>
                  <a:lnTo>
                    <a:pt x="6838" y="5905"/>
                  </a:lnTo>
                  <a:lnTo>
                    <a:pt x="6848" y="5890"/>
                  </a:lnTo>
                  <a:lnTo>
                    <a:pt x="6857" y="5876"/>
                  </a:lnTo>
                  <a:lnTo>
                    <a:pt x="6866" y="5861"/>
                  </a:lnTo>
                  <a:lnTo>
                    <a:pt x="6875" y="5845"/>
                  </a:lnTo>
                  <a:lnTo>
                    <a:pt x="6883" y="5829"/>
                  </a:lnTo>
                  <a:lnTo>
                    <a:pt x="6890" y="5813"/>
                  </a:lnTo>
                  <a:lnTo>
                    <a:pt x="6896" y="5795"/>
                  </a:lnTo>
                  <a:lnTo>
                    <a:pt x="6902" y="5778"/>
                  </a:lnTo>
                  <a:lnTo>
                    <a:pt x="6907" y="5761"/>
                  </a:lnTo>
                  <a:lnTo>
                    <a:pt x="6911" y="5742"/>
                  </a:lnTo>
                  <a:lnTo>
                    <a:pt x="6915" y="5723"/>
                  </a:lnTo>
                  <a:lnTo>
                    <a:pt x="6919" y="5704"/>
                  </a:lnTo>
                  <a:lnTo>
                    <a:pt x="6921" y="5685"/>
                  </a:lnTo>
                  <a:lnTo>
                    <a:pt x="6922" y="5664"/>
                  </a:lnTo>
                  <a:lnTo>
                    <a:pt x="6923" y="5644"/>
                  </a:lnTo>
                  <a:lnTo>
                    <a:pt x="6922" y="5616"/>
                  </a:lnTo>
                  <a:lnTo>
                    <a:pt x="6920" y="5591"/>
                  </a:lnTo>
                  <a:lnTo>
                    <a:pt x="6917" y="5564"/>
                  </a:lnTo>
                  <a:lnTo>
                    <a:pt x="6912" y="5540"/>
                  </a:lnTo>
                  <a:lnTo>
                    <a:pt x="6907" y="5515"/>
                  </a:lnTo>
                  <a:lnTo>
                    <a:pt x="6900" y="5492"/>
                  </a:lnTo>
                  <a:lnTo>
                    <a:pt x="6893" y="5469"/>
                  </a:lnTo>
                  <a:lnTo>
                    <a:pt x="6884" y="5447"/>
                  </a:lnTo>
                  <a:lnTo>
                    <a:pt x="6874" y="5426"/>
                  </a:lnTo>
                  <a:lnTo>
                    <a:pt x="6863" y="5406"/>
                  </a:lnTo>
                  <a:lnTo>
                    <a:pt x="6851" y="5385"/>
                  </a:lnTo>
                  <a:lnTo>
                    <a:pt x="6838" y="5367"/>
                  </a:lnTo>
                  <a:lnTo>
                    <a:pt x="6823" y="5349"/>
                  </a:lnTo>
                  <a:lnTo>
                    <a:pt x="6808" y="5332"/>
                  </a:lnTo>
                  <a:lnTo>
                    <a:pt x="6793" y="5317"/>
                  </a:lnTo>
                  <a:lnTo>
                    <a:pt x="6775" y="5301"/>
                  </a:lnTo>
                  <a:lnTo>
                    <a:pt x="6753" y="5284"/>
                  </a:lnTo>
                  <a:lnTo>
                    <a:pt x="6729" y="5268"/>
                  </a:lnTo>
                  <a:lnTo>
                    <a:pt x="6705" y="5252"/>
                  </a:lnTo>
                  <a:lnTo>
                    <a:pt x="6679" y="5239"/>
                  </a:lnTo>
                  <a:lnTo>
                    <a:pt x="6652" y="5227"/>
                  </a:lnTo>
                  <a:lnTo>
                    <a:pt x="6623" y="5215"/>
                  </a:lnTo>
                  <a:lnTo>
                    <a:pt x="6592" y="5205"/>
                  </a:lnTo>
                  <a:lnTo>
                    <a:pt x="6560" y="5196"/>
                  </a:lnTo>
                  <a:lnTo>
                    <a:pt x="6527" y="5189"/>
                  </a:lnTo>
                  <a:lnTo>
                    <a:pt x="6492" y="5182"/>
                  </a:lnTo>
                  <a:lnTo>
                    <a:pt x="6456" y="5176"/>
                  </a:lnTo>
                  <a:lnTo>
                    <a:pt x="6417" y="5171"/>
                  </a:lnTo>
                  <a:lnTo>
                    <a:pt x="6378" y="5168"/>
                  </a:lnTo>
                  <a:lnTo>
                    <a:pt x="6336" y="5165"/>
                  </a:lnTo>
                  <a:lnTo>
                    <a:pt x="6293" y="5164"/>
                  </a:lnTo>
                  <a:lnTo>
                    <a:pt x="6248" y="5163"/>
                  </a:lnTo>
                  <a:lnTo>
                    <a:pt x="6181" y="5164"/>
                  </a:lnTo>
                  <a:lnTo>
                    <a:pt x="6114" y="5166"/>
                  </a:lnTo>
                  <a:lnTo>
                    <a:pt x="6050" y="5169"/>
                  </a:lnTo>
                  <a:lnTo>
                    <a:pt x="5989" y="5174"/>
                  </a:lnTo>
                  <a:lnTo>
                    <a:pt x="5929" y="5179"/>
                  </a:lnTo>
                  <a:lnTo>
                    <a:pt x="5874" y="5186"/>
                  </a:lnTo>
                  <a:lnTo>
                    <a:pt x="5822" y="5193"/>
                  </a:lnTo>
                  <a:lnTo>
                    <a:pt x="5775" y="5200"/>
                  </a:lnTo>
                  <a:lnTo>
                    <a:pt x="5775" y="6884"/>
                  </a:lnTo>
                  <a:close/>
                  <a:moveTo>
                    <a:pt x="6085" y="5414"/>
                  </a:moveTo>
                  <a:lnTo>
                    <a:pt x="6098" y="5411"/>
                  </a:lnTo>
                  <a:lnTo>
                    <a:pt x="6114" y="5409"/>
                  </a:lnTo>
                  <a:lnTo>
                    <a:pt x="6134" y="5406"/>
                  </a:lnTo>
                  <a:lnTo>
                    <a:pt x="6156" y="5404"/>
                  </a:lnTo>
                  <a:lnTo>
                    <a:pt x="6182" y="5402"/>
                  </a:lnTo>
                  <a:lnTo>
                    <a:pt x="6211" y="5400"/>
                  </a:lnTo>
                  <a:lnTo>
                    <a:pt x="6243" y="5398"/>
                  </a:lnTo>
                  <a:lnTo>
                    <a:pt x="6278" y="5398"/>
                  </a:lnTo>
                  <a:lnTo>
                    <a:pt x="6298" y="5398"/>
                  </a:lnTo>
                  <a:lnTo>
                    <a:pt x="6316" y="5400"/>
                  </a:lnTo>
                  <a:lnTo>
                    <a:pt x="6333" y="5402"/>
                  </a:lnTo>
                  <a:lnTo>
                    <a:pt x="6351" y="5403"/>
                  </a:lnTo>
                  <a:lnTo>
                    <a:pt x="6368" y="5406"/>
                  </a:lnTo>
                  <a:lnTo>
                    <a:pt x="6385" y="5409"/>
                  </a:lnTo>
                  <a:lnTo>
                    <a:pt x="6400" y="5412"/>
                  </a:lnTo>
                  <a:lnTo>
                    <a:pt x="6416" y="5416"/>
                  </a:lnTo>
                  <a:lnTo>
                    <a:pt x="6431" y="5420"/>
                  </a:lnTo>
                  <a:lnTo>
                    <a:pt x="6445" y="5425"/>
                  </a:lnTo>
                  <a:lnTo>
                    <a:pt x="6459" y="5430"/>
                  </a:lnTo>
                  <a:lnTo>
                    <a:pt x="6473" y="5436"/>
                  </a:lnTo>
                  <a:lnTo>
                    <a:pt x="6486" y="5443"/>
                  </a:lnTo>
                  <a:lnTo>
                    <a:pt x="6498" y="5451"/>
                  </a:lnTo>
                  <a:lnTo>
                    <a:pt x="6509" y="5458"/>
                  </a:lnTo>
                  <a:lnTo>
                    <a:pt x="6521" y="5466"/>
                  </a:lnTo>
                  <a:lnTo>
                    <a:pt x="6531" y="5475"/>
                  </a:lnTo>
                  <a:lnTo>
                    <a:pt x="6541" y="5484"/>
                  </a:lnTo>
                  <a:lnTo>
                    <a:pt x="6550" y="5494"/>
                  </a:lnTo>
                  <a:lnTo>
                    <a:pt x="6559" y="5504"/>
                  </a:lnTo>
                  <a:lnTo>
                    <a:pt x="6568" y="5515"/>
                  </a:lnTo>
                  <a:lnTo>
                    <a:pt x="6575" y="5526"/>
                  </a:lnTo>
                  <a:lnTo>
                    <a:pt x="6582" y="5539"/>
                  </a:lnTo>
                  <a:lnTo>
                    <a:pt x="6588" y="5551"/>
                  </a:lnTo>
                  <a:lnTo>
                    <a:pt x="6593" y="5564"/>
                  </a:lnTo>
                  <a:lnTo>
                    <a:pt x="6598" y="5578"/>
                  </a:lnTo>
                  <a:lnTo>
                    <a:pt x="6602" y="5593"/>
                  </a:lnTo>
                  <a:lnTo>
                    <a:pt x="6606" y="5607"/>
                  </a:lnTo>
                  <a:lnTo>
                    <a:pt x="6608" y="5622"/>
                  </a:lnTo>
                  <a:lnTo>
                    <a:pt x="6610" y="5639"/>
                  </a:lnTo>
                  <a:lnTo>
                    <a:pt x="6611" y="5655"/>
                  </a:lnTo>
                  <a:lnTo>
                    <a:pt x="6612" y="5673"/>
                  </a:lnTo>
                  <a:lnTo>
                    <a:pt x="6611" y="5688"/>
                  </a:lnTo>
                  <a:lnTo>
                    <a:pt x="6610" y="5703"/>
                  </a:lnTo>
                  <a:lnTo>
                    <a:pt x="6608" y="5719"/>
                  </a:lnTo>
                  <a:lnTo>
                    <a:pt x="6606" y="5734"/>
                  </a:lnTo>
                  <a:lnTo>
                    <a:pt x="6602" y="5747"/>
                  </a:lnTo>
                  <a:lnTo>
                    <a:pt x="6598" y="5762"/>
                  </a:lnTo>
                  <a:lnTo>
                    <a:pt x="6593" y="5775"/>
                  </a:lnTo>
                  <a:lnTo>
                    <a:pt x="6588" y="5788"/>
                  </a:lnTo>
                  <a:lnTo>
                    <a:pt x="6582" y="5800"/>
                  </a:lnTo>
                  <a:lnTo>
                    <a:pt x="6575" y="5813"/>
                  </a:lnTo>
                  <a:lnTo>
                    <a:pt x="6568" y="5825"/>
                  </a:lnTo>
                  <a:lnTo>
                    <a:pt x="6559" y="5836"/>
                  </a:lnTo>
                  <a:lnTo>
                    <a:pt x="6550" y="5847"/>
                  </a:lnTo>
                  <a:lnTo>
                    <a:pt x="6541" y="5858"/>
                  </a:lnTo>
                  <a:lnTo>
                    <a:pt x="6531" y="5868"/>
                  </a:lnTo>
                  <a:lnTo>
                    <a:pt x="6520" y="5877"/>
                  </a:lnTo>
                  <a:lnTo>
                    <a:pt x="6508" y="5886"/>
                  </a:lnTo>
                  <a:lnTo>
                    <a:pt x="6496" y="5894"/>
                  </a:lnTo>
                  <a:lnTo>
                    <a:pt x="6484" y="5903"/>
                  </a:lnTo>
                  <a:lnTo>
                    <a:pt x="6470" y="5910"/>
                  </a:lnTo>
                  <a:lnTo>
                    <a:pt x="6457" y="5916"/>
                  </a:lnTo>
                  <a:lnTo>
                    <a:pt x="6443" y="5923"/>
                  </a:lnTo>
                  <a:lnTo>
                    <a:pt x="6428" y="5928"/>
                  </a:lnTo>
                  <a:lnTo>
                    <a:pt x="6412" y="5933"/>
                  </a:lnTo>
                  <a:lnTo>
                    <a:pt x="6396" y="5938"/>
                  </a:lnTo>
                  <a:lnTo>
                    <a:pt x="6379" y="5943"/>
                  </a:lnTo>
                  <a:lnTo>
                    <a:pt x="6362" y="5946"/>
                  </a:lnTo>
                  <a:lnTo>
                    <a:pt x="6345" y="5949"/>
                  </a:lnTo>
                  <a:lnTo>
                    <a:pt x="6326" y="5951"/>
                  </a:lnTo>
                  <a:lnTo>
                    <a:pt x="6308" y="5953"/>
                  </a:lnTo>
                  <a:lnTo>
                    <a:pt x="6289" y="5954"/>
                  </a:lnTo>
                  <a:lnTo>
                    <a:pt x="6269" y="5954"/>
                  </a:lnTo>
                  <a:lnTo>
                    <a:pt x="6085" y="5954"/>
                  </a:lnTo>
                  <a:lnTo>
                    <a:pt x="6085" y="5414"/>
                  </a:lnTo>
                  <a:close/>
                  <a:moveTo>
                    <a:pt x="1274" y="4005"/>
                  </a:moveTo>
                  <a:lnTo>
                    <a:pt x="1257" y="4011"/>
                  </a:lnTo>
                  <a:lnTo>
                    <a:pt x="1241" y="4018"/>
                  </a:lnTo>
                  <a:lnTo>
                    <a:pt x="1222" y="4024"/>
                  </a:lnTo>
                  <a:lnTo>
                    <a:pt x="1203" y="4030"/>
                  </a:lnTo>
                  <a:lnTo>
                    <a:pt x="1184" y="4035"/>
                  </a:lnTo>
                  <a:lnTo>
                    <a:pt x="1162" y="4040"/>
                  </a:lnTo>
                  <a:lnTo>
                    <a:pt x="1141" y="4046"/>
                  </a:lnTo>
                  <a:lnTo>
                    <a:pt x="1119" y="4050"/>
                  </a:lnTo>
                  <a:lnTo>
                    <a:pt x="1097" y="4054"/>
                  </a:lnTo>
                  <a:lnTo>
                    <a:pt x="1073" y="4057"/>
                  </a:lnTo>
                  <a:lnTo>
                    <a:pt x="1050" y="4060"/>
                  </a:lnTo>
                  <a:lnTo>
                    <a:pt x="1026" y="4062"/>
                  </a:lnTo>
                  <a:lnTo>
                    <a:pt x="1003" y="4064"/>
                  </a:lnTo>
                  <a:lnTo>
                    <a:pt x="979" y="4066"/>
                  </a:lnTo>
                  <a:lnTo>
                    <a:pt x="954" y="4067"/>
                  </a:lnTo>
                  <a:lnTo>
                    <a:pt x="931" y="4067"/>
                  </a:lnTo>
                  <a:lnTo>
                    <a:pt x="896" y="4066"/>
                  </a:lnTo>
                  <a:lnTo>
                    <a:pt x="861" y="4064"/>
                  </a:lnTo>
                  <a:lnTo>
                    <a:pt x="829" y="4061"/>
                  </a:lnTo>
                  <a:lnTo>
                    <a:pt x="796" y="4056"/>
                  </a:lnTo>
                  <a:lnTo>
                    <a:pt x="765" y="4050"/>
                  </a:lnTo>
                  <a:lnTo>
                    <a:pt x="735" y="4042"/>
                  </a:lnTo>
                  <a:lnTo>
                    <a:pt x="706" y="4033"/>
                  </a:lnTo>
                  <a:lnTo>
                    <a:pt x="677" y="4023"/>
                  </a:lnTo>
                  <a:lnTo>
                    <a:pt x="651" y="4012"/>
                  </a:lnTo>
                  <a:lnTo>
                    <a:pt x="624" y="4000"/>
                  </a:lnTo>
                  <a:lnTo>
                    <a:pt x="598" y="3986"/>
                  </a:lnTo>
                  <a:lnTo>
                    <a:pt x="575" y="3971"/>
                  </a:lnTo>
                  <a:lnTo>
                    <a:pt x="551" y="3955"/>
                  </a:lnTo>
                  <a:lnTo>
                    <a:pt x="530" y="3937"/>
                  </a:lnTo>
                  <a:lnTo>
                    <a:pt x="508" y="3919"/>
                  </a:lnTo>
                  <a:lnTo>
                    <a:pt x="489" y="3899"/>
                  </a:lnTo>
                  <a:lnTo>
                    <a:pt x="471" y="3879"/>
                  </a:lnTo>
                  <a:lnTo>
                    <a:pt x="453" y="3856"/>
                  </a:lnTo>
                  <a:lnTo>
                    <a:pt x="437" y="3834"/>
                  </a:lnTo>
                  <a:lnTo>
                    <a:pt x="421" y="3810"/>
                  </a:lnTo>
                  <a:lnTo>
                    <a:pt x="407" y="3785"/>
                  </a:lnTo>
                  <a:lnTo>
                    <a:pt x="394" y="3759"/>
                  </a:lnTo>
                  <a:lnTo>
                    <a:pt x="383" y="3732"/>
                  </a:lnTo>
                  <a:lnTo>
                    <a:pt x="371" y="3704"/>
                  </a:lnTo>
                  <a:lnTo>
                    <a:pt x="362" y="3675"/>
                  </a:lnTo>
                  <a:lnTo>
                    <a:pt x="354" y="3645"/>
                  </a:lnTo>
                  <a:lnTo>
                    <a:pt x="347" y="3614"/>
                  </a:lnTo>
                  <a:lnTo>
                    <a:pt x="342" y="3582"/>
                  </a:lnTo>
                  <a:lnTo>
                    <a:pt x="337" y="3550"/>
                  </a:lnTo>
                  <a:lnTo>
                    <a:pt x="333" y="3517"/>
                  </a:lnTo>
                  <a:lnTo>
                    <a:pt x="331" y="3482"/>
                  </a:lnTo>
                  <a:lnTo>
                    <a:pt x="331" y="3447"/>
                  </a:lnTo>
                  <a:lnTo>
                    <a:pt x="332" y="3408"/>
                  </a:lnTo>
                  <a:lnTo>
                    <a:pt x="335" y="3372"/>
                  </a:lnTo>
                  <a:lnTo>
                    <a:pt x="338" y="3336"/>
                  </a:lnTo>
                  <a:lnTo>
                    <a:pt x="343" y="3301"/>
                  </a:lnTo>
                  <a:lnTo>
                    <a:pt x="349" y="3267"/>
                  </a:lnTo>
                  <a:lnTo>
                    <a:pt x="357" y="3235"/>
                  </a:lnTo>
                  <a:lnTo>
                    <a:pt x="366" y="3204"/>
                  </a:lnTo>
                  <a:lnTo>
                    <a:pt x="376" y="3173"/>
                  </a:lnTo>
                  <a:lnTo>
                    <a:pt x="388" y="3145"/>
                  </a:lnTo>
                  <a:lnTo>
                    <a:pt x="401" y="3117"/>
                  </a:lnTo>
                  <a:lnTo>
                    <a:pt x="414" y="3090"/>
                  </a:lnTo>
                  <a:lnTo>
                    <a:pt x="430" y="3065"/>
                  </a:lnTo>
                  <a:lnTo>
                    <a:pt x="446" y="3041"/>
                  </a:lnTo>
                  <a:lnTo>
                    <a:pt x="463" y="3018"/>
                  </a:lnTo>
                  <a:lnTo>
                    <a:pt x="482" y="2996"/>
                  </a:lnTo>
                  <a:lnTo>
                    <a:pt x="501" y="2976"/>
                  </a:lnTo>
                  <a:lnTo>
                    <a:pt x="522" y="2956"/>
                  </a:lnTo>
                  <a:lnTo>
                    <a:pt x="543" y="2938"/>
                  </a:lnTo>
                  <a:lnTo>
                    <a:pt x="566" y="2921"/>
                  </a:lnTo>
                  <a:lnTo>
                    <a:pt x="589" y="2905"/>
                  </a:lnTo>
                  <a:lnTo>
                    <a:pt x="614" y="2891"/>
                  </a:lnTo>
                  <a:lnTo>
                    <a:pt x="639" y="2878"/>
                  </a:lnTo>
                  <a:lnTo>
                    <a:pt x="665" y="2865"/>
                  </a:lnTo>
                  <a:lnTo>
                    <a:pt x="693" y="2855"/>
                  </a:lnTo>
                  <a:lnTo>
                    <a:pt x="720" y="2845"/>
                  </a:lnTo>
                  <a:lnTo>
                    <a:pt x="749" y="2837"/>
                  </a:lnTo>
                  <a:lnTo>
                    <a:pt x="779" y="2831"/>
                  </a:lnTo>
                  <a:lnTo>
                    <a:pt x="808" y="2825"/>
                  </a:lnTo>
                  <a:lnTo>
                    <a:pt x="839" y="2820"/>
                  </a:lnTo>
                  <a:lnTo>
                    <a:pt x="871" y="2816"/>
                  </a:lnTo>
                  <a:lnTo>
                    <a:pt x="902" y="2815"/>
                  </a:lnTo>
                  <a:lnTo>
                    <a:pt x="935" y="2814"/>
                  </a:lnTo>
                  <a:lnTo>
                    <a:pt x="961" y="2814"/>
                  </a:lnTo>
                  <a:lnTo>
                    <a:pt x="986" y="2815"/>
                  </a:lnTo>
                  <a:lnTo>
                    <a:pt x="1011" y="2817"/>
                  </a:lnTo>
                  <a:lnTo>
                    <a:pt x="1035" y="2819"/>
                  </a:lnTo>
                  <a:lnTo>
                    <a:pt x="1059" y="2822"/>
                  </a:lnTo>
                  <a:lnTo>
                    <a:pt x="1081" y="2826"/>
                  </a:lnTo>
                  <a:lnTo>
                    <a:pt x="1104" y="2830"/>
                  </a:lnTo>
                  <a:lnTo>
                    <a:pt x="1125" y="2835"/>
                  </a:lnTo>
                  <a:lnTo>
                    <a:pt x="1146" y="2839"/>
                  </a:lnTo>
                  <a:lnTo>
                    <a:pt x="1166" y="2844"/>
                  </a:lnTo>
                  <a:lnTo>
                    <a:pt x="1186" y="2850"/>
                  </a:lnTo>
                  <a:lnTo>
                    <a:pt x="1204" y="2855"/>
                  </a:lnTo>
                  <a:lnTo>
                    <a:pt x="1239" y="2868"/>
                  </a:lnTo>
                  <a:lnTo>
                    <a:pt x="1271" y="2882"/>
                  </a:lnTo>
                  <a:lnTo>
                    <a:pt x="1339" y="2631"/>
                  </a:lnTo>
                  <a:lnTo>
                    <a:pt x="1326" y="2625"/>
                  </a:lnTo>
                  <a:lnTo>
                    <a:pt x="1311" y="2618"/>
                  </a:lnTo>
                  <a:lnTo>
                    <a:pt x="1294" y="2612"/>
                  </a:lnTo>
                  <a:lnTo>
                    <a:pt x="1276" y="2605"/>
                  </a:lnTo>
                  <a:lnTo>
                    <a:pt x="1255" y="2599"/>
                  </a:lnTo>
                  <a:lnTo>
                    <a:pt x="1234" y="2592"/>
                  </a:lnTo>
                  <a:lnTo>
                    <a:pt x="1210" y="2586"/>
                  </a:lnTo>
                  <a:lnTo>
                    <a:pt x="1185" y="2580"/>
                  </a:lnTo>
                  <a:lnTo>
                    <a:pt x="1157" y="2575"/>
                  </a:lnTo>
                  <a:lnTo>
                    <a:pt x="1128" y="2570"/>
                  </a:lnTo>
                  <a:lnTo>
                    <a:pt x="1098" y="2566"/>
                  </a:lnTo>
                  <a:lnTo>
                    <a:pt x="1065" y="2562"/>
                  </a:lnTo>
                  <a:lnTo>
                    <a:pt x="1032" y="2559"/>
                  </a:lnTo>
                  <a:lnTo>
                    <a:pt x="996" y="2557"/>
                  </a:lnTo>
                  <a:lnTo>
                    <a:pt x="960" y="2556"/>
                  </a:lnTo>
                  <a:lnTo>
                    <a:pt x="922" y="2555"/>
                  </a:lnTo>
                  <a:lnTo>
                    <a:pt x="873" y="2556"/>
                  </a:lnTo>
                  <a:lnTo>
                    <a:pt x="825" y="2559"/>
                  </a:lnTo>
                  <a:lnTo>
                    <a:pt x="777" y="2564"/>
                  </a:lnTo>
                  <a:lnTo>
                    <a:pt x="731" y="2571"/>
                  </a:lnTo>
                  <a:lnTo>
                    <a:pt x="685" y="2579"/>
                  </a:lnTo>
                  <a:lnTo>
                    <a:pt x="641" y="2590"/>
                  </a:lnTo>
                  <a:lnTo>
                    <a:pt x="598" y="2603"/>
                  </a:lnTo>
                  <a:lnTo>
                    <a:pt x="555" y="2617"/>
                  </a:lnTo>
                  <a:lnTo>
                    <a:pt x="515" y="2633"/>
                  </a:lnTo>
                  <a:lnTo>
                    <a:pt x="475" y="2652"/>
                  </a:lnTo>
                  <a:lnTo>
                    <a:pt x="436" y="2671"/>
                  </a:lnTo>
                  <a:lnTo>
                    <a:pt x="399" y="2693"/>
                  </a:lnTo>
                  <a:lnTo>
                    <a:pt x="363" y="2716"/>
                  </a:lnTo>
                  <a:lnTo>
                    <a:pt x="328" y="2742"/>
                  </a:lnTo>
                  <a:lnTo>
                    <a:pt x="296" y="2768"/>
                  </a:lnTo>
                  <a:lnTo>
                    <a:pt x="264" y="2797"/>
                  </a:lnTo>
                  <a:lnTo>
                    <a:pt x="233" y="2827"/>
                  </a:lnTo>
                  <a:lnTo>
                    <a:pt x="205" y="2858"/>
                  </a:lnTo>
                  <a:lnTo>
                    <a:pt x="178" y="2892"/>
                  </a:lnTo>
                  <a:lnTo>
                    <a:pt x="152" y="2927"/>
                  </a:lnTo>
                  <a:lnTo>
                    <a:pt x="130" y="2964"/>
                  </a:lnTo>
                  <a:lnTo>
                    <a:pt x="107" y="3001"/>
                  </a:lnTo>
                  <a:lnTo>
                    <a:pt x="88" y="3041"/>
                  </a:lnTo>
                  <a:lnTo>
                    <a:pt x="70" y="3082"/>
                  </a:lnTo>
                  <a:lnTo>
                    <a:pt x="54" y="3125"/>
                  </a:lnTo>
                  <a:lnTo>
                    <a:pt x="40" y="3169"/>
                  </a:lnTo>
                  <a:lnTo>
                    <a:pt x="28" y="3214"/>
                  </a:lnTo>
                  <a:lnTo>
                    <a:pt x="18" y="3261"/>
                  </a:lnTo>
                  <a:lnTo>
                    <a:pt x="10" y="3309"/>
                  </a:lnTo>
                  <a:lnTo>
                    <a:pt x="4" y="3359"/>
                  </a:lnTo>
                  <a:lnTo>
                    <a:pt x="1" y="3410"/>
                  </a:lnTo>
                  <a:lnTo>
                    <a:pt x="0" y="3463"/>
                  </a:lnTo>
                  <a:lnTo>
                    <a:pt x="1" y="3512"/>
                  </a:lnTo>
                  <a:lnTo>
                    <a:pt x="4" y="3559"/>
                  </a:lnTo>
                  <a:lnTo>
                    <a:pt x="8" y="3606"/>
                  </a:lnTo>
                  <a:lnTo>
                    <a:pt x="15" y="3651"/>
                  </a:lnTo>
                  <a:lnTo>
                    <a:pt x="24" y="3695"/>
                  </a:lnTo>
                  <a:lnTo>
                    <a:pt x="35" y="3738"/>
                  </a:lnTo>
                  <a:lnTo>
                    <a:pt x="46" y="3779"/>
                  </a:lnTo>
                  <a:lnTo>
                    <a:pt x="60" y="3820"/>
                  </a:lnTo>
                  <a:lnTo>
                    <a:pt x="77" y="3858"/>
                  </a:lnTo>
                  <a:lnTo>
                    <a:pt x="94" y="3896"/>
                  </a:lnTo>
                  <a:lnTo>
                    <a:pt x="114" y="3933"/>
                  </a:lnTo>
                  <a:lnTo>
                    <a:pt x="134" y="3968"/>
                  </a:lnTo>
                  <a:lnTo>
                    <a:pt x="157" y="4002"/>
                  </a:lnTo>
                  <a:lnTo>
                    <a:pt x="181" y="4033"/>
                  </a:lnTo>
                  <a:lnTo>
                    <a:pt x="207" y="4064"/>
                  </a:lnTo>
                  <a:lnTo>
                    <a:pt x="234" y="4093"/>
                  </a:lnTo>
                  <a:lnTo>
                    <a:pt x="264" y="4120"/>
                  </a:lnTo>
                  <a:lnTo>
                    <a:pt x="295" y="4147"/>
                  </a:lnTo>
                  <a:lnTo>
                    <a:pt x="327" y="4171"/>
                  </a:lnTo>
                  <a:lnTo>
                    <a:pt x="361" y="4194"/>
                  </a:lnTo>
                  <a:lnTo>
                    <a:pt x="396" y="4215"/>
                  </a:lnTo>
                  <a:lnTo>
                    <a:pt x="433" y="4235"/>
                  </a:lnTo>
                  <a:lnTo>
                    <a:pt x="472" y="4252"/>
                  </a:lnTo>
                  <a:lnTo>
                    <a:pt x="512" y="4268"/>
                  </a:lnTo>
                  <a:lnTo>
                    <a:pt x="552" y="4283"/>
                  </a:lnTo>
                  <a:lnTo>
                    <a:pt x="595" y="4295"/>
                  </a:lnTo>
                  <a:lnTo>
                    <a:pt x="639" y="4305"/>
                  </a:lnTo>
                  <a:lnTo>
                    <a:pt x="684" y="4315"/>
                  </a:lnTo>
                  <a:lnTo>
                    <a:pt x="731" y="4322"/>
                  </a:lnTo>
                  <a:lnTo>
                    <a:pt x="780" y="4327"/>
                  </a:lnTo>
                  <a:lnTo>
                    <a:pt x="829" y="4329"/>
                  </a:lnTo>
                  <a:lnTo>
                    <a:pt x="879" y="4330"/>
                  </a:lnTo>
                  <a:lnTo>
                    <a:pt x="918" y="4330"/>
                  </a:lnTo>
                  <a:lnTo>
                    <a:pt x="955" y="4329"/>
                  </a:lnTo>
                  <a:lnTo>
                    <a:pt x="991" y="4326"/>
                  </a:lnTo>
                  <a:lnTo>
                    <a:pt x="1026" y="4324"/>
                  </a:lnTo>
                  <a:lnTo>
                    <a:pt x="1060" y="4320"/>
                  </a:lnTo>
                  <a:lnTo>
                    <a:pt x="1093" y="4316"/>
                  </a:lnTo>
                  <a:lnTo>
                    <a:pt x="1123" y="4310"/>
                  </a:lnTo>
                  <a:lnTo>
                    <a:pt x="1153" y="4305"/>
                  </a:lnTo>
                  <a:lnTo>
                    <a:pt x="1181" y="4299"/>
                  </a:lnTo>
                  <a:lnTo>
                    <a:pt x="1207" y="4293"/>
                  </a:lnTo>
                  <a:lnTo>
                    <a:pt x="1231" y="4287"/>
                  </a:lnTo>
                  <a:lnTo>
                    <a:pt x="1254" y="4280"/>
                  </a:lnTo>
                  <a:lnTo>
                    <a:pt x="1275" y="4274"/>
                  </a:lnTo>
                  <a:lnTo>
                    <a:pt x="1294" y="4266"/>
                  </a:lnTo>
                  <a:lnTo>
                    <a:pt x="1310" y="4259"/>
                  </a:lnTo>
                  <a:lnTo>
                    <a:pt x="1326" y="4252"/>
                  </a:lnTo>
                  <a:lnTo>
                    <a:pt x="1274" y="4005"/>
                  </a:lnTo>
                  <a:close/>
                  <a:moveTo>
                    <a:pt x="2227" y="4332"/>
                  </a:moveTo>
                  <a:lnTo>
                    <a:pt x="2271" y="4331"/>
                  </a:lnTo>
                  <a:lnTo>
                    <a:pt x="2314" y="4328"/>
                  </a:lnTo>
                  <a:lnTo>
                    <a:pt x="2357" y="4323"/>
                  </a:lnTo>
                  <a:lnTo>
                    <a:pt x="2398" y="4317"/>
                  </a:lnTo>
                  <a:lnTo>
                    <a:pt x="2439" y="4307"/>
                  </a:lnTo>
                  <a:lnTo>
                    <a:pt x="2479" y="4297"/>
                  </a:lnTo>
                  <a:lnTo>
                    <a:pt x="2518" y="4285"/>
                  </a:lnTo>
                  <a:lnTo>
                    <a:pt x="2554" y="4271"/>
                  </a:lnTo>
                  <a:lnTo>
                    <a:pt x="2591" y="4255"/>
                  </a:lnTo>
                  <a:lnTo>
                    <a:pt x="2627" y="4238"/>
                  </a:lnTo>
                  <a:lnTo>
                    <a:pt x="2662" y="4218"/>
                  </a:lnTo>
                  <a:lnTo>
                    <a:pt x="2695" y="4197"/>
                  </a:lnTo>
                  <a:lnTo>
                    <a:pt x="2726" y="4173"/>
                  </a:lnTo>
                  <a:lnTo>
                    <a:pt x="2758" y="4149"/>
                  </a:lnTo>
                  <a:lnTo>
                    <a:pt x="2787" y="4122"/>
                  </a:lnTo>
                  <a:lnTo>
                    <a:pt x="2815" y="4095"/>
                  </a:lnTo>
                  <a:lnTo>
                    <a:pt x="2842" y="4065"/>
                  </a:lnTo>
                  <a:lnTo>
                    <a:pt x="2867" y="4033"/>
                  </a:lnTo>
                  <a:lnTo>
                    <a:pt x="2891" y="4001"/>
                  </a:lnTo>
                  <a:lnTo>
                    <a:pt x="2914" y="3966"/>
                  </a:lnTo>
                  <a:lnTo>
                    <a:pt x="2934" y="3929"/>
                  </a:lnTo>
                  <a:lnTo>
                    <a:pt x="2953" y="3891"/>
                  </a:lnTo>
                  <a:lnTo>
                    <a:pt x="2971" y="3851"/>
                  </a:lnTo>
                  <a:lnTo>
                    <a:pt x="2987" y="3810"/>
                  </a:lnTo>
                  <a:lnTo>
                    <a:pt x="3001" y="3767"/>
                  </a:lnTo>
                  <a:lnTo>
                    <a:pt x="3014" y="3722"/>
                  </a:lnTo>
                  <a:lnTo>
                    <a:pt x="3024" y="3677"/>
                  </a:lnTo>
                  <a:lnTo>
                    <a:pt x="3033" y="3629"/>
                  </a:lnTo>
                  <a:lnTo>
                    <a:pt x="3040" y="3580"/>
                  </a:lnTo>
                  <a:lnTo>
                    <a:pt x="3044" y="3530"/>
                  </a:lnTo>
                  <a:lnTo>
                    <a:pt x="3048" y="3478"/>
                  </a:lnTo>
                  <a:lnTo>
                    <a:pt x="3049" y="3425"/>
                  </a:lnTo>
                  <a:lnTo>
                    <a:pt x="3048" y="3379"/>
                  </a:lnTo>
                  <a:lnTo>
                    <a:pt x="3045" y="3334"/>
                  </a:lnTo>
                  <a:lnTo>
                    <a:pt x="3041" y="3290"/>
                  </a:lnTo>
                  <a:lnTo>
                    <a:pt x="3035" y="3246"/>
                  </a:lnTo>
                  <a:lnTo>
                    <a:pt x="3027" y="3204"/>
                  </a:lnTo>
                  <a:lnTo>
                    <a:pt x="3018" y="3162"/>
                  </a:lnTo>
                  <a:lnTo>
                    <a:pt x="3008" y="3121"/>
                  </a:lnTo>
                  <a:lnTo>
                    <a:pt x="2994" y="3081"/>
                  </a:lnTo>
                  <a:lnTo>
                    <a:pt x="2981" y="3042"/>
                  </a:lnTo>
                  <a:lnTo>
                    <a:pt x="2965" y="3005"/>
                  </a:lnTo>
                  <a:lnTo>
                    <a:pt x="2947" y="2969"/>
                  </a:lnTo>
                  <a:lnTo>
                    <a:pt x="2929" y="2933"/>
                  </a:lnTo>
                  <a:lnTo>
                    <a:pt x="2908" y="2899"/>
                  </a:lnTo>
                  <a:lnTo>
                    <a:pt x="2886" y="2866"/>
                  </a:lnTo>
                  <a:lnTo>
                    <a:pt x="2863" y="2835"/>
                  </a:lnTo>
                  <a:lnTo>
                    <a:pt x="2838" y="2805"/>
                  </a:lnTo>
                  <a:lnTo>
                    <a:pt x="2811" y="2776"/>
                  </a:lnTo>
                  <a:lnTo>
                    <a:pt x="2784" y="2749"/>
                  </a:lnTo>
                  <a:lnTo>
                    <a:pt x="2755" y="2723"/>
                  </a:lnTo>
                  <a:lnTo>
                    <a:pt x="2724" y="2700"/>
                  </a:lnTo>
                  <a:lnTo>
                    <a:pt x="2692" y="2677"/>
                  </a:lnTo>
                  <a:lnTo>
                    <a:pt x="2658" y="2657"/>
                  </a:lnTo>
                  <a:lnTo>
                    <a:pt x="2623" y="2637"/>
                  </a:lnTo>
                  <a:lnTo>
                    <a:pt x="2587" y="2621"/>
                  </a:lnTo>
                  <a:lnTo>
                    <a:pt x="2549" y="2606"/>
                  </a:lnTo>
                  <a:lnTo>
                    <a:pt x="2510" y="2592"/>
                  </a:lnTo>
                  <a:lnTo>
                    <a:pt x="2471" y="2580"/>
                  </a:lnTo>
                  <a:lnTo>
                    <a:pt x="2429" y="2571"/>
                  </a:lnTo>
                  <a:lnTo>
                    <a:pt x="2387" y="2564"/>
                  </a:lnTo>
                  <a:lnTo>
                    <a:pt x="2343" y="2558"/>
                  </a:lnTo>
                  <a:lnTo>
                    <a:pt x="2297" y="2555"/>
                  </a:lnTo>
                  <a:lnTo>
                    <a:pt x="2251" y="2554"/>
                  </a:lnTo>
                  <a:lnTo>
                    <a:pt x="2206" y="2555"/>
                  </a:lnTo>
                  <a:lnTo>
                    <a:pt x="2162" y="2558"/>
                  </a:lnTo>
                  <a:lnTo>
                    <a:pt x="2118" y="2564"/>
                  </a:lnTo>
                  <a:lnTo>
                    <a:pt x="2076" y="2571"/>
                  </a:lnTo>
                  <a:lnTo>
                    <a:pt x="2035" y="2580"/>
                  </a:lnTo>
                  <a:lnTo>
                    <a:pt x="1995" y="2591"/>
                  </a:lnTo>
                  <a:lnTo>
                    <a:pt x="1955" y="2605"/>
                  </a:lnTo>
                  <a:lnTo>
                    <a:pt x="1917" y="2620"/>
                  </a:lnTo>
                  <a:lnTo>
                    <a:pt x="1880" y="2637"/>
                  </a:lnTo>
                  <a:lnTo>
                    <a:pt x="1844" y="2657"/>
                  </a:lnTo>
                  <a:lnTo>
                    <a:pt x="1811" y="2677"/>
                  </a:lnTo>
                  <a:lnTo>
                    <a:pt x="1777" y="2700"/>
                  </a:lnTo>
                  <a:lnTo>
                    <a:pt x="1745" y="2724"/>
                  </a:lnTo>
                  <a:lnTo>
                    <a:pt x="1716" y="2750"/>
                  </a:lnTo>
                  <a:lnTo>
                    <a:pt x="1686" y="2777"/>
                  </a:lnTo>
                  <a:lnTo>
                    <a:pt x="1658" y="2806"/>
                  </a:lnTo>
                  <a:lnTo>
                    <a:pt x="1632" y="2837"/>
                  </a:lnTo>
                  <a:lnTo>
                    <a:pt x="1607" y="2870"/>
                  </a:lnTo>
                  <a:lnTo>
                    <a:pt x="1584" y="2903"/>
                  </a:lnTo>
                  <a:lnTo>
                    <a:pt x="1562" y="2938"/>
                  </a:lnTo>
                  <a:lnTo>
                    <a:pt x="1542" y="2975"/>
                  </a:lnTo>
                  <a:lnTo>
                    <a:pt x="1523" y="3013"/>
                  </a:lnTo>
                  <a:lnTo>
                    <a:pt x="1506" y="3052"/>
                  </a:lnTo>
                  <a:lnTo>
                    <a:pt x="1491" y="3091"/>
                  </a:lnTo>
                  <a:lnTo>
                    <a:pt x="1476" y="3133"/>
                  </a:lnTo>
                  <a:lnTo>
                    <a:pt x="1465" y="3176"/>
                  </a:lnTo>
                  <a:lnTo>
                    <a:pt x="1455" y="3220"/>
                  </a:lnTo>
                  <a:lnTo>
                    <a:pt x="1445" y="3265"/>
                  </a:lnTo>
                  <a:lnTo>
                    <a:pt x="1439" y="3311"/>
                  </a:lnTo>
                  <a:lnTo>
                    <a:pt x="1434" y="3358"/>
                  </a:lnTo>
                  <a:lnTo>
                    <a:pt x="1431" y="3406"/>
                  </a:lnTo>
                  <a:lnTo>
                    <a:pt x="1430" y="3455"/>
                  </a:lnTo>
                  <a:lnTo>
                    <a:pt x="1431" y="3503"/>
                  </a:lnTo>
                  <a:lnTo>
                    <a:pt x="1434" y="3549"/>
                  </a:lnTo>
                  <a:lnTo>
                    <a:pt x="1438" y="3594"/>
                  </a:lnTo>
                  <a:lnTo>
                    <a:pt x="1444" y="3638"/>
                  </a:lnTo>
                  <a:lnTo>
                    <a:pt x="1453" y="3681"/>
                  </a:lnTo>
                  <a:lnTo>
                    <a:pt x="1462" y="3723"/>
                  </a:lnTo>
                  <a:lnTo>
                    <a:pt x="1473" y="3765"/>
                  </a:lnTo>
                  <a:lnTo>
                    <a:pt x="1486" y="3805"/>
                  </a:lnTo>
                  <a:lnTo>
                    <a:pt x="1501" y="3844"/>
                  </a:lnTo>
                  <a:lnTo>
                    <a:pt x="1517" y="3882"/>
                  </a:lnTo>
                  <a:lnTo>
                    <a:pt x="1535" y="3919"/>
                  </a:lnTo>
                  <a:lnTo>
                    <a:pt x="1554" y="3955"/>
                  </a:lnTo>
                  <a:lnTo>
                    <a:pt x="1574" y="3988"/>
                  </a:lnTo>
                  <a:lnTo>
                    <a:pt x="1597" y="4021"/>
                  </a:lnTo>
                  <a:lnTo>
                    <a:pt x="1620" y="4053"/>
                  </a:lnTo>
                  <a:lnTo>
                    <a:pt x="1645" y="4082"/>
                  </a:lnTo>
                  <a:lnTo>
                    <a:pt x="1672" y="4111"/>
                  </a:lnTo>
                  <a:lnTo>
                    <a:pt x="1700" y="4138"/>
                  </a:lnTo>
                  <a:lnTo>
                    <a:pt x="1729" y="4163"/>
                  </a:lnTo>
                  <a:lnTo>
                    <a:pt x="1760" y="4188"/>
                  </a:lnTo>
                  <a:lnTo>
                    <a:pt x="1792" y="4209"/>
                  </a:lnTo>
                  <a:lnTo>
                    <a:pt x="1825" y="4230"/>
                  </a:lnTo>
                  <a:lnTo>
                    <a:pt x="1860" y="4249"/>
                  </a:lnTo>
                  <a:lnTo>
                    <a:pt x="1896" y="4265"/>
                  </a:lnTo>
                  <a:lnTo>
                    <a:pt x="1932" y="4281"/>
                  </a:lnTo>
                  <a:lnTo>
                    <a:pt x="1971" y="4294"/>
                  </a:lnTo>
                  <a:lnTo>
                    <a:pt x="2010" y="4305"/>
                  </a:lnTo>
                  <a:lnTo>
                    <a:pt x="2051" y="4315"/>
                  </a:lnTo>
                  <a:lnTo>
                    <a:pt x="2093" y="4322"/>
                  </a:lnTo>
                  <a:lnTo>
                    <a:pt x="2136" y="4327"/>
                  </a:lnTo>
                  <a:lnTo>
                    <a:pt x="2180" y="4331"/>
                  </a:lnTo>
                  <a:lnTo>
                    <a:pt x="2225" y="4332"/>
                  </a:lnTo>
                  <a:lnTo>
                    <a:pt x="2227" y="4332"/>
                  </a:lnTo>
                  <a:close/>
                  <a:moveTo>
                    <a:pt x="2235" y="4079"/>
                  </a:moveTo>
                  <a:lnTo>
                    <a:pt x="2208" y="4078"/>
                  </a:lnTo>
                  <a:lnTo>
                    <a:pt x="2181" y="4076"/>
                  </a:lnTo>
                  <a:lnTo>
                    <a:pt x="2154" y="4072"/>
                  </a:lnTo>
                  <a:lnTo>
                    <a:pt x="2129" y="4066"/>
                  </a:lnTo>
                  <a:lnTo>
                    <a:pt x="2104" y="4059"/>
                  </a:lnTo>
                  <a:lnTo>
                    <a:pt x="2080" y="4051"/>
                  </a:lnTo>
                  <a:lnTo>
                    <a:pt x="2057" y="4040"/>
                  </a:lnTo>
                  <a:lnTo>
                    <a:pt x="2035" y="4029"/>
                  </a:lnTo>
                  <a:lnTo>
                    <a:pt x="2013" y="4016"/>
                  </a:lnTo>
                  <a:lnTo>
                    <a:pt x="1992" y="4002"/>
                  </a:lnTo>
                  <a:lnTo>
                    <a:pt x="1972" y="3986"/>
                  </a:lnTo>
                  <a:lnTo>
                    <a:pt x="1953" y="3970"/>
                  </a:lnTo>
                  <a:lnTo>
                    <a:pt x="1934" y="3952"/>
                  </a:lnTo>
                  <a:lnTo>
                    <a:pt x="1917" y="3933"/>
                  </a:lnTo>
                  <a:lnTo>
                    <a:pt x="1901" y="3914"/>
                  </a:lnTo>
                  <a:lnTo>
                    <a:pt x="1884" y="3892"/>
                  </a:lnTo>
                  <a:lnTo>
                    <a:pt x="1870" y="3870"/>
                  </a:lnTo>
                  <a:lnTo>
                    <a:pt x="1856" y="3847"/>
                  </a:lnTo>
                  <a:lnTo>
                    <a:pt x="1843" y="3823"/>
                  </a:lnTo>
                  <a:lnTo>
                    <a:pt x="1831" y="3798"/>
                  </a:lnTo>
                  <a:lnTo>
                    <a:pt x="1820" y="3773"/>
                  </a:lnTo>
                  <a:lnTo>
                    <a:pt x="1810" y="3746"/>
                  </a:lnTo>
                  <a:lnTo>
                    <a:pt x="1800" y="3719"/>
                  </a:lnTo>
                  <a:lnTo>
                    <a:pt x="1791" y="3691"/>
                  </a:lnTo>
                  <a:lnTo>
                    <a:pt x="1784" y="3662"/>
                  </a:lnTo>
                  <a:lnTo>
                    <a:pt x="1778" y="3633"/>
                  </a:lnTo>
                  <a:lnTo>
                    <a:pt x="1773" y="3604"/>
                  </a:lnTo>
                  <a:lnTo>
                    <a:pt x="1768" y="3573"/>
                  </a:lnTo>
                  <a:lnTo>
                    <a:pt x="1765" y="3542"/>
                  </a:lnTo>
                  <a:lnTo>
                    <a:pt x="1762" y="3512"/>
                  </a:lnTo>
                  <a:lnTo>
                    <a:pt x="1761" y="3480"/>
                  </a:lnTo>
                  <a:lnTo>
                    <a:pt x="1761" y="3448"/>
                  </a:lnTo>
                  <a:lnTo>
                    <a:pt x="1761" y="3416"/>
                  </a:lnTo>
                  <a:lnTo>
                    <a:pt x="1762" y="3384"/>
                  </a:lnTo>
                  <a:lnTo>
                    <a:pt x="1765" y="3353"/>
                  </a:lnTo>
                  <a:lnTo>
                    <a:pt x="1768" y="3322"/>
                  </a:lnTo>
                  <a:lnTo>
                    <a:pt x="1772" y="3291"/>
                  </a:lnTo>
                  <a:lnTo>
                    <a:pt x="1777" y="3261"/>
                  </a:lnTo>
                  <a:lnTo>
                    <a:pt x="1783" y="3232"/>
                  </a:lnTo>
                  <a:lnTo>
                    <a:pt x="1790" y="3203"/>
                  </a:lnTo>
                  <a:lnTo>
                    <a:pt x="1798" y="3174"/>
                  </a:lnTo>
                  <a:lnTo>
                    <a:pt x="1808" y="3147"/>
                  </a:lnTo>
                  <a:lnTo>
                    <a:pt x="1818" y="3120"/>
                  </a:lnTo>
                  <a:lnTo>
                    <a:pt x="1829" y="3093"/>
                  </a:lnTo>
                  <a:lnTo>
                    <a:pt x="1840" y="3069"/>
                  </a:lnTo>
                  <a:lnTo>
                    <a:pt x="1854" y="3044"/>
                  </a:lnTo>
                  <a:lnTo>
                    <a:pt x="1867" y="3021"/>
                  </a:lnTo>
                  <a:lnTo>
                    <a:pt x="1881" y="2998"/>
                  </a:lnTo>
                  <a:lnTo>
                    <a:pt x="1898" y="2977"/>
                  </a:lnTo>
                  <a:lnTo>
                    <a:pt x="1914" y="2955"/>
                  </a:lnTo>
                  <a:lnTo>
                    <a:pt x="1931" y="2936"/>
                  </a:lnTo>
                  <a:lnTo>
                    <a:pt x="1950" y="2919"/>
                  </a:lnTo>
                  <a:lnTo>
                    <a:pt x="1968" y="2901"/>
                  </a:lnTo>
                  <a:lnTo>
                    <a:pt x="1989" y="2885"/>
                  </a:lnTo>
                  <a:lnTo>
                    <a:pt x="2010" y="2871"/>
                  </a:lnTo>
                  <a:lnTo>
                    <a:pt x="2032" y="2857"/>
                  </a:lnTo>
                  <a:lnTo>
                    <a:pt x="2054" y="2846"/>
                  </a:lnTo>
                  <a:lnTo>
                    <a:pt x="2079" y="2835"/>
                  </a:lnTo>
                  <a:lnTo>
                    <a:pt x="2103" y="2827"/>
                  </a:lnTo>
                  <a:lnTo>
                    <a:pt x="2129" y="2818"/>
                  </a:lnTo>
                  <a:lnTo>
                    <a:pt x="2154" y="2813"/>
                  </a:lnTo>
                  <a:lnTo>
                    <a:pt x="2182" y="2809"/>
                  </a:lnTo>
                  <a:lnTo>
                    <a:pt x="2210" y="2806"/>
                  </a:lnTo>
                  <a:lnTo>
                    <a:pt x="2239" y="2805"/>
                  </a:lnTo>
                  <a:lnTo>
                    <a:pt x="2268" y="2806"/>
                  </a:lnTo>
                  <a:lnTo>
                    <a:pt x="2296" y="2809"/>
                  </a:lnTo>
                  <a:lnTo>
                    <a:pt x="2323" y="2813"/>
                  </a:lnTo>
                  <a:lnTo>
                    <a:pt x="2350" y="2819"/>
                  </a:lnTo>
                  <a:lnTo>
                    <a:pt x="2375" y="2827"/>
                  </a:lnTo>
                  <a:lnTo>
                    <a:pt x="2399" y="2836"/>
                  </a:lnTo>
                  <a:lnTo>
                    <a:pt x="2423" y="2846"/>
                  </a:lnTo>
                  <a:lnTo>
                    <a:pt x="2446" y="2858"/>
                  </a:lnTo>
                  <a:lnTo>
                    <a:pt x="2467" y="2872"/>
                  </a:lnTo>
                  <a:lnTo>
                    <a:pt x="2488" y="2886"/>
                  </a:lnTo>
                  <a:lnTo>
                    <a:pt x="2508" y="2902"/>
                  </a:lnTo>
                  <a:lnTo>
                    <a:pt x="2527" y="2920"/>
                  </a:lnTo>
                  <a:lnTo>
                    <a:pt x="2545" y="2938"/>
                  </a:lnTo>
                  <a:lnTo>
                    <a:pt x="2563" y="2957"/>
                  </a:lnTo>
                  <a:lnTo>
                    <a:pt x="2579" y="2978"/>
                  </a:lnTo>
                  <a:lnTo>
                    <a:pt x="2594" y="2999"/>
                  </a:lnTo>
                  <a:lnTo>
                    <a:pt x="2609" y="3022"/>
                  </a:lnTo>
                  <a:lnTo>
                    <a:pt x="2622" y="3045"/>
                  </a:lnTo>
                  <a:lnTo>
                    <a:pt x="2635" y="3069"/>
                  </a:lnTo>
                  <a:lnTo>
                    <a:pt x="2647" y="3094"/>
                  </a:lnTo>
                  <a:lnTo>
                    <a:pt x="2658" y="3120"/>
                  </a:lnTo>
                  <a:lnTo>
                    <a:pt x="2667" y="3147"/>
                  </a:lnTo>
                  <a:lnTo>
                    <a:pt x="2676" y="3173"/>
                  </a:lnTo>
                  <a:lnTo>
                    <a:pt x="2684" y="3201"/>
                  </a:lnTo>
                  <a:lnTo>
                    <a:pt x="2692" y="3229"/>
                  </a:lnTo>
                  <a:lnTo>
                    <a:pt x="2698" y="3258"/>
                  </a:lnTo>
                  <a:lnTo>
                    <a:pt x="2703" y="3287"/>
                  </a:lnTo>
                  <a:lnTo>
                    <a:pt x="2707" y="3316"/>
                  </a:lnTo>
                  <a:lnTo>
                    <a:pt x="2710" y="3346"/>
                  </a:lnTo>
                  <a:lnTo>
                    <a:pt x="2712" y="3377"/>
                  </a:lnTo>
                  <a:lnTo>
                    <a:pt x="2714" y="3406"/>
                  </a:lnTo>
                  <a:lnTo>
                    <a:pt x="2714" y="3437"/>
                  </a:lnTo>
                  <a:lnTo>
                    <a:pt x="2714" y="3471"/>
                  </a:lnTo>
                  <a:lnTo>
                    <a:pt x="2712" y="3504"/>
                  </a:lnTo>
                  <a:lnTo>
                    <a:pt x="2710" y="3536"/>
                  </a:lnTo>
                  <a:lnTo>
                    <a:pt x="2706" y="3568"/>
                  </a:lnTo>
                  <a:lnTo>
                    <a:pt x="2702" y="3600"/>
                  </a:lnTo>
                  <a:lnTo>
                    <a:pt x="2697" y="3630"/>
                  </a:lnTo>
                  <a:lnTo>
                    <a:pt x="2689" y="3660"/>
                  </a:lnTo>
                  <a:lnTo>
                    <a:pt x="2682" y="3690"/>
                  </a:lnTo>
                  <a:lnTo>
                    <a:pt x="2674" y="3717"/>
                  </a:lnTo>
                  <a:lnTo>
                    <a:pt x="2665" y="3746"/>
                  </a:lnTo>
                  <a:lnTo>
                    <a:pt x="2655" y="3773"/>
                  </a:lnTo>
                  <a:lnTo>
                    <a:pt x="2643" y="3798"/>
                  </a:lnTo>
                  <a:lnTo>
                    <a:pt x="2632" y="3824"/>
                  </a:lnTo>
                  <a:lnTo>
                    <a:pt x="2619" y="3848"/>
                  </a:lnTo>
                  <a:lnTo>
                    <a:pt x="2605" y="3871"/>
                  </a:lnTo>
                  <a:lnTo>
                    <a:pt x="2590" y="3893"/>
                  </a:lnTo>
                  <a:lnTo>
                    <a:pt x="2575" y="3915"/>
                  </a:lnTo>
                  <a:lnTo>
                    <a:pt x="2559" y="3934"/>
                  </a:lnTo>
                  <a:lnTo>
                    <a:pt x="2541" y="3954"/>
                  </a:lnTo>
                  <a:lnTo>
                    <a:pt x="2523" y="3971"/>
                  </a:lnTo>
                  <a:lnTo>
                    <a:pt x="2503" y="3987"/>
                  </a:lnTo>
                  <a:lnTo>
                    <a:pt x="2483" y="4003"/>
                  </a:lnTo>
                  <a:lnTo>
                    <a:pt x="2462" y="4017"/>
                  </a:lnTo>
                  <a:lnTo>
                    <a:pt x="2441" y="4030"/>
                  </a:lnTo>
                  <a:lnTo>
                    <a:pt x="2418" y="4041"/>
                  </a:lnTo>
                  <a:lnTo>
                    <a:pt x="2395" y="4051"/>
                  </a:lnTo>
                  <a:lnTo>
                    <a:pt x="2371" y="4060"/>
                  </a:lnTo>
                  <a:lnTo>
                    <a:pt x="2346" y="4067"/>
                  </a:lnTo>
                  <a:lnTo>
                    <a:pt x="2320" y="4072"/>
                  </a:lnTo>
                  <a:lnTo>
                    <a:pt x="2294" y="4076"/>
                  </a:lnTo>
                  <a:lnTo>
                    <a:pt x="2266" y="4078"/>
                  </a:lnTo>
                  <a:lnTo>
                    <a:pt x="2238" y="4079"/>
                  </a:lnTo>
                  <a:lnTo>
                    <a:pt x="2235" y="4079"/>
                  </a:lnTo>
                  <a:close/>
                  <a:moveTo>
                    <a:pt x="3609" y="4303"/>
                  </a:moveTo>
                  <a:lnTo>
                    <a:pt x="3609" y="3688"/>
                  </a:lnTo>
                  <a:lnTo>
                    <a:pt x="3609" y="3634"/>
                  </a:lnTo>
                  <a:lnTo>
                    <a:pt x="3609" y="3583"/>
                  </a:lnTo>
                  <a:lnTo>
                    <a:pt x="3609" y="3533"/>
                  </a:lnTo>
                  <a:lnTo>
                    <a:pt x="3608" y="3485"/>
                  </a:lnTo>
                  <a:lnTo>
                    <a:pt x="3608" y="3437"/>
                  </a:lnTo>
                  <a:lnTo>
                    <a:pt x="3607" y="3390"/>
                  </a:lnTo>
                  <a:lnTo>
                    <a:pt x="3606" y="3344"/>
                  </a:lnTo>
                  <a:lnTo>
                    <a:pt x="3605" y="3298"/>
                  </a:lnTo>
                  <a:lnTo>
                    <a:pt x="3604" y="3254"/>
                  </a:lnTo>
                  <a:lnTo>
                    <a:pt x="3603" y="3210"/>
                  </a:lnTo>
                  <a:lnTo>
                    <a:pt x="3602" y="3166"/>
                  </a:lnTo>
                  <a:lnTo>
                    <a:pt x="3600" y="3123"/>
                  </a:lnTo>
                  <a:lnTo>
                    <a:pt x="3599" y="3080"/>
                  </a:lnTo>
                  <a:lnTo>
                    <a:pt x="3597" y="3038"/>
                  </a:lnTo>
                  <a:lnTo>
                    <a:pt x="3595" y="2995"/>
                  </a:lnTo>
                  <a:lnTo>
                    <a:pt x="3593" y="2953"/>
                  </a:lnTo>
                  <a:lnTo>
                    <a:pt x="3601" y="2952"/>
                  </a:lnTo>
                  <a:lnTo>
                    <a:pt x="3634" y="3026"/>
                  </a:lnTo>
                  <a:lnTo>
                    <a:pt x="3668" y="3101"/>
                  </a:lnTo>
                  <a:lnTo>
                    <a:pt x="3706" y="3176"/>
                  </a:lnTo>
                  <a:lnTo>
                    <a:pt x="3745" y="3252"/>
                  </a:lnTo>
                  <a:lnTo>
                    <a:pt x="3785" y="3327"/>
                  </a:lnTo>
                  <a:lnTo>
                    <a:pt x="3826" y="3401"/>
                  </a:lnTo>
                  <a:lnTo>
                    <a:pt x="3868" y="3474"/>
                  </a:lnTo>
                  <a:lnTo>
                    <a:pt x="3909" y="3545"/>
                  </a:lnTo>
                  <a:lnTo>
                    <a:pt x="4359" y="4303"/>
                  </a:lnTo>
                  <a:lnTo>
                    <a:pt x="4684" y="4303"/>
                  </a:lnTo>
                  <a:lnTo>
                    <a:pt x="4684" y="2582"/>
                  </a:lnTo>
                  <a:lnTo>
                    <a:pt x="4394" y="2582"/>
                  </a:lnTo>
                  <a:lnTo>
                    <a:pt x="4394" y="3182"/>
                  </a:lnTo>
                  <a:lnTo>
                    <a:pt x="4394" y="3280"/>
                  </a:lnTo>
                  <a:lnTo>
                    <a:pt x="4395" y="3373"/>
                  </a:lnTo>
                  <a:lnTo>
                    <a:pt x="4397" y="3464"/>
                  </a:lnTo>
                  <a:lnTo>
                    <a:pt x="4400" y="3552"/>
                  </a:lnTo>
                  <a:lnTo>
                    <a:pt x="4403" y="3639"/>
                  </a:lnTo>
                  <a:lnTo>
                    <a:pt x="4408" y="3724"/>
                  </a:lnTo>
                  <a:lnTo>
                    <a:pt x="4414" y="3810"/>
                  </a:lnTo>
                  <a:lnTo>
                    <a:pt x="4422" y="3896"/>
                  </a:lnTo>
                  <a:lnTo>
                    <a:pt x="4416" y="3897"/>
                  </a:lnTo>
                  <a:lnTo>
                    <a:pt x="4386" y="3827"/>
                  </a:lnTo>
                  <a:lnTo>
                    <a:pt x="4353" y="3755"/>
                  </a:lnTo>
                  <a:lnTo>
                    <a:pt x="4318" y="3683"/>
                  </a:lnTo>
                  <a:lnTo>
                    <a:pt x="4282" y="3610"/>
                  </a:lnTo>
                  <a:lnTo>
                    <a:pt x="4244" y="3537"/>
                  </a:lnTo>
                  <a:lnTo>
                    <a:pt x="4206" y="3465"/>
                  </a:lnTo>
                  <a:lnTo>
                    <a:pt x="4165" y="3392"/>
                  </a:lnTo>
                  <a:lnTo>
                    <a:pt x="4123" y="3321"/>
                  </a:lnTo>
                  <a:lnTo>
                    <a:pt x="3678" y="2582"/>
                  </a:lnTo>
                  <a:lnTo>
                    <a:pt x="3319" y="2582"/>
                  </a:lnTo>
                  <a:lnTo>
                    <a:pt x="3319" y="4303"/>
                  </a:lnTo>
                  <a:lnTo>
                    <a:pt x="3609" y="4303"/>
                  </a:lnTo>
                  <a:close/>
                  <a:moveTo>
                    <a:pt x="4970" y="4220"/>
                  </a:moveTo>
                  <a:lnTo>
                    <a:pt x="4988" y="4232"/>
                  </a:lnTo>
                  <a:lnTo>
                    <a:pt x="5010" y="4242"/>
                  </a:lnTo>
                  <a:lnTo>
                    <a:pt x="5032" y="4252"/>
                  </a:lnTo>
                  <a:lnTo>
                    <a:pt x="5057" y="4262"/>
                  </a:lnTo>
                  <a:lnTo>
                    <a:pt x="5083" y="4272"/>
                  </a:lnTo>
                  <a:lnTo>
                    <a:pt x="5111" y="4281"/>
                  </a:lnTo>
                  <a:lnTo>
                    <a:pt x="5140" y="4289"/>
                  </a:lnTo>
                  <a:lnTo>
                    <a:pt x="5169" y="4297"/>
                  </a:lnTo>
                  <a:lnTo>
                    <a:pt x="5201" y="4304"/>
                  </a:lnTo>
                  <a:lnTo>
                    <a:pt x="5233" y="4310"/>
                  </a:lnTo>
                  <a:lnTo>
                    <a:pt x="5265" y="4317"/>
                  </a:lnTo>
                  <a:lnTo>
                    <a:pt x="5299" y="4322"/>
                  </a:lnTo>
                  <a:lnTo>
                    <a:pt x="5333" y="4325"/>
                  </a:lnTo>
                  <a:lnTo>
                    <a:pt x="5367" y="4328"/>
                  </a:lnTo>
                  <a:lnTo>
                    <a:pt x="5401" y="4330"/>
                  </a:lnTo>
                  <a:lnTo>
                    <a:pt x="5435" y="4330"/>
                  </a:lnTo>
                  <a:lnTo>
                    <a:pt x="5476" y="4330"/>
                  </a:lnTo>
                  <a:lnTo>
                    <a:pt x="5516" y="4328"/>
                  </a:lnTo>
                  <a:lnTo>
                    <a:pt x="5554" y="4324"/>
                  </a:lnTo>
                  <a:lnTo>
                    <a:pt x="5591" y="4320"/>
                  </a:lnTo>
                  <a:lnTo>
                    <a:pt x="5627" y="4313"/>
                  </a:lnTo>
                  <a:lnTo>
                    <a:pt x="5660" y="4306"/>
                  </a:lnTo>
                  <a:lnTo>
                    <a:pt x="5693" y="4298"/>
                  </a:lnTo>
                  <a:lnTo>
                    <a:pt x="5725" y="4288"/>
                  </a:lnTo>
                  <a:lnTo>
                    <a:pt x="5755" y="4278"/>
                  </a:lnTo>
                  <a:lnTo>
                    <a:pt x="5784" y="4266"/>
                  </a:lnTo>
                  <a:lnTo>
                    <a:pt x="5811" y="4253"/>
                  </a:lnTo>
                  <a:lnTo>
                    <a:pt x="5837" y="4240"/>
                  </a:lnTo>
                  <a:lnTo>
                    <a:pt x="5862" y="4225"/>
                  </a:lnTo>
                  <a:lnTo>
                    <a:pt x="5885" y="4209"/>
                  </a:lnTo>
                  <a:lnTo>
                    <a:pt x="5908" y="4193"/>
                  </a:lnTo>
                  <a:lnTo>
                    <a:pt x="5928" y="4175"/>
                  </a:lnTo>
                  <a:lnTo>
                    <a:pt x="5948" y="4157"/>
                  </a:lnTo>
                  <a:lnTo>
                    <a:pt x="5966" y="4139"/>
                  </a:lnTo>
                  <a:lnTo>
                    <a:pt x="5984" y="4118"/>
                  </a:lnTo>
                  <a:lnTo>
                    <a:pt x="5999" y="4099"/>
                  </a:lnTo>
                  <a:lnTo>
                    <a:pt x="6013" y="4077"/>
                  </a:lnTo>
                  <a:lnTo>
                    <a:pt x="6026" y="4056"/>
                  </a:lnTo>
                  <a:lnTo>
                    <a:pt x="6039" y="4033"/>
                  </a:lnTo>
                  <a:lnTo>
                    <a:pt x="6049" y="4011"/>
                  </a:lnTo>
                  <a:lnTo>
                    <a:pt x="6058" y="3987"/>
                  </a:lnTo>
                  <a:lnTo>
                    <a:pt x="6066" y="3964"/>
                  </a:lnTo>
                  <a:lnTo>
                    <a:pt x="6073" y="3939"/>
                  </a:lnTo>
                  <a:lnTo>
                    <a:pt x="6079" y="3915"/>
                  </a:lnTo>
                  <a:lnTo>
                    <a:pt x="6083" y="3889"/>
                  </a:lnTo>
                  <a:lnTo>
                    <a:pt x="6086" y="3865"/>
                  </a:lnTo>
                  <a:lnTo>
                    <a:pt x="6088" y="3839"/>
                  </a:lnTo>
                  <a:lnTo>
                    <a:pt x="6088" y="3812"/>
                  </a:lnTo>
                  <a:lnTo>
                    <a:pt x="6088" y="3790"/>
                  </a:lnTo>
                  <a:lnTo>
                    <a:pt x="6087" y="3767"/>
                  </a:lnTo>
                  <a:lnTo>
                    <a:pt x="6085" y="3746"/>
                  </a:lnTo>
                  <a:lnTo>
                    <a:pt x="6082" y="3724"/>
                  </a:lnTo>
                  <a:lnTo>
                    <a:pt x="6078" y="3704"/>
                  </a:lnTo>
                  <a:lnTo>
                    <a:pt x="6074" y="3684"/>
                  </a:lnTo>
                  <a:lnTo>
                    <a:pt x="6067" y="3664"/>
                  </a:lnTo>
                  <a:lnTo>
                    <a:pt x="6061" y="3645"/>
                  </a:lnTo>
                  <a:lnTo>
                    <a:pt x="6054" y="3626"/>
                  </a:lnTo>
                  <a:lnTo>
                    <a:pt x="6046" y="3608"/>
                  </a:lnTo>
                  <a:lnTo>
                    <a:pt x="6037" y="3589"/>
                  </a:lnTo>
                  <a:lnTo>
                    <a:pt x="6028" y="3572"/>
                  </a:lnTo>
                  <a:lnTo>
                    <a:pt x="6016" y="3556"/>
                  </a:lnTo>
                  <a:lnTo>
                    <a:pt x="6005" y="3538"/>
                  </a:lnTo>
                  <a:lnTo>
                    <a:pt x="5993" y="3523"/>
                  </a:lnTo>
                  <a:lnTo>
                    <a:pt x="5979" y="3507"/>
                  </a:lnTo>
                  <a:lnTo>
                    <a:pt x="5965" y="3491"/>
                  </a:lnTo>
                  <a:lnTo>
                    <a:pt x="5950" y="3477"/>
                  </a:lnTo>
                  <a:lnTo>
                    <a:pt x="5933" y="3463"/>
                  </a:lnTo>
                  <a:lnTo>
                    <a:pt x="5917" y="3448"/>
                  </a:lnTo>
                  <a:lnTo>
                    <a:pt x="5900" y="3434"/>
                  </a:lnTo>
                  <a:lnTo>
                    <a:pt x="5881" y="3421"/>
                  </a:lnTo>
                  <a:lnTo>
                    <a:pt x="5861" y="3407"/>
                  </a:lnTo>
                  <a:lnTo>
                    <a:pt x="5841" y="3394"/>
                  </a:lnTo>
                  <a:lnTo>
                    <a:pt x="5820" y="3382"/>
                  </a:lnTo>
                  <a:lnTo>
                    <a:pt x="5797" y="3370"/>
                  </a:lnTo>
                  <a:lnTo>
                    <a:pt x="5775" y="3357"/>
                  </a:lnTo>
                  <a:lnTo>
                    <a:pt x="5750" y="3346"/>
                  </a:lnTo>
                  <a:lnTo>
                    <a:pt x="5726" y="3334"/>
                  </a:lnTo>
                  <a:lnTo>
                    <a:pt x="5700" y="3323"/>
                  </a:lnTo>
                  <a:lnTo>
                    <a:pt x="5674" y="3312"/>
                  </a:lnTo>
                  <a:lnTo>
                    <a:pt x="5646" y="3301"/>
                  </a:lnTo>
                  <a:lnTo>
                    <a:pt x="5604" y="3285"/>
                  </a:lnTo>
                  <a:lnTo>
                    <a:pt x="5565" y="3269"/>
                  </a:lnTo>
                  <a:lnTo>
                    <a:pt x="5529" y="3254"/>
                  </a:lnTo>
                  <a:lnTo>
                    <a:pt x="5498" y="3239"/>
                  </a:lnTo>
                  <a:lnTo>
                    <a:pt x="5467" y="3223"/>
                  </a:lnTo>
                  <a:lnTo>
                    <a:pt x="5440" y="3208"/>
                  </a:lnTo>
                  <a:lnTo>
                    <a:pt x="5416" y="3193"/>
                  </a:lnTo>
                  <a:lnTo>
                    <a:pt x="5394" y="3177"/>
                  </a:lnTo>
                  <a:lnTo>
                    <a:pt x="5385" y="3169"/>
                  </a:lnTo>
                  <a:lnTo>
                    <a:pt x="5376" y="3160"/>
                  </a:lnTo>
                  <a:lnTo>
                    <a:pt x="5368" y="3152"/>
                  </a:lnTo>
                  <a:lnTo>
                    <a:pt x="5359" y="3144"/>
                  </a:lnTo>
                  <a:lnTo>
                    <a:pt x="5352" y="3134"/>
                  </a:lnTo>
                  <a:lnTo>
                    <a:pt x="5346" y="3125"/>
                  </a:lnTo>
                  <a:lnTo>
                    <a:pt x="5340" y="3116"/>
                  </a:lnTo>
                  <a:lnTo>
                    <a:pt x="5335" y="3107"/>
                  </a:lnTo>
                  <a:lnTo>
                    <a:pt x="5331" y="3097"/>
                  </a:lnTo>
                  <a:lnTo>
                    <a:pt x="5327" y="3087"/>
                  </a:lnTo>
                  <a:lnTo>
                    <a:pt x="5324" y="3076"/>
                  </a:lnTo>
                  <a:lnTo>
                    <a:pt x="5321" y="3066"/>
                  </a:lnTo>
                  <a:lnTo>
                    <a:pt x="5319" y="3055"/>
                  </a:lnTo>
                  <a:lnTo>
                    <a:pt x="5318" y="3043"/>
                  </a:lnTo>
                  <a:lnTo>
                    <a:pt x="5317" y="3031"/>
                  </a:lnTo>
                  <a:lnTo>
                    <a:pt x="5317" y="3020"/>
                  </a:lnTo>
                  <a:lnTo>
                    <a:pt x="5318" y="3000"/>
                  </a:lnTo>
                  <a:lnTo>
                    <a:pt x="5320" y="2981"/>
                  </a:lnTo>
                  <a:lnTo>
                    <a:pt x="5323" y="2972"/>
                  </a:lnTo>
                  <a:lnTo>
                    <a:pt x="5325" y="2963"/>
                  </a:lnTo>
                  <a:lnTo>
                    <a:pt x="5329" y="2953"/>
                  </a:lnTo>
                  <a:lnTo>
                    <a:pt x="5333" y="2944"/>
                  </a:lnTo>
                  <a:lnTo>
                    <a:pt x="5337" y="2935"/>
                  </a:lnTo>
                  <a:lnTo>
                    <a:pt x="5342" y="2927"/>
                  </a:lnTo>
                  <a:lnTo>
                    <a:pt x="5347" y="2918"/>
                  </a:lnTo>
                  <a:lnTo>
                    <a:pt x="5353" y="2909"/>
                  </a:lnTo>
                  <a:lnTo>
                    <a:pt x="5361" y="2901"/>
                  </a:lnTo>
                  <a:lnTo>
                    <a:pt x="5368" y="2893"/>
                  </a:lnTo>
                  <a:lnTo>
                    <a:pt x="5375" y="2885"/>
                  </a:lnTo>
                  <a:lnTo>
                    <a:pt x="5383" y="2878"/>
                  </a:lnTo>
                  <a:lnTo>
                    <a:pt x="5392" y="2871"/>
                  </a:lnTo>
                  <a:lnTo>
                    <a:pt x="5401" y="2863"/>
                  </a:lnTo>
                  <a:lnTo>
                    <a:pt x="5412" y="2857"/>
                  </a:lnTo>
                  <a:lnTo>
                    <a:pt x="5423" y="2851"/>
                  </a:lnTo>
                  <a:lnTo>
                    <a:pt x="5434" y="2845"/>
                  </a:lnTo>
                  <a:lnTo>
                    <a:pt x="5446" y="2840"/>
                  </a:lnTo>
                  <a:lnTo>
                    <a:pt x="5459" y="2835"/>
                  </a:lnTo>
                  <a:lnTo>
                    <a:pt x="5472" y="2831"/>
                  </a:lnTo>
                  <a:lnTo>
                    <a:pt x="5485" y="2827"/>
                  </a:lnTo>
                  <a:lnTo>
                    <a:pt x="5500" y="2822"/>
                  </a:lnTo>
                  <a:lnTo>
                    <a:pt x="5515" y="2819"/>
                  </a:lnTo>
                  <a:lnTo>
                    <a:pt x="5531" y="2816"/>
                  </a:lnTo>
                  <a:lnTo>
                    <a:pt x="5548" y="2814"/>
                  </a:lnTo>
                  <a:lnTo>
                    <a:pt x="5564" y="2813"/>
                  </a:lnTo>
                  <a:lnTo>
                    <a:pt x="5583" y="2812"/>
                  </a:lnTo>
                  <a:lnTo>
                    <a:pt x="5601" y="2812"/>
                  </a:lnTo>
                  <a:lnTo>
                    <a:pt x="5631" y="2812"/>
                  </a:lnTo>
                  <a:lnTo>
                    <a:pt x="5659" y="2814"/>
                  </a:lnTo>
                  <a:lnTo>
                    <a:pt x="5687" y="2816"/>
                  </a:lnTo>
                  <a:lnTo>
                    <a:pt x="5713" y="2820"/>
                  </a:lnTo>
                  <a:lnTo>
                    <a:pt x="5739" y="2825"/>
                  </a:lnTo>
                  <a:lnTo>
                    <a:pt x="5764" y="2830"/>
                  </a:lnTo>
                  <a:lnTo>
                    <a:pt x="5787" y="2835"/>
                  </a:lnTo>
                  <a:lnTo>
                    <a:pt x="5810" y="2841"/>
                  </a:lnTo>
                  <a:lnTo>
                    <a:pt x="5831" y="2847"/>
                  </a:lnTo>
                  <a:lnTo>
                    <a:pt x="5851" y="2853"/>
                  </a:lnTo>
                  <a:lnTo>
                    <a:pt x="5870" y="2860"/>
                  </a:lnTo>
                  <a:lnTo>
                    <a:pt x="5887" y="2867"/>
                  </a:lnTo>
                  <a:lnTo>
                    <a:pt x="5918" y="2881"/>
                  </a:lnTo>
                  <a:lnTo>
                    <a:pt x="5945" y="2894"/>
                  </a:lnTo>
                  <a:lnTo>
                    <a:pt x="6020" y="2640"/>
                  </a:lnTo>
                  <a:lnTo>
                    <a:pt x="6003" y="2631"/>
                  </a:lnTo>
                  <a:lnTo>
                    <a:pt x="5984" y="2623"/>
                  </a:lnTo>
                  <a:lnTo>
                    <a:pt x="5964" y="2615"/>
                  </a:lnTo>
                  <a:lnTo>
                    <a:pt x="5944" y="2608"/>
                  </a:lnTo>
                  <a:lnTo>
                    <a:pt x="5922" y="2601"/>
                  </a:lnTo>
                  <a:lnTo>
                    <a:pt x="5899" y="2593"/>
                  </a:lnTo>
                  <a:lnTo>
                    <a:pt x="5875" y="2586"/>
                  </a:lnTo>
                  <a:lnTo>
                    <a:pt x="5850" y="2580"/>
                  </a:lnTo>
                  <a:lnTo>
                    <a:pt x="5823" y="2575"/>
                  </a:lnTo>
                  <a:lnTo>
                    <a:pt x="5795" y="2570"/>
                  </a:lnTo>
                  <a:lnTo>
                    <a:pt x="5768" y="2566"/>
                  </a:lnTo>
                  <a:lnTo>
                    <a:pt x="5737" y="2562"/>
                  </a:lnTo>
                  <a:lnTo>
                    <a:pt x="5706" y="2559"/>
                  </a:lnTo>
                  <a:lnTo>
                    <a:pt x="5675" y="2557"/>
                  </a:lnTo>
                  <a:lnTo>
                    <a:pt x="5641" y="2556"/>
                  </a:lnTo>
                  <a:lnTo>
                    <a:pt x="5607" y="2555"/>
                  </a:lnTo>
                  <a:lnTo>
                    <a:pt x="5572" y="2556"/>
                  </a:lnTo>
                  <a:lnTo>
                    <a:pt x="5539" y="2558"/>
                  </a:lnTo>
                  <a:lnTo>
                    <a:pt x="5506" y="2561"/>
                  </a:lnTo>
                  <a:lnTo>
                    <a:pt x="5473" y="2565"/>
                  </a:lnTo>
                  <a:lnTo>
                    <a:pt x="5442" y="2570"/>
                  </a:lnTo>
                  <a:lnTo>
                    <a:pt x="5412" y="2576"/>
                  </a:lnTo>
                  <a:lnTo>
                    <a:pt x="5383" y="2584"/>
                  </a:lnTo>
                  <a:lnTo>
                    <a:pt x="5354" y="2592"/>
                  </a:lnTo>
                  <a:lnTo>
                    <a:pt x="5327" y="2603"/>
                  </a:lnTo>
                  <a:lnTo>
                    <a:pt x="5300" y="2613"/>
                  </a:lnTo>
                  <a:lnTo>
                    <a:pt x="5275" y="2624"/>
                  </a:lnTo>
                  <a:lnTo>
                    <a:pt x="5250" y="2637"/>
                  </a:lnTo>
                  <a:lnTo>
                    <a:pt x="5227" y="2651"/>
                  </a:lnTo>
                  <a:lnTo>
                    <a:pt x="5204" y="2665"/>
                  </a:lnTo>
                  <a:lnTo>
                    <a:pt x="5183" y="2680"/>
                  </a:lnTo>
                  <a:lnTo>
                    <a:pt x="5162" y="2697"/>
                  </a:lnTo>
                  <a:lnTo>
                    <a:pt x="5143" y="2713"/>
                  </a:lnTo>
                  <a:lnTo>
                    <a:pt x="5125" y="2731"/>
                  </a:lnTo>
                  <a:lnTo>
                    <a:pt x="5108" y="2750"/>
                  </a:lnTo>
                  <a:lnTo>
                    <a:pt x="5091" y="2769"/>
                  </a:lnTo>
                  <a:lnTo>
                    <a:pt x="5077" y="2789"/>
                  </a:lnTo>
                  <a:lnTo>
                    <a:pt x="5064" y="2810"/>
                  </a:lnTo>
                  <a:lnTo>
                    <a:pt x="5052" y="2831"/>
                  </a:lnTo>
                  <a:lnTo>
                    <a:pt x="5040" y="2853"/>
                  </a:lnTo>
                  <a:lnTo>
                    <a:pt x="5030" y="2876"/>
                  </a:lnTo>
                  <a:lnTo>
                    <a:pt x="5022" y="2899"/>
                  </a:lnTo>
                  <a:lnTo>
                    <a:pt x="5015" y="2923"/>
                  </a:lnTo>
                  <a:lnTo>
                    <a:pt x="5009" y="2947"/>
                  </a:lnTo>
                  <a:lnTo>
                    <a:pt x="5003" y="2972"/>
                  </a:lnTo>
                  <a:lnTo>
                    <a:pt x="5000" y="2997"/>
                  </a:lnTo>
                  <a:lnTo>
                    <a:pt x="4998" y="3023"/>
                  </a:lnTo>
                  <a:lnTo>
                    <a:pt x="4997" y="3050"/>
                  </a:lnTo>
                  <a:lnTo>
                    <a:pt x="4998" y="3072"/>
                  </a:lnTo>
                  <a:lnTo>
                    <a:pt x="4999" y="3094"/>
                  </a:lnTo>
                  <a:lnTo>
                    <a:pt x="5002" y="3116"/>
                  </a:lnTo>
                  <a:lnTo>
                    <a:pt x="5006" y="3137"/>
                  </a:lnTo>
                  <a:lnTo>
                    <a:pt x="5011" y="3158"/>
                  </a:lnTo>
                  <a:lnTo>
                    <a:pt x="5016" y="3178"/>
                  </a:lnTo>
                  <a:lnTo>
                    <a:pt x="5023" y="3198"/>
                  </a:lnTo>
                  <a:lnTo>
                    <a:pt x="5030" y="3217"/>
                  </a:lnTo>
                  <a:lnTo>
                    <a:pt x="5039" y="3236"/>
                  </a:lnTo>
                  <a:lnTo>
                    <a:pt x="5049" y="3254"/>
                  </a:lnTo>
                  <a:lnTo>
                    <a:pt x="5059" y="3272"/>
                  </a:lnTo>
                  <a:lnTo>
                    <a:pt x="5070" y="3289"/>
                  </a:lnTo>
                  <a:lnTo>
                    <a:pt x="5082" y="3306"/>
                  </a:lnTo>
                  <a:lnTo>
                    <a:pt x="5096" y="3323"/>
                  </a:lnTo>
                  <a:lnTo>
                    <a:pt x="5109" y="3339"/>
                  </a:lnTo>
                  <a:lnTo>
                    <a:pt x="5124" y="3354"/>
                  </a:lnTo>
                  <a:lnTo>
                    <a:pt x="5140" y="3369"/>
                  </a:lnTo>
                  <a:lnTo>
                    <a:pt x="5156" y="3384"/>
                  </a:lnTo>
                  <a:lnTo>
                    <a:pt x="5173" y="3398"/>
                  </a:lnTo>
                  <a:lnTo>
                    <a:pt x="5192" y="3412"/>
                  </a:lnTo>
                  <a:lnTo>
                    <a:pt x="5210" y="3425"/>
                  </a:lnTo>
                  <a:lnTo>
                    <a:pt x="5230" y="3438"/>
                  </a:lnTo>
                  <a:lnTo>
                    <a:pt x="5250" y="3451"/>
                  </a:lnTo>
                  <a:lnTo>
                    <a:pt x="5270" y="3464"/>
                  </a:lnTo>
                  <a:lnTo>
                    <a:pt x="5293" y="3475"/>
                  </a:lnTo>
                  <a:lnTo>
                    <a:pt x="5316" y="3487"/>
                  </a:lnTo>
                  <a:lnTo>
                    <a:pt x="5338" y="3498"/>
                  </a:lnTo>
                  <a:lnTo>
                    <a:pt x="5363" y="3509"/>
                  </a:lnTo>
                  <a:lnTo>
                    <a:pt x="5386" y="3520"/>
                  </a:lnTo>
                  <a:lnTo>
                    <a:pt x="5412" y="3530"/>
                  </a:lnTo>
                  <a:lnTo>
                    <a:pt x="5437" y="3539"/>
                  </a:lnTo>
                  <a:lnTo>
                    <a:pt x="5464" y="3550"/>
                  </a:lnTo>
                  <a:lnTo>
                    <a:pt x="5503" y="3564"/>
                  </a:lnTo>
                  <a:lnTo>
                    <a:pt x="5540" y="3579"/>
                  </a:lnTo>
                  <a:lnTo>
                    <a:pt x="5572" y="3594"/>
                  </a:lnTo>
                  <a:lnTo>
                    <a:pt x="5603" y="3609"/>
                  </a:lnTo>
                  <a:lnTo>
                    <a:pt x="5631" y="3624"/>
                  </a:lnTo>
                  <a:lnTo>
                    <a:pt x="5656" y="3641"/>
                  </a:lnTo>
                  <a:lnTo>
                    <a:pt x="5678" y="3656"/>
                  </a:lnTo>
                  <a:lnTo>
                    <a:pt x="5698" y="3673"/>
                  </a:lnTo>
                  <a:lnTo>
                    <a:pt x="5706" y="3681"/>
                  </a:lnTo>
                  <a:lnTo>
                    <a:pt x="5714" y="3691"/>
                  </a:lnTo>
                  <a:lnTo>
                    <a:pt x="5723" y="3699"/>
                  </a:lnTo>
                  <a:lnTo>
                    <a:pt x="5730" y="3708"/>
                  </a:lnTo>
                  <a:lnTo>
                    <a:pt x="5736" y="3717"/>
                  </a:lnTo>
                  <a:lnTo>
                    <a:pt x="5742" y="3728"/>
                  </a:lnTo>
                  <a:lnTo>
                    <a:pt x="5747" y="3737"/>
                  </a:lnTo>
                  <a:lnTo>
                    <a:pt x="5751" y="3747"/>
                  </a:lnTo>
                  <a:lnTo>
                    <a:pt x="5755" y="3757"/>
                  </a:lnTo>
                  <a:lnTo>
                    <a:pt x="5759" y="3767"/>
                  </a:lnTo>
                  <a:lnTo>
                    <a:pt x="5763" y="3778"/>
                  </a:lnTo>
                  <a:lnTo>
                    <a:pt x="5765" y="3789"/>
                  </a:lnTo>
                  <a:lnTo>
                    <a:pt x="5767" y="3800"/>
                  </a:lnTo>
                  <a:lnTo>
                    <a:pt x="5768" y="3811"/>
                  </a:lnTo>
                  <a:lnTo>
                    <a:pt x="5769" y="3823"/>
                  </a:lnTo>
                  <a:lnTo>
                    <a:pt x="5769" y="3835"/>
                  </a:lnTo>
                  <a:lnTo>
                    <a:pt x="5769" y="3848"/>
                  </a:lnTo>
                  <a:lnTo>
                    <a:pt x="5768" y="3860"/>
                  </a:lnTo>
                  <a:lnTo>
                    <a:pt x="5766" y="3873"/>
                  </a:lnTo>
                  <a:lnTo>
                    <a:pt x="5764" y="3885"/>
                  </a:lnTo>
                  <a:lnTo>
                    <a:pt x="5761" y="3897"/>
                  </a:lnTo>
                  <a:lnTo>
                    <a:pt x="5757" y="3909"/>
                  </a:lnTo>
                  <a:lnTo>
                    <a:pt x="5752" y="3920"/>
                  </a:lnTo>
                  <a:lnTo>
                    <a:pt x="5748" y="3931"/>
                  </a:lnTo>
                  <a:lnTo>
                    <a:pt x="5742" y="3941"/>
                  </a:lnTo>
                  <a:lnTo>
                    <a:pt x="5736" y="3951"/>
                  </a:lnTo>
                  <a:lnTo>
                    <a:pt x="5730" y="3962"/>
                  </a:lnTo>
                  <a:lnTo>
                    <a:pt x="5723" y="3971"/>
                  </a:lnTo>
                  <a:lnTo>
                    <a:pt x="5714" y="3980"/>
                  </a:lnTo>
                  <a:lnTo>
                    <a:pt x="5706" y="3989"/>
                  </a:lnTo>
                  <a:lnTo>
                    <a:pt x="5697" y="3997"/>
                  </a:lnTo>
                  <a:lnTo>
                    <a:pt x="5688" y="4006"/>
                  </a:lnTo>
                  <a:lnTo>
                    <a:pt x="5677" y="4013"/>
                  </a:lnTo>
                  <a:lnTo>
                    <a:pt x="5666" y="4020"/>
                  </a:lnTo>
                  <a:lnTo>
                    <a:pt x="5655" y="4026"/>
                  </a:lnTo>
                  <a:lnTo>
                    <a:pt x="5643" y="4032"/>
                  </a:lnTo>
                  <a:lnTo>
                    <a:pt x="5631" y="4038"/>
                  </a:lnTo>
                  <a:lnTo>
                    <a:pt x="5617" y="4044"/>
                  </a:lnTo>
                  <a:lnTo>
                    <a:pt x="5603" y="4049"/>
                  </a:lnTo>
                  <a:lnTo>
                    <a:pt x="5590" y="4053"/>
                  </a:lnTo>
                  <a:lnTo>
                    <a:pt x="5574" y="4057"/>
                  </a:lnTo>
                  <a:lnTo>
                    <a:pt x="5559" y="4060"/>
                  </a:lnTo>
                  <a:lnTo>
                    <a:pt x="5544" y="4063"/>
                  </a:lnTo>
                  <a:lnTo>
                    <a:pt x="5526" y="4066"/>
                  </a:lnTo>
                  <a:lnTo>
                    <a:pt x="5510" y="4067"/>
                  </a:lnTo>
                  <a:lnTo>
                    <a:pt x="5492" y="4069"/>
                  </a:lnTo>
                  <a:lnTo>
                    <a:pt x="5474" y="4069"/>
                  </a:lnTo>
                  <a:lnTo>
                    <a:pt x="5456" y="4070"/>
                  </a:lnTo>
                  <a:lnTo>
                    <a:pt x="5426" y="4069"/>
                  </a:lnTo>
                  <a:lnTo>
                    <a:pt x="5396" y="4067"/>
                  </a:lnTo>
                  <a:lnTo>
                    <a:pt x="5367" y="4065"/>
                  </a:lnTo>
                  <a:lnTo>
                    <a:pt x="5337" y="4061"/>
                  </a:lnTo>
                  <a:lnTo>
                    <a:pt x="5308" y="4056"/>
                  </a:lnTo>
                  <a:lnTo>
                    <a:pt x="5281" y="4051"/>
                  </a:lnTo>
                  <a:lnTo>
                    <a:pt x="5253" y="4045"/>
                  </a:lnTo>
                  <a:lnTo>
                    <a:pt x="5225" y="4037"/>
                  </a:lnTo>
                  <a:lnTo>
                    <a:pt x="5199" y="4029"/>
                  </a:lnTo>
                  <a:lnTo>
                    <a:pt x="5173" y="4021"/>
                  </a:lnTo>
                  <a:lnTo>
                    <a:pt x="5149" y="4012"/>
                  </a:lnTo>
                  <a:lnTo>
                    <a:pt x="5125" y="4002"/>
                  </a:lnTo>
                  <a:lnTo>
                    <a:pt x="5102" y="3992"/>
                  </a:lnTo>
                  <a:lnTo>
                    <a:pt x="5080" y="3981"/>
                  </a:lnTo>
                  <a:lnTo>
                    <a:pt x="5060" y="3971"/>
                  </a:lnTo>
                  <a:lnTo>
                    <a:pt x="5039" y="3960"/>
                  </a:lnTo>
                  <a:lnTo>
                    <a:pt x="4970" y="4220"/>
                  </a:lnTo>
                  <a:close/>
                  <a:moveTo>
                    <a:pt x="6369" y="2582"/>
                  </a:moveTo>
                  <a:lnTo>
                    <a:pt x="6369" y="3567"/>
                  </a:lnTo>
                  <a:lnTo>
                    <a:pt x="6370" y="3616"/>
                  </a:lnTo>
                  <a:lnTo>
                    <a:pt x="6372" y="3664"/>
                  </a:lnTo>
                  <a:lnTo>
                    <a:pt x="6376" y="3711"/>
                  </a:lnTo>
                  <a:lnTo>
                    <a:pt x="6381" y="3755"/>
                  </a:lnTo>
                  <a:lnTo>
                    <a:pt x="6388" y="3797"/>
                  </a:lnTo>
                  <a:lnTo>
                    <a:pt x="6396" y="3838"/>
                  </a:lnTo>
                  <a:lnTo>
                    <a:pt x="6405" y="3877"/>
                  </a:lnTo>
                  <a:lnTo>
                    <a:pt x="6416" y="3915"/>
                  </a:lnTo>
                  <a:lnTo>
                    <a:pt x="6429" y="3950"/>
                  </a:lnTo>
                  <a:lnTo>
                    <a:pt x="6442" y="3984"/>
                  </a:lnTo>
                  <a:lnTo>
                    <a:pt x="6456" y="4016"/>
                  </a:lnTo>
                  <a:lnTo>
                    <a:pt x="6473" y="4047"/>
                  </a:lnTo>
                  <a:lnTo>
                    <a:pt x="6490" y="4075"/>
                  </a:lnTo>
                  <a:lnTo>
                    <a:pt x="6508" y="4103"/>
                  </a:lnTo>
                  <a:lnTo>
                    <a:pt x="6528" y="4128"/>
                  </a:lnTo>
                  <a:lnTo>
                    <a:pt x="6548" y="4152"/>
                  </a:lnTo>
                  <a:lnTo>
                    <a:pt x="6571" y="4174"/>
                  </a:lnTo>
                  <a:lnTo>
                    <a:pt x="6593" y="4195"/>
                  </a:lnTo>
                  <a:lnTo>
                    <a:pt x="6618" y="4214"/>
                  </a:lnTo>
                  <a:lnTo>
                    <a:pt x="6643" y="4233"/>
                  </a:lnTo>
                  <a:lnTo>
                    <a:pt x="6670" y="4248"/>
                  </a:lnTo>
                  <a:lnTo>
                    <a:pt x="6698" y="4263"/>
                  </a:lnTo>
                  <a:lnTo>
                    <a:pt x="6726" y="4277"/>
                  </a:lnTo>
                  <a:lnTo>
                    <a:pt x="6756" y="4288"/>
                  </a:lnTo>
                  <a:lnTo>
                    <a:pt x="6786" y="4298"/>
                  </a:lnTo>
                  <a:lnTo>
                    <a:pt x="6817" y="4307"/>
                  </a:lnTo>
                  <a:lnTo>
                    <a:pt x="6850" y="4315"/>
                  </a:lnTo>
                  <a:lnTo>
                    <a:pt x="6883" y="4321"/>
                  </a:lnTo>
                  <a:lnTo>
                    <a:pt x="6918" y="4326"/>
                  </a:lnTo>
                  <a:lnTo>
                    <a:pt x="6952" y="4329"/>
                  </a:lnTo>
                  <a:lnTo>
                    <a:pt x="6989" y="4331"/>
                  </a:lnTo>
                  <a:lnTo>
                    <a:pt x="7026" y="4332"/>
                  </a:lnTo>
                  <a:lnTo>
                    <a:pt x="7064" y="4331"/>
                  </a:lnTo>
                  <a:lnTo>
                    <a:pt x="7102" y="4329"/>
                  </a:lnTo>
                  <a:lnTo>
                    <a:pt x="7138" y="4326"/>
                  </a:lnTo>
                  <a:lnTo>
                    <a:pt x="7174" y="4321"/>
                  </a:lnTo>
                  <a:lnTo>
                    <a:pt x="7209" y="4315"/>
                  </a:lnTo>
                  <a:lnTo>
                    <a:pt x="7244" y="4306"/>
                  </a:lnTo>
                  <a:lnTo>
                    <a:pt x="7277" y="4297"/>
                  </a:lnTo>
                  <a:lnTo>
                    <a:pt x="7308" y="4286"/>
                  </a:lnTo>
                  <a:lnTo>
                    <a:pt x="7340" y="4275"/>
                  </a:lnTo>
                  <a:lnTo>
                    <a:pt x="7370" y="4260"/>
                  </a:lnTo>
                  <a:lnTo>
                    <a:pt x="7398" y="4245"/>
                  </a:lnTo>
                  <a:lnTo>
                    <a:pt x="7426" y="4229"/>
                  </a:lnTo>
                  <a:lnTo>
                    <a:pt x="7453" y="4211"/>
                  </a:lnTo>
                  <a:lnTo>
                    <a:pt x="7478" y="4191"/>
                  </a:lnTo>
                  <a:lnTo>
                    <a:pt x="7503" y="4170"/>
                  </a:lnTo>
                  <a:lnTo>
                    <a:pt x="7526" y="4147"/>
                  </a:lnTo>
                  <a:lnTo>
                    <a:pt x="7548" y="4123"/>
                  </a:lnTo>
                  <a:lnTo>
                    <a:pt x="7568" y="4097"/>
                  </a:lnTo>
                  <a:lnTo>
                    <a:pt x="7588" y="4070"/>
                  </a:lnTo>
                  <a:lnTo>
                    <a:pt x="7606" y="4040"/>
                  </a:lnTo>
                  <a:lnTo>
                    <a:pt x="7623" y="4010"/>
                  </a:lnTo>
                  <a:lnTo>
                    <a:pt x="7639" y="3978"/>
                  </a:lnTo>
                  <a:lnTo>
                    <a:pt x="7652" y="3944"/>
                  </a:lnTo>
                  <a:lnTo>
                    <a:pt x="7665" y="3909"/>
                  </a:lnTo>
                  <a:lnTo>
                    <a:pt x="7677" y="3872"/>
                  </a:lnTo>
                  <a:lnTo>
                    <a:pt x="7687" y="3833"/>
                  </a:lnTo>
                  <a:lnTo>
                    <a:pt x="7695" y="3792"/>
                  </a:lnTo>
                  <a:lnTo>
                    <a:pt x="7702" y="3750"/>
                  </a:lnTo>
                  <a:lnTo>
                    <a:pt x="7707" y="3706"/>
                  </a:lnTo>
                  <a:lnTo>
                    <a:pt x="7711" y="3661"/>
                  </a:lnTo>
                  <a:lnTo>
                    <a:pt x="7713" y="3614"/>
                  </a:lnTo>
                  <a:lnTo>
                    <a:pt x="7714" y="3565"/>
                  </a:lnTo>
                  <a:lnTo>
                    <a:pt x="7714" y="2582"/>
                  </a:lnTo>
                  <a:lnTo>
                    <a:pt x="7399" y="2582"/>
                  </a:lnTo>
                  <a:lnTo>
                    <a:pt x="7399" y="3585"/>
                  </a:lnTo>
                  <a:lnTo>
                    <a:pt x="7399" y="3616"/>
                  </a:lnTo>
                  <a:lnTo>
                    <a:pt x="7398" y="3647"/>
                  </a:lnTo>
                  <a:lnTo>
                    <a:pt x="7396" y="3675"/>
                  </a:lnTo>
                  <a:lnTo>
                    <a:pt x="7393" y="3704"/>
                  </a:lnTo>
                  <a:lnTo>
                    <a:pt x="7390" y="3731"/>
                  </a:lnTo>
                  <a:lnTo>
                    <a:pt x="7386" y="3756"/>
                  </a:lnTo>
                  <a:lnTo>
                    <a:pt x="7381" y="3781"/>
                  </a:lnTo>
                  <a:lnTo>
                    <a:pt x="7375" y="3805"/>
                  </a:lnTo>
                  <a:lnTo>
                    <a:pt x="7369" y="3828"/>
                  </a:lnTo>
                  <a:lnTo>
                    <a:pt x="7362" y="3849"/>
                  </a:lnTo>
                  <a:lnTo>
                    <a:pt x="7353" y="3870"/>
                  </a:lnTo>
                  <a:lnTo>
                    <a:pt x="7345" y="3890"/>
                  </a:lnTo>
                  <a:lnTo>
                    <a:pt x="7335" y="3909"/>
                  </a:lnTo>
                  <a:lnTo>
                    <a:pt x="7326" y="3926"/>
                  </a:lnTo>
                  <a:lnTo>
                    <a:pt x="7314" y="3942"/>
                  </a:lnTo>
                  <a:lnTo>
                    <a:pt x="7303" y="3959"/>
                  </a:lnTo>
                  <a:lnTo>
                    <a:pt x="7291" y="3973"/>
                  </a:lnTo>
                  <a:lnTo>
                    <a:pt x="7279" y="3987"/>
                  </a:lnTo>
                  <a:lnTo>
                    <a:pt x="7265" y="4000"/>
                  </a:lnTo>
                  <a:lnTo>
                    <a:pt x="7251" y="4012"/>
                  </a:lnTo>
                  <a:lnTo>
                    <a:pt x="7237" y="4022"/>
                  </a:lnTo>
                  <a:lnTo>
                    <a:pt x="7221" y="4032"/>
                  </a:lnTo>
                  <a:lnTo>
                    <a:pt x="7206" y="4040"/>
                  </a:lnTo>
                  <a:lnTo>
                    <a:pt x="7190" y="4049"/>
                  </a:lnTo>
                  <a:lnTo>
                    <a:pt x="7172" y="4056"/>
                  </a:lnTo>
                  <a:lnTo>
                    <a:pt x="7155" y="4062"/>
                  </a:lnTo>
                  <a:lnTo>
                    <a:pt x="7136" y="4067"/>
                  </a:lnTo>
                  <a:lnTo>
                    <a:pt x="7118" y="4071"/>
                  </a:lnTo>
                  <a:lnTo>
                    <a:pt x="7099" y="4074"/>
                  </a:lnTo>
                  <a:lnTo>
                    <a:pt x="7078" y="4076"/>
                  </a:lnTo>
                  <a:lnTo>
                    <a:pt x="7058" y="4078"/>
                  </a:lnTo>
                  <a:lnTo>
                    <a:pt x="7037" y="4078"/>
                  </a:lnTo>
                  <a:lnTo>
                    <a:pt x="7017" y="4078"/>
                  </a:lnTo>
                  <a:lnTo>
                    <a:pt x="6998" y="4076"/>
                  </a:lnTo>
                  <a:lnTo>
                    <a:pt x="6979" y="4074"/>
                  </a:lnTo>
                  <a:lnTo>
                    <a:pt x="6960" y="4071"/>
                  </a:lnTo>
                  <a:lnTo>
                    <a:pt x="6943" y="4067"/>
                  </a:lnTo>
                  <a:lnTo>
                    <a:pt x="6926" y="4062"/>
                  </a:lnTo>
                  <a:lnTo>
                    <a:pt x="6908" y="4056"/>
                  </a:lnTo>
                  <a:lnTo>
                    <a:pt x="6892" y="4049"/>
                  </a:lnTo>
                  <a:lnTo>
                    <a:pt x="6876" y="4040"/>
                  </a:lnTo>
                  <a:lnTo>
                    <a:pt x="6860" y="4031"/>
                  </a:lnTo>
                  <a:lnTo>
                    <a:pt x="6846" y="4022"/>
                  </a:lnTo>
                  <a:lnTo>
                    <a:pt x="6832" y="4011"/>
                  </a:lnTo>
                  <a:lnTo>
                    <a:pt x="6818" y="4000"/>
                  </a:lnTo>
                  <a:lnTo>
                    <a:pt x="6805" y="3986"/>
                  </a:lnTo>
                  <a:lnTo>
                    <a:pt x="6793" y="3973"/>
                  </a:lnTo>
                  <a:lnTo>
                    <a:pt x="6780" y="3958"/>
                  </a:lnTo>
                  <a:lnTo>
                    <a:pt x="6769" y="3942"/>
                  </a:lnTo>
                  <a:lnTo>
                    <a:pt x="6759" y="3926"/>
                  </a:lnTo>
                  <a:lnTo>
                    <a:pt x="6749" y="3907"/>
                  </a:lnTo>
                  <a:lnTo>
                    <a:pt x="6740" y="3889"/>
                  </a:lnTo>
                  <a:lnTo>
                    <a:pt x="6731" y="3870"/>
                  </a:lnTo>
                  <a:lnTo>
                    <a:pt x="6723" y="3849"/>
                  </a:lnTo>
                  <a:lnTo>
                    <a:pt x="6716" y="3827"/>
                  </a:lnTo>
                  <a:lnTo>
                    <a:pt x="6709" y="3804"/>
                  </a:lnTo>
                  <a:lnTo>
                    <a:pt x="6704" y="3781"/>
                  </a:lnTo>
                  <a:lnTo>
                    <a:pt x="6699" y="3756"/>
                  </a:lnTo>
                  <a:lnTo>
                    <a:pt x="6693" y="3730"/>
                  </a:lnTo>
                  <a:lnTo>
                    <a:pt x="6690" y="3703"/>
                  </a:lnTo>
                  <a:lnTo>
                    <a:pt x="6687" y="3675"/>
                  </a:lnTo>
                  <a:lnTo>
                    <a:pt x="6685" y="3647"/>
                  </a:lnTo>
                  <a:lnTo>
                    <a:pt x="6684" y="3616"/>
                  </a:lnTo>
                  <a:lnTo>
                    <a:pt x="6684" y="3585"/>
                  </a:lnTo>
                  <a:lnTo>
                    <a:pt x="6684" y="2582"/>
                  </a:lnTo>
                  <a:lnTo>
                    <a:pt x="6369" y="2582"/>
                  </a:lnTo>
                  <a:close/>
                  <a:moveTo>
                    <a:pt x="8072" y="4303"/>
                  </a:moveTo>
                  <a:lnTo>
                    <a:pt x="9095" y="4303"/>
                  </a:lnTo>
                  <a:lnTo>
                    <a:pt x="9095" y="4039"/>
                  </a:lnTo>
                  <a:lnTo>
                    <a:pt x="8388" y="4039"/>
                  </a:lnTo>
                  <a:lnTo>
                    <a:pt x="8388" y="2582"/>
                  </a:lnTo>
                  <a:lnTo>
                    <a:pt x="8072" y="2582"/>
                  </a:lnTo>
                  <a:lnTo>
                    <a:pt x="8072" y="4303"/>
                  </a:lnTo>
                  <a:close/>
                  <a:moveTo>
                    <a:pt x="9413" y="4303"/>
                  </a:moveTo>
                  <a:lnTo>
                    <a:pt x="9727" y="4303"/>
                  </a:lnTo>
                  <a:lnTo>
                    <a:pt x="9727" y="2846"/>
                  </a:lnTo>
                  <a:lnTo>
                    <a:pt x="10224" y="2846"/>
                  </a:lnTo>
                  <a:lnTo>
                    <a:pt x="10224" y="2582"/>
                  </a:lnTo>
                  <a:lnTo>
                    <a:pt x="8921" y="2582"/>
                  </a:lnTo>
                  <a:lnTo>
                    <a:pt x="8921" y="2846"/>
                  </a:lnTo>
                  <a:lnTo>
                    <a:pt x="9413" y="2846"/>
                  </a:lnTo>
                  <a:lnTo>
                    <a:pt x="9413" y="4303"/>
                  </a:lnTo>
                  <a:close/>
                  <a:moveTo>
                    <a:pt x="11128" y="3816"/>
                  </a:moveTo>
                  <a:lnTo>
                    <a:pt x="11285" y="4303"/>
                  </a:lnTo>
                  <a:lnTo>
                    <a:pt x="11622" y="4303"/>
                  </a:lnTo>
                  <a:lnTo>
                    <a:pt x="11063" y="2582"/>
                  </a:lnTo>
                  <a:lnTo>
                    <a:pt x="10663" y="2582"/>
                  </a:lnTo>
                  <a:lnTo>
                    <a:pt x="10109" y="4303"/>
                  </a:lnTo>
                  <a:lnTo>
                    <a:pt x="10435" y="4303"/>
                  </a:lnTo>
                  <a:lnTo>
                    <a:pt x="10582" y="3816"/>
                  </a:lnTo>
                  <a:lnTo>
                    <a:pt x="11128" y="3816"/>
                  </a:lnTo>
                  <a:close/>
                  <a:moveTo>
                    <a:pt x="10633" y="3579"/>
                  </a:moveTo>
                  <a:lnTo>
                    <a:pt x="10766" y="3154"/>
                  </a:lnTo>
                  <a:lnTo>
                    <a:pt x="10777" y="3115"/>
                  </a:lnTo>
                  <a:lnTo>
                    <a:pt x="10789" y="3074"/>
                  </a:lnTo>
                  <a:lnTo>
                    <a:pt x="10799" y="3033"/>
                  </a:lnTo>
                  <a:lnTo>
                    <a:pt x="10809" y="2992"/>
                  </a:lnTo>
                  <a:lnTo>
                    <a:pt x="10819" y="2950"/>
                  </a:lnTo>
                  <a:lnTo>
                    <a:pt x="10828" y="2909"/>
                  </a:lnTo>
                  <a:lnTo>
                    <a:pt x="10839" y="2870"/>
                  </a:lnTo>
                  <a:lnTo>
                    <a:pt x="10848" y="2832"/>
                  </a:lnTo>
                  <a:lnTo>
                    <a:pt x="10854" y="2832"/>
                  </a:lnTo>
                  <a:lnTo>
                    <a:pt x="10863" y="2870"/>
                  </a:lnTo>
                  <a:lnTo>
                    <a:pt x="10873" y="2908"/>
                  </a:lnTo>
                  <a:lnTo>
                    <a:pt x="10884" y="2949"/>
                  </a:lnTo>
                  <a:lnTo>
                    <a:pt x="10895" y="2990"/>
                  </a:lnTo>
                  <a:lnTo>
                    <a:pt x="10905" y="3032"/>
                  </a:lnTo>
                  <a:lnTo>
                    <a:pt x="10917" y="3073"/>
                  </a:lnTo>
                  <a:lnTo>
                    <a:pt x="10929" y="3114"/>
                  </a:lnTo>
                  <a:lnTo>
                    <a:pt x="10941" y="3155"/>
                  </a:lnTo>
                  <a:lnTo>
                    <a:pt x="11077" y="3579"/>
                  </a:lnTo>
                  <a:lnTo>
                    <a:pt x="10633" y="3579"/>
                  </a:lnTo>
                  <a:close/>
                  <a:moveTo>
                    <a:pt x="12151" y="4303"/>
                  </a:moveTo>
                  <a:lnTo>
                    <a:pt x="12151" y="3688"/>
                  </a:lnTo>
                  <a:lnTo>
                    <a:pt x="12151" y="3634"/>
                  </a:lnTo>
                  <a:lnTo>
                    <a:pt x="12151" y="3583"/>
                  </a:lnTo>
                  <a:lnTo>
                    <a:pt x="12151" y="3533"/>
                  </a:lnTo>
                  <a:lnTo>
                    <a:pt x="12151" y="3485"/>
                  </a:lnTo>
                  <a:lnTo>
                    <a:pt x="12150" y="3437"/>
                  </a:lnTo>
                  <a:lnTo>
                    <a:pt x="12150" y="3390"/>
                  </a:lnTo>
                  <a:lnTo>
                    <a:pt x="12149" y="3344"/>
                  </a:lnTo>
                  <a:lnTo>
                    <a:pt x="12148" y="3298"/>
                  </a:lnTo>
                  <a:lnTo>
                    <a:pt x="12147" y="3254"/>
                  </a:lnTo>
                  <a:lnTo>
                    <a:pt x="12146" y="3210"/>
                  </a:lnTo>
                  <a:lnTo>
                    <a:pt x="12144" y="3166"/>
                  </a:lnTo>
                  <a:lnTo>
                    <a:pt x="12143" y="3123"/>
                  </a:lnTo>
                  <a:lnTo>
                    <a:pt x="12141" y="3080"/>
                  </a:lnTo>
                  <a:lnTo>
                    <a:pt x="12139" y="3038"/>
                  </a:lnTo>
                  <a:lnTo>
                    <a:pt x="12137" y="2995"/>
                  </a:lnTo>
                  <a:lnTo>
                    <a:pt x="12135" y="2953"/>
                  </a:lnTo>
                  <a:lnTo>
                    <a:pt x="12143" y="2952"/>
                  </a:lnTo>
                  <a:lnTo>
                    <a:pt x="12176" y="3026"/>
                  </a:lnTo>
                  <a:lnTo>
                    <a:pt x="12212" y="3101"/>
                  </a:lnTo>
                  <a:lnTo>
                    <a:pt x="12248" y="3176"/>
                  </a:lnTo>
                  <a:lnTo>
                    <a:pt x="12287" y="3252"/>
                  </a:lnTo>
                  <a:lnTo>
                    <a:pt x="12327" y="3327"/>
                  </a:lnTo>
                  <a:lnTo>
                    <a:pt x="12368" y="3401"/>
                  </a:lnTo>
                  <a:lnTo>
                    <a:pt x="12410" y="3474"/>
                  </a:lnTo>
                  <a:lnTo>
                    <a:pt x="12452" y="3545"/>
                  </a:lnTo>
                  <a:lnTo>
                    <a:pt x="12901" y="4303"/>
                  </a:lnTo>
                  <a:lnTo>
                    <a:pt x="13227" y="4303"/>
                  </a:lnTo>
                  <a:lnTo>
                    <a:pt x="13227" y="2582"/>
                  </a:lnTo>
                  <a:lnTo>
                    <a:pt x="12937" y="2582"/>
                  </a:lnTo>
                  <a:lnTo>
                    <a:pt x="12937" y="3182"/>
                  </a:lnTo>
                  <a:lnTo>
                    <a:pt x="12937" y="3280"/>
                  </a:lnTo>
                  <a:lnTo>
                    <a:pt x="12938" y="3373"/>
                  </a:lnTo>
                  <a:lnTo>
                    <a:pt x="12939" y="3464"/>
                  </a:lnTo>
                  <a:lnTo>
                    <a:pt x="12942" y="3552"/>
                  </a:lnTo>
                  <a:lnTo>
                    <a:pt x="12946" y="3639"/>
                  </a:lnTo>
                  <a:lnTo>
                    <a:pt x="12951" y="3724"/>
                  </a:lnTo>
                  <a:lnTo>
                    <a:pt x="12957" y="3810"/>
                  </a:lnTo>
                  <a:lnTo>
                    <a:pt x="12964" y="3896"/>
                  </a:lnTo>
                  <a:lnTo>
                    <a:pt x="12958" y="3897"/>
                  </a:lnTo>
                  <a:lnTo>
                    <a:pt x="12928" y="3827"/>
                  </a:lnTo>
                  <a:lnTo>
                    <a:pt x="12895" y="3755"/>
                  </a:lnTo>
                  <a:lnTo>
                    <a:pt x="12861" y="3683"/>
                  </a:lnTo>
                  <a:lnTo>
                    <a:pt x="12824" y="3610"/>
                  </a:lnTo>
                  <a:lnTo>
                    <a:pt x="12788" y="3537"/>
                  </a:lnTo>
                  <a:lnTo>
                    <a:pt x="12748" y="3465"/>
                  </a:lnTo>
                  <a:lnTo>
                    <a:pt x="12708" y="3392"/>
                  </a:lnTo>
                  <a:lnTo>
                    <a:pt x="12665" y="3321"/>
                  </a:lnTo>
                  <a:lnTo>
                    <a:pt x="12220" y="2582"/>
                  </a:lnTo>
                  <a:lnTo>
                    <a:pt x="11861" y="2582"/>
                  </a:lnTo>
                  <a:lnTo>
                    <a:pt x="11861" y="4303"/>
                  </a:lnTo>
                  <a:lnTo>
                    <a:pt x="12151" y="4303"/>
                  </a:lnTo>
                  <a:close/>
                  <a:moveTo>
                    <a:pt x="14772" y="4005"/>
                  </a:moveTo>
                  <a:lnTo>
                    <a:pt x="14756" y="4011"/>
                  </a:lnTo>
                  <a:lnTo>
                    <a:pt x="14739" y="4018"/>
                  </a:lnTo>
                  <a:lnTo>
                    <a:pt x="14721" y="4024"/>
                  </a:lnTo>
                  <a:lnTo>
                    <a:pt x="14702" y="4030"/>
                  </a:lnTo>
                  <a:lnTo>
                    <a:pt x="14681" y="4035"/>
                  </a:lnTo>
                  <a:lnTo>
                    <a:pt x="14661" y="4040"/>
                  </a:lnTo>
                  <a:lnTo>
                    <a:pt x="14639" y="4046"/>
                  </a:lnTo>
                  <a:lnTo>
                    <a:pt x="14618" y="4050"/>
                  </a:lnTo>
                  <a:lnTo>
                    <a:pt x="14595" y="4054"/>
                  </a:lnTo>
                  <a:lnTo>
                    <a:pt x="14572" y="4057"/>
                  </a:lnTo>
                  <a:lnTo>
                    <a:pt x="14548" y="4060"/>
                  </a:lnTo>
                  <a:lnTo>
                    <a:pt x="14525" y="4062"/>
                  </a:lnTo>
                  <a:lnTo>
                    <a:pt x="14501" y="4064"/>
                  </a:lnTo>
                  <a:lnTo>
                    <a:pt x="14476" y="4066"/>
                  </a:lnTo>
                  <a:lnTo>
                    <a:pt x="14453" y="4067"/>
                  </a:lnTo>
                  <a:lnTo>
                    <a:pt x="14429" y="4067"/>
                  </a:lnTo>
                  <a:lnTo>
                    <a:pt x="14394" y="4066"/>
                  </a:lnTo>
                  <a:lnTo>
                    <a:pt x="14360" y="4064"/>
                  </a:lnTo>
                  <a:lnTo>
                    <a:pt x="14327" y="4061"/>
                  </a:lnTo>
                  <a:lnTo>
                    <a:pt x="14294" y="4056"/>
                  </a:lnTo>
                  <a:lnTo>
                    <a:pt x="14264" y="4050"/>
                  </a:lnTo>
                  <a:lnTo>
                    <a:pt x="14233" y="4042"/>
                  </a:lnTo>
                  <a:lnTo>
                    <a:pt x="14204" y="4033"/>
                  </a:lnTo>
                  <a:lnTo>
                    <a:pt x="14176" y="4023"/>
                  </a:lnTo>
                  <a:lnTo>
                    <a:pt x="14148" y="4012"/>
                  </a:lnTo>
                  <a:lnTo>
                    <a:pt x="14123" y="4000"/>
                  </a:lnTo>
                  <a:lnTo>
                    <a:pt x="14097" y="3986"/>
                  </a:lnTo>
                  <a:lnTo>
                    <a:pt x="14073" y="3971"/>
                  </a:lnTo>
                  <a:lnTo>
                    <a:pt x="14050" y="3955"/>
                  </a:lnTo>
                  <a:lnTo>
                    <a:pt x="14028" y="3937"/>
                  </a:lnTo>
                  <a:lnTo>
                    <a:pt x="14007" y="3919"/>
                  </a:lnTo>
                  <a:lnTo>
                    <a:pt x="13987" y="3899"/>
                  </a:lnTo>
                  <a:lnTo>
                    <a:pt x="13969" y="3879"/>
                  </a:lnTo>
                  <a:lnTo>
                    <a:pt x="13952" y="3856"/>
                  </a:lnTo>
                  <a:lnTo>
                    <a:pt x="13934" y="3834"/>
                  </a:lnTo>
                  <a:lnTo>
                    <a:pt x="13920" y="3810"/>
                  </a:lnTo>
                  <a:lnTo>
                    <a:pt x="13906" y="3785"/>
                  </a:lnTo>
                  <a:lnTo>
                    <a:pt x="13892" y="3759"/>
                  </a:lnTo>
                  <a:lnTo>
                    <a:pt x="13881" y="3732"/>
                  </a:lnTo>
                  <a:lnTo>
                    <a:pt x="13870" y="3704"/>
                  </a:lnTo>
                  <a:lnTo>
                    <a:pt x="13861" y="3675"/>
                  </a:lnTo>
                  <a:lnTo>
                    <a:pt x="13852" y="3645"/>
                  </a:lnTo>
                  <a:lnTo>
                    <a:pt x="13845" y="3614"/>
                  </a:lnTo>
                  <a:lnTo>
                    <a:pt x="13840" y="3582"/>
                  </a:lnTo>
                  <a:lnTo>
                    <a:pt x="13835" y="3550"/>
                  </a:lnTo>
                  <a:lnTo>
                    <a:pt x="13832" y="3517"/>
                  </a:lnTo>
                  <a:lnTo>
                    <a:pt x="13830" y="3482"/>
                  </a:lnTo>
                  <a:lnTo>
                    <a:pt x="13830" y="3447"/>
                  </a:lnTo>
                  <a:lnTo>
                    <a:pt x="13830" y="3408"/>
                  </a:lnTo>
                  <a:lnTo>
                    <a:pt x="13833" y="3372"/>
                  </a:lnTo>
                  <a:lnTo>
                    <a:pt x="13836" y="3336"/>
                  </a:lnTo>
                  <a:lnTo>
                    <a:pt x="13841" y="3301"/>
                  </a:lnTo>
                  <a:lnTo>
                    <a:pt x="13847" y="3267"/>
                  </a:lnTo>
                  <a:lnTo>
                    <a:pt x="13856" y="3235"/>
                  </a:lnTo>
                  <a:lnTo>
                    <a:pt x="13865" y="3204"/>
                  </a:lnTo>
                  <a:lnTo>
                    <a:pt x="13875" y="3173"/>
                  </a:lnTo>
                  <a:lnTo>
                    <a:pt x="13886" y="3145"/>
                  </a:lnTo>
                  <a:lnTo>
                    <a:pt x="13898" y="3117"/>
                  </a:lnTo>
                  <a:lnTo>
                    <a:pt x="13913" y="3090"/>
                  </a:lnTo>
                  <a:lnTo>
                    <a:pt x="13928" y="3065"/>
                  </a:lnTo>
                  <a:lnTo>
                    <a:pt x="13945" y="3041"/>
                  </a:lnTo>
                  <a:lnTo>
                    <a:pt x="13962" y="3018"/>
                  </a:lnTo>
                  <a:lnTo>
                    <a:pt x="13980" y="2996"/>
                  </a:lnTo>
                  <a:lnTo>
                    <a:pt x="14000" y="2976"/>
                  </a:lnTo>
                  <a:lnTo>
                    <a:pt x="14020" y="2956"/>
                  </a:lnTo>
                  <a:lnTo>
                    <a:pt x="14042" y="2938"/>
                  </a:lnTo>
                  <a:lnTo>
                    <a:pt x="14064" y="2921"/>
                  </a:lnTo>
                  <a:lnTo>
                    <a:pt x="14088" y="2905"/>
                  </a:lnTo>
                  <a:lnTo>
                    <a:pt x="14112" y="2891"/>
                  </a:lnTo>
                  <a:lnTo>
                    <a:pt x="14138" y="2878"/>
                  </a:lnTo>
                  <a:lnTo>
                    <a:pt x="14163" y="2865"/>
                  </a:lnTo>
                  <a:lnTo>
                    <a:pt x="14191" y="2855"/>
                  </a:lnTo>
                  <a:lnTo>
                    <a:pt x="14219" y="2845"/>
                  </a:lnTo>
                  <a:lnTo>
                    <a:pt x="14247" y="2837"/>
                  </a:lnTo>
                  <a:lnTo>
                    <a:pt x="14277" y="2831"/>
                  </a:lnTo>
                  <a:lnTo>
                    <a:pt x="14307" y="2825"/>
                  </a:lnTo>
                  <a:lnTo>
                    <a:pt x="14337" y="2820"/>
                  </a:lnTo>
                  <a:lnTo>
                    <a:pt x="14369" y="2816"/>
                  </a:lnTo>
                  <a:lnTo>
                    <a:pt x="14401" y="2815"/>
                  </a:lnTo>
                  <a:lnTo>
                    <a:pt x="14434" y="2814"/>
                  </a:lnTo>
                  <a:lnTo>
                    <a:pt x="14459" y="2814"/>
                  </a:lnTo>
                  <a:lnTo>
                    <a:pt x="14485" y="2815"/>
                  </a:lnTo>
                  <a:lnTo>
                    <a:pt x="14509" y="2817"/>
                  </a:lnTo>
                  <a:lnTo>
                    <a:pt x="14534" y="2819"/>
                  </a:lnTo>
                  <a:lnTo>
                    <a:pt x="14557" y="2822"/>
                  </a:lnTo>
                  <a:lnTo>
                    <a:pt x="14580" y="2826"/>
                  </a:lnTo>
                  <a:lnTo>
                    <a:pt x="14602" y="2830"/>
                  </a:lnTo>
                  <a:lnTo>
                    <a:pt x="14624" y="2835"/>
                  </a:lnTo>
                  <a:lnTo>
                    <a:pt x="14644" y="2839"/>
                  </a:lnTo>
                  <a:lnTo>
                    <a:pt x="14665" y="2844"/>
                  </a:lnTo>
                  <a:lnTo>
                    <a:pt x="14684" y="2850"/>
                  </a:lnTo>
                  <a:lnTo>
                    <a:pt x="14703" y="2855"/>
                  </a:lnTo>
                  <a:lnTo>
                    <a:pt x="14737" y="2868"/>
                  </a:lnTo>
                  <a:lnTo>
                    <a:pt x="14769" y="2882"/>
                  </a:lnTo>
                  <a:lnTo>
                    <a:pt x="14838" y="2631"/>
                  </a:lnTo>
                  <a:lnTo>
                    <a:pt x="14824" y="2625"/>
                  </a:lnTo>
                  <a:lnTo>
                    <a:pt x="14810" y="2618"/>
                  </a:lnTo>
                  <a:lnTo>
                    <a:pt x="14793" y="2612"/>
                  </a:lnTo>
                  <a:lnTo>
                    <a:pt x="14774" y="2605"/>
                  </a:lnTo>
                  <a:lnTo>
                    <a:pt x="14754" y="2599"/>
                  </a:lnTo>
                  <a:lnTo>
                    <a:pt x="14732" y="2592"/>
                  </a:lnTo>
                  <a:lnTo>
                    <a:pt x="14708" y="2586"/>
                  </a:lnTo>
                  <a:lnTo>
                    <a:pt x="14682" y="2580"/>
                  </a:lnTo>
                  <a:lnTo>
                    <a:pt x="14655" y="2575"/>
                  </a:lnTo>
                  <a:lnTo>
                    <a:pt x="14627" y="2570"/>
                  </a:lnTo>
                  <a:lnTo>
                    <a:pt x="14596" y="2566"/>
                  </a:lnTo>
                  <a:lnTo>
                    <a:pt x="14563" y="2562"/>
                  </a:lnTo>
                  <a:lnTo>
                    <a:pt x="14530" y="2559"/>
                  </a:lnTo>
                  <a:lnTo>
                    <a:pt x="14495" y="2557"/>
                  </a:lnTo>
                  <a:lnTo>
                    <a:pt x="14458" y="2556"/>
                  </a:lnTo>
                  <a:lnTo>
                    <a:pt x="14420" y="2555"/>
                  </a:lnTo>
                  <a:lnTo>
                    <a:pt x="14371" y="2556"/>
                  </a:lnTo>
                  <a:lnTo>
                    <a:pt x="14323" y="2559"/>
                  </a:lnTo>
                  <a:lnTo>
                    <a:pt x="14276" y="2564"/>
                  </a:lnTo>
                  <a:lnTo>
                    <a:pt x="14230" y="2571"/>
                  </a:lnTo>
                  <a:lnTo>
                    <a:pt x="14184" y="2579"/>
                  </a:lnTo>
                  <a:lnTo>
                    <a:pt x="14140" y="2590"/>
                  </a:lnTo>
                  <a:lnTo>
                    <a:pt x="14096" y="2603"/>
                  </a:lnTo>
                  <a:lnTo>
                    <a:pt x="14054" y="2617"/>
                  </a:lnTo>
                  <a:lnTo>
                    <a:pt x="14013" y="2633"/>
                  </a:lnTo>
                  <a:lnTo>
                    <a:pt x="13973" y="2652"/>
                  </a:lnTo>
                  <a:lnTo>
                    <a:pt x="13934" y="2671"/>
                  </a:lnTo>
                  <a:lnTo>
                    <a:pt x="13897" y="2693"/>
                  </a:lnTo>
                  <a:lnTo>
                    <a:pt x="13862" y="2716"/>
                  </a:lnTo>
                  <a:lnTo>
                    <a:pt x="13827" y="2742"/>
                  </a:lnTo>
                  <a:lnTo>
                    <a:pt x="13793" y="2768"/>
                  </a:lnTo>
                  <a:lnTo>
                    <a:pt x="13762" y="2797"/>
                  </a:lnTo>
                  <a:lnTo>
                    <a:pt x="13732" y="2827"/>
                  </a:lnTo>
                  <a:lnTo>
                    <a:pt x="13703" y="2858"/>
                  </a:lnTo>
                  <a:lnTo>
                    <a:pt x="13676" y="2892"/>
                  </a:lnTo>
                  <a:lnTo>
                    <a:pt x="13651" y="2927"/>
                  </a:lnTo>
                  <a:lnTo>
                    <a:pt x="13627" y="2964"/>
                  </a:lnTo>
                  <a:lnTo>
                    <a:pt x="13606" y="3001"/>
                  </a:lnTo>
                  <a:lnTo>
                    <a:pt x="13586" y="3041"/>
                  </a:lnTo>
                  <a:lnTo>
                    <a:pt x="13568" y="3082"/>
                  </a:lnTo>
                  <a:lnTo>
                    <a:pt x="13553" y="3125"/>
                  </a:lnTo>
                  <a:lnTo>
                    <a:pt x="13538" y="3169"/>
                  </a:lnTo>
                  <a:lnTo>
                    <a:pt x="13526" y="3214"/>
                  </a:lnTo>
                  <a:lnTo>
                    <a:pt x="13517" y="3261"/>
                  </a:lnTo>
                  <a:lnTo>
                    <a:pt x="13509" y="3309"/>
                  </a:lnTo>
                  <a:lnTo>
                    <a:pt x="13503" y="3359"/>
                  </a:lnTo>
                  <a:lnTo>
                    <a:pt x="13500" y="3410"/>
                  </a:lnTo>
                  <a:lnTo>
                    <a:pt x="13498" y="3463"/>
                  </a:lnTo>
                  <a:lnTo>
                    <a:pt x="13500" y="3512"/>
                  </a:lnTo>
                  <a:lnTo>
                    <a:pt x="13503" y="3559"/>
                  </a:lnTo>
                  <a:lnTo>
                    <a:pt x="13507" y="3606"/>
                  </a:lnTo>
                  <a:lnTo>
                    <a:pt x="13514" y="3651"/>
                  </a:lnTo>
                  <a:lnTo>
                    <a:pt x="13522" y="3695"/>
                  </a:lnTo>
                  <a:lnTo>
                    <a:pt x="13532" y="3738"/>
                  </a:lnTo>
                  <a:lnTo>
                    <a:pt x="13545" y="3779"/>
                  </a:lnTo>
                  <a:lnTo>
                    <a:pt x="13559" y="3820"/>
                  </a:lnTo>
                  <a:lnTo>
                    <a:pt x="13575" y="3858"/>
                  </a:lnTo>
                  <a:lnTo>
                    <a:pt x="13593" y="3896"/>
                  </a:lnTo>
                  <a:lnTo>
                    <a:pt x="13611" y="3933"/>
                  </a:lnTo>
                  <a:lnTo>
                    <a:pt x="13632" y="3968"/>
                  </a:lnTo>
                  <a:lnTo>
                    <a:pt x="13655" y="4002"/>
                  </a:lnTo>
                  <a:lnTo>
                    <a:pt x="13680" y="4033"/>
                  </a:lnTo>
                  <a:lnTo>
                    <a:pt x="13705" y="4064"/>
                  </a:lnTo>
                  <a:lnTo>
                    <a:pt x="13733" y="4093"/>
                  </a:lnTo>
                  <a:lnTo>
                    <a:pt x="13762" y="4120"/>
                  </a:lnTo>
                  <a:lnTo>
                    <a:pt x="13793" y="4147"/>
                  </a:lnTo>
                  <a:lnTo>
                    <a:pt x="13826" y="4171"/>
                  </a:lnTo>
                  <a:lnTo>
                    <a:pt x="13860" y="4194"/>
                  </a:lnTo>
                  <a:lnTo>
                    <a:pt x="13894" y="4215"/>
                  </a:lnTo>
                  <a:lnTo>
                    <a:pt x="13931" y="4235"/>
                  </a:lnTo>
                  <a:lnTo>
                    <a:pt x="13970" y="4252"/>
                  </a:lnTo>
                  <a:lnTo>
                    <a:pt x="14010" y="4268"/>
                  </a:lnTo>
                  <a:lnTo>
                    <a:pt x="14051" y="4283"/>
                  </a:lnTo>
                  <a:lnTo>
                    <a:pt x="14094" y="4295"/>
                  </a:lnTo>
                  <a:lnTo>
                    <a:pt x="14138" y="4305"/>
                  </a:lnTo>
                  <a:lnTo>
                    <a:pt x="14183" y="4315"/>
                  </a:lnTo>
                  <a:lnTo>
                    <a:pt x="14230" y="4322"/>
                  </a:lnTo>
                  <a:lnTo>
                    <a:pt x="14278" y="4327"/>
                  </a:lnTo>
                  <a:lnTo>
                    <a:pt x="14327" y="4329"/>
                  </a:lnTo>
                  <a:lnTo>
                    <a:pt x="14377" y="4330"/>
                  </a:lnTo>
                  <a:lnTo>
                    <a:pt x="14416" y="4330"/>
                  </a:lnTo>
                  <a:lnTo>
                    <a:pt x="14454" y="4329"/>
                  </a:lnTo>
                  <a:lnTo>
                    <a:pt x="14490" y="4326"/>
                  </a:lnTo>
                  <a:lnTo>
                    <a:pt x="14525" y="4324"/>
                  </a:lnTo>
                  <a:lnTo>
                    <a:pt x="14558" y="4320"/>
                  </a:lnTo>
                  <a:lnTo>
                    <a:pt x="14591" y="4316"/>
                  </a:lnTo>
                  <a:lnTo>
                    <a:pt x="14622" y="4310"/>
                  </a:lnTo>
                  <a:lnTo>
                    <a:pt x="14651" y="4305"/>
                  </a:lnTo>
                  <a:lnTo>
                    <a:pt x="14679" y="4299"/>
                  </a:lnTo>
                  <a:lnTo>
                    <a:pt x="14705" y="4293"/>
                  </a:lnTo>
                  <a:lnTo>
                    <a:pt x="14729" y="4287"/>
                  </a:lnTo>
                  <a:lnTo>
                    <a:pt x="14753" y="4280"/>
                  </a:lnTo>
                  <a:lnTo>
                    <a:pt x="14773" y="4274"/>
                  </a:lnTo>
                  <a:lnTo>
                    <a:pt x="14793" y="4266"/>
                  </a:lnTo>
                  <a:lnTo>
                    <a:pt x="14809" y="4259"/>
                  </a:lnTo>
                  <a:lnTo>
                    <a:pt x="14824" y="4252"/>
                  </a:lnTo>
                  <a:lnTo>
                    <a:pt x="14772" y="4005"/>
                  </a:lnTo>
                  <a:close/>
                  <a:moveTo>
                    <a:pt x="15796" y="4303"/>
                  </a:moveTo>
                  <a:lnTo>
                    <a:pt x="15796" y="3578"/>
                  </a:lnTo>
                  <a:lnTo>
                    <a:pt x="16368" y="2582"/>
                  </a:lnTo>
                  <a:lnTo>
                    <a:pt x="16013" y="2582"/>
                  </a:lnTo>
                  <a:lnTo>
                    <a:pt x="15806" y="3023"/>
                  </a:lnTo>
                  <a:lnTo>
                    <a:pt x="15785" y="3069"/>
                  </a:lnTo>
                  <a:lnTo>
                    <a:pt x="15763" y="3114"/>
                  </a:lnTo>
                  <a:lnTo>
                    <a:pt x="15744" y="3157"/>
                  </a:lnTo>
                  <a:lnTo>
                    <a:pt x="15726" y="3199"/>
                  </a:lnTo>
                  <a:lnTo>
                    <a:pt x="15707" y="3241"/>
                  </a:lnTo>
                  <a:lnTo>
                    <a:pt x="15690" y="3283"/>
                  </a:lnTo>
                  <a:lnTo>
                    <a:pt x="15673" y="3324"/>
                  </a:lnTo>
                  <a:lnTo>
                    <a:pt x="15657" y="3364"/>
                  </a:lnTo>
                  <a:lnTo>
                    <a:pt x="15652" y="3364"/>
                  </a:lnTo>
                  <a:lnTo>
                    <a:pt x="15635" y="3322"/>
                  </a:lnTo>
                  <a:lnTo>
                    <a:pt x="15617" y="3280"/>
                  </a:lnTo>
                  <a:lnTo>
                    <a:pt x="15599" y="3239"/>
                  </a:lnTo>
                  <a:lnTo>
                    <a:pt x="15581" y="3198"/>
                  </a:lnTo>
                  <a:lnTo>
                    <a:pt x="15563" y="3156"/>
                  </a:lnTo>
                  <a:lnTo>
                    <a:pt x="15543" y="3114"/>
                  </a:lnTo>
                  <a:lnTo>
                    <a:pt x="15523" y="3070"/>
                  </a:lnTo>
                  <a:lnTo>
                    <a:pt x="15502" y="3024"/>
                  </a:lnTo>
                  <a:lnTo>
                    <a:pt x="15297" y="2582"/>
                  </a:lnTo>
                  <a:lnTo>
                    <a:pt x="14937" y="2582"/>
                  </a:lnTo>
                  <a:lnTo>
                    <a:pt x="15481" y="3586"/>
                  </a:lnTo>
                  <a:lnTo>
                    <a:pt x="15481" y="4303"/>
                  </a:lnTo>
                  <a:lnTo>
                    <a:pt x="15796" y="4303"/>
                  </a:lnTo>
                  <a:close/>
                  <a:moveTo>
                    <a:pt x="7244" y="692"/>
                  </a:moveTo>
                  <a:lnTo>
                    <a:pt x="6894" y="1721"/>
                  </a:lnTo>
                  <a:lnTo>
                    <a:pt x="6222" y="1721"/>
                  </a:lnTo>
                  <a:lnTo>
                    <a:pt x="6881" y="0"/>
                  </a:lnTo>
                  <a:lnTo>
                    <a:pt x="7608" y="0"/>
                  </a:lnTo>
                  <a:lnTo>
                    <a:pt x="8267" y="1721"/>
                  </a:lnTo>
                  <a:lnTo>
                    <a:pt x="7595" y="1721"/>
                  </a:lnTo>
                  <a:lnTo>
                    <a:pt x="7244" y="692"/>
                  </a:lnTo>
                  <a:close/>
                  <a:moveTo>
                    <a:pt x="9765" y="495"/>
                  </a:moveTo>
                  <a:lnTo>
                    <a:pt x="9765" y="0"/>
                  </a:lnTo>
                  <a:lnTo>
                    <a:pt x="8101" y="0"/>
                  </a:lnTo>
                  <a:lnTo>
                    <a:pt x="8101" y="495"/>
                  </a:lnTo>
                  <a:lnTo>
                    <a:pt x="8589" y="495"/>
                  </a:lnTo>
                  <a:lnTo>
                    <a:pt x="8589" y="1721"/>
                  </a:lnTo>
                  <a:lnTo>
                    <a:pt x="9277" y="1721"/>
                  </a:lnTo>
                  <a:lnTo>
                    <a:pt x="9277" y="495"/>
                  </a:lnTo>
                  <a:lnTo>
                    <a:pt x="9765" y="495"/>
                  </a:lnTo>
                  <a:close/>
                  <a:moveTo>
                    <a:pt x="10621" y="692"/>
                  </a:moveTo>
                  <a:lnTo>
                    <a:pt x="10271" y="1721"/>
                  </a:lnTo>
                  <a:lnTo>
                    <a:pt x="9599" y="1721"/>
                  </a:lnTo>
                  <a:lnTo>
                    <a:pt x="10258" y="0"/>
                  </a:lnTo>
                  <a:lnTo>
                    <a:pt x="10985" y="0"/>
                  </a:lnTo>
                  <a:lnTo>
                    <a:pt x="11644" y="1721"/>
                  </a:lnTo>
                  <a:lnTo>
                    <a:pt x="10972" y="1721"/>
                  </a:lnTo>
                  <a:lnTo>
                    <a:pt x="10621" y="6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71"/>
              <a:endParaRPr lang="en-US" sz="1400" dirty="0">
                <a:solidFill>
                  <a:srgbClr val="000000"/>
                </a:solidFill>
                <a:cs typeface="Arial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7918464" y="6477000"/>
              <a:ext cx="0" cy="331144"/>
            </a:xfrm>
            <a:prstGeom prst="line">
              <a:avLst/>
            </a:prstGeom>
            <a:grpFill/>
            <a:ln w="222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237" y="4824906"/>
            <a:ext cx="682970" cy="30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6068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iming>
    <p:tnLst>
      <p:par>
        <p:cTn id="1" dur="indefinite" restart="never" nodeType="tmRoot"/>
      </p:par>
    </p:tnLst>
  </p:timing>
  <p:txStyles>
    <p:titleStyle>
      <a:lvl1pPr algn="l" defTabSz="685771" rtl="0" eaLnBrk="1" latinLnBrk="0" hangingPunct="1">
        <a:spcBef>
          <a:spcPct val="0"/>
        </a:spcBef>
        <a:buNone/>
        <a:defRPr sz="2100" kern="1200">
          <a:solidFill>
            <a:schemeClr val="bg1"/>
          </a:solidFill>
          <a:latin typeface="+mj-lt"/>
          <a:ea typeface="+mj-ea"/>
          <a:cs typeface="Arial" pitchFamily="34" charset="0"/>
        </a:defRPr>
      </a:lvl1pPr>
    </p:titleStyle>
    <p:bodyStyle>
      <a:lvl1pPr marL="257164" indent="-257164" algn="l" defTabSz="685771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1500" kern="1200">
          <a:solidFill>
            <a:schemeClr val="tx1"/>
          </a:solidFill>
          <a:latin typeface="+mj-lt"/>
          <a:ea typeface="+mn-ea"/>
          <a:cs typeface="Arial" pitchFamily="34" charset="0"/>
        </a:defRPr>
      </a:lvl1pPr>
      <a:lvl2pPr marL="557190" indent="-214304" algn="l" defTabSz="685771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1500" kern="1200">
          <a:solidFill>
            <a:schemeClr val="tx1"/>
          </a:solidFill>
          <a:latin typeface="+mj-lt"/>
          <a:ea typeface="+mn-ea"/>
          <a:cs typeface="Arial" pitchFamily="34" charset="0"/>
        </a:defRPr>
      </a:lvl2pPr>
      <a:lvl3pPr marL="857214" indent="-171443" algn="l" defTabSz="685771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400" kern="1200">
          <a:solidFill>
            <a:schemeClr val="tx1"/>
          </a:solidFill>
          <a:latin typeface="+mj-lt"/>
          <a:ea typeface="+mn-ea"/>
          <a:cs typeface="Arial" pitchFamily="34" charset="0"/>
        </a:defRPr>
      </a:lvl3pPr>
      <a:lvl4pPr marL="1200100" indent="-171443" algn="l" defTabSz="685771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+mj-lt"/>
          <a:ea typeface="+mn-ea"/>
          <a:cs typeface="Arial" pitchFamily="34" charset="0"/>
        </a:defRPr>
      </a:lvl4pPr>
      <a:lvl5pPr marL="1542986" indent="-171443" algn="l" defTabSz="685771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1885871" indent="-171443" algn="l" defTabSz="685771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57" indent="-171443" algn="l" defTabSz="685771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43" indent="-171443" algn="l" defTabSz="685771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29" indent="-171443" algn="l" defTabSz="685771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1" algn="l" defTabSz="68577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7" algn="l" defTabSz="68577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3" algn="l" defTabSz="68577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29" algn="l" defTabSz="68577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4" algn="l" defTabSz="68577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00" algn="l" defTabSz="68577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86" algn="l" defTabSz="68577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30663" y="927693"/>
            <a:ext cx="3879387" cy="19312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796" indent="-177796">
              <a:buClr>
                <a:srgbClr val="4E84C4"/>
              </a:buClr>
              <a:buFont typeface="Wingdings" panose="05000000000000000000" pitchFamily="2" charset="2"/>
              <a:buChar char="§"/>
            </a:pPr>
            <a:r>
              <a:rPr lang="en-US" sz="1100" b="1" dirty="0" smtClean="0">
                <a:solidFill>
                  <a:prstClr val="black"/>
                </a:solidFill>
              </a:rPr>
              <a:t>2011</a:t>
            </a:r>
            <a:r>
              <a:rPr lang="en-US" sz="1100" dirty="0" smtClean="0">
                <a:solidFill>
                  <a:prstClr val="black"/>
                </a:solidFill>
              </a:rPr>
              <a:t> – </a:t>
            </a:r>
            <a:r>
              <a:rPr lang="en-US" sz="1100" b="1" dirty="0" smtClean="0">
                <a:solidFill>
                  <a:prstClr val="black"/>
                </a:solidFill>
              </a:rPr>
              <a:t>Centralized</a:t>
            </a:r>
            <a:r>
              <a:rPr lang="en-US" sz="1100" dirty="0" smtClean="0">
                <a:solidFill>
                  <a:prstClr val="black"/>
                </a:solidFill>
              </a:rPr>
              <a:t>  </a:t>
            </a:r>
            <a:r>
              <a:rPr lang="en-US" sz="1100" b="1" dirty="0" smtClean="0">
                <a:solidFill>
                  <a:prstClr val="black"/>
                </a:solidFill>
              </a:rPr>
              <a:t>QA</a:t>
            </a:r>
            <a:r>
              <a:rPr lang="en-US" sz="1100" dirty="0" smtClean="0">
                <a:solidFill>
                  <a:prstClr val="black"/>
                </a:solidFill>
              </a:rPr>
              <a:t>  with Development,  Release Management and Process Teams</a:t>
            </a:r>
          </a:p>
          <a:p>
            <a:pPr marL="177796" indent="-177796">
              <a:buClr>
                <a:srgbClr val="4E84C4"/>
              </a:buClr>
              <a:buFont typeface="Wingdings" panose="05000000000000000000" pitchFamily="2" charset="2"/>
              <a:buChar char="§"/>
            </a:pPr>
            <a:r>
              <a:rPr lang="en-US" sz="1100" b="1" dirty="0" smtClean="0">
                <a:solidFill>
                  <a:prstClr val="black"/>
                </a:solidFill>
              </a:rPr>
              <a:t>2016 </a:t>
            </a:r>
            <a:r>
              <a:rPr lang="en-US" sz="1100" dirty="0" smtClean="0">
                <a:solidFill>
                  <a:prstClr val="black"/>
                </a:solidFill>
              </a:rPr>
              <a:t>– </a:t>
            </a:r>
            <a:r>
              <a:rPr lang="en-US" sz="1100" b="1" dirty="0">
                <a:solidFill>
                  <a:prstClr val="black"/>
                </a:solidFill>
              </a:rPr>
              <a:t>Decentralized QA Team </a:t>
            </a:r>
            <a:r>
              <a:rPr lang="en-US" sz="1100" dirty="0">
                <a:solidFill>
                  <a:prstClr val="black"/>
                </a:solidFill>
              </a:rPr>
              <a:t>with increased DevOps adoption </a:t>
            </a:r>
            <a:r>
              <a:rPr lang="en-US" sz="1100" dirty="0" smtClean="0">
                <a:solidFill>
                  <a:prstClr val="black"/>
                </a:solidFill>
              </a:rPr>
              <a:t>maturity</a:t>
            </a:r>
          </a:p>
          <a:p>
            <a:pPr marL="634996" lvl="1" indent="-177796">
              <a:buClr>
                <a:srgbClr val="4E84C4"/>
              </a:buClr>
              <a:buFont typeface="Wingdings" panose="05000000000000000000" pitchFamily="2" charset="2"/>
              <a:buChar char="ü"/>
            </a:pPr>
            <a:r>
              <a:rPr lang="en-US" sz="1100" b="1" dirty="0" smtClean="0">
                <a:solidFill>
                  <a:prstClr val="black"/>
                </a:solidFill>
              </a:rPr>
              <a:t>3 Teams </a:t>
            </a:r>
            <a:r>
              <a:rPr lang="en-US" sz="1100" dirty="0" smtClean="0">
                <a:solidFill>
                  <a:prstClr val="black"/>
                </a:solidFill>
              </a:rPr>
              <a:t>– Functional QA Team, DevOps Team and Operations Team. </a:t>
            </a:r>
          </a:p>
          <a:p>
            <a:pPr marL="634996" lvl="1" indent="-177796">
              <a:buClr>
                <a:srgbClr val="4E84C4"/>
              </a:buClr>
              <a:buFont typeface="Wingdings" panose="05000000000000000000" pitchFamily="2" charset="2"/>
              <a:buChar char="ü"/>
            </a:pPr>
            <a:r>
              <a:rPr lang="en-US" sz="1100" b="1" dirty="0" smtClean="0">
                <a:solidFill>
                  <a:prstClr val="black"/>
                </a:solidFill>
              </a:rPr>
              <a:t>DevOps team </a:t>
            </a:r>
            <a:r>
              <a:rPr lang="en-US" sz="1100" dirty="0" smtClean="0">
                <a:solidFill>
                  <a:prstClr val="black"/>
                </a:solidFill>
              </a:rPr>
              <a:t>bridges between Ops, Dev and QA</a:t>
            </a:r>
          </a:p>
          <a:p>
            <a:pPr marL="634996" lvl="1" indent="-177796">
              <a:buClr>
                <a:srgbClr val="4E84C4"/>
              </a:buClr>
              <a:buFont typeface="Wingdings" panose="05000000000000000000" pitchFamily="2" charset="2"/>
              <a:buChar char="ü"/>
            </a:pPr>
            <a:r>
              <a:rPr lang="en-US" sz="1100" b="1" dirty="0" smtClean="0">
                <a:solidFill>
                  <a:prstClr val="black"/>
                </a:solidFill>
              </a:rPr>
              <a:t>DevOps </a:t>
            </a:r>
            <a:r>
              <a:rPr lang="en-US" sz="1100" b="1" dirty="0">
                <a:solidFill>
                  <a:prstClr val="black"/>
                </a:solidFill>
              </a:rPr>
              <a:t>Team Structure  </a:t>
            </a:r>
            <a:r>
              <a:rPr lang="en-US" sz="1100" dirty="0">
                <a:solidFill>
                  <a:prstClr val="black"/>
                </a:solidFill>
              </a:rPr>
              <a:t>– Governance, Solution and Smart </a:t>
            </a:r>
            <a:r>
              <a:rPr lang="en-US" sz="1100" dirty="0" smtClean="0">
                <a:solidFill>
                  <a:prstClr val="black"/>
                </a:solidFill>
              </a:rPr>
              <a:t>Teams</a:t>
            </a:r>
          </a:p>
          <a:p>
            <a:pPr marL="634996" lvl="1" indent="-177796">
              <a:buClr>
                <a:srgbClr val="4E84C4"/>
              </a:buClr>
              <a:buFont typeface="Wingdings" panose="05000000000000000000" pitchFamily="2" charset="2"/>
              <a:buChar char="ü"/>
            </a:pPr>
            <a:r>
              <a:rPr lang="en-US" sz="1100" dirty="0">
                <a:solidFill>
                  <a:prstClr val="black"/>
                </a:solidFill>
              </a:rPr>
              <a:t> </a:t>
            </a:r>
            <a:r>
              <a:rPr lang="en-US" sz="1100" b="1" dirty="0" smtClean="0">
                <a:solidFill>
                  <a:prstClr val="black"/>
                </a:solidFill>
              </a:rPr>
              <a:t>Incident Management Team </a:t>
            </a:r>
            <a:r>
              <a:rPr lang="en-US" sz="1100" dirty="0" smtClean="0">
                <a:solidFill>
                  <a:prstClr val="black"/>
                </a:solidFill>
              </a:rPr>
              <a:t>–  Validation of outages in System  Test region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640" y="4867275"/>
            <a:ext cx="1341911" cy="190122"/>
          </a:xfrm>
        </p:spPr>
        <p:txBody>
          <a:bodyPr/>
          <a:lstStyle/>
          <a:p>
            <a:pPr algn="l"/>
            <a:r>
              <a:rPr lang="en-US" dirty="0"/>
              <a:t>TCS </a:t>
            </a:r>
            <a:r>
              <a:rPr lang="en-US" dirty="0" smtClean="0"/>
              <a:t>- </a:t>
            </a:r>
            <a:r>
              <a:rPr lang="en-US" dirty="0"/>
              <a:t>KP Confidential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14850" y="927693"/>
            <a:ext cx="3810000" cy="19312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796" indent="-177796">
              <a:buClr>
                <a:srgbClr val="4E84C4"/>
              </a:buClr>
              <a:buFont typeface="Wingdings" panose="05000000000000000000" pitchFamily="2" charset="2"/>
              <a:buChar char="§"/>
            </a:pPr>
            <a:r>
              <a:rPr lang="en-US" sz="1100" b="1" dirty="0" smtClean="0">
                <a:solidFill>
                  <a:prstClr val="black"/>
                </a:solidFill>
              </a:rPr>
              <a:t>2012</a:t>
            </a:r>
            <a:r>
              <a:rPr lang="en-US" sz="1100" dirty="0" smtClean="0">
                <a:solidFill>
                  <a:prstClr val="black"/>
                </a:solidFill>
              </a:rPr>
              <a:t> </a:t>
            </a:r>
            <a:r>
              <a:rPr lang="en-US" sz="1100" dirty="0">
                <a:solidFill>
                  <a:prstClr val="black"/>
                </a:solidFill>
              </a:rPr>
              <a:t>– </a:t>
            </a:r>
            <a:r>
              <a:rPr lang="en-US" sz="1100" b="1" dirty="0">
                <a:solidFill>
                  <a:prstClr val="black"/>
                </a:solidFill>
              </a:rPr>
              <a:t>Centralized</a:t>
            </a:r>
            <a:r>
              <a:rPr lang="en-US" sz="1100" dirty="0">
                <a:solidFill>
                  <a:prstClr val="black"/>
                </a:solidFill>
              </a:rPr>
              <a:t>  </a:t>
            </a:r>
            <a:r>
              <a:rPr lang="en-US" sz="1100" b="1" dirty="0">
                <a:solidFill>
                  <a:prstClr val="black"/>
                </a:solidFill>
              </a:rPr>
              <a:t>QA</a:t>
            </a:r>
            <a:r>
              <a:rPr lang="en-US" sz="1100" dirty="0">
                <a:solidFill>
                  <a:prstClr val="black"/>
                </a:solidFill>
              </a:rPr>
              <a:t>  with Development,  </a:t>
            </a:r>
            <a:r>
              <a:rPr lang="en-US" sz="1100" dirty="0" smtClean="0">
                <a:solidFill>
                  <a:prstClr val="black"/>
                </a:solidFill>
              </a:rPr>
              <a:t>Operations and  </a:t>
            </a:r>
            <a:r>
              <a:rPr lang="en-US" sz="1100" dirty="0">
                <a:solidFill>
                  <a:prstClr val="black"/>
                </a:solidFill>
              </a:rPr>
              <a:t>and </a:t>
            </a:r>
            <a:r>
              <a:rPr lang="en-US" sz="1100" dirty="0" smtClean="0">
                <a:solidFill>
                  <a:prstClr val="black"/>
                </a:solidFill>
              </a:rPr>
              <a:t>Business </a:t>
            </a:r>
            <a:r>
              <a:rPr lang="en-US" sz="1100" dirty="0">
                <a:solidFill>
                  <a:prstClr val="black"/>
                </a:solidFill>
              </a:rPr>
              <a:t>Teams</a:t>
            </a:r>
          </a:p>
          <a:p>
            <a:pPr marL="177796" indent="-177796">
              <a:buClr>
                <a:srgbClr val="4E84C4"/>
              </a:buClr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prstClr val="black"/>
                </a:solidFill>
              </a:rPr>
              <a:t>2016 </a:t>
            </a:r>
            <a:r>
              <a:rPr lang="en-US" sz="1100" dirty="0">
                <a:solidFill>
                  <a:prstClr val="black"/>
                </a:solidFill>
              </a:rPr>
              <a:t>– </a:t>
            </a:r>
            <a:r>
              <a:rPr lang="en-US" sz="1100" b="1" dirty="0">
                <a:solidFill>
                  <a:prstClr val="black"/>
                </a:solidFill>
              </a:rPr>
              <a:t> </a:t>
            </a:r>
            <a:r>
              <a:rPr lang="en-US" sz="1100" b="1" dirty="0" smtClean="0">
                <a:solidFill>
                  <a:prstClr val="black"/>
                </a:solidFill>
              </a:rPr>
              <a:t>DevOps Team </a:t>
            </a:r>
            <a:r>
              <a:rPr lang="en-US" sz="1100" dirty="0">
                <a:solidFill>
                  <a:prstClr val="black"/>
                </a:solidFill>
              </a:rPr>
              <a:t>with increased </a:t>
            </a:r>
            <a:r>
              <a:rPr lang="en-US" sz="1100" dirty="0" smtClean="0">
                <a:solidFill>
                  <a:prstClr val="black"/>
                </a:solidFill>
              </a:rPr>
              <a:t> Agile DevOps </a:t>
            </a:r>
            <a:r>
              <a:rPr lang="en-US" sz="1100" dirty="0">
                <a:solidFill>
                  <a:prstClr val="black"/>
                </a:solidFill>
              </a:rPr>
              <a:t>adoption </a:t>
            </a:r>
            <a:r>
              <a:rPr lang="en-US" sz="1100" dirty="0" smtClean="0">
                <a:solidFill>
                  <a:prstClr val="black"/>
                </a:solidFill>
              </a:rPr>
              <a:t>maturity  </a:t>
            </a:r>
            <a:endParaRPr lang="en-US" sz="1100" dirty="0">
              <a:solidFill>
                <a:prstClr val="black"/>
              </a:solidFill>
            </a:endParaRPr>
          </a:p>
          <a:p>
            <a:pPr marL="634996" lvl="1" indent="-177796">
              <a:buClr>
                <a:srgbClr val="4E84C4"/>
              </a:buClr>
              <a:buFont typeface="Wingdings" panose="05000000000000000000" pitchFamily="2" charset="2"/>
              <a:buChar char="ü"/>
            </a:pPr>
            <a:r>
              <a:rPr lang="en-US" sz="1100" b="1" dirty="0" smtClean="0">
                <a:solidFill>
                  <a:prstClr val="black"/>
                </a:solidFill>
              </a:rPr>
              <a:t>One Team Concept </a:t>
            </a:r>
            <a:r>
              <a:rPr lang="en-US" sz="1100" dirty="0" smtClean="0">
                <a:solidFill>
                  <a:prstClr val="black"/>
                </a:solidFill>
              </a:rPr>
              <a:t>– Embedded Development, QA and Operations Teams. </a:t>
            </a:r>
            <a:endParaRPr lang="en-US" sz="1100" dirty="0">
              <a:solidFill>
                <a:prstClr val="black"/>
              </a:solidFill>
            </a:endParaRPr>
          </a:p>
          <a:p>
            <a:pPr marL="634996" lvl="1" indent="-177796">
              <a:buClr>
                <a:srgbClr val="4E84C4"/>
              </a:buClr>
              <a:buFont typeface="Wingdings" panose="05000000000000000000" pitchFamily="2" charset="2"/>
              <a:buChar char="ü"/>
            </a:pPr>
            <a:r>
              <a:rPr lang="en-US" sz="1100" b="1" dirty="0" smtClean="0">
                <a:solidFill>
                  <a:prstClr val="black"/>
                </a:solidFill>
              </a:rPr>
              <a:t>Dev Manager to orchestrate </a:t>
            </a:r>
            <a:r>
              <a:rPr lang="en-US" sz="1100" dirty="0">
                <a:solidFill>
                  <a:prstClr val="black"/>
                </a:solidFill>
              </a:rPr>
              <a:t> </a:t>
            </a:r>
            <a:r>
              <a:rPr lang="en-US" sz="1100" dirty="0" smtClean="0">
                <a:solidFill>
                  <a:prstClr val="black"/>
                </a:solidFill>
              </a:rPr>
              <a:t>between </a:t>
            </a:r>
            <a:r>
              <a:rPr lang="en-US" sz="1100" dirty="0">
                <a:solidFill>
                  <a:prstClr val="black"/>
                </a:solidFill>
              </a:rPr>
              <a:t>Ops, Dev and </a:t>
            </a:r>
            <a:r>
              <a:rPr lang="en-US" sz="1100" dirty="0" smtClean="0">
                <a:solidFill>
                  <a:prstClr val="black"/>
                </a:solidFill>
              </a:rPr>
              <a:t>QA teams    </a:t>
            </a:r>
            <a:endParaRPr lang="en-US" sz="1100" dirty="0">
              <a:solidFill>
                <a:prstClr val="black"/>
              </a:solidFill>
            </a:endParaRPr>
          </a:p>
          <a:p>
            <a:pPr marL="634996" lvl="1" indent="-177796">
              <a:buClr>
                <a:srgbClr val="4E84C4"/>
              </a:buClr>
              <a:buFont typeface="Wingdings" panose="05000000000000000000" pitchFamily="2" charset="2"/>
              <a:buChar char="ü"/>
            </a:pPr>
            <a:r>
              <a:rPr lang="en-US" sz="1100" b="1" dirty="0" smtClean="0">
                <a:solidFill>
                  <a:prstClr val="black"/>
                </a:solidFill>
              </a:rPr>
              <a:t>Group Communication Channel  </a:t>
            </a:r>
            <a:r>
              <a:rPr lang="en-US" sz="1100" dirty="0">
                <a:solidFill>
                  <a:prstClr val="black"/>
                </a:solidFill>
              </a:rPr>
              <a:t>– </a:t>
            </a:r>
            <a:r>
              <a:rPr lang="en-US" sz="1100" dirty="0" smtClean="0">
                <a:solidFill>
                  <a:prstClr val="black"/>
                </a:solidFill>
              </a:rPr>
              <a:t>App wise communication channels,  Together activities and meetings</a:t>
            </a: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25614" y="723766"/>
            <a:ext cx="2403386" cy="203927"/>
          </a:xfrm>
          <a:prstGeom prst="rect">
            <a:avLst/>
          </a:prstGeom>
          <a:solidFill>
            <a:srgbClr val="0063BE">
              <a:alpha val="90000"/>
            </a:srgbClr>
          </a:solidFill>
          <a:ln w="9525" cap="flat" cmpd="sng" algn="ctr">
            <a:solidFill>
              <a:schemeClr val="accent1">
                <a:alpha val="90000"/>
              </a:schemeClr>
            </a:solidFill>
            <a:prstDash val="solid"/>
          </a:ln>
          <a:effectLst/>
        </p:spPr>
        <p:style>
          <a:lnRef idx="1">
            <a:scrgbClr r="0" g="0" b="0"/>
          </a:lnRef>
          <a:fillRef idx="1">
            <a:scrgbClr r="0" g="0" b="0"/>
          </a:fillRef>
          <a:effectRef idx="2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68580" tIns="34290" rIns="68580" bIns="34290" anchor="ctr"/>
          <a:lstStyle/>
          <a:p>
            <a:pPr algn="ctr" defTabSz="685783"/>
            <a:r>
              <a:rPr lang="en-US" sz="1400" b="1" dirty="0" smtClean="0">
                <a:solidFill>
                  <a:prstClr val="white"/>
                </a:solidFill>
              </a:rPr>
              <a:t>Leading US Financial Insurer</a:t>
            </a:r>
            <a:endParaRPr lang="en-US" sz="140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76800" y="723766"/>
            <a:ext cx="3200400" cy="203927"/>
          </a:xfrm>
          <a:prstGeom prst="rect">
            <a:avLst/>
          </a:prstGeom>
          <a:solidFill>
            <a:schemeClr val="accent3">
              <a:alpha val="90000"/>
            </a:schemeClr>
          </a:solidFill>
          <a:ln w="9525" cap="flat" cmpd="sng" algn="ctr">
            <a:solidFill>
              <a:schemeClr val="accent3">
                <a:alpha val="90000"/>
              </a:schemeClr>
            </a:solidFill>
            <a:prstDash val="solid"/>
          </a:ln>
          <a:effectLst/>
        </p:spPr>
        <p:style>
          <a:lnRef idx="1">
            <a:scrgbClr r="0" g="0" b="0"/>
          </a:lnRef>
          <a:fillRef idx="1">
            <a:scrgbClr r="0" g="0" b="0"/>
          </a:fillRef>
          <a:effectRef idx="2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68580" tIns="34290" rIns="68580" bIns="34290" anchor="ctr"/>
          <a:lstStyle/>
          <a:p>
            <a:pPr defTabSz="685783"/>
            <a:r>
              <a:rPr lang="en-US" sz="1300" b="1" dirty="0" smtClean="0">
                <a:solidFill>
                  <a:prstClr val="white"/>
                </a:solidFill>
              </a:rPr>
              <a:t>Leading North American Telecom Company</a:t>
            </a:r>
            <a:endParaRPr lang="en-US" sz="1300" b="1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7331" y="3021509"/>
            <a:ext cx="3989420" cy="769441"/>
          </a:xfrm>
          <a:prstGeom prst="rect">
            <a:avLst/>
          </a:prstGeom>
          <a:gradFill>
            <a:gsLst>
              <a:gs pos="0">
                <a:srgbClr val="B0DFF3"/>
              </a:gs>
              <a:gs pos="100000">
                <a:schemeClr val="bg1"/>
              </a:gs>
            </a:gsLst>
            <a:lin ang="16200000" scaled="0"/>
          </a:gradFill>
          <a:ln>
            <a:noFill/>
          </a:ln>
        </p:spPr>
        <p:txBody>
          <a:bodyPr wrap="square">
            <a:spAutoFit/>
          </a:bodyPr>
          <a:lstStyle/>
          <a:p>
            <a:pPr marL="232828" indent="-232828" defTabSz="914377">
              <a:buClr>
                <a:srgbClr val="4E84C4"/>
              </a:buClr>
              <a:buFont typeface="Wingdings" panose="05000000000000000000" pitchFamily="2" charset="2"/>
              <a:buChar char="§"/>
            </a:pPr>
            <a:r>
              <a:rPr lang="en-US" sz="1100" dirty="0" smtClean="0">
                <a:solidFill>
                  <a:srgbClr val="000000"/>
                </a:solidFill>
              </a:rPr>
              <a:t>Improved Intergroup coordination and  operational efficiencies</a:t>
            </a:r>
          </a:p>
          <a:p>
            <a:pPr marL="232828" indent="-232828" defTabSz="914377">
              <a:buClr>
                <a:srgbClr val="4E84C4"/>
              </a:buClr>
              <a:buFont typeface="Wingdings" panose="05000000000000000000" pitchFamily="2" charset="2"/>
              <a:buChar char="§"/>
            </a:pPr>
            <a:r>
              <a:rPr lang="en-US" sz="1100" dirty="0" smtClean="0">
                <a:solidFill>
                  <a:srgbClr val="000000"/>
                </a:solidFill>
              </a:rPr>
              <a:t>Requirement stabilization was achieved</a:t>
            </a:r>
          </a:p>
          <a:p>
            <a:pPr marL="232828" indent="-232828" defTabSz="914377">
              <a:buClr>
                <a:srgbClr val="4E84C4"/>
              </a:buClr>
              <a:buFont typeface="Wingdings" panose="05000000000000000000" pitchFamily="2" charset="2"/>
              <a:buChar char="§"/>
            </a:pPr>
            <a:r>
              <a:rPr lang="en-US" sz="1100" dirty="0" smtClean="0">
                <a:solidFill>
                  <a:srgbClr val="000000"/>
                </a:solidFill>
              </a:rPr>
              <a:t>Sprint activities and objectives are clearly defined</a:t>
            </a:r>
          </a:p>
          <a:p>
            <a:pPr marL="232828" indent="-232828" defTabSz="914377">
              <a:buClr>
                <a:srgbClr val="4E84C4"/>
              </a:buClr>
              <a:buFont typeface="Wingdings" panose="05000000000000000000" pitchFamily="2" charset="2"/>
              <a:buChar char="§"/>
            </a:pPr>
            <a:endParaRPr lang="en-US" sz="1100" dirty="0" smtClean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07198" y="3021508"/>
            <a:ext cx="3898602" cy="769441"/>
          </a:xfrm>
          <a:prstGeom prst="rect">
            <a:avLst/>
          </a:prstGeom>
          <a:gradFill>
            <a:gsLst>
              <a:gs pos="0">
                <a:srgbClr val="B0DFF3"/>
              </a:gs>
              <a:gs pos="100000">
                <a:schemeClr val="bg1"/>
              </a:gs>
            </a:gsLst>
            <a:lin ang="16200000" scaled="0"/>
          </a:gradFill>
          <a:ln>
            <a:noFill/>
          </a:ln>
        </p:spPr>
        <p:txBody>
          <a:bodyPr wrap="square">
            <a:spAutoFit/>
          </a:bodyPr>
          <a:lstStyle/>
          <a:p>
            <a:pPr marL="232828" indent="-232828" defTabSz="914377">
              <a:buClr>
                <a:srgbClr val="4E84C4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rgbClr val="000000"/>
                </a:solidFill>
              </a:rPr>
              <a:t>Improved Turn around </a:t>
            </a:r>
            <a:r>
              <a:rPr lang="en-US" sz="1100" dirty="0" smtClean="0">
                <a:solidFill>
                  <a:srgbClr val="000000"/>
                </a:solidFill>
              </a:rPr>
              <a:t>time</a:t>
            </a:r>
          </a:p>
          <a:p>
            <a:pPr marL="232828" indent="-232828" defTabSz="914377">
              <a:buClr>
                <a:srgbClr val="4E84C4"/>
              </a:buClr>
              <a:buFont typeface="Wingdings" panose="05000000000000000000" pitchFamily="2" charset="2"/>
              <a:buChar char="§"/>
            </a:pPr>
            <a:r>
              <a:rPr lang="en-US" sz="1100" dirty="0" smtClean="0">
                <a:solidFill>
                  <a:srgbClr val="000000"/>
                </a:solidFill>
              </a:rPr>
              <a:t>Lean and efficient process management</a:t>
            </a:r>
          </a:p>
          <a:p>
            <a:pPr marL="232828" indent="-232828" defTabSz="914377">
              <a:buClr>
                <a:srgbClr val="4E84C4"/>
              </a:buClr>
              <a:buFont typeface="Wingdings" panose="05000000000000000000" pitchFamily="2" charset="2"/>
              <a:buChar char="§"/>
            </a:pPr>
            <a:r>
              <a:rPr lang="en-US" sz="1100" dirty="0" smtClean="0">
                <a:solidFill>
                  <a:srgbClr val="000000"/>
                </a:solidFill>
              </a:rPr>
              <a:t>Shared roles &amp; responsibilities – Everyone in the team is accountable for everything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277330" y="3990973"/>
            <a:ext cx="8047519" cy="638177"/>
          </a:xfrm>
          <a:prstGeom prst="rect">
            <a:avLst/>
          </a:prstGeom>
          <a:solidFill>
            <a:srgbClr val="FCEFA4"/>
          </a:solidFill>
          <a:ln>
            <a:noFill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anchor="t"/>
          <a:lstStyle/>
          <a:p>
            <a:pPr defTabSz="914377">
              <a:defRPr/>
            </a:pPr>
            <a:r>
              <a:rPr lang="en-GB" sz="1200" b="1" u="sng" dirty="0" smtClean="0">
                <a:solidFill>
                  <a:srgbClr val="000000"/>
                </a:solidFill>
                <a:cs typeface="Arial" pitchFamily="34" charset="0"/>
              </a:rPr>
              <a:t>Take </a:t>
            </a:r>
            <a:r>
              <a:rPr lang="en-GB" sz="1200" b="1" u="sng" dirty="0" err="1" smtClean="0">
                <a:solidFill>
                  <a:srgbClr val="000000"/>
                </a:solidFill>
                <a:cs typeface="Arial" pitchFamily="34" charset="0"/>
              </a:rPr>
              <a:t>Aways</a:t>
            </a:r>
            <a:r>
              <a:rPr lang="en-GB" sz="1200" b="1" u="sng" dirty="0" smtClean="0">
                <a:solidFill>
                  <a:srgbClr val="000000"/>
                </a:solidFill>
                <a:cs typeface="Arial" pitchFamily="34" charset="0"/>
              </a:rPr>
              <a:t>:</a:t>
            </a:r>
          </a:p>
          <a:p>
            <a:pPr defTabSz="914377">
              <a:defRPr/>
            </a:pPr>
            <a:r>
              <a:rPr lang="en-GB" sz="1100" b="1" dirty="0" smtClean="0">
                <a:solidFill>
                  <a:srgbClr val="000000"/>
                </a:solidFill>
                <a:cs typeface="Arial" pitchFamily="34" charset="0"/>
              </a:rPr>
              <a:t>Focused DevOps Manager/Team – </a:t>
            </a:r>
            <a:r>
              <a:rPr lang="en-GB" sz="1100" dirty="0" smtClean="0">
                <a:solidFill>
                  <a:srgbClr val="000000"/>
                </a:solidFill>
                <a:cs typeface="Arial" pitchFamily="34" charset="0"/>
              </a:rPr>
              <a:t>To cohesively work and drive DevOps culture across the Organization</a:t>
            </a:r>
          </a:p>
          <a:p>
            <a:pPr defTabSz="914377">
              <a:defRPr/>
            </a:pPr>
            <a:r>
              <a:rPr lang="en-GB" sz="1100" dirty="0" smtClean="0">
                <a:solidFill>
                  <a:srgbClr val="000000"/>
                </a:solidFill>
                <a:cs typeface="Arial" pitchFamily="34" charset="0"/>
              </a:rPr>
              <a:t>Limited documentations &amp; metrics, open discussions and regular retrospective meetings to correct and improve</a:t>
            </a:r>
          </a:p>
          <a:p>
            <a:pPr defTabSz="914377">
              <a:defRPr/>
            </a:pPr>
            <a:r>
              <a:rPr lang="en-GB" sz="1100" dirty="0" smtClean="0">
                <a:solidFill>
                  <a:srgbClr val="000000"/>
                </a:solidFill>
                <a:cs typeface="Arial" pitchFamily="34" charset="0"/>
              </a:rPr>
              <a:t> </a:t>
            </a:r>
            <a:endParaRPr lang="en-GB" sz="11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9713" y="115848"/>
            <a:ext cx="568913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chemeClr val="tx2"/>
                </a:solidFill>
              </a:rPr>
              <a:t>I. ORGANIZATION STRUCTURE</a:t>
            </a:r>
            <a:endParaRPr lang="en-US" sz="23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47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  <p:bldP spid="18" grpId="0" animBg="1"/>
      <p:bldP spid="9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30663" y="927693"/>
            <a:ext cx="3879387" cy="17620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796" indent="-177796">
              <a:buClr>
                <a:srgbClr val="4E84C4"/>
              </a:buClr>
              <a:buFont typeface="Wingdings" panose="05000000000000000000" pitchFamily="2" charset="2"/>
              <a:buChar char="§"/>
            </a:pPr>
            <a:r>
              <a:rPr lang="en-US" sz="1100" b="1" dirty="0" smtClean="0">
                <a:solidFill>
                  <a:prstClr val="black"/>
                </a:solidFill>
              </a:rPr>
              <a:t>2011</a:t>
            </a:r>
            <a:r>
              <a:rPr lang="en-US" sz="1100" dirty="0" smtClean="0">
                <a:solidFill>
                  <a:prstClr val="black"/>
                </a:solidFill>
              </a:rPr>
              <a:t> – Started </a:t>
            </a:r>
            <a:r>
              <a:rPr lang="en-US" sz="1100" b="1" dirty="0" smtClean="0">
                <a:solidFill>
                  <a:prstClr val="black"/>
                </a:solidFill>
              </a:rPr>
              <a:t>Agile in Pilot </a:t>
            </a:r>
            <a:r>
              <a:rPr lang="en-US" sz="1100" dirty="0" smtClean="0">
                <a:solidFill>
                  <a:prstClr val="black"/>
                </a:solidFill>
              </a:rPr>
              <a:t>mode</a:t>
            </a:r>
          </a:p>
          <a:p>
            <a:pPr marL="177796" indent="-177796">
              <a:buClr>
                <a:srgbClr val="4E84C4"/>
              </a:buClr>
              <a:buFont typeface="Wingdings" panose="05000000000000000000" pitchFamily="2" charset="2"/>
              <a:buChar char="§"/>
            </a:pPr>
            <a:r>
              <a:rPr lang="en-US" sz="1100" b="1" dirty="0" smtClean="0">
                <a:solidFill>
                  <a:prstClr val="black"/>
                </a:solidFill>
              </a:rPr>
              <a:t>2014</a:t>
            </a:r>
            <a:r>
              <a:rPr lang="en-US" sz="1100" dirty="0" smtClean="0">
                <a:solidFill>
                  <a:prstClr val="black"/>
                </a:solidFill>
              </a:rPr>
              <a:t> – </a:t>
            </a:r>
            <a:r>
              <a:rPr lang="en-US" sz="1100" b="1" dirty="0" smtClean="0">
                <a:solidFill>
                  <a:prstClr val="black"/>
                </a:solidFill>
              </a:rPr>
              <a:t>Improved Agile Quotient with DevOps Practices</a:t>
            </a:r>
            <a:endParaRPr lang="en-US" sz="1100" dirty="0" smtClean="0">
              <a:solidFill>
                <a:prstClr val="black"/>
              </a:solidFill>
            </a:endParaRPr>
          </a:p>
          <a:p>
            <a:pPr marL="634996" lvl="1" indent="-177796">
              <a:buClr>
                <a:srgbClr val="4E84C4"/>
              </a:buClr>
              <a:buFont typeface="Wingdings" panose="05000000000000000000" pitchFamily="2" charset="2"/>
              <a:buChar char="ü"/>
            </a:pPr>
            <a:r>
              <a:rPr lang="en-US" sz="1100" dirty="0" smtClean="0">
                <a:solidFill>
                  <a:prstClr val="black"/>
                </a:solidFill>
              </a:rPr>
              <a:t>Pockets of excellence with few projects in Agile</a:t>
            </a:r>
          </a:p>
          <a:p>
            <a:pPr marL="634996" lvl="1" indent="-177796">
              <a:buClr>
                <a:srgbClr val="4E84C4"/>
              </a:buClr>
              <a:buFont typeface="Wingdings" panose="05000000000000000000" pitchFamily="2" charset="2"/>
              <a:buChar char="ü"/>
            </a:pPr>
            <a:r>
              <a:rPr lang="en-US" sz="1100" dirty="0" smtClean="0">
                <a:solidFill>
                  <a:prstClr val="black"/>
                </a:solidFill>
              </a:rPr>
              <a:t>DevOps in a 3 Location Strategy</a:t>
            </a:r>
          </a:p>
          <a:p>
            <a:pPr marL="177796" indent="-177796">
              <a:buClr>
                <a:srgbClr val="4E84C4"/>
              </a:buClr>
              <a:buFont typeface="Wingdings" panose="05000000000000000000" pitchFamily="2" charset="2"/>
              <a:buChar char="§"/>
            </a:pPr>
            <a:r>
              <a:rPr lang="en-US" sz="1100" b="1" dirty="0" smtClean="0">
                <a:solidFill>
                  <a:prstClr val="black"/>
                </a:solidFill>
              </a:rPr>
              <a:t>2015</a:t>
            </a:r>
            <a:r>
              <a:rPr lang="en-US" sz="1100" dirty="0" smtClean="0">
                <a:solidFill>
                  <a:prstClr val="black"/>
                </a:solidFill>
              </a:rPr>
              <a:t> – </a:t>
            </a:r>
            <a:r>
              <a:rPr lang="en-US" sz="1100" b="1" dirty="0" smtClean="0">
                <a:solidFill>
                  <a:prstClr val="black"/>
                </a:solidFill>
              </a:rPr>
              <a:t>Clusters of Excellence in DevOps maturity</a:t>
            </a:r>
          </a:p>
          <a:p>
            <a:pPr marL="634996" lvl="1" indent="-177796">
              <a:buClr>
                <a:srgbClr val="4E84C4"/>
              </a:buClr>
              <a:buFont typeface="Wingdings" panose="05000000000000000000" pitchFamily="2" charset="2"/>
              <a:buChar char="ü"/>
            </a:pPr>
            <a:r>
              <a:rPr lang="en-US" sz="1100" dirty="0" smtClean="0">
                <a:solidFill>
                  <a:prstClr val="black"/>
                </a:solidFill>
              </a:rPr>
              <a:t>Training of resources with recent trends &amp; technology</a:t>
            </a:r>
          </a:p>
          <a:p>
            <a:pPr marL="634996" lvl="1" indent="-177796">
              <a:buClr>
                <a:srgbClr val="4E84C4"/>
              </a:buClr>
              <a:buFont typeface="Wingdings" panose="05000000000000000000" pitchFamily="2" charset="2"/>
              <a:buChar char="ü"/>
            </a:pPr>
            <a:r>
              <a:rPr lang="en-US" sz="1100" dirty="0" smtClean="0">
                <a:solidFill>
                  <a:prstClr val="black"/>
                </a:solidFill>
              </a:rPr>
              <a:t>Dedicated </a:t>
            </a:r>
            <a:r>
              <a:rPr lang="en-US" sz="1100" dirty="0">
                <a:solidFill>
                  <a:prstClr val="black"/>
                </a:solidFill>
              </a:rPr>
              <a:t>DevOps Team</a:t>
            </a:r>
            <a:r>
              <a:rPr lang="en-US" sz="1100" b="1" dirty="0">
                <a:solidFill>
                  <a:prstClr val="black"/>
                </a:solidFill>
              </a:rPr>
              <a:t> </a:t>
            </a:r>
            <a:r>
              <a:rPr lang="en-US" sz="1100" dirty="0" smtClean="0">
                <a:solidFill>
                  <a:prstClr val="black"/>
                </a:solidFill>
              </a:rPr>
              <a:t>to </a:t>
            </a:r>
            <a:r>
              <a:rPr lang="en-US" sz="1100" dirty="0">
                <a:solidFill>
                  <a:prstClr val="black"/>
                </a:solidFill>
              </a:rPr>
              <a:t>orchestrate among different </a:t>
            </a:r>
            <a:r>
              <a:rPr lang="en-US" sz="1100" dirty="0" smtClean="0">
                <a:solidFill>
                  <a:prstClr val="black"/>
                </a:solidFill>
              </a:rPr>
              <a:t>teams </a:t>
            </a:r>
          </a:p>
          <a:p>
            <a:pPr marL="177796" indent="-177796">
              <a:buClr>
                <a:srgbClr val="4E84C4"/>
              </a:buClr>
              <a:buFont typeface="Wingdings" panose="05000000000000000000" pitchFamily="2" charset="2"/>
              <a:buChar char="§"/>
            </a:pPr>
            <a:r>
              <a:rPr lang="en-US" sz="1100" b="1" dirty="0" smtClean="0">
                <a:solidFill>
                  <a:prstClr val="black"/>
                </a:solidFill>
              </a:rPr>
              <a:t>2016</a:t>
            </a:r>
            <a:r>
              <a:rPr lang="en-US" sz="1100" dirty="0" smtClean="0">
                <a:solidFill>
                  <a:prstClr val="black"/>
                </a:solidFill>
              </a:rPr>
              <a:t> – 100% Agile with matured Agile DevOps Implementation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640" y="4867275"/>
            <a:ext cx="1341911" cy="190122"/>
          </a:xfrm>
        </p:spPr>
        <p:txBody>
          <a:bodyPr/>
          <a:lstStyle/>
          <a:p>
            <a:pPr algn="l"/>
            <a:r>
              <a:rPr lang="en-US" dirty="0"/>
              <a:t>TCS </a:t>
            </a:r>
            <a:r>
              <a:rPr lang="en-US" dirty="0" smtClean="0"/>
              <a:t>- </a:t>
            </a:r>
            <a:r>
              <a:rPr lang="en-US" dirty="0"/>
              <a:t>KP Confidential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14850" y="927693"/>
            <a:ext cx="3810000" cy="17620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796" indent="-177796">
              <a:buClr>
                <a:srgbClr val="4E84C4"/>
              </a:buClr>
              <a:buFont typeface="Wingdings" panose="05000000000000000000" pitchFamily="2" charset="2"/>
              <a:buChar char="§"/>
            </a:pPr>
            <a:r>
              <a:rPr lang="en-US" sz="1100" b="1" dirty="0" smtClean="0">
                <a:solidFill>
                  <a:prstClr val="black"/>
                </a:solidFill>
              </a:rPr>
              <a:t>2013</a:t>
            </a:r>
            <a:r>
              <a:rPr lang="en-US" sz="1100" dirty="0" smtClean="0">
                <a:solidFill>
                  <a:prstClr val="black"/>
                </a:solidFill>
              </a:rPr>
              <a:t> </a:t>
            </a:r>
            <a:r>
              <a:rPr lang="en-US" sz="1100" dirty="0">
                <a:solidFill>
                  <a:prstClr val="black"/>
                </a:solidFill>
              </a:rPr>
              <a:t>– Started </a:t>
            </a:r>
            <a:r>
              <a:rPr lang="en-US" sz="1100" b="1" dirty="0">
                <a:solidFill>
                  <a:prstClr val="black"/>
                </a:solidFill>
              </a:rPr>
              <a:t>Agile in Pilot </a:t>
            </a:r>
            <a:r>
              <a:rPr lang="en-US" sz="1100" dirty="0">
                <a:solidFill>
                  <a:prstClr val="black"/>
                </a:solidFill>
              </a:rPr>
              <a:t>mode</a:t>
            </a:r>
          </a:p>
          <a:p>
            <a:pPr marL="177796" indent="-177796">
              <a:buClr>
                <a:srgbClr val="4E84C4"/>
              </a:buClr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prstClr val="black"/>
                </a:solidFill>
              </a:rPr>
              <a:t>2014</a:t>
            </a:r>
            <a:r>
              <a:rPr lang="en-US" sz="1100" dirty="0">
                <a:solidFill>
                  <a:prstClr val="black"/>
                </a:solidFill>
              </a:rPr>
              <a:t> </a:t>
            </a:r>
            <a:r>
              <a:rPr lang="en-US" sz="1100" dirty="0" smtClean="0">
                <a:solidFill>
                  <a:prstClr val="black"/>
                </a:solidFill>
              </a:rPr>
              <a:t>– Introduced  </a:t>
            </a:r>
            <a:r>
              <a:rPr lang="en-US" sz="1100" b="1" dirty="0" smtClean="0">
                <a:solidFill>
                  <a:prstClr val="black"/>
                </a:solidFill>
              </a:rPr>
              <a:t>DevOps Practices along with Agile</a:t>
            </a:r>
            <a:endParaRPr lang="en-US" sz="1100" dirty="0">
              <a:solidFill>
                <a:prstClr val="black"/>
              </a:solidFill>
            </a:endParaRPr>
          </a:p>
          <a:p>
            <a:pPr marL="634996" lvl="1" indent="-177796">
              <a:buClr>
                <a:srgbClr val="4E84C4"/>
              </a:buClr>
              <a:buFont typeface="Wingdings" panose="05000000000000000000" pitchFamily="2" charset="2"/>
              <a:buChar char="ü"/>
            </a:pPr>
            <a:r>
              <a:rPr lang="en-US" sz="1100" dirty="0" smtClean="0">
                <a:solidFill>
                  <a:prstClr val="black"/>
                </a:solidFill>
              </a:rPr>
              <a:t>Lean Process</a:t>
            </a:r>
            <a:endParaRPr lang="en-US" sz="1100" dirty="0">
              <a:solidFill>
                <a:prstClr val="black"/>
              </a:solidFill>
            </a:endParaRPr>
          </a:p>
          <a:p>
            <a:pPr marL="634996" lvl="1" indent="-177796">
              <a:buClr>
                <a:srgbClr val="4E84C4"/>
              </a:buClr>
              <a:buFont typeface="Wingdings" panose="05000000000000000000" pitchFamily="2" charset="2"/>
              <a:buChar char="ü"/>
            </a:pPr>
            <a:r>
              <a:rPr lang="en-US" sz="1100" dirty="0" smtClean="0">
                <a:solidFill>
                  <a:prstClr val="black"/>
                </a:solidFill>
              </a:rPr>
              <a:t>Roles Rationalization for DevOps</a:t>
            </a:r>
            <a:endParaRPr lang="en-US" sz="1100" dirty="0">
              <a:solidFill>
                <a:prstClr val="black"/>
              </a:solidFill>
            </a:endParaRPr>
          </a:p>
          <a:p>
            <a:pPr marL="177796" indent="-177796">
              <a:buClr>
                <a:srgbClr val="4E84C4"/>
              </a:buClr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prstClr val="black"/>
                </a:solidFill>
              </a:rPr>
              <a:t>2015</a:t>
            </a:r>
            <a:r>
              <a:rPr lang="en-US" sz="1100" dirty="0">
                <a:solidFill>
                  <a:prstClr val="black"/>
                </a:solidFill>
              </a:rPr>
              <a:t> – </a:t>
            </a:r>
            <a:r>
              <a:rPr lang="en-US" sz="1100" b="1" dirty="0" smtClean="0">
                <a:solidFill>
                  <a:prstClr val="black"/>
                </a:solidFill>
              </a:rPr>
              <a:t>Increased  </a:t>
            </a:r>
            <a:r>
              <a:rPr lang="en-US" sz="1100" b="1" dirty="0">
                <a:solidFill>
                  <a:prstClr val="black"/>
                </a:solidFill>
              </a:rPr>
              <a:t>DevOps </a:t>
            </a:r>
            <a:r>
              <a:rPr lang="en-US" sz="1100" b="1" dirty="0" smtClean="0">
                <a:solidFill>
                  <a:prstClr val="black"/>
                </a:solidFill>
              </a:rPr>
              <a:t>maturity by</a:t>
            </a:r>
            <a:endParaRPr lang="en-US" sz="1100" b="1" dirty="0">
              <a:solidFill>
                <a:prstClr val="black"/>
              </a:solidFill>
            </a:endParaRPr>
          </a:p>
          <a:p>
            <a:pPr marL="634996" lvl="1" indent="-177796">
              <a:buClr>
                <a:srgbClr val="4E84C4"/>
              </a:buClr>
              <a:buFont typeface="Wingdings" panose="05000000000000000000" pitchFamily="2" charset="2"/>
              <a:buChar char="ü"/>
            </a:pPr>
            <a:r>
              <a:rPr lang="en-US" sz="1100" dirty="0" smtClean="0">
                <a:solidFill>
                  <a:prstClr val="black"/>
                </a:solidFill>
              </a:rPr>
              <a:t>Re-organization into ‘Single DevOps Team’</a:t>
            </a:r>
            <a:endParaRPr lang="en-US" sz="1100" dirty="0">
              <a:solidFill>
                <a:prstClr val="black"/>
              </a:solidFill>
            </a:endParaRPr>
          </a:p>
          <a:p>
            <a:pPr marL="634996" lvl="1" indent="-177796">
              <a:buClr>
                <a:srgbClr val="4E84C4"/>
              </a:buClr>
              <a:buFont typeface="Wingdings" panose="05000000000000000000" pitchFamily="2" charset="2"/>
              <a:buChar char="ü"/>
            </a:pPr>
            <a:r>
              <a:rPr lang="en-US" sz="1100" dirty="0" smtClean="0">
                <a:solidFill>
                  <a:prstClr val="black"/>
                </a:solidFill>
              </a:rPr>
              <a:t>Resource upskilling and new Tool sets</a:t>
            </a:r>
          </a:p>
          <a:p>
            <a:pPr marL="634996" lvl="1" indent="-177796">
              <a:buClr>
                <a:srgbClr val="4E84C4"/>
              </a:buClr>
              <a:buFont typeface="Wingdings" panose="05000000000000000000" pitchFamily="2" charset="2"/>
              <a:buChar char="ü"/>
            </a:pPr>
            <a:r>
              <a:rPr lang="en-US" sz="1100" dirty="0" smtClean="0">
                <a:solidFill>
                  <a:prstClr val="black"/>
                </a:solidFill>
              </a:rPr>
              <a:t>One Automation team for both Dev &amp; QA</a:t>
            </a:r>
            <a:endParaRPr lang="en-US" sz="1100" dirty="0">
              <a:solidFill>
                <a:prstClr val="black"/>
              </a:solidFill>
            </a:endParaRPr>
          </a:p>
          <a:p>
            <a:pPr marL="177796" indent="-177796">
              <a:buClr>
                <a:srgbClr val="4E84C4"/>
              </a:buClr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prstClr val="black"/>
                </a:solidFill>
              </a:rPr>
              <a:t>2016</a:t>
            </a:r>
            <a:r>
              <a:rPr lang="en-US" sz="1100" dirty="0">
                <a:solidFill>
                  <a:prstClr val="black"/>
                </a:solidFill>
              </a:rPr>
              <a:t> – </a:t>
            </a:r>
            <a:r>
              <a:rPr lang="en-US" sz="1100" b="1" dirty="0" smtClean="0">
                <a:solidFill>
                  <a:prstClr val="black"/>
                </a:solidFill>
              </a:rPr>
              <a:t>40% -50% </a:t>
            </a:r>
            <a:r>
              <a:rPr lang="en-US" sz="1100" dirty="0" smtClean="0">
                <a:solidFill>
                  <a:prstClr val="black"/>
                </a:solidFill>
              </a:rPr>
              <a:t>matured </a:t>
            </a:r>
            <a:r>
              <a:rPr lang="en-US" sz="1100" dirty="0">
                <a:solidFill>
                  <a:prstClr val="black"/>
                </a:solidFill>
              </a:rPr>
              <a:t>Agile DevOps </a:t>
            </a:r>
            <a:r>
              <a:rPr lang="en-US" sz="1100" dirty="0" smtClean="0">
                <a:solidFill>
                  <a:prstClr val="black"/>
                </a:solidFill>
              </a:rPr>
              <a:t>Implementation with automation and Shift left activities</a:t>
            </a: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7331" y="2952750"/>
            <a:ext cx="3989420" cy="769441"/>
          </a:xfrm>
          <a:prstGeom prst="rect">
            <a:avLst/>
          </a:prstGeom>
          <a:gradFill>
            <a:gsLst>
              <a:gs pos="0">
                <a:srgbClr val="B0DFF3"/>
              </a:gs>
              <a:gs pos="100000">
                <a:schemeClr val="bg1"/>
              </a:gs>
            </a:gsLst>
            <a:lin ang="16200000" scaled="0"/>
          </a:gradFill>
          <a:ln>
            <a:noFill/>
          </a:ln>
        </p:spPr>
        <p:txBody>
          <a:bodyPr wrap="square">
            <a:spAutoFit/>
          </a:bodyPr>
          <a:lstStyle/>
          <a:p>
            <a:pPr marL="232828" indent="-232828" defTabSz="914377">
              <a:buClr>
                <a:srgbClr val="4E84C4"/>
              </a:buClr>
              <a:buFont typeface="Wingdings" panose="05000000000000000000" pitchFamily="2" charset="2"/>
              <a:buChar char="§"/>
              <a:defRPr/>
            </a:pPr>
            <a:r>
              <a:rPr lang="en-GB" sz="1100" b="1" dirty="0" smtClean="0">
                <a:solidFill>
                  <a:srgbClr val="000000"/>
                </a:solidFill>
              </a:rPr>
              <a:t>Risk Mitigated DevOps Transformation Journey  </a:t>
            </a:r>
            <a:r>
              <a:rPr lang="en-GB" sz="1100" dirty="0" smtClean="0">
                <a:solidFill>
                  <a:srgbClr val="000000"/>
                </a:solidFill>
              </a:rPr>
              <a:t>– Staggered approach on Agile DevOps penetration</a:t>
            </a:r>
            <a:endParaRPr lang="en-GB" sz="1100" dirty="0">
              <a:solidFill>
                <a:srgbClr val="000000"/>
              </a:solidFill>
            </a:endParaRPr>
          </a:p>
          <a:p>
            <a:pPr marL="232828" indent="-232828" defTabSz="914377">
              <a:buClr>
                <a:srgbClr val="4E84C4"/>
              </a:buClr>
              <a:buFont typeface="Wingdings" panose="05000000000000000000" pitchFamily="2" charset="2"/>
              <a:buChar char="§"/>
              <a:defRPr/>
            </a:pPr>
            <a:r>
              <a:rPr lang="en-GB" sz="1100" b="1" dirty="0" smtClean="0">
                <a:solidFill>
                  <a:srgbClr val="000000"/>
                </a:solidFill>
              </a:rPr>
              <a:t>Effective Change Management </a:t>
            </a:r>
            <a:r>
              <a:rPr lang="en-GB" sz="1100" dirty="0" smtClean="0">
                <a:solidFill>
                  <a:srgbClr val="000000"/>
                </a:solidFill>
              </a:rPr>
              <a:t>leading to improved DevOps mindset</a:t>
            </a:r>
            <a:endParaRPr lang="en-GB" sz="11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26248" y="2949760"/>
            <a:ext cx="3898602" cy="769441"/>
          </a:xfrm>
          <a:prstGeom prst="rect">
            <a:avLst/>
          </a:prstGeom>
          <a:gradFill>
            <a:gsLst>
              <a:gs pos="0">
                <a:srgbClr val="B0DFF3"/>
              </a:gs>
              <a:gs pos="100000">
                <a:schemeClr val="bg1"/>
              </a:gs>
            </a:gsLst>
            <a:lin ang="16200000" scaled="0"/>
          </a:gradFill>
          <a:ln>
            <a:noFill/>
          </a:ln>
        </p:spPr>
        <p:txBody>
          <a:bodyPr wrap="square">
            <a:spAutoFit/>
          </a:bodyPr>
          <a:lstStyle/>
          <a:p>
            <a:pPr marL="232828" indent="-232828" defTabSz="914377">
              <a:buClr>
                <a:srgbClr val="4E84C4"/>
              </a:buClr>
              <a:buFont typeface="Wingdings" panose="05000000000000000000" pitchFamily="2" charset="2"/>
              <a:buChar char="§"/>
              <a:defRPr/>
            </a:pPr>
            <a:r>
              <a:rPr lang="en-GB" sz="1100" b="1" dirty="0">
                <a:solidFill>
                  <a:srgbClr val="000000"/>
                </a:solidFill>
              </a:rPr>
              <a:t>Risk Mitigated DevOps Transformation Journey  </a:t>
            </a:r>
            <a:r>
              <a:rPr lang="en-GB" sz="1100" dirty="0">
                <a:solidFill>
                  <a:srgbClr val="000000"/>
                </a:solidFill>
              </a:rPr>
              <a:t>– Staggered approach on Agile DevOps penetration</a:t>
            </a:r>
          </a:p>
          <a:p>
            <a:pPr marL="232828" indent="-232828" defTabSz="914377">
              <a:buClr>
                <a:srgbClr val="4E84C4"/>
              </a:buClr>
              <a:buFont typeface="Wingdings" panose="05000000000000000000" pitchFamily="2" charset="2"/>
              <a:buChar char="§"/>
              <a:defRPr/>
            </a:pPr>
            <a:r>
              <a:rPr lang="en-GB" sz="1100" b="1" dirty="0">
                <a:solidFill>
                  <a:srgbClr val="000000"/>
                </a:solidFill>
              </a:rPr>
              <a:t>Effective Change Management </a:t>
            </a:r>
            <a:r>
              <a:rPr lang="en-GB" sz="1100" dirty="0">
                <a:solidFill>
                  <a:srgbClr val="000000"/>
                </a:solidFill>
              </a:rPr>
              <a:t>leading to improved DevOps mindset</a:t>
            </a:r>
            <a:endParaRPr lang="en-GB" sz="11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277330" y="3990973"/>
            <a:ext cx="8047519" cy="638177"/>
          </a:xfrm>
          <a:prstGeom prst="rect">
            <a:avLst/>
          </a:prstGeom>
          <a:solidFill>
            <a:srgbClr val="FCEFA4"/>
          </a:solidFill>
          <a:ln>
            <a:noFill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anchor="b"/>
          <a:lstStyle/>
          <a:p>
            <a:pPr defTabSz="914377">
              <a:defRPr/>
            </a:pPr>
            <a:r>
              <a:rPr lang="en-GB" sz="1100" b="1" u="sng" dirty="0" smtClean="0">
                <a:solidFill>
                  <a:srgbClr val="000000"/>
                </a:solidFill>
                <a:cs typeface="Arial" pitchFamily="34" charset="0"/>
              </a:rPr>
              <a:t>Key Take </a:t>
            </a:r>
            <a:r>
              <a:rPr lang="en-GB" sz="1100" b="1" u="sng" dirty="0" err="1" smtClean="0">
                <a:solidFill>
                  <a:srgbClr val="000000"/>
                </a:solidFill>
                <a:cs typeface="Arial" pitchFamily="34" charset="0"/>
              </a:rPr>
              <a:t>Aways</a:t>
            </a:r>
            <a:r>
              <a:rPr lang="en-GB" sz="1100" b="1" u="sng" dirty="0" smtClean="0">
                <a:solidFill>
                  <a:srgbClr val="000000"/>
                </a:solidFill>
                <a:cs typeface="Arial" pitchFamily="34" charset="0"/>
              </a:rPr>
              <a:t>:</a:t>
            </a:r>
          </a:p>
          <a:p>
            <a:pPr defTabSz="914377">
              <a:defRPr/>
            </a:pPr>
            <a:r>
              <a:rPr lang="en-GB" sz="1100" dirty="0" smtClean="0">
                <a:solidFill>
                  <a:srgbClr val="000000"/>
                </a:solidFill>
                <a:cs typeface="Arial" pitchFamily="34" charset="0"/>
              </a:rPr>
              <a:t>Automation of Deploy </a:t>
            </a:r>
            <a:r>
              <a:rPr lang="en-GB" sz="1100" dirty="0">
                <a:solidFill>
                  <a:srgbClr val="000000"/>
                </a:solidFill>
                <a:cs typeface="Arial" pitchFamily="34" charset="0"/>
              </a:rPr>
              <a:t>to Test </a:t>
            </a:r>
            <a:r>
              <a:rPr lang="en-GB" sz="1100" dirty="0" smtClean="0">
                <a:solidFill>
                  <a:srgbClr val="000000"/>
                </a:solidFill>
                <a:cs typeface="Arial" pitchFamily="34" charset="0"/>
              </a:rPr>
              <a:t>and </a:t>
            </a:r>
            <a:r>
              <a:rPr lang="en-GB" sz="1100" dirty="0">
                <a:solidFill>
                  <a:srgbClr val="000000"/>
                </a:solidFill>
                <a:cs typeface="Arial" pitchFamily="34" charset="0"/>
              </a:rPr>
              <a:t>Environment validation </a:t>
            </a:r>
            <a:endParaRPr lang="en-GB" sz="1100" dirty="0" smtClean="0">
              <a:solidFill>
                <a:srgbClr val="000000"/>
              </a:solidFill>
              <a:cs typeface="Arial" pitchFamily="34" charset="0"/>
            </a:endParaRPr>
          </a:p>
          <a:p>
            <a:pPr defTabSz="914377">
              <a:defRPr/>
            </a:pPr>
            <a:r>
              <a:rPr lang="en-GB" sz="1100" dirty="0" smtClean="0">
                <a:solidFill>
                  <a:srgbClr val="000000"/>
                </a:solidFill>
                <a:cs typeface="Arial" pitchFamily="34" charset="0"/>
              </a:rPr>
              <a:t>Daily Regression cycles</a:t>
            </a:r>
            <a:endParaRPr lang="en-GB" sz="11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25614" y="723766"/>
            <a:ext cx="2403386" cy="203927"/>
          </a:xfrm>
          <a:prstGeom prst="rect">
            <a:avLst/>
          </a:prstGeom>
          <a:solidFill>
            <a:srgbClr val="0063BE">
              <a:alpha val="90000"/>
            </a:srgbClr>
          </a:solidFill>
          <a:ln w="9525" cap="flat" cmpd="sng" algn="ctr">
            <a:solidFill>
              <a:schemeClr val="accent1">
                <a:alpha val="90000"/>
              </a:schemeClr>
            </a:solidFill>
            <a:prstDash val="solid"/>
          </a:ln>
          <a:effectLst/>
        </p:spPr>
        <p:style>
          <a:lnRef idx="1">
            <a:scrgbClr r="0" g="0" b="0"/>
          </a:lnRef>
          <a:fillRef idx="1">
            <a:scrgbClr r="0" g="0" b="0"/>
          </a:fillRef>
          <a:effectRef idx="2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68580" tIns="34290" rIns="68580" bIns="34290" anchor="ctr"/>
          <a:lstStyle/>
          <a:p>
            <a:pPr algn="ctr" defTabSz="685783"/>
            <a:r>
              <a:rPr lang="en-US" sz="1400" b="1" dirty="0" smtClean="0">
                <a:solidFill>
                  <a:prstClr val="white"/>
                </a:solidFill>
              </a:rPr>
              <a:t>Leading US Financial Insurer</a:t>
            </a:r>
            <a:endParaRPr lang="en-US" sz="140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76800" y="723766"/>
            <a:ext cx="3200400" cy="203927"/>
          </a:xfrm>
          <a:prstGeom prst="rect">
            <a:avLst/>
          </a:prstGeom>
          <a:solidFill>
            <a:schemeClr val="accent3">
              <a:alpha val="90000"/>
            </a:schemeClr>
          </a:solidFill>
          <a:ln w="9525" cap="flat" cmpd="sng" algn="ctr">
            <a:solidFill>
              <a:schemeClr val="accent3">
                <a:alpha val="90000"/>
              </a:schemeClr>
            </a:solidFill>
            <a:prstDash val="solid"/>
          </a:ln>
          <a:effectLst/>
        </p:spPr>
        <p:style>
          <a:lnRef idx="1">
            <a:scrgbClr r="0" g="0" b="0"/>
          </a:lnRef>
          <a:fillRef idx="1">
            <a:scrgbClr r="0" g="0" b="0"/>
          </a:fillRef>
          <a:effectRef idx="2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68580" tIns="34290" rIns="68580" bIns="34290" anchor="ctr"/>
          <a:lstStyle/>
          <a:p>
            <a:pPr defTabSz="685783"/>
            <a:r>
              <a:rPr lang="en-US" sz="1300" b="1" dirty="0" smtClean="0">
                <a:solidFill>
                  <a:prstClr val="white"/>
                </a:solidFill>
              </a:rPr>
              <a:t>Leading North American Telecom Company</a:t>
            </a:r>
            <a:endParaRPr lang="en-US" sz="1300" b="1" dirty="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9713" y="115848"/>
            <a:ext cx="568913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chemeClr val="tx2"/>
                </a:solidFill>
              </a:rPr>
              <a:t>II. Agile DevOps Journey</a:t>
            </a:r>
            <a:endParaRPr lang="en-US" sz="23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10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9" grpId="0" animBg="1"/>
      <p:bldP spid="10" grpId="0" animBg="1"/>
      <p:bldP spid="11" grpId="0" animBg="1"/>
      <p:bldP spid="12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30663" y="927693"/>
            <a:ext cx="3879387" cy="19312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796" indent="-177796">
              <a:buClr>
                <a:srgbClr val="4E84C4"/>
              </a:buClr>
              <a:buFont typeface="Wingdings" panose="05000000000000000000" pitchFamily="2" charset="2"/>
              <a:buChar char="§"/>
            </a:pPr>
            <a:r>
              <a:rPr lang="en-US" sz="1100" b="1" dirty="0" smtClean="0">
                <a:solidFill>
                  <a:prstClr val="black"/>
                </a:solidFill>
              </a:rPr>
              <a:t>Streamlined the Release process </a:t>
            </a:r>
            <a:r>
              <a:rPr lang="en-US" sz="1100" dirty="0" smtClean="0">
                <a:solidFill>
                  <a:prstClr val="black"/>
                </a:solidFill>
              </a:rPr>
              <a:t>adapting to Agile DevOps</a:t>
            </a:r>
          </a:p>
          <a:p>
            <a:pPr marL="177796" indent="-177796">
              <a:buClr>
                <a:srgbClr val="4E84C4"/>
              </a:buClr>
              <a:buFont typeface="Wingdings" panose="05000000000000000000" pitchFamily="2" charset="2"/>
              <a:buChar char="§"/>
            </a:pPr>
            <a:r>
              <a:rPr lang="en-US" sz="1100" b="1" dirty="0" smtClean="0">
                <a:solidFill>
                  <a:prstClr val="black"/>
                </a:solidFill>
              </a:rPr>
              <a:t>Partnered with the customer </a:t>
            </a:r>
            <a:r>
              <a:rPr lang="en-US" sz="1100" dirty="0" smtClean="0">
                <a:solidFill>
                  <a:prstClr val="black"/>
                </a:solidFill>
              </a:rPr>
              <a:t>in identifying and implementing tools</a:t>
            </a:r>
          </a:p>
          <a:p>
            <a:pPr marL="177796" indent="-177796">
              <a:buClr>
                <a:srgbClr val="4E84C4"/>
              </a:buClr>
              <a:buFont typeface="Wingdings" panose="05000000000000000000" pitchFamily="2" charset="2"/>
              <a:buChar char="§"/>
            </a:pPr>
            <a:r>
              <a:rPr lang="en-US" sz="1100" dirty="0" smtClean="0">
                <a:solidFill>
                  <a:prstClr val="black"/>
                </a:solidFill>
              </a:rPr>
              <a:t>QA Governance Team and DevOps smart Teams enabled</a:t>
            </a:r>
          </a:p>
          <a:p>
            <a:pPr marL="634996" lvl="1" indent="-177796">
              <a:buClr>
                <a:srgbClr val="4E84C4"/>
              </a:buClr>
              <a:buFont typeface="Wingdings" panose="05000000000000000000" pitchFamily="2" charset="2"/>
              <a:buChar char="ü"/>
            </a:pPr>
            <a:r>
              <a:rPr lang="en-US" sz="1100" dirty="0" smtClean="0">
                <a:solidFill>
                  <a:prstClr val="black"/>
                </a:solidFill>
              </a:rPr>
              <a:t>Intergroup communication</a:t>
            </a:r>
          </a:p>
          <a:p>
            <a:pPr marL="634996" lvl="1" indent="-177796">
              <a:buClr>
                <a:srgbClr val="4E84C4"/>
              </a:buClr>
              <a:buFont typeface="Wingdings" panose="05000000000000000000" pitchFamily="2" charset="2"/>
              <a:buChar char="ü"/>
            </a:pPr>
            <a:r>
              <a:rPr lang="en-US" sz="1100" dirty="0" smtClean="0">
                <a:solidFill>
                  <a:prstClr val="black"/>
                </a:solidFill>
              </a:rPr>
              <a:t>Process </a:t>
            </a:r>
          </a:p>
          <a:p>
            <a:pPr marL="634996" lvl="1" indent="-177796">
              <a:buClr>
                <a:srgbClr val="4E84C4"/>
              </a:buClr>
              <a:buFont typeface="Wingdings" panose="05000000000000000000" pitchFamily="2" charset="2"/>
              <a:buChar char="ü"/>
            </a:pPr>
            <a:r>
              <a:rPr lang="en-US" sz="1100" dirty="0" smtClean="0">
                <a:solidFill>
                  <a:prstClr val="black"/>
                </a:solidFill>
              </a:rPr>
              <a:t>Tool roll outs</a:t>
            </a:r>
          </a:p>
          <a:p>
            <a:pPr marL="177796" indent="-177796">
              <a:buClr>
                <a:srgbClr val="4E84C4"/>
              </a:buClr>
              <a:buFont typeface="Wingdings" panose="05000000000000000000" pitchFamily="2" charset="2"/>
              <a:buChar char="§"/>
            </a:pPr>
            <a:r>
              <a:rPr lang="en-US" sz="1100" dirty="0" smtClean="0">
                <a:solidFill>
                  <a:prstClr val="black"/>
                </a:solidFill>
              </a:rPr>
              <a:t>Identified the projects for Scrum and Kanban modes</a:t>
            </a:r>
          </a:p>
          <a:p>
            <a:pPr marL="177796" indent="-177796">
              <a:buClr>
                <a:srgbClr val="4E84C4"/>
              </a:buClr>
              <a:buFont typeface="Wingdings" panose="05000000000000000000" pitchFamily="2" charset="2"/>
              <a:buChar char="§"/>
            </a:pPr>
            <a:r>
              <a:rPr lang="en-US" sz="1100" dirty="0" smtClean="0">
                <a:solidFill>
                  <a:prstClr val="black"/>
                </a:solidFill>
              </a:rPr>
              <a:t>Introduced </a:t>
            </a:r>
            <a:r>
              <a:rPr lang="en-US" sz="1100" b="1" dirty="0" smtClean="0">
                <a:solidFill>
                  <a:prstClr val="black"/>
                </a:solidFill>
              </a:rPr>
              <a:t>Independent Releases </a:t>
            </a:r>
            <a:r>
              <a:rPr lang="en-US" sz="1100" dirty="0" smtClean="0">
                <a:solidFill>
                  <a:prstClr val="black"/>
                </a:solidFill>
              </a:rPr>
              <a:t>for projects</a:t>
            </a:r>
          </a:p>
          <a:p>
            <a:pPr marL="177796" indent="-177796">
              <a:buClr>
                <a:srgbClr val="4E84C4"/>
              </a:buClr>
              <a:buFont typeface="Wingdings" panose="05000000000000000000" pitchFamily="2" charset="2"/>
              <a:buChar char="§"/>
            </a:pPr>
            <a:r>
              <a:rPr lang="en-US" sz="1100" dirty="0" smtClean="0">
                <a:solidFill>
                  <a:prstClr val="black"/>
                </a:solidFill>
              </a:rPr>
              <a:t>Created </a:t>
            </a:r>
            <a:r>
              <a:rPr lang="en-US" sz="1100" b="1" dirty="0" smtClean="0">
                <a:solidFill>
                  <a:prstClr val="black"/>
                </a:solidFill>
              </a:rPr>
              <a:t>dedicated Virtual servers </a:t>
            </a:r>
            <a:r>
              <a:rPr lang="en-US" sz="1100" dirty="0" smtClean="0">
                <a:solidFill>
                  <a:prstClr val="black"/>
                </a:solidFill>
              </a:rPr>
              <a:t>for independent lines of business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640" y="4867275"/>
            <a:ext cx="1341911" cy="190122"/>
          </a:xfrm>
        </p:spPr>
        <p:txBody>
          <a:bodyPr/>
          <a:lstStyle/>
          <a:p>
            <a:pPr algn="l"/>
            <a:r>
              <a:rPr lang="en-US" dirty="0"/>
              <a:t>TCS </a:t>
            </a:r>
            <a:r>
              <a:rPr lang="en-US" dirty="0" smtClean="0"/>
              <a:t>- </a:t>
            </a:r>
            <a:r>
              <a:rPr lang="en-US" dirty="0"/>
              <a:t>KP Confidential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14850" y="870677"/>
            <a:ext cx="3810000" cy="21005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796" indent="-177796">
              <a:buClr>
                <a:srgbClr val="4E84C4"/>
              </a:buClr>
              <a:buFont typeface="Wingdings" panose="05000000000000000000" pitchFamily="2" charset="2"/>
              <a:buChar char="§"/>
            </a:pPr>
            <a:r>
              <a:rPr lang="en-US" sz="1100" b="1" dirty="0" smtClean="0">
                <a:solidFill>
                  <a:prstClr val="black"/>
                </a:solidFill>
              </a:rPr>
              <a:t>3 Stage Implementation Process through meetings with</a:t>
            </a:r>
          </a:p>
          <a:p>
            <a:pPr marL="634996" lvl="1" indent="-177796">
              <a:buClr>
                <a:srgbClr val="4E84C4"/>
              </a:buClr>
              <a:buFont typeface="Wingdings" panose="05000000000000000000" pitchFamily="2" charset="2"/>
              <a:buChar char="ü"/>
            </a:pPr>
            <a:r>
              <a:rPr lang="en-US" sz="1100" b="1" dirty="0">
                <a:solidFill>
                  <a:prstClr val="black"/>
                </a:solidFill>
              </a:rPr>
              <a:t>TCS DevOps consultants and </a:t>
            </a:r>
            <a:r>
              <a:rPr lang="en-US" sz="1100" b="1" dirty="0" smtClean="0">
                <a:solidFill>
                  <a:prstClr val="black"/>
                </a:solidFill>
              </a:rPr>
              <a:t>Managers </a:t>
            </a:r>
            <a:r>
              <a:rPr lang="en-US" sz="1100" dirty="0" smtClean="0">
                <a:solidFill>
                  <a:prstClr val="black"/>
                </a:solidFill>
              </a:rPr>
              <a:t>- DevOps </a:t>
            </a:r>
            <a:r>
              <a:rPr lang="en-US" sz="1100" dirty="0">
                <a:solidFill>
                  <a:prstClr val="black"/>
                </a:solidFill>
              </a:rPr>
              <a:t>Recommendations </a:t>
            </a:r>
            <a:r>
              <a:rPr lang="en-US" sz="1100" dirty="0" smtClean="0">
                <a:solidFill>
                  <a:prstClr val="black"/>
                </a:solidFill>
              </a:rPr>
              <a:t>and consolidation </a:t>
            </a:r>
          </a:p>
          <a:p>
            <a:pPr marL="634996" lvl="1" indent="-177796">
              <a:buClr>
                <a:srgbClr val="4E84C4"/>
              </a:buClr>
              <a:buFont typeface="Wingdings" panose="05000000000000000000" pitchFamily="2" charset="2"/>
              <a:buChar char="ü"/>
            </a:pPr>
            <a:r>
              <a:rPr lang="en-US" sz="1100" b="1" dirty="0" smtClean="0">
                <a:solidFill>
                  <a:prstClr val="black"/>
                </a:solidFill>
              </a:rPr>
              <a:t>Customer &amp; TCS Leads </a:t>
            </a:r>
            <a:r>
              <a:rPr lang="en-US" sz="1100" dirty="0" smtClean="0">
                <a:solidFill>
                  <a:prstClr val="black"/>
                </a:solidFill>
              </a:rPr>
              <a:t>-  Detailed Strategy &amp; Roadmap</a:t>
            </a:r>
          </a:p>
          <a:p>
            <a:pPr marL="634996" lvl="1" indent="-177796">
              <a:buClr>
                <a:srgbClr val="4E84C4"/>
              </a:buClr>
              <a:buFont typeface="Wingdings" panose="05000000000000000000" pitchFamily="2" charset="2"/>
              <a:buChar char="ü"/>
            </a:pPr>
            <a:r>
              <a:rPr lang="en-US" sz="1100" b="1" dirty="0" smtClean="0">
                <a:solidFill>
                  <a:prstClr val="black"/>
                </a:solidFill>
              </a:rPr>
              <a:t>TCS DevOps Team </a:t>
            </a:r>
            <a:r>
              <a:rPr lang="en-US" sz="1100" dirty="0" smtClean="0">
                <a:solidFill>
                  <a:prstClr val="black"/>
                </a:solidFill>
              </a:rPr>
              <a:t>– Scope &amp; process finalization</a:t>
            </a:r>
            <a:endParaRPr lang="en-US" sz="1100" dirty="0">
              <a:solidFill>
                <a:prstClr val="black"/>
              </a:solidFill>
            </a:endParaRPr>
          </a:p>
          <a:p>
            <a:pPr marL="177796" indent="-177796">
              <a:buClr>
                <a:srgbClr val="4E84C4"/>
              </a:buClr>
              <a:buFont typeface="Wingdings" panose="05000000000000000000" pitchFamily="2" charset="2"/>
              <a:buChar char="§"/>
            </a:pPr>
            <a:r>
              <a:rPr lang="en-US" sz="1100" dirty="0" smtClean="0">
                <a:solidFill>
                  <a:prstClr val="black"/>
                </a:solidFill>
              </a:rPr>
              <a:t>Cross utilization and  resource re-definition based on the technology and domain</a:t>
            </a:r>
          </a:p>
          <a:p>
            <a:pPr marL="634996" lvl="1" indent="-177796">
              <a:buClr>
                <a:srgbClr val="4E84C4"/>
              </a:buClr>
              <a:buFont typeface="Wingdings" panose="05000000000000000000" pitchFamily="2" charset="2"/>
              <a:buChar char="ü"/>
            </a:pPr>
            <a:r>
              <a:rPr lang="en-US" sz="1100" b="1" dirty="0" smtClean="0">
                <a:solidFill>
                  <a:prstClr val="black"/>
                </a:solidFill>
              </a:rPr>
              <a:t>Dev Team </a:t>
            </a:r>
            <a:r>
              <a:rPr lang="en-US" sz="1100" dirty="0" smtClean="0">
                <a:solidFill>
                  <a:prstClr val="black"/>
                </a:solidFill>
              </a:rPr>
              <a:t>– Development &amp; Testing</a:t>
            </a:r>
          </a:p>
          <a:p>
            <a:pPr marL="634996" lvl="1" indent="-177796">
              <a:buClr>
                <a:srgbClr val="4E84C4"/>
              </a:buClr>
              <a:buFont typeface="Wingdings" panose="05000000000000000000" pitchFamily="2" charset="2"/>
              <a:buChar char="ü"/>
            </a:pPr>
            <a:r>
              <a:rPr lang="en-US" sz="1100" b="1" dirty="0" smtClean="0">
                <a:solidFill>
                  <a:prstClr val="black"/>
                </a:solidFill>
              </a:rPr>
              <a:t>Software Dev Engineers </a:t>
            </a:r>
            <a:r>
              <a:rPr lang="en-US" sz="1100" dirty="0" smtClean="0">
                <a:solidFill>
                  <a:prstClr val="black"/>
                </a:solidFill>
              </a:rPr>
              <a:t>– Automation &amp; defect fix</a:t>
            </a:r>
          </a:p>
          <a:p>
            <a:pPr marL="634996" lvl="1" indent="-177796">
              <a:buClr>
                <a:srgbClr val="4E84C4"/>
              </a:buClr>
              <a:buFont typeface="Wingdings" panose="05000000000000000000" pitchFamily="2" charset="2"/>
              <a:buChar char="ü"/>
            </a:pPr>
            <a:r>
              <a:rPr lang="en-US" sz="1100" b="1" dirty="0" smtClean="0">
                <a:solidFill>
                  <a:prstClr val="black"/>
                </a:solidFill>
              </a:rPr>
              <a:t>CI/CD Team</a:t>
            </a:r>
            <a:r>
              <a:rPr lang="en-US" sz="1100" dirty="0" smtClean="0">
                <a:solidFill>
                  <a:prstClr val="black"/>
                </a:solidFill>
              </a:rPr>
              <a:t> – CI-CD Pipeline creation</a:t>
            </a:r>
          </a:p>
          <a:p>
            <a:pPr marL="177796" indent="-177796">
              <a:buClr>
                <a:srgbClr val="4E84C4"/>
              </a:buClr>
              <a:buFont typeface="Wingdings" panose="05000000000000000000" pitchFamily="2" charset="2"/>
              <a:buChar char="§"/>
            </a:pPr>
            <a:r>
              <a:rPr lang="en-US" sz="1100" dirty="0" smtClean="0">
                <a:solidFill>
                  <a:prstClr val="black"/>
                </a:solidFill>
              </a:rPr>
              <a:t>Scrum meetings through video calls &amp; webcams in ODC</a:t>
            </a:r>
          </a:p>
        </p:txBody>
      </p:sp>
      <p:sp>
        <p:nvSpPr>
          <p:cNvPr id="9" name="Rectangle 8"/>
          <p:cNvSpPr/>
          <p:nvPr/>
        </p:nvSpPr>
        <p:spPr>
          <a:xfrm>
            <a:off x="277331" y="2952750"/>
            <a:ext cx="3989420" cy="938719"/>
          </a:xfrm>
          <a:prstGeom prst="rect">
            <a:avLst/>
          </a:prstGeom>
          <a:gradFill>
            <a:gsLst>
              <a:gs pos="0">
                <a:srgbClr val="B0DFF3"/>
              </a:gs>
              <a:gs pos="100000">
                <a:schemeClr val="bg1"/>
              </a:gs>
            </a:gsLst>
            <a:lin ang="16200000" scaled="0"/>
          </a:gradFill>
          <a:ln>
            <a:noFill/>
          </a:ln>
        </p:spPr>
        <p:txBody>
          <a:bodyPr wrap="square">
            <a:spAutoFit/>
          </a:bodyPr>
          <a:lstStyle/>
          <a:p>
            <a:pPr marL="232828" indent="-232828" defTabSz="914377">
              <a:buClr>
                <a:srgbClr val="4E84C4"/>
              </a:buClr>
              <a:buFont typeface="Wingdings" panose="05000000000000000000" pitchFamily="2" charset="2"/>
              <a:buChar char="§"/>
            </a:pPr>
            <a:r>
              <a:rPr lang="en-US" sz="1100" dirty="0" smtClean="0">
                <a:solidFill>
                  <a:srgbClr val="000000"/>
                </a:solidFill>
              </a:rPr>
              <a:t>Release time was reduced from </a:t>
            </a:r>
            <a:r>
              <a:rPr lang="en-US" sz="1100" b="1" dirty="0" smtClean="0">
                <a:solidFill>
                  <a:srgbClr val="000000"/>
                </a:solidFill>
              </a:rPr>
              <a:t>1 month </a:t>
            </a:r>
            <a:r>
              <a:rPr lang="en-US" sz="1100" dirty="0" smtClean="0">
                <a:solidFill>
                  <a:srgbClr val="000000"/>
                </a:solidFill>
              </a:rPr>
              <a:t>to </a:t>
            </a:r>
            <a:r>
              <a:rPr lang="en-US" sz="1100" b="1" dirty="0" smtClean="0">
                <a:solidFill>
                  <a:srgbClr val="000000"/>
                </a:solidFill>
              </a:rPr>
              <a:t>2 weeks Agile</a:t>
            </a:r>
          </a:p>
          <a:p>
            <a:pPr marL="232828" indent="-232828" defTabSz="914377">
              <a:buClr>
                <a:srgbClr val="4E84C4"/>
              </a:buClr>
              <a:buFont typeface="Wingdings" panose="05000000000000000000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Multiple releases </a:t>
            </a:r>
            <a:r>
              <a:rPr lang="en-US" sz="1100" dirty="0" smtClean="0">
                <a:solidFill>
                  <a:srgbClr val="000000"/>
                </a:solidFill>
              </a:rPr>
              <a:t>were accommodated due to Independent releases</a:t>
            </a:r>
          </a:p>
          <a:p>
            <a:pPr marL="232828" indent="-232828" defTabSz="914377">
              <a:buClr>
                <a:srgbClr val="4E84C4"/>
              </a:buClr>
              <a:buFont typeface="Wingdings" panose="05000000000000000000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Server utilization time and Environment downtime </a:t>
            </a:r>
            <a:r>
              <a:rPr lang="en-US" sz="1100" dirty="0" smtClean="0">
                <a:solidFill>
                  <a:srgbClr val="000000"/>
                </a:solidFill>
              </a:rPr>
              <a:t>is improved with independent servers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26247" y="3105150"/>
            <a:ext cx="3898602" cy="600164"/>
          </a:xfrm>
          <a:prstGeom prst="rect">
            <a:avLst/>
          </a:prstGeom>
          <a:gradFill>
            <a:gsLst>
              <a:gs pos="0">
                <a:srgbClr val="B0DFF3"/>
              </a:gs>
              <a:gs pos="100000">
                <a:schemeClr val="bg1"/>
              </a:gs>
            </a:gsLst>
            <a:lin ang="16200000" scaled="0"/>
          </a:gradFill>
          <a:ln>
            <a:noFill/>
          </a:ln>
        </p:spPr>
        <p:txBody>
          <a:bodyPr wrap="square">
            <a:spAutoFit/>
          </a:bodyPr>
          <a:lstStyle/>
          <a:p>
            <a:pPr marL="232828" indent="-232828" defTabSz="914377">
              <a:buClr>
                <a:srgbClr val="4E84C4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rgbClr val="000000"/>
                </a:solidFill>
              </a:rPr>
              <a:t>Release time was reduced from </a:t>
            </a:r>
            <a:r>
              <a:rPr lang="en-US" sz="1100" b="1" dirty="0">
                <a:solidFill>
                  <a:srgbClr val="000000"/>
                </a:solidFill>
              </a:rPr>
              <a:t>1 month </a:t>
            </a:r>
            <a:r>
              <a:rPr lang="en-US" sz="1100" dirty="0">
                <a:solidFill>
                  <a:srgbClr val="000000"/>
                </a:solidFill>
              </a:rPr>
              <a:t>to </a:t>
            </a:r>
            <a:r>
              <a:rPr lang="en-US" sz="1100" b="1" dirty="0">
                <a:solidFill>
                  <a:srgbClr val="000000"/>
                </a:solidFill>
              </a:rPr>
              <a:t>2 weeks Agile</a:t>
            </a:r>
          </a:p>
          <a:p>
            <a:pPr marL="232828" indent="-232828" defTabSz="914377">
              <a:buClr>
                <a:srgbClr val="4E84C4"/>
              </a:buClr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rgbClr val="000000"/>
                </a:solidFill>
              </a:rPr>
              <a:t>Multiple releases </a:t>
            </a:r>
            <a:r>
              <a:rPr lang="en-US" sz="1100" dirty="0">
                <a:solidFill>
                  <a:srgbClr val="000000"/>
                </a:solidFill>
              </a:rPr>
              <a:t>were accommodated due to Independent </a:t>
            </a:r>
            <a:r>
              <a:rPr lang="en-US" sz="1100" dirty="0" smtClean="0">
                <a:solidFill>
                  <a:srgbClr val="000000"/>
                </a:solidFill>
              </a:rPr>
              <a:t>releases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277330" y="3990973"/>
            <a:ext cx="8047519" cy="638177"/>
          </a:xfrm>
          <a:prstGeom prst="rect">
            <a:avLst/>
          </a:prstGeom>
          <a:solidFill>
            <a:srgbClr val="FCEFA4"/>
          </a:solidFill>
          <a:ln>
            <a:noFill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anchor="b"/>
          <a:lstStyle/>
          <a:p>
            <a:pPr defTabSz="914377">
              <a:defRPr/>
            </a:pPr>
            <a:r>
              <a:rPr lang="en-GB" sz="1100" b="1" u="sng" dirty="0" smtClean="0">
                <a:solidFill>
                  <a:srgbClr val="000000"/>
                </a:solidFill>
                <a:cs typeface="Arial" pitchFamily="34" charset="0"/>
              </a:rPr>
              <a:t>Key Takeaways:</a:t>
            </a:r>
          </a:p>
          <a:p>
            <a:pPr defTabSz="914377">
              <a:defRPr/>
            </a:pPr>
            <a:r>
              <a:rPr lang="en-GB" sz="1100" dirty="0" smtClean="0">
                <a:solidFill>
                  <a:srgbClr val="000000"/>
                </a:solidFill>
                <a:cs typeface="Arial" pitchFamily="34" charset="0"/>
              </a:rPr>
              <a:t>Tool Identification , roll out process  and Intergroup coordination through dedicated </a:t>
            </a:r>
            <a:r>
              <a:rPr lang="en-GB" sz="1100" b="1" dirty="0" smtClean="0">
                <a:solidFill>
                  <a:srgbClr val="000000"/>
                </a:solidFill>
                <a:cs typeface="Arial" pitchFamily="34" charset="0"/>
              </a:rPr>
              <a:t>DevOps Team</a:t>
            </a:r>
          </a:p>
          <a:p>
            <a:pPr defTabSz="914377">
              <a:defRPr/>
            </a:pPr>
            <a:r>
              <a:rPr lang="en-GB" sz="1100" dirty="0" smtClean="0">
                <a:solidFill>
                  <a:srgbClr val="000000"/>
                </a:solidFill>
                <a:cs typeface="Arial" pitchFamily="34" charset="0"/>
              </a:rPr>
              <a:t>Better understanding of requirements through </a:t>
            </a:r>
            <a:r>
              <a:rPr lang="en-GB" sz="1100" b="1" dirty="0" smtClean="0">
                <a:solidFill>
                  <a:srgbClr val="000000"/>
                </a:solidFill>
                <a:cs typeface="Arial" pitchFamily="34" charset="0"/>
              </a:rPr>
              <a:t>live chats and webcams in ODCs</a:t>
            </a:r>
            <a:endParaRPr lang="en-GB" sz="11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25614" y="723766"/>
            <a:ext cx="2403386" cy="203927"/>
          </a:xfrm>
          <a:prstGeom prst="rect">
            <a:avLst/>
          </a:prstGeom>
          <a:solidFill>
            <a:srgbClr val="0063BE">
              <a:alpha val="90000"/>
            </a:srgbClr>
          </a:solidFill>
          <a:ln w="9525" cap="flat" cmpd="sng" algn="ctr">
            <a:solidFill>
              <a:schemeClr val="accent1">
                <a:alpha val="90000"/>
              </a:schemeClr>
            </a:solidFill>
            <a:prstDash val="solid"/>
          </a:ln>
          <a:effectLst/>
        </p:spPr>
        <p:style>
          <a:lnRef idx="1">
            <a:scrgbClr r="0" g="0" b="0"/>
          </a:lnRef>
          <a:fillRef idx="1">
            <a:scrgbClr r="0" g="0" b="0"/>
          </a:fillRef>
          <a:effectRef idx="2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68580" tIns="34290" rIns="68580" bIns="34290" anchor="ctr"/>
          <a:lstStyle/>
          <a:p>
            <a:pPr algn="ctr" defTabSz="685783"/>
            <a:r>
              <a:rPr lang="en-US" sz="1400" b="1" dirty="0" smtClean="0">
                <a:solidFill>
                  <a:prstClr val="white"/>
                </a:solidFill>
              </a:rPr>
              <a:t>Leading US Financial Insurer</a:t>
            </a:r>
            <a:endParaRPr lang="en-US" sz="140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76800" y="666750"/>
            <a:ext cx="3200400" cy="203927"/>
          </a:xfrm>
          <a:prstGeom prst="rect">
            <a:avLst/>
          </a:prstGeom>
          <a:solidFill>
            <a:schemeClr val="accent3">
              <a:alpha val="90000"/>
            </a:schemeClr>
          </a:solidFill>
          <a:ln w="9525" cap="flat" cmpd="sng" algn="ctr">
            <a:solidFill>
              <a:schemeClr val="accent3">
                <a:alpha val="90000"/>
              </a:schemeClr>
            </a:solidFill>
            <a:prstDash val="solid"/>
          </a:ln>
          <a:effectLst/>
        </p:spPr>
        <p:style>
          <a:lnRef idx="1">
            <a:scrgbClr r="0" g="0" b="0"/>
          </a:lnRef>
          <a:fillRef idx="1">
            <a:scrgbClr r="0" g="0" b="0"/>
          </a:fillRef>
          <a:effectRef idx="2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68580" tIns="34290" rIns="68580" bIns="34290" anchor="ctr"/>
          <a:lstStyle/>
          <a:p>
            <a:pPr defTabSz="685783"/>
            <a:r>
              <a:rPr lang="en-US" sz="1300" b="1" dirty="0" smtClean="0">
                <a:solidFill>
                  <a:prstClr val="white"/>
                </a:solidFill>
              </a:rPr>
              <a:t>Leading North American Telecom Company</a:t>
            </a:r>
            <a:endParaRPr lang="en-US" sz="1300" b="1" dirty="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9713" y="115848"/>
            <a:ext cx="568913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chemeClr val="tx2"/>
                </a:solidFill>
              </a:rPr>
              <a:t>III. DevOps Implementation</a:t>
            </a:r>
            <a:endParaRPr lang="en-US" sz="23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10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build="p"/>
      <p:bldP spid="16" grpId="0" animBg="1"/>
      <p:bldP spid="9" grpId="0" animBg="1"/>
      <p:bldP spid="10" grpId="0" animBg="1"/>
      <p:bldP spid="11" grpId="0" animBg="1"/>
      <p:bldP spid="12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30663" y="927693"/>
            <a:ext cx="3879387" cy="17620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796" indent="-177796">
              <a:buClr>
                <a:srgbClr val="4E84C4"/>
              </a:buClr>
              <a:buFont typeface="Wingdings" panose="05000000000000000000" pitchFamily="2" charset="2"/>
              <a:buChar char="§"/>
            </a:pPr>
            <a:r>
              <a:rPr lang="en-US" sz="1100" b="1" dirty="0" smtClean="0">
                <a:solidFill>
                  <a:prstClr val="black"/>
                </a:solidFill>
              </a:rPr>
              <a:t>Automation Types </a:t>
            </a:r>
            <a:r>
              <a:rPr lang="en-US" sz="1100" dirty="0" smtClean="0">
                <a:solidFill>
                  <a:prstClr val="black"/>
                </a:solidFill>
              </a:rPr>
              <a:t>– </a:t>
            </a:r>
          </a:p>
          <a:p>
            <a:pPr marL="634996" lvl="1" indent="-177796">
              <a:buClr>
                <a:srgbClr val="4E84C4"/>
              </a:buClr>
              <a:buFont typeface="Wingdings" panose="05000000000000000000" pitchFamily="2" charset="2"/>
              <a:buChar char="ü"/>
            </a:pPr>
            <a:r>
              <a:rPr lang="en-US" sz="1100" dirty="0" smtClean="0">
                <a:solidFill>
                  <a:prstClr val="black"/>
                </a:solidFill>
              </a:rPr>
              <a:t>Regression &amp; Functional</a:t>
            </a:r>
          </a:p>
          <a:p>
            <a:pPr marL="634996" lvl="1" indent="-177796">
              <a:buClr>
                <a:srgbClr val="4E84C4"/>
              </a:buClr>
              <a:buFont typeface="Wingdings" panose="05000000000000000000" pitchFamily="2" charset="2"/>
              <a:buChar char="ü"/>
            </a:pPr>
            <a:r>
              <a:rPr lang="en-US" sz="1100" dirty="0" smtClean="0">
                <a:solidFill>
                  <a:prstClr val="black"/>
                </a:solidFill>
              </a:rPr>
              <a:t>Environment Validation</a:t>
            </a:r>
          </a:p>
          <a:p>
            <a:pPr marL="634996" lvl="1" indent="-177796">
              <a:buClr>
                <a:srgbClr val="4E84C4"/>
              </a:buClr>
              <a:buFont typeface="Wingdings" panose="05000000000000000000" pitchFamily="2" charset="2"/>
              <a:buChar char="ü"/>
            </a:pPr>
            <a:r>
              <a:rPr lang="en-US" sz="1100" dirty="0" smtClean="0">
                <a:solidFill>
                  <a:prstClr val="black"/>
                </a:solidFill>
              </a:rPr>
              <a:t>Unmanned Build execution</a:t>
            </a:r>
          </a:p>
          <a:p>
            <a:pPr marL="634996" lvl="1" indent="-177796">
              <a:buClr>
                <a:srgbClr val="4E84C4"/>
              </a:buClr>
              <a:buFont typeface="Wingdings" panose="05000000000000000000" pitchFamily="2" charset="2"/>
              <a:buChar char="ü"/>
            </a:pPr>
            <a:r>
              <a:rPr lang="en-US" sz="1100" dirty="0" smtClean="0">
                <a:solidFill>
                  <a:prstClr val="black"/>
                </a:solidFill>
              </a:rPr>
              <a:t>N Sprint and N-1 Sprint automation</a:t>
            </a:r>
          </a:p>
          <a:p>
            <a:pPr marL="177796" indent="-177796">
              <a:buClr>
                <a:srgbClr val="4E84C4"/>
              </a:buClr>
              <a:buFont typeface="Wingdings" panose="05000000000000000000" pitchFamily="2" charset="2"/>
              <a:buChar char="§"/>
            </a:pPr>
            <a:r>
              <a:rPr lang="en-US" sz="1100" b="1" dirty="0" smtClean="0">
                <a:solidFill>
                  <a:prstClr val="black"/>
                </a:solidFill>
              </a:rPr>
              <a:t>Tools Used </a:t>
            </a:r>
            <a:r>
              <a:rPr lang="en-US" sz="1100" dirty="0" smtClean="0">
                <a:solidFill>
                  <a:prstClr val="black"/>
                </a:solidFill>
              </a:rPr>
              <a:t>– Jenkins, UFT, Selenium, </a:t>
            </a:r>
            <a:r>
              <a:rPr lang="en-US" sz="1100" dirty="0" err="1" smtClean="0">
                <a:solidFill>
                  <a:prstClr val="black"/>
                </a:solidFill>
              </a:rPr>
              <a:t>Urbancode</a:t>
            </a:r>
            <a:r>
              <a:rPr lang="en-US" sz="1100" dirty="0">
                <a:solidFill>
                  <a:prstClr val="black"/>
                </a:solidFill>
              </a:rPr>
              <a:t>, HP PC, HP Fortify, IBM </a:t>
            </a:r>
            <a:r>
              <a:rPr lang="en-US" sz="1100" dirty="0" err="1">
                <a:solidFill>
                  <a:prstClr val="black"/>
                </a:solidFill>
              </a:rPr>
              <a:t>Appscan</a:t>
            </a:r>
            <a:r>
              <a:rPr lang="en-US" sz="1100" dirty="0">
                <a:solidFill>
                  <a:prstClr val="black"/>
                </a:solidFill>
              </a:rPr>
              <a:t>, TCS </a:t>
            </a:r>
            <a:r>
              <a:rPr lang="en-US" sz="1100" dirty="0" smtClean="0">
                <a:solidFill>
                  <a:prstClr val="black"/>
                </a:solidFill>
              </a:rPr>
              <a:t>WANEM, IBM Optim, Perfecto Mobile</a:t>
            </a:r>
          </a:p>
          <a:p>
            <a:pPr marL="177796" indent="-177796">
              <a:buClr>
                <a:srgbClr val="4E84C4"/>
              </a:buClr>
              <a:buFont typeface="Wingdings" panose="05000000000000000000" pitchFamily="2" charset="2"/>
              <a:buChar char="§"/>
            </a:pPr>
            <a:r>
              <a:rPr lang="en-US" sz="1100" dirty="0" smtClean="0">
                <a:solidFill>
                  <a:prstClr val="black"/>
                </a:solidFill>
              </a:rPr>
              <a:t>DevOps Governance Team coordinates with the decentralized Functional QA Team to support Automation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640" y="4867275"/>
            <a:ext cx="1341911" cy="190122"/>
          </a:xfrm>
        </p:spPr>
        <p:txBody>
          <a:bodyPr/>
          <a:lstStyle/>
          <a:p>
            <a:pPr algn="l"/>
            <a:r>
              <a:rPr lang="en-US" dirty="0"/>
              <a:t>TCS </a:t>
            </a:r>
            <a:r>
              <a:rPr lang="en-US" dirty="0" smtClean="0"/>
              <a:t>- </a:t>
            </a:r>
            <a:r>
              <a:rPr lang="en-US" dirty="0"/>
              <a:t>KP Confidential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14850" y="927693"/>
            <a:ext cx="3810000" cy="17620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796" indent="-177796">
              <a:buClr>
                <a:srgbClr val="4E84C4"/>
              </a:buClr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prstClr val="black"/>
                </a:solidFill>
              </a:rPr>
              <a:t>Automation Types </a:t>
            </a:r>
            <a:r>
              <a:rPr lang="en-US" sz="1100" dirty="0">
                <a:solidFill>
                  <a:prstClr val="black"/>
                </a:solidFill>
              </a:rPr>
              <a:t>– </a:t>
            </a:r>
          </a:p>
          <a:p>
            <a:pPr marL="634996" lvl="1" indent="-177796">
              <a:buClr>
                <a:srgbClr val="4E84C4"/>
              </a:buClr>
              <a:buFont typeface="Wingdings" panose="05000000000000000000" pitchFamily="2" charset="2"/>
              <a:buChar char="ü"/>
            </a:pPr>
            <a:r>
              <a:rPr lang="en-US" sz="1100" dirty="0">
                <a:solidFill>
                  <a:prstClr val="black"/>
                </a:solidFill>
              </a:rPr>
              <a:t>Regression &amp; Functional</a:t>
            </a:r>
          </a:p>
          <a:p>
            <a:pPr marL="634996" lvl="1" indent="-177796">
              <a:buClr>
                <a:srgbClr val="4E84C4"/>
              </a:buClr>
              <a:buFont typeface="Wingdings" panose="05000000000000000000" pitchFamily="2" charset="2"/>
              <a:buChar char="ü"/>
            </a:pPr>
            <a:r>
              <a:rPr lang="en-US" sz="1100" dirty="0" smtClean="0">
                <a:solidFill>
                  <a:prstClr val="black"/>
                </a:solidFill>
              </a:rPr>
              <a:t>Mobile Test Automation</a:t>
            </a:r>
            <a:endParaRPr lang="en-US" sz="1100" dirty="0">
              <a:solidFill>
                <a:prstClr val="black"/>
              </a:solidFill>
            </a:endParaRPr>
          </a:p>
          <a:p>
            <a:pPr marL="634996" lvl="1" indent="-177796">
              <a:buClr>
                <a:srgbClr val="4E84C4"/>
              </a:buClr>
              <a:buFont typeface="Wingdings" panose="05000000000000000000" pitchFamily="2" charset="2"/>
              <a:buChar char="ü"/>
            </a:pPr>
            <a:r>
              <a:rPr lang="en-US" sz="1100" dirty="0" smtClean="0">
                <a:solidFill>
                  <a:prstClr val="black"/>
                </a:solidFill>
              </a:rPr>
              <a:t>N </a:t>
            </a:r>
            <a:r>
              <a:rPr lang="en-US" sz="1100" dirty="0">
                <a:solidFill>
                  <a:prstClr val="black"/>
                </a:solidFill>
              </a:rPr>
              <a:t>Sprint and N-1 Sprint </a:t>
            </a:r>
            <a:r>
              <a:rPr lang="en-US" sz="1100" dirty="0" smtClean="0">
                <a:solidFill>
                  <a:prstClr val="black"/>
                </a:solidFill>
              </a:rPr>
              <a:t>automation</a:t>
            </a:r>
          </a:p>
          <a:p>
            <a:pPr marL="634996" lvl="1" indent="-177796">
              <a:buClr>
                <a:srgbClr val="4E84C4"/>
              </a:buClr>
              <a:buFont typeface="Wingdings" panose="05000000000000000000" pitchFamily="2" charset="2"/>
              <a:buChar char="ü"/>
            </a:pPr>
            <a:r>
              <a:rPr lang="en-US" sz="1100" dirty="0" smtClean="0">
                <a:solidFill>
                  <a:prstClr val="black"/>
                </a:solidFill>
              </a:rPr>
              <a:t>Virtualizatio</a:t>
            </a:r>
            <a:r>
              <a:rPr lang="en-US" sz="1100" dirty="0">
                <a:solidFill>
                  <a:prstClr val="black"/>
                </a:solidFill>
              </a:rPr>
              <a:t>n</a:t>
            </a:r>
          </a:p>
          <a:p>
            <a:pPr marL="177796" indent="-177796">
              <a:buClr>
                <a:srgbClr val="4E84C4"/>
              </a:buClr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prstClr val="black"/>
                </a:solidFill>
              </a:rPr>
              <a:t>Tools Used </a:t>
            </a:r>
            <a:r>
              <a:rPr lang="en-US" sz="1100" dirty="0">
                <a:solidFill>
                  <a:prstClr val="black"/>
                </a:solidFill>
              </a:rPr>
              <a:t>– Jenkins, </a:t>
            </a:r>
            <a:r>
              <a:rPr lang="en-US" sz="1100" dirty="0" smtClean="0">
                <a:solidFill>
                  <a:prstClr val="black"/>
                </a:solidFill>
              </a:rPr>
              <a:t>Selenium</a:t>
            </a:r>
            <a:r>
              <a:rPr lang="en-US" sz="1100" dirty="0">
                <a:solidFill>
                  <a:prstClr val="black"/>
                </a:solidFill>
              </a:rPr>
              <a:t>, </a:t>
            </a:r>
            <a:r>
              <a:rPr lang="en-US" sz="1100" dirty="0" smtClean="0">
                <a:solidFill>
                  <a:prstClr val="black"/>
                </a:solidFill>
              </a:rPr>
              <a:t>Serenity, </a:t>
            </a:r>
            <a:r>
              <a:rPr lang="en-US" sz="1100" dirty="0" err="1" smtClean="0">
                <a:solidFill>
                  <a:prstClr val="black"/>
                </a:solidFill>
              </a:rPr>
              <a:t>Appium</a:t>
            </a:r>
            <a:r>
              <a:rPr lang="en-US" sz="1100" dirty="0" smtClean="0">
                <a:solidFill>
                  <a:prstClr val="black"/>
                </a:solidFill>
              </a:rPr>
              <a:t>, Python framework, TCS </a:t>
            </a:r>
            <a:r>
              <a:rPr lang="en-US" sz="1100" dirty="0" err="1" smtClean="0">
                <a:solidFill>
                  <a:prstClr val="black"/>
                </a:solidFill>
              </a:rPr>
              <a:t>EnTDMS</a:t>
            </a:r>
            <a:r>
              <a:rPr lang="en-US" sz="1100" dirty="0" smtClean="0">
                <a:solidFill>
                  <a:prstClr val="black"/>
                </a:solidFill>
              </a:rPr>
              <a:t>, </a:t>
            </a:r>
            <a:r>
              <a:rPr lang="en-US" sz="1100" dirty="0" err="1" smtClean="0">
                <a:solidFill>
                  <a:prstClr val="black"/>
                </a:solidFill>
              </a:rPr>
              <a:t>GoCD</a:t>
            </a:r>
            <a:r>
              <a:rPr lang="en-US" sz="1100" dirty="0" smtClean="0">
                <a:solidFill>
                  <a:prstClr val="black"/>
                </a:solidFill>
              </a:rPr>
              <a:t>, </a:t>
            </a:r>
            <a:r>
              <a:rPr lang="en-US" sz="1100" dirty="0" err="1" smtClean="0">
                <a:solidFill>
                  <a:prstClr val="black"/>
                </a:solidFill>
              </a:rPr>
              <a:t>Teamcity</a:t>
            </a:r>
            <a:r>
              <a:rPr lang="en-US" sz="1100" dirty="0" smtClean="0">
                <a:solidFill>
                  <a:prstClr val="black"/>
                </a:solidFill>
              </a:rPr>
              <a:t> &amp; Octopus</a:t>
            </a:r>
            <a:endParaRPr lang="en-US" sz="1100" dirty="0">
              <a:solidFill>
                <a:prstClr val="black"/>
              </a:solidFill>
            </a:endParaRPr>
          </a:p>
          <a:p>
            <a:pPr marL="177796" indent="-177796">
              <a:buClr>
                <a:srgbClr val="4E84C4"/>
              </a:buClr>
              <a:buFont typeface="Wingdings" panose="05000000000000000000" pitchFamily="2" charset="2"/>
              <a:buChar char="§"/>
            </a:pPr>
            <a:r>
              <a:rPr lang="en-US" sz="1100" dirty="0" smtClean="0">
                <a:solidFill>
                  <a:prstClr val="black"/>
                </a:solidFill>
              </a:rPr>
              <a:t>Matured </a:t>
            </a:r>
            <a:r>
              <a:rPr lang="en-US" sz="1100" b="1" dirty="0" smtClean="0">
                <a:solidFill>
                  <a:prstClr val="black"/>
                </a:solidFill>
              </a:rPr>
              <a:t>code driven automation framework </a:t>
            </a:r>
            <a:r>
              <a:rPr lang="en-US" sz="1100" dirty="0" smtClean="0">
                <a:solidFill>
                  <a:prstClr val="black"/>
                </a:solidFill>
              </a:rPr>
              <a:t>,  </a:t>
            </a:r>
            <a:r>
              <a:rPr lang="en-US" sz="1100" b="1" dirty="0" smtClean="0">
                <a:solidFill>
                  <a:prstClr val="black"/>
                </a:solidFill>
              </a:rPr>
              <a:t>Early Testing </a:t>
            </a:r>
            <a:r>
              <a:rPr lang="en-US" sz="1100" dirty="0" smtClean="0">
                <a:solidFill>
                  <a:prstClr val="black"/>
                </a:solidFill>
              </a:rPr>
              <a:t>in VM Environments and </a:t>
            </a:r>
            <a:r>
              <a:rPr lang="en-US" sz="1100" b="1" dirty="0" smtClean="0">
                <a:solidFill>
                  <a:prstClr val="black"/>
                </a:solidFill>
              </a:rPr>
              <a:t>CI-CD</a:t>
            </a:r>
            <a:r>
              <a:rPr lang="en-US" sz="1100" dirty="0" smtClean="0">
                <a:solidFill>
                  <a:prstClr val="black"/>
                </a:solidFill>
              </a:rPr>
              <a:t> process</a:t>
            </a:r>
          </a:p>
          <a:p>
            <a:pPr marL="177796" indent="-177796">
              <a:buClr>
                <a:srgbClr val="4E84C4"/>
              </a:buClr>
              <a:buFont typeface="Wingdings" panose="05000000000000000000" pitchFamily="2" charset="2"/>
              <a:buChar char="§"/>
            </a:pPr>
            <a:r>
              <a:rPr lang="en-US" sz="1100" dirty="0" smtClean="0">
                <a:solidFill>
                  <a:prstClr val="black"/>
                </a:solidFill>
              </a:rPr>
              <a:t>Virtualization  - to eliminate dependencies</a:t>
            </a: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7331" y="2924175"/>
            <a:ext cx="3989420" cy="938719"/>
          </a:xfrm>
          <a:prstGeom prst="rect">
            <a:avLst/>
          </a:prstGeom>
          <a:gradFill>
            <a:gsLst>
              <a:gs pos="0">
                <a:srgbClr val="B0DFF3"/>
              </a:gs>
              <a:gs pos="100000">
                <a:schemeClr val="bg1"/>
              </a:gs>
            </a:gsLst>
            <a:lin ang="16200000" scaled="0"/>
          </a:gradFill>
          <a:ln>
            <a:noFill/>
          </a:ln>
        </p:spPr>
        <p:txBody>
          <a:bodyPr wrap="square">
            <a:spAutoFit/>
          </a:bodyPr>
          <a:lstStyle/>
          <a:p>
            <a:pPr marL="232828" indent="-232828" defTabSz="914377">
              <a:buClr>
                <a:srgbClr val="4E84C4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rgbClr val="000000"/>
                </a:solidFill>
              </a:rPr>
              <a:t>Time to Market improved from </a:t>
            </a:r>
            <a:r>
              <a:rPr lang="en-US" sz="1100" b="1" dirty="0">
                <a:solidFill>
                  <a:srgbClr val="000000"/>
                </a:solidFill>
              </a:rPr>
              <a:t>128</a:t>
            </a:r>
            <a:r>
              <a:rPr lang="en-US" sz="1100" dirty="0">
                <a:solidFill>
                  <a:srgbClr val="000000"/>
                </a:solidFill>
              </a:rPr>
              <a:t> days to </a:t>
            </a:r>
            <a:r>
              <a:rPr lang="en-US" sz="1100" b="1" dirty="0">
                <a:solidFill>
                  <a:srgbClr val="000000"/>
                </a:solidFill>
              </a:rPr>
              <a:t>78</a:t>
            </a:r>
            <a:r>
              <a:rPr lang="en-US" sz="1100" dirty="0">
                <a:solidFill>
                  <a:srgbClr val="000000"/>
                </a:solidFill>
              </a:rPr>
              <a:t> days</a:t>
            </a:r>
          </a:p>
          <a:p>
            <a:pPr marL="232828" indent="-232828" defTabSz="914377">
              <a:buClr>
                <a:srgbClr val="4E84C4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rgbClr val="000000"/>
                </a:solidFill>
              </a:rPr>
              <a:t>Increase in throughput – from </a:t>
            </a:r>
            <a:r>
              <a:rPr lang="en-US" sz="1100" b="1" dirty="0">
                <a:solidFill>
                  <a:srgbClr val="000000"/>
                </a:solidFill>
              </a:rPr>
              <a:t>15K changes </a:t>
            </a:r>
            <a:r>
              <a:rPr lang="en-US" sz="1100" dirty="0">
                <a:solidFill>
                  <a:srgbClr val="000000"/>
                </a:solidFill>
              </a:rPr>
              <a:t>tested/year to </a:t>
            </a:r>
            <a:r>
              <a:rPr lang="en-US" sz="1100" b="1" dirty="0">
                <a:solidFill>
                  <a:srgbClr val="000000"/>
                </a:solidFill>
              </a:rPr>
              <a:t>30K</a:t>
            </a:r>
            <a:r>
              <a:rPr lang="en-US" sz="1100" dirty="0">
                <a:solidFill>
                  <a:srgbClr val="000000"/>
                </a:solidFill>
              </a:rPr>
              <a:t> changes tested/year</a:t>
            </a:r>
          </a:p>
          <a:p>
            <a:pPr marL="232828" indent="-232828" defTabSz="914377">
              <a:buClr>
                <a:srgbClr val="4E84C4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rgbClr val="000000"/>
                </a:solidFill>
              </a:rPr>
              <a:t>Time to Deployment improved from </a:t>
            </a:r>
            <a:r>
              <a:rPr lang="en-US" sz="1100" b="1" dirty="0">
                <a:solidFill>
                  <a:srgbClr val="000000"/>
                </a:solidFill>
              </a:rPr>
              <a:t>15 </a:t>
            </a:r>
            <a:r>
              <a:rPr lang="en-US" sz="1100" dirty="0">
                <a:solidFill>
                  <a:srgbClr val="000000"/>
                </a:solidFill>
              </a:rPr>
              <a:t>days to </a:t>
            </a:r>
            <a:r>
              <a:rPr lang="en-US" sz="1100" b="1" dirty="0">
                <a:solidFill>
                  <a:srgbClr val="000000"/>
                </a:solidFill>
              </a:rPr>
              <a:t>6 </a:t>
            </a:r>
            <a:r>
              <a:rPr lang="en-US" sz="1100" dirty="0">
                <a:solidFill>
                  <a:srgbClr val="000000"/>
                </a:solidFill>
              </a:rPr>
              <a:t>days</a:t>
            </a:r>
          </a:p>
          <a:p>
            <a:pPr marL="232828" indent="-232828" defTabSz="914377">
              <a:buClr>
                <a:srgbClr val="4E84C4"/>
              </a:buClr>
              <a:buFont typeface="Wingdings" panose="05000000000000000000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Reduction in test data turn around time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26248" y="3021509"/>
            <a:ext cx="3898602" cy="769441"/>
          </a:xfrm>
          <a:prstGeom prst="rect">
            <a:avLst/>
          </a:prstGeom>
          <a:gradFill>
            <a:gsLst>
              <a:gs pos="0">
                <a:srgbClr val="B0DFF3"/>
              </a:gs>
              <a:gs pos="100000">
                <a:schemeClr val="bg1"/>
              </a:gs>
            </a:gsLst>
            <a:lin ang="16200000" scaled="0"/>
          </a:gradFill>
          <a:ln>
            <a:noFill/>
          </a:ln>
        </p:spPr>
        <p:txBody>
          <a:bodyPr wrap="square">
            <a:spAutoFit/>
          </a:bodyPr>
          <a:lstStyle/>
          <a:p>
            <a:pPr marL="232828" indent="-232828" defTabSz="914377">
              <a:buClr>
                <a:srgbClr val="4E84C4"/>
              </a:buClr>
              <a:buFont typeface="Wingdings" panose="05000000000000000000" pitchFamily="2" charset="2"/>
              <a:buChar char="§"/>
            </a:pPr>
            <a:r>
              <a:rPr lang="en-US" sz="1100" dirty="0" smtClean="0">
                <a:solidFill>
                  <a:srgbClr val="000000"/>
                </a:solidFill>
              </a:rPr>
              <a:t>Turn around time  </a:t>
            </a:r>
            <a:r>
              <a:rPr lang="en-US" sz="1100" dirty="0">
                <a:solidFill>
                  <a:srgbClr val="000000"/>
                </a:solidFill>
              </a:rPr>
              <a:t>improved from </a:t>
            </a:r>
            <a:r>
              <a:rPr lang="en-US" sz="1100" b="1" dirty="0" smtClean="0">
                <a:solidFill>
                  <a:srgbClr val="000000"/>
                </a:solidFill>
              </a:rPr>
              <a:t>4 weeks </a:t>
            </a:r>
            <a:r>
              <a:rPr lang="en-US" sz="1100" dirty="0" smtClean="0">
                <a:solidFill>
                  <a:srgbClr val="000000"/>
                </a:solidFill>
              </a:rPr>
              <a:t>deployment window to</a:t>
            </a:r>
            <a:r>
              <a:rPr lang="en-US" sz="1100" b="1" dirty="0" smtClean="0">
                <a:solidFill>
                  <a:srgbClr val="000000"/>
                </a:solidFill>
              </a:rPr>
              <a:t> 1 week </a:t>
            </a:r>
            <a:r>
              <a:rPr lang="en-US" sz="1100" dirty="0" smtClean="0">
                <a:solidFill>
                  <a:srgbClr val="000000"/>
                </a:solidFill>
              </a:rPr>
              <a:t>deployments</a:t>
            </a:r>
            <a:endParaRPr lang="en-US" sz="1100" dirty="0">
              <a:solidFill>
                <a:srgbClr val="000000"/>
              </a:solidFill>
            </a:endParaRPr>
          </a:p>
          <a:p>
            <a:pPr marL="232828" indent="-232828" defTabSz="914377">
              <a:buClr>
                <a:srgbClr val="4E84C4"/>
              </a:buClr>
              <a:buFont typeface="Wingdings" panose="05000000000000000000" pitchFamily="2" charset="2"/>
              <a:buChar char="§"/>
            </a:pPr>
            <a:r>
              <a:rPr lang="en-US" sz="1100" dirty="0" smtClean="0">
                <a:solidFill>
                  <a:srgbClr val="000000"/>
                </a:solidFill>
              </a:rPr>
              <a:t>Reduced the Testing window from </a:t>
            </a:r>
            <a:r>
              <a:rPr lang="en-US" sz="1100" b="1" dirty="0" smtClean="0">
                <a:solidFill>
                  <a:srgbClr val="000000"/>
                </a:solidFill>
              </a:rPr>
              <a:t>2 weeks </a:t>
            </a:r>
            <a:r>
              <a:rPr lang="en-US" sz="1100" dirty="0" smtClean="0">
                <a:solidFill>
                  <a:srgbClr val="000000"/>
                </a:solidFill>
              </a:rPr>
              <a:t>to </a:t>
            </a:r>
            <a:r>
              <a:rPr lang="en-US" sz="1100" b="1" dirty="0" smtClean="0">
                <a:solidFill>
                  <a:srgbClr val="000000"/>
                </a:solidFill>
              </a:rPr>
              <a:t>4 days</a:t>
            </a:r>
          </a:p>
          <a:p>
            <a:pPr marL="232828" indent="-232828" defTabSz="914377">
              <a:buClr>
                <a:srgbClr val="4E84C4"/>
              </a:buClr>
              <a:buFont typeface="Wingdings" panose="05000000000000000000" pitchFamily="2" charset="2"/>
              <a:buChar char="§"/>
            </a:pPr>
            <a:r>
              <a:rPr lang="en-US" sz="1100" dirty="0" smtClean="0">
                <a:solidFill>
                  <a:srgbClr val="000000"/>
                </a:solidFill>
              </a:rPr>
              <a:t>Maximum identification of defects early in SDLC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277330" y="3990973"/>
            <a:ext cx="8047519" cy="638177"/>
          </a:xfrm>
          <a:prstGeom prst="rect">
            <a:avLst/>
          </a:prstGeom>
          <a:solidFill>
            <a:srgbClr val="FCEFA4"/>
          </a:solidFill>
          <a:ln>
            <a:noFill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anchor="t"/>
          <a:lstStyle/>
          <a:p>
            <a:pPr defTabSz="914377">
              <a:defRPr/>
            </a:pPr>
            <a:r>
              <a:rPr lang="en-GB" sz="1200" b="1" u="sng" dirty="0">
                <a:solidFill>
                  <a:srgbClr val="000000"/>
                </a:solidFill>
                <a:cs typeface="Arial" pitchFamily="34" charset="0"/>
              </a:rPr>
              <a:t>Key Takeaways:</a:t>
            </a:r>
          </a:p>
          <a:p>
            <a:pPr defTabSz="914377">
              <a:defRPr/>
            </a:pPr>
            <a:r>
              <a:rPr lang="en-GB" sz="1100" dirty="0" smtClean="0">
                <a:solidFill>
                  <a:srgbClr val="000000"/>
                </a:solidFill>
                <a:cs typeface="Arial" pitchFamily="34" charset="0"/>
              </a:rPr>
              <a:t>Usage of IBM </a:t>
            </a:r>
            <a:r>
              <a:rPr lang="en-GB" sz="1100" dirty="0" err="1" smtClean="0">
                <a:solidFill>
                  <a:srgbClr val="000000"/>
                </a:solidFill>
                <a:cs typeface="Arial" pitchFamily="34" charset="0"/>
              </a:rPr>
              <a:t>Optim</a:t>
            </a:r>
            <a:r>
              <a:rPr lang="en-GB" sz="1100" dirty="0" smtClean="0">
                <a:solidFill>
                  <a:srgbClr val="000000"/>
                </a:solidFill>
                <a:cs typeface="Arial" pitchFamily="34" charset="0"/>
              </a:rPr>
              <a:t> Tool for Automated Data reset for Automation scripts and data manufacturing</a:t>
            </a:r>
          </a:p>
          <a:p>
            <a:pPr defTabSz="914377">
              <a:defRPr/>
            </a:pPr>
            <a:r>
              <a:rPr lang="en-GB" sz="1100" dirty="0" smtClean="0">
                <a:solidFill>
                  <a:srgbClr val="000000"/>
                </a:solidFill>
                <a:cs typeface="Arial" pitchFamily="34" charset="0"/>
              </a:rPr>
              <a:t>Early defect identification through Testing in VM boxes before deploying  into Dev Region</a:t>
            </a:r>
          </a:p>
          <a:p>
            <a:pPr defTabSz="914377">
              <a:defRPr/>
            </a:pPr>
            <a:endParaRPr lang="en-GB" sz="11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25614" y="723766"/>
            <a:ext cx="2403386" cy="203927"/>
          </a:xfrm>
          <a:prstGeom prst="rect">
            <a:avLst/>
          </a:prstGeom>
          <a:solidFill>
            <a:srgbClr val="0063BE">
              <a:alpha val="90000"/>
            </a:srgbClr>
          </a:solidFill>
          <a:ln w="9525" cap="flat" cmpd="sng" algn="ctr">
            <a:solidFill>
              <a:schemeClr val="accent1">
                <a:alpha val="90000"/>
              </a:schemeClr>
            </a:solidFill>
            <a:prstDash val="solid"/>
          </a:ln>
          <a:effectLst/>
        </p:spPr>
        <p:style>
          <a:lnRef idx="1">
            <a:scrgbClr r="0" g="0" b="0"/>
          </a:lnRef>
          <a:fillRef idx="1">
            <a:scrgbClr r="0" g="0" b="0"/>
          </a:fillRef>
          <a:effectRef idx="2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68580" tIns="34290" rIns="68580" bIns="34290" anchor="ctr"/>
          <a:lstStyle/>
          <a:p>
            <a:pPr algn="ctr" defTabSz="685783"/>
            <a:r>
              <a:rPr lang="en-US" sz="1400" b="1" dirty="0" smtClean="0">
                <a:solidFill>
                  <a:prstClr val="white"/>
                </a:solidFill>
              </a:rPr>
              <a:t>Leading US Financial Insurer</a:t>
            </a:r>
            <a:endParaRPr lang="en-US" sz="140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76800" y="723766"/>
            <a:ext cx="3200400" cy="203927"/>
          </a:xfrm>
          <a:prstGeom prst="rect">
            <a:avLst/>
          </a:prstGeom>
          <a:solidFill>
            <a:schemeClr val="accent3">
              <a:alpha val="90000"/>
            </a:schemeClr>
          </a:solidFill>
          <a:ln w="9525" cap="flat" cmpd="sng" algn="ctr">
            <a:solidFill>
              <a:schemeClr val="accent3">
                <a:alpha val="90000"/>
              </a:schemeClr>
            </a:solidFill>
            <a:prstDash val="solid"/>
          </a:ln>
          <a:effectLst/>
        </p:spPr>
        <p:style>
          <a:lnRef idx="1">
            <a:scrgbClr r="0" g="0" b="0"/>
          </a:lnRef>
          <a:fillRef idx="1">
            <a:scrgbClr r="0" g="0" b="0"/>
          </a:fillRef>
          <a:effectRef idx="2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68580" tIns="34290" rIns="68580" bIns="34290" anchor="ctr"/>
          <a:lstStyle/>
          <a:p>
            <a:pPr defTabSz="685783"/>
            <a:r>
              <a:rPr lang="en-US" sz="1300" b="1" dirty="0" smtClean="0">
                <a:solidFill>
                  <a:prstClr val="white"/>
                </a:solidFill>
              </a:rPr>
              <a:t>Leading North American Telecom Company</a:t>
            </a:r>
            <a:endParaRPr lang="en-US" sz="1300" b="1" dirty="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9713" y="115848"/>
            <a:ext cx="568913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chemeClr val="tx2"/>
                </a:solidFill>
              </a:rPr>
              <a:t>IV. Automation</a:t>
            </a:r>
            <a:endParaRPr lang="en-US" sz="23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10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9" grpId="0" animBg="1"/>
      <p:bldP spid="10" grpId="0" animBg="1"/>
      <p:bldP spid="11" grpId="0" animBg="1"/>
      <p:bldP spid="12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30663" y="927693"/>
            <a:ext cx="3879387" cy="15927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796" indent="-177796">
              <a:buClr>
                <a:srgbClr val="4E84C4"/>
              </a:buClr>
              <a:buFont typeface="Wingdings" panose="05000000000000000000" pitchFamily="2" charset="2"/>
              <a:buChar char="§"/>
            </a:pPr>
            <a:r>
              <a:rPr lang="en-US" sz="1100" b="1" dirty="0" smtClean="0">
                <a:solidFill>
                  <a:prstClr val="black"/>
                </a:solidFill>
              </a:rPr>
              <a:t>3</a:t>
            </a:r>
            <a:r>
              <a:rPr lang="en-US" sz="1100" dirty="0" smtClean="0">
                <a:solidFill>
                  <a:prstClr val="black"/>
                </a:solidFill>
              </a:rPr>
              <a:t> Dimensional Metrics capture</a:t>
            </a:r>
            <a:endParaRPr lang="en-US" sz="1100" dirty="0">
              <a:solidFill>
                <a:prstClr val="black"/>
              </a:solidFill>
            </a:endParaRPr>
          </a:p>
          <a:p>
            <a:pPr marL="406390" indent="-177796">
              <a:buClr>
                <a:srgbClr val="4E84C4"/>
              </a:buClr>
              <a:buFont typeface="Calibri" panose="020F0502020204030204" pitchFamily="34" charset="0"/>
              <a:buChar char="‒"/>
            </a:pPr>
            <a:r>
              <a:rPr lang="en-US" sz="1100" b="1" dirty="0" smtClean="0">
                <a:solidFill>
                  <a:prstClr val="black"/>
                </a:solidFill>
              </a:rPr>
              <a:t>DevOps</a:t>
            </a:r>
            <a:r>
              <a:rPr lang="en-US" sz="1100" dirty="0" smtClean="0">
                <a:solidFill>
                  <a:prstClr val="black"/>
                </a:solidFill>
              </a:rPr>
              <a:t> – Time to Release, Change Related Incidents</a:t>
            </a:r>
            <a:endParaRPr lang="en-US" sz="1100" dirty="0">
              <a:solidFill>
                <a:prstClr val="black"/>
              </a:solidFill>
            </a:endParaRPr>
          </a:p>
          <a:p>
            <a:pPr marL="406390" indent="-177796">
              <a:buClr>
                <a:srgbClr val="4E84C4"/>
              </a:buClr>
              <a:buFont typeface="Calibri" panose="020F0502020204030204" pitchFamily="34" charset="0"/>
              <a:buChar char="‒"/>
            </a:pPr>
            <a:r>
              <a:rPr lang="en-US" sz="1100" b="1" dirty="0" smtClean="0">
                <a:solidFill>
                  <a:prstClr val="black"/>
                </a:solidFill>
              </a:rPr>
              <a:t>Agile </a:t>
            </a:r>
            <a:r>
              <a:rPr lang="en-US" sz="1100" dirty="0" smtClean="0">
                <a:solidFill>
                  <a:prstClr val="black"/>
                </a:solidFill>
              </a:rPr>
              <a:t>- ????</a:t>
            </a:r>
            <a:endParaRPr lang="en-US" sz="1100" dirty="0">
              <a:solidFill>
                <a:prstClr val="black"/>
              </a:solidFill>
            </a:endParaRPr>
          </a:p>
          <a:p>
            <a:pPr marL="406390" indent="-177796">
              <a:buClr>
                <a:srgbClr val="4E84C4"/>
              </a:buClr>
              <a:buFont typeface="Calibri" panose="020F0502020204030204" pitchFamily="34" charset="0"/>
              <a:buChar char="‒"/>
            </a:pPr>
            <a:r>
              <a:rPr lang="en-US" sz="1100" b="1" dirty="0" smtClean="0">
                <a:solidFill>
                  <a:prstClr val="black"/>
                </a:solidFill>
              </a:rPr>
              <a:t>Automation</a:t>
            </a:r>
            <a:r>
              <a:rPr lang="en-US" sz="1100" dirty="0" smtClean="0">
                <a:solidFill>
                  <a:prstClr val="black"/>
                </a:solidFill>
              </a:rPr>
              <a:t> – Regression Automation, Environment Health check and Deployments</a:t>
            </a:r>
            <a:endParaRPr lang="en-US" sz="1100" dirty="0">
              <a:solidFill>
                <a:prstClr val="black"/>
              </a:solidFill>
            </a:endParaRPr>
          </a:p>
          <a:p>
            <a:pPr marL="177796" indent="-177796">
              <a:buClr>
                <a:srgbClr val="4E84C4"/>
              </a:buClr>
              <a:buFont typeface="Wingdings" panose="05000000000000000000" pitchFamily="2" charset="2"/>
              <a:buChar char="§"/>
            </a:pPr>
            <a:r>
              <a:rPr lang="en-US" sz="1100" b="1" dirty="0" smtClean="0">
                <a:solidFill>
                  <a:prstClr val="black"/>
                </a:solidFill>
              </a:rPr>
              <a:t>Live </a:t>
            </a:r>
            <a:r>
              <a:rPr lang="en-US" sz="1100" b="1" dirty="0">
                <a:solidFill>
                  <a:prstClr val="black"/>
                </a:solidFill>
              </a:rPr>
              <a:t>dashboard</a:t>
            </a:r>
            <a:r>
              <a:rPr lang="en-US" sz="1100" dirty="0">
                <a:solidFill>
                  <a:prstClr val="black"/>
                </a:solidFill>
              </a:rPr>
              <a:t> usage </a:t>
            </a:r>
            <a:r>
              <a:rPr lang="en-US" sz="1100" dirty="0" smtClean="0">
                <a:solidFill>
                  <a:prstClr val="black"/>
                </a:solidFill>
              </a:rPr>
              <a:t>through </a:t>
            </a:r>
            <a:r>
              <a:rPr lang="en-US" sz="1100" b="1" dirty="0">
                <a:solidFill>
                  <a:prstClr val="black"/>
                </a:solidFill>
              </a:rPr>
              <a:t>SAP BO </a:t>
            </a:r>
            <a:r>
              <a:rPr lang="en-US" sz="1100" dirty="0">
                <a:solidFill>
                  <a:prstClr val="black"/>
                </a:solidFill>
              </a:rPr>
              <a:t>connected to service </a:t>
            </a:r>
            <a:r>
              <a:rPr lang="en-US" sz="1100" dirty="0" smtClean="0">
                <a:solidFill>
                  <a:prstClr val="black"/>
                </a:solidFill>
              </a:rPr>
              <a:t>management tool</a:t>
            </a:r>
          </a:p>
          <a:p>
            <a:pPr marL="177796" indent="-177796">
              <a:buClr>
                <a:srgbClr val="4E84C4"/>
              </a:buClr>
              <a:buFont typeface="Wingdings" panose="05000000000000000000" pitchFamily="2" charset="2"/>
              <a:buChar char="§"/>
            </a:pPr>
            <a:r>
              <a:rPr lang="en-US" sz="1100" dirty="0" smtClean="0">
                <a:solidFill>
                  <a:prstClr val="black"/>
                </a:solidFill>
              </a:rPr>
              <a:t>Metrics captured for every release and has 1 year data for comparison trends</a:t>
            </a: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640" y="4867275"/>
            <a:ext cx="1341911" cy="190122"/>
          </a:xfrm>
        </p:spPr>
        <p:txBody>
          <a:bodyPr/>
          <a:lstStyle/>
          <a:p>
            <a:pPr algn="l"/>
            <a:r>
              <a:rPr lang="en-US" dirty="0"/>
              <a:t>TCS </a:t>
            </a:r>
            <a:r>
              <a:rPr lang="en-US" dirty="0" smtClean="0"/>
              <a:t>- </a:t>
            </a:r>
            <a:r>
              <a:rPr lang="en-US" dirty="0"/>
              <a:t>KP Confidential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14850" y="927693"/>
            <a:ext cx="3810000" cy="14234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796" indent="-177796">
              <a:buClr>
                <a:srgbClr val="4E84C4"/>
              </a:buClr>
              <a:buFont typeface="Wingdings" panose="05000000000000000000" pitchFamily="2" charset="2"/>
              <a:buChar char="§"/>
            </a:pPr>
            <a:r>
              <a:rPr lang="en-US" sz="1100" dirty="0" smtClean="0">
                <a:solidFill>
                  <a:prstClr val="black"/>
                </a:solidFill>
              </a:rPr>
              <a:t>Metrics capture through Jenkins Portal</a:t>
            </a:r>
            <a:endParaRPr lang="en-US" sz="1100" dirty="0">
              <a:solidFill>
                <a:prstClr val="black"/>
              </a:solidFill>
            </a:endParaRPr>
          </a:p>
          <a:p>
            <a:pPr marL="406390" indent="-177796">
              <a:buClr>
                <a:srgbClr val="4E84C4"/>
              </a:buClr>
              <a:buFont typeface="Calibri" panose="020F0502020204030204" pitchFamily="34" charset="0"/>
              <a:buChar char="‒"/>
            </a:pPr>
            <a:r>
              <a:rPr lang="en-US" sz="1100" dirty="0" smtClean="0">
                <a:solidFill>
                  <a:prstClr val="black"/>
                </a:solidFill>
              </a:rPr>
              <a:t>Code Coverage %</a:t>
            </a:r>
          </a:p>
          <a:p>
            <a:pPr marL="406390" indent="-177796">
              <a:buClr>
                <a:srgbClr val="4E84C4"/>
              </a:buClr>
              <a:buFont typeface="Calibri" panose="020F0502020204030204" pitchFamily="34" charset="0"/>
              <a:buChar char="‒"/>
            </a:pPr>
            <a:r>
              <a:rPr lang="en-US" sz="1100" dirty="0" smtClean="0">
                <a:solidFill>
                  <a:prstClr val="black"/>
                </a:solidFill>
              </a:rPr>
              <a:t>Defect Leakage</a:t>
            </a:r>
          </a:p>
          <a:p>
            <a:pPr marL="406390" indent="-177796">
              <a:buClr>
                <a:srgbClr val="4E84C4"/>
              </a:buClr>
              <a:buFont typeface="Calibri" panose="020F0502020204030204" pitchFamily="34" charset="0"/>
              <a:buChar char="‒"/>
            </a:pPr>
            <a:r>
              <a:rPr lang="en-US" sz="1100" dirty="0" smtClean="0">
                <a:solidFill>
                  <a:prstClr val="black"/>
                </a:solidFill>
              </a:rPr>
              <a:t>Code Quality</a:t>
            </a:r>
          </a:p>
          <a:p>
            <a:pPr marL="406390" indent="-177796">
              <a:buClr>
                <a:srgbClr val="4E84C4"/>
              </a:buClr>
              <a:buFont typeface="Calibri" panose="020F0502020204030204" pitchFamily="34" charset="0"/>
              <a:buChar char="‒"/>
            </a:pPr>
            <a:r>
              <a:rPr lang="en-US" sz="1100" dirty="0" smtClean="0">
                <a:solidFill>
                  <a:prstClr val="black"/>
                </a:solidFill>
              </a:rPr>
              <a:t>Successful builds</a:t>
            </a:r>
            <a:endParaRPr lang="en-US" sz="1100" dirty="0">
              <a:solidFill>
                <a:prstClr val="black"/>
              </a:solidFill>
            </a:endParaRPr>
          </a:p>
          <a:p>
            <a:pPr marL="177796" indent="-177796">
              <a:buClr>
                <a:srgbClr val="4E84C4"/>
              </a:buClr>
              <a:buFont typeface="Wingdings" panose="05000000000000000000" pitchFamily="2" charset="2"/>
              <a:buChar char="§"/>
            </a:pPr>
            <a:r>
              <a:rPr lang="en-US" sz="1100" b="1" dirty="0" smtClean="0">
                <a:solidFill>
                  <a:prstClr val="black"/>
                </a:solidFill>
              </a:rPr>
              <a:t>Dashboard</a:t>
            </a:r>
            <a:r>
              <a:rPr lang="en-US" sz="1100" dirty="0" smtClean="0">
                <a:solidFill>
                  <a:prstClr val="black"/>
                </a:solidFill>
              </a:rPr>
              <a:t> </a:t>
            </a:r>
            <a:r>
              <a:rPr lang="en-US" sz="1100" dirty="0">
                <a:solidFill>
                  <a:prstClr val="black"/>
                </a:solidFill>
              </a:rPr>
              <a:t>usage </a:t>
            </a:r>
            <a:r>
              <a:rPr lang="en-US" sz="1100" dirty="0" smtClean="0">
                <a:solidFill>
                  <a:prstClr val="black"/>
                </a:solidFill>
              </a:rPr>
              <a:t>????</a:t>
            </a:r>
          </a:p>
          <a:p>
            <a:pPr marL="177796" indent="-177796">
              <a:buClr>
                <a:srgbClr val="4E84C4"/>
              </a:buClr>
              <a:buFont typeface="Wingdings" panose="05000000000000000000" pitchFamily="2" charset="2"/>
              <a:buChar char="§"/>
            </a:pPr>
            <a:r>
              <a:rPr lang="en-US" sz="1100" dirty="0" smtClean="0">
                <a:solidFill>
                  <a:prstClr val="black"/>
                </a:solidFill>
              </a:rPr>
              <a:t>Metrics </a:t>
            </a:r>
            <a:r>
              <a:rPr lang="en-US" sz="1100" dirty="0">
                <a:solidFill>
                  <a:prstClr val="black"/>
                </a:solidFill>
              </a:rPr>
              <a:t>captured for every </a:t>
            </a:r>
            <a:r>
              <a:rPr lang="en-US" sz="1100" dirty="0" smtClean="0">
                <a:solidFill>
                  <a:prstClr val="black"/>
                </a:solidFill>
              </a:rPr>
              <a:t>release to  identify continuous improvement opportunities</a:t>
            </a: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7331" y="2876550"/>
            <a:ext cx="3989420" cy="938719"/>
          </a:xfrm>
          <a:prstGeom prst="rect">
            <a:avLst/>
          </a:prstGeom>
          <a:gradFill>
            <a:gsLst>
              <a:gs pos="0">
                <a:srgbClr val="B0DFF3"/>
              </a:gs>
              <a:gs pos="100000">
                <a:schemeClr val="bg1"/>
              </a:gs>
            </a:gsLst>
            <a:lin ang="16200000" scaled="0"/>
          </a:gradFill>
          <a:ln>
            <a:noFill/>
          </a:ln>
        </p:spPr>
        <p:txBody>
          <a:bodyPr wrap="square">
            <a:spAutoFit/>
          </a:bodyPr>
          <a:lstStyle/>
          <a:p>
            <a:pPr marL="232828" indent="-232828" defTabSz="914377">
              <a:buClr>
                <a:srgbClr val="4E84C4"/>
              </a:buClr>
              <a:buFont typeface="Wingdings" panose="05000000000000000000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Dynamic data capture </a:t>
            </a:r>
            <a:r>
              <a:rPr lang="en-US" sz="1100" dirty="0" smtClean="0">
                <a:solidFill>
                  <a:srgbClr val="000000"/>
                </a:solidFill>
              </a:rPr>
              <a:t>aiding to course correction in execution plan</a:t>
            </a:r>
          </a:p>
          <a:p>
            <a:pPr marL="232828" indent="-232828" defTabSz="914377">
              <a:buClr>
                <a:srgbClr val="4E84C4"/>
              </a:buClr>
              <a:buFont typeface="Wingdings" panose="05000000000000000000" pitchFamily="2" charset="2"/>
              <a:buChar char="§"/>
            </a:pPr>
            <a:r>
              <a:rPr lang="en-US" sz="1100" dirty="0" smtClean="0">
                <a:solidFill>
                  <a:srgbClr val="000000"/>
                </a:solidFill>
              </a:rPr>
              <a:t>Project status monitoring, Root cause Analysis and corrective plans</a:t>
            </a:r>
          </a:p>
          <a:p>
            <a:pPr marL="232828" indent="-232828" defTabSz="914377">
              <a:buClr>
                <a:srgbClr val="4E84C4"/>
              </a:buClr>
              <a:buFont typeface="Wingdings" panose="05000000000000000000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Transparency</a:t>
            </a:r>
            <a:r>
              <a:rPr lang="en-US" sz="1100" dirty="0" smtClean="0">
                <a:solidFill>
                  <a:srgbClr val="000000"/>
                </a:solidFill>
              </a:rPr>
              <a:t> in the measurement process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26248" y="2949760"/>
            <a:ext cx="3898602" cy="769441"/>
          </a:xfrm>
          <a:prstGeom prst="rect">
            <a:avLst/>
          </a:prstGeom>
          <a:gradFill>
            <a:gsLst>
              <a:gs pos="0">
                <a:srgbClr val="B0DFF3"/>
              </a:gs>
              <a:gs pos="100000">
                <a:schemeClr val="bg1"/>
              </a:gs>
            </a:gsLst>
            <a:lin ang="16200000" scaled="0"/>
          </a:gradFill>
          <a:ln>
            <a:noFill/>
          </a:ln>
        </p:spPr>
        <p:txBody>
          <a:bodyPr wrap="square">
            <a:spAutoFit/>
          </a:bodyPr>
          <a:lstStyle/>
          <a:p>
            <a:pPr marL="232828" indent="-232828" defTabSz="914377">
              <a:buClr>
                <a:srgbClr val="4E84C4"/>
              </a:buClr>
              <a:buFont typeface="Wingdings" panose="05000000000000000000" pitchFamily="2" charset="2"/>
              <a:buChar char="§"/>
            </a:pPr>
            <a:r>
              <a:rPr lang="en-US" sz="1100" dirty="0" smtClean="0">
                <a:solidFill>
                  <a:srgbClr val="000000"/>
                </a:solidFill>
              </a:rPr>
              <a:t>Lean and focused metrics capture</a:t>
            </a:r>
          </a:p>
          <a:p>
            <a:pPr marL="232828" indent="-232828" defTabSz="914377">
              <a:buClr>
                <a:srgbClr val="4E84C4"/>
              </a:buClr>
              <a:buFont typeface="Wingdings" panose="05000000000000000000" pitchFamily="2" charset="2"/>
              <a:buChar char="§"/>
            </a:pPr>
            <a:r>
              <a:rPr lang="en-US" sz="1100" dirty="0" smtClean="0">
                <a:solidFill>
                  <a:srgbClr val="000000"/>
                </a:solidFill>
              </a:rPr>
              <a:t>Project </a:t>
            </a:r>
            <a:r>
              <a:rPr lang="en-US" sz="1100" dirty="0">
                <a:solidFill>
                  <a:srgbClr val="000000"/>
                </a:solidFill>
              </a:rPr>
              <a:t>status monitoring, Root cause Analysis and corrective plans</a:t>
            </a:r>
          </a:p>
          <a:p>
            <a:pPr marL="232828" indent="-232828" defTabSz="914377">
              <a:buClr>
                <a:srgbClr val="4E84C4"/>
              </a:buClr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rgbClr val="000000"/>
                </a:solidFill>
              </a:rPr>
              <a:t>Transparency</a:t>
            </a:r>
            <a:r>
              <a:rPr lang="en-US" sz="1100" dirty="0">
                <a:solidFill>
                  <a:srgbClr val="000000"/>
                </a:solidFill>
              </a:rPr>
              <a:t> in the measurement </a:t>
            </a:r>
            <a:r>
              <a:rPr lang="en-US" sz="1100" dirty="0" smtClean="0">
                <a:solidFill>
                  <a:srgbClr val="000000"/>
                </a:solidFill>
              </a:rPr>
              <a:t>process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277330" y="3990973"/>
            <a:ext cx="8047519" cy="714377"/>
          </a:xfrm>
          <a:prstGeom prst="rect">
            <a:avLst/>
          </a:prstGeom>
          <a:solidFill>
            <a:srgbClr val="FCEFA4"/>
          </a:solidFill>
          <a:ln>
            <a:noFill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anchor="b"/>
          <a:lstStyle/>
          <a:p>
            <a:pPr defTabSz="914377">
              <a:defRPr/>
            </a:pPr>
            <a:r>
              <a:rPr lang="en-GB" sz="1100" b="1" u="sng" dirty="0">
                <a:solidFill>
                  <a:srgbClr val="000000"/>
                </a:solidFill>
                <a:cs typeface="Arial" pitchFamily="34" charset="0"/>
              </a:rPr>
              <a:t>Key Takeaways:</a:t>
            </a:r>
          </a:p>
          <a:p>
            <a:pPr defTabSz="914377">
              <a:defRPr/>
            </a:pPr>
            <a:r>
              <a:rPr lang="en-GB" sz="1100" dirty="0" smtClean="0">
                <a:solidFill>
                  <a:srgbClr val="000000"/>
                </a:solidFill>
                <a:cs typeface="Arial" pitchFamily="34" charset="0"/>
              </a:rPr>
              <a:t>Dynamic Data Capture through Live Dashboards</a:t>
            </a:r>
          </a:p>
          <a:p>
            <a:pPr defTabSz="914377">
              <a:defRPr/>
            </a:pPr>
            <a:r>
              <a:rPr lang="en-GB" sz="1100" dirty="0" smtClean="0">
                <a:solidFill>
                  <a:srgbClr val="000000"/>
                </a:solidFill>
                <a:cs typeface="Arial" pitchFamily="34" charset="0"/>
              </a:rPr>
              <a:t>Enterprise wide CIO Report</a:t>
            </a:r>
          </a:p>
          <a:p>
            <a:pPr defTabSz="914377">
              <a:defRPr/>
            </a:pPr>
            <a:r>
              <a:rPr lang="en-GB" sz="1100" dirty="0" smtClean="0">
                <a:solidFill>
                  <a:srgbClr val="000000"/>
                </a:solidFill>
                <a:cs typeface="Arial" pitchFamily="34" charset="0"/>
              </a:rPr>
              <a:t>Lean Metrics</a:t>
            </a:r>
            <a:endParaRPr lang="en-GB" sz="11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25614" y="723766"/>
            <a:ext cx="2403386" cy="203927"/>
          </a:xfrm>
          <a:prstGeom prst="rect">
            <a:avLst/>
          </a:prstGeom>
          <a:solidFill>
            <a:srgbClr val="0063BE">
              <a:alpha val="90000"/>
            </a:srgbClr>
          </a:solidFill>
          <a:ln w="9525" cap="flat" cmpd="sng" algn="ctr">
            <a:solidFill>
              <a:schemeClr val="accent1">
                <a:alpha val="90000"/>
              </a:schemeClr>
            </a:solidFill>
            <a:prstDash val="solid"/>
          </a:ln>
          <a:effectLst/>
        </p:spPr>
        <p:style>
          <a:lnRef idx="1">
            <a:scrgbClr r="0" g="0" b="0"/>
          </a:lnRef>
          <a:fillRef idx="1">
            <a:scrgbClr r="0" g="0" b="0"/>
          </a:fillRef>
          <a:effectRef idx="2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68580" tIns="34290" rIns="68580" bIns="34290" anchor="ctr"/>
          <a:lstStyle/>
          <a:p>
            <a:pPr algn="ctr" defTabSz="685783"/>
            <a:r>
              <a:rPr lang="en-US" sz="1400" b="1" dirty="0" smtClean="0">
                <a:solidFill>
                  <a:prstClr val="white"/>
                </a:solidFill>
              </a:rPr>
              <a:t>Leading US Financial Insurer</a:t>
            </a:r>
            <a:endParaRPr lang="en-US" sz="140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76800" y="723766"/>
            <a:ext cx="3200400" cy="203927"/>
          </a:xfrm>
          <a:prstGeom prst="rect">
            <a:avLst/>
          </a:prstGeom>
          <a:solidFill>
            <a:schemeClr val="accent3">
              <a:alpha val="90000"/>
            </a:schemeClr>
          </a:solidFill>
          <a:ln w="9525" cap="flat" cmpd="sng" algn="ctr">
            <a:solidFill>
              <a:schemeClr val="accent3">
                <a:alpha val="90000"/>
              </a:schemeClr>
            </a:solidFill>
            <a:prstDash val="solid"/>
          </a:ln>
          <a:effectLst/>
        </p:spPr>
        <p:style>
          <a:lnRef idx="1">
            <a:scrgbClr r="0" g="0" b="0"/>
          </a:lnRef>
          <a:fillRef idx="1">
            <a:scrgbClr r="0" g="0" b="0"/>
          </a:fillRef>
          <a:effectRef idx="2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68580" tIns="34290" rIns="68580" bIns="34290" anchor="ctr"/>
          <a:lstStyle/>
          <a:p>
            <a:pPr defTabSz="685783"/>
            <a:r>
              <a:rPr lang="en-US" sz="1300" b="1" dirty="0" smtClean="0">
                <a:solidFill>
                  <a:prstClr val="white"/>
                </a:solidFill>
              </a:rPr>
              <a:t>Leading North American Telecom Company</a:t>
            </a:r>
            <a:endParaRPr lang="en-US" sz="1300" b="1" dirty="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9713" y="115848"/>
            <a:ext cx="568913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chemeClr val="tx2"/>
                </a:solidFill>
              </a:rPr>
              <a:t>V. Metrics &amp; Measurements</a:t>
            </a:r>
            <a:endParaRPr lang="en-US" sz="23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10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9" grpId="0" animBg="1"/>
      <p:bldP spid="10" grpId="0" animBg="1"/>
      <p:bldP spid="11" grpId="0" animBg="1"/>
      <p:bldP spid="12" grpId="0" animBg="1"/>
      <p:bldP spid="1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orp PPT Template 2015_16x9_Co-Branding">
  <a:themeElements>
    <a:clrScheme name="TCS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="" xmlns:thm15="http://schemas.microsoft.com/office/thememl/2012/main" name="Corp PPT Template 2014_16x9_Co-Branding" id="{5EE02D02-286D-4B8A-9660-A4F4C24220ED}" vid="{D775EDB2-3A65-4471-B16B-AC15D66652C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17517</TotalTime>
  <Words>1020</Words>
  <Application>Microsoft Office PowerPoint</Application>
  <PresentationFormat>On-screen Show (16:9)</PresentationFormat>
  <Paragraphs>139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Adjacency</vt:lpstr>
      <vt:lpstr>1_Corp PPT Template 2015_16x9_Co-Branding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Cigna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PTM resource Plan</dc:title>
  <dc:creator>TCS</dc:creator>
  <cp:lastModifiedBy>Subramanian, Deepak  (CTR)      3W4A</cp:lastModifiedBy>
  <cp:revision>137</cp:revision>
  <dcterms:created xsi:type="dcterms:W3CDTF">2016-08-22T16:56:51Z</dcterms:created>
  <dcterms:modified xsi:type="dcterms:W3CDTF">2016-11-16T16:39:48Z</dcterms:modified>
</cp:coreProperties>
</file>