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3" r:id="rId2"/>
    <p:sldMasterId id="2147483685" r:id="rId3"/>
    <p:sldMasterId id="2147483687" r:id="rId4"/>
    <p:sldMasterId id="2147483689" r:id="rId5"/>
    <p:sldMasterId id="2147483691" r:id="rId6"/>
    <p:sldMasterId id="2147483693" r:id="rId7"/>
    <p:sldMasterId id="2147483695" r:id="rId8"/>
    <p:sldMasterId id="2147483711" r:id="rId9"/>
    <p:sldMasterId id="2147483713" r:id="rId10"/>
    <p:sldMasterId id="2147483717" r:id="rId11"/>
    <p:sldMasterId id="2147483723" r:id="rId12"/>
    <p:sldMasterId id="2147483778" r:id="rId13"/>
  </p:sldMasterIdLst>
  <p:notesMasterIdLst>
    <p:notesMasterId r:id="rId25"/>
  </p:notesMasterIdLst>
  <p:sldIdLst>
    <p:sldId id="955" r:id="rId14"/>
    <p:sldId id="957" r:id="rId15"/>
    <p:sldId id="963" r:id="rId16"/>
    <p:sldId id="958" r:id="rId17"/>
    <p:sldId id="960" r:id="rId18"/>
    <p:sldId id="961" r:id="rId19"/>
    <p:sldId id="956" r:id="rId20"/>
    <p:sldId id="965" r:id="rId21"/>
    <p:sldId id="962" r:id="rId22"/>
    <p:sldId id="959" r:id="rId23"/>
    <p:sldId id="964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9BD2"/>
    <a:srgbClr val="55A51C"/>
    <a:srgbClr val="0070C0"/>
    <a:srgbClr val="007E39"/>
    <a:srgbClr val="939393"/>
    <a:srgbClr val="007033"/>
    <a:srgbClr val="7A0000"/>
    <a:srgbClr val="FDE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89946" autoAdjust="0"/>
  </p:normalViewPr>
  <p:slideViewPr>
    <p:cSldViewPr snapToGrid="0">
      <p:cViewPr varScale="1">
        <p:scale>
          <a:sx n="105" d="100"/>
          <a:sy n="105" d="100"/>
        </p:scale>
        <p:origin x="-762" y="-84"/>
      </p:cViewPr>
      <p:guideLst>
        <p:guide orient="horz" pos="2136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Baseline 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125</c:v>
                </c:pt>
                <c:pt idx="1">
                  <c:v>117</c:v>
                </c:pt>
                <c:pt idx="2">
                  <c:v>108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362368"/>
        <c:axId val="341619840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Baseline </c:v>
                </c:pt>
                <c:pt idx="1">
                  <c:v>Year 1</c:v>
                </c:pt>
                <c:pt idx="2">
                  <c:v>Year 2</c:v>
                </c:pt>
                <c:pt idx="3">
                  <c:v>Year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125</c:v>
                </c:pt>
                <c:pt idx="1">
                  <c:v>117</c:v>
                </c:pt>
                <c:pt idx="2">
                  <c:v>108</c:v>
                </c:pt>
                <c:pt idx="3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515008"/>
        <c:axId val="351213824"/>
      </c:lineChart>
      <c:catAx>
        <c:axId val="3403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341619840"/>
        <c:crosses val="autoZero"/>
        <c:auto val="1"/>
        <c:lblAlgn val="ctr"/>
        <c:lblOffset val="100"/>
        <c:noMultiLvlLbl val="0"/>
      </c:catAx>
      <c:valAx>
        <c:axId val="3416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362368"/>
        <c:crosses val="autoZero"/>
        <c:crossBetween val="between"/>
      </c:valAx>
      <c:valAx>
        <c:axId val="35121382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51515008"/>
        <c:crosses val="max"/>
        <c:crossBetween val="between"/>
      </c:valAx>
      <c:catAx>
        <c:axId val="351515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213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accent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07174103237096E-2"/>
          <c:y val="0.25973388743073783"/>
          <c:w val="0.72713320209973753"/>
          <c:h val="0.43444808982210559"/>
        </c:manualLayout>
      </c:layout>
      <c:lineChart>
        <c:grouping val="standard"/>
        <c:varyColors val="0"/>
        <c:ser>
          <c:idx val="0"/>
          <c:order val="0"/>
          <c:tx>
            <c:strRef>
              <c:f>Sheet1!$C$48</c:f>
              <c:strCache>
                <c:ptCount val="1"/>
                <c:pt idx="0">
                  <c:v>Effort per Test Requirement</c:v>
                </c:pt>
              </c:strCache>
            </c:strRef>
          </c:tx>
          <c:marker>
            <c:symbol val="circle"/>
            <c:size val="5"/>
            <c:spPr>
              <a:solidFill>
                <a:srgbClr val="55A51C"/>
              </a:solidFill>
            </c:spPr>
          </c:marker>
          <c:trendline>
            <c:spPr>
              <a:ln w="31750">
                <a:solidFill>
                  <a:schemeClr val="tx2"/>
                </a:solidFill>
              </a:ln>
            </c:spPr>
            <c:trendlineType val="poly"/>
            <c:order val="3"/>
            <c:dispRSqr val="0"/>
            <c:dispEq val="0"/>
          </c:trendline>
          <c:cat>
            <c:strRef>
              <c:f>Sheet1!$B$49:$B$59</c:f>
              <c:strCache>
                <c:ptCount val="11"/>
                <c:pt idx="0">
                  <c:v>Oct'15</c:v>
                </c:pt>
                <c:pt idx="1">
                  <c:v>Feb'15</c:v>
                </c:pt>
                <c:pt idx="2">
                  <c:v>May'16</c:v>
                </c:pt>
                <c:pt idx="3">
                  <c:v>Aug'16</c:v>
                </c:pt>
                <c:pt idx="4">
                  <c:v>Oct'16</c:v>
                </c:pt>
                <c:pt idx="5">
                  <c:v>Feb'17</c:v>
                </c:pt>
                <c:pt idx="6">
                  <c:v>May'17</c:v>
                </c:pt>
                <c:pt idx="7">
                  <c:v>Aug'17</c:v>
                </c:pt>
                <c:pt idx="8">
                  <c:v>Oct'17</c:v>
                </c:pt>
                <c:pt idx="9">
                  <c:v>Feb'18</c:v>
                </c:pt>
                <c:pt idx="10">
                  <c:v>May'18</c:v>
                </c:pt>
              </c:strCache>
            </c:strRef>
          </c:cat>
          <c:val>
            <c:numRef>
              <c:f>Sheet1!$C$49:$C$59</c:f>
              <c:numCache>
                <c:formatCode>General</c:formatCode>
                <c:ptCount val="11"/>
                <c:pt idx="0" formatCode="0">
                  <c:v>112</c:v>
                </c:pt>
                <c:pt idx="3" formatCode="0">
                  <c:v>103.03999999999999</c:v>
                </c:pt>
                <c:pt idx="7" formatCode="0">
                  <c:v>94.079999999999984</c:v>
                </c:pt>
                <c:pt idx="10">
                  <c:v>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983616"/>
        <c:axId val="448382080"/>
      </c:lineChart>
      <c:lineChart>
        <c:grouping val="standard"/>
        <c:varyColors val="0"/>
        <c:ser>
          <c:idx val="1"/>
          <c:order val="1"/>
          <c:tx>
            <c:strRef>
              <c:f>Sheet1!$D$48</c:f>
              <c:strCache>
                <c:ptCount val="1"/>
                <c:pt idx="0">
                  <c:v>Cost per Test Requirement</c:v>
                </c:pt>
              </c:strCache>
            </c:strRef>
          </c:tx>
          <c:marker>
            <c:symbol val="circle"/>
            <c:size val="5"/>
            <c:spPr>
              <a:solidFill>
                <a:srgbClr val="55A51C"/>
              </a:solidFill>
            </c:spPr>
          </c:marker>
          <c:trendline>
            <c:spPr>
              <a:ln w="31750"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trendlineType val="poly"/>
            <c:order val="2"/>
            <c:dispRSqr val="0"/>
            <c:dispEq val="0"/>
          </c:trendline>
          <c:cat>
            <c:strRef>
              <c:f>Sheet1!$B$49:$B$59</c:f>
              <c:strCache>
                <c:ptCount val="11"/>
                <c:pt idx="0">
                  <c:v>Oct'15</c:v>
                </c:pt>
                <c:pt idx="1">
                  <c:v>Feb'15</c:v>
                </c:pt>
                <c:pt idx="2">
                  <c:v>May'16</c:v>
                </c:pt>
                <c:pt idx="3">
                  <c:v>Aug'16</c:v>
                </c:pt>
                <c:pt idx="4">
                  <c:v>Oct'16</c:v>
                </c:pt>
                <c:pt idx="5">
                  <c:v>Feb'17</c:v>
                </c:pt>
                <c:pt idx="6">
                  <c:v>May'17</c:v>
                </c:pt>
                <c:pt idx="7">
                  <c:v>Aug'17</c:v>
                </c:pt>
                <c:pt idx="8">
                  <c:v>Oct'17</c:v>
                </c:pt>
                <c:pt idx="9">
                  <c:v>Feb'18</c:v>
                </c:pt>
                <c:pt idx="10">
                  <c:v>May'18</c:v>
                </c:pt>
              </c:strCache>
            </c:strRef>
          </c:cat>
          <c:val>
            <c:numRef>
              <c:f>Sheet1!$D$49:$D$59</c:f>
              <c:numCache>
                <c:formatCode>General</c:formatCode>
                <c:ptCount val="11"/>
                <c:pt idx="0" formatCode="_(&quot;$&quot;* #,##0.00_);_(&quot;$&quot;* \(#,##0.00\);_(&quot;$&quot;* &quot;-&quot;??_);_(@_)">
                  <c:v>3444.9570143280093</c:v>
                </c:pt>
                <c:pt idx="3" formatCode="_(&quot;$&quot;* #,##0.00_);_(&quot;$&quot;* \(#,##0.00\);_(&quot;$&quot;* &quot;-&quot;??_);_(@_)">
                  <c:v>3169.3604531817687</c:v>
                </c:pt>
                <c:pt idx="7" formatCode="_(&quot;$&quot;* #,##0.00_);_(&quot;$&quot;* \(#,##0.00\);_(&quot;$&quot;* &quot;-&quot;??_);_(@_)">
                  <c:v>2893.763892035528</c:v>
                </c:pt>
                <c:pt idx="10" formatCode="_(&quot;$&quot;* #,##0.00_);_(&quot;$&quot;* \(#,##0.00\);_(&quot;$&quot;* &quot;-&quot;??_);_(@_)">
                  <c:v>2893.763892035528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3025920"/>
        <c:axId val="343024384"/>
      </c:lineChart>
      <c:catAx>
        <c:axId val="407983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448382080"/>
        <c:crosses val="autoZero"/>
        <c:auto val="1"/>
        <c:lblAlgn val="ctr"/>
        <c:lblOffset val="100"/>
        <c:noMultiLvlLbl val="0"/>
      </c:catAx>
      <c:valAx>
        <c:axId val="448382080"/>
        <c:scaling>
          <c:orientation val="minMax"/>
          <c:max val="120"/>
        </c:scaling>
        <c:delete val="0"/>
        <c:axPos val="l"/>
        <c:numFmt formatCode="0" sourceLinked="1"/>
        <c:majorTickMark val="out"/>
        <c:minorTickMark val="none"/>
        <c:tickLblPos val="nextTo"/>
        <c:crossAx val="407983616"/>
        <c:crosses val="autoZero"/>
        <c:crossBetween val="midCat"/>
        <c:majorUnit val="20"/>
      </c:valAx>
      <c:valAx>
        <c:axId val="343024384"/>
        <c:scaling>
          <c:orientation val="minMax"/>
          <c:max val="4000"/>
          <c:min val="2000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crossAx val="343025920"/>
        <c:crosses val="max"/>
        <c:crossBetween val="between"/>
        <c:majorUnit val="500"/>
      </c:valAx>
      <c:catAx>
        <c:axId val="343025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3024384"/>
        <c:crosses val="autoZero"/>
        <c:auto val="1"/>
        <c:lblAlgn val="ctr"/>
        <c:lblOffset val="100"/>
        <c:noMultiLvlLbl val="0"/>
      </c:catAx>
      <c:spPr>
        <a:solidFill>
          <a:schemeClr val="accent1">
            <a:alpha val="0"/>
          </a:schemeClr>
        </a:solidFill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6.266579177602799E-2"/>
          <c:y val="0.86497302420530764"/>
          <c:w val="0.84566754155730539"/>
          <c:h val="8.94983960338291E-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alpha val="0"/>
      </a:schemeClr>
    </a:solidFill>
  </c:spPr>
  <c:txPr>
    <a:bodyPr/>
    <a:lstStyle/>
    <a:p>
      <a:pPr>
        <a:defRPr>
          <a:solidFill>
            <a:schemeClr val="accent1">
              <a:lumMod val="7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0.01862</cdr:x>
      <cdr:y>0.10865</cdr:y>
    </cdr:from>
    <cdr:to>
      <cdr:x>0.22503</cdr:x>
      <cdr:y>0.24198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0734" y="298049"/>
          <a:ext cx="100584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Start of Contract</a:t>
          </a:r>
        </a:p>
      </cdr:txBody>
    </cdr:sp>
  </cdr:relSizeAnchor>
  <cdr:relSizeAnchor xmlns:cdr="http://schemas.openxmlformats.org/drawingml/2006/chartDrawing">
    <cdr:from>
      <cdr:x>0.22248</cdr:x>
      <cdr:y>0.1435</cdr:y>
    </cdr:from>
    <cdr:to>
      <cdr:x>0.42889</cdr:x>
      <cdr:y>0.27683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133818" y="404585"/>
          <a:ext cx="1051956" cy="375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Year 1 : 8% </a:t>
          </a:r>
          <a:r>
            <a:rPr lang="en-US" sz="10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realized</a:t>
          </a:r>
          <a:endParaRPr lang="en-US" sz="1000" b="1" dirty="0">
            <a:solidFill>
              <a:schemeClr val="accent1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0.44855</cdr:x>
      <cdr:y>0.17593</cdr:y>
    </cdr:from>
    <cdr:to>
      <cdr:x>0.65497</cdr:x>
      <cdr:y>0.30927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285999" y="496025"/>
          <a:ext cx="1051957" cy="375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Year 2 : Another </a:t>
          </a:r>
          <a:r>
            <a:rPr lang="en-US" sz="10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9% </a:t>
          </a:r>
          <a:endParaRPr lang="en-US" sz="1000" b="1" dirty="0">
            <a:solidFill>
              <a:schemeClr val="accent1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realized </a:t>
          </a:r>
        </a:p>
      </cdr:txBody>
    </cdr:sp>
  </cdr:relSizeAnchor>
  <cdr:relSizeAnchor xmlns:cdr="http://schemas.openxmlformats.org/drawingml/2006/chartDrawing">
    <cdr:from>
      <cdr:x>0.67283</cdr:x>
      <cdr:y>0.08134</cdr:y>
    </cdr:from>
    <cdr:to>
      <cdr:x>0.87924</cdr:x>
      <cdr:y>0.21467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428999" y="229325"/>
          <a:ext cx="1051957" cy="375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Year </a:t>
          </a:r>
          <a:r>
            <a:rPr lang="en-US" sz="10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3 </a:t>
          </a:r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: Another 8% </a:t>
          </a:r>
        </a:p>
        <a:p xmlns:a="http://schemas.openxmlformats.org/drawingml/2006/main"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realized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B0B462-AF85-486F-9064-735884DDD8EA}" type="datetimeFigureOut">
              <a:rPr lang="en-US"/>
              <a:pPr>
                <a:defRPr/>
              </a:pPr>
              <a:t>11/9/2016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6C34A8-969A-4835-AFCB-5F8DF4DBE6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840F4-31ED-4472-9590-AFFFE948C9D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1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B83C8DE-3B50-4EE8-9893-33237BD9C6B6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j-lt"/>
              <a:cs typeface="+mn-cs"/>
            </a:endParaRPr>
          </a:p>
        </p:txBody>
      </p:sp>
      <p:pic>
        <p:nvPicPr>
          <p:cNvPr id="7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32263"/>
            <a:ext cx="2454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/>
          <p:nvPr/>
        </p:nvSpPr>
        <p:spPr>
          <a:xfrm>
            <a:off x="9128125" y="6384925"/>
            <a:ext cx="2860675" cy="23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/>
                </a:solidFill>
                <a:latin typeface="+mj-lt"/>
                <a:cs typeface="+mn-cs"/>
              </a:rPr>
              <a:t>| Copyright © 2015 Tata Consultancy Services Limited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3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15512" y="49400"/>
            <a:ext cx="9397549" cy="8600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400" b="0" u="none" cap="none" spc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87" y="1132172"/>
            <a:ext cx="11237383" cy="4969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7D92A7"/>
              </a:buClr>
              <a:defRPr/>
            </a:lvl1pPr>
            <a:lvl2pPr>
              <a:buClr>
                <a:srgbClr val="7D92A7"/>
              </a:buClr>
              <a:defRPr/>
            </a:lvl2pPr>
            <a:lvl3pPr>
              <a:buClr>
                <a:srgbClr val="7D92A7"/>
              </a:buClr>
              <a:defRPr/>
            </a:lvl3pPr>
            <a:lvl4pPr>
              <a:buClr>
                <a:srgbClr val="7D92A7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10256" y="2"/>
            <a:ext cx="8348297" cy="7879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>
                <a:solidFill>
                  <a:srgbClr val="5577A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:\Template\Final Image 240614_9-16_Lowres\16-9 B\Picture1.JPG"/>
          <p:cNvPicPr>
            <a:picLocks noChangeAspect="1" noChangeArrowheads="1"/>
          </p:cNvPicPr>
          <p:nvPr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1422400" y="4648200"/>
            <a:ext cx="10769600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7997825" y="3494088"/>
            <a:ext cx="24558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6"/>
          <p:cNvSpPr/>
          <p:nvPr/>
        </p:nvSpPr>
        <p:spPr>
          <a:xfrm>
            <a:off x="0" y="0"/>
            <a:ext cx="12192000" cy="760413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j-lt"/>
              <a:cs typeface="+mn-cs"/>
            </a:endParaRP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1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4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17" name="TextBox 22"/>
          <p:cNvSpPr txBox="1"/>
          <p:nvPr/>
        </p:nvSpPr>
        <p:spPr>
          <a:xfrm>
            <a:off x="7891463" y="6473825"/>
            <a:ext cx="24717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j-lt"/>
                <a:cs typeface="+mn-cs"/>
              </a:rPr>
              <a:t>| Copyright © 2015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748527" y="6458907"/>
            <a:ext cx="3241040" cy="284661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7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32263"/>
            <a:ext cx="245427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/>
          <p:nvPr/>
        </p:nvSpPr>
        <p:spPr>
          <a:xfrm>
            <a:off x="9128125" y="6384925"/>
            <a:ext cx="2860675" cy="23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1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3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4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:\Template\Final Image 240614_9-16_Lowres\16-9 B\Picture1.JPG"/>
          <p:cNvPicPr>
            <a:picLocks noChangeAspect="1" noChangeArrowheads="1"/>
          </p:cNvPicPr>
          <p:nvPr/>
        </p:nvPicPr>
        <p:blipFill>
          <a:blip r:embed="rId2"/>
          <a:srcRect t="1562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1422400" y="4648200"/>
            <a:ext cx="10769600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7997825" y="3494088"/>
            <a:ext cx="2455863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6"/>
          <p:cNvSpPr/>
          <p:nvPr/>
        </p:nvSpPr>
        <p:spPr>
          <a:xfrm>
            <a:off x="0" y="0"/>
            <a:ext cx="12192000" cy="760413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4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5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6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17" name="TextBox 22"/>
          <p:cNvSpPr txBox="1"/>
          <p:nvPr/>
        </p:nvSpPr>
        <p:spPr>
          <a:xfrm>
            <a:off x="7891463" y="6473825"/>
            <a:ext cx="247173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n-lt"/>
                <a:cs typeface="+mn-cs"/>
              </a:rPr>
              <a:t>| Copyright © 2015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748527" y="6458907"/>
            <a:ext cx="3241040" cy="284661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gradFill rotWithShape="1">
            <a:gsLst>
              <a:gs pos="0">
                <a:srgbClr val="D6492A"/>
              </a:gs>
              <a:gs pos="2000">
                <a:srgbClr val="D6492A"/>
              </a:gs>
              <a:gs pos="100000">
                <a:srgbClr val="F1A434"/>
              </a:gs>
            </a:gsLst>
            <a:lin ang="10800000" scaled="1"/>
          </a:gradFill>
          <a:ln w="9525" algn="ctr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prstClr val="white"/>
              </a:solidFill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Visual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jan2011_wallpaper_EC2_experience_reult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12192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/>
          <p:nvPr/>
        </p:nvSpPr>
        <p:spPr>
          <a:xfrm flipH="1">
            <a:off x="0" y="5162550"/>
            <a:ext cx="12192000" cy="169545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2"/>
          <p:cNvPicPr>
            <a:picLocks noChangeAspect="1"/>
          </p:cNvPicPr>
          <p:nvPr/>
        </p:nvPicPr>
        <p:blipFill>
          <a:blip r:embed="rId3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3"/>
          <p:cNvSpPr txBox="1"/>
          <p:nvPr/>
        </p:nvSpPr>
        <p:spPr>
          <a:xfrm>
            <a:off x="6630988" y="6521450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0" y="0"/>
            <a:ext cx="12192000" cy="760413"/>
            <a:chOff x="0" y="4"/>
            <a:chExt cx="12192000" cy="759624"/>
          </a:xfrm>
        </p:grpSpPr>
        <p:sp>
          <p:nvSpPr>
            <p:cNvPr id="11" name="Rectangle 20"/>
            <p:cNvSpPr/>
            <p:nvPr/>
          </p:nvSpPr>
          <p:spPr>
            <a:xfrm>
              <a:off x="0" y="4"/>
              <a:ext cx="12192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Myriad Pro"/>
                <a:cs typeface="+mn-cs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14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17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  <p:sp>
              <p:nvSpPr>
                <p:cNvPr id="20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Myriad Pro"/>
                    <a:cs typeface="+mn-cs"/>
                  </a:endParaRPr>
                </a:p>
              </p:txBody>
            </p:sp>
          </p:grpSp>
          <p:sp>
            <p:nvSpPr>
              <p:cNvPr id="15" name="Freeform 28"/>
              <p:cNvSpPr>
                <a:spLocks noEditPoints="1"/>
              </p:cNvSpPr>
              <p:nvPr/>
            </p:nvSpPr>
            <p:spPr bwMode="auto">
              <a:xfrm>
                <a:off x="1582738" y="523510"/>
                <a:ext cx="1171575" cy="123697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white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1515725" y="139559"/>
              <a:ext cx="485775" cy="423423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867400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5286817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4194" y="6387427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0660" y="6475677"/>
            <a:ext cx="1396840" cy="307080"/>
          </a:xfrm>
        </p:spPr>
        <p:txBody>
          <a:bodyPr wrap="none" anchor="ctr"/>
          <a:lstStyle>
            <a:lvl1pPr marL="0" indent="0" algn="r">
              <a:buFont typeface="+mj-lt"/>
              <a:buNone/>
              <a:defRPr sz="800" b="0" baseline="0">
                <a:solidFill>
                  <a:schemeClr val="bg1"/>
                </a:solidFill>
                <a:latin typeface="Myriad Pro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632"/>
            <a:ext cx="12192000" cy="48736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21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Copyright © 2011 Tata Consultancy Services Limited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pic>
        <p:nvPicPr>
          <p:cNvPr id="15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20"/>
          <p:cNvCxnSpPr/>
          <p:nvPr userDrawn="1"/>
        </p:nvCxnSpPr>
        <p:spPr>
          <a:xfrm>
            <a:off x="0" y="388937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91638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60499" y="5171893"/>
            <a:ext cx="4156404" cy="735012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520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7549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38579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0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4" y="1187450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4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270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53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4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92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rcRect b="49998"/>
          <a:stretch>
            <a:fillRect/>
          </a:stretch>
        </p:blipFill>
        <p:spPr bwMode="auto">
          <a:xfrm>
            <a:off x="8918575" y="6296025"/>
            <a:ext cx="3273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4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6" name="Picture 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9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11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2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13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0" name="Freeform 20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0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j-lt"/>
              <a:cs typeface="+mn-cs"/>
            </a:endParaRPr>
          </a:p>
        </p:txBody>
      </p:sp>
      <p:sp>
        <p:nvSpPr>
          <p:cNvPr id="94211" name="Title Placeholder 1"/>
          <p:cNvSpPr>
            <a:spLocks noGrp="1"/>
          </p:cNvSpPr>
          <p:nvPr>
            <p:ph type="title"/>
          </p:nvPr>
        </p:nvSpPr>
        <p:spPr bwMode="auto">
          <a:xfrm>
            <a:off x="538163" y="60325"/>
            <a:ext cx="11349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42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925513"/>
            <a:ext cx="11349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endParaRPr lang="en-US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+mj-lt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256213" y="6462713"/>
            <a:ext cx="884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EE698D4E-AF71-4AD5-898A-199C34091271}" type="slidenum">
              <a:rPr lang="en-US" b="1" smtClean="0">
                <a:solidFill>
                  <a:schemeClr val="bg1">
                    <a:lumMod val="50000"/>
                  </a:schemeClr>
                </a:solidFill>
                <a:latin typeface="Myriad Pro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Myriad Pro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  <a:cs typeface="+mn-cs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738" y="6540500"/>
            <a:ext cx="652462" cy="11271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3650" y="6540500"/>
            <a:ext cx="1041400" cy="11271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938" y="6542088"/>
            <a:ext cx="439737" cy="10953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517063" y="6667500"/>
            <a:ext cx="26749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sp>
        <p:nvSpPr>
          <p:cNvPr id="13" name="Text Placeholder 10"/>
          <p:cNvSpPr txBox="1">
            <a:spLocks/>
          </p:cNvSpPr>
          <p:nvPr userDrawn="1"/>
        </p:nvSpPr>
        <p:spPr>
          <a:xfrm>
            <a:off x="4711700" y="6665913"/>
            <a:ext cx="1998663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800">
                <a:latin typeface="Myriad Pro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TCS – ConnectiCare 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6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-7938"/>
            <a:ext cx="12192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Rectangle 98"/>
          <p:cNvSpPr/>
          <p:nvPr userDrawn="1"/>
        </p:nvSpPr>
        <p:spPr>
          <a:xfrm>
            <a:off x="0" y="-20638"/>
            <a:ext cx="12192000" cy="6878638"/>
          </a:xfrm>
          <a:prstGeom prst="rect">
            <a:avLst/>
          </a:prstGeom>
          <a:solidFill>
            <a:schemeClr val="bg1">
              <a:alpha val="6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0724" name="Group 37"/>
          <p:cNvGrpSpPr>
            <a:grpSpLocks/>
          </p:cNvGrpSpPr>
          <p:nvPr userDrawn="1"/>
        </p:nvGrpSpPr>
        <p:grpSpPr bwMode="auto">
          <a:xfrm>
            <a:off x="-14288" y="6454775"/>
            <a:ext cx="12196763" cy="411163"/>
            <a:chOff x="-11054" y="4834327"/>
            <a:chExt cx="9148148" cy="309173"/>
          </a:xfrm>
        </p:grpSpPr>
        <p:sp>
          <p:nvSpPr>
            <p:cNvPr id="42" name="TextBox 41"/>
            <p:cNvSpPr txBox="1"/>
            <p:nvPr userDrawn="1"/>
          </p:nvSpPr>
          <p:spPr>
            <a:xfrm>
              <a:off x="6448494" y="4834327"/>
              <a:ext cx="2124209" cy="309173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58595B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WWW.TCS.COM | TCS CONFIDENTIAL</a:t>
              </a:r>
            </a:p>
          </p:txBody>
        </p:sp>
        <p:cxnSp>
          <p:nvCxnSpPr>
            <p:cNvPr id="44" name="Straight Connector 43"/>
            <p:cNvCxnSpPr/>
            <p:nvPr userDrawn="1"/>
          </p:nvCxnSpPr>
          <p:spPr>
            <a:xfrm flipH="1">
              <a:off x="-11054" y="4834327"/>
              <a:ext cx="9148148" cy="0"/>
            </a:xfrm>
            <a:prstGeom prst="line">
              <a:avLst/>
            </a:prstGeom>
            <a:ln>
              <a:solidFill>
                <a:srgbClr val="A69C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 userDrawn="1"/>
        </p:nvSpPr>
        <p:spPr>
          <a:xfrm>
            <a:off x="0" y="-7938"/>
            <a:ext cx="12192000" cy="2420938"/>
          </a:xfrm>
          <a:prstGeom prst="rect">
            <a:avLst/>
          </a:prstGeom>
          <a:gradFill flip="none" rotWithShape="1">
            <a:gsLst>
              <a:gs pos="0">
                <a:srgbClr val="58595B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-1" y="73823"/>
            <a:ext cx="1569196" cy="505759"/>
            <a:chOff x="0" y="73824"/>
            <a:chExt cx="1569196" cy="505758"/>
          </a:xfrm>
          <a:solidFill>
            <a:schemeClr val="bg1">
              <a:alpha val="32000"/>
            </a:schemeClr>
          </a:solidFill>
        </p:grpSpPr>
        <p:sp>
          <p:nvSpPr>
            <p:cNvPr id="87" name="Rectangle 86"/>
            <p:cNvSpPr/>
            <p:nvPr/>
          </p:nvSpPr>
          <p:spPr>
            <a:xfrm>
              <a:off x="571992" y="366399"/>
              <a:ext cx="997204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85" y="367946"/>
              <a:ext cx="491905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0607" y="73824"/>
              <a:ext cx="997204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75371"/>
              <a:ext cx="491905" cy="21163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4" name="Rectangle 71"/>
          <p:cNvSpPr txBox="1">
            <a:spLocks noChangeArrowheads="1"/>
          </p:cNvSpPr>
          <p:nvPr userDrawn="1"/>
        </p:nvSpPr>
        <p:spPr bwMode="auto">
          <a:xfrm>
            <a:off x="11307763" y="6467475"/>
            <a:ext cx="88423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4005B5-40FE-4FA2-A6A7-056360DA3937}" type="slidenum">
              <a:rPr lang="en-US" sz="1467">
                <a:solidFill>
                  <a:srgbClr val="58595B"/>
                </a:solidFill>
                <a:latin typeface="Calibri" pitchFamily="34" charset="0"/>
                <a:cs typeface="+mn-cs"/>
              </a:rPr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867" dirty="0">
                <a:solidFill>
                  <a:srgbClr val="58595B"/>
                </a:solidFill>
                <a:latin typeface="Calibri" pitchFamily="34" charset="0"/>
                <a:cs typeface="+mn-cs"/>
              </a:rPr>
              <a:t> </a:t>
            </a:r>
          </a:p>
        </p:txBody>
      </p:sp>
      <p:grpSp>
        <p:nvGrpSpPr>
          <p:cNvPr id="29" name="Group 15"/>
          <p:cNvGrpSpPr/>
          <p:nvPr/>
        </p:nvGrpSpPr>
        <p:grpSpPr>
          <a:xfrm>
            <a:off x="245951" y="6568695"/>
            <a:ext cx="3032359" cy="157228"/>
            <a:chOff x="68096" y="6650480"/>
            <a:chExt cx="2479041" cy="127000"/>
          </a:xfrm>
          <a:solidFill>
            <a:srgbClr val="58595B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822716" y="6650480"/>
              <a:ext cx="724421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b="1" dirty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25428" y="6650480"/>
              <a:ext cx="1158115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b="1" dirty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b="1" dirty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30729" name="Picture 108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483975" y="125413"/>
            <a:ext cx="5159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749" r:id="rId3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88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6pPr>
      <a:lvl7pPr marL="685766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7pPr>
      <a:lvl8pPr marL="1028649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8pPr>
      <a:lvl9pPr marL="1371532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55625" indent="-21272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188585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D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32188"/>
            <a:ext cx="54625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0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4821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183938" y="109538"/>
            <a:ext cx="7540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2" name="Group 3"/>
          <p:cNvGrpSpPr>
            <a:grpSpLocks/>
          </p:cNvGrpSpPr>
          <p:nvPr userDrawn="1"/>
        </p:nvGrpSpPr>
        <p:grpSpPr bwMode="auto">
          <a:xfrm>
            <a:off x="457200" y="6477000"/>
            <a:ext cx="2938463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030" y="6477000"/>
              <a:ext cx="660280" cy="93663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441" y="6477000"/>
              <a:ext cx="1053909" cy="93663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588"/>
              <a:ext cx="444420" cy="92075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844" y="6632575"/>
              <a:ext cx="1420556" cy="12382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prstClr val="white"/>
                </a:solidFill>
                <a:latin typeface="+mn-lt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+mn-lt"/>
              <a:cs typeface="+mn-cs"/>
            </a:endParaRPr>
          </a:p>
        </p:txBody>
      </p:sp>
      <p:sp>
        <p:nvSpPr>
          <p:cNvPr id="37891" name="Title Placeholder 1"/>
          <p:cNvSpPr>
            <a:spLocks noGrp="1"/>
          </p:cNvSpPr>
          <p:nvPr>
            <p:ph type="title"/>
          </p:nvPr>
        </p:nvSpPr>
        <p:spPr bwMode="auto">
          <a:xfrm>
            <a:off x="538163" y="60325"/>
            <a:ext cx="113490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925513"/>
            <a:ext cx="11349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endParaRPr lang="en-US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256213" y="6462713"/>
            <a:ext cx="884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04394B21-3B63-4D8C-BCC3-46BCEEAF9D3C}" type="slidenum">
              <a:rPr lang="en-US" b="1" smtClean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Myriad Pro"/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738" y="6540500"/>
            <a:ext cx="652462" cy="11271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3650" y="6540500"/>
            <a:ext cx="1041400" cy="11271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938" y="6542088"/>
            <a:ext cx="439737" cy="10953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517063" y="6667500"/>
            <a:ext cx="26749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Myriad Pro"/>
                <a:cs typeface="+mn-cs"/>
              </a:rPr>
              <a:t>Copyright © 2016 Tata Consultancy Services Limited</a:t>
            </a:r>
          </a:p>
        </p:txBody>
      </p:sp>
      <p:sp>
        <p:nvSpPr>
          <p:cNvPr id="13" name="Text Placeholder 10"/>
          <p:cNvSpPr txBox="1">
            <a:spLocks/>
          </p:cNvSpPr>
          <p:nvPr userDrawn="1"/>
        </p:nvSpPr>
        <p:spPr>
          <a:xfrm>
            <a:off x="4711700" y="6665913"/>
            <a:ext cx="1998663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800">
                <a:latin typeface="Myriad Pro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cs typeface="+mn-cs"/>
              </a:rPr>
              <a:t>TCS – ConnectiCare 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75" r:id="rId9"/>
    <p:sldLayoutId id="2147483776" r:id="rId10"/>
    <p:sldLayoutId id="2147483757" r:id="rId11"/>
    <p:sldLayoutId id="2147483777" r:id="rId12"/>
    <p:sldLayoutId id="2147483756" r:id="rId13"/>
    <p:sldLayoutId id="2147483755" r:id="rId14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1"/>
            <a:ext cx="12192000" cy="625475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151" y="42863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785" y="9096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408738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E400DFE-9FA4-434D-A8F4-61A1F1102D5F}" type="slidenum">
              <a:rPr lang="en-US" sz="12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567268" y="648335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"/>
            <a:ext cx="97366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FB4DFB4E-68B5-4E05-A562-D4ACD31A3484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0" y="2703513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14343" name="Picture 3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4" name="Group 19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Myriad Pro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700" y="-23813"/>
            <a:ext cx="12192000" cy="685800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9594CF11-DA7B-4169-A1C7-F97531A90CCA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pic>
        <p:nvPicPr>
          <p:cNvPr id="1639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1" name="Group 15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700" y="-23813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623E8AB3-8E53-41A2-BF7B-EC7745556CCB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0" y="2703513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18439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700" y="-23813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48FDCFC2-9D46-40DA-AD3B-B0B7EC39F72D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0" y="2703513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20487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8" name="Group 15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700" y="-23813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43308EC5-0F92-494E-AF88-958E3E897B92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0" y="2703513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22535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6" name="Group 15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700" y="-23813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5"/>
            <a:ext cx="8842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fld id="{8F23B808-7B11-4BC0-81C0-53CC17D2A550}" type="slidenum">
              <a:rPr lang="en-US" sz="1067" b="1" smtClean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08000" y="2703513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067" dirty="0">
                <a:latin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24583" name="Picture 4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4" name="Group 21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400" y="0"/>
            <a:ext cx="12217400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933700"/>
            <a:ext cx="10769600" cy="554038"/>
          </a:xfrm>
          <a:prstGeom prst="rect">
            <a:avLst/>
          </a:prstGeom>
          <a:noFill/>
        </p:spPr>
        <p:txBody>
          <a:bodyPr/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sz="3067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700" y="5715000"/>
            <a:ext cx="12204700" cy="1189038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763" y="5943600"/>
            <a:ext cx="2611437" cy="819150"/>
          </a:xfrm>
          <a:prstGeom prst="rect">
            <a:avLst/>
          </a:prstGeom>
          <a:noFill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cs typeface="+mn-cs"/>
              </a:rPr>
              <a:t>IT Services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cs typeface="+mn-cs"/>
              </a:rPr>
              <a:t>Business Solutions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cs typeface="+mn-cs"/>
              </a:rPr>
              <a:t>Consulting</a:t>
            </a:r>
          </a:p>
        </p:txBody>
      </p:sp>
      <p:pic>
        <p:nvPicPr>
          <p:cNvPr id="26630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25" y="5137150"/>
            <a:ext cx="2454275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1" name="Group 14"/>
          <p:cNvGrpSpPr>
            <a:grpSpLocks/>
          </p:cNvGrpSpPr>
          <p:nvPr/>
        </p:nvGrpSpPr>
        <p:grpSpPr bwMode="auto">
          <a:xfrm>
            <a:off x="381000" y="257175"/>
            <a:ext cx="11507788" cy="423863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246" y="192882"/>
              <a:ext cx="364330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yriad Pro"/>
                <a:cs typeface="+mn-cs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Myriad Pro"/>
                  <a:cs typeface="+mn-cs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701" y="393131"/>
              <a:ext cx="878679" cy="92973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68580" tIns="34290" rIns="68580" bIns="34290"/>
            <a:lstStyle/>
            <a:p>
              <a:pPr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67" kern="0" dirty="0">
                <a:solidFill>
                  <a:schemeClr val="bg1"/>
                </a:solidFill>
                <a:latin typeface="Myriad Pro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D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32188"/>
            <a:ext cx="54625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0" cy="900112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8677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183938" y="109538"/>
            <a:ext cx="7540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8" name="Group 3"/>
          <p:cNvGrpSpPr>
            <a:grpSpLocks/>
          </p:cNvGrpSpPr>
          <p:nvPr userDrawn="1"/>
        </p:nvGrpSpPr>
        <p:grpSpPr bwMode="auto">
          <a:xfrm>
            <a:off x="457200" y="6477000"/>
            <a:ext cx="2938463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030" y="6477000"/>
              <a:ext cx="660280" cy="93663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441" y="6477000"/>
              <a:ext cx="1053909" cy="93663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588"/>
              <a:ext cx="444420" cy="92075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srgbClr val="0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844" y="6632575"/>
              <a:ext cx="1420556" cy="12382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defTabSz="914377">
                <a:defRPr/>
              </a:pPr>
              <a:endParaRPr lang="en-US" sz="1351" dirty="0">
                <a:solidFill>
                  <a:prstClr val="white"/>
                </a:solidFill>
                <a:latin typeface="+mn-lt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MSM Model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320" y="91440"/>
            <a:ext cx="12161838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Sample Test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Productivity Measurement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06047"/>
              </p:ext>
            </p:extLst>
          </p:nvPr>
        </p:nvGraphicFramePr>
        <p:xfrm>
          <a:off x="569117" y="3598338"/>
          <a:ext cx="10972801" cy="2683825"/>
        </p:xfrm>
        <a:graphic>
          <a:graphicData uri="http://schemas.openxmlformats.org/drawingml/2006/table">
            <a:tbl>
              <a:tblPr firstRow="1" bandRow="1"/>
              <a:tblGrid>
                <a:gridCol w="2438671"/>
                <a:gridCol w="2987746"/>
                <a:gridCol w="3206030"/>
                <a:gridCol w="2340354"/>
              </a:tblGrid>
              <a:tr h="5498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214" marR="9121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Reporting/Measurement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</a:tr>
              <a:tr h="637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marR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(1) Total Effort Spent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a Release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 Days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effort from Time tracking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ctr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Month/Release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</a:tr>
              <a:tr h="7152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(2) Total Weighted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Requirements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delivered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 of Weighted Test Requirements</a:t>
                      </a:r>
                    </a:p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hlinkClick r:id="" action="ppaction://noaction"/>
                        </a:rPr>
                        <a:t>Test Requirement framework</a:t>
                      </a: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Traceability Matrix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ctr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Month/Release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81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(3) Testing Productivity per Requirement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Weighted Test requirement per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 Per day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l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Calculated using</a:t>
                      </a:r>
                      <a:r>
                        <a:rPr lang="en-US" sz="1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 and (2) Reported using Productivity Report </a:t>
                      </a:r>
                      <a:endParaRPr lang="en-US" sz="1400" b="1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algn="ctr" defTabSz="914377" rtl="0" eaLnBrk="1" fontAlgn="b" latinLnBrk="0" hangingPunct="1"/>
                      <a:r>
                        <a:rPr lang="en-US" sz="14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Release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214" marR="91214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7798" y="2379133"/>
            <a:ext cx="10956259" cy="8431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33430"/>
              </p:ext>
            </p:extLst>
          </p:nvPr>
        </p:nvGraphicFramePr>
        <p:xfrm>
          <a:off x="763368" y="2494670"/>
          <a:ext cx="10524714" cy="612074"/>
        </p:xfrm>
        <a:graphic>
          <a:graphicData uri="http://schemas.openxmlformats.org/drawingml/2006/table">
            <a:tbl>
              <a:tblPr/>
              <a:tblGrid>
                <a:gridCol w="2379112"/>
                <a:gridCol w="1050019"/>
                <a:gridCol w="3181877"/>
                <a:gridCol w="689406"/>
                <a:gridCol w="996988"/>
                <a:gridCol w="2227312"/>
              </a:tblGrid>
              <a:tr h="30603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Test Productivity</a:t>
                      </a:r>
                    </a:p>
                  </a:txBody>
                  <a:tcPr marL="9501" marR="9501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1" marR="9501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Test Requirements        =       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214" marR="9501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01" marR="9501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1" marR="9501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weighted Requirements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Day</a:t>
                      </a:r>
                    </a:p>
                  </a:txBody>
                  <a:tcPr marL="9501" marR="9501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Test Effort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person days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=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214" marR="9501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1" marR="9501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3358245" y="2589920"/>
            <a:ext cx="568606" cy="421574"/>
          </a:xfrm>
          <a:prstGeom prst="mathEqual">
            <a:avLst/>
          </a:prstGeom>
          <a:solidFill>
            <a:srgbClr val="4E84C4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Equal 8"/>
          <p:cNvSpPr/>
          <p:nvPr/>
        </p:nvSpPr>
        <p:spPr>
          <a:xfrm>
            <a:off x="8306466" y="2589920"/>
            <a:ext cx="568606" cy="421574"/>
          </a:xfrm>
          <a:prstGeom prst="mathEqual">
            <a:avLst/>
          </a:prstGeom>
          <a:solidFill>
            <a:srgbClr val="4E84C4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7798" y="1106057"/>
            <a:ext cx="10956259" cy="984359"/>
            <a:chOff x="585696" y="1258265"/>
            <a:chExt cx="10956259" cy="984359"/>
          </a:xfrm>
        </p:grpSpPr>
        <p:sp>
          <p:nvSpPr>
            <p:cNvPr id="11" name="Rectangle 10"/>
            <p:cNvSpPr/>
            <p:nvPr/>
          </p:nvSpPr>
          <p:spPr>
            <a:xfrm>
              <a:off x="585696" y="1258265"/>
              <a:ext cx="10956259" cy="9843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6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3336649" y="1423873"/>
              <a:ext cx="721156" cy="653142"/>
            </a:xfrm>
            <a:prstGeom prst="mathEqual">
              <a:avLst/>
            </a:prstGeom>
            <a:solidFill>
              <a:srgbClr val="4E84C4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92972" y="1488834"/>
              <a:ext cx="293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Total Test Effort Spent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For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Release 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Division 13"/>
            <p:cNvSpPr/>
            <p:nvPr/>
          </p:nvSpPr>
          <p:spPr>
            <a:xfrm>
              <a:off x="7418987" y="1489186"/>
              <a:ext cx="815221" cy="522516"/>
            </a:xfrm>
            <a:prstGeom prst="mathDivide">
              <a:avLst/>
            </a:prstGeom>
            <a:solidFill>
              <a:srgbClr val="4E84C4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2382" y="1381112"/>
              <a:ext cx="29564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Total Weighted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Test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Requirements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delivered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629931" y="1384684"/>
              <a:ext cx="273641" cy="731520"/>
            </a:xfrm>
            <a:prstGeom prst="leftBrace">
              <a:avLst/>
            </a:prstGeom>
            <a:noFill/>
            <a:ln w="381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0822711" y="1384684"/>
              <a:ext cx="273641" cy="731520"/>
            </a:xfrm>
            <a:prstGeom prst="rightBrace">
              <a:avLst/>
            </a:prstGeom>
            <a:noFill/>
            <a:ln w="38100" cap="flat" cmpd="sng" algn="ctr">
              <a:solidFill>
                <a:srgbClr val="4E84C4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9131" y="1596556"/>
              <a:ext cx="2413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Test Productivity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8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74416" y="91440"/>
            <a:ext cx="11323909" cy="642938"/>
          </a:xfrm>
          <a:prstGeom prst="rect">
            <a:avLst/>
          </a:prstGeom>
          <a:extLst/>
        </p:spPr>
        <p:txBody>
          <a:bodyPr vert="horz" wrap="square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Arial" pitchFamily="34" charset="0"/>
              </a:rPr>
              <a:t>Core Ops QA Productivity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9374" y="3505200"/>
            <a:ext cx="11483892" cy="0"/>
          </a:xfrm>
          <a:prstGeom prst="line">
            <a:avLst/>
          </a:prstGeom>
          <a:noFill/>
          <a:ln w="76200" cap="flat" cmpd="sng" algn="ctr">
            <a:solidFill>
              <a:srgbClr val="0063BE"/>
            </a:solidFill>
            <a:prstDash val="solid"/>
          </a:ln>
          <a:effectLst/>
        </p:spPr>
      </p:cxn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94866065"/>
              </p:ext>
            </p:extLst>
          </p:nvPr>
        </p:nvGraphicFramePr>
        <p:xfrm>
          <a:off x="7788297" y="809193"/>
          <a:ext cx="40386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059946" y="2715528"/>
            <a:ext cx="3851168" cy="212852"/>
            <a:chOff x="6595927" y="2872494"/>
            <a:chExt cx="4931979" cy="2494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595927" y="2997200"/>
              <a:ext cx="283781" cy="0"/>
            </a:xfrm>
            <a:prstGeom prst="line">
              <a:avLst/>
            </a:prstGeom>
            <a:noFill/>
            <a:ln w="38100" cap="flat" cmpd="sng" algn="ctr">
              <a:solidFill>
                <a:srgbClr val="0063BE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9" name="TextBox 8"/>
            <p:cNvSpPr txBox="1"/>
            <p:nvPr/>
          </p:nvSpPr>
          <p:spPr>
            <a:xfrm>
              <a:off x="7032106" y="2872494"/>
              <a:ext cx="4495800" cy="24941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QA Estimated  Effort to test a Weighted Test Requirement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569709" y="1149844"/>
            <a:ext cx="3419912" cy="533400"/>
          </a:xfrm>
          <a:prstGeom prst="rect">
            <a:avLst/>
          </a:prstGeom>
          <a:solidFill>
            <a:srgbClr val="8ED2ED"/>
          </a:solidFill>
          <a:ln w="9525" cap="flat" cmpd="sng" algn="ctr">
            <a:solidFill>
              <a:srgbClr val="0063BE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25% Effort reduction over 3 years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9247" y="1837459"/>
            <a:ext cx="3419912" cy="533400"/>
          </a:xfrm>
          <a:prstGeom prst="rect">
            <a:avLst/>
          </a:prstGeom>
          <a:solidFill>
            <a:srgbClr val="8ED2ED"/>
          </a:solidFill>
          <a:ln w="9525" cap="flat" cmpd="sng" algn="ctr">
            <a:solidFill>
              <a:srgbClr val="0063BE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Applying Productivity levers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8773" y="2510079"/>
            <a:ext cx="3419912" cy="533400"/>
          </a:xfrm>
          <a:prstGeom prst="rect">
            <a:avLst/>
          </a:prstGeom>
          <a:solidFill>
            <a:srgbClr val="8ED2ED"/>
          </a:solidFill>
          <a:ln w="9525" cap="flat" cmpd="sng" algn="ctr">
            <a:solidFill>
              <a:srgbClr val="0063BE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estimates driven through Tier 2 Estimation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2557" y="1416550"/>
            <a:ext cx="2395820" cy="1303565"/>
          </a:xfrm>
          <a:prstGeom prst="ellipse">
            <a:avLst/>
          </a:prstGeom>
          <a:solidFill>
            <a:srgbClr val="6DCFF6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Productivity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through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QA Estimations</a:t>
            </a:r>
          </a:p>
        </p:txBody>
      </p:sp>
      <p:sp>
        <p:nvSpPr>
          <p:cNvPr id="14" name="Oval 13"/>
          <p:cNvSpPr/>
          <p:nvPr/>
        </p:nvSpPr>
        <p:spPr>
          <a:xfrm>
            <a:off x="485026" y="4215998"/>
            <a:ext cx="2431539" cy="1385450"/>
          </a:xfrm>
          <a:prstGeom prst="ellipse">
            <a:avLst/>
          </a:prstGeom>
          <a:solidFill>
            <a:srgbClr val="4E84C4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Productivity Monitoring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9709" y="4012797"/>
            <a:ext cx="3419912" cy="533400"/>
          </a:xfrm>
          <a:prstGeom prst="rect">
            <a:avLst/>
          </a:prstGeom>
          <a:solidFill>
            <a:srgbClr val="4E84C4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Productivity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measured in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terms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 Effort &amp; Cost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69247" y="4700412"/>
            <a:ext cx="3419912" cy="533400"/>
          </a:xfrm>
          <a:prstGeom prst="rect">
            <a:avLst/>
          </a:prstGeom>
          <a:solidFill>
            <a:srgbClr val="4E84C4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Productivity monitored for every integrated release at TSG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8773" y="5373032"/>
            <a:ext cx="3419912" cy="533400"/>
          </a:xfrm>
          <a:prstGeom prst="rect">
            <a:avLst/>
          </a:prstGeom>
          <a:solidFill>
            <a:srgbClr val="4E84C4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Committed 25% productivity tracked through the course of the contract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235216"/>
              </p:ext>
            </p:extLst>
          </p:nvPr>
        </p:nvGraphicFramePr>
        <p:xfrm>
          <a:off x="7147826" y="3595512"/>
          <a:ext cx="5096374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3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Journey towards MSM/Outcome based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2602230"/>
            <a:ext cx="2301240" cy="853440"/>
          </a:xfrm>
          <a:prstGeom prst="ellipse">
            <a:avLst/>
          </a:prstGeom>
          <a:solidFill>
            <a:srgbClr val="002060">
              <a:alpha val="22000"/>
            </a:srgbClr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2590800"/>
            <a:ext cx="1828800" cy="853440"/>
          </a:xfrm>
          <a:prstGeom prst="ellipse">
            <a:avLst/>
          </a:prstGeom>
          <a:solidFill>
            <a:srgbClr val="0063BE">
              <a:alpha val="22000"/>
            </a:srgbClr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606040"/>
            <a:ext cx="1828800" cy="853440"/>
          </a:xfrm>
          <a:prstGeom prst="ellipse">
            <a:avLst/>
          </a:prstGeom>
          <a:solidFill>
            <a:srgbClr val="83389B">
              <a:lumMod val="50000"/>
              <a:alpha val="22000"/>
            </a:srgbClr>
          </a:solidFill>
          <a:ln w="952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487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shade val="51000"/>
                  <a:satMod val="130000"/>
                </a:srgbClr>
              </a:gs>
              <a:gs pos="80000">
                <a:srgbClr val="0063BE">
                  <a:shade val="93000"/>
                  <a:satMod val="130000"/>
                </a:srgbClr>
              </a:gs>
              <a:gs pos="100000">
                <a:srgbClr val="0063B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Strategy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shade val="51000"/>
                  <a:satMod val="130000"/>
                </a:srgbClr>
              </a:gs>
              <a:gs pos="80000">
                <a:srgbClr val="0063BE">
                  <a:shade val="93000"/>
                  <a:satMod val="130000"/>
                </a:srgbClr>
              </a:gs>
              <a:gs pos="100000">
                <a:srgbClr val="0063B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Customer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Engagement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0487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shade val="51000"/>
                  <a:satMod val="130000"/>
                </a:srgbClr>
              </a:gs>
              <a:gs pos="80000">
                <a:srgbClr val="0063BE">
                  <a:shade val="93000"/>
                  <a:satMod val="130000"/>
                </a:srgbClr>
              </a:gs>
              <a:gs pos="100000">
                <a:srgbClr val="0063B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People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90487" y="311912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shade val="51000"/>
                  <a:satMod val="130000"/>
                </a:srgbClr>
              </a:gs>
              <a:gs pos="80000">
                <a:srgbClr val="0063BE">
                  <a:shade val="93000"/>
                  <a:satMod val="130000"/>
                </a:srgbClr>
              </a:gs>
              <a:gs pos="100000">
                <a:srgbClr val="0063B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Process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7350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D6492A">
                  <a:tint val="50000"/>
                  <a:satMod val="300000"/>
                </a:srgbClr>
              </a:gs>
              <a:gs pos="35000">
                <a:srgbClr val="D6492A">
                  <a:tint val="37000"/>
                  <a:satMod val="300000"/>
                </a:srgbClr>
              </a:gs>
              <a:gs pos="100000">
                <a:srgbClr val="D6492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6492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Lack Vendor Strategy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4592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D6492A">
                  <a:tint val="50000"/>
                  <a:satMod val="300000"/>
                </a:srgbClr>
              </a:gs>
              <a:gs pos="35000">
                <a:srgbClr val="D6492A">
                  <a:tint val="37000"/>
                  <a:satMod val="300000"/>
                </a:srgbClr>
              </a:gs>
              <a:gs pos="100000">
                <a:srgbClr val="D6492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6492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Resource Augmentation / Onshore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657350" y="3119120"/>
            <a:ext cx="1463040" cy="731520"/>
          </a:xfrm>
          <a:prstGeom prst="rect">
            <a:avLst/>
          </a:prstGeom>
          <a:gradFill rotWithShape="1">
            <a:gsLst>
              <a:gs pos="0">
                <a:srgbClr val="D6492A">
                  <a:tint val="50000"/>
                  <a:satMod val="300000"/>
                </a:srgbClr>
              </a:gs>
              <a:gs pos="35000">
                <a:srgbClr val="D6492A">
                  <a:tint val="37000"/>
                  <a:satMod val="300000"/>
                </a:srgbClr>
              </a:gs>
              <a:gs pos="100000">
                <a:srgbClr val="D6492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6492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Fragmented Process Focus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57350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D6492A">
                  <a:tint val="50000"/>
                  <a:satMod val="300000"/>
                </a:srgbClr>
              </a:gs>
              <a:gs pos="35000">
                <a:srgbClr val="D6492A">
                  <a:tint val="37000"/>
                  <a:satMod val="300000"/>
                </a:srgbClr>
              </a:gs>
              <a:gs pos="100000">
                <a:srgbClr val="D6492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6492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Individual Skill Based Approach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24213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974B07">
                  <a:tint val="50000"/>
                  <a:satMod val="300000"/>
                </a:srgbClr>
              </a:gs>
              <a:gs pos="35000">
                <a:srgbClr val="974B07">
                  <a:tint val="37000"/>
                  <a:satMod val="300000"/>
                </a:srgbClr>
              </a:gs>
              <a:gs pos="100000">
                <a:srgbClr val="974B0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74B0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Tactical/Portfolio Level Strategy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21564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974B07">
                  <a:tint val="50000"/>
                  <a:satMod val="300000"/>
                </a:srgbClr>
              </a:gs>
              <a:gs pos="35000">
                <a:srgbClr val="974B07">
                  <a:tint val="37000"/>
                  <a:satMod val="300000"/>
                </a:srgbClr>
              </a:gs>
              <a:gs pos="100000">
                <a:srgbClr val="974B0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74B0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Offshore Vendor Involvement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24213" y="3119120"/>
            <a:ext cx="1463040" cy="731520"/>
          </a:xfrm>
          <a:prstGeom prst="rect">
            <a:avLst/>
          </a:prstGeom>
          <a:gradFill rotWithShape="1">
            <a:gsLst>
              <a:gs pos="0">
                <a:srgbClr val="974B07">
                  <a:tint val="50000"/>
                  <a:satMod val="300000"/>
                </a:srgbClr>
              </a:gs>
              <a:gs pos="35000">
                <a:srgbClr val="974B07">
                  <a:tint val="37000"/>
                  <a:satMod val="300000"/>
                </a:srgbClr>
              </a:gs>
              <a:gs pos="100000">
                <a:srgbClr val="974B0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74B0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Emerging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Standards &amp;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Methodologies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224213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974B07">
                  <a:tint val="50000"/>
                  <a:satMod val="300000"/>
                </a:srgbClr>
              </a:gs>
              <a:gs pos="35000">
                <a:srgbClr val="974B07">
                  <a:tint val="37000"/>
                  <a:satMod val="300000"/>
                </a:srgbClr>
              </a:gs>
              <a:gs pos="100000">
                <a:srgbClr val="974B0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74B0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Business &amp; Technology Focused Approach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791076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Organizational Level Strategy Defined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78536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T&amp;M  / Onshore - Offshore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791076" y="3119120"/>
            <a:ext cx="1463040" cy="731520"/>
          </a:xfrm>
          <a:prstGeom prst="rect">
            <a:avLst/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Established, Standards, Tools, Methodologies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791076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Standardized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Induction &amp; Competency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Development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357939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Mature Vendor Evaluation Process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5508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Blend with outcome based frameworks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357939" y="314198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Metrics Driven; Institutionalized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Process Dev.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357939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Metrics Based approach for people practices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24800" y="1219200"/>
            <a:ext cx="1463040" cy="731520"/>
          </a:xfrm>
          <a:prstGeom prst="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Continuous Vendor Optimization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24800" y="2169160"/>
            <a:ext cx="1463040" cy="731520"/>
          </a:xfrm>
          <a:prstGeom prst="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Managed Services, Risk - Reward Models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924800" y="3119120"/>
            <a:ext cx="1463040" cy="731520"/>
          </a:xfrm>
          <a:prstGeom prst="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Benchmarking with Industry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24800" y="4069080"/>
            <a:ext cx="1463040" cy="731520"/>
          </a:xfrm>
          <a:prstGeom prst="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0" rIns="9144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</a:rPr>
              <a:t>Learning &amp; Sharing; Cultural Diversity focus; Shared vision</a:t>
            </a:r>
          </a:p>
        </p:txBody>
      </p:sp>
      <p:sp>
        <p:nvSpPr>
          <p:cNvPr id="31" name="Text Box 103"/>
          <p:cNvSpPr txBox="1">
            <a:spLocks noChangeArrowheads="1"/>
          </p:cNvSpPr>
          <p:nvPr/>
        </p:nvSpPr>
        <p:spPr bwMode="auto">
          <a:xfrm>
            <a:off x="7492945" y="5635823"/>
            <a:ext cx="19558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latin typeface="Calibri" pitchFamily="34" charset="0"/>
                <a:ea typeface="MS PGothic" pitchFamily="34" charset="-128"/>
                <a:cs typeface="Arial" pitchFamily="34" charset="0"/>
              </a:rPr>
              <a:t>Full </a:t>
            </a:r>
            <a:r>
              <a:rPr lang="en-US" sz="1400" b="1" i="1" dirty="0" smtClean="0">
                <a:latin typeface="Calibri" pitchFamily="34" charset="0"/>
                <a:ea typeface="MS PGothic" pitchFamily="34" charset="-128"/>
                <a:cs typeface="Arial" pitchFamily="34" charset="0"/>
              </a:rPr>
              <a:t>Outsourcing Model</a:t>
            </a:r>
            <a:endParaRPr lang="en-US" sz="1400" b="1" i="1" dirty="0"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32" name="Oval 95"/>
          <p:cNvSpPr>
            <a:spLocks noChangeArrowheads="1"/>
          </p:cNvSpPr>
          <p:nvPr/>
        </p:nvSpPr>
        <p:spPr bwMode="auto">
          <a:xfrm>
            <a:off x="4800600" y="1112520"/>
            <a:ext cx="3840480" cy="3840480"/>
          </a:xfrm>
          <a:prstGeom prst="ellipse">
            <a:avLst/>
          </a:prstGeom>
          <a:solidFill>
            <a:sysClr val="window" lastClr="FFFFFF">
              <a:alpha val="0"/>
            </a:sysClr>
          </a:solidFill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4E84C4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Text Box 102"/>
          <p:cNvSpPr txBox="1">
            <a:spLocks noChangeArrowheads="1"/>
          </p:cNvSpPr>
          <p:nvPr/>
        </p:nvSpPr>
        <p:spPr bwMode="auto">
          <a:xfrm>
            <a:off x="1562756" y="5635823"/>
            <a:ext cx="21710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cs typeface="Arial" pitchFamily="34" charset="0"/>
              </a:rPr>
              <a:t>Staff Augmentation Model</a:t>
            </a:r>
          </a:p>
        </p:txBody>
      </p:sp>
      <p:sp>
        <p:nvSpPr>
          <p:cNvPr id="34" name="Text Box 103"/>
          <p:cNvSpPr txBox="1">
            <a:spLocks noChangeArrowheads="1"/>
          </p:cNvSpPr>
          <p:nvPr/>
        </p:nvSpPr>
        <p:spPr bwMode="auto">
          <a:xfrm>
            <a:off x="5410200" y="5635823"/>
            <a:ext cx="20588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cs typeface="Arial" pitchFamily="34" charset="0"/>
              </a:rPr>
              <a:t>Managed Services Model</a:t>
            </a:r>
          </a:p>
        </p:txBody>
      </p:sp>
      <p:sp>
        <p:nvSpPr>
          <p:cNvPr id="35" name="Text Box 104"/>
          <p:cNvSpPr txBox="1">
            <a:spLocks noChangeArrowheads="1"/>
          </p:cNvSpPr>
          <p:nvPr/>
        </p:nvSpPr>
        <p:spPr bwMode="auto">
          <a:xfrm>
            <a:off x="3860372" y="5635823"/>
            <a:ext cx="13622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latin typeface="Calibri" pitchFamily="34" charset="0"/>
                <a:ea typeface="MS PGothic" pitchFamily="34" charset="-128"/>
                <a:cs typeface="Arial" pitchFamily="34" charset="0"/>
              </a:rPr>
              <a:t>Out-Task Model</a:t>
            </a:r>
          </a:p>
        </p:txBody>
      </p:sp>
      <p:sp>
        <p:nvSpPr>
          <p:cNvPr id="36" name="Text Box 96"/>
          <p:cNvSpPr txBox="1">
            <a:spLocks noChangeArrowheads="1"/>
          </p:cNvSpPr>
          <p:nvPr/>
        </p:nvSpPr>
        <p:spPr bwMode="auto">
          <a:xfrm>
            <a:off x="2100263" y="2857500"/>
            <a:ext cx="1443037" cy="342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Staff Services</a:t>
            </a:r>
          </a:p>
        </p:txBody>
      </p:sp>
      <p:sp>
        <p:nvSpPr>
          <p:cNvPr id="37" name="Text Box 98"/>
          <p:cNvSpPr txBox="1">
            <a:spLocks noChangeArrowheads="1"/>
          </p:cNvSpPr>
          <p:nvPr/>
        </p:nvSpPr>
        <p:spPr bwMode="auto">
          <a:xfrm>
            <a:off x="7505700" y="2857500"/>
            <a:ext cx="1295400" cy="342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i="1" dirty="0">
                <a:solidFill>
                  <a:srgbClr val="006600"/>
                </a:solidFill>
                <a:latin typeface="Calibri" pitchFamily="34" charset="0"/>
                <a:cs typeface="Arial" pitchFamily="34" charset="0"/>
              </a:rPr>
              <a:t>Managed Services</a:t>
            </a:r>
          </a:p>
        </p:txBody>
      </p: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5118100" y="2857500"/>
            <a:ext cx="954088" cy="342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i="1" dirty="0">
                <a:solidFill>
                  <a:srgbClr val="000099"/>
                </a:solidFill>
                <a:latin typeface="Calibri" pitchFamily="34" charset="0"/>
                <a:cs typeface="Arial" pitchFamily="34" charset="0"/>
              </a:rPr>
              <a:t>In </a:t>
            </a:r>
            <a:r>
              <a:rPr lang="en-US" sz="1400" b="1" i="1" dirty="0" smtClean="0">
                <a:solidFill>
                  <a:srgbClr val="000099"/>
                </a:solidFill>
                <a:latin typeface="Calibri" pitchFamily="34" charset="0"/>
                <a:cs typeface="Arial" pitchFamily="34" charset="0"/>
              </a:rPr>
              <a:t>Transition/ Collaborative</a:t>
            </a:r>
            <a:endParaRPr lang="en-US" sz="1400" b="1" i="1" dirty="0">
              <a:solidFill>
                <a:srgbClr val="000099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645920" y="5029200"/>
            <a:ext cx="7730490" cy="640080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4E84C4">
                  <a:lumMod val="60000"/>
                  <a:lumOff val="40000"/>
                </a:srgbClr>
              </a:gs>
              <a:gs pos="100000">
                <a:srgbClr val="D6492A">
                  <a:lumMod val="40000"/>
                  <a:lumOff val="60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 Maturity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525000" y="1143000"/>
            <a:ext cx="2560320" cy="457200"/>
          </a:xfrm>
          <a:prstGeom prst="roundRect">
            <a:avLst>
              <a:gd name="adj" fmla="val 25000"/>
            </a:avLst>
          </a:prstGeom>
          <a:gradFill rotWithShape="1">
            <a:gsLst>
              <a:gs pos="0">
                <a:srgbClr val="0063BE">
                  <a:shade val="51000"/>
                  <a:satMod val="130000"/>
                </a:srgbClr>
              </a:gs>
              <a:gs pos="80000">
                <a:srgbClr val="0063BE">
                  <a:shade val="93000"/>
                  <a:satMod val="130000"/>
                </a:srgbClr>
              </a:gs>
              <a:gs pos="100000">
                <a:srgbClr val="0063BE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Top QA MSM Models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642829" y="1706880"/>
            <a:ext cx="2324663" cy="731520"/>
          </a:xfrm>
          <a:prstGeom prst="roundRect">
            <a:avLst>
              <a:gd name="adj" fmla="val 25000"/>
            </a:avLst>
          </a:prstGeom>
          <a:gradFill rotWithShape="1">
            <a:gsLst>
              <a:gs pos="0">
                <a:srgbClr val="4E84C4">
                  <a:lumMod val="60000"/>
                  <a:lumOff val="40000"/>
                </a:srgbClr>
              </a:gs>
              <a:gs pos="35000">
                <a:srgbClr val="4E84C4">
                  <a:lumMod val="40000"/>
                  <a:lumOff val="60000"/>
                </a:srgbClr>
              </a:gs>
              <a:gs pos="100000">
                <a:srgbClr val="4E84C4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Transaction Based Estimation Model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42829" y="2534920"/>
            <a:ext cx="2324663" cy="731520"/>
          </a:xfrm>
          <a:prstGeom prst="roundRect">
            <a:avLst>
              <a:gd name="adj" fmla="val 25000"/>
            </a:avLst>
          </a:prstGeom>
          <a:gradFill rotWithShape="1">
            <a:gsLst>
              <a:gs pos="0">
                <a:srgbClr val="4E84C4">
                  <a:lumMod val="60000"/>
                  <a:lumOff val="40000"/>
                </a:srgbClr>
              </a:gs>
              <a:gs pos="35000">
                <a:srgbClr val="4E84C4">
                  <a:lumMod val="40000"/>
                  <a:lumOff val="60000"/>
                </a:srgbClr>
              </a:gs>
              <a:gs pos="100000">
                <a:srgbClr val="4E84C4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% of Dev Cost for QA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642829" y="3362960"/>
            <a:ext cx="2324663" cy="731520"/>
          </a:xfrm>
          <a:prstGeom prst="roundRect">
            <a:avLst>
              <a:gd name="adj" fmla="val 25000"/>
            </a:avLst>
          </a:prstGeom>
          <a:gradFill rotWithShape="1">
            <a:gsLst>
              <a:gs pos="0">
                <a:srgbClr val="4E84C4">
                  <a:lumMod val="60000"/>
                  <a:lumOff val="40000"/>
                </a:srgbClr>
              </a:gs>
              <a:gs pos="35000">
                <a:srgbClr val="4E84C4">
                  <a:lumMod val="40000"/>
                  <a:lumOff val="60000"/>
                </a:srgbClr>
              </a:gs>
              <a:gs pos="100000">
                <a:srgbClr val="4E84C4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 Case Point Model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677400" y="4191000"/>
            <a:ext cx="2324663" cy="731520"/>
          </a:xfrm>
          <a:prstGeom prst="roundRect">
            <a:avLst>
              <a:gd name="adj" fmla="val 25000"/>
            </a:avLst>
          </a:prstGeom>
          <a:gradFill rotWithShape="1">
            <a:gsLst>
              <a:gs pos="0">
                <a:srgbClr val="4E84C4">
                  <a:lumMod val="60000"/>
                  <a:lumOff val="40000"/>
                </a:srgbClr>
              </a:gs>
              <a:gs pos="35000">
                <a:srgbClr val="4E84C4">
                  <a:lumMod val="40000"/>
                  <a:lumOff val="60000"/>
                </a:srgbClr>
              </a:gs>
              <a:gs pos="100000">
                <a:srgbClr val="4E84C4">
                  <a:lumMod val="20000"/>
                  <a:lumOff val="8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Fixed Capacity based for Test Model (Job based)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416" y="91440"/>
            <a:ext cx="11624823" cy="6426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Key tenets for MSM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33885" y="1951038"/>
            <a:ext cx="4097769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Identify a common measurement factor to measure the outcome on the project team. Data has to be baselined.  The common industry factors are Test cases designed/executed, Test Requirements delivered, Test Case point or Agile store points, Functional points.</a:t>
            </a: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7885" y="884238"/>
            <a:ext cx="219065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 smtClean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resourcing </a:t>
            </a:r>
            <a:r>
              <a:rPr lang="en-US" altLang="en-US" sz="1400" b="1" dirty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33772" y="3111500"/>
            <a:ext cx="224292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Standardized Estimation and Demand Management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30283" y="4805363"/>
            <a:ext cx="219065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 smtClean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Management Office</a:t>
            </a:r>
            <a:endParaRPr lang="en-US" altLang="en-US" sz="1400" b="1" dirty="0">
              <a:solidFill>
                <a:srgbClr val="4E84C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54507" y="1747838"/>
            <a:ext cx="174555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 Driven performance Monitoring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33938" y="1584325"/>
            <a:ext cx="256130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 smtClean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 Measurement Factor</a:t>
            </a:r>
            <a:endParaRPr lang="en-US" altLang="en-US" sz="1400" dirty="0">
              <a:solidFill>
                <a:srgbClr val="4E84C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54533" y="3151188"/>
            <a:ext cx="2496361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Shore Delivery Model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09015" y="1951038"/>
            <a:ext cx="312361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Performance monitoring through defined Service Level Agreements. </a:t>
            </a: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CPI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&amp; KPI </a:t>
            </a: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metrics are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monitored as part of governance. Additional </a:t>
            </a: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Client Specific metrics  </a:t>
            </a: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are tracked. </a:t>
            </a: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04309" y="1102056"/>
            <a:ext cx="3777804" cy="48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Hybrid Resourcing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Model </a:t>
            </a: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needs to be deployed for a successful MSM engagement such as Core/Flex or Test Factory</a:t>
            </a: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8930" y="3402013"/>
            <a:ext cx="285909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Multi location operations through Global Network Delivery Model (GNDM). QA Operations carried out at onsite, offshore and near shore locations.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33866" y="3402013"/>
            <a:ext cx="3997979" cy="64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Based on the baselined outcome data, work with the Customer to arrive at standardized estimation template to manage demand</a:t>
            </a:r>
            <a:endParaRPr lang="en-US" alt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39511" y="4727575"/>
            <a:ext cx="319806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rgbClr val="4E84C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defined Governance processes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89076" y="5078413"/>
            <a:ext cx="3440416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multi-tier governance structure for progressive review, relationship management, health check and strategic planning for the </a:t>
            </a:r>
            <a:r>
              <a:rPr lang="en-US" alt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engagement</a:t>
            </a:r>
            <a:r>
              <a:rPr lang="en-US" altLang="ja-JP" sz="1100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.</a:t>
            </a:r>
            <a:r>
              <a:rPr lang="en-US" altLang="en-US" sz="11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altLang="en-US" sz="11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7293633" y="5069218"/>
            <a:ext cx="3052340" cy="71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Work with the customer in setting up test management office to assure delivery, process &amp; standards, to improve customer communication &amp; transparency</a:t>
            </a: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06151" y="6076950"/>
            <a:ext cx="617279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/>
              <a:buChar char="–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  <a:latin typeface="Myriad Pro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Myriad Pro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Myriad Pro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4E84C4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Adding value at each step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89873" y="1872098"/>
            <a:ext cx="2438399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024" y="2895600"/>
            <a:ext cx="2194560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1766" y="4343400"/>
            <a:ext cx="2194560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8307" y="2895600"/>
            <a:ext cx="2194560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4766" y="6001512"/>
            <a:ext cx="5669280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4933649" y="2206580"/>
            <a:ext cx="2497352" cy="2521003"/>
            <a:chOff x="1257133" y="1745634"/>
            <a:chExt cx="3238667" cy="3050316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434507" y="1745634"/>
              <a:ext cx="1719898" cy="1223617"/>
            </a:xfrm>
            <a:custGeom>
              <a:avLst/>
              <a:gdLst/>
              <a:ahLst/>
              <a:cxnLst>
                <a:cxn ang="0">
                  <a:pos x="579" y="438"/>
                </a:cxn>
                <a:cxn ang="0">
                  <a:pos x="740" y="243"/>
                </a:cxn>
                <a:cxn ang="0">
                  <a:pos x="642" y="0"/>
                </a:cxn>
                <a:cxn ang="0">
                  <a:pos x="635" y="54"/>
                </a:cxn>
                <a:cxn ang="0">
                  <a:pos x="610" y="53"/>
                </a:cxn>
                <a:cxn ang="0">
                  <a:pos x="560" y="55"/>
                </a:cxn>
                <a:cxn ang="0">
                  <a:pos x="511" y="60"/>
                </a:cxn>
                <a:cxn ang="0">
                  <a:pos x="463" y="69"/>
                </a:cxn>
                <a:cxn ang="0">
                  <a:pos x="417" y="81"/>
                </a:cxn>
                <a:cxn ang="0">
                  <a:pos x="372" y="96"/>
                </a:cxn>
                <a:cxn ang="0">
                  <a:pos x="328" y="115"/>
                </a:cxn>
                <a:cxn ang="0">
                  <a:pos x="286" y="136"/>
                </a:cxn>
                <a:cxn ang="0">
                  <a:pos x="246" y="159"/>
                </a:cxn>
                <a:cxn ang="0">
                  <a:pos x="208" y="186"/>
                </a:cxn>
                <a:cxn ang="0">
                  <a:pos x="171" y="215"/>
                </a:cxn>
                <a:cxn ang="0">
                  <a:pos x="137" y="247"/>
                </a:cxn>
                <a:cxn ang="0">
                  <a:pos x="104" y="280"/>
                </a:cxn>
                <a:cxn ang="0">
                  <a:pos x="74" y="316"/>
                </a:cxn>
                <a:cxn ang="0">
                  <a:pos x="47" y="354"/>
                </a:cxn>
                <a:cxn ang="0">
                  <a:pos x="23" y="394"/>
                </a:cxn>
                <a:cxn ang="0">
                  <a:pos x="0" y="435"/>
                </a:cxn>
                <a:cxn ang="0">
                  <a:pos x="212" y="421"/>
                </a:cxn>
                <a:cxn ang="0">
                  <a:pos x="304" y="564"/>
                </a:cxn>
                <a:cxn ang="0">
                  <a:pos x="327" y="527"/>
                </a:cxn>
                <a:cxn ang="0">
                  <a:pos x="354" y="494"/>
                </a:cxn>
                <a:cxn ang="0">
                  <a:pos x="385" y="464"/>
                </a:cxn>
                <a:cxn ang="0">
                  <a:pos x="420" y="439"/>
                </a:cxn>
                <a:cxn ang="0">
                  <a:pos x="459" y="417"/>
                </a:cxn>
                <a:cxn ang="0">
                  <a:pos x="478" y="408"/>
                </a:cxn>
                <a:cxn ang="0">
                  <a:pos x="499" y="400"/>
                </a:cxn>
                <a:cxn ang="0">
                  <a:pos x="520" y="394"/>
                </a:cxn>
                <a:cxn ang="0">
                  <a:pos x="542" y="389"/>
                </a:cxn>
                <a:cxn ang="0">
                  <a:pos x="565" y="385"/>
                </a:cxn>
                <a:cxn ang="0">
                  <a:pos x="587" y="384"/>
                </a:cxn>
                <a:cxn ang="0">
                  <a:pos x="579" y="438"/>
                </a:cxn>
              </a:cxnLst>
              <a:rect l="0" t="0" r="r" b="b"/>
              <a:pathLst>
                <a:path w="741" h="565">
                  <a:moveTo>
                    <a:pt x="579" y="438"/>
                  </a:moveTo>
                  <a:lnTo>
                    <a:pt x="740" y="243"/>
                  </a:lnTo>
                  <a:lnTo>
                    <a:pt x="642" y="0"/>
                  </a:lnTo>
                  <a:lnTo>
                    <a:pt x="635" y="54"/>
                  </a:lnTo>
                  <a:lnTo>
                    <a:pt x="610" y="53"/>
                  </a:lnTo>
                  <a:lnTo>
                    <a:pt x="560" y="55"/>
                  </a:lnTo>
                  <a:lnTo>
                    <a:pt x="511" y="60"/>
                  </a:lnTo>
                  <a:lnTo>
                    <a:pt x="463" y="69"/>
                  </a:lnTo>
                  <a:lnTo>
                    <a:pt x="417" y="81"/>
                  </a:lnTo>
                  <a:lnTo>
                    <a:pt x="372" y="96"/>
                  </a:lnTo>
                  <a:lnTo>
                    <a:pt x="328" y="115"/>
                  </a:lnTo>
                  <a:lnTo>
                    <a:pt x="286" y="136"/>
                  </a:lnTo>
                  <a:lnTo>
                    <a:pt x="246" y="159"/>
                  </a:lnTo>
                  <a:lnTo>
                    <a:pt x="208" y="186"/>
                  </a:lnTo>
                  <a:lnTo>
                    <a:pt x="171" y="215"/>
                  </a:lnTo>
                  <a:lnTo>
                    <a:pt x="137" y="247"/>
                  </a:lnTo>
                  <a:lnTo>
                    <a:pt x="104" y="280"/>
                  </a:lnTo>
                  <a:lnTo>
                    <a:pt x="74" y="316"/>
                  </a:lnTo>
                  <a:lnTo>
                    <a:pt x="47" y="354"/>
                  </a:lnTo>
                  <a:lnTo>
                    <a:pt x="23" y="394"/>
                  </a:lnTo>
                  <a:lnTo>
                    <a:pt x="0" y="435"/>
                  </a:lnTo>
                  <a:lnTo>
                    <a:pt x="212" y="421"/>
                  </a:lnTo>
                  <a:lnTo>
                    <a:pt x="304" y="564"/>
                  </a:lnTo>
                  <a:lnTo>
                    <a:pt x="327" y="527"/>
                  </a:lnTo>
                  <a:lnTo>
                    <a:pt x="354" y="494"/>
                  </a:lnTo>
                  <a:lnTo>
                    <a:pt x="385" y="464"/>
                  </a:lnTo>
                  <a:lnTo>
                    <a:pt x="420" y="439"/>
                  </a:lnTo>
                  <a:lnTo>
                    <a:pt x="459" y="417"/>
                  </a:lnTo>
                  <a:lnTo>
                    <a:pt x="478" y="408"/>
                  </a:lnTo>
                  <a:lnTo>
                    <a:pt x="499" y="400"/>
                  </a:lnTo>
                  <a:lnTo>
                    <a:pt x="520" y="394"/>
                  </a:lnTo>
                  <a:lnTo>
                    <a:pt x="542" y="389"/>
                  </a:lnTo>
                  <a:lnTo>
                    <a:pt x="565" y="385"/>
                  </a:lnTo>
                  <a:lnTo>
                    <a:pt x="587" y="384"/>
                  </a:lnTo>
                  <a:lnTo>
                    <a:pt x="579" y="438"/>
                  </a:lnTo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  <a:shade val="30000"/>
                    <a:satMod val="115000"/>
                  </a:sysClr>
                </a:gs>
                <a:gs pos="50000">
                  <a:sysClr val="window" lastClr="FFFFFF">
                    <a:lumMod val="8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5400000" scaled="1"/>
              <a:tileRect/>
            </a:gradFill>
            <a:ln w="381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01143" y="1874180"/>
              <a:ext cx="1494657" cy="1398881"/>
            </a:xfrm>
            <a:custGeom>
              <a:avLst/>
              <a:gdLst/>
              <a:ahLst/>
              <a:cxnLst>
                <a:cxn ang="0">
                  <a:pos x="206" y="552"/>
                </a:cxn>
                <a:cxn ang="0">
                  <a:pos x="444" y="645"/>
                </a:cxn>
                <a:cxn ang="0">
                  <a:pos x="642" y="477"/>
                </a:cxn>
                <a:cxn ang="0">
                  <a:pos x="587" y="487"/>
                </a:cxn>
                <a:cxn ang="0">
                  <a:pos x="571" y="440"/>
                </a:cxn>
                <a:cxn ang="0">
                  <a:pos x="552" y="394"/>
                </a:cxn>
                <a:cxn ang="0">
                  <a:pos x="531" y="351"/>
                </a:cxn>
                <a:cxn ang="0">
                  <a:pos x="506" y="309"/>
                </a:cxn>
                <a:cxn ang="0">
                  <a:pos x="479" y="269"/>
                </a:cxn>
                <a:cxn ang="0">
                  <a:pos x="449" y="232"/>
                </a:cxn>
                <a:cxn ang="0">
                  <a:pos x="416" y="196"/>
                </a:cxn>
                <a:cxn ang="0">
                  <a:pos x="381" y="162"/>
                </a:cxn>
                <a:cxn ang="0">
                  <a:pos x="343" y="132"/>
                </a:cxn>
                <a:cxn ang="0">
                  <a:pos x="304" y="104"/>
                </a:cxn>
                <a:cxn ang="0">
                  <a:pos x="263" y="78"/>
                </a:cxn>
                <a:cxn ang="0">
                  <a:pos x="220" y="56"/>
                </a:cxn>
                <a:cxn ang="0">
                  <a:pos x="175" y="37"/>
                </a:cxn>
                <a:cxn ang="0">
                  <a:pos x="128" y="21"/>
                </a:cxn>
                <a:cxn ang="0">
                  <a:pos x="80" y="9"/>
                </a:cxn>
                <a:cxn ang="0">
                  <a:pos x="31" y="0"/>
                </a:cxn>
                <a:cxn ang="0">
                  <a:pos x="110" y="196"/>
                </a:cxn>
                <a:cxn ang="0">
                  <a:pos x="0" y="329"/>
                </a:cxn>
                <a:cxn ang="0">
                  <a:pos x="44" y="340"/>
                </a:cxn>
                <a:cxn ang="0">
                  <a:pos x="84" y="357"/>
                </a:cxn>
                <a:cxn ang="0">
                  <a:pos x="122" y="378"/>
                </a:cxn>
                <a:cxn ang="0">
                  <a:pos x="157" y="405"/>
                </a:cxn>
                <a:cxn ang="0">
                  <a:pos x="174" y="419"/>
                </a:cxn>
                <a:cxn ang="0">
                  <a:pos x="189" y="434"/>
                </a:cxn>
                <a:cxn ang="0">
                  <a:pos x="216" y="468"/>
                </a:cxn>
                <a:cxn ang="0">
                  <a:pos x="240" y="504"/>
                </a:cxn>
                <a:cxn ang="0">
                  <a:pos x="258" y="543"/>
                </a:cxn>
                <a:cxn ang="0">
                  <a:pos x="206" y="552"/>
                </a:cxn>
              </a:cxnLst>
              <a:rect l="0" t="0" r="r" b="b"/>
              <a:pathLst>
                <a:path w="643" h="646">
                  <a:moveTo>
                    <a:pt x="206" y="552"/>
                  </a:moveTo>
                  <a:lnTo>
                    <a:pt x="444" y="645"/>
                  </a:lnTo>
                  <a:lnTo>
                    <a:pt x="642" y="477"/>
                  </a:lnTo>
                  <a:lnTo>
                    <a:pt x="587" y="487"/>
                  </a:lnTo>
                  <a:lnTo>
                    <a:pt x="571" y="440"/>
                  </a:lnTo>
                  <a:lnTo>
                    <a:pt x="552" y="394"/>
                  </a:lnTo>
                  <a:lnTo>
                    <a:pt x="531" y="351"/>
                  </a:lnTo>
                  <a:lnTo>
                    <a:pt x="506" y="309"/>
                  </a:lnTo>
                  <a:lnTo>
                    <a:pt x="479" y="269"/>
                  </a:lnTo>
                  <a:lnTo>
                    <a:pt x="449" y="232"/>
                  </a:lnTo>
                  <a:lnTo>
                    <a:pt x="416" y="196"/>
                  </a:lnTo>
                  <a:lnTo>
                    <a:pt x="381" y="162"/>
                  </a:lnTo>
                  <a:lnTo>
                    <a:pt x="343" y="132"/>
                  </a:lnTo>
                  <a:lnTo>
                    <a:pt x="304" y="104"/>
                  </a:lnTo>
                  <a:lnTo>
                    <a:pt x="263" y="78"/>
                  </a:lnTo>
                  <a:lnTo>
                    <a:pt x="220" y="56"/>
                  </a:lnTo>
                  <a:lnTo>
                    <a:pt x="175" y="37"/>
                  </a:lnTo>
                  <a:lnTo>
                    <a:pt x="128" y="21"/>
                  </a:lnTo>
                  <a:lnTo>
                    <a:pt x="80" y="9"/>
                  </a:lnTo>
                  <a:lnTo>
                    <a:pt x="31" y="0"/>
                  </a:lnTo>
                  <a:lnTo>
                    <a:pt x="110" y="196"/>
                  </a:lnTo>
                  <a:lnTo>
                    <a:pt x="0" y="329"/>
                  </a:lnTo>
                  <a:lnTo>
                    <a:pt x="44" y="340"/>
                  </a:lnTo>
                  <a:lnTo>
                    <a:pt x="84" y="357"/>
                  </a:lnTo>
                  <a:lnTo>
                    <a:pt x="122" y="378"/>
                  </a:lnTo>
                  <a:lnTo>
                    <a:pt x="157" y="405"/>
                  </a:lnTo>
                  <a:lnTo>
                    <a:pt x="174" y="419"/>
                  </a:lnTo>
                  <a:lnTo>
                    <a:pt x="189" y="434"/>
                  </a:lnTo>
                  <a:lnTo>
                    <a:pt x="216" y="468"/>
                  </a:lnTo>
                  <a:lnTo>
                    <a:pt x="240" y="504"/>
                  </a:lnTo>
                  <a:lnTo>
                    <a:pt x="258" y="543"/>
                  </a:lnTo>
                  <a:lnTo>
                    <a:pt x="206" y="552"/>
                  </a:lnTo>
                </a:path>
              </a:pathLst>
            </a:custGeom>
            <a:gradFill flip="none" rotWithShape="1">
              <a:gsLst>
                <a:gs pos="0">
                  <a:srgbClr val="000000">
                    <a:lumMod val="65000"/>
                    <a:lumOff val="35000"/>
                    <a:shade val="30000"/>
                    <a:satMod val="115000"/>
                  </a:srgbClr>
                </a:gs>
                <a:gs pos="50000">
                  <a:srgbClr val="000000">
                    <a:shade val="67500"/>
                    <a:satMod val="115000"/>
                    <a:lumMod val="61000"/>
                    <a:lumOff val="39000"/>
                  </a:srgbClr>
                </a:gs>
                <a:gs pos="100000">
                  <a:srgbClr val="000000">
                    <a:lumMod val="65000"/>
                    <a:lumOff val="35000"/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282767" y="3080998"/>
              <a:ext cx="1144094" cy="1577332"/>
            </a:xfrm>
            <a:custGeom>
              <a:avLst/>
              <a:gdLst/>
              <a:ahLst/>
              <a:cxnLst>
                <a:cxn ang="0">
                  <a:pos x="16" y="336"/>
                </a:cxn>
                <a:cxn ang="0">
                  <a:pos x="0" y="590"/>
                </a:cxn>
                <a:cxn ang="0">
                  <a:pos x="221" y="729"/>
                </a:cxn>
                <a:cxn ang="0">
                  <a:pos x="193" y="676"/>
                </a:cxn>
                <a:cxn ang="0">
                  <a:pos x="257" y="626"/>
                </a:cxn>
                <a:cxn ang="0">
                  <a:pos x="316" y="569"/>
                </a:cxn>
                <a:cxn ang="0">
                  <a:pos x="367" y="506"/>
                </a:cxn>
                <a:cxn ang="0">
                  <a:pos x="410" y="437"/>
                </a:cxn>
                <a:cxn ang="0">
                  <a:pos x="445" y="362"/>
                </a:cxn>
                <a:cxn ang="0">
                  <a:pos x="470" y="282"/>
                </a:cxn>
                <a:cxn ang="0">
                  <a:pos x="486" y="199"/>
                </a:cxn>
                <a:cxn ang="0">
                  <a:pos x="491" y="113"/>
                </a:cxn>
                <a:cxn ang="0">
                  <a:pos x="488" y="56"/>
                </a:cxn>
                <a:cxn ang="0">
                  <a:pos x="481" y="0"/>
                </a:cxn>
                <a:cxn ang="0">
                  <a:pos x="323" y="134"/>
                </a:cxn>
                <a:cxn ang="0">
                  <a:pos x="158" y="69"/>
                </a:cxn>
                <a:cxn ang="0">
                  <a:pos x="162" y="113"/>
                </a:cxn>
                <a:cxn ang="0">
                  <a:pos x="160" y="153"/>
                </a:cxn>
                <a:cxn ang="0">
                  <a:pos x="153" y="191"/>
                </a:cxn>
                <a:cxn ang="0">
                  <a:pos x="143" y="227"/>
                </a:cxn>
                <a:cxn ang="0">
                  <a:pos x="129" y="263"/>
                </a:cxn>
                <a:cxn ang="0">
                  <a:pos x="111" y="296"/>
                </a:cxn>
                <a:cxn ang="0">
                  <a:pos x="90" y="327"/>
                </a:cxn>
                <a:cxn ang="0">
                  <a:pos x="66" y="355"/>
                </a:cxn>
                <a:cxn ang="0">
                  <a:pos x="39" y="380"/>
                </a:cxn>
                <a:cxn ang="0">
                  <a:pos x="16" y="336"/>
                </a:cxn>
              </a:cxnLst>
              <a:rect l="0" t="0" r="r" b="b"/>
              <a:pathLst>
                <a:path w="492" h="730">
                  <a:moveTo>
                    <a:pt x="16" y="336"/>
                  </a:moveTo>
                  <a:lnTo>
                    <a:pt x="0" y="590"/>
                  </a:lnTo>
                  <a:lnTo>
                    <a:pt x="221" y="729"/>
                  </a:lnTo>
                  <a:lnTo>
                    <a:pt x="193" y="676"/>
                  </a:lnTo>
                  <a:lnTo>
                    <a:pt x="257" y="626"/>
                  </a:lnTo>
                  <a:lnTo>
                    <a:pt x="316" y="569"/>
                  </a:lnTo>
                  <a:lnTo>
                    <a:pt x="367" y="506"/>
                  </a:lnTo>
                  <a:lnTo>
                    <a:pt x="410" y="437"/>
                  </a:lnTo>
                  <a:lnTo>
                    <a:pt x="445" y="362"/>
                  </a:lnTo>
                  <a:lnTo>
                    <a:pt x="470" y="282"/>
                  </a:lnTo>
                  <a:lnTo>
                    <a:pt x="486" y="199"/>
                  </a:lnTo>
                  <a:lnTo>
                    <a:pt x="491" y="113"/>
                  </a:lnTo>
                  <a:lnTo>
                    <a:pt x="488" y="56"/>
                  </a:lnTo>
                  <a:lnTo>
                    <a:pt x="481" y="0"/>
                  </a:lnTo>
                  <a:lnTo>
                    <a:pt x="323" y="134"/>
                  </a:lnTo>
                  <a:lnTo>
                    <a:pt x="158" y="69"/>
                  </a:lnTo>
                  <a:lnTo>
                    <a:pt x="162" y="113"/>
                  </a:lnTo>
                  <a:lnTo>
                    <a:pt x="160" y="153"/>
                  </a:lnTo>
                  <a:lnTo>
                    <a:pt x="153" y="191"/>
                  </a:lnTo>
                  <a:lnTo>
                    <a:pt x="143" y="227"/>
                  </a:lnTo>
                  <a:lnTo>
                    <a:pt x="129" y="263"/>
                  </a:lnTo>
                  <a:lnTo>
                    <a:pt x="111" y="296"/>
                  </a:lnTo>
                  <a:lnTo>
                    <a:pt x="90" y="327"/>
                  </a:lnTo>
                  <a:lnTo>
                    <a:pt x="66" y="355"/>
                  </a:lnTo>
                  <a:lnTo>
                    <a:pt x="39" y="380"/>
                  </a:lnTo>
                  <a:lnTo>
                    <a:pt x="16" y="336"/>
                  </a:lnTo>
                </a:path>
              </a:pathLst>
            </a:cu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 cap="rnd" cmpd="sng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796911" y="3894617"/>
              <a:ext cx="1799748" cy="901333"/>
            </a:xfrm>
            <a:custGeom>
              <a:avLst/>
              <a:gdLst>
                <a:gd name="T0" fmla="*/ 309 w 772"/>
                <a:gd name="T1" fmla="*/ 0 h 417"/>
                <a:gd name="T2" fmla="*/ 63 w 772"/>
                <a:gd name="T3" fmla="*/ 64 h 417"/>
                <a:gd name="T4" fmla="*/ 0 w 772"/>
                <a:gd name="T5" fmla="*/ 317 h 417"/>
                <a:gd name="T6" fmla="*/ 40 w 772"/>
                <a:gd name="T7" fmla="*/ 276 h 417"/>
                <a:gd name="T8" fmla="*/ 84 w 772"/>
                <a:gd name="T9" fmla="*/ 307 h 417"/>
                <a:gd name="T10" fmla="*/ 131 w 772"/>
                <a:gd name="T11" fmla="*/ 335 h 417"/>
                <a:gd name="T12" fmla="*/ 180 w 772"/>
                <a:gd name="T13" fmla="*/ 360 h 417"/>
                <a:gd name="T14" fmla="*/ 232 w 772"/>
                <a:gd name="T15" fmla="*/ 381 h 417"/>
                <a:gd name="T16" fmla="*/ 285 w 772"/>
                <a:gd name="T17" fmla="*/ 397 h 417"/>
                <a:gd name="T18" fmla="*/ 339 w 772"/>
                <a:gd name="T19" fmla="*/ 408 h 417"/>
                <a:gd name="T20" fmla="*/ 396 w 772"/>
                <a:gd name="T21" fmla="*/ 415 h 417"/>
                <a:gd name="T22" fmla="*/ 454 w 772"/>
                <a:gd name="T23" fmla="*/ 416 h 417"/>
                <a:gd name="T24" fmla="*/ 539 w 772"/>
                <a:gd name="T25" fmla="*/ 412 h 417"/>
                <a:gd name="T26" fmla="*/ 620 w 772"/>
                <a:gd name="T27" fmla="*/ 398 h 417"/>
                <a:gd name="T28" fmla="*/ 660 w 772"/>
                <a:gd name="T29" fmla="*/ 386 h 417"/>
                <a:gd name="T30" fmla="*/ 697 w 772"/>
                <a:gd name="T31" fmla="*/ 372 h 417"/>
                <a:gd name="T32" fmla="*/ 771 w 772"/>
                <a:gd name="T33" fmla="*/ 339 h 417"/>
                <a:gd name="T34" fmla="*/ 596 w 772"/>
                <a:gd name="T35" fmla="*/ 230 h 417"/>
                <a:gd name="T36" fmla="*/ 606 w 772"/>
                <a:gd name="T37" fmla="*/ 53 h 417"/>
                <a:gd name="T38" fmla="*/ 571 w 772"/>
                <a:gd name="T39" fmla="*/ 68 h 417"/>
                <a:gd name="T40" fmla="*/ 533 w 772"/>
                <a:gd name="T41" fmla="*/ 80 h 417"/>
                <a:gd name="T42" fmla="*/ 495 w 772"/>
                <a:gd name="T43" fmla="*/ 86 h 417"/>
                <a:gd name="T44" fmla="*/ 454 w 772"/>
                <a:gd name="T45" fmla="*/ 88 h 417"/>
                <a:gd name="T46" fmla="*/ 405 w 772"/>
                <a:gd name="T47" fmla="*/ 85 h 417"/>
                <a:gd name="T48" fmla="*/ 358 w 772"/>
                <a:gd name="T49" fmla="*/ 74 h 417"/>
                <a:gd name="T50" fmla="*/ 313 w 772"/>
                <a:gd name="T51" fmla="*/ 59 h 417"/>
                <a:gd name="T52" fmla="*/ 272 w 772"/>
                <a:gd name="T53" fmla="*/ 38 h 417"/>
                <a:gd name="T54" fmla="*/ 309 w 772"/>
                <a:gd name="T55" fmla="*/ 0 h 4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72"/>
                <a:gd name="T85" fmla="*/ 0 h 417"/>
                <a:gd name="T86" fmla="*/ 772 w 772"/>
                <a:gd name="T87" fmla="*/ 417 h 41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72" h="417">
                  <a:moveTo>
                    <a:pt x="309" y="0"/>
                  </a:moveTo>
                  <a:lnTo>
                    <a:pt x="63" y="64"/>
                  </a:lnTo>
                  <a:lnTo>
                    <a:pt x="0" y="317"/>
                  </a:lnTo>
                  <a:lnTo>
                    <a:pt x="40" y="276"/>
                  </a:lnTo>
                  <a:lnTo>
                    <a:pt x="84" y="307"/>
                  </a:lnTo>
                  <a:lnTo>
                    <a:pt x="131" y="335"/>
                  </a:lnTo>
                  <a:lnTo>
                    <a:pt x="180" y="360"/>
                  </a:lnTo>
                  <a:lnTo>
                    <a:pt x="232" y="381"/>
                  </a:lnTo>
                  <a:lnTo>
                    <a:pt x="285" y="397"/>
                  </a:lnTo>
                  <a:lnTo>
                    <a:pt x="339" y="408"/>
                  </a:lnTo>
                  <a:lnTo>
                    <a:pt x="396" y="415"/>
                  </a:lnTo>
                  <a:lnTo>
                    <a:pt x="454" y="416"/>
                  </a:lnTo>
                  <a:lnTo>
                    <a:pt x="539" y="412"/>
                  </a:lnTo>
                  <a:lnTo>
                    <a:pt x="620" y="398"/>
                  </a:lnTo>
                  <a:lnTo>
                    <a:pt x="660" y="386"/>
                  </a:lnTo>
                  <a:lnTo>
                    <a:pt x="697" y="372"/>
                  </a:lnTo>
                  <a:lnTo>
                    <a:pt x="771" y="339"/>
                  </a:lnTo>
                  <a:lnTo>
                    <a:pt x="596" y="230"/>
                  </a:lnTo>
                  <a:lnTo>
                    <a:pt x="606" y="53"/>
                  </a:lnTo>
                  <a:lnTo>
                    <a:pt x="571" y="68"/>
                  </a:lnTo>
                  <a:lnTo>
                    <a:pt x="533" y="80"/>
                  </a:lnTo>
                  <a:lnTo>
                    <a:pt x="495" y="86"/>
                  </a:lnTo>
                  <a:lnTo>
                    <a:pt x="454" y="88"/>
                  </a:lnTo>
                  <a:lnTo>
                    <a:pt x="405" y="85"/>
                  </a:lnTo>
                  <a:lnTo>
                    <a:pt x="358" y="74"/>
                  </a:lnTo>
                  <a:lnTo>
                    <a:pt x="313" y="59"/>
                  </a:lnTo>
                  <a:lnTo>
                    <a:pt x="272" y="38"/>
                  </a:lnTo>
                  <a:lnTo>
                    <a:pt x="309" y="0"/>
                  </a:lnTo>
                </a:path>
              </a:pathLst>
            </a:custGeom>
            <a:gradFill flip="none" rotWithShape="1">
              <a:gsLst>
                <a:gs pos="0">
                  <a:srgbClr val="0063BE">
                    <a:shade val="30000"/>
                    <a:satMod val="115000"/>
                    <a:lumMod val="91000"/>
                  </a:srgbClr>
                </a:gs>
                <a:gs pos="50000">
                  <a:srgbClr val="0063BE">
                    <a:shade val="67500"/>
                    <a:satMod val="115000"/>
                    <a:lumMod val="90000"/>
                    <a:lumOff val="10000"/>
                  </a:srgbClr>
                </a:gs>
                <a:gs pos="100000">
                  <a:srgbClr val="0063BE">
                    <a:shade val="100000"/>
                    <a:satMod val="115000"/>
                    <a:lumMod val="52000"/>
                    <a:lumOff val="48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 cap="rnd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7133" y="2742303"/>
              <a:ext cx="1010401" cy="1652122"/>
            </a:xfrm>
            <a:custGeom>
              <a:avLst/>
              <a:gdLst>
                <a:gd name="T0" fmla="*/ 396 w 435"/>
                <a:gd name="T1" fmla="*/ 214 h 762"/>
                <a:gd name="T2" fmla="*/ 260 w 435"/>
                <a:gd name="T3" fmla="*/ 0 h 762"/>
                <a:gd name="T4" fmla="*/ 0 w 435"/>
                <a:gd name="T5" fmla="*/ 18 h 762"/>
                <a:gd name="T6" fmla="*/ 47 w 435"/>
                <a:gd name="T7" fmla="*/ 42 h 762"/>
                <a:gd name="T8" fmla="*/ 32 w 435"/>
                <a:gd name="T9" fmla="*/ 89 h 762"/>
                <a:gd name="T10" fmla="*/ 21 w 435"/>
                <a:gd name="T11" fmla="*/ 137 h 762"/>
                <a:gd name="T12" fmla="*/ 14 w 435"/>
                <a:gd name="T13" fmla="*/ 185 h 762"/>
                <a:gd name="T14" fmla="*/ 10 w 435"/>
                <a:gd name="T15" fmla="*/ 233 h 762"/>
                <a:gd name="T16" fmla="*/ 9 w 435"/>
                <a:gd name="T17" fmla="*/ 281 h 762"/>
                <a:gd name="T18" fmla="*/ 11 w 435"/>
                <a:gd name="T19" fmla="*/ 330 h 762"/>
                <a:gd name="T20" fmla="*/ 17 w 435"/>
                <a:gd name="T21" fmla="*/ 378 h 762"/>
                <a:gd name="T22" fmla="*/ 25 w 435"/>
                <a:gd name="T23" fmla="*/ 425 h 762"/>
                <a:gd name="T24" fmla="*/ 39 w 435"/>
                <a:gd name="T25" fmla="*/ 473 h 762"/>
                <a:gd name="T26" fmla="*/ 54 w 435"/>
                <a:gd name="T27" fmla="*/ 517 h 762"/>
                <a:gd name="T28" fmla="*/ 74 w 435"/>
                <a:gd name="T29" fmla="*/ 562 h 762"/>
                <a:gd name="T30" fmla="*/ 95 w 435"/>
                <a:gd name="T31" fmla="*/ 606 h 762"/>
                <a:gd name="T32" fmla="*/ 121 w 435"/>
                <a:gd name="T33" fmla="*/ 647 h 762"/>
                <a:gd name="T34" fmla="*/ 150 w 435"/>
                <a:gd name="T35" fmla="*/ 686 h 762"/>
                <a:gd name="T36" fmla="*/ 182 w 435"/>
                <a:gd name="T37" fmla="*/ 725 h 762"/>
                <a:gd name="T38" fmla="*/ 216 w 435"/>
                <a:gd name="T39" fmla="*/ 761 h 762"/>
                <a:gd name="T40" fmla="*/ 266 w 435"/>
                <a:gd name="T41" fmla="*/ 558 h 762"/>
                <a:gd name="T42" fmla="*/ 434 w 435"/>
                <a:gd name="T43" fmla="*/ 515 h 762"/>
                <a:gd name="T44" fmla="*/ 406 w 435"/>
                <a:gd name="T45" fmla="*/ 480 h 762"/>
                <a:gd name="T46" fmla="*/ 382 w 435"/>
                <a:gd name="T47" fmla="*/ 444 h 762"/>
                <a:gd name="T48" fmla="*/ 363 w 435"/>
                <a:gd name="T49" fmla="*/ 404 h 762"/>
                <a:gd name="T50" fmla="*/ 349 w 435"/>
                <a:gd name="T51" fmla="*/ 363 h 762"/>
                <a:gd name="T52" fmla="*/ 340 w 435"/>
                <a:gd name="T53" fmla="*/ 319 h 762"/>
                <a:gd name="T54" fmla="*/ 337 w 435"/>
                <a:gd name="T55" fmla="*/ 275 h 762"/>
                <a:gd name="T56" fmla="*/ 339 w 435"/>
                <a:gd name="T57" fmla="*/ 231 h 762"/>
                <a:gd name="T58" fmla="*/ 342 w 435"/>
                <a:gd name="T59" fmla="*/ 210 h 762"/>
                <a:gd name="T60" fmla="*/ 347 w 435"/>
                <a:gd name="T61" fmla="*/ 188 h 762"/>
                <a:gd name="T62" fmla="*/ 396 w 435"/>
                <a:gd name="T63" fmla="*/ 214 h 7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5"/>
                <a:gd name="T97" fmla="*/ 0 h 762"/>
                <a:gd name="T98" fmla="*/ 435 w 435"/>
                <a:gd name="T99" fmla="*/ 762 h 7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5" h="762">
                  <a:moveTo>
                    <a:pt x="396" y="214"/>
                  </a:moveTo>
                  <a:lnTo>
                    <a:pt x="260" y="0"/>
                  </a:lnTo>
                  <a:lnTo>
                    <a:pt x="0" y="18"/>
                  </a:lnTo>
                  <a:lnTo>
                    <a:pt x="47" y="42"/>
                  </a:lnTo>
                  <a:lnTo>
                    <a:pt x="32" y="89"/>
                  </a:lnTo>
                  <a:lnTo>
                    <a:pt x="21" y="137"/>
                  </a:lnTo>
                  <a:lnTo>
                    <a:pt x="14" y="185"/>
                  </a:lnTo>
                  <a:lnTo>
                    <a:pt x="10" y="233"/>
                  </a:lnTo>
                  <a:lnTo>
                    <a:pt x="9" y="281"/>
                  </a:lnTo>
                  <a:lnTo>
                    <a:pt x="11" y="330"/>
                  </a:lnTo>
                  <a:lnTo>
                    <a:pt x="17" y="378"/>
                  </a:lnTo>
                  <a:lnTo>
                    <a:pt x="25" y="425"/>
                  </a:lnTo>
                  <a:lnTo>
                    <a:pt x="39" y="473"/>
                  </a:lnTo>
                  <a:lnTo>
                    <a:pt x="54" y="517"/>
                  </a:lnTo>
                  <a:lnTo>
                    <a:pt x="74" y="562"/>
                  </a:lnTo>
                  <a:lnTo>
                    <a:pt x="95" y="606"/>
                  </a:lnTo>
                  <a:lnTo>
                    <a:pt x="121" y="647"/>
                  </a:lnTo>
                  <a:lnTo>
                    <a:pt x="150" y="686"/>
                  </a:lnTo>
                  <a:lnTo>
                    <a:pt x="182" y="725"/>
                  </a:lnTo>
                  <a:lnTo>
                    <a:pt x="216" y="761"/>
                  </a:lnTo>
                  <a:lnTo>
                    <a:pt x="266" y="558"/>
                  </a:lnTo>
                  <a:lnTo>
                    <a:pt x="434" y="515"/>
                  </a:lnTo>
                  <a:lnTo>
                    <a:pt x="406" y="480"/>
                  </a:lnTo>
                  <a:lnTo>
                    <a:pt x="382" y="444"/>
                  </a:lnTo>
                  <a:lnTo>
                    <a:pt x="363" y="404"/>
                  </a:lnTo>
                  <a:lnTo>
                    <a:pt x="349" y="363"/>
                  </a:lnTo>
                  <a:lnTo>
                    <a:pt x="340" y="319"/>
                  </a:lnTo>
                  <a:lnTo>
                    <a:pt x="337" y="275"/>
                  </a:lnTo>
                  <a:lnTo>
                    <a:pt x="339" y="231"/>
                  </a:lnTo>
                  <a:lnTo>
                    <a:pt x="342" y="210"/>
                  </a:lnTo>
                  <a:lnTo>
                    <a:pt x="347" y="188"/>
                  </a:lnTo>
                  <a:lnTo>
                    <a:pt x="396" y="214"/>
                  </a:lnTo>
                </a:path>
              </a:pathLst>
            </a:custGeom>
            <a:gradFill flip="none" rotWithShape="1">
              <a:gsLst>
                <a:gs pos="0">
                  <a:srgbClr val="4E84C4">
                    <a:shade val="30000"/>
                    <a:satMod val="115000"/>
                    <a:lumMod val="96000"/>
                  </a:srgbClr>
                </a:gs>
                <a:gs pos="50000">
                  <a:srgbClr val="4E84C4">
                    <a:shade val="67500"/>
                    <a:satMod val="115000"/>
                    <a:lumMod val="86000"/>
                    <a:lumOff val="14000"/>
                  </a:srgbClr>
                </a:gs>
                <a:gs pos="100000">
                  <a:srgbClr val="4E84C4">
                    <a:shade val="100000"/>
                    <a:satMod val="115000"/>
                    <a:lumMod val="67000"/>
                    <a:lumOff val="33000"/>
                  </a:srgbClr>
                </a:gs>
              </a:gsLst>
              <a:lin ang="2700000" scaled="1"/>
              <a:tileRect/>
            </a:gradFill>
            <a:ln w="38100" cap="rnd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081481" y="2528172"/>
              <a:ext cx="1636380" cy="157401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95000"/>
                  </a:sysClr>
                </a:gs>
                <a:gs pos="100000">
                  <a:srgbClr val="BDB1A5">
                    <a:lumMod val="33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anose="020F0502020204030204" pitchFamily="34" charset="0"/>
                </a:rPr>
                <a:t>Operating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Calibri" pitchFamily="34" charset="0"/>
                  <a:cs typeface="Calibri" panose="020F0502020204030204" pitchFamily="34" charset="0"/>
                </a:rPr>
                <a:t>Model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8017156" y="4343400"/>
            <a:ext cx="2194560" cy="18288"/>
          </a:xfrm>
          <a:prstGeom prst="rect">
            <a:avLst/>
          </a:prstGeom>
          <a:solidFill>
            <a:srgbClr val="974B07">
              <a:lumMod val="75000"/>
            </a:srgbClr>
          </a:solidFill>
          <a:ln w="25400" cap="flat" cmpd="sng" algn="ctr">
            <a:solidFill>
              <a:srgbClr val="974B07">
                <a:lumMod val="7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962" y="4876800"/>
            <a:ext cx="3770170" cy="1219200"/>
          </a:xfrm>
          <a:prstGeom prst="rect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rgbClr val="ACC3EC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21725" tIns="60862" rIns="121725" bIns="60862"/>
          <a:lstStyle/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>
                <a:tab pos="147930" algn="l"/>
              </a:tabLst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Simple QA estimation process </a:t>
            </a:r>
          </a:p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>
                <a:tab pos="147930" algn="l"/>
              </a:tabLst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Estimation engine will be based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previously baselined 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094658" y="2801389"/>
            <a:ext cx="1585997" cy="671675"/>
          </a:xfrm>
          <a:custGeom>
            <a:avLst/>
            <a:gdLst>
              <a:gd name="connsiteX0" fmla="*/ 0 w 1497910"/>
              <a:gd name="connsiteY0" fmla="*/ 587128 h 1174256"/>
              <a:gd name="connsiteX1" fmla="*/ 748955 w 1497910"/>
              <a:gd name="connsiteY1" fmla="*/ 0 h 1174256"/>
              <a:gd name="connsiteX2" fmla="*/ 1497910 w 1497910"/>
              <a:gd name="connsiteY2" fmla="*/ 587128 h 1174256"/>
              <a:gd name="connsiteX3" fmla="*/ 748955 w 1497910"/>
              <a:gd name="connsiteY3" fmla="*/ 1174256 h 1174256"/>
              <a:gd name="connsiteX4" fmla="*/ 0 w 1497910"/>
              <a:gd name="connsiteY4" fmla="*/ 587128 h 11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910" h="1174256">
                <a:moveTo>
                  <a:pt x="0" y="587128"/>
                </a:moveTo>
                <a:cubicBezTo>
                  <a:pt x="0" y="262866"/>
                  <a:pt x="335319" y="0"/>
                  <a:pt x="748955" y="0"/>
                </a:cubicBezTo>
                <a:cubicBezTo>
                  <a:pt x="1162591" y="0"/>
                  <a:pt x="1497910" y="262866"/>
                  <a:pt x="1497910" y="587128"/>
                </a:cubicBezTo>
                <a:cubicBezTo>
                  <a:pt x="1497910" y="911390"/>
                  <a:pt x="1162591" y="1174256"/>
                  <a:pt x="748955" y="1174256"/>
                </a:cubicBezTo>
                <a:cubicBezTo>
                  <a:pt x="335319" y="1174256"/>
                  <a:pt x="0" y="911390"/>
                  <a:pt x="0" y="587128"/>
                </a:cubicBezTo>
                <a:close/>
              </a:path>
            </a:pathLst>
          </a:custGeom>
          <a:solidFill>
            <a:srgbClr val="83389B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lIns="236765" tIns="189443" rIns="236765" bIns="189443" spcCol="1691" anchor="ctr"/>
          <a:lstStyle/>
          <a:p>
            <a:pPr marL="0" marR="0" lvl="0" indent="0" algn="ctr" defTabSz="6213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Effort per Weighted Test Requirement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72545" y="1998578"/>
            <a:ext cx="3263730" cy="975161"/>
          </a:xfrm>
          <a:prstGeom prst="ellipse">
            <a:avLst/>
          </a:prstGeom>
          <a:solidFill>
            <a:srgbClr val="0063BE">
              <a:tint val="50000"/>
              <a:alpha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</p:sp>
      <p:sp>
        <p:nvSpPr>
          <p:cNvPr id="7" name="Freeform 6"/>
          <p:cNvSpPr/>
          <p:nvPr/>
        </p:nvSpPr>
        <p:spPr bwMode="auto">
          <a:xfrm>
            <a:off x="869841" y="4363166"/>
            <a:ext cx="2083252" cy="248027"/>
          </a:xfrm>
          <a:custGeom>
            <a:avLst/>
            <a:gdLst>
              <a:gd name="connsiteX0" fmla="*/ 0 w 2846373"/>
              <a:gd name="connsiteY0" fmla="*/ 0 h 711593"/>
              <a:gd name="connsiteX1" fmla="*/ 2846373 w 2846373"/>
              <a:gd name="connsiteY1" fmla="*/ 0 h 711593"/>
              <a:gd name="connsiteX2" fmla="*/ 2846373 w 2846373"/>
              <a:gd name="connsiteY2" fmla="*/ 711593 h 711593"/>
              <a:gd name="connsiteX3" fmla="*/ 0 w 2846373"/>
              <a:gd name="connsiteY3" fmla="*/ 711593 h 711593"/>
              <a:gd name="connsiteX4" fmla="*/ 0 w 2846373"/>
              <a:gd name="connsiteY4" fmla="*/ 0 h 71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373" h="711593">
                <a:moveTo>
                  <a:pt x="0" y="0"/>
                </a:moveTo>
                <a:lnTo>
                  <a:pt x="2846373" y="0"/>
                </a:lnTo>
                <a:lnTo>
                  <a:pt x="2846373" y="711593"/>
                </a:lnTo>
                <a:lnTo>
                  <a:pt x="0" y="7115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409" tIns="99409" rIns="99409" bIns="99409" spcCol="1691" anchor="ctr"/>
          <a:lstStyle/>
          <a:p>
            <a:pPr marL="0" marR="0" lvl="0" indent="0" algn="ctr" defTabSz="6213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Effort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estimate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517772" y="2200579"/>
            <a:ext cx="1488967" cy="685541"/>
          </a:xfrm>
          <a:custGeom>
            <a:avLst/>
            <a:gdLst>
              <a:gd name="connsiteX0" fmla="*/ 0 w 1497910"/>
              <a:gd name="connsiteY0" fmla="*/ 587128 h 1174256"/>
              <a:gd name="connsiteX1" fmla="*/ 748955 w 1497910"/>
              <a:gd name="connsiteY1" fmla="*/ 0 h 1174256"/>
              <a:gd name="connsiteX2" fmla="*/ 1497910 w 1497910"/>
              <a:gd name="connsiteY2" fmla="*/ 587128 h 1174256"/>
              <a:gd name="connsiteX3" fmla="*/ 748955 w 1497910"/>
              <a:gd name="connsiteY3" fmla="*/ 1174256 h 1174256"/>
              <a:gd name="connsiteX4" fmla="*/ 0 w 1497910"/>
              <a:gd name="connsiteY4" fmla="*/ 587128 h 11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910" h="1174256">
                <a:moveTo>
                  <a:pt x="0" y="587128"/>
                </a:moveTo>
                <a:cubicBezTo>
                  <a:pt x="0" y="262866"/>
                  <a:pt x="335319" y="0"/>
                  <a:pt x="748955" y="0"/>
                </a:cubicBezTo>
                <a:cubicBezTo>
                  <a:pt x="1162591" y="0"/>
                  <a:pt x="1497910" y="262866"/>
                  <a:pt x="1497910" y="587128"/>
                </a:cubicBezTo>
                <a:cubicBezTo>
                  <a:pt x="1497910" y="911390"/>
                  <a:pt x="1162591" y="1174256"/>
                  <a:pt x="748955" y="1174256"/>
                </a:cubicBezTo>
                <a:cubicBezTo>
                  <a:pt x="335319" y="1174256"/>
                  <a:pt x="0" y="911390"/>
                  <a:pt x="0" y="587128"/>
                </a:cubicBezTo>
                <a:close/>
              </a:path>
            </a:pathLst>
          </a:custGeom>
          <a:solidFill>
            <a:srgbClr val="4E84C4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lIns="236765" tIns="189443" rIns="236765" bIns="189443" spcCol="1691" anchor="ctr"/>
          <a:lstStyle/>
          <a:p>
            <a:pPr marL="0" marR="0" lvl="0" indent="0" algn="ctr" defTabSz="6213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Classified Test Requirements 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811011" y="2209822"/>
            <a:ext cx="1414871" cy="676297"/>
          </a:xfrm>
          <a:custGeom>
            <a:avLst/>
            <a:gdLst>
              <a:gd name="connsiteX0" fmla="*/ 0 w 1497910"/>
              <a:gd name="connsiteY0" fmla="*/ 587128 h 1174256"/>
              <a:gd name="connsiteX1" fmla="*/ 748955 w 1497910"/>
              <a:gd name="connsiteY1" fmla="*/ 0 h 1174256"/>
              <a:gd name="connsiteX2" fmla="*/ 1497910 w 1497910"/>
              <a:gd name="connsiteY2" fmla="*/ 587128 h 1174256"/>
              <a:gd name="connsiteX3" fmla="*/ 748955 w 1497910"/>
              <a:gd name="connsiteY3" fmla="*/ 1174256 h 1174256"/>
              <a:gd name="connsiteX4" fmla="*/ 0 w 1497910"/>
              <a:gd name="connsiteY4" fmla="*/ 587128 h 117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910" h="1174256">
                <a:moveTo>
                  <a:pt x="0" y="587128"/>
                </a:moveTo>
                <a:cubicBezTo>
                  <a:pt x="0" y="262866"/>
                  <a:pt x="335319" y="0"/>
                  <a:pt x="748955" y="0"/>
                </a:cubicBezTo>
                <a:cubicBezTo>
                  <a:pt x="1162591" y="0"/>
                  <a:pt x="1497910" y="262866"/>
                  <a:pt x="1497910" y="587128"/>
                </a:cubicBezTo>
                <a:cubicBezTo>
                  <a:pt x="1497910" y="911390"/>
                  <a:pt x="1162591" y="1174256"/>
                  <a:pt x="748955" y="1174256"/>
                </a:cubicBezTo>
                <a:cubicBezTo>
                  <a:pt x="335319" y="1174256"/>
                  <a:pt x="0" y="911390"/>
                  <a:pt x="0" y="587128"/>
                </a:cubicBezTo>
                <a:close/>
              </a:path>
            </a:pathLst>
          </a:custGeom>
          <a:solidFill>
            <a:srgbClr val="D6492A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lIns="236765" tIns="189443" rIns="236765" bIns="189443" spcCol="1691" anchor="ctr"/>
          <a:lstStyle/>
          <a:p>
            <a:pPr marL="0" marR="0" lvl="0" indent="0" algn="ctr" defTabSz="6213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Weighted Test Requirements</a:t>
            </a:r>
          </a:p>
        </p:txBody>
      </p:sp>
      <p:sp>
        <p:nvSpPr>
          <p:cNvPr id="10" name="Shape 9"/>
          <p:cNvSpPr/>
          <p:nvPr/>
        </p:nvSpPr>
        <p:spPr bwMode="auto">
          <a:xfrm>
            <a:off x="279602" y="1998566"/>
            <a:ext cx="3263730" cy="2059700"/>
          </a:xfrm>
          <a:prstGeom prst="funnel">
            <a:avLst/>
          </a:prstGeom>
          <a:solidFill>
            <a:sysClr val="window" lastClr="FFFFFF">
              <a:hueOff val="0"/>
              <a:satOff val="0"/>
              <a:lumOff val="0"/>
              <a:alpha val="22000"/>
            </a:sysClr>
          </a:solidFill>
          <a:ln w="9525" cap="flat" cmpd="sng" algn="ctr">
            <a:solidFill>
              <a:srgbClr val="55A51C"/>
            </a:solidFill>
            <a:prstDash val="solid"/>
          </a:ln>
          <a:effectLst/>
        </p:spPr>
      </p:sp>
      <p:grpSp>
        <p:nvGrpSpPr>
          <p:cNvPr id="11" name="Group 10"/>
          <p:cNvGrpSpPr/>
          <p:nvPr/>
        </p:nvGrpSpPr>
        <p:grpSpPr>
          <a:xfrm>
            <a:off x="1616459" y="3534357"/>
            <a:ext cx="621666" cy="437513"/>
            <a:chOff x="1075045" y="2859765"/>
            <a:chExt cx="737486" cy="328135"/>
          </a:xfrm>
          <a:solidFill>
            <a:sysClr val="window" lastClr="FFFFFF">
              <a:lumMod val="50000"/>
            </a:sys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075045" y="2991481"/>
              <a:ext cx="480163" cy="196419"/>
            </a:xfrm>
            <a:custGeom>
              <a:avLst/>
              <a:gdLst>
                <a:gd name="T0" fmla="*/ 2384 w 2923"/>
                <a:gd name="T1" fmla="*/ 329 h 2919"/>
                <a:gd name="T2" fmla="*/ 2110 w 2923"/>
                <a:gd name="T3" fmla="*/ 395 h 2919"/>
                <a:gd name="T4" fmla="*/ 2043 w 2923"/>
                <a:gd name="T5" fmla="*/ 151 h 2919"/>
                <a:gd name="T6" fmla="*/ 1843 w 2923"/>
                <a:gd name="T7" fmla="*/ 190 h 2919"/>
                <a:gd name="T8" fmla="*/ 1689 w 2923"/>
                <a:gd name="T9" fmla="*/ 111 h 2919"/>
                <a:gd name="T10" fmla="*/ 1521 w 2923"/>
                <a:gd name="T11" fmla="*/ 45 h 2919"/>
                <a:gd name="T12" fmla="*/ 1353 w 2923"/>
                <a:gd name="T13" fmla="*/ 204 h 2919"/>
                <a:gd name="T14" fmla="*/ 1148 w 2923"/>
                <a:gd name="T15" fmla="*/ 40 h 2919"/>
                <a:gd name="T16" fmla="*/ 1039 w 2923"/>
                <a:gd name="T17" fmla="*/ 301 h 2919"/>
                <a:gd name="T18" fmla="*/ 786 w 2923"/>
                <a:gd name="T19" fmla="*/ 165 h 2919"/>
                <a:gd name="T20" fmla="*/ 737 w 2923"/>
                <a:gd name="T21" fmla="*/ 444 h 2919"/>
                <a:gd name="T22" fmla="*/ 487 w 2923"/>
                <a:gd name="T23" fmla="*/ 409 h 2919"/>
                <a:gd name="T24" fmla="*/ 444 w 2923"/>
                <a:gd name="T25" fmla="*/ 608 h 2919"/>
                <a:gd name="T26" fmla="*/ 309 w 2923"/>
                <a:gd name="T27" fmla="*/ 718 h 2919"/>
                <a:gd name="T28" fmla="*/ 182 w 2923"/>
                <a:gd name="T29" fmla="*/ 846 h 2919"/>
                <a:gd name="T30" fmla="*/ 262 w 2923"/>
                <a:gd name="T31" fmla="*/ 1064 h 2919"/>
                <a:gd name="T32" fmla="*/ 30 w 2923"/>
                <a:gd name="T33" fmla="*/ 1187 h 2919"/>
                <a:gd name="T34" fmla="*/ 227 w 2923"/>
                <a:gd name="T35" fmla="*/ 1390 h 2919"/>
                <a:gd name="T36" fmla="*/ 2 w 2923"/>
                <a:gd name="T37" fmla="*/ 1569 h 2919"/>
                <a:gd name="T38" fmla="*/ 237 w 2923"/>
                <a:gd name="T39" fmla="*/ 1724 h 2919"/>
                <a:gd name="T40" fmla="*/ 106 w 2923"/>
                <a:gd name="T41" fmla="*/ 1941 h 2919"/>
                <a:gd name="T42" fmla="*/ 272 w 2923"/>
                <a:gd name="T43" fmla="*/ 2059 h 2919"/>
                <a:gd name="T44" fmla="*/ 321 w 2923"/>
                <a:gd name="T45" fmla="*/ 2226 h 2919"/>
                <a:gd name="T46" fmla="*/ 396 w 2923"/>
                <a:gd name="T47" fmla="*/ 2376 h 2919"/>
                <a:gd name="T48" fmla="*/ 595 w 2923"/>
                <a:gd name="T49" fmla="*/ 2418 h 2919"/>
                <a:gd name="T50" fmla="*/ 632 w 2923"/>
                <a:gd name="T51" fmla="*/ 2652 h 2919"/>
                <a:gd name="T52" fmla="*/ 888 w 2923"/>
                <a:gd name="T53" fmla="*/ 2566 h 2919"/>
                <a:gd name="T54" fmla="*/ 968 w 2923"/>
                <a:gd name="T55" fmla="*/ 2842 h 2919"/>
                <a:gd name="T56" fmla="*/ 1205 w 2923"/>
                <a:gd name="T57" fmla="*/ 2679 h 2919"/>
                <a:gd name="T58" fmla="*/ 1350 w 2923"/>
                <a:gd name="T59" fmla="*/ 2908 h 2919"/>
                <a:gd name="T60" fmla="*/ 1526 w 2923"/>
                <a:gd name="T61" fmla="*/ 2751 h 2919"/>
                <a:gd name="T62" fmla="*/ 1706 w 2923"/>
                <a:gd name="T63" fmla="*/ 2843 h 2919"/>
                <a:gd name="T64" fmla="*/ 1877 w 2923"/>
                <a:gd name="T65" fmla="*/ 2803 h 2919"/>
                <a:gd name="T66" fmla="*/ 1994 w 2923"/>
                <a:gd name="T67" fmla="*/ 2637 h 2919"/>
                <a:gd name="T68" fmla="*/ 2223 w 2923"/>
                <a:gd name="T69" fmla="*/ 2696 h 2919"/>
                <a:gd name="T70" fmla="*/ 2246 w 2923"/>
                <a:gd name="T71" fmla="*/ 2426 h 2919"/>
                <a:gd name="T72" fmla="*/ 2531 w 2923"/>
                <a:gd name="T73" fmla="*/ 2462 h 2919"/>
                <a:gd name="T74" fmla="*/ 2475 w 2923"/>
                <a:gd name="T75" fmla="*/ 2179 h 2919"/>
                <a:gd name="T76" fmla="*/ 2743 w 2923"/>
                <a:gd name="T77" fmla="*/ 2138 h 2919"/>
                <a:gd name="T78" fmla="*/ 2669 w 2923"/>
                <a:gd name="T79" fmla="*/ 1914 h 2919"/>
                <a:gd name="T80" fmla="*/ 2826 w 2923"/>
                <a:gd name="T81" fmla="*/ 1785 h 2919"/>
                <a:gd name="T82" fmla="*/ 2855 w 2923"/>
                <a:gd name="T83" fmla="*/ 1612 h 2919"/>
                <a:gd name="T84" fmla="*/ 2749 w 2923"/>
                <a:gd name="T85" fmla="*/ 1438 h 2919"/>
                <a:gd name="T86" fmla="*/ 2893 w 2923"/>
                <a:gd name="T87" fmla="*/ 1251 h 2919"/>
                <a:gd name="T88" fmla="*/ 2655 w 2923"/>
                <a:gd name="T89" fmla="*/ 1124 h 2919"/>
                <a:gd name="T90" fmla="*/ 2802 w 2923"/>
                <a:gd name="T91" fmla="*/ 875 h 2919"/>
                <a:gd name="T92" fmla="*/ 2520 w 2923"/>
                <a:gd name="T93" fmla="*/ 815 h 2919"/>
                <a:gd name="T94" fmla="*/ 2588 w 2923"/>
                <a:gd name="T95" fmla="*/ 554 h 2919"/>
                <a:gd name="T96" fmla="*/ 1364 w 2923"/>
                <a:gd name="T97" fmla="*/ 1209 h 2919"/>
                <a:gd name="T98" fmla="*/ 1704 w 2923"/>
                <a:gd name="T99" fmla="*/ 1342 h 2919"/>
                <a:gd name="T100" fmla="*/ 1605 w 2923"/>
                <a:gd name="T101" fmla="*/ 1695 h 2919"/>
                <a:gd name="T102" fmla="*/ 1246 w 2923"/>
                <a:gd name="T103" fmla="*/ 1630 h 2919"/>
                <a:gd name="T104" fmla="*/ 1273 w 2923"/>
                <a:gd name="T105" fmla="*/ 1267 h 2919"/>
                <a:gd name="T106" fmla="*/ 787 w 2923"/>
                <a:gd name="T107" fmla="*/ 2189 h 2919"/>
                <a:gd name="T108" fmla="*/ 526 w 2923"/>
                <a:gd name="T109" fmla="*/ 1690 h 2919"/>
                <a:gd name="T110" fmla="*/ 600 w 2923"/>
                <a:gd name="T111" fmla="*/ 973 h 2919"/>
                <a:gd name="T112" fmla="*/ 2361 w 2923"/>
                <a:gd name="T113" fmla="*/ 1877 h 2919"/>
                <a:gd name="T114" fmla="*/ 1784 w 2923"/>
                <a:gd name="T115" fmla="*/ 2377 h 2919"/>
                <a:gd name="T116" fmla="*/ 1469 w 2923"/>
                <a:gd name="T117" fmla="*/ 907 h 2919"/>
                <a:gd name="T118" fmla="*/ 1094 w 2923"/>
                <a:gd name="T119" fmla="*/ 544 h 2919"/>
                <a:gd name="T120" fmla="*/ 2356 w 2923"/>
                <a:gd name="T121" fmla="*/ 1040 h 2919"/>
                <a:gd name="T122" fmla="*/ 1903 w 2923"/>
                <a:gd name="T123" fmla="*/ 1238 h 2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23" h="2919">
                  <a:moveTo>
                    <a:pt x="2355" y="610"/>
                  </a:moveTo>
                  <a:lnTo>
                    <a:pt x="2348" y="603"/>
                  </a:lnTo>
                  <a:lnTo>
                    <a:pt x="2345" y="595"/>
                  </a:lnTo>
                  <a:lnTo>
                    <a:pt x="2342" y="589"/>
                  </a:lnTo>
                  <a:lnTo>
                    <a:pt x="2339" y="581"/>
                  </a:lnTo>
                  <a:lnTo>
                    <a:pt x="2339" y="574"/>
                  </a:lnTo>
                  <a:lnTo>
                    <a:pt x="2340" y="566"/>
                  </a:lnTo>
                  <a:lnTo>
                    <a:pt x="2342" y="558"/>
                  </a:lnTo>
                  <a:lnTo>
                    <a:pt x="2345" y="549"/>
                  </a:lnTo>
                  <a:lnTo>
                    <a:pt x="2353" y="532"/>
                  </a:lnTo>
                  <a:lnTo>
                    <a:pt x="2362" y="515"/>
                  </a:lnTo>
                  <a:lnTo>
                    <a:pt x="2373" y="498"/>
                  </a:lnTo>
                  <a:lnTo>
                    <a:pt x="2386" y="480"/>
                  </a:lnTo>
                  <a:lnTo>
                    <a:pt x="2397" y="462"/>
                  </a:lnTo>
                  <a:lnTo>
                    <a:pt x="2408" y="443"/>
                  </a:lnTo>
                  <a:lnTo>
                    <a:pt x="2413" y="434"/>
                  </a:lnTo>
                  <a:lnTo>
                    <a:pt x="2416" y="425"/>
                  </a:lnTo>
                  <a:lnTo>
                    <a:pt x="2419" y="416"/>
                  </a:lnTo>
                  <a:lnTo>
                    <a:pt x="2422" y="407"/>
                  </a:lnTo>
                  <a:lnTo>
                    <a:pt x="2423" y="398"/>
                  </a:lnTo>
                  <a:lnTo>
                    <a:pt x="2423" y="389"/>
                  </a:lnTo>
                  <a:lnTo>
                    <a:pt x="2422" y="380"/>
                  </a:lnTo>
                  <a:lnTo>
                    <a:pt x="2419" y="371"/>
                  </a:lnTo>
                  <a:lnTo>
                    <a:pt x="2416" y="363"/>
                  </a:lnTo>
                  <a:lnTo>
                    <a:pt x="2410" y="354"/>
                  </a:lnTo>
                  <a:lnTo>
                    <a:pt x="2404" y="345"/>
                  </a:lnTo>
                  <a:lnTo>
                    <a:pt x="2396" y="337"/>
                  </a:lnTo>
                  <a:lnTo>
                    <a:pt x="2395" y="337"/>
                  </a:lnTo>
                  <a:lnTo>
                    <a:pt x="2395" y="337"/>
                  </a:lnTo>
                  <a:lnTo>
                    <a:pt x="2384" y="329"/>
                  </a:lnTo>
                  <a:lnTo>
                    <a:pt x="2375" y="325"/>
                  </a:lnTo>
                  <a:lnTo>
                    <a:pt x="2366" y="321"/>
                  </a:lnTo>
                  <a:lnTo>
                    <a:pt x="2356" y="319"/>
                  </a:lnTo>
                  <a:lnTo>
                    <a:pt x="2347" y="318"/>
                  </a:lnTo>
                  <a:lnTo>
                    <a:pt x="2338" y="319"/>
                  </a:lnTo>
                  <a:lnTo>
                    <a:pt x="2330" y="321"/>
                  </a:lnTo>
                  <a:lnTo>
                    <a:pt x="2321" y="323"/>
                  </a:lnTo>
                  <a:lnTo>
                    <a:pt x="2312" y="328"/>
                  </a:lnTo>
                  <a:lnTo>
                    <a:pt x="2304" y="332"/>
                  </a:lnTo>
                  <a:lnTo>
                    <a:pt x="2296" y="338"/>
                  </a:lnTo>
                  <a:lnTo>
                    <a:pt x="2287" y="344"/>
                  </a:lnTo>
                  <a:lnTo>
                    <a:pt x="2272" y="357"/>
                  </a:lnTo>
                  <a:lnTo>
                    <a:pt x="2256" y="372"/>
                  </a:lnTo>
                  <a:lnTo>
                    <a:pt x="2240" y="388"/>
                  </a:lnTo>
                  <a:lnTo>
                    <a:pt x="2225" y="401"/>
                  </a:lnTo>
                  <a:lnTo>
                    <a:pt x="2211" y="415"/>
                  </a:lnTo>
                  <a:lnTo>
                    <a:pt x="2195" y="425"/>
                  </a:lnTo>
                  <a:lnTo>
                    <a:pt x="2187" y="430"/>
                  </a:lnTo>
                  <a:lnTo>
                    <a:pt x="2180" y="433"/>
                  </a:lnTo>
                  <a:lnTo>
                    <a:pt x="2172" y="435"/>
                  </a:lnTo>
                  <a:lnTo>
                    <a:pt x="2164" y="436"/>
                  </a:lnTo>
                  <a:lnTo>
                    <a:pt x="2158" y="436"/>
                  </a:lnTo>
                  <a:lnTo>
                    <a:pt x="2150" y="434"/>
                  </a:lnTo>
                  <a:lnTo>
                    <a:pt x="2142" y="432"/>
                  </a:lnTo>
                  <a:lnTo>
                    <a:pt x="2134" y="426"/>
                  </a:lnTo>
                  <a:lnTo>
                    <a:pt x="2126" y="422"/>
                  </a:lnTo>
                  <a:lnTo>
                    <a:pt x="2120" y="416"/>
                  </a:lnTo>
                  <a:lnTo>
                    <a:pt x="2116" y="409"/>
                  </a:lnTo>
                  <a:lnTo>
                    <a:pt x="2113" y="402"/>
                  </a:lnTo>
                  <a:lnTo>
                    <a:pt x="2110" y="395"/>
                  </a:lnTo>
                  <a:lnTo>
                    <a:pt x="2109" y="387"/>
                  </a:lnTo>
                  <a:lnTo>
                    <a:pt x="2109" y="379"/>
                  </a:lnTo>
                  <a:lnTo>
                    <a:pt x="2110" y="371"/>
                  </a:lnTo>
                  <a:lnTo>
                    <a:pt x="2114" y="352"/>
                  </a:lnTo>
                  <a:lnTo>
                    <a:pt x="2119" y="332"/>
                  </a:lnTo>
                  <a:lnTo>
                    <a:pt x="2126" y="313"/>
                  </a:lnTo>
                  <a:lnTo>
                    <a:pt x="2134" y="293"/>
                  </a:lnTo>
                  <a:lnTo>
                    <a:pt x="2141" y="273"/>
                  </a:lnTo>
                  <a:lnTo>
                    <a:pt x="2147" y="252"/>
                  </a:lnTo>
                  <a:lnTo>
                    <a:pt x="2150" y="242"/>
                  </a:lnTo>
                  <a:lnTo>
                    <a:pt x="2151" y="232"/>
                  </a:lnTo>
                  <a:lnTo>
                    <a:pt x="2152" y="223"/>
                  </a:lnTo>
                  <a:lnTo>
                    <a:pt x="2152" y="214"/>
                  </a:lnTo>
                  <a:lnTo>
                    <a:pt x="2151" y="204"/>
                  </a:lnTo>
                  <a:lnTo>
                    <a:pt x="2150" y="196"/>
                  </a:lnTo>
                  <a:lnTo>
                    <a:pt x="2146" y="187"/>
                  </a:lnTo>
                  <a:lnTo>
                    <a:pt x="2142" y="179"/>
                  </a:lnTo>
                  <a:lnTo>
                    <a:pt x="2136" y="171"/>
                  </a:lnTo>
                  <a:lnTo>
                    <a:pt x="2129" y="164"/>
                  </a:lnTo>
                  <a:lnTo>
                    <a:pt x="2120" y="158"/>
                  </a:lnTo>
                  <a:lnTo>
                    <a:pt x="2110" y="151"/>
                  </a:lnTo>
                  <a:lnTo>
                    <a:pt x="2110" y="151"/>
                  </a:lnTo>
                  <a:lnTo>
                    <a:pt x="2109" y="151"/>
                  </a:lnTo>
                  <a:lnTo>
                    <a:pt x="2099" y="146"/>
                  </a:lnTo>
                  <a:lnTo>
                    <a:pt x="2088" y="144"/>
                  </a:lnTo>
                  <a:lnTo>
                    <a:pt x="2078" y="143"/>
                  </a:lnTo>
                  <a:lnTo>
                    <a:pt x="2069" y="143"/>
                  </a:lnTo>
                  <a:lnTo>
                    <a:pt x="2059" y="144"/>
                  </a:lnTo>
                  <a:lnTo>
                    <a:pt x="2050" y="147"/>
                  </a:lnTo>
                  <a:lnTo>
                    <a:pt x="2043" y="151"/>
                  </a:lnTo>
                  <a:lnTo>
                    <a:pt x="2035" y="155"/>
                  </a:lnTo>
                  <a:lnTo>
                    <a:pt x="2028" y="161"/>
                  </a:lnTo>
                  <a:lnTo>
                    <a:pt x="2020" y="168"/>
                  </a:lnTo>
                  <a:lnTo>
                    <a:pt x="2013" y="176"/>
                  </a:lnTo>
                  <a:lnTo>
                    <a:pt x="2008" y="184"/>
                  </a:lnTo>
                  <a:lnTo>
                    <a:pt x="1995" y="200"/>
                  </a:lnTo>
                  <a:lnTo>
                    <a:pt x="1983" y="219"/>
                  </a:lnTo>
                  <a:lnTo>
                    <a:pt x="1971" y="237"/>
                  </a:lnTo>
                  <a:lnTo>
                    <a:pt x="1960" y="253"/>
                  </a:lnTo>
                  <a:lnTo>
                    <a:pt x="1948" y="270"/>
                  </a:lnTo>
                  <a:lnTo>
                    <a:pt x="1935" y="284"/>
                  </a:lnTo>
                  <a:lnTo>
                    <a:pt x="1930" y="290"/>
                  </a:lnTo>
                  <a:lnTo>
                    <a:pt x="1923" y="295"/>
                  </a:lnTo>
                  <a:lnTo>
                    <a:pt x="1916" y="299"/>
                  </a:lnTo>
                  <a:lnTo>
                    <a:pt x="1908" y="301"/>
                  </a:lnTo>
                  <a:lnTo>
                    <a:pt x="1902" y="303"/>
                  </a:lnTo>
                  <a:lnTo>
                    <a:pt x="1894" y="303"/>
                  </a:lnTo>
                  <a:lnTo>
                    <a:pt x="1886" y="302"/>
                  </a:lnTo>
                  <a:lnTo>
                    <a:pt x="1877" y="300"/>
                  </a:lnTo>
                  <a:lnTo>
                    <a:pt x="1868" y="296"/>
                  </a:lnTo>
                  <a:lnTo>
                    <a:pt x="1861" y="292"/>
                  </a:lnTo>
                  <a:lnTo>
                    <a:pt x="1855" y="286"/>
                  </a:lnTo>
                  <a:lnTo>
                    <a:pt x="1851" y="281"/>
                  </a:lnTo>
                  <a:lnTo>
                    <a:pt x="1846" y="274"/>
                  </a:lnTo>
                  <a:lnTo>
                    <a:pt x="1844" y="266"/>
                  </a:lnTo>
                  <a:lnTo>
                    <a:pt x="1842" y="258"/>
                  </a:lnTo>
                  <a:lnTo>
                    <a:pt x="1841" y="250"/>
                  </a:lnTo>
                  <a:lnTo>
                    <a:pt x="1839" y="232"/>
                  </a:lnTo>
                  <a:lnTo>
                    <a:pt x="1841" y="212"/>
                  </a:lnTo>
                  <a:lnTo>
                    <a:pt x="1843" y="190"/>
                  </a:lnTo>
                  <a:lnTo>
                    <a:pt x="1846" y="169"/>
                  </a:lnTo>
                  <a:lnTo>
                    <a:pt x="1848" y="147"/>
                  </a:lnTo>
                  <a:lnTo>
                    <a:pt x="1848" y="127"/>
                  </a:lnTo>
                  <a:lnTo>
                    <a:pt x="1848" y="117"/>
                  </a:lnTo>
                  <a:lnTo>
                    <a:pt x="1848" y="107"/>
                  </a:lnTo>
                  <a:lnTo>
                    <a:pt x="1847" y="97"/>
                  </a:lnTo>
                  <a:lnTo>
                    <a:pt x="1845" y="88"/>
                  </a:lnTo>
                  <a:lnTo>
                    <a:pt x="1842" y="80"/>
                  </a:lnTo>
                  <a:lnTo>
                    <a:pt x="1838" y="72"/>
                  </a:lnTo>
                  <a:lnTo>
                    <a:pt x="1833" y="64"/>
                  </a:lnTo>
                  <a:lnTo>
                    <a:pt x="1827" y="57"/>
                  </a:lnTo>
                  <a:lnTo>
                    <a:pt x="1820" y="50"/>
                  </a:lnTo>
                  <a:lnTo>
                    <a:pt x="1811" y="46"/>
                  </a:lnTo>
                  <a:lnTo>
                    <a:pt x="1801" y="41"/>
                  </a:lnTo>
                  <a:lnTo>
                    <a:pt x="1790" y="37"/>
                  </a:lnTo>
                  <a:lnTo>
                    <a:pt x="1790" y="37"/>
                  </a:lnTo>
                  <a:lnTo>
                    <a:pt x="1789" y="37"/>
                  </a:lnTo>
                  <a:lnTo>
                    <a:pt x="1777" y="36"/>
                  </a:lnTo>
                  <a:lnTo>
                    <a:pt x="1766" y="35"/>
                  </a:lnTo>
                  <a:lnTo>
                    <a:pt x="1756" y="36"/>
                  </a:lnTo>
                  <a:lnTo>
                    <a:pt x="1747" y="38"/>
                  </a:lnTo>
                  <a:lnTo>
                    <a:pt x="1739" y="42"/>
                  </a:lnTo>
                  <a:lnTo>
                    <a:pt x="1731" y="47"/>
                  </a:lnTo>
                  <a:lnTo>
                    <a:pt x="1724" y="53"/>
                  </a:lnTo>
                  <a:lnTo>
                    <a:pt x="1718" y="58"/>
                  </a:lnTo>
                  <a:lnTo>
                    <a:pt x="1712" y="66"/>
                  </a:lnTo>
                  <a:lnTo>
                    <a:pt x="1706" y="74"/>
                  </a:lnTo>
                  <a:lnTo>
                    <a:pt x="1702" y="83"/>
                  </a:lnTo>
                  <a:lnTo>
                    <a:pt x="1697" y="92"/>
                  </a:lnTo>
                  <a:lnTo>
                    <a:pt x="1689" y="111"/>
                  </a:lnTo>
                  <a:lnTo>
                    <a:pt x="1681" y="132"/>
                  </a:lnTo>
                  <a:lnTo>
                    <a:pt x="1675" y="152"/>
                  </a:lnTo>
                  <a:lnTo>
                    <a:pt x="1668" y="171"/>
                  </a:lnTo>
                  <a:lnTo>
                    <a:pt x="1660" y="190"/>
                  </a:lnTo>
                  <a:lnTo>
                    <a:pt x="1651" y="206"/>
                  </a:lnTo>
                  <a:lnTo>
                    <a:pt x="1646" y="214"/>
                  </a:lnTo>
                  <a:lnTo>
                    <a:pt x="1641" y="220"/>
                  </a:lnTo>
                  <a:lnTo>
                    <a:pt x="1635" y="225"/>
                  </a:lnTo>
                  <a:lnTo>
                    <a:pt x="1628" y="230"/>
                  </a:lnTo>
                  <a:lnTo>
                    <a:pt x="1622" y="233"/>
                  </a:lnTo>
                  <a:lnTo>
                    <a:pt x="1614" y="234"/>
                  </a:lnTo>
                  <a:lnTo>
                    <a:pt x="1606" y="235"/>
                  </a:lnTo>
                  <a:lnTo>
                    <a:pt x="1597" y="235"/>
                  </a:lnTo>
                  <a:lnTo>
                    <a:pt x="1588" y="233"/>
                  </a:lnTo>
                  <a:lnTo>
                    <a:pt x="1580" y="231"/>
                  </a:lnTo>
                  <a:lnTo>
                    <a:pt x="1573" y="228"/>
                  </a:lnTo>
                  <a:lnTo>
                    <a:pt x="1568" y="223"/>
                  </a:lnTo>
                  <a:lnTo>
                    <a:pt x="1562" y="217"/>
                  </a:lnTo>
                  <a:lnTo>
                    <a:pt x="1557" y="211"/>
                  </a:lnTo>
                  <a:lnTo>
                    <a:pt x="1554" y="203"/>
                  </a:lnTo>
                  <a:lnTo>
                    <a:pt x="1551" y="195"/>
                  </a:lnTo>
                  <a:lnTo>
                    <a:pt x="1545" y="178"/>
                  </a:lnTo>
                  <a:lnTo>
                    <a:pt x="1542" y="158"/>
                  </a:lnTo>
                  <a:lnTo>
                    <a:pt x="1539" y="137"/>
                  </a:lnTo>
                  <a:lnTo>
                    <a:pt x="1537" y="116"/>
                  </a:lnTo>
                  <a:lnTo>
                    <a:pt x="1534" y="94"/>
                  </a:lnTo>
                  <a:lnTo>
                    <a:pt x="1530" y="74"/>
                  </a:lnTo>
                  <a:lnTo>
                    <a:pt x="1528" y="64"/>
                  </a:lnTo>
                  <a:lnTo>
                    <a:pt x="1525" y="54"/>
                  </a:lnTo>
                  <a:lnTo>
                    <a:pt x="1521" y="45"/>
                  </a:lnTo>
                  <a:lnTo>
                    <a:pt x="1518" y="37"/>
                  </a:lnTo>
                  <a:lnTo>
                    <a:pt x="1512" y="29"/>
                  </a:lnTo>
                  <a:lnTo>
                    <a:pt x="1507" y="22"/>
                  </a:lnTo>
                  <a:lnTo>
                    <a:pt x="1501" y="15"/>
                  </a:lnTo>
                  <a:lnTo>
                    <a:pt x="1493" y="11"/>
                  </a:lnTo>
                  <a:lnTo>
                    <a:pt x="1485" y="6"/>
                  </a:lnTo>
                  <a:lnTo>
                    <a:pt x="1475" y="3"/>
                  </a:lnTo>
                  <a:lnTo>
                    <a:pt x="1465" y="1"/>
                  </a:lnTo>
                  <a:lnTo>
                    <a:pt x="1452" y="0"/>
                  </a:lnTo>
                  <a:lnTo>
                    <a:pt x="1452" y="0"/>
                  </a:lnTo>
                  <a:lnTo>
                    <a:pt x="1451" y="0"/>
                  </a:lnTo>
                  <a:lnTo>
                    <a:pt x="1440" y="1"/>
                  </a:lnTo>
                  <a:lnTo>
                    <a:pt x="1429" y="3"/>
                  </a:lnTo>
                  <a:lnTo>
                    <a:pt x="1420" y="6"/>
                  </a:lnTo>
                  <a:lnTo>
                    <a:pt x="1411" y="11"/>
                  </a:lnTo>
                  <a:lnTo>
                    <a:pt x="1404" y="17"/>
                  </a:lnTo>
                  <a:lnTo>
                    <a:pt x="1397" y="22"/>
                  </a:lnTo>
                  <a:lnTo>
                    <a:pt x="1391" y="30"/>
                  </a:lnTo>
                  <a:lnTo>
                    <a:pt x="1387" y="38"/>
                  </a:lnTo>
                  <a:lnTo>
                    <a:pt x="1384" y="46"/>
                  </a:lnTo>
                  <a:lnTo>
                    <a:pt x="1380" y="55"/>
                  </a:lnTo>
                  <a:lnTo>
                    <a:pt x="1377" y="64"/>
                  </a:lnTo>
                  <a:lnTo>
                    <a:pt x="1375" y="74"/>
                  </a:lnTo>
                  <a:lnTo>
                    <a:pt x="1371" y="95"/>
                  </a:lnTo>
                  <a:lnTo>
                    <a:pt x="1369" y="117"/>
                  </a:lnTo>
                  <a:lnTo>
                    <a:pt x="1367" y="138"/>
                  </a:lnTo>
                  <a:lnTo>
                    <a:pt x="1364" y="159"/>
                  </a:lnTo>
                  <a:lnTo>
                    <a:pt x="1361" y="179"/>
                  </a:lnTo>
                  <a:lnTo>
                    <a:pt x="1357" y="196"/>
                  </a:lnTo>
                  <a:lnTo>
                    <a:pt x="1353" y="204"/>
                  </a:lnTo>
                  <a:lnTo>
                    <a:pt x="1350" y="212"/>
                  </a:lnTo>
                  <a:lnTo>
                    <a:pt x="1345" y="219"/>
                  </a:lnTo>
                  <a:lnTo>
                    <a:pt x="1340" y="224"/>
                  </a:lnTo>
                  <a:lnTo>
                    <a:pt x="1334" y="229"/>
                  </a:lnTo>
                  <a:lnTo>
                    <a:pt x="1327" y="232"/>
                  </a:lnTo>
                  <a:lnTo>
                    <a:pt x="1319" y="235"/>
                  </a:lnTo>
                  <a:lnTo>
                    <a:pt x="1310" y="237"/>
                  </a:lnTo>
                  <a:lnTo>
                    <a:pt x="1301" y="238"/>
                  </a:lnTo>
                  <a:lnTo>
                    <a:pt x="1292" y="237"/>
                  </a:lnTo>
                  <a:lnTo>
                    <a:pt x="1285" y="234"/>
                  </a:lnTo>
                  <a:lnTo>
                    <a:pt x="1278" y="231"/>
                  </a:lnTo>
                  <a:lnTo>
                    <a:pt x="1272" y="228"/>
                  </a:lnTo>
                  <a:lnTo>
                    <a:pt x="1266" y="222"/>
                  </a:lnTo>
                  <a:lnTo>
                    <a:pt x="1261" y="215"/>
                  </a:lnTo>
                  <a:lnTo>
                    <a:pt x="1255" y="208"/>
                  </a:lnTo>
                  <a:lnTo>
                    <a:pt x="1247" y="193"/>
                  </a:lnTo>
                  <a:lnTo>
                    <a:pt x="1239" y="174"/>
                  </a:lnTo>
                  <a:lnTo>
                    <a:pt x="1231" y="154"/>
                  </a:lnTo>
                  <a:lnTo>
                    <a:pt x="1224" y="134"/>
                  </a:lnTo>
                  <a:lnTo>
                    <a:pt x="1217" y="114"/>
                  </a:lnTo>
                  <a:lnTo>
                    <a:pt x="1208" y="94"/>
                  </a:lnTo>
                  <a:lnTo>
                    <a:pt x="1203" y="85"/>
                  </a:lnTo>
                  <a:lnTo>
                    <a:pt x="1199" y="77"/>
                  </a:lnTo>
                  <a:lnTo>
                    <a:pt x="1193" y="70"/>
                  </a:lnTo>
                  <a:lnTo>
                    <a:pt x="1187" y="62"/>
                  </a:lnTo>
                  <a:lnTo>
                    <a:pt x="1180" y="56"/>
                  </a:lnTo>
                  <a:lnTo>
                    <a:pt x="1174" y="50"/>
                  </a:lnTo>
                  <a:lnTo>
                    <a:pt x="1166" y="46"/>
                  </a:lnTo>
                  <a:lnTo>
                    <a:pt x="1157" y="42"/>
                  </a:lnTo>
                  <a:lnTo>
                    <a:pt x="1148" y="40"/>
                  </a:lnTo>
                  <a:lnTo>
                    <a:pt x="1138" y="39"/>
                  </a:lnTo>
                  <a:lnTo>
                    <a:pt x="1127" y="39"/>
                  </a:lnTo>
                  <a:lnTo>
                    <a:pt x="1115" y="41"/>
                  </a:lnTo>
                  <a:lnTo>
                    <a:pt x="1115" y="41"/>
                  </a:lnTo>
                  <a:lnTo>
                    <a:pt x="1115" y="41"/>
                  </a:lnTo>
                  <a:lnTo>
                    <a:pt x="1103" y="45"/>
                  </a:lnTo>
                  <a:lnTo>
                    <a:pt x="1094" y="49"/>
                  </a:lnTo>
                  <a:lnTo>
                    <a:pt x="1085" y="55"/>
                  </a:lnTo>
                  <a:lnTo>
                    <a:pt x="1078" y="62"/>
                  </a:lnTo>
                  <a:lnTo>
                    <a:pt x="1072" y="68"/>
                  </a:lnTo>
                  <a:lnTo>
                    <a:pt x="1067" y="76"/>
                  </a:lnTo>
                  <a:lnTo>
                    <a:pt x="1063" y="84"/>
                  </a:lnTo>
                  <a:lnTo>
                    <a:pt x="1061" y="93"/>
                  </a:lnTo>
                  <a:lnTo>
                    <a:pt x="1059" y="102"/>
                  </a:lnTo>
                  <a:lnTo>
                    <a:pt x="1057" y="111"/>
                  </a:lnTo>
                  <a:lnTo>
                    <a:pt x="1056" y="121"/>
                  </a:lnTo>
                  <a:lnTo>
                    <a:pt x="1056" y="132"/>
                  </a:lnTo>
                  <a:lnTo>
                    <a:pt x="1057" y="152"/>
                  </a:lnTo>
                  <a:lnTo>
                    <a:pt x="1061" y="173"/>
                  </a:lnTo>
                  <a:lnTo>
                    <a:pt x="1063" y="195"/>
                  </a:lnTo>
                  <a:lnTo>
                    <a:pt x="1065" y="216"/>
                  </a:lnTo>
                  <a:lnTo>
                    <a:pt x="1067" y="235"/>
                  </a:lnTo>
                  <a:lnTo>
                    <a:pt x="1067" y="255"/>
                  </a:lnTo>
                  <a:lnTo>
                    <a:pt x="1065" y="263"/>
                  </a:lnTo>
                  <a:lnTo>
                    <a:pt x="1063" y="270"/>
                  </a:lnTo>
                  <a:lnTo>
                    <a:pt x="1061" y="278"/>
                  </a:lnTo>
                  <a:lnTo>
                    <a:pt x="1057" y="285"/>
                  </a:lnTo>
                  <a:lnTo>
                    <a:pt x="1052" y="291"/>
                  </a:lnTo>
                  <a:lnTo>
                    <a:pt x="1046" y="296"/>
                  </a:lnTo>
                  <a:lnTo>
                    <a:pt x="1039" y="301"/>
                  </a:lnTo>
                  <a:lnTo>
                    <a:pt x="1032" y="304"/>
                  </a:lnTo>
                  <a:lnTo>
                    <a:pt x="1023" y="307"/>
                  </a:lnTo>
                  <a:lnTo>
                    <a:pt x="1015" y="309"/>
                  </a:lnTo>
                  <a:lnTo>
                    <a:pt x="1007" y="308"/>
                  </a:lnTo>
                  <a:lnTo>
                    <a:pt x="999" y="307"/>
                  </a:lnTo>
                  <a:lnTo>
                    <a:pt x="992" y="304"/>
                  </a:lnTo>
                  <a:lnTo>
                    <a:pt x="985" y="300"/>
                  </a:lnTo>
                  <a:lnTo>
                    <a:pt x="978" y="295"/>
                  </a:lnTo>
                  <a:lnTo>
                    <a:pt x="972" y="290"/>
                  </a:lnTo>
                  <a:lnTo>
                    <a:pt x="959" y="276"/>
                  </a:lnTo>
                  <a:lnTo>
                    <a:pt x="947" y="260"/>
                  </a:lnTo>
                  <a:lnTo>
                    <a:pt x="936" y="242"/>
                  </a:lnTo>
                  <a:lnTo>
                    <a:pt x="924" y="224"/>
                  </a:lnTo>
                  <a:lnTo>
                    <a:pt x="912" y="206"/>
                  </a:lnTo>
                  <a:lnTo>
                    <a:pt x="900" y="189"/>
                  </a:lnTo>
                  <a:lnTo>
                    <a:pt x="893" y="182"/>
                  </a:lnTo>
                  <a:lnTo>
                    <a:pt x="886" y="174"/>
                  </a:lnTo>
                  <a:lnTo>
                    <a:pt x="878" y="169"/>
                  </a:lnTo>
                  <a:lnTo>
                    <a:pt x="871" y="163"/>
                  </a:lnTo>
                  <a:lnTo>
                    <a:pt x="863" y="158"/>
                  </a:lnTo>
                  <a:lnTo>
                    <a:pt x="856" y="154"/>
                  </a:lnTo>
                  <a:lnTo>
                    <a:pt x="846" y="152"/>
                  </a:lnTo>
                  <a:lnTo>
                    <a:pt x="837" y="151"/>
                  </a:lnTo>
                  <a:lnTo>
                    <a:pt x="828" y="150"/>
                  </a:lnTo>
                  <a:lnTo>
                    <a:pt x="818" y="152"/>
                  </a:lnTo>
                  <a:lnTo>
                    <a:pt x="807" y="154"/>
                  </a:lnTo>
                  <a:lnTo>
                    <a:pt x="797" y="159"/>
                  </a:lnTo>
                  <a:lnTo>
                    <a:pt x="796" y="160"/>
                  </a:lnTo>
                  <a:lnTo>
                    <a:pt x="796" y="160"/>
                  </a:lnTo>
                  <a:lnTo>
                    <a:pt x="786" y="165"/>
                  </a:lnTo>
                  <a:lnTo>
                    <a:pt x="777" y="172"/>
                  </a:lnTo>
                  <a:lnTo>
                    <a:pt x="770" y="180"/>
                  </a:lnTo>
                  <a:lnTo>
                    <a:pt x="764" y="188"/>
                  </a:lnTo>
                  <a:lnTo>
                    <a:pt x="760" y="196"/>
                  </a:lnTo>
                  <a:lnTo>
                    <a:pt x="757" y="204"/>
                  </a:lnTo>
                  <a:lnTo>
                    <a:pt x="755" y="213"/>
                  </a:lnTo>
                  <a:lnTo>
                    <a:pt x="755" y="222"/>
                  </a:lnTo>
                  <a:lnTo>
                    <a:pt x="755" y="231"/>
                  </a:lnTo>
                  <a:lnTo>
                    <a:pt x="756" y="241"/>
                  </a:lnTo>
                  <a:lnTo>
                    <a:pt x="757" y="251"/>
                  </a:lnTo>
                  <a:lnTo>
                    <a:pt x="760" y="260"/>
                  </a:lnTo>
                  <a:lnTo>
                    <a:pt x="766" y="281"/>
                  </a:lnTo>
                  <a:lnTo>
                    <a:pt x="773" y="301"/>
                  </a:lnTo>
                  <a:lnTo>
                    <a:pt x="781" y="321"/>
                  </a:lnTo>
                  <a:lnTo>
                    <a:pt x="789" y="342"/>
                  </a:lnTo>
                  <a:lnTo>
                    <a:pt x="795" y="360"/>
                  </a:lnTo>
                  <a:lnTo>
                    <a:pt x="798" y="378"/>
                  </a:lnTo>
                  <a:lnTo>
                    <a:pt x="799" y="387"/>
                  </a:lnTo>
                  <a:lnTo>
                    <a:pt x="799" y="395"/>
                  </a:lnTo>
                  <a:lnTo>
                    <a:pt x="798" y="402"/>
                  </a:lnTo>
                  <a:lnTo>
                    <a:pt x="796" y="410"/>
                  </a:lnTo>
                  <a:lnTo>
                    <a:pt x="793" y="417"/>
                  </a:lnTo>
                  <a:lnTo>
                    <a:pt x="789" y="424"/>
                  </a:lnTo>
                  <a:lnTo>
                    <a:pt x="783" y="430"/>
                  </a:lnTo>
                  <a:lnTo>
                    <a:pt x="775" y="435"/>
                  </a:lnTo>
                  <a:lnTo>
                    <a:pt x="767" y="440"/>
                  </a:lnTo>
                  <a:lnTo>
                    <a:pt x="760" y="443"/>
                  </a:lnTo>
                  <a:lnTo>
                    <a:pt x="753" y="444"/>
                  </a:lnTo>
                  <a:lnTo>
                    <a:pt x="745" y="444"/>
                  </a:lnTo>
                  <a:lnTo>
                    <a:pt x="737" y="444"/>
                  </a:lnTo>
                  <a:lnTo>
                    <a:pt x="729" y="442"/>
                  </a:lnTo>
                  <a:lnTo>
                    <a:pt x="722" y="439"/>
                  </a:lnTo>
                  <a:lnTo>
                    <a:pt x="714" y="434"/>
                  </a:lnTo>
                  <a:lnTo>
                    <a:pt x="699" y="424"/>
                  </a:lnTo>
                  <a:lnTo>
                    <a:pt x="684" y="411"/>
                  </a:lnTo>
                  <a:lnTo>
                    <a:pt x="668" y="397"/>
                  </a:lnTo>
                  <a:lnTo>
                    <a:pt x="652" y="382"/>
                  </a:lnTo>
                  <a:lnTo>
                    <a:pt x="637" y="367"/>
                  </a:lnTo>
                  <a:lnTo>
                    <a:pt x="621" y="354"/>
                  </a:lnTo>
                  <a:lnTo>
                    <a:pt x="612" y="348"/>
                  </a:lnTo>
                  <a:lnTo>
                    <a:pt x="604" y="343"/>
                  </a:lnTo>
                  <a:lnTo>
                    <a:pt x="595" y="338"/>
                  </a:lnTo>
                  <a:lnTo>
                    <a:pt x="587" y="334"/>
                  </a:lnTo>
                  <a:lnTo>
                    <a:pt x="578" y="331"/>
                  </a:lnTo>
                  <a:lnTo>
                    <a:pt x="569" y="329"/>
                  </a:lnTo>
                  <a:lnTo>
                    <a:pt x="560" y="329"/>
                  </a:lnTo>
                  <a:lnTo>
                    <a:pt x="551" y="330"/>
                  </a:lnTo>
                  <a:lnTo>
                    <a:pt x="542" y="331"/>
                  </a:lnTo>
                  <a:lnTo>
                    <a:pt x="533" y="336"/>
                  </a:lnTo>
                  <a:lnTo>
                    <a:pt x="523" y="340"/>
                  </a:lnTo>
                  <a:lnTo>
                    <a:pt x="514" y="348"/>
                  </a:lnTo>
                  <a:lnTo>
                    <a:pt x="514" y="348"/>
                  </a:lnTo>
                  <a:lnTo>
                    <a:pt x="512" y="348"/>
                  </a:lnTo>
                  <a:lnTo>
                    <a:pt x="505" y="357"/>
                  </a:lnTo>
                  <a:lnTo>
                    <a:pt x="498" y="365"/>
                  </a:lnTo>
                  <a:lnTo>
                    <a:pt x="492" y="374"/>
                  </a:lnTo>
                  <a:lnTo>
                    <a:pt x="489" y="383"/>
                  </a:lnTo>
                  <a:lnTo>
                    <a:pt x="487" y="391"/>
                  </a:lnTo>
                  <a:lnTo>
                    <a:pt x="487" y="400"/>
                  </a:lnTo>
                  <a:lnTo>
                    <a:pt x="487" y="409"/>
                  </a:lnTo>
                  <a:lnTo>
                    <a:pt x="488" y="418"/>
                  </a:lnTo>
                  <a:lnTo>
                    <a:pt x="490" y="427"/>
                  </a:lnTo>
                  <a:lnTo>
                    <a:pt x="493" y="436"/>
                  </a:lnTo>
                  <a:lnTo>
                    <a:pt x="498" y="445"/>
                  </a:lnTo>
                  <a:lnTo>
                    <a:pt x="502" y="454"/>
                  </a:lnTo>
                  <a:lnTo>
                    <a:pt x="512" y="474"/>
                  </a:lnTo>
                  <a:lnTo>
                    <a:pt x="525" y="492"/>
                  </a:lnTo>
                  <a:lnTo>
                    <a:pt x="536" y="509"/>
                  </a:lnTo>
                  <a:lnTo>
                    <a:pt x="549" y="527"/>
                  </a:lnTo>
                  <a:lnTo>
                    <a:pt x="559" y="544"/>
                  </a:lnTo>
                  <a:lnTo>
                    <a:pt x="567" y="560"/>
                  </a:lnTo>
                  <a:lnTo>
                    <a:pt x="569" y="568"/>
                  </a:lnTo>
                  <a:lnTo>
                    <a:pt x="571" y="576"/>
                  </a:lnTo>
                  <a:lnTo>
                    <a:pt x="571" y="584"/>
                  </a:lnTo>
                  <a:lnTo>
                    <a:pt x="571" y="592"/>
                  </a:lnTo>
                  <a:lnTo>
                    <a:pt x="570" y="600"/>
                  </a:lnTo>
                  <a:lnTo>
                    <a:pt x="567" y="607"/>
                  </a:lnTo>
                  <a:lnTo>
                    <a:pt x="562" y="613"/>
                  </a:lnTo>
                  <a:lnTo>
                    <a:pt x="556" y="620"/>
                  </a:lnTo>
                  <a:lnTo>
                    <a:pt x="550" y="627"/>
                  </a:lnTo>
                  <a:lnTo>
                    <a:pt x="543" y="632"/>
                  </a:lnTo>
                  <a:lnTo>
                    <a:pt x="536" y="635"/>
                  </a:lnTo>
                  <a:lnTo>
                    <a:pt x="529" y="637"/>
                  </a:lnTo>
                  <a:lnTo>
                    <a:pt x="522" y="638"/>
                  </a:lnTo>
                  <a:lnTo>
                    <a:pt x="514" y="637"/>
                  </a:lnTo>
                  <a:lnTo>
                    <a:pt x="506" y="636"/>
                  </a:lnTo>
                  <a:lnTo>
                    <a:pt x="497" y="634"/>
                  </a:lnTo>
                  <a:lnTo>
                    <a:pt x="480" y="627"/>
                  </a:lnTo>
                  <a:lnTo>
                    <a:pt x="462" y="619"/>
                  </a:lnTo>
                  <a:lnTo>
                    <a:pt x="444" y="608"/>
                  </a:lnTo>
                  <a:lnTo>
                    <a:pt x="426" y="598"/>
                  </a:lnTo>
                  <a:lnTo>
                    <a:pt x="406" y="586"/>
                  </a:lnTo>
                  <a:lnTo>
                    <a:pt x="387" y="577"/>
                  </a:lnTo>
                  <a:lnTo>
                    <a:pt x="378" y="574"/>
                  </a:lnTo>
                  <a:lnTo>
                    <a:pt x="369" y="571"/>
                  </a:lnTo>
                  <a:lnTo>
                    <a:pt x="359" y="567"/>
                  </a:lnTo>
                  <a:lnTo>
                    <a:pt x="350" y="566"/>
                  </a:lnTo>
                  <a:lnTo>
                    <a:pt x="341" y="565"/>
                  </a:lnTo>
                  <a:lnTo>
                    <a:pt x="332" y="566"/>
                  </a:lnTo>
                  <a:lnTo>
                    <a:pt x="323" y="567"/>
                  </a:lnTo>
                  <a:lnTo>
                    <a:pt x="315" y="569"/>
                  </a:lnTo>
                  <a:lnTo>
                    <a:pt x="306" y="574"/>
                  </a:lnTo>
                  <a:lnTo>
                    <a:pt x="298" y="580"/>
                  </a:lnTo>
                  <a:lnTo>
                    <a:pt x="290" y="586"/>
                  </a:lnTo>
                  <a:lnTo>
                    <a:pt x="282" y="595"/>
                  </a:lnTo>
                  <a:lnTo>
                    <a:pt x="281" y="597"/>
                  </a:lnTo>
                  <a:lnTo>
                    <a:pt x="281" y="597"/>
                  </a:lnTo>
                  <a:lnTo>
                    <a:pt x="276" y="607"/>
                  </a:lnTo>
                  <a:lnTo>
                    <a:pt x="271" y="617"/>
                  </a:lnTo>
                  <a:lnTo>
                    <a:pt x="268" y="626"/>
                  </a:lnTo>
                  <a:lnTo>
                    <a:pt x="266" y="636"/>
                  </a:lnTo>
                  <a:lnTo>
                    <a:pt x="266" y="645"/>
                  </a:lnTo>
                  <a:lnTo>
                    <a:pt x="268" y="654"/>
                  </a:lnTo>
                  <a:lnTo>
                    <a:pt x="270" y="662"/>
                  </a:lnTo>
                  <a:lnTo>
                    <a:pt x="273" y="671"/>
                  </a:lnTo>
                  <a:lnTo>
                    <a:pt x="278" y="679"/>
                  </a:lnTo>
                  <a:lnTo>
                    <a:pt x="282" y="687"/>
                  </a:lnTo>
                  <a:lnTo>
                    <a:pt x="289" y="695"/>
                  </a:lnTo>
                  <a:lnTo>
                    <a:pt x="295" y="703"/>
                  </a:lnTo>
                  <a:lnTo>
                    <a:pt x="309" y="718"/>
                  </a:lnTo>
                  <a:lnTo>
                    <a:pt x="325" y="733"/>
                  </a:lnTo>
                  <a:lnTo>
                    <a:pt x="341" y="748"/>
                  </a:lnTo>
                  <a:lnTo>
                    <a:pt x="357" y="762"/>
                  </a:lnTo>
                  <a:lnTo>
                    <a:pt x="370" y="776"/>
                  </a:lnTo>
                  <a:lnTo>
                    <a:pt x="382" y="791"/>
                  </a:lnTo>
                  <a:lnTo>
                    <a:pt x="386" y="799"/>
                  </a:lnTo>
                  <a:lnTo>
                    <a:pt x="389" y="805"/>
                  </a:lnTo>
                  <a:lnTo>
                    <a:pt x="393" y="813"/>
                  </a:lnTo>
                  <a:lnTo>
                    <a:pt x="394" y="820"/>
                  </a:lnTo>
                  <a:lnTo>
                    <a:pt x="394" y="828"/>
                  </a:lnTo>
                  <a:lnTo>
                    <a:pt x="393" y="836"/>
                  </a:lnTo>
                  <a:lnTo>
                    <a:pt x="391" y="844"/>
                  </a:lnTo>
                  <a:lnTo>
                    <a:pt x="386" y="852"/>
                  </a:lnTo>
                  <a:lnTo>
                    <a:pt x="382" y="859"/>
                  </a:lnTo>
                  <a:lnTo>
                    <a:pt x="376" y="866"/>
                  </a:lnTo>
                  <a:lnTo>
                    <a:pt x="370" y="871"/>
                  </a:lnTo>
                  <a:lnTo>
                    <a:pt x="364" y="874"/>
                  </a:lnTo>
                  <a:lnTo>
                    <a:pt x="356" y="876"/>
                  </a:lnTo>
                  <a:lnTo>
                    <a:pt x="349" y="879"/>
                  </a:lnTo>
                  <a:lnTo>
                    <a:pt x="340" y="879"/>
                  </a:lnTo>
                  <a:lnTo>
                    <a:pt x="332" y="879"/>
                  </a:lnTo>
                  <a:lnTo>
                    <a:pt x="313" y="876"/>
                  </a:lnTo>
                  <a:lnTo>
                    <a:pt x="294" y="872"/>
                  </a:lnTo>
                  <a:lnTo>
                    <a:pt x="273" y="866"/>
                  </a:lnTo>
                  <a:lnTo>
                    <a:pt x="253" y="859"/>
                  </a:lnTo>
                  <a:lnTo>
                    <a:pt x="233" y="854"/>
                  </a:lnTo>
                  <a:lnTo>
                    <a:pt x="211" y="849"/>
                  </a:lnTo>
                  <a:lnTo>
                    <a:pt x="202" y="847"/>
                  </a:lnTo>
                  <a:lnTo>
                    <a:pt x="192" y="846"/>
                  </a:lnTo>
                  <a:lnTo>
                    <a:pt x="182" y="846"/>
                  </a:lnTo>
                  <a:lnTo>
                    <a:pt x="173" y="846"/>
                  </a:lnTo>
                  <a:lnTo>
                    <a:pt x="164" y="848"/>
                  </a:lnTo>
                  <a:lnTo>
                    <a:pt x="155" y="850"/>
                  </a:lnTo>
                  <a:lnTo>
                    <a:pt x="147" y="854"/>
                  </a:lnTo>
                  <a:lnTo>
                    <a:pt x="139" y="858"/>
                  </a:lnTo>
                  <a:lnTo>
                    <a:pt x="132" y="864"/>
                  </a:lnTo>
                  <a:lnTo>
                    <a:pt x="125" y="872"/>
                  </a:lnTo>
                  <a:lnTo>
                    <a:pt x="119" y="881"/>
                  </a:lnTo>
                  <a:lnTo>
                    <a:pt x="113" y="891"/>
                  </a:lnTo>
                  <a:lnTo>
                    <a:pt x="113" y="892"/>
                  </a:lnTo>
                  <a:lnTo>
                    <a:pt x="113" y="892"/>
                  </a:lnTo>
                  <a:lnTo>
                    <a:pt x="110" y="904"/>
                  </a:lnTo>
                  <a:lnTo>
                    <a:pt x="107" y="915"/>
                  </a:lnTo>
                  <a:lnTo>
                    <a:pt x="106" y="925"/>
                  </a:lnTo>
                  <a:lnTo>
                    <a:pt x="107" y="934"/>
                  </a:lnTo>
                  <a:lnTo>
                    <a:pt x="110" y="943"/>
                  </a:lnTo>
                  <a:lnTo>
                    <a:pt x="112" y="951"/>
                  </a:lnTo>
                  <a:lnTo>
                    <a:pt x="116" y="959"/>
                  </a:lnTo>
                  <a:lnTo>
                    <a:pt x="122" y="967"/>
                  </a:lnTo>
                  <a:lnTo>
                    <a:pt x="128" y="973"/>
                  </a:lnTo>
                  <a:lnTo>
                    <a:pt x="136" y="980"/>
                  </a:lnTo>
                  <a:lnTo>
                    <a:pt x="142" y="987"/>
                  </a:lnTo>
                  <a:lnTo>
                    <a:pt x="151" y="993"/>
                  </a:lnTo>
                  <a:lnTo>
                    <a:pt x="168" y="1004"/>
                  </a:lnTo>
                  <a:lnTo>
                    <a:pt x="188" y="1015"/>
                  </a:lnTo>
                  <a:lnTo>
                    <a:pt x="207" y="1025"/>
                  </a:lnTo>
                  <a:lnTo>
                    <a:pt x="225" y="1036"/>
                  </a:lnTo>
                  <a:lnTo>
                    <a:pt x="242" y="1047"/>
                  </a:lnTo>
                  <a:lnTo>
                    <a:pt x="256" y="1058"/>
                  </a:lnTo>
                  <a:lnTo>
                    <a:pt x="262" y="1064"/>
                  </a:lnTo>
                  <a:lnTo>
                    <a:pt x="268" y="1071"/>
                  </a:lnTo>
                  <a:lnTo>
                    <a:pt x="271" y="1077"/>
                  </a:lnTo>
                  <a:lnTo>
                    <a:pt x="274" y="1084"/>
                  </a:lnTo>
                  <a:lnTo>
                    <a:pt x="277" y="1091"/>
                  </a:lnTo>
                  <a:lnTo>
                    <a:pt x="278" y="1099"/>
                  </a:lnTo>
                  <a:lnTo>
                    <a:pt x="277" y="1108"/>
                  </a:lnTo>
                  <a:lnTo>
                    <a:pt x="274" y="1116"/>
                  </a:lnTo>
                  <a:lnTo>
                    <a:pt x="272" y="1125"/>
                  </a:lnTo>
                  <a:lnTo>
                    <a:pt x="268" y="1133"/>
                  </a:lnTo>
                  <a:lnTo>
                    <a:pt x="263" y="1138"/>
                  </a:lnTo>
                  <a:lnTo>
                    <a:pt x="257" y="1144"/>
                  </a:lnTo>
                  <a:lnTo>
                    <a:pt x="251" y="1147"/>
                  </a:lnTo>
                  <a:lnTo>
                    <a:pt x="244" y="1151"/>
                  </a:lnTo>
                  <a:lnTo>
                    <a:pt x="236" y="1153"/>
                  </a:lnTo>
                  <a:lnTo>
                    <a:pt x="227" y="1155"/>
                  </a:lnTo>
                  <a:lnTo>
                    <a:pt x="209" y="1157"/>
                  </a:lnTo>
                  <a:lnTo>
                    <a:pt x="189" y="1157"/>
                  </a:lnTo>
                  <a:lnTo>
                    <a:pt x="168" y="1156"/>
                  </a:lnTo>
                  <a:lnTo>
                    <a:pt x="147" y="1154"/>
                  </a:lnTo>
                  <a:lnTo>
                    <a:pt x="124" y="1154"/>
                  </a:lnTo>
                  <a:lnTo>
                    <a:pt x="104" y="1154"/>
                  </a:lnTo>
                  <a:lnTo>
                    <a:pt x="94" y="1154"/>
                  </a:lnTo>
                  <a:lnTo>
                    <a:pt x="84" y="1155"/>
                  </a:lnTo>
                  <a:lnTo>
                    <a:pt x="75" y="1157"/>
                  </a:lnTo>
                  <a:lnTo>
                    <a:pt x="66" y="1160"/>
                  </a:lnTo>
                  <a:lnTo>
                    <a:pt x="57" y="1163"/>
                  </a:lnTo>
                  <a:lnTo>
                    <a:pt x="49" y="1168"/>
                  </a:lnTo>
                  <a:lnTo>
                    <a:pt x="42" y="1173"/>
                  </a:lnTo>
                  <a:lnTo>
                    <a:pt x="35" y="1180"/>
                  </a:lnTo>
                  <a:lnTo>
                    <a:pt x="30" y="1187"/>
                  </a:lnTo>
                  <a:lnTo>
                    <a:pt x="25" y="1196"/>
                  </a:lnTo>
                  <a:lnTo>
                    <a:pt x="21" y="1206"/>
                  </a:lnTo>
                  <a:lnTo>
                    <a:pt x="18" y="1217"/>
                  </a:lnTo>
                  <a:lnTo>
                    <a:pt x="17" y="1218"/>
                  </a:lnTo>
                  <a:lnTo>
                    <a:pt x="17" y="1218"/>
                  </a:lnTo>
                  <a:lnTo>
                    <a:pt x="16" y="1231"/>
                  </a:lnTo>
                  <a:lnTo>
                    <a:pt x="17" y="1241"/>
                  </a:lnTo>
                  <a:lnTo>
                    <a:pt x="18" y="1251"/>
                  </a:lnTo>
                  <a:lnTo>
                    <a:pt x="22" y="1260"/>
                  </a:lnTo>
                  <a:lnTo>
                    <a:pt x="26" y="1269"/>
                  </a:lnTo>
                  <a:lnTo>
                    <a:pt x="31" y="1276"/>
                  </a:lnTo>
                  <a:lnTo>
                    <a:pt x="36" y="1283"/>
                  </a:lnTo>
                  <a:lnTo>
                    <a:pt x="43" y="1288"/>
                  </a:lnTo>
                  <a:lnTo>
                    <a:pt x="51" y="1294"/>
                  </a:lnTo>
                  <a:lnTo>
                    <a:pt x="60" y="1298"/>
                  </a:lnTo>
                  <a:lnTo>
                    <a:pt x="68" y="1303"/>
                  </a:lnTo>
                  <a:lnTo>
                    <a:pt x="78" y="1308"/>
                  </a:lnTo>
                  <a:lnTo>
                    <a:pt x="97" y="1314"/>
                  </a:lnTo>
                  <a:lnTo>
                    <a:pt x="119" y="1321"/>
                  </a:lnTo>
                  <a:lnTo>
                    <a:pt x="139" y="1327"/>
                  </a:lnTo>
                  <a:lnTo>
                    <a:pt x="159" y="1332"/>
                  </a:lnTo>
                  <a:lnTo>
                    <a:pt x="178" y="1339"/>
                  </a:lnTo>
                  <a:lnTo>
                    <a:pt x="195" y="1347"/>
                  </a:lnTo>
                  <a:lnTo>
                    <a:pt x="202" y="1352"/>
                  </a:lnTo>
                  <a:lnTo>
                    <a:pt x="209" y="1356"/>
                  </a:lnTo>
                  <a:lnTo>
                    <a:pt x="215" y="1362"/>
                  </a:lnTo>
                  <a:lnTo>
                    <a:pt x="219" y="1367"/>
                  </a:lnTo>
                  <a:lnTo>
                    <a:pt x="222" y="1374"/>
                  </a:lnTo>
                  <a:lnTo>
                    <a:pt x="226" y="1382"/>
                  </a:lnTo>
                  <a:lnTo>
                    <a:pt x="227" y="1390"/>
                  </a:lnTo>
                  <a:lnTo>
                    <a:pt x="227" y="1399"/>
                  </a:lnTo>
                  <a:lnTo>
                    <a:pt x="226" y="1408"/>
                  </a:lnTo>
                  <a:lnTo>
                    <a:pt x="224" y="1416"/>
                  </a:lnTo>
                  <a:lnTo>
                    <a:pt x="220" y="1424"/>
                  </a:lnTo>
                  <a:lnTo>
                    <a:pt x="216" y="1429"/>
                  </a:lnTo>
                  <a:lnTo>
                    <a:pt x="211" y="1435"/>
                  </a:lnTo>
                  <a:lnTo>
                    <a:pt x="204" y="1440"/>
                  </a:lnTo>
                  <a:lnTo>
                    <a:pt x="198" y="1444"/>
                  </a:lnTo>
                  <a:lnTo>
                    <a:pt x="190" y="1447"/>
                  </a:lnTo>
                  <a:lnTo>
                    <a:pt x="172" y="1454"/>
                  </a:lnTo>
                  <a:lnTo>
                    <a:pt x="153" y="1459"/>
                  </a:lnTo>
                  <a:lnTo>
                    <a:pt x="132" y="1462"/>
                  </a:lnTo>
                  <a:lnTo>
                    <a:pt x="111" y="1465"/>
                  </a:lnTo>
                  <a:lnTo>
                    <a:pt x="89" y="1470"/>
                  </a:lnTo>
                  <a:lnTo>
                    <a:pt x="69" y="1475"/>
                  </a:lnTo>
                  <a:lnTo>
                    <a:pt x="59" y="1478"/>
                  </a:lnTo>
                  <a:lnTo>
                    <a:pt x="50" y="1481"/>
                  </a:lnTo>
                  <a:lnTo>
                    <a:pt x="41" y="1486"/>
                  </a:lnTo>
                  <a:lnTo>
                    <a:pt x="33" y="1490"/>
                  </a:lnTo>
                  <a:lnTo>
                    <a:pt x="26" y="1495"/>
                  </a:lnTo>
                  <a:lnTo>
                    <a:pt x="19" y="1502"/>
                  </a:lnTo>
                  <a:lnTo>
                    <a:pt x="14" y="1508"/>
                  </a:lnTo>
                  <a:lnTo>
                    <a:pt x="8" y="1516"/>
                  </a:lnTo>
                  <a:lnTo>
                    <a:pt x="5" y="1524"/>
                  </a:lnTo>
                  <a:lnTo>
                    <a:pt x="1" y="1534"/>
                  </a:lnTo>
                  <a:lnTo>
                    <a:pt x="0" y="1544"/>
                  </a:lnTo>
                  <a:lnTo>
                    <a:pt x="0" y="1557"/>
                  </a:lnTo>
                  <a:lnTo>
                    <a:pt x="0" y="1557"/>
                  </a:lnTo>
                  <a:lnTo>
                    <a:pt x="0" y="1558"/>
                  </a:lnTo>
                  <a:lnTo>
                    <a:pt x="2" y="1569"/>
                  </a:lnTo>
                  <a:lnTo>
                    <a:pt x="5" y="1581"/>
                  </a:lnTo>
                  <a:lnTo>
                    <a:pt x="9" y="1590"/>
                  </a:lnTo>
                  <a:lnTo>
                    <a:pt x="14" y="1598"/>
                  </a:lnTo>
                  <a:lnTo>
                    <a:pt x="19" y="1604"/>
                  </a:lnTo>
                  <a:lnTo>
                    <a:pt x="26" y="1611"/>
                  </a:lnTo>
                  <a:lnTo>
                    <a:pt x="33" y="1616"/>
                  </a:lnTo>
                  <a:lnTo>
                    <a:pt x="42" y="1620"/>
                  </a:lnTo>
                  <a:lnTo>
                    <a:pt x="50" y="1623"/>
                  </a:lnTo>
                  <a:lnTo>
                    <a:pt x="59" y="1627"/>
                  </a:lnTo>
                  <a:lnTo>
                    <a:pt x="69" y="1629"/>
                  </a:lnTo>
                  <a:lnTo>
                    <a:pt x="79" y="1630"/>
                  </a:lnTo>
                  <a:lnTo>
                    <a:pt x="99" y="1633"/>
                  </a:lnTo>
                  <a:lnTo>
                    <a:pt x="121" y="1634"/>
                  </a:lnTo>
                  <a:lnTo>
                    <a:pt x="143" y="1635"/>
                  </a:lnTo>
                  <a:lnTo>
                    <a:pt x="164" y="1636"/>
                  </a:lnTo>
                  <a:lnTo>
                    <a:pt x="184" y="1638"/>
                  </a:lnTo>
                  <a:lnTo>
                    <a:pt x="202" y="1642"/>
                  </a:lnTo>
                  <a:lnTo>
                    <a:pt x="210" y="1645"/>
                  </a:lnTo>
                  <a:lnTo>
                    <a:pt x="218" y="1648"/>
                  </a:lnTo>
                  <a:lnTo>
                    <a:pt x="225" y="1652"/>
                  </a:lnTo>
                  <a:lnTo>
                    <a:pt x="230" y="1656"/>
                  </a:lnTo>
                  <a:lnTo>
                    <a:pt x="236" y="1662"/>
                  </a:lnTo>
                  <a:lnTo>
                    <a:pt x="239" y="1669"/>
                  </a:lnTo>
                  <a:lnTo>
                    <a:pt x="243" y="1677"/>
                  </a:lnTo>
                  <a:lnTo>
                    <a:pt x="245" y="1686"/>
                  </a:lnTo>
                  <a:lnTo>
                    <a:pt x="246" y="1695"/>
                  </a:lnTo>
                  <a:lnTo>
                    <a:pt x="246" y="1702"/>
                  </a:lnTo>
                  <a:lnTo>
                    <a:pt x="244" y="1710"/>
                  </a:lnTo>
                  <a:lnTo>
                    <a:pt x="242" y="1718"/>
                  </a:lnTo>
                  <a:lnTo>
                    <a:pt x="237" y="1724"/>
                  </a:lnTo>
                  <a:lnTo>
                    <a:pt x="233" y="1731"/>
                  </a:lnTo>
                  <a:lnTo>
                    <a:pt x="227" y="1736"/>
                  </a:lnTo>
                  <a:lnTo>
                    <a:pt x="220" y="1742"/>
                  </a:lnTo>
                  <a:lnTo>
                    <a:pt x="204" y="1751"/>
                  </a:lnTo>
                  <a:lnTo>
                    <a:pt x="186" y="1760"/>
                  </a:lnTo>
                  <a:lnTo>
                    <a:pt x="167" y="1769"/>
                  </a:lnTo>
                  <a:lnTo>
                    <a:pt x="148" y="1777"/>
                  </a:lnTo>
                  <a:lnTo>
                    <a:pt x="128" y="1786"/>
                  </a:lnTo>
                  <a:lnTo>
                    <a:pt x="110" y="1795"/>
                  </a:lnTo>
                  <a:lnTo>
                    <a:pt x="101" y="1801"/>
                  </a:lnTo>
                  <a:lnTo>
                    <a:pt x="92" y="1806"/>
                  </a:lnTo>
                  <a:lnTo>
                    <a:pt x="85" y="1812"/>
                  </a:lnTo>
                  <a:lnTo>
                    <a:pt x="78" y="1819"/>
                  </a:lnTo>
                  <a:lnTo>
                    <a:pt x="71" y="1825"/>
                  </a:lnTo>
                  <a:lnTo>
                    <a:pt x="67" y="1832"/>
                  </a:lnTo>
                  <a:lnTo>
                    <a:pt x="62" y="1841"/>
                  </a:lnTo>
                  <a:lnTo>
                    <a:pt x="60" y="1849"/>
                  </a:lnTo>
                  <a:lnTo>
                    <a:pt x="58" y="1858"/>
                  </a:lnTo>
                  <a:lnTo>
                    <a:pt x="58" y="1868"/>
                  </a:lnTo>
                  <a:lnTo>
                    <a:pt x="59" y="1880"/>
                  </a:lnTo>
                  <a:lnTo>
                    <a:pt x="61" y="1891"/>
                  </a:lnTo>
                  <a:lnTo>
                    <a:pt x="61" y="1892"/>
                  </a:lnTo>
                  <a:lnTo>
                    <a:pt x="61" y="1892"/>
                  </a:lnTo>
                  <a:lnTo>
                    <a:pt x="66" y="1903"/>
                  </a:lnTo>
                  <a:lnTo>
                    <a:pt x="71" y="1912"/>
                  </a:lnTo>
                  <a:lnTo>
                    <a:pt x="77" y="1921"/>
                  </a:lnTo>
                  <a:lnTo>
                    <a:pt x="84" y="1928"/>
                  </a:lnTo>
                  <a:lnTo>
                    <a:pt x="90" y="1934"/>
                  </a:lnTo>
                  <a:lnTo>
                    <a:pt x="98" y="1937"/>
                  </a:lnTo>
                  <a:lnTo>
                    <a:pt x="106" y="1941"/>
                  </a:lnTo>
                  <a:lnTo>
                    <a:pt x="115" y="1943"/>
                  </a:lnTo>
                  <a:lnTo>
                    <a:pt x="124" y="1945"/>
                  </a:lnTo>
                  <a:lnTo>
                    <a:pt x="134" y="1945"/>
                  </a:lnTo>
                  <a:lnTo>
                    <a:pt x="145" y="1945"/>
                  </a:lnTo>
                  <a:lnTo>
                    <a:pt x="155" y="1945"/>
                  </a:lnTo>
                  <a:lnTo>
                    <a:pt x="175" y="1942"/>
                  </a:lnTo>
                  <a:lnTo>
                    <a:pt x="197" y="1938"/>
                  </a:lnTo>
                  <a:lnTo>
                    <a:pt x="218" y="1935"/>
                  </a:lnTo>
                  <a:lnTo>
                    <a:pt x="238" y="1930"/>
                  </a:lnTo>
                  <a:lnTo>
                    <a:pt x="259" y="1928"/>
                  </a:lnTo>
                  <a:lnTo>
                    <a:pt x="277" y="1927"/>
                  </a:lnTo>
                  <a:lnTo>
                    <a:pt x="286" y="1928"/>
                  </a:lnTo>
                  <a:lnTo>
                    <a:pt x="294" y="1929"/>
                  </a:lnTo>
                  <a:lnTo>
                    <a:pt x="301" y="1932"/>
                  </a:lnTo>
                  <a:lnTo>
                    <a:pt x="308" y="1935"/>
                  </a:lnTo>
                  <a:lnTo>
                    <a:pt x="314" y="1939"/>
                  </a:lnTo>
                  <a:lnTo>
                    <a:pt x="320" y="1945"/>
                  </a:lnTo>
                  <a:lnTo>
                    <a:pt x="324" y="1952"/>
                  </a:lnTo>
                  <a:lnTo>
                    <a:pt x="329" y="1960"/>
                  </a:lnTo>
                  <a:lnTo>
                    <a:pt x="332" y="1969"/>
                  </a:lnTo>
                  <a:lnTo>
                    <a:pt x="333" y="1977"/>
                  </a:lnTo>
                  <a:lnTo>
                    <a:pt x="334" y="1985"/>
                  </a:lnTo>
                  <a:lnTo>
                    <a:pt x="333" y="1993"/>
                  </a:lnTo>
                  <a:lnTo>
                    <a:pt x="331" y="1999"/>
                  </a:lnTo>
                  <a:lnTo>
                    <a:pt x="327" y="2007"/>
                  </a:lnTo>
                  <a:lnTo>
                    <a:pt x="323" y="2014"/>
                  </a:lnTo>
                  <a:lnTo>
                    <a:pt x="317" y="2021"/>
                  </a:lnTo>
                  <a:lnTo>
                    <a:pt x="305" y="2033"/>
                  </a:lnTo>
                  <a:lnTo>
                    <a:pt x="289" y="2047"/>
                  </a:lnTo>
                  <a:lnTo>
                    <a:pt x="272" y="2059"/>
                  </a:lnTo>
                  <a:lnTo>
                    <a:pt x="255" y="2071"/>
                  </a:lnTo>
                  <a:lnTo>
                    <a:pt x="238" y="2085"/>
                  </a:lnTo>
                  <a:lnTo>
                    <a:pt x="222" y="2099"/>
                  </a:lnTo>
                  <a:lnTo>
                    <a:pt x="215" y="2105"/>
                  </a:lnTo>
                  <a:lnTo>
                    <a:pt x="208" y="2113"/>
                  </a:lnTo>
                  <a:lnTo>
                    <a:pt x="202" y="2120"/>
                  </a:lnTo>
                  <a:lnTo>
                    <a:pt x="197" y="2128"/>
                  </a:lnTo>
                  <a:lnTo>
                    <a:pt x="192" y="2136"/>
                  </a:lnTo>
                  <a:lnTo>
                    <a:pt x="190" y="2145"/>
                  </a:lnTo>
                  <a:lnTo>
                    <a:pt x="188" y="2154"/>
                  </a:lnTo>
                  <a:lnTo>
                    <a:pt x="186" y="2163"/>
                  </a:lnTo>
                  <a:lnTo>
                    <a:pt x="186" y="2172"/>
                  </a:lnTo>
                  <a:lnTo>
                    <a:pt x="189" y="2182"/>
                  </a:lnTo>
                  <a:lnTo>
                    <a:pt x="192" y="2192"/>
                  </a:lnTo>
                  <a:lnTo>
                    <a:pt x="198" y="2204"/>
                  </a:lnTo>
                  <a:lnTo>
                    <a:pt x="198" y="2204"/>
                  </a:lnTo>
                  <a:lnTo>
                    <a:pt x="198" y="2204"/>
                  </a:lnTo>
                  <a:lnTo>
                    <a:pt x="204" y="2214"/>
                  </a:lnTo>
                  <a:lnTo>
                    <a:pt x="212" y="2222"/>
                  </a:lnTo>
                  <a:lnTo>
                    <a:pt x="220" y="2228"/>
                  </a:lnTo>
                  <a:lnTo>
                    <a:pt x="228" y="2233"/>
                  </a:lnTo>
                  <a:lnTo>
                    <a:pt x="236" y="2237"/>
                  </a:lnTo>
                  <a:lnTo>
                    <a:pt x="245" y="2240"/>
                  </a:lnTo>
                  <a:lnTo>
                    <a:pt x="254" y="2241"/>
                  </a:lnTo>
                  <a:lnTo>
                    <a:pt x="263" y="2241"/>
                  </a:lnTo>
                  <a:lnTo>
                    <a:pt x="272" y="2240"/>
                  </a:lnTo>
                  <a:lnTo>
                    <a:pt x="281" y="2239"/>
                  </a:lnTo>
                  <a:lnTo>
                    <a:pt x="291" y="2236"/>
                  </a:lnTo>
                  <a:lnTo>
                    <a:pt x="301" y="2233"/>
                  </a:lnTo>
                  <a:lnTo>
                    <a:pt x="321" y="2226"/>
                  </a:lnTo>
                  <a:lnTo>
                    <a:pt x="341" y="2217"/>
                  </a:lnTo>
                  <a:lnTo>
                    <a:pt x="360" y="2208"/>
                  </a:lnTo>
                  <a:lnTo>
                    <a:pt x="379" y="2200"/>
                  </a:lnTo>
                  <a:lnTo>
                    <a:pt x="399" y="2193"/>
                  </a:lnTo>
                  <a:lnTo>
                    <a:pt x="415" y="2188"/>
                  </a:lnTo>
                  <a:lnTo>
                    <a:pt x="424" y="2187"/>
                  </a:lnTo>
                  <a:lnTo>
                    <a:pt x="432" y="2187"/>
                  </a:lnTo>
                  <a:lnTo>
                    <a:pt x="440" y="2187"/>
                  </a:lnTo>
                  <a:lnTo>
                    <a:pt x="448" y="2189"/>
                  </a:lnTo>
                  <a:lnTo>
                    <a:pt x="455" y="2191"/>
                  </a:lnTo>
                  <a:lnTo>
                    <a:pt x="462" y="2196"/>
                  </a:lnTo>
                  <a:lnTo>
                    <a:pt x="468" y="2201"/>
                  </a:lnTo>
                  <a:lnTo>
                    <a:pt x="474" y="2208"/>
                  </a:lnTo>
                  <a:lnTo>
                    <a:pt x="533" y="2164"/>
                  </a:lnTo>
                  <a:lnTo>
                    <a:pt x="474" y="2208"/>
                  </a:lnTo>
                  <a:lnTo>
                    <a:pt x="479" y="2215"/>
                  </a:lnTo>
                  <a:lnTo>
                    <a:pt x="483" y="2223"/>
                  </a:lnTo>
                  <a:lnTo>
                    <a:pt x="484" y="2231"/>
                  </a:lnTo>
                  <a:lnTo>
                    <a:pt x="485" y="2237"/>
                  </a:lnTo>
                  <a:lnTo>
                    <a:pt x="485" y="2245"/>
                  </a:lnTo>
                  <a:lnTo>
                    <a:pt x="483" y="2253"/>
                  </a:lnTo>
                  <a:lnTo>
                    <a:pt x="481" y="2261"/>
                  </a:lnTo>
                  <a:lnTo>
                    <a:pt x="477" y="2269"/>
                  </a:lnTo>
                  <a:lnTo>
                    <a:pt x="467" y="2285"/>
                  </a:lnTo>
                  <a:lnTo>
                    <a:pt x="456" y="2301"/>
                  </a:lnTo>
                  <a:lnTo>
                    <a:pt x="443" y="2316"/>
                  </a:lnTo>
                  <a:lnTo>
                    <a:pt x="428" y="2333"/>
                  </a:lnTo>
                  <a:lnTo>
                    <a:pt x="414" y="2350"/>
                  </a:lnTo>
                  <a:lnTo>
                    <a:pt x="402" y="2367"/>
                  </a:lnTo>
                  <a:lnTo>
                    <a:pt x="396" y="2376"/>
                  </a:lnTo>
                  <a:lnTo>
                    <a:pt x="392" y="2384"/>
                  </a:lnTo>
                  <a:lnTo>
                    <a:pt x="387" y="2393"/>
                  </a:lnTo>
                  <a:lnTo>
                    <a:pt x="384" y="2402"/>
                  </a:lnTo>
                  <a:lnTo>
                    <a:pt x="382" y="2411"/>
                  </a:lnTo>
                  <a:lnTo>
                    <a:pt x="380" y="2419"/>
                  </a:lnTo>
                  <a:lnTo>
                    <a:pt x="380" y="2428"/>
                  </a:lnTo>
                  <a:lnTo>
                    <a:pt x="382" y="2437"/>
                  </a:lnTo>
                  <a:lnTo>
                    <a:pt x="384" y="2446"/>
                  </a:lnTo>
                  <a:lnTo>
                    <a:pt x="388" y="2456"/>
                  </a:lnTo>
                  <a:lnTo>
                    <a:pt x="394" y="2465"/>
                  </a:lnTo>
                  <a:lnTo>
                    <a:pt x="402" y="2474"/>
                  </a:lnTo>
                  <a:lnTo>
                    <a:pt x="402" y="2474"/>
                  </a:lnTo>
                  <a:lnTo>
                    <a:pt x="402" y="2476"/>
                  </a:lnTo>
                  <a:lnTo>
                    <a:pt x="411" y="2483"/>
                  </a:lnTo>
                  <a:lnTo>
                    <a:pt x="420" y="2489"/>
                  </a:lnTo>
                  <a:lnTo>
                    <a:pt x="429" y="2494"/>
                  </a:lnTo>
                  <a:lnTo>
                    <a:pt x="438" y="2497"/>
                  </a:lnTo>
                  <a:lnTo>
                    <a:pt x="447" y="2498"/>
                  </a:lnTo>
                  <a:lnTo>
                    <a:pt x="456" y="2499"/>
                  </a:lnTo>
                  <a:lnTo>
                    <a:pt x="465" y="2498"/>
                  </a:lnTo>
                  <a:lnTo>
                    <a:pt x="474" y="2496"/>
                  </a:lnTo>
                  <a:lnTo>
                    <a:pt x="483" y="2494"/>
                  </a:lnTo>
                  <a:lnTo>
                    <a:pt x="492" y="2489"/>
                  </a:lnTo>
                  <a:lnTo>
                    <a:pt x="501" y="2485"/>
                  </a:lnTo>
                  <a:lnTo>
                    <a:pt x="509" y="2480"/>
                  </a:lnTo>
                  <a:lnTo>
                    <a:pt x="527" y="2468"/>
                  </a:lnTo>
                  <a:lnTo>
                    <a:pt x="544" y="2455"/>
                  </a:lnTo>
                  <a:lnTo>
                    <a:pt x="561" y="2442"/>
                  </a:lnTo>
                  <a:lnTo>
                    <a:pt x="578" y="2429"/>
                  </a:lnTo>
                  <a:lnTo>
                    <a:pt x="595" y="2418"/>
                  </a:lnTo>
                  <a:lnTo>
                    <a:pt x="611" y="2409"/>
                  </a:lnTo>
                  <a:lnTo>
                    <a:pt x="620" y="2407"/>
                  </a:lnTo>
                  <a:lnTo>
                    <a:pt x="628" y="2403"/>
                  </a:lnTo>
                  <a:lnTo>
                    <a:pt x="634" y="2402"/>
                  </a:lnTo>
                  <a:lnTo>
                    <a:pt x="642" y="2402"/>
                  </a:lnTo>
                  <a:lnTo>
                    <a:pt x="650" y="2403"/>
                  </a:lnTo>
                  <a:lnTo>
                    <a:pt x="658" y="2406"/>
                  </a:lnTo>
                  <a:lnTo>
                    <a:pt x="665" y="2410"/>
                  </a:lnTo>
                  <a:lnTo>
                    <a:pt x="672" y="2416"/>
                  </a:lnTo>
                  <a:lnTo>
                    <a:pt x="678" y="2421"/>
                  </a:lnTo>
                  <a:lnTo>
                    <a:pt x="684" y="2428"/>
                  </a:lnTo>
                  <a:lnTo>
                    <a:pt x="687" y="2435"/>
                  </a:lnTo>
                  <a:lnTo>
                    <a:pt x="690" y="2442"/>
                  </a:lnTo>
                  <a:lnTo>
                    <a:pt x="692" y="2450"/>
                  </a:lnTo>
                  <a:lnTo>
                    <a:pt x="692" y="2457"/>
                  </a:lnTo>
                  <a:lnTo>
                    <a:pt x="691" y="2465"/>
                  </a:lnTo>
                  <a:lnTo>
                    <a:pt x="689" y="2474"/>
                  </a:lnTo>
                  <a:lnTo>
                    <a:pt x="683" y="2491"/>
                  </a:lnTo>
                  <a:lnTo>
                    <a:pt x="675" y="2510"/>
                  </a:lnTo>
                  <a:lnTo>
                    <a:pt x="666" y="2529"/>
                  </a:lnTo>
                  <a:lnTo>
                    <a:pt x="656" y="2548"/>
                  </a:lnTo>
                  <a:lnTo>
                    <a:pt x="647" y="2568"/>
                  </a:lnTo>
                  <a:lnTo>
                    <a:pt x="639" y="2587"/>
                  </a:lnTo>
                  <a:lnTo>
                    <a:pt x="635" y="2596"/>
                  </a:lnTo>
                  <a:lnTo>
                    <a:pt x="632" y="2606"/>
                  </a:lnTo>
                  <a:lnTo>
                    <a:pt x="631" y="2615"/>
                  </a:lnTo>
                  <a:lnTo>
                    <a:pt x="630" y="2624"/>
                  </a:lnTo>
                  <a:lnTo>
                    <a:pt x="629" y="2633"/>
                  </a:lnTo>
                  <a:lnTo>
                    <a:pt x="630" y="2643"/>
                  </a:lnTo>
                  <a:lnTo>
                    <a:pt x="632" y="2652"/>
                  </a:lnTo>
                  <a:lnTo>
                    <a:pt x="635" y="2659"/>
                  </a:lnTo>
                  <a:lnTo>
                    <a:pt x="640" y="2668"/>
                  </a:lnTo>
                  <a:lnTo>
                    <a:pt x="646" y="2676"/>
                  </a:lnTo>
                  <a:lnTo>
                    <a:pt x="654" y="2684"/>
                  </a:lnTo>
                  <a:lnTo>
                    <a:pt x="664" y="2691"/>
                  </a:lnTo>
                  <a:lnTo>
                    <a:pt x="664" y="2691"/>
                  </a:lnTo>
                  <a:lnTo>
                    <a:pt x="664" y="2692"/>
                  </a:lnTo>
                  <a:lnTo>
                    <a:pt x="675" y="2698"/>
                  </a:lnTo>
                  <a:lnTo>
                    <a:pt x="685" y="2701"/>
                  </a:lnTo>
                  <a:lnTo>
                    <a:pt x="694" y="2703"/>
                  </a:lnTo>
                  <a:lnTo>
                    <a:pt x="704" y="2705"/>
                  </a:lnTo>
                  <a:lnTo>
                    <a:pt x="713" y="2705"/>
                  </a:lnTo>
                  <a:lnTo>
                    <a:pt x="722" y="2702"/>
                  </a:lnTo>
                  <a:lnTo>
                    <a:pt x="730" y="2700"/>
                  </a:lnTo>
                  <a:lnTo>
                    <a:pt x="738" y="2696"/>
                  </a:lnTo>
                  <a:lnTo>
                    <a:pt x="747" y="2691"/>
                  </a:lnTo>
                  <a:lnTo>
                    <a:pt x="754" y="2685"/>
                  </a:lnTo>
                  <a:lnTo>
                    <a:pt x="762" y="2679"/>
                  </a:lnTo>
                  <a:lnTo>
                    <a:pt x="770" y="2672"/>
                  </a:lnTo>
                  <a:lnTo>
                    <a:pt x="783" y="2656"/>
                  </a:lnTo>
                  <a:lnTo>
                    <a:pt x="798" y="2640"/>
                  </a:lnTo>
                  <a:lnTo>
                    <a:pt x="811" y="2623"/>
                  </a:lnTo>
                  <a:lnTo>
                    <a:pt x="825" y="2608"/>
                  </a:lnTo>
                  <a:lnTo>
                    <a:pt x="839" y="2593"/>
                  </a:lnTo>
                  <a:lnTo>
                    <a:pt x="852" y="2580"/>
                  </a:lnTo>
                  <a:lnTo>
                    <a:pt x="859" y="2575"/>
                  </a:lnTo>
                  <a:lnTo>
                    <a:pt x="866" y="2571"/>
                  </a:lnTo>
                  <a:lnTo>
                    <a:pt x="874" y="2568"/>
                  </a:lnTo>
                  <a:lnTo>
                    <a:pt x="880" y="2566"/>
                  </a:lnTo>
                  <a:lnTo>
                    <a:pt x="888" y="2566"/>
                  </a:lnTo>
                  <a:lnTo>
                    <a:pt x="896" y="2566"/>
                  </a:lnTo>
                  <a:lnTo>
                    <a:pt x="904" y="2568"/>
                  </a:lnTo>
                  <a:lnTo>
                    <a:pt x="913" y="2573"/>
                  </a:lnTo>
                  <a:lnTo>
                    <a:pt x="921" y="2576"/>
                  </a:lnTo>
                  <a:lnTo>
                    <a:pt x="927" y="2582"/>
                  </a:lnTo>
                  <a:lnTo>
                    <a:pt x="932" y="2587"/>
                  </a:lnTo>
                  <a:lnTo>
                    <a:pt x="937" y="2594"/>
                  </a:lnTo>
                  <a:lnTo>
                    <a:pt x="939" y="2601"/>
                  </a:lnTo>
                  <a:lnTo>
                    <a:pt x="941" y="2609"/>
                  </a:lnTo>
                  <a:lnTo>
                    <a:pt x="942" y="2617"/>
                  </a:lnTo>
                  <a:lnTo>
                    <a:pt x="942" y="2626"/>
                  </a:lnTo>
                  <a:lnTo>
                    <a:pt x="941" y="2644"/>
                  </a:lnTo>
                  <a:lnTo>
                    <a:pt x="938" y="2663"/>
                  </a:lnTo>
                  <a:lnTo>
                    <a:pt x="933" y="2683"/>
                  </a:lnTo>
                  <a:lnTo>
                    <a:pt x="928" y="2705"/>
                  </a:lnTo>
                  <a:lnTo>
                    <a:pt x="923" y="2726"/>
                  </a:lnTo>
                  <a:lnTo>
                    <a:pt x="920" y="2746"/>
                  </a:lnTo>
                  <a:lnTo>
                    <a:pt x="919" y="2756"/>
                  </a:lnTo>
                  <a:lnTo>
                    <a:pt x="919" y="2767"/>
                  </a:lnTo>
                  <a:lnTo>
                    <a:pt x="919" y="2776"/>
                  </a:lnTo>
                  <a:lnTo>
                    <a:pt x="920" y="2786"/>
                  </a:lnTo>
                  <a:lnTo>
                    <a:pt x="922" y="2795"/>
                  </a:lnTo>
                  <a:lnTo>
                    <a:pt x="924" y="2803"/>
                  </a:lnTo>
                  <a:lnTo>
                    <a:pt x="929" y="2811"/>
                  </a:lnTo>
                  <a:lnTo>
                    <a:pt x="933" y="2819"/>
                  </a:lnTo>
                  <a:lnTo>
                    <a:pt x="940" y="2825"/>
                  </a:lnTo>
                  <a:lnTo>
                    <a:pt x="948" y="2832"/>
                  </a:lnTo>
                  <a:lnTo>
                    <a:pt x="957" y="2838"/>
                  </a:lnTo>
                  <a:lnTo>
                    <a:pt x="968" y="2842"/>
                  </a:lnTo>
                  <a:lnTo>
                    <a:pt x="968" y="2842"/>
                  </a:lnTo>
                  <a:lnTo>
                    <a:pt x="969" y="2842"/>
                  </a:lnTo>
                  <a:lnTo>
                    <a:pt x="981" y="2846"/>
                  </a:lnTo>
                  <a:lnTo>
                    <a:pt x="991" y="2847"/>
                  </a:lnTo>
                  <a:lnTo>
                    <a:pt x="1001" y="2847"/>
                  </a:lnTo>
                  <a:lnTo>
                    <a:pt x="1011" y="2846"/>
                  </a:lnTo>
                  <a:lnTo>
                    <a:pt x="1019" y="2843"/>
                  </a:lnTo>
                  <a:lnTo>
                    <a:pt x="1028" y="2840"/>
                  </a:lnTo>
                  <a:lnTo>
                    <a:pt x="1035" y="2834"/>
                  </a:lnTo>
                  <a:lnTo>
                    <a:pt x="1043" y="2829"/>
                  </a:lnTo>
                  <a:lnTo>
                    <a:pt x="1050" y="2823"/>
                  </a:lnTo>
                  <a:lnTo>
                    <a:pt x="1055" y="2815"/>
                  </a:lnTo>
                  <a:lnTo>
                    <a:pt x="1061" y="2807"/>
                  </a:lnTo>
                  <a:lnTo>
                    <a:pt x="1067" y="2798"/>
                  </a:lnTo>
                  <a:lnTo>
                    <a:pt x="1078" y="2780"/>
                  </a:lnTo>
                  <a:lnTo>
                    <a:pt x="1087" y="2761"/>
                  </a:lnTo>
                  <a:lnTo>
                    <a:pt x="1096" y="2742"/>
                  </a:lnTo>
                  <a:lnTo>
                    <a:pt x="1106" y="2723"/>
                  </a:lnTo>
                  <a:lnTo>
                    <a:pt x="1115" y="2706"/>
                  </a:lnTo>
                  <a:lnTo>
                    <a:pt x="1126" y="2691"/>
                  </a:lnTo>
                  <a:lnTo>
                    <a:pt x="1132" y="2684"/>
                  </a:lnTo>
                  <a:lnTo>
                    <a:pt x="1138" y="2679"/>
                  </a:lnTo>
                  <a:lnTo>
                    <a:pt x="1144" y="2674"/>
                  </a:lnTo>
                  <a:lnTo>
                    <a:pt x="1151" y="2670"/>
                  </a:lnTo>
                  <a:lnTo>
                    <a:pt x="1158" y="2667"/>
                  </a:lnTo>
                  <a:lnTo>
                    <a:pt x="1166" y="2666"/>
                  </a:lnTo>
                  <a:lnTo>
                    <a:pt x="1174" y="2666"/>
                  </a:lnTo>
                  <a:lnTo>
                    <a:pt x="1183" y="2668"/>
                  </a:lnTo>
                  <a:lnTo>
                    <a:pt x="1192" y="2671"/>
                  </a:lnTo>
                  <a:lnTo>
                    <a:pt x="1200" y="2674"/>
                  </a:lnTo>
                  <a:lnTo>
                    <a:pt x="1205" y="2679"/>
                  </a:lnTo>
                  <a:lnTo>
                    <a:pt x="1211" y="2684"/>
                  </a:lnTo>
                  <a:lnTo>
                    <a:pt x="1215" y="2690"/>
                  </a:lnTo>
                  <a:lnTo>
                    <a:pt x="1220" y="2697"/>
                  </a:lnTo>
                  <a:lnTo>
                    <a:pt x="1222" y="2705"/>
                  </a:lnTo>
                  <a:lnTo>
                    <a:pt x="1224" y="2712"/>
                  </a:lnTo>
                  <a:lnTo>
                    <a:pt x="1228" y="2732"/>
                  </a:lnTo>
                  <a:lnTo>
                    <a:pt x="1229" y="2751"/>
                  </a:lnTo>
                  <a:lnTo>
                    <a:pt x="1229" y="2772"/>
                  </a:lnTo>
                  <a:lnTo>
                    <a:pt x="1229" y="2794"/>
                  </a:lnTo>
                  <a:lnTo>
                    <a:pt x="1229" y="2815"/>
                  </a:lnTo>
                  <a:lnTo>
                    <a:pt x="1230" y="2837"/>
                  </a:lnTo>
                  <a:lnTo>
                    <a:pt x="1231" y="2847"/>
                  </a:lnTo>
                  <a:lnTo>
                    <a:pt x="1234" y="2856"/>
                  </a:lnTo>
                  <a:lnTo>
                    <a:pt x="1236" y="2866"/>
                  </a:lnTo>
                  <a:lnTo>
                    <a:pt x="1239" y="2875"/>
                  </a:lnTo>
                  <a:lnTo>
                    <a:pt x="1243" y="2883"/>
                  </a:lnTo>
                  <a:lnTo>
                    <a:pt x="1248" y="2891"/>
                  </a:lnTo>
                  <a:lnTo>
                    <a:pt x="1254" y="2898"/>
                  </a:lnTo>
                  <a:lnTo>
                    <a:pt x="1261" y="2903"/>
                  </a:lnTo>
                  <a:lnTo>
                    <a:pt x="1268" y="2909"/>
                  </a:lnTo>
                  <a:lnTo>
                    <a:pt x="1278" y="2913"/>
                  </a:lnTo>
                  <a:lnTo>
                    <a:pt x="1288" y="2917"/>
                  </a:lnTo>
                  <a:lnTo>
                    <a:pt x="1299" y="2919"/>
                  </a:lnTo>
                  <a:lnTo>
                    <a:pt x="1300" y="2919"/>
                  </a:lnTo>
                  <a:lnTo>
                    <a:pt x="1300" y="2919"/>
                  </a:lnTo>
                  <a:lnTo>
                    <a:pt x="1312" y="2919"/>
                  </a:lnTo>
                  <a:lnTo>
                    <a:pt x="1323" y="2918"/>
                  </a:lnTo>
                  <a:lnTo>
                    <a:pt x="1333" y="2916"/>
                  </a:lnTo>
                  <a:lnTo>
                    <a:pt x="1342" y="2912"/>
                  </a:lnTo>
                  <a:lnTo>
                    <a:pt x="1350" y="2908"/>
                  </a:lnTo>
                  <a:lnTo>
                    <a:pt x="1357" y="2902"/>
                  </a:lnTo>
                  <a:lnTo>
                    <a:pt x="1363" y="2896"/>
                  </a:lnTo>
                  <a:lnTo>
                    <a:pt x="1369" y="2889"/>
                  </a:lnTo>
                  <a:lnTo>
                    <a:pt x="1373" y="2881"/>
                  </a:lnTo>
                  <a:lnTo>
                    <a:pt x="1378" y="2873"/>
                  </a:lnTo>
                  <a:lnTo>
                    <a:pt x="1381" y="2863"/>
                  </a:lnTo>
                  <a:lnTo>
                    <a:pt x="1386" y="2854"/>
                  </a:lnTo>
                  <a:lnTo>
                    <a:pt x="1391" y="2833"/>
                  </a:lnTo>
                  <a:lnTo>
                    <a:pt x="1396" y="2812"/>
                  </a:lnTo>
                  <a:lnTo>
                    <a:pt x="1401" y="2791"/>
                  </a:lnTo>
                  <a:lnTo>
                    <a:pt x="1406" y="2771"/>
                  </a:lnTo>
                  <a:lnTo>
                    <a:pt x="1411" y="2752"/>
                  </a:lnTo>
                  <a:lnTo>
                    <a:pt x="1417" y="2734"/>
                  </a:lnTo>
                  <a:lnTo>
                    <a:pt x="1422" y="2727"/>
                  </a:lnTo>
                  <a:lnTo>
                    <a:pt x="1426" y="2720"/>
                  </a:lnTo>
                  <a:lnTo>
                    <a:pt x="1431" y="2714"/>
                  </a:lnTo>
                  <a:lnTo>
                    <a:pt x="1438" y="2709"/>
                  </a:lnTo>
                  <a:lnTo>
                    <a:pt x="1443" y="2705"/>
                  </a:lnTo>
                  <a:lnTo>
                    <a:pt x="1451" y="2702"/>
                  </a:lnTo>
                  <a:lnTo>
                    <a:pt x="1459" y="2700"/>
                  </a:lnTo>
                  <a:lnTo>
                    <a:pt x="1468" y="2700"/>
                  </a:lnTo>
                  <a:lnTo>
                    <a:pt x="1477" y="2700"/>
                  </a:lnTo>
                  <a:lnTo>
                    <a:pt x="1485" y="2701"/>
                  </a:lnTo>
                  <a:lnTo>
                    <a:pt x="1493" y="2705"/>
                  </a:lnTo>
                  <a:lnTo>
                    <a:pt x="1500" y="2708"/>
                  </a:lnTo>
                  <a:lnTo>
                    <a:pt x="1505" y="2714"/>
                  </a:lnTo>
                  <a:lnTo>
                    <a:pt x="1510" y="2719"/>
                  </a:lnTo>
                  <a:lnTo>
                    <a:pt x="1514" y="2726"/>
                  </a:lnTo>
                  <a:lnTo>
                    <a:pt x="1519" y="2734"/>
                  </a:lnTo>
                  <a:lnTo>
                    <a:pt x="1526" y="2751"/>
                  </a:lnTo>
                  <a:lnTo>
                    <a:pt x="1531" y="2770"/>
                  </a:lnTo>
                  <a:lnTo>
                    <a:pt x="1537" y="2790"/>
                  </a:lnTo>
                  <a:lnTo>
                    <a:pt x="1542" y="2812"/>
                  </a:lnTo>
                  <a:lnTo>
                    <a:pt x="1547" y="2832"/>
                  </a:lnTo>
                  <a:lnTo>
                    <a:pt x="1553" y="2852"/>
                  </a:lnTo>
                  <a:lnTo>
                    <a:pt x="1556" y="2863"/>
                  </a:lnTo>
                  <a:lnTo>
                    <a:pt x="1561" y="2872"/>
                  </a:lnTo>
                  <a:lnTo>
                    <a:pt x="1565" y="2880"/>
                  </a:lnTo>
                  <a:lnTo>
                    <a:pt x="1570" y="2887"/>
                  </a:lnTo>
                  <a:lnTo>
                    <a:pt x="1575" y="2895"/>
                  </a:lnTo>
                  <a:lnTo>
                    <a:pt x="1582" y="2901"/>
                  </a:lnTo>
                  <a:lnTo>
                    <a:pt x="1589" y="2907"/>
                  </a:lnTo>
                  <a:lnTo>
                    <a:pt x="1597" y="2911"/>
                  </a:lnTo>
                  <a:lnTo>
                    <a:pt x="1606" y="2914"/>
                  </a:lnTo>
                  <a:lnTo>
                    <a:pt x="1616" y="2917"/>
                  </a:lnTo>
                  <a:lnTo>
                    <a:pt x="1627" y="2917"/>
                  </a:lnTo>
                  <a:lnTo>
                    <a:pt x="1639" y="2917"/>
                  </a:lnTo>
                  <a:lnTo>
                    <a:pt x="1640" y="2917"/>
                  </a:lnTo>
                  <a:lnTo>
                    <a:pt x="1640" y="2917"/>
                  </a:lnTo>
                  <a:lnTo>
                    <a:pt x="1651" y="2914"/>
                  </a:lnTo>
                  <a:lnTo>
                    <a:pt x="1662" y="2911"/>
                  </a:lnTo>
                  <a:lnTo>
                    <a:pt x="1671" y="2907"/>
                  </a:lnTo>
                  <a:lnTo>
                    <a:pt x="1679" y="2901"/>
                  </a:lnTo>
                  <a:lnTo>
                    <a:pt x="1685" y="2895"/>
                  </a:lnTo>
                  <a:lnTo>
                    <a:pt x="1691" y="2887"/>
                  </a:lnTo>
                  <a:lnTo>
                    <a:pt x="1696" y="2881"/>
                  </a:lnTo>
                  <a:lnTo>
                    <a:pt x="1700" y="2872"/>
                  </a:lnTo>
                  <a:lnTo>
                    <a:pt x="1703" y="2863"/>
                  </a:lnTo>
                  <a:lnTo>
                    <a:pt x="1705" y="2854"/>
                  </a:lnTo>
                  <a:lnTo>
                    <a:pt x="1706" y="2843"/>
                  </a:lnTo>
                  <a:lnTo>
                    <a:pt x="1707" y="2833"/>
                  </a:lnTo>
                  <a:lnTo>
                    <a:pt x="1709" y="2813"/>
                  </a:lnTo>
                  <a:lnTo>
                    <a:pt x="1709" y="2791"/>
                  </a:lnTo>
                  <a:lnTo>
                    <a:pt x="1709" y="2769"/>
                  </a:lnTo>
                  <a:lnTo>
                    <a:pt x="1709" y="2749"/>
                  </a:lnTo>
                  <a:lnTo>
                    <a:pt x="1710" y="2728"/>
                  </a:lnTo>
                  <a:lnTo>
                    <a:pt x="1712" y="2710"/>
                  </a:lnTo>
                  <a:lnTo>
                    <a:pt x="1714" y="2701"/>
                  </a:lnTo>
                  <a:lnTo>
                    <a:pt x="1716" y="2694"/>
                  </a:lnTo>
                  <a:lnTo>
                    <a:pt x="1721" y="2687"/>
                  </a:lnTo>
                  <a:lnTo>
                    <a:pt x="1725" y="2681"/>
                  </a:lnTo>
                  <a:lnTo>
                    <a:pt x="1730" y="2675"/>
                  </a:lnTo>
                  <a:lnTo>
                    <a:pt x="1737" y="2671"/>
                  </a:lnTo>
                  <a:lnTo>
                    <a:pt x="1745" y="2667"/>
                  </a:lnTo>
                  <a:lnTo>
                    <a:pt x="1753" y="2665"/>
                  </a:lnTo>
                  <a:lnTo>
                    <a:pt x="1762" y="2663"/>
                  </a:lnTo>
                  <a:lnTo>
                    <a:pt x="1771" y="2663"/>
                  </a:lnTo>
                  <a:lnTo>
                    <a:pt x="1779" y="2664"/>
                  </a:lnTo>
                  <a:lnTo>
                    <a:pt x="1785" y="2666"/>
                  </a:lnTo>
                  <a:lnTo>
                    <a:pt x="1792" y="2670"/>
                  </a:lnTo>
                  <a:lnTo>
                    <a:pt x="1799" y="2674"/>
                  </a:lnTo>
                  <a:lnTo>
                    <a:pt x="1804" y="2680"/>
                  </a:lnTo>
                  <a:lnTo>
                    <a:pt x="1810" y="2687"/>
                  </a:lnTo>
                  <a:lnTo>
                    <a:pt x="1821" y="2701"/>
                  </a:lnTo>
                  <a:lnTo>
                    <a:pt x="1832" y="2718"/>
                  </a:lnTo>
                  <a:lnTo>
                    <a:pt x="1841" y="2737"/>
                  </a:lnTo>
                  <a:lnTo>
                    <a:pt x="1851" y="2756"/>
                  </a:lnTo>
                  <a:lnTo>
                    <a:pt x="1860" y="2776"/>
                  </a:lnTo>
                  <a:lnTo>
                    <a:pt x="1871" y="2794"/>
                  </a:lnTo>
                  <a:lnTo>
                    <a:pt x="1877" y="2803"/>
                  </a:lnTo>
                  <a:lnTo>
                    <a:pt x="1882" y="2811"/>
                  </a:lnTo>
                  <a:lnTo>
                    <a:pt x="1889" y="2817"/>
                  </a:lnTo>
                  <a:lnTo>
                    <a:pt x="1896" y="2824"/>
                  </a:lnTo>
                  <a:lnTo>
                    <a:pt x="1903" y="2830"/>
                  </a:lnTo>
                  <a:lnTo>
                    <a:pt x="1911" y="2834"/>
                  </a:lnTo>
                  <a:lnTo>
                    <a:pt x="1918" y="2838"/>
                  </a:lnTo>
                  <a:lnTo>
                    <a:pt x="1927" y="2840"/>
                  </a:lnTo>
                  <a:lnTo>
                    <a:pt x="1936" y="2841"/>
                  </a:lnTo>
                  <a:lnTo>
                    <a:pt x="1947" y="2841"/>
                  </a:lnTo>
                  <a:lnTo>
                    <a:pt x="1958" y="2840"/>
                  </a:lnTo>
                  <a:lnTo>
                    <a:pt x="1969" y="2837"/>
                  </a:lnTo>
                  <a:lnTo>
                    <a:pt x="1969" y="2837"/>
                  </a:lnTo>
                  <a:lnTo>
                    <a:pt x="1970" y="2837"/>
                  </a:lnTo>
                  <a:lnTo>
                    <a:pt x="1980" y="2831"/>
                  </a:lnTo>
                  <a:lnTo>
                    <a:pt x="1991" y="2825"/>
                  </a:lnTo>
                  <a:lnTo>
                    <a:pt x="1999" y="2819"/>
                  </a:lnTo>
                  <a:lnTo>
                    <a:pt x="2004" y="2812"/>
                  </a:lnTo>
                  <a:lnTo>
                    <a:pt x="2010" y="2805"/>
                  </a:lnTo>
                  <a:lnTo>
                    <a:pt x="2013" y="2796"/>
                  </a:lnTo>
                  <a:lnTo>
                    <a:pt x="2017" y="2788"/>
                  </a:lnTo>
                  <a:lnTo>
                    <a:pt x="2018" y="2779"/>
                  </a:lnTo>
                  <a:lnTo>
                    <a:pt x="2019" y="2770"/>
                  </a:lnTo>
                  <a:lnTo>
                    <a:pt x="2019" y="2760"/>
                  </a:lnTo>
                  <a:lnTo>
                    <a:pt x="2019" y="2750"/>
                  </a:lnTo>
                  <a:lnTo>
                    <a:pt x="2017" y="2740"/>
                  </a:lnTo>
                  <a:lnTo>
                    <a:pt x="2013" y="2719"/>
                  </a:lnTo>
                  <a:lnTo>
                    <a:pt x="2009" y="2698"/>
                  </a:lnTo>
                  <a:lnTo>
                    <a:pt x="2003" y="2678"/>
                  </a:lnTo>
                  <a:lnTo>
                    <a:pt x="1999" y="2657"/>
                  </a:lnTo>
                  <a:lnTo>
                    <a:pt x="1994" y="2637"/>
                  </a:lnTo>
                  <a:lnTo>
                    <a:pt x="1993" y="2619"/>
                  </a:lnTo>
                  <a:lnTo>
                    <a:pt x="1993" y="2610"/>
                  </a:lnTo>
                  <a:lnTo>
                    <a:pt x="1994" y="2602"/>
                  </a:lnTo>
                  <a:lnTo>
                    <a:pt x="1996" y="2594"/>
                  </a:lnTo>
                  <a:lnTo>
                    <a:pt x="1999" y="2587"/>
                  </a:lnTo>
                  <a:lnTo>
                    <a:pt x="2003" y="2580"/>
                  </a:lnTo>
                  <a:lnTo>
                    <a:pt x="2008" y="2575"/>
                  </a:lnTo>
                  <a:lnTo>
                    <a:pt x="2014" y="2569"/>
                  </a:lnTo>
                  <a:lnTo>
                    <a:pt x="2022" y="2565"/>
                  </a:lnTo>
                  <a:lnTo>
                    <a:pt x="2030" y="2561"/>
                  </a:lnTo>
                  <a:lnTo>
                    <a:pt x="2038" y="2559"/>
                  </a:lnTo>
                  <a:lnTo>
                    <a:pt x="2046" y="2559"/>
                  </a:lnTo>
                  <a:lnTo>
                    <a:pt x="2054" y="2559"/>
                  </a:lnTo>
                  <a:lnTo>
                    <a:pt x="2062" y="2561"/>
                  </a:lnTo>
                  <a:lnTo>
                    <a:pt x="2069" y="2564"/>
                  </a:lnTo>
                  <a:lnTo>
                    <a:pt x="2076" y="2568"/>
                  </a:lnTo>
                  <a:lnTo>
                    <a:pt x="2083" y="2573"/>
                  </a:lnTo>
                  <a:lnTo>
                    <a:pt x="2097" y="2585"/>
                  </a:lnTo>
                  <a:lnTo>
                    <a:pt x="2110" y="2600"/>
                  </a:lnTo>
                  <a:lnTo>
                    <a:pt x="2124" y="2615"/>
                  </a:lnTo>
                  <a:lnTo>
                    <a:pt x="2138" y="2632"/>
                  </a:lnTo>
                  <a:lnTo>
                    <a:pt x="2152" y="2648"/>
                  </a:lnTo>
                  <a:lnTo>
                    <a:pt x="2167" y="2664"/>
                  </a:lnTo>
                  <a:lnTo>
                    <a:pt x="2175" y="2671"/>
                  </a:lnTo>
                  <a:lnTo>
                    <a:pt x="2181" y="2676"/>
                  </a:lnTo>
                  <a:lnTo>
                    <a:pt x="2189" y="2682"/>
                  </a:lnTo>
                  <a:lnTo>
                    <a:pt x="2198" y="2687"/>
                  </a:lnTo>
                  <a:lnTo>
                    <a:pt x="2206" y="2691"/>
                  </a:lnTo>
                  <a:lnTo>
                    <a:pt x="2214" y="2693"/>
                  </a:lnTo>
                  <a:lnTo>
                    <a:pt x="2223" y="2696"/>
                  </a:lnTo>
                  <a:lnTo>
                    <a:pt x="2232" y="2696"/>
                  </a:lnTo>
                  <a:lnTo>
                    <a:pt x="2242" y="2694"/>
                  </a:lnTo>
                  <a:lnTo>
                    <a:pt x="2251" y="2692"/>
                  </a:lnTo>
                  <a:lnTo>
                    <a:pt x="2261" y="2688"/>
                  </a:lnTo>
                  <a:lnTo>
                    <a:pt x="2273" y="2682"/>
                  </a:lnTo>
                  <a:lnTo>
                    <a:pt x="2273" y="2682"/>
                  </a:lnTo>
                  <a:lnTo>
                    <a:pt x="2273" y="2681"/>
                  </a:lnTo>
                  <a:lnTo>
                    <a:pt x="2283" y="2674"/>
                  </a:lnTo>
                  <a:lnTo>
                    <a:pt x="2290" y="2666"/>
                  </a:lnTo>
                  <a:lnTo>
                    <a:pt x="2296" y="2658"/>
                  </a:lnTo>
                  <a:lnTo>
                    <a:pt x="2301" y="2649"/>
                  </a:lnTo>
                  <a:lnTo>
                    <a:pt x="2304" y="2641"/>
                  </a:lnTo>
                  <a:lnTo>
                    <a:pt x="2305" y="2632"/>
                  </a:lnTo>
                  <a:lnTo>
                    <a:pt x="2307" y="2623"/>
                  </a:lnTo>
                  <a:lnTo>
                    <a:pt x="2307" y="2614"/>
                  </a:lnTo>
                  <a:lnTo>
                    <a:pt x="2304" y="2605"/>
                  </a:lnTo>
                  <a:lnTo>
                    <a:pt x="2303" y="2596"/>
                  </a:lnTo>
                  <a:lnTo>
                    <a:pt x="2300" y="2586"/>
                  </a:lnTo>
                  <a:lnTo>
                    <a:pt x="2296" y="2577"/>
                  </a:lnTo>
                  <a:lnTo>
                    <a:pt x="2287" y="2558"/>
                  </a:lnTo>
                  <a:lnTo>
                    <a:pt x="2278" y="2539"/>
                  </a:lnTo>
                  <a:lnTo>
                    <a:pt x="2268" y="2520"/>
                  </a:lnTo>
                  <a:lnTo>
                    <a:pt x="2259" y="2500"/>
                  </a:lnTo>
                  <a:lnTo>
                    <a:pt x="2250" y="2482"/>
                  </a:lnTo>
                  <a:lnTo>
                    <a:pt x="2245" y="2465"/>
                  </a:lnTo>
                  <a:lnTo>
                    <a:pt x="2243" y="2456"/>
                  </a:lnTo>
                  <a:lnTo>
                    <a:pt x="2242" y="2448"/>
                  </a:lnTo>
                  <a:lnTo>
                    <a:pt x="2242" y="2441"/>
                  </a:lnTo>
                  <a:lnTo>
                    <a:pt x="2243" y="2433"/>
                  </a:lnTo>
                  <a:lnTo>
                    <a:pt x="2246" y="2426"/>
                  </a:lnTo>
                  <a:lnTo>
                    <a:pt x="2249" y="2419"/>
                  </a:lnTo>
                  <a:lnTo>
                    <a:pt x="2255" y="2412"/>
                  </a:lnTo>
                  <a:lnTo>
                    <a:pt x="2261" y="2406"/>
                  </a:lnTo>
                  <a:lnTo>
                    <a:pt x="2268" y="2400"/>
                  </a:lnTo>
                  <a:lnTo>
                    <a:pt x="2275" y="2397"/>
                  </a:lnTo>
                  <a:lnTo>
                    <a:pt x="2283" y="2393"/>
                  </a:lnTo>
                  <a:lnTo>
                    <a:pt x="2291" y="2392"/>
                  </a:lnTo>
                  <a:lnTo>
                    <a:pt x="2298" y="2392"/>
                  </a:lnTo>
                  <a:lnTo>
                    <a:pt x="2305" y="2394"/>
                  </a:lnTo>
                  <a:lnTo>
                    <a:pt x="2313" y="2397"/>
                  </a:lnTo>
                  <a:lnTo>
                    <a:pt x="2321" y="2399"/>
                  </a:lnTo>
                  <a:lnTo>
                    <a:pt x="2338" y="2408"/>
                  </a:lnTo>
                  <a:lnTo>
                    <a:pt x="2355" y="2419"/>
                  </a:lnTo>
                  <a:lnTo>
                    <a:pt x="2372" y="2431"/>
                  </a:lnTo>
                  <a:lnTo>
                    <a:pt x="2389" y="2444"/>
                  </a:lnTo>
                  <a:lnTo>
                    <a:pt x="2407" y="2456"/>
                  </a:lnTo>
                  <a:lnTo>
                    <a:pt x="2424" y="2469"/>
                  </a:lnTo>
                  <a:lnTo>
                    <a:pt x="2433" y="2473"/>
                  </a:lnTo>
                  <a:lnTo>
                    <a:pt x="2442" y="2478"/>
                  </a:lnTo>
                  <a:lnTo>
                    <a:pt x="2451" y="2481"/>
                  </a:lnTo>
                  <a:lnTo>
                    <a:pt x="2460" y="2485"/>
                  </a:lnTo>
                  <a:lnTo>
                    <a:pt x="2469" y="2486"/>
                  </a:lnTo>
                  <a:lnTo>
                    <a:pt x="2478" y="2487"/>
                  </a:lnTo>
                  <a:lnTo>
                    <a:pt x="2487" y="2486"/>
                  </a:lnTo>
                  <a:lnTo>
                    <a:pt x="2495" y="2485"/>
                  </a:lnTo>
                  <a:lnTo>
                    <a:pt x="2504" y="2481"/>
                  </a:lnTo>
                  <a:lnTo>
                    <a:pt x="2513" y="2477"/>
                  </a:lnTo>
                  <a:lnTo>
                    <a:pt x="2522" y="2470"/>
                  </a:lnTo>
                  <a:lnTo>
                    <a:pt x="2531" y="2462"/>
                  </a:lnTo>
                  <a:lnTo>
                    <a:pt x="2531" y="2462"/>
                  </a:lnTo>
                  <a:lnTo>
                    <a:pt x="2531" y="2462"/>
                  </a:lnTo>
                  <a:lnTo>
                    <a:pt x="2539" y="2452"/>
                  </a:lnTo>
                  <a:lnTo>
                    <a:pt x="2545" y="2443"/>
                  </a:lnTo>
                  <a:lnTo>
                    <a:pt x="2549" y="2434"/>
                  </a:lnTo>
                  <a:lnTo>
                    <a:pt x="2551" y="2425"/>
                  </a:lnTo>
                  <a:lnTo>
                    <a:pt x="2553" y="2416"/>
                  </a:lnTo>
                  <a:lnTo>
                    <a:pt x="2553" y="2407"/>
                  </a:lnTo>
                  <a:lnTo>
                    <a:pt x="2551" y="2398"/>
                  </a:lnTo>
                  <a:lnTo>
                    <a:pt x="2548" y="2389"/>
                  </a:lnTo>
                  <a:lnTo>
                    <a:pt x="2545" y="2381"/>
                  </a:lnTo>
                  <a:lnTo>
                    <a:pt x="2541" y="2372"/>
                  </a:lnTo>
                  <a:lnTo>
                    <a:pt x="2536" y="2363"/>
                  </a:lnTo>
                  <a:lnTo>
                    <a:pt x="2530" y="2355"/>
                  </a:lnTo>
                  <a:lnTo>
                    <a:pt x="2518" y="2338"/>
                  </a:lnTo>
                  <a:lnTo>
                    <a:pt x="2504" y="2321"/>
                  </a:lnTo>
                  <a:lnTo>
                    <a:pt x="2489" y="2305"/>
                  </a:lnTo>
                  <a:lnTo>
                    <a:pt x="2476" y="2288"/>
                  </a:lnTo>
                  <a:lnTo>
                    <a:pt x="2465" y="2272"/>
                  </a:lnTo>
                  <a:lnTo>
                    <a:pt x="2454" y="2257"/>
                  </a:lnTo>
                  <a:lnTo>
                    <a:pt x="2451" y="2249"/>
                  </a:lnTo>
                  <a:lnTo>
                    <a:pt x="2448" y="2242"/>
                  </a:lnTo>
                  <a:lnTo>
                    <a:pt x="2447" y="2234"/>
                  </a:lnTo>
                  <a:lnTo>
                    <a:pt x="2445" y="2226"/>
                  </a:lnTo>
                  <a:lnTo>
                    <a:pt x="2447" y="2218"/>
                  </a:lnTo>
                  <a:lnTo>
                    <a:pt x="2448" y="2211"/>
                  </a:lnTo>
                  <a:lnTo>
                    <a:pt x="2452" y="2204"/>
                  </a:lnTo>
                  <a:lnTo>
                    <a:pt x="2457" y="2196"/>
                  </a:lnTo>
                  <a:lnTo>
                    <a:pt x="2462" y="2189"/>
                  </a:lnTo>
                  <a:lnTo>
                    <a:pt x="2469" y="2183"/>
                  </a:lnTo>
                  <a:lnTo>
                    <a:pt x="2475" y="2179"/>
                  </a:lnTo>
                  <a:lnTo>
                    <a:pt x="2483" y="2176"/>
                  </a:lnTo>
                  <a:lnTo>
                    <a:pt x="2489" y="2174"/>
                  </a:lnTo>
                  <a:lnTo>
                    <a:pt x="2497" y="2174"/>
                  </a:lnTo>
                  <a:lnTo>
                    <a:pt x="2506" y="2174"/>
                  </a:lnTo>
                  <a:lnTo>
                    <a:pt x="2514" y="2175"/>
                  </a:lnTo>
                  <a:lnTo>
                    <a:pt x="2532" y="2180"/>
                  </a:lnTo>
                  <a:lnTo>
                    <a:pt x="2551" y="2187"/>
                  </a:lnTo>
                  <a:lnTo>
                    <a:pt x="2571" y="2196"/>
                  </a:lnTo>
                  <a:lnTo>
                    <a:pt x="2590" y="2204"/>
                  </a:lnTo>
                  <a:lnTo>
                    <a:pt x="2610" y="2213"/>
                  </a:lnTo>
                  <a:lnTo>
                    <a:pt x="2630" y="2219"/>
                  </a:lnTo>
                  <a:lnTo>
                    <a:pt x="2639" y="2222"/>
                  </a:lnTo>
                  <a:lnTo>
                    <a:pt x="2650" y="2224"/>
                  </a:lnTo>
                  <a:lnTo>
                    <a:pt x="2659" y="2226"/>
                  </a:lnTo>
                  <a:lnTo>
                    <a:pt x="2669" y="2226"/>
                  </a:lnTo>
                  <a:lnTo>
                    <a:pt x="2678" y="2226"/>
                  </a:lnTo>
                  <a:lnTo>
                    <a:pt x="2686" y="2225"/>
                  </a:lnTo>
                  <a:lnTo>
                    <a:pt x="2695" y="2222"/>
                  </a:lnTo>
                  <a:lnTo>
                    <a:pt x="2703" y="2218"/>
                  </a:lnTo>
                  <a:lnTo>
                    <a:pt x="2712" y="2214"/>
                  </a:lnTo>
                  <a:lnTo>
                    <a:pt x="2718" y="2207"/>
                  </a:lnTo>
                  <a:lnTo>
                    <a:pt x="2726" y="2198"/>
                  </a:lnTo>
                  <a:lnTo>
                    <a:pt x="2733" y="2189"/>
                  </a:lnTo>
                  <a:lnTo>
                    <a:pt x="2733" y="2188"/>
                  </a:lnTo>
                  <a:lnTo>
                    <a:pt x="2733" y="2188"/>
                  </a:lnTo>
                  <a:lnTo>
                    <a:pt x="2739" y="2176"/>
                  </a:lnTo>
                  <a:lnTo>
                    <a:pt x="2742" y="2166"/>
                  </a:lnTo>
                  <a:lnTo>
                    <a:pt x="2743" y="2156"/>
                  </a:lnTo>
                  <a:lnTo>
                    <a:pt x="2743" y="2147"/>
                  </a:lnTo>
                  <a:lnTo>
                    <a:pt x="2743" y="2138"/>
                  </a:lnTo>
                  <a:lnTo>
                    <a:pt x="2741" y="2129"/>
                  </a:lnTo>
                  <a:lnTo>
                    <a:pt x="2738" y="2121"/>
                  </a:lnTo>
                  <a:lnTo>
                    <a:pt x="2733" y="2113"/>
                  </a:lnTo>
                  <a:lnTo>
                    <a:pt x="2727" y="2105"/>
                  </a:lnTo>
                  <a:lnTo>
                    <a:pt x="2722" y="2097"/>
                  </a:lnTo>
                  <a:lnTo>
                    <a:pt x="2715" y="2091"/>
                  </a:lnTo>
                  <a:lnTo>
                    <a:pt x="2707" y="2084"/>
                  </a:lnTo>
                  <a:lnTo>
                    <a:pt x="2691" y="2070"/>
                  </a:lnTo>
                  <a:lnTo>
                    <a:pt x="2673" y="2057"/>
                  </a:lnTo>
                  <a:lnTo>
                    <a:pt x="2656" y="2044"/>
                  </a:lnTo>
                  <a:lnTo>
                    <a:pt x="2639" y="2032"/>
                  </a:lnTo>
                  <a:lnTo>
                    <a:pt x="2624" y="2020"/>
                  </a:lnTo>
                  <a:lnTo>
                    <a:pt x="2611" y="2006"/>
                  </a:lnTo>
                  <a:lnTo>
                    <a:pt x="2606" y="2000"/>
                  </a:lnTo>
                  <a:lnTo>
                    <a:pt x="2601" y="1993"/>
                  </a:lnTo>
                  <a:lnTo>
                    <a:pt x="2598" y="1986"/>
                  </a:lnTo>
                  <a:lnTo>
                    <a:pt x="2595" y="1979"/>
                  </a:lnTo>
                  <a:lnTo>
                    <a:pt x="2594" y="1971"/>
                  </a:lnTo>
                  <a:lnTo>
                    <a:pt x="2594" y="1963"/>
                  </a:lnTo>
                  <a:lnTo>
                    <a:pt x="2595" y="1955"/>
                  </a:lnTo>
                  <a:lnTo>
                    <a:pt x="2599" y="1946"/>
                  </a:lnTo>
                  <a:lnTo>
                    <a:pt x="2603" y="1938"/>
                  </a:lnTo>
                  <a:lnTo>
                    <a:pt x="2608" y="1932"/>
                  </a:lnTo>
                  <a:lnTo>
                    <a:pt x="2614" y="1926"/>
                  </a:lnTo>
                  <a:lnTo>
                    <a:pt x="2619" y="1921"/>
                  </a:lnTo>
                  <a:lnTo>
                    <a:pt x="2626" y="1918"/>
                  </a:lnTo>
                  <a:lnTo>
                    <a:pt x="2634" y="1916"/>
                  </a:lnTo>
                  <a:lnTo>
                    <a:pt x="2642" y="1915"/>
                  </a:lnTo>
                  <a:lnTo>
                    <a:pt x="2651" y="1914"/>
                  </a:lnTo>
                  <a:lnTo>
                    <a:pt x="2669" y="1914"/>
                  </a:lnTo>
                  <a:lnTo>
                    <a:pt x="2689" y="1916"/>
                  </a:lnTo>
                  <a:lnTo>
                    <a:pt x="2709" y="1919"/>
                  </a:lnTo>
                  <a:lnTo>
                    <a:pt x="2731" y="1924"/>
                  </a:lnTo>
                  <a:lnTo>
                    <a:pt x="2752" y="1927"/>
                  </a:lnTo>
                  <a:lnTo>
                    <a:pt x="2773" y="1929"/>
                  </a:lnTo>
                  <a:lnTo>
                    <a:pt x="2783" y="1929"/>
                  </a:lnTo>
                  <a:lnTo>
                    <a:pt x="2793" y="1929"/>
                  </a:lnTo>
                  <a:lnTo>
                    <a:pt x="2802" y="1928"/>
                  </a:lnTo>
                  <a:lnTo>
                    <a:pt x="2811" y="1927"/>
                  </a:lnTo>
                  <a:lnTo>
                    <a:pt x="2820" y="1925"/>
                  </a:lnTo>
                  <a:lnTo>
                    <a:pt x="2829" y="1921"/>
                  </a:lnTo>
                  <a:lnTo>
                    <a:pt x="2837" y="1917"/>
                  </a:lnTo>
                  <a:lnTo>
                    <a:pt x="2844" y="1911"/>
                  </a:lnTo>
                  <a:lnTo>
                    <a:pt x="2850" y="1904"/>
                  </a:lnTo>
                  <a:lnTo>
                    <a:pt x="2856" y="1897"/>
                  </a:lnTo>
                  <a:lnTo>
                    <a:pt x="2861" y="1886"/>
                  </a:lnTo>
                  <a:lnTo>
                    <a:pt x="2865" y="1875"/>
                  </a:lnTo>
                  <a:lnTo>
                    <a:pt x="2865" y="1875"/>
                  </a:lnTo>
                  <a:lnTo>
                    <a:pt x="2866" y="1874"/>
                  </a:lnTo>
                  <a:lnTo>
                    <a:pt x="2869" y="1863"/>
                  </a:lnTo>
                  <a:lnTo>
                    <a:pt x="2869" y="1851"/>
                  </a:lnTo>
                  <a:lnTo>
                    <a:pt x="2869" y="1841"/>
                  </a:lnTo>
                  <a:lnTo>
                    <a:pt x="2866" y="1832"/>
                  </a:lnTo>
                  <a:lnTo>
                    <a:pt x="2864" y="1824"/>
                  </a:lnTo>
                  <a:lnTo>
                    <a:pt x="2859" y="1816"/>
                  </a:lnTo>
                  <a:lnTo>
                    <a:pt x="2854" y="1809"/>
                  </a:lnTo>
                  <a:lnTo>
                    <a:pt x="2848" y="1802"/>
                  </a:lnTo>
                  <a:lnTo>
                    <a:pt x="2841" y="1796"/>
                  </a:lnTo>
                  <a:lnTo>
                    <a:pt x="2834" y="1789"/>
                  </a:lnTo>
                  <a:lnTo>
                    <a:pt x="2826" y="1785"/>
                  </a:lnTo>
                  <a:lnTo>
                    <a:pt x="2817" y="1779"/>
                  </a:lnTo>
                  <a:lnTo>
                    <a:pt x="2797" y="1770"/>
                  </a:lnTo>
                  <a:lnTo>
                    <a:pt x="2778" y="1761"/>
                  </a:lnTo>
                  <a:lnTo>
                    <a:pt x="2758" y="1753"/>
                  </a:lnTo>
                  <a:lnTo>
                    <a:pt x="2739" y="1745"/>
                  </a:lnTo>
                  <a:lnTo>
                    <a:pt x="2721" y="1736"/>
                  </a:lnTo>
                  <a:lnTo>
                    <a:pt x="2705" y="1726"/>
                  </a:lnTo>
                  <a:lnTo>
                    <a:pt x="2698" y="1722"/>
                  </a:lnTo>
                  <a:lnTo>
                    <a:pt x="2692" y="1716"/>
                  </a:lnTo>
                  <a:lnTo>
                    <a:pt x="2687" y="1709"/>
                  </a:lnTo>
                  <a:lnTo>
                    <a:pt x="2683" y="1704"/>
                  </a:lnTo>
                  <a:lnTo>
                    <a:pt x="2680" y="1696"/>
                  </a:lnTo>
                  <a:lnTo>
                    <a:pt x="2679" y="1688"/>
                  </a:lnTo>
                  <a:lnTo>
                    <a:pt x="2679" y="1680"/>
                  </a:lnTo>
                  <a:lnTo>
                    <a:pt x="2680" y="1671"/>
                  </a:lnTo>
                  <a:lnTo>
                    <a:pt x="2681" y="1662"/>
                  </a:lnTo>
                  <a:lnTo>
                    <a:pt x="2685" y="1654"/>
                  </a:lnTo>
                  <a:lnTo>
                    <a:pt x="2688" y="1647"/>
                  </a:lnTo>
                  <a:lnTo>
                    <a:pt x="2694" y="1642"/>
                  </a:lnTo>
                  <a:lnTo>
                    <a:pt x="2699" y="1637"/>
                  </a:lnTo>
                  <a:lnTo>
                    <a:pt x="2706" y="1633"/>
                  </a:lnTo>
                  <a:lnTo>
                    <a:pt x="2714" y="1629"/>
                  </a:lnTo>
                  <a:lnTo>
                    <a:pt x="2722" y="1627"/>
                  </a:lnTo>
                  <a:lnTo>
                    <a:pt x="2740" y="1622"/>
                  </a:lnTo>
                  <a:lnTo>
                    <a:pt x="2759" y="1620"/>
                  </a:lnTo>
                  <a:lnTo>
                    <a:pt x="2781" y="1619"/>
                  </a:lnTo>
                  <a:lnTo>
                    <a:pt x="2802" y="1618"/>
                  </a:lnTo>
                  <a:lnTo>
                    <a:pt x="2823" y="1617"/>
                  </a:lnTo>
                  <a:lnTo>
                    <a:pt x="2845" y="1613"/>
                  </a:lnTo>
                  <a:lnTo>
                    <a:pt x="2855" y="1612"/>
                  </a:lnTo>
                  <a:lnTo>
                    <a:pt x="2864" y="1610"/>
                  </a:lnTo>
                  <a:lnTo>
                    <a:pt x="2873" y="1607"/>
                  </a:lnTo>
                  <a:lnTo>
                    <a:pt x="2882" y="1603"/>
                  </a:lnTo>
                  <a:lnTo>
                    <a:pt x="2890" y="1599"/>
                  </a:lnTo>
                  <a:lnTo>
                    <a:pt x="2897" y="1593"/>
                  </a:lnTo>
                  <a:lnTo>
                    <a:pt x="2904" y="1587"/>
                  </a:lnTo>
                  <a:lnTo>
                    <a:pt x="2909" y="1581"/>
                  </a:lnTo>
                  <a:lnTo>
                    <a:pt x="2914" y="1572"/>
                  </a:lnTo>
                  <a:lnTo>
                    <a:pt x="2918" y="1563"/>
                  </a:lnTo>
                  <a:lnTo>
                    <a:pt x="2920" y="1552"/>
                  </a:lnTo>
                  <a:lnTo>
                    <a:pt x="2923" y="1540"/>
                  </a:lnTo>
                  <a:lnTo>
                    <a:pt x="2923" y="1540"/>
                  </a:lnTo>
                  <a:lnTo>
                    <a:pt x="2923" y="1540"/>
                  </a:lnTo>
                  <a:lnTo>
                    <a:pt x="2922" y="1528"/>
                  </a:lnTo>
                  <a:lnTo>
                    <a:pt x="2920" y="1516"/>
                  </a:lnTo>
                  <a:lnTo>
                    <a:pt x="2917" y="1507"/>
                  </a:lnTo>
                  <a:lnTo>
                    <a:pt x="2914" y="1498"/>
                  </a:lnTo>
                  <a:lnTo>
                    <a:pt x="2909" y="1490"/>
                  </a:lnTo>
                  <a:lnTo>
                    <a:pt x="2902" y="1484"/>
                  </a:lnTo>
                  <a:lnTo>
                    <a:pt x="2896" y="1478"/>
                  </a:lnTo>
                  <a:lnTo>
                    <a:pt x="2889" y="1473"/>
                  </a:lnTo>
                  <a:lnTo>
                    <a:pt x="2880" y="1469"/>
                  </a:lnTo>
                  <a:lnTo>
                    <a:pt x="2872" y="1464"/>
                  </a:lnTo>
                  <a:lnTo>
                    <a:pt x="2862" y="1461"/>
                  </a:lnTo>
                  <a:lnTo>
                    <a:pt x="2853" y="1459"/>
                  </a:lnTo>
                  <a:lnTo>
                    <a:pt x="2832" y="1453"/>
                  </a:lnTo>
                  <a:lnTo>
                    <a:pt x="2811" y="1450"/>
                  </a:lnTo>
                  <a:lnTo>
                    <a:pt x="2790" y="1446"/>
                  </a:lnTo>
                  <a:lnTo>
                    <a:pt x="2769" y="1443"/>
                  </a:lnTo>
                  <a:lnTo>
                    <a:pt x="2749" y="1438"/>
                  </a:lnTo>
                  <a:lnTo>
                    <a:pt x="2732" y="1433"/>
                  </a:lnTo>
                  <a:lnTo>
                    <a:pt x="2724" y="1429"/>
                  </a:lnTo>
                  <a:lnTo>
                    <a:pt x="2717" y="1425"/>
                  </a:lnTo>
                  <a:lnTo>
                    <a:pt x="2711" y="1420"/>
                  </a:lnTo>
                  <a:lnTo>
                    <a:pt x="2705" y="1415"/>
                  </a:lnTo>
                  <a:lnTo>
                    <a:pt x="2700" y="1408"/>
                  </a:lnTo>
                  <a:lnTo>
                    <a:pt x="2697" y="1401"/>
                  </a:lnTo>
                  <a:lnTo>
                    <a:pt x="2695" y="1393"/>
                  </a:lnTo>
                  <a:lnTo>
                    <a:pt x="2695" y="1384"/>
                  </a:lnTo>
                  <a:lnTo>
                    <a:pt x="2694" y="1375"/>
                  </a:lnTo>
                  <a:lnTo>
                    <a:pt x="2695" y="1367"/>
                  </a:lnTo>
                  <a:lnTo>
                    <a:pt x="2698" y="1359"/>
                  </a:lnTo>
                  <a:lnTo>
                    <a:pt x="2702" y="1353"/>
                  </a:lnTo>
                  <a:lnTo>
                    <a:pt x="2706" y="1347"/>
                  </a:lnTo>
                  <a:lnTo>
                    <a:pt x="2712" y="1341"/>
                  </a:lnTo>
                  <a:lnTo>
                    <a:pt x="2718" y="1336"/>
                  </a:lnTo>
                  <a:lnTo>
                    <a:pt x="2725" y="1331"/>
                  </a:lnTo>
                  <a:lnTo>
                    <a:pt x="2742" y="1323"/>
                  </a:lnTo>
                  <a:lnTo>
                    <a:pt x="2761" y="1317"/>
                  </a:lnTo>
                  <a:lnTo>
                    <a:pt x="2781" y="1311"/>
                  </a:lnTo>
                  <a:lnTo>
                    <a:pt x="2802" y="1304"/>
                  </a:lnTo>
                  <a:lnTo>
                    <a:pt x="2822" y="1298"/>
                  </a:lnTo>
                  <a:lnTo>
                    <a:pt x="2841" y="1291"/>
                  </a:lnTo>
                  <a:lnTo>
                    <a:pt x="2852" y="1287"/>
                  </a:lnTo>
                  <a:lnTo>
                    <a:pt x="2859" y="1283"/>
                  </a:lnTo>
                  <a:lnTo>
                    <a:pt x="2869" y="1277"/>
                  </a:lnTo>
                  <a:lnTo>
                    <a:pt x="2875" y="1271"/>
                  </a:lnTo>
                  <a:lnTo>
                    <a:pt x="2883" y="1266"/>
                  </a:lnTo>
                  <a:lnTo>
                    <a:pt x="2889" y="1259"/>
                  </a:lnTo>
                  <a:lnTo>
                    <a:pt x="2893" y="1251"/>
                  </a:lnTo>
                  <a:lnTo>
                    <a:pt x="2898" y="1243"/>
                  </a:lnTo>
                  <a:lnTo>
                    <a:pt x="2900" y="1234"/>
                  </a:lnTo>
                  <a:lnTo>
                    <a:pt x="2902" y="1224"/>
                  </a:lnTo>
                  <a:lnTo>
                    <a:pt x="2902" y="1214"/>
                  </a:lnTo>
                  <a:lnTo>
                    <a:pt x="2901" y="1201"/>
                  </a:lnTo>
                  <a:lnTo>
                    <a:pt x="2901" y="1201"/>
                  </a:lnTo>
                  <a:lnTo>
                    <a:pt x="2901" y="1200"/>
                  </a:lnTo>
                  <a:lnTo>
                    <a:pt x="2898" y="1189"/>
                  </a:lnTo>
                  <a:lnTo>
                    <a:pt x="2893" y="1179"/>
                  </a:lnTo>
                  <a:lnTo>
                    <a:pt x="2889" y="1170"/>
                  </a:lnTo>
                  <a:lnTo>
                    <a:pt x="2883" y="1163"/>
                  </a:lnTo>
                  <a:lnTo>
                    <a:pt x="2876" y="1156"/>
                  </a:lnTo>
                  <a:lnTo>
                    <a:pt x="2869" y="1151"/>
                  </a:lnTo>
                  <a:lnTo>
                    <a:pt x="2861" y="1147"/>
                  </a:lnTo>
                  <a:lnTo>
                    <a:pt x="2853" y="1144"/>
                  </a:lnTo>
                  <a:lnTo>
                    <a:pt x="2844" y="1140"/>
                  </a:lnTo>
                  <a:lnTo>
                    <a:pt x="2834" y="1139"/>
                  </a:lnTo>
                  <a:lnTo>
                    <a:pt x="2825" y="1138"/>
                  </a:lnTo>
                  <a:lnTo>
                    <a:pt x="2814" y="1137"/>
                  </a:lnTo>
                  <a:lnTo>
                    <a:pt x="2793" y="1137"/>
                  </a:lnTo>
                  <a:lnTo>
                    <a:pt x="2771" y="1138"/>
                  </a:lnTo>
                  <a:lnTo>
                    <a:pt x="2750" y="1140"/>
                  </a:lnTo>
                  <a:lnTo>
                    <a:pt x="2729" y="1142"/>
                  </a:lnTo>
                  <a:lnTo>
                    <a:pt x="2709" y="1142"/>
                  </a:lnTo>
                  <a:lnTo>
                    <a:pt x="2690" y="1140"/>
                  </a:lnTo>
                  <a:lnTo>
                    <a:pt x="2682" y="1138"/>
                  </a:lnTo>
                  <a:lnTo>
                    <a:pt x="2674" y="1136"/>
                  </a:lnTo>
                  <a:lnTo>
                    <a:pt x="2667" y="1133"/>
                  </a:lnTo>
                  <a:lnTo>
                    <a:pt x="2661" y="1129"/>
                  </a:lnTo>
                  <a:lnTo>
                    <a:pt x="2655" y="1124"/>
                  </a:lnTo>
                  <a:lnTo>
                    <a:pt x="2650" y="1118"/>
                  </a:lnTo>
                  <a:lnTo>
                    <a:pt x="2646" y="1110"/>
                  </a:lnTo>
                  <a:lnTo>
                    <a:pt x="2643" y="1102"/>
                  </a:lnTo>
                  <a:lnTo>
                    <a:pt x="2641" y="1093"/>
                  </a:lnTo>
                  <a:lnTo>
                    <a:pt x="2639" y="1085"/>
                  </a:lnTo>
                  <a:lnTo>
                    <a:pt x="2641" y="1077"/>
                  </a:lnTo>
                  <a:lnTo>
                    <a:pt x="2643" y="1069"/>
                  </a:lnTo>
                  <a:lnTo>
                    <a:pt x="2645" y="1063"/>
                  </a:lnTo>
                  <a:lnTo>
                    <a:pt x="2650" y="1056"/>
                  </a:lnTo>
                  <a:lnTo>
                    <a:pt x="2655" y="1049"/>
                  </a:lnTo>
                  <a:lnTo>
                    <a:pt x="2661" y="1043"/>
                  </a:lnTo>
                  <a:lnTo>
                    <a:pt x="2676" y="1032"/>
                  </a:lnTo>
                  <a:lnTo>
                    <a:pt x="2692" y="1021"/>
                  </a:lnTo>
                  <a:lnTo>
                    <a:pt x="2711" y="1011"/>
                  </a:lnTo>
                  <a:lnTo>
                    <a:pt x="2729" y="999"/>
                  </a:lnTo>
                  <a:lnTo>
                    <a:pt x="2748" y="988"/>
                  </a:lnTo>
                  <a:lnTo>
                    <a:pt x="2765" y="977"/>
                  </a:lnTo>
                  <a:lnTo>
                    <a:pt x="2774" y="970"/>
                  </a:lnTo>
                  <a:lnTo>
                    <a:pt x="2781" y="964"/>
                  </a:lnTo>
                  <a:lnTo>
                    <a:pt x="2787" y="958"/>
                  </a:lnTo>
                  <a:lnTo>
                    <a:pt x="2794" y="950"/>
                  </a:lnTo>
                  <a:lnTo>
                    <a:pt x="2799" y="943"/>
                  </a:lnTo>
                  <a:lnTo>
                    <a:pt x="2803" y="935"/>
                  </a:lnTo>
                  <a:lnTo>
                    <a:pt x="2806" y="926"/>
                  </a:lnTo>
                  <a:lnTo>
                    <a:pt x="2809" y="917"/>
                  </a:lnTo>
                  <a:lnTo>
                    <a:pt x="2809" y="908"/>
                  </a:lnTo>
                  <a:lnTo>
                    <a:pt x="2808" y="898"/>
                  </a:lnTo>
                  <a:lnTo>
                    <a:pt x="2805" y="888"/>
                  </a:lnTo>
                  <a:lnTo>
                    <a:pt x="2802" y="876"/>
                  </a:lnTo>
                  <a:lnTo>
                    <a:pt x="2802" y="875"/>
                  </a:lnTo>
                  <a:lnTo>
                    <a:pt x="2802" y="875"/>
                  </a:lnTo>
                  <a:lnTo>
                    <a:pt x="2796" y="865"/>
                  </a:lnTo>
                  <a:lnTo>
                    <a:pt x="2790" y="856"/>
                  </a:lnTo>
                  <a:lnTo>
                    <a:pt x="2783" y="848"/>
                  </a:lnTo>
                  <a:lnTo>
                    <a:pt x="2775" y="843"/>
                  </a:lnTo>
                  <a:lnTo>
                    <a:pt x="2767" y="838"/>
                  </a:lnTo>
                  <a:lnTo>
                    <a:pt x="2759" y="835"/>
                  </a:lnTo>
                  <a:lnTo>
                    <a:pt x="2750" y="832"/>
                  </a:lnTo>
                  <a:lnTo>
                    <a:pt x="2741" y="831"/>
                  </a:lnTo>
                  <a:lnTo>
                    <a:pt x="2732" y="830"/>
                  </a:lnTo>
                  <a:lnTo>
                    <a:pt x="2722" y="831"/>
                  </a:lnTo>
                  <a:lnTo>
                    <a:pt x="2713" y="832"/>
                  </a:lnTo>
                  <a:lnTo>
                    <a:pt x="2703" y="834"/>
                  </a:lnTo>
                  <a:lnTo>
                    <a:pt x="2682" y="839"/>
                  </a:lnTo>
                  <a:lnTo>
                    <a:pt x="2661" y="845"/>
                  </a:lnTo>
                  <a:lnTo>
                    <a:pt x="2641" y="852"/>
                  </a:lnTo>
                  <a:lnTo>
                    <a:pt x="2620" y="857"/>
                  </a:lnTo>
                  <a:lnTo>
                    <a:pt x="2601" y="863"/>
                  </a:lnTo>
                  <a:lnTo>
                    <a:pt x="2583" y="865"/>
                  </a:lnTo>
                  <a:lnTo>
                    <a:pt x="2574" y="866"/>
                  </a:lnTo>
                  <a:lnTo>
                    <a:pt x="2566" y="865"/>
                  </a:lnTo>
                  <a:lnTo>
                    <a:pt x="2558" y="864"/>
                  </a:lnTo>
                  <a:lnTo>
                    <a:pt x="2551" y="862"/>
                  </a:lnTo>
                  <a:lnTo>
                    <a:pt x="2545" y="857"/>
                  </a:lnTo>
                  <a:lnTo>
                    <a:pt x="2538" y="853"/>
                  </a:lnTo>
                  <a:lnTo>
                    <a:pt x="2532" y="847"/>
                  </a:lnTo>
                  <a:lnTo>
                    <a:pt x="2528" y="839"/>
                  </a:lnTo>
                  <a:lnTo>
                    <a:pt x="2523" y="831"/>
                  </a:lnTo>
                  <a:lnTo>
                    <a:pt x="2521" y="823"/>
                  </a:lnTo>
                  <a:lnTo>
                    <a:pt x="2520" y="815"/>
                  </a:lnTo>
                  <a:lnTo>
                    <a:pt x="2520" y="808"/>
                  </a:lnTo>
                  <a:lnTo>
                    <a:pt x="2521" y="800"/>
                  </a:lnTo>
                  <a:lnTo>
                    <a:pt x="2523" y="793"/>
                  </a:lnTo>
                  <a:lnTo>
                    <a:pt x="2527" y="785"/>
                  </a:lnTo>
                  <a:lnTo>
                    <a:pt x="2531" y="778"/>
                  </a:lnTo>
                  <a:lnTo>
                    <a:pt x="2542" y="764"/>
                  </a:lnTo>
                  <a:lnTo>
                    <a:pt x="2557" y="749"/>
                  </a:lnTo>
                  <a:lnTo>
                    <a:pt x="2572" y="734"/>
                  </a:lnTo>
                  <a:lnTo>
                    <a:pt x="2588" y="720"/>
                  </a:lnTo>
                  <a:lnTo>
                    <a:pt x="2603" y="705"/>
                  </a:lnTo>
                  <a:lnTo>
                    <a:pt x="2617" y="689"/>
                  </a:lnTo>
                  <a:lnTo>
                    <a:pt x="2624" y="681"/>
                  </a:lnTo>
                  <a:lnTo>
                    <a:pt x="2629" y="673"/>
                  </a:lnTo>
                  <a:lnTo>
                    <a:pt x="2635" y="665"/>
                  </a:lnTo>
                  <a:lnTo>
                    <a:pt x="2639" y="656"/>
                  </a:lnTo>
                  <a:lnTo>
                    <a:pt x="2643" y="648"/>
                  </a:lnTo>
                  <a:lnTo>
                    <a:pt x="2645" y="639"/>
                  </a:lnTo>
                  <a:lnTo>
                    <a:pt x="2645" y="630"/>
                  </a:lnTo>
                  <a:lnTo>
                    <a:pt x="2645" y="621"/>
                  </a:lnTo>
                  <a:lnTo>
                    <a:pt x="2644" y="612"/>
                  </a:lnTo>
                  <a:lnTo>
                    <a:pt x="2641" y="602"/>
                  </a:lnTo>
                  <a:lnTo>
                    <a:pt x="2636" y="593"/>
                  </a:lnTo>
                  <a:lnTo>
                    <a:pt x="2629" y="583"/>
                  </a:lnTo>
                  <a:lnTo>
                    <a:pt x="2629" y="582"/>
                  </a:lnTo>
                  <a:lnTo>
                    <a:pt x="2629" y="582"/>
                  </a:lnTo>
                  <a:lnTo>
                    <a:pt x="2621" y="573"/>
                  </a:lnTo>
                  <a:lnTo>
                    <a:pt x="2614" y="566"/>
                  </a:lnTo>
                  <a:lnTo>
                    <a:pt x="2604" y="560"/>
                  </a:lnTo>
                  <a:lnTo>
                    <a:pt x="2597" y="556"/>
                  </a:lnTo>
                  <a:lnTo>
                    <a:pt x="2588" y="554"/>
                  </a:lnTo>
                  <a:lnTo>
                    <a:pt x="2579" y="553"/>
                  </a:lnTo>
                  <a:lnTo>
                    <a:pt x="2570" y="551"/>
                  </a:lnTo>
                  <a:lnTo>
                    <a:pt x="2560" y="553"/>
                  </a:lnTo>
                  <a:lnTo>
                    <a:pt x="2551" y="555"/>
                  </a:lnTo>
                  <a:lnTo>
                    <a:pt x="2542" y="557"/>
                  </a:lnTo>
                  <a:lnTo>
                    <a:pt x="2532" y="560"/>
                  </a:lnTo>
                  <a:lnTo>
                    <a:pt x="2523" y="565"/>
                  </a:lnTo>
                  <a:lnTo>
                    <a:pt x="2505" y="574"/>
                  </a:lnTo>
                  <a:lnTo>
                    <a:pt x="2486" y="585"/>
                  </a:lnTo>
                  <a:lnTo>
                    <a:pt x="2468" y="597"/>
                  </a:lnTo>
                  <a:lnTo>
                    <a:pt x="2450" y="607"/>
                  </a:lnTo>
                  <a:lnTo>
                    <a:pt x="2432" y="616"/>
                  </a:lnTo>
                  <a:lnTo>
                    <a:pt x="2415" y="623"/>
                  </a:lnTo>
                  <a:lnTo>
                    <a:pt x="2406" y="625"/>
                  </a:lnTo>
                  <a:lnTo>
                    <a:pt x="2398" y="626"/>
                  </a:lnTo>
                  <a:lnTo>
                    <a:pt x="2390" y="627"/>
                  </a:lnTo>
                  <a:lnTo>
                    <a:pt x="2382" y="626"/>
                  </a:lnTo>
                  <a:lnTo>
                    <a:pt x="2375" y="624"/>
                  </a:lnTo>
                  <a:lnTo>
                    <a:pt x="2369" y="621"/>
                  </a:lnTo>
                  <a:lnTo>
                    <a:pt x="2362" y="616"/>
                  </a:lnTo>
                  <a:lnTo>
                    <a:pt x="2355" y="610"/>
                  </a:lnTo>
                  <a:close/>
                  <a:moveTo>
                    <a:pt x="1273" y="1267"/>
                  </a:moveTo>
                  <a:lnTo>
                    <a:pt x="1283" y="1258"/>
                  </a:lnTo>
                  <a:lnTo>
                    <a:pt x="1294" y="1249"/>
                  </a:lnTo>
                  <a:lnTo>
                    <a:pt x="1305" y="1241"/>
                  </a:lnTo>
                  <a:lnTo>
                    <a:pt x="1317" y="1233"/>
                  </a:lnTo>
                  <a:lnTo>
                    <a:pt x="1328" y="1226"/>
                  </a:lnTo>
                  <a:lnTo>
                    <a:pt x="1340" y="1219"/>
                  </a:lnTo>
                  <a:lnTo>
                    <a:pt x="1352" y="1214"/>
                  </a:lnTo>
                  <a:lnTo>
                    <a:pt x="1364" y="1209"/>
                  </a:lnTo>
                  <a:lnTo>
                    <a:pt x="1377" y="1205"/>
                  </a:lnTo>
                  <a:lnTo>
                    <a:pt x="1389" y="1201"/>
                  </a:lnTo>
                  <a:lnTo>
                    <a:pt x="1402" y="1198"/>
                  </a:lnTo>
                  <a:lnTo>
                    <a:pt x="1415" y="1196"/>
                  </a:lnTo>
                  <a:lnTo>
                    <a:pt x="1428" y="1194"/>
                  </a:lnTo>
                  <a:lnTo>
                    <a:pt x="1441" y="1192"/>
                  </a:lnTo>
                  <a:lnTo>
                    <a:pt x="1454" y="1191"/>
                  </a:lnTo>
                  <a:lnTo>
                    <a:pt x="1467" y="1191"/>
                  </a:lnTo>
                  <a:lnTo>
                    <a:pt x="1481" y="1192"/>
                  </a:lnTo>
                  <a:lnTo>
                    <a:pt x="1493" y="1194"/>
                  </a:lnTo>
                  <a:lnTo>
                    <a:pt x="1507" y="1196"/>
                  </a:lnTo>
                  <a:lnTo>
                    <a:pt x="1519" y="1198"/>
                  </a:lnTo>
                  <a:lnTo>
                    <a:pt x="1531" y="1201"/>
                  </a:lnTo>
                  <a:lnTo>
                    <a:pt x="1544" y="1205"/>
                  </a:lnTo>
                  <a:lnTo>
                    <a:pt x="1556" y="1209"/>
                  </a:lnTo>
                  <a:lnTo>
                    <a:pt x="1569" y="1214"/>
                  </a:lnTo>
                  <a:lnTo>
                    <a:pt x="1581" y="1219"/>
                  </a:lnTo>
                  <a:lnTo>
                    <a:pt x="1592" y="1226"/>
                  </a:lnTo>
                  <a:lnTo>
                    <a:pt x="1605" y="1233"/>
                  </a:lnTo>
                  <a:lnTo>
                    <a:pt x="1616" y="1240"/>
                  </a:lnTo>
                  <a:lnTo>
                    <a:pt x="1626" y="1248"/>
                  </a:lnTo>
                  <a:lnTo>
                    <a:pt x="1637" y="1257"/>
                  </a:lnTo>
                  <a:lnTo>
                    <a:pt x="1648" y="1266"/>
                  </a:lnTo>
                  <a:lnTo>
                    <a:pt x="1658" y="1276"/>
                  </a:lnTo>
                  <a:lnTo>
                    <a:pt x="1667" y="1286"/>
                  </a:lnTo>
                  <a:lnTo>
                    <a:pt x="1676" y="1297"/>
                  </a:lnTo>
                  <a:lnTo>
                    <a:pt x="1684" y="1308"/>
                  </a:lnTo>
                  <a:lnTo>
                    <a:pt x="1692" y="1319"/>
                  </a:lnTo>
                  <a:lnTo>
                    <a:pt x="1698" y="1331"/>
                  </a:lnTo>
                  <a:lnTo>
                    <a:pt x="1704" y="1342"/>
                  </a:lnTo>
                  <a:lnTo>
                    <a:pt x="1710" y="1355"/>
                  </a:lnTo>
                  <a:lnTo>
                    <a:pt x="1715" y="1367"/>
                  </a:lnTo>
                  <a:lnTo>
                    <a:pt x="1720" y="1380"/>
                  </a:lnTo>
                  <a:lnTo>
                    <a:pt x="1723" y="1392"/>
                  </a:lnTo>
                  <a:lnTo>
                    <a:pt x="1727" y="1405"/>
                  </a:lnTo>
                  <a:lnTo>
                    <a:pt x="1729" y="1418"/>
                  </a:lnTo>
                  <a:lnTo>
                    <a:pt x="1731" y="1431"/>
                  </a:lnTo>
                  <a:lnTo>
                    <a:pt x="1732" y="1444"/>
                  </a:lnTo>
                  <a:lnTo>
                    <a:pt x="1732" y="1456"/>
                  </a:lnTo>
                  <a:lnTo>
                    <a:pt x="1732" y="1470"/>
                  </a:lnTo>
                  <a:lnTo>
                    <a:pt x="1732" y="1482"/>
                  </a:lnTo>
                  <a:lnTo>
                    <a:pt x="1731" y="1496"/>
                  </a:lnTo>
                  <a:lnTo>
                    <a:pt x="1729" y="1508"/>
                  </a:lnTo>
                  <a:lnTo>
                    <a:pt x="1727" y="1522"/>
                  </a:lnTo>
                  <a:lnTo>
                    <a:pt x="1723" y="1534"/>
                  </a:lnTo>
                  <a:lnTo>
                    <a:pt x="1720" y="1547"/>
                  </a:lnTo>
                  <a:lnTo>
                    <a:pt x="1715" y="1559"/>
                  </a:lnTo>
                  <a:lnTo>
                    <a:pt x="1711" y="1572"/>
                  </a:lnTo>
                  <a:lnTo>
                    <a:pt x="1705" y="1584"/>
                  </a:lnTo>
                  <a:lnTo>
                    <a:pt x="1698" y="1595"/>
                  </a:lnTo>
                  <a:lnTo>
                    <a:pt x="1692" y="1608"/>
                  </a:lnTo>
                  <a:lnTo>
                    <a:pt x="1685" y="1619"/>
                  </a:lnTo>
                  <a:lnTo>
                    <a:pt x="1676" y="1629"/>
                  </a:lnTo>
                  <a:lnTo>
                    <a:pt x="1668" y="1640"/>
                  </a:lnTo>
                  <a:lnTo>
                    <a:pt x="1659" y="1651"/>
                  </a:lnTo>
                  <a:lnTo>
                    <a:pt x="1649" y="1661"/>
                  </a:lnTo>
                  <a:lnTo>
                    <a:pt x="1639" y="1670"/>
                  </a:lnTo>
                  <a:lnTo>
                    <a:pt x="1627" y="1679"/>
                  </a:lnTo>
                  <a:lnTo>
                    <a:pt x="1616" y="1687"/>
                  </a:lnTo>
                  <a:lnTo>
                    <a:pt x="1605" y="1695"/>
                  </a:lnTo>
                  <a:lnTo>
                    <a:pt x="1593" y="1701"/>
                  </a:lnTo>
                  <a:lnTo>
                    <a:pt x="1582" y="1707"/>
                  </a:lnTo>
                  <a:lnTo>
                    <a:pt x="1570" y="1713"/>
                  </a:lnTo>
                  <a:lnTo>
                    <a:pt x="1557" y="1718"/>
                  </a:lnTo>
                  <a:lnTo>
                    <a:pt x="1545" y="1723"/>
                  </a:lnTo>
                  <a:lnTo>
                    <a:pt x="1533" y="1726"/>
                  </a:lnTo>
                  <a:lnTo>
                    <a:pt x="1519" y="1730"/>
                  </a:lnTo>
                  <a:lnTo>
                    <a:pt x="1507" y="1732"/>
                  </a:lnTo>
                  <a:lnTo>
                    <a:pt x="1494" y="1734"/>
                  </a:lnTo>
                  <a:lnTo>
                    <a:pt x="1481" y="1735"/>
                  </a:lnTo>
                  <a:lnTo>
                    <a:pt x="1467" y="1735"/>
                  </a:lnTo>
                  <a:lnTo>
                    <a:pt x="1455" y="1735"/>
                  </a:lnTo>
                  <a:lnTo>
                    <a:pt x="1441" y="1735"/>
                  </a:lnTo>
                  <a:lnTo>
                    <a:pt x="1429" y="1734"/>
                  </a:lnTo>
                  <a:lnTo>
                    <a:pt x="1415" y="1732"/>
                  </a:lnTo>
                  <a:lnTo>
                    <a:pt x="1403" y="1730"/>
                  </a:lnTo>
                  <a:lnTo>
                    <a:pt x="1390" y="1726"/>
                  </a:lnTo>
                  <a:lnTo>
                    <a:pt x="1378" y="1723"/>
                  </a:lnTo>
                  <a:lnTo>
                    <a:pt x="1366" y="1718"/>
                  </a:lnTo>
                  <a:lnTo>
                    <a:pt x="1353" y="1714"/>
                  </a:lnTo>
                  <a:lnTo>
                    <a:pt x="1341" y="1708"/>
                  </a:lnTo>
                  <a:lnTo>
                    <a:pt x="1328" y="1701"/>
                  </a:lnTo>
                  <a:lnTo>
                    <a:pt x="1317" y="1695"/>
                  </a:lnTo>
                  <a:lnTo>
                    <a:pt x="1306" y="1687"/>
                  </a:lnTo>
                  <a:lnTo>
                    <a:pt x="1296" y="1679"/>
                  </a:lnTo>
                  <a:lnTo>
                    <a:pt x="1284" y="1671"/>
                  </a:lnTo>
                  <a:lnTo>
                    <a:pt x="1274" y="1662"/>
                  </a:lnTo>
                  <a:lnTo>
                    <a:pt x="1264" y="1652"/>
                  </a:lnTo>
                  <a:lnTo>
                    <a:pt x="1255" y="1642"/>
                  </a:lnTo>
                  <a:lnTo>
                    <a:pt x="1246" y="1630"/>
                  </a:lnTo>
                  <a:lnTo>
                    <a:pt x="1238" y="1619"/>
                  </a:lnTo>
                  <a:lnTo>
                    <a:pt x="1230" y="1608"/>
                  </a:lnTo>
                  <a:lnTo>
                    <a:pt x="1223" y="1596"/>
                  </a:lnTo>
                  <a:lnTo>
                    <a:pt x="1218" y="1584"/>
                  </a:lnTo>
                  <a:lnTo>
                    <a:pt x="1212" y="1573"/>
                  </a:lnTo>
                  <a:lnTo>
                    <a:pt x="1206" y="1560"/>
                  </a:lnTo>
                  <a:lnTo>
                    <a:pt x="1202" y="1548"/>
                  </a:lnTo>
                  <a:lnTo>
                    <a:pt x="1199" y="1535"/>
                  </a:lnTo>
                  <a:lnTo>
                    <a:pt x="1195" y="1522"/>
                  </a:lnTo>
                  <a:lnTo>
                    <a:pt x="1193" y="1510"/>
                  </a:lnTo>
                  <a:lnTo>
                    <a:pt x="1191" y="1496"/>
                  </a:lnTo>
                  <a:lnTo>
                    <a:pt x="1190" y="1484"/>
                  </a:lnTo>
                  <a:lnTo>
                    <a:pt x="1190" y="1470"/>
                  </a:lnTo>
                  <a:lnTo>
                    <a:pt x="1190" y="1458"/>
                  </a:lnTo>
                  <a:lnTo>
                    <a:pt x="1190" y="1444"/>
                  </a:lnTo>
                  <a:lnTo>
                    <a:pt x="1191" y="1432"/>
                  </a:lnTo>
                  <a:lnTo>
                    <a:pt x="1193" y="1418"/>
                  </a:lnTo>
                  <a:lnTo>
                    <a:pt x="1195" y="1406"/>
                  </a:lnTo>
                  <a:lnTo>
                    <a:pt x="1199" y="1393"/>
                  </a:lnTo>
                  <a:lnTo>
                    <a:pt x="1202" y="1380"/>
                  </a:lnTo>
                  <a:lnTo>
                    <a:pt x="1206" y="1367"/>
                  </a:lnTo>
                  <a:lnTo>
                    <a:pt x="1211" y="1356"/>
                  </a:lnTo>
                  <a:lnTo>
                    <a:pt x="1217" y="1344"/>
                  </a:lnTo>
                  <a:lnTo>
                    <a:pt x="1223" y="1331"/>
                  </a:lnTo>
                  <a:lnTo>
                    <a:pt x="1230" y="1320"/>
                  </a:lnTo>
                  <a:lnTo>
                    <a:pt x="1237" y="1309"/>
                  </a:lnTo>
                  <a:lnTo>
                    <a:pt x="1245" y="1297"/>
                  </a:lnTo>
                  <a:lnTo>
                    <a:pt x="1254" y="1287"/>
                  </a:lnTo>
                  <a:lnTo>
                    <a:pt x="1263" y="1277"/>
                  </a:lnTo>
                  <a:lnTo>
                    <a:pt x="1273" y="1267"/>
                  </a:lnTo>
                  <a:close/>
                  <a:moveTo>
                    <a:pt x="1275" y="1972"/>
                  </a:moveTo>
                  <a:lnTo>
                    <a:pt x="1384" y="2391"/>
                  </a:lnTo>
                  <a:lnTo>
                    <a:pt x="1387" y="2408"/>
                  </a:lnTo>
                  <a:lnTo>
                    <a:pt x="1388" y="2424"/>
                  </a:lnTo>
                  <a:lnTo>
                    <a:pt x="1388" y="2430"/>
                  </a:lnTo>
                  <a:lnTo>
                    <a:pt x="1387" y="2437"/>
                  </a:lnTo>
                  <a:lnTo>
                    <a:pt x="1386" y="2444"/>
                  </a:lnTo>
                  <a:lnTo>
                    <a:pt x="1384" y="2451"/>
                  </a:lnTo>
                  <a:lnTo>
                    <a:pt x="1346" y="2447"/>
                  </a:lnTo>
                  <a:lnTo>
                    <a:pt x="1310" y="2443"/>
                  </a:lnTo>
                  <a:lnTo>
                    <a:pt x="1274" y="2436"/>
                  </a:lnTo>
                  <a:lnTo>
                    <a:pt x="1238" y="2428"/>
                  </a:lnTo>
                  <a:lnTo>
                    <a:pt x="1210" y="2421"/>
                  </a:lnTo>
                  <a:lnTo>
                    <a:pt x="1183" y="2413"/>
                  </a:lnTo>
                  <a:lnTo>
                    <a:pt x="1155" y="2406"/>
                  </a:lnTo>
                  <a:lnTo>
                    <a:pt x="1127" y="2397"/>
                  </a:lnTo>
                  <a:lnTo>
                    <a:pt x="1100" y="2386"/>
                  </a:lnTo>
                  <a:lnTo>
                    <a:pt x="1074" y="2375"/>
                  </a:lnTo>
                  <a:lnTo>
                    <a:pt x="1047" y="2364"/>
                  </a:lnTo>
                  <a:lnTo>
                    <a:pt x="1021" y="2351"/>
                  </a:lnTo>
                  <a:lnTo>
                    <a:pt x="997" y="2338"/>
                  </a:lnTo>
                  <a:lnTo>
                    <a:pt x="971" y="2324"/>
                  </a:lnTo>
                  <a:lnTo>
                    <a:pt x="946" y="2310"/>
                  </a:lnTo>
                  <a:lnTo>
                    <a:pt x="922" y="2294"/>
                  </a:lnTo>
                  <a:lnTo>
                    <a:pt x="898" y="2278"/>
                  </a:lnTo>
                  <a:lnTo>
                    <a:pt x="875" y="2261"/>
                  </a:lnTo>
                  <a:lnTo>
                    <a:pt x="852" y="2244"/>
                  </a:lnTo>
                  <a:lnTo>
                    <a:pt x="830" y="2226"/>
                  </a:lnTo>
                  <a:lnTo>
                    <a:pt x="808" y="2208"/>
                  </a:lnTo>
                  <a:lnTo>
                    <a:pt x="787" y="2189"/>
                  </a:lnTo>
                  <a:lnTo>
                    <a:pt x="766" y="2170"/>
                  </a:lnTo>
                  <a:lnTo>
                    <a:pt x="747" y="2149"/>
                  </a:lnTo>
                  <a:lnTo>
                    <a:pt x="728" y="2129"/>
                  </a:lnTo>
                  <a:lnTo>
                    <a:pt x="709" y="2109"/>
                  </a:lnTo>
                  <a:lnTo>
                    <a:pt x="692" y="2086"/>
                  </a:lnTo>
                  <a:lnTo>
                    <a:pt x="674" y="2065"/>
                  </a:lnTo>
                  <a:lnTo>
                    <a:pt x="685" y="2056"/>
                  </a:lnTo>
                  <a:lnTo>
                    <a:pt x="698" y="2047"/>
                  </a:lnTo>
                  <a:lnTo>
                    <a:pt x="711" y="2040"/>
                  </a:lnTo>
                  <a:lnTo>
                    <a:pt x="726" y="2033"/>
                  </a:lnTo>
                  <a:lnTo>
                    <a:pt x="1117" y="1890"/>
                  </a:lnTo>
                  <a:lnTo>
                    <a:pt x="1130" y="1885"/>
                  </a:lnTo>
                  <a:lnTo>
                    <a:pt x="1142" y="1883"/>
                  </a:lnTo>
                  <a:lnTo>
                    <a:pt x="1156" y="1882"/>
                  </a:lnTo>
                  <a:lnTo>
                    <a:pt x="1168" y="1882"/>
                  </a:lnTo>
                  <a:lnTo>
                    <a:pt x="1180" y="1883"/>
                  </a:lnTo>
                  <a:lnTo>
                    <a:pt x="1192" y="1885"/>
                  </a:lnTo>
                  <a:lnTo>
                    <a:pt x="1203" y="1890"/>
                  </a:lnTo>
                  <a:lnTo>
                    <a:pt x="1214" y="1894"/>
                  </a:lnTo>
                  <a:lnTo>
                    <a:pt x="1224" y="1901"/>
                  </a:lnTo>
                  <a:lnTo>
                    <a:pt x="1235" y="1908"/>
                  </a:lnTo>
                  <a:lnTo>
                    <a:pt x="1244" y="1917"/>
                  </a:lnTo>
                  <a:lnTo>
                    <a:pt x="1252" y="1926"/>
                  </a:lnTo>
                  <a:lnTo>
                    <a:pt x="1259" y="1936"/>
                  </a:lnTo>
                  <a:lnTo>
                    <a:pt x="1265" y="1947"/>
                  </a:lnTo>
                  <a:lnTo>
                    <a:pt x="1271" y="1959"/>
                  </a:lnTo>
                  <a:lnTo>
                    <a:pt x="1275" y="1972"/>
                  </a:lnTo>
                  <a:close/>
                  <a:moveTo>
                    <a:pt x="554" y="1675"/>
                  </a:moveTo>
                  <a:lnTo>
                    <a:pt x="540" y="1684"/>
                  </a:lnTo>
                  <a:lnTo>
                    <a:pt x="526" y="1690"/>
                  </a:lnTo>
                  <a:lnTo>
                    <a:pt x="511" y="1693"/>
                  </a:lnTo>
                  <a:lnTo>
                    <a:pt x="498" y="1695"/>
                  </a:lnTo>
                  <a:lnTo>
                    <a:pt x="496" y="1681"/>
                  </a:lnTo>
                  <a:lnTo>
                    <a:pt x="492" y="1669"/>
                  </a:lnTo>
                  <a:lnTo>
                    <a:pt x="490" y="1655"/>
                  </a:lnTo>
                  <a:lnTo>
                    <a:pt x="487" y="1642"/>
                  </a:lnTo>
                  <a:lnTo>
                    <a:pt x="482" y="1613"/>
                  </a:lnTo>
                  <a:lnTo>
                    <a:pt x="477" y="1585"/>
                  </a:lnTo>
                  <a:lnTo>
                    <a:pt x="475" y="1556"/>
                  </a:lnTo>
                  <a:lnTo>
                    <a:pt x="473" y="1528"/>
                  </a:lnTo>
                  <a:lnTo>
                    <a:pt x="472" y="1498"/>
                  </a:lnTo>
                  <a:lnTo>
                    <a:pt x="471" y="1470"/>
                  </a:lnTo>
                  <a:lnTo>
                    <a:pt x="471" y="1441"/>
                  </a:lnTo>
                  <a:lnTo>
                    <a:pt x="472" y="1412"/>
                  </a:lnTo>
                  <a:lnTo>
                    <a:pt x="474" y="1383"/>
                  </a:lnTo>
                  <a:lnTo>
                    <a:pt x="476" y="1355"/>
                  </a:lnTo>
                  <a:lnTo>
                    <a:pt x="480" y="1326"/>
                  </a:lnTo>
                  <a:lnTo>
                    <a:pt x="484" y="1297"/>
                  </a:lnTo>
                  <a:lnTo>
                    <a:pt x="490" y="1269"/>
                  </a:lnTo>
                  <a:lnTo>
                    <a:pt x="496" y="1241"/>
                  </a:lnTo>
                  <a:lnTo>
                    <a:pt x="503" y="1213"/>
                  </a:lnTo>
                  <a:lnTo>
                    <a:pt x="510" y="1186"/>
                  </a:lnTo>
                  <a:lnTo>
                    <a:pt x="519" y="1157"/>
                  </a:lnTo>
                  <a:lnTo>
                    <a:pt x="528" y="1130"/>
                  </a:lnTo>
                  <a:lnTo>
                    <a:pt x="538" y="1103"/>
                  </a:lnTo>
                  <a:lnTo>
                    <a:pt x="550" y="1076"/>
                  </a:lnTo>
                  <a:lnTo>
                    <a:pt x="561" y="1050"/>
                  </a:lnTo>
                  <a:lnTo>
                    <a:pt x="573" y="1024"/>
                  </a:lnTo>
                  <a:lnTo>
                    <a:pt x="586" y="998"/>
                  </a:lnTo>
                  <a:lnTo>
                    <a:pt x="600" y="973"/>
                  </a:lnTo>
                  <a:lnTo>
                    <a:pt x="611" y="957"/>
                  </a:lnTo>
                  <a:lnTo>
                    <a:pt x="621" y="940"/>
                  </a:lnTo>
                  <a:lnTo>
                    <a:pt x="631" y="923"/>
                  </a:lnTo>
                  <a:lnTo>
                    <a:pt x="642" y="907"/>
                  </a:lnTo>
                  <a:lnTo>
                    <a:pt x="649" y="909"/>
                  </a:lnTo>
                  <a:lnTo>
                    <a:pt x="655" y="913"/>
                  </a:lnTo>
                  <a:lnTo>
                    <a:pt x="660" y="916"/>
                  </a:lnTo>
                  <a:lnTo>
                    <a:pt x="667" y="920"/>
                  </a:lnTo>
                  <a:lnTo>
                    <a:pt x="678" y="931"/>
                  </a:lnTo>
                  <a:lnTo>
                    <a:pt x="690" y="943"/>
                  </a:lnTo>
                  <a:lnTo>
                    <a:pt x="936" y="1268"/>
                  </a:lnTo>
                  <a:lnTo>
                    <a:pt x="944" y="1279"/>
                  </a:lnTo>
                  <a:lnTo>
                    <a:pt x="949" y="1292"/>
                  </a:lnTo>
                  <a:lnTo>
                    <a:pt x="955" y="1303"/>
                  </a:lnTo>
                  <a:lnTo>
                    <a:pt x="958" y="1315"/>
                  </a:lnTo>
                  <a:lnTo>
                    <a:pt x="960" y="1328"/>
                  </a:lnTo>
                  <a:lnTo>
                    <a:pt x="962" y="1340"/>
                  </a:lnTo>
                  <a:lnTo>
                    <a:pt x="962" y="1353"/>
                  </a:lnTo>
                  <a:lnTo>
                    <a:pt x="959" y="1365"/>
                  </a:lnTo>
                  <a:lnTo>
                    <a:pt x="957" y="1376"/>
                  </a:lnTo>
                  <a:lnTo>
                    <a:pt x="953" y="1389"/>
                  </a:lnTo>
                  <a:lnTo>
                    <a:pt x="948" y="1400"/>
                  </a:lnTo>
                  <a:lnTo>
                    <a:pt x="941" y="1410"/>
                  </a:lnTo>
                  <a:lnTo>
                    <a:pt x="934" y="1420"/>
                  </a:lnTo>
                  <a:lnTo>
                    <a:pt x="925" y="1431"/>
                  </a:lnTo>
                  <a:lnTo>
                    <a:pt x="915" y="1440"/>
                  </a:lnTo>
                  <a:lnTo>
                    <a:pt x="905" y="1447"/>
                  </a:lnTo>
                  <a:lnTo>
                    <a:pt x="554" y="1675"/>
                  </a:lnTo>
                  <a:close/>
                  <a:moveTo>
                    <a:pt x="2372" y="1850"/>
                  </a:moveTo>
                  <a:lnTo>
                    <a:pt x="2361" y="1877"/>
                  </a:lnTo>
                  <a:lnTo>
                    <a:pt x="2348" y="1903"/>
                  </a:lnTo>
                  <a:lnTo>
                    <a:pt x="2336" y="1928"/>
                  </a:lnTo>
                  <a:lnTo>
                    <a:pt x="2321" y="1954"/>
                  </a:lnTo>
                  <a:lnTo>
                    <a:pt x="2307" y="1978"/>
                  </a:lnTo>
                  <a:lnTo>
                    <a:pt x="2292" y="2003"/>
                  </a:lnTo>
                  <a:lnTo>
                    <a:pt x="2275" y="2026"/>
                  </a:lnTo>
                  <a:lnTo>
                    <a:pt x="2259" y="2050"/>
                  </a:lnTo>
                  <a:lnTo>
                    <a:pt x="2241" y="2073"/>
                  </a:lnTo>
                  <a:lnTo>
                    <a:pt x="2223" y="2095"/>
                  </a:lnTo>
                  <a:lnTo>
                    <a:pt x="2205" y="2118"/>
                  </a:lnTo>
                  <a:lnTo>
                    <a:pt x="2185" y="2139"/>
                  </a:lnTo>
                  <a:lnTo>
                    <a:pt x="2166" y="2160"/>
                  </a:lnTo>
                  <a:lnTo>
                    <a:pt x="2144" y="2180"/>
                  </a:lnTo>
                  <a:lnTo>
                    <a:pt x="2124" y="2199"/>
                  </a:lnTo>
                  <a:lnTo>
                    <a:pt x="2101" y="2218"/>
                  </a:lnTo>
                  <a:lnTo>
                    <a:pt x="2080" y="2236"/>
                  </a:lnTo>
                  <a:lnTo>
                    <a:pt x="2056" y="2254"/>
                  </a:lnTo>
                  <a:lnTo>
                    <a:pt x="2034" y="2271"/>
                  </a:lnTo>
                  <a:lnTo>
                    <a:pt x="2010" y="2288"/>
                  </a:lnTo>
                  <a:lnTo>
                    <a:pt x="1985" y="2303"/>
                  </a:lnTo>
                  <a:lnTo>
                    <a:pt x="1961" y="2319"/>
                  </a:lnTo>
                  <a:lnTo>
                    <a:pt x="1935" y="2332"/>
                  </a:lnTo>
                  <a:lnTo>
                    <a:pt x="1911" y="2346"/>
                  </a:lnTo>
                  <a:lnTo>
                    <a:pt x="1882" y="2360"/>
                  </a:lnTo>
                  <a:lnTo>
                    <a:pt x="1853" y="2373"/>
                  </a:lnTo>
                  <a:lnTo>
                    <a:pt x="1824" y="2385"/>
                  </a:lnTo>
                  <a:lnTo>
                    <a:pt x="1794" y="2397"/>
                  </a:lnTo>
                  <a:lnTo>
                    <a:pt x="1790" y="2391"/>
                  </a:lnTo>
                  <a:lnTo>
                    <a:pt x="1786" y="2384"/>
                  </a:lnTo>
                  <a:lnTo>
                    <a:pt x="1784" y="2377"/>
                  </a:lnTo>
                  <a:lnTo>
                    <a:pt x="1782" y="2371"/>
                  </a:lnTo>
                  <a:lnTo>
                    <a:pt x="1777" y="2355"/>
                  </a:lnTo>
                  <a:lnTo>
                    <a:pt x="1776" y="2338"/>
                  </a:lnTo>
                  <a:lnTo>
                    <a:pt x="1762" y="1907"/>
                  </a:lnTo>
                  <a:lnTo>
                    <a:pt x="1762" y="1893"/>
                  </a:lnTo>
                  <a:lnTo>
                    <a:pt x="1764" y="1881"/>
                  </a:lnTo>
                  <a:lnTo>
                    <a:pt x="1766" y="1867"/>
                  </a:lnTo>
                  <a:lnTo>
                    <a:pt x="1771" y="1856"/>
                  </a:lnTo>
                  <a:lnTo>
                    <a:pt x="1775" y="1845"/>
                  </a:lnTo>
                  <a:lnTo>
                    <a:pt x="1782" y="1835"/>
                  </a:lnTo>
                  <a:lnTo>
                    <a:pt x="1789" y="1824"/>
                  </a:lnTo>
                  <a:lnTo>
                    <a:pt x="1798" y="1816"/>
                  </a:lnTo>
                  <a:lnTo>
                    <a:pt x="1807" y="1809"/>
                  </a:lnTo>
                  <a:lnTo>
                    <a:pt x="1817" y="1802"/>
                  </a:lnTo>
                  <a:lnTo>
                    <a:pt x="1827" y="1796"/>
                  </a:lnTo>
                  <a:lnTo>
                    <a:pt x="1838" y="1791"/>
                  </a:lnTo>
                  <a:lnTo>
                    <a:pt x="1851" y="1787"/>
                  </a:lnTo>
                  <a:lnTo>
                    <a:pt x="1863" y="1785"/>
                  </a:lnTo>
                  <a:lnTo>
                    <a:pt x="1876" y="1784"/>
                  </a:lnTo>
                  <a:lnTo>
                    <a:pt x="1889" y="1785"/>
                  </a:lnTo>
                  <a:lnTo>
                    <a:pt x="2320" y="1819"/>
                  </a:lnTo>
                  <a:lnTo>
                    <a:pt x="2337" y="1821"/>
                  </a:lnTo>
                  <a:lnTo>
                    <a:pt x="2352" y="1825"/>
                  </a:lnTo>
                  <a:lnTo>
                    <a:pt x="2358" y="1829"/>
                  </a:lnTo>
                  <a:lnTo>
                    <a:pt x="2365" y="1832"/>
                  </a:lnTo>
                  <a:lnTo>
                    <a:pt x="2371" y="1836"/>
                  </a:lnTo>
                  <a:lnTo>
                    <a:pt x="2377" y="1839"/>
                  </a:lnTo>
                  <a:lnTo>
                    <a:pt x="2374" y="1845"/>
                  </a:lnTo>
                  <a:lnTo>
                    <a:pt x="2372" y="1850"/>
                  </a:lnTo>
                  <a:close/>
                  <a:moveTo>
                    <a:pt x="1469" y="907"/>
                  </a:moveTo>
                  <a:lnTo>
                    <a:pt x="1461" y="918"/>
                  </a:lnTo>
                  <a:lnTo>
                    <a:pt x="1452" y="927"/>
                  </a:lnTo>
                  <a:lnTo>
                    <a:pt x="1442" y="935"/>
                  </a:lnTo>
                  <a:lnTo>
                    <a:pt x="1432" y="942"/>
                  </a:lnTo>
                  <a:lnTo>
                    <a:pt x="1421" y="949"/>
                  </a:lnTo>
                  <a:lnTo>
                    <a:pt x="1410" y="953"/>
                  </a:lnTo>
                  <a:lnTo>
                    <a:pt x="1397" y="957"/>
                  </a:lnTo>
                  <a:lnTo>
                    <a:pt x="1385" y="959"/>
                  </a:lnTo>
                  <a:lnTo>
                    <a:pt x="1372" y="959"/>
                  </a:lnTo>
                  <a:lnTo>
                    <a:pt x="1360" y="959"/>
                  </a:lnTo>
                  <a:lnTo>
                    <a:pt x="1349" y="958"/>
                  </a:lnTo>
                  <a:lnTo>
                    <a:pt x="1336" y="954"/>
                  </a:lnTo>
                  <a:lnTo>
                    <a:pt x="1324" y="950"/>
                  </a:lnTo>
                  <a:lnTo>
                    <a:pt x="1312" y="945"/>
                  </a:lnTo>
                  <a:lnTo>
                    <a:pt x="1301" y="938"/>
                  </a:lnTo>
                  <a:lnTo>
                    <a:pt x="1290" y="929"/>
                  </a:lnTo>
                  <a:lnTo>
                    <a:pt x="977" y="669"/>
                  </a:lnTo>
                  <a:lnTo>
                    <a:pt x="965" y="657"/>
                  </a:lnTo>
                  <a:lnTo>
                    <a:pt x="955" y="645"/>
                  </a:lnTo>
                  <a:lnTo>
                    <a:pt x="950" y="639"/>
                  </a:lnTo>
                  <a:lnTo>
                    <a:pt x="947" y="633"/>
                  </a:lnTo>
                  <a:lnTo>
                    <a:pt x="945" y="627"/>
                  </a:lnTo>
                  <a:lnTo>
                    <a:pt x="942" y="620"/>
                  </a:lnTo>
                  <a:lnTo>
                    <a:pt x="963" y="608"/>
                  </a:lnTo>
                  <a:lnTo>
                    <a:pt x="984" y="595"/>
                  </a:lnTo>
                  <a:lnTo>
                    <a:pt x="1006" y="584"/>
                  </a:lnTo>
                  <a:lnTo>
                    <a:pt x="1027" y="573"/>
                  </a:lnTo>
                  <a:lnTo>
                    <a:pt x="1050" y="563"/>
                  </a:lnTo>
                  <a:lnTo>
                    <a:pt x="1071" y="553"/>
                  </a:lnTo>
                  <a:lnTo>
                    <a:pt x="1094" y="544"/>
                  </a:lnTo>
                  <a:lnTo>
                    <a:pt x="1116" y="534"/>
                  </a:lnTo>
                  <a:lnTo>
                    <a:pt x="1143" y="525"/>
                  </a:lnTo>
                  <a:lnTo>
                    <a:pt x="1171" y="516"/>
                  </a:lnTo>
                  <a:lnTo>
                    <a:pt x="1199" y="509"/>
                  </a:lnTo>
                  <a:lnTo>
                    <a:pt x="1227" y="502"/>
                  </a:lnTo>
                  <a:lnTo>
                    <a:pt x="1255" y="495"/>
                  </a:lnTo>
                  <a:lnTo>
                    <a:pt x="1283" y="489"/>
                  </a:lnTo>
                  <a:lnTo>
                    <a:pt x="1311" y="485"/>
                  </a:lnTo>
                  <a:lnTo>
                    <a:pt x="1340" y="480"/>
                  </a:lnTo>
                  <a:lnTo>
                    <a:pt x="1369" y="478"/>
                  </a:lnTo>
                  <a:lnTo>
                    <a:pt x="1397" y="476"/>
                  </a:lnTo>
                  <a:lnTo>
                    <a:pt x="1426" y="475"/>
                  </a:lnTo>
                  <a:lnTo>
                    <a:pt x="1455" y="474"/>
                  </a:lnTo>
                  <a:lnTo>
                    <a:pt x="1484" y="474"/>
                  </a:lnTo>
                  <a:lnTo>
                    <a:pt x="1512" y="475"/>
                  </a:lnTo>
                  <a:lnTo>
                    <a:pt x="1542" y="477"/>
                  </a:lnTo>
                  <a:lnTo>
                    <a:pt x="1570" y="479"/>
                  </a:lnTo>
                  <a:lnTo>
                    <a:pt x="1612" y="485"/>
                  </a:lnTo>
                  <a:lnTo>
                    <a:pt x="1653" y="493"/>
                  </a:lnTo>
                  <a:lnTo>
                    <a:pt x="1695" y="502"/>
                  </a:lnTo>
                  <a:lnTo>
                    <a:pt x="1736" y="512"/>
                  </a:lnTo>
                  <a:lnTo>
                    <a:pt x="1733" y="525"/>
                  </a:lnTo>
                  <a:lnTo>
                    <a:pt x="1730" y="540"/>
                  </a:lnTo>
                  <a:lnTo>
                    <a:pt x="1723" y="554"/>
                  </a:lnTo>
                  <a:lnTo>
                    <a:pt x="1714" y="567"/>
                  </a:lnTo>
                  <a:lnTo>
                    <a:pt x="1469" y="907"/>
                  </a:lnTo>
                  <a:close/>
                  <a:moveTo>
                    <a:pt x="2316" y="963"/>
                  </a:moveTo>
                  <a:lnTo>
                    <a:pt x="2329" y="988"/>
                  </a:lnTo>
                  <a:lnTo>
                    <a:pt x="2343" y="1014"/>
                  </a:lnTo>
                  <a:lnTo>
                    <a:pt x="2356" y="1040"/>
                  </a:lnTo>
                  <a:lnTo>
                    <a:pt x="2368" y="1066"/>
                  </a:lnTo>
                  <a:lnTo>
                    <a:pt x="2379" y="1092"/>
                  </a:lnTo>
                  <a:lnTo>
                    <a:pt x="2389" y="1119"/>
                  </a:lnTo>
                  <a:lnTo>
                    <a:pt x="2399" y="1146"/>
                  </a:lnTo>
                  <a:lnTo>
                    <a:pt x="2408" y="1173"/>
                  </a:lnTo>
                  <a:lnTo>
                    <a:pt x="2416" y="1201"/>
                  </a:lnTo>
                  <a:lnTo>
                    <a:pt x="2423" y="1230"/>
                  </a:lnTo>
                  <a:lnTo>
                    <a:pt x="2430" y="1258"/>
                  </a:lnTo>
                  <a:lnTo>
                    <a:pt x="2435" y="1286"/>
                  </a:lnTo>
                  <a:lnTo>
                    <a:pt x="2440" y="1314"/>
                  </a:lnTo>
                  <a:lnTo>
                    <a:pt x="2443" y="1342"/>
                  </a:lnTo>
                  <a:lnTo>
                    <a:pt x="2447" y="1371"/>
                  </a:lnTo>
                  <a:lnTo>
                    <a:pt x="2449" y="1400"/>
                  </a:lnTo>
                  <a:lnTo>
                    <a:pt x="2450" y="1416"/>
                  </a:lnTo>
                  <a:lnTo>
                    <a:pt x="2450" y="1432"/>
                  </a:lnTo>
                  <a:lnTo>
                    <a:pt x="2444" y="1434"/>
                  </a:lnTo>
                  <a:lnTo>
                    <a:pt x="2437" y="1435"/>
                  </a:lnTo>
                  <a:lnTo>
                    <a:pt x="2430" y="1435"/>
                  </a:lnTo>
                  <a:lnTo>
                    <a:pt x="2423" y="1435"/>
                  </a:lnTo>
                  <a:lnTo>
                    <a:pt x="2407" y="1434"/>
                  </a:lnTo>
                  <a:lnTo>
                    <a:pt x="2390" y="1429"/>
                  </a:lnTo>
                  <a:lnTo>
                    <a:pt x="1977" y="1301"/>
                  </a:lnTo>
                  <a:lnTo>
                    <a:pt x="1965" y="1296"/>
                  </a:lnTo>
                  <a:lnTo>
                    <a:pt x="1952" y="1291"/>
                  </a:lnTo>
                  <a:lnTo>
                    <a:pt x="1942" y="1284"/>
                  </a:lnTo>
                  <a:lnTo>
                    <a:pt x="1932" y="1276"/>
                  </a:lnTo>
                  <a:lnTo>
                    <a:pt x="1923" y="1268"/>
                  </a:lnTo>
                  <a:lnTo>
                    <a:pt x="1915" y="1258"/>
                  </a:lnTo>
                  <a:lnTo>
                    <a:pt x="1908" y="1248"/>
                  </a:lnTo>
                  <a:lnTo>
                    <a:pt x="1903" y="1238"/>
                  </a:lnTo>
                  <a:lnTo>
                    <a:pt x="1898" y="1226"/>
                  </a:lnTo>
                  <a:lnTo>
                    <a:pt x="1895" y="1215"/>
                  </a:lnTo>
                  <a:lnTo>
                    <a:pt x="1892" y="1203"/>
                  </a:lnTo>
                  <a:lnTo>
                    <a:pt x="1892" y="1190"/>
                  </a:lnTo>
                  <a:lnTo>
                    <a:pt x="1892" y="1178"/>
                  </a:lnTo>
                  <a:lnTo>
                    <a:pt x="1894" y="1165"/>
                  </a:lnTo>
                  <a:lnTo>
                    <a:pt x="1897" y="1152"/>
                  </a:lnTo>
                  <a:lnTo>
                    <a:pt x="1902" y="1139"/>
                  </a:lnTo>
                  <a:lnTo>
                    <a:pt x="2064" y="756"/>
                  </a:lnTo>
                  <a:lnTo>
                    <a:pt x="2071" y="741"/>
                  </a:lnTo>
                  <a:lnTo>
                    <a:pt x="2079" y="727"/>
                  </a:lnTo>
                  <a:lnTo>
                    <a:pt x="2088" y="715"/>
                  </a:lnTo>
                  <a:lnTo>
                    <a:pt x="2098" y="705"/>
                  </a:lnTo>
                  <a:lnTo>
                    <a:pt x="2118" y="723"/>
                  </a:lnTo>
                  <a:lnTo>
                    <a:pt x="2138" y="741"/>
                  </a:lnTo>
                  <a:lnTo>
                    <a:pt x="2158" y="760"/>
                  </a:lnTo>
                  <a:lnTo>
                    <a:pt x="2177" y="779"/>
                  </a:lnTo>
                  <a:lnTo>
                    <a:pt x="2197" y="801"/>
                  </a:lnTo>
                  <a:lnTo>
                    <a:pt x="2215" y="822"/>
                  </a:lnTo>
                  <a:lnTo>
                    <a:pt x="2234" y="845"/>
                  </a:lnTo>
                  <a:lnTo>
                    <a:pt x="2251" y="867"/>
                  </a:lnTo>
                  <a:lnTo>
                    <a:pt x="2268" y="891"/>
                  </a:lnTo>
                  <a:lnTo>
                    <a:pt x="2285" y="915"/>
                  </a:lnTo>
                  <a:lnTo>
                    <a:pt x="2301" y="938"/>
                  </a:lnTo>
                  <a:lnTo>
                    <a:pt x="2316" y="9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341655" y="2859765"/>
              <a:ext cx="391292" cy="159446"/>
            </a:xfrm>
            <a:custGeom>
              <a:avLst/>
              <a:gdLst>
                <a:gd name="T0" fmla="*/ 1884 w 2371"/>
                <a:gd name="T1" fmla="*/ 429 h 2377"/>
                <a:gd name="T2" fmla="*/ 1860 w 2371"/>
                <a:gd name="T3" fmla="*/ 229 h 2377"/>
                <a:gd name="T4" fmla="*/ 1637 w 2371"/>
                <a:gd name="T5" fmla="*/ 338 h 2377"/>
                <a:gd name="T6" fmla="*/ 1612 w 2371"/>
                <a:gd name="T7" fmla="*/ 79 h 2377"/>
                <a:gd name="T8" fmla="*/ 1427 w 2371"/>
                <a:gd name="T9" fmla="*/ 236 h 2377"/>
                <a:gd name="T10" fmla="*/ 1322 w 2371"/>
                <a:gd name="T11" fmla="*/ 51 h 2377"/>
                <a:gd name="T12" fmla="*/ 1167 w 2371"/>
                <a:gd name="T13" fmla="*/ 70 h 2377"/>
                <a:gd name="T14" fmla="*/ 1032 w 2371"/>
                <a:gd name="T15" fmla="*/ 184 h 2377"/>
                <a:gd name="T16" fmla="*/ 860 w 2371"/>
                <a:gd name="T17" fmla="*/ 53 h 2377"/>
                <a:gd name="T18" fmla="*/ 807 w 2371"/>
                <a:gd name="T19" fmla="*/ 301 h 2377"/>
                <a:gd name="T20" fmla="*/ 592 w 2371"/>
                <a:gd name="T21" fmla="*/ 157 h 2377"/>
                <a:gd name="T22" fmla="*/ 587 w 2371"/>
                <a:gd name="T23" fmla="*/ 394 h 2377"/>
                <a:gd name="T24" fmla="*/ 388 w 2371"/>
                <a:gd name="T25" fmla="*/ 373 h 2377"/>
                <a:gd name="T26" fmla="*/ 292 w 2371"/>
                <a:gd name="T27" fmla="*/ 494 h 2377"/>
                <a:gd name="T28" fmla="*/ 320 w 2371"/>
                <a:gd name="T29" fmla="*/ 682 h 2377"/>
                <a:gd name="T30" fmla="*/ 91 w 2371"/>
                <a:gd name="T31" fmla="*/ 723 h 2377"/>
                <a:gd name="T32" fmla="*/ 256 w 2371"/>
                <a:gd name="T33" fmla="*/ 919 h 2377"/>
                <a:gd name="T34" fmla="*/ 11 w 2371"/>
                <a:gd name="T35" fmla="*/ 997 h 2377"/>
                <a:gd name="T36" fmla="*/ 182 w 2371"/>
                <a:gd name="T37" fmla="*/ 1154 h 2377"/>
                <a:gd name="T38" fmla="*/ 56 w 2371"/>
                <a:gd name="T39" fmla="*/ 1297 h 2377"/>
                <a:gd name="T40" fmla="*/ 72 w 2371"/>
                <a:gd name="T41" fmla="*/ 1449 h 2377"/>
                <a:gd name="T42" fmla="*/ 252 w 2371"/>
                <a:gd name="T43" fmla="*/ 1541 h 2377"/>
                <a:gd name="T44" fmla="*/ 128 w 2371"/>
                <a:gd name="T45" fmla="*/ 1743 h 2377"/>
                <a:gd name="T46" fmla="*/ 387 w 2371"/>
                <a:gd name="T47" fmla="*/ 1737 h 2377"/>
                <a:gd name="T48" fmla="*/ 296 w 2371"/>
                <a:gd name="T49" fmla="*/ 1974 h 2377"/>
                <a:gd name="T50" fmla="*/ 513 w 2371"/>
                <a:gd name="T51" fmla="*/ 1957 h 2377"/>
                <a:gd name="T52" fmla="*/ 566 w 2371"/>
                <a:gd name="T53" fmla="*/ 2125 h 2377"/>
                <a:gd name="T54" fmla="*/ 684 w 2371"/>
                <a:gd name="T55" fmla="*/ 2226 h 2377"/>
                <a:gd name="T56" fmla="*/ 874 w 2371"/>
                <a:gd name="T57" fmla="*/ 2126 h 2377"/>
                <a:gd name="T58" fmla="*/ 945 w 2371"/>
                <a:gd name="T59" fmla="*/ 2358 h 2377"/>
                <a:gd name="T60" fmla="*/ 1105 w 2371"/>
                <a:gd name="T61" fmla="*/ 2154 h 2377"/>
                <a:gd name="T62" fmla="*/ 1234 w 2371"/>
                <a:gd name="T63" fmla="*/ 2366 h 2377"/>
                <a:gd name="T64" fmla="*/ 1363 w 2371"/>
                <a:gd name="T65" fmla="*/ 2210 h 2377"/>
                <a:gd name="T66" fmla="*/ 1518 w 2371"/>
                <a:gd name="T67" fmla="*/ 2236 h 2377"/>
                <a:gd name="T68" fmla="*/ 1681 w 2371"/>
                <a:gd name="T69" fmla="*/ 2233 h 2377"/>
                <a:gd name="T70" fmla="*/ 1714 w 2371"/>
                <a:gd name="T71" fmla="*/ 2010 h 2377"/>
                <a:gd name="T72" fmla="*/ 1937 w 2371"/>
                <a:gd name="T73" fmla="*/ 2111 h 2377"/>
                <a:gd name="T74" fmla="*/ 1884 w 2371"/>
                <a:gd name="T75" fmla="*/ 1857 h 2377"/>
                <a:gd name="T76" fmla="*/ 2124 w 2371"/>
                <a:gd name="T77" fmla="*/ 1883 h 2377"/>
                <a:gd name="T78" fmla="*/ 2108 w 2371"/>
                <a:gd name="T79" fmla="*/ 1698 h 2377"/>
                <a:gd name="T80" fmla="*/ 2187 w 2371"/>
                <a:gd name="T81" fmla="*/ 1576 h 2377"/>
                <a:gd name="T82" fmla="*/ 2314 w 2371"/>
                <a:gd name="T83" fmla="*/ 1456 h 2377"/>
                <a:gd name="T84" fmla="*/ 2148 w 2371"/>
                <a:gd name="T85" fmla="*/ 1290 h 2377"/>
                <a:gd name="T86" fmla="*/ 2371 w 2371"/>
                <a:gd name="T87" fmla="*/ 1173 h 2377"/>
                <a:gd name="T88" fmla="*/ 2146 w 2371"/>
                <a:gd name="T89" fmla="*/ 1062 h 2377"/>
                <a:gd name="T90" fmla="*/ 2306 w 2371"/>
                <a:gd name="T91" fmla="*/ 892 h 2377"/>
                <a:gd name="T92" fmla="*/ 2176 w 2371"/>
                <a:gd name="T93" fmla="*/ 777 h 2377"/>
                <a:gd name="T94" fmla="*/ 2093 w 2371"/>
                <a:gd name="T95" fmla="*/ 657 h 2377"/>
                <a:gd name="T96" fmla="*/ 2104 w 2371"/>
                <a:gd name="T97" fmla="*/ 471 h 2377"/>
                <a:gd name="T98" fmla="*/ 1883 w 2371"/>
                <a:gd name="T99" fmla="*/ 1165 h 2377"/>
                <a:gd name="T100" fmla="*/ 1686 w 2371"/>
                <a:gd name="T101" fmla="*/ 681 h 2377"/>
                <a:gd name="T102" fmla="*/ 1251 w 2371"/>
                <a:gd name="T103" fmla="*/ 476 h 2377"/>
                <a:gd name="T104" fmla="*/ 1077 w 2371"/>
                <a:gd name="T105" fmla="*/ 803 h 2377"/>
                <a:gd name="T106" fmla="*/ 672 w 2371"/>
                <a:gd name="T107" fmla="*/ 1697 h 2377"/>
                <a:gd name="T108" fmla="*/ 1040 w 2371"/>
                <a:gd name="T109" fmla="*/ 1575 h 2377"/>
                <a:gd name="T110" fmla="*/ 473 w 2371"/>
                <a:gd name="T111" fmla="*/ 1067 h 2377"/>
                <a:gd name="T112" fmla="*/ 803 w 2371"/>
                <a:gd name="T113" fmla="*/ 1106 h 2377"/>
                <a:gd name="T114" fmla="*/ 1248 w 2371"/>
                <a:gd name="T115" fmla="*/ 1035 h 2377"/>
                <a:gd name="T116" fmla="*/ 1255 w 2371"/>
                <a:gd name="T117" fmla="*/ 1342 h 2377"/>
                <a:gd name="T118" fmla="*/ 1015 w 2371"/>
                <a:gd name="T119" fmla="*/ 1154 h 2377"/>
                <a:gd name="T120" fmla="*/ 1549 w 2371"/>
                <a:gd name="T121" fmla="*/ 1807 h 2377"/>
                <a:gd name="T122" fmla="*/ 1505 w 2371"/>
                <a:gd name="T123" fmla="*/ 1432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1" h="2377">
                  <a:moveTo>
                    <a:pt x="2009" y="501"/>
                  </a:moveTo>
                  <a:lnTo>
                    <a:pt x="1991" y="513"/>
                  </a:lnTo>
                  <a:lnTo>
                    <a:pt x="1973" y="523"/>
                  </a:lnTo>
                  <a:lnTo>
                    <a:pt x="1955" y="531"/>
                  </a:lnTo>
                  <a:lnTo>
                    <a:pt x="1938" y="538"/>
                  </a:lnTo>
                  <a:lnTo>
                    <a:pt x="1929" y="540"/>
                  </a:lnTo>
                  <a:lnTo>
                    <a:pt x="1921" y="541"/>
                  </a:lnTo>
                  <a:lnTo>
                    <a:pt x="1913" y="541"/>
                  </a:lnTo>
                  <a:lnTo>
                    <a:pt x="1905" y="540"/>
                  </a:lnTo>
                  <a:lnTo>
                    <a:pt x="1899" y="539"/>
                  </a:lnTo>
                  <a:lnTo>
                    <a:pt x="1891" y="535"/>
                  </a:lnTo>
                  <a:lnTo>
                    <a:pt x="1884" y="531"/>
                  </a:lnTo>
                  <a:lnTo>
                    <a:pt x="1878" y="524"/>
                  </a:lnTo>
                  <a:lnTo>
                    <a:pt x="1872" y="517"/>
                  </a:lnTo>
                  <a:lnTo>
                    <a:pt x="1868" y="510"/>
                  </a:lnTo>
                  <a:lnTo>
                    <a:pt x="1865" y="504"/>
                  </a:lnTo>
                  <a:lnTo>
                    <a:pt x="1864" y="496"/>
                  </a:lnTo>
                  <a:lnTo>
                    <a:pt x="1862" y="488"/>
                  </a:lnTo>
                  <a:lnTo>
                    <a:pt x="1864" y="480"/>
                  </a:lnTo>
                  <a:lnTo>
                    <a:pt x="1865" y="472"/>
                  </a:lnTo>
                  <a:lnTo>
                    <a:pt x="1867" y="464"/>
                  </a:lnTo>
                  <a:lnTo>
                    <a:pt x="1875" y="447"/>
                  </a:lnTo>
                  <a:lnTo>
                    <a:pt x="1884" y="429"/>
                  </a:lnTo>
                  <a:lnTo>
                    <a:pt x="1895" y="411"/>
                  </a:lnTo>
                  <a:lnTo>
                    <a:pt x="1906" y="393"/>
                  </a:lnTo>
                  <a:lnTo>
                    <a:pt x="1918" y="375"/>
                  </a:lnTo>
                  <a:lnTo>
                    <a:pt x="1928" y="357"/>
                  </a:lnTo>
                  <a:lnTo>
                    <a:pt x="1932" y="347"/>
                  </a:lnTo>
                  <a:lnTo>
                    <a:pt x="1936" y="338"/>
                  </a:lnTo>
                  <a:lnTo>
                    <a:pt x="1939" y="329"/>
                  </a:lnTo>
                  <a:lnTo>
                    <a:pt x="1941" y="320"/>
                  </a:lnTo>
                  <a:lnTo>
                    <a:pt x="1943" y="310"/>
                  </a:lnTo>
                  <a:lnTo>
                    <a:pt x="1941" y="301"/>
                  </a:lnTo>
                  <a:lnTo>
                    <a:pt x="1940" y="292"/>
                  </a:lnTo>
                  <a:lnTo>
                    <a:pt x="1938" y="283"/>
                  </a:lnTo>
                  <a:lnTo>
                    <a:pt x="1934" y="273"/>
                  </a:lnTo>
                  <a:lnTo>
                    <a:pt x="1928" y="266"/>
                  </a:lnTo>
                  <a:lnTo>
                    <a:pt x="1920" y="257"/>
                  </a:lnTo>
                  <a:lnTo>
                    <a:pt x="1911" y="249"/>
                  </a:lnTo>
                  <a:lnTo>
                    <a:pt x="1910" y="248"/>
                  </a:lnTo>
                  <a:lnTo>
                    <a:pt x="1910" y="248"/>
                  </a:lnTo>
                  <a:lnTo>
                    <a:pt x="1900" y="241"/>
                  </a:lnTo>
                  <a:lnTo>
                    <a:pt x="1890" y="235"/>
                  </a:lnTo>
                  <a:lnTo>
                    <a:pt x="1879" y="232"/>
                  </a:lnTo>
                  <a:lnTo>
                    <a:pt x="1869" y="229"/>
                  </a:lnTo>
                  <a:lnTo>
                    <a:pt x="1860" y="229"/>
                  </a:lnTo>
                  <a:lnTo>
                    <a:pt x="1851" y="231"/>
                  </a:lnTo>
                  <a:lnTo>
                    <a:pt x="1842" y="233"/>
                  </a:lnTo>
                  <a:lnTo>
                    <a:pt x="1833" y="236"/>
                  </a:lnTo>
                  <a:lnTo>
                    <a:pt x="1825" y="241"/>
                  </a:lnTo>
                  <a:lnTo>
                    <a:pt x="1816" y="245"/>
                  </a:lnTo>
                  <a:lnTo>
                    <a:pt x="1808" y="251"/>
                  </a:lnTo>
                  <a:lnTo>
                    <a:pt x="1800" y="258"/>
                  </a:lnTo>
                  <a:lnTo>
                    <a:pt x="1786" y="272"/>
                  </a:lnTo>
                  <a:lnTo>
                    <a:pt x="1770" y="288"/>
                  </a:lnTo>
                  <a:lnTo>
                    <a:pt x="1755" y="304"/>
                  </a:lnTo>
                  <a:lnTo>
                    <a:pt x="1741" y="319"/>
                  </a:lnTo>
                  <a:lnTo>
                    <a:pt x="1726" y="332"/>
                  </a:lnTo>
                  <a:lnTo>
                    <a:pt x="1711" y="343"/>
                  </a:lnTo>
                  <a:lnTo>
                    <a:pt x="1705" y="348"/>
                  </a:lnTo>
                  <a:lnTo>
                    <a:pt x="1697" y="351"/>
                  </a:lnTo>
                  <a:lnTo>
                    <a:pt x="1690" y="354"/>
                  </a:lnTo>
                  <a:lnTo>
                    <a:pt x="1682" y="355"/>
                  </a:lnTo>
                  <a:lnTo>
                    <a:pt x="1674" y="356"/>
                  </a:lnTo>
                  <a:lnTo>
                    <a:pt x="1666" y="355"/>
                  </a:lnTo>
                  <a:lnTo>
                    <a:pt x="1658" y="352"/>
                  </a:lnTo>
                  <a:lnTo>
                    <a:pt x="1650" y="348"/>
                  </a:lnTo>
                  <a:lnTo>
                    <a:pt x="1644" y="343"/>
                  </a:lnTo>
                  <a:lnTo>
                    <a:pt x="1637" y="338"/>
                  </a:lnTo>
                  <a:lnTo>
                    <a:pt x="1632" y="332"/>
                  </a:lnTo>
                  <a:lnTo>
                    <a:pt x="1628" y="325"/>
                  </a:lnTo>
                  <a:lnTo>
                    <a:pt x="1626" y="318"/>
                  </a:lnTo>
                  <a:lnTo>
                    <a:pt x="1623" y="311"/>
                  </a:lnTo>
                  <a:lnTo>
                    <a:pt x="1623" y="302"/>
                  </a:lnTo>
                  <a:lnTo>
                    <a:pt x="1623" y="294"/>
                  </a:lnTo>
                  <a:lnTo>
                    <a:pt x="1624" y="275"/>
                  </a:lnTo>
                  <a:lnTo>
                    <a:pt x="1629" y="255"/>
                  </a:lnTo>
                  <a:lnTo>
                    <a:pt x="1633" y="235"/>
                  </a:lnTo>
                  <a:lnTo>
                    <a:pt x="1639" y="215"/>
                  </a:lnTo>
                  <a:lnTo>
                    <a:pt x="1645" y="193"/>
                  </a:lnTo>
                  <a:lnTo>
                    <a:pt x="1649" y="173"/>
                  </a:lnTo>
                  <a:lnTo>
                    <a:pt x="1650" y="163"/>
                  </a:lnTo>
                  <a:lnTo>
                    <a:pt x="1651" y="153"/>
                  </a:lnTo>
                  <a:lnTo>
                    <a:pt x="1651" y="143"/>
                  </a:lnTo>
                  <a:lnTo>
                    <a:pt x="1650" y="134"/>
                  </a:lnTo>
                  <a:lnTo>
                    <a:pt x="1649" y="125"/>
                  </a:lnTo>
                  <a:lnTo>
                    <a:pt x="1646" y="116"/>
                  </a:lnTo>
                  <a:lnTo>
                    <a:pt x="1641" y="108"/>
                  </a:lnTo>
                  <a:lnTo>
                    <a:pt x="1637" y="100"/>
                  </a:lnTo>
                  <a:lnTo>
                    <a:pt x="1630" y="93"/>
                  </a:lnTo>
                  <a:lnTo>
                    <a:pt x="1622" y="86"/>
                  </a:lnTo>
                  <a:lnTo>
                    <a:pt x="1612" y="79"/>
                  </a:lnTo>
                  <a:lnTo>
                    <a:pt x="1601" y="75"/>
                  </a:lnTo>
                  <a:lnTo>
                    <a:pt x="1600" y="75"/>
                  </a:lnTo>
                  <a:lnTo>
                    <a:pt x="1600" y="74"/>
                  </a:lnTo>
                  <a:lnTo>
                    <a:pt x="1587" y="70"/>
                  </a:lnTo>
                  <a:lnTo>
                    <a:pt x="1576" y="68"/>
                  </a:lnTo>
                  <a:lnTo>
                    <a:pt x="1566" y="68"/>
                  </a:lnTo>
                  <a:lnTo>
                    <a:pt x="1556" y="69"/>
                  </a:lnTo>
                  <a:lnTo>
                    <a:pt x="1547" y="71"/>
                  </a:lnTo>
                  <a:lnTo>
                    <a:pt x="1539" y="75"/>
                  </a:lnTo>
                  <a:lnTo>
                    <a:pt x="1531" y="81"/>
                  </a:lnTo>
                  <a:lnTo>
                    <a:pt x="1523" y="86"/>
                  </a:lnTo>
                  <a:lnTo>
                    <a:pt x="1516" y="93"/>
                  </a:lnTo>
                  <a:lnTo>
                    <a:pt x="1509" y="100"/>
                  </a:lnTo>
                  <a:lnTo>
                    <a:pt x="1504" y="108"/>
                  </a:lnTo>
                  <a:lnTo>
                    <a:pt x="1498" y="117"/>
                  </a:lnTo>
                  <a:lnTo>
                    <a:pt x="1488" y="135"/>
                  </a:lnTo>
                  <a:lnTo>
                    <a:pt x="1478" y="154"/>
                  </a:lnTo>
                  <a:lnTo>
                    <a:pt x="1469" y="173"/>
                  </a:lnTo>
                  <a:lnTo>
                    <a:pt x="1459" y="192"/>
                  </a:lnTo>
                  <a:lnTo>
                    <a:pt x="1450" y="209"/>
                  </a:lnTo>
                  <a:lnTo>
                    <a:pt x="1438" y="224"/>
                  </a:lnTo>
                  <a:lnTo>
                    <a:pt x="1433" y="231"/>
                  </a:lnTo>
                  <a:lnTo>
                    <a:pt x="1427" y="236"/>
                  </a:lnTo>
                  <a:lnTo>
                    <a:pt x="1420" y="241"/>
                  </a:lnTo>
                  <a:lnTo>
                    <a:pt x="1413" y="244"/>
                  </a:lnTo>
                  <a:lnTo>
                    <a:pt x="1407" y="248"/>
                  </a:lnTo>
                  <a:lnTo>
                    <a:pt x="1399" y="249"/>
                  </a:lnTo>
                  <a:lnTo>
                    <a:pt x="1391" y="249"/>
                  </a:lnTo>
                  <a:lnTo>
                    <a:pt x="1382" y="248"/>
                  </a:lnTo>
                  <a:lnTo>
                    <a:pt x="1373" y="245"/>
                  </a:lnTo>
                  <a:lnTo>
                    <a:pt x="1366" y="242"/>
                  </a:lnTo>
                  <a:lnTo>
                    <a:pt x="1359" y="237"/>
                  </a:lnTo>
                  <a:lnTo>
                    <a:pt x="1354" y="232"/>
                  </a:lnTo>
                  <a:lnTo>
                    <a:pt x="1349" y="226"/>
                  </a:lnTo>
                  <a:lnTo>
                    <a:pt x="1345" y="219"/>
                  </a:lnTo>
                  <a:lnTo>
                    <a:pt x="1341" y="211"/>
                  </a:lnTo>
                  <a:lnTo>
                    <a:pt x="1339" y="204"/>
                  </a:lnTo>
                  <a:lnTo>
                    <a:pt x="1336" y="185"/>
                  </a:lnTo>
                  <a:lnTo>
                    <a:pt x="1333" y="165"/>
                  </a:lnTo>
                  <a:lnTo>
                    <a:pt x="1332" y="145"/>
                  </a:lnTo>
                  <a:lnTo>
                    <a:pt x="1331" y="123"/>
                  </a:lnTo>
                  <a:lnTo>
                    <a:pt x="1330" y="102"/>
                  </a:lnTo>
                  <a:lnTo>
                    <a:pt x="1329" y="81"/>
                  </a:lnTo>
                  <a:lnTo>
                    <a:pt x="1327" y="70"/>
                  </a:lnTo>
                  <a:lnTo>
                    <a:pt x="1324" y="60"/>
                  </a:lnTo>
                  <a:lnTo>
                    <a:pt x="1322" y="51"/>
                  </a:lnTo>
                  <a:lnTo>
                    <a:pt x="1319" y="42"/>
                  </a:lnTo>
                  <a:lnTo>
                    <a:pt x="1314" y="34"/>
                  </a:lnTo>
                  <a:lnTo>
                    <a:pt x="1308" y="26"/>
                  </a:lnTo>
                  <a:lnTo>
                    <a:pt x="1303" y="20"/>
                  </a:lnTo>
                  <a:lnTo>
                    <a:pt x="1295" y="14"/>
                  </a:lnTo>
                  <a:lnTo>
                    <a:pt x="1286" y="9"/>
                  </a:lnTo>
                  <a:lnTo>
                    <a:pt x="1277" y="5"/>
                  </a:lnTo>
                  <a:lnTo>
                    <a:pt x="1266" y="3"/>
                  </a:lnTo>
                  <a:lnTo>
                    <a:pt x="1253" y="0"/>
                  </a:lnTo>
                  <a:lnTo>
                    <a:pt x="1252" y="0"/>
                  </a:lnTo>
                  <a:lnTo>
                    <a:pt x="1252" y="0"/>
                  </a:lnTo>
                  <a:lnTo>
                    <a:pt x="1240" y="2"/>
                  </a:lnTo>
                  <a:lnTo>
                    <a:pt x="1228" y="3"/>
                  </a:lnTo>
                  <a:lnTo>
                    <a:pt x="1218" y="5"/>
                  </a:lnTo>
                  <a:lnTo>
                    <a:pt x="1209" y="9"/>
                  </a:lnTo>
                  <a:lnTo>
                    <a:pt x="1201" y="14"/>
                  </a:lnTo>
                  <a:lnTo>
                    <a:pt x="1194" y="21"/>
                  </a:lnTo>
                  <a:lnTo>
                    <a:pt x="1188" y="26"/>
                  </a:lnTo>
                  <a:lnTo>
                    <a:pt x="1183" y="34"/>
                  </a:lnTo>
                  <a:lnTo>
                    <a:pt x="1178" y="42"/>
                  </a:lnTo>
                  <a:lnTo>
                    <a:pt x="1174" y="51"/>
                  </a:lnTo>
                  <a:lnTo>
                    <a:pt x="1171" y="60"/>
                  </a:lnTo>
                  <a:lnTo>
                    <a:pt x="1167" y="70"/>
                  </a:lnTo>
                  <a:lnTo>
                    <a:pt x="1163" y="91"/>
                  </a:lnTo>
                  <a:lnTo>
                    <a:pt x="1160" y="112"/>
                  </a:lnTo>
                  <a:lnTo>
                    <a:pt x="1156" y="134"/>
                  </a:lnTo>
                  <a:lnTo>
                    <a:pt x="1153" y="154"/>
                  </a:lnTo>
                  <a:lnTo>
                    <a:pt x="1148" y="174"/>
                  </a:lnTo>
                  <a:lnTo>
                    <a:pt x="1143" y="191"/>
                  </a:lnTo>
                  <a:lnTo>
                    <a:pt x="1139" y="199"/>
                  </a:lnTo>
                  <a:lnTo>
                    <a:pt x="1135" y="207"/>
                  </a:lnTo>
                  <a:lnTo>
                    <a:pt x="1130" y="213"/>
                  </a:lnTo>
                  <a:lnTo>
                    <a:pt x="1126" y="218"/>
                  </a:lnTo>
                  <a:lnTo>
                    <a:pt x="1119" y="223"/>
                  </a:lnTo>
                  <a:lnTo>
                    <a:pt x="1112" y="226"/>
                  </a:lnTo>
                  <a:lnTo>
                    <a:pt x="1104" y="229"/>
                  </a:lnTo>
                  <a:lnTo>
                    <a:pt x="1095" y="231"/>
                  </a:lnTo>
                  <a:lnTo>
                    <a:pt x="1086" y="231"/>
                  </a:lnTo>
                  <a:lnTo>
                    <a:pt x="1077" y="229"/>
                  </a:lnTo>
                  <a:lnTo>
                    <a:pt x="1070" y="227"/>
                  </a:lnTo>
                  <a:lnTo>
                    <a:pt x="1064" y="224"/>
                  </a:lnTo>
                  <a:lnTo>
                    <a:pt x="1057" y="219"/>
                  </a:lnTo>
                  <a:lnTo>
                    <a:pt x="1051" y="214"/>
                  </a:lnTo>
                  <a:lnTo>
                    <a:pt x="1046" y="207"/>
                  </a:lnTo>
                  <a:lnTo>
                    <a:pt x="1041" y="200"/>
                  </a:lnTo>
                  <a:lnTo>
                    <a:pt x="1032" y="184"/>
                  </a:lnTo>
                  <a:lnTo>
                    <a:pt x="1024" y="166"/>
                  </a:lnTo>
                  <a:lnTo>
                    <a:pt x="1017" y="146"/>
                  </a:lnTo>
                  <a:lnTo>
                    <a:pt x="1011" y="126"/>
                  </a:lnTo>
                  <a:lnTo>
                    <a:pt x="1003" y="105"/>
                  </a:lnTo>
                  <a:lnTo>
                    <a:pt x="995" y="86"/>
                  </a:lnTo>
                  <a:lnTo>
                    <a:pt x="990" y="77"/>
                  </a:lnTo>
                  <a:lnTo>
                    <a:pt x="986" y="68"/>
                  </a:lnTo>
                  <a:lnTo>
                    <a:pt x="980" y="60"/>
                  </a:lnTo>
                  <a:lnTo>
                    <a:pt x="974" y="52"/>
                  </a:lnTo>
                  <a:lnTo>
                    <a:pt x="968" y="46"/>
                  </a:lnTo>
                  <a:lnTo>
                    <a:pt x="960" y="40"/>
                  </a:lnTo>
                  <a:lnTo>
                    <a:pt x="952" y="35"/>
                  </a:lnTo>
                  <a:lnTo>
                    <a:pt x="944" y="32"/>
                  </a:lnTo>
                  <a:lnTo>
                    <a:pt x="934" y="30"/>
                  </a:lnTo>
                  <a:lnTo>
                    <a:pt x="924" y="30"/>
                  </a:lnTo>
                  <a:lnTo>
                    <a:pt x="912" y="30"/>
                  </a:lnTo>
                  <a:lnTo>
                    <a:pt x="900" y="32"/>
                  </a:lnTo>
                  <a:lnTo>
                    <a:pt x="899" y="32"/>
                  </a:lnTo>
                  <a:lnTo>
                    <a:pt x="899" y="32"/>
                  </a:lnTo>
                  <a:lnTo>
                    <a:pt x="886" y="37"/>
                  </a:lnTo>
                  <a:lnTo>
                    <a:pt x="876" y="41"/>
                  </a:lnTo>
                  <a:lnTo>
                    <a:pt x="867" y="47"/>
                  </a:lnTo>
                  <a:lnTo>
                    <a:pt x="860" y="53"/>
                  </a:lnTo>
                  <a:lnTo>
                    <a:pt x="854" y="60"/>
                  </a:lnTo>
                  <a:lnTo>
                    <a:pt x="849" y="68"/>
                  </a:lnTo>
                  <a:lnTo>
                    <a:pt x="845" y="76"/>
                  </a:lnTo>
                  <a:lnTo>
                    <a:pt x="842" y="85"/>
                  </a:lnTo>
                  <a:lnTo>
                    <a:pt x="840" y="94"/>
                  </a:lnTo>
                  <a:lnTo>
                    <a:pt x="839" y="103"/>
                  </a:lnTo>
                  <a:lnTo>
                    <a:pt x="838" y="113"/>
                  </a:lnTo>
                  <a:lnTo>
                    <a:pt x="838" y="123"/>
                  </a:lnTo>
                  <a:lnTo>
                    <a:pt x="840" y="145"/>
                  </a:lnTo>
                  <a:lnTo>
                    <a:pt x="842" y="166"/>
                  </a:lnTo>
                  <a:lnTo>
                    <a:pt x="846" y="188"/>
                  </a:lnTo>
                  <a:lnTo>
                    <a:pt x="848" y="208"/>
                  </a:lnTo>
                  <a:lnTo>
                    <a:pt x="850" y="228"/>
                  </a:lnTo>
                  <a:lnTo>
                    <a:pt x="850" y="246"/>
                  </a:lnTo>
                  <a:lnTo>
                    <a:pt x="849" y="255"/>
                  </a:lnTo>
                  <a:lnTo>
                    <a:pt x="847" y="263"/>
                  </a:lnTo>
                  <a:lnTo>
                    <a:pt x="845" y="271"/>
                  </a:lnTo>
                  <a:lnTo>
                    <a:pt x="841" y="278"/>
                  </a:lnTo>
                  <a:lnTo>
                    <a:pt x="837" y="284"/>
                  </a:lnTo>
                  <a:lnTo>
                    <a:pt x="831" y="289"/>
                  </a:lnTo>
                  <a:lnTo>
                    <a:pt x="824" y="294"/>
                  </a:lnTo>
                  <a:lnTo>
                    <a:pt x="815" y="298"/>
                  </a:lnTo>
                  <a:lnTo>
                    <a:pt x="807" y="301"/>
                  </a:lnTo>
                  <a:lnTo>
                    <a:pt x="798" y="303"/>
                  </a:lnTo>
                  <a:lnTo>
                    <a:pt x="791" y="303"/>
                  </a:lnTo>
                  <a:lnTo>
                    <a:pt x="784" y="302"/>
                  </a:lnTo>
                  <a:lnTo>
                    <a:pt x="776" y="299"/>
                  </a:lnTo>
                  <a:lnTo>
                    <a:pt x="769" y="296"/>
                  </a:lnTo>
                  <a:lnTo>
                    <a:pt x="762" y="292"/>
                  </a:lnTo>
                  <a:lnTo>
                    <a:pt x="756" y="286"/>
                  </a:lnTo>
                  <a:lnTo>
                    <a:pt x="742" y="272"/>
                  </a:lnTo>
                  <a:lnTo>
                    <a:pt x="730" y="257"/>
                  </a:lnTo>
                  <a:lnTo>
                    <a:pt x="717" y="240"/>
                  </a:lnTo>
                  <a:lnTo>
                    <a:pt x="704" y="223"/>
                  </a:lnTo>
                  <a:lnTo>
                    <a:pt x="691" y="206"/>
                  </a:lnTo>
                  <a:lnTo>
                    <a:pt x="678" y="190"/>
                  </a:lnTo>
                  <a:lnTo>
                    <a:pt x="670" y="182"/>
                  </a:lnTo>
                  <a:lnTo>
                    <a:pt x="663" y="175"/>
                  </a:lnTo>
                  <a:lnTo>
                    <a:pt x="655" y="170"/>
                  </a:lnTo>
                  <a:lnTo>
                    <a:pt x="647" y="164"/>
                  </a:lnTo>
                  <a:lnTo>
                    <a:pt x="639" y="161"/>
                  </a:lnTo>
                  <a:lnTo>
                    <a:pt x="630" y="157"/>
                  </a:lnTo>
                  <a:lnTo>
                    <a:pt x="621" y="155"/>
                  </a:lnTo>
                  <a:lnTo>
                    <a:pt x="612" y="155"/>
                  </a:lnTo>
                  <a:lnTo>
                    <a:pt x="602" y="155"/>
                  </a:lnTo>
                  <a:lnTo>
                    <a:pt x="592" y="157"/>
                  </a:lnTo>
                  <a:lnTo>
                    <a:pt x="582" y="161"/>
                  </a:lnTo>
                  <a:lnTo>
                    <a:pt x="570" y="166"/>
                  </a:lnTo>
                  <a:lnTo>
                    <a:pt x="569" y="166"/>
                  </a:lnTo>
                  <a:lnTo>
                    <a:pt x="569" y="167"/>
                  </a:lnTo>
                  <a:lnTo>
                    <a:pt x="559" y="174"/>
                  </a:lnTo>
                  <a:lnTo>
                    <a:pt x="550" y="182"/>
                  </a:lnTo>
                  <a:lnTo>
                    <a:pt x="543" y="190"/>
                  </a:lnTo>
                  <a:lnTo>
                    <a:pt x="538" y="198"/>
                  </a:lnTo>
                  <a:lnTo>
                    <a:pt x="534" y="207"/>
                  </a:lnTo>
                  <a:lnTo>
                    <a:pt x="532" y="216"/>
                  </a:lnTo>
                  <a:lnTo>
                    <a:pt x="531" y="225"/>
                  </a:lnTo>
                  <a:lnTo>
                    <a:pt x="531" y="234"/>
                  </a:lnTo>
                  <a:lnTo>
                    <a:pt x="532" y="243"/>
                  </a:lnTo>
                  <a:lnTo>
                    <a:pt x="533" y="253"/>
                  </a:lnTo>
                  <a:lnTo>
                    <a:pt x="536" y="262"/>
                  </a:lnTo>
                  <a:lnTo>
                    <a:pt x="539" y="272"/>
                  </a:lnTo>
                  <a:lnTo>
                    <a:pt x="547" y="292"/>
                  </a:lnTo>
                  <a:lnTo>
                    <a:pt x="556" y="312"/>
                  </a:lnTo>
                  <a:lnTo>
                    <a:pt x="566" y="331"/>
                  </a:lnTo>
                  <a:lnTo>
                    <a:pt x="574" y="350"/>
                  </a:lnTo>
                  <a:lnTo>
                    <a:pt x="582" y="368"/>
                  </a:lnTo>
                  <a:lnTo>
                    <a:pt x="586" y="386"/>
                  </a:lnTo>
                  <a:lnTo>
                    <a:pt x="587" y="394"/>
                  </a:lnTo>
                  <a:lnTo>
                    <a:pt x="589" y="403"/>
                  </a:lnTo>
                  <a:lnTo>
                    <a:pt x="589" y="411"/>
                  </a:lnTo>
                  <a:lnTo>
                    <a:pt x="586" y="418"/>
                  </a:lnTo>
                  <a:lnTo>
                    <a:pt x="584" y="426"/>
                  </a:lnTo>
                  <a:lnTo>
                    <a:pt x="581" y="433"/>
                  </a:lnTo>
                  <a:lnTo>
                    <a:pt x="575" y="439"/>
                  </a:lnTo>
                  <a:lnTo>
                    <a:pt x="569" y="445"/>
                  </a:lnTo>
                  <a:lnTo>
                    <a:pt x="561" y="451"/>
                  </a:lnTo>
                  <a:lnTo>
                    <a:pt x="555" y="455"/>
                  </a:lnTo>
                  <a:lnTo>
                    <a:pt x="547" y="457"/>
                  </a:lnTo>
                  <a:lnTo>
                    <a:pt x="539" y="459"/>
                  </a:lnTo>
                  <a:lnTo>
                    <a:pt x="532" y="459"/>
                  </a:lnTo>
                  <a:lnTo>
                    <a:pt x="524" y="457"/>
                  </a:lnTo>
                  <a:lnTo>
                    <a:pt x="516" y="455"/>
                  </a:lnTo>
                  <a:lnTo>
                    <a:pt x="507" y="452"/>
                  </a:lnTo>
                  <a:lnTo>
                    <a:pt x="492" y="443"/>
                  </a:lnTo>
                  <a:lnTo>
                    <a:pt x="475" y="431"/>
                  </a:lnTo>
                  <a:lnTo>
                    <a:pt x="458" y="419"/>
                  </a:lnTo>
                  <a:lnTo>
                    <a:pt x="441" y="407"/>
                  </a:lnTo>
                  <a:lnTo>
                    <a:pt x="423" y="394"/>
                  </a:lnTo>
                  <a:lnTo>
                    <a:pt x="405" y="383"/>
                  </a:lnTo>
                  <a:lnTo>
                    <a:pt x="397" y="377"/>
                  </a:lnTo>
                  <a:lnTo>
                    <a:pt x="388" y="373"/>
                  </a:lnTo>
                  <a:lnTo>
                    <a:pt x="379" y="369"/>
                  </a:lnTo>
                  <a:lnTo>
                    <a:pt x="370" y="367"/>
                  </a:lnTo>
                  <a:lnTo>
                    <a:pt x="361" y="366"/>
                  </a:lnTo>
                  <a:lnTo>
                    <a:pt x="350" y="365"/>
                  </a:lnTo>
                  <a:lnTo>
                    <a:pt x="341" y="366"/>
                  </a:lnTo>
                  <a:lnTo>
                    <a:pt x="332" y="368"/>
                  </a:lnTo>
                  <a:lnTo>
                    <a:pt x="323" y="372"/>
                  </a:lnTo>
                  <a:lnTo>
                    <a:pt x="314" y="376"/>
                  </a:lnTo>
                  <a:lnTo>
                    <a:pt x="305" y="383"/>
                  </a:lnTo>
                  <a:lnTo>
                    <a:pt x="296" y="392"/>
                  </a:lnTo>
                  <a:lnTo>
                    <a:pt x="296" y="392"/>
                  </a:lnTo>
                  <a:lnTo>
                    <a:pt x="295" y="392"/>
                  </a:lnTo>
                  <a:lnTo>
                    <a:pt x="288" y="402"/>
                  </a:lnTo>
                  <a:lnTo>
                    <a:pt x="283" y="412"/>
                  </a:lnTo>
                  <a:lnTo>
                    <a:pt x="278" y="421"/>
                  </a:lnTo>
                  <a:lnTo>
                    <a:pt x="276" y="431"/>
                  </a:lnTo>
                  <a:lnTo>
                    <a:pt x="275" y="441"/>
                  </a:lnTo>
                  <a:lnTo>
                    <a:pt x="275" y="450"/>
                  </a:lnTo>
                  <a:lnTo>
                    <a:pt x="276" y="459"/>
                  </a:lnTo>
                  <a:lnTo>
                    <a:pt x="278" y="468"/>
                  </a:lnTo>
                  <a:lnTo>
                    <a:pt x="282" y="477"/>
                  </a:lnTo>
                  <a:lnTo>
                    <a:pt x="286" y="485"/>
                  </a:lnTo>
                  <a:lnTo>
                    <a:pt x="292" y="494"/>
                  </a:lnTo>
                  <a:lnTo>
                    <a:pt x="297" y="501"/>
                  </a:lnTo>
                  <a:lnTo>
                    <a:pt x="310" y="518"/>
                  </a:lnTo>
                  <a:lnTo>
                    <a:pt x="325" y="534"/>
                  </a:lnTo>
                  <a:lnTo>
                    <a:pt x="339" y="550"/>
                  </a:lnTo>
                  <a:lnTo>
                    <a:pt x="354" y="566"/>
                  </a:lnTo>
                  <a:lnTo>
                    <a:pt x="366" y="582"/>
                  </a:lnTo>
                  <a:lnTo>
                    <a:pt x="376" y="597"/>
                  </a:lnTo>
                  <a:lnTo>
                    <a:pt x="380" y="605"/>
                  </a:lnTo>
                  <a:lnTo>
                    <a:pt x="383" y="612"/>
                  </a:lnTo>
                  <a:lnTo>
                    <a:pt x="385" y="620"/>
                  </a:lnTo>
                  <a:lnTo>
                    <a:pt x="387" y="628"/>
                  </a:lnTo>
                  <a:lnTo>
                    <a:pt x="387" y="636"/>
                  </a:lnTo>
                  <a:lnTo>
                    <a:pt x="384" y="644"/>
                  </a:lnTo>
                  <a:lnTo>
                    <a:pt x="381" y="650"/>
                  </a:lnTo>
                  <a:lnTo>
                    <a:pt x="376" y="658"/>
                  </a:lnTo>
                  <a:lnTo>
                    <a:pt x="371" y="666"/>
                  </a:lnTo>
                  <a:lnTo>
                    <a:pt x="365" y="672"/>
                  </a:lnTo>
                  <a:lnTo>
                    <a:pt x="358" y="676"/>
                  </a:lnTo>
                  <a:lnTo>
                    <a:pt x="352" y="679"/>
                  </a:lnTo>
                  <a:lnTo>
                    <a:pt x="344" y="681"/>
                  </a:lnTo>
                  <a:lnTo>
                    <a:pt x="337" y="682"/>
                  </a:lnTo>
                  <a:lnTo>
                    <a:pt x="328" y="683"/>
                  </a:lnTo>
                  <a:lnTo>
                    <a:pt x="320" y="682"/>
                  </a:lnTo>
                  <a:lnTo>
                    <a:pt x="302" y="679"/>
                  </a:lnTo>
                  <a:lnTo>
                    <a:pt x="283" y="674"/>
                  </a:lnTo>
                  <a:lnTo>
                    <a:pt x="262" y="667"/>
                  </a:lnTo>
                  <a:lnTo>
                    <a:pt x="242" y="659"/>
                  </a:lnTo>
                  <a:lnTo>
                    <a:pt x="222" y="653"/>
                  </a:lnTo>
                  <a:lnTo>
                    <a:pt x="202" y="647"/>
                  </a:lnTo>
                  <a:lnTo>
                    <a:pt x="191" y="645"/>
                  </a:lnTo>
                  <a:lnTo>
                    <a:pt x="181" y="644"/>
                  </a:lnTo>
                  <a:lnTo>
                    <a:pt x="172" y="643"/>
                  </a:lnTo>
                  <a:lnTo>
                    <a:pt x="162" y="643"/>
                  </a:lnTo>
                  <a:lnTo>
                    <a:pt x="153" y="644"/>
                  </a:lnTo>
                  <a:lnTo>
                    <a:pt x="144" y="646"/>
                  </a:lnTo>
                  <a:lnTo>
                    <a:pt x="136" y="649"/>
                  </a:lnTo>
                  <a:lnTo>
                    <a:pt x="127" y="654"/>
                  </a:lnTo>
                  <a:lnTo>
                    <a:pt x="120" y="659"/>
                  </a:lnTo>
                  <a:lnTo>
                    <a:pt x="112" y="667"/>
                  </a:lnTo>
                  <a:lnTo>
                    <a:pt x="106" y="678"/>
                  </a:lnTo>
                  <a:lnTo>
                    <a:pt x="100" y="688"/>
                  </a:lnTo>
                  <a:lnTo>
                    <a:pt x="100" y="689"/>
                  </a:lnTo>
                  <a:lnTo>
                    <a:pt x="100" y="689"/>
                  </a:lnTo>
                  <a:lnTo>
                    <a:pt x="94" y="701"/>
                  </a:lnTo>
                  <a:lnTo>
                    <a:pt x="92" y="711"/>
                  </a:lnTo>
                  <a:lnTo>
                    <a:pt x="91" y="723"/>
                  </a:lnTo>
                  <a:lnTo>
                    <a:pt x="91" y="732"/>
                  </a:lnTo>
                  <a:lnTo>
                    <a:pt x="93" y="742"/>
                  </a:lnTo>
                  <a:lnTo>
                    <a:pt x="95" y="750"/>
                  </a:lnTo>
                  <a:lnTo>
                    <a:pt x="100" y="759"/>
                  </a:lnTo>
                  <a:lnTo>
                    <a:pt x="104" y="766"/>
                  </a:lnTo>
                  <a:lnTo>
                    <a:pt x="111" y="773"/>
                  </a:lnTo>
                  <a:lnTo>
                    <a:pt x="118" y="780"/>
                  </a:lnTo>
                  <a:lnTo>
                    <a:pt x="126" y="787"/>
                  </a:lnTo>
                  <a:lnTo>
                    <a:pt x="134" y="793"/>
                  </a:lnTo>
                  <a:lnTo>
                    <a:pt x="151" y="805"/>
                  </a:lnTo>
                  <a:lnTo>
                    <a:pt x="170" y="816"/>
                  </a:lnTo>
                  <a:lnTo>
                    <a:pt x="188" y="826"/>
                  </a:lnTo>
                  <a:lnTo>
                    <a:pt x="206" y="838"/>
                  </a:lnTo>
                  <a:lnTo>
                    <a:pt x="223" y="849"/>
                  </a:lnTo>
                  <a:lnTo>
                    <a:pt x="237" y="860"/>
                  </a:lnTo>
                  <a:lnTo>
                    <a:pt x="243" y="867"/>
                  </a:lnTo>
                  <a:lnTo>
                    <a:pt x="248" y="873"/>
                  </a:lnTo>
                  <a:lnTo>
                    <a:pt x="252" y="880"/>
                  </a:lnTo>
                  <a:lnTo>
                    <a:pt x="256" y="887"/>
                  </a:lnTo>
                  <a:lnTo>
                    <a:pt x="257" y="894"/>
                  </a:lnTo>
                  <a:lnTo>
                    <a:pt x="258" y="902"/>
                  </a:lnTo>
                  <a:lnTo>
                    <a:pt x="258" y="910"/>
                  </a:lnTo>
                  <a:lnTo>
                    <a:pt x="256" y="919"/>
                  </a:lnTo>
                  <a:lnTo>
                    <a:pt x="252" y="928"/>
                  </a:lnTo>
                  <a:lnTo>
                    <a:pt x="249" y="935"/>
                  </a:lnTo>
                  <a:lnTo>
                    <a:pt x="244" y="942"/>
                  </a:lnTo>
                  <a:lnTo>
                    <a:pt x="239" y="947"/>
                  </a:lnTo>
                  <a:lnTo>
                    <a:pt x="232" y="951"/>
                  </a:lnTo>
                  <a:lnTo>
                    <a:pt x="225" y="954"/>
                  </a:lnTo>
                  <a:lnTo>
                    <a:pt x="217" y="957"/>
                  </a:lnTo>
                  <a:lnTo>
                    <a:pt x="208" y="958"/>
                  </a:lnTo>
                  <a:lnTo>
                    <a:pt x="190" y="961"/>
                  </a:lnTo>
                  <a:lnTo>
                    <a:pt x="170" y="961"/>
                  </a:lnTo>
                  <a:lnTo>
                    <a:pt x="148" y="961"/>
                  </a:lnTo>
                  <a:lnTo>
                    <a:pt x="127" y="960"/>
                  </a:lnTo>
                  <a:lnTo>
                    <a:pt x="106" y="960"/>
                  </a:lnTo>
                  <a:lnTo>
                    <a:pt x="85" y="960"/>
                  </a:lnTo>
                  <a:lnTo>
                    <a:pt x="75" y="961"/>
                  </a:lnTo>
                  <a:lnTo>
                    <a:pt x="65" y="962"/>
                  </a:lnTo>
                  <a:lnTo>
                    <a:pt x="56" y="964"/>
                  </a:lnTo>
                  <a:lnTo>
                    <a:pt x="47" y="968"/>
                  </a:lnTo>
                  <a:lnTo>
                    <a:pt x="38" y="971"/>
                  </a:lnTo>
                  <a:lnTo>
                    <a:pt x="30" y="977"/>
                  </a:lnTo>
                  <a:lnTo>
                    <a:pt x="23" y="982"/>
                  </a:lnTo>
                  <a:lnTo>
                    <a:pt x="16" y="989"/>
                  </a:lnTo>
                  <a:lnTo>
                    <a:pt x="11" y="997"/>
                  </a:lnTo>
                  <a:lnTo>
                    <a:pt x="6" y="1006"/>
                  </a:lnTo>
                  <a:lnTo>
                    <a:pt x="3" y="1017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1043"/>
                  </a:lnTo>
                  <a:lnTo>
                    <a:pt x="0" y="1054"/>
                  </a:lnTo>
                  <a:lnTo>
                    <a:pt x="2" y="1065"/>
                  </a:lnTo>
                  <a:lnTo>
                    <a:pt x="5" y="1074"/>
                  </a:lnTo>
                  <a:lnTo>
                    <a:pt x="9" y="1082"/>
                  </a:lnTo>
                  <a:lnTo>
                    <a:pt x="14" y="1089"/>
                  </a:lnTo>
                  <a:lnTo>
                    <a:pt x="21" y="1096"/>
                  </a:lnTo>
                  <a:lnTo>
                    <a:pt x="28" y="1102"/>
                  </a:lnTo>
                  <a:lnTo>
                    <a:pt x="36" y="1107"/>
                  </a:lnTo>
                  <a:lnTo>
                    <a:pt x="45" y="1112"/>
                  </a:lnTo>
                  <a:lnTo>
                    <a:pt x="54" y="1115"/>
                  </a:lnTo>
                  <a:lnTo>
                    <a:pt x="64" y="1120"/>
                  </a:lnTo>
                  <a:lnTo>
                    <a:pt x="84" y="1126"/>
                  </a:lnTo>
                  <a:lnTo>
                    <a:pt x="104" y="1131"/>
                  </a:lnTo>
                  <a:lnTo>
                    <a:pt x="126" y="1136"/>
                  </a:lnTo>
                  <a:lnTo>
                    <a:pt x="146" y="1140"/>
                  </a:lnTo>
                  <a:lnTo>
                    <a:pt x="165" y="1147"/>
                  </a:lnTo>
                  <a:lnTo>
                    <a:pt x="182" y="1154"/>
                  </a:lnTo>
                  <a:lnTo>
                    <a:pt x="189" y="1157"/>
                  </a:lnTo>
                  <a:lnTo>
                    <a:pt x="196" y="1163"/>
                  </a:lnTo>
                  <a:lnTo>
                    <a:pt x="202" y="1167"/>
                  </a:lnTo>
                  <a:lnTo>
                    <a:pt x="207" y="1173"/>
                  </a:lnTo>
                  <a:lnTo>
                    <a:pt x="212" y="1180"/>
                  </a:lnTo>
                  <a:lnTo>
                    <a:pt x="214" y="1186"/>
                  </a:lnTo>
                  <a:lnTo>
                    <a:pt x="216" y="1195"/>
                  </a:lnTo>
                  <a:lnTo>
                    <a:pt x="217" y="1205"/>
                  </a:lnTo>
                  <a:lnTo>
                    <a:pt x="216" y="1212"/>
                  </a:lnTo>
                  <a:lnTo>
                    <a:pt x="215" y="1221"/>
                  </a:lnTo>
                  <a:lnTo>
                    <a:pt x="212" y="1228"/>
                  </a:lnTo>
                  <a:lnTo>
                    <a:pt x="208" y="1235"/>
                  </a:lnTo>
                  <a:lnTo>
                    <a:pt x="203" y="1241"/>
                  </a:lnTo>
                  <a:lnTo>
                    <a:pt x="197" y="1246"/>
                  </a:lnTo>
                  <a:lnTo>
                    <a:pt x="190" y="1251"/>
                  </a:lnTo>
                  <a:lnTo>
                    <a:pt x="183" y="1255"/>
                  </a:lnTo>
                  <a:lnTo>
                    <a:pt x="167" y="1263"/>
                  </a:lnTo>
                  <a:lnTo>
                    <a:pt x="147" y="1269"/>
                  </a:lnTo>
                  <a:lnTo>
                    <a:pt x="127" y="1274"/>
                  </a:lnTo>
                  <a:lnTo>
                    <a:pt x="107" y="1280"/>
                  </a:lnTo>
                  <a:lnTo>
                    <a:pt x="86" y="1286"/>
                  </a:lnTo>
                  <a:lnTo>
                    <a:pt x="66" y="1293"/>
                  </a:lnTo>
                  <a:lnTo>
                    <a:pt x="56" y="1297"/>
                  </a:lnTo>
                  <a:lnTo>
                    <a:pt x="47" y="1302"/>
                  </a:lnTo>
                  <a:lnTo>
                    <a:pt x="39" y="1306"/>
                  </a:lnTo>
                  <a:lnTo>
                    <a:pt x="31" y="1312"/>
                  </a:lnTo>
                  <a:lnTo>
                    <a:pt x="24" y="1317"/>
                  </a:lnTo>
                  <a:lnTo>
                    <a:pt x="18" y="1324"/>
                  </a:lnTo>
                  <a:lnTo>
                    <a:pt x="12" y="1332"/>
                  </a:lnTo>
                  <a:lnTo>
                    <a:pt x="9" y="1340"/>
                  </a:lnTo>
                  <a:lnTo>
                    <a:pt x="5" y="1350"/>
                  </a:lnTo>
                  <a:lnTo>
                    <a:pt x="4" y="1360"/>
                  </a:lnTo>
                  <a:lnTo>
                    <a:pt x="4" y="1372"/>
                  </a:lnTo>
                  <a:lnTo>
                    <a:pt x="5" y="1384"/>
                  </a:lnTo>
                  <a:lnTo>
                    <a:pt x="5" y="1384"/>
                  </a:lnTo>
                  <a:lnTo>
                    <a:pt x="5" y="1385"/>
                  </a:lnTo>
                  <a:lnTo>
                    <a:pt x="7" y="1397"/>
                  </a:lnTo>
                  <a:lnTo>
                    <a:pt x="12" y="1408"/>
                  </a:lnTo>
                  <a:lnTo>
                    <a:pt x="16" y="1418"/>
                  </a:lnTo>
                  <a:lnTo>
                    <a:pt x="22" y="1426"/>
                  </a:lnTo>
                  <a:lnTo>
                    <a:pt x="29" y="1432"/>
                  </a:lnTo>
                  <a:lnTo>
                    <a:pt x="37" y="1437"/>
                  </a:lnTo>
                  <a:lnTo>
                    <a:pt x="45" y="1441"/>
                  </a:lnTo>
                  <a:lnTo>
                    <a:pt x="53" y="1446"/>
                  </a:lnTo>
                  <a:lnTo>
                    <a:pt x="62" y="1448"/>
                  </a:lnTo>
                  <a:lnTo>
                    <a:pt x="72" y="1449"/>
                  </a:lnTo>
                  <a:lnTo>
                    <a:pt x="82" y="1452"/>
                  </a:lnTo>
                  <a:lnTo>
                    <a:pt x="92" y="1452"/>
                  </a:lnTo>
                  <a:lnTo>
                    <a:pt x="114" y="1452"/>
                  </a:lnTo>
                  <a:lnTo>
                    <a:pt x="135" y="1451"/>
                  </a:lnTo>
                  <a:lnTo>
                    <a:pt x="156" y="1449"/>
                  </a:lnTo>
                  <a:lnTo>
                    <a:pt x="177" y="1448"/>
                  </a:lnTo>
                  <a:lnTo>
                    <a:pt x="197" y="1448"/>
                  </a:lnTo>
                  <a:lnTo>
                    <a:pt x="215" y="1449"/>
                  </a:lnTo>
                  <a:lnTo>
                    <a:pt x="224" y="1452"/>
                  </a:lnTo>
                  <a:lnTo>
                    <a:pt x="232" y="1454"/>
                  </a:lnTo>
                  <a:lnTo>
                    <a:pt x="239" y="1457"/>
                  </a:lnTo>
                  <a:lnTo>
                    <a:pt x="246" y="1461"/>
                  </a:lnTo>
                  <a:lnTo>
                    <a:pt x="251" y="1466"/>
                  </a:lnTo>
                  <a:lnTo>
                    <a:pt x="256" y="1472"/>
                  </a:lnTo>
                  <a:lnTo>
                    <a:pt x="260" y="1479"/>
                  </a:lnTo>
                  <a:lnTo>
                    <a:pt x="264" y="1488"/>
                  </a:lnTo>
                  <a:lnTo>
                    <a:pt x="266" y="1497"/>
                  </a:lnTo>
                  <a:lnTo>
                    <a:pt x="267" y="1505"/>
                  </a:lnTo>
                  <a:lnTo>
                    <a:pt x="266" y="1513"/>
                  </a:lnTo>
                  <a:lnTo>
                    <a:pt x="265" y="1519"/>
                  </a:lnTo>
                  <a:lnTo>
                    <a:pt x="261" y="1527"/>
                  </a:lnTo>
                  <a:lnTo>
                    <a:pt x="257" y="1534"/>
                  </a:lnTo>
                  <a:lnTo>
                    <a:pt x="252" y="1541"/>
                  </a:lnTo>
                  <a:lnTo>
                    <a:pt x="247" y="1546"/>
                  </a:lnTo>
                  <a:lnTo>
                    <a:pt x="233" y="1559"/>
                  </a:lnTo>
                  <a:lnTo>
                    <a:pt x="216" y="1570"/>
                  </a:lnTo>
                  <a:lnTo>
                    <a:pt x="199" y="1581"/>
                  </a:lnTo>
                  <a:lnTo>
                    <a:pt x="181" y="1593"/>
                  </a:lnTo>
                  <a:lnTo>
                    <a:pt x="163" y="1605"/>
                  </a:lnTo>
                  <a:lnTo>
                    <a:pt x="145" y="1618"/>
                  </a:lnTo>
                  <a:lnTo>
                    <a:pt x="137" y="1623"/>
                  </a:lnTo>
                  <a:lnTo>
                    <a:pt x="130" y="1630"/>
                  </a:lnTo>
                  <a:lnTo>
                    <a:pt x="124" y="1638"/>
                  </a:lnTo>
                  <a:lnTo>
                    <a:pt x="118" y="1645"/>
                  </a:lnTo>
                  <a:lnTo>
                    <a:pt x="112" y="1653"/>
                  </a:lnTo>
                  <a:lnTo>
                    <a:pt x="109" y="1662"/>
                  </a:lnTo>
                  <a:lnTo>
                    <a:pt x="106" y="1669"/>
                  </a:lnTo>
                  <a:lnTo>
                    <a:pt x="104" y="1680"/>
                  </a:lnTo>
                  <a:lnTo>
                    <a:pt x="104" y="1689"/>
                  </a:lnTo>
                  <a:lnTo>
                    <a:pt x="106" y="1700"/>
                  </a:lnTo>
                  <a:lnTo>
                    <a:pt x="109" y="1710"/>
                  </a:lnTo>
                  <a:lnTo>
                    <a:pt x="115" y="1722"/>
                  </a:lnTo>
                  <a:lnTo>
                    <a:pt x="115" y="1722"/>
                  </a:lnTo>
                  <a:lnTo>
                    <a:pt x="115" y="1724"/>
                  </a:lnTo>
                  <a:lnTo>
                    <a:pt x="121" y="1734"/>
                  </a:lnTo>
                  <a:lnTo>
                    <a:pt x="128" y="1743"/>
                  </a:lnTo>
                  <a:lnTo>
                    <a:pt x="135" y="1751"/>
                  </a:lnTo>
                  <a:lnTo>
                    <a:pt x="143" y="1756"/>
                  </a:lnTo>
                  <a:lnTo>
                    <a:pt x="152" y="1761"/>
                  </a:lnTo>
                  <a:lnTo>
                    <a:pt x="160" y="1764"/>
                  </a:lnTo>
                  <a:lnTo>
                    <a:pt x="169" y="1767"/>
                  </a:lnTo>
                  <a:lnTo>
                    <a:pt x="179" y="1767"/>
                  </a:lnTo>
                  <a:lnTo>
                    <a:pt x="188" y="1767"/>
                  </a:lnTo>
                  <a:lnTo>
                    <a:pt x="198" y="1765"/>
                  </a:lnTo>
                  <a:lnTo>
                    <a:pt x="207" y="1764"/>
                  </a:lnTo>
                  <a:lnTo>
                    <a:pt x="217" y="1761"/>
                  </a:lnTo>
                  <a:lnTo>
                    <a:pt x="238" y="1755"/>
                  </a:lnTo>
                  <a:lnTo>
                    <a:pt x="258" y="1747"/>
                  </a:lnTo>
                  <a:lnTo>
                    <a:pt x="278" y="1739"/>
                  </a:lnTo>
                  <a:lnTo>
                    <a:pt x="297" y="1733"/>
                  </a:lnTo>
                  <a:lnTo>
                    <a:pt x="317" y="1727"/>
                  </a:lnTo>
                  <a:lnTo>
                    <a:pt x="335" y="1722"/>
                  </a:lnTo>
                  <a:lnTo>
                    <a:pt x="343" y="1721"/>
                  </a:lnTo>
                  <a:lnTo>
                    <a:pt x="352" y="1721"/>
                  </a:lnTo>
                  <a:lnTo>
                    <a:pt x="359" y="1722"/>
                  </a:lnTo>
                  <a:lnTo>
                    <a:pt x="366" y="1725"/>
                  </a:lnTo>
                  <a:lnTo>
                    <a:pt x="374" y="1728"/>
                  </a:lnTo>
                  <a:lnTo>
                    <a:pt x="380" y="1732"/>
                  </a:lnTo>
                  <a:lnTo>
                    <a:pt x="387" y="1737"/>
                  </a:lnTo>
                  <a:lnTo>
                    <a:pt x="392" y="1745"/>
                  </a:lnTo>
                  <a:lnTo>
                    <a:pt x="397" y="1752"/>
                  </a:lnTo>
                  <a:lnTo>
                    <a:pt x="400" y="1760"/>
                  </a:lnTo>
                  <a:lnTo>
                    <a:pt x="401" y="1768"/>
                  </a:lnTo>
                  <a:lnTo>
                    <a:pt x="402" y="1776"/>
                  </a:lnTo>
                  <a:lnTo>
                    <a:pt x="401" y="1782"/>
                  </a:lnTo>
                  <a:lnTo>
                    <a:pt x="400" y="1790"/>
                  </a:lnTo>
                  <a:lnTo>
                    <a:pt x="397" y="1798"/>
                  </a:lnTo>
                  <a:lnTo>
                    <a:pt x="393" y="1806"/>
                  </a:lnTo>
                  <a:lnTo>
                    <a:pt x="383" y="1822"/>
                  </a:lnTo>
                  <a:lnTo>
                    <a:pt x="372" y="1838"/>
                  </a:lnTo>
                  <a:lnTo>
                    <a:pt x="358" y="1853"/>
                  </a:lnTo>
                  <a:lnTo>
                    <a:pt x="345" y="1870"/>
                  </a:lnTo>
                  <a:lnTo>
                    <a:pt x="330" y="1886"/>
                  </a:lnTo>
                  <a:lnTo>
                    <a:pt x="318" y="1903"/>
                  </a:lnTo>
                  <a:lnTo>
                    <a:pt x="312" y="1912"/>
                  </a:lnTo>
                  <a:lnTo>
                    <a:pt x="306" y="1920"/>
                  </a:lnTo>
                  <a:lnTo>
                    <a:pt x="303" y="1929"/>
                  </a:lnTo>
                  <a:lnTo>
                    <a:pt x="300" y="1938"/>
                  </a:lnTo>
                  <a:lnTo>
                    <a:pt x="296" y="1947"/>
                  </a:lnTo>
                  <a:lnTo>
                    <a:pt x="295" y="1956"/>
                  </a:lnTo>
                  <a:lnTo>
                    <a:pt x="295" y="1965"/>
                  </a:lnTo>
                  <a:lnTo>
                    <a:pt x="296" y="1974"/>
                  </a:lnTo>
                  <a:lnTo>
                    <a:pt x="300" y="1984"/>
                  </a:lnTo>
                  <a:lnTo>
                    <a:pt x="304" y="1993"/>
                  </a:lnTo>
                  <a:lnTo>
                    <a:pt x="310" y="2003"/>
                  </a:lnTo>
                  <a:lnTo>
                    <a:pt x="319" y="2013"/>
                  </a:lnTo>
                  <a:lnTo>
                    <a:pt x="319" y="2014"/>
                  </a:lnTo>
                  <a:lnTo>
                    <a:pt x="319" y="2014"/>
                  </a:lnTo>
                  <a:lnTo>
                    <a:pt x="328" y="2022"/>
                  </a:lnTo>
                  <a:lnTo>
                    <a:pt x="338" y="2028"/>
                  </a:lnTo>
                  <a:lnTo>
                    <a:pt x="347" y="2034"/>
                  </a:lnTo>
                  <a:lnTo>
                    <a:pt x="356" y="2037"/>
                  </a:lnTo>
                  <a:lnTo>
                    <a:pt x="365" y="2038"/>
                  </a:lnTo>
                  <a:lnTo>
                    <a:pt x="374" y="2040"/>
                  </a:lnTo>
                  <a:lnTo>
                    <a:pt x="384" y="2038"/>
                  </a:lnTo>
                  <a:lnTo>
                    <a:pt x="393" y="2036"/>
                  </a:lnTo>
                  <a:lnTo>
                    <a:pt x="402" y="2033"/>
                  </a:lnTo>
                  <a:lnTo>
                    <a:pt x="411" y="2029"/>
                  </a:lnTo>
                  <a:lnTo>
                    <a:pt x="419" y="2025"/>
                  </a:lnTo>
                  <a:lnTo>
                    <a:pt x="428" y="2019"/>
                  </a:lnTo>
                  <a:lnTo>
                    <a:pt x="446" y="2007"/>
                  </a:lnTo>
                  <a:lnTo>
                    <a:pt x="463" y="1994"/>
                  </a:lnTo>
                  <a:lnTo>
                    <a:pt x="480" y="1981"/>
                  </a:lnTo>
                  <a:lnTo>
                    <a:pt x="497" y="1969"/>
                  </a:lnTo>
                  <a:lnTo>
                    <a:pt x="513" y="1957"/>
                  </a:lnTo>
                  <a:lnTo>
                    <a:pt x="529" y="1948"/>
                  </a:lnTo>
                  <a:lnTo>
                    <a:pt x="537" y="1945"/>
                  </a:lnTo>
                  <a:lnTo>
                    <a:pt x="545" y="1943"/>
                  </a:lnTo>
                  <a:lnTo>
                    <a:pt x="552" y="1941"/>
                  </a:lnTo>
                  <a:lnTo>
                    <a:pt x="560" y="1940"/>
                  </a:lnTo>
                  <a:lnTo>
                    <a:pt x="568" y="1941"/>
                  </a:lnTo>
                  <a:lnTo>
                    <a:pt x="575" y="1944"/>
                  </a:lnTo>
                  <a:lnTo>
                    <a:pt x="583" y="1947"/>
                  </a:lnTo>
                  <a:lnTo>
                    <a:pt x="591" y="1953"/>
                  </a:lnTo>
                  <a:lnTo>
                    <a:pt x="598" y="1958"/>
                  </a:lnTo>
                  <a:lnTo>
                    <a:pt x="602" y="1965"/>
                  </a:lnTo>
                  <a:lnTo>
                    <a:pt x="607" y="1972"/>
                  </a:lnTo>
                  <a:lnTo>
                    <a:pt x="609" y="1979"/>
                  </a:lnTo>
                  <a:lnTo>
                    <a:pt x="611" y="1987"/>
                  </a:lnTo>
                  <a:lnTo>
                    <a:pt x="611" y="1994"/>
                  </a:lnTo>
                  <a:lnTo>
                    <a:pt x="611" y="2002"/>
                  </a:lnTo>
                  <a:lnTo>
                    <a:pt x="610" y="2011"/>
                  </a:lnTo>
                  <a:lnTo>
                    <a:pt x="605" y="2028"/>
                  </a:lnTo>
                  <a:lnTo>
                    <a:pt x="599" y="2047"/>
                  </a:lnTo>
                  <a:lnTo>
                    <a:pt x="590" y="2067"/>
                  </a:lnTo>
                  <a:lnTo>
                    <a:pt x="582" y="2086"/>
                  </a:lnTo>
                  <a:lnTo>
                    <a:pt x="573" y="2106"/>
                  </a:lnTo>
                  <a:lnTo>
                    <a:pt x="566" y="2125"/>
                  </a:lnTo>
                  <a:lnTo>
                    <a:pt x="563" y="2136"/>
                  </a:lnTo>
                  <a:lnTo>
                    <a:pt x="560" y="2146"/>
                  </a:lnTo>
                  <a:lnTo>
                    <a:pt x="559" y="2155"/>
                  </a:lnTo>
                  <a:lnTo>
                    <a:pt x="558" y="2165"/>
                  </a:lnTo>
                  <a:lnTo>
                    <a:pt x="559" y="2174"/>
                  </a:lnTo>
                  <a:lnTo>
                    <a:pt x="560" y="2183"/>
                  </a:lnTo>
                  <a:lnTo>
                    <a:pt x="563" y="2192"/>
                  </a:lnTo>
                  <a:lnTo>
                    <a:pt x="567" y="2201"/>
                  </a:lnTo>
                  <a:lnTo>
                    <a:pt x="573" y="2209"/>
                  </a:lnTo>
                  <a:lnTo>
                    <a:pt x="580" y="2217"/>
                  </a:lnTo>
                  <a:lnTo>
                    <a:pt x="589" y="2224"/>
                  </a:lnTo>
                  <a:lnTo>
                    <a:pt x="599" y="2230"/>
                  </a:lnTo>
                  <a:lnTo>
                    <a:pt x="600" y="2230"/>
                  </a:lnTo>
                  <a:lnTo>
                    <a:pt x="600" y="2231"/>
                  </a:lnTo>
                  <a:lnTo>
                    <a:pt x="611" y="2237"/>
                  </a:lnTo>
                  <a:lnTo>
                    <a:pt x="622" y="2240"/>
                  </a:lnTo>
                  <a:lnTo>
                    <a:pt x="633" y="2242"/>
                  </a:lnTo>
                  <a:lnTo>
                    <a:pt x="643" y="2243"/>
                  </a:lnTo>
                  <a:lnTo>
                    <a:pt x="652" y="2242"/>
                  </a:lnTo>
                  <a:lnTo>
                    <a:pt x="661" y="2239"/>
                  </a:lnTo>
                  <a:lnTo>
                    <a:pt x="669" y="2236"/>
                  </a:lnTo>
                  <a:lnTo>
                    <a:pt x="678" y="2231"/>
                  </a:lnTo>
                  <a:lnTo>
                    <a:pt x="684" y="2226"/>
                  </a:lnTo>
                  <a:lnTo>
                    <a:pt x="692" y="2219"/>
                  </a:lnTo>
                  <a:lnTo>
                    <a:pt x="699" y="2212"/>
                  </a:lnTo>
                  <a:lnTo>
                    <a:pt x="706" y="2204"/>
                  </a:lnTo>
                  <a:lnTo>
                    <a:pt x="719" y="2187"/>
                  </a:lnTo>
                  <a:lnTo>
                    <a:pt x="732" y="2171"/>
                  </a:lnTo>
                  <a:lnTo>
                    <a:pt x="744" y="2152"/>
                  </a:lnTo>
                  <a:lnTo>
                    <a:pt x="757" y="2136"/>
                  </a:lnTo>
                  <a:lnTo>
                    <a:pt x="769" y="2120"/>
                  </a:lnTo>
                  <a:lnTo>
                    <a:pt x="782" y="2107"/>
                  </a:lnTo>
                  <a:lnTo>
                    <a:pt x="788" y="2102"/>
                  </a:lnTo>
                  <a:lnTo>
                    <a:pt x="795" y="2097"/>
                  </a:lnTo>
                  <a:lnTo>
                    <a:pt x="802" y="2093"/>
                  </a:lnTo>
                  <a:lnTo>
                    <a:pt x="809" y="2090"/>
                  </a:lnTo>
                  <a:lnTo>
                    <a:pt x="816" y="2089"/>
                  </a:lnTo>
                  <a:lnTo>
                    <a:pt x="824" y="2089"/>
                  </a:lnTo>
                  <a:lnTo>
                    <a:pt x="832" y="2090"/>
                  </a:lnTo>
                  <a:lnTo>
                    <a:pt x="841" y="2093"/>
                  </a:lnTo>
                  <a:lnTo>
                    <a:pt x="849" y="2096"/>
                  </a:lnTo>
                  <a:lnTo>
                    <a:pt x="856" y="2101"/>
                  </a:lnTo>
                  <a:lnTo>
                    <a:pt x="862" y="2106"/>
                  </a:lnTo>
                  <a:lnTo>
                    <a:pt x="867" y="2112"/>
                  </a:lnTo>
                  <a:lnTo>
                    <a:pt x="871" y="2119"/>
                  </a:lnTo>
                  <a:lnTo>
                    <a:pt x="874" y="2126"/>
                  </a:lnTo>
                  <a:lnTo>
                    <a:pt x="875" y="2134"/>
                  </a:lnTo>
                  <a:lnTo>
                    <a:pt x="877" y="2142"/>
                  </a:lnTo>
                  <a:lnTo>
                    <a:pt x="877" y="2161"/>
                  </a:lnTo>
                  <a:lnTo>
                    <a:pt x="877" y="2181"/>
                  </a:lnTo>
                  <a:lnTo>
                    <a:pt x="875" y="2202"/>
                  </a:lnTo>
                  <a:lnTo>
                    <a:pt x="873" y="2224"/>
                  </a:lnTo>
                  <a:lnTo>
                    <a:pt x="871" y="2245"/>
                  </a:lnTo>
                  <a:lnTo>
                    <a:pt x="870" y="2265"/>
                  </a:lnTo>
                  <a:lnTo>
                    <a:pt x="870" y="2275"/>
                  </a:lnTo>
                  <a:lnTo>
                    <a:pt x="870" y="2286"/>
                  </a:lnTo>
                  <a:lnTo>
                    <a:pt x="872" y="2296"/>
                  </a:lnTo>
                  <a:lnTo>
                    <a:pt x="874" y="2305"/>
                  </a:lnTo>
                  <a:lnTo>
                    <a:pt x="876" y="2314"/>
                  </a:lnTo>
                  <a:lnTo>
                    <a:pt x="881" y="2322"/>
                  </a:lnTo>
                  <a:lnTo>
                    <a:pt x="886" y="2330"/>
                  </a:lnTo>
                  <a:lnTo>
                    <a:pt x="892" y="2336"/>
                  </a:lnTo>
                  <a:lnTo>
                    <a:pt x="900" y="2342"/>
                  </a:lnTo>
                  <a:lnTo>
                    <a:pt x="909" y="2348"/>
                  </a:lnTo>
                  <a:lnTo>
                    <a:pt x="919" y="2352"/>
                  </a:lnTo>
                  <a:lnTo>
                    <a:pt x="932" y="2356"/>
                  </a:lnTo>
                  <a:lnTo>
                    <a:pt x="933" y="2356"/>
                  </a:lnTo>
                  <a:lnTo>
                    <a:pt x="933" y="2356"/>
                  </a:lnTo>
                  <a:lnTo>
                    <a:pt x="945" y="2358"/>
                  </a:lnTo>
                  <a:lnTo>
                    <a:pt x="956" y="2358"/>
                  </a:lnTo>
                  <a:lnTo>
                    <a:pt x="968" y="2357"/>
                  </a:lnTo>
                  <a:lnTo>
                    <a:pt x="977" y="2354"/>
                  </a:lnTo>
                  <a:lnTo>
                    <a:pt x="986" y="2351"/>
                  </a:lnTo>
                  <a:lnTo>
                    <a:pt x="994" y="2345"/>
                  </a:lnTo>
                  <a:lnTo>
                    <a:pt x="1000" y="2340"/>
                  </a:lnTo>
                  <a:lnTo>
                    <a:pt x="1006" y="2333"/>
                  </a:lnTo>
                  <a:lnTo>
                    <a:pt x="1013" y="2325"/>
                  </a:lnTo>
                  <a:lnTo>
                    <a:pt x="1017" y="2317"/>
                  </a:lnTo>
                  <a:lnTo>
                    <a:pt x="1022" y="2308"/>
                  </a:lnTo>
                  <a:lnTo>
                    <a:pt x="1026" y="2299"/>
                  </a:lnTo>
                  <a:lnTo>
                    <a:pt x="1034" y="2279"/>
                  </a:lnTo>
                  <a:lnTo>
                    <a:pt x="1041" y="2259"/>
                  </a:lnTo>
                  <a:lnTo>
                    <a:pt x="1048" y="2238"/>
                  </a:lnTo>
                  <a:lnTo>
                    <a:pt x="1053" y="2219"/>
                  </a:lnTo>
                  <a:lnTo>
                    <a:pt x="1061" y="2200"/>
                  </a:lnTo>
                  <a:lnTo>
                    <a:pt x="1069" y="2184"/>
                  </a:lnTo>
                  <a:lnTo>
                    <a:pt x="1074" y="2176"/>
                  </a:lnTo>
                  <a:lnTo>
                    <a:pt x="1079" y="2169"/>
                  </a:lnTo>
                  <a:lnTo>
                    <a:pt x="1085" y="2165"/>
                  </a:lnTo>
                  <a:lnTo>
                    <a:pt x="1091" y="2159"/>
                  </a:lnTo>
                  <a:lnTo>
                    <a:pt x="1097" y="2156"/>
                  </a:lnTo>
                  <a:lnTo>
                    <a:pt x="1105" y="2154"/>
                  </a:lnTo>
                  <a:lnTo>
                    <a:pt x="1113" y="2152"/>
                  </a:lnTo>
                  <a:lnTo>
                    <a:pt x="1122" y="2152"/>
                  </a:lnTo>
                  <a:lnTo>
                    <a:pt x="1131" y="2154"/>
                  </a:lnTo>
                  <a:lnTo>
                    <a:pt x="1139" y="2156"/>
                  </a:lnTo>
                  <a:lnTo>
                    <a:pt x="1146" y="2159"/>
                  </a:lnTo>
                  <a:lnTo>
                    <a:pt x="1153" y="2164"/>
                  </a:lnTo>
                  <a:lnTo>
                    <a:pt x="1158" y="2169"/>
                  </a:lnTo>
                  <a:lnTo>
                    <a:pt x="1163" y="2175"/>
                  </a:lnTo>
                  <a:lnTo>
                    <a:pt x="1167" y="2182"/>
                  </a:lnTo>
                  <a:lnTo>
                    <a:pt x="1171" y="2190"/>
                  </a:lnTo>
                  <a:lnTo>
                    <a:pt x="1178" y="2207"/>
                  </a:lnTo>
                  <a:lnTo>
                    <a:pt x="1182" y="2226"/>
                  </a:lnTo>
                  <a:lnTo>
                    <a:pt x="1187" y="2246"/>
                  </a:lnTo>
                  <a:lnTo>
                    <a:pt x="1190" y="2268"/>
                  </a:lnTo>
                  <a:lnTo>
                    <a:pt x="1194" y="2289"/>
                  </a:lnTo>
                  <a:lnTo>
                    <a:pt x="1200" y="2309"/>
                  </a:lnTo>
                  <a:lnTo>
                    <a:pt x="1202" y="2319"/>
                  </a:lnTo>
                  <a:lnTo>
                    <a:pt x="1207" y="2328"/>
                  </a:lnTo>
                  <a:lnTo>
                    <a:pt x="1210" y="2338"/>
                  </a:lnTo>
                  <a:lnTo>
                    <a:pt x="1216" y="2345"/>
                  </a:lnTo>
                  <a:lnTo>
                    <a:pt x="1222" y="2353"/>
                  </a:lnTo>
                  <a:lnTo>
                    <a:pt x="1227" y="2360"/>
                  </a:lnTo>
                  <a:lnTo>
                    <a:pt x="1234" y="2366"/>
                  </a:lnTo>
                  <a:lnTo>
                    <a:pt x="1243" y="2370"/>
                  </a:lnTo>
                  <a:lnTo>
                    <a:pt x="1252" y="2374"/>
                  </a:lnTo>
                  <a:lnTo>
                    <a:pt x="1262" y="2376"/>
                  </a:lnTo>
                  <a:lnTo>
                    <a:pt x="1273" y="2377"/>
                  </a:lnTo>
                  <a:lnTo>
                    <a:pt x="1286" y="2377"/>
                  </a:lnTo>
                  <a:lnTo>
                    <a:pt x="1287" y="2377"/>
                  </a:lnTo>
                  <a:lnTo>
                    <a:pt x="1287" y="2377"/>
                  </a:lnTo>
                  <a:lnTo>
                    <a:pt x="1299" y="2375"/>
                  </a:lnTo>
                  <a:lnTo>
                    <a:pt x="1311" y="2371"/>
                  </a:lnTo>
                  <a:lnTo>
                    <a:pt x="1320" y="2367"/>
                  </a:lnTo>
                  <a:lnTo>
                    <a:pt x="1328" y="2362"/>
                  </a:lnTo>
                  <a:lnTo>
                    <a:pt x="1336" y="2356"/>
                  </a:lnTo>
                  <a:lnTo>
                    <a:pt x="1341" y="2349"/>
                  </a:lnTo>
                  <a:lnTo>
                    <a:pt x="1347" y="2342"/>
                  </a:lnTo>
                  <a:lnTo>
                    <a:pt x="1350" y="2333"/>
                  </a:lnTo>
                  <a:lnTo>
                    <a:pt x="1354" y="2325"/>
                  </a:lnTo>
                  <a:lnTo>
                    <a:pt x="1357" y="2315"/>
                  </a:lnTo>
                  <a:lnTo>
                    <a:pt x="1359" y="2306"/>
                  </a:lnTo>
                  <a:lnTo>
                    <a:pt x="1360" y="2296"/>
                  </a:lnTo>
                  <a:lnTo>
                    <a:pt x="1361" y="2274"/>
                  </a:lnTo>
                  <a:lnTo>
                    <a:pt x="1363" y="2253"/>
                  </a:lnTo>
                  <a:lnTo>
                    <a:pt x="1363" y="2231"/>
                  </a:lnTo>
                  <a:lnTo>
                    <a:pt x="1363" y="2210"/>
                  </a:lnTo>
                  <a:lnTo>
                    <a:pt x="1364" y="2191"/>
                  </a:lnTo>
                  <a:lnTo>
                    <a:pt x="1367" y="2172"/>
                  </a:lnTo>
                  <a:lnTo>
                    <a:pt x="1369" y="2164"/>
                  </a:lnTo>
                  <a:lnTo>
                    <a:pt x="1372" y="2156"/>
                  </a:lnTo>
                  <a:lnTo>
                    <a:pt x="1376" y="2149"/>
                  </a:lnTo>
                  <a:lnTo>
                    <a:pt x="1381" y="2142"/>
                  </a:lnTo>
                  <a:lnTo>
                    <a:pt x="1385" y="2138"/>
                  </a:lnTo>
                  <a:lnTo>
                    <a:pt x="1392" y="2133"/>
                  </a:lnTo>
                  <a:lnTo>
                    <a:pt x="1400" y="2129"/>
                  </a:lnTo>
                  <a:lnTo>
                    <a:pt x="1409" y="2126"/>
                  </a:lnTo>
                  <a:lnTo>
                    <a:pt x="1418" y="2125"/>
                  </a:lnTo>
                  <a:lnTo>
                    <a:pt x="1426" y="2125"/>
                  </a:lnTo>
                  <a:lnTo>
                    <a:pt x="1434" y="2126"/>
                  </a:lnTo>
                  <a:lnTo>
                    <a:pt x="1440" y="2129"/>
                  </a:lnTo>
                  <a:lnTo>
                    <a:pt x="1447" y="2132"/>
                  </a:lnTo>
                  <a:lnTo>
                    <a:pt x="1454" y="2137"/>
                  </a:lnTo>
                  <a:lnTo>
                    <a:pt x="1461" y="2142"/>
                  </a:lnTo>
                  <a:lnTo>
                    <a:pt x="1466" y="2148"/>
                  </a:lnTo>
                  <a:lnTo>
                    <a:pt x="1478" y="2163"/>
                  </a:lnTo>
                  <a:lnTo>
                    <a:pt x="1488" y="2180"/>
                  </a:lnTo>
                  <a:lnTo>
                    <a:pt x="1498" y="2199"/>
                  </a:lnTo>
                  <a:lnTo>
                    <a:pt x="1507" y="2218"/>
                  </a:lnTo>
                  <a:lnTo>
                    <a:pt x="1518" y="2236"/>
                  </a:lnTo>
                  <a:lnTo>
                    <a:pt x="1528" y="2254"/>
                  </a:lnTo>
                  <a:lnTo>
                    <a:pt x="1535" y="2263"/>
                  </a:lnTo>
                  <a:lnTo>
                    <a:pt x="1541" y="2271"/>
                  </a:lnTo>
                  <a:lnTo>
                    <a:pt x="1548" y="2278"/>
                  </a:lnTo>
                  <a:lnTo>
                    <a:pt x="1554" y="2284"/>
                  </a:lnTo>
                  <a:lnTo>
                    <a:pt x="1562" y="2290"/>
                  </a:lnTo>
                  <a:lnTo>
                    <a:pt x="1570" y="2295"/>
                  </a:lnTo>
                  <a:lnTo>
                    <a:pt x="1578" y="2298"/>
                  </a:lnTo>
                  <a:lnTo>
                    <a:pt x="1588" y="2300"/>
                  </a:lnTo>
                  <a:lnTo>
                    <a:pt x="1597" y="2300"/>
                  </a:lnTo>
                  <a:lnTo>
                    <a:pt x="1609" y="2300"/>
                  </a:lnTo>
                  <a:lnTo>
                    <a:pt x="1619" y="2297"/>
                  </a:lnTo>
                  <a:lnTo>
                    <a:pt x="1631" y="2294"/>
                  </a:lnTo>
                  <a:lnTo>
                    <a:pt x="1631" y="2294"/>
                  </a:lnTo>
                  <a:lnTo>
                    <a:pt x="1632" y="2294"/>
                  </a:lnTo>
                  <a:lnTo>
                    <a:pt x="1644" y="2288"/>
                  </a:lnTo>
                  <a:lnTo>
                    <a:pt x="1654" y="2281"/>
                  </a:lnTo>
                  <a:lnTo>
                    <a:pt x="1662" y="2274"/>
                  </a:lnTo>
                  <a:lnTo>
                    <a:pt x="1667" y="2268"/>
                  </a:lnTo>
                  <a:lnTo>
                    <a:pt x="1673" y="2260"/>
                  </a:lnTo>
                  <a:lnTo>
                    <a:pt x="1676" y="2251"/>
                  </a:lnTo>
                  <a:lnTo>
                    <a:pt x="1679" y="2242"/>
                  </a:lnTo>
                  <a:lnTo>
                    <a:pt x="1681" y="2233"/>
                  </a:lnTo>
                  <a:lnTo>
                    <a:pt x="1681" y="2224"/>
                  </a:lnTo>
                  <a:lnTo>
                    <a:pt x="1681" y="2213"/>
                  </a:lnTo>
                  <a:lnTo>
                    <a:pt x="1680" y="2203"/>
                  </a:lnTo>
                  <a:lnTo>
                    <a:pt x="1679" y="2193"/>
                  </a:lnTo>
                  <a:lnTo>
                    <a:pt x="1673" y="2173"/>
                  </a:lnTo>
                  <a:lnTo>
                    <a:pt x="1667" y="2152"/>
                  </a:lnTo>
                  <a:lnTo>
                    <a:pt x="1661" y="2131"/>
                  </a:lnTo>
                  <a:lnTo>
                    <a:pt x="1655" y="2111"/>
                  </a:lnTo>
                  <a:lnTo>
                    <a:pt x="1650" y="2092"/>
                  </a:lnTo>
                  <a:lnTo>
                    <a:pt x="1648" y="2073"/>
                  </a:lnTo>
                  <a:lnTo>
                    <a:pt x="1648" y="2066"/>
                  </a:lnTo>
                  <a:lnTo>
                    <a:pt x="1649" y="2057"/>
                  </a:lnTo>
                  <a:lnTo>
                    <a:pt x="1650" y="2050"/>
                  </a:lnTo>
                  <a:lnTo>
                    <a:pt x="1653" y="2042"/>
                  </a:lnTo>
                  <a:lnTo>
                    <a:pt x="1656" y="2035"/>
                  </a:lnTo>
                  <a:lnTo>
                    <a:pt x="1662" y="2029"/>
                  </a:lnTo>
                  <a:lnTo>
                    <a:pt x="1667" y="2023"/>
                  </a:lnTo>
                  <a:lnTo>
                    <a:pt x="1674" y="2018"/>
                  </a:lnTo>
                  <a:lnTo>
                    <a:pt x="1682" y="2014"/>
                  </a:lnTo>
                  <a:lnTo>
                    <a:pt x="1690" y="2011"/>
                  </a:lnTo>
                  <a:lnTo>
                    <a:pt x="1698" y="2009"/>
                  </a:lnTo>
                  <a:lnTo>
                    <a:pt x="1706" y="2009"/>
                  </a:lnTo>
                  <a:lnTo>
                    <a:pt x="1714" y="2010"/>
                  </a:lnTo>
                  <a:lnTo>
                    <a:pt x="1721" y="2014"/>
                  </a:lnTo>
                  <a:lnTo>
                    <a:pt x="1728" y="2017"/>
                  </a:lnTo>
                  <a:lnTo>
                    <a:pt x="1736" y="2022"/>
                  </a:lnTo>
                  <a:lnTo>
                    <a:pt x="1751" y="2032"/>
                  </a:lnTo>
                  <a:lnTo>
                    <a:pt x="1765" y="2045"/>
                  </a:lnTo>
                  <a:lnTo>
                    <a:pt x="1780" y="2060"/>
                  </a:lnTo>
                  <a:lnTo>
                    <a:pt x="1796" y="2076"/>
                  </a:lnTo>
                  <a:lnTo>
                    <a:pt x="1812" y="2090"/>
                  </a:lnTo>
                  <a:lnTo>
                    <a:pt x="1828" y="2105"/>
                  </a:lnTo>
                  <a:lnTo>
                    <a:pt x="1835" y="2111"/>
                  </a:lnTo>
                  <a:lnTo>
                    <a:pt x="1843" y="2116"/>
                  </a:lnTo>
                  <a:lnTo>
                    <a:pt x="1852" y="2121"/>
                  </a:lnTo>
                  <a:lnTo>
                    <a:pt x="1860" y="2124"/>
                  </a:lnTo>
                  <a:lnTo>
                    <a:pt x="1869" y="2128"/>
                  </a:lnTo>
                  <a:lnTo>
                    <a:pt x="1878" y="2130"/>
                  </a:lnTo>
                  <a:lnTo>
                    <a:pt x="1887" y="2130"/>
                  </a:lnTo>
                  <a:lnTo>
                    <a:pt x="1896" y="2130"/>
                  </a:lnTo>
                  <a:lnTo>
                    <a:pt x="1906" y="2128"/>
                  </a:lnTo>
                  <a:lnTo>
                    <a:pt x="1917" y="2123"/>
                  </a:lnTo>
                  <a:lnTo>
                    <a:pt x="1926" y="2119"/>
                  </a:lnTo>
                  <a:lnTo>
                    <a:pt x="1937" y="2111"/>
                  </a:lnTo>
                  <a:lnTo>
                    <a:pt x="1937" y="2111"/>
                  </a:lnTo>
                  <a:lnTo>
                    <a:pt x="1937" y="2111"/>
                  </a:lnTo>
                  <a:lnTo>
                    <a:pt x="1946" y="2102"/>
                  </a:lnTo>
                  <a:lnTo>
                    <a:pt x="1953" y="2093"/>
                  </a:lnTo>
                  <a:lnTo>
                    <a:pt x="1958" y="2084"/>
                  </a:lnTo>
                  <a:lnTo>
                    <a:pt x="1963" y="2076"/>
                  </a:lnTo>
                  <a:lnTo>
                    <a:pt x="1965" y="2067"/>
                  </a:lnTo>
                  <a:lnTo>
                    <a:pt x="1966" y="2057"/>
                  </a:lnTo>
                  <a:lnTo>
                    <a:pt x="1966" y="2047"/>
                  </a:lnTo>
                  <a:lnTo>
                    <a:pt x="1965" y="2038"/>
                  </a:lnTo>
                  <a:lnTo>
                    <a:pt x="1963" y="2029"/>
                  </a:lnTo>
                  <a:lnTo>
                    <a:pt x="1960" y="2020"/>
                  </a:lnTo>
                  <a:lnTo>
                    <a:pt x="1956" y="2011"/>
                  </a:lnTo>
                  <a:lnTo>
                    <a:pt x="1952" y="2002"/>
                  </a:lnTo>
                  <a:lnTo>
                    <a:pt x="1941" y="1984"/>
                  </a:lnTo>
                  <a:lnTo>
                    <a:pt x="1929" y="1966"/>
                  </a:lnTo>
                  <a:lnTo>
                    <a:pt x="1917" y="1948"/>
                  </a:lnTo>
                  <a:lnTo>
                    <a:pt x="1905" y="1930"/>
                  </a:lnTo>
                  <a:lnTo>
                    <a:pt x="1895" y="1913"/>
                  </a:lnTo>
                  <a:lnTo>
                    <a:pt x="1887" y="1896"/>
                  </a:lnTo>
                  <a:lnTo>
                    <a:pt x="1885" y="1888"/>
                  </a:lnTo>
                  <a:lnTo>
                    <a:pt x="1883" y="1880"/>
                  </a:lnTo>
                  <a:lnTo>
                    <a:pt x="1882" y="1873"/>
                  </a:lnTo>
                  <a:lnTo>
                    <a:pt x="1882" y="1865"/>
                  </a:lnTo>
                  <a:lnTo>
                    <a:pt x="1884" y="1857"/>
                  </a:lnTo>
                  <a:lnTo>
                    <a:pt x="1886" y="1850"/>
                  </a:lnTo>
                  <a:lnTo>
                    <a:pt x="1891" y="1842"/>
                  </a:lnTo>
                  <a:lnTo>
                    <a:pt x="1896" y="1835"/>
                  </a:lnTo>
                  <a:lnTo>
                    <a:pt x="1903" y="1830"/>
                  </a:lnTo>
                  <a:lnTo>
                    <a:pt x="1910" y="1824"/>
                  </a:lnTo>
                  <a:lnTo>
                    <a:pt x="1917" y="1821"/>
                  </a:lnTo>
                  <a:lnTo>
                    <a:pt x="1925" y="1820"/>
                  </a:lnTo>
                  <a:lnTo>
                    <a:pt x="1931" y="1818"/>
                  </a:lnTo>
                  <a:lnTo>
                    <a:pt x="1939" y="1818"/>
                  </a:lnTo>
                  <a:lnTo>
                    <a:pt x="1948" y="1820"/>
                  </a:lnTo>
                  <a:lnTo>
                    <a:pt x="1956" y="1821"/>
                  </a:lnTo>
                  <a:lnTo>
                    <a:pt x="1973" y="1826"/>
                  </a:lnTo>
                  <a:lnTo>
                    <a:pt x="1991" y="1835"/>
                  </a:lnTo>
                  <a:lnTo>
                    <a:pt x="2010" y="1844"/>
                  </a:lnTo>
                  <a:lnTo>
                    <a:pt x="2029" y="1855"/>
                  </a:lnTo>
                  <a:lnTo>
                    <a:pt x="2049" y="1865"/>
                  </a:lnTo>
                  <a:lnTo>
                    <a:pt x="2068" y="1874"/>
                  </a:lnTo>
                  <a:lnTo>
                    <a:pt x="2077" y="1877"/>
                  </a:lnTo>
                  <a:lnTo>
                    <a:pt x="2087" y="1880"/>
                  </a:lnTo>
                  <a:lnTo>
                    <a:pt x="2096" y="1883"/>
                  </a:lnTo>
                  <a:lnTo>
                    <a:pt x="2106" y="1884"/>
                  </a:lnTo>
                  <a:lnTo>
                    <a:pt x="2115" y="1884"/>
                  </a:lnTo>
                  <a:lnTo>
                    <a:pt x="2124" y="1883"/>
                  </a:lnTo>
                  <a:lnTo>
                    <a:pt x="2133" y="1882"/>
                  </a:lnTo>
                  <a:lnTo>
                    <a:pt x="2142" y="1877"/>
                  </a:lnTo>
                  <a:lnTo>
                    <a:pt x="2150" y="1873"/>
                  </a:lnTo>
                  <a:lnTo>
                    <a:pt x="2158" y="1866"/>
                  </a:lnTo>
                  <a:lnTo>
                    <a:pt x="2166" y="1858"/>
                  </a:lnTo>
                  <a:lnTo>
                    <a:pt x="2174" y="1848"/>
                  </a:lnTo>
                  <a:lnTo>
                    <a:pt x="2175" y="1848"/>
                  </a:lnTo>
                  <a:lnTo>
                    <a:pt x="2175" y="1847"/>
                  </a:lnTo>
                  <a:lnTo>
                    <a:pt x="2181" y="1836"/>
                  </a:lnTo>
                  <a:lnTo>
                    <a:pt x="2185" y="1825"/>
                  </a:lnTo>
                  <a:lnTo>
                    <a:pt x="2187" y="1815"/>
                  </a:lnTo>
                  <a:lnTo>
                    <a:pt x="2189" y="1806"/>
                  </a:lnTo>
                  <a:lnTo>
                    <a:pt x="2189" y="1796"/>
                  </a:lnTo>
                  <a:lnTo>
                    <a:pt x="2187" y="1787"/>
                  </a:lnTo>
                  <a:lnTo>
                    <a:pt x="2184" y="1779"/>
                  </a:lnTo>
                  <a:lnTo>
                    <a:pt x="2181" y="1770"/>
                  </a:lnTo>
                  <a:lnTo>
                    <a:pt x="2176" y="1762"/>
                  </a:lnTo>
                  <a:lnTo>
                    <a:pt x="2171" y="1754"/>
                  </a:lnTo>
                  <a:lnTo>
                    <a:pt x="2164" y="1746"/>
                  </a:lnTo>
                  <a:lnTo>
                    <a:pt x="2157" y="1739"/>
                  </a:lnTo>
                  <a:lnTo>
                    <a:pt x="2141" y="1725"/>
                  </a:lnTo>
                  <a:lnTo>
                    <a:pt x="2125" y="1711"/>
                  </a:lnTo>
                  <a:lnTo>
                    <a:pt x="2108" y="1698"/>
                  </a:lnTo>
                  <a:lnTo>
                    <a:pt x="2092" y="1684"/>
                  </a:lnTo>
                  <a:lnTo>
                    <a:pt x="2077" y="1671"/>
                  </a:lnTo>
                  <a:lnTo>
                    <a:pt x="2064" y="1657"/>
                  </a:lnTo>
                  <a:lnTo>
                    <a:pt x="2059" y="1650"/>
                  </a:lnTo>
                  <a:lnTo>
                    <a:pt x="2055" y="1642"/>
                  </a:lnTo>
                  <a:lnTo>
                    <a:pt x="2052" y="1636"/>
                  </a:lnTo>
                  <a:lnTo>
                    <a:pt x="2050" y="1628"/>
                  </a:lnTo>
                  <a:lnTo>
                    <a:pt x="2049" y="1621"/>
                  </a:lnTo>
                  <a:lnTo>
                    <a:pt x="2050" y="1613"/>
                  </a:lnTo>
                  <a:lnTo>
                    <a:pt x="2051" y="1604"/>
                  </a:lnTo>
                  <a:lnTo>
                    <a:pt x="2055" y="1596"/>
                  </a:lnTo>
                  <a:lnTo>
                    <a:pt x="2059" y="1588"/>
                  </a:lnTo>
                  <a:lnTo>
                    <a:pt x="2064" y="1581"/>
                  </a:lnTo>
                  <a:lnTo>
                    <a:pt x="2070" y="1576"/>
                  </a:lnTo>
                  <a:lnTo>
                    <a:pt x="2076" y="1571"/>
                  </a:lnTo>
                  <a:lnTo>
                    <a:pt x="2083" y="1568"/>
                  </a:lnTo>
                  <a:lnTo>
                    <a:pt x="2090" y="1566"/>
                  </a:lnTo>
                  <a:lnTo>
                    <a:pt x="2098" y="1565"/>
                  </a:lnTo>
                  <a:lnTo>
                    <a:pt x="2107" y="1563"/>
                  </a:lnTo>
                  <a:lnTo>
                    <a:pt x="2125" y="1565"/>
                  </a:lnTo>
                  <a:lnTo>
                    <a:pt x="2146" y="1567"/>
                  </a:lnTo>
                  <a:lnTo>
                    <a:pt x="2166" y="1571"/>
                  </a:lnTo>
                  <a:lnTo>
                    <a:pt x="2187" y="1576"/>
                  </a:lnTo>
                  <a:lnTo>
                    <a:pt x="2209" y="1579"/>
                  </a:lnTo>
                  <a:lnTo>
                    <a:pt x="2230" y="1581"/>
                  </a:lnTo>
                  <a:lnTo>
                    <a:pt x="2240" y="1581"/>
                  </a:lnTo>
                  <a:lnTo>
                    <a:pt x="2250" y="1581"/>
                  </a:lnTo>
                  <a:lnTo>
                    <a:pt x="2260" y="1581"/>
                  </a:lnTo>
                  <a:lnTo>
                    <a:pt x="2269" y="1579"/>
                  </a:lnTo>
                  <a:lnTo>
                    <a:pt x="2278" y="1577"/>
                  </a:lnTo>
                  <a:lnTo>
                    <a:pt x="2287" y="1574"/>
                  </a:lnTo>
                  <a:lnTo>
                    <a:pt x="2295" y="1569"/>
                  </a:lnTo>
                  <a:lnTo>
                    <a:pt x="2301" y="1562"/>
                  </a:lnTo>
                  <a:lnTo>
                    <a:pt x="2308" y="1555"/>
                  </a:lnTo>
                  <a:lnTo>
                    <a:pt x="2314" y="1548"/>
                  </a:lnTo>
                  <a:lnTo>
                    <a:pt x="2319" y="1537"/>
                  </a:lnTo>
                  <a:lnTo>
                    <a:pt x="2324" y="1525"/>
                  </a:lnTo>
                  <a:lnTo>
                    <a:pt x="2324" y="1525"/>
                  </a:lnTo>
                  <a:lnTo>
                    <a:pt x="2324" y="1525"/>
                  </a:lnTo>
                  <a:lnTo>
                    <a:pt x="2327" y="1513"/>
                  </a:lnTo>
                  <a:lnTo>
                    <a:pt x="2329" y="1500"/>
                  </a:lnTo>
                  <a:lnTo>
                    <a:pt x="2327" y="1490"/>
                  </a:lnTo>
                  <a:lnTo>
                    <a:pt x="2326" y="1481"/>
                  </a:lnTo>
                  <a:lnTo>
                    <a:pt x="2323" y="1472"/>
                  </a:lnTo>
                  <a:lnTo>
                    <a:pt x="2318" y="1463"/>
                  </a:lnTo>
                  <a:lnTo>
                    <a:pt x="2314" y="1456"/>
                  </a:lnTo>
                  <a:lnTo>
                    <a:pt x="2307" y="1449"/>
                  </a:lnTo>
                  <a:lnTo>
                    <a:pt x="2300" y="1443"/>
                  </a:lnTo>
                  <a:lnTo>
                    <a:pt x="2292" y="1437"/>
                  </a:lnTo>
                  <a:lnTo>
                    <a:pt x="2283" y="1431"/>
                  </a:lnTo>
                  <a:lnTo>
                    <a:pt x="2275" y="1427"/>
                  </a:lnTo>
                  <a:lnTo>
                    <a:pt x="2256" y="1418"/>
                  </a:lnTo>
                  <a:lnTo>
                    <a:pt x="2236" y="1410"/>
                  </a:lnTo>
                  <a:lnTo>
                    <a:pt x="2216" y="1401"/>
                  </a:lnTo>
                  <a:lnTo>
                    <a:pt x="2196" y="1393"/>
                  </a:lnTo>
                  <a:lnTo>
                    <a:pt x="2178" y="1385"/>
                  </a:lnTo>
                  <a:lnTo>
                    <a:pt x="2163" y="1375"/>
                  </a:lnTo>
                  <a:lnTo>
                    <a:pt x="2156" y="1370"/>
                  </a:lnTo>
                  <a:lnTo>
                    <a:pt x="2150" y="1365"/>
                  </a:lnTo>
                  <a:lnTo>
                    <a:pt x="2145" y="1358"/>
                  </a:lnTo>
                  <a:lnTo>
                    <a:pt x="2141" y="1352"/>
                  </a:lnTo>
                  <a:lnTo>
                    <a:pt x="2138" y="1344"/>
                  </a:lnTo>
                  <a:lnTo>
                    <a:pt x="2136" y="1338"/>
                  </a:lnTo>
                  <a:lnTo>
                    <a:pt x="2136" y="1329"/>
                  </a:lnTo>
                  <a:lnTo>
                    <a:pt x="2136" y="1320"/>
                  </a:lnTo>
                  <a:lnTo>
                    <a:pt x="2137" y="1312"/>
                  </a:lnTo>
                  <a:lnTo>
                    <a:pt x="2140" y="1304"/>
                  </a:lnTo>
                  <a:lnTo>
                    <a:pt x="2143" y="1296"/>
                  </a:lnTo>
                  <a:lnTo>
                    <a:pt x="2148" y="1290"/>
                  </a:lnTo>
                  <a:lnTo>
                    <a:pt x="2154" y="1286"/>
                  </a:lnTo>
                  <a:lnTo>
                    <a:pt x="2160" y="1281"/>
                  </a:lnTo>
                  <a:lnTo>
                    <a:pt x="2168" y="1277"/>
                  </a:lnTo>
                  <a:lnTo>
                    <a:pt x="2176" y="1274"/>
                  </a:lnTo>
                  <a:lnTo>
                    <a:pt x="2194" y="1269"/>
                  </a:lnTo>
                  <a:lnTo>
                    <a:pt x="2213" y="1265"/>
                  </a:lnTo>
                  <a:lnTo>
                    <a:pt x="2235" y="1263"/>
                  </a:lnTo>
                  <a:lnTo>
                    <a:pt x="2256" y="1261"/>
                  </a:lnTo>
                  <a:lnTo>
                    <a:pt x="2278" y="1259"/>
                  </a:lnTo>
                  <a:lnTo>
                    <a:pt x="2298" y="1255"/>
                  </a:lnTo>
                  <a:lnTo>
                    <a:pt x="2308" y="1252"/>
                  </a:lnTo>
                  <a:lnTo>
                    <a:pt x="2317" y="1250"/>
                  </a:lnTo>
                  <a:lnTo>
                    <a:pt x="2326" y="1245"/>
                  </a:lnTo>
                  <a:lnTo>
                    <a:pt x="2335" y="1242"/>
                  </a:lnTo>
                  <a:lnTo>
                    <a:pt x="2343" y="1236"/>
                  </a:lnTo>
                  <a:lnTo>
                    <a:pt x="2350" y="1230"/>
                  </a:lnTo>
                  <a:lnTo>
                    <a:pt x="2356" y="1224"/>
                  </a:lnTo>
                  <a:lnTo>
                    <a:pt x="2361" y="1216"/>
                  </a:lnTo>
                  <a:lnTo>
                    <a:pt x="2366" y="1207"/>
                  </a:lnTo>
                  <a:lnTo>
                    <a:pt x="2369" y="1198"/>
                  </a:lnTo>
                  <a:lnTo>
                    <a:pt x="2371" y="1186"/>
                  </a:lnTo>
                  <a:lnTo>
                    <a:pt x="2371" y="1174"/>
                  </a:lnTo>
                  <a:lnTo>
                    <a:pt x="2371" y="1173"/>
                  </a:lnTo>
                  <a:lnTo>
                    <a:pt x="2371" y="1173"/>
                  </a:lnTo>
                  <a:lnTo>
                    <a:pt x="2371" y="1160"/>
                  </a:lnTo>
                  <a:lnTo>
                    <a:pt x="2369" y="1149"/>
                  </a:lnTo>
                  <a:lnTo>
                    <a:pt x="2366" y="1139"/>
                  </a:lnTo>
                  <a:lnTo>
                    <a:pt x="2361" y="1130"/>
                  </a:lnTo>
                  <a:lnTo>
                    <a:pt x="2356" y="1122"/>
                  </a:lnTo>
                  <a:lnTo>
                    <a:pt x="2349" y="1116"/>
                  </a:lnTo>
                  <a:lnTo>
                    <a:pt x="2342" y="1111"/>
                  </a:lnTo>
                  <a:lnTo>
                    <a:pt x="2333" y="1105"/>
                  </a:lnTo>
                  <a:lnTo>
                    <a:pt x="2325" y="1102"/>
                  </a:lnTo>
                  <a:lnTo>
                    <a:pt x="2316" y="1098"/>
                  </a:lnTo>
                  <a:lnTo>
                    <a:pt x="2306" y="1096"/>
                  </a:lnTo>
                  <a:lnTo>
                    <a:pt x="2296" y="1094"/>
                  </a:lnTo>
                  <a:lnTo>
                    <a:pt x="2275" y="1091"/>
                  </a:lnTo>
                  <a:lnTo>
                    <a:pt x="2253" y="1088"/>
                  </a:lnTo>
                  <a:lnTo>
                    <a:pt x="2231" y="1087"/>
                  </a:lnTo>
                  <a:lnTo>
                    <a:pt x="2211" y="1085"/>
                  </a:lnTo>
                  <a:lnTo>
                    <a:pt x="2192" y="1082"/>
                  </a:lnTo>
                  <a:lnTo>
                    <a:pt x="2174" y="1077"/>
                  </a:lnTo>
                  <a:lnTo>
                    <a:pt x="2166" y="1075"/>
                  </a:lnTo>
                  <a:lnTo>
                    <a:pt x="2158" y="1071"/>
                  </a:lnTo>
                  <a:lnTo>
                    <a:pt x="2151" y="1067"/>
                  </a:lnTo>
                  <a:lnTo>
                    <a:pt x="2146" y="1062"/>
                  </a:lnTo>
                  <a:lnTo>
                    <a:pt x="2141" y="1056"/>
                  </a:lnTo>
                  <a:lnTo>
                    <a:pt x="2137" y="1049"/>
                  </a:lnTo>
                  <a:lnTo>
                    <a:pt x="2133" y="1042"/>
                  </a:lnTo>
                  <a:lnTo>
                    <a:pt x="2132" y="1033"/>
                  </a:lnTo>
                  <a:lnTo>
                    <a:pt x="2131" y="1024"/>
                  </a:lnTo>
                  <a:lnTo>
                    <a:pt x="2131" y="1016"/>
                  </a:lnTo>
                  <a:lnTo>
                    <a:pt x="2133" y="1008"/>
                  </a:lnTo>
                  <a:lnTo>
                    <a:pt x="2136" y="1001"/>
                  </a:lnTo>
                  <a:lnTo>
                    <a:pt x="2140" y="995"/>
                  </a:lnTo>
                  <a:lnTo>
                    <a:pt x="2145" y="988"/>
                  </a:lnTo>
                  <a:lnTo>
                    <a:pt x="2150" y="982"/>
                  </a:lnTo>
                  <a:lnTo>
                    <a:pt x="2157" y="977"/>
                  </a:lnTo>
                  <a:lnTo>
                    <a:pt x="2173" y="968"/>
                  </a:lnTo>
                  <a:lnTo>
                    <a:pt x="2191" y="958"/>
                  </a:lnTo>
                  <a:lnTo>
                    <a:pt x="2209" y="949"/>
                  </a:lnTo>
                  <a:lnTo>
                    <a:pt x="2229" y="940"/>
                  </a:lnTo>
                  <a:lnTo>
                    <a:pt x="2248" y="933"/>
                  </a:lnTo>
                  <a:lnTo>
                    <a:pt x="2268" y="922"/>
                  </a:lnTo>
                  <a:lnTo>
                    <a:pt x="2277" y="917"/>
                  </a:lnTo>
                  <a:lnTo>
                    <a:pt x="2285" y="911"/>
                  </a:lnTo>
                  <a:lnTo>
                    <a:pt x="2292" y="905"/>
                  </a:lnTo>
                  <a:lnTo>
                    <a:pt x="2299" y="899"/>
                  </a:lnTo>
                  <a:lnTo>
                    <a:pt x="2306" y="892"/>
                  </a:lnTo>
                  <a:lnTo>
                    <a:pt x="2310" y="884"/>
                  </a:lnTo>
                  <a:lnTo>
                    <a:pt x="2315" y="876"/>
                  </a:lnTo>
                  <a:lnTo>
                    <a:pt x="2317" y="867"/>
                  </a:lnTo>
                  <a:lnTo>
                    <a:pt x="2319" y="857"/>
                  </a:lnTo>
                  <a:lnTo>
                    <a:pt x="2319" y="847"/>
                  </a:lnTo>
                  <a:lnTo>
                    <a:pt x="2317" y="835"/>
                  </a:lnTo>
                  <a:lnTo>
                    <a:pt x="2315" y="823"/>
                  </a:lnTo>
                  <a:lnTo>
                    <a:pt x="2314" y="823"/>
                  </a:lnTo>
                  <a:lnTo>
                    <a:pt x="2314" y="822"/>
                  </a:lnTo>
                  <a:lnTo>
                    <a:pt x="2309" y="811"/>
                  </a:lnTo>
                  <a:lnTo>
                    <a:pt x="2304" y="801"/>
                  </a:lnTo>
                  <a:lnTo>
                    <a:pt x="2298" y="791"/>
                  </a:lnTo>
                  <a:lnTo>
                    <a:pt x="2291" y="785"/>
                  </a:lnTo>
                  <a:lnTo>
                    <a:pt x="2283" y="779"/>
                  </a:lnTo>
                  <a:lnTo>
                    <a:pt x="2275" y="775"/>
                  </a:lnTo>
                  <a:lnTo>
                    <a:pt x="2266" y="771"/>
                  </a:lnTo>
                  <a:lnTo>
                    <a:pt x="2257" y="770"/>
                  </a:lnTo>
                  <a:lnTo>
                    <a:pt x="2248" y="768"/>
                  </a:lnTo>
                  <a:lnTo>
                    <a:pt x="2238" y="768"/>
                  </a:lnTo>
                  <a:lnTo>
                    <a:pt x="2228" y="768"/>
                  </a:lnTo>
                  <a:lnTo>
                    <a:pt x="2218" y="769"/>
                  </a:lnTo>
                  <a:lnTo>
                    <a:pt x="2198" y="772"/>
                  </a:lnTo>
                  <a:lnTo>
                    <a:pt x="2176" y="777"/>
                  </a:lnTo>
                  <a:lnTo>
                    <a:pt x="2155" y="781"/>
                  </a:lnTo>
                  <a:lnTo>
                    <a:pt x="2134" y="786"/>
                  </a:lnTo>
                  <a:lnTo>
                    <a:pt x="2115" y="788"/>
                  </a:lnTo>
                  <a:lnTo>
                    <a:pt x="2097" y="789"/>
                  </a:lnTo>
                  <a:lnTo>
                    <a:pt x="2088" y="789"/>
                  </a:lnTo>
                  <a:lnTo>
                    <a:pt x="2080" y="788"/>
                  </a:lnTo>
                  <a:lnTo>
                    <a:pt x="2072" y="786"/>
                  </a:lnTo>
                  <a:lnTo>
                    <a:pt x="2066" y="782"/>
                  </a:lnTo>
                  <a:lnTo>
                    <a:pt x="2059" y="779"/>
                  </a:lnTo>
                  <a:lnTo>
                    <a:pt x="2053" y="773"/>
                  </a:lnTo>
                  <a:lnTo>
                    <a:pt x="2048" y="767"/>
                  </a:lnTo>
                  <a:lnTo>
                    <a:pt x="2043" y="760"/>
                  </a:lnTo>
                  <a:lnTo>
                    <a:pt x="2040" y="751"/>
                  </a:lnTo>
                  <a:lnTo>
                    <a:pt x="2037" y="743"/>
                  </a:lnTo>
                  <a:lnTo>
                    <a:pt x="2037" y="735"/>
                  </a:lnTo>
                  <a:lnTo>
                    <a:pt x="2037" y="727"/>
                  </a:lnTo>
                  <a:lnTo>
                    <a:pt x="2040" y="720"/>
                  </a:lnTo>
                  <a:lnTo>
                    <a:pt x="2042" y="712"/>
                  </a:lnTo>
                  <a:lnTo>
                    <a:pt x="2046" y="706"/>
                  </a:lnTo>
                  <a:lnTo>
                    <a:pt x="2051" y="699"/>
                  </a:lnTo>
                  <a:lnTo>
                    <a:pt x="2063" y="684"/>
                  </a:lnTo>
                  <a:lnTo>
                    <a:pt x="2077" y="671"/>
                  </a:lnTo>
                  <a:lnTo>
                    <a:pt x="2093" y="657"/>
                  </a:lnTo>
                  <a:lnTo>
                    <a:pt x="2108" y="643"/>
                  </a:lnTo>
                  <a:lnTo>
                    <a:pt x="2125" y="629"/>
                  </a:lnTo>
                  <a:lnTo>
                    <a:pt x="2140" y="613"/>
                  </a:lnTo>
                  <a:lnTo>
                    <a:pt x="2147" y="606"/>
                  </a:lnTo>
                  <a:lnTo>
                    <a:pt x="2154" y="599"/>
                  </a:lnTo>
                  <a:lnTo>
                    <a:pt x="2159" y="591"/>
                  </a:lnTo>
                  <a:lnTo>
                    <a:pt x="2164" y="582"/>
                  </a:lnTo>
                  <a:lnTo>
                    <a:pt x="2167" y="574"/>
                  </a:lnTo>
                  <a:lnTo>
                    <a:pt x="2171" y="565"/>
                  </a:lnTo>
                  <a:lnTo>
                    <a:pt x="2172" y="556"/>
                  </a:lnTo>
                  <a:lnTo>
                    <a:pt x="2172" y="545"/>
                  </a:lnTo>
                  <a:lnTo>
                    <a:pt x="2171" y="536"/>
                  </a:lnTo>
                  <a:lnTo>
                    <a:pt x="2167" y="526"/>
                  </a:lnTo>
                  <a:lnTo>
                    <a:pt x="2163" y="516"/>
                  </a:lnTo>
                  <a:lnTo>
                    <a:pt x="2156" y="505"/>
                  </a:lnTo>
                  <a:lnTo>
                    <a:pt x="2156" y="505"/>
                  </a:lnTo>
                  <a:lnTo>
                    <a:pt x="2155" y="504"/>
                  </a:lnTo>
                  <a:lnTo>
                    <a:pt x="2147" y="495"/>
                  </a:lnTo>
                  <a:lnTo>
                    <a:pt x="2139" y="487"/>
                  </a:lnTo>
                  <a:lnTo>
                    <a:pt x="2130" y="480"/>
                  </a:lnTo>
                  <a:lnTo>
                    <a:pt x="2122" y="476"/>
                  </a:lnTo>
                  <a:lnTo>
                    <a:pt x="2113" y="472"/>
                  </a:lnTo>
                  <a:lnTo>
                    <a:pt x="2104" y="471"/>
                  </a:lnTo>
                  <a:lnTo>
                    <a:pt x="2095" y="470"/>
                  </a:lnTo>
                  <a:lnTo>
                    <a:pt x="2086" y="471"/>
                  </a:lnTo>
                  <a:lnTo>
                    <a:pt x="2076" y="472"/>
                  </a:lnTo>
                  <a:lnTo>
                    <a:pt x="2067" y="474"/>
                  </a:lnTo>
                  <a:lnTo>
                    <a:pt x="2057" y="478"/>
                  </a:lnTo>
                  <a:lnTo>
                    <a:pt x="2048" y="482"/>
                  </a:lnTo>
                  <a:lnTo>
                    <a:pt x="2028" y="491"/>
                  </a:lnTo>
                  <a:lnTo>
                    <a:pt x="2009" y="501"/>
                  </a:lnTo>
                  <a:close/>
                  <a:moveTo>
                    <a:pt x="1823" y="869"/>
                  </a:moveTo>
                  <a:lnTo>
                    <a:pt x="1834" y="893"/>
                  </a:lnTo>
                  <a:lnTo>
                    <a:pt x="1846" y="918"/>
                  </a:lnTo>
                  <a:lnTo>
                    <a:pt x="1855" y="943"/>
                  </a:lnTo>
                  <a:lnTo>
                    <a:pt x="1864" y="969"/>
                  </a:lnTo>
                  <a:lnTo>
                    <a:pt x="1872" y="995"/>
                  </a:lnTo>
                  <a:lnTo>
                    <a:pt x="1878" y="1021"/>
                  </a:lnTo>
                  <a:lnTo>
                    <a:pt x="1884" y="1047"/>
                  </a:lnTo>
                  <a:lnTo>
                    <a:pt x="1888" y="1072"/>
                  </a:lnTo>
                  <a:lnTo>
                    <a:pt x="1892" y="1096"/>
                  </a:lnTo>
                  <a:lnTo>
                    <a:pt x="1895" y="1120"/>
                  </a:lnTo>
                  <a:lnTo>
                    <a:pt x="1896" y="1144"/>
                  </a:lnTo>
                  <a:lnTo>
                    <a:pt x="1897" y="1168"/>
                  </a:lnTo>
                  <a:lnTo>
                    <a:pt x="1891" y="1166"/>
                  </a:lnTo>
                  <a:lnTo>
                    <a:pt x="1883" y="1165"/>
                  </a:lnTo>
                  <a:lnTo>
                    <a:pt x="1570" y="1068"/>
                  </a:lnTo>
                  <a:lnTo>
                    <a:pt x="1561" y="1065"/>
                  </a:lnTo>
                  <a:lnTo>
                    <a:pt x="1552" y="1060"/>
                  </a:lnTo>
                  <a:lnTo>
                    <a:pt x="1544" y="1054"/>
                  </a:lnTo>
                  <a:lnTo>
                    <a:pt x="1536" y="1049"/>
                  </a:lnTo>
                  <a:lnTo>
                    <a:pt x="1530" y="1042"/>
                  </a:lnTo>
                  <a:lnTo>
                    <a:pt x="1524" y="1035"/>
                  </a:lnTo>
                  <a:lnTo>
                    <a:pt x="1518" y="1027"/>
                  </a:lnTo>
                  <a:lnTo>
                    <a:pt x="1514" y="1019"/>
                  </a:lnTo>
                  <a:lnTo>
                    <a:pt x="1510" y="1010"/>
                  </a:lnTo>
                  <a:lnTo>
                    <a:pt x="1508" y="1003"/>
                  </a:lnTo>
                  <a:lnTo>
                    <a:pt x="1507" y="993"/>
                  </a:lnTo>
                  <a:lnTo>
                    <a:pt x="1506" y="983"/>
                  </a:lnTo>
                  <a:lnTo>
                    <a:pt x="1507" y="974"/>
                  </a:lnTo>
                  <a:lnTo>
                    <a:pt x="1508" y="964"/>
                  </a:lnTo>
                  <a:lnTo>
                    <a:pt x="1510" y="955"/>
                  </a:lnTo>
                  <a:lnTo>
                    <a:pt x="1514" y="945"/>
                  </a:lnTo>
                  <a:lnTo>
                    <a:pt x="1636" y="656"/>
                  </a:lnTo>
                  <a:lnTo>
                    <a:pt x="1639" y="648"/>
                  </a:lnTo>
                  <a:lnTo>
                    <a:pt x="1644" y="641"/>
                  </a:lnTo>
                  <a:lnTo>
                    <a:pt x="1658" y="654"/>
                  </a:lnTo>
                  <a:lnTo>
                    <a:pt x="1672" y="667"/>
                  </a:lnTo>
                  <a:lnTo>
                    <a:pt x="1686" y="681"/>
                  </a:lnTo>
                  <a:lnTo>
                    <a:pt x="1700" y="694"/>
                  </a:lnTo>
                  <a:lnTo>
                    <a:pt x="1718" y="715"/>
                  </a:lnTo>
                  <a:lnTo>
                    <a:pt x="1735" y="735"/>
                  </a:lnTo>
                  <a:lnTo>
                    <a:pt x="1752" y="755"/>
                  </a:lnTo>
                  <a:lnTo>
                    <a:pt x="1768" y="778"/>
                  </a:lnTo>
                  <a:lnTo>
                    <a:pt x="1784" y="799"/>
                  </a:lnTo>
                  <a:lnTo>
                    <a:pt x="1797" y="822"/>
                  </a:lnTo>
                  <a:lnTo>
                    <a:pt x="1811" y="846"/>
                  </a:lnTo>
                  <a:lnTo>
                    <a:pt x="1823" y="869"/>
                  </a:lnTo>
                  <a:close/>
                  <a:moveTo>
                    <a:pt x="909" y="525"/>
                  </a:moveTo>
                  <a:lnTo>
                    <a:pt x="934" y="516"/>
                  </a:lnTo>
                  <a:lnTo>
                    <a:pt x="959" y="507"/>
                  </a:lnTo>
                  <a:lnTo>
                    <a:pt x="985" y="499"/>
                  </a:lnTo>
                  <a:lnTo>
                    <a:pt x="1011" y="492"/>
                  </a:lnTo>
                  <a:lnTo>
                    <a:pt x="1037" y="487"/>
                  </a:lnTo>
                  <a:lnTo>
                    <a:pt x="1064" y="482"/>
                  </a:lnTo>
                  <a:lnTo>
                    <a:pt x="1090" y="478"/>
                  </a:lnTo>
                  <a:lnTo>
                    <a:pt x="1117" y="476"/>
                  </a:lnTo>
                  <a:lnTo>
                    <a:pt x="1144" y="473"/>
                  </a:lnTo>
                  <a:lnTo>
                    <a:pt x="1171" y="472"/>
                  </a:lnTo>
                  <a:lnTo>
                    <a:pt x="1197" y="472"/>
                  </a:lnTo>
                  <a:lnTo>
                    <a:pt x="1224" y="473"/>
                  </a:lnTo>
                  <a:lnTo>
                    <a:pt x="1251" y="476"/>
                  </a:lnTo>
                  <a:lnTo>
                    <a:pt x="1278" y="479"/>
                  </a:lnTo>
                  <a:lnTo>
                    <a:pt x="1304" y="483"/>
                  </a:lnTo>
                  <a:lnTo>
                    <a:pt x="1331" y="488"/>
                  </a:lnTo>
                  <a:lnTo>
                    <a:pt x="1343" y="490"/>
                  </a:lnTo>
                  <a:lnTo>
                    <a:pt x="1356" y="494"/>
                  </a:lnTo>
                  <a:lnTo>
                    <a:pt x="1368" y="497"/>
                  </a:lnTo>
                  <a:lnTo>
                    <a:pt x="1381" y="500"/>
                  </a:lnTo>
                  <a:lnTo>
                    <a:pt x="1376" y="507"/>
                  </a:lnTo>
                  <a:lnTo>
                    <a:pt x="1372" y="514"/>
                  </a:lnTo>
                  <a:lnTo>
                    <a:pt x="1188" y="770"/>
                  </a:lnTo>
                  <a:lnTo>
                    <a:pt x="1181" y="778"/>
                  </a:lnTo>
                  <a:lnTo>
                    <a:pt x="1174" y="785"/>
                  </a:lnTo>
                  <a:lnTo>
                    <a:pt x="1166" y="791"/>
                  </a:lnTo>
                  <a:lnTo>
                    <a:pt x="1158" y="796"/>
                  </a:lnTo>
                  <a:lnTo>
                    <a:pt x="1150" y="801"/>
                  </a:lnTo>
                  <a:lnTo>
                    <a:pt x="1141" y="804"/>
                  </a:lnTo>
                  <a:lnTo>
                    <a:pt x="1132" y="807"/>
                  </a:lnTo>
                  <a:lnTo>
                    <a:pt x="1123" y="808"/>
                  </a:lnTo>
                  <a:lnTo>
                    <a:pt x="1114" y="810"/>
                  </a:lnTo>
                  <a:lnTo>
                    <a:pt x="1104" y="808"/>
                  </a:lnTo>
                  <a:lnTo>
                    <a:pt x="1095" y="807"/>
                  </a:lnTo>
                  <a:lnTo>
                    <a:pt x="1086" y="805"/>
                  </a:lnTo>
                  <a:lnTo>
                    <a:pt x="1077" y="803"/>
                  </a:lnTo>
                  <a:lnTo>
                    <a:pt x="1068" y="798"/>
                  </a:lnTo>
                  <a:lnTo>
                    <a:pt x="1060" y="794"/>
                  </a:lnTo>
                  <a:lnTo>
                    <a:pt x="1051" y="787"/>
                  </a:lnTo>
                  <a:lnTo>
                    <a:pt x="815" y="591"/>
                  </a:lnTo>
                  <a:lnTo>
                    <a:pt x="809" y="585"/>
                  </a:lnTo>
                  <a:lnTo>
                    <a:pt x="804" y="579"/>
                  </a:lnTo>
                  <a:lnTo>
                    <a:pt x="829" y="564"/>
                  </a:lnTo>
                  <a:lnTo>
                    <a:pt x="855" y="550"/>
                  </a:lnTo>
                  <a:lnTo>
                    <a:pt x="882" y="538"/>
                  </a:lnTo>
                  <a:lnTo>
                    <a:pt x="909" y="525"/>
                  </a:lnTo>
                  <a:close/>
                  <a:moveTo>
                    <a:pt x="927" y="1862"/>
                  </a:moveTo>
                  <a:lnTo>
                    <a:pt x="902" y="1852"/>
                  </a:lnTo>
                  <a:lnTo>
                    <a:pt x="879" y="1842"/>
                  </a:lnTo>
                  <a:lnTo>
                    <a:pt x="854" y="1830"/>
                  </a:lnTo>
                  <a:lnTo>
                    <a:pt x="830" y="1817"/>
                  </a:lnTo>
                  <a:lnTo>
                    <a:pt x="807" y="1804"/>
                  </a:lnTo>
                  <a:lnTo>
                    <a:pt x="785" y="1789"/>
                  </a:lnTo>
                  <a:lnTo>
                    <a:pt x="762" y="1774"/>
                  </a:lnTo>
                  <a:lnTo>
                    <a:pt x="741" y="1759"/>
                  </a:lnTo>
                  <a:lnTo>
                    <a:pt x="723" y="1744"/>
                  </a:lnTo>
                  <a:lnTo>
                    <a:pt x="706" y="1728"/>
                  </a:lnTo>
                  <a:lnTo>
                    <a:pt x="689" y="1713"/>
                  </a:lnTo>
                  <a:lnTo>
                    <a:pt x="672" y="1697"/>
                  </a:lnTo>
                  <a:lnTo>
                    <a:pt x="656" y="1680"/>
                  </a:lnTo>
                  <a:lnTo>
                    <a:pt x="640" y="1663"/>
                  </a:lnTo>
                  <a:lnTo>
                    <a:pt x="625" y="1645"/>
                  </a:lnTo>
                  <a:lnTo>
                    <a:pt x="611" y="1627"/>
                  </a:lnTo>
                  <a:lnTo>
                    <a:pt x="618" y="1623"/>
                  </a:lnTo>
                  <a:lnTo>
                    <a:pt x="626" y="1620"/>
                  </a:lnTo>
                  <a:lnTo>
                    <a:pt x="920" y="1511"/>
                  </a:lnTo>
                  <a:lnTo>
                    <a:pt x="930" y="1509"/>
                  </a:lnTo>
                  <a:lnTo>
                    <a:pt x="941" y="1507"/>
                  </a:lnTo>
                  <a:lnTo>
                    <a:pt x="950" y="1506"/>
                  </a:lnTo>
                  <a:lnTo>
                    <a:pt x="960" y="1506"/>
                  </a:lnTo>
                  <a:lnTo>
                    <a:pt x="969" y="1507"/>
                  </a:lnTo>
                  <a:lnTo>
                    <a:pt x="978" y="1509"/>
                  </a:lnTo>
                  <a:lnTo>
                    <a:pt x="986" y="1511"/>
                  </a:lnTo>
                  <a:lnTo>
                    <a:pt x="995" y="1516"/>
                  </a:lnTo>
                  <a:lnTo>
                    <a:pt x="1003" y="1520"/>
                  </a:lnTo>
                  <a:lnTo>
                    <a:pt x="1009" y="1526"/>
                  </a:lnTo>
                  <a:lnTo>
                    <a:pt x="1016" y="1532"/>
                  </a:lnTo>
                  <a:lnTo>
                    <a:pt x="1023" y="1540"/>
                  </a:lnTo>
                  <a:lnTo>
                    <a:pt x="1029" y="1546"/>
                  </a:lnTo>
                  <a:lnTo>
                    <a:pt x="1033" y="1555"/>
                  </a:lnTo>
                  <a:lnTo>
                    <a:pt x="1037" y="1565"/>
                  </a:lnTo>
                  <a:lnTo>
                    <a:pt x="1040" y="1575"/>
                  </a:lnTo>
                  <a:lnTo>
                    <a:pt x="1122" y="1891"/>
                  </a:lnTo>
                  <a:lnTo>
                    <a:pt x="1125" y="1899"/>
                  </a:lnTo>
                  <a:lnTo>
                    <a:pt x="1126" y="1906"/>
                  </a:lnTo>
                  <a:lnTo>
                    <a:pt x="1100" y="1903"/>
                  </a:lnTo>
                  <a:lnTo>
                    <a:pt x="1075" y="1900"/>
                  </a:lnTo>
                  <a:lnTo>
                    <a:pt x="1050" y="1896"/>
                  </a:lnTo>
                  <a:lnTo>
                    <a:pt x="1025" y="1891"/>
                  </a:lnTo>
                  <a:lnTo>
                    <a:pt x="1000" y="1885"/>
                  </a:lnTo>
                  <a:lnTo>
                    <a:pt x="976" y="1878"/>
                  </a:lnTo>
                  <a:lnTo>
                    <a:pt x="952" y="1870"/>
                  </a:lnTo>
                  <a:lnTo>
                    <a:pt x="927" y="1862"/>
                  </a:lnTo>
                  <a:close/>
                  <a:moveTo>
                    <a:pt x="496" y="1350"/>
                  </a:moveTo>
                  <a:lnTo>
                    <a:pt x="489" y="1355"/>
                  </a:lnTo>
                  <a:lnTo>
                    <a:pt x="482" y="1358"/>
                  </a:lnTo>
                  <a:lnTo>
                    <a:pt x="475" y="1318"/>
                  </a:lnTo>
                  <a:lnTo>
                    <a:pt x="468" y="1280"/>
                  </a:lnTo>
                  <a:lnTo>
                    <a:pt x="464" y="1241"/>
                  </a:lnTo>
                  <a:lnTo>
                    <a:pt x="463" y="1200"/>
                  </a:lnTo>
                  <a:lnTo>
                    <a:pt x="463" y="1174"/>
                  </a:lnTo>
                  <a:lnTo>
                    <a:pt x="464" y="1147"/>
                  </a:lnTo>
                  <a:lnTo>
                    <a:pt x="467" y="1120"/>
                  </a:lnTo>
                  <a:lnTo>
                    <a:pt x="469" y="1093"/>
                  </a:lnTo>
                  <a:lnTo>
                    <a:pt x="473" y="1067"/>
                  </a:lnTo>
                  <a:lnTo>
                    <a:pt x="478" y="1040"/>
                  </a:lnTo>
                  <a:lnTo>
                    <a:pt x="485" y="1014"/>
                  </a:lnTo>
                  <a:lnTo>
                    <a:pt x="492" y="988"/>
                  </a:lnTo>
                  <a:lnTo>
                    <a:pt x="499" y="963"/>
                  </a:lnTo>
                  <a:lnTo>
                    <a:pt x="508" y="937"/>
                  </a:lnTo>
                  <a:lnTo>
                    <a:pt x="519" y="912"/>
                  </a:lnTo>
                  <a:lnTo>
                    <a:pt x="529" y="887"/>
                  </a:lnTo>
                  <a:lnTo>
                    <a:pt x="541" y="864"/>
                  </a:lnTo>
                  <a:lnTo>
                    <a:pt x="554" y="840"/>
                  </a:lnTo>
                  <a:lnTo>
                    <a:pt x="567" y="817"/>
                  </a:lnTo>
                  <a:lnTo>
                    <a:pt x="582" y="795"/>
                  </a:lnTo>
                  <a:lnTo>
                    <a:pt x="584" y="790"/>
                  </a:lnTo>
                  <a:lnTo>
                    <a:pt x="587" y="786"/>
                  </a:lnTo>
                  <a:lnTo>
                    <a:pt x="593" y="791"/>
                  </a:lnTo>
                  <a:lnTo>
                    <a:pt x="598" y="797"/>
                  </a:lnTo>
                  <a:lnTo>
                    <a:pt x="784" y="1043"/>
                  </a:lnTo>
                  <a:lnTo>
                    <a:pt x="789" y="1051"/>
                  </a:lnTo>
                  <a:lnTo>
                    <a:pt x="794" y="1060"/>
                  </a:lnTo>
                  <a:lnTo>
                    <a:pt x="798" y="1069"/>
                  </a:lnTo>
                  <a:lnTo>
                    <a:pt x="801" y="1078"/>
                  </a:lnTo>
                  <a:lnTo>
                    <a:pt x="803" y="1087"/>
                  </a:lnTo>
                  <a:lnTo>
                    <a:pt x="803" y="1097"/>
                  </a:lnTo>
                  <a:lnTo>
                    <a:pt x="803" y="1106"/>
                  </a:lnTo>
                  <a:lnTo>
                    <a:pt x="802" y="1115"/>
                  </a:lnTo>
                  <a:lnTo>
                    <a:pt x="800" y="1124"/>
                  </a:lnTo>
                  <a:lnTo>
                    <a:pt x="797" y="1133"/>
                  </a:lnTo>
                  <a:lnTo>
                    <a:pt x="793" y="1141"/>
                  </a:lnTo>
                  <a:lnTo>
                    <a:pt x="788" y="1150"/>
                  </a:lnTo>
                  <a:lnTo>
                    <a:pt x="783" y="1158"/>
                  </a:lnTo>
                  <a:lnTo>
                    <a:pt x="776" y="1165"/>
                  </a:lnTo>
                  <a:lnTo>
                    <a:pt x="769" y="1172"/>
                  </a:lnTo>
                  <a:lnTo>
                    <a:pt x="760" y="1177"/>
                  </a:lnTo>
                  <a:lnTo>
                    <a:pt x="496" y="1350"/>
                  </a:lnTo>
                  <a:close/>
                  <a:moveTo>
                    <a:pt x="1064" y="1068"/>
                  </a:moveTo>
                  <a:lnTo>
                    <a:pt x="1077" y="1057"/>
                  </a:lnTo>
                  <a:lnTo>
                    <a:pt x="1091" y="1047"/>
                  </a:lnTo>
                  <a:lnTo>
                    <a:pt x="1105" y="1039"/>
                  </a:lnTo>
                  <a:lnTo>
                    <a:pt x="1121" y="1032"/>
                  </a:lnTo>
                  <a:lnTo>
                    <a:pt x="1136" y="1027"/>
                  </a:lnTo>
                  <a:lnTo>
                    <a:pt x="1152" y="1024"/>
                  </a:lnTo>
                  <a:lnTo>
                    <a:pt x="1169" y="1022"/>
                  </a:lnTo>
                  <a:lnTo>
                    <a:pt x="1184" y="1021"/>
                  </a:lnTo>
                  <a:lnTo>
                    <a:pt x="1200" y="1022"/>
                  </a:lnTo>
                  <a:lnTo>
                    <a:pt x="1217" y="1025"/>
                  </a:lnTo>
                  <a:lnTo>
                    <a:pt x="1233" y="1030"/>
                  </a:lnTo>
                  <a:lnTo>
                    <a:pt x="1248" y="1035"/>
                  </a:lnTo>
                  <a:lnTo>
                    <a:pt x="1262" y="1042"/>
                  </a:lnTo>
                  <a:lnTo>
                    <a:pt x="1277" y="1051"/>
                  </a:lnTo>
                  <a:lnTo>
                    <a:pt x="1290" y="1061"/>
                  </a:lnTo>
                  <a:lnTo>
                    <a:pt x="1303" y="1074"/>
                  </a:lnTo>
                  <a:lnTo>
                    <a:pt x="1314" y="1086"/>
                  </a:lnTo>
                  <a:lnTo>
                    <a:pt x="1324" y="1101"/>
                  </a:lnTo>
                  <a:lnTo>
                    <a:pt x="1332" y="1115"/>
                  </a:lnTo>
                  <a:lnTo>
                    <a:pt x="1339" y="1130"/>
                  </a:lnTo>
                  <a:lnTo>
                    <a:pt x="1343" y="1146"/>
                  </a:lnTo>
                  <a:lnTo>
                    <a:pt x="1347" y="1162"/>
                  </a:lnTo>
                  <a:lnTo>
                    <a:pt x="1349" y="1177"/>
                  </a:lnTo>
                  <a:lnTo>
                    <a:pt x="1349" y="1194"/>
                  </a:lnTo>
                  <a:lnTo>
                    <a:pt x="1348" y="1210"/>
                  </a:lnTo>
                  <a:lnTo>
                    <a:pt x="1346" y="1226"/>
                  </a:lnTo>
                  <a:lnTo>
                    <a:pt x="1341" y="1242"/>
                  </a:lnTo>
                  <a:lnTo>
                    <a:pt x="1336" y="1258"/>
                  </a:lnTo>
                  <a:lnTo>
                    <a:pt x="1329" y="1272"/>
                  </a:lnTo>
                  <a:lnTo>
                    <a:pt x="1320" y="1287"/>
                  </a:lnTo>
                  <a:lnTo>
                    <a:pt x="1310" y="1300"/>
                  </a:lnTo>
                  <a:lnTo>
                    <a:pt x="1297" y="1313"/>
                  </a:lnTo>
                  <a:lnTo>
                    <a:pt x="1285" y="1324"/>
                  </a:lnTo>
                  <a:lnTo>
                    <a:pt x="1270" y="1333"/>
                  </a:lnTo>
                  <a:lnTo>
                    <a:pt x="1255" y="1342"/>
                  </a:lnTo>
                  <a:lnTo>
                    <a:pt x="1241" y="1348"/>
                  </a:lnTo>
                  <a:lnTo>
                    <a:pt x="1225" y="1353"/>
                  </a:lnTo>
                  <a:lnTo>
                    <a:pt x="1209" y="1357"/>
                  </a:lnTo>
                  <a:lnTo>
                    <a:pt x="1193" y="1359"/>
                  </a:lnTo>
                  <a:lnTo>
                    <a:pt x="1176" y="1359"/>
                  </a:lnTo>
                  <a:lnTo>
                    <a:pt x="1161" y="1358"/>
                  </a:lnTo>
                  <a:lnTo>
                    <a:pt x="1145" y="1356"/>
                  </a:lnTo>
                  <a:lnTo>
                    <a:pt x="1129" y="1351"/>
                  </a:lnTo>
                  <a:lnTo>
                    <a:pt x="1113" y="1346"/>
                  </a:lnTo>
                  <a:lnTo>
                    <a:pt x="1099" y="1338"/>
                  </a:lnTo>
                  <a:lnTo>
                    <a:pt x="1084" y="1330"/>
                  </a:lnTo>
                  <a:lnTo>
                    <a:pt x="1070" y="1318"/>
                  </a:lnTo>
                  <a:lnTo>
                    <a:pt x="1058" y="1307"/>
                  </a:lnTo>
                  <a:lnTo>
                    <a:pt x="1047" y="1294"/>
                  </a:lnTo>
                  <a:lnTo>
                    <a:pt x="1038" y="1280"/>
                  </a:lnTo>
                  <a:lnTo>
                    <a:pt x="1029" y="1265"/>
                  </a:lnTo>
                  <a:lnTo>
                    <a:pt x="1023" y="1250"/>
                  </a:lnTo>
                  <a:lnTo>
                    <a:pt x="1017" y="1235"/>
                  </a:lnTo>
                  <a:lnTo>
                    <a:pt x="1014" y="1219"/>
                  </a:lnTo>
                  <a:lnTo>
                    <a:pt x="1012" y="1202"/>
                  </a:lnTo>
                  <a:lnTo>
                    <a:pt x="1012" y="1186"/>
                  </a:lnTo>
                  <a:lnTo>
                    <a:pt x="1013" y="1170"/>
                  </a:lnTo>
                  <a:lnTo>
                    <a:pt x="1015" y="1154"/>
                  </a:lnTo>
                  <a:lnTo>
                    <a:pt x="1020" y="1138"/>
                  </a:lnTo>
                  <a:lnTo>
                    <a:pt x="1025" y="1123"/>
                  </a:lnTo>
                  <a:lnTo>
                    <a:pt x="1033" y="1109"/>
                  </a:lnTo>
                  <a:lnTo>
                    <a:pt x="1041" y="1094"/>
                  </a:lnTo>
                  <a:lnTo>
                    <a:pt x="1052" y="1080"/>
                  </a:lnTo>
                  <a:lnTo>
                    <a:pt x="1064" y="1068"/>
                  </a:lnTo>
                  <a:close/>
                  <a:moveTo>
                    <a:pt x="1832" y="1492"/>
                  </a:moveTo>
                  <a:lnTo>
                    <a:pt x="1821" y="1517"/>
                  </a:lnTo>
                  <a:lnTo>
                    <a:pt x="1807" y="1541"/>
                  </a:lnTo>
                  <a:lnTo>
                    <a:pt x="1794" y="1563"/>
                  </a:lnTo>
                  <a:lnTo>
                    <a:pt x="1780" y="1586"/>
                  </a:lnTo>
                  <a:lnTo>
                    <a:pt x="1764" y="1609"/>
                  </a:lnTo>
                  <a:lnTo>
                    <a:pt x="1749" y="1630"/>
                  </a:lnTo>
                  <a:lnTo>
                    <a:pt x="1732" y="1650"/>
                  </a:lnTo>
                  <a:lnTo>
                    <a:pt x="1714" y="1671"/>
                  </a:lnTo>
                  <a:lnTo>
                    <a:pt x="1695" y="1691"/>
                  </a:lnTo>
                  <a:lnTo>
                    <a:pt x="1676" y="1709"/>
                  </a:lnTo>
                  <a:lnTo>
                    <a:pt x="1656" y="1728"/>
                  </a:lnTo>
                  <a:lnTo>
                    <a:pt x="1636" y="1745"/>
                  </a:lnTo>
                  <a:lnTo>
                    <a:pt x="1615" y="1762"/>
                  </a:lnTo>
                  <a:lnTo>
                    <a:pt x="1593" y="1778"/>
                  </a:lnTo>
                  <a:lnTo>
                    <a:pt x="1571" y="1792"/>
                  </a:lnTo>
                  <a:lnTo>
                    <a:pt x="1549" y="1807"/>
                  </a:lnTo>
                  <a:lnTo>
                    <a:pt x="1517" y="1824"/>
                  </a:lnTo>
                  <a:lnTo>
                    <a:pt x="1486" y="1840"/>
                  </a:lnTo>
                  <a:lnTo>
                    <a:pt x="1454" y="1855"/>
                  </a:lnTo>
                  <a:lnTo>
                    <a:pt x="1420" y="1867"/>
                  </a:lnTo>
                  <a:lnTo>
                    <a:pt x="1419" y="1859"/>
                  </a:lnTo>
                  <a:lnTo>
                    <a:pt x="1419" y="1851"/>
                  </a:lnTo>
                  <a:lnTo>
                    <a:pt x="1408" y="1525"/>
                  </a:lnTo>
                  <a:lnTo>
                    <a:pt x="1408" y="1515"/>
                  </a:lnTo>
                  <a:lnTo>
                    <a:pt x="1409" y="1505"/>
                  </a:lnTo>
                  <a:lnTo>
                    <a:pt x="1411" y="1496"/>
                  </a:lnTo>
                  <a:lnTo>
                    <a:pt x="1415" y="1487"/>
                  </a:lnTo>
                  <a:lnTo>
                    <a:pt x="1418" y="1478"/>
                  </a:lnTo>
                  <a:lnTo>
                    <a:pt x="1424" y="1470"/>
                  </a:lnTo>
                  <a:lnTo>
                    <a:pt x="1428" y="1463"/>
                  </a:lnTo>
                  <a:lnTo>
                    <a:pt x="1435" y="1456"/>
                  </a:lnTo>
                  <a:lnTo>
                    <a:pt x="1442" y="1451"/>
                  </a:lnTo>
                  <a:lnTo>
                    <a:pt x="1450" y="1445"/>
                  </a:lnTo>
                  <a:lnTo>
                    <a:pt x="1457" y="1440"/>
                  </a:lnTo>
                  <a:lnTo>
                    <a:pt x="1465" y="1437"/>
                  </a:lnTo>
                  <a:lnTo>
                    <a:pt x="1474" y="1435"/>
                  </a:lnTo>
                  <a:lnTo>
                    <a:pt x="1484" y="1432"/>
                  </a:lnTo>
                  <a:lnTo>
                    <a:pt x="1495" y="1432"/>
                  </a:lnTo>
                  <a:lnTo>
                    <a:pt x="1505" y="1432"/>
                  </a:lnTo>
                  <a:lnTo>
                    <a:pt x="1830" y="1458"/>
                  </a:lnTo>
                  <a:lnTo>
                    <a:pt x="1838" y="1460"/>
                  </a:lnTo>
                  <a:lnTo>
                    <a:pt x="1846" y="1462"/>
                  </a:lnTo>
                  <a:lnTo>
                    <a:pt x="1839" y="1476"/>
                  </a:lnTo>
                  <a:lnTo>
                    <a:pt x="1832" y="149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535311" y="2999569"/>
              <a:ext cx="277220" cy="114385"/>
            </a:xfrm>
            <a:custGeom>
              <a:avLst/>
              <a:gdLst>
                <a:gd name="T0" fmla="*/ 1276 w 1685"/>
                <a:gd name="T1" fmla="*/ 391 h 1677"/>
                <a:gd name="T2" fmla="*/ 1347 w 1685"/>
                <a:gd name="T3" fmla="*/ 195 h 1677"/>
                <a:gd name="T4" fmla="*/ 1237 w 1685"/>
                <a:gd name="T5" fmla="*/ 122 h 1677"/>
                <a:gd name="T6" fmla="*/ 1083 w 1685"/>
                <a:gd name="T7" fmla="*/ 263 h 1677"/>
                <a:gd name="T8" fmla="*/ 1028 w 1685"/>
                <a:gd name="T9" fmla="*/ 108 h 1677"/>
                <a:gd name="T10" fmla="*/ 942 w 1685"/>
                <a:gd name="T11" fmla="*/ 0 h 1677"/>
                <a:gd name="T12" fmla="*/ 841 w 1685"/>
                <a:gd name="T13" fmla="*/ 168 h 1677"/>
                <a:gd name="T14" fmla="*/ 740 w 1685"/>
                <a:gd name="T15" fmla="*/ 201 h 1677"/>
                <a:gd name="T16" fmla="*/ 618 w 1685"/>
                <a:gd name="T17" fmla="*/ 28 h 1677"/>
                <a:gd name="T18" fmla="*/ 525 w 1685"/>
                <a:gd name="T19" fmla="*/ 122 h 1677"/>
                <a:gd name="T20" fmla="*/ 519 w 1685"/>
                <a:gd name="T21" fmla="*/ 312 h 1677"/>
                <a:gd name="T22" fmla="*/ 346 w 1685"/>
                <a:gd name="T23" fmla="*/ 209 h 1677"/>
                <a:gd name="T24" fmla="*/ 231 w 1685"/>
                <a:gd name="T25" fmla="*/ 275 h 1677"/>
                <a:gd name="T26" fmla="*/ 335 w 1685"/>
                <a:gd name="T27" fmla="*/ 461 h 1677"/>
                <a:gd name="T28" fmla="*/ 214 w 1685"/>
                <a:gd name="T29" fmla="*/ 507 h 1677"/>
                <a:gd name="T30" fmla="*/ 51 w 1685"/>
                <a:gd name="T31" fmla="*/ 541 h 1677"/>
                <a:gd name="T32" fmla="*/ 152 w 1685"/>
                <a:gd name="T33" fmla="*/ 674 h 1677"/>
                <a:gd name="T34" fmla="*/ 212 w 1685"/>
                <a:gd name="T35" fmla="*/ 788 h 1677"/>
                <a:gd name="T36" fmla="*/ 12 w 1685"/>
                <a:gd name="T37" fmla="*/ 858 h 1677"/>
                <a:gd name="T38" fmla="*/ 54 w 1685"/>
                <a:gd name="T39" fmla="*/ 984 h 1677"/>
                <a:gd name="T40" fmla="*/ 252 w 1685"/>
                <a:gd name="T41" fmla="*/ 1020 h 1677"/>
                <a:gd name="T42" fmla="*/ 132 w 1685"/>
                <a:gd name="T43" fmla="*/ 1167 h 1677"/>
                <a:gd name="T44" fmla="*/ 141 w 1685"/>
                <a:gd name="T45" fmla="*/ 1299 h 1677"/>
                <a:gd name="T46" fmla="*/ 345 w 1685"/>
                <a:gd name="T47" fmla="*/ 1249 h 1677"/>
                <a:gd name="T48" fmla="*/ 400 w 1685"/>
                <a:gd name="T49" fmla="*/ 1341 h 1677"/>
                <a:gd name="T50" fmla="*/ 366 w 1685"/>
                <a:gd name="T51" fmla="*/ 1535 h 1677"/>
                <a:gd name="T52" fmla="*/ 502 w 1685"/>
                <a:gd name="T53" fmla="*/ 1509 h 1677"/>
                <a:gd name="T54" fmla="*/ 646 w 1685"/>
                <a:gd name="T55" fmla="*/ 1429 h 1677"/>
                <a:gd name="T56" fmla="*/ 667 w 1685"/>
                <a:gd name="T57" fmla="*/ 1636 h 1677"/>
                <a:gd name="T58" fmla="*/ 799 w 1685"/>
                <a:gd name="T59" fmla="*/ 1655 h 1677"/>
                <a:gd name="T60" fmla="*/ 875 w 1685"/>
                <a:gd name="T61" fmla="*/ 1460 h 1677"/>
                <a:gd name="T62" fmla="*/ 991 w 1685"/>
                <a:gd name="T63" fmla="*/ 1576 h 1677"/>
                <a:gd name="T64" fmla="*/ 1116 w 1685"/>
                <a:gd name="T65" fmla="*/ 1638 h 1677"/>
                <a:gd name="T66" fmla="*/ 1135 w 1685"/>
                <a:gd name="T67" fmla="*/ 1441 h 1677"/>
                <a:gd name="T68" fmla="*/ 1212 w 1685"/>
                <a:gd name="T69" fmla="*/ 1368 h 1677"/>
                <a:gd name="T70" fmla="*/ 1396 w 1685"/>
                <a:gd name="T71" fmla="*/ 1469 h 1677"/>
                <a:gd name="T72" fmla="*/ 1439 w 1685"/>
                <a:gd name="T73" fmla="*/ 1345 h 1677"/>
                <a:gd name="T74" fmla="*/ 1363 w 1685"/>
                <a:gd name="T75" fmla="*/ 1172 h 1677"/>
                <a:gd name="T76" fmla="*/ 1563 w 1685"/>
                <a:gd name="T77" fmla="*/ 1190 h 1677"/>
                <a:gd name="T78" fmla="*/ 1637 w 1685"/>
                <a:gd name="T79" fmla="*/ 1079 h 1677"/>
                <a:gd name="T80" fmla="*/ 1464 w 1685"/>
                <a:gd name="T81" fmla="*/ 958 h 1677"/>
                <a:gd name="T82" fmla="*/ 1552 w 1685"/>
                <a:gd name="T83" fmla="*/ 863 h 1677"/>
                <a:gd name="T84" fmla="*/ 1685 w 1685"/>
                <a:gd name="T85" fmla="*/ 763 h 1677"/>
                <a:gd name="T86" fmla="*/ 1537 w 1685"/>
                <a:gd name="T87" fmla="*/ 687 h 1677"/>
                <a:gd name="T88" fmla="*/ 1432 w 1685"/>
                <a:gd name="T89" fmla="*/ 610 h 1677"/>
                <a:gd name="T90" fmla="*/ 1582 w 1685"/>
                <a:gd name="T91" fmla="*/ 459 h 1677"/>
                <a:gd name="T92" fmla="*/ 1488 w 1685"/>
                <a:gd name="T93" fmla="*/ 365 h 1677"/>
                <a:gd name="T94" fmla="*/ 1149 w 1685"/>
                <a:gd name="T95" fmla="*/ 783 h 1677"/>
                <a:gd name="T96" fmla="*/ 1101 w 1685"/>
                <a:gd name="T97" fmla="*/ 571 h 1677"/>
                <a:gd name="T98" fmla="*/ 621 w 1685"/>
                <a:gd name="T99" fmla="*/ 1137 h 1677"/>
                <a:gd name="T100" fmla="*/ 732 w 1685"/>
                <a:gd name="T101" fmla="*/ 1090 h 1677"/>
                <a:gd name="T102" fmla="*/ 476 w 1685"/>
                <a:gd name="T103" fmla="*/ 902 h 1677"/>
                <a:gd name="T104" fmla="*/ 542 w 1685"/>
                <a:gd name="T105" fmla="*/ 669 h 1677"/>
                <a:gd name="T106" fmla="*/ 506 w 1685"/>
                <a:gd name="T107" fmla="*/ 887 h 1677"/>
                <a:gd name="T108" fmla="*/ 917 w 1685"/>
                <a:gd name="T109" fmla="*/ 749 h 1677"/>
                <a:gd name="T110" fmla="*/ 931 w 1685"/>
                <a:gd name="T111" fmla="*/ 913 h 1677"/>
                <a:gd name="T112" fmla="*/ 767 w 1685"/>
                <a:gd name="T113" fmla="*/ 927 h 1677"/>
                <a:gd name="T114" fmla="*/ 755 w 1685"/>
                <a:gd name="T115" fmla="*/ 763 h 1677"/>
                <a:gd name="T116" fmla="*/ 838 w 1685"/>
                <a:gd name="T117" fmla="*/ 466 h 1677"/>
                <a:gd name="T118" fmla="*/ 780 w 1685"/>
                <a:gd name="T119" fmla="*/ 569 h 1677"/>
                <a:gd name="T120" fmla="*/ 1002 w 1685"/>
                <a:gd name="T121" fmla="*/ 1174 h 1677"/>
                <a:gd name="T122" fmla="*/ 1121 w 1685"/>
                <a:gd name="T123" fmla="*/ 997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5" h="1677">
                  <a:moveTo>
                    <a:pt x="1422" y="391"/>
                  </a:moveTo>
                  <a:lnTo>
                    <a:pt x="1402" y="401"/>
                  </a:lnTo>
                  <a:lnTo>
                    <a:pt x="1383" y="410"/>
                  </a:lnTo>
                  <a:lnTo>
                    <a:pt x="1365" y="419"/>
                  </a:lnTo>
                  <a:lnTo>
                    <a:pt x="1348" y="424"/>
                  </a:lnTo>
                  <a:lnTo>
                    <a:pt x="1339" y="427"/>
                  </a:lnTo>
                  <a:lnTo>
                    <a:pt x="1332" y="428"/>
                  </a:lnTo>
                  <a:lnTo>
                    <a:pt x="1324" y="428"/>
                  </a:lnTo>
                  <a:lnTo>
                    <a:pt x="1316" y="427"/>
                  </a:lnTo>
                  <a:lnTo>
                    <a:pt x="1309" y="424"/>
                  </a:lnTo>
                  <a:lnTo>
                    <a:pt x="1302" y="422"/>
                  </a:lnTo>
                  <a:lnTo>
                    <a:pt x="1295" y="418"/>
                  </a:lnTo>
                  <a:lnTo>
                    <a:pt x="1290" y="412"/>
                  </a:lnTo>
                  <a:lnTo>
                    <a:pt x="1284" y="405"/>
                  </a:lnTo>
                  <a:lnTo>
                    <a:pt x="1280" y="398"/>
                  </a:lnTo>
                  <a:lnTo>
                    <a:pt x="1276" y="391"/>
                  </a:lnTo>
                  <a:lnTo>
                    <a:pt x="1275" y="384"/>
                  </a:lnTo>
                  <a:lnTo>
                    <a:pt x="1275" y="376"/>
                  </a:lnTo>
                  <a:lnTo>
                    <a:pt x="1275" y="368"/>
                  </a:lnTo>
                  <a:lnTo>
                    <a:pt x="1276" y="360"/>
                  </a:lnTo>
                  <a:lnTo>
                    <a:pt x="1280" y="352"/>
                  </a:lnTo>
                  <a:lnTo>
                    <a:pt x="1286" y="335"/>
                  </a:lnTo>
                  <a:lnTo>
                    <a:pt x="1294" y="317"/>
                  </a:lnTo>
                  <a:lnTo>
                    <a:pt x="1306" y="299"/>
                  </a:lnTo>
                  <a:lnTo>
                    <a:pt x="1316" y="281"/>
                  </a:lnTo>
                  <a:lnTo>
                    <a:pt x="1327" y="262"/>
                  </a:lnTo>
                  <a:lnTo>
                    <a:pt x="1336" y="243"/>
                  </a:lnTo>
                  <a:lnTo>
                    <a:pt x="1339" y="234"/>
                  </a:lnTo>
                  <a:lnTo>
                    <a:pt x="1343" y="224"/>
                  </a:lnTo>
                  <a:lnTo>
                    <a:pt x="1345" y="215"/>
                  </a:lnTo>
                  <a:lnTo>
                    <a:pt x="1347" y="204"/>
                  </a:lnTo>
                  <a:lnTo>
                    <a:pt x="1347" y="195"/>
                  </a:lnTo>
                  <a:lnTo>
                    <a:pt x="1346" y="186"/>
                  </a:lnTo>
                  <a:lnTo>
                    <a:pt x="1344" y="176"/>
                  </a:lnTo>
                  <a:lnTo>
                    <a:pt x="1341" y="167"/>
                  </a:lnTo>
                  <a:lnTo>
                    <a:pt x="1336" y="159"/>
                  </a:lnTo>
                  <a:lnTo>
                    <a:pt x="1329" y="150"/>
                  </a:lnTo>
                  <a:lnTo>
                    <a:pt x="1320" y="141"/>
                  </a:lnTo>
                  <a:lnTo>
                    <a:pt x="1309" y="133"/>
                  </a:lnTo>
                  <a:lnTo>
                    <a:pt x="1309" y="133"/>
                  </a:lnTo>
                  <a:lnTo>
                    <a:pt x="1308" y="133"/>
                  </a:lnTo>
                  <a:lnTo>
                    <a:pt x="1297" y="127"/>
                  </a:lnTo>
                  <a:lnTo>
                    <a:pt x="1285" y="121"/>
                  </a:lnTo>
                  <a:lnTo>
                    <a:pt x="1275" y="119"/>
                  </a:lnTo>
                  <a:lnTo>
                    <a:pt x="1265" y="117"/>
                  </a:lnTo>
                  <a:lnTo>
                    <a:pt x="1255" y="117"/>
                  </a:lnTo>
                  <a:lnTo>
                    <a:pt x="1246" y="119"/>
                  </a:lnTo>
                  <a:lnTo>
                    <a:pt x="1237" y="122"/>
                  </a:lnTo>
                  <a:lnTo>
                    <a:pt x="1228" y="125"/>
                  </a:lnTo>
                  <a:lnTo>
                    <a:pt x="1220" y="131"/>
                  </a:lnTo>
                  <a:lnTo>
                    <a:pt x="1212" y="137"/>
                  </a:lnTo>
                  <a:lnTo>
                    <a:pt x="1204" y="143"/>
                  </a:lnTo>
                  <a:lnTo>
                    <a:pt x="1197" y="151"/>
                  </a:lnTo>
                  <a:lnTo>
                    <a:pt x="1183" y="167"/>
                  </a:lnTo>
                  <a:lnTo>
                    <a:pt x="1170" y="184"/>
                  </a:lnTo>
                  <a:lnTo>
                    <a:pt x="1157" y="201"/>
                  </a:lnTo>
                  <a:lnTo>
                    <a:pt x="1144" y="218"/>
                  </a:lnTo>
                  <a:lnTo>
                    <a:pt x="1132" y="233"/>
                  </a:lnTo>
                  <a:lnTo>
                    <a:pt x="1118" y="246"/>
                  </a:lnTo>
                  <a:lnTo>
                    <a:pt x="1112" y="252"/>
                  </a:lnTo>
                  <a:lnTo>
                    <a:pt x="1105" y="256"/>
                  </a:lnTo>
                  <a:lnTo>
                    <a:pt x="1098" y="260"/>
                  </a:lnTo>
                  <a:lnTo>
                    <a:pt x="1091" y="262"/>
                  </a:lnTo>
                  <a:lnTo>
                    <a:pt x="1083" y="263"/>
                  </a:lnTo>
                  <a:lnTo>
                    <a:pt x="1077" y="263"/>
                  </a:lnTo>
                  <a:lnTo>
                    <a:pt x="1069" y="262"/>
                  </a:lnTo>
                  <a:lnTo>
                    <a:pt x="1060" y="260"/>
                  </a:lnTo>
                  <a:lnTo>
                    <a:pt x="1052" y="256"/>
                  </a:lnTo>
                  <a:lnTo>
                    <a:pt x="1045" y="252"/>
                  </a:lnTo>
                  <a:lnTo>
                    <a:pt x="1040" y="247"/>
                  </a:lnTo>
                  <a:lnTo>
                    <a:pt x="1035" y="240"/>
                  </a:lnTo>
                  <a:lnTo>
                    <a:pt x="1031" y="235"/>
                  </a:lnTo>
                  <a:lnTo>
                    <a:pt x="1029" y="227"/>
                  </a:lnTo>
                  <a:lnTo>
                    <a:pt x="1027" y="219"/>
                  </a:lnTo>
                  <a:lnTo>
                    <a:pt x="1025" y="211"/>
                  </a:lnTo>
                  <a:lnTo>
                    <a:pt x="1024" y="193"/>
                  </a:lnTo>
                  <a:lnTo>
                    <a:pt x="1025" y="173"/>
                  </a:lnTo>
                  <a:lnTo>
                    <a:pt x="1026" y="152"/>
                  </a:lnTo>
                  <a:lnTo>
                    <a:pt x="1027" y="130"/>
                  </a:lnTo>
                  <a:lnTo>
                    <a:pt x="1028" y="108"/>
                  </a:lnTo>
                  <a:lnTo>
                    <a:pt x="1029" y="88"/>
                  </a:lnTo>
                  <a:lnTo>
                    <a:pt x="1028" y="77"/>
                  </a:lnTo>
                  <a:lnTo>
                    <a:pt x="1027" y="68"/>
                  </a:lnTo>
                  <a:lnTo>
                    <a:pt x="1025" y="58"/>
                  </a:lnTo>
                  <a:lnTo>
                    <a:pt x="1022" y="49"/>
                  </a:lnTo>
                  <a:lnTo>
                    <a:pt x="1018" y="40"/>
                  </a:lnTo>
                  <a:lnTo>
                    <a:pt x="1013" y="32"/>
                  </a:lnTo>
                  <a:lnTo>
                    <a:pt x="1008" y="24"/>
                  </a:lnTo>
                  <a:lnTo>
                    <a:pt x="1000" y="18"/>
                  </a:lnTo>
                  <a:lnTo>
                    <a:pt x="992" y="13"/>
                  </a:lnTo>
                  <a:lnTo>
                    <a:pt x="982" y="7"/>
                  </a:lnTo>
                  <a:lnTo>
                    <a:pt x="970" y="4"/>
                  </a:lnTo>
                  <a:lnTo>
                    <a:pt x="957" y="0"/>
                  </a:lnTo>
                  <a:lnTo>
                    <a:pt x="957" y="0"/>
                  </a:lnTo>
                  <a:lnTo>
                    <a:pt x="956" y="0"/>
                  </a:lnTo>
                  <a:lnTo>
                    <a:pt x="942" y="0"/>
                  </a:lnTo>
                  <a:lnTo>
                    <a:pt x="930" y="0"/>
                  </a:lnTo>
                  <a:lnTo>
                    <a:pt x="920" y="2"/>
                  </a:lnTo>
                  <a:lnTo>
                    <a:pt x="910" y="6"/>
                  </a:lnTo>
                  <a:lnTo>
                    <a:pt x="901" y="10"/>
                  </a:lnTo>
                  <a:lnTo>
                    <a:pt x="894" y="16"/>
                  </a:lnTo>
                  <a:lnTo>
                    <a:pt x="887" y="22"/>
                  </a:lnTo>
                  <a:lnTo>
                    <a:pt x="880" y="29"/>
                  </a:lnTo>
                  <a:lnTo>
                    <a:pt x="876" y="37"/>
                  </a:lnTo>
                  <a:lnTo>
                    <a:pt x="871" y="46"/>
                  </a:lnTo>
                  <a:lnTo>
                    <a:pt x="867" y="55"/>
                  </a:lnTo>
                  <a:lnTo>
                    <a:pt x="863" y="66"/>
                  </a:lnTo>
                  <a:lnTo>
                    <a:pt x="858" y="86"/>
                  </a:lnTo>
                  <a:lnTo>
                    <a:pt x="854" y="107"/>
                  </a:lnTo>
                  <a:lnTo>
                    <a:pt x="850" y="128"/>
                  </a:lnTo>
                  <a:lnTo>
                    <a:pt x="845" y="149"/>
                  </a:lnTo>
                  <a:lnTo>
                    <a:pt x="841" y="168"/>
                  </a:lnTo>
                  <a:lnTo>
                    <a:pt x="834" y="185"/>
                  </a:lnTo>
                  <a:lnTo>
                    <a:pt x="831" y="193"/>
                  </a:lnTo>
                  <a:lnTo>
                    <a:pt x="826" y="200"/>
                  </a:lnTo>
                  <a:lnTo>
                    <a:pt x="822" y="206"/>
                  </a:lnTo>
                  <a:lnTo>
                    <a:pt x="817" y="211"/>
                  </a:lnTo>
                  <a:lnTo>
                    <a:pt x="810" y="216"/>
                  </a:lnTo>
                  <a:lnTo>
                    <a:pt x="803" y="219"/>
                  </a:lnTo>
                  <a:lnTo>
                    <a:pt x="796" y="221"/>
                  </a:lnTo>
                  <a:lnTo>
                    <a:pt x="788" y="224"/>
                  </a:lnTo>
                  <a:lnTo>
                    <a:pt x="779" y="224"/>
                  </a:lnTo>
                  <a:lnTo>
                    <a:pt x="771" y="222"/>
                  </a:lnTo>
                  <a:lnTo>
                    <a:pt x="764" y="220"/>
                  </a:lnTo>
                  <a:lnTo>
                    <a:pt x="757" y="217"/>
                  </a:lnTo>
                  <a:lnTo>
                    <a:pt x="750" y="212"/>
                  </a:lnTo>
                  <a:lnTo>
                    <a:pt x="745" y="207"/>
                  </a:lnTo>
                  <a:lnTo>
                    <a:pt x="740" y="201"/>
                  </a:lnTo>
                  <a:lnTo>
                    <a:pt x="735" y="194"/>
                  </a:lnTo>
                  <a:lnTo>
                    <a:pt x="726" y="178"/>
                  </a:lnTo>
                  <a:lnTo>
                    <a:pt x="718" y="160"/>
                  </a:lnTo>
                  <a:lnTo>
                    <a:pt x="710" y="140"/>
                  </a:lnTo>
                  <a:lnTo>
                    <a:pt x="702" y="121"/>
                  </a:lnTo>
                  <a:lnTo>
                    <a:pt x="694" y="101"/>
                  </a:lnTo>
                  <a:lnTo>
                    <a:pt x="685" y="81"/>
                  </a:lnTo>
                  <a:lnTo>
                    <a:pt x="679" y="72"/>
                  </a:lnTo>
                  <a:lnTo>
                    <a:pt x="675" y="63"/>
                  </a:lnTo>
                  <a:lnTo>
                    <a:pt x="668" y="55"/>
                  </a:lnTo>
                  <a:lnTo>
                    <a:pt x="662" y="49"/>
                  </a:lnTo>
                  <a:lnTo>
                    <a:pt x="655" y="43"/>
                  </a:lnTo>
                  <a:lnTo>
                    <a:pt x="647" y="37"/>
                  </a:lnTo>
                  <a:lnTo>
                    <a:pt x="639" y="33"/>
                  </a:lnTo>
                  <a:lnTo>
                    <a:pt x="629" y="31"/>
                  </a:lnTo>
                  <a:lnTo>
                    <a:pt x="618" y="28"/>
                  </a:lnTo>
                  <a:lnTo>
                    <a:pt x="608" y="28"/>
                  </a:lnTo>
                  <a:lnTo>
                    <a:pt x="596" y="31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1" y="34"/>
                  </a:lnTo>
                  <a:lnTo>
                    <a:pt x="569" y="38"/>
                  </a:lnTo>
                  <a:lnTo>
                    <a:pt x="559" y="45"/>
                  </a:lnTo>
                  <a:lnTo>
                    <a:pt x="550" y="51"/>
                  </a:lnTo>
                  <a:lnTo>
                    <a:pt x="542" y="59"/>
                  </a:lnTo>
                  <a:lnTo>
                    <a:pt x="536" y="67"/>
                  </a:lnTo>
                  <a:lnTo>
                    <a:pt x="532" y="75"/>
                  </a:lnTo>
                  <a:lnTo>
                    <a:pt x="528" y="84"/>
                  </a:lnTo>
                  <a:lnTo>
                    <a:pt x="526" y="93"/>
                  </a:lnTo>
                  <a:lnTo>
                    <a:pt x="525" y="102"/>
                  </a:lnTo>
                  <a:lnTo>
                    <a:pt x="525" y="112"/>
                  </a:lnTo>
                  <a:lnTo>
                    <a:pt x="525" y="122"/>
                  </a:lnTo>
                  <a:lnTo>
                    <a:pt x="526" y="132"/>
                  </a:lnTo>
                  <a:lnTo>
                    <a:pt x="530" y="154"/>
                  </a:lnTo>
                  <a:lnTo>
                    <a:pt x="535" y="174"/>
                  </a:lnTo>
                  <a:lnTo>
                    <a:pt x="541" y="195"/>
                  </a:lnTo>
                  <a:lnTo>
                    <a:pt x="546" y="216"/>
                  </a:lnTo>
                  <a:lnTo>
                    <a:pt x="550" y="235"/>
                  </a:lnTo>
                  <a:lnTo>
                    <a:pt x="552" y="253"/>
                  </a:lnTo>
                  <a:lnTo>
                    <a:pt x="552" y="262"/>
                  </a:lnTo>
                  <a:lnTo>
                    <a:pt x="551" y="270"/>
                  </a:lnTo>
                  <a:lnTo>
                    <a:pt x="550" y="278"/>
                  </a:lnTo>
                  <a:lnTo>
                    <a:pt x="547" y="285"/>
                  </a:lnTo>
                  <a:lnTo>
                    <a:pt x="544" y="291"/>
                  </a:lnTo>
                  <a:lnTo>
                    <a:pt x="539" y="297"/>
                  </a:lnTo>
                  <a:lnTo>
                    <a:pt x="534" y="303"/>
                  </a:lnTo>
                  <a:lnTo>
                    <a:pt x="526" y="308"/>
                  </a:lnTo>
                  <a:lnTo>
                    <a:pt x="519" y="312"/>
                  </a:lnTo>
                  <a:lnTo>
                    <a:pt x="511" y="314"/>
                  </a:lnTo>
                  <a:lnTo>
                    <a:pt x="503" y="315"/>
                  </a:lnTo>
                  <a:lnTo>
                    <a:pt x="495" y="315"/>
                  </a:lnTo>
                  <a:lnTo>
                    <a:pt x="489" y="314"/>
                  </a:lnTo>
                  <a:lnTo>
                    <a:pt x="481" y="312"/>
                  </a:lnTo>
                  <a:lnTo>
                    <a:pt x="474" y="308"/>
                  </a:lnTo>
                  <a:lnTo>
                    <a:pt x="466" y="305"/>
                  </a:lnTo>
                  <a:lnTo>
                    <a:pt x="451" y="294"/>
                  </a:lnTo>
                  <a:lnTo>
                    <a:pt x="436" y="281"/>
                  </a:lnTo>
                  <a:lnTo>
                    <a:pt x="420" y="268"/>
                  </a:lnTo>
                  <a:lnTo>
                    <a:pt x="404" y="253"/>
                  </a:lnTo>
                  <a:lnTo>
                    <a:pt x="388" y="238"/>
                  </a:lnTo>
                  <a:lnTo>
                    <a:pt x="372" y="225"/>
                  </a:lnTo>
                  <a:lnTo>
                    <a:pt x="363" y="219"/>
                  </a:lnTo>
                  <a:lnTo>
                    <a:pt x="354" y="213"/>
                  </a:lnTo>
                  <a:lnTo>
                    <a:pt x="346" y="209"/>
                  </a:lnTo>
                  <a:lnTo>
                    <a:pt x="337" y="206"/>
                  </a:lnTo>
                  <a:lnTo>
                    <a:pt x="328" y="203"/>
                  </a:lnTo>
                  <a:lnTo>
                    <a:pt x="318" y="202"/>
                  </a:lnTo>
                  <a:lnTo>
                    <a:pt x="309" y="202"/>
                  </a:lnTo>
                  <a:lnTo>
                    <a:pt x="299" y="203"/>
                  </a:lnTo>
                  <a:lnTo>
                    <a:pt x="290" y="207"/>
                  </a:lnTo>
                  <a:lnTo>
                    <a:pt x="280" y="211"/>
                  </a:lnTo>
                  <a:lnTo>
                    <a:pt x="270" y="218"/>
                  </a:lnTo>
                  <a:lnTo>
                    <a:pt x="260" y="227"/>
                  </a:lnTo>
                  <a:lnTo>
                    <a:pt x="258" y="227"/>
                  </a:lnTo>
                  <a:lnTo>
                    <a:pt x="258" y="227"/>
                  </a:lnTo>
                  <a:lnTo>
                    <a:pt x="249" y="237"/>
                  </a:lnTo>
                  <a:lnTo>
                    <a:pt x="243" y="247"/>
                  </a:lnTo>
                  <a:lnTo>
                    <a:pt x="237" y="256"/>
                  </a:lnTo>
                  <a:lnTo>
                    <a:pt x="234" y="266"/>
                  </a:lnTo>
                  <a:lnTo>
                    <a:pt x="231" y="275"/>
                  </a:lnTo>
                  <a:lnTo>
                    <a:pt x="231" y="286"/>
                  </a:lnTo>
                  <a:lnTo>
                    <a:pt x="233" y="295"/>
                  </a:lnTo>
                  <a:lnTo>
                    <a:pt x="234" y="304"/>
                  </a:lnTo>
                  <a:lnTo>
                    <a:pt x="237" y="313"/>
                  </a:lnTo>
                  <a:lnTo>
                    <a:pt x="242" y="322"/>
                  </a:lnTo>
                  <a:lnTo>
                    <a:pt x="246" y="331"/>
                  </a:lnTo>
                  <a:lnTo>
                    <a:pt x="252" y="340"/>
                  </a:lnTo>
                  <a:lnTo>
                    <a:pt x="264" y="357"/>
                  </a:lnTo>
                  <a:lnTo>
                    <a:pt x="278" y="374"/>
                  </a:lnTo>
                  <a:lnTo>
                    <a:pt x="292" y="389"/>
                  </a:lnTo>
                  <a:lnTo>
                    <a:pt x="306" y="406"/>
                  </a:lnTo>
                  <a:lnTo>
                    <a:pt x="317" y="422"/>
                  </a:lnTo>
                  <a:lnTo>
                    <a:pt x="327" y="437"/>
                  </a:lnTo>
                  <a:lnTo>
                    <a:pt x="331" y="445"/>
                  </a:lnTo>
                  <a:lnTo>
                    <a:pt x="334" y="453"/>
                  </a:lnTo>
                  <a:lnTo>
                    <a:pt x="335" y="461"/>
                  </a:lnTo>
                  <a:lnTo>
                    <a:pt x="336" y="467"/>
                  </a:lnTo>
                  <a:lnTo>
                    <a:pt x="336" y="475"/>
                  </a:lnTo>
                  <a:lnTo>
                    <a:pt x="334" y="483"/>
                  </a:lnTo>
                  <a:lnTo>
                    <a:pt x="332" y="490"/>
                  </a:lnTo>
                  <a:lnTo>
                    <a:pt x="327" y="498"/>
                  </a:lnTo>
                  <a:lnTo>
                    <a:pt x="323" y="505"/>
                  </a:lnTo>
                  <a:lnTo>
                    <a:pt x="316" y="510"/>
                  </a:lnTo>
                  <a:lnTo>
                    <a:pt x="310" y="515"/>
                  </a:lnTo>
                  <a:lnTo>
                    <a:pt x="304" y="517"/>
                  </a:lnTo>
                  <a:lnTo>
                    <a:pt x="296" y="519"/>
                  </a:lnTo>
                  <a:lnTo>
                    <a:pt x="288" y="520"/>
                  </a:lnTo>
                  <a:lnTo>
                    <a:pt x="280" y="521"/>
                  </a:lnTo>
                  <a:lnTo>
                    <a:pt x="272" y="520"/>
                  </a:lnTo>
                  <a:lnTo>
                    <a:pt x="254" y="518"/>
                  </a:lnTo>
                  <a:lnTo>
                    <a:pt x="235" y="512"/>
                  </a:lnTo>
                  <a:lnTo>
                    <a:pt x="214" y="507"/>
                  </a:lnTo>
                  <a:lnTo>
                    <a:pt x="194" y="500"/>
                  </a:lnTo>
                  <a:lnTo>
                    <a:pt x="173" y="494"/>
                  </a:lnTo>
                  <a:lnTo>
                    <a:pt x="152" y="490"/>
                  </a:lnTo>
                  <a:lnTo>
                    <a:pt x="142" y="488"/>
                  </a:lnTo>
                  <a:lnTo>
                    <a:pt x="132" y="487"/>
                  </a:lnTo>
                  <a:lnTo>
                    <a:pt x="122" y="487"/>
                  </a:lnTo>
                  <a:lnTo>
                    <a:pt x="113" y="488"/>
                  </a:lnTo>
                  <a:lnTo>
                    <a:pt x="104" y="489"/>
                  </a:lnTo>
                  <a:lnTo>
                    <a:pt x="95" y="492"/>
                  </a:lnTo>
                  <a:lnTo>
                    <a:pt x="86" y="497"/>
                  </a:lnTo>
                  <a:lnTo>
                    <a:pt x="78" y="501"/>
                  </a:lnTo>
                  <a:lnTo>
                    <a:pt x="70" y="509"/>
                  </a:lnTo>
                  <a:lnTo>
                    <a:pt x="63" y="517"/>
                  </a:lnTo>
                  <a:lnTo>
                    <a:pt x="58" y="528"/>
                  </a:lnTo>
                  <a:lnTo>
                    <a:pt x="52" y="541"/>
                  </a:lnTo>
                  <a:lnTo>
                    <a:pt x="51" y="541"/>
                  </a:lnTo>
                  <a:lnTo>
                    <a:pt x="51" y="541"/>
                  </a:lnTo>
                  <a:lnTo>
                    <a:pt x="47" y="554"/>
                  </a:lnTo>
                  <a:lnTo>
                    <a:pt x="45" y="567"/>
                  </a:lnTo>
                  <a:lnTo>
                    <a:pt x="44" y="577"/>
                  </a:lnTo>
                  <a:lnTo>
                    <a:pt x="45" y="587"/>
                  </a:lnTo>
                  <a:lnTo>
                    <a:pt x="49" y="597"/>
                  </a:lnTo>
                  <a:lnTo>
                    <a:pt x="52" y="606"/>
                  </a:lnTo>
                  <a:lnTo>
                    <a:pt x="56" y="614"/>
                  </a:lnTo>
                  <a:lnTo>
                    <a:pt x="62" y="621"/>
                  </a:lnTo>
                  <a:lnTo>
                    <a:pt x="69" y="628"/>
                  </a:lnTo>
                  <a:lnTo>
                    <a:pt x="77" y="634"/>
                  </a:lnTo>
                  <a:lnTo>
                    <a:pt x="85" y="640"/>
                  </a:lnTo>
                  <a:lnTo>
                    <a:pt x="94" y="646"/>
                  </a:lnTo>
                  <a:lnTo>
                    <a:pt x="113" y="656"/>
                  </a:lnTo>
                  <a:lnTo>
                    <a:pt x="132" y="665"/>
                  </a:lnTo>
                  <a:lnTo>
                    <a:pt x="152" y="674"/>
                  </a:lnTo>
                  <a:lnTo>
                    <a:pt x="170" y="682"/>
                  </a:lnTo>
                  <a:lnTo>
                    <a:pt x="189" y="691"/>
                  </a:lnTo>
                  <a:lnTo>
                    <a:pt x="204" y="701"/>
                  </a:lnTo>
                  <a:lnTo>
                    <a:pt x="211" y="707"/>
                  </a:lnTo>
                  <a:lnTo>
                    <a:pt x="217" y="712"/>
                  </a:lnTo>
                  <a:lnTo>
                    <a:pt x="221" y="718"/>
                  </a:lnTo>
                  <a:lnTo>
                    <a:pt x="226" y="725"/>
                  </a:lnTo>
                  <a:lnTo>
                    <a:pt x="229" y="731"/>
                  </a:lnTo>
                  <a:lnTo>
                    <a:pt x="230" y="738"/>
                  </a:lnTo>
                  <a:lnTo>
                    <a:pt x="231" y="746"/>
                  </a:lnTo>
                  <a:lnTo>
                    <a:pt x="230" y="755"/>
                  </a:lnTo>
                  <a:lnTo>
                    <a:pt x="229" y="763"/>
                  </a:lnTo>
                  <a:lnTo>
                    <a:pt x="227" y="771"/>
                  </a:lnTo>
                  <a:lnTo>
                    <a:pt x="222" y="778"/>
                  </a:lnTo>
                  <a:lnTo>
                    <a:pt x="218" y="783"/>
                  </a:lnTo>
                  <a:lnTo>
                    <a:pt x="212" y="788"/>
                  </a:lnTo>
                  <a:lnTo>
                    <a:pt x="205" y="792"/>
                  </a:lnTo>
                  <a:lnTo>
                    <a:pt x="199" y="797"/>
                  </a:lnTo>
                  <a:lnTo>
                    <a:pt x="191" y="800"/>
                  </a:lnTo>
                  <a:lnTo>
                    <a:pt x="173" y="805"/>
                  </a:lnTo>
                  <a:lnTo>
                    <a:pt x="154" y="809"/>
                  </a:lnTo>
                  <a:lnTo>
                    <a:pt x="133" y="813"/>
                  </a:lnTo>
                  <a:lnTo>
                    <a:pt x="112" y="816"/>
                  </a:lnTo>
                  <a:lnTo>
                    <a:pt x="90" y="819"/>
                  </a:lnTo>
                  <a:lnTo>
                    <a:pt x="70" y="824"/>
                  </a:lnTo>
                  <a:lnTo>
                    <a:pt x="60" y="826"/>
                  </a:lnTo>
                  <a:lnTo>
                    <a:pt x="50" y="830"/>
                  </a:lnTo>
                  <a:lnTo>
                    <a:pt x="42" y="834"/>
                  </a:lnTo>
                  <a:lnTo>
                    <a:pt x="33" y="839"/>
                  </a:lnTo>
                  <a:lnTo>
                    <a:pt x="25" y="844"/>
                  </a:lnTo>
                  <a:lnTo>
                    <a:pt x="18" y="851"/>
                  </a:lnTo>
                  <a:lnTo>
                    <a:pt x="12" y="858"/>
                  </a:lnTo>
                  <a:lnTo>
                    <a:pt x="8" y="867"/>
                  </a:lnTo>
                  <a:lnTo>
                    <a:pt x="5" y="876"/>
                  </a:lnTo>
                  <a:lnTo>
                    <a:pt x="1" y="887"/>
                  </a:lnTo>
                  <a:lnTo>
                    <a:pt x="0" y="900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914"/>
                  </a:lnTo>
                  <a:lnTo>
                    <a:pt x="3" y="927"/>
                  </a:lnTo>
                  <a:lnTo>
                    <a:pt x="6" y="939"/>
                  </a:lnTo>
                  <a:lnTo>
                    <a:pt x="10" y="949"/>
                  </a:lnTo>
                  <a:lnTo>
                    <a:pt x="16" y="958"/>
                  </a:lnTo>
                  <a:lnTo>
                    <a:pt x="23" y="965"/>
                  </a:lnTo>
                  <a:lnTo>
                    <a:pt x="29" y="972"/>
                  </a:lnTo>
                  <a:lnTo>
                    <a:pt x="37" y="976"/>
                  </a:lnTo>
                  <a:lnTo>
                    <a:pt x="45" y="981"/>
                  </a:lnTo>
                  <a:lnTo>
                    <a:pt x="54" y="984"/>
                  </a:lnTo>
                  <a:lnTo>
                    <a:pt x="64" y="986"/>
                  </a:lnTo>
                  <a:lnTo>
                    <a:pt x="75" y="989"/>
                  </a:lnTo>
                  <a:lnTo>
                    <a:pt x="85" y="990"/>
                  </a:lnTo>
                  <a:lnTo>
                    <a:pt x="106" y="990"/>
                  </a:lnTo>
                  <a:lnTo>
                    <a:pt x="128" y="990"/>
                  </a:lnTo>
                  <a:lnTo>
                    <a:pt x="149" y="989"/>
                  </a:lnTo>
                  <a:lnTo>
                    <a:pt x="169" y="989"/>
                  </a:lnTo>
                  <a:lnTo>
                    <a:pt x="190" y="990"/>
                  </a:lnTo>
                  <a:lnTo>
                    <a:pt x="208" y="991"/>
                  </a:lnTo>
                  <a:lnTo>
                    <a:pt x="216" y="993"/>
                  </a:lnTo>
                  <a:lnTo>
                    <a:pt x="223" y="995"/>
                  </a:lnTo>
                  <a:lnTo>
                    <a:pt x="231" y="999"/>
                  </a:lnTo>
                  <a:lnTo>
                    <a:pt x="237" y="1003"/>
                  </a:lnTo>
                  <a:lnTo>
                    <a:pt x="243" y="1008"/>
                  </a:lnTo>
                  <a:lnTo>
                    <a:pt x="248" y="1014"/>
                  </a:lnTo>
                  <a:lnTo>
                    <a:pt x="252" y="1020"/>
                  </a:lnTo>
                  <a:lnTo>
                    <a:pt x="255" y="1028"/>
                  </a:lnTo>
                  <a:lnTo>
                    <a:pt x="257" y="1037"/>
                  </a:lnTo>
                  <a:lnTo>
                    <a:pt x="258" y="1045"/>
                  </a:lnTo>
                  <a:lnTo>
                    <a:pt x="257" y="1053"/>
                  </a:lnTo>
                  <a:lnTo>
                    <a:pt x="255" y="1060"/>
                  </a:lnTo>
                  <a:lnTo>
                    <a:pt x="253" y="1067"/>
                  </a:lnTo>
                  <a:lnTo>
                    <a:pt x="249" y="1073"/>
                  </a:lnTo>
                  <a:lnTo>
                    <a:pt x="244" y="1080"/>
                  </a:lnTo>
                  <a:lnTo>
                    <a:pt x="238" y="1087"/>
                  </a:lnTo>
                  <a:lnTo>
                    <a:pt x="225" y="1099"/>
                  </a:lnTo>
                  <a:lnTo>
                    <a:pt x="209" y="1111"/>
                  </a:lnTo>
                  <a:lnTo>
                    <a:pt x="192" y="1123"/>
                  </a:lnTo>
                  <a:lnTo>
                    <a:pt x="174" y="1135"/>
                  </a:lnTo>
                  <a:lnTo>
                    <a:pt x="157" y="1148"/>
                  </a:lnTo>
                  <a:lnTo>
                    <a:pt x="140" y="1160"/>
                  </a:lnTo>
                  <a:lnTo>
                    <a:pt x="132" y="1167"/>
                  </a:lnTo>
                  <a:lnTo>
                    <a:pt x="125" y="1175"/>
                  </a:lnTo>
                  <a:lnTo>
                    <a:pt x="119" y="1183"/>
                  </a:lnTo>
                  <a:lnTo>
                    <a:pt x="113" y="1191"/>
                  </a:lnTo>
                  <a:lnTo>
                    <a:pt x="108" y="1199"/>
                  </a:lnTo>
                  <a:lnTo>
                    <a:pt x="106" y="1208"/>
                  </a:lnTo>
                  <a:lnTo>
                    <a:pt x="104" y="1217"/>
                  </a:lnTo>
                  <a:lnTo>
                    <a:pt x="103" y="1227"/>
                  </a:lnTo>
                  <a:lnTo>
                    <a:pt x="104" y="1237"/>
                  </a:lnTo>
                  <a:lnTo>
                    <a:pt x="106" y="1247"/>
                  </a:lnTo>
                  <a:lnTo>
                    <a:pt x="111" y="1258"/>
                  </a:lnTo>
                  <a:lnTo>
                    <a:pt x="116" y="1271"/>
                  </a:lnTo>
                  <a:lnTo>
                    <a:pt x="117" y="1271"/>
                  </a:lnTo>
                  <a:lnTo>
                    <a:pt x="117" y="1272"/>
                  </a:lnTo>
                  <a:lnTo>
                    <a:pt x="125" y="1283"/>
                  </a:lnTo>
                  <a:lnTo>
                    <a:pt x="133" y="1292"/>
                  </a:lnTo>
                  <a:lnTo>
                    <a:pt x="141" y="1299"/>
                  </a:lnTo>
                  <a:lnTo>
                    <a:pt x="150" y="1305"/>
                  </a:lnTo>
                  <a:lnTo>
                    <a:pt x="159" y="1309"/>
                  </a:lnTo>
                  <a:lnTo>
                    <a:pt x="168" y="1311"/>
                  </a:lnTo>
                  <a:lnTo>
                    <a:pt x="177" y="1313"/>
                  </a:lnTo>
                  <a:lnTo>
                    <a:pt x="186" y="1313"/>
                  </a:lnTo>
                  <a:lnTo>
                    <a:pt x="196" y="1311"/>
                  </a:lnTo>
                  <a:lnTo>
                    <a:pt x="205" y="1310"/>
                  </a:lnTo>
                  <a:lnTo>
                    <a:pt x="216" y="1307"/>
                  </a:lnTo>
                  <a:lnTo>
                    <a:pt x="226" y="1304"/>
                  </a:lnTo>
                  <a:lnTo>
                    <a:pt x="245" y="1296"/>
                  </a:lnTo>
                  <a:lnTo>
                    <a:pt x="264" y="1285"/>
                  </a:lnTo>
                  <a:lnTo>
                    <a:pt x="283" y="1275"/>
                  </a:lnTo>
                  <a:lnTo>
                    <a:pt x="301" y="1266"/>
                  </a:lnTo>
                  <a:lnTo>
                    <a:pt x="319" y="1257"/>
                  </a:lnTo>
                  <a:lnTo>
                    <a:pt x="337" y="1252"/>
                  </a:lnTo>
                  <a:lnTo>
                    <a:pt x="345" y="1249"/>
                  </a:lnTo>
                  <a:lnTo>
                    <a:pt x="353" y="1248"/>
                  </a:lnTo>
                  <a:lnTo>
                    <a:pt x="361" y="1248"/>
                  </a:lnTo>
                  <a:lnTo>
                    <a:pt x="369" y="1249"/>
                  </a:lnTo>
                  <a:lnTo>
                    <a:pt x="376" y="1252"/>
                  </a:lnTo>
                  <a:lnTo>
                    <a:pt x="383" y="1254"/>
                  </a:lnTo>
                  <a:lnTo>
                    <a:pt x="389" y="1258"/>
                  </a:lnTo>
                  <a:lnTo>
                    <a:pt x="396" y="1265"/>
                  </a:lnTo>
                  <a:lnTo>
                    <a:pt x="402" y="1271"/>
                  </a:lnTo>
                  <a:lnTo>
                    <a:pt x="405" y="1278"/>
                  </a:lnTo>
                  <a:lnTo>
                    <a:pt x="409" y="1285"/>
                  </a:lnTo>
                  <a:lnTo>
                    <a:pt x="410" y="1292"/>
                  </a:lnTo>
                  <a:lnTo>
                    <a:pt x="411" y="1300"/>
                  </a:lnTo>
                  <a:lnTo>
                    <a:pt x="410" y="1308"/>
                  </a:lnTo>
                  <a:lnTo>
                    <a:pt x="409" y="1316"/>
                  </a:lnTo>
                  <a:lnTo>
                    <a:pt x="406" y="1324"/>
                  </a:lnTo>
                  <a:lnTo>
                    <a:pt x="400" y="1341"/>
                  </a:lnTo>
                  <a:lnTo>
                    <a:pt x="390" y="1359"/>
                  </a:lnTo>
                  <a:lnTo>
                    <a:pt x="380" y="1377"/>
                  </a:lnTo>
                  <a:lnTo>
                    <a:pt x="369" y="1396"/>
                  </a:lnTo>
                  <a:lnTo>
                    <a:pt x="359" y="1414"/>
                  </a:lnTo>
                  <a:lnTo>
                    <a:pt x="349" y="1433"/>
                  </a:lnTo>
                  <a:lnTo>
                    <a:pt x="345" y="1442"/>
                  </a:lnTo>
                  <a:lnTo>
                    <a:pt x="342" y="1453"/>
                  </a:lnTo>
                  <a:lnTo>
                    <a:pt x="340" y="1462"/>
                  </a:lnTo>
                  <a:lnTo>
                    <a:pt x="339" y="1472"/>
                  </a:lnTo>
                  <a:lnTo>
                    <a:pt x="337" y="1481"/>
                  </a:lnTo>
                  <a:lnTo>
                    <a:pt x="339" y="1490"/>
                  </a:lnTo>
                  <a:lnTo>
                    <a:pt x="341" y="1500"/>
                  </a:lnTo>
                  <a:lnTo>
                    <a:pt x="344" y="1509"/>
                  </a:lnTo>
                  <a:lnTo>
                    <a:pt x="350" y="1518"/>
                  </a:lnTo>
                  <a:lnTo>
                    <a:pt x="357" y="1526"/>
                  </a:lnTo>
                  <a:lnTo>
                    <a:pt x="366" y="1535"/>
                  </a:lnTo>
                  <a:lnTo>
                    <a:pt x="376" y="1543"/>
                  </a:lnTo>
                  <a:lnTo>
                    <a:pt x="376" y="1543"/>
                  </a:lnTo>
                  <a:lnTo>
                    <a:pt x="377" y="1544"/>
                  </a:lnTo>
                  <a:lnTo>
                    <a:pt x="388" y="1551"/>
                  </a:lnTo>
                  <a:lnTo>
                    <a:pt x="400" y="1555"/>
                  </a:lnTo>
                  <a:lnTo>
                    <a:pt x="411" y="1557"/>
                  </a:lnTo>
                  <a:lnTo>
                    <a:pt x="421" y="1560"/>
                  </a:lnTo>
                  <a:lnTo>
                    <a:pt x="430" y="1559"/>
                  </a:lnTo>
                  <a:lnTo>
                    <a:pt x="440" y="1557"/>
                  </a:lnTo>
                  <a:lnTo>
                    <a:pt x="449" y="1554"/>
                  </a:lnTo>
                  <a:lnTo>
                    <a:pt x="457" y="1551"/>
                  </a:lnTo>
                  <a:lnTo>
                    <a:pt x="465" y="1545"/>
                  </a:lnTo>
                  <a:lnTo>
                    <a:pt x="473" y="1539"/>
                  </a:lnTo>
                  <a:lnTo>
                    <a:pt x="481" y="1533"/>
                  </a:lnTo>
                  <a:lnTo>
                    <a:pt x="489" y="1526"/>
                  </a:lnTo>
                  <a:lnTo>
                    <a:pt x="502" y="1509"/>
                  </a:lnTo>
                  <a:lnTo>
                    <a:pt x="516" y="1492"/>
                  </a:lnTo>
                  <a:lnTo>
                    <a:pt x="528" y="1475"/>
                  </a:lnTo>
                  <a:lnTo>
                    <a:pt x="541" y="1458"/>
                  </a:lnTo>
                  <a:lnTo>
                    <a:pt x="554" y="1443"/>
                  </a:lnTo>
                  <a:lnTo>
                    <a:pt x="567" y="1430"/>
                  </a:lnTo>
                  <a:lnTo>
                    <a:pt x="573" y="1425"/>
                  </a:lnTo>
                  <a:lnTo>
                    <a:pt x="580" y="1421"/>
                  </a:lnTo>
                  <a:lnTo>
                    <a:pt x="587" y="1416"/>
                  </a:lnTo>
                  <a:lnTo>
                    <a:pt x="594" y="1414"/>
                  </a:lnTo>
                  <a:lnTo>
                    <a:pt x="602" y="1413"/>
                  </a:lnTo>
                  <a:lnTo>
                    <a:pt x="609" y="1413"/>
                  </a:lnTo>
                  <a:lnTo>
                    <a:pt x="617" y="1414"/>
                  </a:lnTo>
                  <a:lnTo>
                    <a:pt x="625" y="1416"/>
                  </a:lnTo>
                  <a:lnTo>
                    <a:pt x="633" y="1420"/>
                  </a:lnTo>
                  <a:lnTo>
                    <a:pt x="640" y="1424"/>
                  </a:lnTo>
                  <a:lnTo>
                    <a:pt x="646" y="1429"/>
                  </a:lnTo>
                  <a:lnTo>
                    <a:pt x="650" y="1436"/>
                  </a:lnTo>
                  <a:lnTo>
                    <a:pt x="653" y="1442"/>
                  </a:lnTo>
                  <a:lnTo>
                    <a:pt x="657" y="1449"/>
                  </a:lnTo>
                  <a:lnTo>
                    <a:pt x="659" y="1457"/>
                  </a:lnTo>
                  <a:lnTo>
                    <a:pt x="660" y="1465"/>
                  </a:lnTo>
                  <a:lnTo>
                    <a:pt x="661" y="1484"/>
                  </a:lnTo>
                  <a:lnTo>
                    <a:pt x="661" y="1503"/>
                  </a:lnTo>
                  <a:lnTo>
                    <a:pt x="660" y="1525"/>
                  </a:lnTo>
                  <a:lnTo>
                    <a:pt x="658" y="1546"/>
                  </a:lnTo>
                  <a:lnTo>
                    <a:pt x="657" y="1568"/>
                  </a:lnTo>
                  <a:lnTo>
                    <a:pt x="657" y="1589"/>
                  </a:lnTo>
                  <a:lnTo>
                    <a:pt x="657" y="1599"/>
                  </a:lnTo>
                  <a:lnTo>
                    <a:pt x="658" y="1609"/>
                  </a:lnTo>
                  <a:lnTo>
                    <a:pt x="660" y="1618"/>
                  </a:lnTo>
                  <a:lnTo>
                    <a:pt x="664" y="1627"/>
                  </a:lnTo>
                  <a:lnTo>
                    <a:pt x="667" y="1636"/>
                  </a:lnTo>
                  <a:lnTo>
                    <a:pt x="671" y="1644"/>
                  </a:lnTo>
                  <a:lnTo>
                    <a:pt x="678" y="1652"/>
                  </a:lnTo>
                  <a:lnTo>
                    <a:pt x="685" y="1659"/>
                  </a:lnTo>
                  <a:lnTo>
                    <a:pt x="694" y="1665"/>
                  </a:lnTo>
                  <a:lnTo>
                    <a:pt x="703" y="1669"/>
                  </a:lnTo>
                  <a:lnTo>
                    <a:pt x="715" y="1673"/>
                  </a:lnTo>
                  <a:lnTo>
                    <a:pt x="728" y="1676"/>
                  </a:lnTo>
                  <a:lnTo>
                    <a:pt x="729" y="1676"/>
                  </a:lnTo>
                  <a:lnTo>
                    <a:pt x="729" y="1676"/>
                  </a:lnTo>
                  <a:lnTo>
                    <a:pt x="743" y="1677"/>
                  </a:lnTo>
                  <a:lnTo>
                    <a:pt x="755" y="1676"/>
                  </a:lnTo>
                  <a:lnTo>
                    <a:pt x="766" y="1674"/>
                  </a:lnTo>
                  <a:lnTo>
                    <a:pt x="775" y="1670"/>
                  </a:lnTo>
                  <a:lnTo>
                    <a:pt x="784" y="1666"/>
                  </a:lnTo>
                  <a:lnTo>
                    <a:pt x="792" y="1661"/>
                  </a:lnTo>
                  <a:lnTo>
                    <a:pt x="799" y="1655"/>
                  </a:lnTo>
                  <a:lnTo>
                    <a:pt x="805" y="1647"/>
                  </a:lnTo>
                  <a:lnTo>
                    <a:pt x="810" y="1639"/>
                  </a:lnTo>
                  <a:lnTo>
                    <a:pt x="815" y="1630"/>
                  </a:lnTo>
                  <a:lnTo>
                    <a:pt x="818" y="1621"/>
                  </a:lnTo>
                  <a:lnTo>
                    <a:pt x="822" y="1610"/>
                  </a:lnTo>
                  <a:lnTo>
                    <a:pt x="827" y="1590"/>
                  </a:lnTo>
                  <a:lnTo>
                    <a:pt x="832" y="1570"/>
                  </a:lnTo>
                  <a:lnTo>
                    <a:pt x="835" y="1548"/>
                  </a:lnTo>
                  <a:lnTo>
                    <a:pt x="840" y="1528"/>
                  </a:lnTo>
                  <a:lnTo>
                    <a:pt x="845" y="1509"/>
                  </a:lnTo>
                  <a:lnTo>
                    <a:pt x="851" y="1491"/>
                  </a:lnTo>
                  <a:lnTo>
                    <a:pt x="854" y="1483"/>
                  </a:lnTo>
                  <a:lnTo>
                    <a:pt x="859" y="1476"/>
                  </a:lnTo>
                  <a:lnTo>
                    <a:pt x="863" y="1471"/>
                  </a:lnTo>
                  <a:lnTo>
                    <a:pt x="869" y="1465"/>
                  </a:lnTo>
                  <a:lnTo>
                    <a:pt x="875" y="1460"/>
                  </a:lnTo>
                  <a:lnTo>
                    <a:pt x="881" y="1457"/>
                  </a:lnTo>
                  <a:lnTo>
                    <a:pt x="889" y="1455"/>
                  </a:lnTo>
                  <a:lnTo>
                    <a:pt x="897" y="1454"/>
                  </a:lnTo>
                  <a:lnTo>
                    <a:pt x="906" y="1453"/>
                  </a:lnTo>
                  <a:lnTo>
                    <a:pt x="914" y="1454"/>
                  </a:lnTo>
                  <a:lnTo>
                    <a:pt x="921" y="1456"/>
                  </a:lnTo>
                  <a:lnTo>
                    <a:pt x="928" y="1459"/>
                  </a:lnTo>
                  <a:lnTo>
                    <a:pt x="934" y="1464"/>
                  </a:lnTo>
                  <a:lnTo>
                    <a:pt x="940" y="1469"/>
                  </a:lnTo>
                  <a:lnTo>
                    <a:pt x="946" y="1475"/>
                  </a:lnTo>
                  <a:lnTo>
                    <a:pt x="950" y="1483"/>
                  </a:lnTo>
                  <a:lnTo>
                    <a:pt x="959" y="1499"/>
                  </a:lnTo>
                  <a:lnTo>
                    <a:pt x="967" y="1517"/>
                  </a:lnTo>
                  <a:lnTo>
                    <a:pt x="975" y="1536"/>
                  </a:lnTo>
                  <a:lnTo>
                    <a:pt x="983" y="1556"/>
                  </a:lnTo>
                  <a:lnTo>
                    <a:pt x="991" y="1576"/>
                  </a:lnTo>
                  <a:lnTo>
                    <a:pt x="1000" y="1595"/>
                  </a:lnTo>
                  <a:lnTo>
                    <a:pt x="1005" y="1604"/>
                  </a:lnTo>
                  <a:lnTo>
                    <a:pt x="1011" y="1613"/>
                  </a:lnTo>
                  <a:lnTo>
                    <a:pt x="1017" y="1621"/>
                  </a:lnTo>
                  <a:lnTo>
                    <a:pt x="1024" y="1627"/>
                  </a:lnTo>
                  <a:lnTo>
                    <a:pt x="1030" y="1634"/>
                  </a:lnTo>
                  <a:lnTo>
                    <a:pt x="1038" y="1639"/>
                  </a:lnTo>
                  <a:lnTo>
                    <a:pt x="1047" y="1643"/>
                  </a:lnTo>
                  <a:lnTo>
                    <a:pt x="1056" y="1645"/>
                  </a:lnTo>
                  <a:lnTo>
                    <a:pt x="1066" y="1648"/>
                  </a:lnTo>
                  <a:lnTo>
                    <a:pt x="1078" y="1648"/>
                  </a:lnTo>
                  <a:lnTo>
                    <a:pt x="1090" y="1645"/>
                  </a:lnTo>
                  <a:lnTo>
                    <a:pt x="1103" y="1642"/>
                  </a:lnTo>
                  <a:lnTo>
                    <a:pt x="1104" y="1642"/>
                  </a:lnTo>
                  <a:lnTo>
                    <a:pt x="1104" y="1642"/>
                  </a:lnTo>
                  <a:lnTo>
                    <a:pt x="1116" y="1638"/>
                  </a:lnTo>
                  <a:lnTo>
                    <a:pt x="1127" y="1632"/>
                  </a:lnTo>
                  <a:lnTo>
                    <a:pt x="1136" y="1625"/>
                  </a:lnTo>
                  <a:lnTo>
                    <a:pt x="1143" y="1617"/>
                  </a:lnTo>
                  <a:lnTo>
                    <a:pt x="1149" y="1609"/>
                  </a:lnTo>
                  <a:lnTo>
                    <a:pt x="1153" y="1601"/>
                  </a:lnTo>
                  <a:lnTo>
                    <a:pt x="1157" y="1592"/>
                  </a:lnTo>
                  <a:lnTo>
                    <a:pt x="1159" y="1583"/>
                  </a:lnTo>
                  <a:lnTo>
                    <a:pt x="1160" y="1574"/>
                  </a:lnTo>
                  <a:lnTo>
                    <a:pt x="1161" y="1564"/>
                  </a:lnTo>
                  <a:lnTo>
                    <a:pt x="1160" y="1554"/>
                  </a:lnTo>
                  <a:lnTo>
                    <a:pt x="1159" y="1544"/>
                  </a:lnTo>
                  <a:lnTo>
                    <a:pt x="1156" y="1522"/>
                  </a:lnTo>
                  <a:lnTo>
                    <a:pt x="1150" y="1502"/>
                  </a:lnTo>
                  <a:lnTo>
                    <a:pt x="1144" y="1481"/>
                  </a:lnTo>
                  <a:lnTo>
                    <a:pt x="1140" y="1460"/>
                  </a:lnTo>
                  <a:lnTo>
                    <a:pt x="1135" y="1441"/>
                  </a:lnTo>
                  <a:lnTo>
                    <a:pt x="1133" y="1423"/>
                  </a:lnTo>
                  <a:lnTo>
                    <a:pt x="1133" y="1414"/>
                  </a:lnTo>
                  <a:lnTo>
                    <a:pt x="1134" y="1406"/>
                  </a:lnTo>
                  <a:lnTo>
                    <a:pt x="1135" y="1398"/>
                  </a:lnTo>
                  <a:lnTo>
                    <a:pt x="1139" y="1392"/>
                  </a:lnTo>
                  <a:lnTo>
                    <a:pt x="1142" y="1385"/>
                  </a:lnTo>
                  <a:lnTo>
                    <a:pt x="1147" y="1379"/>
                  </a:lnTo>
                  <a:lnTo>
                    <a:pt x="1152" y="1374"/>
                  </a:lnTo>
                  <a:lnTo>
                    <a:pt x="1159" y="1369"/>
                  </a:lnTo>
                  <a:lnTo>
                    <a:pt x="1167" y="1364"/>
                  </a:lnTo>
                  <a:lnTo>
                    <a:pt x="1175" y="1362"/>
                  </a:lnTo>
                  <a:lnTo>
                    <a:pt x="1181" y="1361"/>
                  </a:lnTo>
                  <a:lnTo>
                    <a:pt x="1189" y="1361"/>
                  </a:lnTo>
                  <a:lnTo>
                    <a:pt x="1197" y="1362"/>
                  </a:lnTo>
                  <a:lnTo>
                    <a:pt x="1204" y="1364"/>
                  </a:lnTo>
                  <a:lnTo>
                    <a:pt x="1212" y="1368"/>
                  </a:lnTo>
                  <a:lnTo>
                    <a:pt x="1219" y="1372"/>
                  </a:lnTo>
                  <a:lnTo>
                    <a:pt x="1235" y="1383"/>
                  </a:lnTo>
                  <a:lnTo>
                    <a:pt x="1249" y="1395"/>
                  </a:lnTo>
                  <a:lnTo>
                    <a:pt x="1265" y="1408"/>
                  </a:lnTo>
                  <a:lnTo>
                    <a:pt x="1281" y="1423"/>
                  </a:lnTo>
                  <a:lnTo>
                    <a:pt x="1297" y="1438"/>
                  </a:lnTo>
                  <a:lnTo>
                    <a:pt x="1314" y="1451"/>
                  </a:lnTo>
                  <a:lnTo>
                    <a:pt x="1321" y="1457"/>
                  </a:lnTo>
                  <a:lnTo>
                    <a:pt x="1330" y="1463"/>
                  </a:lnTo>
                  <a:lnTo>
                    <a:pt x="1339" y="1467"/>
                  </a:lnTo>
                  <a:lnTo>
                    <a:pt x="1348" y="1471"/>
                  </a:lnTo>
                  <a:lnTo>
                    <a:pt x="1358" y="1473"/>
                  </a:lnTo>
                  <a:lnTo>
                    <a:pt x="1367" y="1474"/>
                  </a:lnTo>
                  <a:lnTo>
                    <a:pt x="1376" y="1474"/>
                  </a:lnTo>
                  <a:lnTo>
                    <a:pt x="1386" y="1473"/>
                  </a:lnTo>
                  <a:lnTo>
                    <a:pt x="1396" y="1469"/>
                  </a:lnTo>
                  <a:lnTo>
                    <a:pt x="1405" y="1465"/>
                  </a:lnTo>
                  <a:lnTo>
                    <a:pt x="1415" y="1458"/>
                  </a:lnTo>
                  <a:lnTo>
                    <a:pt x="1426" y="1450"/>
                  </a:lnTo>
                  <a:lnTo>
                    <a:pt x="1426" y="1449"/>
                  </a:lnTo>
                  <a:lnTo>
                    <a:pt x="1426" y="1449"/>
                  </a:lnTo>
                  <a:lnTo>
                    <a:pt x="1435" y="1439"/>
                  </a:lnTo>
                  <a:lnTo>
                    <a:pt x="1443" y="1429"/>
                  </a:lnTo>
                  <a:lnTo>
                    <a:pt x="1448" y="1420"/>
                  </a:lnTo>
                  <a:lnTo>
                    <a:pt x="1451" y="1410"/>
                  </a:lnTo>
                  <a:lnTo>
                    <a:pt x="1453" y="1401"/>
                  </a:lnTo>
                  <a:lnTo>
                    <a:pt x="1453" y="1390"/>
                  </a:lnTo>
                  <a:lnTo>
                    <a:pt x="1453" y="1381"/>
                  </a:lnTo>
                  <a:lnTo>
                    <a:pt x="1451" y="1372"/>
                  </a:lnTo>
                  <a:lnTo>
                    <a:pt x="1448" y="1363"/>
                  </a:lnTo>
                  <a:lnTo>
                    <a:pt x="1444" y="1354"/>
                  </a:lnTo>
                  <a:lnTo>
                    <a:pt x="1439" y="1345"/>
                  </a:lnTo>
                  <a:lnTo>
                    <a:pt x="1433" y="1336"/>
                  </a:lnTo>
                  <a:lnTo>
                    <a:pt x="1421" y="1319"/>
                  </a:lnTo>
                  <a:lnTo>
                    <a:pt x="1407" y="1302"/>
                  </a:lnTo>
                  <a:lnTo>
                    <a:pt x="1394" y="1287"/>
                  </a:lnTo>
                  <a:lnTo>
                    <a:pt x="1380" y="1271"/>
                  </a:lnTo>
                  <a:lnTo>
                    <a:pt x="1368" y="1255"/>
                  </a:lnTo>
                  <a:lnTo>
                    <a:pt x="1359" y="1239"/>
                  </a:lnTo>
                  <a:lnTo>
                    <a:pt x="1354" y="1231"/>
                  </a:lnTo>
                  <a:lnTo>
                    <a:pt x="1352" y="1223"/>
                  </a:lnTo>
                  <a:lnTo>
                    <a:pt x="1350" y="1217"/>
                  </a:lnTo>
                  <a:lnTo>
                    <a:pt x="1348" y="1209"/>
                  </a:lnTo>
                  <a:lnTo>
                    <a:pt x="1350" y="1201"/>
                  </a:lnTo>
                  <a:lnTo>
                    <a:pt x="1351" y="1194"/>
                  </a:lnTo>
                  <a:lnTo>
                    <a:pt x="1353" y="1186"/>
                  </a:lnTo>
                  <a:lnTo>
                    <a:pt x="1358" y="1178"/>
                  </a:lnTo>
                  <a:lnTo>
                    <a:pt x="1363" y="1172"/>
                  </a:lnTo>
                  <a:lnTo>
                    <a:pt x="1369" y="1166"/>
                  </a:lnTo>
                  <a:lnTo>
                    <a:pt x="1374" y="1162"/>
                  </a:lnTo>
                  <a:lnTo>
                    <a:pt x="1382" y="1159"/>
                  </a:lnTo>
                  <a:lnTo>
                    <a:pt x="1389" y="1157"/>
                  </a:lnTo>
                  <a:lnTo>
                    <a:pt x="1397" y="1156"/>
                  </a:lnTo>
                  <a:lnTo>
                    <a:pt x="1405" y="1156"/>
                  </a:lnTo>
                  <a:lnTo>
                    <a:pt x="1414" y="1156"/>
                  </a:lnTo>
                  <a:lnTo>
                    <a:pt x="1432" y="1158"/>
                  </a:lnTo>
                  <a:lnTo>
                    <a:pt x="1451" y="1164"/>
                  </a:lnTo>
                  <a:lnTo>
                    <a:pt x="1470" y="1169"/>
                  </a:lnTo>
                  <a:lnTo>
                    <a:pt x="1492" y="1176"/>
                  </a:lnTo>
                  <a:lnTo>
                    <a:pt x="1512" y="1182"/>
                  </a:lnTo>
                  <a:lnTo>
                    <a:pt x="1532" y="1186"/>
                  </a:lnTo>
                  <a:lnTo>
                    <a:pt x="1543" y="1188"/>
                  </a:lnTo>
                  <a:lnTo>
                    <a:pt x="1553" y="1190"/>
                  </a:lnTo>
                  <a:lnTo>
                    <a:pt x="1563" y="1190"/>
                  </a:lnTo>
                  <a:lnTo>
                    <a:pt x="1573" y="1188"/>
                  </a:lnTo>
                  <a:lnTo>
                    <a:pt x="1582" y="1187"/>
                  </a:lnTo>
                  <a:lnTo>
                    <a:pt x="1591" y="1184"/>
                  </a:lnTo>
                  <a:lnTo>
                    <a:pt x="1599" y="1181"/>
                  </a:lnTo>
                  <a:lnTo>
                    <a:pt x="1607" y="1175"/>
                  </a:lnTo>
                  <a:lnTo>
                    <a:pt x="1615" y="1167"/>
                  </a:lnTo>
                  <a:lnTo>
                    <a:pt x="1622" y="1159"/>
                  </a:lnTo>
                  <a:lnTo>
                    <a:pt x="1628" y="1148"/>
                  </a:lnTo>
                  <a:lnTo>
                    <a:pt x="1634" y="1137"/>
                  </a:lnTo>
                  <a:lnTo>
                    <a:pt x="1634" y="1135"/>
                  </a:lnTo>
                  <a:lnTo>
                    <a:pt x="1634" y="1135"/>
                  </a:lnTo>
                  <a:lnTo>
                    <a:pt x="1638" y="1122"/>
                  </a:lnTo>
                  <a:lnTo>
                    <a:pt x="1640" y="1111"/>
                  </a:lnTo>
                  <a:lnTo>
                    <a:pt x="1641" y="1099"/>
                  </a:lnTo>
                  <a:lnTo>
                    <a:pt x="1640" y="1089"/>
                  </a:lnTo>
                  <a:lnTo>
                    <a:pt x="1637" y="1079"/>
                  </a:lnTo>
                  <a:lnTo>
                    <a:pt x="1634" y="1071"/>
                  </a:lnTo>
                  <a:lnTo>
                    <a:pt x="1628" y="1062"/>
                  </a:lnTo>
                  <a:lnTo>
                    <a:pt x="1623" y="1055"/>
                  </a:lnTo>
                  <a:lnTo>
                    <a:pt x="1616" y="1048"/>
                  </a:lnTo>
                  <a:lnTo>
                    <a:pt x="1608" y="1042"/>
                  </a:lnTo>
                  <a:lnTo>
                    <a:pt x="1600" y="1036"/>
                  </a:lnTo>
                  <a:lnTo>
                    <a:pt x="1591" y="1030"/>
                  </a:lnTo>
                  <a:lnTo>
                    <a:pt x="1573" y="1020"/>
                  </a:lnTo>
                  <a:lnTo>
                    <a:pt x="1553" y="1011"/>
                  </a:lnTo>
                  <a:lnTo>
                    <a:pt x="1534" y="1003"/>
                  </a:lnTo>
                  <a:lnTo>
                    <a:pt x="1514" y="994"/>
                  </a:lnTo>
                  <a:lnTo>
                    <a:pt x="1496" y="985"/>
                  </a:lnTo>
                  <a:lnTo>
                    <a:pt x="1482" y="975"/>
                  </a:lnTo>
                  <a:lnTo>
                    <a:pt x="1475" y="971"/>
                  </a:lnTo>
                  <a:lnTo>
                    <a:pt x="1468" y="965"/>
                  </a:lnTo>
                  <a:lnTo>
                    <a:pt x="1464" y="958"/>
                  </a:lnTo>
                  <a:lnTo>
                    <a:pt x="1459" y="953"/>
                  </a:lnTo>
                  <a:lnTo>
                    <a:pt x="1457" y="946"/>
                  </a:lnTo>
                  <a:lnTo>
                    <a:pt x="1455" y="938"/>
                  </a:lnTo>
                  <a:lnTo>
                    <a:pt x="1453" y="930"/>
                  </a:lnTo>
                  <a:lnTo>
                    <a:pt x="1455" y="921"/>
                  </a:lnTo>
                  <a:lnTo>
                    <a:pt x="1456" y="913"/>
                  </a:lnTo>
                  <a:lnTo>
                    <a:pt x="1459" y="905"/>
                  </a:lnTo>
                  <a:lnTo>
                    <a:pt x="1462" y="898"/>
                  </a:lnTo>
                  <a:lnTo>
                    <a:pt x="1467" y="893"/>
                  </a:lnTo>
                  <a:lnTo>
                    <a:pt x="1473" y="888"/>
                  </a:lnTo>
                  <a:lnTo>
                    <a:pt x="1479" y="884"/>
                  </a:lnTo>
                  <a:lnTo>
                    <a:pt x="1486" y="879"/>
                  </a:lnTo>
                  <a:lnTo>
                    <a:pt x="1494" y="877"/>
                  </a:lnTo>
                  <a:lnTo>
                    <a:pt x="1512" y="871"/>
                  </a:lnTo>
                  <a:lnTo>
                    <a:pt x="1531" y="867"/>
                  </a:lnTo>
                  <a:lnTo>
                    <a:pt x="1552" y="863"/>
                  </a:lnTo>
                  <a:lnTo>
                    <a:pt x="1573" y="861"/>
                  </a:lnTo>
                  <a:lnTo>
                    <a:pt x="1594" y="858"/>
                  </a:lnTo>
                  <a:lnTo>
                    <a:pt x="1616" y="853"/>
                  </a:lnTo>
                  <a:lnTo>
                    <a:pt x="1625" y="850"/>
                  </a:lnTo>
                  <a:lnTo>
                    <a:pt x="1635" y="846"/>
                  </a:lnTo>
                  <a:lnTo>
                    <a:pt x="1644" y="842"/>
                  </a:lnTo>
                  <a:lnTo>
                    <a:pt x="1652" y="837"/>
                  </a:lnTo>
                  <a:lnTo>
                    <a:pt x="1660" y="832"/>
                  </a:lnTo>
                  <a:lnTo>
                    <a:pt x="1667" y="825"/>
                  </a:lnTo>
                  <a:lnTo>
                    <a:pt x="1672" y="818"/>
                  </a:lnTo>
                  <a:lnTo>
                    <a:pt x="1677" y="809"/>
                  </a:lnTo>
                  <a:lnTo>
                    <a:pt x="1681" y="800"/>
                  </a:lnTo>
                  <a:lnTo>
                    <a:pt x="1684" y="789"/>
                  </a:lnTo>
                  <a:lnTo>
                    <a:pt x="1685" y="777"/>
                  </a:lnTo>
                  <a:lnTo>
                    <a:pt x="1685" y="763"/>
                  </a:lnTo>
                  <a:lnTo>
                    <a:pt x="1685" y="763"/>
                  </a:lnTo>
                  <a:lnTo>
                    <a:pt x="1685" y="763"/>
                  </a:lnTo>
                  <a:lnTo>
                    <a:pt x="1682" y="749"/>
                  </a:lnTo>
                  <a:lnTo>
                    <a:pt x="1679" y="737"/>
                  </a:lnTo>
                  <a:lnTo>
                    <a:pt x="1675" y="727"/>
                  </a:lnTo>
                  <a:lnTo>
                    <a:pt x="1669" y="719"/>
                  </a:lnTo>
                  <a:lnTo>
                    <a:pt x="1663" y="711"/>
                  </a:lnTo>
                  <a:lnTo>
                    <a:pt x="1655" y="704"/>
                  </a:lnTo>
                  <a:lnTo>
                    <a:pt x="1649" y="700"/>
                  </a:lnTo>
                  <a:lnTo>
                    <a:pt x="1640" y="695"/>
                  </a:lnTo>
                  <a:lnTo>
                    <a:pt x="1631" y="692"/>
                  </a:lnTo>
                  <a:lnTo>
                    <a:pt x="1620" y="690"/>
                  </a:lnTo>
                  <a:lnTo>
                    <a:pt x="1611" y="689"/>
                  </a:lnTo>
                  <a:lnTo>
                    <a:pt x="1601" y="687"/>
                  </a:lnTo>
                  <a:lnTo>
                    <a:pt x="1580" y="686"/>
                  </a:lnTo>
                  <a:lnTo>
                    <a:pt x="1558" y="686"/>
                  </a:lnTo>
                  <a:lnTo>
                    <a:pt x="1537" y="687"/>
                  </a:lnTo>
                  <a:lnTo>
                    <a:pt x="1515" y="687"/>
                  </a:lnTo>
                  <a:lnTo>
                    <a:pt x="1495" y="687"/>
                  </a:lnTo>
                  <a:lnTo>
                    <a:pt x="1477" y="685"/>
                  </a:lnTo>
                  <a:lnTo>
                    <a:pt x="1469" y="683"/>
                  </a:lnTo>
                  <a:lnTo>
                    <a:pt x="1461" y="681"/>
                  </a:lnTo>
                  <a:lnTo>
                    <a:pt x="1455" y="677"/>
                  </a:lnTo>
                  <a:lnTo>
                    <a:pt x="1448" y="673"/>
                  </a:lnTo>
                  <a:lnTo>
                    <a:pt x="1442" y="668"/>
                  </a:lnTo>
                  <a:lnTo>
                    <a:pt x="1438" y="663"/>
                  </a:lnTo>
                  <a:lnTo>
                    <a:pt x="1433" y="656"/>
                  </a:lnTo>
                  <a:lnTo>
                    <a:pt x="1430" y="648"/>
                  </a:lnTo>
                  <a:lnTo>
                    <a:pt x="1429" y="639"/>
                  </a:lnTo>
                  <a:lnTo>
                    <a:pt x="1427" y="631"/>
                  </a:lnTo>
                  <a:lnTo>
                    <a:pt x="1427" y="624"/>
                  </a:lnTo>
                  <a:lnTo>
                    <a:pt x="1430" y="616"/>
                  </a:lnTo>
                  <a:lnTo>
                    <a:pt x="1432" y="610"/>
                  </a:lnTo>
                  <a:lnTo>
                    <a:pt x="1437" y="603"/>
                  </a:lnTo>
                  <a:lnTo>
                    <a:pt x="1441" y="596"/>
                  </a:lnTo>
                  <a:lnTo>
                    <a:pt x="1447" y="589"/>
                  </a:lnTo>
                  <a:lnTo>
                    <a:pt x="1460" y="577"/>
                  </a:lnTo>
                  <a:lnTo>
                    <a:pt x="1476" y="566"/>
                  </a:lnTo>
                  <a:lnTo>
                    <a:pt x="1493" y="553"/>
                  </a:lnTo>
                  <a:lnTo>
                    <a:pt x="1511" y="541"/>
                  </a:lnTo>
                  <a:lnTo>
                    <a:pt x="1529" y="529"/>
                  </a:lnTo>
                  <a:lnTo>
                    <a:pt x="1545" y="516"/>
                  </a:lnTo>
                  <a:lnTo>
                    <a:pt x="1553" y="509"/>
                  </a:lnTo>
                  <a:lnTo>
                    <a:pt x="1561" y="501"/>
                  </a:lnTo>
                  <a:lnTo>
                    <a:pt x="1566" y="494"/>
                  </a:lnTo>
                  <a:lnTo>
                    <a:pt x="1572" y="487"/>
                  </a:lnTo>
                  <a:lnTo>
                    <a:pt x="1576" y="477"/>
                  </a:lnTo>
                  <a:lnTo>
                    <a:pt x="1580" y="468"/>
                  </a:lnTo>
                  <a:lnTo>
                    <a:pt x="1582" y="459"/>
                  </a:lnTo>
                  <a:lnTo>
                    <a:pt x="1582" y="450"/>
                  </a:lnTo>
                  <a:lnTo>
                    <a:pt x="1581" y="439"/>
                  </a:lnTo>
                  <a:lnTo>
                    <a:pt x="1579" y="429"/>
                  </a:lnTo>
                  <a:lnTo>
                    <a:pt x="1575" y="418"/>
                  </a:lnTo>
                  <a:lnTo>
                    <a:pt x="1569" y="405"/>
                  </a:lnTo>
                  <a:lnTo>
                    <a:pt x="1569" y="405"/>
                  </a:lnTo>
                  <a:lnTo>
                    <a:pt x="1569" y="404"/>
                  </a:lnTo>
                  <a:lnTo>
                    <a:pt x="1561" y="393"/>
                  </a:lnTo>
                  <a:lnTo>
                    <a:pt x="1553" y="384"/>
                  </a:lnTo>
                  <a:lnTo>
                    <a:pt x="1544" y="377"/>
                  </a:lnTo>
                  <a:lnTo>
                    <a:pt x="1536" y="371"/>
                  </a:lnTo>
                  <a:lnTo>
                    <a:pt x="1527" y="367"/>
                  </a:lnTo>
                  <a:lnTo>
                    <a:pt x="1518" y="365"/>
                  </a:lnTo>
                  <a:lnTo>
                    <a:pt x="1508" y="364"/>
                  </a:lnTo>
                  <a:lnTo>
                    <a:pt x="1499" y="364"/>
                  </a:lnTo>
                  <a:lnTo>
                    <a:pt x="1488" y="365"/>
                  </a:lnTo>
                  <a:lnTo>
                    <a:pt x="1479" y="367"/>
                  </a:lnTo>
                  <a:lnTo>
                    <a:pt x="1469" y="369"/>
                  </a:lnTo>
                  <a:lnTo>
                    <a:pt x="1460" y="373"/>
                  </a:lnTo>
                  <a:lnTo>
                    <a:pt x="1440" y="382"/>
                  </a:lnTo>
                  <a:lnTo>
                    <a:pt x="1422" y="391"/>
                  </a:lnTo>
                  <a:close/>
                  <a:moveTo>
                    <a:pt x="1196" y="723"/>
                  </a:moveTo>
                  <a:lnTo>
                    <a:pt x="1202" y="743"/>
                  </a:lnTo>
                  <a:lnTo>
                    <a:pt x="1206" y="762"/>
                  </a:lnTo>
                  <a:lnTo>
                    <a:pt x="1210" y="782"/>
                  </a:lnTo>
                  <a:lnTo>
                    <a:pt x="1212" y="802"/>
                  </a:lnTo>
                  <a:lnTo>
                    <a:pt x="1206" y="801"/>
                  </a:lnTo>
                  <a:lnTo>
                    <a:pt x="1201" y="800"/>
                  </a:lnTo>
                  <a:lnTo>
                    <a:pt x="1191" y="799"/>
                  </a:lnTo>
                  <a:lnTo>
                    <a:pt x="1180" y="796"/>
                  </a:lnTo>
                  <a:lnTo>
                    <a:pt x="1165" y="791"/>
                  </a:lnTo>
                  <a:lnTo>
                    <a:pt x="1149" y="783"/>
                  </a:lnTo>
                  <a:lnTo>
                    <a:pt x="1135" y="774"/>
                  </a:lnTo>
                  <a:lnTo>
                    <a:pt x="1122" y="764"/>
                  </a:lnTo>
                  <a:lnTo>
                    <a:pt x="1110" y="753"/>
                  </a:lnTo>
                  <a:lnTo>
                    <a:pt x="1100" y="740"/>
                  </a:lnTo>
                  <a:lnTo>
                    <a:pt x="1091" y="727"/>
                  </a:lnTo>
                  <a:lnTo>
                    <a:pt x="1084" y="712"/>
                  </a:lnTo>
                  <a:lnTo>
                    <a:pt x="1080" y="698"/>
                  </a:lnTo>
                  <a:lnTo>
                    <a:pt x="1077" y="682"/>
                  </a:lnTo>
                  <a:lnTo>
                    <a:pt x="1074" y="666"/>
                  </a:lnTo>
                  <a:lnTo>
                    <a:pt x="1074" y="650"/>
                  </a:lnTo>
                  <a:lnTo>
                    <a:pt x="1077" y="632"/>
                  </a:lnTo>
                  <a:lnTo>
                    <a:pt x="1081" y="615"/>
                  </a:lnTo>
                  <a:lnTo>
                    <a:pt x="1087" y="599"/>
                  </a:lnTo>
                  <a:lnTo>
                    <a:pt x="1095" y="584"/>
                  </a:lnTo>
                  <a:lnTo>
                    <a:pt x="1098" y="577"/>
                  </a:lnTo>
                  <a:lnTo>
                    <a:pt x="1101" y="571"/>
                  </a:lnTo>
                  <a:lnTo>
                    <a:pt x="1107" y="577"/>
                  </a:lnTo>
                  <a:lnTo>
                    <a:pt x="1112" y="581"/>
                  </a:lnTo>
                  <a:lnTo>
                    <a:pt x="1125" y="597"/>
                  </a:lnTo>
                  <a:lnTo>
                    <a:pt x="1139" y="613"/>
                  </a:lnTo>
                  <a:lnTo>
                    <a:pt x="1151" y="631"/>
                  </a:lnTo>
                  <a:lnTo>
                    <a:pt x="1162" y="648"/>
                  </a:lnTo>
                  <a:lnTo>
                    <a:pt x="1172" y="666"/>
                  </a:lnTo>
                  <a:lnTo>
                    <a:pt x="1181" y="685"/>
                  </a:lnTo>
                  <a:lnTo>
                    <a:pt x="1189" y="703"/>
                  </a:lnTo>
                  <a:lnTo>
                    <a:pt x="1196" y="723"/>
                  </a:lnTo>
                  <a:close/>
                  <a:moveTo>
                    <a:pt x="712" y="1186"/>
                  </a:moveTo>
                  <a:lnTo>
                    <a:pt x="693" y="1178"/>
                  </a:lnTo>
                  <a:lnTo>
                    <a:pt x="674" y="1169"/>
                  </a:lnTo>
                  <a:lnTo>
                    <a:pt x="656" y="1159"/>
                  </a:lnTo>
                  <a:lnTo>
                    <a:pt x="638" y="1148"/>
                  </a:lnTo>
                  <a:lnTo>
                    <a:pt x="621" y="1137"/>
                  </a:lnTo>
                  <a:lnTo>
                    <a:pt x="605" y="1123"/>
                  </a:lnTo>
                  <a:lnTo>
                    <a:pt x="589" y="1109"/>
                  </a:lnTo>
                  <a:lnTo>
                    <a:pt x="573" y="1095"/>
                  </a:lnTo>
                  <a:lnTo>
                    <a:pt x="569" y="1089"/>
                  </a:lnTo>
                  <a:lnTo>
                    <a:pt x="564" y="1085"/>
                  </a:lnTo>
                  <a:lnTo>
                    <a:pt x="579" y="1077"/>
                  </a:lnTo>
                  <a:lnTo>
                    <a:pt x="595" y="1070"/>
                  </a:lnTo>
                  <a:lnTo>
                    <a:pt x="611" y="1065"/>
                  </a:lnTo>
                  <a:lnTo>
                    <a:pt x="626" y="1062"/>
                  </a:lnTo>
                  <a:lnTo>
                    <a:pt x="643" y="1061"/>
                  </a:lnTo>
                  <a:lnTo>
                    <a:pt x="659" y="1062"/>
                  </a:lnTo>
                  <a:lnTo>
                    <a:pt x="675" y="1064"/>
                  </a:lnTo>
                  <a:lnTo>
                    <a:pt x="691" y="1069"/>
                  </a:lnTo>
                  <a:lnTo>
                    <a:pt x="705" y="1074"/>
                  </a:lnTo>
                  <a:lnTo>
                    <a:pt x="720" y="1081"/>
                  </a:lnTo>
                  <a:lnTo>
                    <a:pt x="732" y="1090"/>
                  </a:lnTo>
                  <a:lnTo>
                    <a:pt x="745" y="1100"/>
                  </a:lnTo>
                  <a:lnTo>
                    <a:pt x="756" y="1113"/>
                  </a:lnTo>
                  <a:lnTo>
                    <a:pt x="765" y="1126"/>
                  </a:lnTo>
                  <a:lnTo>
                    <a:pt x="773" y="1141"/>
                  </a:lnTo>
                  <a:lnTo>
                    <a:pt x="780" y="1156"/>
                  </a:lnTo>
                  <a:lnTo>
                    <a:pt x="783" y="1165"/>
                  </a:lnTo>
                  <a:lnTo>
                    <a:pt x="785" y="1174"/>
                  </a:lnTo>
                  <a:lnTo>
                    <a:pt x="788" y="1190"/>
                  </a:lnTo>
                  <a:lnTo>
                    <a:pt x="790" y="1205"/>
                  </a:lnTo>
                  <a:lnTo>
                    <a:pt x="770" y="1202"/>
                  </a:lnTo>
                  <a:lnTo>
                    <a:pt x="750" y="1197"/>
                  </a:lnTo>
                  <a:lnTo>
                    <a:pt x="730" y="1193"/>
                  </a:lnTo>
                  <a:lnTo>
                    <a:pt x="712" y="1186"/>
                  </a:lnTo>
                  <a:close/>
                  <a:moveTo>
                    <a:pt x="506" y="887"/>
                  </a:moveTo>
                  <a:lnTo>
                    <a:pt x="492" y="895"/>
                  </a:lnTo>
                  <a:lnTo>
                    <a:pt x="476" y="902"/>
                  </a:lnTo>
                  <a:lnTo>
                    <a:pt x="473" y="874"/>
                  </a:lnTo>
                  <a:lnTo>
                    <a:pt x="471" y="844"/>
                  </a:lnTo>
                  <a:lnTo>
                    <a:pt x="471" y="831"/>
                  </a:lnTo>
                  <a:lnTo>
                    <a:pt x="472" y="816"/>
                  </a:lnTo>
                  <a:lnTo>
                    <a:pt x="473" y="802"/>
                  </a:lnTo>
                  <a:lnTo>
                    <a:pt x="474" y="788"/>
                  </a:lnTo>
                  <a:lnTo>
                    <a:pt x="477" y="770"/>
                  </a:lnTo>
                  <a:lnTo>
                    <a:pt x="481" y="752"/>
                  </a:lnTo>
                  <a:lnTo>
                    <a:pt x="486" y="734"/>
                  </a:lnTo>
                  <a:lnTo>
                    <a:pt x="492" y="717"/>
                  </a:lnTo>
                  <a:lnTo>
                    <a:pt x="498" y="699"/>
                  </a:lnTo>
                  <a:lnTo>
                    <a:pt x="506" y="682"/>
                  </a:lnTo>
                  <a:lnTo>
                    <a:pt x="513" y="666"/>
                  </a:lnTo>
                  <a:lnTo>
                    <a:pt x="523" y="650"/>
                  </a:lnTo>
                  <a:lnTo>
                    <a:pt x="533" y="659"/>
                  </a:lnTo>
                  <a:lnTo>
                    <a:pt x="542" y="669"/>
                  </a:lnTo>
                  <a:lnTo>
                    <a:pt x="550" y="679"/>
                  </a:lnTo>
                  <a:lnTo>
                    <a:pt x="556" y="691"/>
                  </a:lnTo>
                  <a:lnTo>
                    <a:pt x="564" y="705"/>
                  </a:lnTo>
                  <a:lnTo>
                    <a:pt x="570" y="721"/>
                  </a:lnTo>
                  <a:lnTo>
                    <a:pt x="574" y="737"/>
                  </a:lnTo>
                  <a:lnTo>
                    <a:pt x="577" y="753"/>
                  </a:lnTo>
                  <a:lnTo>
                    <a:pt x="577" y="769"/>
                  </a:lnTo>
                  <a:lnTo>
                    <a:pt x="576" y="784"/>
                  </a:lnTo>
                  <a:lnTo>
                    <a:pt x="572" y="799"/>
                  </a:lnTo>
                  <a:lnTo>
                    <a:pt x="568" y="814"/>
                  </a:lnTo>
                  <a:lnTo>
                    <a:pt x="561" y="830"/>
                  </a:lnTo>
                  <a:lnTo>
                    <a:pt x="553" y="843"/>
                  </a:lnTo>
                  <a:lnTo>
                    <a:pt x="543" y="856"/>
                  </a:lnTo>
                  <a:lnTo>
                    <a:pt x="532" y="868"/>
                  </a:lnTo>
                  <a:lnTo>
                    <a:pt x="519" y="878"/>
                  </a:lnTo>
                  <a:lnTo>
                    <a:pt x="506" y="887"/>
                  </a:lnTo>
                  <a:close/>
                  <a:moveTo>
                    <a:pt x="763" y="754"/>
                  </a:moveTo>
                  <a:lnTo>
                    <a:pt x="772" y="746"/>
                  </a:lnTo>
                  <a:lnTo>
                    <a:pt x="781" y="740"/>
                  </a:lnTo>
                  <a:lnTo>
                    <a:pt x="791" y="735"/>
                  </a:lnTo>
                  <a:lnTo>
                    <a:pt x="801" y="730"/>
                  </a:lnTo>
                  <a:lnTo>
                    <a:pt x="813" y="726"/>
                  </a:lnTo>
                  <a:lnTo>
                    <a:pt x="823" y="723"/>
                  </a:lnTo>
                  <a:lnTo>
                    <a:pt x="834" y="722"/>
                  </a:lnTo>
                  <a:lnTo>
                    <a:pt x="845" y="722"/>
                  </a:lnTo>
                  <a:lnTo>
                    <a:pt x="857" y="723"/>
                  </a:lnTo>
                  <a:lnTo>
                    <a:pt x="868" y="725"/>
                  </a:lnTo>
                  <a:lnTo>
                    <a:pt x="878" y="728"/>
                  </a:lnTo>
                  <a:lnTo>
                    <a:pt x="889" y="731"/>
                  </a:lnTo>
                  <a:lnTo>
                    <a:pt x="899" y="737"/>
                  </a:lnTo>
                  <a:lnTo>
                    <a:pt x="908" y="743"/>
                  </a:lnTo>
                  <a:lnTo>
                    <a:pt x="917" y="749"/>
                  </a:lnTo>
                  <a:lnTo>
                    <a:pt x="926" y="758"/>
                  </a:lnTo>
                  <a:lnTo>
                    <a:pt x="934" y="768"/>
                  </a:lnTo>
                  <a:lnTo>
                    <a:pt x="941" y="777"/>
                  </a:lnTo>
                  <a:lnTo>
                    <a:pt x="947" y="787"/>
                  </a:lnTo>
                  <a:lnTo>
                    <a:pt x="951" y="797"/>
                  </a:lnTo>
                  <a:lnTo>
                    <a:pt x="955" y="808"/>
                  </a:lnTo>
                  <a:lnTo>
                    <a:pt x="957" y="818"/>
                  </a:lnTo>
                  <a:lnTo>
                    <a:pt x="958" y="830"/>
                  </a:lnTo>
                  <a:lnTo>
                    <a:pt x="958" y="841"/>
                  </a:lnTo>
                  <a:lnTo>
                    <a:pt x="958" y="852"/>
                  </a:lnTo>
                  <a:lnTo>
                    <a:pt x="956" y="863"/>
                  </a:lnTo>
                  <a:lnTo>
                    <a:pt x="952" y="874"/>
                  </a:lnTo>
                  <a:lnTo>
                    <a:pt x="949" y="884"/>
                  </a:lnTo>
                  <a:lnTo>
                    <a:pt x="943" y="894"/>
                  </a:lnTo>
                  <a:lnTo>
                    <a:pt x="938" y="904"/>
                  </a:lnTo>
                  <a:lnTo>
                    <a:pt x="931" y="913"/>
                  </a:lnTo>
                  <a:lnTo>
                    <a:pt x="923" y="922"/>
                  </a:lnTo>
                  <a:lnTo>
                    <a:pt x="914" y="930"/>
                  </a:lnTo>
                  <a:lnTo>
                    <a:pt x="904" y="937"/>
                  </a:lnTo>
                  <a:lnTo>
                    <a:pt x="894" y="942"/>
                  </a:lnTo>
                  <a:lnTo>
                    <a:pt x="884" y="947"/>
                  </a:lnTo>
                  <a:lnTo>
                    <a:pt x="873" y="950"/>
                  </a:lnTo>
                  <a:lnTo>
                    <a:pt x="862" y="953"/>
                  </a:lnTo>
                  <a:lnTo>
                    <a:pt x="851" y="954"/>
                  </a:lnTo>
                  <a:lnTo>
                    <a:pt x="840" y="954"/>
                  </a:lnTo>
                  <a:lnTo>
                    <a:pt x="828" y="954"/>
                  </a:lnTo>
                  <a:lnTo>
                    <a:pt x="818" y="951"/>
                  </a:lnTo>
                  <a:lnTo>
                    <a:pt x="807" y="948"/>
                  </a:lnTo>
                  <a:lnTo>
                    <a:pt x="797" y="945"/>
                  </a:lnTo>
                  <a:lnTo>
                    <a:pt x="787" y="939"/>
                  </a:lnTo>
                  <a:lnTo>
                    <a:pt x="776" y="933"/>
                  </a:lnTo>
                  <a:lnTo>
                    <a:pt x="767" y="927"/>
                  </a:lnTo>
                  <a:lnTo>
                    <a:pt x="758" y="919"/>
                  </a:lnTo>
                  <a:lnTo>
                    <a:pt x="752" y="910"/>
                  </a:lnTo>
                  <a:lnTo>
                    <a:pt x="745" y="900"/>
                  </a:lnTo>
                  <a:lnTo>
                    <a:pt x="739" y="889"/>
                  </a:lnTo>
                  <a:lnTo>
                    <a:pt x="735" y="879"/>
                  </a:lnTo>
                  <a:lnTo>
                    <a:pt x="731" y="869"/>
                  </a:lnTo>
                  <a:lnTo>
                    <a:pt x="728" y="858"/>
                  </a:lnTo>
                  <a:lnTo>
                    <a:pt x="727" y="846"/>
                  </a:lnTo>
                  <a:lnTo>
                    <a:pt x="727" y="835"/>
                  </a:lnTo>
                  <a:lnTo>
                    <a:pt x="728" y="824"/>
                  </a:lnTo>
                  <a:lnTo>
                    <a:pt x="729" y="814"/>
                  </a:lnTo>
                  <a:lnTo>
                    <a:pt x="732" y="802"/>
                  </a:lnTo>
                  <a:lnTo>
                    <a:pt x="736" y="792"/>
                  </a:lnTo>
                  <a:lnTo>
                    <a:pt x="741" y="782"/>
                  </a:lnTo>
                  <a:lnTo>
                    <a:pt x="747" y="772"/>
                  </a:lnTo>
                  <a:lnTo>
                    <a:pt x="755" y="763"/>
                  </a:lnTo>
                  <a:lnTo>
                    <a:pt x="763" y="754"/>
                  </a:lnTo>
                  <a:close/>
                  <a:moveTo>
                    <a:pt x="719" y="552"/>
                  </a:moveTo>
                  <a:lnTo>
                    <a:pt x="705" y="543"/>
                  </a:lnTo>
                  <a:lnTo>
                    <a:pt x="692" y="533"/>
                  </a:lnTo>
                  <a:lnTo>
                    <a:pt x="679" y="521"/>
                  </a:lnTo>
                  <a:lnTo>
                    <a:pt x="669" y="509"/>
                  </a:lnTo>
                  <a:lnTo>
                    <a:pt x="685" y="501"/>
                  </a:lnTo>
                  <a:lnTo>
                    <a:pt x="702" y="494"/>
                  </a:lnTo>
                  <a:lnTo>
                    <a:pt x="720" y="488"/>
                  </a:lnTo>
                  <a:lnTo>
                    <a:pt x="737" y="482"/>
                  </a:lnTo>
                  <a:lnTo>
                    <a:pt x="755" y="477"/>
                  </a:lnTo>
                  <a:lnTo>
                    <a:pt x="773" y="473"/>
                  </a:lnTo>
                  <a:lnTo>
                    <a:pt x="791" y="471"/>
                  </a:lnTo>
                  <a:lnTo>
                    <a:pt x="809" y="468"/>
                  </a:lnTo>
                  <a:lnTo>
                    <a:pt x="824" y="467"/>
                  </a:lnTo>
                  <a:lnTo>
                    <a:pt x="838" y="466"/>
                  </a:lnTo>
                  <a:lnTo>
                    <a:pt x="852" y="466"/>
                  </a:lnTo>
                  <a:lnTo>
                    <a:pt x="867" y="467"/>
                  </a:lnTo>
                  <a:lnTo>
                    <a:pt x="895" y="471"/>
                  </a:lnTo>
                  <a:lnTo>
                    <a:pt x="923" y="475"/>
                  </a:lnTo>
                  <a:lnTo>
                    <a:pt x="917" y="488"/>
                  </a:lnTo>
                  <a:lnTo>
                    <a:pt x="911" y="499"/>
                  </a:lnTo>
                  <a:lnTo>
                    <a:pt x="903" y="510"/>
                  </a:lnTo>
                  <a:lnTo>
                    <a:pt x="894" y="520"/>
                  </a:lnTo>
                  <a:lnTo>
                    <a:pt x="882" y="533"/>
                  </a:lnTo>
                  <a:lnTo>
                    <a:pt x="870" y="543"/>
                  </a:lnTo>
                  <a:lnTo>
                    <a:pt x="857" y="551"/>
                  </a:lnTo>
                  <a:lnTo>
                    <a:pt x="842" y="559"/>
                  </a:lnTo>
                  <a:lnTo>
                    <a:pt x="827" y="563"/>
                  </a:lnTo>
                  <a:lnTo>
                    <a:pt x="811" y="568"/>
                  </a:lnTo>
                  <a:lnTo>
                    <a:pt x="796" y="569"/>
                  </a:lnTo>
                  <a:lnTo>
                    <a:pt x="780" y="569"/>
                  </a:lnTo>
                  <a:lnTo>
                    <a:pt x="764" y="568"/>
                  </a:lnTo>
                  <a:lnTo>
                    <a:pt x="748" y="563"/>
                  </a:lnTo>
                  <a:lnTo>
                    <a:pt x="734" y="559"/>
                  </a:lnTo>
                  <a:lnTo>
                    <a:pt x="719" y="552"/>
                  </a:lnTo>
                  <a:close/>
                  <a:moveTo>
                    <a:pt x="1152" y="1043"/>
                  </a:moveTo>
                  <a:lnTo>
                    <a:pt x="1141" y="1060"/>
                  </a:lnTo>
                  <a:lnTo>
                    <a:pt x="1127" y="1077"/>
                  </a:lnTo>
                  <a:lnTo>
                    <a:pt x="1114" y="1091"/>
                  </a:lnTo>
                  <a:lnTo>
                    <a:pt x="1099" y="1107"/>
                  </a:lnTo>
                  <a:lnTo>
                    <a:pt x="1083" y="1121"/>
                  </a:lnTo>
                  <a:lnTo>
                    <a:pt x="1068" y="1134"/>
                  </a:lnTo>
                  <a:lnTo>
                    <a:pt x="1051" y="1147"/>
                  </a:lnTo>
                  <a:lnTo>
                    <a:pt x="1033" y="1157"/>
                  </a:lnTo>
                  <a:lnTo>
                    <a:pt x="1022" y="1164"/>
                  </a:lnTo>
                  <a:lnTo>
                    <a:pt x="1012" y="1169"/>
                  </a:lnTo>
                  <a:lnTo>
                    <a:pt x="1002" y="1174"/>
                  </a:lnTo>
                  <a:lnTo>
                    <a:pt x="991" y="1179"/>
                  </a:lnTo>
                  <a:lnTo>
                    <a:pt x="989" y="1162"/>
                  </a:lnTo>
                  <a:lnTo>
                    <a:pt x="986" y="1147"/>
                  </a:lnTo>
                  <a:lnTo>
                    <a:pt x="987" y="1129"/>
                  </a:lnTo>
                  <a:lnTo>
                    <a:pt x="990" y="1112"/>
                  </a:lnTo>
                  <a:lnTo>
                    <a:pt x="994" y="1094"/>
                  </a:lnTo>
                  <a:lnTo>
                    <a:pt x="1000" y="1078"/>
                  </a:lnTo>
                  <a:lnTo>
                    <a:pt x="1008" y="1063"/>
                  </a:lnTo>
                  <a:lnTo>
                    <a:pt x="1018" y="1050"/>
                  </a:lnTo>
                  <a:lnTo>
                    <a:pt x="1029" y="1037"/>
                  </a:lnTo>
                  <a:lnTo>
                    <a:pt x="1042" y="1026"/>
                  </a:lnTo>
                  <a:lnTo>
                    <a:pt x="1055" y="1017"/>
                  </a:lnTo>
                  <a:lnTo>
                    <a:pt x="1070" y="1009"/>
                  </a:lnTo>
                  <a:lnTo>
                    <a:pt x="1086" y="1002"/>
                  </a:lnTo>
                  <a:lnTo>
                    <a:pt x="1103" y="999"/>
                  </a:lnTo>
                  <a:lnTo>
                    <a:pt x="1121" y="997"/>
                  </a:lnTo>
                  <a:lnTo>
                    <a:pt x="1140" y="997"/>
                  </a:lnTo>
                  <a:lnTo>
                    <a:pt x="1158" y="998"/>
                  </a:lnTo>
                  <a:lnTo>
                    <a:pt x="1176" y="1002"/>
                  </a:lnTo>
                  <a:lnTo>
                    <a:pt x="1176" y="1002"/>
                  </a:lnTo>
                  <a:lnTo>
                    <a:pt x="1176" y="1002"/>
                  </a:lnTo>
                  <a:lnTo>
                    <a:pt x="1171" y="1012"/>
                  </a:lnTo>
                  <a:lnTo>
                    <a:pt x="1165" y="1023"/>
                  </a:lnTo>
                  <a:lnTo>
                    <a:pt x="1159" y="1033"/>
                  </a:lnTo>
                  <a:lnTo>
                    <a:pt x="1152" y="104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 14"/>
          <p:cNvSpPr/>
          <p:nvPr/>
        </p:nvSpPr>
        <p:spPr bwMode="auto">
          <a:xfrm>
            <a:off x="1097298" y="1429104"/>
            <a:ext cx="1628338" cy="248027"/>
          </a:xfrm>
          <a:custGeom>
            <a:avLst/>
            <a:gdLst>
              <a:gd name="connsiteX0" fmla="*/ 0 w 2846373"/>
              <a:gd name="connsiteY0" fmla="*/ 0 h 711593"/>
              <a:gd name="connsiteX1" fmla="*/ 2846373 w 2846373"/>
              <a:gd name="connsiteY1" fmla="*/ 0 h 711593"/>
              <a:gd name="connsiteX2" fmla="*/ 2846373 w 2846373"/>
              <a:gd name="connsiteY2" fmla="*/ 711593 h 711593"/>
              <a:gd name="connsiteX3" fmla="*/ 0 w 2846373"/>
              <a:gd name="connsiteY3" fmla="*/ 711593 h 711593"/>
              <a:gd name="connsiteX4" fmla="*/ 0 w 2846373"/>
              <a:gd name="connsiteY4" fmla="*/ 0 h 71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373" h="711593">
                <a:moveTo>
                  <a:pt x="0" y="0"/>
                </a:moveTo>
                <a:lnTo>
                  <a:pt x="2846373" y="0"/>
                </a:lnTo>
                <a:lnTo>
                  <a:pt x="2846373" y="711593"/>
                </a:lnTo>
                <a:lnTo>
                  <a:pt x="0" y="7115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9409" tIns="99409" rIns="99409" bIns="99409" spcCol="1691" anchor="ctr"/>
          <a:lstStyle/>
          <a:p>
            <a:pPr marL="0" marR="0" lvl="0" indent="0" algn="ctr" defTabSz="62130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Requirements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74416" y="91441"/>
            <a:ext cx="11295895" cy="642939"/>
          </a:xfrm>
          <a:prstGeom prst="rect">
            <a:avLst/>
          </a:prstGeom>
          <a:extLst/>
        </p:spPr>
        <p:txBody>
          <a:bodyPr vert="horz" wrap="square" lIns="91294" tIns="45647" rIns="91294" bIns="45647" rtlCol="0" anchor="ctr">
            <a:noAutofit/>
          </a:bodyPr>
          <a:lstStyle>
            <a:lvl1pPr>
              <a:spcBef>
                <a:spcPct val="0"/>
              </a:spcBef>
              <a:buNone/>
              <a:defRPr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endParaRPr lang="en-US" altLang="en-US" dirty="0">
              <a:cs typeface="Calibri" panose="020F050202020403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3191182" y="3182506"/>
            <a:ext cx="1051560" cy="1205760"/>
          </a:xfrm>
          <a:prstGeom prst="downArrow">
            <a:avLst>
              <a:gd name="adj1" fmla="val 50000"/>
              <a:gd name="adj2" fmla="val 41189"/>
            </a:avLst>
          </a:prstGeom>
          <a:solidFill>
            <a:srgbClr val="B9AFA4"/>
          </a:solidFill>
          <a:ln w="9525">
            <a:noFill/>
            <a:miter lim="800000"/>
            <a:headEnd/>
            <a:tailEnd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vert" wrap="none" lIns="121725" tIns="60862" rIns="121725" bIns="60862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Estimates</a:t>
            </a:r>
            <a:endParaRPr lang="en-US" sz="1200" b="1" dirty="0"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296962" y="1111827"/>
            <a:ext cx="3770170" cy="60960"/>
          </a:xfrm>
          <a:prstGeom prst="flowChartProcess">
            <a:avLst/>
          </a:prstGeom>
          <a:solidFill>
            <a:srgbClr val="4E84C4"/>
          </a:solidFill>
          <a:ln w="9525" cap="flat" cmpd="sng" algn="ctr">
            <a:noFill/>
            <a:prstDash val="solid"/>
          </a:ln>
          <a:effectLst/>
        </p:spPr>
        <p:txBody>
          <a:bodyPr lIns="121725" tIns="121725" rIns="121725" bIns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Sample Estimation Model using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1150" y="4876800"/>
            <a:ext cx="3770170" cy="1219200"/>
          </a:xfrm>
          <a:prstGeom prst="rect">
            <a:avLst/>
          </a:prstGeom>
          <a:gradFill>
            <a:gsLst>
              <a:gs pos="0">
                <a:sysClr val="window" lastClr="FFFFFF"/>
              </a:gs>
              <a:gs pos="100000">
                <a:srgbClr val="ACC3EC"/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lIns="121725" tIns="60862" rIns="121725" bIns="60862"/>
          <a:lstStyle/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Approved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QA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estimates used for Demand Forecast</a:t>
            </a:r>
          </a:p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Demand forecast rolled out for next 90 days</a:t>
            </a:r>
          </a:p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Resource ramp up/ramp down performed based on demand forecasted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567336" y="2881577"/>
            <a:ext cx="3168533" cy="1632203"/>
          </a:xfrm>
          <a:prstGeom prst="roundRect">
            <a:avLst>
              <a:gd name="adj" fmla="val 1494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121725" tIns="60862" rIns="121725" bIns="6086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76223" y="2884723"/>
            <a:ext cx="1985364" cy="307776"/>
          </a:xfrm>
          <a:prstGeom prst="rect">
            <a:avLst/>
          </a:prstGeom>
        </p:spPr>
        <p:txBody>
          <a:bodyPr wrap="none" lIns="121725" tIns="60862" rIns="121725" bIns="60862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Demand Forecast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9324276" y="1652677"/>
            <a:ext cx="1332296" cy="32327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" cap="flat" cmpd="sng" algn="ctr">
            <a:noFill/>
            <a:prstDash val="solid"/>
            <a:headEnd/>
            <a:tailEnd/>
          </a:ln>
          <a:effectLst/>
        </p:spPr>
        <p:txBody>
          <a:bodyPr wrap="none" lIns="121725" tIns="60862" rIns="121725" bIns="60862" anchor="ctr">
            <a:spAutoFit/>
          </a:bodyPr>
          <a:lstStyle/>
          <a:p>
            <a:pPr algn="ctr">
              <a:buClr>
                <a:srgbClr val="0000FF"/>
              </a:buClr>
              <a:defRPr/>
            </a:pPr>
            <a:r>
              <a:rPr lang="en-US" sz="1100" b="1" i="1" kern="0" dirty="0">
                <a:solidFill>
                  <a:srgbClr val="000000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TCS Resource Pool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4201150" y="1111827"/>
            <a:ext cx="3770170" cy="60960"/>
          </a:xfrm>
          <a:prstGeom prst="flowChartProcess">
            <a:avLst/>
          </a:prstGeom>
          <a:solidFill>
            <a:srgbClr val="4E84C4"/>
          </a:solidFill>
          <a:ln w="9525" cap="flat" cmpd="sng" algn="ctr">
            <a:noFill/>
            <a:prstDash val="solid"/>
          </a:ln>
          <a:effectLst/>
        </p:spPr>
        <p:txBody>
          <a:bodyPr lIns="121725" tIns="121725" rIns="121725" bIns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Demand Forecast Management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05338" y="4876800"/>
            <a:ext cx="3770170" cy="1219200"/>
          </a:xfrm>
          <a:prstGeom prst="rect">
            <a:avLst/>
          </a:prstGeom>
          <a:gradFill>
            <a:gsLst>
              <a:gs pos="0">
                <a:sysClr val="window" lastClr="FFFFFF"/>
              </a:gs>
              <a:gs pos="100000">
                <a:srgbClr val="ACC3EC"/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lIns="121725" tIns="60862" rIns="121725" bIns="60862"/>
          <a:lstStyle/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Skilled resource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be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absorbed into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Flex team</a:t>
            </a:r>
          </a:p>
          <a:p>
            <a:pPr marL="228234" marR="0" lvl="0" indent="-228234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 team will ramp up/ ramp down based on demand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8105338" y="1111827"/>
            <a:ext cx="3770170" cy="60960"/>
          </a:xfrm>
          <a:prstGeom prst="flowChartProcess">
            <a:avLst/>
          </a:prstGeom>
          <a:solidFill>
            <a:srgbClr val="4E84C4"/>
          </a:solidFill>
          <a:ln w="9525" cap="flat" cmpd="sng" algn="ctr">
            <a:noFill/>
            <a:prstDash val="solid"/>
          </a:ln>
          <a:effectLst/>
        </p:spPr>
        <p:txBody>
          <a:bodyPr lIns="121725" tIns="121725" rIns="121725" bIns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Resource Management for quick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Ramp Up/Ramp Down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9222254" y="2324149"/>
            <a:ext cx="1536548" cy="323274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3175" cap="flat" cmpd="sng" algn="ctr">
            <a:noFill/>
            <a:prstDash val="solid"/>
            <a:headEnd/>
            <a:tailEnd/>
          </a:ln>
          <a:effectLst/>
        </p:spPr>
        <p:txBody>
          <a:bodyPr wrap="none" lIns="121725" tIns="60862" rIns="121725" bIns="60862" anchor="ctr">
            <a:spAutoFit/>
          </a:bodyPr>
          <a:lstStyle/>
          <a:p>
            <a:pPr algn="ctr">
              <a:buClr>
                <a:srgbClr val="0000FF"/>
              </a:buClr>
              <a:defRPr/>
            </a:pPr>
            <a:r>
              <a:rPr lang="en-US" sz="1100" b="1" i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Project Resource </a:t>
            </a:r>
            <a:r>
              <a:rPr lang="en-US" sz="1100" b="1" i="1" kern="0" dirty="0">
                <a:solidFill>
                  <a:srgbClr val="000000"/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Pool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414768" y="3018108"/>
            <a:ext cx="3151310" cy="1487487"/>
            <a:chOff x="6146029" y="2382873"/>
            <a:chExt cx="2369344" cy="111561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146029" y="2382873"/>
              <a:ext cx="2369344" cy="1115615"/>
            </a:xfrm>
            <a:prstGeom prst="ellipse">
              <a:avLst/>
            </a:prstGeom>
            <a:solidFill>
              <a:srgbClr val="ABD38C"/>
            </a:solidFill>
            <a:ln w="12700" algn="ctr">
              <a:noFill/>
              <a:round/>
              <a:headEnd/>
              <a:tailE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r">
                <a:defRPr/>
              </a:pPr>
              <a:endPara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184129" y="2604329"/>
              <a:ext cx="1321594" cy="662314"/>
            </a:xfrm>
            <a:prstGeom prst="ellipse">
              <a:avLst/>
            </a:prstGeom>
            <a:solidFill>
              <a:srgbClr val="FCEFA4"/>
            </a:solidFill>
            <a:ln w="12700" algn="ctr">
              <a:noFill/>
              <a:round/>
              <a:headEnd/>
              <a:tailE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r">
                <a:defRPr/>
              </a:pPr>
              <a:endPara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endParaRPr>
            </a:p>
          </p:txBody>
        </p:sp>
        <p:sp>
          <p:nvSpPr>
            <p:cNvPr id="31" name="Rectangle 7" descr="10%"/>
            <p:cNvSpPr>
              <a:spLocks noChangeArrowheads="1"/>
            </p:cNvSpPr>
            <p:nvPr/>
          </p:nvSpPr>
          <p:spPr bwMode="auto">
            <a:xfrm>
              <a:off x="6405892" y="2847934"/>
              <a:ext cx="792704" cy="1962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 </a:t>
              </a:r>
              <a:r>
                <a:rPr lang="en-US" sz="1100" b="1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Team</a:t>
              </a:r>
              <a:endPara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 flipH="1">
              <a:off x="6768098" y="2439574"/>
              <a:ext cx="562604" cy="264358"/>
            </a:xfrm>
            <a:custGeom>
              <a:avLst/>
              <a:gdLst>
                <a:gd name="connsiteX0" fmla="*/ 458256 w 574045"/>
                <a:gd name="connsiteY0" fmla="*/ 264338 h 264338"/>
                <a:gd name="connsiteX1" fmla="*/ 331026 w 574045"/>
                <a:gd name="connsiteY1" fmla="*/ 176226 h 264338"/>
                <a:gd name="connsiteX2" fmla="*/ 388653 w 574045"/>
                <a:gd name="connsiteY2" fmla="*/ 176226 h 264338"/>
                <a:gd name="connsiteX3" fmla="*/ 200047 w 574045"/>
                <a:gd name="connsiteY3" fmla="*/ 0 h 264338"/>
                <a:gd name="connsiteX4" fmla="*/ 316371 w 574045"/>
                <a:gd name="connsiteY4" fmla="*/ 0 h 264338"/>
                <a:gd name="connsiteX5" fmla="*/ 504977 w 574045"/>
                <a:gd name="connsiteY5" fmla="*/ 176226 h 264338"/>
                <a:gd name="connsiteX6" fmla="*/ 562604 w 574045"/>
                <a:gd name="connsiteY6" fmla="*/ 176226 h 264338"/>
                <a:gd name="connsiteX7" fmla="*/ 458256 w 574045"/>
                <a:gd name="connsiteY7" fmla="*/ 264338 h 264338"/>
                <a:gd name="connsiteX0" fmla="*/ 258209 w 574045"/>
                <a:gd name="connsiteY0" fmla="*/ 11419 h 264338"/>
                <a:gd name="connsiteX1" fmla="*/ 116324 w 574045"/>
                <a:gd name="connsiteY1" fmla="*/ 264338 h 264338"/>
                <a:gd name="connsiteX2" fmla="*/ 0 w 574045"/>
                <a:gd name="connsiteY2" fmla="*/ 264338 h 264338"/>
                <a:gd name="connsiteX3" fmla="*/ 55054 w 574045"/>
                <a:gd name="connsiteY3" fmla="*/ 82218 h 264338"/>
                <a:gd name="connsiteX4" fmla="*/ 258209 w 574045"/>
                <a:gd name="connsiteY4" fmla="*/ 11419 h 264338"/>
                <a:gd name="connsiteX0" fmla="*/ 258209 w 574045"/>
                <a:gd name="connsiteY0" fmla="*/ 11419 h 264338"/>
                <a:gd name="connsiteX1" fmla="*/ 116324 w 574045"/>
                <a:gd name="connsiteY1" fmla="*/ 264338 h 264338"/>
                <a:gd name="connsiteX2" fmla="*/ 0 w 574045"/>
                <a:gd name="connsiteY2" fmla="*/ 264338 h 264338"/>
                <a:gd name="connsiteX3" fmla="*/ 200047 w 574045"/>
                <a:gd name="connsiteY3" fmla="*/ 0 h 264338"/>
                <a:gd name="connsiteX4" fmla="*/ 316371 w 574045"/>
                <a:gd name="connsiteY4" fmla="*/ 0 h 264338"/>
                <a:gd name="connsiteX5" fmla="*/ 504977 w 574045"/>
                <a:gd name="connsiteY5" fmla="*/ 176226 h 264338"/>
                <a:gd name="connsiteX6" fmla="*/ 562604 w 574045"/>
                <a:gd name="connsiteY6" fmla="*/ 176226 h 264338"/>
                <a:gd name="connsiteX7" fmla="*/ 458256 w 574045"/>
                <a:gd name="connsiteY7" fmla="*/ 264338 h 264338"/>
                <a:gd name="connsiteX8" fmla="*/ 331026 w 574045"/>
                <a:gd name="connsiteY8" fmla="*/ 176226 h 264338"/>
                <a:gd name="connsiteX9" fmla="*/ 388653 w 574045"/>
                <a:gd name="connsiteY9" fmla="*/ 176226 h 264338"/>
                <a:gd name="connsiteX10" fmla="*/ 200047 w 574045"/>
                <a:gd name="connsiteY10" fmla="*/ 0 h 264338"/>
                <a:gd name="connsiteX0" fmla="*/ 458256 w 562604"/>
                <a:gd name="connsiteY0" fmla="*/ 264345 h 264358"/>
                <a:gd name="connsiteX1" fmla="*/ 331026 w 562604"/>
                <a:gd name="connsiteY1" fmla="*/ 176233 h 264358"/>
                <a:gd name="connsiteX2" fmla="*/ 388653 w 562604"/>
                <a:gd name="connsiteY2" fmla="*/ 176233 h 264358"/>
                <a:gd name="connsiteX3" fmla="*/ 200047 w 562604"/>
                <a:gd name="connsiteY3" fmla="*/ 7 h 264358"/>
                <a:gd name="connsiteX4" fmla="*/ 316371 w 562604"/>
                <a:gd name="connsiteY4" fmla="*/ 7 h 264358"/>
                <a:gd name="connsiteX5" fmla="*/ 504977 w 562604"/>
                <a:gd name="connsiteY5" fmla="*/ 176233 h 264358"/>
                <a:gd name="connsiteX6" fmla="*/ 562604 w 562604"/>
                <a:gd name="connsiteY6" fmla="*/ 176233 h 264358"/>
                <a:gd name="connsiteX7" fmla="*/ 458256 w 562604"/>
                <a:gd name="connsiteY7" fmla="*/ 264345 h 264358"/>
                <a:gd name="connsiteX0" fmla="*/ 258209 w 562604"/>
                <a:gd name="connsiteY0" fmla="*/ 11426 h 264358"/>
                <a:gd name="connsiteX1" fmla="*/ 116324 w 562604"/>
                <a:gd name="connsiteY1" fmla="*/ 264345 h 264358"/>
                <a:gd name="connsiteX2" fmla="*/ 0 w 562604"/>
                <a:gd name="connsiteY2" fmla="*/ 264345 h 264358"/>
                <a:gd name="connsiteX3" fmla="*/ 55054 w 562604"/>
                <a:gd name="connsiteY3" fmla="*/ 82225 h 264358"/>
                <a:gd name="connsiteX4" fmla="*/ 258209 w 562604"/>
                <a:gd name="connsiteY4" fmla="*/ 11426 h 264358"/>
                <a:gd name="connsiteX0" fmla="*/ 258209 w 562604"/>
                <a:gd name="connsiteY0" fmla="*/ 11426 h 264358"/>
                <a:gd name="connsiteX1" fmla="*/ 0 w 562604"/>
                <a:gd name="connsiteY1" fmla="*/ 264345 h 264358"/>
                <a:gd name="connsiteX2" fmla="*/ 200047 w 562604"/>
                <a:gd name="connsiteY2" fmla="*/ 7 h 264358"/>
                <a:gd name="connsiteX3" fmla="*/ 316371 w 562604"/>
                <a:gd name="connsiteY3" fmla="*/ 7 h 264358"/>
                <a:gd name="connsiteX4" fmla="*/ 504977 w 562604"/>
                <a:gd name="connsiteY4" fmla="*/ 176233 h 264358"/>
                <a:gd name="connsiteX5" fmla="*/ 562604 w 562604"/>
                <a:gd name="connsiteY5" fmla="*/ 176233 h 264358"/>
                <a:gd name="connsiteX6" fmla="*/ 458256 w 562604"/>
                <a:gd name="connsiteY6" fmla="*/ 264345 h 264358"/>
                <a:gd name="connsiteX7" fmla="*/ 331026 w 562604"/>
                <a:gd name="connsiteY7" fmla="*/ 176233 h 264358"/>
                <a:gd name="connsiteX8" fmla="*/ 388653 w 562604"/>
                <a:gd name="connsiteY8" fmla="*/ 176233 h 264358"/>
                <a:gd name="connsiteX9" fmla="*/ 200047 w 562604"/>
                <a:gd name="connsiteY9" fmla="*/ 7 h 264358"/>
                <a:gd name="connsiteX0" fmla="*/ 458256 w 562604"/>
                <a:gd name="connsiteY0" fmla="*/ 264345 h 264358"/>
                <a:gd name="connsiteX1" fmla="*/ 331026 w 562604"/>
                <a:gd name="connsiteY1" fmla="*/ 176233 h 264358"/>
                <a:gd name="connsiteX2" fmla="*/ 388653 w 562604"/>
                <a:gd name="connsiteY2" fmla="*/ 176233 h 264358"/>
                <a:gd name="connsiteX3" fmla="*/ 200047 w 562604"/>
                <a:gd name="connsiteY3" fmla="*/ 7 h 264358"/>
                <a:gd name="connsiteX4" fmla="*/ 316371 w 562604"/>
                <a:gd name="connsiteY4" fmla="*/ 7 h 264358"/>
                <a:gd name="connsiteX5" fmla="*/ 504977 w 562604"/>
                <a:gd name="connsiteY5" fmla="*/ 176233 h 264358"/>
                <a:gd name="connsiteX6" fmla="*/ 562604 w 562604"/>
                <a:gd name="connsiteY6" fmla="*/ 176233 h 264358"/>
                <a:gd name="connsiteX7" fmla="*/ 458256 w 562604"/>
                <a:gd name="connsiteY7" fmla="*/ 264345 h 264358"/>
                <a:gd name="connsiteX0" fmla="*/ 258209 w 562604"/>
                <a:gd name="connsiteY0" fmla="*/ 11426 h 264358"/>
                <a:gd name="connsiteX1" fmla="*/ 121086 w 562604"/>
                <a:gd name="connsiteY1" fmla="*/ 221483 h 264358"/>
                <a:gd name="connsiteX2" fmla="*/ 0 w 562604"/>
                <a:gd name="connsiteY2" fmla="*/ 264345 h 264358"/>
                <a:gd name="connsiteX3" fmla="*/ 55054 w 562604"/>
                <a:gd name="connsiteY3" fmla="*/ 82225 h 264358"/>
                <a:gd name="connsiteX4" fmla="*/ 258209 w 562604"/>
                <a:gd name="connsiteY4" fmla="*/ 11426 h 264358"/>
                <a:gd name="connsiteX0" fmla="*/ 258209 w 562604"/>
                <a:gd name="connsiteY0" fmla="*/ 11426 h 264358"/>
                <a:gd name="connsiteX1" fmla="*/ 0 w 562604"/>
                <a:gd name="connsiteY1" fmla="*/ 264345 h 264358"/>
                <a:gd name="connsiteX2" fmla="*/ 200047 w 562604"/>
                <a:gd name="connsiteY2" fmla="*/ 7 h 264358"/>
                <a:gd name="connsiteX3" fmla="*/ 316371 w 562604"/>
                <a:gd name="connsiteY3" fmla="*/ 7 h 264358"/>
                <a:gd name="connsiteX4" fmla="*/ 504977 w 562604"/>
                <a:gd name="connsiteY4" fmla="*/ 176233 h 264358"/>
                <a:gd name="connsiteX5" fmla="*/ 562604 w 562604"/>
                <a:gd name="connsiteY5" fmla="*/ 176233 h 264358"/>
                <a:gd name="connsiteX6" fmla="*/ 458256 w 562604"/>
                <a:gd name="connsiteY6" fmla="*/ 264345 h 264358"/>
                <a:gd name="connsiteX7" fmla="*/ 331026 w 562604"/>
                <a:gd name="connsiteY7" fmla="*/ 176233 h 264358"/>
                <a:gd name="connsiteX8" fmla="*/ 388653 w 562604"/>
                <a:gd name="connsiteY8" fmla="*/ 176233 h 264358"/>
                <a:gd name="connsiteX9" fmla="*/ 200047 w 562604"/>
                <a:gd name="connsiteY9" fmla="*/ 7 h 264358"/>
                <a:gd name="connsiteX0" fmla="*/ 458256 w 562604"/>
                <a:gd name="connsiteY0" fmla="*/ 264345 h 264358"/>
                <a:gd name="connsiteX1" fmla="*/ 331026 w 562604"/>
                <a:gd name="connsiteY1" fmla="*/ 176233 h 264358"/>
                <a:gd name="connsiteX2" fmla="*/ 388653 w 562604"/>
                <a:gd name="connsiteY2" fmla="*/ 176233 h 264358"/>
                <a:gd name="connsiteX3" fmla="*/ 200047 w 562604"/>
                <a:gd name="connsiteY3" fmla="*/ 7 h 264358"/>
                <a:gd name="connsiteX4" fmla="*/ 316371 w 562604"/>
                <a:gd name="connsiteY4" fmla="*/ 7 h 264358"/>
                <a:gd name="connsiteX5" fmla="*/ 504977 w 562604"/>
                <a:gd name="connsiteY5" fmla="*/ 176233 h 264358"/>
                <a:gd name="connsiteX6" fmla="*/ 562604 w 562604"/>
                <a:gd name="connsiteY6" fmla="*/ 176233 h 264358"/>
                <a:gd name="connsiteX7" fmla="*/ 458256 w 562604"/>
                <a:gd name="connsiteY7" fmla="*/ 264345 h 264358"/>
                <a:gd name="connsiteX0" fmla="*/ 258209 w 562604"/>
                <a:gd name="connsiteY0" fmla="*/ 11426 h 264358"/>
                <a:gd name="connsiteX1" fmla="*/ 118705 w 562604"/>
                <a:gd name="connsiteY1" fmla="*/ 214339 h 264358"/>
                <a:gd name="connsiteX2" fmla="*/ 0 w 562604"/>
                <a:gd name="connsiteY2" fmla="*/ 264345 h 264358"/>
                <a:gd name="connsiteX3" fmla="*/ 55054 w 562604"/>
                <a:gd name="connsiteY3" fmla="*/ 82225 h 264358"/>
                <a:gd name="connsiteX4" fmla="*/ 258209 w 562604"/>
                <a:gd name="connsiteY4" fmla="*/ 11426 h 264358"/>
                <a:gd name="connsiteX0" fmla="*/ 258209 w 562604"/>
                <a:gd name="connsiteY0" fmla="*/ 11426 h 264358"/>
                <a:gd name="connsiteX1" fmla="*/ 0 w 562604"/>
                <a:gd name="connsiteY1" fmla="*/ 264345 h 264358"/>
                <a:gd name="connsiteX2" fmla="*/ 200047 w 562604"/>
                <a:gd name="connsiteY2" fmla="*/ 7 h 264358"/>
                <a:gd name="connsiteX3" fmla="*/ 316371 w 562604"/>
                <a:gd name="connsiteY3" fmla="*/ 7 h 264358"/>
                <a:gd name="connsiteX4" fmla="*/ 504977 w 562604"/>
                <a:gd name="connsiteY4" fmla="*/ 176233 h 264358"/>
                <a:gd name="connsiteX5" fmla="*/ 562604 w 562604"/>
                <a:gd name="connsiteY5" fmla="*/ 176233 h 264358"/>
                <a:gd name="connsiteX6" fmla="*/ 458256 w 562604"/>
                <a:gd name="connsiteY6" fmla="*/ 264345 h 264358"/>
                <a:gd name="connsiteX7" fmla="*/ 331026 w 562604"/>
                <a:gd name="connsiteY7" fmla="*/ 176233 h 264358"/>
                <a:gd name="connsiteX8" fmla="*/ 388653 w 562604"/>
                <a:gd name="connsiteY8" fmla="*/ 176233 h 264358"/>
                <a:gd name="connsiteX9" fmla="*/ 200047 w 562604"/>
                <a:gd name="connsiteY9" fmla="*/ 7 h 26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604" h="264358" stroke="0" extrusionOk="0">
                  <a:moveTo>
                    <a:pt x="458256" y="264345"/>
                  </a:moveTo>
                  <a:lnTo>
                    <a:pt x="331026" y="176233"/>
                  </a:lnTo>
                  <a:lnTo>
                    <a:pt x="388653" y="176233"/>
                  </a:lnTo>
                  <a:cubicBezTo>
                    <a:pt x="360394" y="70617"/>
                    <a:pt x="284823" y="7"/>
                    <a:pt x="200047" y="7"/>
                  </a:cubicBezTo>
                  <a:lnTo>
                    <a:pt x="316371" y="7"/>
                  </a:lnTo>
                  <a:cubicBezTo>
                    <a:pt x="401148" y="7"/>
                    <a:pt x="476719" y="70617"/>
                    <a:pt x="504977" y="176233"/>
                  </a:cubicBezTo>
                  <a:lnTo>
                    <a:pt x="562604" y="176233"/>
                  </a:lnTo>
                  <a:lnTo>
                    <a:pt x="458256" y="264345"/>
                  </a:lnTo>
                  <a:close/>
                </a:path>
                <a:path w="562604" h="264358" fill="darkenLess" stroke="0" extrusionOk="0">
                  <a:moveTo>
                    <a:pt x="258209" y="11426"/>
                  </a:moveTo>
                  <a:cubicBezTo>
                    <a:pt x="173934" y="45265"/>
                    <a:pt x="118705" y="97952"/>
                    <a:pt x="118705" y="214339"/>
                  </a:cubicBezTo>
                  <a:lnTo>
                    <a:pt x="0" y="264345"/>
                  </a:lnTo>
                  <a:cubicBezTo>
                    <a:pt x="0" y="196556"/>
                    <a:pt x="19709" y="131358"/>
                    <a:pt x="55054" y="82225"/>
                  </a:cubicBezTo>
                  <a:cubicBezTo>
                    <a:pt x="107188" y="9753"/>
                    <a:pt x="185807" y="-17645"/>
                    <a:pt x="258209" y="11426"/>
                  </a:cubicBezTo>
                  <a:close/>
                </a:path>
                <a:path w="562604" h="264358" fill="none" extrusionOk="0">
                  <a:moveTo>
                    <a:pt x="258209" y="11426"/>
                  </a:moveTo>
                  <a:cubicBezTo>
                    <a:pt x="204416" y="64118"/>
                    <a:pt x="9694" y="266248"/>
                    <a:pt x="0" y="264345"/>
                  </a:cubicBezTo>
                  <a:cubicBezTo>
                    <a:pt x="0" y="118355"/>
                    <a:pt x="89564" y="7"/>
                    <a:pt x="200047" y="7"/>
                  </a:cubicBezTo>
                  <a:lnTo>
                    <a:pt x="316371" y="7"/>
                  </a:lnTo>
                  <a:cubicBezTo>
                    <a:pt x="401148" y="7"/>
                    <a:pt x="476719" y="70617"/>
                    <a:pt x="504977" y="176233"/>
                  </a:cubicBezTo>
                  <a:lnTo>
                    <a:pt x="562604" y="176233"/>
                  </a:lnTo>
                  <a:lnTo>
                    <a:pt x="458256" y="264345"/>
                  </a:lnTo>
                  <a:lnTo>
                    <a:pt x="331026" y="176233"/>
                  </a:lnTo>
                  <a:lnTo>
                    <a:pt x="388653" y="176233"/>
                  </a:lnTo>
                  <a:cubicBezTo>
                    <a:pt x="360394" y="70617"/>
                    <a:pt x="284823" y="7"/>
                    <a:pt x="200047" y="7"/>
                  </a:cubicBezTo>
                </a:path>
              </a:pathLst>
            </a:custGeom>
            <a:solidFill>
              <a:srgbClr val="0063BE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4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7" descr="10%"/>
            <p:cNvSpPr>
              <a:spLocks noChangeArrowheads="1"/>
            </p:cNvSpPr>
            <p:nvPr/>
          </p:nvSpPr>
          <p:spPr bwMode="auto">
            <a:xfrm>
              <a:off x="7591363" y="2847932"/>
              <a:ext cx="732229" cy="1962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Flex </a:t>
              </a:r>
              <a:r>
                <a:rPr lang="en-US" sz="1100" b="1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Team</a:t>
              </a:r>
              <a:endPara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644989" y="2019888"/>
            <a:ext cx="690872" cy="260351"/>
            <a:chOff x="7190637" y="1748858"/>
            <a:chExt cx="519439" cy="195263"/>
          </a:xfrm>
        </p:grpSpPr>
        <p:sp>
          <p:nvSpPr>
            <p:cNvPr id="36" name="Down Arrow 35"/>
            <p:cNvSpPr/>
            <p:nvPr/>
          </p:nvSpPr>
          <p:spPr bwMode="auto">
            <a:xfrm>
              <a:off x="7527196" y="1748858"/>
              <a:ext cx="182880" cy="195263"/>
            </a:xfrm>
            <a:prstGeom prst="downArrow">
              <a:avLst/>
            </a:prstGeom>
            <a:solidFill>
              <a:srgbClr val="B9AFA4"/>
            </a:solidFill>
            <a:ln w="25400" cap="flat" cmpd="sng" algn="ctr">
              <a:noFill/>
              <a:prstDash val="solid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sp>
        <p:sp>
          <p:nvSpPr>
            <p:cNvPr id="37" name="Down Arrow 36"/>
            <p:cNvSpPr/>
            <p:nvPr/>
          </p:nvSpPr>
          <p:spPr bwMode="auto">
            <a:xfrm>
              <a:off x="7190637" y="1748858"/>
              <a:ext cx="182880" cy="195263"/>
            </a:xfrm>
            <a:prstGeom prst="downArrow">
              <a:avLst/>
            </a:prstGeom>
            <a:solidFill>
              <a:srgbClr val="B9AFA4"/>
            </a:solidFill>
            <a:ln w="25400" cap="flat" cmpd="sng" algn="ctr">
              <a:noFill/>
              <a:prstDash val="solid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10799999"/>
              </a:camera>
              <a:lightRig rig="threePt" dir="t"/>
            </a:scene3d>
          </p:spPr>
        </p:sp>
      </p:grpSp>
      <p:grpSp>
        <p:nvGrpSpPr>
          <p:cNvPr id="38" name="Group 37"/>
          <p:cNvGrpSpPr/>
          <p:nvPr/>
        </p:nvGrpSpPr>
        <p:grpSpPr>
          <a:xfrm>
            <a:off x="9645000" y="2691550"/>
            <a:ext cx="691049" cy="260351"/>
            <a:chOff x="7190504" y="2147645"/>
            <a:chExt cx="519572" cy="195263"/>
          </a:xfrm>
        </p:grpSpPr>
        <p:sp>
          <p:nvSpPr>
            <p:cNvPr id="39" name="Down Arrow 38"/>
            <p:cNvSpPr/>
            <p:nvPr/>
          </p:nvSpPr>
          <p:spPr bwMode="auto">
            <a:xfrm>
              <a:off x="7527196" y="2147645"/>
              <a:ext cx="182880" cy="195263"/>
            </a:xfrm>
            <a:prstGeom prst="downArrow">
              <a:avLst/>
            </a:prstGeom>
            <a:solidFill>
              <a:srgbClr val="B9AFA4"/>
            </a:solidFill>
            <a:ln w="25400" cap="flat" cmpd="sng" algn="ctr">
              <a:noFill/>
              <a:prstDash val="solid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sp>
        <p:sp>
          <p:nvSpPr>
            <p:cNvPr id="40" name="Down Arrow 39"/>
            <p:cNvSpPr/>
            <p:nvPr/>
          </p:nvSpPr>
          <p:spPr bwMode="auto">
            <a:xfrm>
              <a:off x="7190504" y="2147645"/>
              <a:ext cx="182880" cy="195263"/>
            </a:xfrm>
            <a:prstGeom prst="downArrow">
              <a:avLst/>
            </a:prstGeom>
            <a:solidFill>
              <a:srgbClr val="B9AFA4"/>
            </a:solidFill>
            <a:ln w="25400" cap="flat" cmpd="sng" algn="ctr">
              <a:noFill/>
              <a:prstDash val="solid"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10799999"/>
              </a:camera>
              <a:lightRig rig="threePt" dir="t"/>
            </a:scene3d>
          </p:spPr>
        </p:sp>
      </p:grpSp>
      <p:sp>
        <p:nvSpPr>
          <p:cNvPr id="41" name="Down Arrow 40"/>
          <p:cNvSpPr/>
          <p:nvPr/>
        </p:nvSpPr>
        <p:spPr bwMode="auto">
          <a:xfrm>
            <a:off x="1704136" y="4058283"/>
            <a:ext cx="414662" cy="260351"/>
          </a:xfrm>
          <a:prstGeom prst="downArrow">
            <a:avLst/>
          </a:prstGeom>
          <a:solidFill>
            <a:srgbClr val="55A51C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42" name="Title 6"/>
          <p:cNvSpPr txBox="1">
            <a:spLocks/>
          </p:cNvSpPr>
          <p:nvPr/>
        </p:nvSpPr>
        <p:spPr>
          <a:xfrm>
            <a:off x="274416" y="91440"/>
            <a:ext cx="11624823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Estimation &amp; Demand Management</a:t>
            </a:r>
            <a:endParaRPr 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757966" y="3249655"/>
            <a:ext cx="2787088" cy="946819"/>
            <a:chOff x="3577321" y="2623977"/>
            <a:chExt cx="2095500" cy="710114"/>
          </a:xfrm>
        </p:grpSpPr>
        <p:sp>
          <p:nvSpPr>
            <p:cNvPr id="44" name="Rectangle 43"/>
            <p:cNvSpPr/>
            <p:nvPr/>
          </p:nvSpPr>
          <p:spPr>
            <a:xfrm>
              <a:off x="3763672" y="2983948"/>
              <a:ext cx="22281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Core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36559" y="2966935"/>
              <a:ext cx="19236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Flex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99721" y="2964267"/>
              <a:ext cx="637995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Tech Support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577321" y="3187245"/>
              <a:ext cx="2095500" cy="146846"/>
              <a:chOff x="3533775" y="3187245"/>
              <a:chExt cx="2095500" cy="146846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 rot="16200000" flipH="1">
                <a:off x="3658620" y="3261336"/>
                <a:ext cx="14551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16200000" flipH="1">
                <a:off x="3813710" y="3261336"/>
                <a:ext cx="14551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16200000" flipH="1">
                <a:off x="396813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 flipH="1">
                <a:off x="412322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 flipH="1">
                <a:off x="427831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 flipH="1">
                <a:off x="443340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 rot="16200000" flipH="1">
                <a:off x="4589160" y="3261336"/>
                <a:ext cx="14551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16200000" flipH="1">
                <a:off x="474358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rot="16200000" flipH="1">
                <a:off x="489867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rot="16200000" flipH="1">
                <a:off x="5054430" y="3261336"/>
                <a:ext cx="14551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rot="16200000" flipH="1">
                <a:off x="5208852" y="3260668"/>
                <a:ext cx="146845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rot="16200000" flipH="1">
                <a:off x="5364611" y="3261336"/>
                <a:ext cx="14551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33775" y="3334091"/>
                <a:ext cx="2095500" cy="0"/>
              </a:xfrm>
              <a:prstGeom prst="line">
                <a:avLst/>
              </a:prstGeom>
              <a:noFill/>
              <a:ln w="22225" cap="flat" cmpd="sng" algn="ctr">
                <a:solidFill>
                  <a:srgbClr val="0063BE"/>
                </a:solidFill>
                <a:prstDash val="solid"/>
                <a:headEnd type="oval"/>
                <a:tailEnd type="oval"/>
              </a:ln>
              <a:effectLst/>
            </p:spPr>
          </p:cxn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02243" y="2623977"/>
              <a:ext cx="131825" cy="33063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5741" y="2623977"/>
              <a:ext cx="131825" cy="330638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09239" y="2623977"/>
              <a:ext cx="131825" cy="33063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62738" y="2623977"/>
              <a:ext cx="131825" cy="33063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duotone>
                <a:srgbClr val="0063B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2476" y="2623977"/>
              <a:ext cx="131825" cy="330638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duotone>
                <a:srgbClr val="0063B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85974" y="2623977"/>
              <a:ext cx="131825" cy="33063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duotone>
                <a:srgbClr val="0063B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9473" y="2623977"/>
              <a:ext cx="131825" cy="33063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srgbClr val="55A51C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91176" y="2623977"/>
              <a:ext cx="131825" cy="33063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duotone>
                <a:srgbClr val="55A51C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44674" y="2623977"/>
              <a:ext cx="131825" cy="330638"/>
            </a:xfrm>
            <a:prstGeom prst="rect">
              <a:avLst/>
            </a:prstGeom>
          </p:spPr>
        </p:pic>
      </p:grpSp>
      <p:sp>
        <p:nvSpPr>
          <p:cNvPr id="70" name="Down Arrow 69"/>
          <p:cNvSpPr/>
          <p:nvPr/>
        </p:nvSpPr>
        <p:spPr bwMode="auto">
          <a:xfrm>
            <a:off x="1704136" y="1698695"/>
            <a:ext cx="414662" cy="260351"/>
          </a:xfrm>
          <a:prstGeom prst="downArrow">
            <a:avLst/>
          </a:prstGeom>
          <a:solidFill>
            <a:srgbClr val="55A51C"/>
          </a:solidFill>
          <a:ln w="25400" cap="flat" cmpd="sng" algn="ctr">
            <a:noFill/>
            <a:prstDash val="solid"/>
          </a:ln>
          <a:effectLst/>
        </p:spPr>
      </p:sp>
    </p:spTree>
    <p:extLst>
      <p:ext uri="{BB962C8B-B14F-4D97-AF65-F5344CB8AC3E}">
        <p14:creationId xmlns:p14="http://schemas.microsoft.com/office/powerpoint/2010/main" val="1165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9224648" y="4724400"/>
            <a:ext cx="2524641" cy="182880"/>
          </a:xfrm>
          <a:prstGeom prst="round2SameRect">
            <a:avLst/>
          </a:prstGeom>
          <a:solidFill>
            <a:srgbClr val="6D97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vs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DQI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74416" y="91440"/>
            <a:ext cx="11510963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Arial" pitchFamily="34" charset="0"/>
              </a:rPr>
              <a:t>Sample SLA Metrics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24516" y="4907502"/>
            <a:ext cx="2515344" cy="609378"/>
          </a:xfrm>
          <a:prstGeom prst="roundRect">
            <a:avLst>
              <a:gd name="adj" fmla="val 30"/>
            </a:avLst>
          </a:prstGeom>
          <a:noFill/>
          <a:ln w="952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DRE and DQI  will be tracked and reported together</a:t>
            </a:r>
          </a:p>
        </p:txBody>
      </p:sp>
      <p:pic>
        <p:nvPicPr>
          <p:cNvPr id="7" name="Picture 6" descr="C:\Documents and Settings\169096\Local Settings\Temporary Internet Files\Content.IE5\T8KE4WIK\MC9003631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4567" y="2199033"/>
            <a:ext cx="277122" cy="1813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7260" y="2112631"/>
            <a:ext cx="24929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15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below </a:t>
            </a: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 can be added based on mutual agreement with </a:t>
            </a:r>
            <a:r>
              <a:rPr lang="en-US" sz="115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US" sz="115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9224516" y="2630605"/>
            <a:ext cx="2515865" cy="182880"/>
          </a:xfrm>
          <a:prstGeom prst="round2SameRect">
            <a:avLst/>
          </a:prstGeom>
          <a:solidFill>
            <a:srgbClr val="6D97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AGILE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24516" y="2819622"/>
            <a:ext cx="2505228" cy="914178"/>
          </a:xfrm>
          <a:prstGeom prst="roundRect">
            <a:avLst>
              <a:gd name="adj" fmla="val 30"/>
            </a:avLst>
          </a:prstGeom>
          <a:noFill/>
          <a:ln w="952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Team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Velocity Improvement</a:t>
            </a:r>
          </a:p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Percentage of User Stories Moved to Next Sprint</a:t>
            </a:r>
          </a:p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Sprint Maturity</a:t>
            </a:r>
          </a:p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Code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Quality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9224630" y="3855720"/>
            <a:ext cx="2517461" cy="182880"/>
          </a:xfrm>
          <a:prstGeom prst="round2SameRect">
            <a:avLst/>
          </a:prstGeom>
          <a:solidFill>
            <a:srgbClr val="6D97D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DevOps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24516" y="4038822"/>
            <a:ext cx="2508164" cy="609378"/>
          </a:xfrm>
          <a:prstGeom prst="roundRect">
            <a:avLst>
              <a:gd name="adj" fmla="val 30"/>
            </a:avLst>
          </a:prstGeom>
          <a:noFill/>
          <a:ln w="952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MTTF(Mean Time To  Failure)</a:t>
            </a:r>
          </a:p>
          <a:p>
            <a:pPr marL="177800" marR="0" lvl="1" indent="-177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MTTR(Mean Time To Repair)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2462" y="1444656"/>
            <a:ext cx="4566566" cy="460344"/>
          </a:xfrm>
          <a:prstGeom prst="roundRect">
            <a:avLst/>
          </a:prstGeom>
          <a:noFill/>
          <a:ln w="9525" cap="flat" cmpd="sng" algn="ctr">
            <a:solidFill>
              <a:srgbClr val="8BACE4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E84C4"/>
              </a:buClr>
              <a:buSzPct val="100000"/>
              <a:buFontTx/>
              <a:buNone/>
              <a:tabLst>
                <a:tab pos="1073150" algn="l"/>
                <a:tab pos="1987550" algn="l"/>
                <a:tab pos="2901950" algn="l"/>
                <a:tab pos="3816350" algn="l"/>
                <a:tab pos="4730750" algn="l"/>
                <a:tab pos="5645150" algn="l"/>
                <a:tab pos="6559550" algn="l"/>
                <a:tab pos="7473950" algn="l"/>
                <a:tab pos="8388350" algn="l"/>
                <a:tab pos="9302750" algn="l"/>
                <a:tab pos="1021715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Quantitative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Metrics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12028" y="1444656"/>
            <a:ext cx="4867766" cy="460344"/>
          </a:xfrm>
          <a:prstGeom prst="roundRect">
            <a:avLst/>
          </a:prstGeom>
          <a:noFill/>
          <a:ln w="9525" cap="flat" cmpd="sng" algn="ctr">
            <a:solidFill>
              <a:srgbClr val="8BACE4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E84C4"/>
              </a:buClr>
              <a:buSzPct val="100000"/>
              <a:buFontTx/>
              <a:buNone/>
              <a:tabLst>
                <a:tab pos="1073150" algn="l"/>
                <a:tab pos="1987550" algn="l"/>
                <a:tab pos="2901950" algn="l"/>
                <a:tab pos="3816350" algn="l"/>
                <a:tab pos="4730750" algn="l"/>
                <a:tab pos="5645150" algn="l"/>
                <a:tab pos="6559550" algn="l"/>
                <a:tab pos="7473950" algn="l"/>
                <a:tab pos="8388350" algn="l"/>
                <a:tab pos="9302750" algn="l"/>
                <a:tab pos="1021715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SLA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tied to 10% of the SOW Cost known as ‘At Risk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Money’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15158" y="914404"/>
            <a:ext cx="4864636" cy="446373"/>
          </a:xfrm>
          <a:prstGeom prst="roundRect">
            <a:avLst/>
          </a:prstGeom>
          <a:noFill/>
          <a:ln w="9525" cap="flat" cmpd="sng" algn="ctr">
            <a:solidFill>
              <a:srgbClr val="8BACE4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E84C4"/>
              </a:buClr>
              <a:buSzPct val="100000"/>
              <a:buFontTx/>
              <a:buNone/>
              <a:tabLst>
                <a:tab pos="1073150" algn="l"/>
                <a:tab pos="1987550" algn="l"/>
                <a:tab pos="2901950" algn="l"/>
                <a:tab pos="3816350" algn="l"/>
                <a:tab pos="4730750" algn="l"/>
                <a:tab pos="5645150" algn="l"/>
                <a:tab pos="6559550" algn="l"/>
                <a:tab pos="7473950" algn="l"/>
                <a:tab pos="8388350" algn="l"/>
                <a:tab pos="9302750" algn="l"/>
                <a:tab pos="1021715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SLA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established and defined to measure the performance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2671" y="914404"/>
            <a:ext cx="4564880" cy="446373"/>
          </a:xfrm>
          <a:prstGeom prst="roundRect">
            <a:avLst/>
          </a:prstGeom>
          <a:noFill/>
          <a:ln w="9525" cap="flat" cmpd="sng" algn="ctr">
            <a:solidFill>
              <a:srgbClr val="8BACE4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E84C4"/>
              </a:buClr>
              <a:buSzPct val="100000"/>
              <a:buFontTx/>
              <a:buNone/>
              <a:tabLst>
                <a:tab pos="1073150" algn="l"/>
                <a:tab pos="1987550" algn="l"/>
                <a:tab pos="2901950" algn="l"/>
                <a:tab pos="3816350" algn="l"/>
                <a:tab pos="4730750" algn="l"/>
                <a:tab pos="5645150" algn="l"/>
                <a:tab pos="6559550" algn="l"/>
                <a:tab pos="7473950" algn="l"/>
                <a:tab pos="8388350" algn="l"/>
                <a:tab pos="9302750" algn="l"/>
                <a:tab pos="10217150" algn="l"/>
              </a:tabLst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         CPIs and KPIs as mentioned in Contract renewal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7" name="Picture 16" descr="C:\Documents and Settings\169096\Local Settings\Temporary Internet Files\Content.IE5\T8KE4WIK\MC9003631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976" y="990602"/>
            <a:ext cx="277122" cy="1813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 descr="C:\Documents and Settings\169096\Local Settings\Temporary Internet Files\Content.IE5\T8KE4WIK\MC9003631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976" y="1547106"/>
            <a:ext cx="277122" cy="1813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 descr="C:\Documents and Settings\169096\Local Settings\Temporary Internet Files\Content.IE5\T8KE4WIK\MC9003631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752" y="990602"/>
            <a:ext cx="277122" cy="1813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 descr="C:\Documents and Settings\169096\Local Settings\Temporary Internet Files\Content.IE5\T8KE4WIK\MC9003631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752" y="1571691"/>
            <a:ext cx="277122" cy="181389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65565"/>
              </p:ext>
            </p:extLst>
          </p:nvPr>
        </p:nvGraphicFramePr>
        <p:xfrm>
          <a:off x="274318" y="1954305"/>
          <a:ext cx="8702200" cy="3663575"/>
        </p:xfrm>
        <a:graphic>
          <a:graphicData uri="http://schemas.openxmlformats.org/drawingml/2006/table">
            <a:tbl>
              <a:tblPr firstRow="1" bandRow="1"/>
              <a:tblGrid>
                <a:gridCol w="2204995"/>
                <a:gridCol w="3775403"/>
                <a:gridCol w="1426403"/>
                <a:gridCol w="1295399"/>
              </a:tblGrid>
              <a:tr h="4159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 Definition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Assessment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84C4">
                        <a:lumMod val="75000"/>
                      </a:srgbClr>
                    </a:solidFill>
                  </a:tcPr>
                </a:tc>
              </a:tr>
              <a:tr h="48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 Removal Efficiency – SYS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Ensures maximum number of defects are uncovered before the start of Integration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 days Post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&gt;=75%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</a:tr>
              <a:tr h="48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 Removal Efficiency – INT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Ensures majority of the defects for the release by end of the Integration Test Phase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 days Post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&gt;=95%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</a:tr>
              <a:tr h="48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 Rejection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Minimizes the time spent by Development, SA and QA SME in triaging an invalid issue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days Post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&lt;10%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</a:tr>
              <a:tr h="363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Coverage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 the test coverage of a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</a:tr>
              <a:tr h="48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 to IT (Cost)%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Measures the </a:t>
                      </a: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 </a:t>
                      </a: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Spend Vs the Overall </a:t>
                      </a:r>
                      <a:r>
                        <a:rPr lang="en-US" sz="12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 on a monthly basis.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be Baselined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</a:tr>
              <a:tr h="48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Variance – Post code 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Complete the test activities within the project time    lines, once the code is delivered to the test regions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&lt;=5%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20000"/>
                      </a:srgbClr>
                    </a:solidFill>
                  </a:tcPr>
                </a:tc>
              </a:tr>
              <a:tr h="329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Productivity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 the productivity of the team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Release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yriad Pro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be Baselined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BE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74896" y="5565926"/>
            <a:ext cx="11478782" cy="121587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8BACE4"/>
            </a:solidFill>
            <a:prstDash val="solid"/>
          </a:ln>
          <a:effectLst/>
        </p:spPr>
        <p:txBody>
          <a:bodyPr tIns="548640" numCol="3" rtlCol="0" anchor="ctr"/>
          <a:lstStyle/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ROI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AUTOMATION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Schedule Variance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  Case Execution % halfway thru ERM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timelines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Individual Regression Script Automation Coverage %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Full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Automated Regression Coverage %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Retired Regression Script %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Reopened Defects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%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Code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Availability % 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Defect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Fix Turn Around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time(Hrs.)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Defect Retest Turn Around time (Hrs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.)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625" y="5639204"/>
            <a:ext cx="3387237" cy="276999"/>
          </a:xfrm>
          <a:prstGeom prst="rect">
            <a:avLst/>
          </a:prstGeom>
          <a:solidFill>
            <a:srgbClr val="4E84C4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Other Metrics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416" y="91440"/>
            <a:ext cx="11624823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Governance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760" y="3292215"/>
            <a:ext cx="11592666" cy="974989"/>
          </a:xfrm>
          <a:prstGeom prst="rect">
            <a:avLst/>
          </a:prstGeom>
          <a:solidFill>
            <a:srgbClr val="4E84C4">
              <a:lumMod val="40000"/>
              <a:lumOff val="60000"/>
            </a:srgbClr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Tactical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079698" y="3387909"/>
            <a:ext cx="1582703" cy="783592"/>
          </a:xfrm>
          <a:prstGeom prst="round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QA Director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Leads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446529" y="3387909"/>
            <a:ext cx="1551839" cy="783592"/>
          </a:xfrm>
          <a:prstGeom prst="round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 Supplier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Manager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9249160" y="3459665"/>
            <a:ext cx="2504469" cy="640080"/>
          </a:xfrm>
          <a:prstGeom prst="rect">
            <a:avLst/>
          </a:prstGeom>
          <a:solidFill>
            <a:srgbClr val="D1ECF9"/>
          </a:solidFill>
          <a:ln w="9525" cap="flat" cmpd="sng" algn="ctr">
            <a:solidFill>
              <a:srgbClr val="D1ECF9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rIns="45720"/>
          <a:lstStyle/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Share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Performance &amp; Release Metrics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Share Opportunities for Improvement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1135" y="3459665"/>
            <a:ext cx="1398327" cy="640080"/>
            <a:chOff x="1547766" y="3398520"/>
            <a:chExt cx="1398327" cy="64008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47766" y="3444240"/>
              <a:ext cx="1203830" cy="54864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50" kern="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itchFamily="34" charset="0"/>
                </a:rPr>
                <a:t>Monthly</a:t>
              </a:r>
            </a:p>
          </p:txBody>
        </p:sp>
        <p:sp>
          <p:nvSpPr>
            <p:cNvPr id="11" name="Chevron 10"/>
            <p:cNvSpPr/>
            <p:nvPr/>
          </p:nvSpPr>
          <p:spPr bwMode="auto">
            <a:xfrm>
              <a:off x="2362434" y="3398520"/>
              <a:ext cx="583659" cy="640080"/>
            </a:xfrm>
            <a:prstGeom prst="chevron">
              <a:avLst>
                <a:gd name="adj" fmla="val 72222"/>
              </a:avLst>
            </a:prstGeom>
            <a:solidFill>
              <a:srgbClr val="0063B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7121055" y="3327055"/>
            <a:ext cx="2022867" cy="905309"/>
          </a:xfrm>
          <a:prstGeom prst="rightArrow">
            <a:avLst>
              <a:gd name="adj1" fmla="val 72676"/>
              <a:gd name="adj2" fmla="val 23597"/>
            </a:avLst>
          </a:prstGeom>
          <a:solidFill>
            <a:sysClr val="window" lastClr="FFFFFF"/>
          </a:solidFill>
          <a:ln w="38100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Summary Report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Risks/Issue logs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SLA score card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Assessment report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6760" y="4371381"/>
            <a:ext cx="11592666" cy="1648823"/>
          </a:xfrm>
          <a:prstGeom prst="rect">
            <a:avLst/>
          </a:prstGeom>
          <a:solidFill>
            <a:srgbClr val="4E84C4">
              <a:lumMod val="40000"/>
              <a:lumOff val="60000"/>
            </a:srgbClr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Operational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079698" y="4506810"/>
            <a:ext cx="1582703" cy="561389"/>
          </a:xfrm>
          <a:prstGeom prst="round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Project Stakeholders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446529" y="4496180"/>
            <a:ext cx="1551839" cy="581840"/>
          </a:xfrm>
          <a:prstGeom prst="round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Managers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Leads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9243242" y="4467060"/>
            <a:ext cx="2504469" cy="640080"/>
          </a:xfrm>
          <a:prstGeom prst="rect">
            <a:avLst/>
          </a:prstGeom>
          <a:solidFill>
            <a:srgbClr val="D1ECF9"/>
          </a:solidFill>
          <a:ln w="9525" cap="flat" cmpd="sng" algn="ctr">
            <a:solidFill>
              <a:srgbClr val="D1ECF9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rIns="45720"/>
          <a:lstStyle/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Estimation Review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Review issues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Identify Opportunity for Improvement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86371" y="4467060"/>
            <a:ext cx="1347640" cy="640080"/>
            <a:chOff x="1592497" y="4431345"/>
            <a:chExt cx="1347640" cy="64008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1592497" y="4477065"/>
              <a:ext cx="1153163" cy="54864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50" kern="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itchFamily="34" charset="0"/>
                </a:rPr>
                <a:t>Bi - Weekly</a:t>
              </a:r>
              <a:endParaRPr lang="en-US" sz="105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Chevron 18"/>
            <p:cNvSpPr/>
            <p:nvPr/>
          </p:nvSpPr>
          <p:spPr bwMode="auto">
            <a:xfrm>
              <a:off x="2356478" y="4431345"/>
              <a:ext cx="583659" cy="640080"/>
            </a:xfrm>
            <a:prstGeom prst="chevron">
              <a:avLst>
                <a:gd name="adj" fmla="val 72222"/>
              </a:avLst>
            </a:prstGeom>
            <a:solidFill>
              <a:srgbClr val="0063B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7121055" y="4435101"/>
            <a:ext cx="2022867" cy="704807"/>
          </a:xfrm>
          <a:prstGeom prst="rightArrow">
            <a:avLst>
              <a:gd name="adj1" fmla="val 74420"/>
              <a:gd name="adj2" fmla="val 25000"/>
            </a:avLst>
          </a:prstGeom>
          <a:solidFill>
            <a:sysClr val="window" lastClr="FFFFFF"/>
          </a:solidFill>
          <a:ln w="38100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Estimation Log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Project progress </a:t>
            </a:r>
            <a:r>
              <a:rPr lang="en-US" sz="105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report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5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Engagement Status report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86371" y="5261220"/>
            <a:ext cx="1347640" cy="640080"/>
            <a:chOff x="1597783" y="5140242"/>
            <a:chExt cx="1347640" cy="64008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1597783" y="5185962"/>
              <a:ext cx="1153163" cy="54864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50" kern="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itchFamily="34" charset="0"/>
                </a:rPr>
                <a:t>Daily</a:t>
              </a:r>
              <a:endParaRPr lang="en-US" sz="105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 bwMode="auto">
            <a:xfrm>
              <a:off x="2361764" y="5140242"/>
              <a:ext cx="583659" cy="640080"/>
            </a:xfrm>
            <a:prstGeom prst="chevron">
              <a:avLst>
                <a:gd name="adj" fmla="val 72222"/>
              </a:avLst>
            </a:prstGeom>
            <a:solidFill>
              <a:srgbClr val="0063B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3079698" y="5300970"/>
            <a:ext cx="1582703" cy="561389"/>
          </a:xfrm>
          <a:prstGeom prst="round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Project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Stakeholders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5432392" y="5290340"/>
            <a:ext cx="1580113" cy="581840"/>
          </a:xfrm>
          <a:prstGeom prst="round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Leads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Analysts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7121055" y="5229261"/>
            <a:ext cx="2022867" cy="704807"/>
          </a:xfrm>
          <a:prstGeom prst="rightArrow">
            <a:avLst>
              <a:gd name="adj1" fmla="val 74420"/>
              <a:gd name="adj2" fmla="val 25000"/>
            </a:avLst>
          </a:prstGeom>
          <a:solidFill>
            <a:sysClr val="window" lastClr="FFFFFF"/>
          </a:solidFill>
          <a:ln w="38100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71450" indent="-171450">
              <a:buClr>
                <a:srgbClr val="4E84C4"/>
              </a:buClr>
              <a:buFont typeface="Arial" panose="020B0604020202020204" pitchFamily="34" charset="0"/>
              <a:buChar char="•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Dashboard</a:t>
            </a:r>
          </a:p>
          <a:p>
            <a:pPr marL="171450" indent="-171450">
              <a:buClr>
                <a:srgbClr val="4E84C4"/>
              </a:buClr>
              <a:buFont typeface="Arial" panose="020B0604020202020204" pitchFamily="34" charset="0"/>
              <a:buChar char="•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Issue Logs</a:t>
            </a:r>
          </a:p>
          <a:p>
            <a:pPr marL="171450" indent="-171450">
              <a:buClr>
                <a:srgbClr val="4E84C4"/>
              </a:buClr>
              <a:buFont typeface="Arial" panose="020B0604020202020204" pitchFamily="34" charset="0"/>
              <a:buChar char="•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Status reports</a:t>
            </a:r>
            <a:endParaRPr lang="en-US" sz="1050" b="1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9220998" y="5261220"/>
            <a:ext cx="2504469" cy="640080"/>
          </a:xfrm>
          <a:prstGeom prst="rect">
            <a:avLst/>
          </a:prstGeom>
          <a:solidFill>
            <a:srgbClr val="D1ECF9"/>
          </a:solidFill>
          <a:ln w="9525" cap="flat" cmpd="sng" algn="ctr">
            <a:solidFill>
              <a:srgbClr val="D1ECF9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rIns="45720"/>
          <a:lstStyle/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Status communications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6760" y="1447800"/>
            <a:ext cx="11592666" cy="1764792"/>
          </a:xfrm>
          <a:prstGeom prst="rect">
            <a:avLst/>
          </a:prstGeom>
          <a:solidFill>
            <a:srgbClr val="4E84C4">
              <a:lumMod val="40000"/>
              <a:lumOff val="60000"/>
            </a:srgbClr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vert27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Strategic/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3BE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Review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63BE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079698" y="1575993"/>
            <a:ext cx="1582703" cy="652134"/>
          </a:xfrm>
          <a:prstGeom prst="round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CIO Directors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 rot="10800000" flipH="1">
            <a:off x="927968" y="1566487"/>
            <a:ext cx="552723" cy="1421079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eaVer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Executive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446529" y="1575993"/>
            <a:ext cx="1551839" cy="652134"/>
          </a:xfrm>
          <a:prstGeom prst="round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TCS Relationship Team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9249160" y="1582020"/>
            <a:ext cx="2504469" cy="640080"/>
          </a:xfrm>
          <a:prstGeom prst="rect">
            <a:avLst/>
          </a:prstGeom>
          <a:solidFill>
            <a:srgbClr val="D1ECF9"/>
          </a:solidFill>
          <a:ln w="9525" cap="flat" cmpd="sng" algn="ctr">
            <a:solidFill>
              <a:srgbClr val="D1ECF9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rIns="45720" anchor="ctr" anchorCtr="0"/>
          <a:lstStyle/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Performance Review  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Identify Opportunities for Improvement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61135" y="1582020"/>
            <a:ext cx="1398327" cy="640080"/>
            <a:chOff x="1547766" y="1524000"/>
            <a:chExt cx="1398327" cy="64008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547766" y="1569720"/>
              <a:ext cx="1203830" cy="54864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50" kern="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itchFamily="34" charset="0"/>
                </a:rPr>
                <a:t>Quarterly</a:t>
              </a:r>
            </a:p>
          </p:txBody>
        </p:sp>
        <p:sp>
          <p:nvSpPr>
            <p:cNvPr id="35" name="Chevron 34"/>
            <p:cNvSpPr/>
            <p:nvPr/>
          </p:nvSpPr>
          <p:spPr bwMode="auto">
            <a:xfrm>
              <a:off x="2362434" y="1524000"/>
              <a:ext cx="583659" cy="640080"/>
            </a:xfrm>
            <a:prstGeom prst="chevron">
              <a:avLst>
                <a:gd name="adj" fmla="val 72222"/>
              </a:avLst>
            </a:prstGeom>
            <a:solidFill>
              <a:srgbClr val="0063B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sp>
        <p:nvSpPr>
          <p:cNvPr id="36" name="AutoShape 26"/>
          <p:cNvSpPr>
            <a:spLocks noChangeArrowheads="1"/>
          </p:cNvSpPr>
          <p:nvPr/>
        </p:nvSpPr>
        <p:spPr bwMode="auto">
          <a:xfrm>
            <a:off x="7121055" y="1518118"/>
            <a:ext cx="2022867" cy="767885"/>
          </a:xfrm>
          <a:prstGeom prst="rightArrow">
            <a:avLst>
              <a:gd name="adj1" fmla="val 74566"/>
              <a:gd name="adj2" fmla="val 25000"/>
            </a:avLst>
          </a:prstGeom>
          <a:solidFill>
            <a:sysClr val="window" lastClr="FFFFFF"/>
          </a:solidFill>
          <a:ln w="38100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rPr>
              <a:t>SLA Score card and assessment report</a:t>
            </a:r>
            <a:endParaRPr lang="en-US" sz="1000" b="1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Value additions and best practices</a:t>
            </a:r>
            <a:endParaRPr lang="en-US" sz="1000" b="1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3079698" y="2414266"/>
            <a:ext cx="1582703" cy="652134"/>
          </a:xfrm>
          <a:prstGeom prst="roundRect">
            <a:avLst/>
          </a:prstGeom>
          <a:gradFill rotWithShape="1">
            <a:gsLst>
              <a:gs pos="0">
                <a:srgbClr val="55A51C">
                  <a:tint val="50000"/>
                  <a:satMod val="300000"/>
                </a:srgbClr>
              </a:gs>
              <a:gs pos="35000">
                <a:srgbClr val="55A51C">
                  <a:tint val="37000"/>
                  <a:satMod val="300000"/>
                </a:srgbClr>
              </a:gs>
              <a:gs pos="100000">
                <a:srgbClr val="55A51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55A51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QA Director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Leads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>
            <a:off x="5446529" y="2414266"/>
            <a:ext cx="1551839" cy="652134"/>
          </a:xfrm>
          <a:prstGeom prst="roundRect">
            <a:avLst/>
          </a:prstGeom>
          <a:gradFill rotWithShape="1">
            <a:gsLst>
              <a:gs pos="0">
                <a:srgbClr val="0063BE">
                  <a:tint val="50000"/>
                  <a:satMod val="300000"/>
                </a:srgbClr>
              </a:gs>
              <a:gs pos="35000">
                <a:srgbClr val="0063BE">
                  <a:tint val="37000"/>
                  <a:satMod val="300000"/>
                </a:srgbClr>
              </a:gs>
              <a:gs pos="100000">
                <a:srgbClr val="0063B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63B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t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Supplier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anose="020F0502020204030204" pitchFamily="34" charset="0"/>
              </a:rPr>
              <a:t>TCS QA Managers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9275767" y="2420293"/>
            <a:ext cx="2504469" cy="640080"/>
          </a:xfrm>
          <a:prstGeom prst="rect">
            <a:avLst/>
          </a:prstGeom>
          <a:solidFill>
            <a:srgbClr val="D1ECF9"/>
          </a:solidFill>
          <a:ln w="9525" cap="flat" cmpd="sng" algn="ctr">
            <a:solidFill>
              <a:srgbClr val="D1ECF9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rIns="45720" anchor="ctr" anchorCtr="0"/>
          <a:lstStyle/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Performance Assessment Review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Identify Penalties/Rewards  </a:t>
            </a:r>
          </a:p>
          <a:p>
            <a:pPr marL="171450" marR="0" lvl="0" indent="-17145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Identify Opportunities for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Improvement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1089" y="2420293"/>
            <a:ext cx="1398346" cy="640080"/>
            <a:chOff x="1574271" y="2362200"/>
            <a:chExt cx="1398346" cy="640080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1574271" y="2407920"/>
              <a:ext cx="1203830" cy="54864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50" kern="0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itchFamily="34" charset="0"/>
                </a:rPr>
                <a:t>Monthly</a:t>
              </a:r>
            </a:p>
          </p:txBody>
        </p:sp>
        <p:sp>
          <p:nvSpPr>
            <p:cNvPr id="42" name="Chevron 41"/>
            <p:cNvSpPr/>
            <p:nvPr/>
          </p:nvSpPr>
          <p:spPr bwMode="auto">
            <a:xfrm>
              <a:off x="2388958" y="2362200"/>
              <a:ext cx="583659" cy="640080"/>
            </a:xfrm>
            <a:prstGeom prst="chevron">
              <a:avLst>
                <a:gd name="adj" fmla="val 72222"/>
              </a:avLst>
            </a:prstGeom>
            <a:solidFill>
              <a:srgbClr val="0063B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 sz="1050" dirty="0">
                <a:solidFill>
                  <a:srgbClr val="000000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sp>
        <p:nvSpPr>
          <p:cNvPr id="43" name="AutoShape 26"/>
          <p:cNvSpPr>
            <a:spLocks noChangeArrowheads="1"/>
          </p:cNvSpPr>
          <p:nvPr/>
        </p:nvSpPr>
        <p:spPr bwMode="auto">
          <a:xfrm>
            <a:off x="7121055" y="2356795"/>
            <a:ext cx="2022867" cy="767885"/>
          </a:xfrm>
          <a:prstGeom prst="rightArrow">
            <a:avLst>
              <a:gd name="adj1" fmla="val 74566"/>
              <a:gd name="adj2" fmla="val 25000"/>
            </a:avLst>
          </a:prstGeom>
          <a:solidFill>
            <a:sysClr val="window" lastClr="FFFFFF"/>
          </a:solidFill>
          <a:ln w="38100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SLA Score Card</a:t>
            </a:r>
          </a:p>
          <a:p>
            <a:pPr marL="111125" indent="-111125">
              <a:buClr>
                <a:srgbClr val="4E84C4"/>
              </a:buClr>
              <a:buFont typeface="Wingdings" pitchFamily="2" charset="2"/>
              <a:buChar char="§"/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Performance Assessment Reports</a:t>
            </a:r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4743641" y="1866318"/>
            <a:ext cx="622181" cy="3010482"/>
          </a:xfrm>
          <a:prstGeom prst="upArrow">
            <a:avLst>
              <a:gd name="adj1" fmla="val 55935"/>
              <a:gd name="adj2" fmla="val 67719"/>
            </a:avLst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vert270"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Escalation 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112873" y="6210103"/>
            <a:ext cx="7924674" cy="343501"/>
          </a:xfrm>
          <a:prstGeom prst="rect">
            <a:avLst/>
          </a:prstGeom>
          <a:gradFill flip="none" rotWithShape="1">
            <a:gsLst>
              <a:gs pos="0">
                <a:srgbClr val="0063BE">
                  <a:lumMod val="75000"/>
                  <a:shade val="30000"/>
                  <a:satMod val="115000"/>
                </a:srgbClr>
              </a:gs>
              <a:gs pos="50000">
                <a:srgbClr val="0063BE">
                  <a:lumMod val="75000"/>
                  <a:shade val="67500"/>
                  <a:satMod val="115000"/>
                </a:srgbClr>
              </a:gs>
              <a:gs pos="100000">
                <a:srgbClr val="0063BE">
                  <a:lumMod val="75000"/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TCS has been consistent in meeting the SLA’s  – EXPERIENCING CERTAINITY !!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 rot="10800000" flipH="1">
            <a:off x="927968" y="3338521"/>
            <a:ext cx="552723" cy="882377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eaVer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Service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 rot="10800000" flipH="1">
            <a:off x="927967" y="4496204"/>
            <a:ext cx="552723" cy="1421079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83389B">
                  <a:tint val="50000"/>
                  <a:satMod val="300000"/>
                </a:srgbClr>
              </a:gs>
              <a:gs pos="35000">
                <a:srgbClr val="83389B">
                  <a:tint val="37000"/>
                  <a:satMod val="300000"/>
                </a:srgbClr>
              </a:gs>
              <a:gs pos="100000">
                <a:srgbClr val="83389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3389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eaVer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rPr>
              <a:t>Operational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42226" y="853968"/>
            <a:ext cx="1039184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0" tIns="69149" rIns="0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Committee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757314" y="853968"/>
            <a:ext cx="1005840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69149" tIns="69149" rIns="69149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Review Frequency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251164" y="853968"/>
            <a:ext cx="1239580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69149" tIns="69149" rIns="69149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CUSTOMER Participants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602576" y="853968"/>
            <a:ext cx="1239580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69149" tIns="69149" rIns="69149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TCS Participants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512591" y="853968"/>
            <a:ext cx="1239580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69149" tIns="69149" rIns="69149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Reporting Tools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718139" y="853968"/>
            <a:ext cx="1239580" cy="539749"/>
          </a:xfrm>
          <a:custGeom>
            <a:avLst/>
            <a:gdLst>
              <a:gd name="connsiteX0" fmla="*/ 0 w 1239580"/>
              <a:gd name="connsiteY0" fmla="*/ 53975 h 539749"/>
              <a:gd name="connsiteX1" fmla="*/ 53975 w 1239580"/>
              <a:gd name="connsiteY1" fmla="*/ 0 h 539749"/>
              <a:gd name="connsiteX2" fmla="*/ 1185605 w 1239580"/>
              <a:gd name="connsiteY2" fmla="*/ 0 h 539749"/>
              <a:gd name="connsiteX3" fmla="*/ 1239580 w 1239580"/>
              <a:gd name="connsiteY3" fmla="*/ 53975 h 539749"/>
              <a:gd name="connsiteX4" fmla="*/ 1239580 w 1239580"/>
              <a:gd name="connsiteY4" fmla="*/ 485774 h 539749"/>
              <a:gd name="connsiteX5" fmla="*/ 1185605 w 1239580"/>
              <a:gd name="connsiteY5" fmla="*/ 539749 h 539749"/>
              <a:gd name="connsiteX6" fmla="*/ 53975 w 1239580"/>
              <a:gd name="connsiteY6" fmla="*/ 539749 h 539749"/>
              <a:gd name="connsiteX7" fmla="*/ 0 w 1239580"/>
              <a:gd name="connsiteY7" fmla="*/ 485774 h 539749"/>
              <a:gd name="connsiteX8" fmla="*/ 0 w 1239580"/>
              <a:gd name="connsiteY8" fmla="*/ 53975 h 5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80" h="539749">
                <a:moveTo>
                  <a:pt x="0" y="53975"/>
                </a:moveTo>
                <a:cubicBezTo>
                  <a:pt x="0" y="24165"/>
                  <a:pt x="24165" y="0"/>
                  <a:pt x="53975" y="0"/>
                </a:cubicBezTo>
                <a:lnTo>
                  <a:pt x="1185605" y="0"/>
                </a:lnTo>
                <a:cubicBezTo>
                  <a:pt x="1215415" y="0"/>
                  <a:pt x="1239580" y="24165"/>
                  <a:pt x="1239580" y="53975"/>
                </a:cubicBezTo>
                <a:lnTo>
                  <a:pt x="1239580" y="485774"/>
                </a:lnTo>
                <a:cubicBezTo>
                  <a:pt x="1239580" y="515584"/>
                  <a:pt x="1215415" y="539749"/>
                  <a:pt x="1185605" y="539749"/>
                </a:cubicBezTo>
                <a:lnTo>
                  <a:pt x="53975" y="539749"/>
                </a:lnTo>
                <a:cubicBezTo>
                  <a:pt x="24165" y="539749"/>
                  <a:pt x="0" y="515584"/>
                  <a:pt x="0" y="485774"/>
                </a:cubicBezTo>
                <a:lnTo>
                  <a:pt x="0" y="53975"/>
                </a:lnTo>
                <a:close/>
              </a:path>
            </a:pathLst>
          </a:custGeom>
          <a:solidFill>
            <a:srgbClr val="0063BE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0" vert="horz" wrap="square" lIns="69149" tIns="69149" rIns="69149" bIns="69149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Objective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/>
          <p:cNvSpPr/>
          <p:nvPr/>
        </p:nvSpPr>
        <p:spPr>
          <a:xfrm>
            <a:off x="99588" y="3288872"/>
            <a:ext cx="2969537" cy="22196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00125" y="90000"/>
            <a:ext cx="9336123" cy="487362"/>
          </a:xfrm>
        </p:spPr>
        <p:txBody>
          <a:bodyPr/>
          <a:lstStyle/>
          <a:p>
            <a:r>
              <a:rPr lang="en-US" dirty="0" smtClean="0"/>
              <a:t>Cigna - Journey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4000" y="2941738"/>
            <a:ext cx="2700867" cy="34713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Calibri" pitchFamily="34" charset="0"/>
              </a:rPr>
              <a:t>Delivery Enablers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254000" y="855129"/>
            <a:ext cx="11404600" cy="558802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A large, ‘Managed’, SLA Driven QA engagement with ‘end to end’ test ownership for a major </a:t>
            </a: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portfolio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involving 215+ 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 pitchFamily="34" charset="0"/>
              </a:rPr>
              <a:t>TCS </a:t>
            </a: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is a long standing strategic partner delivering value added Innovative Assurance Services across major 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LoBs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000" y="668867"/>
            <a:ext cx="1938867" cy="237064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Calibri" pitchFamily="34" charset="0"/>
              </a:rPr>
              <a:t>Engagement</a:t>
            </a:r>
            <a:endParaRPr lang="en-US" sz="1500" b="1" dirty="0">
              <a:latin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4001" y="1642537"/>
            <a:ext cx="11404600" cy="1007534"/>
            <a:chOff x="254001" y="1642537"/>
            <a:chExt cx="11404600" cy="1007534"/>
          </a:xfrm>
        </p:grpSpPr>
        <p:sp>
          <p:nvSpPr>
            <p:cNvPr id="19" name="Rectangle 18"/>
            <p:cNvSpPr/>
            <p:nvPr/>
          </p:nvSpPr>
          <p:spPr>
            <a:xfrm>
              <a:off x="254001" y="1642537"/>
              <a:ext cx="11404600" cy="1007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19" idx="0"/>
              <a:endCxn id="19" idx="2"/>
            </p:cNvCxnSpPr>
            <p:nvPr/>
          </p:nvCxnSpPr>
          <p:spPr>
            <a:xfrm>
              <a:off x="5956301" y="1642537"/>
              <a:ext cx="0" cy="10075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60614" y="1776567"/>
            <a:ext cx="548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Delivery Assurance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Automation &amp; Continuous Improvements</a:t>
            </a:r>
            <a:endParaRPr lang="en-US" sz="1100" dirty="0">
              <a:latin typeface="Calibri" pitchFamily="34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Productivity improvements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Quality Engineering &amp; Dev Ops Enable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4001" y="1514360"/>
            <a:ext cx="1938867" cy="237064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Calibri" pitchFamily="34" charset="0"/>
              </a:rPr>
              <a:t>Key Asks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5995" y="1524005"/>
            <a:ext cx="2061177" cy="237064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Calibri" pitchFamily="34" charset="0"/>
              </a:rPr>
              <a:t>Engagement Highlights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56" name="Half Frame 55"/>
          <p:cNvSpPr/>
          <p:nvPr/>
        </p:nvSpPr>
        <p:spPr>
          <a:xfrm>
            <a:off x="5103869" y="5822209"/>
            <a:ext cx="1263661" cy="744214"/>
          </a:xfrm>
          <a:prstGeom prst="halfFrame">
            <a:avLst>
              <a:gd name="adj1" fmla="val 3922"/>
              <a:gd name="adj2" fmla="val 3921"/>
            </a:avLst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Half Frame 56"/>
          <p:cNvSpPr/>
          <p:nvPr/>
        </p:nvSpPr>
        <p:spPr>
          <a:xfrm>
            <a:off x="6430847" y="5365009"/>
            <a:ext cx="1271771" cy="1100624"/>
          </a:xfrm>
          <a:prstGeom prst="halfFrame">
            <a:avLst>
              <a:gd name="adj1" fmla="val 3922"/>
              <a:gd name="adj2" fmla="val 3921"/>
            </a:avLst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Half Frame 57"/>
          <p:cNvSpPr/>
          <p:nvPr/>
        </p:nvSpPr>
        <p:spPr>
          <a:xfrm>
            <a:off x="7770444" y="4907809"/>
            <a:ext cx="1274403" cy="1201414"/>
          </a:xfrm>
          <a:prstGeom prst="halfFrame">
            <a:avLst>
              <a:gd name="adj1" fmla="val 3922"/>
              <a:gd name="adj2" fmla="val 3921"/>
            </a:avLst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9" name="Half Frame 58"/>
          <p:cNvSpPr/>
          <p:nvPr/>
        </p:nvSpPr>
        <p:spPr>
          <a:xfrm>
            <a:off x="9105533" y="4450609"/>
            <a:ext cx="1274403" cy="1201414"/>
          </a:xfrm>
          <a:prstGeom prst="halfFrame">
            <a:avLst>
              <a:gd name="adj1" fmla="val 3922"/>
              <a:gd name="adj2" fmla="val 3921"/>
            </a:avLst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03869" y="5857074"/>
            <a:ext cx="1161539" cy="8900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14300" indent="-114300"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Average Cost Reduction 22%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0847" y="5404856"/>
            <a:ext cx="1339597" cy="8900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Test Effectiveness increased 40 to 90%</a:t>
            </a:r>
          </a:p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Early Defect Detection increased  72 to 80%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56045" y="4944263"/>
            <a:ext cx="1349487" cy="8900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Early Defect Detection increased up to 85%</a:t>
            </a:r>
          </a:p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2500+ Test cases automated</a:t>
            </a:r>
          </a:p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Cost Savings $2.4 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10184" y="4492044"/>
            <a:ext cx="1269751" cy="8900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Independent View of Quality</a:t>
            </a:r>
          </a:p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Metrics &amp; KPIs captured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093708" y="3311301"/>
            <a:ext cx="1326127" cy="1036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81639" tIns="42452" rIns="81639" bIns="42452" anchor="ctr">
            <a:no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Productivity Measurement &amp; tracking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KM  Repository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Performance Testing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Adaptive Assurance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66523" y="3873101"/>
            <a:ext cx="1278324" cy="932422"/>
          </a:xfrm>
          <a:prstGeom prst="rect">
            <a:avLst/>
          </a:prstGeom>
          <a:solidFill>
            <a:srgbClr val="B0DFF3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81639" tIns="42452" rIns="81639" bIns="42452" anchor="ctr">
            <a:no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No of Portfolios – 15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Metrics &amp; Program Management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Data Mining Services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28237" y="4373643"/>
            <a:ext cx="1274381" cy="897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81639" tIns="42452" rIns="81639" bIns="42452" anchor="ctr">
            <a:no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No of Portfolios – 14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QA Management &amp; Test automation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93127" y="4830843"/>
            <a:ext cx="1274403" cy="897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81639" tIns="42452" rIns="81639" bIns="42452" anchor="ctr">
            <a:no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/>
                <a:ea typeface="MS PGothic" pitchFamily="34" charset="-128"/>
                <a:cs typeface="Arial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POC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Off shoring QA Services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No of Portfolios - 7</a:t>
            </a: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5082025" y="4617472"/>
            <a:ext cx="1237702" cy="2189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  <a:defRPr/>
            </a:pPr>
            <a:r>
              <a:rPr lang="en-GB" sz="1000" b="1" kern="0" dirty="0">
                <a:solidFill>
                  <a:srgbClr val="D6492A"/>
                </a:solidFill>
                <a:latin typeface="Calibri"/>
                <a:ea typeface="MS PGothic" pitchFamily="34" charset="-128"/>
              </a:rPr>
              <a:t>2006-07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6420311" y="4140498"/>
            <a:ext cx="1237702" cy="2189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  <a:defRPr/>
            </a:pPr>
            <a:r>
              <a:rPr lang="en-GB" sz="1000" b="1" kern="0" dirty="0">
                <a:solidFill>
                  <a:srgbClr val="D6492A"/>
                </a:solidFill>
                <a:latin typeface="Calibri"/>
                <a:ea typeface="MS PGothic" pitchFamily="34" charset="-128"/>
              </a:rPr>
              <a:t>2008-09</a:t>
            </a: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7747496" y="3654198"/>
            <a:ext cx="1237702" cy="2189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  <a:defRPr/>
            </a:pPr>
            <a:r>
              <a:rPr lang="en-GB" sz="1000" b="1" kern="0" dirty="0">
                <a:solidFill>
                  <a:srgbClr val="D6492A"/>
                </a:solidFill>
                <a:latin typeface="Calibri"/>
                <a:ea typeface="MS PGothic" pitchFamily="34" charset="-128"/>
              </a:rPr>
              <a:t>2010-11</a:t>
            </a:r>
          </a:p>
        </p:txBody>
      </p: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9169954" y="3092398"/>
            <a:ext cx="1237702" cy="2189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  <a:defRPr/>
            </a:pPr>
            <a:r>
              <a:rPr lang="en-GB" sz="1000" b="1" kern="0" dirty="0" smtClean="0">
                <a:solidFill>
                  <a:srgbClr val="D6492A"/>
                </a:solidFill>
                <a:latin typeface="Calibri"/>
                <a:ea typeface="MS PGothic" pitchFamily="34" charset="-128"/>
              </a:rPr>
              <a:t>2013-15</a:t>
            </a:r>
            <a:endParaRPr lang="en-GB" sz="1000" b="1" kern="0" dirty="0">
              <a:solidFill>
                <a:srgbClr val="D6492A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85" name="Half Frame 84"/>
          <p:cNvSpPr/>
          <p:nvPr/>
        </p:nvSpPr>
        <p:spPr>
          <a:xfrm>
            <a:off x="10498194" y="4132253"/>
            <a:ext cx="1274403" cy="1201414"/>
          </a:xfrm>
          <a:prstGeom prst="halfFrame">
            <a:avLst>
              <a:gd name="adj1" fmla="val 3922"/>
              <a:gd name="adj2" fmla="val 3921"/>
            </a:avLst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86369" y="2992945"/>
            <a:ext cx="1326127" cy="1036602"/>
          </a:xfrm>
          <a:prstGeom prst="rect">
            <a:avLst/>
          </a:prstGeom>
          <a:solidFill>
            <a:srgbClr val="8BACE4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81639" tIns="42452" rIns="81639" bIns="42452" anchor="ctr">
            <a:no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Transformation to Quality Engineering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Dev Ops Initiatives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Digital Dashboards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10562615" y="2774042"/>
            <a:ext cx="1237702" cy="2189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2452" rIns="81639" bIns="42452" anchor="ctr"/>
          <a:lstStyle/>
          <a:p>
            <a:pPr algn="ctr">
              <a:tabLst>
                <a:tab pos="656650" algn="l"/>
              </a:tabLst>
              <a:defRPr/>
            </a:pPr>
            <a:r>
              <a:rPr lang="en-GB" sz="1000" b="1" kern="0" dirty="0" smtClean="0">
                <a:solidFill>
                  <a:srgbClr val="D6492A"/>
                </a:solidFill>
                <a:latin typeface="Calibri"/>
                <a:ea typeface="MS PGothic" pitchFamily="34" charset="-128"/>
              </a:rPr>
              <a:t>2015-16</a:t>
            </a:r>
            <a:endParaRPr lang="en-GB" sz="1000" b="1" kern="0" dirty="0">
              <a:solidFill>
                <a:srgbClr val="D6492A"/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502915" y="4213753"/>
            <a:ext cx="1269751" cy="8900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Roadmap for QE transformation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marL="114300" indent="-114300">
              <a:buClr>
                <a:srgbClr val="4E84C4"/>
              </a:buClr>
              <a:buSzPct val="100000"/>
              <a:buFont typeface="Wingdings" pitchFamily="2" charset="2"/>
              <a:buChar char="§"/>
              <a:tabLst>
                <a:tab pos="161925" algn="l"/>
                <a:tab pos="619125" algn="l"/>
                <a:tab pos="1076325" algn="l"/>
                <a:tab pos="1533525" algn="l"/>
                <a:tab pos="1990725" algn="l"/>
                <a:tab pos="2447925" algn="l"/>
                <a:tab pos="2905125" algn="l"/>
                <a:tab pos="3362325" algn="l"/>
                <a:tab pos="3819525" algn="l"/>
                <a:tab pos="4276725" algn="l"/>
                <a:tab pos="4733925" algn="l"/>
                <a:tab pos="5191125" algn="l"/>
                <a:tab pos="5648325" algn="l"/>
                <a:tab pos="6105525" algn="l"/>
                <a:tab pos="6562725" algn="l"/>
                <a:tab pos="7019925" algn="l"/>
                <a:tab pos="7477125" algn="l"/>
                <a:tab pos="7934325" algn="l"/>
                <a:tab pos="8391525" algn="l"/>
                <a:tab pos="8848725" algn="l"/>
                <a:tab pos="9305925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Adoption of DevOps with a roadmap for major programs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078" name="Group 3077"/>
          <p:cNvGrpSpPr/>
          <p:nvPr/>
        </p:nvGrpSpPr>
        <p:grpSpPr>
          <a:xfrm>
            <a:off x="252501" y="3374476"/>
            <a:ext cx="2714288" cy="2035646"/>
            <a:chOff x="252501" y="3166257"/>
            <a:chExt cx="2714288" cy="2035646"/>
          </a:xfrm>
        </p:grpSpPr>
        <p:sp>
          <p:nvSpPr>
            <p:cNvPr id="95" name="Freeform 94"/>
            <p:cNvSpPr/>
            <p:nvPr/>
          </p:nvSpPr>
          <p:spPr>
            <a:xfrm>
              <a:off x="254002" y="3166258"/>
              <a:ext cx="569108" cy="528458"/>
            </a:xfrm>
            <a:custGeom>
              <a:avLst/>
              <a:gdLst>
                <a:gd name="connsiteX0" fmla="*/ 0 w 813010"/>
                <a:gd name="connsiteY0" fmla="*/ 0 h 569107"/>
                <a:gd name="connsiteX1" fmla="*/ 528457 w 813010"/>
                <a:gd name="connsiteY1" fmla="*/ 0 h 569107"/>
                <a:gd name="connsiteX2" fmla="*/ 813010 w 813010"/>
                <a:gd name="connsiteY2" fmla="*/ 284554 h 569107"/>
                <a:gd name="connsiteX3" fmla="*/ 528457 w 813010"/>
                <a:gd name="connsiteY3" fmla="*/ 569107 h 569107"/>
                <a:gd name="connsiteX4" fmla="*/ 0 w 813010"/>
                <a:gd name="connsiteY4" fmla="*/ 569107 h 569107"/>
                <a:gd name="connsiteX5" fmla="*/ 284554 w 813010"/>
                <a:gd name="connsiteY5" fmla="*/ 284554 h 569107"/>
                <a:gd name="connsiteX6" fmla="*/ 0 w 813010"/>
                <a:gd name="connsiteY6" fmla="*/ 0 h 5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10" h="569107">
                  <a:moveTo>
                    <a:pt x="813009" y="0"/>
                  </a:moveTo>
                  <a:lnTo>
                    <a:pt x="813009" y="369920"/>
                  </a:lnTo>
                  <a:lnTo>
                    <a:pt x="406504" y="569107"/>
                  </a:lnTo>
                  <a:lnTo>
                    <a:pt x="1" y="369920"/>
                  </a:lnTo>
                  <a:lnTo>
                    <a:pt x="1" y="0"/>
                  </a:lnTo>
                  <a:lnTo>
                    <a:pt x="406504" y="199188"/>
                  </a:lnTo>
                  <a:lnTo>
                    <a:pt x="813009" y="0"/>
                  </a:ln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290905" rIns="6350" bIns="29090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" pitchFamily="34" charset="0"/>
                </a:rPr>
                <a:t>People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3072" name="Freeform 3071"/>
            <p:cNvSpPr/>
            <p:nvPr/>
          </p:nvSpPr>
          <p:spPr>
            <a:xfrm>
              <a:off x="823109" y="3166257"/>
              <a:ext cx="2131759" cy="344989"/>
            </a:xfrm>
            <a:custGeom>
              <a:avLst/>
              <a:gdLst>
                <a:gd name="connsiteX0" fmla="*/ 88078 w 528457"/>
                <a:gd name="connsiteY0" fmla="*/ 0 h 2131758"/>
                <a:gd name="connsiteX1" fmla="*/ 440379 w 528457"/>
                <a:gd name="connsiteY1" fmla="*/ 0 h 2131758"/>
                <a:gd name="connsiteX2" fmla="*/ 528457 w 528457"/>
                <a:gd name="connsiteY2" fmla="*/ 88078 h 2131758"/>
                <a:gd name="connsiteX3" fmla="*/ 528457 w 528457"/>
                <a:gd name="connsiteY3" fmla="*/ 2131758 h 2131758"/>
                <a:gd name="connsiteX4" fmla="*/ 528457 w 528457"/>
                <a:gd name="connsiteY4" fmla="*/ 2131758 h 2131758"/>
                <a:gd name="connsiteX5" fmla="*/ 0 w 528457"/>
                <a:gd name="connsiteY5" fmla="*/ 2131758 h 2131758"/>
                <a:gd name="connsiteX6" fmla="*/ 0 w 528457"/>
                <a:gd name="connsiteY6" fmla="*/ 2131758 h 2131758"/>
                <a:gd name="connsiteX7" fmla="*/ 0 w 528457"/>
                <a:gd name="connsiteY7" fmla="*/ 88078 h 2131758"/>
                <a:gd name="connsiteX8" fmla="*/ 88078 w 528457"/>
                <a:gd name="connsiteY8" fmla="*/ 0 h 213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457" h="2131758">
                  <a:moveTo>
                    <a:pt x="528457" y="355302"/>
                  </a:moveTo>
                  <a:lnTo>
                    <a:pt x="528457" y="1776456"/>
                  </a:lnTo>
                  <a:cubicBezTo>
                    <a:pt x="528457" y="1972682"/>
                    <a:pt x="518681" y="2131756"/>
                    <a:pt x="506623" y="2131756"/>
                  </a:cubicBezTo>
                  <a:lnTo>
                    <a:pt x="0" y="2131756"/>
                  </a:lnTo>
                  <a:lnTo>
                    <a:pt x="0" y="2131756"/>
                  </a:lnTo>
                  <a:lnTo>
                    <a:pt x="0" y="2"/>
                  </a:lnTo>
                  <a:lnTo>
                    <a:pt x="0" y="2"/>
                  </a:lnTo>
                  <a:lnTo>
                    <a:pt x="506623" y="2"/>
                  </a:lnTo>
                  <a:cubicBezTo>
                    <a:pt x="518681" y="2"/>
                    <a:pt x="528457" y="159076"/>
                    <a:pt x="528457" y="355302"/>
                  </a:cubicBez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32147" rIns="32147" bIns="32148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Core- Flexi Resource Model</a:t>
              </a:r>
            </a:p>
            <a:p>
              <a:pPr marL="114300" lvl="1" indent="-114300" defTabSz="533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Scalable Cross Trained Resource </a:t>
              </a:r>
              <a:r>
                <a:rPr lang="en-US" sz="1000" kern="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Pool</a:t>
              </a:r>
              <a:endParaRPr lang="en-US" sz="1000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52501" y="3544983"/>
              <a:ext cx="569108" cy="528458"/>
            </a:xfrm>
            <a:custGeom>
              <a:avLst/>
              <a:gdLst>
                <a:gd name="connsiteX0" fmla="*/ 0 w 813010"/>
                <a:gd name="connsiteY0" fmla="*/ 0 h 569107"/>
                <a:gd name="connsiteX1" fmla="*/ 528457 w 813010"/>
                <a:gd name="connsiteY1" fmla="*/ 0 h 569107"/>
                <a:gd name="connsiteX2" fmla="*/ 813010 w 813010"/>
                <a:gd name="connsiteY2" fmla="*/ 284554 h 569107"/>
                <a:gd name="connsiteX3" fmla="*/ 528457 w 813010"/>
                <a:gd name="connsiteY3" fmla="*/ 569107 h 569107"/>
                <a:gd name="connsiteX4" fmla="*/ 0 w 813010"/>
                <a:gd name="connsiteY4" fmla="*/ 569107 h 569107"/>
                <a:gd name="connsiteX5" fmla="*/ 284554 w 813010"/>
                <a:gd name="connsiteY5" fmla="*/ 284554 h 569107"/>
                <a:gd name="connsiteX6" fmla="*/ 0 w 813010"/>
                <a:gd name="connsiteY6" fmla="*/ 0 h 5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10" h="569107">
                  <a:moveTo>
                    <a:pt x="813009" y="0"/>
                  </a:moveTo>
                  <a:lnTo>
                    <a:pt x="813009" y="369920"/>
                  </a:lnTo>
                  <a:lnTo>
                    <a:pt x="406504" y="569107"/>
                  </a:lnTo>
                  <a:lnTo>
                    <a:pt x="1" y="369920"/>
                  </a:lnTo>
                  <a:lnTo>
                    <a:pt x="1" y="0"/>
                  </a:lnTo>
                  <a:lnTo>
                    <a:pt x="406504" y="199188"/>
                  </a:lnTo>
                  <a:lnTo>
                    <a:pt x="813009" y="0"/>
                  </a:ln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290905" rIns="6350" bIns="29090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" pitchFamily="34" charset="0"/>
                </a:rPr>
                <a:t>Process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821608" y="3544982"/>
              <a:ext cx="2131759" cy="344989"/>
            </a:xfrm>
            <a:custGeom>
              <a:avLst/>
              <a:gdLst>
                <a:gd name="connsiteX0" fmla="*/ 88078 w 528457"/>
                <a:gd name="connsiteY0" fmla="*/ 0 h 2131758"/>
                <a:gd name="connsiteX1" fmla="*/ 440379 w 528457"/>
                <a:gd name="connsiteY1" fmla="*/ 0 h 2131758"/>
                <a:gd name="connsiteX2" fmla="*/ 528457 w 528457"/>
                <a:gd name="connsiteY2" fmla="*/ 88078 h 2131758"/>
                <a:gd name="connsiteX3" fmla="*/ 528457 w 528457"/>
                <a:gd name="connsiteY3" fmla="*/ 2131758 h 2131758"/>
                <a:gd name="connsiteX4" fmla="*/ 528457 w 528457"/>
                <a:gd name="connsiteY4" fmla="*/ 2131758 h 2131758"/>
                <a:gd name="connsiteX5" fmla="*/ 0 w 528457"/>
                <a:gd name="connsiteY5" fmla="*/ 2131758 h 2131758"/>
                <a:gd name="connsiteX6" fmla="*/ 0 w 528457"/>
                <a:gd name="connsiteY6" fmla="*/ 2131758 h 2131758"/>
                <a:gd name="connsiteX7" fmla="*/ 0 w 528457"/>
                <a:gd name="connsiteY7" fmla="*/ 88078 h 2131758"/>
                <a:gd name="connsiteX8" fmla="*/ 88078 w 528457"/>
                <a:gd name="connsiteY8" fmla="*/ 0 h 213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457" h="2131758">
                  <a:moveTo>
                    <a:pt x="528457" y="355302"/>
                  </a:moveTo>
                  <a:lnTo>
                    <a:pt x="528457" y="1776456"/>
                  </a:lnTo>
                  <a:cubicBezTo>
                    <a:pt x="528457" y="1972682"/>
                    <a:pt x="518681" y="2131756"/>
                    <a:pt x="506623" y="2131756"/>
                  </a:cubicBezTo>
                  <a:lnTo>
                    <a:pt x="0" y="2131756"/>
                  </a:lnTo>
                  <a:lnTo>
                    <a:pt x="0" y="2131756"/>
                  </a:lnTo>
                  <a:lnTo>
                    <a:pt x="0" y="2"/>
                  </a:lnTo>
                  <a:lnTo>
                    <a:pt x="0" y="2"/>
                  </a:lnTo>
                  <a:lnTo>
                    <a:pt x="506623" y="2"/>
                  </a:lnTo>
                  <a:cubicBezTo>
                    <a:pt x="518681" y="2"/>
                    <a:pt x="528457" y="159076"/>
                    <a:pt x="528457" y="355302"/>
                  </a:cubicBez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32147" rIns="32147" bIns="3214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latin typeface="Calibri" pitchFamily="34" charset="0"/>
                </a:rPr>
                <a:t> Lean assurance principles</a:t>
              </a:r>
              <a:endParaRPr lang="en-US" sz="1000" kern="1200" dirty="0">
                <a:latin typeface="Calibri" pitchFamily="34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latin typeface="Calibri" pitchFamily="34" charset="0"/>
                </a:rPr>
                <a:t> Test Management Office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258371" y="3923547"/>
              <a:ext cx="569108" cy="528458"/>
            </a:xfrm>
            <a:custGeom>
              <a:avLst/>
              <a:gdLst>
                <a:gd name="connsiteX0" fmla="*/ 0 w 813010"/>
                <a:gd name="connsiteY0" fmla="*/ 0 h 569107"/>
                <a:gd name="connsiteX1" fmla="*/ 528457 w 813010"/>
                <a:gd name="connsiteY1" fmla="*/ 0 h 569107"/>
                <a:gd name="connsiteX2" fmla="*/ 813010 w 813010"/>
                <a:gd name="connsiteY2" fmla="*/ 284554 h 569107"/>
                <a:gd name="connsiteX3" fmla="*/ 528457 w 813010"/>
                <a:gd name="connsiteY3" fmla="*/ 569107 h 569107"/>
                <a:gd name="connsiteX4" fmla="*/ 0 w 813010"/>
                <a:gd name="connsiteY4" fmla="*/ 569107 h 569107"/>
                <a:gd name="connsiteX5" fmla="*/ 284554 w 813010"/>
                <a:gd name="connsiteY5" fmla="*/ 284554 h 569107"/>
                <a:gd name="connsiteX6" fmla="*/ 0 w 813010"/>
                <a:gd name="connsiteY6" fmla="*/ 0 h 5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10" h="569107">
                  <a:moveTo>
                    <a:pt x="813009" y="0"/>
                  </a:moveTo>
                  <a:lnTo>
                    <a:pt x="813009" y="369920"/>
                  </a:lnTo>
                  <a:lnTo>
                    <a:pt x="406504" y="569107"/>
                  </a:lnTo>
                  <a:lnTo>
                    <a:pt x="1" y="369920"/>
                  </a:lnTo>
                  <a:lnTo>
                    <a:pt x="1" y="0"/>
                  </a:lnTo>
                  <a:lnTo>
                    <a:pt x="406504" y="199188"/>
                  </a:lnTo>
                  <a:lnTo>
                    <a:pt x="813009" y="0"/>
                  </a:ln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290905" rIns="6350" bIns="29090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" pitchFamily="34" charset="0"/>
                </a:rPr>
                <a:t>Estimation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827478" y="3923546"/>
              <a:ext cx="2131759" cy="344989"/>
            </a:xfrm>
            <a:custGeom>
              <a:avLst/>
              <a:gdLst>
                <a:gd name="connsiteX0" fmla="*/ 88078 w 528457"/>
                <a:gd name="connsiteY0" fmla="*/ 0 h 2131758"/>
                <a:gd name="connsiteX1" fmla="*/ 440379 w 528457"/>
                <a:gd name="connsiteY1" fmla="*/ 0 h 2131758"/>
                <a:gd name="connsiteX2" fmla="*/ 528457 w 528457"/>
                <a:gd name="connsiteY2" fmla="*/ 88078 h 2131758"/>
                <a:gd name="connsiteX3" fmla="*/ 528457 w 528457"/>
                <a:gd name="connsiteY3" fmla="*/ 2131758 h 2131758"/>
                <a:gd name="connsiteX4" fmla="*/ 528457 w 528457"/>
                <a:gd name="connsiteY4" fmla="*/ 2131758 h 2131758"/>
                <a:gd name="connsiteX5" fmla="*/ 0 w 528457"/>
                <a:gd name="connsiteY5" fmla="*/ 2131758 h 2131758"/>
                <a:gd name="connsiteX6" fmla="*/ 0 w 528457"/>
                <a:gd name="connsiteY6" fmla="*/ 2131758 h 2131758"/>
                <a:gd name="connsiteX7" fmla="*/ 0 w 528457"/>
                <a:gd name="connsiteY7" fmla="*/ 88078 h 2131758"/>
                <a:gd name="connsiteX8" fmla="*/ 88078 w 528457"/>
                <a:gd name="connsiteY8" fmla="*/ 0 h 213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457" h="2131758">
                  <a:moveTo>
                    <a:pt x="528457" y="355302"/>
                  </a:moveTo>
                  <a:lnTo>
                    <a:pt x="528457" y="1776456"/>
                  </a:lnTo>
                  <a:cubicBezTo>
                    <a:pt x="528457" y="1972682"/>
                    <a:pt x="518681" y="2131756"/>
                    <a:pt x="506623" y="2131756"/>
                  </a:cubicBezTo>
                  <a:lnTo>
                    <a:pt x="0" y="2131756"/>
                  </a:lnTo>
                  <a:lnTo>
                    <a:pt x="0" y="2131756"/>
                  </a:lnTo>
                  <a:lnTo>
                    <a:pt x="0" y="2"/>
                  </a:lnTo>
                  <a:lnTo>
                    <a:pt x="0" y="2"/>
                  </a:lnTo>
                  <a:lnTo>
                    <a:pt x="506623" y="2"/>
                  </a:lnTo>
                  <a:cubicBezTo>
                    <a:pt x="518681" y="2"/>
                    <a:pt x="528457" y="159076"/>
                    <a:pt x="528457" y="355302"/>
                  </a:cubicBez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32147" rIns="32147" bIns="3214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latin typeface="Calibri" pitchFamily="34" charset="0"/>
                </a:rPr>
                <a:t> Normalized test requirement estimation model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265923" y="4293219"/>
              <a:ext cx="569108" cy="528458"/>
            </a:xfrm>
            <a:custGeom>
              <a:avLst/>
              <a:gdLst>
                <a:gd name="connsiteX0" fmla="*/ 0 w 813010"/>
                <a:gd name="connsiteY0" fmla="*/ 0 h 569107"/>
                <a:gd name="connsiteX1" fmla="*/ 528457 w 813010"/>
                <a:gd name="connsiteY1" fmla="*/ 0 h 569107"/>
                <a:gd name="connsiteX2" fmla="*/ 813010 w 813010"/>
                <a:gd name="connsiteY2" fmla="*/ 284554 h 569107"/>
                <a:gd name="connsiteX3" fmla="*/ 528457 w 813010"/>
                <a:gd name="connsiteY3" fmla="*/ 569107 h 569107"/>
                <a:gd name="connsiteX4" fmla="*/ 0 w 813010"/>
                <a:gd name="connsiteY4" fmla="*/ 569107 h 569107"/>
                <a:gd name="connsiteX5" fmla="*/ 284554 w 813010"/>
                <a:gd name="connsiteY5" fmla="*/ 284554 h 569107"/>
                <a:gd name="connsiteX6" fmla="*/ 0 w 813010"/>
                <a:gd name="connsiteY6" fmla="*/ 0 h 5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10" h="569107">
                  <a:moveTo>
                    <a:pt x="813009" y="0"/>
                  </a:moveTo>
                  <a:lnTo>
                    <a:pt x="813009" y="369920"/>
                  </a:lnTo>
                  <a:lnTo>
                    <a:pt x="406504" y="569107"/>
                  </a:lnTo>
                  <a:lnTo>
                    <a:pt x="1" y="369920"/>
                  </a:lnTo>
                  <a:lnTo>
                    <a:pt x="1" y="0"/>
                  </a:lnTo>
                  <a:lnTo>
                    <a:pt x="406504" y="199188"/>
                  </a:lnTo>
                  <a:lnTo>
                    <a:pt x="813009" y="0"/>
                  </a:ln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290905" rIns="6350" bIns="29090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" pitchFamily="34" charset="0"/>
                </a:rPr>
                <a:t>Governance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835030" y="4293218"/>
              <a:ext cx="2131759" cy="344989"/>
            </a:xfrm>
            <a:custGeom>
              <a:avLst/>
              <a:gdLst>
                <a:gd name="connsiteX0" fmla="*/ 88078 w 528457"/>
                <a:gd name="connsiteY0" fmla="*/ 0 h 2131758"/>
                <a:gd name="connsiteX1" fmla="*/ 440379 w 528457"/>
                <a:gd name="connsiteY1" fmla="*/ 0 h 2131758"/>
                <a:gd name="connsiteX2" fmla="*/ 528457 w 528457"/>
                <a:gd name="connsiteY2" fmla="*/ 88078 h 2131758"/>
                <a:gd name="connsiteX3" fmla="*/ 528457 w 528457"/>
                <a:gd name="connsiteY3" fmla="*/ 2131758 h 2131758"/>
                <a:gd name="connsiteX4" fmla="*/ 528457 w 528457"/>
                <a:gd name="connsiteY4" fmla="*/ 2131758 h 2131758"/>
                <a:gd name="connsiteX5" fmla="*/ 0 w 528457"/>
                <a:gd name="connsiteY5" fmla="*/ 2131758 h 2131758"/>
                <a:gd name="connsiteX6" fmla="*/ 0 w 528457"/>
                <a:gd name="connsiteY6" fmla="*/ 2131758 h 2131758"/>
                <a:gd name="connsiteX7" fmla="*/ 0 w 528457"/>
                <a:gd name="connsiteY7" fmla="*/ 88078 h 2131758"/>
                <a:gd name="connsiteX8" fmla="*/ 88078 w 528457"/>
                <a:gd name="connsiteY8" fmla="*/ 0 h 213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457" h="2131758">
                  <a:moveTo>
                    <a:pt x="528457" y="355302"/>
                  </a:moveTo>
                  <a:lnTo>
                    <a:pt x="528457" y="1776456"/>
                  </a:lnTo>
                  <a:cubicBezTo>
                    <a:pt x="528457" y="1972682"/>
                    <a:pt x="518681" y="2131756"/>
                    <a:pt x="506623" y="2131756"/>
                  </a:cubicBezTo>
                  <a:lnTo>
                    <a:pt x="0" y="2131756"/>
                  </a:lnTo>
                  <a:lnTo>
                    <a:pt x="0" y="2131756"/>
                  </a:lnTo>
                  <a:lnTo>
                    <a:pt x="0" y="2"/>
                  </a:lnTo>
                  <a:lnTo>
                    <a:pt x="0" y="2"/>
                  </a:lnTo>
                  <a:lnTo>
                    <a:pt x="506623" y="2"/>
                  </a:lnTo>
                  <a:cubicBezTo>
                    <a:pt x="518681" y="2"/>
                    <a:pt x="528457" y="159076"/>
                    <a:pt x="528457" y="355302"/>
                  </a:cubicBez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32147" rIns="32147" bIns="3214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>
                  <a:latin typeface="Calibri" pitchFamily="34" charset="0"/>
                </a:rPr>
                <a:t> </a:t>
              </a:r>
              <a:r>
                <a:rPr lang="en-US" sz="1000" dirty="0" smtClean="0">
                  <a:latin typeface="Calibri" pitchFamily="34" charset="0"/>
                </a:rPr>
                <a:t>SLA driven managed outcome model</a:t>
              </a:r>
              <a:endParaRPr lang="en-US" sz="1000" kern="1200" dirty="0">
                <a:latin typeface="Calibri" pitchFamily="34" charset="0"/>
              </a:endParaRP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>
                  <a:latin typeface="Calibri" pitchFamily="34" charset="0"/>
                </a:rPr>
                <a:t> </a:t>
              </a:r>
              <a:r>
                <a:rPr lang="en-US" sz="1000" dirty="0" smtClean="0">
                  <a:latin typeface="Calibri" pitchFamily="34" charset="0"/>
                </a:rPr>
                <a:t>Y-o-Y productivity commitments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65923" y="4673445"/>
              <a:ext cx="569108" cy="528458"/>
            </a:xfrm>
            <a:custGeom>
              <a:avLst/>
              <a:gdLst>
                <a:gd name="connsiteX0" fmla="*/ 0 w 813010"/>
                <a:gd name="connsiteY0" fmla="*/ 0 h 569107"/>
                <a:gd name="connsiteX1" fmla="*/ 528457 w 813010"/>
                <a:gd name="connsiteY1" fmla="*/ 0 h 569107"/>
                <a:gd name="connsiteX2" fmla="*/ 813010 w 813010"/>
                <a:gd name="connsiteY2" fmla="*/ 284554 h 569107"/>
                <a:gd name="connsiteX3" fmla="*/ 528457 w 813010"/>
                <a:gd name="connsiteY3" fmla="*/ 569107 h 569107"/>
                <a:gd name="connsiteX4" fmla="*/ 0 w 813010"/>
                <a:gd name="connsiteY4" fmla="*/ 569107 h 569107"/>
                <a:gd name="connsiteX5" fmla="*/ 284554 w 813010"/>
                <a:gd name="connsiteY5" fmla="*/ 284554 h 569107"/>
                <a:gd name="connsiteX6" fmla="*/ 0 w 813010"/>
                <a:gd name="connsiteY6" fmla="*/ 0 h 56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3010" h="569107">
                  <a:moveTo>
                    <a:pt x="813009" y="0"/>
                  </a:moveTo>
                  <a:lnTo>
                    <a:pt x="813009" y="369920"/>
                  </a:lnTo>
                  <a:lnTo>
                    <a:pt x="406504" y="569107"/>
                  </a:lnTo>
                  <a:lnTo>
                    <a:pt x="1" y="369920"/>
                  </a:lnTo>
                  <a:lnTo>
                    <a:pt x="1" y="0"/>
                  </a:lnTo>
                  <a:lnTo>
                    <a:pt x="406504" y="199188"/>
                  </a:lnTo>
                  <a:lnTo>
                    <a:pt x="813009" y="0"/>
                  </a:ln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1" tIns="290905" rIns="6350" bIns="290903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latin typeface="Calibri" pitchFamily="34" charset="0"/>
                </a:rPr>
                <a:t>QA to QE</a:t>
              </a:r>
              <a:endParaRPr lang="en-US" sz="1000" kern="1200" dirty="0">
                <a:latin typeface="Calibri" pitchFamily="34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835030" y="4673444"/>
              <a:ext cx="2131759" cy="344989"/>
            </a:xfrm>
            <a:custGeom>
              <a:avLst/>
              <a:gdLst>
                <a:gd name="connsiteX0" fmla="*/ 88078 w 528457"/>
                <a:gd name="connsiteY0" fmla="*/ 0 h 2131758"/>
                <a:gd name="connsiteX1" fmla="*/ 440379 w 528457"/>
                <a:gd name="connsiteY1" fmla="*/ 0 h 2131758"/>
                <a:gd name="connsiteX2" fmla="*/ 528457 w 528457"/>
                <a:gd name="connsiteY2" fmla="*/ 88078 h 2131758"/>
                <a:gd name="connsiteX3" fmla="*/ 528457 w 528457"/>
                <a:gd name="connsiteY3" fmla="*/ 2131758 h 2131758"/>
                <a:gd name="connsiteX4" fmla="*/ 528457 w 528457"/>
                <a:gd name="connsiteY4" fmla="*/ 2131758 h 2131758"/>
                <a:gd name="connsiteX5" fmla="*/ 0 w 528457"/>
                <a:gd name="connsiteY5" fmla="*/ 2131758 h 2131758"/>
                <a:gd name="connsiteX6" fmla="*/ 0 w 528457"/>
                <a:gd name="connsiteY6" fmla="*/ 2131758 h 2131758"/>
                <a:gd name="connsiteX7" fmla="*/ 0 w 528457"/>
                <a:gd name="connsiteY7" fmla="*/ 88078 h 2131758"/>
                <a:gd name="connsiteX8" fmla="*/ 88078 w 528457"/>
                <a:gd name="connsiteY8" fmla="*/ 0 h 213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457" h="2131758">
                  <a:moveTo>
                    <a:pt x="528457" y="355302"/>
                  </a:moveTo>
                  <a:lnTo>
                    <a:pt x="528457" y="1776456"/>
                  </a:lnTo>
                  <a:cubicBezTo>
                    <a:pt x="528457" y="1972682"/>
                    <a:pt x="518681" y="2131756"/>
                    <a:pt x="506623" y="2131756"/>
                  </a:cubicBezTo>
                  <a:lnTo>
                    <a:pt x="0" y="2131756"/>
                  </a:lnTo>
                  <a:lnTo>
                    <a:pt x="0" y="2131756"/>
                  </a:lnTo>
                  <a:lnTo>
                    <a:pt x="0" y="2"/>
                  </a:lnTo>
                  <a:lnTo>
                    <a:pt x="0" y="2"/>
                  </a:lnTo>
                  <a:lnTo>
                    <a:pt x="506623" y="2"/>
                  </a:lnTo>
                  <a:cubicBezTo>
                    <a:pt x="518681" y="2"/>
                    <a:pt x="528457" y="159076"/>
                    <a:pt x="528457" y="355302"/>
                  </a:cubicBezTo>
                  <a:close/>
                </a:path>
              </a:pathLst>
            </a:cu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32147" rIns="32147" bIns="3214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smtClean="0">
                  <a:latin typeface="Calibri" pitchFamily="34" charset="0"/>
                </a:rPr>
                <a:t> Transformation of QA to QE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smtClean="0">
                  <a:latin typeface="Calibri" pitchFamily="34" charset="0"/>
                </a:rPr>
                <a:t> DevOps adoption</a:t>
              </a:r>
              <a:endParaRPr lang="en-US" sz="1000" kern="1200" dirty="0">
                <a:latin typeface="Calibri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095995" y="1761069"/>
            <a:ext cx="54883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100% SLA commitments. Steady increase in DQI to 98%</a:t>
            </a:r>
            <a:endParaRPr lang="en-US" sz="1100" dirty="0">
              <a:latin typeface="Calibri" pitchFamily="34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Seamless demand management across multiple geographies</a:t>
            </a:r>
            <a:endParaRPr lang="en-US" sz="1100" dirty="0">
              <a:latin typeface="Calibri" pitchFamily="34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Achieved committed automation targets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Achieved 17% productivity improvements. Normalized tier estimation approach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>
                <a:latin typeface="Calibri" pitchFamily="34" charset="0"/>
              </a:rPr>
              <a:t>DevOps readiness and Pilot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416089" y="2774955"/>
            <a:ext cx="2700867" cy="347134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latin typeface="Calibri" pitchFamily="34" charset="0"/>
              </a:rPr>
              <a:t>Journey</a:t>
            </a:r>
            <a:endParaRPr lang="en-US" sz="1500" b="1" dirty="0">
              <a:latin typeface="Calibri" pitchFamily="34" charset="0"/>
            </a:endParaRPr>
          </a:p>
        </p:txBody>
      </p:sp>
      <p:sp>
        <p:nvSpPr>
          <p:cNvPr id="3079" name="Rounded Rectangle 3078"/>
          <p:cNvSpPr/>
          <p:nvPr/>
        </p:nvSpPr>
        <p:spPr>
          <a:xfrm rot="5400000">
            <a:off x="2944974" y="4162488"/>
            <a:ext cx="1556802" cy="32576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</a:rPr>
              <a:t>TCS Enablers &amp; CoE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3080" name="Left-Right Arrow 3079"/>
          <p:cNvSpPr/>
          <p:nvPr/>
        </p:nvSpPr>
        <p:spPr>
          <a:xfrm>
            <a:off x="3077209" y="4194816"/>
            <a:ext cx="465178" cy="141161"/>
          </a:xfrm>
          <a:prstGeom prst="leftRightArrow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425513" y="5888404"/>
            <a:ext cx="2579272" cy="32576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Calibri" pitchFamily="34" charset="0"/>
              </a:rPr>
              <a:t>Technology Specialist  &amp; Automation Services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117" name="Left-Right Arrow 116"/>
          <p:cNvSpPr/>
          <p:nvPr/>
        </p:nvSpPr>
        <p:spPr>
          <a:xfrm rot="16200000">
            <a:off x="1599986" y="5623632"/>
            <a:ext cx="325725" cy="141163"/>
          </a:xfrm>
          <a:prstGeom prst="leftRightArrow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609600" y="3532188"/>
            <a:ext cx="8678863" cy="2243137"/>
          </a:xfrm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Appendix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6"/>
          <p:cNvGrpSpPr>
            <a:grpSpLocks/>
          </p:cNvGrpSpPr>
          <p:nvPr/>
        </p:nvGrpSpPr>
        <p:grpSpPr bwMode="auto">
          <a:xfrm>
            <a:off x="2838604" y="796926"/>
            <a:ext cx="5925689" cy="3743329"/>
            <a:chOff x="1344" y="550"/>
            <a:chExt cx="2807" cy="2358"/>
          </a:xfrm>
        </p:grpSpPr>
        <p:sp>
          <p:nvSpPr>
            <p:cNvPr id="5" name="AutoShape 46"/>
            <p:cNvSpPr>
              <a:spLocks noChangeArrowheads="1"/>
            </p:cNvSpPr>
            <p:nvPr/>
          </p:nvSpPr>
          <p:spPr bwMode="auto">
            <a:xfrm rot="2678833">
              <a:off x="2346" y="903"/>
              <a:ext cx="813" cy="1110"/>
            </a:xfrm>
            <a:custGeom>
              <a:avLst/>
              <a:gdLst>
                <a:gd name="T0" fmla="*/ 0 w 917"/>
                <a:gd name="T1" fmla="*/ 0 h 917"/>
                <a:gd name="T2" fmla="*/ 0 w 917"/>
                <a:gd name="T3" fmla="*/ 0 h 917"/>
                <a:gd name="T4" fmla="*/ 0 w 917"/>
                <a:gd name="T5" fmla="*/ 0 h 917"/>
                <a:gd name="T6" fmla="*/ 0 w 917"/>
                <a:gd name="T7" fmla="*/ 0 h 917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400 w 917"/>
                <a:gd name="T13" fmla="*/ 5400 h 917"/>
                <a:gd name="T14" fmla="*/ 16200 w 917"/>
                <a:gd name="T15" fmla="*/ 16200 h 9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7" h="917">
                  <a:moveTo>
                    <a:pt x="459" y="0"/>
                  </a:moveTo>
                  <a:lnTo>
                    <a:pt x="630" y="172"/>
                  </a:lnTo>
                  <a:lnTo>
                    <a:pt x="745" y="58"/>
                  </a:lnTo>
                  <a:lnTo>
                    <a:pt x="688" y="0"/>
                  </a:lnTo>
                  <a:lnTo>
                    <a:pt x="917" y="0"/>
                  </a:lnTo>
                  <a:lnTo>
                    <a:pt x="917" y="229"/>
                  </a:lnTo>
                  <a:lnTo>
                    <a:pt x="859" y="172"/>
                  </a:lnTo>
                  <a:lnTo>
                    <a:pt x="745" y="287"/>
                  </a:lnTo>
                  <a:lnTo>
                    <a:pt x="917" y="459"/>
                  </a:lnTo>
                  <a:lnTo>
                    <a:pt x="745" y="630"/>
                  </a:lnTo>
                  <a:lnTo>
                    <a:pt x="859" y="745"/>
                  </a:lnTo>
                  <a:lnTo>
                    <a:pt x="917" y="688"/>
                  </a:lnTo>
                  <a:lnTo>
                    <a:pt x="917" y="917"/>
                  </a:lnTo>
                  <a:lnTo>
                    <a:pt x="688" y="917"/>
                  </a:lnTo>
                  <a:lnTo>
                    <a:pt x="745" y="859"/>
                  </a:lnTo>
                  <a:lnTo>
                    <a:pt x="630" y="745"/>
                  </a:lnTo>
                  <a:lnTo>
                    <a:pt x="459" y="917"/>
                  </a:lnTo>
                  <a:lnTo>
                    <a:pt x="287" y="745"/>
                  </a:lnTo>
                  <a:lnTo>
                    <a:pt x="172" y="859"/>
                  </a:lnTo>
                  <a:lnTo>
                    <a:pt x="229" y="917"/>
                  </a:lnTo>
                  <a:lnTo>
                    <a:pt x="0" y="917"/>
                  </a:lnTo>
                  <a:lnTo>
                    <a:pt x="0" y="688"/>
                  </a:lnTo>
                  <a:lnTo>
                    <a:pt x="58" y="745"/>
                  </a:lnTo>
                  <a:lnTo>
                    <a:pt x="172" y="630"/>
                  </a:lnTo>
                  <a:lnTo>
                    <a:pt x="0" y="459"/>
                  </a:lnTo>
                  <a:lnTo>
                    <a:pt x="172" y="287"/>
                  </a:lnTo>
                  <a:lnTo>
                    <a:pt x="172" y="284"/>
                  </a:lnTo>
                  <a:lnTo>
                    <a:pt x="125" y="331"/>
                  </a:lnTo>
                  <a:lnTo>
                    <a:pt x="241" y="219"/>
                  </a:lnTo>
                  <a:lnTo>
                    <a:pt x="277" y="183"/>
                  </a:lnTo>
                  <a:lnTo>
                    <a:pt x="362" y="100"/>
                  </a:lnTo>
                  <a:lnTo>
                    <a:pt x="319" y="141"/>
                  </a:lnTo>
                  <a:lnTo>
                    <a:pt x="295" y="165"/>
                  </a:lnTo>
                  <a:lnTo>
                    <a:pt x="459" y="0"/>
                  </a:lnTo>
                  <a:close/>
                </a:path>
              </a:pathLst>
            </a:custGeom>
            <a:gradFill rotWithShape="1">
              <a:gsLst>
                <a:gs pos="0">
                  <a:srgbClr val="CC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anchor="ctr" anchorCtr="1"/>
            <a:lstStyle/>
            <a:p>
              <a:endParaRPr lang="en-US" sz="1050" dirty="0">
                <a:solidFill>
                  <a:srgbClr val="000000"/>
                </a:solidFill>
                <a:latin typeface="Calibiri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10800000">
              <a:off x="1693" y="1156"/>
              <a:ext cx="336" cy="8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Simple – 1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Medium – 2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Complex – 3</a:t>
              </a:r>
            </a:p>
          </p:txBody>
        </p:sp>
        <p:sp>
          <p:nvSpPr>
            <p:cNvPr id="7" name="AutoShape 53"/>
            <p:cNvSpPr>
              <a:spLocks noChangeArrowheads="1"/>
            </p:cNvSpPr>
            <p:nvPr/>
          </p:nvSpPr>
          <p:spPr bwMode="auto">
            <a:xfrm rot="16200000">
              <a:off x="2618" y="2029"/>
              <a:ext cx="271" cy="1488"/>
            </a:xfrm>
            <a:prstGeom prst="flowChartAlternateProcess">
              <a:avLst/>
            </a:prstGeom>
            <a:gradFill rotWithShape="1">
              <a:gsLst>
                <a:gs pos="0">
                  <a:srgbClr val="99CCFF"/>
                </a:gs>
                <a:gs pos="50000">
                  <a:srgbClr val="CCFFFF"/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r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Validation Complexity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468" y="1154"/>
              <a:ext cx="336" cy="8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Simple – 1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Medium – 2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Complex – 3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 rot="16200000">
              <a:off x="2584" y="1967"/>
              <a:ext cx="336" cy="8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Simple – 1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Medium – 2</a:t>
              </a:r>
            </a:p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Complex – 3</a:t>
              </a:r>
            </a:p>
          </p:txBody>
        </p:sp>
        <p:sp>
          <p:nvSpPr>
            <p:cNvPr id="10" name="AutoShape 69"/>
            <p:cNvSpPr>
              <a:spLocks noChangeArrowheads="1"/>
            </p:cNvSpPr>
            <p:nvPr/>
          </p:nvSpPr>
          <p:spPr bwMode="auto">
            <a:xfrm>
              <a:off x="3880" y="890"/>
              <a:ext cx="271" cy="1634"/>
            </a:xfrm>
            <a:prstGeom prst="flowChartAlternateProcess">
              <a:avLst/>
            </a:prstGeom>
            <a:gradFill rotWithShape="1">
              <a:gsLst>
                <a:gs pos="0">
                  <a:srgbClr val="99CCFF"/>
                </a:gs>
                <a:gs pos="50000">
                  <a:srgbClr val="CCFFFF"/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r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Complexity of </a:t>
              </a:r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Interfaces</a:t>
              </a:r>
              <a:endParaRPr lang="en-US" sz="1050" dirty="0">
                <a:solidFill>
                  <a:srgbClr val="000000"/>
                </a:solidFill>
                <a:latin typeface="Calibri" pitchFamily="34" charset="0"/>
                <a:cs typeface="Lucida Sans Unicode" pitchFamily="34" charset="0"/>
              </a:endParaRPr>
            </a:p>
          </p:txBody>
        </p:sp>
        <p:sp>
          <p:nvSpPr>
            <p:cNvPr id="11" name="Oval 74"/>
            <p:cNvSpPr>
              <a:spLocks noChangeArrowheads="1"/>
            </p:cNvSpPr>
            <p:nvPr/>
          </p:nvSpPr>
          <p:spPr bwMode="auto">
            <a:xfrm>
              <a:off x="2391" y="1123"/>
              <a:ext cx="691" cy="691"/>
            </a:xfrm>
            <a:prstGeom prst="ellipse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Test Requirement Classification</a:t>
              </a:r>
            </a:p>
          </p:txBody>
        </p:sp>
        <p:sp>
          <p:nvSpPr>
            <p:cNvPr id="12" name="AutoShape 89"/>
            <p:cNvSpPr>
              <a:spLocks noChangeArrowheads="1"/>
            </p:cNvSpPr>
            <p:nvPr/>
          </p:nvSpPr>
          <p:spPr bwMode="auto">
            <a:xfrm>
              <a:off x="1537" y="550"/>
              <a:ext cx="2417" cy="432"/>
            </a:xfrm>
            <a:prstGeom prst="ellipseRibbon">
              <a:avLst>
                <a:gd name="adj1" fmla="val 31875"/>
                <a:gd name="adj2" fmla="val 61111"/>
                <a:gd name="adj3" fmla="val 21458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99CCFF"/>
              </a:solidFill>
              <a:round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Classifying</a:t>
              </a:r>
            </a:p>
            <a:p>
              <a:pPr algn="ctr"/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Test Requirements</a:t>
              </a:r>
            </a:p>
          </p:txBody>
        </p:sp>
        <p:sp>
          <p:nvSpPr>
            <p:cNvPr id="13" name="AutoShape 51"/>
            <p:cNvSpPr>
              <a:spLocks noChangeArrowheads="1"/>
            </p:cNvSpPr>
            <p:nvPr/>
          </p:nvSpPr>
          <p:spPr bwMode="auto">
            <a:xfrm rot="10800000">
              <a:off x="1344" y="909"/>
              <a:ext cx="271" cy="1638"/>
            </a:xfrm>
            <a:prstGeom prst="flowChartAlternateProcess">
              <a:avLst/>
            </a:prstGeom>
            <a:gradFill rotWithShape="1">
              <a:gsLst>
                <a:gs pos="0">
                  <a:srgbClr val="99CCFF"/>
                </a:gs>
                <a:gs pos="50000">
                  <a:srgbClr val="CCFFFF"/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rIns="0" anchor="ctr" anchorCtr="1"/>
            <a:lstStyle/>
            <a:p>
              <a:pPr algn="ctr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Lucida Sans Unicode" pitchFamily="34" charset="0"/>
                </a:rPr>
                <a:t>Test Data Setup Complexity</a:t>
              </a:r>
            </a:p>
          </p:txBody>
        </p:sp>
      </p:grpSp>
      <p:pic>
        <p:nvPicPr>
          <p:cNvPr id="14" name="Picture 2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27" y="1500191"/>
            <a:ext cx="2653176" cy="303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42" y="4629142"/>
            <a:ext cx="5385549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499060" y="5892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hlinkClick r:id="" action="ppaction://noaction"/>
              </a:rPr>
              <a:t>Back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5929462" y="6676418"/>
            <a:ext cx="578034" cy="1053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C9F2F1-5B60-4828-8D48-CC3CA0267DF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iri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iri"/>
              <a:ea typeface="+mn-ea"/>
              <a:cs typeface="Arial" charset="0"/>
            </a:endParaRPr>
          </a:p>
        </p:txBody>
      </p:sp>
      <p:pic>
        <p:nvPicPr>
          <p:cNvPr id="18" name="Picture 2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2" y="1500191"/>
            <a:ext cx="2188723" cy="303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2"/>
          <p:cNvSpPr txBox="1">
            <a:spLocks/>
          </p:cNvSpPr>
          <p:nvPr/>
        </p:nvSpPr>
        <p:spPr bwMode="auto">
          <a:xfrm>
            <a:off x="274320" y="91440"/>
            <a:ext cx="10945654" cy="640080"/>
          </a:xfrm>
          <a:prstGeom prst="rect">
            <a:avLst/>
          </a:prstGeom>
          <a:extLst/>
        </p:spPr>
        <p:txBody>
          <a:bodyPr vert="horz" wrap="square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Arial" pitchFamily="34" charset="0"/>
              </a:rPr>
              <a:t>Test Requirement Classification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7156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10.xml><?xml version="1.0" encoding="utf-8"?>
<a:theme xmlns:a="http://schemas.openxmlformats.org/drawingml/2006/main" name="COLD GRAY WITH BAR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1.xml><?xml version="1.0" encoding="utf-8"?>
<a:theme xmlns:a="http://schemas.openxmlformats.org/drawingml/2006/main" name="7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2.xml><?xml version="1.0" encoding="utf-8"?>
<a:theme xmlns:a="http://schemas.openxmlformats.org/drawingml/2006/main" name="1_Corp PPT Template 2014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ppt/theme/theme13.xml><?xml version="1.0" encoding="utf-8"?>
<a:theme xmlns:a="http://schemas.openxmlformats.org/drawingml/2006/main" name="TCS Presentation_Template">
  <a:themeElements>
    <a:clrScheme name="T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CCFF6"/>
      </a:accent1>
      <a:accent2>
        <a:srgbClr val="D5D10E"/>
      </a:accent2>
      <a:accent3>
        <a:srgbClr val="C9C1B7"/>
      </a:accent3>
      <a:accent4>
        <a:srgbClr val="FCC05D"/>
      </a:accent4>
      <a:accent5>
        <a:srgbClr val="76C76D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6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Override1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  <a:fontScheme name="TCS Font">
    <a:majorFont>
      <a:latin typeface="Myriad Pro"/>
      <a:ea typeface=""/>
      <a:cs typeface=""/>
    </a:majorFont>
    <a:minorFont>
      <a:latin typeface="Myriad Pr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  <a:fontScheme name="TCS Font">
    <a:majorFont>
      <a:latin typeface="Myriad Pro"/>
      <a:ea typeface=""/>
      <a:cs typeface=""/>
    </a:majorFont>
    <a:minorFont>
      <a:latin typeface="Myriad Pr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0</TotalTime>
  <Words>1484</Words>
  <Application>Microsoft Office PowerPoint</Application>
  <PresentationFormat>Custom</PresentationFormat>
  <Paragraphs>345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Corp PPT Template 2014_16x9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6_Divider 2</vt:lpstr>
      <vt:lpstr>COLD GRAY WITH BARS</vt:lpstr>
      <vt:lpstr>7_Divider 2</vt:lpstr>
      <vt:lpstr>1_Corp PPT Template 2014_16x9</vt:lpstr>
      <vt:lpstr>TCS Presentation_Template</vt:lpstr>
      <vt:lpstr>MSM Model</vt:lpstr>
      <vt:lpstr>Progressive Journey towards MSM/Outcome based Model</vt:lpstr>
      <vt:lpstr>Key tenets for MSM</vt:lpstr>
      <vt:lpstr>PowerPoint Presentation</vt:lpstr>
      <vt:lpstr>PowerPoint Presentation</vt:lpstr>
      <vt:lpstr>Governance</vt:lpstr>
      <vt:lpstr>Cigna - Journey</vt:lpstr>
      <vt:lpstr>Appendix</vt:lpstr>
      <vt:lpstr>PowerPoint Presentation</vt:lpstr>
      <vt:lpstr>Sample Test Productivity Measurement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2016-11-09T19:49:34Z</dcterms:created>
  <dcterms:modified xsi:type="dcterms:W3CDTF">2016-11-10T03:44:51Z</dcterms:modified>
</cp:coreProperties>
</file>