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78" r:id="rId3"/>
  </p:sldMasterIdLst>
  <p:notesMasterIdLst>
    <p:notesMasterId r:id="rId9"/>
  </p:notesMasterIdLst>
  <p:sldIdLst>
    <p:sldId id="259" r:id="rId4"/>
    <p:sldId id="258" r:id="rId5"/>
    <p:sldId id="267" r:id="rId6"/>
    <p:sldId id="268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9494"/>
    <a:srgbClr val="00B050"/>
    <a:srgbClr val="005C5A"/>
    <a:srgbClr val="DCFF0F"/>
    <a:srgbClr val="BADD4B"/>
    <a:srgbClr val="004442"/>
    <a:srgbClr val="EBEBEB"/>
    <a:srgbClr val="004C4A"/>
    <a:srgbClr val="223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1928" autoAdjust="0"/>
  </p:normalViewPr>
  <p:slideViewPr>
    <p:cSldViewPr snapToGrid="0">
      <p:cViewPr varScale="1">
        <p:scale>
          <a:sx n="96" d="100"/>
          <a:sy n="96" d="100"/>
        </p:scale>
        <p:origin x="5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03BD7-F9AF-482B-AC67-FA9E7095E334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3C13-9C92-4C53-93F4-32B3442D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86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Regression Options:-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83C13-9C92-4C53-93F4-32B3442DE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2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152400"/>
            <a:ext cx="10058400" cy="487362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9128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78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15512" y="49400"/>
            <a:ext cx="9397549" cy="86007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400" b="0" u="none" cap="none" spc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47" y="60741"/>
            <a:ext cx="11348852" cy="64264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21" y="1417637"/>
            <a:ext cx="11237383" cy="45259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 sz="14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47" y="60742"/>
            <a:ext cx="11348852" cy="64264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64" y="97632"/>
            <a:ext cx="11750437" cy="4873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4" y="60325"/>
            <a:ext cx="11349037" cy="64293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306952" y="6518756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261949"/>
            <a:ext cx="12192000" cy="86007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400" b="0" u="none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8" Type="http://schemas.openxmlformats.org/officeDocument/2006/relationships/image" Target="../media/image2.jpe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304800"/>
            <a:ext cx="4064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727200" y="76201"/>
            <a:ext cx="100584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218" y="914400"/>
            <a:ext cx="1123738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endParaRPr lang="en-US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0972801" y="6311901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>
              <a:defRPr/>
            </a:pPr>
            <a:fld id="{4E31ABD2-E93C-403A-9A1C-98DC01F52EAE}" type="slidenum">
              <a:rPr lang="en-US" sz="1200" smtClean="0">
                <a:solidFill>
                  <a:srgbClr val="000000"/>
                </a:solidFill>
              </a:rPr>
              <a:pPr algn="r">
                <a:defRPr/>
              </a:pPr>
              <a:t>‹#›</a:t>
            </a:fld>
            <a:r>
              <a:rPr lang="en-US" sz="1200" dirty="0" smtClean="0">
                <a:solidFill>
                  <a:srgbClr val="000000"/>
                </a:solidFill>
              </a:rPr>
              <a:t> </a:t>
            </a:r>
            <a:endParaRPr lang="en-US" sz="1200" dirty="0">
              <a:solidFill>
                <a:srgbClr val="000000"/>
              </a:solidFill>
            </a:endParaRPr>
          </a:p>
        </p:txBody>
      </p:sp>
      <p:grpSp>
        <p:nvGrpSpPr>
          <p:cNvPr id="1031" name="Group 8"/>
          <p:cNvGrpSpPr>
            <a:grpSpLocks noChangeAspect="1"/>
          </p:cNvGrpSpPr>
          <p:nvPr/>
        </p:nvGrpSpPr>
        <p:grpSpPr bwMode="auto">
          <a:xfrm>
            <a:off x="567268" y="6426200"/>
            <a:ext cx="3230033" cy="279400"/>
            <a:chOff x="240" y="3744"/>
            <a:chExt cx="2055" cy="237"/>
          </a:xfrm>
        </p:grpSpPr>
        <p:sp>
          <p:nvSpPr>
            <p:cNvPr id="76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79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79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0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033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65946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225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160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8525"/>
            <a:ext cx="12192000" cy="6866525"/>
          </a:xfrm>
          <a:prstGeom prst="rect">
            <a:avLst/>
          </a:prstGeom>
        </p:spPr>
      </p:pic>
      <p:sp>
        <p:nvSpPr>
          <p:cNvPr id="99" name="Rectangle 98"/>
          <p:cNvSpPr/>
          <p:nvPr userDrawn="1"/>
        </p:nvSpPr>
        <p:spPr>
          <a:xfrm>
            <a:off x="3" y="-21357"/>
            <a:ext cx="12191999" cy="6879357"/>
          </a:xfrm>
          <a:prstGeom prst="rect">
            <a:avLst/>
          </a:prstGeom>
          <a:solidFill>
            <a:schemeClr val="bg1">
              <a:alpha val="6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-14739" y="6454297"/>
            <a:ext cx="12197531" cy="412231"/>
            <a:chOff x="-11054" y="4834327"/>
            <a:chExt cx="9148148" cy="309173"/>
          </a:xfrm>
        </p:grpSpPr>
        <p:sp>
          <p:nvSpPr>
            <p:cNvPr id="42" name="TextBox 41"/>
            <p:cNvSpPr txBox="1"/>
            <p:nvPr userDrawn="1"/>
          </p:nvSpPr>
          <p:spPr>
            <a:xfrm>
              <a:off x="6447934" y="4834327"/>
              <a:ext cx="2124566" cy="309173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 defTabSz="914377"/>
              <a:r>
                <a:rPr lang="en-US" sz="1000" dirty="0" smtClean="0">
                  <a:solidFill>
                    <a:srgbClr val="58595B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WWW.TCS.COM | TCS CONFIDENTIAL</a:t>
              </a:r>
              <a:endParaRPr lang="en-US" sz="1000" dirty="0">
                <a:solidFill>
                  <a:srgbClr val="58595B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44" name="Straight Connector 43"/>
            <p:cNvCxnSpPr/>
            <p:nvPr userDrawn="1"/>
          </p:nvCxnSpPr>
          <p:spPr>
            <a:xfrm flipH="1">
              <a:off x="-11054" y="4834327"/>
              <a:ext cx="9148148" cy="0"/>
            </a:xfrm>
            <a:prstGeom prst="line">
              <a:avLst/>
            </a:prstGeom>
            <a:ln>
              <a:solidFill>
                <a:srgbClr val="A69C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 userDrawn="1"/>
        </p:nvSpPr>
        <p:spPr>
          <a:xfrm>
            <a:off x="0" y="-8523"/>
            <a:ext cx="12192000" cy="2421523"/>
          </a:xfrm>
          <a:prstGeom prst="rect">
            <a:avLst/>
          </a:prstGeom>
          <a:gradFill flip="none" rotWithShape="1">
            <a:gsLst>
              <a:gs pos="0">
                <a:srgbClr val="58595B"/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400" dirty="0">
              <a:solidFill>
                <a:prstClr val="white"/>
              </a:solidFill>
            </a:endParaRPr>
          </a:p>
        </p:txBody>
      </p:sp>
      <p:grpSp>
        <p:nvGrpSpPr>
          <p:cNvPr id="86" name="Group 85"/>
          <p:cNvGrpSpPr/>
          <p:nvPr userDrawn="1"/>
        </p:nvGrpSpPr>
        <p:grpSpPr>
          <a:xfrm>
            <a:off x="-1" y="73823"/>
            <a:ext cx="1569196" cy="505759"/>
            <a:chOff x="0" y="73824"/>
            <a:chExt cx="1569196" cy="505758"/>
          </a:xfrm>
          <a:solidFill>
            <a:schemeClr val="bg1">
              <a:alpha val="32000"/>
            </a:schemeClr>
          </a:solidFill>
        </p:grpSpPr>
        <p:sp>
          <p:nvSpPr>
            <p:cNvPr id="87" name="Rectangle 86"/>
            <p:cNvSpPr/>
            <p:nvPr userDrawn="1"/>
          </p:nvSpPr>
          <p:spPr>
            <a:xfrm>
              <a:off x="571992" y="366399"/>
              <a:ext cx="997204" cy="211636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88" name="Rectangle 87"/>
            <p:cNvSpPr/>
            <p:nvPr userDrawn="1"/>
          </p:nvSpPr>
          <p:spPr>
            <a:xfrm>
              <a:off x="1385" y="367946"/>
              <a:ext cx="491905" cy="211636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89" name="Rectangle 88"/>
            <p:cNvSpPr/>
            <p:nvPr userDrawn="1"/>
          </p:nvSpPr>
          <p:spPr>
            <a:xfrm>
              <a:off x="570607" y="73824"/>
              <a:ext cx="997204" cy="211636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90" name="Rectangle 89"/>
            <p:cNvSpPr/>
            <p:nvPr userDrawn="1"/>
          </p:nvSpPr>
          <p:spPr>
            <a:xfrm>
              <a:off x="0" y="75371"/>
              <a:ext cx="491905" cy="211636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4" name="Rectangle 71"/>
          <p:cNvSpPr txBox="1">
            <a:spLocks noChangeArrowheads="1"/>
          </p:cNvSpPr>
          <p:nvPr userDrawn="1"/>
        </p:nvSpPr>
        <p:spPr bwMode="auto">
          <a:xfrm>
            <a:off x="11307235" y="6467128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defTabSz="914377" eaLnBrk="1" hangingPunct="1"/>
            <a:fld id="{7D4D2874-4989-4003-97C2-540FB9294C60}" type="slidenum">
              <a:rPr lang="en-US" sz="1467">
                <a:solidFill>
                  <a:srgbClr val="58595B"/>
                </a:solidFill>
                <a:latin typeface="Calibri" pitchFamily="34" charset="0"/>
              </a:rPr>
              <a:pPr algn="ctr" defTabSz="914377" eaLnBrk="1" hangingPunct="1"/>
              <a:t>‹#›</a:t>
            </a:fld>
            <a:r>
              <a:rPr lang="en-US" sz="1867" dirty="0">
                <a:solidFill>
                  <a:srgbClr val="58595B"/>
                </a:solidFill>
                <a:latin typeface="Calibri" pitchFamily="34" charset="0"/>
              </a:rPr>
              <a:t> </a:t>
            </a:r>
          </a:p>
        </p:txBody>
      </p:sp>
      <p:grpSp>
        <p:nvGrpSpPr>
          <p:cNvPr id="29" name="Group 15"/>
          <p:cNvGrpSpPr/>
          <p:nvPr/>
        </p:nvGrpSpPr>
        <p:grpSpPr>
          <a:xfrm>
            <a:off x="245951" y="6568695"/>
            <a:ext cx="3032359" cy="157228"/>
            <a:chOff x="68096" y="6650480"/>
            <a:chExt cx="2479041" cy="127000"/>
          </a:xfrm>
          <a:solidFill>
            <a:srgbClr val="58595B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1822716" y="6650480"/>
              <a:ext cx="724421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625428" y="6650480"/>
              <a:ext cx="1158115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 b="1" dirty="0">
                <a:solidFill>
                  <a:prstClr val="white"/>
                </a:solidFill>
              </a:endParaRPr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9" name="Picture 10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292" y="124754"/>
            <a:ext cx="515659" cy="45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9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5" r:id="rId4"/>
    <p:sldLayoutId id="2147483676" r:id="rId5"/>
    <p:sldLayoutId id="2147483677" r:id="rId6"/>
  </p:sldLayoutIdLst>
  <p:transition spd="slow">
    <p:pull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342882" algn="l" rtl="0" fontAlgn="base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Calibri" pitchFamily="34" charset="0"/>
        </a:defRPr>
      </a:lvl6pPr>
      <a:lvl7pPr marL="685766" algn="l" rtl="0" fontAlgn="base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Calibri" pitchFamily="34" charset="0"/>
        </a:defRPr>
      </a:lvl7pPr>
      <a:lvl8pPr marL="1028649" algn="l" rtl="0" fontAlgn="base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Calibri" pitchFamily="34" charset="0"/>
        </a:defRPr>
      </a:lvl8pPr>
      <a:lvl9pPr marL="1371532" algn="l" rtl="0" fontAlgn="base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Calibri" pitchFamily="34" charset="0"/>
        </a:defRPr>
      </a:lvl9pPr>
    </p:titleStyle>
    <p:bodyStyle>
      <a:lvl1pPr marL="257162" indent="-257162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1651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557185" indent="-214303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15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857208" indent="-171442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200091" indent="-171442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15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1542973" indent="-17144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Calibri" pitchFamily="34" charset="0"/>
          <a:cs typeface="Calibri" pitchFamily="34" charset="0"/>
        </a:defRPr>
      </a:lvl5pPr>
      <a:lvl6pPr marL="188585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8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rgbClr val="FDFDFD"/>
              </a:gs>
              <a:gs pos="0">
                <a:srgbClr val="ECEAEB"/>
              </a:gs>
              <a:gs pos="100000">
                <a:srgbClr val="EBE9EA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5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377">
              <a:defRPr/>
            </a:pPr>
            <a:endParaRPr lang="en-US" sz="16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0" name="Rectangle 71"/>
          <p:cNvSpPr txBox="1">
            <a:spLocks noChangeArrowheads="1"/>
          </p:cNvSpPr>
          <p:nvPr/>
        </p:nvSpPr>
        <p:spPr bwMode="auto">
          <a:xfrm>
            <a:off x="11414921" y="6437841"/>
            <a:ext cx="709441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725" tIns="60863" rIns="121725" bIns="60863"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defTabSz="914377">
              <a:defRPr/>
            </a:pPr>
            <a:fld id="{42A5C6B5-4FDF-4E96-98C6-F71BC0E44B5C}" type="slidenum">
              <a:rPr lang="en-US" sz="1600" smtClean="0">
                <a:solidFill>
                  <a:prstClr val="white"/>
                </a:solidFill>
              </a:rPr>
              <a:pPr algn="r" defTabSz="914377">
                <a:defRPr/>
              </a:pPr>
              <a:t>‹#›</a:t>
            </a:fld>
            <a:endParaRPr lang="en-US" sz="1600" dirty="0" smtClean="0">
              <a:solidFill>
                <a:prstClr val="white"/>
              </a:solidFill>
            </a:endParaRP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0" y="6019800"/>
            <a:ext cx="12192000" cy="0"/>
          </a:xfrm>
          <a:prstGeom prst="line">
            <a:avLst/>
          </a:prstGeom>
          <a:ln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4070839" y="-313"/>
            <a:ext cx="4106008" cy="2990088"/>
          </a:xfrm>
          <a:prstGeom prst="rect">
            <a:avLst/>
          </a:prstGeom>
          <a:solidFill>
            <a:srgbClr val="005DB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>
              <a:alpha val="16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098" y="699267"/>
            <a:ext cx="2234007" cy="1935143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633591" y="457200"/>
            <a:ext cx="9236468" cy="0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35000">
                  <a:srgbClr val="FFFFFF">
                    <a:alpha val="65000"/>
                  </a:srgbClr>
                </a:gs>
                <a:gs pos="68000">
                  <a:srgbClr val="FFFFFF">
                    <a:alpha val="6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4070840" y="4465190"/>
            <a:ext cx="4106008" cy="2403085"/>
          </a:xfrm>
          <a:prstGeom prst="rect">
            <a:avLst/>
          </a:prstGeom>
          <a:solidFill>
            <a:srgbClr val="005DB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67" dirty="0">
              <a:solidFill>
                <a:prstClr val="white"/>
              </a:solidFill>
            </a:endParaRPr>
          </a:p>
        </p:txBody>
      </p:sp>
      <p:pic>
        <p:nvPicPr>
          <p:cNvPr id="74" name="Picture 7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3" r="27626" b="22798"/>
          <a:stretch/>
        </p:blipFill>
        <p:spPr>
          <a:xfrm>
            <a:off x="4070839" y="4229100"/>
            <a:ext cx="4121544" cy="264373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663" y="2705507"/>
            <a:ext cx="5906879" cy="2024268"/>
          </a:xfrm>
          <a:prstGeom prst="rect">
            <a:avLst/>
          </a:prstGeom>
        </p:spPr>
      </p:pic>
      <p:sp>
        <p:nvSpPr>
          <p:cNvPr id="77" name="Rectangle 76"/>
          <p:cNvSpPr/>
          <p:nvPr userDrawn="1"/>
        </p:nvSpPr>
        <p:spPr>
          <a:xfrm>
            <a:off x="0" y="6030075"/>
            <a:ext cx="12192000" cy="838200"/>
          </a:xfrm>
          <a:prstGeom prst="rect">
            <a:avLst/>
          </a:prstGeom>
          <a:solidFill>
            <a:schemeClr val="tx1">
              <a:alpha val="44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78" name="Straight Connector 77"/>
          <p:cNvCxnSpPr/>
          <p:nvPr userDrawn="1"/>
        </p:nvCxnSpPr>
        <p:spPr>
          <a:xfrm>
            <a:off x="1477767" y="6022167"/>
            <a:ext cx="9236468" cy="0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35000">
                  <a:srgbClr val="FFFFFF">
                    <a:alpha val="65000"/>
                  </a:srgbClr>
                </a:gs>
                <a:gs pos="68000">
                  <a:srgbClr val="FFFFFF">
                    <a:alpha val="6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9" y="6305558"/>
            <a:ext cx="3733800" cy="4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7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ransition spd="slow">
    <p:pull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342882" algn="l" rtl="0" fontAlgn="base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Calibri" pitchFamily="34" charset="0"/>
        </a:defRPr>
      </a:lvl6pPr>
      <a:lvl7pPr marL="685766" algn="l" rtl="0" fontAlgn="base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Calibri" pitchFamily="34" charset="0"/>
        </a:defRPr>
      </a:lvl7pPr>
      <a:lvl8pPr marL="1028649" algn="l" rtl="0" fontAlgn="base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Calibri" pitchFamily="34" charset="0"/>
        </a:defRPr>
      </a:lvl8pPr>
      <a:lvl9pPr marL="1371532" algn="l" rtl="0" fontAlgn="base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Calibri" pitchFamily="34" charset="0"/>
        </a:defRPr>
      </a:lvl9pPr>
    </p:titleStyle>
    <p:bodyStyle>
      <a:lvl1pPr marL="257162" indent="-257162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1651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557185" indent="-214303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15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857208" indent="-171442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200091" indent="-171442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15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1542973" indent="-17144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Calibri" pitchFamily="34" charset="0"/>
          <a:cs typeface="Calibri" pitchFamily="34" charset="0"/>
        </a:defRPr>
      </a:lvl5pPr>
      <a:lvl6pPr marL="188585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8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microsoft.com/office/2007/relationships/hdphoto" Target="../media/hdphoto1.wdp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microsoft.com/office/2007/relationships/hdphoto" Target="../media/hdphoto1.wdp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47240"/>
            <a:ext cx="12192000" cy="1190845"/>
          </a:xfrm>
        </p:spPr>
        <p:txBody>
          <a:bodyPr anchor="t"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End to End Testing</a:t>
            </a:r>
            <a:r>
              <a:rPr lang="en-US" sz="2133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133" dirty="0">
                <a:solidFill>
                  <a:schemeClr val="bg1">
                    <a:lumMod val="50000"/>
                  </a:schemeClr>
                </a:solidFill>
              </a:rPr>
            </a:br>
            <a:endParaRPr lang="en-US" sz="2133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3900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 smtClean="0">
                <a:latin typeface="Myriad Pro"/>
              </a:rPr>
              <a:t>Been There, US Largest Healthcare Payer</a:t>
            </a:r>
            <a:endParaRPr lang="en-US" sz="2000" b="1" dirty="0">
              <a:latin typeface="Myriad Pr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785" y="887896"/>
            <a:ext cx="11586815" cy="13782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Key Asks on Services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308" y="1219200"/>
            <a:ext cx="1828800" cy="9409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b" anchorCtr="0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Engagement</a:t>
            </a:r>
          </a:p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Model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44522" y="1219200"/>
            <a:ext cx="1828800" cy="9409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b" anchorCtr="0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KA-KT &amp;</a:t>
            </a:r>
          </a:p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Management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57736" y="1219200"/>
            <a:ext cx="1828800" cy="9409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b" anchorCtr="0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Progressive</a:t>
            </a:r>
          </a:p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70950" y="1219200"/>
            <a:ext cx="1828800" cy="9409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b" anchorCtr="0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Demand </a:t>
            </a:r>
          </a:p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Management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84164" y="1219200"/>
            <a:ext cx="1828800" cy="9409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b" anchorCtr="0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TCOE and </a:t>
            </a:r>
          </a:p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Maturity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897380" y="1219200"/>
            <a:ext cx="1828800" cy="9409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b" anchorCtr="0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Domain </a:t>
            </a:r>
          </a:p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Expertise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786" y="2451655"/>
            <a:ext cx="11586814" cy="2072720"/>
          </a:xfrm>
          <a:prstGeom prst="rect">
            <a:avLst/>
          </a:prstGeom>
          <a:solidFill>
            <a:srgbClr val="EBEBEB">
              <a:alpha val="71000"/>
            </a:srgb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Rectangle 14"/>
          <p:cNvSpPr/>
          <p:nvPr/>
        </p:nvSpPr>
        <p:spPr>
          <a:xfrm>
            <a:off x="397568" y="2584175"/>
            <a:ext cx="6297987" cy="8917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Key Features offerings in Cigna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Outcome based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Productivity Commitments with Normalized Estimation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Digitized solution for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QA to QE Transformation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62806" y="2584174"/>
            <a:ext cx="4614820" cy="8917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Technology Offerings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Mainframes, Java, ETL, SQL, Oracle, VB,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7568" y="3546897"/>
            <a:ext cx="6297987" cy="8917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Product Offering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Trizetto</a:t>
            </a:r>
            <a:r>
              <a:rPr lang="en-US" sz="1100" dirty="0" smtClean="0">
                <a:solidFill>
                  <a:schemeClr val="tx1"/>
                </a:solidFill>
              </a:rPr>
              <a:t> Facets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McKesson – </a:t>
            </a:r>
            <a:r>
              <a:rPr lang="en-US" sz="1100" dirty="0" err="1" smtClean="0">
                <a:solidFill>
                  <a:schemeClr val="tx1"/>
                </a:solidFill>
              </a:rPr>
              <a:t>ClaimXten</a:t>
            </a:r>
            <a:r>
              <a:rPr lang="en-US" sz="1100" dirty="0" smtClean="0">
                <a:solidFill>
                  <a:schemeClr val="tx1"/>
                </a:solidFill>
              </a:rPr>
              <a:t> , Portico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PMHS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rot="19889836">
            <a:off x="4581569" y="3448443"/>
            <a:ext cx="4562475" cy="1015663"/>
          </a:xfrm>
          <a:prstGeom prst="rect">
            <a:avLst/>
          </a:prstGeom>
          <a:solidFill>
            <a:srgbClr val="8ED2ED">
              <a:alpha val="54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Slide is to showcase our breadth and depth of Service provided and service offerings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62806" y="3546897"/>
            <a:ext cx="4614820" cy="8917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Domain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Eligibility, Enrollment , Behavioral and Billing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Claims &amp; Banking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Provider &amp;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Gateway, CDHP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3129" y="4610100"/>
            <a:ext cx="11586814" cy="1762125"/>
          </a:xfrm>
          <a:prstGeom prst="rect">
            <a:avLst/>
          </a:prstGeom>
          <a:solidFill>
            <a:srgbClr val="EBEBEB">
              <a:alpha val="71000"/>
            </a:srgb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Placeholder to connect the Key Asks to the services offered in Cigna (Each of the offering will have a details linked here)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Outcome-based Model (Governance, Metrics, Delivery Methodology)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Facets details on KA/KT (Include Digitized Knowledge Academy, Boot Camp, App </a:t>
            </a:r>
            <a:r>
              <a:rPr lang="en-US" sz="1200" dirty="0" err="1" smtClean="0">
                <a:solidFill>
                  <a:schemeClr val="tx1"/>
                </a:solidFill>
              </a:rPr>
              <a:t>analyzer,Hiring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Core/Flex Model &amp; Demand Management (NTC, Core Knowledge retention)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Regression Strategy (Progressive </a:t>
            </a:r>
            <a:r>
              <a:rPr lang="en-US" sz="1200" dirty="0" err="1" smtClean="0">
                <a:solidFill>
                  <a:schemeClr val="tx1"/>
                </a:solidFill>
              </a:rPr>
              <a:t>reg</a:t>
            </a:r>
            <a:r>
              <a:rPr lang="en-US" sz="1200" dirty="0" smtClean="0">
                <a:solidFill>
                  <a:schemeClr val="tx1"/>
                </a:solidFill>
              </a:rPr>
              <a:t> approach, app analyzer, 4 Options)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Best Practices for TCOE Maturity - TIARA, TMO, PTMs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Domain experience details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Automation – DevOps, SV, E2E Testing, Cloud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TDM, TEM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988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>
            <a:stCxn id="89" idx="5"/>
          </p:cNvCxnSpPr>
          <p:nvPr/>
        </p:nvCxnSpPr>
        <p:spPr>
          <a:xfrm flipV="1">
            <a:off x="7243107" y="1820842"/>
            <a:ext cx="921406" cy="633006"/>
          </a:xfrm>
          <a:prstGeom prst="line">
            <a:avLst/>
          </a:prstGeom>
          <a:noFill/>
          <a:ln w="12700" cap="flat" cmpd="sng" algn="ctr">
            <a:solidFill>
              <a:srgbClr val="002776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52" name="Straight Connector 51"/>
          <p:cNvCxnSpPr/>
          <p:nvPr/>
        </p:nvCxnSpPr>
        <p:spPr>
          <a:xfrm>
            <a:off x="8164512" y="1820842"/>
            <a:ext cx="2427288" cy="0"/>
          </a:xfrm>
          <a:prstGeom prst="line">
            <a:avLst/>
          </a:prstGeom>
          <a:noFill/>
          <a:ln w="12700" cap="flat" cmpd="sng" algn="ctr">
            <a:solidFill>
              <a:srgbClr val="002776"/>
            </a:solidFill>
            <a:prstDash val="solid"/>
            <a:headEnd type="none"/>
            <a:tailEnd type="none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8254321" y="1858942"/>
            <a:ext cx="192405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rgbClr val="313131"/>
                </a:solidFill>
                <a:latin typeface="Calibri" charset="0"/>
                <a:ea typeface="Calibri" charset="0"/>
                <a:cs typeface="Calibri" charset="0"/>
              </a:rPr>
              <a:t>Physical workspace environment readiness</a:t>
            </a:r>
            <a:endParaRPr lang="en-US" sz="1200" dirty="0">
              <a:solidFill>
                <a:srgbClr val="31313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425770" y="1484769"/>
            <a:ext cx="228032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smtClean="0">
                <a:solidFill>
                  <a:srgbClr val="002776"/>
                </a:solidFill>
                <a:latin typeface="Calibri" charset="0"/>
                <a:ea typeface="Calibri" charset="0"/>
                <a:cs typeface="Calibri" charset="0"/>
              </a:rPr>
              <a:t>Technology and Facilities</a:t>
            </a:r>
            <a:endParaRPr lang="en-US" sz="1200" dirty="0">
              <a:solidFill>
                <a:srgbClr val="00277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6063570" y="1786028"/>
            <a:ext cx="1" cy="313514"/>
          </a:xfrm>
          <a:prstGeom prst="line">
            <a:avLst/>
          </a:prstGeom>
          <a:noFill/>
          <a:ln w="12700" cap="flat" cmpd="sng" algn="ctr">
            <a:solidFill>
              <a:srgbClr val="00A1DE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56" name="Straight Connector 55"/>
          <p:cNvCxnSpPr/>
          <p:nvPr/>
        </p:nvCxnSpPr>
        <p:spPr>
          <a:xfrm flipH="1">
            <a:off x="5009606" y="1786028"/>
            <a:ext cx="1053965" cy="0"/>
          </a:xfrm>
          <a:prstGeom prst="line">
            <a:avLst/>
          </a:prstGeom>
          <a:noFill/>
          <a:ln w="12700" cap="flat" cmpd="sng" algn="ctr">
            <a:solidFill>
              <a:srgbClr val="00A1DE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 flipH="1" flipV="1">
            <a:off x="5009606" y="1110932"/>
            <a:ext cx="5340" cy="675096"/>
          </a:xfrm>
          <a:prstGeom prst="line">
            <a:avLst/>
          </a:prstGeom>
          <a:noFill/>
          <a:ln w="12700" cap="flat" cmpd="sng" algn="ctr">
            <a:solidFill>
              <a:srgbClr val="00A1DE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5009606" y="1110932"/>
            <a:ext cx="2888513" cy="0"/>
          </a:xfrm>
          <a:prstGeom prst="line">
            <a:avLst/>
          </a:prstGeom>
          <a:noFill/>
          <a:ln w="12700" cap="flat" cmpd="sng" algn="ctr">
            <a:solidFill>
              <a:srgbClr val="00A1DE"/>
            </a:solidFill>
            <a:prstDash val="solid"/>
            <a:headEnd type="none"/>
            <a:tailEnd type="none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5273709" y="778556"/>
            <a:ext cx="297983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smtClean="0">
                <a:solidFill>
                  <a:srgbClr val="00A1DE"/>
                </a:solidFill>
                <a:latin typeface="Calibri" charset="0"/>
                <a:ea typeface="Calibri" charset="0"/>
                <a:cs typeface="Calibri" charset="0"/>
              </a:rPr>
              <a:t>Program/Operations Management</a:t>
            </a:r>
            <a:endParaRPr lang="en-US" sz="1200" dirty="0">
              <a:solidFill>
                <a:srgbClr val="00A1DE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96416" y="1149467"/>
            <a:ext cx="237811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rgbClr val="313131"/>
                </a:solidFill>
                <a:latin typeface="Calibri" charset="0"/>
                <a:ea typeface="Calibri" charset="0"/>
                <a:cs typeface="Calibri" charset="0"/>
              </a:rPr>
              <a:t>Governance Structure &amp; </a:t>
            </a:r>
            <a:r>
              <a:rPr lang="en-US" sz="1200" dirty="0" smtClean="0">
                <a:solidFill>
                  <a:srgbClr val="313131"/>
                </a:solidFill>
                <a:latin typeface="Calibri" charset="0"/>
                <a:ea typeface="Calibri" charset="0"/>
                <a:cs typeface="Calibri" charset="0"/>
              </a:rPr>
              <a:t>Reporting</a:t>
            </a:r>
            <a:endParaRPr lang="en-US" sz="1200" dirty="0">
              <a:solidFill>
                <a:srgbClr val="31313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H="1" flipV="1">
            <a:off x="3929971" y="1311134"/>
            <a:ext cx="944540" cy="1167233"/>
          </a:xfrm>
          <a:prstGeom prst="line">
            <a:avLst/>
          </a:prstGeom>
          <a:noFill/>
          <a:ln w="12700" cap="flat" cmpd="sng" algn="ctr">
            <a:solidFill>
              <a:srgbClr val="00A1DE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62" name="Straight Connector 61"/>
          <p:cNvCxnSpPr/>
          <p:nvPr/>
        </p:nvCxnSpPr>
        <p:spPr>
          <a:xfrm flipH="1">
            <a:off x="2143489" y="1311134"/>
            <a:ext cx="1786482" cy="0"/>
          </a:xfrm>
          <a:prstGeom prst="line">
            <a:avLst/>
          </a:prstGeom>
          <a:noFill/>
          <a:ln w="12700" cap="flat" cmpd="sng" algn="ctr">
            <a:solidFill>
              <a:srgbClr val="00A1DE"/>
            </a:solidFill>
            <a:prstDash val="solid"/>
            <a:headEnd type="none"/>
            <a:tailEnd type="none"/>
          </a:ln>
          <a:effectLst/>
        </p:spPr>
      </p:cxnSp>
      <p:sp>
        <p:nvSpPr>
          <p:cNvPr id="63" name="Rectangle 62"/>
          <p:cNvSpPr/>
          <p:nvPr/>
        </p:nvSpPr>
        <p:spPr>
          <a:xfrm>
            <a:off x="2329771" y="995579"/>
            <a:ext cx="158536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rgbClr val="00A1DE"/>
                </a:solidFill>
                <a:latin typeface="Calibri" charset="0"/>
                <a:ea typeface="Calibri" charset="0"/>
                <a:cs typeface="Calibri" charset="0"/>
              </a:rPr>
              <a:t>Collaborate</a:t>
            </a:r>
            <a:endParaRPr lang="en-US" sz="1200" dirty="0">
              <a:solidFill>
                <a:srgbClr val="00A1DE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43489" y="1333001"/>
            <a:ext cx="177165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rgbClr val="313131"/>
                </a:solidFill>
                <a:latin typeface="Calibri" charset="0"/>
                <a:ea typeface="Calibri" charset="0"/>
                <a:cs typeface="Calibri" charset="0"/>
              </a:rPr>
              <a:t>Readiness Check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rgbClr val="313131"/>
                </a:solidFill>
                <a:latin typeface="Calibri" charset="0"/>
                <a:ea typeface="Calibri" charset="0"/>
                <a:cs typeface="Calibri" charset="0"/>
              </a:rPr>
              <a:t>Determine Transition Effort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rgbClr val="313131"/>
                </a:solidFill>
                <a:latin typeface="Calibri" charset="0"/>
                <a:ea typeface="Calibri" charset="0"/>
                <a:cs typeface="Calibri" charset="0"/>
              </a:rPr>
              <a:t>Manage, Monitor Plan</a:t>
            </a:r>
            <a:endParaRPr lang="en-US" sz="1200" dirty="0" smtClean="0">
              <a:solidFill>
                <a:srgbClr val="31313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5" name="Straight Connector 64"/>
          <p:cNvCxnSpPr>
            <a:stCxn id="87" idx="1"/>
          </p:cNvCxnSpPr>
          <p:nvPr/>
        </p:nvCxnSpPr>
        <p:spPr>
          <a:xfrm>
            <a:off x="6372942" y="4844922"/>
            <a:ext cx="1309097" cy="431066"/>
          </a:xfrm>
          <a:prstGeom prst="line">
            <a:avLst/>
          </a:prstGeom>
          <a:noFill/>
          <a:ln w="12700" cap="flat" cmpd="sng" algn="ctr">
            <a:solidFill>
              <a:srgbClr val="3C8A2E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66" name="Straight Connector 65"/>
          <p:cNvCxnSpPr/>
          <p:nvPr/>
        </p:nvCxnSpPr>
        <p:spPr>
          <a:xfrm>
            <a:off x="4665915" y="5275988"/>
            <a:ext cx="3016124" cy="0"/>
          </a:xfrm>
          <a:prstGeom prst="line">
            <a:avLst/>
          </a:prstGeom>
          <a:noFill/>
          <a:ln w="12700" cap="flat" cmpd="sng" algn="ctr">
            <a:solidFill>
              <a:srgbClr val="3C8A2E"/>
            </a:solidFill>
            <a:prstDash val="solid"/>
            <a:headEnd type="none"/>
            <a:tailEnd type="none"/>
          </a:ln>
          <a:effectLst/>
        </p:spPr>
      </p:cxnSp>
      <p:sp>
        <p:nvSpPr>
          <p:cNvPr id="67" name="Rectangle 66"/>
          <p:cNvSpPr/>
          <p:nvPr/>
        </p:nvSpPr>
        <p:spPr>
          <a:xfrm>
            <a:off x="4909499" y="4937344"/>
            <a:ext cx="184055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smtClean="0">
                <a:solidFill>
                  <a:srgbClr val="3C8A2E"/>
                </a:solidFill>
                <a:latin typeface="Calibri" charset="0"/>
                <a:ea typeface="Calibri" charset="0"/>
                <a:cs typeface="Calibri" charset="0"/>
              </a:rPr>
              <a:t>Knowledge Transfer</a:t>
            </a:r>
            <a:endParaRPr lang="en-US" sz="1200" dirty="0">
              <a:solidFill>
                <a:srgbClr val="3C8A2E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692366" y="5342736"/>
            <a:ext cx="298967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200" dirty="0" smtClean="0">
                <a:solidFill>
                  <a:srgbClr val="313131"/>
                </a:solidFill>
                <a:latin typeface="Calibri" charset="0"/>
                <a:ea typeface="Calibri" charset="0"/>
                <a:cs typeface="Calibri" charset="0"/>
              </a:rPr>
              <a:t>Capture Knowledge and conduct activities to share process and system information required to deliver in-scope services</a:t>
            </a:r>
            <a:endParaRPr lang="en-US" sz="1200" dirty="0">
              <a:solidFill>
                <a:srgbClr val="31313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7243107" y="3934921"/>
            <a:ext cx="954064" cy="404347"/>
          </a:xfrm>
          <a:prstGeom prst="line">
            <a:avLst/>
          </a:prstGeom>
          <a:noFill/>
          <a:ln w="12700" cap="flat" cmpd="sng" algn="ctr">
            <a:solidFill>
              <a:srgbClr val="002776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8197171" y="3934921"/>
            <a:ext cx="2696251" cy="0"/>
          </a:xfrm>
          <a:prstGeom prst="line">
            <a:avLst/>
          </a:prstGeom>
          <a:noFill/>
          <a:ln w="12700" cap="flat" cmpd="sng" algn="ctr">
            <a:solidFill>
              <a:srgbClr val="002776"/>
            </a:solidFill>
            <a:prstDash val="solid"/>
            <a:headEnd type="none"/>
            <a:tailEnd type="none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8465183" y="3592044"/>
            <a:ext cx="242823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smtClean="0">
                <a:solidFill>
                  <a:srgbClr val="002776"/>
                </a:solidFill>
                <a:latin typeface="Calibri" charset="0"/>
                <a:ea typeface="Calibri" charset="0"/>
                <a:cs typeface="Calibri" charset="0"/>
              </a:rPr>
              <a:t>People and Communication</a:t>
            </a:r>
            <a:endParaRPr lang="en-US" sz="1200" dirty="0">
              <a:solidFill>
                <a:srgbClr val="00277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253539" y="3970673"/>
            <a:ext cx="2452560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200" dirty="0" smtClean="0">
                <a:solidFill>
                  <a:srgbClr val="313131"/>
                </a:solidFill>
                <a:latin typeface="Calibri" charset="0"/>
                <a:ea typeface="Calibri" charset="0"/>
                <a:cs typeface="Calibri" charset="0"/>
              </a:rPr>
              <a:t>Assignment and recruitment of staff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200" dirty="0" smtClean="0">
                <a:solidFill>
                  <a:srgbClr val="313131"/>
                </a:solidFill>
                <a:latin typeface="Calibri" charset="0"/>
                <a:ea typeface="Calibri" charset="0"/>
                <a:cs typeface="Calibri" charset="0"/>
              </a:rPr>
              <a:t>Plan and deliver all Communications required for transition</a:t>
            </a:r>
            <a:endParaRPr lang="en-US" sz="1200" dirty="0">
              <a:solidFill>
                <a:srgbClr val="31313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3929971" y="3906534"/>
            <a:ext cx="722643" cy="174285"/>
          </a:xfrm>
          <a:prstGeom prst="line">
            <a:avLst/>
          </a:prstGeom>
          <a:noFill/>
          <a:ln w="12700" cap="flat" cmpd="sng" algn="ctr">
            <a:solidFill>
              <a:srgbClr val="3C8A2E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 flipH="1">
            <a:off x="1752600" y="4080819"/>
            <a:ext cx="2188164" cy="0"/>
          </a:xfrm>
          <a:prstGeom prst="line">
            <a:avLst/>
          </a:prstGeom>
          <a:noFill/>
          <a:ln w="12700" cap="flat" cmpd="sng" algn="ctr">
            <a:solidFill>
              <a:srgbClr val="3C8A2E"/>
            </a:solidFill>
            <a:prstDash val="solid"/>
            <a:headEnd type="none"/>
            <a:tailEnd type="none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1999878" y="3737620"/>
            <a:ext cx="166156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smtClean="0">
                <a:solidFill>
                  <a:srgbClr val="3C8A2E"/>
                </a:solidFill>
                <a:latin typeface="Calibri" charset="0"/>
                <a:ea typeface="Calibri" charset="0"/>
                <a:cs typeface="Calibri" charset="0"/>
              </a:rPr>
              <a:t>Service Readiness</a:t>
            </a:r>
            <a:endParaRPr lang="en-US" sz="1200" dirty="0">
              <a:solidFill>
                <a:srgbClr val="3C8A2E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745571" y="4125269"/>
            <a:ext cx="219867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dirty="0" smtClean="0">
                <a:solidFill>
                  <a:srgbClr val="313131"/>
                </a:solidFill>
                <a:latin typeface="Calibri" charset="0"/>
                <a:ea typeface="Calibri" charset="0"/>
                <a:cs typeface="Calibri" charset="0"/>
              </a:rPr>
              <a:t>Readiness check before go-live on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rgbClr val="313131"/>
                </a:solidFill>
                <a:latin typeface="Calibri" charset="0"/>
                <a:ea typeface="Calibri" charset="0"/>
                <a:cs typeface="Calibri" charset="0"/>
              </a:rPr>
              <a:t>Connectivity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rgbClr val="313131"/>
                </a:solidFill>
                <a:latin typeface="Calibri" charset="0"/>
                <a:ea typeface="Calibri" charset="0"/>
                <a:cs typeface="Calibri" charset="0"/>
              </a:rPr>
              <a:t>Access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rgbClr val="313131"/>
                </a:solidFill>
                <a:latin typeface="Calibri" charset="0"/>
                <a:ea typeface="Calibri" charset="0"/>
                <a:cs typeface="Calibri" charset="0"/>
              </a:rPr>
              <a:t>Completion of KT</a:t>
            </a:r>
            <a:endParaRPr lang="en-US" sz="1200" dirty="0">
              <a:solidFill>
                <a:srgbClr val="31313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4971" y="86902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8C8C8C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endParaRPr lang="en-US" sz="2800" b="1" dirty="0">
              <a:solidFill>
                <a:srgbClr val="8C8C8C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20571" y="670978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C8C8C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endParaRPr lang="en-US" sz="2800" b="1" dirty="0">
              <a:solidFill>
                <a:srgbClr val="8C8C8C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120971" y="1377048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C8C8C"/>
                </a:solidFill>
                <a:latin typeface="Calibri" charset="0"/>
                <a:ea typeface="Calibri" charset="0"/>
                <a:cs typeface="Calibri" charset="0"/>
              </a:rPr>
              <a:t>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07471" y="362605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8C8C8C"/>
                </a:solidFill>
                <a:latin typeface="Calibri" charset="0"/>
                <a:ea typeface="Calibri" charset="0"/>
                <a:cs typeface="Calibri" charset="0"/>
              </a:rPr>
              <a:t>6</a:t>
            </a:r>
            <a:endParaRPr lang="en-US" sz="2800" b="1" dirty="0">
              <a:solidFill>
                <a:srgbClr val="8C8C8C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590493" y="481951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C8C8C"/>
                </a:solidFill>
                <a:latin typeface="Calibri" charset="0"/>
                <a:ea typeface="Calibri" charset="0"/>
                <a:cs typeface="Calibri" charset="0"/>
              </a:rPr>
              <a:t>5</a:t>
            </a:r>
            <a:endParaRPr lang="en-US" sz="2800" b="1" dirty="0">
              <a:solidFill>
                <a:srgbClr val="8C8C8C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160383" y="3484323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C8C8C"/>
                </a:solidFill>
                <a:latin typeface="Calibri" charset="0"/>
                <a:ea typeface="Calibri" charset="0"/>
                <a:cs typeface="Calibri" charset="0"/>
              </a:rPr>
              <a:t>4</a:t>
            </a:r>
            <a:endParaRPr lang="en-US" sz="2800" b="1" dirty="0">
              <a:solidFill>
                <a:srgbClr val="8C8C8C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4643089" y="1997582"/>
            <a:ext cx="2831440" cy="2847340"/>
            <a:chOff x="2113671" y="1005205"/>
            <a:chExt cx="5297538" cy="5327280"/>
          </a:xfrm>
        </p:grpSpPr>
        <p:sp>
          <p:nvSpPr>
            <p:cNvPr id="84" name="Hexagon 83"/>
            <p:cNvSpPr/>
            <p:nvPr/>
          </p:nvSpPr>
          <p:spPr>
            <a:xfrm>
              <a:off x="3765601" y="2788525"/>
              <a:ext cx="2009043" cy="1731932"/>
            </a:xfrm>
            <a:prstGeom prst="hexagon">
              <a:avLst/>
            </a:prstGeom>
            <a:solidFill>
              <a:srgbClr val="81BC00"/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Hexagon 84"/>
            <p:cNvSpPr/>
            <p:nvPr/>
          </p:nvSpPr>
          <p:spPr>
            <a:xfrm>
              <a:off x="2113671" y="1904738"/>
              <a:ext cx="2009043" cy="1731932"/>
            </a:xfrm>
            <a:prstGeom prst="hexagon">
              <a:avLst/>
            </a:prstGeom>
            <a:solidFill>
              <a:srgbClr val="00A1DE"/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Hexagon 85"/>
            <p:cNvSpPr/>
            <p:nvPr/>
          </p:nvSpPr>
          <p:spPr>
            <a:xfrm>
              <a:off x="2131492" y="3710826"/>
              <a:ext cx="2009043" cy="1731932"/>
            </a:xfrm>
            <a:prstGeom prst="hexagon">
              <a:avLst/>
            </a:prstGeom>
            <a:solidFill>
              <a:srgbClr val="3C8A2E"/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Hexagon 86"/>
            <p:cNvSpPr/>
            <p:nvPr/>
          </p:nvSpPr>
          <p:spPr>
            <a:xfrm>
              <a:off x="3774113" y="4600553"/>
              <a:ext cx="2009043" cy="1731932"/>
            </a:xfrm>
            <a:prstGeom prst="hexagon">
              <a:avLst/>
            </a:prstGeom>
            <a:solidFill>
              <a:srgbClr val="3C8A2E"/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Hexagon 87"/>
            <p:cNvSpPr/>
            <p:nvPr/>
          </p:nvSpPr>
          <p:spPr>
            <a:xfrm>
              <a:off x="5402166" y="3676709"/>
              <a:ext cx="2009043" cy="1731932"/>
            </a:xfrm>
            <a:prstGeom prst="hexagon">
              <a:avLst/>
            </a:prstGeom>
            <a:solidFill>
              <a:srgbClr val="002776"/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" name="Hexagon 88"/>
            <p:cNvSpPr/>
            <p:nvPr/>
          </p:nvSpPr>
          <p:spPr>
            <a:xfrm>
              <a:off x="5402166" y="1858864"/>
              <a:ext cx="2009043" cy="1731932"/>
            </a:xfrm>
            <a:prstGeom prst="hexagon">
              <a:avLst/>
            </a:prstGeom>
            <a:solidFill>
              <a:srgbClr val="002776"/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" name="Hexagon 89"/>
            <p:cNvSpPr/>
            <p:nvPr/>
          </p:nvSpPr>
          <p:spPr>
            <a:xfrm>
              <a:off x="3753720" y="1005205"/>
              <a:ext cx="2009043" cy="1731932"/>
            </a:xfrm>
            <a:prstGeom prst="hexagon">
              <a:avLst/>
            </a:prstGeom>
            <a:solidFill>
              <a:srgbClr val="00A1DE"/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9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1388" y="2780810"/>
            <a:ext cx="457200" cy="32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8" descr="C:\Users\jsauvageau\Desktop\3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14058" y="2298812"/>
            <a:ext cx="478113" cy="41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5" descr="C:\Users\jsauvageau\Desktop\5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57081" y="3633085"/>
            <a:ext cx="332961" cy="39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32" descr="C:\Users\jsauvageau\Desktop\1.png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4669" y="2750868"/>
            <a:ext cx="305702" cy="31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5570275" y="3164098"/>
            <a:ext cx="1049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rPr>
              <a:t>Transition</a:t>
            </a:r>
          </a:p>
          <a:p>
            <a:r>
              <a:rPr lang="en-US" sz="1200" b="1" dirty="0" smtClean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rPr>
              <a:t>Methodology</a:t>
            </a:r>
            <a:endParaRPr lang="en-US" sz="1200" b="1" dirty="0" smtClean="0">
              <a:solidFill>
                <a:prstClr val="white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96" name="Picture 13" descr="C:\Users\jsauvageau\Desktop\5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79321" y="3684805"/>
            <a:ext cx="345402" cy="37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3" descr="C:\Users\jsauvageau\Desktop\2.png"/>
          <p:cNvPicPr>
            <a:picLocks noChangeAspect="1" noChangeArrowheads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4612" y="4184679"/>
            <a:ext cx="393810" cy="39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ectangle 2"/>
          <p:cNvSpPr>
            <a:spLocks noGrp="1"/>
          </p:cNvSpPr>
          <p:nvPr>
            <p:ph type="title"/>
          </p:nvPr>
        </p:nvSpPr>
        <p:spPr>
          <a:xfrm>
            <a:off x="1715512" y="49401"/>
            <a:ext cx="5759017" cy="404894"/>
          </a:xfrm>
        </p:spPr>
        <p:txBody>
          <a:bodyPr/>
          <a:lstStyle/>
          <a:p>
            <a:pPr eaLnBrk="1" hangingPunct="1"/>
            <a:r>
              <a:rPr lang="en-US" sz="2800" b="1" smtClean="0">
                <a:latin typeface="Calibri" charset="0"/>
                <a:ea typeface="Calibri" charset="0"/>
                <a:cs typeface="Calibri" charset="0"/>
              </a:rPr>
              <a:t>Transition Methodology</a:t>
            </a:r>
            <a:endParaRPr 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9620249" y="321690"/>
            <a:ext cx="2171700" cy="847821"/>
          </a:xfrm>
          <a:prstGeom prst="round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Calibri" charset="0"/>
                <a:ea typeface="Calibri" charset="0"/>
                <a:cs typeface="Calibri" charset="0"/>
              </a:rPr>
              <a:t>View 1</a:t>
            </a:r>
            <a:endParaRPr lang="en-US" sz="280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>
            <a:stCxn id="89" idx="5"/>
          </p:cNvCxnSpPr>
          <p:nvPr/>
        </p:nvCxnSpPr>
        <p:spPr>
          <a:xfrm flipV="1">
            <a:off x="7243107" y="1820842"/>
            <a:ext cx="921406" cy="633006"/>
          </a:xfrm>
          <a:prstGeom prst="line">
            <a:avLst/>
          </a:prstGeom>
          <a:noFill/>
          <a:ln w="12700" cap="flat" cmpd="sng" algn="ctr">
            <a:solidFill>
              <a:srgbClr val="002776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52" name="Straight Connector 51"/>
          <p:cNvCxnSpPr/>
          <p:nvPr/>
        </p:nvCxnSpPr>
        <p:spPr>
          <a:xfrm>
            <a:off x="8164512" y="1820842"/>
            <a:ext cx="2427288" cy="0"/>
          </a:xfrm>
          <a:prstGeom prst="line">
            <a:avLst/>
          </a:prstGeom>
          <a:noFill/>
          <a:ln w="12700" cap="flat" cmpd="sng" algn="ctr">
            <a:solidFill>
              <a:srgbClr val="002776"/>
            </a:solidFill>
            <a:prstDash val="solid"/>
            <a:headEnd type="none"/>
            <a:tailEnd type="none"/>
          </a:ln>
          <a:effectLst/>
        </p:spPr>
      </p:cxnSp>
      <p:sp>
        <p:nvSpPr>
          <p:cNvPr id="54" name="Rectangle 53"/>
          <p:cNvSpPr/>
          <p:nvPr/>
        </p:nvSpPr>
        <p:spPr>
          <a:xfrm>
            <a:off x="8425770" y="1484769"/>
            <a:ext cx="228032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rgbClr val="002776"/>
                </a:solidFill>
                <a:latin typeface="Calibri" charset="0"/>
                <a:ea typeface="Calibri" charset="0"/>
                <a:cs typeface="Calibri" charset="0"/>
              </a:rPr>
              <a:t>Knowledge Transfer</a:t>
            </a:r>
            <a:endParaRPr lang="en-US" sz="1200" dirty="0">
              <a:solidFill>
                <a:srgbClr val="00277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6063570" y="1786028"/>
            <a:ext cx="1" cy="313514"/>
          </a:xfrm>
          <a:prstGeom prst="line">
            <a:avLst/>
          </a:prstGeom>
          <a:noFill/>
          <a:ln w="12700" cap="flat" cmpd="sng" algn="ctr">
            <a:solidFill>
              <a:srgbClr val="00A1DE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56" name="Straight Connector 55"/>
          <p:cNvCxnSpPr/>
          <p:nvPr/>
        </p:nvCxnSpPr>
        <p:spPr>
          <a:xfrm flipH="1">
            <a:off x="5009606" y="1786028"/>
            <a:ext cx="1053965" cy="0"/>
          </a:xfrm>
          <a:prstGeom prst="line">
            <a:avLst/>
          </a:prstGeom>
          <a:noFill/>
          <a:ln w="12700" cap="flat" cmpd="sng" algn="ctr">
            <a:solidFill>
              <a:srgbClr val="00A1DE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 flipH="1" flipV="1">
            <a:off x="5009606" y="1110932"/>
            <a:ext cx="5340" cy="675096"/>
          </a:xfrm>
          <a:prstGeom prst="line">
            <a:avLst/>
          </a:prstGeom>
          <a:noFill/>
          <a:ln w="12700" cap="flat" cmpd="sng" algn="ctr">
            <a:solidFill>
              <a:srgbClr val="00A1DE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5009606" y="1110932"/>
            <a:ext cx="2888513" cy="0"/>
          </a:xfrm>
          <a:prstGeom prst="line">
            <a:avLst/>
          </a:prstGeom>
          <a:noFill/>
          <a:ln w="12700" cap="flat" cmpd="sng" algn="ctr">
            <a:solidFill>
              <a:srgbClr val="00A1DE"/>
            </a:solidFill>
            <a:prstDash val="solid"/>
            <a:headEnd type="none"/>
            <a:tailEnd type="none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5273709" y="778556"/>
            <a:ext cx="297983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smtClean="0">
                <a:solidFill>
                  <a:srgbClr val="00A1DE"/>
                </a:solidFill>
                <a:latin typeface="Calibri" charset="0"/>
                <a:ea typeface="Calibri" charset="0"/>
                <a:cs typeface="Calibri" charset="0"/>
              </a:rPr>
              <a:t>Program/Operations Management</a:t>
            </a:r>
            <a:endParaRPr lang="en-US" sz="1200" dirty="0">
              <a:solidFill>
                <a:srgbClr val="00A1DE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319424" y="1856594"/>
            <a:ext cx="2272376" cy="1311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888" indent="-115888" eaLnBrk="0" hangingPunct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0000FF"/>
              </a:buClr>
              <a:buFontTx/>
              <a:buChar char="•"/>
            </a:pPr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Functional </a:t>
            </a:r>
            <a:r>
              <a:rPr lang="en-US" altLang="en-US" sz="1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Overview</a:t>
            </a:r>
          </a:p>
          <a:p>
            <a:pPr marL="115888" indent="-115888" eaLnBrk="0" hangingPunct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0000FF"/>
              </a:buClr>
              <a:buFontTx/>
              <a:buChar char="•"/>
            </a:pPr>
            <a:r>
              <a:rPr lang="en-US" altLang="en-US" sz="1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KT </a:t>
            </a:r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on Apps and Functionalities</a:t>
            </a:r>
          </a:p>
          <a:p>
            <a:pPr marL="115888" indent="-115888" eaLnBrk="0" hangingPunct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0000FF"/>
              </a:buClr>
              <a:buFontTx/>
              <a:buChar char="•"/>
            </a:pPr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Session </a:t>
            </a:r>
            <a:r>
              <a:rPr lang="en-US" altLang="en-US" sz="1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on Process</a:t>
            </a:r>
            <a:endParaRPr lang="en-US" altLang="en-US" sz="12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115888" indent="-115888" algn="just" eaLnBrk="0" hangingPunct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0000FF"/>
              </a:buClr>
              <a:buFontTx/>
              <a:buChar char="•"/>
            </a:pPr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Hands on / Demo Sessions</a:t>
            </a:r>
          </a:p>
          <a:p>
            <a:pPr marL="115888" indent="-115888" eaLnBrk="0" hangingPunct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0000FF"/>
              </a:buClr>
              <a:buFontTx/>
              <a:buChar char="•"/>
            </a:pPr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On going project Details</a:t>
            </a:r>
          </a:p>
          <a:p>
            <a:pPr marL="115888" indent="-115888" eaLnBrk="0" hangingPunct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0000FF"/>
              </a:buClr>
              <a:buFontTx/>
              <a:buChar char="•"/>
            </a:pPr>
            <a:r>
              <a:rPr lang="en-GB" alt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Conduct playback sessions</a:t>
            </a:r>
            <a:endParaRPr lang="en-US" altLang="en-US" sz="12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H="1" flipV="1">
            <a:off x="3929971" y="1311134"/>
            <a:ext cx="944540" cy="1167233"/>
          </a:xfrm>
          <a:prstGeom prst="line">
            <a:avLst/>
          </a:prstGeom>
          <a:noFill/>
          <a:ln w="12700" cap="flat" cmpd="sng" algn="ctr">
            <a:solidFill>
              <a:srgbClr val="00A1DE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62" name="Straight Connector 61"/>
          <p:cNvCxnSpPr/>
          <p:nvPr/>
        </p:nvCxnSpPr>
        <p:spPr>
          <a:xfrm flipH="1">
            <a:off x="2143489" y="1311134"/>
            <a:ext cx="1786482" cy="0"/>
          </a:xfrm>
          <a:prstGeom prst="line">
            <a:avLst/>
          </a:prstGeom>
          <a:noFill/>
          <a:ln w="12700" cap="flat" cmpd="sng" algn="ctr">
            <a:solidFill>
              <a:srgbClr val="00A1DE"/>
            </a:solidFill>
            <a:prstDash val="solid"/>
            <a:headEnd type="none"/>
            <a:tailEnd type="none"/>
          </a:ln>
          <a:effectLst/>
        </p:spPr>
      </p:cxnSp>
      <p:sp>
        <p:nvSpPr>
          <p:cNvPr id="63" name="Rectangle 62"/>
          <p:cNvSpPr/>
          <p:nvPr/>
        </p:nvSpPr>
        <p:spPr>
          <a:xfrm>
            <a:off x="2329771" y="995579"/>
            <a:ext cx="158536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rgbClr val="00A1DE"/>
                </a:solidFill>
                <a:latin typeface="Calibri" charset="0"/>
                <a:ea typeface="Calibri" charset="0"/>
                <a:cs typeface="Calibri" charset="0"/>
              </a:rPr>
              <a:t>Collaborate</a:t>
            </a:r>
            <a:endParaRPr lang="en-US" sz="1200" dirty="0">
              <a:solidFill>
                <a:srgbClr val="00A1DE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43489" y="1333001"/>
            <a:ext cx="1771650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888" indent="-115888" eaLnBrk="0" hangingPunct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0000FF"/>
              </a:buClr>
              <a:buFontTx/>
              <a:buChar char="•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</a:pPr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Team Building</a:t>
            </a:r>
          </a:p>
          <a:p>
            <a:pPr marL="115888" indent="-115888" eaLnBrk="0" hangingPunct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0000FF"/>
              </a:buClr>
              <a:buFontTx/>
              <a:buChar char="•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</a:pPr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Environment setup </a:t>
            </a:r>
            <a:endParaRPr lang="en-US" altLang="en-US" sz="1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115888" indent="-115888" eaLnBrk="0" hangingPunct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0000FF"/>
              </a:buClr>
              <a:buFontTx/>
              <a:buChar char="•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</a:pPr>
            <a:r>
              <a:rPr lang="en-US" altLang="en-US" sz="1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Boot </a:t>
            </a:r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camp </a:t>
            </a:r>
          </a:p>
          <a:p>
            <a:pPr marL="115888" indent="-115888" algn="just" eaLnBrk="0" hangingPunct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0000FF"/>
              </a:buClr>
              <a:buFontTx/>
              <a:buChar char="•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</a:pPr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Set up Joint Committee  for Transition (SPOCs)</a:t>
            </a:r>
          </a:p>
          <a:p>
            <a:pPr marL="115888" indent="-115888" algn="just" eaLnBrk="0" hangingPunct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0000FF"/>
              </a:buClr>
              <a:buFontTx/>
              <a:buChar char="•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</a:pPr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Detailed Transition </a:t>
            </a:r>
            <a:r>
              <a:rPr lang="en-US" altLang="en-US" sz="1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plan</a:t>
            </a:r>
            <a:endParaRPr lang="en-US" altLang="en-US" sz="12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5" name="Straight Connector 64"/>
          <p:cNvCxnSpPr>
            <a:stCxn id="87" idx="1"/>
          </p:cNvCxnSpPr>
          <p:nvPr/>
        </p:nvCxnSpPr>
        <p:spPr>
          <a:xfrm>
            <a:off x="6372942" y="4844922"/>
            <a:ext cx="1309097" cy="431066"/>
          </a:xfrm>
          <a:prstGeom prst="line">
            <a:avLst/>
          </a:prstGeom>
          <a:noFill/>
          <a:ln w="12700" cap="flat" cmpd="sng" algn="ctr">
            <a:solidFill>
              <a:srgbClr val="3C8A2E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66" name="Straight Connector 65"/>
          <p:cNvCxnSpPr/>
          <p:nvPr/>
        </p:nvCxnSpPr>
        <p:spPr>
          <a:xfrm>
            <a:off x="4665915" y="5275988"/>
            <a:ext cx="3016124" cy="0"/>
          </a:xfrm>
          <a:prstGeom prst="line">
            <a:avLst/>
          </a:prstGeom>
          <a:noFill/>
          <a:ln w="12700" cap="flat" cmpd="sng" algn="ctr">
            <a:solidFill>
              <a:srgbClr val="3C8A2E"/>
            </a:solidFill>
            <a:prstDash val="solid"/>
            <a:headEnd type="none"/>
            <a:tailEnd type="none"/>
          </a:ln>
          <a:effectLst/>
        </p:spPr>
      </p:cxnSp>
      <p:sp>
        <p:nvSpPr>
          <p:cNvPr id="67" name="Rectangle 66"/>
          <p:cNvSpPr/>
          <p:nvPr/>
        </p:nvSpPr>
        <p:spPr>
          <a:xfrm>
            <a:off x="4909499" y="4937344"/>
            <a:ext cx="184055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rgbClr val="3C8A2E"/>
                </a:solidFill>
                <a:latin typeface="Calibri" charset="0"/>
                <a:ea typeface="Calibri" charset="0"/>
                <a:cs typeface="Calibri" charset="0"/>
              </a:rPr>
              <a:t>Primary Support</a:t>
            </a:r>
            <a:endParaRPr lang="en-US" sz="1200" dirty="0">
              <a:solidFill>
                <a:srgbClr val="3C8A2E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692366" y="5342736"/>
            <a:ext cx="2989673" cy="83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888" indent="-115888" eaLnBrk="0" hangingPunct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0000FF"/>
              </a:buClr>
              <a:buFontTx/>
              <a:buChar char="•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</a:pPr>
            <a:r>
              <a:rPr lang="en-US" altLang="en-US" sz="1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Ownership </a:t>
            </a:r>
            <a:r>
              <a:rPr lang="en-US" altLang="en-US" sz="12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of </a:t>
            </a:r>
            <a:r>
              <a:rPr lang="en-US" altLang="en-US" sz="120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deliverables</a:t>
            </a:r>
            <a:endParaRPr lang="en-US" altLang="en-US" sz="12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115888" indent="-115888" eaLnBrk="0" hangingPunct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0000FF"/>
              </a:buClr>
              <a:buFontTx/>
              <a:buChar char="•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</a:pPr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Schedule/attend Walkthrough &amp; Reviews Meeting/ Reporting</a:t>
            </a:r>
          </a:p>
          <a:p>
            <a:pPr marL="115888" indent="-115888" eaLnBrk="0" hangingPunct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0000FF"/>
              </a:buClr>
              <a:buFontTx/>
              <a:buChar char="•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</a:pPr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Interact with SA/ Designer for queries</a:t>
            </a:r>
            <a:endParaRPr lang="en-US" altLang="en-US" sz="12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7243107" y="3934921"/>
            <a:ext cx="954064" cy="404347"/>
          </a:xfrm>
          <a:prstGeom prst="line">
            <a:avLst/>
          </a:prstGeom>
          <a:noFill/>
          <a:ln w="12700" cap="flat" cmpd="sng" algn="ctr">
            <a:solidFill>
              <a:srgbClr val="002776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8197171" y="3934921"/>
            <a:ext cx="2696251" cy="0"/>
          </a:xfrm>
          <a:prstGeom prst="line">
            <a:avLst/>
          </a:prstGeom>
          <a:noFill/>
          <a:ln w="12700" cap="flat" cmpd="sng" algn="ctr">
            <a:solidFill>
              <a:srgbClr val="002776"/>
            </a:solidFill>
            <a:prstDash val="solid"/>
            <a:headEnd type="none"/>
            <a:tailEnd type="none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8465183" y="3592044"/>
            <a:ext cx="242823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rgbClr val="002776"/>
                </a:solidFill>
                <a:latin typeface="Calibri" charset="0"/>
                <a:ea typeface="Calibri" charset="0"/>
                <a:cs typeface="Calibri" charset="0"/>
              </a:rPr>
              <a:t>Secondary Support</a:t>
            </a:r>
            <a:endParaRPr lang="en-US" sz="1200" dirty="0">
              <a:solidFill>
                <a:srgbClr val="00277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253538" y="3970673"/>
            <a:ext cx="2639883" cy="1495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888" indent="-115888" eaLnBrk="0" hangingPunct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0000FF"/>
              </a:buClr>
              <a:buFontTx/>
              <a:buChar char="•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</a:pPr>
            <a:r>
              <a:rPr lang="en-GB" alt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Participating on Calls/Meetings</a:t>
            </a:r>
            <a:endParaRPr lang="en-US" altLang="en-US" sz="12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115888" indent="-115888" eaLnBrk="0" hangingPunct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0000FF"/>
              </a:buClr>
              <a:buFontTx/>
              <a:buChar char="•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</a:pPr>
            <a:r>
              <a:rPr lang="en-GB" alt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Conduct Reverse KT</a:t>
            </a:r>
          </a:p>
          <a:p>
            <a:pPr marL="115888" indent="-115888" eaLnBrk="0" hangingPunct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0000FF"/>
              </a:buClr>
              <a:buFontTx/>
              <a:buChar char="•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</a:pPr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Test design  and Test execution support</a:t>
            </a:r>
          </a:p>
          <a:p>
            <a:pPr marL="115888" indent="-115888" eaLnBrk="0" hangingPunct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0000FF"/>
              </a:buClr>
              <a:buFontTx/>
              <a:buChar char="•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</a:pPr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Requirement gathering, analyzing and review</a:t>
            </a:r>
          </a:p>
          <a:p>
            <a:pPr marL="115888" indent="-115888" eaLnBrk="0" hangingPunct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0000FF"/>
              </a:buClr>
              <a:buFontTx/>
              <a:buChar char="•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</a:pPr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Regression &amp; Automation gap Analysis &amp; Execution</a:t>
            </a:r>
            <a:endParaRPr lang="en-US" altLang="en-US" sz="12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3929971" y="3906534"/>
            <a:ext cx="722643" cy="174285"/>
          </a:xfrm>
          <a:prstGeom prst="line">
            <a:avLst/>
          </a:prstGeom>
          <a:noFill/>
          <a:ln w="12700" cap="flat" cmpd="sng" algn="ctr">
            <a:solidFill>
              <a:srgbClr val="3C8A2E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 flipH="1">
            <a:off x="1752600" y="4080819"/>
            <a:ext cx="2188164" cy="0"/>
          </a:xfrm>
          <a:prstGeom prst="line">
            <a:avLst/>
          </a:prstGeom>
          <a:noFill/>
          <a:ln w="12700" cap="flat" cmpd="sng" algn="ctr">
            <a:solidFill>
              <a:srgbClr val="3C8A2E"/>
            </a:solidFill>
            <a:prstDash val="solid"/>
            <a:headEnd type="none"/>
            <a:tailEnd type="none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1999878" y="3737620"/>
            <a:ext cx="166156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smtClean="0">
                <a:solidFill>
                  <a:srgbClr val="3C8A2E"/>
                </a:solidFill>
                <a:latin typeface="Calibri" charset="0"/>
                <a:ea typeface="Calibri" charset="0"/>
                <a:cs typeface="Calibri" charset="0"/>
              </a:rPr>
              <a:t>Service Readiness</a:t>
            </a:r>
            <a:endParaRPr lang="en-US" sz="1200" dirty="0">
              <a:solidFill>
                <a:srgbClr val="3C8A2E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745571" y="4125269"/>
            <a:ext cx="2308052" cy="15142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888" indent="-115888" eaLnBrk="0" hangingPunct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0000FF"/>
              </a:buClr>
              <a:buFontTx/>
              <a:buChar char="•"/>
            </a:pPr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Process Standardization</a:t>
            </a:r>
          </a:p>
          <a:p>
            <a:pPr marL="115888" indent="-115888" eaLnBrk="0" hangingPunct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0000FF"/>
              </a:buClr>
              <a:buFontTx/>
              <a:buChar char="•"/>
            </a:pPr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Baseline existing metrics</a:t>
            </a:r>
          </a:p>
          <a:p>
            <a:pPr marL="115888" indent="-115888" eaLnBrk="0" hangingPunct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0000FF"/>
              </a:buClr>
              <a:buFontTx/>
              <a:buChar char="•"/>
            </a:pPr>
            <a:r>
              <a:rPr lang="en-GB" alt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SLAs stabilization</a:t>
            </a:r>
            <a:endParaRPr lang="en-US" altLang="en-US" sz="12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115888" indent="-115888" eaLnBrk="0" hangingPunct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0000FF"/>
              </a:buClr>
              <a:buFontTx/>
              <a:buChar char="•"/>
            </a:pPr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Close Regression/ Automation gaps</a:t>
            </a:r>
          </a:p>
          <a:p>
            <a:pPr marL="115888" indent="-115888" eaLnBrk="0" hangingPunct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0000FF"/>
              </a:buClr>
              <a:buFontTx/>
              <a:buChar char="•"/>
            </a:pPr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Cross Training </a:t>
            </a:r>
          </a:p>
          <a:p>
            <a:pPr marL="115888" indent="-115888" eaLnBrk="0" hangingPunct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0000FF"/>
              </a:buClr>
              <a:buFontTx/>
              <a:buChar char="•"/>
            </a:pPr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Implement rest of </a:t>
            </a:r>
            <a:r>
              <a:rPr lang="en-US" altLang="en-US" sz="1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project processes</a:t>
            </a:r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/ standards</a:t>
            </a:r>
            <a:endParaRPr lang="en-US" altLang="en-US" sz="12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4971" y="86902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8C8C8C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endParaRPr lang="en-US" sz="2800" b="1" dirty="0">
              <a:solidFill>
                <a:srgbClr val="8C8C8C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20571" y="670978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C8C8C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endParaRPr lang="en-US" sz="2800" b="1" dirty="0">
              <a:solidFill>
                <a:srgbClr val="8C8C8C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120971" y="1377048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C8C8C"/>
                </a:solidFill>
                <a:latin typeface="Calibri" charset="0"/>
                <a:ea typeface="Calibri" charset="0"/>
                <a:cs typeface="Calibri" charset="0"/>
              </a:rPr>
              <a:t>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07471" y="362605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8C8C8C"/>
                </a:solidFill>
                <a:latin typeface="Calibri" charset="0"/>
                <a:ea typeface="Calibri" charset="0"/>
                <a:cs typeface="Calibri" charset="0"/>
              </a:rPr>
              <a:t>6</a:t>
            </a:r>
            <a:endParaRPr lang="en-US" sz="2800" b="1" dirty="0">
              <a:solidFill>
                <a:srgbClr val="8C8C8C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590493" y="481951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C8C8C"/>
                </a:solidFill>
                <a:latin typeface="Calibri" charset="0"/>
                <a:ea typeface="Calibri" charset="0"/>
                <a:cs typeface="Calibri" charset="0"/>
              </a:rPr>
              <a:t>5</a:t>
            </a:r>
            <a:endParaRPr lang="en-US" sz="2800" b="1" dirty="0">
              <a:solidFill>
                <a:srgbClr val="8C8C8C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160383" y="3484323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C8C8C"/>
                </a:solidFill>
                <a:latin typeface="Calibri" charset="0"/>
                <a:ea typeface="Calibri" charset="0"/>
                <a:cs typeface="Calibri" charset="0"/>
              </a:rPr>
              <a:t>4</a:t>
            </a:r>
            <a:endParaRPr lang="en-US" sz="2800" b="1" dirty="0">
              <a:solidFill>
                <a:srgbClr val="8C8C8C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4643089" y="1997582"/>
            <a:ext cx="2831440" cy="2847340"/>
            <a:chOff x="2113671" y="1005205"/>
            <a:chExt cx="5297538" cy="5327280"/>
          </a:xfrm>
        </p:grpSpPr>
        <p:sp>
          <p:nvSpPr>
            <p:cNvPr id="84" name="Hexagon 83"/>
            <p:cNvSpPr/>
            <p:nvPr/>
          </p:nvSpPr>
          <p:spPr>
            <a:xfrm>
              <a:off x="3765601" y="2788525"/>
              <a:ext cx="2009043" cy="1731932"/>
            </a:xfrm>
            <a:prstGeom prst="hexagon">
              <a:avLst/>
            </a:prstGeom>
            <a:solidFill>
              <a:srgbClr val="81BC00"/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Hexagon 84"/>
            <p:cNvSpPr/>
            <p:nvPr/>
          </p:nvSpPr>
          <p:spPr>
            <a:xfrm>
              <a:off x="2113671" y="1904738"/>
              <a:ext cx="2009043" cy="1731932"/>
            </a:xfrm>
            <a:prstGeom prst="hexagon">
              <a:avLst/>
            </a:prstGeom>
            <a:solidFill>
              <a:srgbClr val="00A1DE"/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Hexagon 85"/>
            <p:cNvSpPr/>
            <p:nvPr/>
          </p:nvSpPr>
          <p:spPr>
            <a:xfrm>
              <a:off x="2131492" y="3710826"/>
              <a:ext cx="2009043" cy="1731932"/>
            </a:xfrm>
            <a:prstGeom prst="hexagon">
              <a:avLst/>
            </a:prstGeom>
            <a:solidFill>
              <a:srgbClr val="3C8A2E"/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Hexagon 86"/>
            <p:cNvSpPr/>
            <p:nvPr/>
          </p:nvSpPr>
          <p:spPr>
            <a:xfrm>
              <a:off x="3774113" y="4600553"/>
              <a:ext cx="2009043" cy="1731932"/>
            </a:xfrm>
            <a:prstGeom prst="hexagon">
              <a:avLst/>
            </a:prstGeom>
            <a:solidFill>
              <a:srgbClr val="3C8A2E"/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Hexagon 87"/>
            <p:cNvSpPr/>
            <p:nvPr/>
          </p:nvSpPr>
          <p:spPr>
            <a:xfrm>
              <a:off x="5402166" y="3676709"/>
              <a:ext cx="2009043" cy="1731932"/>
            </a:xfrm>
            <a:prstGeom prst="hexagon">
              <a:avLst/>
            </a:prstGeom>
            <a:solidFill>
              <a:srgbClr val="002776"/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" name="Hexagon 88"/>
            <p:cNvSpPr/>
            <p:nvPr/>
          </p:nvSpPr>
          <p:spPr>
            <a:xfrm>
              <a:off x="5402166" y="1858864"/>
              <a:ext cx="2009043" cy="1731932"/>
            </a:xfrm>
            <a:prstGeom prst="hexagon">
              <a:avLst/>
            </a:prstGeom>
            <a:solidFill>
              <a:srgbClr val="002776"/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" name="Hexagon 89"/>
            <p:cNvSpPr/>
            <p:nvPr/>
          </p:nvSpPr>
          <p:spPr>
            <a:xfrm>
              <a:off x="3753720" y="1005205"/>
              <a:ext cx="2009043" cy="1731932"/>
            </a:xfrm>
            <a:prstGeom prst="hexagon">
              <a:avLst/>
            </a:prstGeom>
            <a:solidFill>
              <a:srgbClr val="00A1DE"/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9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1388" y="2780810"/>
            <a:ext cx="457200" cy="32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8" descr="C:\Users\jsauvageau\Desktop\3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14058" y="2298812"/>
            <a:ext cx="478113" cy="41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5" descr="C:\Users\jsauvageau\Desktop\5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57081" y="3633085"/>
            <a:ext cx="332961" cy="39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32" descr="C:\Users\jsauvageau\Desktop\1.png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4669" y="2750868"/>
            <a:ext cx="305702" cy="31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5570275" y="3164098"/>
            <a:ext cx="1049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rPr>
              <a:t>Transition</a:t>
            </a:r>
          </a:p>
          <a:p>
            <a:r>
              <a:rPr lang="en-US" sz="1200" b="1" dirty="0" smtClean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rPr>
              <a:t>Methodology</a:t>
            </a:r>
            <a:endParaRPr lang="en-US" sz="1200" b="1" dirty="0" smtClean="0">
              <a:solidFill>
                <a:prstClr val="white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96" name="Picture 13" descr="C:\Users\jsauvageau\Desktop\5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79321" y="3684805"/>
            <a:ext cx="345402" cy="37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3" descr="C:\Users\jsauvageau\Desktop\2.png"/>
          <p:cNvPicPr>
            <a:picLocks noChangeAspect="1" noChangeArrowheads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4612" y="4184679"/>
            <a:ext cx="393810" cy="39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ectangle 2"/>
          <p:cNvSpPr>
            <a:spLocks noGrp="1"/>
          </p:cNvSpPr>
          <p:nvPr>
            <p:ph type="title"/>
          </p:nvPr>
        </p:nvSpPr>
        <p:spPr>
          <a:xfrm>
            <a:off x="1715512" y="49401"/>
            <a:ext cx="5759017" cy="404894"/>
          </a:xfrm>
        </p:spPr>
        <p:txBody>
          <a:bodyPr/>
          <a:lstStyle/>
          <a:p>
            <a:pPr eaLnBrk="1" hangingPunct="1"/>
            <a:r>
              <a:rPr lang="en-US" sz="2800" b="1" smtClean="0">
                <a:latin typeface="Calibri" charset="0"/>
                <a:ea typeface="Calibri" charset="0"/>
                <a:cs typeface="Calibri" charset="0"/>
              </a:rPr>
              <a:t>Transition Methodology</a:t>
            </a:r>
            <a:endParaRPr 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96416" y="1149467"/>
            <a:ext cx="237811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rgbClr val="313131"/>
                </a:solidFill>
                <a:latin typeface="Calibri" charset="0"/>
                <a:ea typeface="Calibri" charset="0"/>
                <a:cs typeface="Calibri" charset="0"/>
              </a:rPr>
              <a:t>Setup Governance and Team structure</a:t>
            </a:r>
            <a:endParaRPr lang="en-US" sz="1200" dirty="0">
              <a:solidFill>
                <a:srgbClr val="31313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855200" y="670978"/>
            <a:ext cx="2171700" cy="847821"/>
          </a:xfrm>
          <a:prstGeom prst="round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Calibri" charset="0"/>
                <a:ea typeface="Calibri" charset="0"/>
                <a:cs typeface="Calibri" charset="0"/>
              </a:rPr>
              <a:t>View 2</a:t>
            </a:r>
            <a:endParaRPr lang="en-US" sz="280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55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247" y="32676"/>
            <a:ext cx="4363853" cy="642647"/>
          </a:xfrm>
        </p:spPr>
        <p:txBody>
          <a:bodyPr/>
          <a:lstStyle/>
          <a:p>
            <a:r>
              <a:rPr lang="en-US" sz="2800" dirty="0" smtClean="0"/>
              <a:t>Transition Approach</a:t>
            </a:r>
            <a:endParaRPr lang="en-US" sz="2800" dirty="0"/>
          </a:p>
        </p:txBody>
      </p:sp>
      <p:sp>
        <p:nvSpPr>
          <p:cNvPr id="69" name="Pentagon 68"/>
          <p:cNvSpPr/>
          <p:nvPr/>
        </p:nvSpPr>
        <p:spPr bwMode="gray">
          <a:xfrm>
            <a:off x="22640" y="995363"/>
            <a:ext cx="2300437" cy="640080"/>
          </a:xfrm>
          <a:prstGeom prst="homePlate">
            <a:avLst/>
          </a:prstGeom>
          <a:solidFill>
            <a:srgbClr val="81BC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</a:rPr>
              <a:t>Collaborate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70" name="Chevron 69"/>
          <p:cNvSpPr/>
          <p:nvPr/>
        </p:nvSpPr>
        <p:spPr bwMode="gray">
          <a:xfrm>
            <a:off x="4052676" y="995363"/>
            <a:ext cx="2300437" cy="640080"/>
          </a:xfrm>
          <a:prstGeom prst="chevron">
            <a:avLst/>
          </a:prstGeom>
          <a:solidFill>
            <a:srgbClr val="002776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n-US" kern="0" dirty="0" smtClean="0">
                <a:solidFill>
                  <a:prstClr val="white"/>
                </a:solidFill>
                <a:latin typeface="Calibri" panose="020F0502020204030204" pitchFamily="34" charset="0"/>
              </a:rPr>
              <a:t>Transition Planning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71" name="Chevron 70"/>
          <p:cNvSpPr/>
          <p:nvPr/>
        </p:nvSpPr>
        <p:spPr bwMode="gray">
          <a:xfrm>
            <a:off x="6061067" y="995363"/>
            <a:ext cx="2300437" cy="640080"/>
          </a:xfrm>
          <a:prstGeom prst="chevron">
            <a:avLst/>
          </a:prstGeom>
          <a:solidFill>
            <a:srgbClr val="00A1DE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</a:rPr>
              <a:t>Knowledge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</a:rPr>
              <a:t> Transition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72" name="Chevron 71"/>
          <p:cNvSpPr/>
          <p:nvPr/>
        </p:nvSpPr>
        <p:spPr bwMode="gray">
          <a:xfrm>
            <a:off x="2031032" y="995363"/>
            <a:ext cx="2300437" cy="640080"/>
          </a:xfrm>
          <a:prstGeom prst="chevron">
            <a:avLst/>
          </a:prstGeom>
          <a:solidFill>
            <a:srgbClr val="3C8A2E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</a:rPr>
              <a:t>Due Diligence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2642" y="1635443"/>
            <a:ext cx="1979311" cy="2048661"/>
          </a:xfrm>
          <a:prstGeom prst="rect">
            <a:avLst/>
          </a:prstGeom>
          <a:solidFill>
            <a:srgbClr val="DCFF0F">
              <a:alpha val="9804"/>
            </a:srgbClr>
          </a:solidFill>
          <a:ln w="25400" cap="flat" cmpd="sng" algn="ctr">
            <a:noFill/>
            <a:prstDash val="solid"/>
          </a:ln>
          <a:effectLst>
            <a:outerShdw blurRad="25400" dir="2700000" algn="t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600" dirty="0">
                <a:solidFill>
                  <a:srgbClr val="005C5A"/>
                </a:solidFill>
                <a:latin typeface="Calibri" panose="020F0502020204030204" pitchFamily="34" charset="0"/>
              </a:rPr>
              <a:t>Record Customer’s Expectations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600" dirty="0">
                <a:solidFill>
                  <a:srgbClr val="005C5A"/>
                </a:solidFill>
                <a:latin typeface="Calibri" panose="020F0502020204030204" pitchFamily="34" charset="0"/>
              </a:rPr>
              <a:t>Evaluate AS IS state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600" dirty="0">
                <a:solidFill>
                  <a:srgbClr val="005C5A"/>
                </a:solidFill>
                <a:latin typeface="Calibri" panose="020F0502020204030204" pitchFamily="34" charset="0"/>
              </a:rPr>
              <a:t>Prepare Due Diligence </a:t>
            </a:r>
            <a:r>
              <a:rPr lang="en-US" sz="1600" dirty="0" smtClean="0">
                <a:solidFill>
                  <a:srgbClr val="005C5A"/>
                </a:solidFill>
                <a:latin typeface="Calibri" panose="020F0502020204030204" pitchFamily="34" charset="0"/>
              </a:rPr>
              <a:t>Questionnaire</a:t>
            </a:r>
            <a:endParaRPr lang="en-US" sz="1600" dirty="0">
              <a:solidFill>
                <a:srgbClr val="005C5A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43731" y="1635443"/>
            <a:ext cx="1996796" cy="2936557"/>
          </a:xfrm>
          <a:prstGeom prst="rect">
            <a:avLst/>
          </a:prstGeom>
          <a:solidFill>
            <a:srgbClr val="00B050">
              <a:alpha val="27843"/>
            </a:srgbClr>
          </a:solidFill>
          <a:ln w="25400" cap="flat" cmpd="sng" algn="ctr">
            <a:noFill/>
            <a:prstDash val="solid"/>
          </a:ln>
          <a:effectLst>
            <a:outerShdw blurRad="25400" dir="2700000" algn="t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</a:rPr>
              <a:t>Understand Scope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</a:rPr>
              <a:t>Application Analyzer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</a:rPr>
              <a:t>Analysis of data gathered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</a:rPr>
              <a:t>Schedule Reviews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</a:rPr>
              <a:t>Evolve Due Diligence 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</a:rPr>
              <a:t>Review DD </a:t>
            </a:r>
            <a:r>
              <a:rPr lang="en-US" sz="16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Questionnaire</a:t>
            </a:r>
            <a:endParaRPr lang="en-US" sz="16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72415" y="1635443"/>
            <a:ext cx="1977608" cy="3254057"/>
          </a:xfrm>
          <a:prstGeom prst="rect">
            <a:avLst/>
          </a:prstGeom>
          <a:solidFill>
            <a:srgbClr val="0063BE">
              <a:alpha val="27843"/>
            </a:srgbClr>
          </a:solidFill>
          <a:ln w="25400" cap="flat" cmpd="sng" algn="ctr">
            <a:noFill/>
            <a:prstDash val="solid"/>
          </a:ln>
          <a:effectLst>
            <a:outerShdw blurRad="25400" dir="2700000" algn="t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Develop KT Plan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Identify Key stakeholders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Schedule KT Sessions</a:t>
            </a:r>
          </a:p>
          <a:p>
            <a:pPr marL="0" marR="0" lvl="0" indent="0" algn="ctr" defTabSz="12188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80253" y="1635443"/>
            <a:ext cx="1977608" cy="3678679"/>
          </a:xfrm>
          <a:prstGeom prst="rect">
            <a:avLst/>
          </a:prstGeom>
          <a:solidFill>
            <a:srgbClr val="00B0F0">
              <a:alpha val="27843"/>
            </a:srgbClr>
          </a:solidFill>
          <a:ln w="25400" cap="flat" cmpd="sng" algn="ctr">
            <a:noFill/>
            <a:prstDash val="solid"/>
          </a:ln>
          <a:effectLst>
            <a:outerShdw blurRad="25400" dir="2700000" algn="t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Understanding of Application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Business Process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Tools Usage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Document Understanding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KT Document Signoff</a:t>
            </a:r>
          </a:p>
        </p:txBody>
      </p:sp>
      <p:sp>
        <p:nvSpPr>
          <p:cNvPr id="18" name="Chevron 17"/>
          <p:cNvSpPr/>
          <p:nvPr/>
        </p:nvSpPr>
        <p:spPr bwMode="gray">
          <a:xfrm>
            <a:off x="8095277" y="988736"/>
            <a:ext cx="2300437" cy="64008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</a:rPr>
              <a:t>Service Stabilization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01211" y="1628816"/>
            <a:ext cx="1977608" cy="4043114"/>
          </a:xfrm>
          <a:prstGeom prst="rect">
            <a:avLst/>
          </a:prstGeom>
          <a:solidFill>
            <a:srgbClr val="C79494">
              <a:alpha val="34118"/>
            </a:srgbClr>
          </a:solidFill>
          <a:ln w="25400" cap="flat" cmpd="sng" algn="ctr">
            <a:noFill/>
            <a:prstDash val="solid"/>
          </a:ln>
          <a:effectLst>
            <a:outerShdw blurRad="25400" dir="2700000" algn="t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Shadowing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Reverse Shadowing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600" kern="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Hands on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Participate in testing activities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600" kern="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Sign Off KT documents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" name="6-Point Star 2"/>
          <p:cNvSpPr/>
          <p:nvPr/>
        </p:nvSpPr>
        <p:spPr>
          <a:xfrm>
            <a:off x="10439064" y="675323"/>
            <a:ext cx="1434885" cy="1159503"/>
          </a:xfrm>
          <a:prstGeom prst="star6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Steady State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22169" y="1821574"/>
            <a:ext cx="203604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Execute all activities on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agreed Scope 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Analysis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of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Metrics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Consistent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Processes across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all segments 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Continuous Improvement 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600" dirty="0" smtClean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SLA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Monitoring and reporting </a:t>
            </a:r>
            <a:endParaRPr lang="en-US" sz="1600" dirty="0">
              <a:solidFill>
                <a:schemeClr val="bg2">
                  <a:lumMod val="50000"/>
                </a:schemeClr>
              </a:solidFill>
              <a:effectLst/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19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S Presentation_Template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COLD GRAY WITH BARS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INTRO SLIDE - BLUE_BLU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517</Words>
  <Application>Microsoft Macintosh PowerPoint</Application>
  <PresentationFormat>Widescreen</PresentationFormat>
  <Paragraphs>151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Courier New</vt:lpstr>
      <vt:lpstr>ＭＳ Ｐゴシック</vt:lpstr>
      <vt:lpstr>Myriad Pro</vt:lpstr>
      <vt:lpstr>Tahoma</vt:lpstr>
      <vt:lpstr>Wingdings</vt:lpstr>
      <vt:lpstr>Wingdings 2</vt:lpstr>
      <vt:lpstr>Arial</vt:lpstr>
      <vt:lpstr>TCS Presentation_Template</vt:lpstr>
      <vt:lpstr>COLD GRAY WITH BARS</vt:lpstr>
      <vt:lpstr>INTRO SLIDE - BLUE_BLUE</vt:lpstr>
      <vt:lpstr> End to End Testing </vt:lpstr>
      <vt:lpstr>Been There, US Largest Healthcare Payer</vt:lpstr>
      <vt:lpstr>Transition Methodology</vt:lpstr>
      <vt:lpstr>Transition Methodology</vt:lpstr>
      <vt:lpstr>Transition Approach</vt:lpstr>
    </vt:vector>
  </TitlesOfParts>
  <Company>TCS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End to End Testing </dc:title>
  <cp:lastModifiedBy>Mohammad Rafi Sheik</cp:lastModifiedBy>
  <cp:revision>58</cp:revision>
  <dcterms:created xsi:type="dcterms:W3CDTF">2016-08-22T01:44:01Z</dcterms:created>
  <dcterms:modified xsi:type="dcterms:W3CDTF">2017-01-28T14:59:29Z</dcterms:modified>
</cp:coreProperties>
</file>