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1" r:id="rId4"/>
  </p:sldMasterIdLst>
  <p:notesMasterIdLst>
    <p:notesMasterId r:id="rId12"/>
  </p:notesMasterIdLst>
  <p:handoutMasterIdLst>
    <p:handoutMasterId r:id="rId13"/>
  </p:handoutMasterIdLst>
  <p:sldIdLst>
    <p:sldId id="425" r:id="rId5"/>
    <p:sldId id="258" r:id="rId6"/>
    <p:sldId id="435" r:id="rId7"/>
    <p:sldId id="432" r:id="rId8"/>
    <p:sldId id="434" r:id="rId9"/>
    <p:sldId id="436" r:id="rId10"/>
    <p:sldId id="305" r:id="rId11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000099"/>
    <a:srgbClr val="D0D8E8"/>
    <a:srgbClr val="B9CDE5"/>
    <a:srgbClr val="E0E5F0"/>
    <a:srgbClr val="993300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3" autoAdjust="0"/>
    <p:restoredTop sz="93712" autoAdjust="0"/>
  </p:normalViewPr>
  <p:slideViewPr>
    <p:cSldViewPr>
      <p:cViewPr varScale="1">
        <p:scale>
          <a:sx n="62" d="100"/>
          <a:sy n="62" d="100"/>
        </p:scale>
        <p:origin x="112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916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3072A-19E6-4499-99EB-596990938AA1}" type="datetimeFigureOut">
              <a:rPr lang="zh-TW" altLang="en-US"/>
              <a:pPr>
                <a:defRPr/>
              </a:pPr>
              <a:t>2017/8/25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B66F7E8B-DE2F-40BB-A16F-37B66F0A10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7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4" Type="http://schemas.openxmlformats.org/officeDocument/2006/relationships/image" Target="../media/image3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BA55C3-CBF7-4707-A65B-08AA53987F29}" type="datetimeFigureOut">
              <a:rPr lang="zh-TW" altLang="en-US"/>
              <a:pPr>
                <a:defRPr/>
              </a:pPr>
              <a:t>2017/8/25</a:t>
            </a:fld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CE40E5D5-995B-4D00-89BD-282839708CBB}" type="slidenum">
              <a:rPr lang="zh-TW" altLang="en-US"/>
              <a:pPr/>
              <a:t>‹#›</a:t>
            </a:fld>
            <a:endParaRPr lang="zh-TW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77888" y="715963"/>
          <a:ext cx="489743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" name="投影片" r:id="rId3" imgW="4570530" imgH="3427400" progId="PowerPoint.Slide.12">
                  <p:embed/>
                </p:oleObj>
              </mc:Choice>
              <mc:Fallback>
                <p:oleObj name="投影片" r:id="rId3" imgW="4570530" imgH="3427400" progId="PowerPoint.Slide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15963"/>
                        <a:ext cx="489743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1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AE0189-6B8A-4606-BADC-241DE6A8DCC1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B3F8A0-FF3F-445A-9226-D7DCA604556B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7</a:t>
            </a:fld>
            <a:endParaRPr kumimoji="0"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2C4-38D8-434E-B0E3-C8B7A37AD5C4}" type="datetime1">
              <a:rPr lang="zh-TW" altLang="en-US"/>
              <a:pPr>
                <a:defRPr/>
              </a:pPr>
              <a:t>2017/8/25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0F8B3-7FAA-47BD-8D31-D8B9AA748F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7BF-F503-4D2C-A259-84C464D7DC64}" type="datetime1">
              <a:rPr lang="zh-TW" altLang="en-US"/>
              <a:pPr>
                <a:defRPr/>
              </a:pPr>
              <a:t>2017/8/25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D9-E6F6-40ED-832A-366F36EF94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DE7E-3272-4B61-8E1F-8B3FD2DB70F5}" type="datetime1">
              <a:rPr lang="zh-TW" altLang="en-US"/>
              <a:pPr>
                <a:defRPr/>
              </a:pPr>
              <a:t>2017/8/25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7B980-CD7A-4A53-8000-4AF1C6627A8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8E6C0-7019-4D03-A7C3-CFE68C8BDFDD}" type="datetime1">
              <a:rPr lang="zh-TW" altLang="en-US"/>
              <a:pPr>
                <a:defRPr/>
              </a:pPr>
              <a:t>2017/8/25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8B808-1EE7-462F-B1EE-5DCDB17B967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1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74A7C-568B-40AF-9953-673F04B45FC5}" type="datetime1">
              <a:rPr lang="zh-TW" altLang="en-US"/>
              <a:pPr>
                <a:defRPr/>
              </a:pPr>
              <a:t>2017/8/25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0A927-1CC0-4CA2-B0FE-018127314EE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B5EF-783E-425A-B560-0A1B254BCBB1}" type="datetime1">
              <a:rPr lang="zh-TW" altLang="en-US"/>
              <a:pPr>
                <a:defRPr/>
              </a:pPr>
              <a:t>2017/8/25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D0F37-9DDE-40FE-9106-FB0C411B87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0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802E-5EAC-4B1A-B6A9-0B92D87A150C}" type="datetime1">
              <a:rPr lang="zh-TW" altLang="en-US"/>
              <a:pPr>
                <a:defRPr/>
              </a:pPr>
              <a:t>2017/8/25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55B60-4F1F-4CF7-B51B-5AFCE51D8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A9C2-7132-432C-9416-1DA40ACFE9DE}" type="datetime1">
              <a:rPr lang="zh-TW" altLang="en-US"/>
              <a:pPr>
                <a:defRPr/>
              </a:pPr>
              <a:t>2017/8/25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3B39-570E-49E6-B5F1-A98868E333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8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6CB1-512A-43F3-87F8-20116E576C87}" type="datetime1">
              <a:rPr lang="zh-TW" altLang="en-US"/>
              <a:pPr>
                <a:defRPr/>
              </a:pPr>
              <a:t>2017/8/25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5E7F-14D0-4B28-994E-F3905ADE7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6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8747-0FEA-4907-A30F-B60DA7675AF0}" type="datetime1">
              <a:rPr lang="zh-TW" altLang="en-US"/>
              <a:pPr>
                <a:defRPr/>
              </a:pPr>
              <a:t>2017/8/25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8E63A-2279-4379-9DC1-AE3B0487E7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24DC-E1EC-4383-80A2-ABCA2021E2C9}" type="datetime1">
              <a:rPr lang="zh-TW" altLang="en-US"/>
              <a:pPr>
                <a:defRPr/>
              </a:pPr>
              <a:t>2017/8/25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CD93-3B7D-4E17-8648-AC55D30AAC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8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6263BE-7101-4A19-8FEA-CA312F859790}" type="datetime1">
              <a:rPr lang="zh-TW" altLang="en-US"/>
              <a:pPr>
                <a:defRPr/>
              </a:pPr>
              <a:t>2017/8/25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0BEC65-D186-4E15-9E3C-13DC93A2A852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6151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6491A2-D714-4E92-9DE3-772DCFC5A91C}" type="slidenum">
              <a:rPr lang="zh-TW" altLang="en-US"/>
              <a:pPr eaLnBrk="1" hangingPunct="1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487488" y="981076"/>
            <a:ext cx="9793088" cy="14700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Abstract </a:t>
            </a: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Classes &amp; Methods</a:t>
            </a:r>
            <a:endParaRPr kumimoji="0" lang="en-US" altLang="zh-TW" sz="5400" dirty="0">
              <a:solidFill>
                <a:schemeClr val="bg1"/>
              </a:solidFill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Agenda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514977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/>
              <a:t>What is Abstract Class ?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What is Abstract Method ?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What is an Interface ?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Abstract Class Vs Interface</a:t>
            </a:r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Abstract Class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3</a:t>
            </a:fld>
            <a:endParaRPr lang="zh-TW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28048" y="511806"/>
            <a:ext cx="5760640" cy="692497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//abstract class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kumimoji="0" lang="en-US" altLang="en-US" sz="15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Abstract class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Sum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kumimoji="0"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5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SumOfTwo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500" dirty="0" err="1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n1, </a:t>
            </a:r>
            <a:r>
              <a:rPr kumimoji="0" lang="en-US" altLang="en-US" sz="1500" dirty="0" err="1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n2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lvl="0"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 (n1+n2);</a:t>
            </a:r>
          </a:p>
          <a:p>
            <a:pPr lvl="0"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pPr lvl="0"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5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SumOfThree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500" dirty="0" err="1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n1, </a:t>
            </a:r>
            <a:r>
              <a:rPr kumimoji="0" lang="en-US" altLang="en-US" sz="1500" dirty="0" err="1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n2, </a:t>
            </a:r>
            <a:r>
              <a:rPr kumimoji="0" lang="en-US" altLang="en-US" sz="1500" dirty="0" err="1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n3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lvl="0"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return (n1+n2+n3);</a:t>
            </a:r>
          </a:p>
          <a:p>
            <a:pPr lvl="0"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</a:p>
          <a:p>
            <a:pPr lvl="0"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5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(){ </a:t>
            </a:r>
            <a:endParaRPr kumimoji="0"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en-US" altLang="en-US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System</a:t>
            </a:r>
            <a:r>
              <a:rPr kumimoji="0"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kumimoji="0" lang="en-US" altLang="en-US" sz="15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out</a:t>
            </a:r>
            <a:r>
              <a:rPr kumimoji="0"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"Method of class Sum"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kumimoji="0"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 eaLnBrk="0" hangingPunct="0"/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kumimoji="0" lang="en-US" altLang="en-US" sz="1500" dirty="0"/>
              <a:t> </a:t>
            </a:r>
            <a:endParaRPr kumimoji="0" lang="en-US" altLang="en-US" sz="1500" dirty="0" smtClean="0"/>
          </a:p>
          <a:p>
            <a:pPr eaLnBrk="0" hangingPunct="0"/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class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AbstractDemo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extends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Sum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SumOfTwo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500" dirty="0" err="1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num1, </a:t>
            </a:r>
            <a:r>
              <a:rPr kumimoji="0" lang="en-US" altLang="en-US" sz="1500" dirty="0" err="1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num2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num1+num2; } </a:t>
            </a:r>
            <a:endParaRPr kumimoji="0"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SumOfThree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500" dirty="0" err="1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num1, </a:t>
            </a:r>
            <a:r>
              <a:rPr kumimoji="0" lang="en-US" altLang="en-US" sz="1500" dirty="0" err="1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num2, </a:t>
            </a:r>
            <a:r>
              <a:rPr kumimoji="0" lang="en-US" altLang="en-US" sz="1500" dirty="0" err="1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num3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5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num1+num2+num3; </a:t>
            </a:r>
            <a:endParaRPr kumimoji="0"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</a:p>
          <a:p>
            <a:pPr eaLnBrk="0" hangingPunct="0"/>
            <a:endParaRPr kumimoji="0" lang="en-US" alt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kumimoji="0" lang="en-US" altLang="en-US" sz="15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static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kumimoji="0" lang="en-US" alt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[]){ </a:t>
            </a:r>
            <a:endParaRPr kumimoji="0"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AbstractDemo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new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AbstractDemo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pPr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System</a:t>
            </a:r>
            <a:r>
              <a:rPr kumimoji="0"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kumimoji="0" lang="en-US" altLang="en-US" sz="15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out</a:t>
            </a:r>
            <a:r>
              <a:rPr kumimoji="0"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</a:t>
            </a:r>
            <a:r>
              <a:rPr kumimoji="0" lang="en-US" altLang="en-US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SumOfTwo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5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System</a:t>
            </a:r>
            <a:r>
              <a:rPr kumimoji="0"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kumimoji="0" lang="en-US" altLang="en-US" sz="15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out</a:t>
            </a:r>
            <a:r>
              <a:rPr kumimoji="0"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</a:t>
            </a:r>
            <a:r>
              <a:rPr kumimoji="0" lang="en-US" altLang="en-US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SumOfThree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5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19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obj.disp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kumimoji="0"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</a:p>
          <a:p>
            <a:pPr eaLnBrk="0" hangingPunct="0"/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kumimoji="0" lang="en-US" altLang="en-US" sz="1500" dirty="0" smtClean="0"/>
              <a:t> </a:t>
            </a:r>
            <a:endParaRPr kumimoji="0" lang="en-US" altLang="en-US" sz="1500" dirty="0"/>
          </a:p>
          <a:p>
            <a:pPr lvl="0" eaLnBrk="0" hangingPunct="0"/>
            <a:endParaRPr kumimoji="0" lang="en-US" altLang="en-US" sz="1500" dirty="0"/>
          </a:p>
          <a:p>
            <a:pPr lvl="0" eaLnBrk="0" hangingPunct="0"/>
            <a:endParaRPr kumimoji="0" lang="en-US" altLang="en-US" sz="15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692697"/>
            <a:ext cx="4910336" cy="5433468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An </a:t>
            </a:r>
            <a:r>
              <a:rPr lang="en-US" sz="1800" dirty="0"/>
              <a:t>abstract class is a class that is declared </a:t>
            </a:r>
            <a:r>
              <a:rPr lang="en-US" sz="1800" dirty="0" smtClean="0"/>
              <a:t>abstract</a:t>
            </a:r>
          </a:p>
          <a:p>
            <a:endParaRPr lang="en-US" sz="1800" dirty="0" smtClean="0"/>
          </a:p>
          <a:p>
            <a:r>
              <a:rPr lang="en-US" sz="1800" dirty="0"/>
              <a:t>Abstract classes cannot be instantiated, but they can be </a:t>
            </a:r>
            <a:r>
              <a:rPr lang="en-US" sz="1800" dirty="0" smtClean="0"/>
              <a:t>derived</a:t>
            </a:r>
          </a:p>
          <a:p>
            <a:endParaRPr lang="en-US" sz="18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24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smtClean="0">
                <a:latin typeface="Consolas" panose="020B0609020204030204" pitchFamily="49" charset="0"/>
                <a:cs typeface="Consolas" panose="020B0609020204030204" pitchFamily="49" charset="0"/>
              </a:rPr>
              <a:t>Abstract Method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4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784632" cy="5221783"/>
          </a:xfrm>
        </p:spPr>
        <p:txBody>
          <a:bodyPr rtlCol="0">
            <a:noAutofit/>
          </a:bodyPr>
          <a:lstStyle/>
          <a:p>
            <a:r>
              <a:rPr lang="en-US" sz="1800" dirty="0"/>
              <a:t>An abstract method is a method that is declared, but contains no implementation. 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/>
              <a:t>If you use the </a:t>
            </a:r>
            <a:r>
              <a:rPr lang="en-US" sz="1800" dirty="0" smtClean="0"/>
              <a:t>keyword</a:t>
            </a:r>
            <a:r>
              <a:rPr lang="en-US" sz="1800" dirty="0"/>
              <a:t> </a:t>
            </a:r>
            <a:r>
              <a:rPr lang="en-US" sz="1800" b="1" dirty="0"/>
              <a:t>abstract</a:t>
            </a:r>
            <a:r>
              <a:rPr lang="en-US" sz="1800" dirty="0"/>
              <a:t> you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cannot </a:t>
            </a:r>
            <a:r>
              <a:rPr lang="en-US" sz="1800" dirty="0"/>
              <a:t>provide an implementation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67808" y="1729557"/>
            <a:ext cx="7560840" cy="3462486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abstract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class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AbstractDemo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kumimoji="0"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5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myMethod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0"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System</a:t>
            </a:r>
            <a:r>
              <a:rPr kumimoji="0"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kumimoji="0" lang="en-US" altLang="en-US" sz="15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out</a:t>
            </a:r>
            <a:r>
              <a:rPr kumimoji="0"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"Hello"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kumimoji="0"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</a:p>
          <a:p>
            <a:pPr lvl="0"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5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abstract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anotherMethod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kumimoji="0"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kumimoji="0" lang="en-US" altLang="en-US" sz="1500" dirty="0" smtClean="0"/>
              <a:t> </a:t>
            </a:r>
          </a:p>
          <a:p>
            <a:pPr eaLnBrk="0" hangingPunct="0"/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class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ConcreteDemo</a:t>
            </a:r>
            <a:r>
              <a:rPr kumimoji="0" lang="en-US" altLang="en-US" sz="15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kumimoji="0" lang="en-US" altLang="en-US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AbstractDemo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kumimoji="0"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5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anotherMethod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en-US" altLang="en-US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System</a:t>
            </a:r>
            <a:r>
              <a:rPr kumimoji="0"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kumimoji="0" lang="en-US" altLang="en-US" sz="15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out</a:t>
            </a:r>
            <a:r>
              <a:rPr kumimoji="0"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kumimoji="0" lang="en-US" altLang="en-US" sz="15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print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"Abstract method"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kumimoji="0"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</a:p>
          <a:p>
            <a:pPr eaLnBrk="0" hangingPunct="0"/>
            <a:r>
              <a:rPr kumimoji="0" lang="en-US" altLang="en-US" sz="15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   public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static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kumimoji="0" lang="en-US" alt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AbstractDemo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en-US" sz="1500" dirty="0">
                <a:solidFill>
                  <a:srgbClr val="00008B"/>
                </a:solidFill>
                <a:latin typeface="Consolas" panose="020B0609020204030204" pitchFamily="49" charset="0"/>
              </a:rPr>
              <a:t>new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AbstractDemo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kumimoji="0" lang="en-US" alt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obj.display</a:t>
            </a:r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kumimoji="0"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kumimoji="0"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</a:p>
          <a:p>
            <a:pPr eaLnBrk="0" hangingPunct="0"/>
            <a:r>
              <a:rPr kumimoji="0"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kumimoji="0" lang="en-US" altLang="en-US" sz="1500" dirty="0" smtClean="0"/>
              <a:t> </a:t>
            </a:r>
            <a:endParaRPr kumimoji="0" lang="en-US" altLang="en-US" sz="1500" dirty="0"/>
          </a:p>
          <a:p>
            <a:pPr lvl="0" eaLnBrk="0" hangingPunct="0"/>
            <a:endParaRPr kumimoji="0" lang="en-US" altLang="en-US" sz="15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54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5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377264" cy="5221783"/>
          </a:xfrm>
        </p:spPr>
        <p:txBody>
          <a:bodyPr rtlCol="0">
            <a:noAutofit/>
          </a:bodyPr>
          <a:lstStyle/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7" name="內容版面配置區 1"/>
          <p:cNvSpPr txBox="1">
            <a:spLocks/>
          </p:cNvSpPr>
          <p:nvPr/>
        </p:nvSpPr>
        <p:spPr bwMode="auto">
          <a:xfrm>
            <a:off x="407368" y="943521"/>
            <a:ext cx="5616624" cy="51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It </a:t>
            </a:r>
            <a:r>
              <a:rPr lang="en-US" sz="2000" dirty="0"/>
              <a:t>is similar to class. It is a collection of abstract methods.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class implements an </a:t>
            </a:r>
            <a:r>
              <a:rPr lang="en-US" sz="2000" b="1" dirty="0"/>
              <a:t>interface</a:t>
            </a:r>
            <a:r>
              <a:rPr lang="en-US" sz="2000" dirty="0"/>
              <a:t>, thereby inheriting the abstract methods of the </a:t>
            </a:r>
            <a:r>
              <a:rPr lang="en-US" sz="2000" b="1" dirty="0" smtClean="0"/>
              <a:t>interface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Along </a:t>
            </a:r>
            <a:r>
              <a:rPr lang="en-US" sz="2000" dirty="0"/>
              <a:t>with abstract methods, an </a:t>
            </a:r>
            <a:r>
              <a:rPr lang="en-US" sz="2000" b="1" dirty="0"/>
              <a:t>interface</a:t>
            </a:r>
            <a:r>
              <a:rPr lang="en-US" sz="2000" dirty="0"/>
              <a:t> may also contain constants, default methods, static methods, and nested </a:t>
            </a:r>
            <a:r>
              <a:rPr lang="en-US" sz="2000" dirty="0" smtClean="0"/>
              <a:t>types</a:t>
            </a:r>
          </a:p>
          <a:p>
            <a:endParaRPr lang="en-US" sz="2000" dirty="0" smtClean="0"/>
          </a:p>
          <a:p>
            <a:r>
              <a:rPr lang="en-US" sz="2000" dirty="0"/>
              <a:t>Interface is a 100% abstract </a:t>
            </a:r>
            <a:r>
              <a:rPr lang="en-US" sz="2000" dirty="0" smtClean="0"/>
              <a:t>class</a:t>
            </a:r>
          </a:p>
          <a:p>
            <a:endParaRPr lang="en-US" sz="2000" dirty="0" smtClean="0"/>
          </a:p>
          <a:p>
            <a:r>
              <a:rPr lang="en-US" sz="2000" dirty="0"/>
              <a:t>Interfaces are more flexible, because a class can implement multiple interfaces. 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0016" y="2564904"/>
            <a:ext cx="5688632" cy="323165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class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err="1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MammalInt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implements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Animal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void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eat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  </a:t>
            </a:r>
            <a:r>
              <a:rPr kumimoji="0" lang="en-US" altLang="en-US" sz="1400" dirty="0" err="1" smtClean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System</a:t>
            </a:r>
            <a:r>
              <a:rPr kumimoji="0" lang="en-US" altLang="en-US" sz="1400" dirty="0" err="1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out</a:t>
            </a:r>
            <a:r>
              <a:rPr kumimoji="0" lang="en-US" altLang="en-US" sz="1400" dirty="0" err="1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println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</a:t>
            </a:r>
            <a:r>
              <a:rPr kumimoji="0" lang="en-US" altLang="en-US" sz="1400" dirty="0">
                <a:solidFill>
                  <a:srgbClr val="008800"/>
                </a:solidFill>
                <a:latin typeface="Arial Unicode MS" panose="020B0604020202020204" pitchFamily="34" charset="-120"/>
                <a:ea typeface="Menlo"/>
              </a:rPr>
              <a:t>"Mammal eats"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void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travel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  </a:t>
            </a:r>
            <a:r>
              <a:rPr kumimoji="0" lang="en-US" altLang="en-US" sz="1400" dirty="0" err="1" smtClean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System</a:t>
            </a:r>
            <a:r>
              <a:rPr kumimoji="0" lang="en-US" altLang="en-US" sz="1400" dirty="0" err="1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out</a:t>
            </a:r>
            <a:r>
              <a:rPr kumimoji="0" lang="en-US" altLang="en-US" sz="1400" dirty="0" err="1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println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</a:t>
            </a:r>
            <a:r>
              <a:rPr kumimoji="0" lang="en-US" altLang="en-US" sz="1400" dirty="0">
                <a:solidFill>
                  <a:srgbClr val="008800"/>
                </a:solidFill>
                <a:latin typeface="Arial Unicode MS" panose="020B0604020202020204" pitchFamily="34" charset="-120"/>
                <a:ea typeface="Menlo"/>
              </a:rPr>
              <a:t>"Mammal travels"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int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err="1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noOfLegs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  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return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6666"/>
                </a:solidFill>
                <a:latin typeface="Arial Unicode MS" panose="020B0604020202020204" pitchFamily="34" charset="-120"/>
                <a:ea typeface="Menlo"/>
              </a:rPr>
              <a:t>0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static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void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main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</a:t>
            </a:r>
            <a:r>
              <a:rPr kumimoji="0" lang="en-US" altLang="en-US" sz="1400" dirty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String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err="1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args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[])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      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err="1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MammalInt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m 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=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new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err="1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MammalInt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   </a:t>
            </a:r>
            <a:r>
              <a:rPr kumimoji="0" lang="en-US" altLang="en-US" sz="1400" dirty="0" err="1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m</a:t>
            </a:r>
            <a:r>
              <a:rPr kumimoji="0" lang="en-US" altLang="en-US" sz="1400" dirty="0" err="1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eat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m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travel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  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</a:p>
          <a:p>
            <a:pPr lvl="0" eaLnBrk="0" hangingPunct="0"/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36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04012" y="1293358"/>
            <a:ext cx="5688632" cy="95410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interface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Animal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  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void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eat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void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travel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  <a:r>
              <a:rPr kumimoji="0" lang="en-US" altLang="en-US" sz="2000" dirty="0" smtClean="0"/>
              <a:t> </a:t>
            </a:r>
            <a:endParaRPr kumimoji="0" lang="en-US" altLang="en-US" sz="36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21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altLang="zh-TW" smtClean="0">
                <a:latin typeface="Consolas" panose="020B0609020204030204" pitchFamily="49" charset="0"/>
                <a:cs typeface="Consolas" panose="020B0609020204030204" pitchFamily="49" charset="0"/>
              </a:rPr>
              <a:t>Vs </a:t>
            </a:r>
            <a:r>
              <a:rPr lang="en-US" altLang="zh-TW" smtClean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5616624" cy="514977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/>
              <a:t>abstract class can extend only one class or one abstract class at a time</a:t>
            </a:r>
          </a:p>
          <a:p>
            <a:endParaRPr lang="en-US" sz="2000" dirty="0"/>
          </a:p>
          <a:p>
            <a:r>
              <a:rPr lang="en-US" sz="2000" dirty="0"/>
              <a:t>abstract  class  can extend from a class or from an abstract class</a:t>
            </a:r>
          </a:p>
          <a:p>
            <a:endParaRPr lang="en-US" sz="2000" dirty="0"/>
          </a:p>
          <a:p>
            <a:r>
              <a:rPr lang="en-US" sz="2000" dirty="0"/>
              <a:t>abstract  class  can  have  both  abstract and concrete methods</a:t>
            </a:r>
          </a:p>
          <a:p>
            <a:endParaRPr lang="en-US" sz="2000" dirty="0"/>
          </a:p>
          <a:p>
            <a:r>
              <a:rPr lang="en-US" sz="2000" dirty="0"/>
              <a:t>In abstract class keyword ‘abstract’ is mandatory to declare a method as an abstract</a:t>
            </a:r>
          </a:p>
          <a:p>
            <a:r>
              <a:rPr lang="en-US" sz="2000" dirty="0"/>
              <a:t>abstract class can have  static, final  or static final  variable with any access specifier</a:t>
            </a: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6</a:t>
            </a:fld>
            <a:endParaRPr lang="zh-TW" altLang="en-US"/>
          </a:p>
        </p:txBody>
      </p:sp>
      <p:sp>
        <p:nvSpPr>
          <p:cNvPr id="5" name="內容版面配置區 1"/>
          <p:cNvSpPr txBox="1">
            <a:spLocks/>
          </p:cNvSpPr>
          <p:nvPr/>
        </p:nvSpPr>
        <p:spPr bwMode="auto">
          <a:xfrm>
            <a:off x="6816080" y="939716"/>
            <a:ext cx="4896544" cy="51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sz="2000" dirty="0" smtClean="0"/>
          </a:p>
          <a:p>
            <a:r>
              <a:rPr lang="en-US" sz="2000" dirty="0"/>
              <a:t>interface can extend any number of interfaces at a time</a:t>
            </a:r>
          </a:p>
          <a:p>
            <a:endParaRPr lang="en-US" sz="2000" dirty="0"/>
          </a:p>
          <a:p>
            <a:r>
              <a:rPr lang="en-US" sz="2000" dirty="0"/>
              <a:t>interface can extend only from an interface</a:t>
            </a:r>
          </a:p>
          <a:p>
            <a:endParaRPr lang="en-US" sz="2000" dirty="0"/>
          </a:p>
          <a:p>
            <a:r>
              <a:rPr lang="en-US" sz="2000" dirty="0"/>
              <a:t>interface can  have only abstract methods</a:t>
            </a:r>
          </a:p>
          <a:p>
            <a:endParaRPr lang="en-US" sz="2000" dirty="0"/>
          </a:p>
          <a:p>
            <a:r>
              <a:rPr lang="en-US" sz="2000" dirty="0"/>
              <a:t>In an interface keyword ‘abstract’ is optional to declare a method as an abstract</a:t>
            </a:r>
          </a:p>
          <a:p>
            <a:r>
              <a:rPr lang="en-US" sz="2000" dirty="0"/>
              <a:t> interface  can  have only static final (constant) variable i.e. by default</a:t>
            </a:r>
          </a:p>
        </p:txBody>
      </p:sp>
    </p:spTree>
    <p:extLst>
      <p:ext uri="{BB962C8B-B14F-4D97-AF65-F5344CB8AC3E}">
        <p14:creationId xmlns:p14="http://schemas.microsoft.com/office/powerpoint/2010/main" val="4069263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1992314" y="1700213"/>
            <a:ext cx="5399087" cy="1008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6000" b="1" dirty="0">
                <a:latin typeface="微軟正黑體" pitchFamily="34" charset="-120"/>
              </a:rPr>
              <a:t>  Q &amp; A</a:t>
            </a:r>
          </a:p>
        </p:txBody>
      </p:sp>
      <p:pic>
        <p:nvPicPr>
          <p:cNvPr id="22531" name="圖片 3" descr="44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397126"/>
            <a:ext cx="3754438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649287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A933CD-C67D-496D-9017-CBCFBEA28EFD}" type="slidenum">
              <a:rPr lang="zh-TW" altLang="en-US"/>
              <a:pPr eaLnBrk="1" hangingPunct="1"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0D48810358B42418F385E2145E6208D" ma:contentTypeVersion="2" ma:contentTypeDescription="建立新的文件。" ma:contentTypeScope="" ma:versionID="632117e792a1d09544d95d3ae580fb0c">
  <xsd:schema xmlns:xsd="http://www.w3.org/2001/XMLSchema" xmlns:p="http://schemas.microsoft.com/office/2006/metadata/properties" targetNamespace="http://schemas.microsoft.com/office/2006/metadata/properties" ma:root="true" ma:fieldsID="6307d313e83d82204d55d62b1881d81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0A2C00-5D51-41B7-A55B-11444F123B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9FE9AF-6762-4381-B89A-0844F6C3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54C4B33-F7ED-484F-B2D8-7B4B8A7399BE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32147</TotalTime>
  <Words>299</Words>
  <Application>Microsoft Office PowerPoint</Application>
  <PresentationFormat>Widescreen</PresentationFormat>
  <Paragraphs>142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Unicode MS</vt:lpstr>
      <vt:lpstr>Menlo</vt:lpstr>
      <vt:lpstr>微軟正黑體</vt:lpstr>
      <vt:lpstr>新細明體</vt:lpstr>
      <vt:lpstr>Arial</vt:lpstr>
      <vt:lpstr>Calibri</vt:lpstr>
      <vt:lpstr>Consolas</vt:lpstr>
      <vt:lpstr>Gill Sans MT</vt:lpstr>
      <vt:lpstr>1_Office 佈景主題</vt:lpstr>
      <vt:lpstr>投影片</vt:lpstr>
      <vt:lpstr>PowerPoint Presentation</vt:lpstr>
      <vt:lpstr>Agenda</vt:lpstr>
      <vt:lpstr>Abstract Class</vt:lpstr>
      <vt:lpstr>Abstract Method</vt:lpstr>
      <vt:lpstr>Interface</vt:lpstr>
      <vt:lpstr>Abstract Class Vs Interface</vt:lpstr>
      <vt:lpstr>PowerPoint Presentation</vt:lpstr>
    </vt:vector>
  </TitlesOfParts>
  <Company>CathayBK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Introduction</dc:title>
  <dc:creator>國泰世華銀行</dc:creator>
  <cp:lastModifiedBy>Lenovo</cp:lastModifiedBy>
  <cp:revision>1323</cp:revision>
  <dcterms:created xsi:type="dcterms:W3CDTF">2012-12-14T09:29:35Z</dcterms:created>
  <dcterms:modified xsi:type="dcterms:W3CDTF">2017-08-25T04:06:55Z</dcterms:modified>
  <cp:category>Testing</cp:category>
</cp:coreProperties>
</file>