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jpe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1" r:id="rId4"/>
  </p:sldMasterIdLst>
  <p:notesMasterIdLst>
    <p:notesMasterId r:id="rId24"/>
  </p:notesMasterIdLst>
  <p:handoutMasterIdLst>
    <p:handoutMasterId r:id="rId25"/>
  </p:handoutMasterIdLst>
  <p:sldIdLst>
    <p:sldId id="425" r:id="rId5"/>
    <p:sldId id="258" r:id="rId6"/>
    <p:sldId id="430" r:id="rId7"/>
    <p:sldId id="431" r:id="rId8"/>
    <p:sldId id="432" r:id="rId9"/>
    <p:sldId id="426" r:id="rId10"/>
    <p:sldId id="427" r:id="rId11"/>
    <p:sldId id="429" r:id="rId12"/>
    <p:sldId id="428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305" r:id="rId23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000099"/>
    <a:srgbClr val="D0D8E8"/>
    <a:srgbClr val="B9CDE5"/>
    <a:srgbClr val="E0E5F0"/>
    <a:srgbClr val="993300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3" autoAdjust="0"/>
    <p:restoredTop sz="93712" autoAdjust="0"/>
  </p:normalViewPr>
  <p:slideViewPr>
    <p:cSldViewPr>
      <p:cViewPr>
        <p:scale>
          <a:sx n="60" d="100"/>
          <a:sy n="60" d="100"/>
        </p:scale>
        <p:origin x="1284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916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3072A-19E6-4499-99EB-596990938AA1}" type="datetimeFigureOut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B66F7E8B-DE2F-40BB-A16F-37B66F0A10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7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4" Type="http://schemas.openxmlformats.org/officeDocument/2006/relationships/image" Target="../media/image3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BA55C3-CBF7-4707-A65B-08AA53987F29}" type="datetimeFigureOut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CE40E5D5-995B-4D00-89BD-282839708CBB}" type="slidenum">
              <a:rPr lang="zh-TW" altLang="en-US"/>
              <a:pPr/>
              <a:t>‹#›</a:t>
            </a:fld>
            <a:endParaRPr lang="zh-TW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77888" y="715963"/>
          <a:ext cx="489743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投影片" r:id="rId3" imgW="4570530" imgH="3427400" progId="PowerPoint.Slide.12">
                  <p:embed/>
                </p:oleObj>
              </mc:Choice>
              <mc:Fallback>
                <p:oleObj name="投影片" r:id="rId3" imgW="4570530" imgH="3427400" progId="PowerPoint.Slide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15963"/>
                        <a:ext cx="489743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1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AE0189-6B8A-4606-BADC-241DE6A8DCC1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B3F8A0-FF3F-445A-9226-D7DCA604556B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19</a:t>
            </a:fld>
            <a:endParaRPr kumimoji="0"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2C4-38D8-434E-B0E3-C8B7A37AD5C4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0F8B3-7FAA-47BD-8D31-D8B9AA748F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7BF-F503-4D2C-A259-84C464D7DC64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D9-E6F6-40ED-832A-366F36EF94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DE7E-3272-4B61-8E1F-8B3FD2DB70F5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7B980-CD7A-4A53-8000-4AF1C6627A8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8E6C0-7019-4D03-A7C3-CFE68C8BDFDD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8B808-1EE7-462F-B1EE-5DCDB17B967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1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74A7C-568B-40AF-9953-673F04B45FC5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0A927-1CC0-4CA2-B0FE-018127314EE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B5EF-783E-425A-B560-0A1B254BCBB1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D0F37-9DDE-40FE-9106-FB0C411B87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0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802E-5EAC-4B1A-B6A9-0B92D87A150C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55B60-4F1F-4CF7-B51B-5AFCE51D8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A9C2-7132-432C-9416-1DA40ACFE9DE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3B39-570E-49E6-B5F1-A98868E333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8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6CB1-512A-43F3-87F8-20116E576C87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5E7F-14D0-4B28-994E-F3905ADE7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6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8747-0FEA-4907-A30F-B60DA7675AF0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8E63A-2279-4379-9DC1-AE3B0487E7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24DC-E1EC-4383-80A2-ABCA2021E2C9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CD93-3B7D-4E17-8648-AC55D30AAC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8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6263BE-7101-4A19-8FEA-CA312F859790}" type="datetime1">
              <a:rPr lang="zh-TW" altLang="en-US"/>
              <a:pPr>
                <a:defRPr/>
              </a:pPr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0BEC65-D186-4E15-9E3C-13DC93A2A852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6151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  <a:p>
            <a:pPr eaLnBrk="1" hangingPunct="1"/>
            <a:r>
              <a:rPr lang="zh-TW" alt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測試規劃科</a:t>
            </a:r>
            <a:r>
              <a:rPr lang="en-US" altLang="zh-TW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(Quality Assurance)</a:t>
            </a:r>
            <a:endParaRPr lang="zh-TW" altLang="en-US" sz="3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6491A2-D714-4E92-9DE3-772DCFC5A91C}" type="slidenum">
              <a:rPr lang="zh-TW" altLang="en-US"/>
              <a:pPr eaLnBrk="1" hangingPunct="1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351088" y="981076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Non Functional Testing</a:t>
            </a:r>
            <a:endParaRPr kumimoji="0" lang="en-US" altLang="zh-TW" sz="5400" dirty="0">
              <a:solidFill>
                <a:schemeClr val="bg1"/>
              </a:solidFill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              Vs            Stress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33313127"/>
              </p:ext>
            </p:extLst>
          </p:nvPr>
        </p:nvGraphicFramePr>
        <p:xfrm>
          <a:off x="457200" y="1403697"/>
          <a:ext cx="4114800" cy="4617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Bitmap Image" r:id="rId3" imgW="4161905" imgH="4525007" progId="Paint.Picture">
                  <p:embed/>
                </p:oleObj>
              </mc:Choice>
              <mc:Fallback>
                <p:oleObj name="Bitmap Image" r:id="rId3" imgW="4161905" imgH="452500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03697"/>
                        <a:ext cx="4114800" cy="4617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91082805"/>
              </p:ext>
            </p:extLst>
          </p:nvPr>
        </p:nvGraphicFramePr>
        <p:xfrm>
          <a:off x="6287689" y="1417638"/>
          <a:ext cx="4848871" cy="46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Bitmap Image" r:id="rId5" imgW="2895238" imgH="3086531" progId="Paint.Picture">
                  <p:embed/>
                </p:oleObj>
              </mc:Choice>
              <mc:Fallback>
                <p:oleObj name="Bitmap Image" r:id="rId5" imgW="2895238" imgH="3086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7689" y="1417638"/>
                        <a:ext cx="4848871" cy="4603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11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              Vs            Stress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247428"/>
            <a:ext cx="4122738" cy="477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GB" altLang="en-US" sz="1800" b="1" smtClean="0">
                <a:cs typeface="Times New Roman" panose="02020603050405020304" pitchFamily="18" charset="0"/>
              </a:rPr>
              <a:t>Load Testing</a:t>
            </a:r>
            <a:endParaRPr kumimoji="0" lang="en-GB" altLang="en-US" smtClean="0"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GB" altLang="en-US" sz="1800" smtClean="0">
                <a:cs typeface="Times New Roman" panose="02020603050405020304" pitchFamily="18" charset="0"/>
              </a:rPr>
              <a:t>Process of exercising the system under test by feeding it the largest tasks it can operate with.</a:t>
            </a:r>
          </a:p>
          <a:p>
            <a:pPr eaLnBrk="1" hangingPunct="1"/>
            <a:r>
              <a:rPr kumimoji="0" lang="en-GB" altLang="en-US" sz="1800" smtClean="0">
                <a:cs typeface="Times New Roman" panose="02020603050405020304" pitchFamily="18" charset="0"/>
              </a:rPr>
              <a:t>Constantly increasing the load on the system via automated tools to simulate real time scenario with virtual users.</a:t>
            </a:r>
          </a:p>
          <a:p>
            <a:pPr eaLnBrk="1" hangingPunct="1"/>
            <a:endParaRPr kumimoji="0" lang="en-GB" altLang="en-US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GB" altLang="en-US" sz="1800" b="1" smtClean="0">
                <a:cs typeface="Times New Roman" panose="02020603050405020304" pitchFamily="18" charset="0"/>
              </a:rPr>
              <a:t>Examples:</a:t>
            </a:r>
            <a:endParaRPr kumimoji="0" lang="en-GB" altLang="en-US" smtClean="0"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GB" altLang="en-US" sz="1800" smtClean="0">
                <a:cs typeface="Times New Roman" panose="02020603050405020304" pitchFamily="18" charset="0"/>
              </a:rPr>
              <a:t>Testing a word processor by editing a very large document.</a:t>
            </a:r>
          </a:p>
          <a:p>
            <a:pPr eaLnBrk="1" hangingPunct="1"/>
            <a:r>
              <a:rPr kumimoji="0" lang="en-GB" altLang="en-US" sz="1800" smtClean="0">
                <a:cs typeface="Times New Roman" panose="02020603050405020304" pitchFamily="18" charset="0"/>
              </a:rPr>
              <a:t>For Web Application load is defined in terms of concurrent users or HTTP connections.</a:t>
            </a:r>
            <a:endParaRPr kumimoji="0" lang="en-GB" altLang="en-US" sz="1800" dirty="0"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176120" y="1247410"/>
            <a:ext cx="4406280" cy="477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GB" altLang="en-US" sz="1800" b="1" smtClean="0">
                <a:cs typeface="Times New Roman" panose="02020603050405020304" pitchFamily="18" charset="0"/>
              </a:rPr>
              <a:t>Stress Testing</a:t>
            </a:r>
            <a:endParaRPr kumimoji="0" lang="en-GB" altLang="en-US" smtClean="0"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GB" altLang="en-US" sz="1800" smtClean="0">
                <a:cs typeface="Times New Roman" panose="02020603050405020304" pitchFamily="18" charset="0"/>
              </a:rPr>
              <a:t>Trying to break the system under test by overwhelming its resources or by taking resources away from it.</a:t>
            </a:r>
          </a:p>
          <a:p>
            <a:pPr eaLnBrk="1" hangingPunct="1"/>
            <a:r>
              <a:rPr kumimoji="0" lang="en-GB" altLang="en-US" sz="1800" smtClean="0">
                <a:cs typeface="Times New Roman" panose="02020603050405020304" pitchFamily="18" charset="0"/>
              </a:rPr>
              <a:t>Purpose is to make sure that the system fails and recovers gracefully.</a:t>
            </a:r>
            <a:r>
              <a:rPr kumimoji="0" lang="en-GB" altLang="en-US" smtClean="0"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kumimoji="0" lang="en-GB" altLang="en-US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GB" altLang="en-US" sz="1800" b="1" smtClean="0">
                <a:cs typeface="Times New Roman" panose="02020603050405020304" pitchFamily="18" charset="0"/>
              </a:rPr>
              <a:t>Example:</a:t>
            </a:r>
            <a:endParaRPr kumimoji="0" lang="en-GB" altLang="en-US" smtClean="0"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GB" altLang="en-US" sz="1800" smtClean="0">
                <a:cs typeface="Times New Roman" panose="02020603050405020304" pitchFamily="18" charset="0"/>
              </a:rPr>
              <a:t>Double the baseline number for concurrent users/HTTP connections.</a:t>
            </a:r>
          </a:p>
          <a:p>
            <a:pPr eaLnBrk="1" hangingPunct="1"/>
            <a:r>
              <a:rPr kumimoji="0" lang="en-GB" altLang="en-US" sz="1800" smtClean="0">
                <a:cs typeface="Times New Roman" panose="02020603050405020304" pitchFamily="18" charset="0"/>
              </a:rPr>
              <a:t>Randomly shut down and restart ports on the network switches/routers that connects servers.</a:t>
            </a:r>
          </a:p>
          <a:p>
            <a:pPr eaLnBrk="1" hangingPunct="1"/>
            <a:endParaRPr kumimoji="0"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112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706090"/>
          </a:xfrm>
        </p:spPr>
        <p:txBody>
          <a:bodyPr/>
          <a:lstStyle/>
          <a:p>
            <a:r>
              <a:rPr lang="en-US" dirty="0" smtClean="0"/>
              <a:t>Automation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908720"/>
            <a:ext cx="9217024" cy="520962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3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88640"/>
            <a:ext cx="10271446" cy="58792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65" y="476672"/>
            <a:ext cx="8434983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65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86" y="332655"/>
            <a:ext cx="7488745" cy="57112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2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6" name="Flowchart: Multidocument 5"/>
          <p:cNvSpPr/>
          <p:nvPr/>
        </p:nvSpPr>
        <p:spPr>
          <a:xfrm>
            <a:off x="103496" y="992484"/>
            <a:ext cx="1219200" cy="762000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Development Of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Project Code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1322696" y="137348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1779896" y="992484"/>
            <a:ext cx="1371600" cy="7620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Code Quality Review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075296" y="1144884"/>
            <a:ext cx="533400" cy="246221"/>
            <a:chOff x="3075296" y="1752600"/>
            <a:chExt cx="533400" cy="246221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075296" y="198120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75296" y="1752600"/>
              <a:ext cx="533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Pass</a:t>
              </a:r>
              <a:endParaRPr lang="en-US" sz="1000" dirty="0"/>
            </a:p>
          </p:txBody>
        </p:sp>
      </p:grpSp>
      <p:sp>
        <p:nvSpPr>
          <p:cNvPr id="12" name="Diamond 11"/>
          <p:cNvSpPr/>
          <p:nvPr/>
        </p:nvSpPr>
        <p:spPr>
          <a:xfrm>
            <a:off x="3532496" y="992484"/>
            <a:ext cx="1371600" cy="7620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Unit Testing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4827896" y="1140911"/>
            <a:ext cx="533400" cy="246221"/>
            <a:chOff x="4827896" y="1748627"/>
            <a:chExt cx="533400" cy="24622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827896" y="1977227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827896" y="1748627"/>
              <a:ext cx="533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Pass</a:t>
              </a:r>
              <a:endParaRPr lang="en-US" sz="1000" dirty="0"/>
            </a:p>
          </p:txBody>
        </p:sp>
      </p:grpSp>
      <p:sp>
        <p:nvSpPr>
          <p:cNvPr id="16" name="Diamond 15"/>
          <p:cNvSpPr/>
          <p:nvPr/>
        </p:nvSpPr>
        <p:spPr>
          <a:xfrm>
            <a:off x="5285096" y="992484"/>
            <a:ext cx="1371600" cy="7620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Smoke/Sanity Testing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6580496" y="1140911"/>
            <a:ext cx="533400" cy="246221"/>
            <a:chOff x="6580496" y="1748627"/>
            <a:chExt cx="533400" cy="24622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580496" y="1977227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580496" y="1748627"/>
              <a:ext cx="533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Pass</a:t>
              </a:r>
              <a:endParaRPr lang="en-US" sz="10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7037696" y="840084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37696" y="84008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37696" y="213548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494896" y="459084"/>
            <a:ext cx="1447800" cy="762000"/>
          </a:xfrm>
          <a:prstGeom prst="diamond">
            <a:avLst/>
          </a:prstGeom>
          <a:gradFill rotWithShape="1">
            <a:gsLst>
              <a:gs pos="0">
                <a:srgbClr val="FCC05D">
                  <a:shade val="51000"/>
                  <a:satMod val="130000"/>
                </a:srgbClr>
              </a:gs>
              <a:gs pos="80000">
                <a:srgbClr val="FCC05D">
                  <a:shade val="93000"/>
                  <a:satMod val="130000"/>
                </a:srgbClr>
              </a:gs>
              <a:gs pos="100000">
                <a:srgbClr val="FCC05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Regression Testing</a:t>
            </a:r>
          </a:p>
        </p:txBody>
      </p:sp>
      <p:sp>
        <p:nvSpPr>
          <p:cNvPr id="24" name="Diamond 23"/>
          <p:cNvSpPr/>
          <p:nvPr/>
        </p:nvSpPr>
        <p:spPr>
          <a:xfrm>
            <a:off x="7494895" y="1754484"/>
            <a:ext cx="1510351" cy="762000"/>
          </a:xfrm>
          <a:prstGeom prst="diamond">
            <a:avLst/>
          </a:prstGeom>
          <a:gradFill rotWithShape="1">
            <a:gsLst>
              <a:gs pos="0">
                <a:srgbClr val="FCC05D">
                  <a:shade val="51000"/>
                  <a:satMod val="130000"/>
                </a:srgbClr>
              </a:gs>
              <a:gs pos="80000">
                <a:srgbClr val="FCC05D">
                  <a:shade val="93000"/>
                  <a:satMod val="130000"/>
                </a:srgbClr>
              </a:gs>
              <a:gs pos="100000">
                <a:srgbClr val="FCC05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Functional Testing (Manual)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8880144" y="597836"/>
            <a:ext cx="533400" cy="246221"/>
            <a:chOff x="8880144" y="1205552"/>
            <a:chExt cx="533400" cy="246221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8880144" y="1434152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880144" y="1205552"/>
              <a:ext cx="533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Fail</a:t>
              </a:r>
              <a:endParaRPr lang="en-US" sz="1000" dirty="0"/>
            </a:p>
          </p:txBody>
        </p:sp>
      </p:grpSp>
      <p:cxnSp>
        <p:nvCxnSpPr>
          <p:cNvPr id="28" name="Elbow Connector 27"/>
          <p:cNvCxnSpPr>
            <a:stCxn id="23" idx="2"/>
            <a:endCxn id="30" idx="2"/>
          </p:cNvCxnSpPr>
          <p:nvPr/>
        </p:nvCxnSpPr>
        <p:spPr>
          <a:xfrm rot="16200000" flipH="1">
            <a:off x="9316865" y="123015"/>
            <a:ext cx="314475" cy="2510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85496" y="1203463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10729408" y="1154559"/>
            <a:ext cx="1281752" cy="762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C9C1B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End Of Regression Testing</a:t>
            </a:r>
          </a:p>
        </p:txBody>
      </p:sp>
      <p:cxnSp>
        <p:nvCxnSpPr>
          <p:cNvPr id="31" name="Elbow Connector 30"/>
          <p:cNvCxnSpPr>
            <a:stCxn id="8" idx="2"/>
          </p:cNvCxnSpPr>
          <p:nvPr/>
        </p:nvCxnSpPr>
        <p:spPr>
          <a:xfrm rot="5400000" flipH="1">
            <a:off x="1627496" y="916284"/>
            <a:ext cx="152400" cy="1524000"/>
          </a:xfrm>
          <a:prstGeom prst="bentConnector4">
            <a:avLst>
              <a:gd name="adj1" fmla="val -60447"/>
              <a:gd name="adj2" fmla="val 100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 flipH="1">
            <a:off x="2533981" y="-54935"/>
            <a:ext cx="28857" cy="3589980"/>
          </a:xfrm>
          <a:prstGeom prst="bentConnector3">
            <a:avLst>
              <a:gd name="adj1" fmla="val -792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38400" y="1674311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380096" y="1754484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589896" y="1906884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408296" y="1720790"/>
            <a:ext cx="5586468" cy="567094"/>
            <a:chOff x="408296" y="2328506"/>
            <a:chExt cx="5586468" cy="56709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5994764" y="23622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08296" y="2328506"/>
              <a:ext cx="0" cy="546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8901752" y="1893236"/>
            <a:ext cx="533400" cy="246221"/>
            <a:chOff x="8901752" y="2500952"/>
            <a:chExt cx="533400" cy="246221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8901752" y="2729552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901752" y="2500952"/>
              <a:ext cx="533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Fail</a:t>
              </a:r>
              <a:endParaRPr lang="en-US" sz="10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256896" y="2651263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sp>
        <p:nvSpPr>
          <p:cNvPr id="43" name="Diamond 42"/>
          <p:cNvSpPr/>
          <p:nvPr/>
        </p:nvSpPr>
        <p:spPr>
          <a:xfrm>
            <a:off x="7484092" y="3049884"/>
            <a:ext cx="1499548" cy="762000"/>
          </a:xfrm>
          <a:prstGeom prst="diamond">
            <a:avLst/>
          </a:prstGeom>
          <a:gradFill rotWithShape="1">
            <a:gsLst>
              <a:gs pos="0">
                <a:srgbClr val="FCC05D">
                  <a:shade val="51000"/>
                  <a:satMod val="130000"/>
                </a:srgbClr>
              </a:gs>
              <a:gs pos="80000">
                <a:srgbClr val="FCC05D">
                  <a:shade val="93000"/>
                  <a:satMod val="130000"/>
                </a:srgbClr>
              </a:gs>
              <a:gs pos="100000">
                <a:srgbClr val="FCC05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Non-Functional Testing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8931892" y="3116409"/>
            <a:ext cx="405452" cy="345744"/>
            <a:chOff x="8931892" y="3724125"/>
            <a:chExt cx="405452" cy="345744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931892" y="4045126"/>
              <a:ext cx="3475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931892" y="3724125"/>
              <a:ext cx="405452" cy="34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</p:grpSp>
      <p:sp>
        <p:nvSpPr>
          <p:cNvPr id="47" name="Diamond 46"/>
          <p:cNvSpPr/>
          <p:nvPr/>
        </p:nvSpPr>
        <p:spPr>
          <a:xfrm>
            <a:off x="9247496" y="3049884"/>
            <a:ext cx="1447800" cy="7620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Performance</a:t>
            </a:r>
          </a:p>
        </p:txBody>
      </p:sp>
      <p:sp>
        <p:nvSpPr>
          <p:cNvPr id="48" name="Diamond 47"/>
          <p:cNvSpPr/>
          <p:nvPr/>
        </p:nvSpPr>
        <p:spPr>
          <a:xfrm>
            <a:off x="9261144" y="4103036"/>
            <a:ext cx="1447800" cy="7620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Compatibility</a:t>
            </a:r>
          </a:p>
        </p:txBody>
      </p:sp>
      <p:sp>
        <p:nvSpPr>
          <p:cNvPr id="49" name="Diamond 48"/>
          <p:cNvSpPr/>
          <p:nvPr/>
        </p:nvSpPr>
        <p:spPr>
          <a:xfrm>
            <a:off x="9296400" y="5157192"/>
            <a:ext cx="1447800" cy="7620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Security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982200" y="381188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085696" y="3811884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995848" y="487868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957176" y="4937263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10619096" y="4169564"/>
            <a:ext cx="457200" cy="304641"/>
            <a:chOff x="10619096" y="4777280"/>
            <a:chExt cx="457200" cy="30464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10619096" y="5081921"/>
              <a:ext cx="3918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619096" y="4777280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Fail</a:t>
              </a:r>
              <a:endParaRPr lang="en-US" sz="1000" dirty="0"/>
            </a:p>
          </p:txBody>
        </p:sp>
      </p:grpSp>
      <p:cxnSp>
        <p:nvCxnSpPr>
          <p:cNvPr id="57" name="Elbow Connector 56"/>
          <p:cNvCxnSpPr>
            <a:stCxn id="47" idx="3"/>
          </p:cNvCxnSpPr>
          <p:nvPr/>
        </p:nvCxnSpPr>
        <p:spPr>
          <a:xfrm>
            <a:off x="10695296" y="3430884"/>
            <a:ext cx="838200" cy="685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flipV="1">
            <a:off x="10744200" y="4802484"/>
            <a:ext cx="789296" cy="76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695296" y="3215932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71496" y="533588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8790296" y="5564484"/>
            <a:ext cx="506104" cy="1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880144" y="5349532"/>
            <a:ext cx="486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sp>
        <p:nvSpPr>
          <p:cNvPr id="63" name="Oval 62"/>
          <p:cNvSpPr/>
          <p:nvPr/>
        </p:nvSpPr>
        <p:spPr>
          <a:xfrm>
            <a:off x="7522192" y="5183484"/>
            <a:ext cx="1281752" cy="762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C9C1B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End Of Non-Functional Testing</a:t>
            </a:r>
          </a:p>
        </p:txBody>
      </p:sp>
      <p:cxnSp>
        <p:nvCxnSpPr>
          <p:cNvPr id="64" name="Straight Arrow Connector 63"/>
          <p:cNvCxnSpPr>
            <a:stCxn id="43" idx="1"/>
          </p:cNvCxnSpPr>
          <p:nvPr/>
        </p:nvCxnSpPr>
        <p:spPr>
          <a:xfrm flipH="1">
            <a:off x="7078640" y="3430884"/>
            <a:ext cx="405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113896" y="3184663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66" name="Diamond 65"/>
          <p:cNvSpPr/>
          <p:nvPr/>
        </p:nvSpPr>
        <p:spPr>
          <a:xfrm>
            <a:off x="5715000" y="3049884"/>
            <a:ext cx="1371600" cy="7620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Smoke/Sanity Testing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5312392" y="3421050"/>
            <a:ext cx="429904" cy="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208896" y="3184663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sp>
        <p:nvSpPr>
          <p:cNvPr id="69" name="Diamond 68"/>
          <p:cNvSpPr/>
          <p:nvPr/>
        </p:nvSpPr>
        <p:spPr>
          <a:xfrm>
            <a:off x="3761096" y="3049884"/>
            <a:ext cx="1536700" cy="7620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Regression Testing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3344840" y="3425023"/>
            <a:ext cx="429904" cy="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7696" y="3188636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sp>
        <p:nvSpPr>
          <p:cNvPr id="72" name="Diamond 71"/>
          <p:cNvSpPr/>
          <p:nvPr/>
        </p:nvSpPr>
        <p:spPr>
          <a:xfrm>
            <a:off x="1932296" y="3049884"/>
            <a:ext cx="1447800" cy="7620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Functional Testing (Manual)</a:t>
            </a:r>
          </a:p>
        </p:txBody>
      </p:sp>
      <p:cxnSp>
        <p:nvCxnSpPr>
          <p:cNvPr id="73" name="Straight Arrow Connector 72"/>
          <p:cNvCxnSpPr>
            <a:endCxn id="75" idx="3"/>
          </p:cNvCxnSpPr>
          <p:nvPr/>
        </p:nvCxnSpPr>
        <p:spPr>
          <a:xfrm flipH="1" flipV="1">
            <a:off x="1228681" y="3423758"/>
            <a:ext cx="730911" cy="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51296" y="3180676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6" y="3126084"/>
            <a:ext cx="744185" cy="59534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328" y="459084"/>
            <a:ext cx="768807" cy="76880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92" y="1698328"/>
            <a:ext cx="831804" cy="831804"/>
          </a:xfrm>
          <a:prstGeom prst="rect">
            <a:avLst/>
          </a:prstGeom>
        </p:spPr>
      </p:pic>
      <p:cxnSp>
        <p:nvCxnSpPr>
          <p:cNvPr id="78" name="Straight Connector 77"/>
          <p:cNvCxnSpPr>
            <a:stCxn id="72" idx="2"/>
          </p:cNvCxnSpPr>
          <p:nvPr/>
        </p:nvCxnSpPr>
        <p:spPr>
          <a:xfrm>
            <a:off x="2656196" y="3811884"/>
            <a:ext cx="0" cy="48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8200" y="3798236"/>
            <a:ext cx="0" cy="48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14448" y="3798236"/>
            <a:ext cx="0" cy="48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658468" y="4292674"/>
            <a:ext cx="383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4648200" y="4269084"/>
            <a:ext cx="5688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916" y="4683994"/>
            <a:ext cx="887126" cy="887126"/>
          </a:xfrm>
          <a:prstGeom prst="rect">
            <a:avLst/>
          </a:prstGeom>
        </p:spPr>
      </p:pic>
      <p:sp>
        <p:nvSpPr>
          <p:cNvPr id="84" name="Oval Callout 83"/>
          <p:cNvSpPr/>
          <p:nvPr/>
        </p:nvSpPr>
        <p:spPr>
          <a:xfrm>
            <a:off x="10479396" y="260648"/>
            <a:ext cx="1206500" cy="731836"/>
          </a:xfrm>
          <a:prstGeom prst="wedgeEllipseCallout">
            <a:avLst>
              <a:gd name="adj1" fmla="val -86442"/>
              <a:gd name="adj2" fmla="val 27067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C9C1B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Raise defect and continue testing</a:t>
            </a:r>
          </a:p>
        </p:txBody>
      </p:sp>
      <p:sp>
        <p:nvSpPr>
          <p:cNvPr id="85" name="Oval Callout 84"/>
          <p:cNvSpPr/>
          <p:nvPr/>
        </p:nvSpPr>
        <p:spPr>
          <a:xfrm>
            <a:off x="10466696" y="1937048"/>
            <a:ext cx="1206500" cy="731836"/>
          </a:xfrm>
          <a:prstGeom prst="wedgeEllipseCallout">
            <a:avLst>
              <a:gd name="adj1" fmla="val -85310"/>
              <a:gd name="adj2" fmla="val -23284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C9C1B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Raise defect and continue testing</a:t>
            </a:r>
          </a:p>
        </p:txBody>
      </p:sp>
      <p:sp>
        <p:nvSpPr>
          <p:cNvPr id="86" name="Oval Callout 85"/>
          <p:cNvSpPr/>
          <p:nvPr/>
        </p:nvSpPr>
        <p:spPr>
          <a:xfrm>
            <a:off x="5678796" y="4451648"/>
            <a:ext cx="1206500" cy="731836"/>
          </a:xfrm>
          <a:prstGeom prst="wedgeEllipseCallout">
            <a:avLst>
              <a:gd name="adj1" fmla="val -97754"/>
              <a:gd name="adj2" fmla="val 30797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C9C1B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Raise defect and continue testing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770496" y="3946663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599296" y="397793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6351896" y="398589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92" y="1766430"/>
            <a:ext cx="841141" cy="8411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496" y="4084069"/>
            <a:ext cx="796706" cy="718415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237181" y="4052152"/>
            <a:ext cx="220019" cy="18104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37181" y="4345284"/>
            <a:ext cx="220019" cy="181042"/>
          </a:xfrm>
          <a:prstGeom prst="rect">
            <a:avLst/>
          </a:prstGeom>
          <a:gradFill rotWithShape="1">
            <a:gsLst>
              <a:gs pos="0">
                <a:srgbClr val="FCC05D">
                  <a:shade val="51000"/>
                  <a:satMod val="130000"/>
                </a:srgbClr>
              </a:gs>
              <a:gs pos="80000">
                <a:srgbClr val="FCC05D">
                  <a:shade val="93000"/>
                  <a:satMod val="130000"/>
                </a:srgbClr>
              </a:gs>
              <a:gs pos="100000">
                <a:srgbClr val="FCC05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37181" y="4650084"/>
            <a:ext cx="220019" cy="18104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37181" y="4919628"/>
            <a:ext cx="220019" cy="1810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CC0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37181" y="5224428"/>
            <a:ext cx="220019" cy="181042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C9C1B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52400" y="3931669"/>
            <a:ext cx="1905000" cy="18614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35671" y="4018876"/>
            <a:ext cx="1687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 &amp; UT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5671" y="4327663"/>
            <a:ext cx="427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5671" y="4632463"/>
            <a:ext cx="427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UAT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5671" y="4890631"/>
            <a:ext cx="81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Optional SIT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5671" y="5214767"/>
            <a:ext cx="91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Defect Triage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37181" y="5556524"/>
            <a:ext cx="220019" cy="18104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C9C1B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35671" y="5546863"/>
            <a:ext cx="1492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Successful Completion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388960" y="2287884"/>
            <a:ext cx="5666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2"/>
            <a:endCxn id="43" idx="0"/>
          </p:cNvCxnSpPr>
          <p:nvPr/>
        </p:nvCxnSpPr>
        <p:spPr>
          <a:xfrm flipH="1">
            <a:off x="8233866" y="2516484"/>
            <a:ext cx="16205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6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17</a:t>
            </a:fld>
            <a:endParaRPr lang="zh-TW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21022" y="1253702"/>
            <a:ext cx="11150600" cy="0"/>
          </a:xfrm>
          <a:prstGeom prst="line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50056" y="3139810"/>
            <a:ext cx="11150600" cy="0"/>
          </a:xfrm>
          <a:prstGeom prst="line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0056" y="5520902"/>
            <a:ext cx="11150600" cy="0"/>
          </a:xfrm>
          <a:prstGeom prst="line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25725" y="2398633"/>
            <a:ext cx="480783" cy="1478410"/>
            <a:chOff x="2209800" y="1795659"/>
            <a:chExt cx="569046" cy="1478410"/>
          </a:xfrm>
        </p:grpSpPr>
        <p:sp>
          <p:nvSpPr>
            <p:cNvPr id="9" name="Shape 243"/>
            <p:cNvSpPr/>
            <p:nvPr/>
          </p:nvSpPr>
          <p:spPr>
            <a:xfrm>
              <a:off x="2209800" y="1795659"/>
              <a:ext cx="569046" cy="1445267"/>
            </a:xfrm>
            <a:prstGeom prst="rect">
              <a:avLst/>
            </a:prstGeom>
            <a:solidFill>
              <a:srgbClr val="0D0D0D">
                <a:alpha val="6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 244"/>
            <p:cNvSpPr/>
            <p:nvPr/>
          </p:nvSpPr>
          <p:spPr>
            <a:xfrm rot="16200000">
              <a:off x="1782296" y="2424478"/>
              <a:ext cx="1445268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</a:defRPr>
              </a:lvl1pPr>
            </a:lstStyle>
            <a:p>
              <a:r>
                <a:rPr lang="en-US" sz="1200" dirty="0" smtClean="0"/>
                <a:t>Continuous</a:t>
              </a:r>
              <a:endParaRPr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725" y="299390"/>
            <a:ext cx="480783" cy="1478410"/>
            <a:chOff x="2209800" y="1795659"/>
            <a:chExt cx="569046" cy="1478410"/>
          </a:xfrm>
        </p:grpSpPr>
        <p:sp>
          <p:nvSpPr>
            <p:cNvPr id="12" name="Shape 243"/>
            <p:cNvSpPr/>
            <p:nvPr/>
          </p:nvSpPr>
          <p:spPr>
            <a:xfrm>
              <a:off x="2209800" y="1795659"/>
              <a:ext cx="569046" cy="1445267"/>
            </a:xfrm>
            <a:prstGeom prst="rect">
              <a:avLst/>
            </a:prstGeom>
            <a:solidFill>
              <a:srgbClr val="0D0D0D">
                <a:alpha val="6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244"/>
            <p:cNvSpPr/>
            <p:nvPr/>
          </p:nvSpPr>
          <p:spPr>
            <a:xfrm rot="16200000">
              <a:off x="1782296" y="2401171"/>
              <a:ext cx="1445268" cy="300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</a:defRPr>
              </a:lvl1pPr>
            </a:lstStyle>
            <a:p>
              <a:r>
                <a:rPr lang="en-US" sz="1200" dirty="0" smtClean="0"/>
                <a:t>Manual</a:t>
              </a:r>
              <a:endParaRPr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5725" y="4758902"/>
            <a:ext cx="480783" cy="1478410"/>
            <a:chOff x="2209800" y="1795659"/>
            <a:chExt cx="569046" cy="1478410"/>
          </a:xfrm>
        </p:grpSpPr>
        <p:sp>
          <p:nvSpPr>
            <p:cNvPr id="15" name="Shape 243"/>
            <p:cNvSpPr/>
            <p:nvPr/>
          </p:nvSpPr>
          <p:spPr>
            <a:xfrm>
              <a:off x="2209800" y="1795659"/>
              <a:ext cx="569046" cy="1445267"/>
            </a:xfrm>
            <a:prstGeom prst="rect">
              <a:avLst/>
            </a:prstGeom>
            <a:solidFill>
              <a:srgbClr val="0D0D0D">
                <a:alpha val="6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244"/>
            <p:cNvSpPr/>
            <p:nvPr/>
          </p:nvSpPr>
          <p:spPr>
            <a:xfrm rot="16200000">
              <a:off x="1782296" y="2401171"/>
              <a:ext cx="1445268" cy="300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</a:defRPr>
              </a:lvl1pPr>
            </a:lstStyle>
            <a:p>
              <a:r>
                <a:rPr lang="en-US" sz="1200" dirty="0" smtClean="0"/>
                <a:t>Nightly</a:t>
              </a:r>
              <a:endParaRPr sz="1200" dirty="0"/>
            </a:p>
          </p:txBody>
        </p:sp>
      </p:grpSp>
      <p:sp>
        <p:nvSpPr>
          <p:cNvPr id="17" name="Shape 237"/>
          <p:cNvSpPr/>
          <p:nvPr/>
        </p:nvSpPr>
        <p:spPr>
          <a:xfrm>
            <a:off x="973422" y="948902"/>
            <a:ext cx="685800" cy="377024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Ad hoc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Testing</a:t>
            </a:r>
            <a:endParaRPr sz="1000" b="1" kern="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4822" y="11478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59222" y="1144844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237"/>
          <p:cNvSpPr/>
          <p:nvPr/>
        </p:nvSpPr>
        <p:spPr>
          <a:xfrm>
            <a:off x="1902336" y="872702"/>
            <a:ext cx="685800" cy="530913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Code Quality Review</a:t>
            </a:r>
            <a:endParaRPr sz="1000" b="1" kern="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726022" y="332531"/>
            <a:ext cx="0" cy="5569371"/>
          </a:xfrm>
          <a:prstGeom prst="line">
            <a:avLst/>
          </a:prstGeom>
          <a:ln w="31750" cap="rnd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73622" y="117024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54622" y="1144844"/>
            <a:ext cx="7260" cy="422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hape 237"/>
          <p:cNvSpPr/>
          <p:nvPr/>
        </p:nvSpPr>
        <p:spPr>
          <a:xfrm>
            <a:off x="3183222" y="2625302"/>
            <a:ext cx="703944" cy="662635"/>
          </a:xfrm>
          <a:prstGeom prst="rect">
            <a:avLst/>
          </a:prstGeom>
          <a:solidFill>
            <a:srgbClr val="1F497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rtlCol="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Unit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0" dirty="0">
                <a:solidFill>
                  <a:prstClr val="white"/>
                </a:solidFill>
                <a:latin typeface="Calibri"/>
              </a:rPr>
              <a:t>Testing    (Current  feature)</a:t>
            </a:r>
            <a:endParaRPr sz="1000" b="1" kern="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54622" y="295913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69022" y="296639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38"/>
          <p:cNvGrpSpPr/>
          <p:nvPr/>
        </p:nvGrpSpPr>
        <p:grpSpPr>
          <a:xfrm>
            <a:off x="4083902" y="2702501"/>
            <a:ext cx="851920" cy="684801"/>
            <a:chOff x="-1" y="-175589"/>
            <a:chExt cx="1575687" cy="1581113"/>
          </a:xfrm>
        </p:grpSpPr>
        <p:sp>
          <p:nvSpPr>
            <p:cNvPr id="28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Shape 237"/>
            <p:cNvSpPr/>
            <p:nvPr/>
          </p:nvSpPr>
          <p:spPr>
            <a:xfrm>
              <a:off x="-1" y="-175589"/>
              <a:ext cx="1575687" cy="1581113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Code Quality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</a:t>
              </a:r>
              <a:r>
                <a:rPr lang="en-US" sz="1000" b="1" kern="0" dirty="0" err="1">
                  <a:solidFill>
                    <a:prstClr val="white"/>
                  </a:solidFill>
                  <a:latin typeface="Calibri"/>
                </a:rPr>
                <a:t>SonarQube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2961882" y="536850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238"/>
          <p:cNvGrpSpPr/>
          <p:nvPr/>
        </p:nvGrpSpPr>
        <p:grpSpPr>
          <a:xfrm>
            <a:off x="3183222" y="5082592"/>
            <a:ext cx="685800" cy="650273"/>
            <a:chOff x="-1" y="0"/>
            <a:chExt cx="1575687" cy="1229932"/>
          </a:xfrm>
        </p:grpSpPr>
        <p:sp>
          <p:nvSpPr>
            <p:cNvPr id="32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Shape 237"/>
            <p:cNvSpPr/>
            <p:nvPr/>
          </p:nvSpPr>
          <p:spPr>
            <a:xfrm>
              <a:off x="-1" y="112881"/>
              <a:ext cx="1575687" cy="1004173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Unit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Testing    (Full)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3869022" y="5368502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874136" y="299904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5262396" y="2793065"/>
            <a:ext cx="275772" cy="361259"/>
          </a:xfrm>
          <a:prstGeom prst="flowChartDecision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530908" y="2973644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650650" y="339791"/>
            <a:ext cx="0" cy="5569371"/>
          </a:xfrm>
          <a:prstGeom prst="line">
            <a:avLst/>
          </a:prstGeom>
          <a:ln w="31750" cap="rnd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991566" y="330464"/>
            <a:ext cx="1585686" cy="433382"/>
            <a:chOff x="776514" y="829362"/>
            <a:chExt cx="1585686" cy="433382"/>
          </a:xfrm>
        </p:grpSpPr>
        <p:sp>
          <p:nvSpPr>
            <p:cNvPr id="40" name="Shape 229"/>
            <p:cNvSpPr/>
            <p:nvPr/>
          </p:nvSpPr>
          <p:spPr>
            <a:xfrm>
              <a:off x="776514" y="829362"/>
              <a:ext cx="1585686" cy="433382"/>
            </a:xfrm>
            <a:prstGeom prst="rect">
              <a:avLst/>
            </a:prstGeom>
            <a:solidFill>
              <a:srgbClr val="2FBEBB">
                <a:alpha val="5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00"/>
            </a:p>
          </p:txBody>
        </p:sp>
        <p:sp>
          <p:nvSpPr>
            <p:cNvPr id="41" name="Shape 230"/>
            <p:cNvSpPr/>
            <p:nvPr/>
          </p:nvSpPr>
          <p:spPr>
            <a:xfrm>
              <a:off x="776514" y="868667"/>
              <a:ext cx="1585686" cy="350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2000" b="1">
                  <a:solidFill>
                    <a:srgbClr val="262626"/>
                  </a:solidFill>
                </a:defRPr>
              </a:lvl1pPr>
            </a:lstStyle>
            <a:p>
              <a:r>
                <a:rPr lang="en-US" sz="1200" dirty="0" smtClean="0"/>
                <a:t>Development Computer</a:t>
              </a:r>
              <a:endParaRPr sz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273936" y="334092"/>
            <a:ext cx="1585686" cy="433382"/>
            <a:chOff x="776514" y="829362"/>
            <a:chExt cx="1585686" cy="433382"/>
          </a:xfrm>
        </p:grpSpPr>
        <p:sp>
          <p:nvSpPr>
            <p:cNvPr id="43" name="Shape 229"/>
            <p:cNvSpPr/>
            <p:nvPr/>
          </p:nvSpPr>
          <p:spPr>
            <a:xfrm>
              <a:off x="776514" y="829362"/>
              <a:ext cx="1585686" cy="433382"/>
            </a:xfrm>
            <a:prstGeom prst="rect">
              <a:avLst/>
            </a:prstGeom>
            <a:solidFill>
              <a:srgbClr val="2FBEBB">
                <a:alpha val="5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00"/>
            </a:p>
          </p:txBody>
        </p:sp>
        <p:sp>
          <p:nvSpPr>
            <p:cNvPr id="44" name="Shape 230"/>
            <p:cNvSpPr/>
            <p:nvPr/>
          </p:nvSpPr>
          <p:spPr>
            <a:xfrm>
              <a:off x="776514" y="916976"/>
              <a:ext cx="1585686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2000" b="1">
                  <a:solidFill>
                    <a:srgbClr val="262626"/>
                  </a:solidFill>
                </a:defRPr>
              </a:lvl1pPr>
            </a:lstStyle>
            <a:p>
              <a:r>
                <a:rPr lang="en-US" sz="1200" dirty="0" smtClean="0"/>
                <a:t>UT</a:t>
              </a:r>
              <a:endParaRPr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08278" y="2549102"/>
            <a:ext cx="870858" cy="684801"/>
            <a:chOff x="2895600" y="3123572"/>
            <a:chExt cx="685800" cy="684801"/>
          </a:xfrm>
          <a:solidFill>
            <a:schemeClr val="accent4">
              <a:lumMod val="75000"/>
            </a:schemeClr>
          </a:solidFill>
        </p:grpSpPr>
        <p:sp>
          <p:nvSpPr>
            <p:cNvPr id="46" name="Shape 236"/>
            <p:cNvSpPr/>
            <p:nvPr/>
          </p:nvSpPr>
          <p:spPr>
            <a:xfrm>
              <a:off x="2895600" y="3140835"/>
              <a:ext cx="685800" cy="650273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Shape 237"/>
            <p:cNvSpPr/>
            <p:nvPr/>
          </p:nvSpPr>
          <p:spPr>
            <a:xfrm>
              <a:off x="2895600" y="3123572"/>
              <a:ext cx="685800" cy="684801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Smoke Testing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(Services/UI)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48" name="Straight Arrow Connector 47"/>
          <p:cNvCxnSpPr>
            <a:endCxn id="36" idx="2"/>
          </p:cNvCxnSpPr>
          <p:nvPr/>
        </p:nvCxnSpPr>
        <p:spPr>
          <a:xfrm flipV="1">
            <a:off x="5393022" y="3154324"/>
            <a:ext cx="7260" cy="221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74022" y="2966390"/>
            <a:ext cx="0" cy="240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4022" y="535761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238"/>
          <p:cNvGrpSpPr/>
          <p:nvPr/>
        </p:nvGrpSpPr>
        <p:grpSpPr>
          <a:xfrm>
            <a:off x="6022584" y="5082592"/>
            <a:ext cx="894438" cy="532700"/>
            <a:chOff x="-1" y="0"/>
            <a:chExt cx="1575687" cy="1229932"/>
          </a:xfrm>
          <a:solidFill>
            <a:schemeClr val="accent4">
              <a:lumMod val="75000"/>
            </a:schemeClr>
          </a:solidFill>
        </p:grpSpPr>
        <p:sp>
          <p:nvSpPr>
            <p:cNvPr id="52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Regression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(Full)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6902508" y="536124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238"/>
          <p:cNvGrpSpPr/>
          <p:nvPr/>
        </p:nvGrpSpPr>
        <p:grpSpPr>
          <a:xfrm>
            <a:off x="7285326" y="5075338"/>
            <a:ext cx="894438" cy="532700"/>
            <a:chOff x="-1" y="0"/>
            <a:chExt cx="1575687" cy="1229932"/>
          </a:xfrm>
          <a:solidFill>
            <a:schemeClr val="accent4">
              <a:lumMod val="75000"/>
            </a:schemeClr>
          </a:solidFill>
        </p:grpSpPr>
        <p:sp>
          <p:nvSpPr>
            <p:cNvPr id="56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Performance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(Full)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V="1">
            <a:off x="6750111" y="2861156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238"/>
          <p:cNvGrpSpPr/>
          <p:nvPr/>
        </p:nvGrpSpPr>
        <p:grpSpPr>
          <a:xfrm>
            <a:off x="7116594" y="2592644"/>
            <a:ext cx="894438" cy="532700"/>
            <a:chOff x="-1" y="0"/>
            <a:chExt cx="1575687" cy="1229932"/>
          </a:xfrm>
          <a:solidFill>
            <a:schemeClr val="accent4">
              <a:lumMod val="75000"/>
            </a:schemeClr>
          </a:solidFill>
        </p:grpSpPr>
        <p:sp>
          <p:nvSpPr>
            <p:cNvPr id="60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Performance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(Basic)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62" name="Group 238"/>
          <p:cNvGrpSpPr/>
          <p:nvPr/>
        </p:nvGrpSpPr>
        <p:grpSpPr>
          <a:xfrm>
            <a:off x="6764622" y="873402"/>
            <a:ext cx="894438" cy="532700"/>
            <a:chOff x="-1" y="0"/>
            <a:chExt cx="1575687" cy="1229932"/>
          </a:xfrm>
          <a:solidFill>
            <a:schemeClr val="accent4">
              <a:lumMod val="75000"/>
            </a:schemeClr>
          </a:solidFill>
        </p:grpSpPr>
        <p:sp>
          <p:nvSpPr>
            <p:cNvPr id="63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Shape 237"/>
            <p:cNvSpPr/>
            <p:nvPr/>
          </p:nvSpPr>
          <p:spPr>
            <a:xfrm>
              <a:off x="-1" y="357371"/>
              <a:ext cx="1575687" cy="515191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Functional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 flipV="1">
            <a:off x="7983822" y="293010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8361192" y="2745044"/>
            <a:ext cx="275772" cy="361259"/>
          </a:xfrm>
          <a:prstGeom prst="flowChartDecision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Elbow Connector 66"/>
          <p:cNvCxnSpPr>
            <a:stCxn id="56" idx="3"/>
            <a:endCxn id="66" idx="2"/>
          </p:cNvCxnSpPr>
          <p:nvPr/>
        </p:nvCxnSpPr>
        <p:spPr>
          <a:xfrm flipV="1">
            <a:off x="8179764" y="3106303"/>
            <a:ext cx="319314" cy="22353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3" idx="3"/>
            <a:endCxn id="66" idx="0"/>
          </p:cNvCxnSpPr>
          <p:nvPr/>
        </p:nvCxnSpPr>
        <p:spPr>
          <a:xfrm>
            <a:off x="7659060" y="1139752"/>
            <a:ext cx="840018" cy="1605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745822" y="347051"/>
            <a:ext cx="0" cy="5569371"/>
          </a:xfrm>
          <a:prstGeom prst="line">
            <a:avLst/>
          </a:prstGeom>
          <a:ln w="31750" cap="rnd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8600682" y="293010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245736" y="324788"/>
            <a:ext cx="1585686" cy="433382"/>
            <a:chOff x="776514" y="829362"/>
            <a:chExt cx="1585686" cy="433382"/>
          </a:xfrm>
        </p:grpSpPr>
        <p:sp>
          <p:nvSpPr>
            <p:cNvPr id="72" name="Shape 229"/>
            <p:cNvSpPr/>
            <p:nvPr/>
          </p:nvSpPr>
          <p:spPr>
            <a:xfrm>
              <a:off x="776514" y="829362"/>
              <a:ext cx="1585686" cy="433382"/>
            </a:xfrm>
            <a:prstGeom prst="rect">
              <a:avLst/>
            </a:prstGeom>
            <a:solidFill>
              <a:srgbClr val="2FBEBB">
                <a:alpha val="5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00"/>
            </a:p>
          </p:txBody>
        </p:sp>
        <p:sp>
          <p:nvSpPr>
            <p:cNvPr id="73" name="Shape 230"/>
            <p:cNvSpPr/>
            <p:nvPr/>
          </p:nvSpPr>
          <p:spPr>
            <a:xfrm>
              <a:off x="776514" y="916976"/>
              <a:ext cx="1585686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2000" b="1">
                  <a:solidFill>
                    <a:srgbClr val="262626"/>
                  </a:solidFill>
                </a:defRPr>
              </a:lvl1pPr>
            </a:lstStyle>
            <a:p>
              <a:r>
                <a:rPr lang="en-US" sz="1200" dirty="0" smtClean="0"/>
                <a:t>SIT</a:t>
              </a:r>
              <a:endParaRPr sz="12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522336" y="335672"/>
            <a:ext cx="1585686" cy="433382"/>
            <a:chOff x="776514" y="829362"/>
            <a:chExt cx="1585686" cy="433382"/>
          </a:xfrm>
        </p:grpSpPr>
        <p:sp>
          <p:nvSpPr>
            <p:cNvPr id="75" name="Shape 229"/>
            <p:cNvSpPr/>
            <p:nvPr/>
          </p:nvSpPr>
          <p:spPr>
            <a:xfrm>
              <a:off x="776514" y="829362"/>
              <a:ext cx="1585686" cy="433382"/>
            </a:xfrm>
            <a:prstGeom prst="rect">
              <a:avLst/>
            </a:prstGeom>
            <a:solidFill>
              <a:srgbClr val="2FBEBB">
                <a:alpha val="58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200"/>
            </a:p>
          </p:txBody>
        </p:sp>
        <p:sp>
          <p:nvSpPr>
            <p:cNvPr id="76" name="Shape 230"/>
            <p:cNvSpPr/>
            <p:nvPr/>
          </p:nvSpPr>
          <p:spPr>
            <a:xfrm>
              <a:off x="776514" y="916976"/>
              <a:ext cx="1585686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>
                <a:defRPr sz="2000" b="1">
                  <a:solidFill>
                    <a:srgbClr val="262626"/>
                  </a:solidFill>
                </a:defRPr>
              </a:lvl1pPr>
            </a:lstStyle>
            <a:p>
              <a:r>
                <a:rPr lang="en-US" sz="1200" dirty="0" smtClean="0"/>
                <a:t>UAT</a:t>
              </a:r>
              <a:endParaRPr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003450" y="2611787"/>
            <a:ext cx="870858" cy="684801"/>
            <a:chOff x="2895600" y="3123572"/>
            <a:chExt cx="685800" cy="684801"/>
          </a:xfrm>
          <a:solidFill>
            <a:schemeClr val="accent6">
              <a:lumMod val="75000"/>
            </a:schemeClr>
          </a:solidFill>
        </p:grpSpPr>
        <p:sp>
          <p:nvSpPr>
            <p:cNvPr id="78" name="Shape 236"/>
            <p:cNvSpPr/>
            <p:nvPr/>
          </p:nvSpPr>
          <p:spPr>
            <a:xfrm>
              <a:off x="2895600" y="3140835"/>
              <a:ext cx="685800" cy="650273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Shape 237"/>
            <p:cNvSpPr/>
            <p:nvPr/>
          </p:nvSpPr>
          <p:spPr>
            <a:xfrm>
              <a:off x="2895600" y="3123572"/>
              <a:ext cx="685800" cy="684801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Smoke Testing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(Services/UI)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9888822" y="293010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238"/>
          <p:cNvGrpSpPr/>
          <p:nvPr/>
        </p:nvGrpSpPr>
        <p:grpSpPr>
          <a:xfrm>
            <a:off x="10275270" y="2585390"/>
            <a:ext cx="894438" cy="532700"/>
            <a:chOff x="-1" y="0"/>
            <a:chExt cx="1575687" cy="1229932"/>
          </a:xfrm>
          <a:solidFill>
            <a:schemeClr val="accent6">
              <a:lumMod val="75000"/>
            </a:schemeClr>
          </a:solidFill>
        </p:grpSpPr>
        <p:sp>
          <p:nvSpPr>
            <p:cNvPr id="82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Performance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(Basic)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84" name="Elbow Connector 83"/>
          <p:cNvCxnSpPr/>
          <p:nvPr/>
        </p:nvCxnSpPr>
        <p:spPr>
          <a:xfrm rot="5400000" flipH="1" flipV="1">
            <a:off x="5447073" y="1663353"/>
            <a:ext cx="1629987" cy="976089"/>
          </a:xfrm>
          <a:prstGeom prst="bentConnector3">
            <a:avLst>
              <a:gd name="adj1" fmla="val 100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8849232" y="1406102"/>
            <a:ext cx="5448" cy="402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854680" y="541562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238"/>
          <p:cNvGrpSpPr/>
          <p:nvPr/>
        </p:nvGrpSpPr>
        <p:grpSpPr>
          <a:xfrm>
            <a:off x="9103242" y="5140602"/>
            <a:ext cx="894438" cy="532700"/>
            <a:chOff x="-1" y="0"/>
            <a:chExt cx="1575687" cy="1229932"/>
          </a:xfrm>
          <a:solidFill>
            <a:schemeClr val="accent6">
              <a:lumMod val="75000"/>
            </a:schemeClr>
          </a:solidFill>
        </p:grpSpPr>
        <p:sp>
          <p:nvSpPr>
            <p:cNvPr id="88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Regression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(Full)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V="1">
            <a:off x="9983166" y="541925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238"/>
          <p:cNvGrpSpPr/>
          <p:nvPr/>
        </p:nvGrpSpPr>
        <p:grpSpPr>
          <a:xfrm>
            <a:off x="10365984" y="5133348"/>
            <a:ext cx="894438" cy="532700"/>
            <a:chOff x="-1" y="0"/>
            <a:chExt cx="1575687" cy="1229932"/>
          </a:xfrm>
          <a:solidFill>
            <a:schemeClr val="accent6">
              <a:lumMod val="75000"/>
            </a:schemeClr>
          </a:solidFill>
        </p:grpSpPr>
        <p:sp>
          <p:nvSpPr>
            <p:cNvPr id="92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Shape 237"/>
            <p:cNvSpPr/>
            <p:nvPr/>
          </p:nvSpPr>
          <p:spPr>
            <a:xfrm>
              <a:off x="-1" y="179717"/>
              <a:ext cx="1575687" cy="870497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Performance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(Full)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94" name="Group 238"/>
          <p:cNvGrpSpPr/>
          <p:nvPr/>
        </p:nvGrpSpPr>
        <p:grpSpPr>
          <a:xfrm>
            <a:off x="9603984" y="949602"/>
            <a:ext cx="894438" cy="532700"/>
            <a:chOff x="-1" y="0"/>
            <a:chExt cx="1575687" cy="1229932"/>
          </a:xfrm>
          <a:solidFill>
            <a:schemeClr val="accent6">
              <a:lumMod val="75000"/>
            </a:schemeClr>
          </a:solidFill>
        </p:grpSpPr>
        <p:sp>
          <p:nvSpPr>
            <p:cNvPr id="95" name="Shape 236"/>
            <p:cNvSpPr/>
            <p:nvPr/>
          </p:nvSpPr>
          <p:spPr>
            <a:xfrm>
              <a:off x="-1" y="0"/>
              <a:ext cx="1575687" cy="1229932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sz="1000" b="1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Shape 237"/>
            <p:cNvSpPr/>
            <p:nvPr/>
          </p:nvSpPr>
          <p:spPr>
            <a:xfrm>
              <a:off x="-1" y="357371"/>
              <a:ext cx="1575687" cy="515191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kern="0" dirty="0">
                  <a:solidFill>
                    <a:prstClr val="white"/>
                  </a:solidFill>
                  <a:latin typeface="Calibri"/>
                </a:rPr>
                <a:t>Functional</a:t>
              </a:r>
              <a:endParaRPr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>
            <a:off x="8849232" y="1406102"/>
            <a:ext cx="754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11140680" y="2937362"/>
            <a:ext cx="381000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/>
          <p:cNvSpPr/>
          <p:nvPr/>
        </p:nvSpPr>
        <p:spPr>
          <a:xfrm>
            <a:off x="11518050" y="2752304"/>
            <a:ext cx="275772" cy="361259"/>
          </a:xfrm>
          <a:prstGeom prst="flowChartDecision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Elbow Connector 99"/>
          <p:cNvCxnSpPr>
            <a:endCxn id="99" idx="0"/>
          </p:cNvCxnSpPr>
          <p:nvPr/>
        </p:nvCxnSpPr>
        <p:spPr>
          <a:xfrm rot="16200000" flipH="1">
            <a:off x="10369229" y="1465596"/>
            <a:ext cx="1415901" cy="1157514"/>
          </a:xfrm>
          <a:prstGeom prst="bentConnector3">
            <a:avLst>
              <a:gd name="adj1" fmla="val 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2" idx="3"/>
          </p:cNvCxnSpPr>
          <p:nvPr/>
        </p:nvCxnSpPr>
        <p:spPr>
          <a:xfrm flipV="1">
            <a:off x="11260422" y="3190614"/>
            <a:ext cx="395515" cy="2209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67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74638"/>
            <a:ext cx="11319048" cy="1143000"/>
          </a:xfrm>
        </p:spPr>
        <p:txBody>
          <a:bodyPr/>
          <a:lstStyle/>
          <a:p>
            <a:r>
              <a:rPr lang="en-US" sz="3000" dirty="0"/>
              <a:t>Verification &amp; Validation of </a:t>
            </a:r>
            <a:r>
              <a:rPr lang="en-US" sz="3000" dirty="0" err="1"/>
              <a:t>Mybank</a:t>
            </a:r>
            <a:r>
              <a:rPr lang="en-US" sz="3000" dirty="0"/>
              <a:t> Team’s Adoption of  Software Testing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20"/>
          </a:xfrm>
        </p:spPr>
        <p:txBody>
          <a:bodyPr/>
          <a:lstStyle/>
          <a:p>
            <a:r>
              <a:rPr lang="en-US" dirty="0" smtClean="0"/>
              <a:t>Unit Testing for </a:t>
            </a:r>
            <a:r>
              <a:rPr lang="en-US" dirty="0" err="1" smtClean="0"/>
              <a:t>MyBank</a:t>
            </a:r>
            <a:endParaRPr lang="en-US" dirty="0" smtClean="0"/>
          </a:p>
          <a:p>
            <a:pPr lvl="1"/>
            <a:r>
              <a:rPr lang="en-US" dirty="0" smtClean="0"/>
              <a:t>Identify the test cases for Current Sprint</a:t>
            </a:r>
          </a:p>
          <a:p>
            <a:pPr lvl="1"/>
            <a:r>
              <a:rPr lang="en-US" dirty="0" smtClean="0"/>
              <a:t>Coding of the Test Cases for Current Sprint</a:t>
            </a:r>
          </a:p>
          <a:p>
            <a:pPr lvl="1"/>
            <a:r>
              <a:rPr lang="en-US" dirty="0" smtClean="0"/>
              <a:t>Run Unit Test cases for CI</a:t>
            </a:r>
          </a:p>
          <a:p>
            <a:r>
              <a:rPr lang="en-US" dirty="0" smtClean="0"/>
              <a:t>System Testing For </a:t>
            </a:r>
            <a:r>
              <a:rPr lang="en-US" dirty="0" err="1" smtClean="0"/>
              <a:t>MyBank</a:t>
            </a:r>
            <a:endParaRPr lang="en-US" dirty="0" smtClean="0"/>
          </a:p>
          <a:p>
            <a:pPr lvl="1"/>
            <a:r>
              <a:rPr lang="en-US" dirty="0" smtClean="0"/>
              <a:t>Identify the system test cases for Current Sprint</a:t>
            </a:r>
          </a:p>
          <a:p>
            <a:pPr lvl="1"/>
            <a:r>
              <a:rPr lang="en-US" dirty="0" smtClean="0"/>
              <a:t>Writing Test cases in TFS</a:t>
            </a:r>
          </a:p>
          <a:p>
            <a:pPr lvl="1"/>
            <a:r>
              <a:rPr lang="en-US" dirty="0" smtClean="0"/>
              <a:t>Attaching evidences to test cases after execution</a:t>
            </a:r>
          </a:p>
          <a:p>
            <a:r>
              <a:rPr lang="en-US" dirty="0" smtClean="0"/>
              <a:t>Target to complete it in </a:t>
            </a:r>
            <a:r>
              <a:rPr lang="en-US" smtClean="0"/>
              <a:t>this sprint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36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1992314" y="1700213"/>
            <a:ext cx="5399087" cy="1008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6000" b="1" dirty="0">
                <a:latin typeface="微軟正黑體" pitchFamily="34" charset="-120"/>
              </a:rPr>
              <a:t>  Q &amp; A</a:t>
            </a:r>
          </a:p>
        </p:txBody>
      </p:sp>
      <p:pic>
        <p:nvPicPr>
          <p:cNvPr id="22531" name="圖片 3" descr="44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397126"/>
            <a:ext cx="3754438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649287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A933CD-C67D-496D-9017-CBCFBEA28EFD}" type="slidenum">
              <a:rPr lang="zh-TW" altLang="en-US"/>
              <a:pPr eaLnBrk="1" hangingPunct="1"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274639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Agenda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1196753"/>
            <a:ext cx="11175032" cy="4525963"/>
          </a:xfrm>
        </p:spPr>
        <p:txBody>
          <a:bodyPr rtlCol="0">
            <a:noAutofit/>
          </a:bodyPr>
          <a:lstStyle/>
          <a:p>
            <a:r>
              <a:rPr lang="en-US" sz="2000" dirty="0"/>
              <a:t>Non-Functional Testing</a:t>
            </a:r>
          </a:p>
          <a:p>
            <a:pPr lvl="1"/>
            <a:r>
              <a:rPr lang="en-US" sz="2000" dirty="0"/>
              <a:t>What is it ?</a:t>
            </a:r>
          </a:p>
          <a:p>
            <a:pPr lvl="1"/>
            <a:r>
              <a:rPr lang="en-US" sz="2000" dirty="0"/>
              <a:t>Why should we do it?</a:t>
            </a:r>
          </a:p>
          <a:p>
            <a:pPr lvl="1"/>
            <a:r>
              <a:rPr lang="en-US" sz="2000" dirty="0"/>
              <a:t>When should we do it?</a:t>
            </a:r>
          </a:p>
          <a:p>
            <a:pPr lvl="1"/>
            <a:endParaRPr lang="en-US" sz="2000" dirty="0"/>
          </a:p>
          <a:p>
            <a:r>
              <a:rPr lang="en-US" sz="2000" dirty="0"/>
              <a:t>Automation Testing</a:t>
            </a:r>
          </a:p>
          <a:p>
            <a:pPr lvl="1"/>
            <a:r>
              <a:rPr lang="en-US" sz="2000" dirty="0"/>
              <a:t>What is it?</a:t>
            </a:r>
          </a:p>
          <a:p>
            <a:pPr lvl="1"/>
            <a:r>
              <a:rPr lang="en-US" sz="2000" dirty="0"/>
              <a:t>Why to Automate?</a:t>
            </a:r>
          </a:p>
          <a:p>
            <a:pPr lvl="1"/>
            <a:r>
              <a:rPr lang="en-US" sz="2000" dirty="0"/>
              <a:t>When to Automate?</a:t>
            </a:r>
          </a:p>
          <a:p>
            <a:pPr lvl="1"/>
            <a:endParaRPr lang="en-US" sz="2000" dirty="0"/>
          </a:p>
          <a:p>
            <a:r>
              <a:rPr lang="en-US" sz="2000" dirty="0"/>
              <a:t>Proposed CUB Testing Flow</a:t>
            </a:r>
          </a:p>
          <a:p>
            <a:r>
              <a:rPr lang="en-US" sz="2000" dirty="0"/>
              <a:t>Verification &amp; Validation of </a:t>
            </a:r>
            <a:r>
              <a:rPr lang="en-US" sz="2000" dirty="0" err="1"/>
              <a:t>Mybank</a:t>
            </a:r>
            <a:r>
              <a:rPr lang="en-US" sz="2000" dirty="0"/>
              <a:t> Team’s Adoption of </a:t>
            </a:r>
            <a:r>
              <a:rPr lang="en-US" sz="2000" dirty="0" smtClean="0"/>
              <a:t> Software Testing</a:t>
            </a:r>
            <a:endParaRPr lang="en-US" sz="2000" dirty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066800"/>
            <a:ext cx="7286625" cy="5177339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274639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 Functional Testing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 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18" y="1189038"/>
            <a:ext cx="11237383" cy="5283554"/>
          </a:xfrm>
        </p:spPr>
        <p:txBody>
          <a:bodyPr/>
          <a:lstStyle/>
          <a:p>
            <a:r>
              <a:rPr lang="en-US" sz="2000" dirty="0"/>
              <a:t>Non-Functional testing is a software testing technique that verifies the attributes of the system such as memory leaks, performance or </a:t>
            </a:r>
            <a:r>
              <a:rPr lang="en-US" sz="2000" dirty="0" smtClean="0"/>
              <a:t>robustness </a:t>
            </a:r>
            <a:r>
              <a:rPr lang="en-US" sz="2000" dirty="0"/>
              <a:t>of the </a:t>
            </a:r>
            <a:r>
              <a:rPr lang="en-US" sz="2000" dirty="0" smtClean="0"/>
              <a:t>system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Our Focus Areas:</a:t>
            </a:r>
            <a:endParaRPr lang="en-US" sz="2000" dirty="0"/>
          </a:p>
          <a:p>
            <a:pPr lvl="1"/>
            <a:r>
              <a:rPr lang="en-US" sz="2000" dirty="0" smtClean="0"/>
              <a:t>Load Testing</a:t>
            </a:r>
          </a:p>
          <a:p>
            <a:pPr lvl="1"/>
            <a:r>
              <a:rPr lang="en-US" sz="2000" dirty="0" smtClean="0"/>
              <a:t>Performance Testing</a:t>
            </a:r>
          </a:p>
          <a:p>
            <a:pPr lvl="1"/>
            <a:r>
              <a:rPr lang="en-US" sz="2000" dirty="0" smtClean="0"/>
              <a:t>Stress </a:t>
            </a:r>
            <a:r>
              <a:rPr lang="en-US" sz="2000" dirty="0" smtClean="0"/>
              <a:t>Testing</a:t>
            </a:r>
          </a:p>
          <a:p>
            <a:pPr lvl="1"/>
            <a:r>
              <a:rPr lang="en-US" sz="2000" dirty="0" smtClean="0"/>
              <a:t>Security 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895" y="1988840"/>
            <a:ext cx="5700713" cy="39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706090"/>
          </a:xfrm>
        </p:spPr>
        <p:txBody>
          <a:bodyPr/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0714"/>
            <a:ext cx="5663952" cy="5486598"/>
          </a:xfrm>
        </p:spPr>
        <p:txBody>
          <a:bodyPr/>
          <a:lstStyle/>
          <a:p>
            <a:r>
              <a:rPr lang="en-US" sz="2000" dirty="0" smtClean="0"/>
              <a:t>It is performed </a:t>
            </a:r>
            <a:r>
              <a:rPr lang="en-US" sz="2000" dirty="0"/>
              <a:t>to determine the system parameters in terms of responsiveness and stability under various workload.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Performance </a:t>
            </a:r>
            <a:r>
              <a:rPr lang="en-US" sz="2000" dirty="0"/>
              <a:t>testing measures the quality attributes of the system, such as scalability, reliability and resource usage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eaLnBrk="1" hangingPunct="1">
              <a:spcBef>
                <a:spcPts val="40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Performance testing is done to derive benchmark numbers for the system.</a:t>
            </a:r>
          </a:p>
          <a:p>
            <a:pPr eaLnBrk="1" hangingPunct="1">
              <a:spcBef>
                <a:spcPts val="400"/>
              </a:spcBef>
            </a:pPr>
            <a:endParaRPr lang="en-GB" altLang="en-US" sz="20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GB" altLang="en-US" sz="2000" dirty="0">
                <a:cs typeface="Times New Roman" panose="02020603050405020304" pitchFamily="18" charset="0"/>
              </a:rPr>
              <a:t>Heavy load is not applied to the system</a:t>
            </a:r>
          </a:p>
          <a:p>
            <a:pPr eaLnBrk="1" hangingPunct="1">
              <a:spcBef>
                <a:spcPts val="400"/>
              </a:spcBef>
            </a:pPr>
            <a:endParaRPr lang="en-GB" altLang="en-US" sz="20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>
                <a:cs typeface="Times New Roman" panose="02020603050405020304" pitchFamily="18" charset="0"/>
              </a:rPr>
              <a:t>Tuning is performed until the system under test achieves the expected levels of performance</a:t>
            </a:r>
            <a:endParaRPr lang="en-US" sz="2000" dirty="0"/>
          </a:p>
        </p:txBody>
      </p:sp>
      <p:pic>
        <p:nvPicPr>
          <p:cNvPr id="5" name="Content Placeholder 5" descr="dt-improved-performanc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207180"/>
            <a:ext cx="6079728" cy="4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11809312" cy="1143000"/>
          </a:xfrm>
        </p:spPr>
        <p:txBody>
          <a:bodyPr/>
          <a:lstStyle/>
          <a:p>
            <a:r>
              <a:rPr lang="en-US" dirty="0" smtClean="0"/>
              <a:t>Why 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412777"/>
            <a:ext cx="11391056" cy="4713388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GB" altLang="en-US" sz="2500" dirty="0"/>
              <a:t>Identifies problems early on before they become costly to resolve.</a:t>
            </a:r>
          </a:p>
          <a:p>
            <a:pPr eaLnBrk="1" hangingPunct="1">
              <a:spcBef>
                <a:spcPts val="400"/>
              </a:spcBef>
            </a:pPr>
            <a:r>
              <a:rPr lang="en-GB" altLang="en-US" sz="2500" dirty="0"/>
              <a:t>Reduces development cycles.</a:t>
            </a:r>
          </a:p>
          <a:p>
            <a:pPr eaLnBrk="1" hangingPunct="1">
              <a:spcBef>
                <a:spcPts val="400"/>
              </a:spcBef>
            </a:pPr>
            <a:r>
              <a:rPr lang="en-GB" altLang="en-US" sz="2500" dirty="0"/>
              <a:t>Produces better quality, more scalable code.</a:t>
            </a:r>
          </a:p>
          <a:p>
            <a:pPr eaLnBrk="1" hangingPunct="1">
              <a:spcBef>
                <a:spcPts val="400"/>
              </a:spcBef>
            </a:pPr>
            <a:r>
              <a:rPr lang="en-GB" altLang="en-US" sz="2500" dirty="0"/>
              <a:t>Prevents revenue and credibility loss due to poor Web site performance.</a:t>
            </a:r>
          </a:p>
          <a:p>
            <a:pPr eaLnBrk="1" hangingPunct="1">
              <a:spcBef>
                <a:spcPts val="400"/>
              </a:spcBef>
            </a:pPr>
            <a:r>
              <a:rPr lang="en-GB" altLang="en-US" sz="2500" dirty="0"/>
              <a:t>Enables intelligent planning for future expansion.</a:t>
            </a:r>
          </a:p>
          <a:p>
            <a:pPr eaLnBrk="1" hangingPunct="1">
              <a:spcBef>
                <a:spcPts val="400"/>
              </a:spcBef>
            </a:pPr>
            <a:r>
              <a:rPr lang="en-GB" altLang="en-US" sz="2500" dirty="0"/>
              <a:t>To ensure that the system meets performance expectations such as response time, throughput etc. under given levels of load.</a:t>
            </a:r>
          </a:p>
          <a:p>
            <a:pPr eaLnBrk="1" hangingPunct="1">
              <a:spcBef>
                <a:spcPts val="400"/>
              </a:spcBef>
            </a:pPr>
            <a:r>
              <a:rPr lang="en-GB" altLang="en-US" sz="2500" dirty="0">
                <a:cs typeface="Times New Roman" panose="02020603050405020304" pitchFamily="18" charset="0"/>
              </a:rPr>
              <a:t>Expose bugs that do not surface in cursory testing, such as memory management bugs, memory leaks, buffer overflows, etc.</a:t>
            </a:r>
          </a:p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3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44624"/>
            <a:ext cx="11809312" cy="849935"/>
          </a:xfrm>
        </p:spPr>
        <p:txBody>
          <a:bodyPr/>
          <a:lstStyle/>
          <a:p>
            <a:r>
              <a:rPr lang="en-US" dirty="0" smtClean="0"/>
              <a:t>When to test ?             &amp;                 What to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124745"/>
            <a:ext cx="5256584" cy="50014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500" b="1" dirty="0">
                <a:cs typeface="Times New Roman" panose="02020603050405020304" pitchFamily="18" charset="0"/>
              </a:rPr>
              <a:t>Design Phase:</a:t>
            </a:r>
            <a:r>
              <a:rPr lang="en-GB" altLang="en-US" sz="1500" dirty="0">
                <a:cs typeface="Times New Roman" panose="02020603050405020304" pitchFamily="18" charset="0"/>
              </a:rPr>
              <a:t/>
            </a:r>
            <a:br>
              <a:rPr lang="en-GB" altLang="en-US" sz="1500" dirty="0">
                <a:cs typeface="Times New Roman" panose="02020603050405020304" pitchFamily="18" charset="0"/>
              </a:rPr>
            </a:br>
            <a:r>
              <a:rPr lang="en-GB" altLang="en-US" sz="1500" dirty="0">
                <a:cs typeface="Times New Roman" panose="02020603050405020304" pitchFamily="18" charset="0"/>
              </a:rPr>
              <a:t/>
            </a:r>
            <a:br>
              <a:rPr lang="en-GB" altLang="en-US" sz="1500" dirty="0">
                <a:cs typeface="Times New Roman" panose="02020603050405020304" pitchFamily="18" charset="0"/>
              </a:rPr>
            </a:br>
            <a:r>
              <a:rPr lang="en-GB" altLang="en-US" sz="1500" dirty="0">
                <a:cs typeface="Times New Roman" panose="02020603050405020304" pitchFamily="18" charset="0"/>
              </a:rPr>
              <a:t>Pages containing lots of images and multimedia for reasonable wait times. Heavy loads are less important than knowing which types of content cause slowdowns.</a:t>
            </a:r>
          </a:p>
          <a:p>
            <a:pPr eaLnBrk="1" hangingPunct="1"/>
            <a:endParaRPr lang="en-GB" altLang="en-US" sz="15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500" b="1" dirty="0">
                <a:cs typeface="Times New Roman" panose="02020603050405020304" pitchFamily="18" charset="0"/>
              </a:rPr>
              <a:t>Development Phase:</a:t>
            </a:r>
            <a:r>
              <a:rPr lang="en-GB" altLang="en-US" sz="1500" dirty="0">
                <a:cs typeface="Times New Roman" panose="02020603050405020304" pitchFamily="18" charset="0"/>
              </a:rPr>
              <a:t/>
            </a:r>
            <a:br>
              <a:rPr lang="en-GB" altLang="en-US" sz="1500" dirty="0">
                <a:cs typeface="Times New Roman" panose="02020603050405020304" pitchFamily="18" charset="0"/>
              </a:rPr>
            </a:br>
            <a:r>
              <a:rPr lang="en-GB" altLang="en-US" sz="1500" dirty="0">
                <a:cs typeface="Times New Roman" panose="02020603050405020304" pitchFamily="18" charset="0"/>
              </a:rPr>
              <a:t/>
            </a:r>
            <a:br>
              <a:rPr lang="en-GB" altLang="en-US" sz="1500" dirty="0">
                <a:cs typeface="Times New Roman" panose="02020603050405020304" pitchFamily="18" charset="0"/>
              </a:rPr>
            </a:br>
            <a:r>
              <a:rPr lang="en-GB" altLang="en-US" sz="1500" dirty="0">
                <a:cs typeface="Times New Roman" panose="02020603050405020304" pitchFamily="18" charset="0"/>
              </a:rPr>
              <a:t>To check results of individual pages and processes, looking for breaking points, unnecessary code and bottlenecks.</a:t>
            </a:r>
          </a:p>
          <a:p>
            <a:pPr eaLnBrk="1" hangingPunct="1"/>
            <a:endParaRPr lang="en-GB" altLang="en-US" sz="15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500" b="1" dirty="0">
                <a:cs typeface="Times New Roman" panose="02020603050405020304" pitchFamily="18" charset="0"/>
              </a:rPr>
              <a:t>Deployment Phase:</a:t>
            </a:r>
            <a:r>
              <a:rPr lang="en-GB" altLang="en-US" sz="1500" dirty="0">
                <a:cs typeface="Times New Roman" panose="02020603050405020304" pitchFamily="18" charset="0"/>
              </a:rPr>
              <a:t/>
            </a:r>
            <a:br>
              <a:rPr lang="en-GB" altLang="en-US" sz="1500" dirty="0">
                <a:cs typeface="Times New Roman" panose="02020603050405020304" pitchFamily="18" charset="0"/>
              </a:rPr>
            </a:br>
            <a:r>
              <a:rPr lang="en-GB" altLang="en-US" sz="1500" dirty="0">
                <a:cs typeface="Times New Roman" panose="02020603050405020304" pitchFamily="18" charset="0"/>
              </a:rPr>
              <a:t/>
            </a:r>
            <a:br>
              <a:rPr lang="en-GB" altLang="en-US" sz="1500" dirty="0">
                <a:cs typeface="Times New Roman" panose="02020603050405020304" pitchFamily="18" charset="0"/>
              </a:rPr>
            </a:br>
            <a:r>
              <a:rPr lang="en-GB" altLang="en-US" sz="1500" dirty="0">
                <a:cs typeface="Times New Roman" panose="02020603050405020304" pitchFamily="18" charset="0"/>
              </a:rPr>
              <a:t>To identify the minimum hardware and software requirements for the application.</a:t>
            </a:r>
          </a:p>
          <a:p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384032" y="1124744"/>
            <a:ext cx="5688632" cy="500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GB" altLang="en-US" sz="1600" b="1" dirty="0"/>
              <a:t>High frequency transactions:</a:t>
            </a:r>
            <a:r>
              <a:rPr lang="en-GB" altLang="en-US" sz="1600" dirty="0"/>
              <a:t> The most frequently used transactions have the potential to impact the performance of all of the other transactions if they are not efficient.</a:t>
            </a:r>
          </a:p>
          <a:p>
            <a:pPr eaLnBrk="1" hangingPunct="1">
              <a:spcBef>
                <a:spcPts val="400"/>
              </a:spcBef>
            </a:pPr>
            <a:endParaRPr lang="en-GB" altLang="en-US" sz="1600" dirty="0"/>
          </a:p>
          <a:p>
            <a:pPr eaLnBrk="1" hangingPunct="1">
              <a:spcBef>
                <a:spcPts val="400"/>
              </a:spcBef>
            </a:pPr>
            <a:r>
              <a:rPr lang="en-GB" altLang="en-US" sz="1600" b="1" dirty="0"/>
              <a:t>Mission Critical transactions:</a:t>
            </a:r>
            <a:r>
              <a:rPr lang="en-GB" altLang="en-US" sz="1600" dirty="0"/>
              <a:t> The more important transactions that facilitate the core objectives of the system should be included, as failure under load of these transactions has, by definition, the greatest impact.</a:t>
            </a:r>
          </a:p>
          <a:p>
            <a:pPr eaLnBrk="1" hangingPunct="1">
              <a:spcBef>
                <a:spcPts val="400"/>
              </a:spcBef>
            </a:pPr>
            <a:endParaRPr lang="en-GB" altLang="en-US" sz="1600" dirty="0"/>
          </a:p>
          <a:p>
            <a:pPr eaLnBrk="1" hangingPunct="1">
              <a:spcBef>
                <a:spcPts val="400"/>
              </a:spcBef>
            </a:pPr>
            <a:r>
              <a:rPr lang="en-GB" altLang="en-US" sz="1600" b="1" dirty="0"/>
              <a:t>Read Transactions:</a:t>
            </a:r>
            <a:r>
              <a:rPr lang="en-GB" altLang="en-US" sz="1600" dirty="0"/>
              <a:t> At least one READ ONLY transaction should be included, so that performance of such transactions can be differentiated from other more complex transactions.</a:t>
            </a:r>
          </a:p>
          <a:p>
            <a:pPr eaLnBrk="1" hangingPunct="1">
              <a:spcBef>
                <a:spcPts val="400"/>
              </a:spcBef>
            </a:pPr>
            <a:endParaRPr lang="en-GB" altLang="en-US" sz="1600" dirty="0"/>
          </a:p>
          <a:p>
            <a:pPr eaLnBrk="1" hangingPunct="1">
              <a:spcBef>
                <a:spcPts val="400"/>
              </a:spcBef>
            </a:pPr>
            <a:r>
              <a:rPr lang="en-GB" altLang="en-US" sz="1600" b="1" dirty="0"/>
              <a:t>Update Transactions:</a:t>
            </a:r>
            <a:r>
              <a:rPr lang="en-GB" altLang="en-US" sz="1600" dirty="0"/>
              <a:t> At least one update transaction should be included so that performance of such transactions can be differentiated from other transactions. </a:t>
            </a:r>
            <a:endParaRPr lang="en-US" altLang="en-US" sz="1600" dirty="0"/>
          </a:p>
          <a:p>
            <a:endParaRPr kumimoji="0" lang="en-US" sz="1500" dirty="0"/>
          </a:p>
        </p:txBody>
      </p:sp>
    </p:spTree>
    <p:extLst>
      <p:ext uri="{BB962C8B-B14F-4D97-AF65-F5344CB8AC3E}">
        <p14:creationId xmlns:p14="http://schemas.microsoft.com/office/powerpoint/2010/main" val="156088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633911"/>
          </a:xfrm>
        </p:spPr>
        <p:txBody>
          <a:bodyPr/>
          <a:lstStyle/>
          <a:p>
            <a:r>
              <a:rPr lang="en-US" dirty="0" smtClean="0"/>
              <a:t>Load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8218" y="1189038"/>
            <a:ext cx="4252381" cy="4525962"/>
          </a:xfrm>
        </p:spPr>
        <p:txBody>
          <a:bodyPr/>
          <a:lstStyle/>
          <a:p>
            <a:r>
              <a:rPr lang="en-US" sz="2500" dirty="0"/>
              <a:t>Load testing is usually defined as the process of exercising the system under test by feeding it the largest tasks it can operate with. </a:t>
            </a:r>
            <a:endParaRPr lang="en-US" sz="2500" dirty="0" smtClean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Load testing is sometimes called </a:t>
            </a:r>
            <a:r>
              <a:rPr lang="en-US" sz="2500" b="1" dirty="0"/>
              <a:t>volume testing</a:t>
            </a:r>
            <a:r>
              <a:rPr lang="en-US" sz="2500" dirty="0"/>
              <a:t>, or </a:t>
            </a:r>
            <a:r>
              <a:rPr lang="en-US" sz="2500" b="1" dirty="0"/>
              <a:t>longevity/endurance testing</a:t>
            </a:r>
            <a:r>
              <a:rPr lang="en-US" sz="2500" dirty="0"/>
              <a:t>.</a:t>
            </a:r>
            <a:br>
              <a:rPr lang="en-US" sz="2500" dirty="0"/>
            </a:br>
            <a:endParaRPr lang="en-US" sz="2500" dirty="0"/>
          </a:p>
          <a:p>
            <a:endParaRPr lang="en-US" sz="2500" dirty="0"/>
          </a:p>
        </p:txBody>
      </p:sp>
      <p:pic>
        <p:nvPicPr>
          <p:cNvPr id="6" name="Content Placeholder 5" descr="big-load.bmp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990600"/>
            <a:ext cx="6299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0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B808-1EE7-462F-B1EE-5DCDB17B9674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3352" y="1124744"/>
            <a:ext cx="5328592" cy="504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Measuring </a:t>
            </a:r>
            <a:r>
              <a:rPr lang="en-US" altLang="en-US" sz="2000" dirty="0"/>
              <a:t>end-user response time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Defining optimal hardware configuration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Checking reliability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Assist the development team in determining the performance characteristics for various configuration options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Ensure that the new production hardware is no slower than the previous release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Provide input data for scalability and capacity-planning efforts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Determine if the application is ready for deployment to production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Detect bottlenecks to be tuned</a:t>
            </a:r>
          </a:p>
          <a:p>
            <a:pPr eaLnBrk="1" hangingPunct="1"/>
            <a:endParaRPr kumimoji="0" lang="en-US" alt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1344" y="44624"/>
            <a:ext cx="11809312" cy="849935"/>
          </a:xfrm>
        </p:spPr>
        <p:txBody>
          <a:bodyPr/>
          <a:lstStyle/>
          <a:p>
            <a:r>
              <a:rPr lang="en-US" dirty="0" smtClean="0"/>
              <a:t>Why to test ?             &amp;                 How to test?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56040" y="894560"/>
            <a:ext cx="5544616" cy="545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sz="1800">
                <a:latin typeface="+mn-lt"/>
                <a:ea typeface="+mn-ea"/>
              </a:defRPr>
            </a:lvl1pPr>
            <a:lvl2pPr marL="342900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lvl="1"/>
            <a:r>
              <a:rPr lang="en-US" altLang="en-US" dirty="0" smtClean="0"/>
              <a:t>User </a:t>
            </a:r>
            <a:r>
              <a:rPr lang="en-US" altLang="en-US" dirty="0"/>
              <a:t>load estimation</a:t>
            </a:r>
          </a:p>
          <a:p>
            <a:pPr lvl="1"/>
            <a:r>
              <a:rPr lang="en-US" altLang="en-US" dirty="0"/>
              <a:t>User load distribution</a:t>
            </a:r>
          </a:p>
          <a:p>
            <a:pPr lvl="1"/>
            <a:r>
              <a:rPr lang="en-US" altLang="en-US" dirty="0"/>
              <a:t>User activity analysis</a:t>
            </a:r>
          </a:p>
          <a:p>
            <a:pPr lvl="1"/>
            <a:r>
              <a:rPr lang="en-US" altLang="en-US" dirty="0"/>
              <a:t>Production environment analysis</a:t>
            </a:r>
          </a:p>
          <a:p>
            <a:pPr lvl="1"/>
            <a:r>
              <a:rPr lang="en-US" altLang="en-US" dirty="0"/>
              <a:t>Database size</a:t>
            </a:r>
          </a:p>
          <a:p>
            <a:pPr lvl="1"/>
            <a:r>
              <a:rPr lang="en-US" altLang="en-US" dirty="0"/>
              <a:t>Simple metric collection</a:t>
            </a:r>
          </a:p>
          <a:p>
            <a:pPr lvl="2"/>
            <a:r>
              <a:rPr lang="en-US" altLang="en-US" sz="1800" dirty="0"/>
              <a:t>CPU utilization : should not exceed 60%.</a:t>
            </a:r>
          </a:p>
          <a:p>
            <a:pPr lvl="2"/>
            <a:r>
              <a:rPr lang="en-US" altLang="en-US" sz="1800" dirty="0"/>
              <a:t>Per page size. This is a indicator of the bulky-ness of the page. </a:t>
            </a:r>
            <a:r>
              <a:rPr lang="en-US" altLang="en-US" sz="1800" dirty="0"/>
              <a:t>Response time for each transaction</a:t>
            </a:r>
            <a:r>
              <a:rPr lang="en-US" altLang="en-US" sz="1800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Total hits and hits/second, should not be greater than 20 or request queue details need to be collected.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% Failed transactions, should not be greater than 5%.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Number of processes running on server.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Memory details.</a:t>
            </a:r>
          </a:p>
          <a:p>
            <a:pPr lvl="2"/>
            <a:endParaRPr lang="en-US" altLang="en-US" sz="18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39261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0D48810358B42418F385E2145E6208D" ma:contentTypeVersion="2" ma:contentTypeDescription="建立新的文件。" ma:contentTypeScope="" ma:versionID="632117e792a1d09544d95d3ae580fb0c">
  <xsd:schema xmlns:xsd="http://www.w3.org/2001/XMLSchema" xmlns:p="http://schemas.microsoft.com/office/2006/metadata/properties" targetNamespace="http://schemas.microsoft.com/office/2006/metadata/properties" ma:root="true" ma:fieldsID="6307d313e83d82204d55d62b1881d81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9FE9AF-6762-4381-B89A-0844F6C3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54C4B33-F7ED-484F-B2D8-7B4B8A7399BE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0A2C00-5D51-41B7-A55B-11444F123B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30599</TotalTime>
  <Words>969</Words>
  <Application>Microsoft Office PowerPoint</Application>
  <PresentationFormat>Widescreen</PresentationFormat>
  <Paragraphs>211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Consolas</vt:lpstr>
      <vt:lpstr>Gill Sans MT</vt:lpstr>
      <vt:lpstr>Times New Roman</vt:lpstr>
      <vt:lpstr>Wingdings</vt:lpstr>
      <vt:lpstr>1_Office 佈景主題</vt:lpstr>
      <vt:lpstr>投影片</vt:lpstr>
      <vt:lpstr>Bitmap Image</vt:lpstr>
      <vt:lpstr>PowerPoint Presentation</vt:lpstr>
      <vt:lpstr>Agenda</vt:lpstr>
      <vt:lpstr>Non Functional Testing</vt:lpstr>
      <vt:lpstr>Non- Functional Testing</vt:lpstr>
      <vt:lpstr>Performance Testing</vt:lpstr>
      <vt:lpstr>Why Performance Testing</vt:lpstr>
      <vt:lpstr>When to test ?             &amp;                 What to test?</vt:lpstr>
      <vt:lpstr>Load Test</vt:lpstr>
      <vt:lpstr>Why to test ?             &amp;                 How to test?</vt:lpstr>
      <vt:lpstr>Load Testing               Vs            Stress Testing</vt:lpstr>
      <vt:lpstr>Load Testing               Vs            Stress Testing</vt:lpstr>
      <vt:lpstr>Automation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Verification &amp; Validation of Mybank Team’s Adoption of  Software Testing </vt:lpstr>
      <vt:lpstr>PowerPoint Presentation</vt:lpstr>
    </vt:vector>
  </TitlesOfParts>
  <Company>CathayBK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Introduction</dc:title>
  <dc:creator>國泰世華銀行</dc:creator>
  <cp:lastModifiedBy>Lenovo</cp:lastModifiedBy>
  <cp:revision>1221</cp:revision>
  <dcterms:created xsi:type="dcterms:W3CDTF">2012-12-14T09:29:35Z</dcterms:created>
  <dcterms:modified xsi:type="dcterms:W3CDTF">2017-05-03T04:29:07Z</dcterms:modified>
  <cp:category>Testing</cp:category>
</cp:coreProperties>
</file>