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31" r:id="rId4"/>
  </p:sldMasterIdLst>
  <p:notesMasterIdLst>
    <p:notesMasterId r:id="rId30"/>
  </p:notesMasterIdLst>
  <p:handoutMasterIdLst>
    <p:handoutMasterId r:id="rId31"/>
  </p:handoutMasterIdLst>
  <p:sldIdLst>
    <p:sldId id="425" r:id="rId5"/>
    <p:sldId id="258" r:id="rId6"/>
    <p:sldId id="428" r:id="rId7"/>
    <p:sldId id="432" r:id="rId8"/>
    <p:sldId id="430" r:id="rId9"/>
    <p:sldId id="431" r:id="rId10"/>
    <p:sldId id="433" r:id="rId11"/>
    <p:sldId id="434" r:id="rId12"/>
    <p:sldId id="436" r:id="rId13"/>
    <p:sldId id="435" r:id="rId14"/>
    <p:sldId id="437" r:id="rId15"/>
    <p:sldId id="438" r:id="rId16"/>
    <p:sldId id="439" r:id="rId17"/>
    <p:sldId id="440" r:id="rId18"/>
    <p:sldId id="441" r:id="rId19"/>
    <p:sldId id="442" r:id="rId20"/>
    <p:sldId id="443" r:id="rId21"/>
    <p:sldId id="444" r:id="rId22"/>
    <p:sldId id="445" r:id="rId23"/>
    <p:sldId id="446" r:id="rId24"/>
    <p:sldId id="447" r:id="rId25"/>
    <p:sldId id="448" r:id="rId26"/>
    <p:sldId id="450" r:id="rId27"/>
    <p:sldId id="449" r:id="rId28"/>
    <p:sldId id="305" r:id="rId29"/>
  </p:sldIdLst>
  <p:sldSz cx="12192000" cy="6858000"/>
  <p:notesSz cx="6797675" cy="9928225"/>
  <p:defaultTex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3300"/>
    <a:srgbClr val="000099"/>
    <a:srgbClr val="D0D8E8"/>
    <a:srgbClr val="B9CDE5"/>
    <a:srgbClr val="E0E5F0"/>
    <a:srgbClr val="993300"/>
    <a:srgbClr val="3185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中等深淺樣式 3 - 輔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淺色樣式 1 - 輔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25E5076-3810-47DD-B79F-674D7AD40C01}" styleName="深色樣式 1 - 輔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43" autoAdjust="0"/>
    <p:restoredTop sz="93712" autoAdjust="0"/>
  </p:normalViewPr>
  <p:slideViewPr>
    <p:cSldViewPr>
      <p:cViewPr varScale="1">
        <p:scale>
          <a:sx n="62" d="100"/>
          <a:sy n="62" d="100"/>
        </p:scale>
        <p:origin x="112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6" d="100"/>
          <a:sy n="66" d="100"/>
        </p:scale>
        <p:origin x="-2916"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BE93072A-19E6-4499-99EB-596990938AA1}" type="datetimeFigureOut">
              <a:rPr lang="zh-TW" altLang="en-US"/>
              <a:pPr>
                <a:defRPr/>
              </a:pPr>
              <a:t>2017/9/15</a:t>
            </a:fld>
            <a:endParaRPr lang="zh-TW" altLang="en-US"/>
          </a:p>
        </p:txBody>
      </p:sp>
      <p:sp>
        <p:nvSpPr>
          <p:cNvPr id="4" name="頁尾版面配置區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zh-TW" altLang="en-US"/>
          </a:p>
        </p:txBody>
      </p:sp>
      <p:sp>
        <p:nvSpPr>
          <p:cNvPr id="5" name="投影片編號版面配置區 4"/>
          <p:cNvSpPr>
            <a:spLocks noGrp="1"/>
          </p:cNvSpPr>
          <p:nvPr>
            <p:ph type="sldNum" sz="quarter" idx="3"/>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a:defRPr kumimoji="0" sz="1200">
                <a:latin typeface="Calibri" panose="020F0502020204030204" pitchFamily="34" charset="0"/>
              </a:defRPr>
            </a:lvl1pPr>
          </a:lstStyle>
          <a:p>
            <a:fld id="{B66F7E8B-DE2F-40BB-A16F-37B66F0A10D7}" type="slidenum">
              <a:rPr lang="zh-TW" altLang="en-US"/>
              <a:pPr/>
              <a:t>‹#›</a:t>
            </a:fld>
            <a:endParaRPr lang="zh-TW" altLang="en-US"/>
          </a:p>
        </p:txBody>
      </p:sp>
    </p:spTree>
    <p:extLst>
      <p:ext uri="{BB962C8B-B14F-4D97-AF65-F5344CB8AC3E}">
        <p14:creationId xmlns:p14="http://schemas.microsoft.com/office/powerpoint/2010/main" val="3120725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 Target="../theme/theme2.xml"/><Relationship Id="rId4" Type="http://schemas.openxmlformats.org/officeDocument/2006/relationships/image" Target="../media/image3.emf"/></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74BA55C3-CBF7-4707-A65B-08AA53987F29}" type="datetimeFigureOut">
              <a:rPr lang="zh-TW" altLang="en-US"/>
              <a:pPr>
                <a:defRPr/>
              </a:pPr>
              <a:t>2017/9/15</a:t>
            </a:fld>
            <a:endParaRPr lang="zh-TW" altLang="en-US"/>
          </a:p>
        </p:txBody>
      </p:sp>
      <p:sp>
        <p:nvSpPr>
          <p:cNvPr id="5" name="備忘稿版面配置區 4"/>
          <p:cNvSpPr>
            <a:spLocks noGrp="1"/>
          </p:cNvSpPr>
          <p:nvPr>
            <p:ph type="body" sz="quarter" idx="3"/>
          </p:nvPr>
        </p:nvSpPr>
        <p:spPr>
          <a:xfrm>
            <a:off x="679450" y="4716463"/>
            <a:ext cx="5438775" cy="4467225"/>
          </a:xfrm>
          <a:prstGeom prst="rect">
            <a:avLst/>
          </a:prstGeom>
        </p:spPr>
        <p:txBody>
          <a:bodyPr vert="horz" lIns="91440" tIns="45720" rIns="91440" bIns="45720" rtlCol="0"/>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a:p>
        </p:txBody>
      </p:sp>
      <p:sp>
        <p:nvSpPr>
          <p:cNvPr id="6" name="頁尾版面配置區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a:defRPr kumimoji="0" sz="1200">
                <a:latin typeface="Calibri" panose="020F0502020204030204" pitchFamily="34" charset="0"/>
              </a:defRPr>
            </a:lvl1pPr>
          </a:lstStyle>
          <a:p>
            <a:fld id="{CE40E5D5-995B-4D00-89BD-282839708CBB}" type="slidenum">
              <a:rPr lang="zh-TW" altLang="en-US"/>
              <a:pPr/>
              <a:t>‹#›</a:t>
            </a:fld>
            <a:endParaRPr lang="zh-TW" altLang="en-US"/>
          </a:p>
        </p:txBody>
      </p:sp>
      <p:graphicFrame>
        <p:nvGraphicFramePr>
          <p:cNvPr id="1026" name="Object 8"/>
          <p:cNvGraphicFramePr>
            <a:graphicFrameLocks noChangeAspect="1"/>
          </p:cNvGraphicFramePr>
          <p:nvPr/>
        </p:nvGraphicFramePr>
        <p:xfrm>
          <a:off x="877888" y="715963"/>
          <a:ext cx="4897437" cy="3671887"/>
        </p:xfrm>
        <a:graphic>
          <a:graphicData uri="http://schemas.openxmlformats.org/presentationml/2006/ole">
            <mc:AlternateContent xmlns:mc="http://schemas.openxmlformats.org/markup-compatibility/2006">
              <mc:Choice xmlns:v="urn:schemas-microsoft-com:vml" Requires="v">
                <p:oleObj spid="_x0000_s1340" name="投影片" r:id="rId3" imgW="4570530" imgH="3427400" progId="PowerPoint.Slide.12">
                  <p:embed/>
                </p:oleObj>
              </mc:Choice>
              <mc:Fallback>
                <p:oleObj name="投影片" r:id="rId3" imgW="4570530" imgH="3427400" progId="PowerPoint.Slide.12">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888" y="715963"/>
                        <a:ext cx="4897437" cy="367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798119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圖像版面配置區 1"/>
          <p:cNvSpPr>
            <a:spLocks noGrp="1" noRot="1" noChangeAspect="1"/>
          </p:cNvSpPr>
          <p:nvPr>
            <p:ph type="sldImg"/>
          </p:nvPr>
        </p:nvSpPr>
        <p:spPr bwMode="auto">
          <a:xfrm>
            <a:off x="90488" y="744538"/>
            <a:ext cx="6616700" cy="37226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355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B3AE0189-6B8A-4606-BADC-241DE6A8DCC1}" type="slidenum">
              <a:rPr kumimoji="0" lang="zh-TW" altLang="en-US">
                <a:latin typeface="Calibri" panose="020F0502020204030204" pitchFamily="34" charset="0"/>
              </a:rPr>
              <a:pPr eaLnBrk="1" hangingPunct="1"/>
              <a:t>1</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1847854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p:cNvSpPr>
            <a:spLocks noGrp="1" noRot="1" noChangeAspect="1" noTextEdit="1"/>
          </p:cNvSpPr>
          <p:nvPr>
            <p:ph type="sldImg"/>
          </p:nvPr>
        </p:nvSpPr>
        <p:spPr bwMode="auto">
          <a:xfrm>
            <a:off x="90488" y="744538"/>
            <a:ext cx="6616700" cy="372268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2" name="投影片編號版面配置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99B3F8A0-FF3F-445A-9226-D7DCA604556B}" type="slidenum">
              <a:rPr kumimoji="0" lang="zh-TW" altLang="en-US">
                <a:latin typeface="Calibri" panose="020F0502020204030204" pitchFamily="34" charset="0"/>
              </a:rPr>
              <a:pPr eaLnBrk="1" hangingPunct="1"/>
              <a:t>25</a:t>
            </a:fld>
            <a:endParaRPr kumimoji="0" lang="en-US" altLang="zh-TW">
              <a:latin typeface="Calibri" panose="020F0502020204030204" pitchFamily="34" charset="0"/>
            </a:endParaRPr>
          </a:p>
        </p:txBody>
      </p:sp>
    </p:spTree>
    <p:extLst>
      <p:ext uri="{BB962C8B-B14F-4D97-AF65-F5344CB8AC3E}">
        <p14:creationId xmlns:p14="http://schemas.microsoft.com/office/powerpoint/2010/main" val="3160250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4" name="Picture 3" descr="C:\Users\sam1\Desktop\新增資料夾\圖片B-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683" y="-26988"/>
            <a:ext cx="12240684"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副標題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5" name="日期版面配置區 3"/>
          <p:cNvSpPr>
            <a:spLocks noGrp="1"/>
          </p:cNvSpPr>
          <p:nvPr>
            <p:ph type="dt" sz="half" idx="10"/>
          </p:nvPr>
        </p:nvSpPr>
        <p:spPr/>
        <p:txBody>
          <a:bodyPr/>
          <a:lstStyle>
            <a:lvl1pPr>
              <a:defRPr/>
            </a:lvl1pPr>
          </a:lstStyle>
          <a:p>
            <a:pPr>
              <a:defRPr/>
            </a:pPr>
            <a:fld id="{DC7C92C4-38D8-434E-B0E3-C8B7A37AD5C4}" type="datetime1">
              <a:rPr lang="zh-TW" altLang="en-US"/>
              <a:pPr>
                <a:defRPr/>
              </a:pPr>
              <a:t>2017/9/15</a:t>
            </a:fld>
            <a:endParaRPr lang="zh-TW" altLang="en-US"/>
          </a:p>
        </p:txBody>
      </p:sp>
      <p:sp>
        <p:nvSpPr>
          <p:cNvPr id="6" name="頁尾版面配置區 4"/>
          <p:cNvSpPr>
            <a:spLocks noGrp="1"/>
          </p:cNvSpPr>
          <p:nvPr>
            <p:ph type="ftr" sz="quarter" idx="11"/>
          </p:nvPr>
        </p:nvSpPr>
        <p:spPr/>
        <p:txBody>
          <a:bodyPr/>
          <a:lstStyle>
            <a:lvl1pPr>
              <a:defRPr/>
            </a:lvl1pPr>
          </a:lstStyle>
          <a:p>
            <a:pPr>
              <a:defRPr/>
            </a:pPr>
            <a:r>
              <a:rPr lang="en-US" altLang="zh-TW"/>
              <a:t>2</a:t>
            </a:r>
            <a:endParaRPr lang="zh-TW" altLang="en-US"/>
          </a:p>
        </p:txBody>
      </p:sp>
      <p:sp>
        <p:nvSpPr>
          <p:cNvPr id="7" name="投影片編號版面配置區 5"/>
          <p:cNvSpPr>
            <a:spLocks noGrp="1"/>
          </p:cNvSpPr>
          <p:nvPr>
            <p:ph type="sldNum" sz="quarter" idx="12"/>
          </p:nvPr>
        </p:nvSpPr>
        <p:spPr/>
        <p:txBody>
          <a:bodyPr/>
          <a:lstStyle>
            <a:lvl1pPr>
              <a:defRPr/>
            </a:lvl1pPr>
          </a:lstStyle>
          <a:p>
            <a:fld id="{8330F8B3-7FAA-47BD-8D31-D8B9AA748F02}" type="slidenum">
              <a:rPr lang="zh-TW" altLang="en-US"/>
              <a:pPr/>
              <a:t>‹#›</a:t>
            </a:fld>
            <a:endParaRPr lang="zh-TW" altLang="en-US"/>
          </a:p>
        </p:txBody>
      </p:sp>
    </p:spTree>
    <p:extLst>
      <p:ext uri="{BB962C8B-B14F-4D97-AF65-F5344CB8AC3E}">
        <p14:creationId xmlns:p14="http://schemas.microsoft.com/office/powerpoint/2010/main" val="15386229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0A7017BF-F503-4D2C-A259-84C464D7DC64}" type="datetime1">
              <a:rPr lang="zh-TW" altLang="en-US"/>
              <a:pPr>
                <a:defRPr/>
              </a:pPr>
              <a:t>2017/9/15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en-US" altLang="zh-TW"/>
              <a:t>2</a:t>
            </a:r>
            <a:endParaRPr lang="zh-TW" altLang="en-US"/>
          </a:p>
        </p:txBody>
      </p:sp>
      <p:sp>
        <p:nvSpPr>
          <p:cNvPr id="6" name="投影片編號版面配置區 5"/>
          <p:cNvSpPr>
            <a:spLocks noGrp="1"/>
          </p:cNvSpPr>
          <p:nvPr>
            <p:ph type="sldNum" sz="quarter" idx="12"/>
          </p:nvPr>
        </p:nvSpPr>
        <p:spPr/>
        <p:txBody>
          <a:bodyPr/>
          <a:lstStyle>
            <a:lvl1pPr>
              <a:defRPr/>
            </a:lvl1pPr>
          </a:lstStyle>
          <a:p>
            <a:fld id="{4D4213D9-E6F6-40ED-832A-366F36EF946C}" type="slidenum">
              <a:rPr lang="zh-TW" altLang="en-US"/>
              <a:pPr/>
              <a:t>‹#›</a:t>
            </a:fld>
            <a:endParaRPr lang="zh-TW" altLang="en-US"/>
          </a:p>
        </p:txBody>
      </p:sp>
    </p:spTree>
    <p:extLst>
      <p:ext uri="{BB962C8B-B14F-4D97-AF65-F5344CB8AC3E}">
        <p14:creationId xmlns:p14="http://schemas.microsoft.com/office/powerpoint/2010/main" val="7677661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9200" y="274639"/>
            <a:ext cx="27432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09600" y="274639"/>
            <a:ext cx="8026400" cy="5851525"/>
          </a:xfrm>
        </p:spPr>
        <p:txBody>
          <a:bodyPr vert="eaVert"/>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lvl1pPr>
              <a:defRPr/>
            </a:lvl1pPr>
          </a:lstStyle>
          <a:p>
            <a:pPr>
              <a:defRPr/>
            </a:pPr>
            <a:fld id="{95C0DE7E-3272-4B61-8E1F-8B3FD2DB70F5}" type="datetime1">
              <a:rPr lang="zh-TW" altLang="en-US"/>
              <a:pPr>
                <a:defRPr/>
              </a:pPr>
              <a:t>2017/9/15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en-US" altLang="zh-TW"/>
              <a:t>2</a:t>
            </a:r>
            <a:endParaRPr lang="zh-TW" altLang="en-US"/>
          </a:p>
        </p:txBody>
      </p:sp>
      <p:sp>
        <p:nvSpPr>
          <p:cNvPr id="6" name="投影片編號版面配置區 5"/>
          <p:cNvSpPr>
            <a:spLocks noGrp="1"/>
          </p:cNvSpPr>
          <p:nvPr>
            <p:ph type="sldNum" sz="quarter" idx="12"/>
          </p:nvPr>
        </p:nvSpPr>
        <p:spPr/>
        <p:txBody>
          <a:bodyPr/>
          <a:lstStyle>
            <a:lvl1pPr>
              <a:defRPr/>
            </a:lvl1pPr>
          </a:lstStyle>
          <a:p>
            <a:fld id="{E1D7B980-CD7A-4A53-8000-4AF1C6627A8C}" type="slidenum">
              <a:rPr lang="zh-TW" altLang="en-US"/>
              <a:pPr/>
              <a:t>‹#›</a:t>
            </a:fld>
            <a:endParaRPr lang="zh-TW" altLang="en-US"/>
          </a:p>
        </p:txBody>
      </p:sp>
    </p:spTree>
    <p:extLst>
      <p:ext uri="{BB962C8B-B14F-4D97-AF65-F5344CB8AC3E}">
        <p14:creationId xmlns:p14="http://schemas.microsoft.com/office/powerpoint/2010/main" val="4147533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8E78E6C0-7019-4D03-A7C3-CFE68C8BDFDD}" type="datetime1">
              <a:rPr lang="zh-TW" altLang="en-US"/>
              <a:pPr>
                <a:defRPr/>
              </a:pPr>
              <a:t>2017/9/15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en-US" altLang="zh-TW"/>
              <a:t>2</a:t>
            </a:r>
            <a:endParaRPr lang="zh-TW" altLang="en-US"/>
          </a:p>
        </p:txBody>
      </p:sp>
      <p:sp>
        <p:nvSpPr>
          <p:cNvPr id="6" name="投影片編號版面配置區 5"/>
          <p:cNvSpPr>
            <a:spLocks noGrp="1"/>
          </p:cNvSpPr>
          <p:nvPr>
            <p:ph type="sldNum" sz="quarter" idx="12"/>
          </p:nvPr>
        </p:nvSpPr>
        <p:spPr/>
        <p:txBody>
          <a:bodyPr/>
          <a:lstStyle>
            <a:lvl1pPr>
              <a:defRPr/>
            </a:lvl1pPr>
          </a:lstStyle>
          <a:p>
            <a:fld id="{C038B808-1EE7-462F-B1EE-5DCDB17B9674}" type="slidenum">
              <a:rPr lang="zh-TW" altLang="en-US"/>
              <a:pPr/>
              <a:t>‹#›</a:t>
            </a:fld>
            <a:endParaRPr lang="zh-TW" altLang="en-US"/>
          </a:p>
        </p:txBody>
      </p:sp>
    </p:spTree>
    <p:extLst>
      <p:ext uri="{BB962C8B-B14F-4D97-AF65-F5344CB8AC3E}">
        <p14:creationId xmlns:p14="http://schemas.microsoft.com/office/powerpoint/2010/main" val="14076136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99074A7C-568B-40AF-9953-673F04B45FC5}" type="datetime1">
              <a:rPr lang="zh-TW" altLang="en-US"/>
              <a:pPr>
                <a:defRPr/>
              </a:pPr>
              <a:t>2017/9/15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en-US" altLang="zh-TW"/>
              <a:t>2</a:t>
            </a:r>
            <a:endParaRPr lang="zh-TW" altLang="en-US"/>
          </a:p>
        </p:txBody>
      </p:sp>
      <p:sp>
        <p:nvSpPr>
          <p:cNvPr id="6" name="投影片編號版面配置區 5"/>
          <p:cNvSpPr>
            <a:spLocks noGrp="1"/>
          </p:cNvSpPr>
          <p:nvPr>
            <p:ph type="sldNum" sz="quarter" idx="12"/>
          </p:nvPr>
        </p:nvSpPr>
        <p:spPr/>
        <p:txBody>
          <a:bodyPr/>
          <a:lstStyle>
            <a:lvl1pPr>
              <a:defRPr/>
            </a:lvl1pPr>
          </a:lstStyle>
          <a:p>
            <a:fld id="{4D60A927-1CC0-4CA2-B0FE-018127314EE6}" type="slidenum">
              <a:rPr lang="zh-TW" altLang="en-US"/>
              <a:pPr/>
              <a:t>‹#›</a:t>
            </a:fld>
            <a:endParaRPr lang="zh-TW" altLang="en-US"/>
          </a:p>
        </p:txBody>
      </p:sp>
    </p:spTree>
    <p:extLst>
      <p:ext uri="{BB962C8B-B14F-4D97-AF65-F5344CB8AC3E}">
        <p14:creationId xmlns:p14="http://schemas.microsoft.com/office/powerpoint/2010/main" val="8161649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3"/>
          <p:cNvSpPr>
            <a:spLocks noGrp="1"/>
          </p:cNvSpPr>
          <p:nvPr>
            <p:ph type="dt" sz="half" idx="10"/>
          </p:nvPr>
        </p:nvSpPr>
        <p:spPr/>
        <p:txBody>
          <a:bodyPr/>
          <a:lstStyle>
            <a:lvl1pPr>
              <a:defRPr/>
            </a:lvl1pPr>
          </a:lstStyle>
          <a:p>
            <a:pPr>
              <a:defRPr/>
            </a:pPr>
            <a:fld id="{8E5CB5EF-783E-425A-B560-0A1B254BCBB1}" type="datetime1">
              <a:rPr lang="zh-TW" altLang="en-US"/>
              <a:pPr>
                <a:defRPr/>
              </a:pPr>
              <a:t>2017/9/15</a:t>
            </a:fld>
            <a:endParaRPr lang="zh-TW" altLang="en-US"/>
          </a:p>
        </p:txBody>
      </p:sp>
      <p:sp>
        <p:nvSpPr>
          <p:cNvPr id="6" name="頁尾版面配置區 4"/>
          <p:cNvSpPr>
            <a:spLocks noGrp="1"/>
          </p:cNvSpPr>
          <p:nvPr>
            <p:ph type="ftr" sz="quarter" idx="11"/>
          </p:nvPr>
        </p:nvSpPr>
        <p:spPr/>
        <p:txBody>
          <a:bodyPr/>
          <a:lstStyle>
            <a:lvl1pPr>
              <a:defRPr/>
            </a:lvl1pPr>
          </a:lstStyle>
          <a:p>
            <a:pPr>
              <a:defRPr/>
            </a:pPr>
            <a:r>
              <a:rPr lang="en-US" altLang="zh-TW"/>
              <a:t>2</a:t>
            </a:r>
            <a:endParaRPr lang="zh-TW" altLang="en-US"/>
          </a:p>
        </p:txBody>
      </p:sp>
      <p:sp>
        <p:nvSpPr>
          <p:cNvPr id="7" name="投影片編號版面配置區 5"/>
          <p:cNvSpPr>
            <a:spLocks noGrp="1"/>
          </p:cNvSpPr>
          <p:nvPr>
            <p:ph type="sldNum" sz="quarter" idx="12"/>
          </p:nvPr>
        </p:nvSpPr>
        <p:spPr/>
        <p:txBody>
          <a:bodyPr/>
          <a:lstStyle>
            <a:lvl1pPr>
              <a:defRPr/>
            </a:lvl1pPr>
          </a:lstStyle>
          <a:p>
            <a:fld id="{060D0F37-9DDE-40FE-9106-FB0C411B8761}" type="slidenum">
              <a:rPr lang="zh-TW" altLang="en-US"/>
              <a:pPr/>
              <a:t>‹#›</a:t>
            </a:fld>
            <a:endParaRPr lang="zh-TW" altLang="en-US"/>
          </a:p>
        </p:txBody>
      </p:sp>
    </p:spTree>
    <p:extLst>
      <p:ext uri="{BB962C8B-B14F-4D97-AF65-F5344CB8AC3E}">
        <p14:creationId xmlns:p14="http://schemas.microsoft.com/office/powerpoint/2010/main" val="35703004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3"/>
          <p:cNvSpPr>
            <a:spLocks noGrp="1"/>
          </p:cNvSpPr>
          <p:nvPr>
            <p:ph type="dt" sz="half" idx="10"/>
          </p:nvPr>
        </p:nvSpPr>
        <p:spPr/>
        <p:txBody>
          <a:bodyPr/>
          <a:lstStyle>
            <a:lvl1pPr>
              <a:defRPr/>
            </a:lvl1pPr>
          </a:lstStyle>
          <a:p>
            <a:pPr>
              <a:defRPr/>
            </a:pPr>
            <a:fld id="{66F2802E-5EAC-4B1A-B6A9-0B92D87A150C}" type="datetime1">
              <a:rPr lang="zh-TW" altLang="en-US"/>
              <a:pPr>
                <a:defRPr/>
              </a:pPr>
              <a:t>2017/9/15</a:t>
            </a:fld>
            <a:endParaRPr lang="zh-TW" altLang="en-US"/>
          </a:p>
        </p:txBody>
      </p:sp>
      <p:sp>
        <p:nvSpPr>
          <p:cNvPr id="8" name="頁尾版面配置區 4"/>
          <p:cNvSpPr>
            <a:spLocks noGrp="1"/>
          </p:cNvSpPr>
          <p:nvPr>
            <p:ph type="ftr" sz="quarter" idx="11"/>
          </p:nvPr>
        </p:nvSpPr>
        <p:spPr/>
        <p:txBody>
          <a:bodyPr/>
          <a:lstStyle>
            <a:lvl1pPr>
              <a:defRPr/>
            </a:lvl1pPr>
          </a:lstStyle>
          <a:p>
            <a:pPr>
              <a:defRPr/>
            </a:pPr>
            <a:r>
              <a:rPr lang="en-US" altLang="zh-TW"/>
              <a:t>2</a:t>
            </a:r>
            <a:endParaRPr lang="zh-TW" altLang="en-US"/>
          </a:p>
        </p:txBody>
      </p:sp>
      <p:sp>
        <p:nvSpPr>
          <p:cNvPr id="9" name="投影片編號版面配置區 5"/>
          <p:cNvSpPr>
            <a:spLocks noGrp="1"/>
          </p:cNvSpPr>
          <p:nvPr>
            <p:ph type="sldNum" sz="quarter" idx="12"/>
          </p:nvPr>
        </p:nvSpPr>
        <p:spPr/>
        <p:txBody>
          <a:bodyPr/>
          <a:lstStyle>
            <a:lvl1pPr>
              <a:defRPr/>
            </a:lvl1pPr>
          </a:lstStyle>
          <a:p>
            <a:fld id="{6F655B60-4F1F-4CF7-B51B-5AFCE51D877A}" type="slidenum">
              <a:rPr lang="zh-TW" altLang="en-US"/>
              <a:pPr/>
              <a:t>‹#›</a:t>
            </a:fld>
            <a:endParaRPr lang="zh-TW" altLang="en-US"/>
          </a:p>
        </p:txBody>
      </p:sp>
    </p:spTree>
    <p:extLst>
      <p:ext uri="{BB962C8B-B14F-4D97-AF65-F5344CB8AC3E}">
        <p14:creationId xmlns:p14="http://schemas.microsoft.com/office/powerpoint/2010/main" val="884097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3"/>
          <p:cNvSpPr>
            <a:spLocks noGrp="1"/>
          </p:cNvSpPr>
          <p:nvPr>
            <p:ph type="dt" sz="half" idx="10"/>
          </p:nvPr>
        </p:nvSpPr>
        <p:spPr/>
        <p:txBody>
          <a:bodyPr/>
          <a:lstStyle>
            <a:lvl1pPr>
              <a:defRPr/>
            </a:lvl1pPr>
          </a:lstStyle>
          <a:p>
            <a:pPr>
              <a:defRPr/>
            </a:pPr>
            <a:fld id="{08C9A9C2-7132-432C-9416-1DA40ACFE9DE}" type="datetime1">
              <a:rPr lang="zh-TW" altLang="en-US"/>
              <a:pPr>
                <a:defRPr/>
              </a:pPr>
              <a:t>2017/9/15</a:t>
            </a:fld>
            <a:endParaRPr lang="zh-TW" altLang="en-US"/>
          </a:p>
        </p:txBody>
      </p:sp>
      <p:sp>
        <p:nvSpPr>
          <p:cNvPr id="4" name="頁尾版面配置區 4"/>
          <p:cNvSpPr>
            <a:spLocks noGrp="1"/>
          </p:cNvSpPr>
          <p:nvPr>
            <p:ph type="ftr" sz="quarter" idx="11"/>
          </p:nvPr>
        </p:nvSpPr>
        <p:spPr/>
        <p:txBody>
          <a:bodyPr/>
          <a:lstStyle>
            <a:lvl1pPr>
              <a:defRPr/>
            </a:lvl1pPr>
          </a:lstStyle>
          <a:p>
            <a:pPr>
              <a:defRPr/>
            </a:pPr>
            <a:r>
              <a:rPr lang="en-US" altLang="zh-TW"/>
              <a:t>2</a:t>
            </a:r>
            <a:endParaRPr lang="zh-TW" altLang="en-US"/>
          </a:p>
        </p:txBody>
      </p:sp>
      <p:sp>
        <p:nvSpPr>
          <p:cNvPr id="5" name="投影片編號版面配置區 5"/>
          <p:cNvSpPr>
            <a:spLocks noGrp="1"/>
          </p:cNvSpPr>
          <p:nvPr>
            <p:ph type="sldNum" sz="quarter" idx="12"/>
          </p:nvPr>
        </p:nvSpPr>
        <p:spPr/>
        <p:txBody>
          <a:bodyPr/>
          <a:lstStyle>
            <a:lvl1pPr>
              <a:defRPr/>
            </a:lvl1pPr>
          </a:lstStyle>
          <a:p>
            <a:fld id="{CB823B39-570E-49E6-B5F1-A98868E33341}" type="slidenum">
              <a:rPr lang="zh-TW" altLang="en-US"/>
              <a:pPr/>
              <a:t>‹#›</a:t>
            </a:fld>
            <a:endParaRPr lang="zh-TW" altLang="en-US"/>
          </a:p>
        </p:txBody>
      </p:sp>
    </p:spTree>
    <p:extLst>
      <p:ext uri="{BB962C8B-B14F-4D97-AF65-F5344CB8AC3E}">
        <p14:creationId xmlns:p14="http://schemas.microsoft.com/office/powerpoint/2010/main" val="112508862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49556CB1-512A-43F3-87F8-20116E576C87}" type="datetime1">
              <a:rPr lang="zh-TW" altLang="en-US"/>
              <a:pPr>
                <a:defRPr/>
              </a:pPr>
              <a:t>2017/9/15</a:t>
            </a:fld>
            <a:endParaRPr lang="zh-TW" altLang="en-US"/>
          </a:p>
        </p:txBody>
      </p:sp>
      <p:sp>
        <p:nvSpPr>
          <p:cNvPr id="3" name="頁尾版面配置區 4"/>
          <p:cNvSpPr>
            <a:spLocks noGrp="1"/>
          </p:cNvSpPr>
          <p:nvPr>
            <p:ph type="ftr" sz="quarter" idx="11"/>
          </p:nvPr>
        </p:nvSpPr>
        <p:spPr/>
        <p:txBody>
          <a:bodyPr/>
          <a:lstStyle>
            <a:lvl1pPr>
              <a:defRPr/>
            </a:lvl1pPr>
          </a:lstStyle>
          <a:p>
            <a:pPr>
              <a:defRPr/>
            </a:pPr>
            <a:r>
              <a:rPr lang="en-US" altLang="zh-TW"/>
              <a:t>2</a:t>
            </a:r>
            <a:endParaRPr lang="zh-TW" altLang="en-US"/>
          </a:p>
        </p:txBody>
      </p:sp>
      <p:sp>
        <p:nvSpPr>
          <p:cNvPr id="4" name="投影片編號版面配置區 5"/>
          <p:cNvSpPr>
            <a:spLocks noGrp="1"/>
          </p:cNvSpPr>
          <p:nvPr>
            <p:ph type="sldNum" sz="quarter" idx="12"/>
          </p:nvPr>
        </p:nvSpPr>
        <p:spPr/>
        <p:txBody>
          <a:bodyPr/>
          <a:lstStyle>
            <a:lvl1pPr>
              <a:defRPr/>
            </a:lvl1pPr>
          </a:lstStyle>
          <a:p>
            <a:fld id="{1DD85E7F-14D0-4B28-994E-F3905ADE7289}" type="slidenum">
              <a:rPr lang="zh-TW" altLang="en-US"/>
              <a:pPr/>
              <a:t>‹#›</a:t>
            </a:fld>
            <a:endParaRPr lang="zh-TW" altLang="en-US"/>
          </a:p>
        </p:txBody>
      </p:sp>
    </p:spTree>
    <p:extLst>
      <p:ext uri="{BB962C8B-B14F-4D97-AF65-F5344CB8AC3E}">
        <p14:creationId xmlns:p14="http://schemas.microsoft.com/office/powerpoint/2010/main" val="18938690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45B68747-0FEA-4907-A30F-B60DA7675AF0}" type="datetime1">
              <a:rPr lang="zh-TW" altLang="en-US"/>
              <a:pPr>
                <a:defRPr/>
              </a:pPr>
              <a:t>2017/9/15</a:t>
            </a:fld>
            <a:endParaRPr lang="zh-TW" altLang="en-US"/>
          </a:p>
        </p:txBody>
      </p:sp>
      <p:sp>
        <p:nvSpPr>
          <p:cNvPr id="6" name="頁尾版面配置區 4"/>
          <p:cNvSpPr>
            <a:spLocks noGrp="1"/>
          </p:cNvSpPr>
          <p:nvPr>
            <p:ph type="ftr" sz="quarter" idx="11"/>
          </p:nvPr>
        </p:nvSpPr>
        <p:spPr/>
        <p:txBody>
          <a:bodyPr/>
          <a:lstStyle>
            <a:lvl1pPr>
              <a:defRPr/>
            </a:lvl1pPr>
          </a:lstStyle>
          <a:p>
            <a:pPr>
              <a:defRPr/>
            </a:pPr>
            <a:r>
              <a:rPr lang="en-US" altLang="zh-TW"/>
              <a:t>2</a:t>
            </a:r>
            <a:endParaRPr lang="zh-TW" altLang="en-US"/>
          </a:p>
        </p:txBody>
      </p:sp>
      <p:sp>
        <p:nvSpPr>
          <p:cNvPr id="7" name="投影片編號版面配置區 5"/>
          <p:cNvSpPr>
            <a:spLocks noGrp="1"/>
          </p:cNvSpPr>
          <p:nvPr>
            <p:ph type="sldNum" sz="quarter" idx="12"/>
          </p:nvPr>
        </p:nvSpPr>
        <p:spPr/>
        <p:txBody>
          <a:bodyPr/>
          <a:lstStyle>
            <a:lvl1pPr>
              <a:defRPr/>
            </a:lvl1pPr>
          </a:lstStyle>
          <a:p>
            <a:fld id="{E238E63A-2279-4379-9DC1-AE3B0487E71C}" type="slidenum">
              <a:rPr lang="zh-TW" altLang="en-US"/>
              <a:pPr/>
              <a:t>‹#›</a:t>
            </a:fld>
            <a:endParaRPr lang="zh-TW" altLang="en-US"/>
          </a:p>
        </p:txBody>
      </p:sp>
    </p:spTree>
    <p:extLst>
      <p:ext uri="{BB962C8B-B14F-4D97-AF65-F5344CB8AC3E}">
        <p14:creationId xmlns:p14="http://schemas.microsoft.com/office/powerpoint/2010/main" val="13591374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787524DC-E1EC-4383-80A2-ABCA2021E2C9}" type="datetime1">
              <a:rPr lang="zh-TW" altLang="en-US"/>
              <a:pPr>
                <a:defRPr/>
              </a:pPr>
              <a:t>2017/9/15</a:t>
            </a:fld>
            <a:endParaRPr lang="zh-TW" altLang="en-US"/>
          </a:p>
        </p:txBody>
      </p:sp>
      <p:sp>
        <p:nvSpPr>
          <p:cNvPr id="6" name="頁尾版面配置區 4"/>
          <p:cNvSpPr>
            <a:spLocks noGrp="1"/>
          </p:cNvSpPr>
          <p:nvPr>
            <p:ph type="ftr" sz="quarter" idx="11"/>
          </p:nvPr>
        </p:nvSpPr>
        <p:spPr/>
        <p:txBody>
          <a:bodyPr/>
          <a:lstStyle>
            <a:lvl1pPr>
              <a:defRPr/>
            </a:lvl1pPr>
          </a:lstStyle>
          <a:p>
            <a:pPr>
              <a:defRPr/>
            </a:pPr>
            <a:r>
              <a:rPr lang="en-US" altLang="zh-TW"/>
              <a:t>2</a:t>
            </a:r>
            <a:endParaRPr lang="zh-TW" altLang="en-US"/>
          </a:p>
        </p:txBody>
      </p:sp>
      <p:sp>
        <p:nvSpPr>
          <p:cNvPr id="7" name="投影片編號版面配置區 5"/>
          <p:cNvSpPr>
            <a:spLocks noGrp="1"/>
          </p:cNvSpPr>
          <p:nvPr>
            <p:ph type="sldNum" sz="quarter" idx="12"/>
          </p:nvPr>
        </p:nvSpPr>
        <p:spPr/>
        <p:txBody>
          <a:bodyPr/>
          <a:lstStyle>
            <a:lvl1pPr>
              <a:defRPr/>
            </a:lvl1pPr>
          </a:lstStyle>
          <a:p>
            <a:fld id="{13A6CD93-3B7D-4E17-8648-AC55D30AAC58}" type="slidenum">
              <a:rPr lang="zh-TW" altLang="en-US"/>
              <a:pPr/>
              <a:t>‹#›</a:t>
            </a:fld>
            <a:endParaRPr lang="zh-TW" altLang="en-US"/>
          </a:p>
        </p:txBody>
      </p:sp>
    </p:spTree>
    <p:extLst>
      <p:ext uri="{BB962C8B-B14F-4D97-AF65-F5344CB8AC3E}">
        <p14:creationId xmlns:p14="http://schemas.microsoft.com/office/powerpoint/2010/main" val="18428809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標題版面配置區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6147" name="文字版面配置區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06263BE-7101-4A19-8FEA-CA312F859790}" type="datetime1">
              <a:rPr lang="zh-TW" altLang="en-US"/>
              <a:pPr>
                <a:defRPr/>
              </a:pPr>
              <a:t>2017/9/15</a:t>
            </a:fld>
            <a:endParaRPr lang="zh-TW" altLang="en-US"/>
          </a:p>
        </p:txBody>
      </p:sp>
      <p:sp>
        <p:nvSpPr>
          <p:cNvPr id="5" name="頁尾版面配置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zh-TW"/>
              <a:t>2</a:t>
            </a:r>
            <a:endParaRPr lang="zh-TW" altLang="en-US"/>
          </a:p>
        </p:txBody>
      </p:sp>
      <p:sp>
        <p:nvSpPr>
          <p:cNvPr id="6" name="投影片編號版面配置區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930BEC65-D186-4E15-9E3C-13DC93A2A852}" type="slidenum">
              <a:rPr lang="zh-TW" altLang="en-US"/>
              <a:pPr/>
              <a:t>‹#›</a:t>
            </a:fld>
            <a:endParaRPr lang="zh-TW" altLang="en-US"/>
          </a:p>
        </p:txBody>
      </p:sp>
      <p:pic>
        <p:nvPicPr>
          <p:cNvPr id="6151" name="Picture 2" descr="C:\Users\sam1\Desktop\新增資料夾\圖片B-2.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5400" y="0"/>
            <a:ext cx="1221740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62" r:id="rId1"/>
    <p:sldLayoutId id="2147484952" r:id="rId2"/>
    <p:sldLayoutId id="2147484953" r:id="rId3"/>
    <p:sldLayoutId id="2147484954" r:id="rId4"/>
    <p:sldLayoutId id="2147484955" r:id="rId5"/>
    <p:sldLayoutId id="2147484956" r:id="rId6"/>
    <p:sldLayoutId id="2147484957" r:id="rId7"/>
    <p:sldLayoutId id="2147484958" r:id="rId8"/>
    <p:sldLayoutId id="2147484959" r:id="rId9"/>
    <p:sldLayoutId id="2147484960" r:id="rId10"/>
    <p:sldLayoutId id="2147484961"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Gill Sans MT"/>
          <a:ea typeface="微軟正黑體" pitchFamily="34" charset="-120"/>
        </a:defRPr>
      </a:lvl2pPr>
      <a:lvl3pPr algn="ctr" rtl="0" eaLnBrk="0" fontAlgn="base" hangingPunct="0">
        <a:spcBef>
          <a:spcPct val="0"/>
        </a:spcBef>
        <a:spcAft>
          <a:spcPct val="0"/>
        </a:spcAft>
        <a:defRPr sz="4400">
          <a:solidFill>
            <a:schemeClr val="tx1"/>
          </a:solidFill>
          <a:latin typeface="Gill Sans MT"/>
          <a:ea typeface="微軟正黑體" pitchFamily="34" charset="-120"/>
        </a:defRPr>
      </a:lvl3pPr>
      <a:lvl4pPr algn="ctr" rtl="0" eaLnBrk="0" fontAlgn="base" hangingPunct="0">
        <a:spcBef>
          <a:spcPct val="0"/>
        </a:spcBef>
        <a:spcAft>
          <a:spcPct val="0"/>
        </a:spcAft>
        <a:defRPr sz="4400">
          <a:solidFill>
            <a:schemeClr val="tx1"/>
          </a:solidFill>
          <a:latin typeface="Gill Sans MT"/>
          <a:ea typeface="微軟正黑體" pitchFamily="34" charset="-120"/>
        </a:defRPr>
      </a:lvl4pPr>
      <a:lvl5pPr algn="ctr" rtl="0" eaLnBrk="0" fontAlgn="base" hangingPunct="0">
        <a:spcBef>
          <a:spcPct val="0"/>
        </a:spcBef>
        <a:spcAft>
          <a:spcPct val="0"/>
        </a:spcAft>
        <a:defRPr sz="4400">
          <a:solidFill>
            <a:schemeClr val="tx1"/>
          </a:solidFill>
          <a:latin typeface="Gill Sans MT"/>
          <a:ea typeface="微軟正黑體" pitchFamily="34"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666491A2-D714-4E92-9DE3-772DCFC5A91C}" type="slidenum">
              <a:rPr lang="zh-TW" altLang="en-US"/>
              <a:pPr eaLnBrk="1" hangingPunct="1"/>
              <a:t>1</a:t>
            </a:fld>
            <a:endParaRPr lang="zh-TW" altLang="en-US"/>
          </a:p>
        </p:txBody>
      </p:sp>
      <p:sp>
        <p:nvSpPr>
          <p:cNvPr id="5" name="標題 1"/>
          <p:cNvSpPr txBox="1">
            <a:spLocks/>
          </p:cNvSpPr>
          <p:nvPr/>
        </p:nvSpPr>
        <p:spPr>
          <a:xfrm>
            <a:off x="1487488" y="981076"/>
            <a:ext cx="9793088" cy="1470025"/>
          </a:xfrm>
          <a:prstGeom prst="rect">
            <a:avLst/>
          </a:prstGeom>
        </p:spPr>
        <p:txBody>
          <a:bodyPr/>
          <a:lstStyle/>
          <a:p>
            <a:pPr algn="ctr" fontAlgn="auto">
              <a:spcAft>
                <a:spcPts val="0"/>
              </a:spcAft>
              <a:defRPr/>
            </a:pPr>
            <a:r>
              <a:rPr kumimoji="0" lang="en-US" altLang="zh-TW" sz="5400" dirty="0" smtClean="0">
                <a:solidFill>
                  <a:schemeClr val="bg1"/>
                </a:solidFill>
                <a:latin typeface="Consolas" panose="020B0609020204030204" pitchFamily="49" charset="0"/>
                <a:ea typeface="微軟正黑體" pitchFamily="34" charset="-120"/>
                <a:cs typeface="Consolas" panose="020B0609020204030204" pitchFamily="49" charset="0"/>
              </a:rPr>
              <a:t>Performance Testing with </a:t>
            </a:r>
            <a:r>
              <a:rPr kumimoji="0" lang="en-US" altLang="zh-TW" sz="5400" dirty="0" err="1" smtClean="0">
                <a:solidFill>
                  <a:schemeClr val="bg1"/>
                </a:solidFill>
                <a:latin typeface="Consolas" panose="020B0609020204030204" pitchFamily="49" charset="0"/>
                <a:ea typeface="微軟正黑體" pitchFamily="34" charset="-120"/>
                <a:cs typeface="Consolas" panose="020B0609020204030204" pitchFamily="49" charset="0"/>
              </a:rPr>
              <a:t>JMeter</a:t>
            </a:r>
            <a:endParaRPr kumimoji="0" lang="en-US" altLang="zh-TW" sz="5400" dirty="0" smtClean="0">
              <a:solidFill>
                <a:schemeClr val="bg1"/>
              </a:solidFill>
              <a:latin typeface="Consolas" panose="020B0609020204030204" pitchFamily="49" charset="0"/>
              <a:ea typeface="微軟正黑體" pitchFamily="34" charset="-120"/>
              <a:cs typeface="Consolas" panose="020B0609020204030204" pitchFamily="49" charset="0"/>
            </a:endParaRPr>
          </a:p>
          <a:p>
            <a:pPr algn="ctr" fontAlgn="auto">
              <a:spcAft>
                <a:spcPts val="0"/>
              </a:spcAft>
              <a:defRPr/>
            </a:pPr>
            <a:endParaRPr kumimoji="0" lang="en-US" altLang="zh-TW" sz="5400" dirty="0">
              <a:solidFill>
                <a:schemeClr val="bg1"/>
              </a:solidFill>
              <a:latin typeface="Consolas" panose="020B0609020204030204" pitchFamily="49" charset="0"/>
              <a:ea typeface="微軟正黑體" pitchFamily="34" charset="-120"/>
              <a:cs typeface="Consolas" panose="020B0609020204030204"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07368" y="116632"/>
            <a:ext cx="11377264" cy="826889"/>
          </a:xfrm>
        </p:spPr>
        <p:txBody>
          <a:bodyPr anchor="t"/>
          <a:lstStyle/>
          <a:p>
            <a:pPr marL="514350" indent="-514350" algn="l" eaLnBrk="1" hangingPunct="1"/>
            <a:r>
              <a:rPr lang="en-US" altLang="zh-TW" dirty="0" smtClean="0">
                <a:latin typeface="Consolas" panose="020B0609020204030204" pitchFamily="49" charset="0"/>
                <a:cs typeface="Consolas" panose="020B0609020204030204" pitchFamily="49" charset="0"/>
              </a:rPr>
              <a:t>Timer- Constant Timer</a:t>
            </a:r>
            <a:endParaRPr lang="zh-TW" altLang="en-US" dirty="0" smtClean="0">
              <a:latin typeface="Consolas" panose="020B0609020204030204" pitchFamily="49" charset="0"/>
              <a:cs typeface="Consolas" panose="020B0609020204030204" pitchFamily="49" charset="0"/>
            </a:endParaRPr>
          </a:p>
        </p:txBody>
      </p:sp>
      <p:sp>
        <p:nvSpPr>
          <p:cNvPr id="922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6D93E2C-D793-47D6-9155-EE1496301D5E}" type="slidenum">
              <a:rPr lang="zh-TW" altLang="en-US"/>
              <a:pPr eaLnBrk="1" hangingPunct="1"/>
              <a:t>10</a:t>
            </a:fld>
            <a:endParaRPr lang="zh-TW" altLang="en-US"/>
          </a:p>
        </p:txBody>
      </p:sp>
      <p:sp>
        <p:nvSpPr>
          <p:cNvPr id="4" name="內容版面配置區 1"/>
          <p:cNvSpPr>
            <a:spLocks noGrp="1"/>
          </p:cNvSpPr>
          <p:nvPr>
            <p:ph idx="1"/>
          </p:nvPr>
        </p:nvSpPr>
        <p:spPr>
          <a:xfrm>
            <a:off x="407368" y="943521"/>
            <a:ext cx="11175032" cy="4779195"/>
          </a:xfrm>
        </p:spPr>
        <p:txBody>
          <a:bodyPr rtlCol="0">
            <a:noAutofit/>
          </a:bodyPr>
          <a:lstStyle/>
          <a:p>
            <a:endParaRPr lang="en-US" sz="2000" dirty="0" smtClean="0"/>
          </a:p>
          <a:p>
            <a:r>
              <a:rPr lang="en-US" sz="2000" dirty="0"/>
              <a:t>The Constant Timer can be used to pause each thread for the same “think time” between requests</a:t>
            </a:r>
            <a:endParaRPr lang="en-US" sz="2000" dirty="0" smtClean="0"/>
          </a:p>
        </p:txBody>
      </p:sp>
      <p:pic>
        <p:nvPicPr>
          <p:cNvPr id="3" name="Picture 2"/>
          <p:cNvPicPr>
            <a:picLocks noChangeAspect="1"/>
          </p:cNvPicPr>
          <p:nvPr/>
        </p:nvPicPr>
        <p:blipFill>
          <a:blip r:embed="rId2"/>
          <a:stretch>
            <a:fillRect/>
          </a:stretch>
        </p:blipFill>
        <p:spPr>
          <a:xfrm>
            <a:off x="1271464" y="2324281"/>
            <a:ext cx="7600950" cy="1038225"/>
          </a:xfrm>
          <a:prstGeom prst="rect">
            <a:avLst/>
          </a:prstGeom>
        </p:spPr>
      </p:pic>
    </p:spTree>
    <p:extLst>
      <p:ext uri="{BB962C8B-B14F-4D97-AF65-F5344CB8AC3E}">
        <p14:creationId xmlns:p14="http://schemas.microsoft.com/office/powerpoint/2010/main" val="56694584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07368" y="116632"/>
            <a:ext cx="11377264" cy="826889"/>
          </a:xfrm>
        </p:spPr>
        <p:txBody>
          <a:bodyPr anchor="t"/>
          <a:lstStyle/>
          <a:p>
            <a:pPr marL="514350" indent="-514350" algn="l" eaLnBrk="1" hangingPunct="1"/>
            <a:r>
              <a:rPr lang="en-US" altLang="zh-TW" dirty="0" smtClean="0">
                <a:latin typeface="Consolas" panose="020B0609020204030204" pitchFamily="49" charset="0"/>
                <a:cs typeface="Consolas" panose="020B0609020204030204" pitchFamily="49" charset="0"/>
              </a:rPr>
              <a:t>Timer- Uniform Random Timer</a:t>
            </a:r>
            <a:endParaRPr lang="zh-TW" altLang="en-US" dirty="0" smtClean="0">
              <a:latin typeface="Consolas" panose="020B0609020204030204" pitchFamily="49" charset="0"/>
              <a:cs typeface="Consolas" panose="020B0609020204030204" pitchFamily="49" charset="0"/>
            </a:endParaRPr>
          </a:p>
        </p:txBody>
      </p:sp>
      <p:sp>
        <p:nvSpPr>
          <p:cNvPr id="922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6D93E2C-D793-47D6-9155-EE1496301D5E}" type="slidenum">
              <a:rPr lang="zh-TW" altLang="en-US"/>
              <a:pPr eaLnBrk="1" hangingPunct="1"/>
              <a:t>11</a:t>
            </a:fld>
            <a:endParaRPr lang="zh-TW" altLang="en-US"/>
          </a:p>
        </p:txBody>
      </p:sp>
      <p:sp>
        <p:nvSpPr>
          <p:cNvPr id="4" name="內容版面配置區 1"/>
          <p:cNvSpPr>
            <a:spLocks noGrp="1"/>
          </p:cNvSpPr>
          <p:nvPr>
            <p:ph idx="1"/>
          </p:nvPr>
        </p:nvSpPr>
        <p:spPr>
          <a:xfrm>
            <a:off x="407368" y="943521"/>
            <a:ext cx="11175032" cy="4779195"/>
          </a:xfrm>
        </p:spPr>
        <p:txBody>
          <a:bodyPr rtlCol="0">
            <a:noAutofit/>
          </a:bodyPr>
          <a:lstStyle/>
          <a:p>
            <a:endParaRPr lang="en-US" sz="2000" dirty="0" smtClean="0"/>
          </a:p>
          <a:p>
            <a:r>
              <a:rPr lang="en-US" sz="2000" dirty="0"/>
              <a:t>The Constant Timer can be used to pause each thread for the same “think time” between requests</a:t>
            </a:r>
            <a:endParaRPr lang="en-US" sz="2000" dirty="0" smtClean="0"/>
          </a:p>
        </p:txBody>
      </p:sp>
      <p:pic>
        <p:nvPicPr>
          <p:cNvPr id="2" name="Picture 1"/>
          <p:cNvPicPr>
            <a:picLocks noChangeAspect="1"/>
          </p:cNvPicPr>
          <p:nvPr/>
        </p:nvPicPr>
        <p:blipFill>
          <a:blip r:embed="rId2"/>
          <a:stretch>
            <a:fillRect/>
          </a:stretch>
        </p:blipFill>
        <p:spPr>
          <a:xfrm>
            <a:off x="839416" y="2420888"/>
            <a:ext cx="7600950" cy="1600200"/>
          </a:xfrm>
          <a:prstGeom prst="rect">
            <a:avLst/>
          </a:prstGeom>
        </p:spPr>
      </p:pic>
    </p:spTree>
    <p:extLst>
      <p:ext uri="{BB962C8B-B14F-4D97-AF65-F5344CB8AC3E}">
        <p14:creationId xmlns:p14="http://schemas.microsoft.com/office/powerpoint/2010/main" val="364011622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07368" y="116632"/>
            <a:ext cx="11377264" cy="826889"/>
          </a:xfrm>
        </p:spPr>
        <p:txBody>
          <a:bodyPr anchor="t"/>
          <a:lstStyle/>
          <a:p>
            <a:pPr marL="514350" indent="-514350" algn="l" eaLnBrk="1" hangingPunct="1"/>
            <a:r>
              <a:rPr lang="en-US" altLang="zh-TW" dirty="0" smtClean="0">
                <a:latin typeface="Consolas" panose="020B0609020204030204" pitchFamily="49" charset="0"/>
                <a:cs typeface="Consolas" panose="020B0609020204030204" pitchFamily="49" charset="0"/>
              </a:rPr>
              <a:t>Timer- Synchronizing Timer</a:t>
            </a:r>
            <a:endParaRPr lang="zh-TW" altLang="en-US" dirty="0" smtClean="0">
              <a:latin typeface="Consolas" panose="020B0609020204030204" pitchFamily="49" charset="0"/>
              <a:cs typeface="Consolas" panose="020B0609020204030204" pitchFamily="49" charset="0"/>
            </a:endParaRPr>
          </a:p>
        </p:txBody>
      </p:sp>
      <p:sp>
        <p:nvSpPr>
          <p:cNvPr id="922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6D93E2C-D793-47D6-9155-EE1496301D5E}" type="slidenum">
              <a:rPr lang="zh-TW" altLang="en-US"/>
              <a:pPr eaLnBrk="1" hangingPunct="1"/>
              <a:t>12</a:t>
            </a:fld>
            <a:endParaRPr lang="zh-TW" altLang="en-US"/>
          </a:p>
        </p:txBody>
      </p:sp>
      <p:sp>
        <p:nvSpPr>
          <p:cNvPr id="4" name="內容版面配置區 1"/>
          <p:cNvSpPr>
            <a:spLocks noGrp="1"/>
          </p:cNvSpPr>
          <p:nvPr>
            <p:ph idx="1"/>
          </p:nvPr>
        </p:nvSpPr>
        <p:spPr>
          <a:xfrm>
            <a:off x="407368" y="943521"/>
            <a:ext cx="11175032" cy="4779195"/>
          </a:xfrm>
        </p:spPr>
        <p:txBody>
          <a:bodyPr rtlCol="0">
            <a:noAutofit/>
          </a:bodyPr>
          <a:lstStyle/>
          <a:p>
            <a:endParaRPr lang="en-US" sz="2000" dirty="0" smtClean="0"/>
          </a:p>
          <a:p>
            <a:r>
              <a:rPr lang="en-US" sz="2000" dirty="0"/>
              <a:t>A Synchronizing Timer </a:t>
            </a:r>
            <a:r>
              <a:rPr lang="en-US" sz="2000" dirty="0" smtClean="0"/>
              <a:t>is </a:t>
            </a:r>
            <a:r>
              <a:rPr lang="en-US" sz="2000" dirty="0"/>
              <a:t>it pauses all the threads in its scope unless their number won’t be equal or greater than the number, specified in “Number of Simulated Users to Group by” input. </a:t>
            </a:r>
            <a:endParaRPr lang="en-US" sz="2000" dirty="0" smtClean="0"/>
          </a:p>
          <a:p>
            <a:endParaRPr lang="en-US" sz="2000" dirty="0" smtClean="0"/>
          </a:p>
          <a:p>
            <a:r>
              <a:rPr lang="en-US" sz="2000" dirty="0" smtClean="0"/>
              <a:t>It </a:t>
            </a:r>
            <a:r>
              <a:rPr lang="en-US" sz="2000" dirty="0"/>
              <a:t>is possible to set a Synchronizing Timer’s timeout. The idea of the change is that if for some reason, the “Number of Simulated Users to Group by” will not be achieved, the test will be paused forever. </a:t>
            </a:r>
            <a:endParaRPr lang="en-US" sz="2000" dirty="0" smtClean="0"/>
          </a:p>
          <a:p>
            <a:endParaRPr lang="en-US" sz="2000" dirty="0" smtClean="0"/>
          </a:p>
          <a:p>
            <a:r>
              <a:rPr lang="en-US" sz="2000" dirty="0" smtClean="0"/>
              <a:t>So </a:t>
            </a:r>
            <a:r>
              <a:rPr lang="en-US" sz="2000" dirty="0"/>
              <a:t>starting from </a:t>
            </a:r>
            <a:r>
              <a:rPr lang="en-US" sz="2000" dirty="0" err="1"/>
              <a:t>JMeter</a:t>
            </a:r>
            <a:r>
              <a:rPr lang="en-US" sz="2000" dirty="0"/>
              <a:t> 2.12, it is possible to set the timeout value so the test could continue even if desired number of threads to kick off is not reached.</a:t>
            </a:r>
            <a:endParaRPr lang="en-US" sz="2000" dirty="0" smtClean="0"/>
          </a:p>
        </p:txBody>
      </p:sp>
      <p:pic>
        <p:nvPicPr>
          <p:cNvPr id="3" name="Picture 2"/>
          <p:cNvPicPr>
            <a:picLocks noChangeAspect="1"/>
          </p:cNvPicPr>
          <p:nvPr/>
        </p:nvPicPr>
        <p:blipFill>
          <a:blip r:embed="rId2"/>
          <a:stretch>
            <a:fillRect/>
          </a:stretch>
        </p:blipFill>
        <p:spPr>
          <a:xfrm>
            <a:off x="1559496" y="4274916"/>
            <a:ext cx="7562850" cy="1447800"/>
          </a:xfrm>
          <a:prstGeom prst="rect">
            <a:avLst/>
          </a:prstGeom>
        </p:spPr>
      </p:pic>
    </p:spTree>
    <p:extLst>
      <p:ext uri="{BB962C8B-B14F-4D97-AF65-F5344CB8AC3E}">
        <p14:creationId xmlns:p14="http://schemas.microsoft.com/office/powerpoint/2010/main" val="303502900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9416" y="116632"/>
            <a:ext cx="10945216" cy="826889"/>
          </a:xfrm>
        </p:spPr>
        <p:txBody>
          <a:bodyPr anchor="t"/>
          <a:lstStyle/>
          <a:p>
            <a:pPr marL="514350" indent="-514350" algn="l" eaLnBrk="1" hangingPunct="1"/>
            <a:r>
              <a:rPr lang="en-US" altLang="zh-TW" dirty="0" smtClean="0">
                <a:latin typeface="Consolas" panose="020B0609020204030204" pitchFamily="49" charset="0"/>
                <a:cs typeface="Consolas" panose="020B0609020204030204" pitchFamily="49" charset="0"/>
              </a:rPr>
              <a:t>Pre-processors</a:t>
            </a:r>
            <a:endParaRPr lang="zh-TW" altLang="en-US" dirty="0" smtClean="0">
              <a:latin typeface="Consolas" panose="020B0609020204030204" pitchFamily="49" charset="0"/>
              <a:cs typeface="Consolas" panose="020B0609020204030204" pitchFamily="49" charset="0"/>
            </a:endParaRPr>
          </a:p>
        </p:txBody>
      </p:sp>
      <p:sp>
        <p:nvSpPr>
          <p:cNvPr id="922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6D93E2C-D793-47D6-9155-EE1496301D5E}" type="slidenum">
              <a:rPr lang="zh-TW" altLang="en-US"/>
              <a:pPr eaLnBrk="1" hangingPunct="1"/>
              <a:t>13</a:t>
            </a:fld>
            <a:endParaRPr lang="zh-TW" altLang="en-US"/>
          </a:p>
        </p:txBody>
      </p:sp>
      <p:sp>
        <p:nvSpPr>
          <p:cNvPr id="5" name="內容版面配置區 1"/>
          <p:cNvSpPr>
            <a:spLocks noGrp="1"/>
          </p:cNvSpPr>
          <p:nvPr>
            <p:ph idx="1"/>
          </p:nvPr>
        </p:nvSpPr>
        <p:spPr>
          <a:xfrm>
            <a:off x="407368" y="943521"/>
            <a:ext cx="11175032" cy="5149775"/>
          </a:xfrm>
        </p:spPr>
        <p:txBody>
          <a:bodyPr rtlCol="0">
            <a:noAutofit/>
          </a:bodyPr>
          <a:lstStyle/>
          <a:p>
            <a:endParaRPr lang="en-US" sz="2000" dirty="0" smtClean="0"/>
          </a:p>
          <a:p>
            <a:r>
              <a:rPr lang="en-US" sz="2000" dirty="0" smtClean="0"/>
              <a:t>A </a:t>
            </a:r>
            <a:r>
              <a:rPr lang="en-US" sz="2000" dirty="0"/>
              <a:t>Pre-Processor executes some action prior to a Sampler Request being made. </a:t>
            </a:r>
            <a:endParaRPr lang="en-US" sz="2000" dirty="0" smtClean="0"/>
          </a:p>
          <a:p>
            <a:endParaRPr lang="en-US" sz="2000" dirty="0" smtClean="0"/>
          </a:p>
          <a:p>
            <a:r>
              <a:rPr lang="en-US" sz="2000" dirty="0" smtClean="0"/>
              <a:t>If </a:t>
            </a:r>
            <a:r>
              <a:rPr lang="en-US" sz="2000" dirty="0"/>
              <a:t>a Pre-Processor is attached to a Sampler element, then it will execute just prior to that sampler element running. A Pre-Processor is most often used to modify the settings of a Sample Request just before it runs, or to update variables that aren't extracted from response text</a:t>
            </a:r>
            <a:endParaRPr lang="en-US" sz="2000" dirty="0" smtClean="0"/>
          </a:p>
        </p:txBody>
      </p:sp>
    </p:spTree>
    <p:extLst>
      <p:ext uri="{BB962C8B-B14F-4D97-AF65-F5344CB8AC3E}">
        <p14:creationId xmlns:p14="http://schemas.microsoft.com/office/powerpoint/2010/main" val="134110960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07368" y="116632"/>
            <a:ext cx="11377264" cy="826889"/>
          </a:xfrm>
        </p:spPr>
        <p:txBody>
          <a:bodyPr anchor="t"/>
          <a:lstStyle/>
          <a:p>
            <a:pPr marL="514350" indent="-514350" algn="l" eaLnBrk="1" hangingPunct="1"/>
            <a:r>
              <a:rPr lang="en-US" altLang="zh-TW" dirty="0" smtClean="0">
                <a:latin typeface="Consolas" panose="020B0609020204030204" pitchFamily="49" charset="0"/>
                <a:cs typeface="Consolas" panose="020B0609020204030204" pitchFamily="49" charset="0"/>
              </a:rPr>
              <a:t>Pre-processor </a:t>
            </a:r>
            <a:r>
              <a:rPr lang="en-US" altLang="zh-TW" dirty="0" smtClean="0">
                <a:latin typeface="Consolas" panose="020B0609020204030204" pitchFamily="49" charset="0"/>
                <a:cs typeface="Consolas" panose="020B0609020204030204" pitchFamily="49" charset="0"/>
              </a:rPr>
              <a:t>– Bean Shell</a:t>
            </a:r>
            <a:endParaRPr lang="zh-TW" altLang="en-US" dirty="0" smtClean="0">
              <a:latin typeface="Consolas" panose="020B0609020204030204" pitchFamily="49" charset="0"/>
              <a:cs typeface="Consolas" panose="020B0609020204030204" pitchFamily="49" charset="0"/>
            </a:endParaRPr>
          </a:p>
        </p:txBody>
      </p:sp>
      <p:sp>
        <p:nvSpPr>
          <p:cNvPr id="922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6D93E2C-D793-47D6-9155-EE1496301D5E}" type="slidenum">
              <a:rPr lang="zh-TW" altLang="en-US"/>
              <a:pPr eaLnBrk="1" hangingPunct="1"/>
              <a:t>14</a:t>
            </a:fld>
            <a:endParaRPr lang="zh-TW" alt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195387"/>
            <a:ext cx="8991600" cy="4467225"/>
          </a:xfrm>
          <a:prstGeom prst="rect">
            <a:avLst/>
          </a:prstGeom>
        </p:spPr>
      </p:pic>
    </p:spTree>
    <p:extLst>
      <p:ext uri="{BB962C8B-B14F-4D97-AF65-F5344CB8AC3E}">
        <p14:creationId xmlns:p14="http://schemas.microsoft.com/office/powerpoint/2010/main" val="391753825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07368" y="116632"/>
            <a:ext cx="11377264" cy="826889"/>
          </a:xfrm>
        </p:spPr>
        <p:txBody>
          <a:bodyPr anchor="t"/>
          <a:lstStyle/>
          <a:p>
            <a:pPr marL="514350" indent="-514350" algn="l" eaLnBrk="1" hangingPunct="1"/>
            <a:r>
              <a:rPr lang="en-US" altLang="zh-TW" dirty="0" smtClean="0">
                <a:latin typeface="Consolas" panose="020B0609020204030204" pitchFamily="49" charset="0"/>
                <a:cs typeface="Consolas" panose="020B0609020204030204" pitchFamily="49" charset="0"/>
              </a:rPr>
              <a:t>Pre-processor - HTML Link Parser</a:t>
            </a:r>
            <a:endParaRPr lang="zh-TW" altLang="en-US" dirty="0" smtClean="0">
              <a:latin typeface="Consolas" panose="020B0609020204030204" pitchFamily="49" charset="0"/>
              <a:cs typeface="Consolas" panose="020B0609020204030204" pitchFamily="49" charset="0"/>
            </a:endParaRPr>
          </a:p>
        </p:txBody>
      </p:sp>
      <p:sp>
        <p:nvSpPr>
          <p:cNvPr id="922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6D93E2C-D793-47D6-9155-EE1496301D5E}" type="slidenum">
              <a:rPr lang="zh-TW" altLang="en-US"/>
              <a:pPr eaLnBrk="1" hangingPunct="1"/>
              <a:t>15</a:t>
            </a:fld>
            <a:endParaRPr lang="zh-TW" altLang="en-US"/>
          </a:p>
        </p:txBody>
      </p:sp>
      <p:sp>
        <p:nvSpPr>
          <p:cNvPr id="5" name="內容版面配置區 1"/>
          <p:cNvSpPr>
            <a:spLocks noGrp="1"/>
          </p:cNvSpPr>
          <p:nvPr>
            <p:ph idx="1"/>
          </p:nvPr>
        </p:nvSpPr>
        <p:spPr>
          <a:xfrm>
            <a:off x="407368" y="943521"/>
            <a:ext cx="11665296" cy="1261343"/>
          </a:xfrm>
        </p:spPr>
        <p:txBody>
          <a:bodyPr rtlCol="0">
            <a:noAutofit/>
          </a:bodyPr>
          <a:lstStyle/>
          <a:p>
            <a:endParaRPr lang="en-US" sz="2000" dirty="0" smtClean="0"/>
          </a:p>
          <a:p>
            <a:r>
              <a:rPr lang="en-US" sz="2000" dirty="0"/>
              <a:t>The HTML Link Parser </a:t>
            </a:r>
            <a:r>
              <a:rPr lang="en-US" sz="2000" dirty="0" err="1"/>
              <a:t>PreProcessor</a:t>
            </a:r>
            <a:r>
              <a:rPr lang="en-US" sz="2000" dirty="0"/>
              <a:t> can be used to parse a response, extract all the found links and request them further. This can be useful when the main goal of your script is to </a:t>
            </a:r>
            <a:r>
              <a:rPr lang="en-US" sz="2000" dirty="0" smtClean="0"/>
              <a:t>simulate </a:t>
            </a:r>
            <a:r>
              <a:rPr lang="en-US" sz="2000" b="1" dirty="0" smtClean="0"/>
              <a:t>Web Crawling</a:t>
            </a:r>
            <a:endParaRPr lang="en-US" sz="2000" b="1" dirty="0"/>
          </a:p>
        </p:txBody>
      </p:sp>
      <p:pic>
        <p:nvPicPr>
          <p:cNvPr id="2050" name="Picture 2" descr="https://cdn2.hubspot.net/hubfs/208250/Blog_Images/preprocessors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888" y="2420888"/>
            <a:ext cx="899160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2806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07368" y="116632"/>
            <a:ext cx="11665296" cy="826889"/>
          </a:xfrm>
        </p:spPr>
        <p:txBody>
          <a:bodyPr anchor="t"/>
          <a:lstStyle/>
          <a:p>
            <a:pPr marL="514350" indent="-514350" algn="l" eaLnBrk="1" hangingPunct="1"/>
            <a:r>
              <a:rPr lang="en-US" altLang="zh-TW" dirty="0" smtClean="0">
                <a:latin typeface="Consolas" panose="020B0609020204030204" pitchFamily="49" charset="0"/>
                <a:cs typeface="Consolas" panose="020B0609020204030204" pitchFamily="49" charset="0"/>
              </a:rPr>
              <a:t>Pre-processor-</a:t>
            </a:r>
            <a:r>
              <a:rPr lang="en-US" dirty="0" smtClean="0"/>
              <a:t>HTTP </a:t>
            </a:r>
            <a:r>
              <a:rPr lang="en-US" dirty="0"/>
              <a:t>URL Re-writing Modifier</a:t>
            </a:r>
            <a:br>
              <a:rPr lang="en-US" dirty="0"/>
            </a:br>
            <a:endParaRPr lang="zh-TW" altLang="en-US" dirty="0" smtClean="0">
              <a:latin typeface="Consolas" panose="020B0609020204030204" pitchFamily="49" charset="0"/>
              <a:cs typeface="Consolas" panose="020B0609020204030204" pitchFamily="49" charset="0"/>
            </a:endParaRPr>
          </a:p>
        </p:txBody>
      </p:sp>
      <p:sp>
        <p:nvSpPr>
          <p:cNvPr id="922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6D93E2C-D793-47D6-9155-EE1496301D5E}" type="slidenum">
              <a:rPr lang="zh-TW" altLang="en-US"/>
              <a:pPr eaLnBrk="1" hangingPunct="1"/>
              <a:t>16</a:t>
            </a:fld>
            <a:endParaRPr lang="zh-TW" altLang="en-US"/>
          </a:p>
        </p:txBody>
      </p:sp>
      <p:sp>
        <p:nvSpPr>
          <p:cNvPr id="5" name="內容版面配置區 1"/>
          <p:cNvSpPr>
            <a:spLocks noGrp="1"/>
          </p:cNvSpPr>
          <p:nvPr>
            <p:ph idx="1"/>
          </p:nvPr>
        </p:nvSpPr>
        <p:spPr>
          <a:xfrm>
            <a:off x="407368" y="1303561"/>
            <a:ext cx="11665296" cy="1261343"/>
          </a:xfrm>
        </p:spPr>
        <p:txBody>
          <a:bodyPr rtlCol="0">
            <a:noAutofit/>
          </a:bodyPr>
          <a:lstStyle/>
          <a:p>
            <a:r>
              <a:rPr lang="en-US" sz="2000" dirty="0"/>
              <a:t>The HTTP URL Re-writing Modifier </a:t>
            </a:r>
            <a:r>
              <a:rPr lang="en-US" sz="2000" dirty="0" smtClean="0"/>
              <a:t>Pre-Processor </a:t>
            </a:r>
            <a:r>
              <a:rPr lang="en-US" sz="2000" dirty="0"/>
              <a:t>can be used if your application uses URL rewriting in order to store a connection session. Briefly, it allows your script to find a session id parameter on a page and add that parameter to all the requests in its scope</a:t>
            </a:r>
            <a:endParaRPr lang="en-US" sz="2000" b="1" dirty="0"/>
          </a:p>
        </p:txBody>
      </p:sp>
      <p:pic>
        <p:nvPicPr>
          <p:cNvPr id="3074" name="Picture 2" descr="https://cdn2.hubspot.net/hubfs/208250/Blog_Images/preprocessors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7208" y="2564904"/>
            <a:ext cx="7695456" cy="3415675"/>
          </a:xfrm>
          <a:prstGeom prst="rect">
            <a:avLst/>
          </a:prstGeom>
          <a:noFill/>
          <a:extLst>
            <a:ext uri="{909E8E84-426E-40DD-AFC4-6F175D3DCCD1}">
              <a14:hiddenFill xmlns:a14="http://schemas.microsoft.com/office/drawing/2010/main">
                <a:solidFill>
                  <a:srgbClr val="FFFFFF"/>
                </a:solidFill>
              </a14:hiddenFill>
            </a:ext>
          </a:extLst>
        </p:spPr>
      </p:pic>
      <p:sp>
        <p:nvSpPr>
          <p:cNvPr id="7" name="內容版面配置區 1"/>
          <p:cNvSpPr txBox="1">
            <a:spLocks/>
          </p:cNvSpPr>
          <p:nvPr/>
        </p:nvSpPr>
        <p:spPr bwMode="auto">
          <a:xfrm>
            <a:off x="47328" y="2599705"/>
            <a:ext cx="4329880" cy="3565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b="1" dirty="0" smtClean="0"/>
              <a:t>Path </a:t>
            </a:r>
            <a:r>
              <a:rPr lang="en-US" sz="1400" b="1" dirty="0"/>
              <a:t>Extension</a:t>
            </a:r>
            <a:r>
              <a:rPr lang="en-US" sz="1400" dirty="0"/>
              <a:t> - should be checked in case your application rewrites URLs by appending a semi-colon with the session parameter.</a:t>
            </a:r>
          </a:p>
          <a:p>
            <a:r>
              <a:rPr lang="en-US" sz="1400" b="1" dirty="0"/>
              <a:t>Do not use equals in path extension</a:t>
            </a:r>
            <a:r>
              <a:rPr lang="en-US" sz="1400" dirty="0"/>
              <a:t> - should be checked if your application rewrites URLs without the “=” sign between the parameter name and value</a:t>
            </a:r>
          </a:p>
          <a:p>
            <a:r>
              <a:rPr lang="en-US" sz="1400" b="1" dirty="0"/>
              <a:t>Do not use </a:t>
            </a:r>
            <a:r>
              <a:rPr lang="en-US" sz="1400" b="1" dirty="0" err="1"/>
              <a:t>questionmark</a:t>
            </a:r>
            <a:r>
              <a:rPr lang="en-US" sz="1400" b="1" dirty="0"/>
              <a:t> in path extension</a:t>
            </a:r>
            <a:r>
              <a:rPr lang="en-US" sz="1400" dirty="0"/>
              <a:t> - should be checked if your application needs to prevent query strings from ending up in the path extension</a:t>
            </a:r>
          </a:p>
          <a:p>
            <a:r>
              <a:rPr lang="en-US" sz="1400" b="1" dirty="0"/>
              <a:t>Cache Session Id </a:t>
            </a:r>
            <a:r>
              <a:rPr lang="en-US" sz="1400" dirty="0"/>
              <a:t>- should be checked in case your application requires a session Id for later use when the session Id is not present</a:t>
            </a:r>
          </a:p>
          <a:p>
            <a:r>
              <a:rPr lang="en-US" sz="1400" b="1" dirty="0"/>
              <a:t>URL Encode URL Encode </a:t>
            </a:r>
            <a:r>
              <a:rPr lang="en-US" sz="1400" dirty="0"/>
              <a:t>- should be checked if your application needs encoded URLs</a:t>
            </a:r>
          </a:p>
        </p:txBody>
      </p:sp>
    </p:spTree>
    <p:extLst>
      <p:ext uri="{BB962C8B-B14F-4D97-AF65-F5344CB8AC3E}">
        <p14:creationId xmlns:p14="http://schemas.microsoft.com/office/powerpoint/2010/main" val="94757648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9416" y="116632"/>
            <a:ext cx="10945216" cy="826889"/>
          </a:xfrm>
        </p:spPr>
        <p:txBody>
          <a:bodyPr anchor="t"/>
          <a:lstStyle/>
          <a:p>
            <a:pPr marL="514350" indent="-514350" algn="l" eaLnBrk="1" hangingPunct="1"/>
            <a:r>
              <a:rPr lang="en-US" altLang="zh-TW" dirty="0" smtClean="0">
                <a:latin typeface="Consolas" panose="020B0609020204030204" pitchFamily="49" charset="0"/>
                <a:cs typeface="Consolas" panose="020B0609020204030204" pitchFamily="49" charset="0"/>
              </a:rPr>
              <a:t>Post-processors</a:t>
            </a:r>
            <a:endParaRPr lang="zh-TW" altLang="en-US" dirty="0" smtClean="0">
              <a:latin typeface="Consolas" panose="020B0609020204030204" pitchFamily="49" charset="0"/>
              <a:cs typeface="Consolas" panose="020B0609020204030204" pitchFamily="49" charset="0"/>
            </a:endParaRPr>
          </a:p>
        </p:txBody>
      </p:sp>
      <p:sp>
        <p:nvSpPr>
          <p:cNvPr id="922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6D93E2C-D793-47D6-9155-EE1496301D5E}" type="slidenum">
              <a:rPr lang="zh-TW" altLang="en-US"/>
              <a:pPr eaLnBrk="1" hangingPunct="1"/>
              <a:t>17</a:t>
            </a:fld>
            <a:endParaRPr lang="zh-TW" altLang="en-US"/>
          </a:p>
        </p:txBody>
      </p:sp>
      <p:sp>
        <p:nvSpPr>
          <p:cNvPr id="5" name="內容版面配置區 1"/>
          <p:cNvSpPr>
            <a:spLocks noGrp="1"/>
          </p:cNvSpPr>
          <p:nvPr>
            <p:ph idx="1"/>
          </p:nvPr>
        </p:nvSpPr>
        <p:spPr>
          <a:xfrm>
            <a:off x="407368" y="943521"/>
            <a:ext cx="11175032" cy="5149775"/>
          </a:xfrm>
        </p:spPr>
        <p:txBody>
          <a:bodyPr rtlCol="0">
            <a:noAutofit/>
          </a:bodyPr>
          <a:lstStyle/>
          <a:p>
            <a:endParaRPr lang="en-US" sz="2000" dirty="0" smtClean="0"/>
          </a:p>
          <a:p>
            <a:endParaRPr lang="en-US" sz="2000" dirty="0" smtClean="0"/>
          </a:p>
          <a:p>
            <a:r>
              <a:rPr lang="en-US" sz="2000" dirty="0"/>
              <a:t>A Post-Processor executes some action after a Sampler Request has been made. </a:t>
            </a:r>
            <a:endParaRPr lang="en-US" sz="2000" dirty="0" smtClean="0"/>
          </a:p>
          <a:p>
            <a:endParaRPr lang="en-US" sz="2000" dirty="0"/>
          </a:p>
          <a:p>
            <a:r>
              <a:rPr lang="en-US" sz="2000" dirty="0" smtClean="0"/>
              <a:t>If </a:t>
            </a:r>
            <a:r>
              <a:rPr lang="en-US" sz="2000" dirty="0"/>
              <a:t>a Post-Processor is attached to a Sampler element, then it will execute just after that sampler element runs. </a:t>
            </a:r>
            <a:endParaRPr lang="en-US" sz="2000" dirty="0" smtClean="0"/>
          </a:p>
          <a:p>
            <a:endParaRPr lang="en-US" sz="2000" dirty="0"/>
          </a:p>
          <a:p>
            <a:r>
              <a:rPr lang="en-US" sz="2000" dirty="0" smtClean="0"/>
              <a:t>A </a:t>
            </a:r>
            <a:r>
              <a:rPr lang="en-US" sz="2000" dirty="0"/>
              <a:t>Post-Processor is most often used to process the response data, often to extract values from it</a:t>
            </a:r>
            <a:endParaRPr lang="en-US" sz="2000" dirty="0" smtClean="0"/>
          </a:p>
        </p:txBody>
      </p:sp>
    </p:spTree>
    <p:extLst>
      <p:ext uri="{BB962C8B-B14F-4D97-AF65-F5344CB8AC3E}">
        <p14:creationId xmlns:p14="http://schemas.microsoft.com/office/powerpoint/2010/main" val="167304688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07368" y="116632"/>
            <a:ext cx="11377264" cy="826889"/>
          </a:xfrm>
        </p:spPr>
        <p:txBody>
          <a:bodyPr anchor="t"/>
          <a:lstStyle/>
          <a:p>
            <a:pPr marL="514350" indent="-514350" algn="l" eaLnBrk="1" hangingPunct="1"/>
            <a:r>
              <a:rPr lang="en-US" altLang="zh-TW" dirty="0" smtClean="0">
                <a:latin typeface="Consolas" panose="020B0609020204030204" pitchFamily="49" charset="0"/>
                <a:cs typeface="Consolas" panose="020B0609020204030204" pitchFamily="49" charset="0"/>
              </a:rPr>
              <a:t>Post-processor – Bean Shell</a:t>
            </a:r>
            <a:endParaRPr lang="zh-TW" altLang="en-US" dirty="0" smtClean="0">
              <a:latin typeface="Consolas" panose="020B0609020204030204" pitchFamily="49" charset="0"/>
              <a:cs typeface="Consolas" panose="020B0609020204030204" pitchFamily="49" charset="0"/>
            </a:endParaRPr>
          </a:p>
        </p:txBody>
      </p:sp>
      <p:sp>
        <p:nvSpPr>
          <p:cNvPr id="922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6D93E2C-D793-47D6-9155-EE1496301D5E}" type="slidenum">
              <a:rPr lang="zh-TW" altLang="en-US"/>
              <a:pPr eaLnBrk="1" hangingPunct="1"/>
              <a:t>18</a:t>
            </a:fld>
            <a:endParaRPr lang="zh-TW" altLang="en-US"/>
          </a:p>
        </p:txBody>
      </p:sp>
      <p:pic>
        <p:nvPicPr>
          <p:cNvPr id="3" name="Picture 2"/>
          <p:cNvPicPr>
            <a:picLocks noChangeAspect="1"/>
          </p:cNvPicPr>
          <p:nvPr/>
        </p:nvPicPr>
        <p:blipFill>
          <a:blip r:embed="rId2"/>
          <a:stretch>
            <a:fillRect/>
          </a:stretch>
        </p:blipFill>
        <p:spPr>
          <a:xfrm>
            <a:off x="4511824" y="2514947"/>
            <a:ext cx="7486650" cy="3362325"/>
          </a:xfrm>
          <a:prstGeom prst="rect">
            <a:avLst/>
          </a:prstGeom>
        </p:spPr>
      </p:pic>
      <p:pic>
        <p:nvPicPr>
          <p:cNvPr id="4" name="Picture 3"/>
          <p:cNvPicPr>
            <a:picLocks noChangeAspect="1"/>
          </p:cNvPicPr>
          <p:nvPr/>
        </p:nvPicPr>
        <p:blipFill>
          <a:blip r:embed="rId3"/>
          <a:stretch>
            <a:fillRect/>
          </a:stretch>
        </p:blipFill>
        <p:spPr>
          <a:xfrm>
            <a:off x="551384" y="2755776"/>
            <a:ext cx="3495675" cy="457200"/>
          </a:xfrm>
          <a:prstGeom prst="rect">
            <a:avLst/>
          </a:prstGeom>
        </p:spPr>
      </p:pic>
      <p:sp>
        <p:nvSpPr>
          <p:cNvPr id="7" name="內容版面配置區 1"/>
          <p:cNvSpPr>
            <a:spLocks noGrp="1"/>
          </p:cNvSpPr>
          <p:nvPr>
            <p:ph idx="1"/>
          </p:nvPr>
        </p:nvSpPr>
        <p:spPr>
          <a:xfrm>
            <a:off x="407368" y="1303561"/>
            <a:ext cx="11665296" cy="1261343"/>
          </a:xfrm>
        </p:spPr>
        <p:txBody>
          <a:bodyPr rtlCol="0">
            <a:noAutofit/>
          </a:bodyPr>
          <a:lstStyle/>
          <a:p>
            <a:r>
              <a:rPr lang="en-US" sz="2000" dirty="0"/>
              <a:t>If you want to perform computations between requests, </a:t>
            </a:r>
            <a:r>
              <a:rPr lang="en-US" sz="2000" dirty="0" err="1"/>
              <a:t>Beanshell</a:t>
            </a:r>
            <a:r>
              <a:rPr lang="en-US" sz="2000" dirty="0"/>
              <a:t> will help you to achieve it in </a:t>
            </a:r>
            <a:r>
              <a:rPr lang="en-US" sz="2000" dirty="0" err="1" smtClean="0"/>
              <a:t>jmeter</a:t>
            </a:r>
            <a:endParaRPr lang="en-US" sz="2000" dirty="0" smtClean="0"/>
          </a:p>
          <a:p>
            <a:r>
              <a:rPr lang="en-US" sz="2000" dirty="0" smtClean="0"/>
              <a:t>You </a:t>
            </a:r>
            <a:r>
              <a:rPr lang="en-US" sz="2000" dirty="0"/>
              <a:t>can call java methods of a jar (should be in </a:t>
            </a:r>
            <a:r>
              <a:rPr lang="en-US" sz="2000" dirty="0" err="1"/>
              <a:t>jmeter_folder</a:t>
            </a:r>
            <a:r>
              <a:rPr lang="en-US" sz="2000" dirty="0"/>
              <a:t>/lib/</a:t>
            </a:r>
            <a:r>
              <a:rPr lang="en-US" sz="2000" dirty="0" err="1"/>
              <a:t>ext</a:t>
            </a:r>
            <a:r>
              <a:rPr lang="en-US" sz="2000" dirty="0"/>
              <a:t>) using </a:t>
            </a:r>
            <a:r>
              <a:rPr lang="en-US" sz="2000" dirty="0" err="1"/>
              <a:t>beanshell</a:t>
            </a:r>
            <a:r>
              <a:rPr lang="en-US" sz="2000" dirty="0"/>
              <a:t> </a:t>
            </a:r>
            <a:r>
              <a:rPr lang="en-US" sz="2000" dirty="0" smtClean="0"/>
              <a:t>script</a:t>
            </a:r>
          </a:p>
          <a:p>
            <a:endParaRPr lang="en-US" sz="2000" b="1" dirty="0"/>
          </a:p>
        </p:txBody>
      </p:sp>
    </p:spTree>
    <p:extLst>
      <p:ext uri="{BB962C8B-B14F-4D97-AF65-F5344CB8AC3E}">
        <p14:creationId xmlns:p14="http://schemas.microsoft.com/office/powerpoint/2010/main" val="235234359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07368" y="116632"/>
            <a:ext cx="11377264" cy="826889"/>
          </a:xfrm>
        </p:spPr>
        <p:txBody>
          <a:bodyPr anchor="t"/>
          <a:lstStyle/>
          <a:p>
            <a:pPr marL="514350" indent="-514350" algn="l" eaLnBrk="1" hangingPunct="1"/>
            <a:r>
              <a:rPr lang="en-US" altLang="zh-TW" dirty="0" smtClean="0">
                <a:latin typeface="Consolas" panose="020B0609020204030204" pitchFamily="49" charset="0"/>
                <a:cs typeface="Consolas" panose="020B0609020204030204" pitchFamily="49" charset="0"/>
              </a:rPr>
              <a:t>Post-processor – JSON Extractor</a:t>
            </a:r>
            <a:endParaRPr lang="zh-TW" altLang="en-US" dirty="0" smtClean="0">
              <a:latin typeface="Consolas" panose="020B0609020204030204" pitchFamily="49" charset="0"/>
              <a:cs typeface="Consolas" panose="020B0609020204030204" pitchFamily="49" charset="0"/>
            </a:endParaRPr>
          </a:p>
        </p:txBody>
      </p:sp>
      <p:sp>
        <p:nvSpPr>
          <p:cNvPr id="922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6D93E2C-D793-47D6-9155-EE1496301D5E}" type="slidenum">
              <a:rPr lang="zh-TW" altLang="en-US"/>
              <a:pPr eaLnBrk="1" hangingPunct="1"/>
              <a:t>19</a:t>
            </a:fld>
            <a:endParaRPr lang="zh-TW" altLang="en-US"/>
          </a:p>
        </p:txBody>
      </p:sp>
      <p:sp>
        <p:nvSpPr>
          <p:cNvPr id="7" name="內容版面配置區 1"/>
          <p:cNvSpPr>
            <a:spLocks noGrp="1"/>
          </p:cNvSpPr>
          <p:nvPr>
            <p:ph idx="1"/>
          </p:nvPr>
        </p:nvSpPr>
        <p:spPr>
          <a:xfrm>
            <a:off x="407368" y="1303561"/>
            <a:ext cx="11665296" cy="1261343"/>
          </a:xfrm>
        </p:spPr>
        <p:txBody>
          <a:bodyPr rtlCol="0">
            <a:noAutofit/>
          </a:bodyPr>
          <a:lstStyle/>
          <a:p>
            <a:endParaRPr lang="en-US" sz="2000" dirty="0" smtClean="0"/>
          </a:p>
          <a:p>
            <a:endParaRPr lang="en-US" sz="2000" dirty="0"/>
          </a:p>
          <a:p>
            <a:endParaRPr lang="en-US" sz="2000" dirty="0" smtClean="0"/>
          </a:p>
          <a:p>
            <a:endParaRPr lang="en-US" sz="2000" dirty="0"/>
          </a:p>
          <a:p>
            <a:pPr marL="0" indent="0">
              <a:buNone/>
            </a:pPr>
            <a:r>
              <a:rPr lang="en-US" sz="2000" dirty="0"/>
              <a:t>{</a:t>
            </a:r>
          </a:p>
          <a:p>
            <a:pPr marL="0" indent="0">
              <a:buNone/>
            </a:pPr>
            <a:r>
              <a:rPr lang="en-US" sz="2000" dirty="0"/>
              <a:t>	"name" = "John",</a:t>
            </a:r>
          </a:p>
          <a:p>
            <a:pPr marL="0" indent="0">
              <a:buNone/>
            </a:pPr>
            <a:r>
              <a:rPr lang="en-US" sz="2000" dirty="0"/>
              <a:t>	"age"  = 32,</a:t>
            </a:r>
          </a:p>
          <a:p>
            <a:pPr marL="0" indent="0">
              <a:buNone/>
            </a:pPr>
            <a:r>
              <a:rPr lang="en-US" sz="2000" dirty="0"/>
              <a:t>	"City" = "Taipei"</a:t>
            </a:r>
          </a:p>
          <a:p>
            <a:pPr marL="0" indent="0">
              <a:buNone/>
            </a:pPr>
            <a:r>
              <a:rPr lang="en-US" sz="2000" dirty="0"/>
              <a:t>}</a:t>
            </a:r>
            <a:endParaRPr lang="en-US" sz="2000" dirty="0" smtClean="0"/>
          </a:p>
          <a:p>
            <a:endParaRPr lang="en-US" sz="2000" b="1" dirty="0"/>
          </a:p>
        </p:txBody>
      </p:sp>
      <p:pic>
        <p:nvPicPr>
          <p:cNvPr id="2" name="Picture 1"/>
          <p:cNvPicPr>
            <a:picLocks noChangeAspect="1"/>
          </p:cNvPicPr>
          <p:nvPr/>
        </p:nvPicPr>
        <p:blipFill>
          <a:blip r:embed="rId2"/>
          <a:stretch>
            <a:fillRect/>
          </a:stretch>
        </p:blipFill>
        <p:spPr>
          <a:xfrm>
            <a:off x="3905250" y="2420888"/>
            <a:ext cx="7677150" cy="2505075"/>
          </a:xfrm>
          <a:prstGeom prst="rect">
            <a:avLst/>
          </a:prstGeom>
        </p:spPr>
      </p:pic>
    </p:spTree>
    <p:extLst>
      <p:ext uri="{BB962C8B-B14F-4D97-AF65-F5344CB8AC3E}">
        <p14:creationId xmlns:p14="http://schemas.microsoft.com/office/powerpoint/2010/main" val="160609078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9416" y="116632"/>
            <a:ext cx="9371384" cy="826889"/>
          </a:xfrm>
        </p:spPr>
        <p:txBody>
          <a:bodyPr anchor="t"/>
          <a:lstStyle/>
          <a:p>
            <a:pPr marL="514350" indent="-514350" algn="l" eaLnBrk="1" hangingPunct="1"/>
            <a:r>
              <a:rPr lang="en-US" altLang="zh-TW" dirty="0" smtClean="0">
                <a:latin typeface="Consolas" panose="020B0609020204030204" pitchFamily="49" charset="0"/>
                <a:cs typeface="Consolas" panose="020B0609020204030204" pitchFamily="49" charset="0"/>
              </a:rPr>
              <a:t>Agenda</a:t>
            </a:r>
            <a:endParaRPr lang="zh-TW" altLang="en-US" dirty="0" smtClean="0">
              <a:latin typeface="Consolas" panose="020B0609020204030204" pitchFamily="49" charset="0"/>
              <a:cs typeface="Consolas" panose="020B0609020204030204" pitchFamily="49" charset="0"/>
            </a:endParaRPr>
          </a:p>
        </p:txBody>
      </p:sp>
      <p:sp>
        <p:nvSpPr>
          <p:cNvPr id="21509" name="內容版面配置區 1"/>
          <p:cNvSpPr>
            <a:spLocks noGrp="1"/>
          </p:cNvSpPr>
          <p:nvPr>
            <p:ph idx="1"/>
          </p:nvPr>
        </p:nvSpPr>
        <p:spPr>
          <a:xfrm>
            <a:off x="407368" y="943521"/>
            <a:ext cx="11175032" cy="4779195"/>
          </a:xfrm>
        </p:spPr>
        <p:txBody>
          <a:bodyPr rtlCol="0">
            <a:noAutofit/>
          </a:bodyPr>
          <a:lstStyle/>
          <a:p>
            <a:endParaRPr lang="en-US" sz="2000" dirty="0" smtClean="0"/>
          </a:p>
          <a:p>
            <a:r>
              <a:rPr lang="en-US" sz="2000" dirty="0"/>
              <a:t> Adding/Configuring </a:t>
            </a:r>
            <a:r>
              <a:rPr lang="en-US" sz="2000" dirty="0" smtClean="0"/>
              <a:t>Logic Controllers</a:t>
            </a:r>
          </a:p>
          <a:p>
            <a:endParaRPr lang="en-US" sz="2000" dirty="0" smtClean="0"/>
          </a:p>
          <a:p>
            <a:r>
              <a:rPr lang="en-US" sz="2000" dirty="0" smtClean="0"/>
              <a:t>Adding/Configuring Timers</a:t>
            </a:r>
          </a:p>
          <a:p>
            <a:endParaRPr lang="en-US" sz="2000" dirty="0"/>
          </a:p>
          <a:p>
            <a:r>
              <a:rPr lang="en-US" sz="2000" dirty="0"/>
              <a:t>Adding/Configuring </a:t>
            </a:r>
            <a:r>
              <a:rPr lang="en-US" sz="2000" dirty="0" smtClean="0"/>
              <a:t>Pre-Processors</a:t>
            </a:r>
            <a:endParaRPr lang="en-US" sz="2000" dirty="0" smtClean="0"/>
          </a:p>
          <a:p>
            <a:endParaRPr lang="en-US" sz="2000" dirty="0"/>
          </a:p>
          <a:p>
            <a:r>
              <a:rPr lang="en-US" sz="2000" dirty="0"/>
              <a:t>Adding/Configuring </a:t>
            </a:r>
            <a:r>
              <a:rPr lang="en-US" sz="2000" dirty="0" smtClean="0"/>
              <a:t>Post-Processors</a:t>
            </a:r>
          </a:p>
          <a:p>
            <a:endParaRPr lang="en-US" sz="2000" dirty="0"/>
          </a:p>
          <a:p>
            <a:r>
              <a:rPr lang="en-US" sz="2000" dirty="0" smtClean="0"/>
              <a:t>Assertions</a:t>
            </a:r>
            <a:endParaRPr lang="en-US" sz="2000" dirty="0"/>
          </a:p>
          <a:p>
            <a:endParaRPr lang="en-US" sz="2000" dirty="0"/>
          </a:p>
        </p:txBody>
      </p:sp>
      <p:sp>
        <p:nvSpPr>
          <p:cNvPr id="922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6D93E2C-D793-47D6-9155-EE1496301D5E}" type="slidenum">
              <a:rPr lang="zh-TW" altLang="en-US"/>
              <a:pPr eaLnBrk="1" hangingPunct="1"/>
              <a:t>2</a:t>
            </a:fld>
            <a:endParaRPr lang="zh-TW"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07368" y="116632"/>
            <a:ext cx="11377264" cy="826889"/>
          </a:xfrm>
        </p:spPr>
        <p:txBody>
          <a:bodyPr anchor="t"/>
          <a:lstStyle/>
          <a:p>
            <a:pPr marL="514350" indent="-514350" algn="l" eaLnBrk="1" hangingPunct="1"/>
            <a:r>
              <a:rPr lang="en-US" altLang="zh-TW" dirty="0" smtClean="0">
                <a:latin typeface="Consolas" panose="020B0609020204030204" pitchFamily="49" charset="0"/>
                <a:cs typeface="Consolas" panose="020B0609020204030204" pitchFamily="49" charset="0"/>
              </a:rPr>
              <a:t>Post-processor – </a:t>
            </a:r>
            <a:r>
              <a:rPr lang="en-US" altLang="zh-TW" dirty="0" err="1" smtClean="0">
                <a:latin typeface="Consolas" panose="020B0609020204030204" pitchFamily="49" charset="0"/>
                <a:cs typeface="Consolas" panose="020B0609020204030204" pitchFamily="49" charset="0"/>
              </a:rPr>
              <a:t>RegEx</a:t>
            </a:r>
            <a:r>
              <a:rPr lang="en-US" altLang="zh-TW" dirty="0" smtClean="0">
                <a:latin typeface="Consolas" panose="020B0609020204030204" pitchFamily="49" charset="0"/>
                <a:cs typeface="Consolas" panose="020B0609020204030204" pitchFamily="49" charset="0"/>
              </a:rPr>
              <a:t> Extractor</a:t>
            </a:r>
            <a:endParaRPr lang="zh-TW" altLang="en-US" dirty="0" smtClean="0">
              <a:latin typeface="Consolas" panose="020B0609020204030204" pitchFamily="49" charset="0"/>
              <a:cs typeface="Consolas" panose="020B0609020204030204" pitchFamily="49" charset="0"/>
            </a:endParaRPr>
          </a:p>
        </p:txBody>
      </p:sp>
      <p:sp>
        <p:nvSpPr>
          <p:cNvPr id="922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6D93E2C-D793-47D6-9155-EE1496301D5E}" type="slidenum">
              <a:rPr lang="zh-TW" altLang="en-US"/>
              <a:pPr eaLnBrk="1" hangingPunct="1"/>
              <a:t>20</a:t>
            </a:fld>
            <a:endParaRPr lang="zh-TW" altLang="en-US"/>
          </a:p>
        </p:txBody>
      </p:sp>
      <p:sp>
        <p:nvSpPr>
          <p:cNvPr id="7" name="內容版面配置區 1"/>
          <p:cNvSpPr>
            <a:spLocks noGrp="1"/>
          </p:cNvSpPr>
          <p:nvPr>
            <p:ph idx="1"/>
          </p:nvPr>
        </p:nvSpPr>
        <p:spPr>
          <a:xfrm>
            <a:off x="407368" y="1303561"/>
            <a:ext cx="11665296" cy="1261343"/>
          </a:xfrm>
        </p:spPr>
        <p:txBody>
          <a:bodyPr rtlCol="0">
            <a:noAutofit/>
          </a:bodyPr>
          <a:lstStyle/>
          <a:p>
            <a:r>
              <a:rPr lang="en-US" sz="2000" dirty="0"/>
              <a:t>Regular expression is a pattern matching language that performs a match on a given value, content or expression. The regular expression is written with series of characters that denote a search pattern. The pattern is applied on strings to find and extract the match</a:t>
            </a:r>
            <a:endParaRPr lang="en-US" sz="2000" b="1" dirty="0"/>
          </a:p>
        </p:txBody>
      </p:sp>
      <p:pic>
        <p:nvPicPr>
          <p:cNvPr id="2" name="Picture 1"/>
          <p:cNvPicPr>
            <a:picLocks noChangeAspect="1"/>
          </p:cNvPicPr>
          <p:nvPr/>
        </p:nvPicPr>
        <p:blipFill>
          <a:blip r:embed="rId2"/>
          <a:stretch>
            <a:fillRect/>
          </a:stretch>
        </p:blipFill>
        <p:spPr>
          <a:xfrm>
            <a:off x="623392" y="2780928"/>
            <a:ext cx="9858375" cy="2981325"/>
          </a:xfrm>
          <a:prstGeom prst="rect">
            <a:avLst/>
          </a:prstGeom>
        </p:spPr>
      </p:pic>
    </p:spTree>
    <p:extLst>
      <p:ext uri="{BB962C8B-B14F-4D97-AF65-F5344CB8AC3E}">
        <p14:creationId xmlns:p14="http://schemas.microsoft.com/office/powerpoint/2010/main" val="273601482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07368" y="116632"/>
            <a:ext cx="11377264" cy="826889"/>
          </a:xfrm>
        </p:spPr>
        <p:txBody>
          <a:bodyPr anchor="t"/>
          <a:lstStyle/>
          <a:p>
            <a:pPr marL="514350" indent="-514350" algn="l" eaLnBrk="1" hangingPunct="1"/>
            <a:r>
              <a:rPr lang="en-US" altLang="zh-TW" dirty="0" smtClean="0">
                <a:latin typeface="Consolas" panose="020B0609020204030204" pitchFamily="49" charset="0"/>
                <a:cs typeface="Consolas" panose="020B0609020204030204" pitchFamily="49" charset="0"/>
              </a:rPr>
              <a:t>Post-processor – </a:t>
            </a:r>
            <a:r>
              <a:rPr lang="en-US" altLang="zh-TW" dirty="0" err="1" smtClean="0">
                <a:latin typeface="Consolas" panose="020B0609020204030204" pitchFamily="49" charset="0"/>
                <a:cs typeface="Consolas" panose="020B0609020204030204" pitchFamily="49" charset="0"/>
              </a:rPr>
              <a:t>Xpath</a:t>
            </a:r>
            <a:r>
              <a:rPr lang="en-US" altLang="zh-TW" dirty="0" smtClean="0">
                <a:latin typeface="Consolas" panose="020B0609020204030204" pitchFamily="49" charset="0"/>
                <a:cs typeface="Consolas" panose="020B0609020204030204" pitchFamily="49" charset="0"/>
              </a:rPr>
              <a:t> Extractor</a:t>
            </a:r>
            <a:endParaRPr lang="zh-TW" altLang="en-US" dirty="0" smtClean="0">
              <a:latin typeface="Consolas" panose="020B0609020204030204" pitchFamily="49" charset="0"/>
              <a:cs typeface="Consolas" panose="020B0609020204030204" pitchFamily="49" charset="0"/>
            </a:endParaRPr>
          </a:p>
        </p:txBody>
      </p:sp>
      <p:sp>
        <p:nvSpPr>
          <p:cNvPr id="922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6D93E2C-D793-47D6-9155-EE1496301D5E}" type="slidenum">
              <a:rPr lang="zh-TW" altLang="en-US"/>
              <a:pPr eaLnBrk="1" hangingPunct="1"/>
              <a:t>21</a:t>
            </a:fld>
            <a:endParaRPr lang="zh-TW" altLang="en-US"/>
          </a:p>
        </p:txBody>
      </p:sp>
      <p:sp>
        <p:nvSpPr>
          <p:cNvPr id="7" name="內容版面配置區 1"/>
          <p:cNvSpPr>
            <a:spLocks noGrp="1"/>
          </p:cNvSpPr>
          <p:nvPr>
            <p:ph idx="1"/>
          </p:nvPr>
        </p:nvSpPr>
        <p:spPr>
          <a:xfrm>
            <a:off x="407368" y="1303561"/>
            <a:ext cx="11665296" cy="1261343"/>
          </a:xfrm>
        </p:spPr>
        <p:txBody>
          <a:bodyPr rtlCol="0">
            <a:noAutofit/>
          </a:bodyPr>
          <a:lstStyle/>
          <a:p>
            <a:r>
              <a:rPr lang="en-US" sz="2000" dirty="0"/>
              <a:t>When you’re writing </a:t>
            </a:r>
            <a:r>
              <a:rPr lang="en-US" sz="2000" dirty="0" err="1"/>
              <a:t>JMeter</a:t>
            </a:r>
            <a:r>
              <a:rPr lang="en-US" sz="2000" dirty="0"/>
              <a:t> scripts, the XPath Extractor prove to be very useful in cases where data from the response body is needed and when it becomes overly difficult to extract information using the </a:t>
            </a:r>
            <a:r>
              <a:rPr lang="en-US" sz="2000" dirty="0" smtClean="0"/>
              <a:t>Regular Expressions</a:t>
            </a:r>
            <a:endParaRPr lang="en-US" sz="2000" dirty="0"/>
          </a:p>
        </p:txBody>
      </p:sp>
      <p:pic>
        <p:nvPicPr>
          <p:cNvPr id="3074" name="Picture 2" descr="https://s3.amazonaws.com/bzimages/Blog+Post+Images/Xpath+9.22.1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2191" y="2276872"/>
            <a:ext cx="7416824" cy="38576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s3.amazonaws.com/bzimages/Blog+Post+Images/Xpath+9.22.13/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906527"/>
            <a:ext cx="4602190" cy="304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86187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9416" y="116632"/>
            <a:ext cx="10945216" cy="826889"/>
          </a:xfrm>
        </p:spPr>
        <p:txBody>
          <a:bodyPr anchor="t"/>
          <a:lstStyle/>
          <a:p>
            <a:pPr marL="514350" indent="-514350" algn="l" eaLnBrk="1" hangingPunct="1"/>
            <a:r>
              <a:rPr lang="en-US" altLang="zh-TW" dirty="0" smtClean="0">
                <a:latin typeface="Consolas" panose="020B0609020204030204" pitchFamily="49" charset="0"/>
                <a:cs typeface="Consolas" panose="020B0609020204030204" pitchFamily="49" charset="0"/>
              </a:rPr>
              <a:t>Assertions</a:t>
            </a:r>
            <a:endParaRPr lang="zh-TW" altLang="en-US" dirty="0" smtClean="0">
              <a:latin typeface="Consolas" panose="020B0609020204030204" pitchFamily="49" charset="0"/>
              <a:cs typeface="Consolas" panose="020B0609020204030204" pitchFamily="49" charset="0"/>
            </a:endParaRPr>
          </a:p>
        </p:txBody>
      </p:sp>
      <p:sp>
        <p:nvSpPr>
          <p:cNvPr id="922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6D93E2C-D793-47D6-9155-EE1496301D5E}" type="slidenum">
              <a:rPr lang="zh-TW" altLang="en-US"/>
              <a:pPr eaLnBrk="1" hangingPunct="1"/>
              <a:t>22</a:t>
            </a:fld>
            <a:endParaRPr lang="zh-TW" altLang="en-US"/>
          </a:p>
        </p:txBody>
      </p:sp>
      <p:sp>
        <p:nvSpPr>
          <p:cNvPr id="5" name="內容版面配置區 1"/>
          <p:cNvSpPr>
            <a:spLocks noGrp="1"/>
          </p:cNvSpPr>
          <p:nvPr>
            <p:ph idx="1"/>
          </p:nvPr>
        </p:nvSpPr>
        <p:spPr>
          <a:xfrm>
            <a:off x="407368" y="943521"/>
            <a:ext cx="11175032" cy="5149775"/>
          </a:xfrm>
        </p:spPr>
        <p:txBody>
          <a:bodyPr rtlCol="0">
            <a:noAutofit/>
          </a:bodyPr>
          <a:lstStyle/>
          <a:p>
            <a:endParaRPr lang="en-US" sz="2000" dirty="0" smtClean="0"/>
          </a:p>
          <a:p>
            <a:endParaRPr lang="en-US" sz="2000" dirty="0" smtClean="0"/>
          </a:p>
          <a:p>
            <a:r>
              <a:rPr lang="en-US" sz="2000" b="1" dirty="0"/>
              <a:t>Assertion in </a:t>
            </a:r>
            <a:r>
              <a:rPr lang="en-US" sz="2000" b="1" dirty="0" err="1"/>
              <a:t>JMeter</a:t>
            </a:r>
            <a:r>
              <a:rPr lang="en-US" sz="2000" dirty="0"/>
              <a:t> is used to validate response of the request, that you have sent to the server. </a:t>
            </a:r>
            <a:endParaRPr lang="en-US" sz="2000" dirty="0" smtClean="0"/>
          </a:p>
          <a:p>
            <a:endParaRPr lang="en-US" sz="2000" b="1" dirty="0"/>
          </a:p>
          <a:p>
            <a:r>
              <a:rPr lang="en-US" sz="2000" b="1" dirty="0" smtClean="0"/>
              <a:t>Assertion</a:t>
            </a:r>
            <a:r>
              <a:rPr lang="en-US" sz="2000" dirty="0"/>
              <a:t> is a process where you verify expected result with the actual result of the request at run time</a:t>
            </a:r>
            <a:endParaRPr lang="en-US" sz="2000" dirty="0" smtClean="0"/>
          </a:p>
        </p:txBody>
      </p:sp>
    </p:spTree>
    <p:extLst>
      <p:ext uri="{BB962C8B-B14F-4D97-AF65-F5344CB8AC3E}">
        <p14:creationId xmlns:p14="http://schemas.microsoft.com/office/powerpoint/2010/main" val="383433047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07368" y="116632"/>
            <a:ext cx="11377264" cy="826889"/>
          </a:xfrm>
        </p:spPr>
        <p:txBody>
          <a:bodyPr anchor="t"/>
          <a:lstStyle/>
          <a:p>
            <a:pPr marL="514350" indent="-514350" algn="l" eaLnBrk="1" hangingPunct="1"/>
            <a:r>
              <a:rPr lang="en-US" altLang="zh-TW" dirty="0" smtClean="0">
                <a:latin typeface="Consolas" panose="020B0609020204030204" pitchFamily="49" charset="0"/>
                <a:cs typeface="Consolas" panose="020B0609020204030204" pitchFamily="49" charset="0"/>
              </a:rPr>
              <a:t>Assertio</a:t>
            </a:r>
            <a:r>
              <a:rPr lang="en-US" altLang="zh-TW" dirty="0">
                <a:latin typeface="Consolas" panose="020B0609020204030204" pitchFamily="49" charset="0"/>
                <a:cs typeface="Consolas" panose="020B0609020204030204" pitchFamily="49" charset="0"/>
              </a:rPr>
              <a:t>n</a:t>
            </a:r>
            <a:r>
              <a:rPr lang="en-US" altLang="zh-TW" dirty="0" smtClean="0">
                <a:latin typeface="Consolas" panose="020B0609020204030204" pitchFamily="49" charset="0"/>
                <a:cs typeface="Consolas" panose="020B0609020204030204" pitchFamily="49" charset="0"/>
              </a:rPr>
              <a:t> – Response Assertion</a:t>
            </a:r>
            <a:endParaRPr lang="zh-TW" altLang="en-US" dirty="0" smtClean="0">
              <a:latin typeface="Consolas" panose="020B0609020204030204" pitchFamily="49" charset="0"/>
              <a:cs typeface="Consolas" panose="020B0609020204030204" pitchFamily="49" charset="0"/>
            </a:endParaRPr>
          </a:p>
        </p:txBody>
      </p:sp>
      <p:sp>
        <p:nvSpPr>
          <p:cNvPr id="922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6D93E2C-D793-47D6-9155-EE1496301D5E}" type="slidenum">
              <a:rPr lang="zh-TW" altLang="en-US"/>
              <a:pPr eaLnBrk="1" hangingPunct="1"/>
              <a:t>23</a:t>
            </a:fld>
            <a:endParaRPr lang="zh-TW" altLang="en-US"/>
          </a:p>
        </p:txBody>
      </p:sp>
      <p:sp>
        <p:nvSpPr>
          <p:cNvPr id="7" name="內容版面配置區 1"/>
          <p:cNvSpPr>
            <a:spLocks noGrp="1"/>
          </p:cNvSpPr>
          <p:nvPr>
            <p:ph idx="1"/>
          </p:nvPr>
        </p:nvSpPr>
        <p:spPr>
          <a:xfrm>
            <a:off x="191344" y="692696"/>
            <a:ext cx="11665296" cy="1261343"/>
          </a:xfrm>
        </p:spPr>
        <p:txBody>
          <a:bodyPr rtlCol="0">
            <a:noAutofit/>
          </a:bodyPr>
          <a:lstStyle/>
          <a:p>
            <a:endParaRPr lang="en-US" sz="2000" dirty="0" smtClean="0"/>
          </a:p>
          <a:p>
            <a:r>
              <a:rPr lang="en-US" sz="2000" dirty="0"/>
              <a:t>Response Assertion can be used to add and compare pattern strings against one or many values of server </a:t>
            </a:r>
            <a:r>
              <a:rPr lang="en-US" sz="2000" dirty="0" smtClean="0"/>
              <a:t>response</a:t>
            </a:r>
            <a:endParaRPr lang="en-US" sz="2000" dirty="0"/>
          </a:p>
        </p:txBody>
      </p:sp>
      <p:sp>
        <p:nvSpPr>
          <p:cNvPr id="8" name="內容版面配置區 1"/>
          <p:cNvSpPr txBox="1">
            <a:spLocks/>
          </p:cNvSpPr>
          <p:nvPr/>
        </p:nvSpPr>
        <p:spPr bwMode="auto">
          <a:xfrm>
            <a:off x="191343" y="1772817"/>
            <a:ext cx="4196147"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For </a:t>
            </a:r>
            <a:r>
              <a:rPr lang="en-US" sz="2000" dirty="0"/>
              <a:t>Example, when you send a request to the URL:</a:t>
            </a:r>
            <a:r>
              <a:rPr lang="en-US" sz="2000" i="1" dirty="0"/>
              <a:t> https://www.google.com</a:t>
            </a:r>
            <a:r>
              <a:rPr lang="en-US" sz="2000" dirty="0"/>
              <a:t> and get the server response. </a:t>
            </a:r>
            <a:endParaRPr lang="en-US" sz="2000" dirty="0" smtClean="0"/>
          </a:p>
          <a:p>
            <a:endParaRPr lang="en-US" sz="2000" dirty="0" smtClean="0"/>
          </a:p>
          <a:p>
            <a:r>
              <a:rPr lang="en-US" sz="2000" dirty="0" smtClean="0"/>
              <a:t>Here</a:t>
            </a:r>
            <a:r>
              <a:rPr lang="en-US" sz="2000" dirty="0"/>
              <a:t>, you can verify this response by using Response Assertion. You can insert </a:t>
            </a:r>
            <a:r>
              <a:rPr lang="en-US" sz="2000" i="1" dirty="0"/>
              <a:t>“&lt;title&gt;Google&lt;/title&gt;</a:t>
            </a:r>
            <a:r>
              <a:rPr lang="en-US" sz="2000" dirty="0"/>
              <a:t>” as a “Pattern to Test” field value in Response Assertion. </a:t>
            </a:r>
            <a:endParaRPr lang="en-US" sz="2000" dirty="0" smtClean="0"/>
          </a:p>
          <a:p>
            <a:endParaRPr lang="en-US" sz="2000" dirty="0" smtClean="0"/>
          </a:p>
          <a:p>
            <a:r>
              <a:rPr lang="en-US" sz="2000" dirty="0" smtClean="0"/>
              <a:t>If </a:t>
            </a:r>
            <a:r>
              <a:rPr lang="en-US" sz="2000" dirty="0"/>
              <a:t>response doesn’t contain this string, it will fail the sampler</a:t>
            </a:r>
            <a:endParaRPr kumimoji="0" lang="en-US" sz="2000" dirty="0"/>
          </a:p>
        </p:txBody>
      </p:sp>
      <p:pic>
        <p:nvPicPr>
          <p:cNvPr id="4" name="Picture 3"/>
          <p:cNvPicPr>
            <a:picLocks noChangeAspect="1"/>
          </p:cNvPicPr>
          <p:nvPr/>
        </p:nvPicPr>
        <p:blipFill>
          <a:blip r:embed="rId2"/>
          <a:stretch>
            <a:fillRect/>
          </a:stretch>
        </p:blipFill>
        <p:spPr>
          <a:xfrm>
            <a:off x="4481609" y="1628800"/>
            <a:ext cx="7685173" cy="4618529"/>
          </a:xfrm>
          <a:prstGeom prst="rect">
            <a:avLst/>
          </a:prstGeom>
        </p:spPr>
      </p:pic>
    </p:spTree>
    <p:extLst>
      <p:ext uri="{BB962C8B-B14F-4D97-AF65-F5344CB8AC3E}">
        <p14:creationId xmlns:p14="http://schemas.microsoft.com/office/powerpoint/2010/main" val="191735332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07368" y="116632"/>
            <a:ext cx="11377264" cy="826889"/>
          </a:xfrm>
        </p:spPr>
        <p:txBody>
          <a:bodyPr anchor="t"/>
          <a:lstStyle/>
          <a:p>
            <a:pPr marL="514350" indent="-514350" algn="l" eaLnBrk="1" hangingPunct="1"/>
            <a:r>
              <a:rPr lang="en-US" altLang="zh-TW" dirty="0" smtClean="0">
                <a:latin typeface="Consolas" panose="020B0609020204030204" pitchFamily="49" charset="0"/>
                <a:cs typeface="Consolas" panose="020B0609020204030204" pitchFamily="49" charset="0"/>
              </a:rPr>
              <a:t>Assertio</a:t>
            </a:r>
            <a:r>
              <a:rPr lang="en-US" altLang="zh-TW" dirty="0">
                <a:latin typeface="Consolas" panose="020B0609020204030204" pitchFamily="49" charset="0"/>
                <a:cs typeface="Consolas" panose="020B0609020204030204" pitchFamily="49" charset="0"/>
              </a:rPr>
              <a:t>n</a:t>
            </a:r>
            <a:r>
              <a:rPr lang="en-US" altLang="zh-TW" dirty="0" smtClean="0">
                <a:latin typeface="Consolas" panose="020B0609020204030204" pitchFamily="49" charset="0"/>
                <a:cs typeface="Consolas" panose="020B0609020204030204" pitchFamily="49" charset="0"/>
              </a:rPr>
              <a:t> – Duration Assertion</a:t>
            </a:r>
            <a:endParaRPr lang="zh-TW" altLang="en-US" dirty="0" smtClean="0">
              <a:latin typeface="Consolas" panose="020B0609020204030204" pitchFamily="49" charset="0"/>
              <a:cs typeface="Consolas" panose="020B0609020204030204" pitchFamily="49" charset="0"/>
            </a:endParaRPr>
          </a:p>
        </p:txBody>
      </p:sp>
      <p:sp>
        <p:nvSpPr>
          <p:cNvPr id="922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6D93E2C-D793-47D6-9155-EE1496301D5E}" type="slidenum">
              <a:rPr lang="zh-TW" altLang="en-US"/>
              <a:pPr eaLnBrk="1" hangingPunct="1"/>
              <a:t>24</a:t>
            </a:fld>
            <a:endParaRPr lang="zh-TW" altLang="en-US"/>
          </a:p>
        </p:txBody>
      </p:sp>
      <p:sp>
        <p:nvSpPr>
          <p:cNvPr id="7" name="內容版面配置區 1"/>
          <p:cNvSpPr>
            <a:spLocks noGrp="1"/>
          </p:cNvSpPr>
          <p:nvPr>
            <p:ph idx="1"/>
          </p:nvPr>
        </p:nvSpPr>
        <p:spPr>
          <a:xfrm>
            <a:off x="191344" y="860417"/>
            <a:ext cx="11665296" cy="3216655"/>
          </a:xfrm>
        </p:spPr>
        <p:txBody>
          <a:bodyPr rtlCol="0">
            <a:noAutofit/>
          </a:bodyPr>
          <a:lstStyle/>
          <a:p>
            <a:endParaRPr lang="en-US" sz="2000" dirty="0" smtClean="0"/>
          </a:p>
          <a:p>
            <a:r>
              <a:rPr lang="en-US" sz="2000" dirty="0"/>
              <a:t>Duration Assertion is used to verify that server response is received within a specified time constraint or not. </a:t>
            </a:r>
            <a:endParaRPr lang="en-US" sz="2000" dirty="0" smtClean="0"/>
          </a:p>
          <a:p>
            <a:endParaRPr lang="en-US" sz="2000" dirty="0" smtClean="0"/>
          </a:p>
          <a:p>
            <a:r>
              <a:rPr lang="en-US" sz="2000" dirty="0" smtClean="0"/>
              <a:t>It </a:t>
            </a:r>
            <a:r>
              <a:rPr lang="en-US" sz="2000" dirty="0"/>
              <a:t>will mark the sample request as failed, if response takes longer time duration than the given amount of time</a:t>
            </a:r>
          </a:p>
        </p:txBody>
      </p:sp>
      <p:pic>
        <p:nvPicPr>
          <p:cNvPr id="5" name="Picture 4"/>
          <p:cNvPicPr>
            <a:picLocks noChangeAspect="1"/>
          </p:cNvPicPr>
          <p:nvPr/>
        </p:nvPicPr>
        <p:blipFill>
          <a:blip r:embed="rId2"/>
          <a:stretch>
            <a:fillRect/>
          </a:stretch>
        </p:blipFill>
        <p:spPr>
          <a:xfrm>
            <a:off x="1119187" y="3573016"/>
            <a:ext cx="9953625" cy="1971675"/>
          </a:xfrm>
          <a:prstGeom prst="rect">
            <a:avLst/>
          </a:prstGeom>
        </p:spPr>
      </p:pic>
    </p:spTree>
    <p:extLst>
      <p:ext uri="{BB962C8B-B14F-4D97-AF65-F5344CB8AC3E}">
        <p14:creationId xmlns:p14="http://schemas.microsoft.com/office/powerpoint/2010/main" val="113885080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內容版面配置區 2"/>
          <p:cNvSpPr>
            <a:spLocks noGrp="1"/>
          </p:cNvSpPr>
          <p:nvPr>
            <p:ph idx="1"/>
          </p:nvPr>
        </p:nvSpPr>
        <p:spPr>
          <a:xfrm>
            <a:off x="1992314" y="1700213"/>
            <a:ext cx="5399087" cy="1008062"/>
          </a:xfrm>
        </p:spPr>
        <p:txBody>
          <a:bodyPr/>
          <a:lstStyle/>
          <a:p>
            <a:pPr marL="0" indent="0" eaLnBrk="1" hangingPunct="1">
              <a:buNone/>
              <a:defRPr/>
            </a:pPr>
            <a:r>
              <a:rPr lang="en-US" altLang="zh-TW" sz="6000" b="1" dirty="0">
                <a:latin typeface="微軟正黑體" pitchFamily="34" charset="-120"/>
              </a:rPr>
              <a:t>  Q &amp; A</a:t>
            </a:r>
          </a:p>
        </p:txBody>
      </p:sp>
      <p:pic>
        <p:nvPicPr>
          <p:cNvPr id="22531" name="圖片 3" descr="445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2397126"/>
            <a:ext cx="3754438"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投影片編號版面配置區 5"/>
          <p:cNvSpPr>
            <a:spLocks noGrp="1"/>
          </p:cNvSpPr>
          <p:nvPr>
            <p:ph type="sldNum" sz="quarter" idx="12"/>
          </p:nvPr>
        </p:nvSpPr>
        <p:spPr bwMode="auto">
          <a:xfrm>
            <a:off x="8534400" y="6492876"/>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F2A933CD-C67D-496D-9017-CBCFBEA28EFD}" type="slidenum">
              <a:rPr lang="zh-TW" altLang="en-US"/>
              <a:pPr eaLnBrk="1" hangingPunct="1"/>
              <a:t>25</a:t>
            </a:fld>
            <a:endParaRPr lang="zh-TW"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9416" y="116632"/>
            <a:ext cx="10945216" cy="826889"/>
          </a:xfrm>
        </p:spPr>
        <p:txBody>
          <a:bodyPr anchor="t"/>
          <a:lstStyle/>
          <a:p>
            <a:pPr marL="514350" indent="-514350" algn="l" eaLnBrk="1" hangingPunct="1"/>
            <a:r>
              <a:rPr lang="en-US" altLang="zh-TW" dirty="0" smtClean="0">
                <a:latin typeface="Consolas" panose="020B0609020204030204" pitchFamily="49" charset="0"/>
                <a:cs typeface="Consolas" panose="020B0609020204030204" pitchFamily="49" charset="0"/>
              </a:rPr>
              <a:t>Logic Controller</a:t>
            </a:r>
            <a:endParaRPr lang="zh-TW" altLang="en-US" dirty="0" smtClean="0">
              <a:latin typeface="Consolas" panose="020B0609020204030204" pitchFamily="49" charset="0"/>
              <a:cs typeface="Consolas" panose="020B0609020204030204" pitchFamily="49" charset="0"/>
            </a:endParaRPr>
          </a:p>
        </p:txBody>
      </p:sp>
      <p:sp>
        <p:nvSpPr>
          <p:cNvPr id="922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6D93E2C-D793-47D6-9155-EE1496301D5E}" type="slidenum">
              <a:rPr lang="zh-TW" altLang="en-US"/>
              <a:pPr eaLnBrk="1" hangingPunct="1"/>
              <a:t>3</a:t>
            </a:fld>
            <a:endParaRPr lang="zh-TW" altLang="en-US"/>
          </a:p>
        </p:txBody>
      </p:sp>
      <p:sp>
        <p:nvSpPr>
          <p:cNvPr id="5" name="內容版面配置區 1"/>
          <p:cNvSpPr>
            <a:spLocks noGrp="1"/>
          </p:cNvSpPr>
          <p:nvPr>
            <p:ph idx="1"/>
          </p:nvPr>
        </p:nvSpPr>
        <p:spPr>
          <a:xfrm>
            <a:off x="407368" y="943521"/>
            <a:ext cx="11175032" cy="4779195"/>
          </a:xfrm>
        </p:spPr>
        <p:txBody>
          <a:bodyPr rtlCol="0">
            <a:noAutofit/>
          </a:bodyPr>
          <a:lstStyle/>
          <a:p>
            <a:endParaRPr lang="en-US" sz="2000" dirty="0" smtClean="0"/>
          </a:p>
          <a:p>
            <a:r>
              <a:rPr lang="en-US" sz="2000" dirty="0"/>
              <a:t>Logic Controllers let you define the order of processing request in a Thread. </a:t>
            </a:r>
            <a:endParaRPr lang="en-US" sz="2000" dirty="0" smtClean="0"/>
          </a:p>
          <a:p>
            <a:pPr lvl="1"/>
            <a:r>
              <a:rPr lang="en-US" sz="1600" dirty="0" smtClean="0"/>
              <a:t>For </a:t>
            </a:r>
            <a:r>
              <a:rPr lang="en-US" sz="1600" dirty="0"/>
              <a:t>example, you can use Random Controllers to send HTTP requests to the server randomly</a:t>
            </a:r>
            <a:r>
              <a:rPr lang="en-US" sz="1600" dirty="0" smtClean="0"/>
              <a:t>.</a:t>
            </a:r>
          </a:p>
          <a:p>
            <a:pPr lvl="1"/>
            <a:endParaRPr lang="en-US" sz="1600" dirty="0" smtClean="0"/>
          </a:p>
          <a:p>
            <a:r>
              <a:rPr lang="en-US" sz="2000" dirty="0"/>
              <a:t>Logic Controllers determine </a:t>
            </a:r>
            <a:r>
              <a:rPr lang="en-US" sz="2000" b="1" dirty="0"/>
              <a:t>the order</a:t>
            </a:r>
            <a:r>
              <a:rPr lang="en-US" sz="2000" dirty="0"/>
              <a:t> in which user request are executed.</a:t>
            </a:r>
            <a:endParaRPr lang="en-US" sz="2000" dirty="0" smtClean="0"/>
          </a:p>
          <a:p>
            <a:endParaRPr lang="en-US" sz="2000" dirty="0" smtClean="0"/>
          </a:p>
        </p:txBody>
      </p:sp>
      <p:pic>
        <p:nvPicPr>
          <p:cNvPr id="2" name="Picture 1"/>
          <p:cNvPicPr>
            <a:picLocks noChangeAspect="1"/>
          </p:cNvPicPr>
          <p:nvPr/>
        </p:nvPicPr>
        <p:blipFill>
          <a:blip r:embed="rId2"/>
          <a:stretch>
            <a:fillRect/>
          </a:stretch>
        </p:blipFill>
        <p:spPr>
          <a:xfrm>
            <a:off x="2384425" y="3356070"/>
            <a:ext cx="6353175" cy="1390650"/>
          </a:xfrm>
          <a:prstGeom prst="rect">
            <a:avLst/>
          </a:prstGeom>
        </p:spPr>
      </p:pic>
    </p:spTree>
    <p:extLst>
      <p:ext uri="{BB962C8B-B14F-4D97-AF65-F5344CB8AC3E}">
        <p14:creationId xmlns:p14="http://schemas.microsoft.com/office/powerpoint/2010/main" val="192550731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9416" y="116632"/>
            <a:ext cx="10945216" cy="826889"/>
          </a:xfrm>
        </p:spPr>
        <p:txBody>
          <a:bodyPr anchor="t"/>
          <a:lstStyle/>
          <a:p>
            <a:pPr marL="514350" indent="-514350" algn="l" eaLnBrk="1" hangingPunct="1"/>
            <a:r>
              <a:rPr lang="en-US" altLang="zh-TW" dirty="0" smtClean="0">
                <a:latin typeface="Consolas" panose="020B0609020204030204" pitchFamily="49" charset="0"/>
                <a:cs typeface="Consolas" panose="020B0609020204030204" pitchFamily="49" charset="0"/>
              </a:rPr>
              <a:t>Logic Controller-Simple Controller</a:t>
            </a:r>
            <a:endParaRPr lang="zh-TW" altLang="en-US" dirty="0" smtClean="0">
              <a:latin typeface="Consolas" panose="020B0609020204030204" pitchFamily="49" charset="0"/>
              <a:cs typeface="Consolas" panose="020B0609020204030204" pitchFamily="49" charset="0"/>
            </a:endParaRPr>
          </a:p>
        </p:txBody>
      </p:sp>
      <p:sp>
        <p:nvSpPr>
          <p:cNvPr id="922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6D93E2C-D793-47D6-9155-EE1496301D5E}" type="slidenum">
              <a:rPr lang="zh-TW" altLang="en-US"/>
              <a:pPr eaLnBrk="1" hangingPunct="1"/>
              <a:t>4</a:t>
            </a:fld>
            <a:endParaRPr lang="zh-TW" altLang="en-US"/>
          </a:p>
        </p:txBody>
      </p:sp>
      <p:sp>
        <p:nvSpPr>
          <p:cNvPr id="5" name="內容版面配置區 1"/>
          <p:cNvSpPr>
            <a:spLocks noGrp="1"/>
          </p:cNvSpPr>
          <p:nvPr>
            <p:ph idx="1"/>
          </p:nvPr>
        </p:nvSpPr>
        <p:spPr>
          <a:xfrm>
            <a:off x="407368" y="943521"/>
            <a:ext cx="11175032" cy="4779195"/>
          </a:xfrm>
        </p:spPr>
        <p:txBody>
          <a:bodyPr rtlCol="0">
            <a:noAutofit/>
          </a:bodyPr>
          <a:lstStyle/>
          <a:p>
            <a:endParaRPr lang="en-US" sz="2000" dirty="0" smtClean="0"/>
          </a:p>
          <a:p>
            <a:r>
              <a:rPr lang="en-US" sz="2000" dirty="0"/>
              <a:t>Simple Controller is just a </a:t>
            </a:r>
            <a:r>
              <a:rPr lang="en-US" sz="2000" b="1" dirty="0"/>
              <a:t>container</a:t>
            </a:r>
            <a:r>
              <a:rPr lang="en-US" sz="2000" dirty="0"/>
              <a:t> for user request</a:t>
            </a:r>
            <a:r>
              <a:rPr lang="en-US" sz="2000" dirty="0" smtClean="0"/>
              <a:t>.</a:t>
            </a:r>
          </a:p>
          <a:p>
            <a:endParaRPr lang="en-US" sz="2000" dirty="0"/>
          </a:p>
          <a:p>
            <a:pPr marL="0" indent="0">
              <a:buNone/>
            </a:pPr>
            <a:endParaRPr lang="en-US" sz="2000" dirty="0" smtClean="0"/>
          </a:p>
        </p:txBody>
      </p:sp>
      <p:pic>
        <p:nvPicPr>
          <p:cNvPr id="2" name="Picture 1"/>
          <p:cNvPicPr>
            <a:picLocks noChangeAspect="1"/>
          </p:cNvPicPr>
          <p:nvPr/>
        </p:nvPicPr>
        <p:blipFill>
          <a:blip r:embed="rId2"/>
          <a:stretch>
            <a:fillRect/>
          </a:stretch>
        </p:blipFill>
        <p:spPr>
          <a:xfrm>
            <a:off x="4223792" y="2852936"/>
            <a:ext cx="3744416" cy="2787510"/>
          </a:xfrm>
          <a:prstGeom prst="rect">
            <a:avLst/>
          </a:prstGeom>
        </p:spPr>
      </p:pic>
    </p:spTree>
    <p:extLst>
      <p:ext uri="{BB962C8B-B14F-4D97-AF65-F5344CB8AC3E}">
        <p14:creationId xmlns:p14="http://schemas.microsoft.com/office/powerpoint/2010/main" val="83329764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9416" y="116632"/>
            <a:ext cx="10945216" cy="826889"/>
          </a:xfrm>
        </p:spPr>
        <p:txBody>
          <a:bodyPr anchor="t"/>
          <a:lstStyle/>
          <a:p>
            <a:pPr marL="514350" indent="-514350" algn="l" eaLnBrk="1" hangingPunct="1"/>
            <a:r>
              <a:rPr lang="en-US" altLang="zh-TW" dirty="0" smtClean="0">
                <a:latin typeface="Consolas" panose="020B0609020204030204" pitchFamily="49" charset="0"/>
                <a:cs typeface="Consolas" panose="020B0609020204030204" pitchFamily="49" charset="0"/>
              </a:rPr>
              <a:t>Logic Controller-If Controller</a:t>
            </a:r>
            <a:endParaRPr lang="zh-TW" altLang="en-US" dirty="0" smtClean="0">
              <a:latin typeface="Consolas" panose="020B0609020204030204" pitchFamily="49" charset="0"/>
              <a:cs typeface="Consolas" panose="020B0609020204030204" pitchFamily="49" charset="0"/>
            </a:endParaRPr>
          </a:p>
        </p:txBody>
      </p:sp>
      <p:sp>
        <p:nvSpPr>
          <p:cNvPr id="922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6D93E2C-D793-47D6-9155-EE1496301D5E}" type="slidenum">
              <a:rPr lang="zh-TW" altLang="en-US"/>
              <a:pPr eaLnBrk="1" hangingPunct="1"/>
              <a:t>5</a:t>
            </a:fld>
            <a:endParaRPr lang="zh-TW" altLang="en-US"/>
          </a:p>
        </p:txBody>
      </p:sp>
      <p:sp>
        <p:nvSpPr>
          <p:cNvPr id="4" name="內容版面配置區 1"/>
          <p:cNvSpPr>
            <a:spLocks noGrp="1"/>
          </p:cNvSpPr>
          <p:nvPr>
            <p:ph idx="1"/>
          </p:nvPr>
        </p:nvSpPr>
        <p:spPr>
          <a:xfrm>
            <a:off x="407368" y="943521"/>
            <a:ext cx="11175032" cy="4779195"/>
          </a:xfrm>
        </p:spPr>
        <p:txBody>
          <a:bodyPr rtlCol="0">
            <a:noAutofit/>
          </a:bodyPr>
          <a:lstStyle/>
          <a:p>
            <a:endParaRPr lang="en-US" sz="2000" dirty="0" smtClean="0"/>
          </a:p>
          <a:p>
            <a:r>
              <a:rPr lang="en-US" sz="2000" dirty="0"/>
              <a:t>The If Controller allows the user to control whether the test elements below it (its children) are run or not.</a:t>
            </a:r>
          </a:p>
          <a:p>
            <a:r>
              <a:rPr lang="en-US" sz="2000" dirty="0"/>
              <a:t>By default, the condition is evaluated only once on initial entry, but you have the option to have it evaluated for every runnable element contained in the controller</a:t>
            </a:r>
          </a:p>
          <a:p>
            <a:endParaRPr lang="en-US" sz="2000" dirty="0" smtClean="0"/>
          </a:p>
          <a:p>
            <a:endParaRPr lang="en-US" sz="2000" dirty="0"/>
          </a:p>
          <a:p>
            <a:pPr marL="0" indent="0">
              <a:buNone/>
            </a:pPr>
            <a:endParaRPr lang="en-US" sz="2000" dirty="0" smtClean="0"/>
          </a:p>
        </p:txBody>
      </p:sp>
      <p:pic>
        <p:nvPicPr>
          <p:cNvPr id="2" name="Picture 1"/>
          <p:cNvPicPr>
            <a:picLocks noChangeAspect="1"/>
          </p:cNvPicPr>
          <p:nvPr/>
        </p:nvPicPr>
        <p:blipFill>
          <a:blip r:embed="rId2"/>
          <a:stretch>
            <a:fillRect/>
          </a:stretch>
        </p:blipFill>
        <p:spPr>
          <a:xfrm>
            <a:off x="1631504" y="3363458"/>
            <a:ext cx="7639050" cy="1590675"/>
          </a:xfrm>
          <a:prstGeom prst="rect">
            <a:avLst/>
          </a:prstGeom>
        </p:spPr>
      </p:pic>
    </p:spTree>
    <p:extLst>
      <p:ext uri="{BB962C8B-B14F-4D97-AF65-F5344CB8AC3E}">
        <p14:creationId xmlns:p14="http://schemas.microsoft.com/office/powerpoint/2010/main" val="288192663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9416" y="116632"/>
            <a:ext cx="10945216" cy="826889"/>
          </a:xfrm>
        </p:spPr>
        <p:txBody>
          <a:bodyPr anchor="t"/>
          <a:lstStyle/>
          <a:p>
            <a:pPr marL="514350" indent="-514350" algn="l" eaLnBrk="1" hangingPunct="1"/>
            <a:r>
              <a:rPr lang="en-US" altLang="zh-TW" dirty="0" smtClean="0">
                <a:latin typeface="Consolas" panose="020B0609020204030204" pitchFamily="49" charset="0"/>
                <a:cs typeface="Consolas" panose="020B0609020204030204" pitchFamily="49" charset="0"/>
              </a:rPr>
              <a:t>Logic Controller-Loop Controller</a:t>
            </a:r>
            <a:endParaRPr lang="zh-TW" altLang="en-US" dirty="0" smtClean="0">
              <a:latin typeface="Consolas" panose="020B0609020204030204" pitchFamily="49" charset="0"/>
              <a:cs typeface="Consolas" panose="020B0609020204030204" pitchFamily="49" charset="0"/>
            </a:endParaRPr>
          </a:p>
        </p:txBody>
      </p:sp>
      <p:sp>
        <p:nvSpPr>
          <p:cNvPr id="922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6D93E2C-D793-47D6-9155-EE1496301D5E}" type="slidenum">
              <a:rPr lang="zh-TW" altLang="en-US"/>
              <a:pPr eaLnBrk="1" hangingPunct="1"/>
              <a:t>6</a:t>
            </a:fld>
            <a:endParaRPr lang="zh-TW" altLang="en-US"/>
          </a:p>
        </p:txBody>
      </p:sp>
      <p:sp>
        <p:nvSpPr>
          <p:cNvPr id="4" name="內容版面配置區 1"/>
          <p:cNvSpPr>
            <a:spLocks noGrp="1"/>
          </p:cNvSpPr>
          <p:nvPr>
            <p:ph idx="1"/>
          </p:nvPr>
        </p:nvSpPr>
        <p:spPr>
          <a:xfrm>
            <a:off x="407368" y="943521"/>
            <a:ext cx="11175032" cy="4779195"/>
          </a:xfrm>
        </p:spPr>
        <p:txBody>
          <a:bodyPr rtlCol="0">
            <a:noAutofit/>
          </a:bodyPr>
          <a:lstStyle/>
          <a:p>
            <a:endParaRPr lang="en-US" sz="2000" dirty="0" smtClean="0"/>
          </a:p>
          <a:p>
            <a:r>
              <a:rPr lang="en-US" sz="2000" dirty="0"/>
              <a:t>If you </a:t>
            </a:r>
            <a:r>
              <a:rPr lang="en-US" sz="2000"/>
              <a:t>add </a:t>
            </a:r>
            <a:r>
              <a:rPr lang="en-US" sz="2000" smtClean="0"/>
              <a:t>a </a:t>
            </a:r>
            <a:r>
              <a:rPr lang="en-US" sz="2000" dirty="0"/>
              <a:t>Loop Controller, </a:t>
            </a:r>
            <a:r>
              <a:rPr lang="en-US" sz="2000" dirty="0" err="1"/>
              <a:t>JMeter</a:t>
            </a:r>
            <a:r>
              <a:rPr lang="en-US" sz="2000" dirty="0"/>
              <a:t> will loop through them a certain number of times, in addition to the loop value you specified for the Thread </a:t>
            </a:r>
            <a:r>
              <a:rPr lang="en-US" sz="2000" dirty="0" smtClean="0"/>
              <a:t>Group</a:t>
            </a:r>
          </a:p>
          <a:p>
            <a:endParaRPr lang="en-US" sz="2000" dirty="0" smtClean="0"/>
          </a:p>
          <a:p>
            <a:r>
              <a:rPr lang="en-US" sz="2000" dirty="0"/>
              <a:t>For example, if you add one HTTP Request to a Loop Controller with a loop count of two, and configure the Thread Group loop count to three, </a:t>
            </a:r>
            <a:r>
              <a:rPr lang="en-US" sz="2000" dirty="0" err="1"/>
              <a:t>JMeter</a:t>
            </a:r>
            <a:r>
              <a:rPr lang="en-US" sz="2000" dirty="0"/>
              <a:t> will send a total of </a:t>
            </a:r>
            <a:r>
              <a:rPr lang="en-US" sz="2000" b="1" dirty="0"/>
              <a:t>2 * 3 = 6</a:t>
            </a:r>
            <a:r>
              <a:rPr lang="en-US" sz="2000" dirty="0"/>
              <a:t> HTTP Requests</a:t>
            </a:r>
            <a:endParaRPr lang="en-US" sz="2000" dirty="0" smtClean="0"/>
          </a:p>
          <a:p>
            <a:endParaRPr lang="en-US" sz="2000" dirty="0"/>
          </a:p>
          <a:p>
            <a:pPr marL="0" indent="0">
              <a:buNone/>
            </a:pPr>
            <a:endParaRPr lang="en-US" sz="2000" dirty="0" smtClean="0"/>
          </a:p>
        </p:txBody>
      </p:sp>
      <p:pic>
        <p:nvPicPr>
          <p:cNvPr id="2" name="Picture 1"/>
          <p:cNvPicPr>
            <a:picLocks noChangeAspect="1"/>
          </p:cNvPicPr>
          <p:nvPr/>
        </p:nvPicPr>
        <p:blipFill>
          <a:blip r:embed="rId2"/>
          <a:stretch>
            <a:fillRect/>
          </a:stretch>
        </p:blipFill>
        <p:spPr>
          <a:xfrm>
            <a:off x="1847528" y="3789040"/>
            <a:ext cx="7600950" cy="1247775"/>
          </a:xfrm>
          <a:prstGeom prst="rect">
            <a:avLst/>
          </a:prstGeom>
        </p:spPr>
      </p:pic>
    </p:spTree>
    <p:extLst>
      <p:ext uri="{BB962C8B-B14F-4D97-AF65-F5344CB8AC3E}">
        <p14:creationId xmlns:p14="http://schemas.microsoft.com/office/powerpoint/2010/main" val="72572703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07368" y="116632"/>
            <a:ext cx="11377264" cy="826889"/>
          </a:xfrm>
        </p:spPr>
        <p:txBody>
          <a:bodyPr anchor="t"/>
          <a:lstStyle/>
          <a:p>
            <a:pPr marL="514350" indent="-514350" algn="l" eaLnBrk="1" hangingPunct="1"/>
            <a:r>
              <a:rPr lang="en-US" altLang="zh-TW" dirty="0" smtClean="0">
                <a:latin typeface="Consolas" panose="020B0609020204030204" pitchFamily="49" charset="0"/>
                <a:cs typeface="Consolas" panose="020B0609020204030204" pitchFamily="49" charset="0"/>
              </a:rPr>
              <a:t>Logic Controller-Runtime Controller</a:t>
            </a:r>
            <a:endParaRPr lang="zh-TW" altLang="en-US" dirty="0" smtClean="0">
              <a:latin typeface="Consolas" panose="020B0609020204030204" pitchFamily="49" charset="0"/>
              <a:cs typeface="Consolas" panose="020B0609020204030204" pitchFamily="49" charset="0"/>
            </a:endParaRPr>
          </a:p>
        </p:txBody>
      </p:sp>
      <p:sp>
        <p:nvSpPr>
          <p:cNvPr id="922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6D93E2C-D793-47D6-9155-EE1496301D5E}" type="slidenum">
              <a:rPr lang="zh-TW" altLang="en-US"/>
              <a:pPr eaLnBrk="1" hangingPunct="1"/>
              <a:t>7</a:t>
            </a:fld>
            <a:endParaRPr lang="zh-TW" altLang="en-US"/>
          </a:p>
        </p:txBody>
      </p:sp>
      <p:sp>
        <p:nvSpPr>
          <p:cNvPr id="4" name="內容版面配置區 1"/>
          <p:cNvSpPr>
            <a:spLocks noGrp="1"/>
          </p:cNvSpPr>
          <p:nvPr>
            <p:ph idx="1"/>
          </p:nvPr>
        </p:nvSpPr>
        <p:spPr>
          <a:xfrm>
            <a:off x="407368" y="943521"/>
            <a:ext cx="11175032" cy="4779195"/>
          </a:xfrm>
        </p:spPr>
        <p:txBody>
          <a:bodyPr rtlCol="0">
            <a:noAutofit/>
          </a:bodyPr>
          <a:lstStyle/>
          <a:p>
            <a:endParaRPr lang="en-US" sz="2000" dirty="0" smtClean="0"/>
          </a:p>
          <a:p>
            <a:r>
              <a:rPr lang="en-US" sz="2000" dirty="0"/>
              <a:t>The Runtime Controller controls how long its children are allowed to run</a:t>
            </a:r>
          </a:p>
          <a:p>
            <a:pPr marL="0" indent="0">
              <a:buNone/>
            </a:pPr>
            <a:endParaRPr lang="en-US" sz="2000" dirty="0" smtClean="0"/>
          </a:p>
        </p:txBody>
      </p:sp>
      <p:pic>
        <p:nvPicPr>
          <p:cNvPr id="3" name="Picture 2"/>
          <p:cNvPicPr>
            <a:picLocks noChangeAspect="1"/>
          </p:cNvPicPr>
          <p:nvPr/>
        </p:nvPicPr>
        <p:blipFill>
          <a:blip r:embed="rId2"/>
          <a:stretch>
            <a:fillRect/>
          </a:stretch>
        </p:blipFill>
        <p:spPr>
          <a:xfrm>
            <a:off x="695400" y="2204864"/>
            <a:ext cx="10188156" cy="1545964"/>
          </a:xfrm>
          <a:prstGeom prst="rect">
            <a:avLst/>
          </a:prstGeom>
        </p:spPr>
      </p:pic>
    </p:spTree>
    <p:extLst>
      <p:ext uri="{BB962C8B-B14F-4D97-AF65-F5344CB8AC3E}">
        <p14:creationId xmlns:p14="http://schemas.microsoft.com/office/powerpoint/2010/main" val="317559506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07368" y="116632"/>
            <a:ext cx="11377264" cy="826889"/>
          </a:xfrm>
        </p:spPr>
        <p:txBody>
          <a:bodyPr anchor="t"/>
          <a:lstStyle/>
          <a:p>
            <a:pPr marL="514350" indent="-514350" algn="l" eaLnBrk="1" hangingPunct="1"/>
            <a:r>
              <a:rPr lang="en-US" altLang="zh-TW" dirty="0" smtClean="0">
                <a:latin typeface="Consolas" panose="020B0609020204030204" pitchFamily="49" charset="0"/>
                <a:cs typeface="Consolas" panose="020B0609020204030204" pitchFamily="49" charset="0"/>
              </a:rPr>
              <a:t>Logic Controller-Switch Controller</a:t>
            </a:r>
            <a:endParaRPr lang="zh-TW" altLang="en-US" dirty="0" smtClean="0">
              <a:latin typeface="Consolas" panose="020B0609020204030204" pitchFamily="49" charset="0"/>
              <a:cs typeface="Consolas" panose="020B0609020204030204" pitchFamily="49" charset="0"/>
            </a:endParaRPr>
          </a:p>
        </p:txBody>
      </p:sp>
      <p:sp>
        <p:nvSpPr>
          <p:cNvPr id="922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6D93E2C-D793-47D6-9155-EE1496301D5E}" type="slidenum">
              <a:rPr lang="zh-TW" altLang="en-US"/>
              <a:pPr eaLnBrk="1" hangingPunct="1"/>
              <a:t>8</a:t>
            </a:fld>
            <a:endParaRPr lang="zh-TW" altLang="en-US"/>
          </a:p>
        </p:txBody>
      </p:sp>
      <p:sp>
        <p:nvSpPr>
          <p:cNvPr id="4" name="內容版面配置區 1"/>
          <p:cNvSpPr>
            <a:spLocks noGrp="1"/>
          </p:cNvSpPr>
          <p:nvPr>
            <p:ph idx="1"/>
          </p:nvPr>
        </p:nvSpPr>
        <p:spPr>
          <a:xfrm>
            <a:off x="407368" y="943521"/>
            <a:ext cx="11175032" cy="4779195"/>
          </a:xfrm>
        </p:spPr>
        <p:txBody>
          <a:bodyPr rtlCol="0">
            <a:noAutofit/>
          </a:bodyPr>
          <a:lstStyle/>
          <a:p>
            <a:endParaRPr lang="en-US" sz="2000" dirty="0" smtClean="0"/>
          </a:p>
          <a:p>
            <a:r>
              <a:rPr lang="en-US" sz="2000" dirty="0"/>
              <a:t>The Switch Controller </a:t>
            </a:r>
            <a:r>
              <a:rPr lang="en-US" sz="2000" dirty="0" smtClean="0"/>
              <a:t>runs </a:t>
            </a:r>
            <a:r>
              <a:rPr lang="en-US" sz="2000" dirty="0"/>
              <a:t>one of the subordinate elements on each iteration, but rather than run them in sequence, the controller runs the element defined by the switch value</a:t>
            </a:r>
            <a:r>
              <a:rPr lang="en-US" sz="2000" dirty="0" smtClean="0"/>
              <a:t>.</a:t>
            </a:r>
          </a:p>
          <a:p>
            <a:r>
              <a:rPr lang="en-US" sz="2000" dirty="0"/>
              <a:t>If the switch value is out of range, it will run the zeroth element, which therefore acts as the default for the numeric case. It also runs the zeroth element if the value is the empty string.</a:t>
            </a:r>
            <a:endParaRPr lang="en-US" sz="2000" dirty="0" smtClean="0"/>
          </a:p>
        </p:txBody>
      </p:sp>
      <p:pic>
        <p:nvPicPr>
          <p:cNvPr id="2" name="Picture 1"/>
          <p:cNvPicPr>
            <a:picLocks noChangeAspect="1"/>
          </p:cNvPicPr>
          <p:nvPr/>
        </p:nvPicPr>
        <p:blipFill>
          <a:blip r:embed="rId2"/>
          <a:stretch>
            <a:fillRect/>
          </a:stretch>
        </p:blipFill>
        <p:spPr>
          <a:xfrm>
            <a:off x="839416" y="3309012"/>
            <a:ext cx="2190750" cy="1819275"/>
          </a:xfrm>
          <a:prstGeom prst="rect">
            <a:avLst/>
          </a:prstGeom>
        </p:spPr>
      </p:pic>
      <p:pic>
        <p:nvPicPr>
          <p:cNvPr id="5" name="Picture 4"/>
          <p:cNvPicPr>
            <a:picLocks noChangeAspect="1"/>
          </p:cNvPicPr>
          <p:nvPr/>
        </p:nvPicPr>
        <p:blipFill>
          <a:blip r:embed="rId3"/>
          <a:stretch>
            <a:fillRect/>
          </a:stretch>
        </p:blipFill>
        <p:spPr>
          <a:xfrm>
            <a:off x="3647728" y="3666199"/>
            <a:ext cx="7581900" cy="1104900"/>
          </a:xfrm>
          <a:prstGeom prst="rect">
            <a:avLst/>
          </a:prstGeom>
        </p:spPr>
      </p:pic>
    </p:spTree>
    <p:extLst>
      <p:ext uri="{BB962C8B-B14F-4D97-AF65-F5344CB8AC3E}">
        <p14:creationId xmlns:p14="http://schemas.microsoft.com/office/powerpoint/2010/main" val="381825361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9416" y="116632"/>
            <a:ext cx="10945216" cy="826889"/>
          </a:xfrm>
        </p:spPr>
        <p:txBody>
          <a:bodyPr anchor="t"/>
          <a:lstStyle/>
          <a:p>
            <a:pPr marL="514350" indent="-514350" algn="l" eaLnBrk="1" hangingPunct="1"/>
            <a:r>
              <a:rPr lang="en-US" altLang="zh-TW" dirty="0" smtClean="0">
                <a:latin typeface="Consolas" panose="020B0609020204030204" pitchFamily="49" charset="0"/>
                <a:cs typeface="Consolas" panose="020B0609020204030204" pitchFamily="49" charset="0"/>
              </a:rPr>
              <a:t>Timer</a:t>
            </a:r>
            <a:endParaRPr lang="zh-TW" altLang="en-US" dirty="0" smtClean="0">
              <a:latin typeface="Consolas" panose="020B0609020204030204" pitchFamily="49" charset="0"/>
              <a:cs typeface="Consolas" panose="020B0609020204030204" pitchFamily="49" charset="0"/>
            </a:endParaRPr>
          </a:p>
        </p:txBody>
      </p:sp>
      <p:sp>
        <p:nvSpPr>
          <p:cNvPr id="922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6D93E2C-D793-47D6-9155-EE1496301D5E}" type="slidenum">
              <a:rPr lang="zh-TW" altLang="en-US"/>
              <a:pPr eaLnBrk="1" hangingPunct="1"/>
              <a:t>9</a:t>
            </a:fld>
            <a:endParaRPr lang="zh-TW" altLang="en-US"/>
          </a:p>
        </p:txBody>
      </p:sp>
      <p:sp>
        <p:nvSpPr>
          <p:cNvPr id="5" name="內容版面配置區 1"/>
          <p:cNvSpPr>
            <a:spLocks noGrp="1"/>
          </p:cNvSpPr>
          <p:nvPr>
            <p:ph idx="1"/>
          </p:nvPr>
        </p:nvSpPr>
        <p:spPr>
          <a:xfrm>
            <a:off x="407368" y="943521"/>
            <a:ext cx="11175032" cy="5149775"/>
          </a:xfrm>
        </p:spPr>
        <p:txBody>
          <a:bodyPr rtlCol="0">
            <a:noAutofit/>
          </a:bodyPr>
          <a:lstStyle/>
          <a:p>
            <a:endParaRPr lang="en-US" sz="2000" dirty="0" smtClean="0"/>
          </a:p>
          <a:p>
            <a:r>
              <a:rPr lang="en-US" sz="2000" dirty="0"/>
              <a:t>The purpose of all “Timer” test elements is pausing a </a:t>
            </a:r>
            <a:r>
              <a:rPr lang="en-US" sz="2000" dirty="0" err="1"/>
              <a:t>JMeter</a:t>
            </a:r>
            <a:r>
              <a:rPr lang="en-US" sz="2000" dirty="0"/>
              <a:t> Thread representing a virtual user for a certain amount of time. </a:t>
            </a:r>
            <a:endParaRPr lang="en-US" sz="2000" dirty="0" smtClean="0"/>
          </a:p>
          <a:p>
            <a:endParaRPr lang="en-US" sz="2000" dirty="0" smtClean="0"/>
          </a:p>
          <a:p>
            <a:r>
              <a:rPr lang="en-US" sz="2000" dirty="0" smtClean="0"/>
              <a:t>The </a:t>
            </a:r>
            <a:r>
              <a:rPr lang="en-US" sz="2000" dirty="0"/>
              <a:t>main goal of using timers is simulating a virtual user’s “</a:t>
            </a:r>
            <a:r>
              <a:rPr lang="en-US" sz="2000" b="1" dirty="0"/>
              <a:t>think time</a:t>
            </a:r>
            <a:r>
              <a:rPr lang="en-US" sz="2000" dirty="0"/>
              <a:t>”. In the world of load testing, “think time” stands for simulating real user behavior which causes people to wait between interactions with a web application</a:t>
            </a:r>
            <a:r>
              <a:rPr lang="en-US" sz="2000" dirty="0" smtClean="0"/>
              <a:t>.</a:t>
            </a:r>
          </a:p>
          <a:p>
            <a:endParaRPr lang="en-US" sz="2000" dirty="0" smtClean="0"/>
          </a:p>
          <a:p>
            <a:r>
              <a:rPr lang="en-US" sz="2000" dirty="0" err="1"/>
              <a:t>JMeter</a:t>
            </a:r>
            <a:r>
              <a:rPr lang="en-US" sz="2000" dirty="0"/>
              <a:t> Timers also have their scope, </a:t>
            </a:r>
            <a:r>
              <a:rPr lang="en-US" sz="2000" dirty="0" smtClean="0"/>
              <a:t>but </a:t>
            </a:r>
            <a:r>
              <a:rPr lang="en-US" sz="2000" dirty="0"/>
              <a:t>they are executed before each sampler in their scope. </a:t>
            </a:r>
            <a:endParaRPr lang="en-US" sz="2000" dirty="0" smtClean="0"/>
          </a:p>
          <a:p>
            <a:r>
              <a:rPr lang="en-US" sz="2000" dirty="0" smtClean="0"/>
              <a:t>If </a:t>
            </a:r>
            <a:r>
              <a:rPr lang="en-US" sz="2000" dirty="0"/>
              <a:t>there is more than one timer in the scope, all the timers will be processed before the sampler </a:t>
            </a:r>
            <a:r>
              <a:rPr lang="en-US" sz="2000" dirty="0" smtClean="0"/>
              <a:t>occurs.</a:t>
            </a:r>
          </a:p>
          <a:p>
            <a:endParaRPr lang="en-US" sz="2000" dirty="0"/>
          </a:p>
          <a:p>
            <a:r>
              <a:rPr lang="en-US" sz="2000" dirty="0" smtClean="0"/>
              <a:t>Additionally</a:t>
            </a:r>
            <a:r>
              <a:rPr lang="en-US" sz="2000" dirty="0"/>
              <a:t>, timer execution time is not being recorded, so if the Timer pauses the thread for 1 second and the sampler execution time is 3 seconds, 3 seconds will be recorded as the sampler execution </a:t>
            </a:r>
            <a:r>
              <a:rPr lang="en-US" sz="2000" dirty="0" smtClean="0"/>
              <a:t>time</a:t>
            </a:r>
          </a:p>
        </p:txBody>
      </p:sp>
    </p:spTree>
    <p:extLst>
      <p:ext uri="{BB962C8B-B14F-4D97-AF65-F5344CB8AC3E}">
        <p14:creationId xmlns:p14="http://schemas.microsoft.com/office/powerpoint/2010/main" val="105081987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文件" ma:contentTypeID="0x010100E0D48810358B42418F385E2145E6208D" ma:contentTypeVersion="2" ma:contentTypeDescription="建立新的文件。" ma:contentTypeScope="" ma:versionID="632117e792a1d09544d95d3ae580fb0c">
  <xsd:schema xmlns:xsd="http://www.w3.org/2001/XMLSchema" xmlns:p="http://schemas.microsoft.com/office/2006/metadata/properties" targetNamespace="http://schemas.microsoft.com/office/2006/metadata/properties" ma:root="true" ma:fieldsID="6307d313e83d82204d55d62b1881d81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FB0A2C00-5D51-41B7-A55B-11444F123B0E}">
  <ds:schemaRefs>
    <ds:schemaRef ds:uri="http://schemas.microsoft.com/sharepoint/v3/contenttype/forms"/>
  </ds:schemaRefs>
</ds:datastoreItem>
</file>

<file path=customXml/itemProps2.xml><?xml version="1.0" encoding="utf-8"?>
<ds:datastoreItem xmlns:ds="http://schemas.openxmlformats.org/officeDocument/2006/customXml" ds:itemID="{354C4B33-F7ED-484F-B2D8-7B4B8A7399BE}">
  <ds:schemaRefs>
    <ds:schemaRef ds:uri="http://schemas.microsoft.com/office/2006/documentManagement/types"/>
    <ds:schemaRef ds:uri="http://purl.org/dc/terms/"/>
    <ds:schemaRef ds:uri="http://schemas.microsoft.com/office/2006/metadata/properties"/>
    <ds:schemaRef ds:uri="http://schemas.openxmlformats.org/package/2006/metadata/core-properties"/>
    <ds:schemaRef ds:uri="http://purl.org/dc/dcmitype/"/>
    <ds:schemaRef ds:uri="http://www.w3.org/XML/1998/namespace"/>
    <ds:schemaRef ds:uri="http://purl.org/dc/elements/1.1/"/>
    <ds:schemaRef ds:uri="http://schemas.microsoft.com/office/infopath/2007/PartnerControls"/>
  </ds:schemaRefs>
</ds:datastoreItem>
</file>

<file path=customXml/itemProps3.xml><?xml version="1.0" encoding="utf-8"?>
<ds:datastoreItem xmlns:ds="http://schemas.openxmlformats.org/officeDocument/2006/customXml" ds:itemID="{EF9FE9AF-6762-4381-B89A-0844F6C351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32633</TotalTime>
  <Words>1041</Words>
  <Application>Microsoft Office PowerPoint</Application>
  <PresentationFormat>Widescreen</PresentationFormat>
  <Paragraphs>149</Paragraphs>
  <Slides>25</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微軟正黑體</vt:lpstr>
      <vt:lpstr>新細明體</vt:lpstr>
      <vt:lpstr>Arial</vt:lpstr>
      <vt:lpstr>Calibri</vt:lpstr>
      <vt:lpstr>Consolas</vt:lpstr>
      <vt:lpstr>Gill Sans MT</vt:lpstr>
      <vt:lpstr>1_Office 佈景主題</vt:lpstr>
      <vt:lpstr>投影片</vt:lpstr>
      <vt:lpstr>PowerPoint Presentation</vt:lpstr>
      <vt:lpstr>Agenda</vt:lpstr>
      <vt:lpstr>Logic Controller</vt:lpstr>
      <vt:lpstr>Logic Controller-Simple Controller</vt:lpstr>
      <vt:lpstr>Logic Controller-If Controller</vt:lpstr>
      <vt:lpstr>Logic Controller-Loop Controller</vt:lpstr>
      <vt:lpstr>Logic Controller-Runtime Controller</vt:lpstr>
      <vt:lpstr>Logic Controller-Switch Controller</vt:lpstr>
      <vt:lpstr>Timer</vt:lpstr>
      <vt:lpstr>Timer- Constant Timer</vt:lpstr>
      <vt:lpstr>Timer- Uniform Random Timer</vt:lpstr>
      <vt:lpstr>Timer- Synchronizing Timer</vt:lpstr>
      <vt:lpstr>Pre-processors</vt:lpstr>
      <vt:lpstr>Pre-processor – Bean Shell</vt:lpstr>
      <vt:lpstr>Pre-processor - HTML Link Parser</vt:lpstr>
      <vt:lpstr>Pre-processor-HTTP URL Re-writing Modifier </vt:lpstr>
      <vt:lpstr>Post-processors</vt:lpstr>
      <vt:lpstr>Post-processor – Bean Shell</vt:lpstr>
      <vt:lpstr>Post-processor – JSON Extractor</vt:lpstr>
      <vt:lpstr>Post-processor – RegEx Extractor</vt:lpstr>
      <vt:lpstr>Post-processor – Xpath Extractor</vt:lpstr>
      <vt:lpstr>Assertions</vt:lpstr>
      <vt:lpstr>Assertion – Response Assertion</vt:lpstr>
      <vt:lpstr>Assertion – Duration Assertion</vt:lpstr>
      <vt:lpstr>PowerPoint Presentation</vt:lpstr>
    </vt:vector>
  </TitlesOfParts>
  <Company>CathayBK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Introduction</dc:title>
  <dc:creator>國泰世華銀行</dc:creator>
  <cp:lastModifiedBy>Lenovo</cp:lastModifiedBy>
  <cp:revision>1345</cp:revision>
  <dcterms:created xsi:type="dcterms:W3CDTF">2012-12-14T09:29:35Z</dcterms:created>
  <dcterms:modified xsi:type="dcterms:W3CDTF">2017-09-15T03:54:01Z</dcterms:modified>
  <cp:category>Testing</cp:category>
</cp:coreProperties>
</file>