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531" r:id="rId4"/>
  </p:sldMasterIdLst>
  <p:notesMasterIdLst>
    <p:notesMasterId r:id="rId14"/>
  </p:notesMasterIdLst>
  <p:handoutMasterIdLst>
    <p:handoutMasterId r:id="rId15"/>
  </p:handoutMasterIdLst>
  <p:sldIdLst>
    <p:sldId id="425" r:id="rId5"/>
    <p:sldId id="258" r:id="rId6"/>
    <p:sldId id="444" r:id="rId7"/>
    <p:sldId id="450" r:id="rId8"/>
    <p:sldId id="451" r:id="rId9"/>
    <p:sldId id="445" r:id="rId10"/>
    <p:sldId id="446" r:id="rId11"/>
    <p:sldId id="452" r:id="rId12"/>
    <p:sldId id="305" r:id="rId13"/>
  </p:sldIdLst>
  <p:sldSz cx="12192000" cy="6858000"/>
  <p:notesSz cx="6797675" cy="9928225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FF3300"/>
    <a:srgbClr val="000099"/>
    <a:srgbClr val="D0D8E8"/>
    <a:srgbClr val="B9CDE5"/>
    <a:srgbClr val="E0E5F0"/>
    <a:srgbClr val="993300"/>
    <a:srgbClr val="3185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淺色樣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B9631B5-78F2-41C9-869B-9F39066F8104}" styleName="中等深淺樣式 3 - 輔色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B1032C-EA38-4F05-BA0D-38AFFFC7BED3}" styleName="淺色樣式 3 - 輔色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12C8C85-51F0-491E-9774-3900AFEF0FD7}" styleName="淺色樣式 2 - 輔色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E171933-4619-4E11-9A3F-F7608DF75F80}" styleName="中等深淺樣式 1 - 輔色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E25E649-3F16-4E02-A733-19D2CDBF48F0}" styleName="中等深淺樣式 3 - 輔色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中等深淺樣式 3 - 輔色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中等深淺樣式 3 - 輔色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B4B98B0-60AC-42C2-AFA5-B58CD77FA1E5}" styleName="淺色樣式 1 - 輔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4B1156A-380E-4F78-BDF5-A606A8083BF9}" styleName="中等深淺樣式 4 - 輔色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D27102A9-8310-4765-A935-A1911B00CA55}" styleName="淺色樣式 1 - 輔色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0A1B5D5-9B99-4C35-A422-299274C87663}" styleName="中等深淺樣式 1 - 輔色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125E5076-3810-47DD-B79F-674D7AD40C01}" styleName="深色樣式 1 - 輔色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443" autoAdjust="0"/>
    <p:restoredTop sz="93712" autoAdjust="0"/>
  </p:normalViewPr>
  <p:slideViewPr>
    <p:cSldViewPr>
      <p:cViewPr varScale="1">
        <p:scale>
          <a:sx n="62" d="100"/>
          <a:sy n="62" d="100"/>
        </p:scale>
        <p:origin x="1122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-2916" y="-120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BE93072A-19E6-4499-99EB-596990938AA1}" type="datetimeFigureOut">
              <a:rPr lang="zh-TW" altLang="en-US"/>
              <a:pPr>
                <a:defRPr/>
              </a:pPr>
              <a:t>2017/7/11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>
                <a:latin typeface="Calibri" panose="020F0502020204030204" pitchFamily="34" charset="0"/>
              </a:defRPr>
            </a:lvl1pPr>
          </a:lstStyle>
          <a:p>
            <a:fld id="{B66F7E8B-DE2F-40BB-A16F-37B66F0A10D7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07252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vmlDrawing" Target="../drawings/vmlDrawing1.vml"/><Relationship Id="rId1" Type="http://schemas.openxmlformats.org/officeDocument/2006/relationships/theme" Target="../theme/theme2.xml"/><Relationship Id="rId4" Type="http://schemas.openxmlformats.org/officeDocument/2006/relationships/image" Target="../media/image3.emf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74BA55C3-CBF7-4707-A65B-08AA53987F29}" type="datetimeFigureOut">
              <a:rPr lang="zh-TW" altLang="en-US"/>
              <a:pPr>
                <a:defRPr/>
              </a:pPr>
              <a:t>2017/7/11</a:t>
            </a:fld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79450" y="4716463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noProof="0" smtClean="0"/>
              <a:t>按一下以編輯母片文字樣式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  <a:endParaRPr lang="zh-TW" altLang="en-US" noProof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>
                <a:latin typeface="Calibri" panose="020F0502020204030204" pitchFamily="34" charset="0"/>
              </a:defRPr>
            </a:lvl1pPr>
          </a:lstStyle>
          <a:p>
            <a:fld id="{CE40E5D5-995B-4D00-89BD-282839708CBB}" type="slidenum">
              <a:rPr lang="zh-TW" altLang="en-US"/>
              <a:pPr/>
              <a:t>‹#›</a:t>
            </a:fld>
            <a:endParaRPr lang="zh-TW" altLang="en-US"/>
          </a:p>
        </p:txBody>
      </p:sp>
      <p:graphicFrame>
        <p:nvGraphicFramePr>
          <p:cNvPr id="1026" name="Object 8"/>
          <p:cNvGraphicFramePr>
            <a:graphicFrameLocks noChangeAspect="1"/>
          </p:cNvGraphicFramePr>
          <p:nvPr/>
        </p:nvGraphicFramePr>
        <p:xfrm>
          <a:off x="877888" y="715963"/>
          <a:ext cx="4897437" cy="3671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" name="投影片" r:id="rId3" imgW="4570530" imgH="3427400" progId="PowerPoint.Slide.12">
                  <p:embed/>
                </p:oleObj>
              </mc:Choice>
              <mc:Fallback>
                <p:oleObj name="投影片" r:id="rId3" imgW="4570530" imgH="3427400" progId="PowerPoint.Slide.12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7888" y="715963"/>
                        <a:ext cx="4897437" cy="3671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7981195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投影片圖像版面配置區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90488" y="744538"/>
            <a:ext cx="6616700" cy="37226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3555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TW" altLang="en-US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B3AE0189-6B8A-4606-BADC-241DE6A8DCC1}" type="slidenum">
              <a:rPr kumimoji="0" lang="zh-TW" altLang="en-US">
                <a:latin typeface="Calibri" panose="020F0502020204030204" pitchFamily="34" charset="0"/>
              </a:rPr>
              <a:pPr eaLnBrk="1" hangingPunct="1"/>
              <a:t>1</a:t>
            </a:fld>
            <a:endParaRPr kumimoji="0" lang="zh-TW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78547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42900" y="696913"/>
            <a:ext cx="6197600" cy="3486150"/>
          </a:xfrm>
          <a:prstGeom prst="rect">
            <a:avLst/>
          </a:prstGeom>
          <a:ln/>
        </p:spPr>
      </p:sp>
      <p:sp>
        <p:nvSpPr>
          <p:cNvPr id="1085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085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923925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algn="l" defTabSz="923925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algn="l" defTabSz="923925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algn="l" defTabSz="923925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algn="l" defTabSz="923925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r"/>
            <a:fld id="{DBA17669-0BBF-4AEA-8ADE-4226FC5D4C3B}" type="slidenum">
              <a:rPr lang="en-US" altLang="en-US">
                <a:latin typeface="Arial" panose="020B0604020202020204" pitchFamily="34" charset="0"/>
              </a:rPr>
              <a:pPr algn="r"/>
              <a:t>3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05828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923925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algn="l" defTabSz="923925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algn="l" defTabSz="923925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algn="l" defTabSz="923925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algn="l" defTabSz="923925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r"/>
            <a:fld id="{9438BD81-E6C3-4A03-B830-F662C4312160}" type="slidenum">
              <a:rPr lang="en-US" altLang="en-US">
                <a:latin typeface="Arial" panose="020B0604020202020204" pitchFamily="34" charset="0"/>
              </a:rPr>
              <a:pPr algn="r"/>
              <a:t>6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42900" y="696913"/>
            <a:ext cx="6197600" cy="3486150"/>
          </a:xfrm>
          <a:prstGeom prst="rect">
            <a:avLst/>
          </a:prstGeom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83505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42900" y="696913"/>
            <a:ext cx="6197600" cy="3486150"/>
          </a:xfrm>
          <a:prstGeom prst="rect">
            <a:avLst/>
          </a:prstGeom>
          <a:ln/>
        </p:spPr>
      </p:sp>
      <p:sp>
        <p:nvSpPr>
          <p:cNvPr id="1116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116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923925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algn="l" defTabSz="923925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algn="l" defTabSz="923925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algn="l" defTabSz="923925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algn="l" defTabSz="923925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r"/>
            <a:fld id="{2CE2BB69-F5B0-4173-90DE-9CB2BB5EE3EC}" type="slidenum">
              <a:rPr lang="en-US" altLang="en-US">
                <a:latin typeface="Arial" panose="020B0604020202020204" pitchFamily="34" charset="0"/>
              </a:rPr>
              <a:pPr algn="r"/>
              <a:t>7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35424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42900" y="696913"/>
            <a:ext cx="6197600" cy="3486150"/>
          </a:xfrm>
          <a:prstGeom prst="rect">
            <a:avLst/>
          </a:prstGeom>
          <a:ln/>
        </p:spPr>
      </p:sp>
      <p:sp>
        <p:nvSpPr>
          <p:cNvPr id="1116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116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923925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algn="l" defTabSz="923925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algn="l" defTabSz="923925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algn="l" defTabSz="923925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algn="l" defTabSz="923925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r"/>
            <a:fld id="{2CE2BB69-F5B0-4173-90DE-9CB2BB5EE3EC}" type="slidenum">
              <a:rPr lang="en-US" altLang="en-US">
                <a:latin typeface="Arial" panose="020B0604020202020204" pitchFamily="34" charset="0"/>
              </a:rPr>
              <a:pPr algn="r"/>
              <a:t>8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25220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0488" y="744538"/>
            <a:ext cx="6616700" cy="3722687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en-US" smtClean="0"/>
          </a:p>
        </p:txBody>
      </p:sp>
      <p:sp>
        <p:nvSpPr>
          <p:cNvPr id="2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99B3F8A0-FF3F-445A-9226-D7DCA604556B}" type="slidenum">
              <a:rPr kumimoji="0" lang="zh-TW" altLang="en-US">
                <a:latin typeface="Calibri" panose="020F0502020204030204" pitchFamily="34" charset="0"/>
              </a:rPr>
              <a:pPr eaLnBrk="1" hangingPunct="1"/>
              <a:t>9</a:t>
            </a:fld>
            <a:endParaRPr kumimoji="0" lang="en-US" altLang="zh-TW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02503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sam1\Desktop\新增資料夾\圖片B-1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8683" y="-26988"/>
            <a:ext cx="12240684" cy="688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7C92C4-38D8-434E-B0E3-C8B7A37AD5C4}" type="datetime1">
              <a:rPr lang="zh-TW" altLang="en-US"/>
              <a:pPr>
                <a:defRPr/>
              </a:pPr>
              <a:t>2017/7/11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2</a:t>
            </a: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30F8B3-7FAA-47BD-8D31-D8B9AA748F02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86229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7017BF-F503-4D2C-A259-84C464D7DC64}" type="datetime1">
              <a:rPr lang="zh-TW" altLang="en-US"/>
              <a:pPr>
                <a:defRPr/>
              </a:pPr>
              <a:t>2017/7/11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2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4213D9-E6F6-40ED-832A-366F36EF946C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77661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C0DE7E-3272-4B61-8E1F-8B3FD2DB70F5}" type="datetime1">
              <a:rPr lang="zh-TW" altLang="en-US"/>
              <a:pPr>
                <a:defRPr/>
              </a:pPr>
              <a:t>2017/7/11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2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D7B980-CD7A-4A53-8000-4AF1C6627A8C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7533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>
  <p:cSld name="Title, 2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6233" y="304801"/>
            <a:ext cx="10668000" cy="1216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55651" y="1752600"/>
            <a:ext cx="5232400" cy="2057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755651" y="3962400"/>
            <a:ext cx="5232400" cy="2057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6191251" y="1752600"/>
            <a:ext cx="5232400" cy="426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9C1CF9-5B44-4023-91B4-B0CDF4FDCCE2}" type="datetime1">
              <a:rPr lang="en-US" altLang="en-US"/>
              <a:pPr/>
              <a:t>7/11/2017</a:t>
            </a:fld>
            <a:endParaRPr lang="en-US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©Cayetano Technology Group-</a:t>
            </a:r>
            <a:fld id="{52F8FE03-27D3-422C-A9B9-C6394B8AF48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46268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6233" y="304801"/>
            <a:ext cx="10668000" cy="1216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651" y="1752600"/>
            <a:ext cx="5232400" cy="426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1251" y="1752600"/>
            <a:ext cx="5232400" cy="426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9D354E-563A-4747-8E52-C302909F4AC9}" type="datetime1">
              <a:rPr lang="en-US" altLang="en-US"/>
              <a:pPr/>
              <a:t>7/11/2017</a:t>
            </a:fld>
            <a:endParaRPr lang="en-US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©Cayetano Technology Group-</a:t>
            </a:r>
            <a:fld id="{2BE33754-8789-4504-B004-AB0EE23B5FC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43752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78E6C0-7019-4D03-A7C3-CFE68C8BDFDD}" type="datetime1">
              <a:rPr lang="zh-TW" altLang="en-US"/>
              <a:pPr>
                <a:defRPr/>
              </a:pPr>
              <a:t>2017/7/11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2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38B808-1EE7-462F-B1EE-5DCDB17B9674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76136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074A7C-568B-40AF-9953-673F04B45FC5}" type="datetime1">
              <a:rPr lang="zh-TW" altLang="en-US"/>
              <a:pPr>
                <a:defRPr/>
              </a:pPr>
              <a:t>2017/7/11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2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60A927-1CC0-4CA2-B0FE-018127314EE6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61649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5CB5EF-783E-425A-B560-0A1B254BCBB1}" type="datetime1">
              <a:rPr lang="zh-TW" altLang="en-US"/>
              <a:pPr>
                <a:defRPr/>
              </a:pPr>
              <a:t>2017/7/11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2</a:t>
            </a: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0D0F37-9DDE-40FE-9106-FB0C411B8761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03004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F2802E-5EAC-4B1A-B6A9-0B92D87A150C}" type="datetime1">
              <a:rPr lang="zh-TW" altLang="en-US"/>
              <a:pPr>
                <a:defRPr/>
              </a:pPr>
              <a:t>2017/7/11</a:t>
            </a:fld>
            <a:endParaRPr lang="zh-TW" altLang="en-US"/>
          </a:p>
        </p:txBody>
      </p:sp>
      <p:sp>
        <p:nvSpPr>
          <p:cNvPr id="8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2</a:t>
            </a:r>
            <a:endParaRPr lang="zh-TW" altLang="en-US"/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655B60-4F1F-4CF7-B51B-5AFCE51D877A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4097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C9A9C2-7132-432C-9416-1DA40ACFE9DE}" type="datetime1">
              <a:rPr lang="zh-TW" altLang="en-US"/>
              <a:pPr>
                <a:defRPr/>
              </a:pPr>
              <a:t>2017/7/11</a:t>
            </a:fld>
            <a:endParaRPr lang="zh-TW" altLang="en-US"/>
          </a:p>
        </p:txBody>
      </p:sp>
      <p:sp>
        <p:nvSpPr>
          <p:cNvPr id="4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2</a:t>
            </a:r>
            <a:endParaRPr lang="zh-TW" altLang="en-US"/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823B39-570E-49E6-B5F1-A98868E33341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50886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556CB1-512A-43F3-87F8-20116E576C87}" type="datetime1">
              <a:rPr lang="zh-TW" altLang="en-US"/>
              <a:pPr>
                <a:defRPr/>
              </a:pPr>
              <a:t>2017/7/11</a:t>
            </a:fld>
            <a:endParaRPr lang="zh-TW" altLang="en-US"/>
          </a:p>
        </p:txBody>
      </p:sp>
      <p:sp>
        <p:nvSpPr>
          <p:cNvPr id="3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2</a:t>
            </a:r>
            <a:endParaRPr lang="zh-TW" altLang="en-US"/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D85E7F-14D0-4B28-994E-F3905ADE7289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38690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B68747-0FEA-4907-A30F-B60DA7675AF0}" type="datetime1">
              <a:rPr lang="zh-TW" altLang="en-US"/>
              <a:pPr>
                <a:defRPr/>
              </a:pPr>
              <a:t>2017/7/11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2</a:t>
            </a: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38E63A-2279-4379-9DC1-AE3B0487E71C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91374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7524DC-E1EC-4383-80A2-ABCA2021E2C9}" type="datetime1">
              <a:rPr lang="zh-TW" altLang="en-US"/>
              <a:pPr>
                <a:defRPr/>
              </a:pPr>
              <a:t>2017/7/11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2</a:t>
            </a: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A6CD93-3B7D-4E17-8648-AC55D30AAC58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28809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標題版面配置區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6147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06263BE-7101-4A19-8FEA-CA312F859790}" type="datetime1">
              <a:rPr lang="zh-TW" altLang="en-US"/>
              <a:pPr>
                <a:defRPr/>
              </a:pPr>
              <a:t>2017/7/11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altLang="zh-TW"/>
              <a:t>2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930BEC65-D186-4E15-9E3C-13DC93A2A852}" type="slidenum">
              <a:rPr lang="zh-TW" altLang="en-US"/>
              <a:pPr/>
              <a:t>‹#›</a:t>
            </a:fld>
            <a:endParaRPr lang="zh-TW" altLang="en-US"/>
          </a:p>
        </p:txBody>
      </p:sp>
      <p:pic>
        <p:nvPicPr>
          <p:cNvPr id="6151" name="Picture 2" descr="C:\Users\sam1\Desktop\新增資料夾\圖片B-2.jpg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0" y="0"/>
            <a:ext cx="12217400" cy="687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962" r:id="rId1"/>
    <p:sldLayoutId id="2147484952" r:id="rId2"/>
    <p:sldLayoutId id="2147484953" r:id="rId3"/>
    <p:sldLayoutId id="2147484954" r:id="rId4"/>
    <p:sldLayoutId id="2147484955" r:id="rId5"/>
    <p:sldLayoutId id="2147484956" r:id="rId6"/>
    <p:sldLayoutId id="2147484957" r:id="rId7"/>
    <p:sldLayoutId id="2147484958" r:id="rId8"/>
    <p:sldLayoutId id="2147484959" r:id="rId9"/>
    <p:sldLayoutId id="2147484960" r:id="rId10"/>
    <p:sldLayoutId id="2147484961" r:id="rId11"/>
    <p:sldLayoutId id="2147484963" r:id="rId12"/>
    <p:sldLayoutId id="2147484964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 MT"/>
          <a:ea typeface="微軟正黑體" pitchFamily="34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 MT"/>
          <a:ea typeface="微軟正黑體" pitchFamily="34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 MT"/>
          <a:ea typeface="微軟正黑體" pitchFamily="34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 MT"/>
          <a:ea typeface="微軟正黑體" pitchFamily="34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altLang="zh-TW" sz="2400" dirty="0">
              <a:solidFill>
                <a:schemeClr val="bg1"/>
              </a:solidFill>
              <a:latin typeface="微軟正黑體" panose="020B0604030504040204" pitchFamily="34" charset="-120"/>
            </a:endParaRPr>
          </a:p>
          <a:p>
            <a:pPr eaLnBrk="1" hangingPunct="1"/>
            <a:r>
              <a:rPr lang="zh-TW" altLang="en-US" sz="3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測試規劃科</a:t>
            </a:r>
            <a:r>
              <a:rPr lang="en-US" altLang="zh-TW" sz="3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(Quality Assurance)</a:t>
            </a:r>
            <a:endParaRPr lang="zh-TW" altLang="en-US" sz="30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194" name="投影片編號版面配置區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666491A2-D714-4E92-9DE3-772DCFC5A91C}" type="slidenum">
              <a:rPr lang="zh-TW" altLang="en-US"/>
              <a:pPr eaLnBrk="1" hangingPunct="1"/>
              <a:t>1</a:t>
            </a:fld>
            <a:endParaRPr lang="zh-TW" altLang="en-US"/>
          </a:p>
        </p:txBody>
      </p:sp>
      <p:sp>
        <p:nvSpPr>
          <p:cNvPr id="5" name="標題 1"/>
          <p:cNvSpPr txBox="1">
            <a:spLocks/>
          </p:cNvSpPr>
          <p:nvPr/>
        </p:nvSpPr>
        <p:spPr>
          <a:xfrm>
            <a:off x="1487488" y="981076"/>
            <a:ext cx="9793088" cy="1470025"/>
          </a:xfrm>
          <a:prstGeom prst="rect">
            <a:avLst/>
          </a:prstGeo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kumimoji="0" lang="en-US" altLang="zh-TW" sz="5400" dirty="0" smtClean="0">
                <a:solidFill>
                  <a:schemeClr val="bg1"/>
                </a:solidFill>
                <a:latin typeface="Consolas" panose="020B0609020204030204" pitchFamily="49" charset="0"/>
                <a:ea typeface="微軟正黑體" pitchFamily="34" charset="-120"/>
                <a:cs typeface="Consolas" panose="020B0609020204030204" pitchFamily="49" charset="0"/>
              </a:rPr>
              <a:t>Mobile Automation Testing With </a:t>
            </a:r>
          </a:p>
          <a:p>
            <a:pPr algn="ctr" fontAlgn="auto">
              <a:spcAft>
                <a:spcPts val="0"/>
              </a:spcAft>
              <a:defRPr/>
            </a:pPr>
            <a:r>
              <a:rPr kumimoji="0" lang="en-US" altLang="zh-TW" sz="5400" dirty="0" err="1" smtClean="0">
                <a:solidFill>
                  <a:schemeClr val="bg1"/>
                </a:solidFill>
                <a:latin typeface="Consolas" panose="020B0609020204030204" pitchFamily="49" charset="0"/>
                <a:ea typeface="微軟正黑體" pitchFamily="34" charset="-120"/>
                <a:cs typeface="Consolas" panose="020B0609020204030204" pitchFamily="49" charset="0"/>
              </a:rPr>
              <a:t>Appium</a:t>
            </a:r>
            <a:endParaRPr kumimoji="0" lang="en-US" altLang="zh-TW" sz="5400" dirty="0">
              <a:solidFill>
                <a:schemeClr val="bg1"/>
              </a:solidFill>
              <a:latin typeface="Consolas" panose="020B0609020204030204" pitchFamily="49" charset="0"/>
              <a:ea typeface="微軟正黑體" pitchFamily="34" charset="-120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839416" y="116632"/>
            <a:ext cx="9371384" cy="826889"/>
          </a:xfrm>
        </p:spPr>
        <p:txBody>
          <a:bodyPr anchor="t"/>
          <a:lstStyle/>
          <a:p>
            <a:pPr marL="514350" indent="-514350" algn="l" eaLnBrk="1" hangingPunct="1"/>
            <a:r>
              <a:rPr lang="en-US" altLang="zh-TW" dirty="0" smtClean="0">
                <a:latin typeface="Consolas" panose="020B0609020204030204" pitchFamily="49" charset="0"/>
                <a:cs typeface="Consolas" panose="020B0609020204030204" pitchFamily="49" charset="0"/>
              </a:rPr>
              <a:t>Agenda</a:t>
            </a:r>
            <a:endParaRPr lang="zh-TW" alt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1509" name="內容版面配置區 1"/>
          <p:cNvSpPr>
            <a:spLocks noGrp="1"/>
          </p:cNvSpPr>
          <p:nvPr>
            <p:ph idx="1"/>
          </p:nvPr>
        </p:nvSpPr>
        <p:spPr>
          <a:xfrm>
            <a:off x="407368" y="943521"/>
            <a:ext cx="11175032" cy="4779195"/>
          </a:xfrm>
        </p:spPr>
        <p:txBody>
          <a:bodyPr rtlCol="0">
            <a:noAutofit/>
          </a:bodyPr>
          <a:lstStyle/>
          <a:p>
            <a:endParaRPr lang="en-US" sz="2000" dirty="0" smtClean="0"/>
          </a:p>
          <a:p>
            <a:r>
              <a:rPr lang="en-US" sz="2000" dirty="0" smtClean="0"/>
              <a:t>What is </a:t>
            </a:r>
            <a:r>
              <a:rPr lang="en-US" sz="2000" dirty="0" err="1" smtClean="0"/>
              <a:t>Appium</a:t>
            </a:r>
            <a:r>
              <a:rPr lang="en-US" sz="2000" dirty="0" smtClean="0"/>
              <a:t>.</a:t>
            </a:r>
          </a:p>
          <a:p>
            <a:r>
              <a:rPr lang="en-US" sz="2000" dirty="0" err="1" smtClean="0"/>
              <a:t>Appium</a:t>
            </a:r>
            <a:r>
              <a:rPr lang="en-US" sz="2000" dirty="0" smtClean="0"/>
              <a:t> Architecture?</a:t>
            </a:r>
          </a:p>
          <a:p>
            <a:r>
              <a:rPr lang="en-US" sz="2000" dirty="0" smtClean="0"/>
              <a:t> Advantages in Adopting </a:t>
            </a:r>
            <a:r>
              <a:rPr lang="en-US" sz="2000" dirty="0" err="1" smtClean="0"/>
              <a:t>Appium</a:t>
            </a:r>
            <a:r>
              <a:rPr lang="en-US" sz="2000" dirty="0" smtClean="0"/>
              <a:t> ?</a:t>
            </a:r>
          </a:p>
          <a:p>
            <a:r>
              <a:rPr lang="en-US" sz="2000" dirty="0" smtClean="0"/>
              <a:t>Challenges in </a:t>
            </a:r>
            <a:r>
              <a:rPr lang="en-US" sz="2000" dirty="0" err="1" smtClean="0"/>
              <a:t>Appium</a:t>
            </a:r>
            <a:r>
              <a:rPr lang="en-US" sz="2000" dirty="0" smtClean="0"/>
              <a:t> ?</a:t>
            </a:r>
          </a:p>
          <a:p>
            <a:r>
              <a:rPr lang="en-US" sz="2000" dirty="0" smtClean="0"/>
              <a:t>Demo</a:t>
            </a:r>
          </a:p>
          <a:p>
            <a:endParaRPr lang="en-US" sz="2400" dirty="0"/>
          </a:p>
        </p:txBody>
      </p:sp>
      <p:sp>
        <p:nvSpPr>
          <p:cNvPr id="9220" name="投影片編號版面配置區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E6D93E2C-D793-47D6-9155-EE1496301D5E}" type="slidenum">
              <a:rPr lang="zh-TW" altLang="en-US"/>
              <a:pPr eaLnBrk="1" hangingPunct="1"/>
              <a:t>2</a:t>
            </a:fld>
            <a:endParaRPr lang="zh-TW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r>
              <a:rPr lang="en-US" altLang="en-US"/>
              <a:t>©Cayetano Technology Group-</a:t>
            </a:r>
            <a:fld id="{50414201-98FC-4DEF-B475-8E9AD3D4C088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40963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dirty="0" err="1" smtClean="0"/>
              <a:t>Appium</a:t>
            </a:r>
            <a:endParaRPr lang="en-US" altLang="en-US" sz="3200" dirty="0"/>
          </a:p>
        </p:txBody>
      </p:sp>
      <p:sp>
        <p:nvSpPr>
          <p:cNvPr id="40964" name="Rectangle 10"/>
          <p:cNvSpPr>
            <a:spLocks noGrp="1" noChangeArrowheads="1"/>
          </p:cNvSpPr>
          <p:nvPr>
            <p:ph type="body" sz="half" idx="3"/>
          </p:nvPr>
        </p:nvSpPr>
        <p:spPr>
          <a:xfrm>
            <a:off x="766233" y="1340768"/>
            <a:ext cx="10514343" cy="4824536"/>
          </a:xfrm>
        </p:spPr>
        <p:txBody>
          <a:bodyPr/>
          <a:lstStyle/>
          <a:p>
            <a:r>
              <a:rPr lang="en-US" sz="2000" b="1" i="1" dirty="0" err="1"/>
              <a:t>Appium</a:t>
            </a:r>
            <a:r>
              <a:rPr lang="en-US" sz="2000" b="1" i="1" dirty="0"/>
              <a:t> </a:t>
            </a:r>
            <a:r>
              <a:rPr lang="en-US" sz="2000" dirty="0"/>
              <a:t>is an open-source test automation tool</a:t>
            </a:r>
          </a:p>
          <a:p>
            <a:r>
              <a:rPr lang="en-US" sz="2000" dirty="0" smtClean="0"/>
              <a:t>Allows </a:t>
            </a:r>
            <a:r>
              <a:rPr lang="en-US" sz="2000" dirty="0"/>
              <a:t>testing for all types of Mobile </a:t>
            </a:r>
            <a:r>
              <a:rPr lang="en-US" sz="2000" dirty="0" smtClean="0"/>
              <a:t>Applications</a:t>
            </a:r>
          </a:p>
          <a:p>
            <a:pPr lvl="1"/>
            <a:r>
              <a:rPr lang="en-US" sz="1600" dirty="0" smtClean="0"/>
              <a:t>Native </a:t>
            </a:r>
            <a:r>
              <a:rPr lang="en-US" sz="1600" dirty="0"/>
              <a:t>Apps, Hybrid Apps and Mobile Web </a:t>
            </a:r>
            <a:r>
              <a:rPr lang="en-US" sz="1600" dirty="0" smtClean="0"/>
              <a:t>Apps</a:t>
            </a:r>
          </a:p>
          <a:p>
            <a:pPr lvl="1"/>
            <a:endParaRPr lang="en-US" sz="1600" dirty="0" smtClean="0"/>
          </a:p>
          <a:p>
            <a:r>
              <a:rPr lang="en-US" sz="2000" i="1" dirty="0"/>
              <a:t> I</a:t>
            </a:r>
            <a:r>
              <a:rPr lang="en-US" sz="2000" i="1" dirty="0" smtClean="0"/>
              <a:t>t </a:t>
            </a:r>
            <a:r>
              <a:rPr lang="en-US" sz="2000" i="1" dirty="0"/>
              <a:t>is Cross-Platform</a:t>
            </a:r>
            <a:endParaRPr lang="en-US" alt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699716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Appium</a:t>
            </a:r>
            <a:r>
              <a:rPr lang="en-US" dirty="0" smtClean="0"/>
              <a:t> ..</a:t>
            </a:r>
            <a:r>
              <a:rPr lang="en-US" dirty="0" err="1" smtClean="0"/>
              <a:t>Contd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 smtClean="0"/>
              <a:t>©Cayetano Technology Group-</a:t>
            </a:r>
            <a:fld id="{52F8FE03-27D3-422C-A9B9-C6394B8AF482}" type="slidenum">
              <a:rPr lang="en-US" altLang="en-US" smtClean="0"/>
              <a:pPr/>
              <a:t>4</a:t>
            </a:fld>
            <a:endParaRPr lang="en-US" alt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2285" y="1938129"/>
            <a:ext cx="6487430" cy="298174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3832" y="4608402"/>
            <a:ext cx="2670885" cy="1556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245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6233" y="44624"/>
            <a:ext cx="10668000" cy="1216025"/>
          </a:xfrm>
        </p:spPr>
        <p:txBody>
          <a:bodyPr/>
          <a:lstStyle/>
          <a:p>
            <a:r>
              <a:rPr lang="en-US" dirty="0" err="1" smtClean="0"/>
              <a:t>Appium</a:t>
            </a:r>
            <a:r>
              <a:rPr lang="en-US" dirty="0" smtClean="0"/>
              <a:t> Architecture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 smtClean="0"/>
              <a:t>©Cayetano Technology Group-</a:t>
            </a:r>
            <a:fld id="{52F8FE03-27D3-422C-A9B9-C6394B8AF482}" type="slidenum">
              <a:rPr lang="en-US" altLang="en-US" smtClean="0"/>
              <a:pPr/>
              <a:t>5</a:t>
            </a:fld>
            <a:endParaRPr lang="en-US" alt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9576" y="1047750"/>
            <a:ext cx="6991424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1076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r>
              <a:rPr lang="en-US" altLang="en-US"/>
              <a:t>©Cayetano Technology Group-</a:t>
            </a:r>
            <a:fld id="{CC8A7098-6D4B-4E87-ABCA-9F8BC54AD194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43011" name="Rectangle 4"/>
          <p:cNvSpPr>
            <a:spLocks noGrp="1" noChangeArrowheads="1"/>
          </p:cNvSpPr>
          <p:nvPr>
            <p:ph type="title"/>
          </p:nvPr>
        </p:nvSpPr>
        <p:spPr>
          <a:xfrm>
            <a:off x="766233" y="304802"/>
            <a:ext cx="10668000" cy="771424"/>
          </a:xfrm>
        </p:spPr>
        <p:txBody>
          <a:bodyPr/>
          <a:lstStyle/>
          <a:p>
            <a:pPr eaLnBrk="1" hangingPunct="1"/>
            <a:r>
              <a:rPr lang="en-US" altLang="en-US" sz="3200" dirty="0" err="1" smtClean="0"/>
              <a:t>Appium</a:t>
            </a:r>
            <a:r>
              <a:rPr lang="en-US" altLang="en-US" sz="3200" dirty="0" smtClean="0"/>
              <a:t> Architecture</a:t>
            </a:r>
            <a:endParaRPr lang="en-US" altLang="en-US" sz="3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567" y="0"/>
            <a:ext cx="8612625" cy="6251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462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r>
              <a:rPr lang="en-US" altLang="en-US"/>
              <a:t>©Cayetano Technology Group-</a:t>
            </a:r>
            <a:fld id="{1DBB866B-D6A3-4837-8C35-1941C02783AE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44035" name="Rectangle 4"/>
          <p:cNvSpPr>
            <a:spLocks noGrp="1" noChangeArrowheads="1"/>
          </p:cNvSpPr>
          <p:nvPr>
            <p:ph type="title"/>
          </p:nvPr>
        </p:nvSpPr>
        <p:spPr>
          <a:xfrm>
            <a:off x="766233" y="116632"/>
            <a:ext cx="10668000" cy="883393"/>
          </a:xfrm>
        </p:spPr>
        <p:txBody>
          <a:bodyPr/>
          <a:lstStyle/>
          <a:p>
            <a:pPr eaLnBrk="1" hangingPunct="1"/>
            <a:r>
              <a:rPr lang="en-US" altLang="en-US" sz="3200" dirty="0" smtClean="0"/>
              <a:t>Advantages Of </a:t>
            </a:r>
            <a:r>
              <a:rPr lang="en-US" altLang="en-US" sz="3200" dirty="0" err="1" smtClean="0"/>
              <a:t>Appium</a:t>
            </a:r>
            <a:endParaRPr lang="en-US" altLang="en-US" sz="3200" dirty="0"/>
          </a:p>
        </p:txBody>
      </p:sp>
      <p:sp>
        <p:nvSpPr>
          <p:cNvPr id="44038" name="Rectangle 9"/>
          <p:cNvSpPr>
            <a:spLocks noChangeArrowheads="1"/>
          </p:cNvSpPr>
          <p:nvPr/>
        </p:nvSpPr>
        <p:spPr bwMode="auto">
          <a:xfrm>
            <a:off x="766233" y="1000025"/>
            <a:ext cx="10668000" cy="494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469900" indent="-469900" algn="l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</a:pPr>
            <a:r>
              <a:rPr lang="en-US" altLang="en-US" sz="2000" dirty="0" err="1" smtClean="0"/>
              <a:t>Appium</a:t>
            </a:r>
            <a:r>
              <a:rPr lang="en-US" altLang="en-US" sz="2000" dirty="0" smtClean="0"/>
              <a:t> supports most of the Programming languages like java,ruby,php,C#, ..etc.</a:t>
            </a:r>
            <a:endParaRPr lang="en-US" altLang="en-US" sz="2000" dirty="0"/>
          </a:p>
          <a:p>
            <a:pPr marL="0" indent="0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</a:pPr>
            <a:endParaRPr lang="en-US" altLang="en-US" sz="2000" dirty="0"/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</a:pPr>
            <a:r>
              <a:rPr lang="en-US" altLang="en-US" sz="2000" dirty="0" smtClean="0"/>
              <a:t>Supports automation of All types of Apps(Native, Web &amp; Hybrid).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</a:pPr>
            <a:endParaRPr lang="en-US" altLang="en-US" sz="2000" dirty="0"/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</a:pPr>
            <a:r>
              <a:rPr lang="en-US" altLang="en-US" sz="2000" dirty="0" smtClean="0"/>
              <a:t>Compatible with Selenium Web Driver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</a:pPr>
            <a:endParaRPr lang="en-US" altLang="en-US" sz="2000" dirty="0"/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</a:pPr>
            <a:r>
              <a:rPr lang="en-US" altLang="en-US" sz="2000" dirty="0" smtClean="0"/>
              <a:t>Truly </a:t>
            </a:r>
            <a:r>
              <a:rPr lang="en-US" altLang="en-US" sz="2000" dirty="0" smtClean="0"/>
              <a:t>Cross-Platform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</a:pPr>
            <a:endParaRPr lang="en-US" altLang="en-US" sz="2000" dirty="0"/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</a:pPr>
            <a:r>
              <a:rPr lang="en-US" altLang="en-US" sz="2000" dirty="0" smtClean="0"/>
              <a:t>Can run both Android &amp; </a:t>
            </a:r>
            <a:r>
              <a:rPr lang="en-US" altLang="en-US" sz="2000" dirty="0" err="1" smtClean="0"/>
              <a:t>Appium</a:t>
            </a:r>
            <a:r>
              <a:rPr lang="en-US" altLang="en-US" sz="2000" dirty="0" smtClean="0"/>
              <a:t> test cases in same machine(Mac OS)</a:t>
            </a:r>
            <a:endParaRPr lang="en-US" altLang="en-US" sz="2000" dirty="0" smtClean="0"/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</a:pPr>
            <a:endParaRPr lang="en-US" altLang="en-US" sz="1600" dirty="0" smtClean="0"/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</a:pPr>
            <a:endParaRPr lang="en-US" altLang="en-US" sz="1600" dirty="0" smtClean="0"/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</a:pPr>
            <a:endParaRPr lang="en-US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55777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r>
              <a:rPr lang="en-US" altLang="en-US"/>
              <a:t>©Cayetano Technology Group-</a:t>
            </a:r>
            <a:fld id="{1DBB866B-D6A3-4837-8C35-1941C02783AE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44035" name="Rectangle 4"/>
          <p:cNvSpPr>
            <a:spLocks noGrp="1" noChangeArrowheads="1"/>
          </p:cNvSpPr>
          <p:nvPr>
            <p:ph type="title"/>
          </p:nvPr>
        </p:nvSpPr>
        <p:spPr>
          <a:xfrm>
            <a:off x="766233" y="116632"/>
            <a:ext cx="10668000" cy="883393"/>
          </a:xfrm>
        </p:spPr>
        <p:txBody>
          <a:bodyPr/>
          <a:lstStyle/>
          <a:p>
            <a:pPr eaLnBrk="1" hangingPunct="1"/>
            <a:r>
              <a:rPr lang="en-US" altLang="en-US" sz="3200" dirty="0" smtClean="0"/>
              <a:t>Challenges in </a:t>
            </a:r>
            <a:r>
              <a:rPr lang="en-US" altLang="en-US" sz="3200" dirty="0" err="1" smtClean="0"/>
              <a:t>Appium</a:t>
            </a:r>
            <a:endParaRPr lang="en-US" altLang="en-US" sz="3200" dirty="0"/>
          </a:p>
        </p:txBody>
      </p:sp>
      <p:sp>
        <p:nvSpPr>
          <p:cNvPr id="44038" name="Rectangle 9"/>
          <p:cNvSpPr>
            <a:spLocks noChangeArrowheads="1"/>
          </p:cNvSpPr>
          <p:nvPr/>
        </p:nvSpPr>
        <p:spPr bwMode="auto">
          <a:xfrm>
            <a:off x="766232" y="1000025"/>
            <a:ext cx="11090407" cy="494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469900" indent="-469900" algn="l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</a:pPr>
            <a:r>
              <a:rPr lang="en-US" altLang="en-US" sz="2000" dirty="0" smtClean="0"/>
              <a:t>No image comparison.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</a:pPr>
            <a:endParaRPr lang="en-US" altLang="en-US" sz="2000" dirty="0"/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</a:pPr>
            <a:r>
              <a:rPr lang="en-US" sz="2000" dirty="0"/>
              <a:t>Doesn't support testing of Android Version lower than </a:t>
            </a:r>
            <a:r>
              <a:rPr lang="en-US" sz="2000" dirty="0" smtClean="0"/>
              <a:t>4.2(</a:t>
            </a:r>
            <a:r>
              <a:rPr lang="en-US" sz="2000" dirty="0" err="1" smtClean="0"/>
              <a:t>Selendroid</a:t>
            </a:r>
            <a:r>
              <a:rPr lang="en-US" sz="2000" dirty="0" smtClean="0"/>
              <a:t>/</a:t>
            </a:r>
            <a:r>
              <a:rPr lang="en-US" sz="2000" dirty="0" err="1" smtClean="0"/>
              <a:t>Robotium</a:t>
            </a:r>
            <a:r>
              <a:rPr lang="en-US" sz="2000" dirty="0" smtClean="0"/>
              <a:t> </a:t>
            </a:r>
            <a:r>
              <a:rPr lang="en-US" sz="2000" dirty="0" smtClean="0"/>
              <a:t>)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</a:pPr>
            <a:endParaRPr lang="en-US" sz="2000" dirty="0"/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</a:pPr>
            <a:r>
              <a:rPr lang="en-US" sz="2000" dirty="0"/>
              <a:t>Limited support for testing Hybrid </a:t>
            </a:r>
            <a:r>
              <a:rPr lang="en-US" sz="2000" dirty="0" smtClean="0"/>
              <a:t>App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</a:pPr>
            <a:endParaRPr lang="en-US" sz="2000" dirty="0"/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</a:pPr>
            <a:r>
              <a:rPr lang="en-US" sz="2000" dirty="0"/>
              <a:t>Long time to configure </a:t>
            </a:r>
            <a:r>
              <a:rPr lang="en-US" sz="2000" dirty="0" err="1"/>
              <a:t>Appium</a:t>
            </a:r>
            <a:r>
              <a:rPr lang="en-US" sz="2000" dirty="0"/>
              <a:t> for both android and </a:t>
            </a:r>
            <a:r>
              <a:rPr lang="en-US" sz="2000" dirty="0" smtClean="0"/>
              <a:t>iOS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</a:pPr>
            <a:endParaRPr lang="en-US" sz="2000" dirty="0"/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</a:pPr>
            <a:r>
              <a:rPr lang="en-US" sz="2000" dirty="0" smtClean="0"/>
              <a:t>Cannot support </a:t>
            </a:r>
            <a:r>
              <a:rPr lang="en-US" sz="2000" smtClean="0"/>
              <a:t>parallel execution in Mac OS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40455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內容版面配置區 2"/>
          <p:cNvSpPr>
            <a:spLocks noGrp="1"/>
          </p:cNvSpPr>
          <p:nvPr>
            <p:ph idx="1"/>
          </p:nvPr>
        </p:nvSpPr>
        <p:spPr>
          <a:xfrm>
            <a:off x="1992314" y="1700213"/>
            <a:ext cx="5399087" cy="1008062"/>
          </a:xfrm>
        </p:spPr>
        <p:txBody>
          <a:bodyPr/>
          <a:lstStyle/>
          <a:p>
            <a:pPr marL="0" indent="0" eaLnBrk="1" hangingPunct="1">
              <a:buNone/>
              <a:defRPr/>
            </a:pPr>
            <a:r>
              <a:rPr lang="en-US" altLang="zh-TW" sz="6000" b="1" dirty="0">
                <a:latin typeface="微軟正黑體" pitchFamily="34" charset="-120"/>
              </a:rPr>
              <a:t>  Q &amp; A</a:t>
            </a:r>
          </a:p>
        </p:txBody>
      </p:sp>
      <p:pic>
        <p:nvPicPr>
          <p:cNvPr id="22531" name="圖片 3" descr="445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825" y="2397126"/>
            <a:ext cx="3754438" cy="364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2" name="投影片編號版面配置區 5"/>
          <p:cNvSpPr>
            <a:spLocks noGrp="1"/>
          </p:cNvSpPr>
          <p:nvPr>
            <p:ph type="sldNum" sz="quarter" idx="12"/>
          </p:nvPr>
        </p:nvSpPr>
        <p:spPr bwMode="auto">
          <a:xfrm>
            <a:off x="8534400" y="6492876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F2A933CD-C67D-496D-9017-CBCFBEA28EFD}" type="slidenum">
              <a:rPr lang="zh-TW" altLang="en-US"/>
              <a:pPr eaLnBrk="1" hangingPunct="1"/>
              <a:t>9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夏至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文件" ma:contentTypeID="0x010100E0D48810358B42418F385E2145E6208D" ma:contentTypeVersion="2" ma:contentTypeDescription="建立新的文件。" ma:contentTypeScope="" ma:versionID="632117e792a1d09544d95d3ae580fb0c">
  <xsd:schema xmlns:xsd="http://www.w3.org/2001/XMLSchema" xmlns:p="http://schemas.microsoft.com/office/2006/metadata/properties" targetNamespace="http://schemas.microsoft.com/office/2006/metadata/properties" ma:root="true" ma:fieldsID="6307d313e83d82204d55d62b1881d81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內容類型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54C4B33-F7ED-484F-B2D8-7B4B8A7399BE}">
  <ds:schemaRefs>
    <ds:schemaRef ds:uri="http://schemas.microsoft.com/office/2006/documentManagement/types"/>
    <ds:schemaRef ds:uri="http://purl.org/dc/terms/"/>
    <ds:schemaRef ds:uri="http://schemas.microsoft.com/office/2006/metadata/properties"/>
    <ds:schemaRef ds:uri="http://schemas.openxmlformats.org/package/2006/metadata/core-properties"/>
    <ds:schemaRef ds:uri="http://purl.org/dc/dcmitype/"/>
    <ds:schemaRef ds:uri="http://www.w3.org/XML/1998/namespace"/>
    <ds:schemaRef ds:uri="http://purl.org/dc/elements/1.1/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EF9FE9AF-6762-4381-B89A-0844F6C3517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FB0A2C00-5D51-41B7-A55B-11444F123B0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30937</TotalTime>
  <Words>194</Words>
  <Application>Microsoft Office PowerPoint</Application>
  <PresentationFormat>Widescreen</PresentationFormat>
  <Paragraphs>57</Paragraphs>
  <Slides>9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9" baseType="lpstr">
      <vt:lpstr>微軟正黑體</vt:lpstr>
      <vt:lpstr>新細明體</vt:lpstr>
      <vt:lpstr>Arial</vt:lpstr>
      <vt:lpstr>Calibri</vt:lpstr>
      <vt:lpstr>Consolas</vt:lpstr>
      <vt:lpstr>Gill Sans MT</vt:lpstr>
      <vt:lpstr>Verdana</vt:lpstr>
      <vt:lpstr>Wingdings</vt:lpstr>
      <vt:lpstr>1_Office 佈景主題</vt:lpstr>
      <vt:lpstr>投影片</vt:lpstr>
      <vt:lpstr>PowerPoint Presentation</vt:lpstr>
      <vt:lpstr>Agenda</vt:lpstr>
      <vt:lpstr>Appium</vt:lpstr>
      <vt:lpstr>Appium ..Contd</vt:lpstr>
      <vt:lpstr>Appium Architecture</vt:lpstr>
      <vt:lpstr>Appium Architecture</vt:lpstr>
      <vt:lpstr>Advantages Of Appium</vt:lpstr>
      <vt:lpstr>Challenges in Appium</vt:lpstr>
      <vt:lpstr>PowerPoint Presentation</vt:lpstr>
    </vt:vector>
  </TitlesOfParts>
  <Company>CathayBK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Testing Introduction</dc:title>
  <dc:creator>國泰世華銀行</dc:creator>
  <cp:lastModifiedBy>Lenovo</cp:lastModifiedBy>
  <cp:revision>1248</cp:revision>
  <dcterms:created xsi:type="dcterms:W3CDTF">2012-12-14T09:29:35Z</dcterms:created>
  <dcterms:modified xsi:type="dcterms:W3CDTF">2017-07-11T03:01:50Z</dcterms:modified>
  <cp:category>Testing</cp:category>
</cp:coreProperties>
</file>