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1"/>
  </p:notesMasterIdLst>
  <p:handoutMasterIdLst>
    <p:handoutMasterId r:id="rId12"/>
  </p:handoutMasterIdLst>
  <p:sldIdLst>
    <p:sldId id="425" r:id="rId5"/>
    <p:sldId id="258" r:id="rId6"/>
    <p:sldId id="432" r:id="rId7"/>
    <p:sldId id="435" r:id="rId8"/>
    <p:sldId id="434" r:id="rId9"/>
    <p:sldId id="305" r:id="rId10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6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Overloading</a:t>
            </a: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, Overriding </a:t>
            </a: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&amp; Dynamic Polymorphism</a:t>
            </a: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514977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What is Overloading ?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What is Overriding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What Dynamic Polymorphism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Overloading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3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784632" cy="5221783"/>
          </a:xfrm>
        </p:spPr>
        <p:txBody>
          <a:bodyPr rtlCol="0">
            <a:noAutofit/>
          </a:bodyPr>
          <a:lstStyle/>
          <a:p>
            <a:r>
              <a:rPr lang="en-US" sz="1800" dirty="0"/>
              <a:t>Method Overloading is a feature that allows a class to have two or more methods having same name, if their argument lists are </a:t>
            </a:r>
            <a:r>
              <a:rPr lang="en-US" sz="1800" dirty="0" smtClean="0"/>
              <a:t>different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/>
              <a:t>Argument lists could differ in –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1. Number of parameters.</a:t>
            </a:r>
            <a:br>
              <a:rPr lang="en-US" sz="1800" dirty="0"/>
            </a:br>
            <a:r>
              <a:rPr lang="en-US" sz="1800" dirty="0"/>
              <a:t>2. Data type of parameters.</a:t>
            </a:r>
            <a:br>
              <a:rPr lang="en-US" sz="1800" dirty="0"/>
            </a:br>
            <a:r>
              <a:rPr lang="en-US" sz="1800" dirty="0"/>
              <a:t>3. Sequence of Data type of parameters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75920" y="1521806"/>
            <a:ext cx="6048672" cy="387798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class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Calculation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{ </a:t>
            </a:r>
            <a:endParaRPr kumimoji="0" lang="en-US" altLang="en-US" dirty="0" smtClean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</a:t>
            </a:r>
            <a:r>
              <a:rPr kumimoji="0" lang="en-US" altLang="en-US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sum(</a:t>
            </a:r>
            <a:r>
              <a:rPr kumimoji="0" lang="en-US" altLang="en-US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a,</a:t>
            </a:r>
            <a:r>
              <a:rPr kumimoji="0" lang="en-US" altLang="en-US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b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){</a:t>
            </a: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System</a:t>
            </a:r>
            <a:r>
              <a:rPr kumimoji="0" lang="en-US" altLang="en-US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.out.println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a+b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);</a:t>
            </a: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} </a:t>
            </a: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</a:t>
            </a:r>
            <a:r>
              <a:rPr kumimoji="0" lang="en-US" altLang="en-US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sum(</a:t>
            </a:r>
            <a:r>
              <a:rPr kumimoji="0" lang="en-US" altLang="en-US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a,</a:t>
            </a:r>
            <a:r>
              <a:rPr kumimoji="0" lang="en-US" altLang="en-US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b,</a:t>
            </a:r>
            <a:r>
              <a:rPr kumimoji="0" lang="en-US" altLang="en-US" dirty="0" err="1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c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){</a:t>
            </a: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 </a:t>
            </a:r>
            <a:r>
              <a:rPr kumimoji="0" lang="en-US" alt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System</a:t>
            </a:r>
            <a:r>
              <a:rPr kumimoji="0" lang="en-US" altLang="en-US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.out.println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a+b+c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);</a:t>
            </a: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} </a:t>
            </a: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public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static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void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main(</a:t>
            </a:r>
            <a:r>
              <a:rPr kumimoji="0" lang="en-US" altLang="en-US" dirty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String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args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[]) </a:t>
            </a:r>
            <a:endParaRPr kumimoji="0" lang="en-US" altLang="en-US" dirty="0" smtClean="0">
              <a:solidFill>
                <a:srgbClr val="303336"/>
              </a:solidFill>
              <a:latin typeface="Consolas" panose="020B0609020204030204" pitchFamily="49" charset="0"/>
              <a:ea typeface="inherit"/>
            </a:endParaRP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{ </a:t>
            </a: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</a:t>
            </a:r>
            <a:r>
              <a:rPr kumimoji="0" lang="en-US" alt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Calculation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</a:t>
            </a:r>
            <a:r>
              <a:rPr kumimoji="0" lang="en-US" altLang="en-US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obj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dirty="0" smtClean="0">
                <a:solidFill>
                  <a:srgbClr val="101094"/>
                </a:solidFill>
                <a:latin typeface="Consolas" panose="020B0609020204030204" pitchFamily="49" charset="0"/>
                <a:ea typeface="inherit"/>
              </a:rPr>
              <a:t>new</a:t>
            </a:r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inherit"/>
              </a:rPr>
              <a:t>Calculation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();</a:t>
            </a: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</a:t>
            </a:r>
            <a:r>
              <a:rPr kumimoji="0" lang="en-US" altLang="en-US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obj.sum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dirty="0" smtClean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10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dirty="0" smtClean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10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dirty="0" smtClean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10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); </a:t>
            </a:r>
            <a:r>
              <a:rPr kumimoji="0" lang="en-US" altLang="en-US" dirty="0" smtClean="0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// 30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</a:p>
          <a:p>
            <a:pPr lvl="0" eaLnBrk="0" hangingPunct="0"/>
            <a:r>
              <a:rPr kumimoji="0" lang="en-US" altLang="en-US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      </a:t>
            </a:r>
            <a:r>
              <a:rPr kumimoji="0" lang="en-US" altLang="en-US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obj.sum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dirty="0" smtClean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20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dirty="0" smtClean="0">
                <a:solidFill>
                  <a:srgbClr val="7D2727"/>
                </a:solidFill>
                <a:latin typeface="Consolas" panose="020B0609020204030204" pitchFamily="49" charset="0"/>
                <a:ea typeface="inherit"/>
              </a:rPr>
              <a:t>20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); </a:t>
            </a:r>
            <a:r>
              <a:rPr kumimoji="0" lang="en-US" altLang="en-US" dirty="0" smtClean="0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//40 </a:t>
            </a:r>
          </a:p>
          <a:p>
            <a:pPr lvl="0" eaLnBrk="0" hangingPunct="0"/>
            <a:r>
              <a:rPr kumimoji="0" lang="en-US" altLang="en-US" dirty="0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en-US" dirty="0" smtClean="0">
                <a:solidFill>
                  <a:srgbClr val="858C93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 </a:t>
            </a:r>
          </a:p>
          <a:p>
            <a:pPr lvl="0" eaLnBrk="0" hangingPunct="0"/>
            <a:r>
              <a:rPr kumimoji="0" lang="en-US" altLang="en-US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}</a:t>
            </a:r>
            <a:r>
              <a:rPr kumimoji="0" lang="en-US" altLang="en-US" dirty="0" smtClean="0"/>
              <a:t> </a:t>
            </a: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854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Overriding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784632" cy="5221783"/>
          </a:xfrm>
        </p:spPr>
        <p:txBody>
          <a:bodyPr rtlCol="0">
            <a:noAutofit/>
          </a:bodyPr>
          <a:lstStyle/>
          <a:p>
            <a:r>
              <a:rPr lang="en-US" sz="1800" dirty="0"/>
              <a:t>If subclass (child class) has the same method as declared in the parent class, it is known as </a:t>
            </a:r>
            <a:r>
              <a:rPr lang="en-US" sz="1800" b="1" dirty="0"/>
              <a:t>method </a:t>
            </a:r>
            <a:r>
              <a:rPr lang="en-US" sz="1800" b="1" dirty="0" smtClean="0"/>
              <a:t>overriding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If subclass provides the specific implementation of the method that has been provided by one of its parent class, it is known as method overriding</a:t>
            </a:r>
            <a:br>
              <a:rPr lang="en-US" sz="1800" dirty="0"/>
            </a:b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Rules For Overriding–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/>
              <a:t>method must have same name as in the parent </a:t>
            </a:r>
            <a:r>
              <a:rPr lang="en-US" sz="1800" dirty="0" smtClean="0"/>
              <a:t>class</a:t>
            </a:r>
          </a:p>
          <a:p>
            <a:r>
              <a:rPr lang="en-US" sz="1800" dirty="0"/>
              <a:t>method must have same parameter as in the </a:t>
            </a:r>
            <a:r>
              <a:rPr lang="en-US" sz="1800" dirty="0" smtClean="0"/>
              <a:t>parent class</a:t>
            </a:r>
          </a:p>
          <a:p>
            <a:r>
              <a:rPr lang="en-US" sz="1800" dirty="0"/>
              <a:t>must be IS-A relationship (inheritance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28048" y="1819851"/>
            <a:ext cx="5184576" cy="430887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class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move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System</a:t>
            </a:r>
            <a:r>
              <a:rPr kumimoji="0" lang="en-US" altLang="en-US" sz="1400" dirty="0" err="1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out</a:t>
            </a:r>
            <a:r>
              <a:rPr kumimoji="0" lang="en-US" altLang="en-US" sz="1400" dirty="0" err="1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println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>
                <a:solidFill>
                  <a:srgbClr val="008800"/>
                </a:solidFill>
                <a:latin typeface="Arial Unicode MS" panose="020B0604020202020204" pitchFamily="34" charset="-120"/>
                <a:ea typeface="Menlo"/>
              </a:rPr>
              <a:t>"Animals can move"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class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Dog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extends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move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</a:t>
            </a:r>
            <a:r>
              <a:rPr kumimoji="0" lang="en-US" altLang="en-US" sz="1400" dirty="0" err="1" smtClean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System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out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println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>
                <a:solidFill>
                  <a:srgbClr val="008800"/>
                </a:solidFill>
                <a:latin typeface="Arial Unicode MS" panose="020B0604020202020204" pitchFamily="34" charset="-120"/>
                <a:ea typeface="Menlo"/>
              </a:rPr>
              <a:t>"Dogs can walk and run"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class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TestDog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static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main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String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args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[])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</a:t>
            </a:r>
            <a:r>
              <a:rPr kumimoji="0" lang="en-US" altLang="en-US" sz="1400" dirty="0" smtClean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a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=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new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// Animal reference and object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</a:t>
            </a:r>
            <a:r>
              <a:rPr kumimoji="0" lang="en-US" altLang="en-US" sz="1400" dirty="0" smtClean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b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=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new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Dog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// Animal reference but Dog object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a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move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// runs the method in Animal class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b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move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// runs the method in Dog class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   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/>
              <a:t> </a:t>
            </a:r>
            <a:endParaRPr kumimoji="0" lang="en-US" altLang="en-US" sz="1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24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Dynamic Polymorphism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377264" cy="5221783"/>
          </a:xfrm>
        </p:spPr>
        <p:txBody>
          <a:bodyPr rtlCol="0">
            <a:noAutofit/>
          </a:bodyPr>
          <a:lstStyle/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內容版面配置區 1"/>
          <p:cNvSpPr txBox="1">
            <a:spLocks/>
          </p:cNvSpPr>
          <p:nvPr/>
        </p:nvSpPr>
        <p:spPr bwMode="auto">
          <a:xfrm>
            <a:off x="407368" y="943521"/>
            <a:ext cx="5616624" cy="51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sz="2000" dirty="0" smtClean="0"/>
          </a:p>
          <a:p>
            <a:r>
              <a:rPr lang="en-US" sz="2000" dirty="0"/>
              <a:t>Dynamic polymorphism is also called as the run time </a:t>
            </a:r>
            <a:r>
              <a:rPr lang="en-US" sz="2000" dirty="0" smtClean="0"/>
              <a:t>polymorphism or Late Binding 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1600" b="1" dirty="0"/>
              <a:t>Dynamic (run time) polymorphism</a:t>
            </a:r>
            <a:r>
              <a:rPr lang="en-US" sz="1600" dirty="0"/>
              <a:t> is the polymorphism existed at run-time. Here, </a:t>
            </a:r>
            <a:r>
              <a:rPr lang="en-US" sz="1600" dirty="0" smtClean="0"/>
              <a:t>Compiler </a:t>
            </a:r>
            <a:r>
              <a:rPr lang="en-US" sz="1600" dirty="0"/>
              <a:t>does not understand which method is called at compilation time. </a:t>
            </a:r>
            <a:r>
              <a:rPr lang="en-US" sz="1600" dirty="0" smtClean="0"/>
              <a:t>Its decided only at </a:t>
            </a:r>
            <a:r>
              <a:rPr lang="en-US" sz="1600" dirty="0"/>
              <a:t>run-time. Method overloading and method overriding using instance methods are the examples for dynamic </a:t>
            </a:r>
            <a:r>
              <a:rPr lang="en-US" sz="1600" dirty="0" smtClean="0"/>
              <a:t>polymorphism</a:t>
            </a:r>
            <a:endParaRPr kumimoji="0" lang="en-US" sz="16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0016" y="1484784"/>
            <a:ext cx="5688632" cy="397031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class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move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</a:t>
            </a:r>
            <a:r>
              <a:rPr kumimoji="0" lang="en-US" altLang="en-US" sz="1400" dirty="0" err="1" smtClean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System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out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println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>
                <a:solidFill>
                  <a:srgbClr val="008800"/>
                </a:solidFill>
                <a:latin typeface="Arial Unicode MS" panose="020B0604020202020204" pitchFamily="34" charset="-120"/>
                <a:ea typeface="Menlo"/>
              </a:rPr>
              <a:t>"Animals can move"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class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Dog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extends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move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 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</a:t>
            </a:r>
            <a:r>
              <a:rPr kumimoji="0" lang="en-US" altLang="en-US" sz="1400" dirty="0" err="1" smtClean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System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out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println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>
                <a:solidFill>
                  <a:srgbClr val="008800"/>
                </a:solidFill>
                <a:latin typeface="Arial Unicode MS" panose="020B0604020202020204" pitchFamily="34" charset="-120"/>
                <a:ea typeface="Menlo"/>
              </a:rPr>
              <a:t>"Dogs can walk and run"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class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TestDog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 </a:t>
            </a:r>
            <a:r>
              <a:rPr kumimoji="0" lang="en-US" altLang="en-US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public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static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void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main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String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args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[])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{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      </a:t>
            </a:r>
            <a:r>
              <a:rPr kumimoji="0" lang="en-US" altLang="en-US" sz="1400" dirty="0" smtClean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a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=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new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// Animal reference and object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   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      </a:t>
            </a:r>
            <a:r>
              <a:rPr kumimoji="0" lang="en-US" altLang="en-US" sz="1400" dirty="0" smtClean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Animal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b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=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000088"/>
                </a:solidFill>
                <a:latin typeface="Arial Unicode MS" panose="020B0604020202020204" pitchFamily="34" charset="-120"/>
                <a:ea typeface="Menlo"/>
              </a:rPr>
              <a:t>new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7F0055"/>
                </a:solidFill>
                <a:latin typeface="Arial Unicode MS" panose="020B0604020202020204" pitchFamily="34" charset="-120"/>
                <a:ea typeface="Menlo"/>
              </a:rPr>
              <a:t>Dog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// Animal reference but Dog object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            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a</a:t>
            </a:r>
            <a:r>
              <a:rPr kumimoji="0" lang="en-US" altLang="en-US" sz="1400" dirty="0" err="1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move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// runs the method in Animal </a:t>
            </a:r>
            <a:r>
              <a:rPr kumimoji="0" lang="en-US" altLang="en-US" sz="1400" dirty="0" smtClean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class</a:t>
            </a:r>
          </a:p>
          <a:p>
            <a:pPr lvl="0" eaLnBrk="0" hangingPunct="0"/>
            <a:r>
              <a:rPr kumimoji="0" lang="en-US" altLang="en-US" sz="1400" dirty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smtClean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            </a:t>
            </a:r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 err="1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b</a:t>
            </a:r>
            <a:r>
              <a:rPr kumimoji="0" lang="en-US" altLang="en-US" sz="1400" dirty="0" err="1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.</a:t>
            </a:r>
            <a:r>
              <a:rPr kumimoji="0" lang="en-US" altLang="en-US" sz="1400" dirty="0" err="1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move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();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880000"/>
                </a:solidFill>
                <a:latin typeface="Arial Unicode MS" panose="020B0604020202020204" pitchFamily="34" charset="-120"/>
                <a:ea typeface="Menlo"/>
              </a:rPr>
              <a:t>// runs the method in Dog class</a:t>
            </a:r>
            <a:r>
              <a:rPr kumimoji="0" lang="en-US" altLang="en-US" sz="1400" dirty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endParaRPr kumimoji="0" lang="en-US" altLang="en-US" sz="1400" dirty="0" smtClean="0">
              <a:solidFill>
                <a:srgbClr val="313131"/>
              </a:solidFill>
              <a:latin typeface="Arial Unicode MS" panose="020B0604020202020204" pitchFamily="34" charset="-120"/>
              <a:ea typeface="Menlo"/>
            </a:endParaRPr>
          </a:p>
          <a:p>
            <a:pPr lvl="0" eaLnBrk="0" hangingPunct="0"/>
            <a:r>
              <a:rPr kumimoji="0" lang="en-US" altLang="en-US" sz="14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     }</a:t>
            </a:r>
          </a:p>
          <a:p>
            <a:pPr lvl="0" eaLnBrk="0" hangingPunct="0"/>
            <a:r>
              <a:rPr kumimoji="0" lang="en-US" altLang="en-US" sz="1400" dirty="0" smtClean="0">
                <a:solidFill>
                  <a:srgbClr val="313131"/>
                </a:solidFill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en-US" altLang="en-US" sz="1400" dirty="0">
                <a:solidFill>
                  <a:srgbClr val="666600"/>
                </a:solidFill>
                <a:latin typeface="Arial Unicode MS" panose="020B0604020202020204" pitchFamily="34" charset="-120"/>
                <a:ea typeface="Menlo"/>
              </a:rPr>
              <a:t>}</a:t>
            </a:r>
            <a:r>
              <a:rPr kumimoji="0" lang="en-US" altLang="en-US" sz="2000" dirty="0"/>
              <a:t> </a:t>
            </a:r>
            <a:endParaRPr kumimoji="0"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252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4C4B33-F7ED-484F-B2D8-7B4B8A7399B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31986</TotalTime>
  <Words>365</Words>
  <Application>Microsoft Office PowerPoint</Application>
  <PresentationFormat>Widescreen</PresentationFormat>
  <Paragraphs>117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 Unicode MS</vt:lpstr>
      <vt:lpstr>inherit</vt:lpstr>
      <vt:lpstr>Menlo</vt:lpstr>
      <vt:lpstr>微軟正黑體</vt:lpstr>
      <vt:lpstr>新細明體</vt:lpstr>
      <vt:lpstr>Arial</vt:lpstr>
      <vt:lpstr>Calibri</vt:lpstr>
      <vt:lpstr>Consolas</vt:lpstr>
      <vt:lpstr>Gill Sans MT</vt:lpstr>
      <vt:lpstr>1_Office 佈景主題</vt:lpstr>
      <vt:lpstr>投影片</vt:lpstr>
      <vt:lpstr>PowerPoint Presentation</vt:lpstr>
      <vt:lpstr>Agenda</vt:lpstr>
      <vt:lpstr>Overloading</vt:lpstr>
      <vt:lpstr>Overriding</vt:lpstr>
      <vt:lpstr>Dynamic Polymorphism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1308</cp:revision>
  <dcterms:created xsi:type="dcterms:W3CDTF">2012-12-14T09:29:35Z</dcterms:created>
  <dcterms:modified xsi:type="dcterms:W3CDTF">2017-08-16T06:06:38Z</dcterms:modified>
  <cp:category>Testing</cp:category>
</cp:coreProperties>
</file>