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25" r:id="rId1"/>
    <p:sldMasterId id="2147484039" r:id="rId2"/>
    <p:sldMasterId id="2147483778" r:id="rId3"/>
  </p:sldMasterIdLst>
  <p:notesMasterIdLst>
    <p:notesMasterId r:id="rId17"/>
  </p:notesMasterIdLst>
  <p:sldIdLst>
    <p:sldId id="661" r:id="rId4"/>
    <p:sldId id="663" r:id="rId5"/>
    <p:sldId id="717" r:id="rId6"/>
    <p:sldId id="721" r:id="rId7"/>
    <p:sldId id="718" r:id="rId8"/>
    <p:sldId id="722" r:id="rId9"/>
    <p:sldId id="723" r:id="rId10"/>
    <p:sldId id="726" r:id="rId11"/>
    <p:sldId id="724" r:id="rId12"/>
    <p:sldId id="725" r:id="rId13"/>
    <p:sldId id="727" r:id="rId14"/>
    <p:sldId id="719" r:id="rId15"/>
    <p:sldId id="702"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FEFBE6"/>
    <a:srgbClr val="0066FF"/>
    <a:srgbClr val="FFCC00"/>
    <a:srgbClr val="CC66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44" autoAdjust="0"/>
    <p:restoredTop sz="86146" autoAdjust="0"/>
  </p:normalViewPr>
  <p:slideViewPr>
    <p:cSldViewPr>
      <p:cViewPr varScale="1">
        <p:scale>
          <a:sx n="66" d="100"/>
          <a:sy n="66" d="100"/>
        </p:scale>
        <p:origin x="1002" y="60"/>
      </p:cViewPr>
      <p:guideLst>
        <p:guide orient="horz" pos="2160"/>
        <p:guide pos="3840"/>
      </p:guideLst>
    </p:cSldViewPr>
  </p:slideViewPr>
  <p:notesTextViewPr>
    <p:cViewPr>
      <p:scale>
        <a:sx n="100" d="100"/>
        <a:sy n="100" d="100"/>
      </p:scale>
      <p:origin x="0" y="0"/>
    </p:cViewPr>
  </p:notesTextViewPr>
  <p:sorterViewPr>
    <p:cViewPr>
      <p:scale>
        <a:sx n="75" d="100"/>
        <a:sy n="75" d="100"/>
      </p:scale>
      <p:origin x="0" y="0"/>
    </p:cViewPr>
  </p:sorterViewPr>
  <p:notesViewPr>
    <p:cSldViewPr>
      <p:cViewPr>
        <p:scale>
          <a:sx n="232" d="100"/>
          <a:sy n="232" d="100"/>
        </p:scale>
        <p:origin x="1050" y="195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0C4C57E-81A6-462A-946F-D52AD6A4DBFE}" type="datetimeFigureOut">
              <a:rPr lang="en-US"/>
              <a:pPr>
                <a:defRPr/>
              </a:pPr>
              <a:t>5/2/2017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B768B44-B55E-400B-91F7-CEC49FBB4B57}" type="slidenum">
              <a:rPr lang="en-US"/>
              <a:pPr>
                <a:defRPr/>
              </a:pPr>
              <a:t>‹#›</a:t>
            </a:fld>
            <a:endParaRPr lang="en-US" dirty="0"/>
          </a:p>
        </p:txBody>
      </p:sp>
    </p:spTree>
    <p:extLst>
      <p:ext uri="{BB962C8B-B14F-4D97-AF65-F5344CB8AC3E}">
        <p14:creationId xmlns:p14="http://schemas.microsoft.com/office/powerpoint/2010/main" val="3725257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4" name="Rectangle 16"/>
          <p:cNvSpPr/>
          <p:nvPr/>
        </p:nvSpPr>
        <p:spPr>
          <a:xfrm>
            <a:off x="0" y="0"/>
            <a:ext cx="12192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56"/>
          <p:cNvSpPr>
            <a:spLocks noChangeArrowheads="1"/>
          </p:cNvSpPr>
          <p:nvPr/>
        </p:nvSpPr>
        <p:spPr bwMode="auto">
          <a:xfrm>
            <a:off x="0" y="1976439"/>
            <a:ext cx="12192000" cy="847725"/>
          </a:xfrm>
          <a:prstGeom prst="rect">
            <a:avLst/>
          </a:prstGeom>
          <a:solidFill>
            <a:srgbClr val="0067AC"/>
          </a:solidFill>
          <a:ln w="9525">
            <a:noFill/>
            <a:miter lim="800000"/>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6" name="TextBox 17"/>
          <p:cNvSpPr txBox="1"/>
          <p:nvPr/>
        </p:nvSpPr>
        <p:spPr>
          <a:xfrm>
            <a:off x="448733" y="6334125"/>
            <a:ext cx="3251200" cy="215900"/>
          </a:xfrm>
          <a:prstGeom prst="rect">
            <a:avLst/>
          </a:prstGeom>
          <a:noFill/>
        </p:spPr>
        <p:txBody>
          <a:bodyPr>
            <a:spAutoFit/>
          </a:bodyPr>
          <a:lstStyle/>
          <a:p>
            <a:pPr fontAlgn="auto">
              <a:spcBef>
                <a:spcPts val="0"/>
              </a:spcBef>
              <a:spcAft>
                <a:spcPts val="0"/>
              </a:spcAft>
              <a:defRPr/>
            </a:pPr>
            <a:r>
              <a:rPr lang="en-US" sz="800" dirty="0">
                <a:solidFill>
                  <a:prstClr val="white"/>
                </a:solidFill>
                <a:latin typeface="+mn-lt"/>
              </a:rPr>
              <a:t>Copyright © 2011 Tata Consultancy Services Limited</a:t>
            </a:r>
          </a:p>
        </p:txBody>
      </p:sp>
      <p:grpSp>
        <p:nvGrpSpPr>
          <p:cNvPr id="7" name="Group 5"/>
          <p:cNvGrpSpPr>
            <a:grpSpLocks noChangeAspect="1"/>
          </p:cNvGrpSpPr>
          <p:nvPr/>
        </p:nvGrpSpPr>
        <p:grpSpPr bwMode="auto">
          <a:xfrm>
            <a:off x="565151" y="428625"/>
            <a:ext cx="4349749" cy="376238"/>
            <a:chOff x="267" y="270"/>
            <a:chExt cx="2055" cy="237"/>
          </a:xfrm>
        </p:grpSpPr>
        <p:sp>
          <p:nvSpPr>
            <p:cNvPr id="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9"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10"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11"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12"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grpSp>
      <p:sp>
        <p:nvSpPr>
          <p:cNvPr id="13" name="Freeform 9"/>
          <p:cNvSpPr>
            <a:spLocks noEditPoints="1"/>
          </p:cNvSpPr>
          <p:nvPr/>
        </p:nvSpPr>
        <p:spPr bwMode="auto">
          <a:xfrm>
            <a:off x="10909301" y="425451"/>
            <a:ext cx="647700" cy="423863"/>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pic>
        <p:nvPicPr>
          <p:cNvPr id="14" name="Picture 4" descr="Q:\Repro 2\New guidelines 2011_12\Final 260411\PPT\OLD\050511\WMF\TATA Patter revised.wmf"/>
          <p:cNvPicPr>
            <a:picLocks noChangeAspect="1" noChangeArrowheads="1"/>
          </p:cNvPicPr>
          <p:nvPr/>
        </p:nvPicPr>
        <p:blipFill>
          <a:blip r:embed="rId2" cstate="print"/>
          <a:srcRect/>
          <a:stretch>
            <a:fillRect/>
          </a:stretch>
        </p:blipFill>
        <p:spPr bwMode="auto">
          <a:xfrm>
            <a:off x="0" y="1344614"/>
            <a:ext cx="3282951" cy="1260475"/>
          </a:xfrm>
          <a:prstGeom prst="rect">
            <a:avLst/>
          </a:prstGeom>
          <a:noFill/>
          <a:ln w="9525">
            <a:noFill/>
            <a:miter lim="800000"/>
            <a:headEnd/>
            <a:tailEnd/>
          </a:ln>
        </p:spPr>
      </p:pic>
      <p:sp>
        <p:nvSpPr>
          <p:cNvPr id="2" name="Title 1"/>
          <p:cNvSpPr>
            <a:spLocks noGrp="1"/>
          </p:cNvSpPr>
          <p:nvPr>
            <p:ph type="ctrTitle"/>
          </p:nvPr>
        </p:nvSpPr>
        <p:spPr>
          <a:xfrm>
            <a:off x="472683" y="3200401"/>
            <a:ext cx="103632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72683" y="3858638"/>
            <a:ext cx="10380133"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0FE9B3-6ED8-4201-AA08-43EAE408E308}" type="datetimeFigureOut">
              <a:rPr lang="en-US" smtClean="0"/>
              <a:t>5/2/2017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1600268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0FE9B3-6ED8-4201-AA08-43EAE408E308}" type="datetimeFigureOut">
              <a:rPr lang="en-US" smtClean="0"/>
              <a:t>5/2/2017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2083534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FE9B3-6ED8-4201-AA08-43EAE408E308}" type="datetimeFigureOut">
              <a:rPr lang="en-US" smtClean="0"/>
              <a:t>5/2/2017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2676158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FE9B3-6ED8-4201-AA08-43EAE408E308}" type="datetimeFigureOut">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899557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FE9B3-6ED8-4201-AA08-43EAE408E308}" type="datetimeFigureOut">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2207404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FE9B3-6ED8-4201-AA08-43EAE408E30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3500406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FE9B3-6ED8-4201-AA08-43EAE408E30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2213192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2_Title Slide">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4" name="Rectangle 16"/>
          <p:cNvSpPr/>
          <p:nvPr/>
        </p:nvSpPr>
        <p:spPr>
          <a:xfrm>
            <a:off x="0" y="0"/>
            <a:ext cx="12192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56"/>
          <p:cNvSpPr>
            <a:spLocks noChangeArrowheads="1"/>
          </p:cNvSpPr>
          <p:nvPr/>
        </p:nvSpPr>
        <p:spPr bwMode="auto">
          <a:xfrm>
            <a:off x="0" y="1976439"/>
            <a:ext cx="12192000" cy="847725"/>
          </a:xfrm>
          <a:prstGeom prst="rect">
            <a:avLst/>
          </a:prstGeom>
          <a:solidFill>
            <a:srgbClr val="0067AC"/>
          </a:solidFill>
          <a:ln w="9525">
            <a:noFill/>
            <a:miter lim="800000"/>
            <a:headEnd/>
            <a:tailEnd/>
          </a:ln>
        </p:spPr>
        <p:txBody>
          <a:bodyPr/>
          <a:lstStyle/>
          <a:p>
            <a:pPr fontAlgn="auto">
              <a:spcBef>
                <a:spcPts val="0"/>
              </a:spcBef>
              <a:spcAft>
                <a:spcPts val="0"/>
              </a:spcAft>
              <a:defRPr/>
            </a:pPr>
            <a:endParaRPr lang="en-US" dirty="0">
              <a:solidFill>
                <a:srgbClr val="000000"/>
              </a:solidFill>
              <a:latin typeface="+mn-lt"/>
            </a:endParaRPr>
          </a:p>
        </p:txBody>
      </p:sp>
      <p:grpSp>
        <p:nvGrpSpPr>
          <p:cNvPr id="6" name="Group 5"/>
          <p:cNvGrpSpPr>
            <a:grpSpLocks noChangeAspect="1"/>
          </p:cNvGrpSpPr>
          <p:nvPr/>
        </p:nvGrpSpPr>
        <p:grpSpPr bwMode="auto">
          <a:xfrm>
            <a:off x="565151" y="428625"/>
            <a:ext cx="4349749" cy="376238"/>
            <a:chOff x="267" y="270"/>
            <a:chExt cx="2055" cy="237"/>
          </a:xfrm>
        </p:grpSpPr>
        <p:sp>
          <p:nvSpPr>
            <p:cNvPr id="7"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8"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9"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10"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11"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grpSp>
      <p:sp>
        <p:nvSpPr>
          <p:cNvPr id="12" name="Freeform 9"/>
          <p:cNvSpPr>
            <a:spLocks noEditPoints="1"/>
          </p:cNvSpPr>
          <p:nvPr/>
        </p:nvSpPr>
        <p:spPr bwMode="auto">
          <a:xfrm>
            <a:off x="10909301" y="425451"/>
            <a:ext cx="647700" cy="423863"/>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pic>
        <p:nvPicPr>
          <p:cNvPr id="13" name="Picture 4" descr="Q:\Repro 2\New guidelines 2011_12\Final 260411\PPT\OLD\050511\WMF\TATA Patter revised.wmf"/>
          <p:cNvPicPr>
            <a:picLocks noChangeAspect="1" noChangeArrowheads="1"/>
          </p:cNvPicPr>
          <p:nvPr/>
        </p:nvPicPr>
        <p:blipFill>
          <a:blip r:embed="rId2" cstate="print"/>
          <a:srcRect/>
          <a:stretch>
            <a:fillRect/>
          </a:stretch>
        </p:blipFill>
        <p:spPr bwMode="auto">
          <a:xfrm>
            <a:off x="0" y="1344614"/>
            <a:ext cx="3282951" cy="1260475"/>
          </a:xfrm>
          <a:prstGeom prst="rect">
            <a:avLst/>
          </a:prstGeom>
          <a:noFill/>
          <a:ln w="9525">
            <a:noFill/>
            <a:miter lim="800000"/>
            <a:headEnd/>
            <a:tailEnd/>
          </a:ln>
        </p:spPr>
      </p:pic>
      <p:sp>
        <p:nvSpPr>
          <p:cNvPr id="14" name="TextBox 14"/>
          <p:cNvSpPr txBox="1"/>
          <p:nvPr/>
        </p:nvSpPr>
        <p:spPr>
          <a:xfrm>
            <a:off x="448733" y="6334126"/>
            <a:ext cx="3251200" cy="207963"/>
          </a:xfrm>
          <a:prstGeom prst="rect">
            <a:avLst/>
          </a:prstGeom>
          <a:noFill/>
        </p:spPr>
        <p:txBody>
          <a:bodyPr>
            <a:spAutoFit/>
          </a:bodyPr>
          <a:lstStyle/>
          <a:p>
            <a:pPr fontAlgn="auto">
              <a:spcBef>
                <a:spcPts val="0"/>
              </a:spcBef>
              <a:spcAft>
                <a:spcPts val="0"/>
              </a:spcAft>
              <a:defRPr/>
            </a:pPr>
            <a:r>
              <a:rPr lang="en-US" sz="750" dirty="0">
                <a:solidFill>
                  <a:prstClr val="white"/>
                </a:solidFill>
                <a:latin typeface="+mn-lt"/>
              </a:rPr>
              <a:t>Copyright © 2014 Tata Consultancy Services Limited</a:t>
            </a:r>
          </a:p>
        </p:txBody>
      </p:sp>
      <p:sp>
        <p:nvSpPr>
          <p:cNvPr id="2" name="Title 1"/>
          <p:cNvSpPr>
            <a:spLocks noGrp="1"/>
          </p:cNvSpPr>
          <p:nvPr>
            <p:ph type="ctrTitle"/>
          </p:nvPr>
        </p:nvSpPr>
        <p:spPr>
          <a:xfrm>
            <a:off x="472683" y="3200401"/>
            <a:ext cx="103632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72683" y="3858638"/>
            <a:ext cx="10380133" cy="609600"/>
          </a:xfrm>
          <a:prstGeom prst="rect">
            <a:avLst/>
          </a:prstGeo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a:lstStyle/>
          <a:p>
            <a:endParaRPr lang="en-US"/>
          </a:p>
        </p:txBody>
      </p:sp>
      <p:sp>
        <p:nvSpPr>
          <p:cNvPr id="4" name="Date Placeholder 3"/>
          <p:cNvSpPr>
            <a:spLocks noGrp="1"/>
          </p:cNvSpPr>
          <p:nvPr>
            <p:ph type="dt" sz="half" idx="10"/>
          </p:nvPr>
        </p:nvSpPr>
        <p:spPr>
          <a:xfrm>
            <a:off x="8763000" y="6248400"/>
            <a:ext cx="2540000" cy="457200"/>
          </a:xfrm>
          <a:prstGeom prst="rect">
            <a:avLst/>
          </a:prstGeom>
        </p:spPr>
        <p:txBody>
          <a:bodyPr/>
          <a:lstStyle>
            <a:lvl1pPr>
              <a:defRPr/>
            </a:lvl1pPr>
          </a:lstStyle>
          <a:p>
            <a:endParaRPr lang="en-US" altLang="en-US"/>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vl1pPr>
          </a:lstStyle>
          <a:p>
            <a:r>
              <a:rPr lang="en-US" altLang="en-US"/>
              <a:t>Black Box Testing</a:t>
            </a:r>
          </a:p>
        </p:txBody>
      </p:sp>
      <p:sp>
        <p:nvSpPr>
          <p:cNvPr id="6" name="Slide Number Placeholder 5"/>
          <p:cNvSpPr>
            <a:spLocks noGrp="1"/>
          </p:cNvSpPr>
          <p:nvPr>
            <p:ph type="sldNum" sz="quarter" idx="12"/>
          </p:nvPr>
        </p:nvSpPr>
        <p:spPr>
          <a:xfrm>
            <a:off x="952500" y="6248400"/>
            <a:ext cx="2540000" cy="457200"/>
          </a:xfrm>
          <a:prstGeom prst="rect">
            <a:avLst/>
          </a:prstGeom>
        </p:spPr>
        <p:txBody>
          <a:bodyPr/>
          <a:lstStyle>
            <a:lvl1pPr>
              <a:defRPr/>
            </a:lvl1pPr>
          </a:lstStyle>
          <a:p>
            <a:fld id="{75D0F863-74E5-4A34-9AB6-63A4CB492FA6}" type="slidenum">
              <a:rPr lang="he-IL" altLang="en-US"/>
              <a:pPr/>
              <a:t>‹#›</a:t>
            </a:fld>
            <a:endParaRPr lang="en-US" altLang="en-US"/>
          </a:p>
        </p:txBody>
      </p:sp>
    </p:spTree>
    <p:extLst>
      <p:ext uri="{BB962C8B-B14F-4D97-AF65-F5344CB8AC3E}">
        <p14:creationId xmlns:p14="http://schemas.microsoft.com/office/powerpoint/2010/main" val="7151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0FE9B3-6ED8-4201-AA08-43EAE408E30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424880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FE9B3-6ED8-4201-AA08-43EAE408E30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385308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0FE9B3-6ED8-4201-AA08-43EAE408E30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71667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0FE9B3-6ED8-4201-AA08-43EAE408E308}" type="datetimeFigureOut">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40704156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304800" y="304800"/>
            <a:ext cx="4064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1" name="Rectangle 80"/>
          <p:cNvSpPr/>
          <p:nvPr/>
        </p:nvSpPr>
        <p:spPr>
          <a:xfrm>
            <a:off x="0" y="0"/>
            <a:ext cx="12192000" cy="762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220" name="Title Placeholder 1"/>
          <p:cNvSpPr>
            <a:spLocks noGrp="1"/>
          </p:cNvSpPr>
          <p:nvPr>
            <p:ph type="title"/>
          </p:nvPr>
        </p:nvSpPr>
        <p:spPr bwMode="auto">
          <a:xfrm>
            <a:off x="1625600" y="228601"/>
            <a:ext cx="100584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1" name="Text Placeholder 2"/>
          <p:cNvSpPr>
            <a:spLocks noGrp="1"/>
          </p:cNvSpPr>
          <p:nvPr>
            <p:ph type="body" idx="1"/>
          </p:nvPr>
        </p:nvSpPr>
        <p:spPr bwMode="auto">
          <a:xfrm>
            <a:off x="548218" y="1189038"/>
            <a:ext cx="11237383"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endParaRPr lang="en-US" smtClean="0"/>
          </a:p>
        </p:txBody>
      </p:sp>
      <p:sp>
        <p:nvSpPr>
          <p:cNvPr id="9" name="Rectangle 71"/>
          <p:cNvSpPr txBox="1">
            <a:spLocks noChangeArrowheads="1"/>
          </p:cNvSpPr>
          <p:nvPr/>
        </p:nvSpPr>
        <p:spPr bwMode="auto">
          <a:xfrm>
            <a:off x="10972801" y="6311901"/>
            <a:ext cx="884767"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3F5039A7-39C0-45BA-AF01-A0A954BE53F1}" type="slidenum">
              <a:rPr lang="en-US" sz="1200" smtClean="0">
                <a:solidFill>
                  <a:srgbClr val="000000"/>
                </a:solidFill>
                <a:latin typeface="+mn-lt"/>
              </a:rPr>
              <a:pPr algn="r" fontAlgn="auto">
                <a:spcBef>
                  <a:spcPts val="0"/>
                </a:spcBef>
                <a:spcAft>
                  <a:spcPts val="0"/>
                </a:spcAft>
                <a:defRPr/>
              </a:pPr>
              <a:t>‹#›</a:t>
            </a:fld>
            <a:r>
              <a:rPr lang="en-US" sz="1200" dirty="0" smtClean="0">
                <a:solidFill>
                  <a:srgbClr val="000000"/>
                </a:solidFill>
                <a:latin typeface="+mn-lt"/>
              </a:rPr>
              <a:t> </a:t>
            </a:r>
            <a:endParaRPr lang="en-US" sz="1200" dirty="0">
              <a:solidFill>
                <a:srgbClr val="000000"/>
              </a:solidFill>
              <a:latin typeface="+mn-lt"/>
            </a:endParaRPr>
          </a:p>
        </p:txBody>
      </p:sp>
      <p:grpSp>
        <p:nvGrpSpPr>
          <p:cNvPr id="9223" name="Group 8"/>
          <p:cNvGrpSpPr>
            <a:grpSpLocks noChangeAspect="1"/>
          </p:cNvGrpSpPr>
          <p:nvPr/>
        </p:nvGrpSpPr>
        <p:grpSpPr bwMode="auto">
          <a:xfrm>
            <a:off x="567268" y="6426200"/>
            <a:ext cx="3230033"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77" name="Freeform 9"/>
            <p:cNvSpPr>
              <a:spLocks noEditPoints="1"/>
            </p:cNvSpPr>
            <p:nvPr userDrawn="1"/>
          </p:nvSpPr>
          <p:spPr bwMode="auto">
            <a:xfrm>
              <a:off x="1355" y="3744"/>
              <a:ext cx="462" cy="79"/>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78" name="Freeform 10"/>
            <p:cNvSpPr>
              <a:spLocks noEditPoints="1"/>
            </p:cNvSpPr>
            <p:nvPr userDrawn="1"/>
          </p:nvSpPr>
          <p:spPr bwMode="auto">
            <a:xfrm>
              <a:off x="590" y="3744"/>
              <a:ext cx="737" cy="79"/>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grpSp>
      <p:sp>
        <p:nvSpPr>
          <p:cNvPr id="1027" name="AutoShape 3"/>
          <p:cNvSpPr>
            <a:spLocks noChangeAspect="1" noChangeArrowheads="1" noTextEdit="1"/>
          </p:cNvSpPr>
          <p:nvPr/>
        </p:nvSpPr>
        <p:spPr bwMode="auto">
          <a:xfrm>
            <a:off x="0" y="3810001"/>
            <a:ext cx="12192000" cy="1057275"/>
          </a:xfrm>
          <a:prstGeom prst="rect">
            <a:avLst/>
          </a:prstGeom>
          <a:noFill/>
          <a:ln w="9525">
            <a:noFill/>
            <a:miter lim="800000"/>
            <a:headEnd/>
            <a:tailEnd/>
          </a:ln>
        </p:spPr>
        <p:txBody>
          <a:bodyPr/>
          <a:lstStyle/>
          <a:p>
            <a:pPr fontAlgn="auto">
              <a:spcBef>
                <a:spcPts val="0"/>
              </a:spcBef>
              <a:spcAft>
                <a:spcPts val="0"/>
              </a:spcAft>
              <a:defRPr/>
            </a:pPr>
            <a:endParaRPr lang="en-US" dirty="0">
              <a:solidFill>
                <a:srgbClr val="000000"/>
              </a:solidFill>
              <a:latin typeface="+mn-lt"/>
            </a:endParaRPr>
          </a:p>
        </p:txBody>
      </p:sp>
      <p:pic>
        <p:nvPicPr>
          <p:cNvPr id="9225" name="Picture 2" descr="Q:\Repro 2\New guidelines 2011_12\Final 260411\PPT\OLD\050511\WMF\text slide pattern_2 boxes_060511.wmf"/>
          <p:cNvPicPr>
            <a:picLocks noChangeAspect="1" noChangeArrowheads="1"/>
          </p:cNvPicPr>
          <p:nvPr/>
        </p:nvPicPr>
        <p:blipFill>
          <a:blip r:embed="rId7" cstate="print"/>
          <a:srcRect/>
          <a:stretch>
            <a:fillRect/>
          </a:stretch>
        </p:blipFill>
        <p:spPr bwMode="auto">
          <a:xfrm>
            <a:off x="0" y="0"/>
            <a:ext cx="1659467" cy="762000"/>
          </a:xfrm>
          <a:prstGeom prst="rect">
            <a:avLst/>
          </a:prstGeom>
          <a:noFill/>
          <a:ln w="9525">
            <a:noFill/>
            <a:miter lim="800000"/>
            <a:headEnd/>
            <a:tailEnd/>
          </a:ln>
        </p:spPr>
      </p:pic>
      <p:sp>
        <p:nvSpPr>
          <p:cNvPr id="7" name="TextBox 6"/>
          <p:cNvSpPr txBox="1"/>
          <p:nvPr userDrawn="1"/>
        </p:nvSpPr>
        <p:spPr>
          <a:xfrm>
            <a:off x="5973234" y="6334125"/>
            <a:ext cx="872355" cy="215444"/>
          </a:xfrm>
          <a:prstGeom prst="rect">
            <a:avLst/>
          </a:prstGeom>
          <a:noFill/>
        </p:spPr>
        <p:txBody>
          <a:bodyPr wrap="none">
            <a:spAutoFit/>
          </a:bodyPr>
          <a:lstStyle/>
          <a:p>
            <a:pPr fontAlgn="auto">
              <a:spcBef>
                <a:spcPts val="0"/>
              </a:spcBef>
              <a:spcAft>
                <a:spcPts val="0"/>
              </a:spcAft>
              <a:defRPr/>
            </a:pPr>
            <a:r>
              <a:rPr lang="en-US" sz="800" dirty="0">
                <a:solidFill>
                  <a:srgbClr val="000000"/>
                </a:solidFill>
                <a:latin typeface="+mn-lt"/>
              </a:rPr>
              <a:t>TCS Confidential</a:t>
            </a:r>
          </a:p>
        </p:txBody>
      </p:sp>
    </p:spTree>
  </p:cSld>
  <p:clrMap bg1="lt1" tx1="dk1" bg2="lt2" tx2="dk2" accent1="accent1" accent2="accent2" accent3="accent3" accent4="accent4" accent5="accent5" accent6="accent6" hlink="hlink" folHlink="folHlink"/>
  <p:sldLayoutIdLst>
    <p:sldLayoutId id="2147484022" r:id="rId1"/>
    <p:sldLayoutId id="2147483968" r:id="rId2"/>
    <p:sldLayoutId id="2147483964" r:id="rId3"/>
    <p:sldLayoutId id="2147484023" r:id="rId4"/>
    <p:sldLayoutId id="2147484051" r:id="rId5"/>
  </p:sldLayoutIdLst>
  <p:hf sldNum="0" hdr="0" dt="0"/>
  <p:txStyles>
    <p:titleStyle>
      <a:lvl1pPr algn="l" rtl="0" eaLnBrk="0" fontAlgn="base" hangingPunct="0">
        <a:spcBef>
          <a:spcPct val="0"/>
        </a:spcBef>
        <a:spcAft>
          <a:spcPct val="0"/>
        </a:spcAft>
        <a:defRPr sz="2800" kern="120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200" algn="l" rtl="0" fontAlgn="base">
        <a:spcBef>
          <a:spcPct val="0"/>
        </a:spcBef>
        <a:spcAft>
          <a:spcPct val="0"/>
        </a:spcAft>
        <a:defRPr sz="2800">
          <a:solidFill>
            <a:schemeClr val="bg1"/>
          </a:solidFill>
          <a:latin typeface="Myriad Pro"/>
        </a:defRPr>
      </a:lvl6pPr>
      <a:lvl7pPr marL="914400" algn="l" rtl="0" fontAlgn="base">
        <a:spcBef>
          <a:spcPct val="0"/>
        </a:spcBef>
        <a:spcAft>
          <a:spcPct val="0"/>
        </a:spcAft>
        <a:defRPr sz="2800">
          <a:solidFill>
            <a:schemeClr val="bg1"/>
          </a:solidFill>
          <a:latin typeface="Myriad Pro"/>
        </a:defRPr>
      </a:lvl7pPr>
      <a:lvl8pPr marL="1371600" algn="l" rtl="0" fontAlgn="base">
        <a:spcBef>
          <a:spcPct val="0"/>
        </a:spcBef>
        <a:spcAft>
          <a:spcPct val="0"/>
        </a:spcAft>
        <a:defRPr sz="2800">
          <a:solidFill>
            <a:schemeClr val="bg1"/>
          </a:solidFill>
          <a:latin typeface="Myriad Pro"/>
        </a:defRPr>
      </a:lvl8pPr>
      <a:lvl9pPr marL="1828800" algn="l"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FE9B3-6ED8-4201-AA08-43EAE408E308}" type="datetimeFigureOut">
              <a:rPr lang="en-US" smtClean="0"/>
              <a:t>5/2/2017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8D0C3-1544-433C-94E3-5FFB16994E8D}" type="slidenum">
              <a:rPr lang="en-US" smtClean="0"/>
              <a:t>‹#›</a:t>
            </a:fld>
            <a:endParaRPr lang="en-US"/>
          </a:p>
        </p:txBody>
      </p:sp>
    </p:spTree>
    <p:extLst>
      <p:ext uri="{BB962C8B-B14F-4D97-AF65-F5344CB8AC3E}">
        <p14:creationId xmlns:p14="http://schemas.microsoft.com/office/powerpoint/2010/main" val="724945808"/>
      </p:ext>
    </p:extLst>
  </p:cSld>
  <p:clrMap bg1="lt1" tx1="dk1" bg2="lt2" tx2="dk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2466" name="Picture 3"/>
          <p:cNvPicPr>
            <a:picLocks noChangeAspect="1" noChangeArrowheads="1"/>
          </p:cNvPicPr>
          <p:nvPr/>
        </p:nvPicPr>
        <p:blipFill>
          <a:blip r:embed="rId3" cstate="print"/>
          <a:srcRect l="19376" t="20410" r="5469" b="9375"/>
          <a:stretch>
            <a:fillRect/>
          </a:stretch>
        </p:blipFill>
        <p:spPr bwMode="auto">
          <a:xfrm>
            <a:off x="-38100" y="1"/>
            <a:ext cx="12217400" cy="6848475"/>
          </a:xfrm>
          <a:prstGeom prst="rect">
            <a:avLst/>
          </a:prstGeom>
          <a:noFill/>
          <a:ln w="9525">
            <a:noFill/>
            <a:miter lim="800000"/>
            <a:headEnd/>
            <a:tailEnd/>
          </a:ln>
        </p:spPr>
      </p:pic>
      <p:sp>
        <p:nvSpPr>
          <p:cNvPr id="62467" name="Title Placeholder 1"/>
          <p:cNvSpPr>
            <a:spLocks noGrp="1"/>
          </p:cNvSpPr>
          <p:nvPr>
            <p:ph type="title"/>
          </p:nvPr>
        </p:nvSpPr>
        <p:spPr bwMode="auto">
          <a:xfrm>
            <a:off x="1706033" y="131764"/>
            <a:ext cx="9956800" cy="4778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2468" name="Text Placeholder 2"/>
          <p:cNvSpPr>
            <a:spLocks noGrp="1"/>
          </p:cNvSpPr>
          <p:nvPr>
            <p:ph type="body" idx="1"/>
          </p:nvPr>
        </p:nvSpPr>
        <p:spPr bwMode="auto">
          <a:xfrm>
            <a:off x="486833" y="90487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7" name="Slide Number Placeholder 5"/>
          <p:cNvSpPr>
            <a:spLocks noGrp="1"/>
          </p:cNvSpPr>
          <p:nvPr>
            <p:ph type="sldNum" sz="quarter" idx="4"/>
          </p:nvPr>
        </p:nvSpPr>
        <p:spPr>
          <a:xfrm>
            <a:off x="11459634" y="6492876"/>
            <a:ext cx="732367" cy="365125"/>
          </a:xfrm>
          <a:prstGeom prst="rect">
            <a:avLst/>
          </a:prstGeom>
        </p:spPr>
        <p:txBody>
          <a:bodyPr/>
          <a:lstStyle>
            <a:lvl1pPr algn="r" fontAlgn="auto">
              <a:spcBef>
                <a:spcPts val="0"/>
              </a:spcBef>
              <a:spcAft>
                <a:spcPts val="0"/>
              </a:spcAft>
              <a:defRPr sz="1400" b="1">
                <a:solidFill>
                  <a:prstClr val="black">
                    <a:lumMod val="65000"/>
                    <a:lumOff val="35000"/>
                  </a:prstClr>
                </a:solidFill>
                <a:latin typeface="+mn-lt"/>
              </a:defRPr>
            </a:lvl1pPr>
          </a:lstStyle>
          <a:p>
            <a:pPr>
              <a:defRPr/>
            </a:pPr>
            <a:fld id="{14AF0B94-086F-47C1-98F2-E327DE3BE10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38" r:id="rId1"/>
  </p:sldLayoutIdLst>
  <p:timing>
    <p:tnLst>
      <p:par>
        <p:cTn id="1" dur="indefinite" restart="never" nodeType="tmRoot"/>
      </p:par>
    </p:tnLst>
  </p:timing>
  <p:hf hdr="0" ftr="0" dt="0"/>
  <p:txStyles>
    <p:titleStyle>
      <a:lvl1pPr algn="l" rtl="0" eaLnBrk="0" fontAlgn="base" hangingPunct="0">
        <a:spcBef>
          <a:spcPct val="0"/>
        </a:spcBef>
        <a:spcAft>
          <a:spcPct val="0"/>
        </a:spcAft>
        <a:defRPr lang="en-US" sz="2800" kern="1200" dirty="0">
          <a:solidFill>
            <a:schemeClr val="bg1"/>
          </a:solidFill>
          <a:latin typeface="+mj-lt"/>
          <a:ea typeface="Segoe UI" pitchFamily="34" charset="0"/>
          <a:cs typeface="Segoe UI" pitchFamily="34" charset="0"/>
        </a:defRPr>
      </a:lvl1pPr>
      <a:lvl2pPr algn="l" rtl="0" eaLnBrk="0" fontAlgn="base" hangingPunct="0">
        <a:spcBef>
          <a:spcPct val="0"/>
        </a:spcBef>
        <a:spcAft>
          <a:spcPct val="0"/>
        </a:spcAft>
        <a:defRPr sz="2800">
          <a:solidFill>
            <a:schemeClr val="bg1"/>
          </a:solidFill>
          <a:latin typeface="Calibri" pitchFamily="34" charset="0"/>
          <a:ea typeface="Segoe UI"/>
          <a:cs typeface="Segoe UI" pitchFamily="34" charset="0"/>
        </a:defRPr>
      </a:lvl2pPr>
      <a:lvl3pPr algn="l" rtl="0" eaLnBrk="0" fontAlgn="base" hangingPunct="0">
        <a:spcBef>
          <a:spcPct val="0"/>
        </a:spcBef>
        <a:spcAft>
          <a:spcPct val="0"/>
        </a:spcAft>
        <a:defRPr sz="2800">
          <a:solidFill>
            <a:schemeClr val="bg1"/>
          </a:solidFill>
          <a:latin typeface="Calibri" pitchFamily="34" charset="0"/>
          <a:ea typeface="Segoe UI"/>
          <a:cs typeface="Segoe UI" pitchFamily="34" charset="0"/>
        </a:defRPr>
      </a:lvl3pPr>
      <a:lvl4pPr algn="l" rtl="0" eaLnBrk="0" fontAlgn="base" hangingPunct="0">
        <a:spcBef>
          <a:spcPct val="0"/>
        </a:spcBef>
        <a:spcAft>
          <a:spcPct val="0"/>
        </a:spcAft>
        <a:defRPr sz="2800">
          <a:solidFill>
            <a:schemeClr val="bg1"/>
          </a:solidFill>
          <a:latin typeface="Calibri" pitchFamily="34" charset="0"/>
          <a:ea typeface="Segoe UI"/>
          <a:cs typeface="Segoe UI" pitchFamily="34" charset="0"/>
        </a:defRPr>
      </a:lvl4pPr>
      <a:lvl5pPr algn="l" rtl="0" eaLnBrk="0" fontAlgn="base" hangingPunct="0">
        <a:spcBef>
          <a:spcPct val="0"/>
        </a:spcBef>
        <a:spcAft>
          <a:spcPct val="0"/>
        </a:spcAft>
        <a:defRPr sz="2800">
          <a:solidFill>
            <a:schemeClr val="bg1"/>
          </a:solidFill>
          <a:latin typeface="Calibri" pitchFamily="34" charset="0"/>
          <a:ea typeface="Segoe UI"/>
          <a:cs typeface="Segoe UI" pitchFamily="34" charset="0"/>
        </a:defRPr>
      </a:lvl5pPr>
      <a:lvl6pPr marL="457200" algn="ctr" rtl="0" fontAlgn="base">
        <a:spcBef>
          <a:spcPct val="0"/>
        </a:spcBef>
        <a:spcAft>
          <a:spcPct val="0"/>
        </a:spcAft>
        <a:defRPr sz="2800">
          <a:solidFill>
            <a:schemeClr val="bg1"/>
          </a:solidFill>
          <a:latin typeface="Segoe UI" pitchFamily="34" charset="0"/>
          <a:cs typeface="Segoe UI" pitchFamily="34" charset="0"/>
        </a:defRPr>
      </a:lvl6pPr>
      <a:lvl7pPr marL="914400" algn="ctr" rtl="0" fontAlgn="base">
        <a:spcBef>
          <a:spcPct val="0"/>
        </a:spcBef>
        <a:spcAft>
          <a:spcPct val="0"/>
        </a:spcAft>
        <a:defRPr sz="2800">
          <a:solidFill>
            <a:schemeClr val="bg1"/>
          </a:solidFill>
          <a:latin typeface="Segoe UI" pitchFamily="34" charset="0"/>
          <a:cs typeface="Segoe UI" pitchFamily="34" charset="0"/>
        </a:defRPr>
      </a:lvl7pPr>
      <a:lvl8pPr marL="1371600" algn="ctr" rtl="0" fontAlgn="base">
        <a:spcBef>
          <a:spcPct val="0"/>
        </a:spcBef>
        <a:spcAft>
          <a:spcPct val="0"/>
        </a:spcAft>
        <a:defRPr sz="2800">
          <a:solidFill>
            <a:schemeClr val="bg1"/>
          </a:solidFill>
          <a:latin typeface="Segoe UI" pitchFamily="34" charset="0"/>
          <a:cs typeface="Segoe UI" pitchFamily="34" charset="0"/>
        </a:defRPr>
      </a:lvl8pPr>
      <a:lvl9pPr marL="1828800" algn="ctr" rtl="0" fontAlgn="base">
        <a:spcBef>
          <a:spcPct val="0"/>
        </a:spcBef>
        <a:spcAft>
          <a:spcPct val="0"/>
        </a:spcAft>
        <a:defRPr sz="2800">
          <a:solidFill>
            <a:schemeClr val="bg1"/>
          </a:solidFill>
          <a:latin typeface="Segoe UI" pitchFamily="34" charset="0"/>
          <a:cs typeface="Segoe UI" pitchFamily="34" charset="0"/>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Segoe UI" pitchFamily="34" charset="0"/>
          <a:ea typeface="Segoe UI" pitchFamily="34" charset="0"/>
          <a:cs typeface="Segoe UI" pitchFamily="34" charset="0"/>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Segoe UI" pitchFamily="34" charset="0"/>
          <a:ea typeface="Segoe UI" pitchFamily="34" charset="0"/>
          <a:cs typeface="Segoe UI" pitchFamily="34" charset="0"/>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Segoe UI"/>
          <a:cs typeface="Segoe UI" pitchFamily="34" charset="0"/>
        </a:defRPr>
      </a:lvl3pPr>
      <a:lvl4pPr marL="1600200" indent="-228600" algn="l" rtl="0" eaLnBrk="0" fontAlgn="base" hangingPunct="0">
        <a:spcBef>
          <a:spcPct val="20000"/>
        </a:spcBef>
        <a:spcAft>
          <a:spcPct val="0"/>
        </a:spcAft>
        <a:buChar char="–"/>
        <a:defRPr sz="2000">
          <a:solidFill>
            <a:schemeClr val="tx1"/>
          </a:solidFill>
          <a:latin typeface="Arial" charset="0"/>
          <a:ea typeface="Segoe UI"/>
          <a:cs typeface="Segoe UI" pitchFamily="34" charset="0"/>
        </a:defRPr>
      </a:lvl4pPr>
      <a:lvl5pPr marL="2057400" indent="-228600" algn="l" rtl="0" eaLnBrk="0" fontAlgn="base" hangingPunct="0">
        <a:spcBef>
          <a:spcPct val="20000"/>
        </a:spcBef>
        <a:spcAft>
          <a:spcPct val="0"/>
        </a:spcAft>
        <a:buChar char="»"/>
        <a:defRPr sz="2000">
          <a:solidFill>
            <a:schemeClr val="tx1"/>
          </a:solidFill>
          <a:latin typeface="Arial" charset="0"/>
          <a:ea typeface="Segoe UI"/>
          <a:cs typeface="Segoe UI" pitchFamily="34" charset="0"/>
        </a:defRPr>
      </a:lvl5pPr>
      <a:lvl6pPr marL="2514600" indent="-228600" algn="l" rtl="0" eaLnBrk="0" fontAlgn="base" hangingPunct="0">
        <a:spcBef>
          <a:spcPct val="20000"/>
        </a:spcBef>
        <a:spcAft>
          <a:spcPct val="0"/>
        </a:spcAft>
        <a:buChar char="»"/>
        <a:defRPr sz="2000">
          <a:solidFill>
            <a:schemeClr val="tx1"/>
          </a:solidFill>
          <a:latin typeface="Arial" charset="0"/>
          <a:cs typeface="Segoe UI" pitchFamily="34" charset="0"/>
        </a:defRPr>
      </a:lvl6pPr>
      <a:lvl7pPr marL="2971800" indent="-228600" algn="l" rtl="0" eaLnBrk="0" fontAlgn="base" hangingPunct="0">
        <a:spcBef>
          <a:spcPct val="20000"/>
        </a:spcBef>
        <a:spcAft>
          <a:spcPct val="0"/>
        </a:spcAft>
        <a:buChar char="»"/>
        <a:defRPr sz="2000">
          <a:solidFill>
            <a:schemeClr val="tx1"/>
          </a:solidFill>
          <a:latin typeface="Arial" charset="0"/>
          <a:cs typeface="Segoe UI" pitchFamily="34" charset="0"/>
        </a:defRPr>
      </a:lvl7pPr>
      <a:lvl8pPr marL="3429000" indent="-228600" algn="l" rtl="0" eaLnBrk="0" fontAlgn="base" hangingPunct="0">
        <a:spcBef>
          <a:spcPct val="20000"/>
        </a:spcBef>
        <a:spcAft>
          <a:spcPct val="0"/>
        </a:spcAft>
        <a:buChar char="»"/>
        <a:defRPr sz="2000">
          <a:solidFill>
            <a:schemeClr val="tx1"/>
          </a:solidFill>
          <a:latin typeface="Arial" charset="0"/>
          <a:cs typeface="Segoe UI" pitchFamily="34" charset="0"/>
        </a:defRPr>
      </a:lvl8pPr>
      <a:lvl9pPr marL="3886200" indent="-228600" algn="l" rtl="0" eaLnBrk="0" fontAlgn="base" hangingPunct="0">
        <a:spcBef>
          <a:spcPct val="20000"/>
        </a:spcBef>
        <a:spcAft>
          <a:spcPct val="0"/>
        </a:spcAft>
        <a:buChar char="»"/>
        <a:defRPr sz="2000">
          <a:solidFill>
            <a:schemeClr val="tx1"/>
          </a:solidFill>
          <a:latin typeface="Arial" charset="0"/>
          <a:cs typeface="Segoe UI" pitchFamily="34"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Testing – Quality Assurance</a:t>
            </a:r>
            <a:endParaRPr lang="en-US" dirty="0"/>
          </a:p>
        </p:txBody>
      </p:sp>
      <p:sp>
        <p:nvSpPr>
          <p:cNvPr id="3" name="Subtitle 2"/>
          <p:cNvSpPr>
            <a:spLocks noGrp="1"/>
          </p:cNvSpPr>
          <p:nvPr>
            <p:ph type="subTitle" idx="1"/>
          </p:nvPr>
        </p:nvSpPr>
        <p:spPr/>
        <p:txBody>
          <a:bodyPr/>
          <a:lstStyle/>
          <a:p>
            <a:r>
              <a:rPr lang="en-US" dirty="0" smtClean="0"/>
              <a:t>27-April-2017</a:t>
            </a:r>
            <a:endParaRPr lang="en-US" dirty="0"/>
          </a:p>
        </p:txBody>
      </p:sp>
    </p:spTree>
    <p:extLst>
      <p:ext uri="{BB962C8B-B14F-4D97-AF65-F5344CB8AC3E}">
        <p14:creationId xmlns:p14="http://schemas.microsoft.com/office/powerpoint/2010/main" val="2298206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&amp; When to Perform </a:t>
            </a:r>
            <a:r>
              <a:rPr lang="en-US" dirty="0" smtClean="0"/>
              <a:t>Integration Testing</a:t>
            </a:r>
            <a:endParaRPr lang="en-US" dirty="0"/>
          </a:p>
        </p:txBody>
      </p:sp>
      <p:sp>
        <p:nvSpPr>
          <p:cNvPr id="3" name="Content Placeholder 2"/>
          <p:cNvSpPr>
            <a:spLocks noGrp="1"/>
          </p:cNvSpPr>
          <p:nvPr>
            <p:ph idx="1"/>
          </p:nvPr>
        </p:nvSpPr>
        <p:spPr/>
        <p:txBody>
          <a:bodyPr/>
          <a:lstStyle/>
          <a:p>
            <a:r>
              <a:rPr lang="en-US" dirty="0" smtClean="0"/>
              <a:t>Why Integration Testing ?</a:t>
            </a:r>
          </a:p>
          <a:p>
            <a:pPr lvl="1"/>
            <a:r>
              <a:rPr lang="en-US" dirty="0" smtClean="0"/>
              <a:t>Fields </a:t>
            </a:r>
            <a:r>
              <a:rPr lang="en-US" dirty="0"/>
              <a:t>are defined differently. For instance, one </a:t>
            </a:r>
            <a:r>
              <a:rPr lang="en-US" dirty="0" smtClean="0"/>
              <a:t>system assumes </a:t>
            </a:r>
            <a:r>
              <a:rPr lang="en-US" dirty="0"/>
              <a:t>a field can hold 10 characters, while another </a:t>
            </a:r>
            <a:r>
              <a:rPr lang="en-US" dirty="0" smtClean="0"/>
              <a:t>system is </a:t>
            </a:r>
            <a:r>
              <a:rPr lang="en-US" dirty="0"/>
              <a:t>programmed to hold </a:t>
            </a:r>
            <a:r>
              <a:rPr lang="en-US" dirty="0" smtClean="0"/>
              <a:t>11</a:t>
            </a:r>
          </a:p>
          <a:p>
            <a:pPr lvl="1"/>
            <a:r>
              <a:rPr lang="en-US" dirty="0" smtClean="0"/>
              <a:t>One system expects </a:t>
            </a:r>
            <a:r>
              <a:rPr lang="en-US" dirty="0"/>
              <a:t>a phone number to be 10 digits. Another expects the phone number to include the </a:t>
            </a:r>
            <a:r>
              <a:rPr lang="en-US" dirty="0" smtClean="0"/>
              <a:t>dashes</a:t>
            </a:r>
          </a:p>
          <a:p>
            <a:pPr lvl="1"/>
            <a:r>
              <a:rPr lang="en-US" dirty="0"/>
              <a:t>The modules still have errors that were not uncovered in </a:t>
            </a:r>
            <a:r>
              <a:rPr lang="en-US" dirty="0" smtClean="0"/>
              <a:t>unit/system testing</a:t>
            </a:r>
          </a:p>
          <a:p>
            <a:pPr lvl="1"/>
            <a:endParaRPr lang="en-US" dirty="0" smtClean="0"/>
          </a:p>
          <a:p>
            <a:r>
              <a:rPr lang="en-US" dirty="0" smtClean="0"/>
              <a:t>When to Perform Integration Testing</a:t>
            </a:r>
          </a:p>
          <a:p>
            <a:pPr lvl="1"/>
            <a:r>
              <a:rPr lang="en-US" dirty="0"/>
              <a:t> Unit and System testing has been completed and </a:t>
            </a:r>
            <a:r>
              <a:rPr lang="en-US" dirty="0" smtClean="0"/>
              <a:t>signed-off for all the systems</a:t>
            </a:r>
          </a:p>
          <a:p>
            <a:pPr lvl="1"/>
            <a:r>
              <a:rPr lang="en-US" dirty="0" smtClean="0"/>
              <a:t>All </a:t>
            </a:r>
            <a:r>
              <a:rPr lang="en-US" dirty="0"/>
              <a:t>code and applications are present in the </a:t>
            </a:r>
            <a:r>
              <a:rPr lang="en-US" dirty="0" smtClean="0"/>
              <a:t>environment</a:t>
            </a:r>
          </a:p>
          <a:p>
            <a:pPr lvl="1"/>
            <a:r>
              <a:rPr lang="en-US" dirty="0" smtClean="0"/>
              <a:t>All </a:t>
            </a:r>
            <a:r>
              <a:rPr lang="en-US" dirty="0"/>
              <a:t>test cases have been documented and approved</a:t>
            </a:r>
            <a:endParaRPr lang="en-US" dirty="0" smtClean="0"/>
          </a:p>
          <a:p>
            <a:endParaRPr lang="en-US" dirty="0"/>
          </a:p>
        </p:txBody>
      </p:sp>
    </p:spTree>
    <p:extLst>
      <p:ext uri="{BB962C8B-B14F-4D97-AF65-F5344CB8AC3E}">
        <p14:creationId xmlns:p14="http://schemas.microsoft.com/office/powerpoint/2010/main" val="27355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&amp; Integration Testing Scenario</a:t>
            </a:r>
            <a:endParaRPr lang="en-US" dirty="0"/>
          </a:p>
        </p:txBody>
      </p:sp>
      <p:sp>
        <p:nvSpPr>
          <p:cNvPr id="3" name="Content Placeholder 2"/>
          <p:cNvSpPr>
            <a:spLocks noGrp="1"/>
          </p:cNvSpPr>
          <p:nvPr>
            <p:ph idx="1"/>
          </p:nvPr>
        </p:nvSpPr>
        <p:spPr/>
        <p:txBody>
          <a:bodyPr/>
          <a:lstStyle/>
          <a:p>
            <a:r>
              <a:rPr lang="en-US" dirty="0" smtClean="0"/>
              <a:t>User Story</a:t>
            </a:r>
          </a:p>
          <a:p>
            <a:pPr lvl="1"/>
            <a:r>
              <a:rPr lang="en-US" dirty="0" smtClean="0"/>
              <a:t>CUB has implemented a new feature by allowing foreigners able to open new account in any of CUB branches in Taiwan with proper visa/residency documents</a:t>
            </a:r>
          </a:p>
          <a:p>
            <a:endParaRPr lang="en-US" dirty="0"/>
          </a:p>
          <a:p>
            <a:r>
              <a:rPr lang="en-US" dirty="0" smtClean="0"/>
              <a:t>How do we perform System Testing ?</a:t>
            </a:r>
          </a:p>
          <a:p>
            <a:endParaRPr lang="en-US" dirty="0"/>
          </a:p>
          <a:p>
            <a:r>
              <a:rPr lang="en-US" dirty="0" smtClean="0"/>
              <a:t>How do we perform Integration Testing ?</a:t>
            </a:r>
            <a:endParaRPr lang="en-US" dirty="0"/>
          </a:p>
        </p:txBody>
      </p:sp>
    </p:spTree>
    <p:extLst>
      <p:ext uri="{BB962C8B-B14F-4D97-AF65-F5344CB8AC3E}">
        <p14:creationId xmlns:p14="http://schemas.microsoft.com/office/powerpoint/2010/main" val="2880890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fld id="{A87F2679-16FD-4FCA-A1DC-C5E65AA8AE07}" type="slidenum">
              <a:rPr lang="he-IL" altLang="en-US"/>
              <a:pPr/>
              <a:t>12</a:t>
            </a:fld>
            <a:endParaRPr lang="en-US" altLang="en-US"/>
          </a:p>
        </p:txBody>
      </p:sp>
      <p:sp>
        <p:nvSpPr>
          <p:cNvPr id="21506" name="Rectangle 2"/>
          <p:cNvSpPr>
            <a:spLocks noGrp="1" noChangeArrowheads="1"/>
          </p:cNvSpPr>
          <p:nvPr>
            <p:ph type="title"/>
          </p:nvPr>
        </p:nvSpPr>
        <p:spPr>
          <a:xfrm>
            <a:off x="914400" y="76200"/>
            <a:ext cx="10363200" cy="762000"/>
          </a:xfrm>
        </p:spPr>
        <p:txBody>
          <a:bodyPr/>
          <a:lstStyle/>
          <a:p>
            <a:r>
              <a:rPr lang="en-US" altLang="en-US" sz="3600" dirty="0" smtClean="0">
                <a:latin typeface="Arial" panose="020B0604020202020204" pitchFamily="34" charset="0"/>
              </a:rPr>
              <a:t>Example Test Case</a:t>
            </a:r>
            <a:endParaRPr lang="en-US" altLang="en-US" sz="3600" dirty="0">
              <a:latin typeface="Arial" panose="020B0604020202020204" pitchFamily="34" charset="0"/>
            </a:endParaRPr>
          </a:p>
        </p:txBody>
      </p:sp>
      <p:graphicFrame>
        <p:nvGraphicFramePr>
          <p:cNvPr id="21631" name="Group 127"/>
          <p:cNvGraphicFramePr>
            <a:graphicFrameLocks noGrp="1"/>
          </p:cNvGraphicFramePr>
          <p:nvPr>
            <p:ph type="tbl" idx="1"/>
            <p:extLst>
              <p:ext uri="{D42A27DB-BD31-4B8C-83A1-F6EECF244321}">
                <p14:modId xmlns:p14="http://schemas.microsoft.com/office/powerpoint/2010/main" val="930637006"/>
              </p:ext>
            </p:extLst>
          </p:nvPr>
        </p:nvGraphicFramePr>
        <p:xfrm>
          <a:off x="2316163" y="1033460"/>
          <a:ext cx="7740650" cy="4971798"/>
        </p:xfrm>
        <a:graphic>
          <a:graphicData uri="http://schemas.openxmlformats.org/drawingml/2006/table">
            <a:tbl>
              <a:tblPr rtl="1"/>
              <a:tblGrid>
                <a:gridCol w="3870325"/>
                <a:gridCol w="2938463"/>
                <a:gridCol w="931862"/>
              </a:tblGrid>
              <a:tr h="365125">
                <a:tc gridSpan="3">
                  <a:txBody>
                    <a:bodyPr/>
                    <a:lstStyle>
                      <a:lvl1pPr algn="l" rtl="0">
                        <a:spcBef>
                          <a:spcPct val="20000"/>
                        </a:spcBef>
                        <a:defRPr sz="2800">
                          <a:solidFill>
                            <a:schemeClr val="tx1"/>
                          </a:solidFill>
                          <a:latin typeface="Times New Roman" panose="02020603050405020304" pitchFamily="18" charset="0"/>
                          <a:cs typeface="Arial" panose="020B0604020202020204" pitchFamily="34" charset="0"/>
                        </a:defRPr>
                      </a:lvl1pPr>
                      <a:lvl2pPr algn="l" rtl="0">
                        <a:spcBef>
                          <a:spcPct val="20000"/>
                        </a:spcBef>
                        <a:defRPr sz="2400">
                          <a:solidFill>
                            <a:schemeClr val="tx1"/>
                          </a:solidFill>
                          <a:latin typeface="Times New Roman" panose="02020603050405020304" pitchFamily="18" charset="0"/>
                          <a:cs typeface="Arial" panose="020B0604020202020204" pitchFamily="34" charset="0"/>
                        </a:defRPr>
                      </a:lvl2pPr>
                      <a:lvl3pPr algn="l" rtl="0">
                        <a:spcBef>
                          <a:spcPct val="20000"/>
                        </a:spcBef>
                        <a:defRPr sz="2000">
                          <a:solidFill>
                            <a:schemeClr val="tx1"/>
                          </a:solidFill>
                          <a:latin typeface="Times New Roman" panose="02020603050405020304" pitchFamily="18" charset="0"/>
                          <a:cs typeface="Arial" panose="020B0604020202020204" pitchFamily="34" charset="0"/>
                        </a:defRPr>
                      </a:lvl3pPr>
                      <a:lvl4pPr algn="l" rtl="0">
                        <a:spcBef>
                          <a:spcPct val="20000"/>
                        </a:spcBef>
                        <a:defRPr>
                          <a:solidFill>
                            <a:schemeClr val="tx1"/>
                          </a:solidFill>
                          <a:latin typeface="Times New Roman" panose="02020603050405020304" pitchFamily="18" charset="0"/>
                          <a:cs typeface="Arial" panose="020B0604020202020204" pitchFamily="34" charset="0"/>
                        </a:defRPr>
                      </a:lvl4pPr>
                      <a:lvl5pPr algn="l" rtl="0">
                        <a:spcBef>
                          <a:spcPct val="20000"/>
                        </a:spcBef>
                        <a:defRPr>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rPr>
                        <a:t>Test case ID: </a:t>
                      </a:r>
                      <a:r>
                        <a:rPr kumimoji="0" lang="en-US" altLang="en-US" sz="1600" b="0" i="0" u="none" strike="noStrike" cap="none" normalizeH="0" baseline="0" dirty="0" smtClean="0">
                          <a:ln>
                            <a:noFill/>
                          </a:ln>
                          <a:solidFill>
                            <a:schemeClr val="bg1">
                              <a:lumMod val="65000"/>
                            </a:schemeClr>
                          </a:solidFill>
                          <a:effectLst/>
                          <a:latin typeface="Times New Roman" panose="02020603050405020304" pitchFamily="18" charset="0"/>
                          <a:cs typeface="Arial" panose="020B0604020202020204" pitchFamily="34" charset="0"/>
                        </a:rPr>
                        <a:t>123_Add_New_Foreign_Account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630238">
                <a:tc gridSpan="3">
                  <a:txBody>
                    <a:bodyPr/>
                    <a:lstStyle>
                      <a:lvl1pPr algn="l" rtl="0">
                        <a:spcBef>
                          <a:spcPct val="20000"/>
                        </a:spcBef>
                        <a:defRPr sz="2800">
                          <a:solidFill>
                            <a:schemeClr val="tx1"/>
                          </a:solidFill>
                          <a:latin typeface="Times New Roman" panose="02020603050405020304" pitchFamily="18" charset="0"/>
                          <a:cs typeface="Arial" panose="020B0604020202020204" pitchFamily="34" charset="0"/>
                        </a:defRPr>
                      </a:lvl1pPr>
                      <a:lvl2pPr algn="l" rtl="0">
                        <a:spcBef>
                          <a:spcPct val="20000"/>
                        </a:spcBef>
                        <a:defRPr sz="2400">
                          <a:solidFill>
                            <a:schemeClr val="tx1"/>
                          </a:solidFill>
                          <a:latin typeface="Times New Roman" panose="02020603050405020304" pitchFamily="18" charset="0"/>
                          <a:cs typeface="Arial" panose="020B0604020202020204" pitchFamily="34" charset="0"/>
                        </a:defRPr>
                      </a:lvl2pPr>
                      <a:lvl3pPr algn="l" rtl="0">
                        <a:spcBef>
                          <a:spcPct val="20000"/>
                        </a:spcBef>
                        <a:defRPr sz="2000">
                          <a:solidFill>
                            <a:schemeClr val="tx1"/>
                          </a:solidFill>
                          <a:latin typeface="Times New Roman" panose="02020603050405020304" pitchFamily="18" charset="0"/>
                          <a:cs typeface="Arial" panose="020B0604020202020204" pitchFamily="34" charset="0"/>
                        </a:defRPr>
                      </a:lvl3pPr>
                      <a:lvl4pPr algn="l" rtl="0">
                        <a:spcBef>
                          <a:spcPct val="20000"/>
                        </a:spcBef>
                        <a:defRPr>
                          <a:solidFill>
                            <a:schemeClr val="tx1"/>
                          </a:solidFill>
                          <a:latin typeface="Times New Roman" panose="02020603050405020304" pitchFamily="18" charset="0"/>
                          <a:cs typeface="Arial" panose="020B0604020202020204" pitchFamily="34" charset="0"/>
                        </a:defRPr>
                      </a:lvl4pPr>
                      <a:lvl5pPr algn="l" rtl="0">
                        <a:spcBef>
                          <a:spcPct val="20000"/>
                        </a:spcBef>
                        <a:defRPr>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rPr>
                        <a:t>Pre-conditions:  </a:t>
                      </a:r>
                      <a:r>
                        <a:rPr kumimoji="0" lang="en-US" altLang="en-US" sz="1600" b="0" i="0" u="none" strike="noStrike" cap="none" normalizeH="0" baseline="0" dirty="0" smtClean="0">
                          <a:ln>
                            <a:noFill/>
                          </a:ln>
                          <a:solidFill>
                            <a:schemeClr val="bg1">
                              <a:lumMod val="65000"/>
                            </a:schemeClr>
                          </a:solidFill>
                          <a:effectLst/>
                          <a:latin typeface="Times New Roman" panose="02020603050405020304" pitchFamily="18" charset="0"/>
                          <a:cs typeface="Arial" panose="020B0604020202020204" pitchFamily="34" charset="0"/>
                        </a:rPr>
                        <a:t>Condition-1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bg1">
                              <a:lumMod val="65000"/>
                            </a:schemeClr>
                          </a:solidFill>
                          <a:effectLst/>
                          <a:latin typeface="Times New Roman" panose="02020603050405020304" pitchFamily="18" charset="0"/>
                          <a:cs typeface="Arial" panose="020B0604020202020204" pitchFamily="34" charset="0"/>
                        </a:rPr>
                        <a:t>                           Condition-2</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85763">
                <a:tc gridSpan="3">
                  <a:txBody>
                    <a:bodyPr/>
                    <a:lstStyle>
                      <a:lvl1pPr algn="l" rtl="0">
                        <a:spcBef>
                          <a:spcPct val="20000"/>
                        </a:spcBef>
                        <a:defRPr sz="2800">
                          <a:solidFill>
                            <a:schemeClr val="tx1"/>
                          </a:solidFill>
                          <a:latin typeface="Times New Roman" panose="02020603050405020304" pitchFamily="18" charset="0"/>
                          <a:cs typeface="Arial" panose="020B0604020202020204" pitchFamily="34" charset="0"/>
                        </a:defRPr>
                      </a:lvl1pPr>
                      <a:lvl2pPr algn="l" rtl="0">
                        <a:spcBef>
                          <a:spcPct val="20000"/>
                        </a:spcBef>
                        <a:defRPr sz="2400">
                          <a:solidFill>
                            <a:schemeClr val="tx1"/>
                          </a:solidFill>
                          <a:latin typeface="Times New Roman" panose="02020603050405020304" pitchFamily="18" charset="0"/>
                          <a:cs typeface="Arial" panose="020B0604020202020204" pitchFamily="34" charset="0"/>
                        </a:defRPr>
                      </a:lvl2pPr>
                      <a:lvl3pPr algn="l" rtl="0">
                        <a:spcBef>
                          <a:spcPct val="20000"/>
                        </a:spcBef>
                        <a:defRPr sz="2000">
                          <a:solidFill>
                            <a:schemeClr val="tx1"/>
                          </a:solidFill>
                          <a:latin typeface="Times New Roman" panose="02020603050405020304" pitchFamily="18" charset="0"/>
                          <a:cs typeface="Arial" panose="020B0604020202020204" pitchFamily="34" charset="0"/>
                        </a:defRPr>
                      </a:lvl3pPr>
                      <a:lvl4pPr algn="l" rtl="0">
                        <a:spcBef>
                          <a:spcPct val="20000"/>
                        </a:spcBef>
                        <a:defRPr>
                          <a:solidFill>
                            <a:schemeClr val="tx1"/>
                          </a:solidFill>
                          <a:latin typeface="Times New Roman" panose="02020603050405020304" pitchFamily="18" charset="0"/>
                          <a:cs typeface="Arial" panose="020B0604020202020204" pitchFamily="34" charset="0"/>
                        </a:defRPr>
                      </a:lvl4pPr>
                      <a:lvl5pPr algn="l" rtl="0">
                        <a:spcBef>
                          <a:spcPct val="20000"/>
                        </a:spcBef>
                        <a:defRPr>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rPr>
                        <a:t>Scenario: Creating a new foreign customer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65125">
                <a:tc>
                  <a:txBody>
                    <a:bodyPr/>
                    <a:lstStyle>
                      <a:lvl1pPr algn="l" rtl="0">
                        <a:spcBef>
                          <a:spcPct val="20000"/>
                        </a:spcBef>
                        <a:defRPr sz="2800">
                          <a:solidFill>
                            <a:schemeClr val="tx1"/>
                          </a:solidFill>
                          <a:latin typeface="Times New Roman" panose="02020603050405020304" pitchFamily="18" charset="0"/>
                          <a:cs typeface="Arial" panose="020B0604020202020204" pitchFamily="34" charset="0"/>
                        </a:defRPr>
                      </a:lvl1pPr>
                      <a:lvl2pPr algn="l" rtl="0">
                        <a:spcBef>
                          <a:spcPct val="20000"/>
                        </a:spcBef>
                        <a:defRPr sz="2400">
                          <a:solidFill>
                            <a:schemeClr val="tx1"/>
                          </a:solidFill>
                          <a:latin typeface="Times New Roman" panose="02020603050405020304" pitchFamily="18" charset="0"/>
                          <a:cs typeface="Arial" panose="020B0604020202020204" pitchFamily="34" charset="0"/>
                        </a:defRPr>
                      </a:lvl2pPr>
                      <a:lvl3pPr algn="l" rtl="0">
                        <a:spcBef>
                          <a:spcPct val="20000"/>
                        </a:spcBef>
                        <a:defRPr sz="2000">
                          <a:solidFill>
                            <a:schemeClr val="tx1"/>
                          </a:solidFill>
                          <a:latin typeface="Times New Roman" panose="02020603050405020304" pitchFamily="18" charset="0"/>
                          <a:cs typeface="Arial" panose="020B0604020202020204" pitchFamily="34" charset="0"/>
                        </a:defRPr>
                      </a:lvl3pPr>
                      <a:lvl4pPr algn="l" rtl="0">
                        <a:spcBef>
                          <a:spcPct val="20000"/>
                        </a:spcBef>
                        <a:defRPr>
                          <a:solidFill>
                            <a:schemeClr val="tx1"/>
                          </a:solidFill>
                          <a:latin typeface="Times New Roman" panose="02020603050405020304" pitchFamily="18" charset="0"/>
                          <a:cs typeface="Arial" panose="020B0604020202020204" pitchFamily="34" charset="0"/>
                        </a:defRPr>
                      </a:lvl4pPr>
                      <a:lvl5pPr algn="l" rtl="0">
                        <a:spcBef>
                          <a:spcPct val="20000"/>
                        </a:spcBef>
                        <a:defRPr>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bg1"/>
                          </a:solidFill>
                          <a:effectLst/>
                          <a:latin typeface="Times New Roman" panose="02020603050405020304" pitchFamily="18" charset="0"/>
                          <a:cs typeface="Arial" panose="020B0604020202020204" pitchFamily="34" charset="0"/>
                        </a:rPr>
                        <a:t>Expected result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gridSpan="2">
                  <a:txBody>
                    <a:bodyPr/>
                    <a:lstStyle>
                      <a:lvl1pPr algn="l" rtl="0">
                        <a:spcBef>
                          <a:spcPct val="20000"/>
                        </a:spcBef>
                        <a:defRPr sz="2800">
                          <a:solidFill>
                            <a:schemeClr val="tx1"/>
                          </a:solidFill>
                          <a:latin typeface="Times New Roman" panose="02020603050405020304" pitchFamily="18" charset="0"/>
                          <a:cs typeface="Arial" panose="020B0604020202020204" pitchFamily="34" charset="0"/>
                        </a:defRPr>
                      </a:lvl1pPr>
                      <a:lvl2pPr algn="l" rtl="0">
                        <a:spcBef>
                          <a:spcPct val="20000"/>
                        </a:spcBef>
                        <a:defRPr sz="2400">
                          <a:solidFill>
                            <a:schemeClr val="tx1"/>
                          </a:solidFill>
                          <a:latin typeface="Times New Roman" panose="02020603050405020304" pitchFamily="18" charset="0"/>
                          <a:cs typeface="Arial" panose="020B0604020202020204" pitchFamily="34" charset="0"/>
                        </a:defRPr>
                      </a:lvl2pPr>
                      <a:lvl3pPr algn="l" rtl="0">
                        <a:spcBef>
                          <a:spcPct val="20000"/>
                        </a:spcBef>
                        <a:defRPr sz="2000">
                          <a:solidFill>
                            <a:schemeClr val="tx1"/>
                          </a:solidFill>
                          <a:latin typeface="Times New Roman" panose="02020603050405020304" pitchFamily="18" charset="0"/>
                          <a:cs typeface="Arial" panose="020B0604020202020204" pitchFamily="34" charset="0"/>
                        </a:defRPr>
                      </a:lvl3pPr>
                      <a:lvl4pPr algn="l" rtl="0">
                        <a:spcBef>
                          <a:spcPct val="20000"/>
                        </a:spcBef>
                        <a:defRPr>
                          <a:solidFill>
                            <a:schemeClr val="tx1"/>
                          </a:solidFill>
                          <a:latin typeface="Times New Roman" panose="02020603050405020304" pitchFamily="18" charset="0"/>
                          <a:cs typeface="Arial" panose="020B0604020202020204" pitchFamily="34" charset="0"/>
                        </a:defRPr>
                      </a:lvl4pPr>
                      <a:lvl5pPr algn="l" rtl="0">
                        <a:spcBef>
                          <a:spcPct val="20000"/>
                        </a:spcBef>
                        <a:defRPr>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bg1"/>
                          </a:solidFill>
                          <a:effectLst/>
                          <a:latin typeface="Times New Roman" panose="02020603050405020304" pitchFamily="18" charset="0"/>
                          <a:cs typeface="Arial" panose="020B0604020202020204" pitchFamily="34" charset="0"/>
                        </a:rPr>
                        <a:t>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hMerge="1">
                  <a:txBody>
                    <a:bodyPr/>
                    <a:lstStyle/>
                    <a:p>
                      <a:endParaRPr lang="en-US"/>
                    </a:p>
                  </a:txBody>
                  <a:tcPr/>
                </a:tc>
              </a:tr>
              <a:tr h="365125">
                <a:tc>
                  <a:txBody>
                    <a:bodyPr/>
                    <a:lstStyle>
                      <a:lvl1pPr algn="l" rtl="0">
                        <a:spcBef>
                          <a:spcPct val="20000"/>
                        </a:spcBef>
                        <a:defRPr sz="2800">
                          <a:solidFill>
                            <a:schemeClr val="tx1"/>
                          </a:solidFill>
                          <a:latin typeface="Times New Roman" panose="02020603050405020304" pitchFamily="18" charset="0"/>
                          <a:cs typeface="Arial" panose="020B0604020202020204" pitchFamily="34" charset="0"/>
                        </a:defRPr>
                      </a:lvl1pPr>
                      <a:lvl2pPr algn="l" rtl="0">
                        <a:spcBef>
                          <a:spcPct val="20000"/>
                        </a:spcBef>
                        <a:defRPr sz="2400">
                          <a:solidFill>
                            <a:schemeClr val="tx1"/>
                          </a:solidFill>
                          <a:latin typeface="Times New Roman" panose="02020603050405020304" pitchFamily="18" charset="0"/>
                          <a:cs typeface="Arial" panose="020B0604020202020204" pitchFamily="34" charset="0"/>
                        </a:defRPr>
                      </a:lvl2pPr>
                      <a:lvl3pPr algn="l" rtl="0">
                        <a:spcBef>
                          <a:spcPct val="20000"/>
                        </a:spcBef>
                        <a:defRPr sz="2000">
                          <a:solidFill>
                            <a:schemeClr val="tx1"/>
                          </a:solidFill>
                          <a:latin typeface="Times New Roman" panose="02020603050405020304" pitchFamily="18" charset="0"/>
                          <a:cs typeface="Arial" panose="020B0604020202020204" pitchFamily="34" charset="0"/>
                        </a:defRPr>
                      </a:lvl3pPr>
                      <a:lvl4pPr algn="l" rtl="0">
                        <a:spcBef>
                          <a:spcPct val="20000"/>
                        </a:spcBef>
                        <a:defRPr>
                          <a:solidFill>
                            <a:schemeClr val="tx1"/>
                          </a:solidFill>
                          <a:latin typeface="Times New Roman" panose="02020603050405020304" pitchFamily="18" charset="0"/>
                          <a:cs typeface="Arial" panose="020B0604020202020204" pitchFamily="34" charset="0"/>
                        </a:defRPr>
                      </a:lvl4pPr>
                      <a:lvl5pPr algn="l" rtl="0">
                        <a:spcBef>
                          <a:spcPct val="20000"/>
                        </a:spcBef>
                        <a:defRPr>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1" u="none" strike="noStrike" cap="none" normalizeH="0" baseline="0" dirty="0" smtClean="0">
                          <a:ln>
                            <a:noFill/>
                          </a:ln>
                          <a:solidFill>
                            <a:schemeClr val="bg1">
                              <a:lumMod val="65000"/>
                            </a:schemeClr>
                          </a:solidFill>
                          <a:effectLst/>
                          <a:latin typeface="Times New Roman" panose="02020603050405020304" pitchFamily="18" charset="0"/>
                          <a:cs typeface="Arial" panose="020B0604020202020204" pitchFamily="34" charset="0"/>
                        </a:rPr>
                        <a:t>Result-1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rtl="0">
                        <a:spcBef>
                          <a:spcPct val="20000"/>
                        </a:spcBef>
                        <a:defRPr sz="2800">
                          <a:solidFill>
                            <a:schemeClr val="tx1"/>
                          </a:solidFill>
                          <a:latin typeface="Times New Roman" panose="02020603050405020304" pitchFamily="18" charset="0"/>
                          <a:cs typeface="Arial" panose="020B0604020202020204" pitchFamily="34" charset="0"/>
                        </a:defRPr>
                      </a:lvl1pPr>
                      <a:lvl2pPr algn="l" rtl="0">
                        <a:spcBef>
                          <a:spcPct val="20000"/>
                        </a:spcBef>
                        <a:defRPr sz="2400">
                          <a:solidFill>
                            <a:schemeClr val="tx1"/>
                          </a:solidFill>
                          <a:latin typeface="Times New Roman" panose="02020603050405020304" pitchFamily="18" charset="0"/>
                          <a:cs typeface="Arial" panose="020B0604020202020204" pitchFamily="34" charset="0"/>
                        </a:defRPr>
                      </a:lvl2pPr>
                      <a:lvl3pPr algn="l" rtl="0">
                        <a:spcBef>
                          <a:spcPct val="20000"/>
                        </a:spcBef>
                        <a:defRPr sz="2000">
                          <a:solidFill>
                            <a:schemeClr val="tx1"/>
                          </a:solidFill>
                          <a:latin typeface="Times New Roman" panose="02020603050405020304" pitchFamily="18" charset="0"/>
                          <a:cs typeface="Arial" panose="020B0604020202020204" pitchFamily="34" charset="0"/>
                        </a:defRPr>
                      </a:lvl3pPr>
                      <a:lvl4pPr algn="l" rtl="0">
                        <a:spcBef>
                          <a:spcPct val="20000"/>
                        </a:spcBef>
                        <a:defRPr>
                          <a:solidFill>
                            <a:schemeClr val="tx1"/>
                          </a:solidFill>
                          <a:latin typeface="Times New Roman" panose="02020603050405020304" pitchFamily="18" charset="0"/>
                          <a:cs typeface="Arial" panose="020B0604020202020204" pitchFamily="34" charset="0"/>
                        </a:defRPr>
                      </a:lvl4pPr>
                      <a:lvl5pPr algn="l" rtl="0">
                        <a:spcBef>
                          <a:spcPct val="20000"/>
                        </a:spcBef>
                        <a:defRPr>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1" u="none" strike="noStrike" cap="none" normalizeH="0" baseline="0" dirty="0" smtClean="0">
                          <a:ln>
                            <a:noFill/>
                          </a:ln>
                          <a:solidFill>
                            <a:schemeClr val="bg1">
                              <a:lumMod val="65000"/>
                            </a:schemeClr>
                          </a:solidFill>
                          <a:effectLst/>
                          <a:latin typeface="Times New Roman" panose="02020603050405020304" pitchFamily="18" charset="0"/>
                          <a:cs typeface="Arial" panose="020B0604020202020204" pitchFamily="34" charset="0"/>
                        </a:rPr>
                        <a:t>Step-1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3538">
                <a:tc>
                  <a:txBody>
                    <a:bodyPr/>
                    <a:lstStyle>
                      <a:lvl1pPr algn="l" rtl="0">
                        <a:spcBef>
                          <a:spcPct val="20000"/>
                        </a:spcBef>
                        <a:defRPr sz="2800">
                          <a:solidFill>
                            <a:schemeClr val="tx1"/>
                          </a:solidFill>
                          <a:latin typeface="Times New Roman" panose="02020603050405020304" pitchFamily="18" charset="0"/>
                          <a:cs typeface="Arial" panose="020B0604020202020204" pitchFamily="34" charset="0"/>
                        </a:defRPr>
                      </a:lvl1pPr>
                      <a:lvl2pPr algn="l" rtl="0">
                        <a:spcBef>
                          <a:spcPct val="20000"/>
                        </a:spcBef>
                        <a:defRPr sz="2400">
                          <a:solidFill>
                            <a:schemeClr val="tx1"/>
                          </a:solidFill>
                          <a:latin typeface="Times New Roman" panose="02020603050405020304" pitchFamily="18" charset="0"/>
                          <a:cs typeface="Arial" panose="020B0604020202020204" pitchFamily="34" charset="0"/>
                        </a:defRPr>
                      </a:lvl2pPr>
                      <a:lvl3pPr algn="l" rtl="0">
                        <a:spcBef>
                          <a:spcPct val="20000"/>
                        </a:spcBef>
                        <a:defRPr sz="2000">
                          <a:solidFill>
                            <a:schemeClr val="tx1"/>
                          </a:solidFill>
                          <a:latin typeface="Times New Roman" panose="02020603050405020304" pitchFamily="18" charset="0"/>
                          <a:cs typeface="Arial" panose="020B0604020202020204" pitchFamily="34" charset="0"/>
                        </a:defRPr>
                      </a:lvl3pPr>
                      <a:lvl4pPr algn="l" rtl="0">
                        <a:spcBef>
                          <a:spcPct val="20000"/>
                        </a:spcBef>
                        <a:defRPr>
                          <a:solidFill>
                            <a:schemeClr val="tx1"/>
                          </a:solidFill>
                          <a:latin typeface="Times New Roman" panose="02020603050405020304" pitchFamily="18" charset="0"/>
                          <a:cs typeface="Arial" panose="020B0604020202020204" pitchFamily="34" charset="0"/>
                        </a:defRPr>
                      </a:lvl4pPr>
                      <a:lvl5pPr algn="l" rtl="0">
                        <a:spcBef>
                          <a:spcPct val="20000"/>
                        </a:spcBef>
                        <a:defRPr>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1" u="none" strike="noStrike" cap="none" normalizeH="0" baseline="0" dirty="0" smtClean="0">
                          <a:ln>
                            <a:noFill/>
                          </a:ln>
                          <a:solidFill>
                            <a:schemeClr val="bg1">
                              <a:lumMod val="65000"/>
                            </a:schemeClr>
                          </a:solidFill>
                          <a:effectLst/>
                          <a:latin typeface="Times New Roman" panose="02020603050405020304" pitchFamily="18" charset="0"/>
                          <a:cs typeface="Arial" panose="020B0604020202020204" pitchFamily="34" charset="0"/>
                        </a:rPr>
                        <a:t>Result-2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rtl="0">
                        <a:spcBef>
                          <a:spcPct val="20000"/>
                        </a:spcBef>
                        <a:defRPr sz="2800">
                          <a:solidFill>
                            <a:schemeClr val="tx1"/>
                          </a:solidFill>
                          <a:latin typeface="Times New Roman" panose="02020603050405020304" pitchFamily="18" charset="0"/>
                          <a:cs typeface="Arial" panose="020B0604020202020204" pitchFamily="34" charset="0"/>
                        </a:defRPr>
                      </a:lvl1pPr>
                      <a:lvl2pPr algn="l" rtl="0">
                        <a:spcBef>
                          <a:spcPct val="20000"/>
                        </a:spcBef>
                        <a:defRPr sz="2400">
                          <a:solidFill>
                            <a:schemeClr val="tx1"/>
                          </a:solidFill>
                          <a:latin typeface="Times New Roman" panose="02020603050405020304" pitchFamily="18" charset="0"/>
                          <a:cs typeface="Arial" panose="020B0604020202020204" pitchFamily="34" charset="0"/>
                        </a:defRPr>
                      </a:lvl2pPr>
                      <a:lvl3pPr algn="l" rtl="0">
                        <a:spcBef>
                          <a:spcPct val="20000"/>
                        </a:spcBef>
                        <a:defRPr sz="2000">
                          <a:solidFill>
                            <a:schemeClr val="tx1"/>
                          </a:solidFill>
                          <a:latin typeface="Times New Roman" panose="02020603050405020304" pitchFamily="18" charset="0"/>
                          <a:cs typeface="Arial" panose="020B0604020202020204" pitchFamily="34" charset="0"/>
                        </a:defRPr>
                      </a:lvl3pPr>
                      <a:lvl4pPr algn="l" rtl="0">
                        <a:spcBef>
                          <a:spcPct val="20000"/>
                        </a:spcBef>
                        <a:defRPr>
                          <a:solidFill>
                            <a:schemeClr val="tx1"/>
                          </a:solidFill>
                          <a:latin typeface="Times New Roman" panose="02020603050405020304" pitchFamily="18" charset="0"/>
                          <a:cs typeface="Arial" panose="020B0604020202020204" pitchFamily="34" charset="0"/>
                        </a:defRPr>
                      </a:lvl4pPr>
                      <a:lvl5pPr algn="l" rtl="0">
                        <a:spcBef>
                          <a:spcPct val="20000"/>
                        </a:spcBef>
                        <a:defRPr>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1" u="none" strike="noStrike" cap="none" normalizeH="0" baseline="0" dirty="0" smtClean="0">
                          <a:ln>
                            <a:noFill/>
                          </a:ln>
                          <a:solidFill>
                            <a:schemeClr val="bg1">
                              <a:lumMod val="65000"/>
                            </a:schemeClr>
                          </a:solidFill>
                          <a:effectLst/>
                          <a:latin typeface="Times New Roman" panose="02020603050405020304" pitchFamily="18" charset="0"/>
                          <a:cs typeface="Arial" panose="020B0604020202020204" pitchFamily="34" charset="0"/>
                        </a:rPr>
                        <a:t>Step-2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81025">
                <a:tc>
                  <a:txBody>
                    <a:bodyPr/>
                    <a:lstStyle>
                      <a:lvl1pPr algn="l" rtl="0">
                        <a:spcBef>
                          <a:spcPct val="20000"/>
                        </a:spcBef>
                        <a:defRPr sz="2800">
                          <a:solidFill>
                            <a:schemeClr val="tx1"/>
                          </a:solidFill>
                          <a:latin typeface="Times New Roman" panose="02020603050405020304" pitchFamily="18" charset="0"/>
                          <a:cs typeface="Arial" panose="020B0604020202020204" pitchFamily="34" charset="0"/>
                        </a:defRPr>
                      </a:lvl1pPr>
                      <a:lvl2pPr algn="l" rtl="0">
                        <a:spcBef>
                          <a:spcPct val="20000"/>
                        </a:spcBef>
                        <a:defRPr sz="2400">
                          <a:solidFill>
                            <a:schemeClr val="tx1"/>
                          </a:solidFill>
                          <a:latin typeface="Times New Roman" panose="02020603050405020304" pitchFamily="18" charset="0"/>
                          <a:cs typeface="Arial" panose="020B0604020202020204" pitchFamily="34" charset="0"/>
                        </a:defRPr>
                      </a:lvl2pPr>
                      <a:lvl3pPr algn="l" rtl="0">
                        <a:spcBef>
                          <a:spcPct val="20000"/>
                        </a:spcBef>
                        <a:defRPr sz="2000">
                          <a:solidFill>
                            <a:schemeClr val="tx1"/>
                          </a:solidFill>
                          <a:latin typeface="Times New Roman" panose="02020603050405020304" pitchFamily="18" charset="0"/>
                          <a:cs typeface="Arial" panose="020B0604020202020204" pitchFamily="34" charset="0"/>
                        </a:defRPr>
                      </a:lvl3pPr>
                      <a:lvl4pPr algn="l" rtl="0">
                        <a:spcBef>
                          <a:spcPct val="20000"/>
                        </a:spcBef>
                        <a:defRPr>
                          <a:solidFill>
                            <a:schemeClr val="tx1"/>
                          </a:solidFill>
                          <a:latin typeface="Times New Roman" panose="02020603050405020304" pitchFamily="18" charset="0"/>
                          <a:cs typeface="Arial" panose="020B0604020202020204" pitchFamily="34" charset="0"/>
                        </a:defRPr>
                      </a:lvl4pPr>
                      <a:lvl5pPr algn="l" rtl="0">
                        <a:spcBef>
                          <a:spcPct val="20000"/>
                        </a:spcBef>
                        <a:defRPr>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1" u="none" strike="noStrike" cap="none" normalizeH="0" baseline="0" dirty="0" smtClean="0">
                          <a:ln>
                            <a:noFill/>
                          </a:ln>
                          <a:solidFill>
                            <a:schemeClr val="bg1">
                              <a:lumMod val="65000"/>
                            </a:schemeClr>
                          </a:solidFill>
                          <a:effectLst/>
                          <a:latin typeface="Times New Roman" panose="02020603050405020304" pitchFamily="18" charset="0"/>
                          <a:cs typeface="Arial" panose="020B0604020202020204" pitchFamily="34" charset="0"/>
                        </a:rPr>
                        <a:t>Final Result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rtl="0">
                        <a:spcBef>
                          <a:spcPct val="20000"/>
                        </a:spcBef>
                        <a:defRPr sz="2800">
                          <a:solidFill>
                            <a:schemeClr val="tx1"/>
                          </a:solidFill>
                          <a:latin typeface="Times New Roman" panose="02020603050405020304" pitchFamily="18" charset="0"/>
                          <a:cs typeface="Arial" panose="020B0604020202020204" pitchFamily="34" charset="0"/>
                        </a:defRPr>
                      </a:lvl1pPr>
                      <a:lvl2pPr algn="l" rtl="0">
                        <a:spcBef>
                          <a:spcPct val="20000"/>
                        </a:spcBef>
                        <a:defRPr sz="2400">
                          <a:solidFill>
                            <a:schemeClr val="tx1"/>
                          </a:solidFill>
                          <a:latin typeface="Times New Roman" panose="02020603050405020304" pitchFamily="18" charset="0"/>
                          <a:cs typeface="Arial" panose="020B0604020202020204" pitchFamily="34" charset="0"/>
                        </a:defRPr>
                      </a:lvl2pPr>
                      <a:lvl3pPr algn="l" rtl="0">
                        <a:spcBef>
                          <a:spcPct val="20000"/>
                        </a:spcBef>
                        <a:defRPr sz="2000">
                          <a:solidFill>
                            <a:schemeClr val="tx1"/>
                          </a:solidFill>
                          <a:latin typeface="Times New Roman" panose="02020603050405020304" pitchFamily="18" charset="0"/>
                          <a:cs typeface="Arial" panose="020B0604020202020204" pitchFamily="34" charset="0"/>
                        </a:defRPr>
                      </a:lvl3pPr>
                      <a:lvl4pPr algn="l" rtl="0">
                        <a:spcBef>
                          <a:spcPct val="20000"/>
                        </a:spcBef>
                        <a:defRPr>
                          <a:solidFill>
                            <a:schemeClr val="tx1"/>
                          </a:solidFill>
                          <a:latin typeface="Times New Roman" panose="02020603050405020304" pitchFamily="18" charset="0"/>
                          <a:cs typeface="Arial" panose="020B0604020202020204" pitchFamily="34" charset="0"/>
                        </a:defRPr>
                      </a:lvl4pPr>
                      <a:lvl5pPr algn="l" rtl="0">
                        <a:spcBef>
                          <a:spcPct val="20000"/>
                        </a:spcBef>
                        <a:defRPr>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1" u="none" strike="noStrike" cap="none" normalizeH="0" baseline="0" dirty="0" smtClean="0">
                          <a:ln>
                            <a:noFill/>
                          </a:ln>
                          <a:solidFill>
                            <a:schemeClr val="bg1">
                              <a:lumMod val="65000"/>
                            </a:schemeClr>
                          </a:solidFill>
                          <a:effectLst/>
                          <a:latin typeface="Times New Roman" panose="02020603050405020304" pitchFamily="18" charset="0"/>
                          <a:cs typeface="Arial" panose="020B0604020202020204" pitchFamily="34" charset="0"/>
                        </a:rPr>
                        <a:t>Step-3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5125">
                <a:tc gridSpan="3">
                  <a:txBody>
                    <a:bodyPr/>
                    <a:lstStyle>
                      <a:lvl1pPr algn="l" rtl="0">
                        <a:spcBef>
                          <a:spcPct val="20000"/>
                        </a:spcBef>
                        <a:defRPr sz="2800">
                          <a:solidFill>
                            <a:schemeClr val="tx1"/>
                          </a:solidFill>
                          <a:latin typeface="Times New Roman" panose="02020603050405020304" pitchFamily="18" charset="0"/>
                          <a:cs typeface="Arial" panose="020B0604020202020204" pitchFamily="34" charset="0"/>
                        </a:defRPr>
                      </a:lvl1pPr>
                      <a:lvl2pPr algn="l" rtl="0">
                        <a:spcBef>
                          <a:spcPct val="20000"/>
                        </a:spcBef>
                        <a:defRPr sz="2400">
                          <a:solidFill>
                            <a:schemeClr val="tx1"/>
                          </a:solidFill>
                          <a:latin typeface="Times New Roman" panose="02020603050405020304" pitchFamily="18" charset="0"/>
                          <a:cs typeface="Arial" panose="020B0604020202020204" pitchFamily="34" charset="0"/>
                        </a:defRPr>
                      </a:lvl2pPr>
                      <a:lvl3pPr algn="l" rtl="0">
                        <a:spcBef>
                          <a:spcPct val="20000"/>
                        </a:spcBef>
                        <a:defRPr sz="2000">
                          <a:solidFill>
                            <a:schemeClr val="tx1"/>
                          </a:solidFill>
                          <a:latin typeface="Times New Roman" panose="02020603050405020304" pitchFamily="18" charset="0"/>
                          <a:cs typeface="Arial" panose="020B0604020202020204" pitchFamily="34" charset="0"/>
                        </a:defRPr>
                      </a:lvl3pPr>
                      <a:lvl4pPr algn="l" rtl="0">
                        <a:spcBef>
                          <a:spcPct val="20000"/>
                        </a:spcBef>
                        <a:defRPr>
                          <a:solidFill>
                            <a:schemeClr val="tx1"/>
                          </a:solidFill>
                          <a:latin typeface="Times New Roman" panose="02020603050405020304" pitchFamily="18" charset="0"/>
                          <a:cs typeface="Arial" panose="020B0604020202020204" pitchFamily="34" charset="0"/>
                        </a:defRPr>
                      </a:lvl4pPr>
                      <a:lvl5pPr algn="l" rtl="0">
                        <a:spcBef>
                          <a:spcPct val="20000"/>
                        </a:spcBef>
                        <a:defRPr>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bg1"/>
                          </a:solidFill>
                          <a:effectLst/>
                          <a:latin typeface="Times New Roman" panose="02020603050405020304" pitchFamily="18" charset="0"/>
                          <a:cs typeface="Arial" panose="020B0604020202020204" pitchFamily="34" charset="0"/>
                        </a:rPr>
                        <a:t>Test results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hMerge="1">
                  <a:txBody>
                    <a:bodyPr/>
                    <a:lstStyle/>
                    <a:p>
                      <a:endParaRPr lang="en-US"/>
                    </a:p>
                  </a:txBody>
                  <a:tcPr/>
                </a:tc>
                <a:tc hMerge="1">
                  <a:txBody>
                    <a:bodyPr/>
                    <a:lstStyle/>
                    <a:p>
                      <a:endParaRPr lang="en-US"/>
                    </a:p>
                  </a:txBody>
                  <a:tcPr/>
                </a:tc>
              </a:tr>
              <a:tr h="630238">
                <a:tc gridSpan="2">
                  <a:txBody>
                    <a:bodyPr/>
                    <a:lstStyle>
                      <a:lvl1pPr algn="l" rtl="0">
                        <a:spcBef>
                          <a:spcPct val="20000"/>
                        </a:spcBef>
                        <a:defRPr sz="2800">
                          <a:solidFill>
                            <a:schemeClr val="tx1"/>
                          </a:solidFill>
                          <a:latin typeface="Times New Roman" panose="02020603050405020304" pitchFamily="18" charset="0"/>
                          <a:cs typeface="Arial" panose="020B0604020202020204" pitchFamily="34" charset="0"/>
                        </a:defRPr>
                      </a:lvl1pPr>
                      <a:lvl2pPr algn="l" rtl="0">
                        <a:spcBef>
                          <a:spcPct val="20000"/>
                        </a:spcBef>
                        <a:defRPr sz="2400">
                          <a:solidFill>
                            <a:schemeClr val="tx1"/>
                          </a:solidFill>
                          <a:latin typeface="Times New Roman" panose="02020603050405020304" pitchFamily="18" charset="0"/>
                          <a:cs typeface="Arial" panose="020B0604020202020204" pitchFamily="34" charset="0"/>
                        </a:defRPr>
                      </a:lvl2pPr>
                      <a:lvl3pPr algn="l" rtl="0">
                        <a:spcBef>
                          <a:spcPct val="20000"/>
                        </a:spcBef>
                        <a:defRPr sz="2000">
                          <a:solidFill>
                            <a:schemeClr val="tx1"/>
                          </a:solidFill>
                          <a:latin typeface="Times New Roman" panose="02020603050405020304" pitchFamily="18" charset="0"/>
                          <a:cs typeface="Arial" panose="020B0604020202020204" pitchFamily="34" charset="0"/>
                        </a:defRPr>
                      </a:lvl3pPr>
                      <a:lvl4pPr algn="l" rtl="0">
                        <a:spcBef>
                          <a:spcPct val="20000"/>
                        </a:spcBef>
                        <a:defRPr>
                          <a:solidFill>
                            <a:schemeClr val="tx1"/>
                          </a:solidFill>
                          <a:latin typeface="Times New Roman" panose="02020603050405020304" pitchFamily="18" charset="0"/>
                          <a:cs typeface="Arial" panose="020B0604020202020204" pitchFamily="34" charset="0"/>
                        </a:defRPr>
                      </a:lvl4pPr>
                      <a:lvl5pPr algn="l" rtl="0">
                        <a:spcBef>
                          <a:spcPct val="20000"/>
                        </a:spcBef>
                        <a:defRPr>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rPr>
                        <a:t>Actual results: &lt;</a:t>
                      </a:r>
                      <a:r>
                        <a:rPr kumimoji="0" lang="en-US" altLang="en-US" sz="1600" b="0" i="0" u="none" strike="noStrike" cap="none" normalizeH="0" baseline="0" dirty="0" smtClean="0">
                          <a:ln>
                            <a:noFill/>
                          </a:ln>
                          <a:solidFill>
                            <a:schemeClr val="bg1">
                              <a:lumMod val="65000"/>
                            </a:schemeClr>
                          </a:solidFill>
                          <a:effectLst/>
                          <a:latin typeface="Times New Roman" panose="02020603050405020304" pitchFamily="18" charset="0"/>
                          <a:cs typeface="Arial" panose="020B0604020202020204" pitchFamily="34" charset="0"/>
                        </a:rPr>
                        <a:t>Actual Result</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rPr>
                        <a:t>&gt;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bg1">
                              <a:lumMod val="65000"/>
                            </a:schemeClr>
                          </a:solidFill>
                          <a:effectLst/>
                          <a:latin typeface="Times New Roman" panose="02020603050405020304" pitchFamily="18" charset="0"/>
                          <a:cs typeface="Arial" panose="020B0604020202020204" pitchFamily="34" charset="0"/>
                        </a:rPr>
                        <a:t>Expected and Actual are matching and so, the test case is PASS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lgn="l" rtl="0">
                        <a:spcBef>
                          <a:spcPct val="20000"/>
                        </a:spcBef>
                        <a:defRPr sz="2800">
                          <a:solidFill>
                            <a:schemeClr val="tx1"/>
                          </a:solidFill>
                          <a:latin typeface="Times New Roman" panose="02020603050405020304" pitchFamily="18" charset="0"/>
                          <a:cs typeface="Arial" panose="020B0604020202020204" pitchFamily="34" charset="0"/>
                        </a:defRPr>
                      </a:lvl1pPr>
                      <a:lvl2pPr algn="l" rtl="0">
                        <a:spcBef>
                          <a:spcPct val="20000"/>
                        </a:spcBef>
                        <a:defRPr sz="2400">
                          <a:solidFill>
                            <a:schemeClr val="tx1"/>
                          </a:solidFill>
                          <a:latin typeface="Times New Roman" panose="02020603050405020304" pitchFamily="18" charset="0"/>
                          <a:cs typeface="Arial" panose="020B0604020202020204" pitchFamily="34" charset="0"/>
                        </a:defRPr>
                      </a:lvl2pPr>
                      <a:lvl3pPr algn="l" rtl="0">
                        <a:spcBef>
                          <a:spcPct val="20000"/>
                        </a:spcBef>
                        <a:defRPr sz="2000">
                          <a:solidFill>
                            <a:schemeClr val="tx1"/>
                          </a:solidFill>
                          <a:latin typeface="Times New Roman" panose="02020603050405020304" pitchFamily="18" charset="0"/>
                          <a:cs typeface="Arial" panose="020B0604020202020204" pitchFamily="34" charset="0"/>
                        </a:defRPr>
                      </a:lvl3pPr>
                      <a:lvl4pPr algn="l" rtl="0">
                        <a:spcBef>
                          <a:spcPct val="20000"/>
                        </a:spcBef>
                        <a:defRPr>
                          <a:solidFill>
                            <a:schemeClr val="tx1"/>
                          </a:solidFill>
                          <a:latin typeface="Times New Roman" panose="02020603050405020304" pitchFamily="18" charset="0"/>
                          <a:cs typeface="Arial" panose="020B0604020202020204" pitchFamily="34" charset="0"/>
                        </a:defRPr>
                      </a:lvl4pPr>
                      <a:lvl5pPr algn="l" rtl="0">
                        <a:spcBef>
                          <a:spcPct val="20000"/>
                        </a:spcBef>
                        <a:defRPr>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Passed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Failed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gridSpan="3">
                  <a:txBody>
                    <a:bodyPr/>
                    <a:lstStyle>
                      <a:lvl1pPr algn="l" rtl="0">
                        <a:spcBef>
                          <a:spcPct val="20000"/>
                        </a:spcBef>
                        <a:defRPr sz="2800">
                          <a:solidFill>
                            <a:schemeClr val="tx1"/>
                          </a:solidFill>
                          <a:latin typeface="Times New Roman" panose="02020603050405020304" pitchFamily="18" charset="0"/>
                          <a:cs typeface="Arial" panose="020B0604020202020204" pitchFamily="34" charset="0"/>
                        </a:defRPr>
                      </a:lvl1pPr>
                      <a:lvl2pPr algn="l" rtl="0">
                        <a:spcBef>
                          <a:spcPct val="20000"/>
                        </a:spcBef>
                        <a:defRPr sz="2400">
                          <a:solidFill>
                            <a:schemeClr val="tx1"/>
                          </a:solidFill>
                          <a:latin typeface="Times New Roman" panose="02020603050405020304" pitchFamily="18" charset="0"/>
                          <a:cs typeface="Arial" panose="020B0604020202020204" pitchFamily="34" charset="0"/>
                        </a:defRPr>
                      </a:lvl2pPr>
                      <a:lvl3pPr algn="l" rtl="0">
                        <a:spcBef>
                          <a:spcPct val="20000"/>
                        </a:spcBef>
                        <a:defRPr sz="2000">
                          <a:solidFill>
                            <a:schemeClr val="tx1"/>
                          </a:solidFill>
                          <a:latin typeface="Times New Roman" panose="02020603050405020304" pitchFamily="18" charset="0"/>
                          <a:cs typeface="Arial" panose="020B0604020202020204" pitchFamily="34" charset="0"/>
                        </a:defRPr>
                      </a:lvl3pPr>
                      <a:lvl4pPr algn="l" rtl="0">
                        <a:spcBef>
                          <a:spcPct val="20000"/>
                        </a:spcBef>
                        <a:defRPr>
                          <a:solidFill>
                            <a:schemeClr val="tx1"/>
                          </a:solidFill>
                          <a:latin typeface="Times New Roman" panose="02020603050405020304" pitchFamily="18" charset="0"/>
                          <a:cs typeface="Arial" panose="020B0604020202020204" pitchFamily="34" charset="0"/>
                        </a:defRPr>
                      </a:lvl4pPr>
                      <a:lvl5pPr algn="l" rtl="0">
                        <a:spcBef>
                          <a:spcPct val="20000"/>
                        </a:spcBef>
                        <a:defRPr>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rPr>
                        <a:t>Defect diagnosis: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017354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066800"/>
            <a:ext cx="7620000" cy="5070763"/>
          </a:xfrm>
          <a:prstGeom prst="rect">
            <a:avLst/>
          </a:prstGeom>
        </p:spPr>
      </p:pic>
    </p:spTree>
    <p:extLst>
      <p:ext uri="{BB962C8B-B14F-4D97-AF65-F5344CB8AC3E}">
        <p14:creationId xmlns:p14="http://schemas.microsoft.com/office/powerpoint/2010/main" val="884992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566057" y="914400"/>
            <a:ext cx="11219544" cy="5486400"/>
          </a:xfrm>
        </p:spPr>
        <p:txBody>
          <a:bodyPr/>
          <a:lstStyle/>
          <a:p>
            <a:r>
              <a:rPr lang="en-US" dirty="0" smtClean="0"/>
              <a:t>Regression Testing</a:t>
            </a:r>
          </a:p>
          <a:p>
            <a:pPr lvl="1"/>
            <a:r>
              <a:rPr lang="en-US" dirty="0" smtClean="0"/>
              <a:t>Regression Vs Retesting</a:t>
            </a:r>
          </a:p>
          <a:p>
            <a:endParaRPr lang="en-US" dirty="0" smtClean="0"/>
          </a:p>
          <a:p>
            <a:r>
              <a:rPr lang="en-US" dirty="0" smtClean="0"/>
              <a:t>System Testing</a:t>
            </a:r>
          </a:p>
          <a:p>
            <a:pPr lvl="1"/>
            <a:r>
              <a:rPr lang="en-US" dirty="0" smtClean="0"/>
              <a:t>Why &amp; When</a:t>
            </a:r>
          </a:p>
          <a:p>
            <a:endParaRPr lang="en-US" dirty="0" smtClean="0"/>
          </a:p>
          <a:p>
            <a:r>
              <a:rPr lang="en-US" dirty="0" smtClean="0"/>
              <a:t>Integration Testing</a:t>
            </a:r>
          </a:p>
          <a:p>
            <a:pPr lvl="1"/>
            <a:r>
              <a:rPr lang="en-US" dirty="0" smtClean="0"/>
              <a:t>Why &amp; When</a:t>
            </a:r>
          </a:p>
          <a:p>
            <a:pPr lvl="1"/>
            <a:endParaRPr lang="en-US" dirty="0"/>
          </a:p>
          <a:p>
            <a:r>
              <a:rPr lang="en-US" dirty="0" smtClean="0"/>
              <a:t>Use Case for System &amp; Integration </a:t>
            </a:r>
            <a:r>
              <a:rPr lang="en-US" dirty="0" smtClean="0"/>
              <a:t>Testing</a:t>
            </a:r>
          </a:p>
          <a:p>
            <a:endParaRPr lang="en-US" dirty="0"/>
          </a:p>
          <a:p>
            <a:r>
              <a:rPr lang="en-US" dirty="0" smtClean="0"/>
              <a:t>Example Test Case Structure</a:t>
            </a:r>
            <a:endParaRPr lang="en-US" dirty="0" smtClean="0"/>
          </a:p>
          <a:p>
            <a:endParaRPr lang="en-US" dirty="0"/>
          </a:p>
          <a:p>
            <a:endParaRPr lang="en-US" dirty="0" smtClean="0"/>
          </a:p>
        </p:txBody>
      </p:sp>
    </p:spTree>
    <p:extLst>
      <p:ext uri="{BB962C8B-B14F-4D97-AF65-F5344CB8AC3E}">
        <p14:creationId xmlns:p14="http://schemas.microsoft.com/office/powerpoint/2010/main" val="3863526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a:xfrm>
            <a:off x="548218" y="1189038"/>
            <a:ext cx="11135781" cy="5135562"/>
          </a:xfrm>
        </p:spPr>
        <p:txBody>
          <a:bodyPr/>
          <a:lstStyle/>
          <a:p>
            <a:pPr algn="just"/>
            <a:endParaRPr lang="en-US" sz="1500" b="1" dirty="0" smtClean="0"/>
          </a:p>
          <a:p>
            <a:pPr>
              <a:lnSpc>
                <a:spcPct val="90000"/>
              </a:lnSpc>
            </a:pPr>
            <a:r>
              <a:rPr lang="en-US" dirty="0" smtClean="0"/>
              <a:t>It</a:t>
            </a:r>
            <a:r>
              <a:rPr lang="en-US" dirty="0"/>
              <a:t> is a type of software testing which verifies that software, which was previously developed and tested, still performs correctly after it was changed or interfaced with other software. Changes may include software enhancements, patches, configuration changes, etc.</a:t>
            </a:r>
          </a:p>
          <a:p>
            <a:pPr lvl="1">
              <a:lnSpc>
                <a:spcPct val="90000"/>
              </a:lnSpc>
            </a:pPr>
            <a:r>
              <a:rPr lang="en-US" altLang="en-US" sz="2200" dirty="0"/>
              <a:t>New data flow paths established </a:t>
            </a:r>
          </a:p>
          <a:p>
            <a:pPr lvl="1">
              <a:lnSpc>
                <a:spcPct val="90000"/>
              </a:lnSpc>
            </a:pPr>
            <a:r>
              <a:rPr lang="en-US" altLang="en-US" sz="2200" dirty="0"/>
              <a:t>New I/O may occur</a:t>
            </a:r>
          </a:p>
          <a:p>
            <a:pPr lvl="1">
              <a:lnSpc>
                <a:spcPct val="90000"/>
              </a:lnSpc>
            </a:pPr>
            <a:r>
              <a:rPr lang="en-US" altLang="en-US" sz="2200" dirty="0"/>
              <a:t>New control logic invoked</a:t>
            </a:r>
          </a:p>
          <a:p>
            <a:pPr lvl="1">
              <a:lnSpc>
                <a:spcPct val="90000"/>
              </a:lnSpc>
            </a:pPr>
            <a:endParaRPr lang="en-US" altLang="en-US" sz="2200" dirty="0"/>
          </a:p>
          <a:p>
            <a:pPr>
              <a:lnSpc>
                <a:spcPct val="90000"/>
              </a:lnSpc>
            </a:pPr>
            <a:r>
              <a:rPr lang="en-US" altLang="en-US" dirty="0" smtClean="0"/>
              <a:t>Regression </a:t>
            </a:r>
            <a:r>
              <a:rPr lang="en-US" altLang="en-US" dirty="0"/>
              <a:t>testing is re-execution of subset of tests that have already been conducted</a:t>
            </a:r>
          </a:p>
          <a:p>
            <a:pPr>
              <a:lnSpc>
                <a:spcPct val="90000"/>
              </a:lnSpc>
            </a:pPr>
            <a:r>
              <a:rPr lang="en-US" altLang="en-US" dirty="0" smtClean="0"/>
              <a:t>Approaches</a:t>
            </a:r>
            <a:endParaRPr lang="en-US" altLang="en-US" dirty="0"/>
          </a:p>
          <a:p>
            <a:pPr lvl="1">
              <a:lnSpc>
                <a:spcPct val="90000"/>
              </a:lnSpc>
            </a:pPr>
            <a:r>
              <a:rPr lang="en-US" altLang="en-US" dirty="0"/>
              <a:t>Manual testing</a:t>
            </a:r>
          </a:p>
          <a:p>
            <a:pPr lvl="1">
              <a:lnSpc>
                <a:spcPct val="90000"/>
              </a:lnSpc>
            </a:pPr>
            <a:r>
              <a:rPr lang="en-US" altLang="en-US" dirty="0"/>
              <a:t>Capture/Playback </a:t>
            </a:r>
            <a:r>
              <a:rPr lang="en-US" altLang="en-US" dirty="0" smtClean="0"/>
              <a:t>tools</a:t>
            </a:r>
            <a:endParaRPr lang="en-US" altLang="en-US" dirty="0"/>
          </a:p>
          <a:p>
            <a:pPr lvl="1">
              <a:lnSpc>
                <a:spcPct val="90000"/>
              </a:lnSpc>
            </a:pPr>
            <a:r>
              <a:rPr lang="en-US" altLang="en-US" dirty="0" smtClean="0"/>
              <a:t>Hand Coding in Automation Frameworks (Coded UI, Selenium)</a:t>
            </a:r>
            <a:endParaRPr lang="en-US" altLang="en-US" dirty="0"/>
          </a:p>
          <a:p>
            <a:endParaRPr lang="en-US" dirty="0"/>
          </a:p>
        </p:txBody>
      </p:sp>
    </p:spTree>
    <p:extLst>
      <p:ext uri="{BB962C8B-B14F-4D97-AF65-F5344CB8AC3E}">
        <p14:creationId xmlns:p14="http://schemas.microsoft.com/office/powerpoint/2010/main" val="85111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t>
            </a:r>
            <a:r>
              <a:rPr lang="en-US" dirty="0" smtClean="0"/>
              <a:t>Testing …</a:t>
            </a:r>
            <a:r>
              <a:rPr lang="en-US" dirty="0" err="1" smtClean="0"/>
              <a:t>contd</a:t>
            </a:r>
            <a:endParaRPr lang="en-US" dirty="0"/>
          </a:p>
        </p:txBody>
      </p:sp>
      <p:sp>
        <p:nvSpPr>
          <p:cNvPr id="3" name="Content Placeholder 2"/>
          <p:cNvSpPr>
            <a:spLocks noGrp="1"/>
          </p:cNvSpPr>
          <p:nvPr>
            <p:ph idx="1"/>
          </p:nvPr>
        </p:nvSpPr>
        <p:spPr/>
        <p:txBody>
          <a:bodyPr/>
          <a:lstStyle/>
          <a:p>
            <a:pPr algn="just"/>
            <a:endParaRPr lang="en-US" sz="1500" b="1" dirty="0" smtClean="0"/>
          </a:p>
          <a:p>
            <a:pPr algn="just"/>
            <a:r>
              <a:rPr lang="en-US" sz="1500" b="1" dirty="0" smtClean="0"/>
              <a:t>When </a:t>
            </a:r>
            <a:r>
              <a:rPr lang="en-US" sz="1500" b="1" dirty="0"/>
              <a:t>to perform Regression Testing:</a:t>
            </a:r>
          </a:p>
          <a:p>
            <a:pPr lvl="1" algn="just"/>
            <a:r>
              <a:rPr lang="en-US" sz="1300" dirty="0"/>
              <a:t>When we try  to enhance the software</a:t>
            </a:r>
          </a:p>
          <a:p>
            <a:pPr lvl="2" algn="just"/>
            <a:r>
              <a:rPr lang="en-US" altLang="en-US" sz="1300" dirty="0"/>
              <a:t>We may also bring in bugs</a:t>
            </a:r>
          </a:p>
          <a:p>
            <a:pPr lvl="2" algn="just"/>
            <a:r>
              <a:rPr lang="en-US" altLang="en-US" sz="1300" dirty="0"/>
              <a:t>The software works yesterday, but not </a:t>
            </a:r>
            <a:r>
              <a:rPr lang="en-US" altLang="en-US" sz="1300" dirty="0" smtClean="0"/>
              <a:t>today</a:t>
            </a:r>
          </a:p>
          <a:p>
            <a:pPr marL="914400" lvl="2" indent="0" algn="just">
              <a:buNone/>
            </a:pPr>
            <a:endParaRPr lang="en-US" altLang="en-US" sz="1300" dirty="0"/>
          </a:p>
          <a:p>
            <a:pPr algn="just"/>
            <a:r>
              <a:rPr lang="en-US" altLang="en-US" sz="1500" b="1" dirty="0"/>
              <a:t>How to perform Regression Testing</a:t>
            </a:r>
          </a:p>
          <a:p>
            <a:pPr lvl="1" algn="just"/>
            <a:r>
              <a:rPr lang="en-US" altLang="en-US" sz="1300" dirty="0"/>
              <a:t>Run old test cases on the new version of </a:t>
            </a:r>
            <a:r>
              <a:rPr lang="en-US" altLang="en-US" sz="1300" dirty="0" smtClean="0"/>
              <a:t>software</a:t>
            </a:r>
          </a:p>
          <a:p>
            <a:pPr lvl="1" algn="just"/>
            <a:endParaRPr lang="en-US" altLang="en-US" sz="1300" dirty="0"/>
          </a:p>
          <a:p>
            <a:pPr algn="just">
              <a:lnSpc>
                <a:spcPct val="120000"/>
              </a:lnSpc>
            </a:pPr>
            <a:r>
              <a:rPr lang="en-US" altLang="en-US" sz="1500" b="1" dirty="0"/>
              <a:t>Efficient Regression Testing</a:t>
            </a:r>
          </a:p>
          <a:p>
            <a:pPr lvl="1" algn="just">
              <a:lnSpc>
                <a:spcPct val="120000"/>
              </a:lnSpc>
            </a:pPr>
            <a:r>
              <a:rPr lang="en-US" altLang="en-US" sz="1300" dirty="0"/>
              <a:t>Test prioritization</a:t>
            </a:r>
          </a:p>
          <a:p>
            <a:pPr lvl="2" algn="just">
              <a:lnSpc>
                <a:spcPct val="120000"/>
              </a:lnSpc>
            </a:pPr>
            <a:r>
              <a:rPr lang="en-US" altLang="en-US" sz="1300" dirty="0"/>
              <a:t>Rank all the test cases</a:t>
            </a:r>
          </a:p>
          <a:p>
            <a:pPr lvl="2" algn="just">
              <a:lnSpc>
                <a:spcPct val="120000"/>
              </a:lnSpc>
            </a:pPr>
            <a:r>
              <a:rPr lang="en-US" altLang="en-US" sz="1300" dirty="0"/>
              <a:t>Run test cases according to the ranked sequence</a:t>
            </a:r>
          </a:p>
          <a:p>
            <a:pPr lvl="1" algn="just">
              <a:lnSpc>
                <a:spcPct val="120000"/>
              </a:lnSpc>
            </a:pPr>
            <a:r>
              <a:rPr lang="en-US" altLang="en-US" sz="1300" dirty="0"/>
              <a:t>Test relevant code</a:t>
            </a:r>
          </a:p>
          <a:p>
            <a:pPr lvl="2" algn="just">
              <a:lnSpc>
                <a:spcPct val="120000"/>
              </a:lnSpc>
            </a:pPr>
            <a:r>
              <a:rPr lang="en-US" sz="1300" dirty="0"/>
              <a:t>Identify the test cases for the modules/features impacted</a:t>
            </a:r>
          </a:p>
          <a:p>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5638800" y="1524000"/>
            <a:ext cx="5478614" cy="3092310"/>
          </a:xfrm>
          <a:prstGeom prst="rect">
            <a:avLst/>
          </a:prstGeom>
          <a:noFill/>
          <a:ln w="9525">
            <a:noFill/>
            <a:miter lim="800000"/>
            <a:headEnd/>
            <a:tailEnd/>
          </a:ln>
        </p:spPr>
      </p:pic>
    </p:spTree>
    <p:extLst>
      <p:ext uri="{BB962C8B-B14F-4D97-AF65-F5344CB8AC3E}">
        <p14:creationId xmlns:p14="http://schemas.microsoft.com/office/powerpoint/2010/main" val="386947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 Vs Re-testing</a:t>
            </a:r>
            <a:endParaRPr lang="en-US" dirty="0"/>
          </a:p>
        </p:txBody>
      </p:sp>
      <p:graphicFrame>
        <p:nvGraphicFramePr>
          <p:cNvPr id="5" name="Table 4"/>
          <p:cNvGraphicFramePr>
            <a:graphicFrameLocks noGrp="1"/>
          </p:cNvGraphicFramePr>
          <p:nvPr>
            <p:extLst/>
          </p:nvPr>
        </p:nvGraphicFramePr>
        <p:xfrm>
          <a:off x="381000" y="1447800"/>
          <a:ext cx="11237384" cy="3357880"/>
        </p:xfrm>
        <a:graphic>
          <a:graphicData uri="http://schemas.openxmlformats.org/drawingml/2006/table">
            <a:tbl>
              <a:tblPr firstRow="1" bandRow="1">
                <a:tableStyleId>{5C22544A-7EE6-4342-B048-85BDC9FD1C3A}</a:tableStyleId>
              </a:tblPr>
              <a:tblGrid>
                <a:gridCol w="5242984"/>
                <a:gridCol w="5994400"/>
              </a:tblGrid>
              <a:tr h="370840">
                <a:tc>
                  <a:txBody>
                    <a:bodyPr/>
                    <a:lstStyle/>
                    <a:p>
                      <a:pPr algn="ctr"/>
                      <a:r>
                        <a:rPr lang="en-US" sz="1500" dirty="0" smtClean="0"/>
                        <a:t>Regression</a:t>
                      </a:r>
                      <a:endParaRPr lang="en-US" sz="1500" dirty="0"/>
                    </a:p>
                  </a:txBody>
                  <a:tcPr/>
                </a:tc>
                <a:tc>
                  <a:txBody>
                    <a:bodyPr/>
                    <a:lstStyle/>
                    <a:p>
                      <a:pPr algn="ctr"/>
                      <a:r>
                        <a:rPr lang="en-US" sz="1500" dirty="0" smtClean="0"/>
                        <a:t>Retesting</a:t>
                      </a:r>
                      <a:endParaRPr lang="en-US" sz="1500" dirty="0"/>
                    </a:p>
                  </a:txBody>
                  <a:tcPr/>
                </a:tc>
              </a:tr>
              <a:tr h="370840">
                <a:tc>
                  <a:txBody>
                    <a:bodyPr/>
                    <a:lstStyle/>
                    <a:p>
                      <a:r>
                        <a:rPr lang="en-US" sz="1500" b="0" i="0" kern="1200" dirty="0" smtClean="0">
                          <a:solidFill>
                            <a:schemeClr val="bg2"/>
                          </a:solidFill>
                          <a:effectLst/>
                          <a:latin typeface="+mn-lt"/>
                          <a:ea typeface="+mn-ea"/>
                          <a:cs typeface="+mn-cs"/>
                        </a:rPr>
                        <a:t>It is done to find out the issues which may get introduced because of any change or modification in the application.</a:t>
                      </a:r>
                      <a:endParaRPr lang="en-US" sz="1500" b="0" dirty="0">
                        <a:solidFill>
                          <a:schemeClr val="bg2"/>
                        </a:solidFill>
                      </a:endParaRPr>
                    </a:p>
                  </a:txBody>
                  <a:tcPr/>
                </a:tc>
                <a:tc>
                  <a:txBody>
                    <a:bodyPr/>
                    <a:lstStyle/>
                    <a:p>
                      <a:r>
                        <a:rPr lang="en-US" sz="1500" b="0" i="0" kern="1200" dirty="0" smtClean="0">
                          <a:solidFill>
                            <a:schemeClr val="bg2"/>
                          </a:solidFill>
                          <a:effectLst/>
                          <a:latin typeface="+mn-lt"/>
                          <a:ea typeface="+mn-ea"/>
                          <a:cs typeface="+mn-cs"/>
                        </a:rPr>
                        <a:t>It is done to confirm whether the failed test cases in the final execution are working fine or not after the issues have been fixed.</a:t>
                      </a:r>
                      <a:endParaRPr lang="en-US" sz="1500" b="0" dirty="0">
                        <a:solidFill>
                          <a:schemeClr val="bg2"/>
                        </a:solidFill>
                      </a:endParaRPr>
                    </a:p>
                  </a:txBody>
                  <a:tcPr/>
                </a:tc>
              </a:tr>
              <a:tr h="370840">
                <a:tc>
                  <a:txBody>
                    <a:bodyPr/>
                    <a:lstStyle/>
                    <a:p>
                      <a:r>
                        <a:rPr lang="en-US" sz="1500" b="0" i="0" kern="1200" dirty="0" smtClean="0">
                          <a:solidFill>
                            <a:schemeClr val="bg2"/>
                          </a:solidFill>
                          <a:effectLst/>
                          <a:latin typeface="+mn-lt"/>
                          <a:ea typeface="+mn-ea"/>
                          <a:cs typeface="+mn-cs"/>
                        </a:rPr>
                        <a:t>The purpose of regression testing is that any new change in the application should NOT introduce any new bug in existing functionality.</a:t>
                      </a:r>
                      <a:endParaRPr lang="en-US" sz="1500" b="0" dirty="0">
                        <a:solidFill>
                          <a:schemeClr val="bg2"/>
                        </a:solidFill>
                      </a:endParaRPr>
                    </a:p>
                  </a:txBody>
                  <a:tcPr/>
                </a:tc>
                <a:tc>
                  <a:txBody>
                    <a:bodyPr/>
                    <a:lstStyle/>
                    <a:p>
                      <a:r>
                        <a:rPr lang="en-US" sz="1500" b="0" i="0" kern="1200" dirty="0" smtClean="0">
                          <a:solidFill>
                            <a:schemeClr val="bg2"/>
                          </a:solidFill>
                          <a:effectLst/>
                          <a:latin typeface="+mn-lt"/>
                          <a:ea typeface="+mn-ea"/>
                          <a:cs typeface="+mn-cs"/>
                        </a:rPr>
                        <a:t>The purpose of retesting is to ensure that the particular bug or issue is resolved and the functionality is working as expected.</a:t>
                      </a:r>
                      <a:endParaRPr lang="en-US" sz="1500" b="0" dirty="0">
                        <a:solidFill>
                          <a:schemeClr val="bg2"/>
                        </a:solidFill>
                      </a:endParaRPr>
                    </a:p>
                  </a:txBody>
                  <a:tcPr/>
                </a:tc>
              </a:tr>
              <a:tr h="370840">
                <a:tc>
                  <a:txBody>
                    <a:bodyPr/>
                    <a:lstStyle/>
                    <a:p>
                      <a:r>
                        <a:rPr lang="en-US" sz="1500" b="0" i="0" kern="1200" dirty="0" smtClean="0">
                          <a:solidFill>
                            <a:schemeClr val="bg2"/>
                          </a:solidFill>
                          <a:effectLst/>
                          <a:latin typeface="+mn-lt"/>
                          <a:ea typeface="+mn-ea"/>
                          <a:cs typeface="+mn-cs"/>
                        </a:rPr>
                        <a:t>Testing test cases can be automated.</a:t>
                      </a:r>
                      <a:endParaRPr lang="en-US" sz="1500" b="0" dirty="0">
                        <a:solidFill>
                          <a:schemeClr val="bg2"/>
                        </a:solidFill>
                      </a:endParaRPr>
                    </a:p>
                  </a:txBody>
                  <a:tcPr/>
                </a:tc>
                <a:tc>
                  <a:txBody>
                    <a:bodyPr/>
                    <a:lstStyle/>
                    <a:p>
                      <a:r>
                        <a:rPr lang="en-US" sz="1500" b="0" i="0" kern="1200" dirty="0" smtClean="0">
                          <a:solidFill>
                            <a:schemeClr val="bg2"/>
                          </a:solidFill>
                          <a:effectLst/>
                          <a:latin typeface="+mn-lt"/>
                          <a:ea typeface="+mn-ea"/>
                          <a:cs typeface="+mn-cs"/>
                        </a:rPr>
                        <a:t>For retesting the test cases cannot be automated.</a:t>
                      </a:r>
                      <a:endParaRPr lang="en-US" sz="1500" b="0" dirty="0">
                        <a:solidFill>
                          <a:schemeClr val="bg2"/>
                        </a:solidFill>
                      </a:endParaRPr>
                    </a:p>
                  </a:txBody>
                  <a:tcPr/>
                </a:tc>
              </a:tr>
              <a:tr h="370840">
                <a:tc>
                  <a:txBody>
                    <a:bodyPr/>
                    <a:lstStyle/>
                    <a:p>
                      <a:r>
                        <a:rPr lang="en-US" sz="1500" b="0" i="0" kern="1200" dirty="0" smtClean="0">
                          <a:solidFill>
                            <a:schemeClr val="bg2"/>
                          </a:solidFill>
                          <a:effectLst/>
                          <a:latin typeface="+mn-lt"/>
                          <a:ea typeface="+mn-ea"/>
                          <a:cs typeface="+mn-cs"/>
                        </a:rPr>
                        <a:t>During regression testing even the passed test cases are executed.</a:t>
                      </a:r>
                      <a:endParaRPr lang="en-US" sz="1500" b="0" dirty="0">
                        <a:solidFill>
                          <a:schemeClr val="bg2"/>
                        </a:solidFill>
                      </a:endParaRPr>
                    </a:p>
                  </a:txBody>
                  <a:tcPr/>
                </a:tc>
                <a:tc>
                  <a:txBody>
                    <a:bodyPr/>
                    <a:lstStyle/>
                    <a:p>
                      <a:pPr algn="l"/>
                      <a:r>
                        <a:rPr lang="en-US" sz="1500" b="0" dirty="0" smtClean="0">
                          <a:solidFill>
                            <a:schemeClr val="bg2"/>
                          </a:solidFill>
                          <a:effectLst/>
                        </a:rPr>
                        <a:t>During</a:t>
                      </a:r>
                      <a:r>
                        <a:rPr lang="en-US" sz="1500" b="0" dirty="0">
                          <a:solidFill>
                            <a:schemeClr val="bg2"/>
                          </a:solidFill>
                          <a:effectLst/>
                        </a:rPr>
                        <a:t> retesting only failed test cases are re-executed.</a:t>
                      </a:r>
                    </a:p>
                  </a:txBody>
                  <a:tcPr anchor="ctr"/>
                </a:tc>
              </a:tr>
              <a:tr h="370840">
                <a:tc>
                  <a:txBody>
                    <a:bodyPr/>
                    <a:lstStyle/>
                    <a:p>
                      <a:r>
                        <a:rPr lang="en-US" sz="1500" b="0" i="0" kern="1200" dirty="0" smtClean="0">
                          <a:solidFill>
                            <a:schemeClr val="bg2"/>
                          </a:solidFill>
                          <a:effectLst/>
                          <a:latin typeface="+mn-lt"/>
                          <a:ea typeface="+mn-ea"/>
                          <a:cs typeface="+mn-cs"/>
                        </a:rPr>
                        <a:t>Regression testing is carried out to check for unexpected side effects.</a:t>
                      </a:r>
                      <a:endParaRPr lang="en-US" sz="1500" b="0" dirty="0">
                        <a:solidFill>
                          <a:schemeClr val="bg2"/>
                        </a:solidFill>
                      </a:endParaRPr>
                    </a:p>
                  </a:txBody>
                  <a:tcPr/>
                </a:tc>
                <a:tc>
                  <a:txBody>
                    <a:bodyPr/>
                    <a:lstStyle/>
                    <a:p>
                      <a:r>
                        <a:rPr lang="en-US" sz="1500" b="0" i="0" kern="1200" dirty="0" smtClean="0">
                          <a:solidFill>
                            <a:schemeClr val="bg2"/>
                          </a:solidFill>
                          <a:effectLst/>
                          <a:latin typeface="+mn-lt"/>
                          <a:ea typeface="+mn-ea"/>
                          <a:cs typeface="+mn-cs"/>
                        </a:rPr>
                        <a:t>Retesting is carried out to ensure that the original issue is working as expected.</a:t>
                      </a:r>
                      <a:endParaRPr lang="en-US" sz="1500" b="0" dirty="0">
                        <a:solidFill>
                          <a:schemeClr val="bg2"/>
                        </a:solidFill>
                      </a:endParaRPr>
                    </a:p>
                  </a:txBody>
                  <a:tcPr/>
                </a:tc>
              </a:tr>
              <a:tr h="370840">
                <a:tc>
                  <a:txBody>
                    <a:bodyPr/>
                    <a:lstStyle/>
                    <a:p>
                      <a:r>
                        <a:rPr lang="en-US" sz="1500" b="0" i="0" kern="1200" dirty="0" smtClean="0">
                          <a:solidFill>
                            <a:schemeClr val="bg2"/>
                          </a:solidFill>
                          <a:effectLst/>
                          <a:latin typeface="+mn-lt"/>
                          <a:ea typeface="+mn-ea"/>
                          <a:cs typeface="+mn-cs"/>
                        </a:rPr>
                        <a:t>Regression testing is done only when any new feature is implemented or any modification or enhancement has been done to the code.</a:t>
                      </a:r>
                      <a:endParaRPr lang="en-US" sz="1500" b="0" dirty="0">
                        <a:solidFill>
                          <a:schemeClr val="bg2"/>
                        </a:solidFill>
                      </a:endParaRPr>
                    </a:p>
                  </a:txBody>
                  <a:tcPr/>
                </a:tc>
                <a:tc>
                  <a:txBody>
                    <a:bodyPr/>
                    <a:lstStyle/>
                    <a:p>
                      <a:r>
                        <a:rPr lang="en-US" sz="1500" b="0" i="0" kern="1200" dirty="0" smtClean="0">
                          <a:solidFill>
                            <a:schemeClr val="bg2"/>
                          </a:solidFill>
                          <a:effectLst/>
                          <a:latin typeface="+mn-lt"/>
                          <a:ea typeface="+mn-ea"/>
                          <a:cs typeface="+mn-cs"/>
                        </a:rPr>
                        <a:t>Retesting is executed in the same environment with same data but in new build.</a:t>
                      </a:r>
                      <a:endParaRPr lang="en-US" sz="1500" b="0" dirty="0">
                        <a:solidFill>
                          <a:schemeClr val="bg2"/>
                        </a:solidFill>
                      </a:endParaRPr>
                    </a:p>
                  </a:txBody>
                  <a:tcPr/>
                </a:tc>
              </a:tr>
            </a:tbl>
          </a:graphicData>
        </a:graphic>
      </p:graphicFrame>
    </p:spTree>
    <p:extLst>
      <p:ext uri="{BB962C8B-B14F-4D97-AF65-F5344CB8AC3E}">
        <p14:creationId xmlns:p14="http://schemas.microsoft.com/office/powerpoint/2010/main" val="4119480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1295400"/>
            <a:ext cx="5257802" cy="2971801"/>
          </a:xfrm>
          <a:prstGeom prst="rect">
            <a:avLst/>
          </a:prstGeom>
        </p:spPr>
      </p:pic>
      <p:sp>
        <p:nvSpPr>
          <p:cNvPr id="5" name="Text Box 8"/>
          <p:cNvSpPr txBox="1">
            <a:spLocks noChangeArrowheads="1"/>
          </p:cNvSpPr>
          <p:nvPr/>
        </p:nvSpPr>
        <p:spPr bwMode="auto">
          <a:xfrm>
            <a:off x="457200" y="1309914"/>
            <a:ext cx="4874043"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buFontTx/>
              <a:buChar char="•"/>
            </a:pPr>
            <a:r>
              <a:rPr lang="pl-PL" altLang="en-US" dirty="0" smtClean="0"/>
              <a:t> </a:t>
            </a:r>
            <a:r>
              <a:rPr lang="en-US" b="1" dirty="0"/>
              <a:t>System Testing</a:t>
            </a:r>
            <a:r>
              <a:rPr lang="en-US" dirty="0"/>
              <a:t> is a level of the software </a:t>
            </a:r>
            <a:r>
              <a:rPr lang="en-US" b="1" dirty="0"/>
              <a:t>testing</a:t>
            </a:r>
            <a:r>
              <a:rPr lang="en-US" dirty="0"/>
              <a:t> where a complete </a:t>
            </a:r>
            <a:r>
              <a:rPr lang="en-US" dirty="0" smtClean="0"/>
              <a:t>software </a:t>
            </a:r>
            <a:r>
              <a:rPr lang="en-US" dirty="0"/>
              <a:t>is tested. The purpose of this </a:t>
            </a:r>
            <a:r>
              <a:rPr lang="en-US" b="1" dirty="0"/>
              <a:t>test</a:t>
            </a:r>
            <a:r>
              <a:rPr lang="en-US" dirty="0"/>
              <a:t> is to evaluate the </a:t>
            </a:r>
            <a:r>
              <a:rPr lang="en-US" b="1" dirty="0"/>
              <a:t>system's</a:t>
            </a:r>
            <a:r>
              <a:rPr lang="en-US" dirty="0"/>
              <a:t> compliance with the specified requirements</a:t>
            </a:r>
            <a:endParaRPr lang="en-US" altLang="en-US" dirty="0" smtClean="0"/>
          </a:p>
          <a:p>
            <a:pPr algn="just">
              <a:buFontTx/>
              <a:buChar char="•"/>
            </a:pPr>
            <a:endParaRPr lang="en-US" altLang="en-US" dirty="0"/>
          </a:p>
          <a:p>
            <a:pPr algn="just">
              <a:buFontTx/>
              <a:buChar char="•"/>
            </a:pPr>
            <a:r>
              <a:rPr lang="pl-PL" altLang="en-US" dirty="0" smtClean="0"/>
              <a:t>The </a:t>
            </a:r>
            <a:r>
              <a:rPr lang="pl-PL" altLang="en-US" dirty="0"/>
              <a:t>system test should detect any errors promoted between </a:t>
            </a:r>
            <a:r>
              <a:rPr lang="pl-PL" altLang="en-US" dirty="0" smtClean="0"/>
              <a:t>  </a:t>
            </a:r>
            <a:r>
              <a:rPr lang="pl-PL" altLang="en-US" dirty="0"/>
              <a:t>modules  within the same system. As a result of a completed </a:t>
            </a:r>
            <a:r>
              <a:rPr lang="pl-PL" altLang="en-US" dirty="0" smtClean="0"/>
              <a:t>system </a:t>
            </a:r>
            <a:r>
              <a:rPr lang="pl-PL" altLang="en-US" dirty="0"/>
              <a:t>test, all internal 'hand-shaking' will have been verified. </a:t>
            </a:r>
          </a:p>
        </p:txBody>
      </p:sp>
    </p:spTree>
    <p:extLst>
      <p:ext uri="{BB962C8B-B14F-4D97-AF65-F5344CB8AC3E}">
        <p14:creationId xmlns:p14="http://schemas.microsoft.com/office/powerpoint/2010/main" val="570776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&amp; When to Perform System Testing</a:t>
            </a:r>
            <a:endParaRPr lang="en-US" dirty="0"/>
          </a:p>
        </p:txBody>
      </p:sp>
      <p:sp>
        <p:nvSpPr>
          <p:cNvPr id="3" name="Content Placeholder 2"/>
          <p:cNvSpPr>
            <a:spLocks noGrp="1"/>
          </p:cNvSpPr>
          <p:nvPr>
            <p:ph idx="1"/>
          </p:nvPr>
        </p:nvSpPr>
        <p:spPr/>
        <p:txBody>
          <a:bodyPr/>
          <a:lstStyle/>
          <a:p>
            <a:r>
              <a:rPr lang="en-US" dirty="0" smtClean="0"/>
              <a:t>Why System Testing ?</a:t>
            </a:r>
          </a:p>
          <a:p>
            <a:pPr lvl="1"/>
            <a:r>
              <a:rPr lang="en-US" dirty="0" smtClean="0"/>
              <a:t>First </a:t>
            </a:r>
            <a:r>
              <a:rPr lang="en-US" dirty="0"/>
              <a:t>level of testing where the System is tested as a whole</a:t>
            </a:r>
            <a:r>
              <a:rPr lang="en-US" dirty="0" smtClean="0"/>
              <a:t>.</a:t>
            </a:r>
          </a:p>
          <a:p>
            <a:pPr lvl="1"/>
            <a:r>
              <a:rPr lang="en-US" dirty="0" smtClean="0"/>
              <a:t>Check </a:t>
            </a:r>
            <a:r>
              <a:rPr lang="en-US" dirty="0"/>
              <a:t>if system meets functional requirement or not</a:t>
            </a:r>
            <a:r>
              <a:rPr lang="en-US" dirty="0" smtClean="0"/>
              <a:t>.</a:t>
            </a:r>
          </a:p>
          <a:p>
            <a:pPr lvl="1"/>
            <a:r>
              <a:rPr lang="en-US" dirty="0" smtClean="0"/>
              <a:t>System </a:t>
            </a:r>
            <a:r>
              <a:rPr lang="en-US" dirty="0"/>
              <a:t>is tested in an environment that particularly resembles </a:t>
            </a:r>
            <a:r>
              <a:rPr lang="en-US" dirty="0" smtClean="0"/>
              <a:t>the production </a:t>
            </a:r>
            <a:r>
              <a:rPr lang="en-US" dirty="0"/>
              <a:t>environment where the application/software will be </a:t>
            </a:r>
            <a:r>
              <a:rPr lang="en-US" dirty="0" smtClean="0"/>
              <a:t>deployed</a:t>
            </a:r>
          </a:p>
          <a:p>
            <a:endParaRPr lang="en-US" dirty="0"/>
          </a:p>
          <a:p>
            <a:r>
              <a:rPr lang="en-US" dirty="0" smtClean="0"/>
              <a:t>When ?</a:t>
            </a:r>
          </a:p>
          <a:p>
            <a:pPr lvl="1"/>
            <a:r>
              <a:rPr lang="en-US" dirty="0"/>
              <a:t>Unit Testing should be </a:t>
            </a:r>
            <a:r>
              <a:rPr lang="en-US" dirty="0" smtClean="0"/>
              <a:t>finished</a:t>
            </a:r>
          </a:p>
          <a:p>
            <a:pPr lvl="1"/>
            <a:r>
              <a:rPr lang="en-US" dirty="0" smtClean="0"/>
              <a:t>Smoke &amp; Sanity Testing should be finished</a:t>
            </a:r>
          </a:p>
          <a:p>
            <a:pPr lvl="1"/>
            <a:r>
              <a:rPr lang="en-US" dirty="0"/>
              <a:t>Integration of modules should be fully integrated</a:t>
            </a:r>
            <a:endParaRPr lang="en-US" dirty="0" smtClean="0"/>
          </a:p>
          <a:p>
            <a:pPr lvl="1"/>
            <a:endParaRPr lang="en-US" dirty="0"/>
          </a:p>
        </p:txBody>
      </p:sp>
    </p:spTree>
    <p:extLst>
      <p:ext uri="{BB962C8B-B14F-4D97-AF65-F5344CB8AC3E}">
        <p14:creationId xmlns:p14="http://schemas.microsoft.com/office/powerpoint/2010/main" val="307669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050" y="1219200"/>
            <a:ext cx="6762750" cy="4830536"/>
          </a:xfrm>
          <a:prstGeom prst="rect">
            <a:avLst/>
          </a:prstGeom>
        </p:spPr>
      </p:pic>
    </p:spTree>
    <p:extLst>
      <p:ext uri="{BB962C8B-B14F-4D97-AF65-F5344CB8AC3E}">
        <p14:creationId xmlns:p14="http://schemas.microsoft.com/office/powerpoint/2010/main" val="4044502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800" y="1686719"/>
            <a:ext cx="5509174" cy="3113881"/>
          </a:xfrm>
        </p:spPr>
      </p:pic>
      <p:sp>
        <p:nvSpPr>
          <p:cNvPr id="5" name="Content Placeholder 2"/>
          <p:cNvSpPr txBox="1">
            <a:spLocks/>
          </p:cNvSpPr>
          <p:nvPr/>
        </p:nvSpPr>
        <p:spPr bwMode="auto">
          <a:xfrm>
            <a:off x="548219" y="2266156"/>
            <a:ext cx="5242982" cy="2382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charset="0"/>
              <a:buChar char="•"/>
              <a:defRPr sz="16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Integration </a:t>
            </a:r>
            <a:r>
              <a:rPr lang="en-US" b="1" dirty="0" smtClean="0"/>
              <a:t>testing</a:t>
            </a:r>
            <a:r>
              <a:rPr lang="en-US" dirty="0" smtClean="0"/>
              <a:t> is the phase </a:t>
            </a:r>
            <a:r>
              <a:rPr lang="en-US" dirty="0"/>
              <a:t>in </a:t>
            </a:r>
            <a:r>
              <a:rPr lang="en-US" dirty="0" smtClean="0"/>
              <a:t>software </a:t>
            </a:r>
            <a:r>
              <a:rPr lang="en-US" b="1" dirty="0" smtClean="0"/>
              <a:t>testing</a:t>
            </a:r>
            <a:r>
              <a:rPr lang="en-US" dirty="0"/>
              <a:t> in which individual software </a:t>
            </a:r>
            <a:r>
              <a:rPr lang="en-US" dirty="0" smtClean="0"/>
              <a:t>systems are </a:t>
            </a:r>
            <a:r>
              <a:rPr lang="en-US" dirty="0"/>
              <a:t>combined and </a:t>
            </a:r>
            <a:r>
              <a:rPr lang="en-US" b="1" dirty="0"/>
              <a:t>tested</a:t>
            </a:r>
            <a:r>
              <a:rPr lang="en-US" dirty="0"/>
              <a:t> as a group. </a:t>
            </a:r>
            <a:endParaRPr lang="en-US" dirty="0" smtClean="0"/>
          </a:p>
          <a:p>
            <a:endParaRPr lang="en-US" dirty="0"/>
          </a:p>
          <a:p>
            <a:r>
              <a:rPr lang="en-US" dirty="0" smtClean="0"/>
              <a:t>It </a:t>
            </a:r>
            <a:r>
              <a:rPr lang="en-US" dirty="0"/>
              <a:t>occurs after </a:t>
            </a:r>
            <a:r>
              <a:rPr lang="en-US" dirty="0" smtClean="0"/>
              <a:t>system testing</a:t>
            </a:r>
            <a:r>
              <a:rPr lang="en-US" dirty="0"/>
              <a:t> and before </a:t>
            </a:r>
            <a:r>
              <a:rPr lang="en-US" dirty="0" smtClean="0"/>
              <a:t>Acceptance Test.</a:t>
            </a:r>
          </a:p>
          <a:p>
            <a:pPr lvl="1"/>
            <a:endParaRPr lang="en-US" dirty="0"/>
          </a:p>
        </p:txBody>
      </p:sp>
    </p:spTree>
    <p:extLst>
      <p:ext uri="{BB962C8B-B14F-4D97-AF65-F5344CB8AC3E}">
        <p14:creationId xmlns:p14="http://schemas.microsoft.com/office/powerpoint/2010/main" val="2047529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558</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13</vt:i4>
      </vt:variant>
    </vt:vector>
  </HeadingPairs>
  <TitlesOfParts>
    <vt:vector size="24" baseType="lpstr">
      <vt:lpstr>Myriad Pro</vt:lpstr>
      <vt:lpstr>Arial</vt:lpstr>
      <vt:lpstr>Calibri</vt:lpstr>
      <vt:lpstr>Calibri Light</vt:lpstr>
      <vt:lpstr>Courier New</vt:lpstr>
      <vt:lpstr>Segoe UI</vt:lpstr>
      <vt:lpstr>Times New Roman</vt:lpstr>
      <vt:lpstr>Wingdings</vt:lpstr>
      <vt:lpstr>TCS Presentation_Template</vt:lpstr>
      <vt:lpstr>Custom Design</vt:lpstr>
      <vt:lpstr>6_TCS_Presentation Template</vt:lpstr>
      <vt:lpstr>Software Testing – Quality Assurance</vt:lpstr>
      <vt:lpstr>Agenda</vt:lpstr>
      <vt:lpstr>Regression Testing</vt:lpstr>
      <vt:lpstr>Regression Testing …contd</vt:lpstr>
      <vt:lpstr>Regression Testing Vs Re-testing</vt:lpstr>
      <vt:lpstr>System Testing</vt:lpstr>
      <vt:lpstr>Why &amp; When to Perform System Testing</vt:lpstr>
      <vt:lpstr>Integration Testing</vt:lpstr>
      <vt:lpstr>Integration Testing</vt:lpstr>
      <vt:lpstr>Why &amp; When to Perform Integration Testing</vt:lpstr>
      <vt:lpstr>System &amp; Integration Testing Scenario</vt:lpstr>
      <vt:lpstr>Example Test Case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2017-04-08T03:37:39Z</dcterms:created>
  <dcterms:modified xsi:type="dcterms:W3CDTF">2017-05-02T01:42:53Z</dcterms:modified>
</cp:coreProperties>
</file>