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1" r:id="rId4"/>
  </p:sldMasterIdLst>
  <p:notesMasterIdLst>
    <p:notesMasterId r:id="rId14"/>
  </p:notesMasterIdLst>
  <p:handoutMasterIdLst>
    <p:handoutMasterId r:id="rId15"/>
  </p:handoutMasterIdLst>
  <p:sldIdLst>
    <p:sldId id="425" r:id="rId5"/>
    <p:sldId id="258" r:id="rId6"/>
    <p:sldId id="435" r:id="rId7"/>
    <p:sldId id="436" r:id="rId8"/>
    <p:sldId id="437" r:id="rId9"/>
    <p:sldId id="438" r:id="rId10"/>
    <p:sldId id="439" r:id="rId11"/>
    <p:sldId id="440" r:id="rId12"/>
    <p:sldId id="305" r:id="rId13"/>
  </p:sldIdLst>
  <p:sldSz cx="12192000" cy="6858000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3300"/>
    <a:srgbClr val="000099"/>
    <a:srgbClr val="D0D8E8"/>
    <a:srgbClr val="B9CDE5"/>
    <a:srgbClr val="E0E5F0"/>
    <a:srgbClr val="993300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3" autoAdjust="0"/>
    <p:restoredTop sz="93712" autoAdjust="0"/>
  </p:normalViewPr>
  <p:slideViewPr>
    <p:cSldViewPr>
      <p:cViewPr varScale="1">
        <p:scale>
          <a:sx n="62" d="100"/>
          <a:sy n="62" d="100"/>
        </p:scale>
        <p:origin x="112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916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E93072A-19E6-4499-99EB-596990938AA1}" type="datetimeFigureOut">
              <a:rPr lang="zh-TW" altLang="en-US"/>
              <a:pPr>
                <a:defRPr/>
              </a:pPr>
              <a:t>2017/8/29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B66F7E8B-DE2F-40BB-A16F-37B66F0A10D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725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2.xml"/><Relationship Id="rId4" Type="http://schemas.openxmlformats.org/officeDocument/2006/relationships/image" Target="../media/image3.e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4BA55C3-CBF7-4707-A65B-08AA53987F29}" type="datetimeFigureOut">
              <a:rPr lang="zh-TW" altLang="en-US"/>
              <a:pPr>
                <a:defRPr/>
              </a:pPr>
              <a:t>2017/8/29</a:t>
            </a:fld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CE40E5D5-995B-4D00-89BD-282839708CBB}" type="slidenum">
              <a:rPr lang="zh-TW" altLang="en-US"/>
              <a:pPr/>
              <a:t>‹#›</a:t>
            </a:fld>
            <a:endParaRPr lang="zh-TW" altLang="en-U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877888" y="715963"/>
          <a:ext cx="4897437" cy="367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" name="投影片" r:id="rId3" imgW="4570530" imgH="3427400" progId="PowerPoint.Slide.12">
                  <p:embed/>
                </p:oleObj>
              </mc:Choice>
              <mc:Fallback>
                <p:oleObj name="投影片" r:id="rId3" imgW="4570530" imgH="3427400" progId="PowerPoint.Slide.1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715963"/>
                        <a:ext cx="4897437" cy="367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811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AE0189-6B8A-4606-BADC-241DE6A8DCC1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1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5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9B3F8A0-FF3F-445A-9226-D7DCA604556B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9</a:t>
            </a:fld>
            <a:endParaRPr kumimoji="0"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5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am1\Desktop\新增資料夾\圖片B-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4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C92C4-38D8-434E-B0E3-C8B7A37AD5C4}" type="datetime1">
              <a:rPr lang="zh-TW" altLang="en-US"/>
              <a:pPr>
                <a:defRPr/>
              </a:pPr>
              <a:t>2017/8/29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0F8B3-7FAA-47BD-8D31-D8B9AA748F0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62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017BF-F503-4D2C-A259-84C464D7DC64}" type="datetime1">
              <a:rPr lang="zh-TW" altLang="en-US"/>
              <a:pPr>
                <a:defRPr/>
              </a:pPr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213D9-E6F6-40ED-832A-366F36EF946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76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0DE7E-3272-4B61-8E1F-8B3FD2DB70F5}" type="datetime1">
              <a:rPr lang="zh-TW" altLang="en-US"/>
              <a:pPr>
                <a:defRPr/>
              </a:pPr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7B980-CD7A-4A53-8000-4AF1C6627A8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5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8E6C0-7019-4D03-A7C3-CFE68C8BDFDD}" type="datetime1">
              <a:rPr lang="zh-TW" altLang="en-US"/>
              <a:pPr>
                <a:defRPr/>
              </a:pPr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8B808-1EE7-462F-B1EE-5DCDB17B967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613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74A7C-568B-40AF-9953-673F04B45FC5}" type="datetime1">
              <a:rPr lang="zh-TW" altLang="en-US"/>
              <a:pPr>
                <a:defRPr/>
              </a:pPr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0A927-1CC0-4CA2-B0FE-018127314EE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164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CB5EF-783E-425A-B560-0A1B254BCBB1}" type="datetime1">
              <a:rPr lang="zh-TW" altLang="en-US"/>
              <a:pPr>
                <a:defRPr/>
              </a:pPr>
              <a:t>2017/8/29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D0F37-9DDE-40FE-9106-FB0C411B876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300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2802E-5EAC-4B1A-B6A9-0B92D87A150C}" type="datetime1">
              <a:rPr lang="zh-TW" altLang="en-US"/>
              <a:pPr>
                <a:defRPr/>
              </a:pPr>
              <a:t>2017/8/29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55B60-4F1F-4CF7-B51B-5AFCE51D877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0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9A9C2-7132-432C-9416-1DA40ACFE9DE}" type="datetime1">
              <a:rPr lang="zh-TW" altLang="en-US"/>
              <a:pPr>
                <a:defRPr/>
              </a:pPr>
              <a:t>2017/8/29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3B39-570E-49E6-B5F1-A98868E3334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08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56CB1-512A-43F3-87F8-20116E576C87}" type="datetime1">
              <a:rPr lang="zh-TW" altLang="en-US"/>
              <a:pPr>
                <a:defRPr/>
              </a:pPr>
              <a:t>2017/8/29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85E7F-14D0-4B28-994E-F3905ADE728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869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68747-0FEA-4907-A30F-B60DA7675AF0}" type="datetime1">
              <a:rPr lang="zh-TW" altLang="en-US"/>
              <a:pPr>
                <a:defRPr/>
              </a:pPr>
              <a:t>2017/8/29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8E63A-2279-4379-9DC1-AE3B0487E71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13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524DC-E1EC-4383-80A2-ABCA2021E2C9}" type="datetime1">
              <a:rPr lang="zh-TW" altLang="en-US"/>
              <a:pPr>
                <a:defRPr/>
              </a:pPr>
              <a:t>2017/8/29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6CD93-3B7D-4E17-8648-AC55D30AAC5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880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6263BE-7101-4A19-8FEA-CA312F859790}" type="datetime1">
              <a:rPr lang="zh-TW" altLang="en-US"/>
              <a:pPr>
                <a:defRPr/>
              </a:pPr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30BEC65-D186-4E15-9E3C-13DC93A2A852}" type="slidenum">
              <a:rPr lang="zh-TW" altLang="en-US"/>
              <a:pPr/>
              <a:t>‹#›</a:t>
            </a:fld>
            <a:endParaRPr lang="zh-TW" altLang="en-US"/>
          </a:p>
        </p:txBody>
      </p:sp>
      <p:pic>
        <p:nvPicPr>
          <p:cNvPr id="6151" name="Picture 2" descr="C:\Users\sam1\Desktop\新增資料夾\圖片B-2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1221740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62" r:id="rId1"/>
    <p:sldLayoutId id="2147484952" r:id="rId2"/>
    <p:sldLayoutId id="2147484953" r:id="rId3"/>
    <p:sldLayoutId id="2147484954" r:id="rId4"/>
    <p:sldLayoutId id="2147484955" r:id="rId5"/>
    <p:sldLayoutId id="2147484956" r:id="rId6"/>
    <p:sldLayoutId id="2147484957" r:id="rId7"/>
    <p:sldLayoutId id="2147484958" r:id="rId8"/>
    <p:sldLayoutId id="2147484959" r:id="rId9"/>
    <p:sldLayoutId id="2147484960" r:id="rId10"/>
    <p:sldLayoutId id="21474849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66491A2-D714-4E92-9DE3-772DCFC5A91C}" type="slidenum">
              <a:rPr lang="zh-TW" altLang="en-US"/>
              <a:pPr eaLnBrk="1" hangingPunct="1"/>
              <a:t>1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487488" y="981076"/>
            <a:ext cx="9793088" cy="14700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5400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Serialization</a:t>
            </a:r>
            <a:endParaRPr kumimoji="0" lang="en-US" altLang="zh-TW" sz="5400" dirty="0">
              <a:solidFill>
                <a:schemeClr val="bg1"/>
              </a:solidFill>
              <a:latin typeface="Consolas" panose="020B0609020204030204" pitchFamily="49" charset="0"/>
              <a:ea typeface="微軟正黑體" pitchFamily="34" charset="-12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Agenda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09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175032" cy="5149775"/>
          </a:xfrm>
        </p:spPr>
        <p:txBody>
          <a:bodyPr rtlCol="0">
            <a:no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What is Serialization &amp; </a:t>
            </a:r>
            <a:r>
              <a:rPr lang="en-US" sz="2000" dirty="0" err="1" smtClean="0"/>
              <a:t>DeSerialization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Why do we need Serialization.</a:t>
            </a:r>
          </a:p>
          <a:p>
            <a:endParaRPr lang="en-US" sz="2000" dirty="0" smtClean="0"/>
          </a:p>
          <a:p>
            <a:r>
              <a:rPr lang="en-US" sz="2000" dirty="0" smtClean="0"/>
              <a:t>How to do Serialization</a:t>
            </a:r>
            <a:endParaRPr lang="en-US" sz="1600" dirty="0" smtClean="0"/>
          </a:p>
          <a:p>
            <a:endParaRPr lang="en-US" sz="2000" dirty="0"/>
          </a:p>
          <a:p>
            <a:r>
              <a:rPr lang="en-US" sz="2000" dirty="0" smtClean="0"/>
              <a:t>How to do Deserialization</a:t>
            </a:r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2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10225136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Serialization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3</a:t>
            </a:fld>
            <a:endParaRPr lang="zh-TW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692697"/>
            <a:ext cx="5054352" cy="4752527"/>
          </a:xfrm>
        </p:spPr>
        <p:txBody>
          <a:bodyPr/>
          <a:lstStyle/>
          <a:p>
            <a:endParaRPr lang="en-US" sz="1800" dirty="0" smtClean="0"/>
          </a:p>
          <a:p>
            <a:endParaRPr lang="en-US" sz="1800" dirty="0" smtClean="0"/>
          </a:p>
          <a:p>
            <a:pPr algn="just"/>
            <a:r>
              <a:rPr lang="en-US" sz="1800" dirty="0"/>
              <a:t>Serialization is the process of converting an object into a stream of bytes in order to store the object </a:t>
            </a:r>
            <a:r>
              <a:rPr lang="en-US" sz="1800" dirty="0" smtClean="0"/>
              <a:t>in disk or database</a:t>
            </a:r>
            <a:r>
              <a:rPr lang="en-US" sz="1800" dirty="0"/>
              <a:t>, or a </a:t>
            </a:r>
            <a:r>
              <a:rPr lang="en-US" sz="1800" dirty="0" smtClean="0"/>
              <a:t>file. </a:t>
            </a:r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Its </a:t>
            </a:r>
            <a:r>
              <a:rPr lang="en-US" sz="1800" dirty="0"/>
              <a:t>main purpose is to save the state of an object in order to be able to recreate it when needed. 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r>
              <a:rPr lang="en-US" sz="1800" dirty="0" smtClean="0"/>
              <a:t>The reverse process is called deserialization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97" y="943521"/>
            <a:ext cx="5992061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24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Why Serialization ?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09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175032" cy="5149775"/>
          </a:xfrm>
        </p:spPr>
        <p:txBody>
          <a:bodyPr rtlCol="0">
            <a:noAutofit/>
          </a:bodyPr>
          <a:lstStyle/>
          <a:p>
            <a:endParaRPr lang="en-US" sz="2000" dirty="0" smtClean="0"/>
          </a:p>
          <a:p>
            <a:r>
              <a:rPr lang="en-US" sz="2000" b="1" dirty="0"/>
              <a:t>Serialization</a:t>
            </a:r>
            <a:r>
              <a:rPr lang="en-US" sz="2000" dirty="0"/>
              <a:t> </a:t>
            </a:r>
            <a:r>
              <a:rPr lang="en-US" sz="2000" dirty="0" smtClean="0"/>
              <a:t>is the only way to persist the state of an object.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It can store the objects in a disk/database/file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We already have the object in memory. </a:t>
            </a:r>
            <a:r>
              <a:rPr lang="en-US" sz="2000" dirty="0"/>
              <a:t> </a:t>
            </a:r>
            <a:r>
              <a:rPr lang="en-US" sz="2000" dirty="0" smtClean="0"/>
              <a:t>Why do we need to persist/store in disk again ?</a:t>
            </a:r>
            <a:endParaRPr lang="en-US" sz="1600" dirty="0"/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263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Implementing Serialization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09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5616624" cy="5149775"/>
          </a:xfrm>
        </p:spPr>
        <p:txBody>
          <a:bodyPr rtlCol="0">
            <a:noAutofit/>
          </a:bodyPr>
          <a:lstStyle/>
          <a:p>
            <a:pPr algn="just"/>
            <a:r>
              <a:rPr lang="en-US" sz="2000" dirty="0"/>
              <a:t>Serializable is a marker interface (has no data member and method). It is used to "mark" </a:t>
            </a:r>
            <a:r>
              <a:rPr lang="en-US" sz="2000" dirty="0" smtClean="0"/>
              <a:t>classes </a:t>
            </a:r>
            <a:r>
              <a:rPr lang="en-US" sz="2000" dirty="0"/>
              <a:t>so that objects of these classes may get certain capability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/>
              <a:t>It must be implemented by the class whose object you want to persist</a:t>
            </a:r>
            <a:endParaRPr lang="en-US" sz="2000" dirty="0" smtClean="0"/>
          </a:p>
          <a:p>
            <a:pPr algn="just"/>
            <a:endParaRPr lang="en-US" sz="2000" dirty="0"/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5</a:t>
            </a:fld>
            <a:endParaRPr lang="zh-TW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40016" y="1232466"/>
            <a:ext cx="5688632" cy="1938992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import </a:t>
            </a:r>
            <a:r>
              <a:rPr kumimoji="0" lang="en-US" altLang="en-US" sz="1400" dirty="0" err="1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java.io.Serializable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;  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public class Student implements Serializable{  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  </a:t>
            </a:r>
            <a:r>
              <a:rPr kumimoji="0" lang="en-US" altLang="en-US" sz="1400" dirty="0" err="1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int</a:t>
            </a:r>
            <a:r>
              <a:rPr kumimoji="0" lang="en-US" altLang="en-US" sz="1400" dirty="0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id;  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  String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name;  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  public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Student(</a:t>
            </a:r>
            <a:r>
              <a:rPr kumimoji="0" lang="en-US" altLang="en-US" sz="1400" dirty="0" err="1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int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id, String name) {  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</a:t>
            </a:r>
            <a:r>
              <a:rPr kumimoji="0" lang="en-US" altLang="en-US" sz="1400" dirty="0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      this.id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= id;  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</a:t>
            </a:r>
            <a:r>
              <a:rPr kumimoji="0" lang="en-US" altLang="en-US" sz="1400" dirty="0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      this.name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= name;  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  }  </a:t>
            </a:r>
            <a:endParaRPr kumimoji="0" lang="en-US" altLang="en-US" sz="1400" dirty="0">
              <a:solidFill>
                <a:srgbClr val="000088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} </a:t>
            </a:r>
            <a:endParaRPr kumimoji="0" lang="en-US" alt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00" y="3945541"/>
            <a:ext cx="10437176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34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10225136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Serialization Example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6</a:t>
            </a:fld>
            <a:endParaRPr lang="zh-TW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836712"/>
            <a:ext cx="6264696" cy="5306398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92144" y="1232466"/>
            <a:ext cx="4536504" cy="1938992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import </a:t>
            </a:r>
            <a:r>
              <a:rPr kumimoji="0" lang="en-US" altLang="en-US" sz="1400" dirty="0" err="1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java.io.Serializable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;  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public class Student implements Serializable{  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  </a:t>
            </a:r>
            <a:r>
              <a:rPr kumimoji="0" lang="en-US" altLang="en-US" sz="1400" dirty="0" err="1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int</a:t>
            </a:r>
            <a:r>
              <a:rPr kumimoji="0" lang="en-US" altLang="en-US" sz="1400" dirty="0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id;  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  String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name;  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  public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Student(</a:t>
            </a:r>
            <a:r>
              <a:rPr kumimoji="0" lang="en-US" altLang="en-US" sz="1400" dirty="0" err="1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int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id, String name) {  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</a:t>
            </a:r>
            <a:r>
              <a:rPr kumimoji="0" lang="en-US" altLang="en-US" sz="1400" dirty="0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      this.id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= id;  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</a:t>
            </a:r>
            <a:r>
              <a:rPr kumimoji="0" lang="en-US" altLang="en-US" sz="1400" dirty="0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      this.name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= name;  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  }  </a:t>
            </a:r>
            <a:endParaRPr kumimoji="0" lang="en-US" altLang="en-US" sz="1400" dirty="0">
              <a:solidFill>
                <a:srgbClr val="000088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} </a:t>
            </a:r>
            <a:endParaRPr kumimoji="0"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73329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10225136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DeSerialization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7</a:t>
            </a:fld>
            <a:endParaRPr lang="zh-TW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692697"/>
            <a:ext cx="10972800" cy="5433468"/>
          </a:xfrm>
        </p:spPr>
        <p:txBody>
          <a:bodyPr/>
          <a:lstStyle/>
          <a:p>
            <a:endParaRPr lang="en-US" sz="1800" dirty="0" smtClean="0"/>
          </a:p>
          <a:p>
            <a:r>
              <a:rPr lang="en-US" sz="1800" dirty="0"/>
              <a:t>Deserialization is the process of reconstructing the object from the serialized state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 smtClean="0"/>
              <a:t>It </a:t>
            </a:r>
            <a:r>
              <a:rPr lang="en-US" sz="1800" dirty="0"/>
              <a:t>is the reverse operation of serialization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An </a:t>
            </a:r>
            <a:r>
              <a:rPr lang="en-US" sz="1800" dirty="0" err="1"/>
              <a:t>ObjectInputStream</a:t>
            </a:r>
            <a:r>
              <a:rPr lang="en-US" sz="1800" dirty="0"/>
              <a:t> </a:t>
            </a:r>
            <a:r>
              <a:rPr lang="en-US" sz="1800" dirty="0" err="1"/>
              <a:t>deserializes</a:t>
            </a:r>
            <a:r>
              <a:rPr lang="en-US" sz="1800" dirty="0"/>
              <a:t> objects and primitive data written using an </a:t>
            </a:r>
            <a:r>
              <a:rPr lang="en-US" sz="1800" dirty="0" err="1"/>
              <a:t>ObjectOutputStream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42" y="3501008"/>
            <a:ext cx="10930450" cy="165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53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10225136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DeSerialization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Example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8</a:t>
            </a:fld>
            <a:endParaRPr lang="zh-TW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600" y="1268760"/>
            <a:ext cx="8287816" cy="457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87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內容版面配置區 2"/>
          <p:cNvSpPr>
            <a:spLocks noGrp="1"/>
          </p:cNvSpPr>
          <p:nvPr>
            <p:ph idx="1"/>
          </p:nvPr>
        </p:nvSpPr>
        <p:spPr>
          <a:xfrm>
            <a:off x="1992314" y="1700213"/>
            <a:ext cx="5399087" cy="100806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sz="6000" b="1" dirty="0">
                <a:latin typeface="微軟正黑體" pitchFamily="34" charset="-120"/>
              </a:rPr>
              <a:t>  Q &amp; A</a:t>
            </a:r>
          </a:p>
        </p:txBody>
      </p:sp>
      <p:pic>
        <p:nvPicPr>
          <p:cNvPr id="22531" name="圖片 3" descr="44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397126"/>
            <a:ext cx="3754438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649287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2A933CD-C67D-496D-9017-CBCFBEA28EFD}" type="slidenum">
              <a:rPr lang="zh-TW" altLang="en-US"/>
              <a:pPr eaLnBrk="1" hangingPunct="1"/>
              <a:t>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0D48810358B42418F385E2145E6208D" ma:contentTypeVersion="2" ma:contentTypeDescription="建立新的文件。" ma:contentTypeScope="" ma:versionID="632117e792a1d09544d95d3ae580fb0c">
  <xsd:schema xmlns:xsd="http://www.w3.org/2001/XMLSchema" xmlns:p="http://schemas.microsoft.com/office/2006/metadata/properties" targetNamespace="http://schemas.microsoft.com/office/2006/metadata/properties" ma:root="true" ma:fieldsID="6307d313e83d82204d55d62b1881d81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0A2C00-5D51-41B7-A55B-11444F123B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9FE9AF-6762-4381-B89A-0844F6C351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54C4B33-F7ED-484F-B2D8-7B4B8A7399BE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32425</TotalTime>
  <Words>259</Words>
  <Application>Microsoft Office PowerPoint</Application>
  <PresentationFormat>Widescreen</PresentationFormat>
  <Paragraphs>72</Paragraphs>
  <Slides>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 Unicode MS</vt:lpstr>
      <vt:lpstr>Menlo</vt:lpstr>
      <vt:lpstr>微軟正黑體</vt:lpstr>
      <vt:lpstr>新細明體</vt:lpstr>
      <vt:lpstr>Arial</vt:lpstr>
      <vt:lpstr>Calibri</vt:lpstr>
      <vt:lpstr>Consolas</vt:lpstr>
      <vt:lpstr>Gill Sans MT</vt:lpstr>
      <vt:lpstr>1_Office 佈景主題</vt:lpstr>
      <vt:lpstr>投影片</vt:lpstr>
      <vt:lpstr>PowerPoint Presentation</vt:lpstr>
      <vt:lpstr>Agenda</vt:lpstr>
      <vt:lpstr>Serialization</vt:lpstr>
      <vt:lpstr>Why Serialization ?</vt:lpstr>
      <vt:lpstr>Implementing Serialization</vt:lpstr>
      <vt:lpstr>Serialization Example</vt:lpstr>
      <vt:lpstr>DeSerialization</vt:lpstr>
      <vt:lpstr>DeSerialization Example</vt:lpstr>
      <vt:lpstr>PowerPoint Presentation</vt:lpstr>
    </vt:vector>
  </TitlesOfParts>
  <Company>CathayBK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Introduction</dc:title>
  <dc:creator>國泰世華銀行</dc:creator>
  <cp:lastModifiedBy>Lenovo</cp:lastModifiedBy>
  <cp:revision>1347</cp:revision>
  <dcterms:created xsi:type="dcterms:W3CDTF">2012-12-14T09:29:35Z</dcterms:created>
  <dcterms:modified xsi:type="dcterms:W3CDTF">2017-08-29T06:03:08Z</dcterms:modified>
  <cp:category>Testing</cp:category>
</cp:coreProperties>
</file>