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25" r:id="rId1"/>
    <p:sldMasterId id="2147484039" r:id="rId2"/>
    <p:sldMasterId id="2147483778" r:id="rId3"/>
  </p:sldMasterIdLst>
  <p:notesMasterIdLst>
    <p:notesMasterId r:id="rId22"/>
  </p:notesMasterIdLst>
  <p:sldIdLst>
    <p:sldId id="661" r:id="rId4"/>
    <p:sldId id="663" r:id="rId5"/>
    <p:sldId id="664" r:id="rId6"/>
    <p:sldId id="686" r:id="rId7"/>
    <p:sldId id="687" r:id="rId8"/>
    <p:sldId id="688" r:id="rId9"/>
    <p:sldId id="689" r:id="rId10"/>
    <p:sldId id="690" r:id="rId11"/>
    <p:sldId id="706" r:id="rId12"/>
    <p:sldId id="705" r:id="rId13"/>
    <p:sldId id="691" r:id="rId14"/>
    <p:sldId id="692" r:id="rId15"/>
    <p:sldId id="693" r:id="rId16"/>
    <p:sldId id="694" r:id="rId17"/>
    <p:sldId id="695" r:id="rId18"/>
    <p:sldId id="665" r:id="rId19"/>
    <p:sldId id="667" r:id="rId20"/>
    <p:sldId id="702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EFBE6"/>
    <a:srgbClr val="0066FF"/>
    <a:srgbClr val="FFCC00"/>
    <a:srgbClr val="CC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4" autoAdjust="0"/>
    <p:restoredTop sz="86146" autoAdjust="0"/>
  </p:normalViewPr>
  <p:slideViewPr>
    <p:cSldViewPr>
      <p:cViewPr varScale="1">
        <p:scale>
          <a:sx n="66" d="100"/>
          <a:sy n="66" d="100"/>
        </p:scale>
        <p:origin x="100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232" d="100"/>
          <a:sy n="232" d="100"/>
        </p:scale>
        <p:origin x="1050" y="195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C4C57E-81A6-462A-946F-D52AD6A4DBFE}" type="datetimeFigureOut">
              <a:rPr lang="en-US"/>
              <a:pPr>
                <a:defRPr/>
              </a:pPr>
              <a:t>5/2/2017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768B44-B55E-400B-91F7-CEC49FBB4B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5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Testing often viewed as dirty work.</a:t>
            </a:r>
          </a:p>
          <a:p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To develop an effective test, one must have:</a:t>
            </a:r>
          </a:p>
          <a:p>
            <a:pPr lvl="2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Detailed understanding of the system </a:t>
            </a:r>
          </a:p>
          <a:p>
            <a:pPr lvl="2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Knowledge of the testing techniques</a:t>
            </a:r>
          </a:p>
          <a:p>
            <a:pPr lvl="2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Skill to apply these techniques in an effective and efficient manner</a:t>
            </a:r>
          </a:p>
          <a:p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Testing is done best by independent testers</a:t>
            </a:r>
          </a:p>
          <a:p>
            <a:pPr lvl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We often develop a certain mental attitude that the program should in a certain way when in fact it does not.</a:t>
            </a:r>
          </a:p>
          <a:p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Programmer often stick to the data set that makes the program work </a:t>
            </a:r>
          </a:p>
          <a:p>
            <a:pPr lvl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"Don’t mess up my code!"</a:t>
            </a:r>
          </a:p>
          <a:p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A program often does not work when tried by somebody else.</a:t>
            </a:r>
          </a:p>
          <a:p>
            <a:pPr lvl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"Every new user uncovers a new class of bugs”</a:t>
            </a:r>
            <a:endParaRPr lang="de-DE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43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448733" y="6334125"/>
            <a:ext cx="32512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+mn-lt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4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6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2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565151" y="428625"/>
            <a:ext cx="4349749" cy="376238"/>
            <a:chOff x="267" y="270"/>
            <a:chExt cx="2055" cy="237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10909301" y="425451"/>
            <a:ext cx="647700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3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4614"/>
            <a:ext cx="3282951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4"/>
          <p:cNvSpPr txBox="1"/>
          <p:nvPr/>
        </p:nvSpPr>
        <p:spPr>
          <a:xfrm>
            <a:off x="448733" y="6334126"/>
            <a:ext cx="3251200" cy="20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>
                <a:solidFill>
                  <a:prstClr val="white"/>
                </a:solidFill>
                <a:latin typeface="+mn-lt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3" y="3858638"/>
            <a:ext cx="10380133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20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28601"/>
            <a:ext cx="10058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218" y="1189038"/>
            <a:ext cx="112373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01" y="631190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5039A7-39C0-45BA-AF01-A0A954BE53F1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9223" name="Group 8"/>
          <p:cNvGrpSpPr>
            <a:grpSpLocks noChangeAspect="1"/>
          </p:cNvGrpSpPr>
          <p:nvPr/>
        </p:nvGrpSpPr>
        <p:grpSpPr bwMode="auto">
          <a:xfrm>
            <a:off x="567268" y="6426200"/>
            <a:ext cx="3230033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225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6594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5973234" y="6334125"/>
            <a:ext cx="87235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+mn-lt"/>
              </a:rPr>
              <a:t>TCS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3968" r:id="rId2"/>
    <p:sldLayoutId id="2147483964" r:id="rId3"/>
    <p:sldLayoutId id="2147484023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9B3-6ED8-4201-AA08-43EAE408E30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D0C3-1544-433C-94E3-5FFB16994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4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/>
          <p:cNvPicPr>
            <a:picLocks noChangeAspect="1" noChangeArrowheads="1"/>
          </p:cNvPicPr>
          <p:nvPr/>
        </p:nvPicPr>
        <p:blipFill>
          <a:blip r:embed="rId3" cstate="print"/>
          <a:srcRect l="19376" t="20410" r="5469" b="9375"/>
          <a:stretch>
            <a:fillRect/>
          </a:stretch>
        </p:blipFill>
        <p:spPr bwMode="auto">
          <a:xfrm>
            <a:off x="-38100" y="1"/>
            <a:ext cx="122174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Title Placeholder 1"/>
          <p:cNvSpPr>
            <a:spLocks noGrp="1"/>
          </p:cNvSpPr>
          <p:nvPr>
            <p:ph type="title"/>
          </p:nvPr>
        </p:nvSpPr>
        <p:spPr bwMode="auto">
          <a:xfrm>
            <a:off x="1706033" y="131764"/>
            <a:ext cx="9956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24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3" y="90487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9634" y="6492876"/>
            <a:ext cx="732367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14AF0B94-086F-47C1-98F2-E327DE3BE1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chemeClr val="bg1"/>
          </a:solidFill>
          <a:latin typeface="+mj-lt"/>
          <a:ea typeface="Segoe UI" pitchFamily="34" charset="0"/>
          <a:cs typeface="Segoe U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Segoe UI"/>
          <a:cs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Segoe UI"/>
          <a:cs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Segoe UI"/>
          <a:cs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Segoe UI"/>
          <a:cs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lang="en-US" sz="2200" kern="1200" dirty="0">
          <a:solidFill>
            <a:srgbClr val="4E84C4"/>
          </a:solidFill>
          <a:latin typeface="Myriad Pro" pitchFamily="34" charset="0"/>
          <a:ea typeface="Segoe UI"/>
          <a:cs typeface="Segoe U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Segoe UI"/>
          <a:cs typeface="Segoe U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Segoe UI"/>
          <a:cs typeface="Segoe U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Segoe U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Segoe U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Segoe U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Segoe UI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 – Quality Assurance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25-April-2017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Defects in Code ....           WHY???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9" y="1189038"/>
            <a:ext cx="5090582" cy="4525962"/>
          </a:xfrm>
        </p:spPr>
        <p:txBody>
          <a:bodyPr/>
          <a:lstStyle/>
          <a:p>
            <a:r>
              <a:rPr lang="en-US" altLang="en-US" dirty="0"/>
              <a:t>User executed untested code.</a:t>
            </a:r>
          </a:p>
          <a:p>
            <a:r>
              <a:rPr lang="en-US" altLang="en-US" dirty="0"/>
              <a:t>User executed statements in a different order than was tested.</a:t>
            </a:r>
          </a:p>
          <a:p>
            <a:r>
              <a:rPr lang="en-US" altLang="en-US" dirty="0"/>
              <a:t>User entered an untested combination of inputs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 smtClean="0"/>
              <a:t>User’s </a:t>
            </a:r>
            <a:r>
              <a:rPr lang="en-US" altLang="en-US" dirty="0"/>
              <a:t>operating environment was not tested.</a:t>
            </a:r>
          </a:p>
          <a:p>
            <a:r>
              <a:rPr lang="en-US" altLang="en-US" dirty="0"/>
              <a:t>Too many possible paths.</a:t>
            </a:r>
          </a:p>
          <a:p>
            <a:r>
              <a:rPr lang="en-US" altLang="en-US" dirty="0"/>
              <a:t>Too many possible inputs.</a:t>
            </a:r>
          </a:p>
          <a:p>
            <a:r>
              <a:rPr lang="en-US" altLang="en-US" dirty="0"/>
              <a:t>Too many possible user environments</a:t>
            </a:r>
            <a:endParaRPr lang="en-US" dirty="0"/>
          </a:p>
        </p:txBody>
      </p:sp>
      <p:pic>
        <p:nvPicPr>
          <p:cNvPr id="4" name="Picture 3" descr="Imag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20" y="914399"/>
            <a:ext cx="4513580" cy="32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178163"/>
            <a:ext cx="1152525" cy="1439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239" y="4681919"/>
            <a:ext cx="2270860" cy="728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82" y="4350086"/>
            <a:ext cx="1373417" cy="12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Tactics</a:t>
            </a:r>
            <a:endParaRPr lang="en-US" dirty="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75468" y="1340644"/>
            <a:ext cx="2100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White Box</a:t>
            </a:r>
            <a:endParaRPr kumimoji="0" lang="pl-PL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3505200" y="1355158"/>
            <a:ext cx="1371600" cy="762001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/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5468" y="35052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Black Box</a:t>
            </a:r>
            <a:endParaRPr kumimoji="0" lang="pl-PL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505200" y="3429000"/>
            <a:ext cx="1371600" cy="762001"/>
          </a:xfrm>
          <a:prstGeom prst="flowChartProcess">
            <a:avLst/>
          </a:prstGeom>
          <a:solidFill>
            <a:srgbClr val="000000"/>
          </a:soli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3505200" y="5318918"/>
            <a:ext cx="1371600" cy="762001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/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75468" y="5257800"/>
            <a:ext cx="1936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Grey </a:t>
            </a:r>
            <a:r>
              <a:rPr kumimoji="0" lang="pl-PL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Box</a:t>
            </a:r>
            <a:endParaRPr kumimoji="0" lang="pl-PL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8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US" dirty="0"/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5181600" y="2362200"/>
            <a:ext cx="4191000" cy="3352800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438400" y="1143000"/>
            <a:ext cx="7702551" cy="1066800"/>
            <a:chOff x="768" y="1152"/>
            <a:chExt cx="4852" cy="672"/>
          </a:xfrm>
          <a:solidFill>
            <a:schemeClr val="tx1">
              <a:alpha val="0"/>
            </a:schemeClr>
          </a:solidFill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68" y="1152"/>
              <a:ext cx="4608" cy="67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1152" y="1258"/>
              <a:ext cx="4468" cy="48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2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Testing based on </a:t>
              </a:r>
              <a:r>
                <a:rPr kumimoji="0" lang="en-US" altLang="en-US" sz="2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Complete </a:t>
              </a:r>
              <a:r>
                <a:rPr kumimoji="0" lang="pl-PL" altLang="en-US" sz="2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knowledge </a:t>
              </a:r>
              <a:r>
                <a:rPr kumimoji="0" lang="pl-PL" altLang="en-US" sz="2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of internal code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en-US" sz="2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structure and logic</a:t>
              </a: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651125" y="4994275"/>
            <a:ext cx="178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„White Box”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315200" y="3886200"/>
            <a:ext cx="1066800" cy="7620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315200" y="3886200"/>
            <a:ext cx="11939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Work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pl-PL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019800" y="3352800"/>
            <a:ext cx="11160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Meets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Specs ?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8458200" y="2590800"/>
            <a:ext cx="1150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System</a:t>
            </a:r>
            <a:endParaRPr kumimoji="0" lang="pl-PL" alt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2340429" y="3530172"/>
            <a:ext cx="2231571" cy="132757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/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89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  <p:bldP spid="19" grpId="0"/>
      <p:bldP spid="20" grpId="0"/>
      <p:bldP spid="21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62200" y="1130300"/>
            <a:ext cx="7315200" cy="1066800"/>
            <a:chOff x="768" y="1152"/>
            <a:chExt cx="4608" cy="672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68" y="1152"/>
              <a:ext cx="46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64" y="1248"/>
              <a:ext cx="384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pl-PL" altLang="en-US" sz="2200" dirty="0">
                  <a:latin typeface="Tahoma" panose="020B0604030504040204" pitchFamily="34" charset="0"/>
                </a:rPr>
                <a:t>Testing based on external specifications without</a:t>
              </a:r>
            </a:p>
            <a:p>
              <a:r>
                <a:rPr lang="pl-PL" altLang="en-US" sz="2200" dirty="0">
                  <a:latin typeface="Tahoma" panose="020B0604030504040204" pitchFamily="34" charset="0"/>
                </a:rPr>
                <a:t> knowledge of how the system is constructed</a:t>
              </a:r>
            </a:p>
          </p:txBody>
        </p: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8400" y="3111500"/>
            <a:ext cx="1905000" cy="1600200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14600" y="4864100"/>
            <a:ext cx="174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pl-PL" altLang="en-US"/>
              <a:t>„Black Box”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638800" y="2349500"/>
            <a:ext cx="4191000" cy="3352800"/>
          </a:xfrm>
          <a:prstGeom prst="irregularSeal1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553200" y="3492500"/>
            <a:ext cx="11160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pl-PL" altLang="en-US" dirty="0">
                <a:solidFill>
                  <a:schemeClr val="bg1"/>
                </a:solidFill>
              </a:rPr>
              <a:t>Meets</a:t>
            </a:r>
          </a:p>
          <a:p>
            <a:r>
              <a:rPr lang="pl-PL" altLang="en-US" dirty="0">
                <a:solidFill>
                  <a:schemeClr val="bg1"/>
                </a:solidFill>
              </a:rPr>
              <a:t>Specs ?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53400" y="3568700"/>
            <a:ext cx="762000" cy="609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7620000" y="38735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791200" y="47117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860925" y="4905375"/>
            <a:ext cx="954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pl-PL" altLang="en-US"/>
              <a:t>Fit for</a:t>
            </a:r>
          </a:p>
          <a:p>
            <a:r>
              <a:rPr lang="pl-PL" altLang="en-US"/>
              <a:t>Use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8610600" y="2578100"/>
            <a:ext cx="1150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pl-PL" altLang="en-US" sz="1600"/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22213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 animBg="1"/>
      <p:bldP spid="10" grpId="0" animBg="1"/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 Box Testing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62200" y="1130300"/>
            <a:ext cx="7315200" cy="1066800"/>
            <a:chOff x="768" y="1152"/>
            <a:chExt cx="4608" cy="672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68" y="1152"/>
              <a:ext cx="46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64" y="1248"/>
              <a:ext cx="4187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pl-PL" altLang="en-US" sz="2200" dirty="0">
                  <a:latin typeface="Tahoma" panose="020B0604030504040204" pitchFamily="34" charset="0"/>
                </a:rPr>
                <a:t>Testing based on external specifications </a:t>
              </a:r>
              <a:r>
                <a:rPr lang="pl-PL" altLang="en-US" sz="2200" dirty="0" smtClean="0">
                  <a:latin typeface="Tahoma" panose="020B0604030504040204" pitchFamily="34" charset="0"/>
                </a:rPr>
                <a:t>with</a:t>
              </a:r>
              <a:endParaRPr lang="pl-PL" altLang="en-US" sz="2200" dirty="0">
                <a:latin typeface="Tahoma" panose="020B0604030504040204" pitchFamily="34" charset="0"/>
              </a:endParaRPr>
            </a:p>
            <a:p>
              <a:r>
                <a:rPr lang="en-US" altLang="en-US" sz="2200" dirty="0" smtClean="0">
                  <a:latin typeface="Tahoma" panose="020B0604030504040204" pitchFamily="34" charset="0"/>
                </a:rPr>
                <a:t>limited</a:t>
              </a:r>
              <a:r>
                <a:rPr lang="pl-PL" altLang="en-US" sz="2200" dirty="0" smtClean="0">
                  <a:latin typeface="Tahoma" panose="020B0604030504040204" pitchFamily="34" charset="0"/>
                </a:rPr>
                <a:t> </a:t>
              </a:r>
              <a:r>
                <a:rPr lang="pl-PL" altLang="en-US" sz="2200" dirty="0">
                  <a:latin typeface="Tahoma" panose="020B0604030504040204" pitchFamily="34" charset="0"/>
                </a:rPr>
                <a:t>knowledge of how the system is constructed</a:t>
              </a: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14600" y="4864100"/>
            <a:ext cx="16626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pl-PL" altLang="en-US" dirty="0" smtClean="0"/>
              <a:t>„</a:t>
            </a:r>
            <a:r>
              <a:rPr lang="en-US" altLang="en-US" dirty="0" smtClean="0"/>
              <a:t>Grey </a:t>
            </a:r>
            <a:r>
              <a:rPr lang="pl-PL" altLang="en-US" dirty="0" smtClean="0"/>
              <a:t>Box</a:t>
            </a:r>
            <a:r>
              <a:rPr lang="pl-PL" altLang="en-US" dirty="0"/>
              <a:t>”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638800" y="2349500"/>
            <a:ext cx="4191000" cy="3352800"/>
          </a:xfrm>
          <a:prstGeom prst="irregularSeal1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351589" y="3352800"/>
            <a:ext cx="11160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pl-PL" altLang="en-US" dirty="0">
                <a:solidFill>
                  <a:schemeClr val="bg1"/>
                </a:solidFill>
              </a:rPr>
              <a:t>Meets</a:t>
            </a:r>
          </a:p>
          <a:p>
            <a:r>
              <a:rPr lang="pl-PL" altLang="en-US" dirty="0">
                <a:solidFill>
                  <a:schemeClr val="bg1"/>
                </a:solidFill>
              </a:rPr>
              <a:t>Specs ?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791200" y="47117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860925" y="4905375"/>
            <a:ext cx="954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pl-PL" altLang="en-US"/>
              <a:t>Fit for</a:t>
            </a:r>
          </a:p>
          <a:p>
            <a:r>
              <a:rPr lang="pl-PL" altLang="en-US"/>
              <a:t>Use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8610600" y="2578100"/>
            <a:ext cx="1150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pl-PL" altLang="en-US" sz="1600"/>
              <a:t>The System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410947" y="3512403"/>
            <a:ext cx="18854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Known </a:t>
            </a: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Logic</a:t>
            </a:r>
            <a:endParaRPr kumimoji="0" lang="pl-PL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Work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pl-PL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pl-PL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2046104" y="2827959"/>
            <a:ext cx="2590800" cy="1902619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/>
        </p:spPr>
        <p:txBody>
          <a:bodyPr wrap="none" anchor="ctr">
            <a:flatTx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3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1" grpId="0" animBg="1"/>
      <p:bldP spid="12" grpId="0"/>
      <p:bldP spid="13" grpId="0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Vs Grey Vs White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98922"/>
            <a:ext cx="8153400" cy="54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Lifecycle</a:t>
            </a:r>
            <a:endParaRPr lang="en-US" dirty="0"/>
          </a:p>
        </p:txBody>
      </p:sp>
      <p:pic>
        <p:nvPicPr>
          <p:cNvPr id="1026" name="Picture 2" descr="Image result for stlc 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020553"/>
            <a:ext cx="8204200" cy="53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Phases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19137" y="39624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altLang="en-US" sz="1800"/>
              <a:t>Unit</a:t>
            </a:r>
            <a:br>
              <a:rPr lang="de-DE" altLang="en-US" sz="1800"/>
            </a:br>
            <a:r>
              <a:rPr lang="de-DE" altLang="en-US" sz="1800"/>
              <a:t>Testing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458993" y="39624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altLang="en-US" sz="1800"/>
              <a:t>Acceptance</a:t>
            </a:r>
            <a:br>
              <a:rPr lang="de-DE" altLang="en-US" sz="1800"/>
            </a:br>
            <a:r>
              <a:rPr lang="de-DE" altLang="en-US" sz="1800"/>
              <a:t>Testing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744004" y="39624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altLang="en-US" sz="1800" dirty="0" smtClean="0"/>
              <a:t>System</a:t>
            </a:r>
            <a:r>
              <a:rPr lang="de-DE" altLang="en-US" sz="1800" dirty="0"/>
              <a:t/>
            </a:r>
            <a:br>
              <a:rPr lang="de-DE" altLang="en-US" sz="1800" dirty="0"/>
            </a:br>
            <a:r>
              <a:rPr lang="de-DE" altLang="en-US" sz="1800" dirty="0"/>
              <a:t>Testing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477793" y="39624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altLang="en-US" sz="1800" dirty="0" smtClean="0"/>
              <a:t>Integration</a:t>
            </a:r>
            <a:r>
              <a:rPr lang="de-DE" altLang="en-US" sz="1800" dirty="0"/>
              <a:t/>
            </a:r>
            <a:br>
              <a:rPr lang="de-DE" altLang="en-US" sz="1800" dirty="0"/>
            </a:br>
            <a:r>
              <a:rPr lang="de-DE" altLang="en-US" sz="1800" dirty="0"/>
              <a:t>Testing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69843" y="2209800"/>
            <a:ext cx="14478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altLang="en-US" dirty="0" smtClean="0"/>
              <a:t>System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dirty="0"/>
              <a:t>Design</a:t>
            </a:r>
          </a:p>
          <a:p>
            <a:pPr algn="ctr"/>
            <a:r>
              <a:rPr lang="de-DE" altLang="en-US" dirty="0"/>
              <a:t>Document</a:t>
            </a:r>
          </a:p>
          <a:p>
            <a:pPr algn="ctr"/>
            <a:endParaRPr lang="de-DE" altLang="en-US" sz="1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8343" y="2209800"/>
            <a:ext cx="14478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altLang="en-US" sz="1800"/>
              <a:t>Client</a:t>
            </a:r>
          </a:p>
          <a:p>
            <a:pPr algn="ctr"/>
            <a:r>
              <a:rPr lang="en-GB" altLang="en-US" sz="1800"/>
              <a:t>Expectation</a:t>
            </a:r>
            <a:endParaRPr lang="de-DE" alt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24942" y="2209800"/>
            <a:ext cx="14478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altLang="en-US"/>
              <a:t>Requirements</a:t>
            </a:r>
            <a:br>
              <a:rPr lang="de-DE" altLang="en-US"/>
            </a:br>
            <a:r>
              <a:rPr lang="de-DE" altLang="en-US"/>
              <a:t>Analysis</a:t>
            </a:r>
          </a:p>
          <a:p>
            <a:pPr algn="ctr"/>
            <a:r>
              <a:rPr lang="de-DE" altLang="en-US"/>
              <a:t>Document</a:t>
            </a:r>
            <a:endParaRPr lang="de-DE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2209800"/>
            <a:ext cx="14478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altLang="en-US" sz="1800"/>
              <a:t>Object</a:t>
            </a:r>
            <a:br>
              <a:rPr lang="de-DE" altLang="en-US" sz="1800"/>
            </a:br>
            <a:r>
              <a:rPr lang="de-DE" altLang="en-US" sz="1800"/>
              <a:t>Design</a:t>
            </a:r>
          </a:p>
          <a:p>
            <a:pPr algn="ctr"/>
            <a:r>
              <a:rPr lang="de-DE" altLang="en-US" sz="1800"/>
              <a:t>Document</a:t>
            </a:r>
          </a:p>
        </p:txBody>
      </p:sp>
      <p:cxnSp>
        <p:nvCxnSpPr>
          <p:cNvPr id="12" name="AutoShape 17"/>
          <p:cNvCxnSpPr>
            <a:cxnSpLocks noChangeShapeType="1"/>
          </p:cNvCxnSpPr>
          <p:nvPr/>
        </p:nvCxnSpPr>
        <p:spPr bwMode="auto">
          <a:xfrm>
            <a:off x="7692231" y="4305300"/>
            <a:ext cx="762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8"/>
          <p:cNvCxnSpPr>
            <a:cxnSpLocks noChangeShapeType="1"/>
            <a:stCxn id="6" idx="3"/>
          </p:cNvCxnSpPr>
          <p:nvPr/>
        </p:nvCxnSpPr>
        <p:spPr bwMode="auto">
          <a:xfrm>
            <a:off x="4963204" y="4305300"/>
            <a:ext cx="150982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1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1938337" y="4305300"/>
            <a:ext cx="180566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11" idx="2"/>
            <a:endCxn id="4" idx="0"/>
          </p:cNvCxnSpPr>
          <p:nvPr/>
        </p:nvCxnSpPr>
        <p:spPr bwMode="auto">
          <a:xfrm flipH="1">
            <a:off x="1328737" y="3200400"/>
            <a:ext cx="4763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</p:cNvCxnSpPr>
          <p:nvPr/>
        </p:nvCxnSpPr>
        <p:spPr bwMode="auto">
          <a:xfrm>
            <a:off x="9057481" y="3200400"/>
            <a:ext cx="6350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5"/>
          <p:cNvCxnSpPr>
            <a:cxnSpLocks noChangeShapeType="1"/>
          </p:cNvCxnSpPr>
          <p:nvPr/>
        </p:nvCxnSpPr>
        <p:spPr bwMode="auto">
          <a:xfrm flipH="1">
            <a:off x="7082631" y="3200400"/>
            <a:ext cx="6350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6"/>
          <p:cNvCxnSpPr>
            <a:cxnSpLocks noChangeShapeType="1"/>
          </p:cNvCxnSpPr>
          <p:nvPr/>
        </p:nvCxnSpPr>
        <p:spPr bwMode="auto">
          <a:xfrm>
            <a:off x="4344079" y="3200400"/>
            <a:ext cx="4763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971800" y="1143000"/>
            <a:ext cx="0" cy="518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001000" y="1143000"/>
            <a:ext cx="0" cy="518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990600" y="5638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1800" dirty="0"/>
              <a:t>Developer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76800" y="57150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1800" dirty="0" smtClean="0"/>
              <a:t>Tester</a:t>
            </a:r>
            <a:endParaRPr lang="de-DE" altLang="en-US" sz="1800" dirty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382000" y="57150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1800" dirty="0" smtClean="0"/>
              <a:t>Customer</a:t>
            </a:r>
            <a:endParaRPr lang="de-DE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012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7620000" cy="50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189038"/>
            <a:ext cx="11219544" cy="5211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is Software </a:t>
            </a:r>
            <a:r>
              <a:rPr lang="en-US" dirty="0" smtClean="0"/>
              <a:t>Testing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Why, When &amp; Who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Testing Tactics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White Box Testing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Black Box Testing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Grey Box </a:t>
            </a:r>
            <a:r>
              <a:rPr lang="en-US" dirty="0" smtClean="0"/>
              <a:t>Testing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Software Testing </a:t>
            </a:r>
            <a:r>
              <a:rPr lang="en-US" dirty="0" smtClean="0"/>
              <a:t>Lifecycle</a:t>
            </a:r>
          </a:p>
          <a:p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 smtClean="0"/>
              <a:t>Phases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5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9" y="1189038"/>
            <a:ext cx="4709582" cy="4525962"/>
          </a:xfrm>
        </p:spPr>
        <p:txBody>
          <a:bodyPr/>
          <a:lstStyle/>
          <a:p>
            <a:r>
              <a:rPr lang="en-US" dirty="0"/>
              <a:t>Software testing is a process of executing a program or application with the intent of finding the </a:t>
            </a:r>
            <a:r>
              <a:rPr lang="en-US" dirty="0" smtClean="0"/>
              <a:t>software bugs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also be stated as the process of validating and verifying that a software program or application or product: Meets the business and technical requirements that guided it's design and development.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66" y="1752600"/>
            <a:ext cx="6942034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Why Testing is a skill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develop an effective test, one must have:</a:t>
            </a:r>
          </a:p>
          <a:p>
            <a:pPr marL="704850" lvl="1"/>
            <a:r>
              <a:rPr lang="en-US" altLang="en-US" dirty="0" smtClean="0">
                <a:ea typeface="ＭＳ Ｐゴシック" panose="020B0600070205080204" pitchFamily="34" charset="-128"/>
              </a:rPr>
              <a:t>Detailed understanding of the system</a:t>
            </a:r>
          </a:p>
          <a:p>
            <a:pPr marL="704850" lvl="1"/>
            <a:r>
              <a:rPr lang="en-US" altLang="en-US" dirty="0" smtClean="0">
                <a:ea typeface="ＭＳ Ｐゴシック" panose="020B0600070205080204" pitchFamily="34" charset="-128"/>
              </a:rPr>
              <a:t>Application and solution domain knowledge </a:t>
            </a:r>
          </a:p>
          <a:p>
            <a:pPr marL="704850" lvl="1"/>
            <a:r>
              <a:rPr lang="en-US" altLang="en-US" dirty="0" smtClean="0">
                <a:ea typeface="ＭＳ Ｐゴシック" panose="020B0600070205080204" pitchFamily="34" charset="-128"/>
              </a:rPr>
              <a:t>Knowledge of the testing techniques</a:t>
            </a:r>
          </a:p>
          <a:p>
            <a:pPr marL="704850" lvl="1"/>
            <a:r>
              <a:rPr lang="en-US" altLang="en-US" dirty="0" smtClean="0">
                <a:ea typeface="ＭＳ Ｐゴシック" panose="020B0600070205080204" pitchFamily="34" charset="-128"/>
              </a:rPr>
              <a:t>Skill to apply these techniques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Testing is done best by independent testers</a:t>
            </a:r>
          </a:p>
          <a:p>
            <a:pPr marL="704850" lvl="1"/>
            <a:r>
              <a:rPr lang="en-US" altLang="en-US" dirty="0" smtClean="0">
                <a:ea typeface="ＭＳ Ｐゴシック" panose="020B0600070205080204" pitchFamily="34" charset="-128"/>
              </a:rPr>
              <a:t>We often develop a certain mental attitude that the program should behave in a certain way when in fact it does not</a:t>
            </a:r>
          </a:p>
          <a:p>
            <a:pPr marL="704850" lvl="1"/>
            <a:r>
              <a:rPr lang="en-US" altLang="en-US" dirty="0" smtClean="0">
                <a:ea typeface="ＭＳ Ｐゴシック" panose="020B0600070205080204" pitchFamily="34" charset="-128"/>
              </a:rPr>
              <a:t>Programmers often stick to the data set that makes the program work </a:t>
            </a:r>
          </a:p>
          <a:p>
            <a:pPr marL="704850" lvl="1"/>
            <a:r>
              <a:rPr lang="en-US" altLang="en-US" dirty="0" smtClean="0">
                <a:ea typeface="ＭＳ Ｐゴシック" panose="020B0600070205080204" pitchFamily="34" charset="-128"/>
              </a:rPr>
              <a:t>A program often does not work when tried by somebody else.</a:t>
            </a:r>
          </a:p>
        </p:txBody>
      </p:sp>
    </p:spTree>
    <p:extLst>
      <p:ext uri="{BB962C8B-B14F-4D97-AF65-F5344CB8AC3E}">
        <p14:creationId xmlns:p14="http://schemas.microsoft.com/office/powerpoint/2010/main" val="33344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Test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8" y="914400"/>
            <a:ext cx="11338982" cy="5516562"/>
          </a:xfrm>
        </p:spPr>
        <p:txBody>
          <a:bodyPr/>
          <a:lstStyle/>
          <a:p>
            <a:r>
              <a:rPr lang="en-GB" altLang="en-US" sz="2000" dirty="0"/>
              <a:t>Provide confidence in the </a:t>
            </a:r>
            <a:r>
              <a:rPr lang="en-GB" altLang="en-US" sz="2000" dirty="0" smtClean="0"/>
              <a:t>system</a:t>
            </a:r>
          </a:p>
          <a:p>
            <a:pPr marL="0" indent="0">
              <a:buNone/>
            </a:pPr>
            <a:endParaRPr lang="en-GB" altLang="en-US" sz="2000" dirty="0"/>
          </a:p>
          <a:p>
            <a:r>
              <a:rPr lang="en-GB" altLang="en-US" sz="2000" dirty="0"/>
              <a:t>Identify areas of weakness</a:t>
            </a:r>
          </a:p>
          <a:p>
            <a:endParaRPr lang="en-GB" altLang="en-US" sz="2000" dirty="0" smtClean="0"/>
          </a:p>
          <a:p>
            <a:r>
              <a:rPr lang="en-GB" altLang="en-US" sz="2000" dirty="0" smtClean="0"/>
              <a:t>Establish </a:t>
            </a:r>
            <a:r>
              <a:rPr lang="en-GB" altLang="en-US" sz="2000" dirty="0"/>
              <a:t>the degree of quality</a:t>
            </a:r>
          </a:p>
          <a:p>
            <a:endParaRPr lang="en-GB" altLang="en-US" sz="2000" dirty="0" smtClean="0"/>
          </a:p>
          <a:p>
            <a:r>
              <a:rPr lang="en-GB" altLang="en-US" sz="2000" dirty="0" smtClean="0"/>
              <a:t>Establish </a:t>
            </a:r>
            <a:r>
              <a:rPr lang="en-GB" altLang="en-US" sz="2000" dirty="0"/>
              <a:t>the extent that the requirements have been met, i.e. what the users asked for is what they got not what someone else though they wanted</a:t>
            </a:r>
          </a:p>
          <a:p>
            <a:endParaRPr lang="en-GB" altLang="en-US" sz="2000" dirty="0" smtClean="0"/>
          </a:p>
          <a:p>
            <a:r>
              <a:rPr lang="en-GB" altLang="en-US" sz="2000" dirty="0" smtClean="0"/>
              <a:t>To </a:t>
            </a:r>
            <a:r>
              <a:rPr lang="en-GB" altLang="en-US" sz="2000" dirty="0"/>
              <a:t>provide an understanding of the overall system</a:t>
            </a:r>
          </a:p>
          <a:p>
            <a:endParaRPr lang="en-GB" altLang="en-US" sz="2000" dirty="0" smtClean="0"/>
          </a:p>
          <a:p>
            <a:r>
              <a:rPr lang="en-GB" altLang="en-US" sz="2000" dirty="0" smtClean="0"/>
              <a:t>To </a:t>
            </a:r>
            <a:r>
              <a:rPr lang="en-GB" altLang="en-US" sz="2000" dirty="0"/>
              <a:t>prove it is both usable and operable</a:t>
            </a:r>
          </a:p>
          <a:p>
            <a:endParaRPr lang="en-GB" altLang="en-US" sz="2000" dirty="0" smtClean="0"/>
          </a:p>
          <a:p>
            <a:r>
              <a:rPr lang="en-GB" altLang="en-US" sz="2000" dirty="0" smtClean="0"/>
              <a:t>To </a:t>
            </a:r>
            <a:r>
              <a:rPr lang="en-GB" altLang="en-US" sz="2000" dirty="0"/>
              <a:t>provide sufficient information to allow an objective decision on applicability to deploy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37" y="868364"/>
            <a:ext cx="2143125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84" y="1206501"/>
            <a:ext cx="3143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do we need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8" y="1189038"/>
            <a:ext cx="11237383" cy="4906962"/>
          </a:xfrm>
        </p:spPr>
        <p:txBody>
          <a:bodyPr/>
          <a:lstStyle/>
          <a:p>
            <a:r>
              <a:rPr lang="en-GB" altLang="en-US" dirty="0"/>
              <a:t>How good does the product need to be?</a:t>
            </a:r>
          </a:p>
          <a:p>
            <a:pPr lvl="1"/>
            <a:r>
              <a:rPr lang="en-GB" altLang="en-US" dirty="0"/>
              <a:t>How do we measure it?</a:t>
            </a:r>
          </a:p>
          <a:p>
            <a:pPr lvl="1"/>
            <a:r>
              <a:rPr lang="en-GB" altLang="en-US" dirty="0"/>
              <a:t>How do we make a decision</a:t>
            </a:r>
            <a:r>
              <a:rPr lang="en-GB" altLang="en-US" dirty="0" smtClean="0"/>
              <a:t>?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Are there any legal or compliance issues?</a:t>
            </a:r>
          </a:p>
          <a:p>
            <a:pPr lvl="1"/>
            <a:r>
              <a:rPr lang="en-GB" altLang="en-US" dirty="0"/>
              <a:t>What industry are you in</a:t>
            </a:r>
            <a:r>
              <a:rPr lang="en-GB" altLang="en-US" dirty="0" smtClean="0"/>
              <a:t>?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What will it cost?</a:t>
            </a:r>
          </a:p>
          <a:p>
            <a:pPr lvl="1"/>
            <a:r>
              <a:rPr lang="en-GB" altLang="en-US" dirty="0"/>
              <a:t>Time and </a:t>
            </a:r>
            <a:r>
              <a:rPr lang="en-GB" altLang="en-US" dirty="0" smtClean="0"/>
              <a:t>resources ?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Are we capable?</a:t>
            </a:r>
          </a:p>
          <a:p>
            <a:pPr lvl="1"/>
            <a:r>
              <a:rPr lang="en-GB" altLang="en-US" dirty="0"/>
              <a:t>We know what we need to do but can we do it?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01" y="1752600"/>
            <a:ext cx="359439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need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Once the code is complete</a:t>
            </a:r>
            <a:r>
              <a:rPr lang="en-GB" altLang="en-US" dirty="0" smtClean="0"/>
              <a:t>?</a:t>
            </a:r>
          </a:p>
          <a:p>
            <a:endParaRPr lang="en-GB" altLang="en-US" dirty="0"/>
          </a:p>
          <a:p>
            <a:r>
              <a:rPr lang="en-GB" altLang="en-US" dirty="0"/>
              <a:t>As soon as the architecture is defined</a:t>
            </a:r>
            <a:r>
              <a:rPr lang="en-GB" altLang="en-US" dirty="0" smtClean="0"/>
              <a:t>?</a:t>
            </a:r>
          </a:p>
          <a:p>
            <a:endParaRPr lang="en-GB" altLang="en-US" dirty="0"/>
          </a:p>
          <a:p>
            <a:r>
              <a:rPr lang="en-GB" altLang="en-US" dirty="0"/>
              <a:t>Once the system delivery is complete</a:t>
            </a:r>
            <a:r>
              <a:rPr lang="en-GB" altLang="en-US" dirty="0" smtClean="0"/>
              <a:t>?</a:t>
            </a:r>
          </a:p>
          <a:p>
            <a:endParaRPr lang="en-GB" altLang="en-US" dirty="0"/>
          </a:p>
          <a:p>
            <a:r>
              <a:rPr lang="en-GB" altLang="en-US" dirty="0"/>
              <a:t>During development</a:t>
            </a:r>
            <a:r>
              <a:rPr lang="en-GB" altLang="en-US" dirty="0" smtClean="0"/>
              <a:t>?</a:t>
            </a:r>
          </a:p>
          <a:p>
            <a:endParaRPr lang="en-GB" altLang="en-US" dirty="0"/>
          </a:p>
          <a:p>
            <a:r>
              <a:rPr lang="en-GB" altLang="en-US" dirty="0"/>
              <a:t>Once the business requirements have been defined</a:t>
            </a:r>
            <a:r>
              <a:rPr lang="en-GB" altLang="en-US" dirty="0" smtClean="0"/>
              <a:t>?</a:t>
            </a:r>
          </a:p>
          <a:p>
            <a:endParaRPr lang="en-GB" altLang="en-US" dirty="0"/>
          </a:p>
          <a:p>
            <a:r>
              <a:rPr lang="en-GB" altLang="en-US" dirty="0"/>
              <a:t>As soon as the project is given the go-ahead?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will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Developers</a:t>
            </a:r>
          </a:p>
          <a:p>
            <a:r>
              <a:rPr lang="en-GB" altLang="en-US" dirty="0" smtClean="0"/>
              <a:t>Testers</a:t>
            </a:r>
          </a:p>
          <a:p>
            <a:r>
              <a:rPr lang="en-GB" altLang="en-US" dirty="0" smtClean="0"/>
              <a:t>Analysts</a:t>
            </a:r>
          </a:p>
          <a:p>
            <a:r>
              <a:rPr lang="en-GB" altLang="en-US" dirty="0" smtClean="0"/>
              <a:t>Customers/End Users</a:t>
            </a:r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Users: those who will ultimately use the system</a:t>
            </a:r>
          </a:p>
          <a:p>
            <a:r>
              <a:rPr lang="en-GB" altLang="en-US" dirty="0"/>
              <a:t>Customers: those who define the system – are they the same as the users</a:t>
            </a:r>
            <a:r>
              <a:rPr lang="en-GB" altLang="en-US" dirty="0" smtClean="0"/>
              <a:t>?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1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18" y="1189038"/>
            <a:ext cx="11237383" cy="4983162"/>
          </a:xfrm>
        </p:spPr>
        <p:txBody>
          <a:bodyPr/>
          <a:lstStyle/>
          <a:p>
            <a:r>
              <a:rPr lang="en-US" dirty="0" smtClean="0"/>
              <a:t>Alpha &amp; Beta Testing (Traditional </a:t>
            </a:r>
            <a:r>
              <a:rPr lang="en-US" b="1" dirty="0" smtClean="0"/>
              <a:t>COTS</a:t>
            </a:r>
            <a:r>
              <a:rPr lang="en-US" dirty="0" smtClean="0"/>
              <a:t> Products)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Testing -&gt; Integration Testing</a:t>
            </a:r>
          </a:p>
          <a:p>
            <a:endParaRPr lang="en-US" dirty="0"/>
          </a:p>
          <a:p>
            <a:r>
              <a:rPr lang="en-US" dirty="0" smtClean="0"/>
              <a:t>Unit Testing -&gt; System Testing -&gt; Integration Testing</a:t>
            </a:r>
          </a:p>
          <a:p>
            <a:endParaRPr lang="en-US" dirty="0"/>
          </a:p>
          <a:p>
            <a:r>
              <a:rPr lang="en-US" dirty="0"/>
              <a:t>Unit Testing -&gt; System </a:t>
            </a:r>
            <a:r>
              <a:rPr lang="en-US" dirty="0" smtClean="0"/>
              <a:t>Testing(Functional/Non-Functional) </a:t>
            </a:r>
            <a:r>
              <a:rPr lang="en-US" dirty="0"/>
              <a:t>-&gt; Integration </a:t>
            </a:r>
            <a:r>
              <a:rPr lang="en-US" dirty="0" smtClean="0"/>
              <a:t>Testing(Functional/Non-Functional)</a:t>
            </a:r>
          </a:p>
          <a:p>
            <a:endParaRPr lang="en-US" dirty="0" smtClean="0"/>
          </a:p>
          <a:p>
            <a:r>
              <a:rPr lang="en-US" dirty="0"/>
              <a:t>Unit Testing -&gt; </a:t>
            </a:r>
            <a:r>
              <a:rPr lang="en-US" b="1" dirty="0"/>
              <a:t>System </a:t>
            </a:r>
            <a:r>
              <a:rPr lang="en-US" b="1" dirty="0" smtClean="0"/>
              <a:t>Testing</a:t>
            </a:r>
            <a:r>
              <a:rPr lang="en-US" dirty="0" smtClean="0"/>
              <a:t>(Functional/Non-Functional/Automated) </a:t>
            </a:r>
            <a:r>
              <a:rPr lang="en-US" dirty="0"/>
              <a:t>-&gt; </a:t>
            </a:r>
            <a:r>
              <a:rPr lang="en-US" b="1" dirty="0"/>
              <a:t>Integration </a:t>
            </a:r>
            <a:r>
              <a:rPr lang="en-US" dirty="0" smtClean="0"/>
              <a:t>Testing(Functional/Non-Functional/Automated)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Widescreen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ＭＳ Ｐゴシック</vt:lpstr>
      <vt:lpstr>Myriad Pro</vt:lpstr>
      <vt:lpstr>Arial</vt:lpstr>
      <vt:lpstr>Calibri</vt:lpstr>
      <vt:lpstr>Calibri Light</vt:lpstr>
      <vt:lpstr>Courier New</vt:lpstr>
      <vt:lpstr>Segoe UI</vt:lpstr>
      <vt:lpstr>Tahoma</vt:lpstr>
      <vt:lpstr>Times</vt:lpstr>
      <vt:lpstr>Times New Roman</vt:lpstr>
      <vt:lpstr>Wingdings</vt:lpstr>
      <vt:lpstr>TCS Presentation_Template</vt:lpstr>
      <vt:lpstr>Custom Design</vt:lpstr>
      <vt:lpstr>6_TCS_Presentation Template</vt:lpstr>
      <vt:lpstr>Software Testing – Quality Assurance</vt:lpstr>
      <vt:lpstr>Agenda</vt:lpstr>
      <vt:lpstr>What is Software Testing</vt:lpstr>
      <vt:lpstr>Why Testing is a skill</vt:lpstr>
      <vt:lpstr>Why do we Test ?</vt:lpstr>
      <vt:lpstr>How much do we need to test</vt:lpstr>
      <vt:lpstr>When do we need to test</vt:lpstr>
      <vt:lpstr>Who will test</vt:lpstr>
      <vt:lpstr>Evolution Of Software Testing</vt:lpstr>
      <vt:lpstr>Still Defects in Code ....           WHY???</vt:lpstr>
      <vt:lpstr>Testing Tactics</vt:lpstr>
      <vt:lpstr>White Box Testing</vt:lpstr>
      <vt:lpstr>Black Box Testing</vt:lpstr>
      <vt:lpstr>Grey Box Testing</vt:lpstr>
      <vt:lpstr>Black Vs Grey Vs White</vt:lpstr>
      <vt:lpstr>Software Testing Lifecycle</vt:lpstr>
      <vt:lpstr>Testing Phases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2017-04-08T03:37:39Z</dcterms:created>
  <dcterms:modified xsi:type="dcterms:W3CDTF">2017-05-02T01:40:58Z</dcterms:modified>
</cp:coreProperties>
</file>