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25" r:id="rId1"/>
    <p:sldMasterId id="2147484039" r:id="rId2"/>
    <p:sldMasterId id="2147483778" r:id="rId3"/>
  </p:sldMasterIdLst>
  <p:notesMasterIdLst>
    <p:notesMasterId r:id="rId24"/>
  </p:notesMasterIdLst>
  <p:sldIdLst>
    <p:sldId id="661" r:id="rId4"/>
    <p:sldId id="663" r:id="rId5"/>
    <p:sldId id="696" r:id="rId6"/>
    <p:sldId id="698" r:id="rId7"/>
    <p:sldId id="670" r:id="rId8"/>
    <p:sldId id="703" r:id="rId9"/>
    <p:sldId id="668" r:id="rId10"/>
    <p:sldId id="700" r:id="rId11"/>
    <p:sldId id="707" r:id="rId12"/>
    <p:sldId id="708" r:id="rId13"/>
    <p:sldId id="709" r:id="rId14"/>
    <p:sldId id="710" r:id="rId15"/>
    <p:sldId id="701" r:id="rId16"/>
    <p:sldId id="704" r:id="rId17"/>
    <p:sldId id="711" r:id="rId18"/>
    <p:sldId id="712" r:id="rId19"/>
    <p:sldId id="713" r:id="rId20"/>
    <p:sldId id="714" r:id="rId21"/>
    <p:sldId id="715" r:id="rId22"/>
    <p:sldId id="702" r:id="rId2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FEFBE6"/>
    <a:srgbClr val="0066FF"/>
    <a:srgbClr val="FFCC00"/>
    <a:srgbClr val="CC66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44" autoAdjust="0"/>
    <p:restoredTop sz="86146" autoAdjust="0"/>
  </p:normalViewPr>
  <p:slideViewPr>
    <p:cSldViewPr>
      <p:cViewPr varScale="1">
        <p:scale>
          <a:sx n="66" d="100"/>
          <a:sy n="66" d="100"/>
        </p:scale>
        <p:origin x="1002" y="60"/>
      </p:cViewPr>
      <p:guideLst>
        <p:guide orient="horz" pos="2160"/>
        <p:guide pos="3840"/>
      </p:guideLst>
    </p:cSldViewPr>
  </p:slideViewPr>
  <p:notesTextViewPr>
    <p:cViewPr>
      <p:scale>
        <a:sx n="100" d="100"/>
        <a:sy n="100" d="100"/>
      </p:scale>
      <p:origin x="0" y="0"/>
    </p:cViewPr>
  </p:notesTextViewPr>
  <p:sorterViewPr>
    <p:cViewPr>
      <p:scale>
        <a:sx n="75" d="100"/>
        <a:sy n="75" d="100"/>
      </p:scale>
      <p:origin x="0" y="0"/>
    </p:cViewPr>
  </p:sorterViewPr>
  <p:notesViewPr>
    <p:cSldViewPr>
      <p:cViewPr>
        <p:scale>
          <a:sx n="232" d="100"/>
          <a:sy n="232" d="100"/>
        </p:scale>
        <p:origin x="1050" y="195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0C4C57E-81A6-462A-946F-D52AD6A4DBFE}" type="datetimeFigureOut">
              <a:rPr lang="en-US"/>
              <a:pPr>
                <a:defRPr/>
              </a:pPr>
              <a:t>5/2/2017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2B768B44-B55E-400B-91F7-CEC49FBB4B57}" type="slidenum">
              <a:rPr lang="en-US"/>
              <a:pPr>
                <a:defRPr/>
              </a:pPr>
              <a:t>‹#›</a:t>
            </a:fld>
            <a:endParaRPr lang="en-US" dirty="0"/>
          </a:p>
        </p:txBody>
      </p:sp>
    </p:spTree>
    <p:extLst>
      <p:ext uri="{BB962C8B-B14F-4D97-AF65-F5344CB8AC3E}">
        <p14:creationId xmlns:p14="http://schemas.microsoft.com/office/powerpoint/2010/main" val="37252576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4" name="Rectangle 16"/>
          <p:cNvSpPr/>
          <p:nvPr/>
        </p:nvSpPr>
        <p:spPr>
          <a:xfrm>
            <a:off x="0" y="0"/>
            <a:ext cx="12192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56"/>
          <p:cNvSpPr>
            <a:spLocks noChangeArrowheads="1"/>
          </p:cNvSpPr>
          <p:nvPr/>
        </p:nvSpPr>
        <p:spPr bwMode="auto">
          <a:xfrm>
            <a:off x="0" y="1976439"/>
            <a:ext cx="12192000" cy="847725"/>
          </a:xfrm>
          <a:prstGeom prst="rect">
            <a:avLst/>
          </a:prstGeom>
          <a:solidFill>
            <a:srgbClr val="0067AC"/>
          </a:solidFill>
          <a:ln w="9525">
            <a:noFill/>
            <a:miter lim="800000"/>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6" name="TextBox 17"/>
          <p:cNvSpPr txBox="1"/>
          <p:nvPr/>
        </p:nvSpPr>
        <p:spPr>
          <a:xfrm>
            <a:off x="448733" y="6334125"/>
            <a:ext cx="3251200" cy="215900"/>
          </a:xfrm>
          <a:prstGeom prst="rect">
            <a:avLst/>
          </a:prstGeom>
          <a:noFill/>
        </p:spPr>
        <p:txBody>
          <a:bodyPr>
            <a:spAutoFit/>
          </a:bodyPr>
          <a:lstStyle/>
          <a:p>
            <a:pPr fontAlgn="auto">
              <a:spcBef>
                <a:spcPts val="0"/>
              </a:spcBef>
              <a:spcAft>
                <a:spcPts val="0"/>
              </a:spcAft>
              <a:defRPr/>
            </a:pPr>
            <a:r>
              <a:rPr lang="en-US" sz="800" dirty="0">
                <a:solidFill>
                  <a:prstClr val="white"/>
                </a:solidFill>
                <a:latin typeface="+mn-lt"/>
              </a:rPr>
              <a:t>Copyright © 2011 Tata Consultancy Services Limited</a:t>
            </a:r>
          </a:p>
        </p:txBody>
      </p:sp>
      <p:grpSp>
        <p:nvGrpSpPr>
          <p:cNvPr id="7" name="Group 5"/>
          <p:cNvGrpSpPr>
            <a:grpSpLocks noChangeAspect="1"/>
          </p:cNvGrpSpPr>
          <p:nvPr/>
        </p:nvGrpSpPr>
        <p:grpSpPr bwMode="auto">
          <a:xfrm>
            <a:off x="565151" y="428625"/>
            <a:ext cx="4349749" cy="376238"/>
            <a:chOff x="267" y="270"/>
            <a:chExt cx="2055" cy="237"/>
          </a:xfrm>
        </p:grpSpPr>
        <p:sp>
          <p:nvSpPr>
            <p:cNvPr id="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9"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10"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11"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12"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grpSp>
      <p:sp>
        <p:nvSpPr>
          <p:cNvPr id="13" name="Freeform 9"/>
          <p:cNvSpPr>
            <a:spLocks noEditPoints="1"/>
          </p:cNvSpPr>
          <p:nvPr/>
        </p:nvSpPr>
        <p:spPr bwMode="auto">
          <a:xfrm>
            <a:off x="10909301" y="425451"/>
            <a:ext cx="647700" cy="423863"/>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pic>
        <p:nvPicPr>
          <p:cNvPr id="14" name="Picture 4" descr="Q:\Repro 2\New guidelines 2011_12\Final 260411\PPT\OLD\050511\WMF\TATA Patter revised.wmf"/>
          <p:cNvPicPr>
            <a:picLocks noChangeAspect="1" noChangeArrowheads="1"/>
          </p:cNvPicPr>
          <p:nvPr/>
        </p:nvPicPr>
        <p:blipFill>
          <a:blip r:embed="rId2" cstate="print"/>
          <a:srcRect/>
          <a:stretch>
            <a:fillRect/>
          </a:stretch>
        </p:blipFill>
        <p:spPr bwMode="auto">
          <a:xfrm>
            <a:off x="0" y="1344614"/>
            <a:ext cx="3282951" cy="1260475"/>
          </a:xfrm>
          <a:prstGeom prst="rect">
            <a:avLst/>
          </a:prstGeom>
          <a:noFill/>
          <a:ln w="9525">
            <a:noFill/>
            <a:miter lim="800000"/>
            <a:headEnd/>
            <a:tailEnd/>
          </a:ln>
        </p:spPr>
      </p:pic>
      <p:sp>
        <p:nvSpPr>
          <p:cNvPr id="2" name="Title 1"/>
          <p:cNvSpPr>
            <a:spLocks noGrp="1"/>
          </p:cNvSpPr>
          <p:nvPr>
            <p:ph type="ctrTitle"/>
          </p:nvPr>
        </p:nvSpPr>
        <p:spPr>
          <a:xfrm>
            <a:off x="472683" y="3200401"/>
            <a:ext cx="10363200" cy="609600"/>
          </a:xfr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72683" y="3858638"/>
            <a:ext cx="10380133"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0FE9B3-6ED8-4201-AA08-43EAE408E308}" type="datetimeFigureOut">
              <a:rPr lang="en-US" smtClean="0"/>
              <a:t>5/2/2017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8D0C3-1544-433C-94E3-5FFB16994E8D}" type="slidenum">
              <a:rPr lang="en-US" smtClean="0"/>
              <a:t>‹#›</a:t>
            </a:fld>
            <a:endParaRPr lang="en-US"/>
          </a:p>
        </p:txBody>
      </p:sp>
    </p:spTree>
    <p:extLst>
      <p:ext uri="{BB962C8B-B14F-4D97-AF65-F5344CB8AC3E}">
        <p14:creationId xmlns:p14="http://schemas.microsoft.com/office/powerpoint/2010/main" val="2083534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FE9B3-6ED8-4201-AA08-43EAE408E308}" type="datetimeFigureOut">
              <a:rPr lang="en-US" smtClean="0"/>
              <a:t>5/2/2017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8D0C3-1544-433C-94E3-5FFB16994E8D}" type="slidenum">
              <a:rPr lang="en-US" smtClean="0"/>
              <a:t>‹#›</a:t>
            </a:fld>
            <a:endParaRPr lang="en-US"/>
          </a:p>
        </p:txBody>
      </p:sp>
    </p:spTree>
    <p:extLst>
      <p:ext uri="{BB962C8B-B14F-4D97-AF65-F5344CB8AC3E}">
        <p14:creationId xmlns:p14="http://schemas.microsoft.com/office/powerpoint/2010/main" val="2676158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0FE9B3-6ED8-4201-AA08-43EAE408E308}" type="datetimeFigureOut">
              <a:rPr lang="en-US" smtClean="0"/>
              <a:t>5/2/2017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8D0C3-1544-433C-94E3-5FFB16994E8D}" type="slidenum">
              <a:rPr lang="en-US" smtClean="0"/>
              <a:t>‹#›</a:t>
            </a:fld>
            <a:endParaRPr lang="en-US"/>
          </a:p>
        </p:txBody>
      </p:sp>
    </p:spTree>
    <p:extLst>
      <p:ext uri="{BB962C8B-B14F-4D97-AF65-F5344CB8AC3E}">
        <p14:creationId xmlns:p14="http://schemas.microsoft.com/office/powerpoint/2010/main" val="899557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0FE9B3-6ED8-4201-AA08-43EAE408E308}" type="datetimeFigureOut">
              <a:rPr lang="en-US" smtClean="0"/>
              <a:t>5/2/2017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8D0C3-1544-433C-94E3-5FFB16994E8D}" type="slidenum">
              <a:rPr lang="en-US" smtClean="0"/>
              <a:t>‹#›</a:t>
            </a:fld>
            <a:endParaRPr lang="en-US"/>
          </a:p>
        </p:txBody>
      </p:sp>
    </p:spTree>
    <p:extLst>
      <p:ext uri="{BB962C8B-B14F-4D97-AF65-F5344CB8AC3E}">
        <p14:creationId xmlns:p14="http://schemas.microsoft.com/office/powerpoint/2010/main" val="2207404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FE9B3-6ED8-4201-AA08-43EAE408E308}"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8D0C3-1544-433C-94E3-5FFB16994E8D}" type="slidenum">
              <a:rPr lang="en-US" smtClean="0"/>
              <a:t>‹#›</a:t>
            </a:fld>
            <a:endParaRPr lang="en-US"/>
          </a:p>
        </p:txBody>
      </p:sp>
    </p:spTree>
    <p:extLst>
      <p:ext uri="{BB962C8B-B14F-4D97-AF65-F5344CB8AC3E}">
        <p14:creationId xmlns:p14="http://schemas.microsoft.com/office/powerpoint/2010/main" val="3500406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FE9B3-6ED8-4201-AA08-43EAE408E308}"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8D0C3-1544-433C-94E3-5FFB16994E8D}" type="slidenum">
              <a:rPr lang="en-US" smtClean="0"/>
              <a:t>‹#›</a:t>
            </a:fld>
            <a:endParaRPr lang="en-US"/>
          </a:p>
        </p:txBody>
      </p:sp>
    </p:spTree>
    <p:extLst>
      <p:ext uri="{BB962C8B-B14F-4D97-AF65-F5344CB8AC3E}">
        <p14:creationId xmlns:p14="http://schemas.microsoft.com/office/powerpoint/2010/main" val="2213192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2_Title Slide">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4" name="Rectangle 16"/>
          <p:cNvSpPr/>
          <p:nvPr/>
        </p:nvSpPr>
        <p:spPr>
          <a:xfrm>
            <a:off x="0" y="0"/>
            <a:ext cx="12192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56"/>
          <p:cNvSpPr>
            <a:spLocks noChangeArrowheads="1"/>
          </p:cNvSpPr>
          <p:nvPr/>
        </p:nvSpPr>
        <p:spPr bwMode="auto">
          <a:xfrm>
            <a:off x="0" y="1976439"/>
            <a:ext cx="12192000" cy="847725"/>
          </a:xfrm>
          <a:prstGeom prst="rect">
            <a:avLst/>
          </a:prstGeom>
          <a:solidFill>
            <a:srgbClr val="0067AC"/>
          </a:solidFill>
          <a:ln w="9525">
            <a:noFill/>
            <a:miter lim="800000"/>
            <a:headEnd/>
            <a:tailEnd/>
          </a:ln>
        </p:spPr>
        <p:txBody>
          <a:bodyPr/>
          <a:lstStyle/>
          <a:p>
            <a:pPr fontAlgn="auto">
              <a:spcBef>
                <a:spcPts val="0"/>
              </a:spcBef>
              <a:spcAft>
                <a:spcPts val="0"/>
              </a:spcAft>
              <a:defRPr/>
            </a:pPr>
            <a:endParaRPr lang="en-US" dirty="0">
              <a:solidFill>
                <a:srgbClr val="000000"/>
              </a:solidFill>
              <a:latin typeface="+mn-lt"/>
            </a:endParaRPr>
          </a:p>
        </p:txBody>
      </p:sp>
      <p:grpSp>
        <p:nvGrpSpPr>
          <p:cNvPr id="6" name="Group 5"/>
          <p:cNvGrpSpPr>
            <a:grpSpLocks noChangeAspect="1"/>
          </p:cNvGrpSpPr>
          <p:nvPr/>
        </p:nvGrpSpPr>
        <p:grpSpPr bwMode="auto">
          <a:xfrm>
            <a:off x="565151" y="428625"/>
            <a:ext cx="4349749" cy="376238"/>
            <a:chOff x="267" y="270"/>
            <a:chExt cx="2055" cy="237"/>
          </a:xfrm>
        </p:grpSpPr>
        <p:sp>
          <p:nvSpPr>
            <p:cNvPr id="7"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8"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9"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10"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11"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grpSp>
      <p:sp>
        <p:nvSpPr>
          <p:cNvPr id="12" name="Freeform 9"/>
          <p:cNvSpPr>
            <a:spLocks noEditPoints="1"/>
          </p:cNvSpPr>
          <p:nvPr/>
        </p:nvSpPr>
        <p:spPr bwMode="auto">
          <a:xfrm>
            <a:off x="10909301" y="425451"/>
            <a:ext cx="647700" cy="423863"/>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pic>
        <p:nvPicPr>
          <p:cNvPr id="13" name="Picture 4" descr="Q:\Repro 2\New guidelines 2011_12\Final 260411\PPT\OLD\050511\WMF\TATA Patter revised.wmf"/>
          <p:cNvPicPr>
            <a:picLocks noChangeAspect="1" noChangeArrowheads="1"/>
          </p:cNvPicPr>
          <p:nvPr/>
        </p:nvPicPr>
        <p:blipFill>
          <a:blip r:embed="rId2" cstate="print"/>
          <a:srcRect/>
          <a:stretch>
            <a:fillRect/>
          </a:stretch>
        </p:blipFill>
        <p:spPr bwMode="auto">
          <a:xfrm>
            <a:off x="0" y="1344614"/>
            <a:ext cx="3282951" cy="1260475"/>
          </a:xfrm>
          <a:prstGeom prst="rect">
            <a:avLst/>
          </a:prstGeom>
          <a:noFill/>
          <a:ln w="9525">
            <a:noFill/>
            <a:miter lim="800000"/>
            <a:headEnd/>
            <a:tailEnd/>
          </a:ln>
        </p:spPr>
      </p:pic>
      <p:sp>
        <p:nvSpPr>
          <p:cNvPr id="14" name="TextBox 14"/>
          <p:cNvSpPr txBox="1"/>
          <p:nvPr/>
        </p:nvSpPr>
        <p:spPr>
          <a:xfrm>
            <a:off x="448733" y="6334126"/>
            <a:ext cx="3251200" cy="207963"/>
          </a:xfrm>
          <a:prstGeom prst="rect">
            <a:avLst/>
          </a:prstGeom>
          <a:noFill/>
        </p:spPr>
        <p:txBody>
          <a:bodyPr>
            <a:spAutoFit/>
          </a:bodyPr>
          <a:lstStyle/>
          <a:p>
            <a:pPr fontAlgn="auto">
              <a:spcBef>
                <a:spcPts val="0"/>
              </a:spcBef>
              <a:spcAft>
                <a:spcPts val="0"/>
              </a:spcAft>
              <a:defRPr/>
            </a:pPr>
            <a:r>
              <a:rPr lang="en-US" sz="750" dirty="0">
                <a:solidFill>
                  <a:prstClr val="white"/>
                </a:solidFill>
                <a:latin typeface="+mn-lt"/>
              </a:rPr>
              <a:t>Copyright © 2014 Tata Consultancy Services Limited</a:t>
            </a:r>
          </a:p>
        </p:txBody>
      </p:sp>
      <p:sp>
        <p:nvSpPr>
          <p:cNvPr id="2" name="Title 1"/>
          <p:cNvSpPr>
            <a:spLocks noGrp="1"/>
          </p:cNvSpPr>
          <p:nvPr>
            <p:ph type="ctrTitle"/>
          </p:nvPr>
        </p:nvSpPr>
        <p:spPr>
          <a:xfrm>
            <a:off x="472683" y="3200401"/>
            <a:ext cx="10363200" cy="609600"/>
          </a:xfr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72683" y="3858638"/>
            <a:ext cx="10380133" cy="609600"/>
          </a:xfrm>
          <a:prstGeom prst="rect">
            <a:avLst/>
          </a:prstGeo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0FE9B3-6ED8-4201-AA08-43EAE408E308}"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8D0C3-1544-433C-94E3-5FFB16994E8D}" type="slidenum">
              <a:rPr lang="en-US" smtClean="0"/>
              <a:t>‹#›</a:t>
            </a:fld>
            <a:endParaRPr lang="en-US"/>
          </a:p>
        </p:txBody>
      </p:sp>
    </p:spTree>
    <p:extLst>
      <p:ext uri="{BB962C8B-B14F-4D97-AF65-F5344CB8AC3E}">
        <p14:creationId xmlns:p14="http://schemas.microsoft.com/office/powerpoint/2010/main" val="4248809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FE9B3-6ED8-4201-AA08-43EAE408E308}"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8D0C3-1544-433C-94E3-5FFB16994E8D}" type="slidenum">
              <a:rPr lang="en-US" smtClean="0"/>
              <a:t>‹#›</a:t>
            </a:fld>
            <a:endParaRPr lang="en-US"/>
          </a:p>
        </p:txBody>
      </p:sp>
    </p:spTree>
    <p:extLst>
      <p:ext uri="{BB962C8B-B14F-4D97-AF65-F5344CB8AC3E}">
        <p14:creationId xmlns:p14="http://schemas.microsoft.com/office/powerpoint/2010/main" val="385308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0FE9B3-6ED8-4201-AA08-43EAE408E308}"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8D0C3-1544-433C-94E3-5FFB16994E8D}" type="slidenum">
              <a:rPr lang="en-US" smtClean="0"/>
              <a:t>‹#›</a:t>
            </a:fld>
            <a:endParaRPr lang="en-US"/>
          </a:p>
        </p:txBody>
      </p:sp>
    </p:spTree>
    <p:extLst>
      <p:ext uri="{BB962C8B-B14F-4D97-AF65-F5344CB8AC3E}">
        <p14:creationId xmlns:p14="http://schemas.microsoft.com/office/powerpoint/2010/main" val="71667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0FE9B3-6ED8-4201-AA08-43EAE408E308}" type="datetimeFigureOut">
              <a:rPr lang="en-US" smtClean="0"/>
              <a:t>5/2/2017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8D0C3-1544-433C-94E3-5FFB16994E8D}" type="slidenum">
              <a:rPr lang="en-US" smtClean="0"/>
              <a:t>‹#›</a:t>
            </a:fld>
            <a:endParaRPr lang="en-US"/>
          </a:p>
        </p:txBody>
      </p:sp>
    </p:spTree>
    <p:extLst>
      <p:ext uri="{BB962C8B-B14F-4D97-AF65-F5344CB8AC3E}">
        <p14:creationId xmlns:p14="http://schemas.microsoft.com/office/powerpoint/2010/main" val="4070415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0FE9B3-6ED8-4201-AA08-43EAE408E308}" type="datetimeFigureOut">
              <a:rPr lang="en-US" smtClean="0"/>
              <a:t>5/2/2017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8D0C3-1544-433C-94E3-5FFB16994E8D}" type="slidenum">
              <a:rPr lang="en-US" smtClean="0"/>
              <a:t>‹#›</a:t>
            </a:fld>
            <a:endParaRPr lang="en-US"/>
          </a:p>
        </p:txBody>
      </p:sp>
    </p:spTree>
    <p:extLst>
      <p:ext uri="{BB962C8B-B14F-4D97-AF65-F5344CB8AC3E}">
        <p14:creationId xmlns:p14="http://schemas.microsoft.com/office/powerpoint/2010/main" val="16002688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w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304800" y="304800"/>
            <a:ext cx="4064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1" name="Rectangle 80"/>
          <p:cNvSpPr/>
          <p:nvPr/>
        </p:nvSpPr>
        <p:spPr>
          <a:xfrm>
            <a:off x="0" y="0"/>
            <a:ext cx="12192000" cy="762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9220" name="Title Placeholder 1"/>
          <p:cNvSpPr>
            <a:spLocks noGrp="1"/>
          </p:cNvSpPr>
          <p:nvPr>
            <p:ph type="title"/>
          </p:nvPr>
        </p:nvSpPr>
        <p:spPr bwMode="auto">
          <a:xfrm>
            <a:off x="1625600" y="228601"/>
            <a:ext cx="10058400"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1" name="Text Placeholder 2"/>
          <p:cNvSpPr>
            <a:spLocks noGrp="1"/>
          </p:cNvSpPr>
          <p:nvPr>
            <p:ph type="body" idx="1"/>
          </p:nvPr>
        </p:nvSpPr>
        <p:spPr bwMode="auto">
          <a:xfrm>
            <a:off x="548218" y="1189038"/>
            <a:ext cx="11237383"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endParaRPr lang="en-US" smtClean="0"/>
          </a:p>
        </p:txBody>
      </p:sp>
      <p:sp>
        <p:nvSpPr>
          <p:cNvPr id="9" name="Rectangle 71"/>
          <p:cNvSpPr txBox="1">
            <a:spLocks noChangeArrowheads="1"/>
          </p:cNvSpPr>
          <p:nvPr/>
        </p:nvSpPr>
        <p:spPr bwMode="auto">
          <a:xfrm>
            <a:off x="10972801" y="6311901"/>
            <a:ext cx="884767" cy="360363"/>
          </a:xfrm>
          <a:prstGeom prst="rect">
            <a:avLst/>
          </a:prstGeom>
          <a:noFill/>
          <a:ln w="9525">
            <a:noFill/>
            <a:miter lim="800000"/>
            <a:headEnd/>
            <a:tailEnd/>
          </a:ln>
          <a:effectLst/>
        </p:spPr>
        <p:txBody>
          <a:bodyPr anchor="ctr"/>
          <a:lstStyle>
            <a:lvl1pPr>
              <a:defRPr sz="1000">
                <a:solidFill>
                  <a:srgbClr val="4E84C4"/>
                </a:solidFill>
              </a:defRPr>
            </a:lvl1pPr>
          </a:lstStyle>
          <a:p>
            <a:pPr algn="r" fontAlgn="auto">
              <a:spcBef>
                <a:spcPts val="0"/>
              </a:spcBef>
              <a:spcAft>
                <a:spcPts val="0"/>
              </a:spcAft>
              <a:defRPr/>
            </a:pPr>
            <a:fld id="{3F5039A7-39C0-45BA-AF01-A0A954BE53F1}" type="slidenum">
              <a:rPr lang="en-US" sz="1200" smtClean="0">
                <a:solidFill>
                  <a:srgbClr val="000000"/>
                </a:solidFill>
                <a:latin typeface="+mn-lt"/>
              </a:rPr>
              <a:pPr algn="r" fontAlgn="auto">
                <a:spcBef>
                  <a:spcPts val="0"/>
                </a:spcBef>
                <a:spcAft>
                  <a:spcPts val="0"/>
                </a:spcAft>
                <a:defRPr/>
              </a:pPr>
              <a:t>‹#›</a:t>
            </a:fld>
            <a:r>
              <a:rPr lang="en-US" sz="1200" dirty="0" smtClean="0">
                <a:solidFill>
                  <a:srgbClr val="000000"/>
                </a:solidFill>
                <a:latin typeface="+mn-lt"/>
              </a:rPr>
              <a:t> </a:t>
            </a:r>
            <a:endParaRPr lang="en-US" sz="1200" dirty="0">
              <a:solidFill>
                <a:srgbClr val="000000"/>
              </a:solidFill>
              <a:latin typeface="+mn-lt"/>
            </a:endParaRPr>
          </a:p>
        </p:txBody>
      </p:sp>
      <p:grpSp>
        <p:nvGrpSpPr>
          <p:cNvPr id="9223" name="Group 8"/>
          <p:cNvGrpSpPr>
            <a:grpSpLocks noChangeAspect="1"/>
          </p:cNvGrpSpPr>
          <p:nvPr/>
        </p:nvGrpSpPr>
        <p:grpSpPr bwMode="auto">
          <a:xfrm>
            <a:off x="567268" y="6426200"/>
            <a:ext cx="3230033"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77" name="Freeform 9"/>
            <p:cNvSpPr>
              <a:spLocks noEditPoints="1"/>
            </p:cNvSpPr>
            <p:nvPr userDrawn="1"/>
          </p:nvSpPr>
          <p:spPr bwMode="auto">
            <a:xfrm>
              <a:off x="1355" y="3744"/>
              <a:ext cx="462" cy="79"/>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78" name="Freeform 10"/>
            <p:cNvSpPr>
              <a:spLocks noEditPoints="1"/>
            </p:cNvSpPr>
            <p:nvPr userDrawn="1"/>
          </p:nvSpPr>
          <p:spPr bwMode="auto">
            <a:xfrm>
              <a:off x="590" y="3744"/>
              <a:ext cx="737" cy="79"/>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a:lstStyle/>
            <a:p>
              <a:pPr fontAlgn="auto">
                <a:spcBef>
                  <a:spcPts val="0"/>
                </a:spcBef>
                <a:spcAft>
                  <a:spcPts val="0"/>
                </a:spcAft>
                <a:defRPr/>
              </a:pPr>
              <a:endParaRPr lang="en-US" dirty="0">
                <a:solidFill>
                  <a:srgbClr val="000000"/>
                </a:solidFill>
                <a:latin typeface="+mn-lt"/>
              </a:endParaRPr>
            </a:p>
          </p:txBody>
        </p:sp>
      </p:grpSp>
      <p:sp>
        <p:nvSpPr>
          <p:cNvPr id="1027" name="AutoShape 3"/>
          <p:cNvSpPr>
            <a:spLocks noChangeAspect="1" noChangeArrowheads="1" noTextEdit="1"/>
          </p:cNvSpPr>
          <p:nvPr/>
        </p:nvSpPr>
        <p:spPr bwMode="auto">
          <a:xfrm>
            <a:off x="0" y="3810001"/>
            <a:ext cx="12192000" cy="1057275"/>
          </a:xfrm>
          <a:prstGeom prst="rect">
            <a:avLst/>
          </a:prstGeom>
          <a:noFill/>
          <a:ln w="9525">
            <a:noFill/>
            <a:miter lim="800000"/>
            <a:headEnd/>
            <a:tailEnd/>
          </a:ln>
        </p:spPr>
        <p:txBody>
          <a:bodyPr/>
          <a:lstStyle/>
          <a:p>
            <a:pPr fontAlgn="auto">
              <a:spcBef>
                <a:spcPts val="0"/>
              </a:spcBef>
              <a:spcAft>
                <a:spcPts val="0"/>
              </a:spcAft>
              <a:defRPr/>
            </a:pPr>
            <a:endParaRPr lang="en-US" dirty="0">
              <a:solidFill>
                <a:srgbClr val="000000"/>
              </a:solidFill>
              <a:latin typeface="+mn-lt"/>
            </a:endParaRPr>
          </a:p>
        </p:txBody>
      </p:sp>
      <p:pic>
        <p:nvPicPr>
          <p:cNvPr id="9225" name="Picture 2" descr="Q:\Repro 2\New guidelines 2011_12\Final 260411\PPT\OLD\050511\WMF\text slide pattern_2 boxes_060511.wmf"/>
          <p:cNvPicPr>
            <a:picLocks noChangeAspect="1" noChangeArrowheads="1"/>
          </p:cNvPicPr>
          <p:nvPr/>
        </p:nvPicPr>
        <p:blipFill>
          <a:blip r:embed="rId6" cstate="print"/>
          <a:srcRect/>
          <a:stretch>
            <a:fillRect/>
          </a:stretch>
        </p:blipFill>
        <p:spPr bwMode="auto">
          <a:xfrm>
            <a:off x="0" y="0"/>
            <a:ext cx="1659467" cy="762000"/>
          </a:xfrm>
          <a:prstGeom prst="rect">
            <a:avLst/>
          </a:prstGeom>
          <a:noFill/>
          <a:ln w="9525">
            <a:noFill/>
            <a:miter lim="800000"/>
            <a:headEnd/>
            <a:tailEnd/>
          </a:ln>
        </p:spPr>
      </p:pic>
      <p:sp>
        <p:nvSpPr>
          <p:cNvPr id="7" name="TextBox 6"/>
          <p:cNvSpPr txBox="1"/>
          <p:nvPr userDrawn="1"/>
        </p:nvSpPr>
        <p:spPr>
          <a:xfrm>
            <a:off x="5973234" y="6334125"/>
            <a:ext cx="872355" cy="215444"/>
          </a:xfrm>
          <a:prstGeom prst="rect">
            <a:avLst/>
          </a:prstGeom>
          <a:noFill/>
        </p:spPr>
        <p:txBody>
          <a:bodyPr wrap="none">
            <a:spAutoFit/>
          </a:bodyPr>
          <a:lstStyle/>
          <a:p>
            <a:pPr fontAlgn="auto">
              <a:spcBef>
                <a:spcPts val="0"/>
              </a:spcBef>
              <a:spcAft>
                <a:spcPts val="0"/>
              </a:spcAft>
              <a:defRPr/>
            </a:pPr>
            <a:r>
              <a:rPr lang="en-US" sz="800" dirty="0">
                <a:solidFill>
                  <a:srgbClr val="000000"/>
                </a:solidFill>
                <a:latin typeface="+mn-lt"/>
              </a:rPr>
              <a:t>TCS Confidential</a:t>
            </a:r>
          </a:p>
        </p:txBody>
      </p:sp>
    </p:spTree>
  </p:cSld>
  <p:clrMap bg1="lt1" tx1="dk1" bg2="lt2" tx2="dk2" accent1="accent1" accent2="accent2" accent3="accent3" accent4="accent4" accent5="accent5" accent6="accent6" hlink="hlink" folHlink="folHlink"/>
  <p:sldLayoutIdLst>
    <p:sldLayoutId id="2147484022" r:id="rId1"/>
    <p:sldLayoutId id="2147483968" r:id="rId2"/>
    <p:sldLayoutId id="2147483964" r:id="rId3"/>
    <p:sldLayoutId id="2147484023" r:id="rId4"/>
  </p:sldLayoutIdLst>
  <p:hf sldNum="0" hdr="0" dt="0"/>
  <p:txStyles>
    <p:titleStyle>
      <a:lvl1pPr algn="l" rtl="0" eaLnBrk="0" fontAlgn="base" hangingPunct="0">
        <a:spcBef>
          <a:spcPct val="0"/>
        </a:spcBef>
        <a:spcAft>
          <a:spcPct val="0"/>
        </a:spcAft>
        <a:defRPr sz="2800" kern="1200">
          <a:solidFill>
            <a:schemeClr val="bg1"/>
          </a:solidFill>
          <a:latin typeface="Myriad Pro" pitchFamily="34" charset="0"/>
          <a:ea typeface="+mj-ea"/>
          <a:cs typeface="+mj-cs"/>
        </a:defRPr>
      </a:lvl1pPr>
      <a:lvl2pPr algn="l" rtl="0" eaLnBrk="0" fontAlgn="base" hangingPunct="0">
        <a:spcBef>
          <a:spcPct val="0"/>
        </a:spcBef>
        <a:spcAft>
          <a:spcPct val="0"/>
        </a:spcAft>
        <a:defRPr sz="2800">
          <a:solidFill>
            <a:schemeClr val="bg1"/>
          </a:solidFill>
          <a:latin typeface="Myriad Pro"/>
        </a:defRPr>
      </a:lvl2pPr>
      <a:lvl3pPr algn="l" rtl="0" eaLnBrk="0" fontAlgn="base" hangingPunct="0">
        <a:spcBef>
          <a:spcPct val="0"/>
        </a:spcBef>
        <a:spcAft>
          <a:spcPct val="0"/>
        </a:spcAft>
        <a:defRPr sz="2800">
          <a:solidFill>
            <a:schemeClr val="bg1"/>
          </a:solidFill>
          <a:latin typeface="Myriad Pro"/>
        </a:defRPr>
      </a:lvl3pPr>
      <a:lvl4pPr algn="l" rtl="0" eaLnBrk="0" fontAlgn="base" hangingPunct="0">
        <a:spcBef>
          <a:spcPct val="0"/>
        </a:spcBef>
        <a:spcAft>
          <a:spcPct val="0"/>
        </a:spcAft>
        <a:defRPr sz="2800">
          <a:solidFill>
            <a:schemeClr val="bg1"/>
          </a:solidFill>
          <a:latin typeface="Myriad Pro"/>
        </a:defRPr>
      </a:lvl4pPr>
      <a:lvl5pPr algn="l" rtl="0" eaLnBrk="0" fontAlgn="base" hangingPunct="0">
        <a:spcBef>
          <a:spcPct val="0"/>
        </a:spcBef>
        <a:spcAft>
          <a:spcPct val="0"/>
        </a:spcAft>
        <a:defRPr sz="2800">
          <a:solidFill>
            <a:schemeClr val="bg1"/>
          </a:solidFill>
          <a:latin typeface="Myriad Pro"/>
        </a:defRPr>
      </a:lvl5pPr>
      <a:lvl6pPr marL="457200" algn="l" rtl="0" fontAlgn="base">
        <a:spcBef>
          <a:spcPct val="0"/>
        </a:spcBef>
        <a:spcAft>
          <a:spcPct val="0"/>
        </a:spcAft>
        <a:defRPr sz="2800">
          <a:solidFill>
            <a:schemeClr val="bg1"/>
          </a:solidFill>
          <a:latin typeface="Myriad Pro"/>
        </a:defRPr>
      </a:lvl6pPr>
      <a:lvl7pPr marL="914400" algn="l" rtl="0" fontAlgn="base">
        <a:spcBef>
          <a:spcPct val="0"/>
        </a:spcBef>
        <a:spcAft>
          <a:spcPct val="0"/>
        </a:spcAft>
        <a:defRPr sz="2800">
          <a:solidFill>
            <a:schemeClr val="bg1"/>
          </a:solidFill>
          <a:latin typeface="Myriad Pro"/>
        </a:defRPr>
      </a:lvl7pPr>
      <a:lvl8pPr marL="1371600" algn="l" rtl="0" fontAlgn="base">
        <a:spcBef>
          <a:spcPct val="0"/>
        </a:spcBef>
        <a:spcAft>
          <a:spcPct val="0"/>
        </a:spcAft>
        <a:defRPr sz="2800">
          <a:solidFill>
            <a:schemeClr val="bg1"/>
          </a:solidFill>
          <a:latin typeface="Myriad Pro"/>
        </a:defRPr>
      </a:lvl8pPr>
      <a:lvl9pPr marL="1828800" algn="l"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a:buChar char="–"/>
        <a:defRPr sz="2000" kern="1200">
          <a:solidFill>
            <a:schemeClr val="tx1"/>
          </a:solidFill>
          <a:latin typeface="Myriad Pro" pitchFamily="34" charset="0"/>
          <a:ea typeface="+mn-ea"/>
          <a:cs typeface="+mn-cs"/>
        </a:defRPr>
      </a:lvl2pPr>
      <a:lvl3pPr marL="1143000" indent="-228600" algn="l" rtl="0" eaLnBrk="0" fontAlgn="base" hangingPunct="0">
        <a:spcBef>
          <a:spcPct val="20000"/>
        </a:spcBef>
        <a:spcAft>
          <a:spcPct val="0"/>
        </a:spcAft>
        <a:buClr>
          <a:srgbClr val="4E84C4"/>
        </a:buClr>
        <a:buFont typeface="Courier New" pitchFamily="49" charset="0"/>
        <a:buChar char="o"/>
        <a:defRPr kern="1200">
          <a:solidFill>
            <a:schemeClr val="tx1"/>
          </a:solidFill>
          <a:latin typeface="Myriad Pro" pitchFamily="34" charset="0"/>
          <a:ea typeface="+mn-ea"/>
          <a:cs typeface="+mn-cs"/>
        </a:defRPr>
      </a:lvl3pPr>
      <a:lvl4pPr marL="1600200" indent="-228600" algn="l" rtl="0" eaLnBrk="0" fontAlgn="base" hangingPunct="0">
        <a:spcBef>
          <a:spcPct val="20000"/>
        </a:spcBef>
        <a:spcAft>
          <a:spcPct val="0"/>
        </a:spcAft>
        <a:buClr>
          <a:srgbClr val="4E84C4"/>
        </a:buClr>
        <a:buFont typeface="Arial" charset="0"/>
        <a:buChar char="•"/>
        <a:defRPr sz="2000" kern="1200">
          <a:solidFill>
            <a:schemeClr val="tx1"/>
          </a:solidFill>
          <a:latin typeface="Myriad Pro"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FE9B3-6ED8-4201-AA08-43EAE408E308}" type="datetimeFigureOut">
              <a:rPr lang="en-US" smtClean="0"/>
              <a:t>5/2/2017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8D0C3-1544-433C-94E3-5FFB16994E8D}" type="slidenum">
              <a:rPr lang="en-US" smtClean="0"/>
              <a:t>‹#›</a:t>
            </a:fld>
            <a:endParaRPr lang="en-US"/>
          </a:p>
        </p:txBody>
      </p:sp>
    </p:spTree>
    <p:extLst>
      <p:ext uri="{BB962C8B-B14F-4D97-AF65-F5344CB8AC3E}">
        <p14:creationId xmlns:p14="http://schemas.microsoft.com/office/powerpoint/2010/main" val="724945808"/>
      </p:ext>
    </p:extLst>
  </p:cSld>
  <p:clrMap bg1="lt1" tx1="dk1" bg2="lt2" tx2="dk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2466" name="Picture 3"/>
          <p:cNvPicPr>
            <a:picLocks noChangeAspect="1" noChangeArrowheads="1"/>
          </p:cNvPicPr>
          <p:nvPr/>
        </p:nvPicPr>
        <p:blipFill>
          <a:blip r:embed="rId3" cstate="print"/>
          <a:srcRect l="19376" t="20410" r="5469" b="9375"/>
          <a:stretch>
            <a:fillRect/>
          </a:stretch>
        </p:blipFill>
        <p:spPr bwMode="auto">
          <a:xfrm>
            <a:off x="-38100" y="1"/>
            <a:ext cx="12217400" cy="6848475"/>
          </a:xfrm>
          <a:prstGeom prst="rect">
            <a:avLst/>
          </a:prstGeom>
          <a:noFill/>
          <a:ln w="9525">
            <a:noFill/>
            <a:miter lim="800000"/>
            <a:headEnd/>
            <a:tailEnd/>
          </a:ln>
        </p:spPr>
      </p:pic>
      <p:sp>
        <p:nvSpPr>
          <p:cNvPr id="62467" name="Title Placeholder 1"/>
          <p:cNvSpPr>
            <a:spLocks noGrp="1"/>
          </p:cNvSpPr>
          <p:nvPr>
            <p:ph type="title"/>
          </p:nvPr>
        </p:nvSpPr>
        <p:spPr bwMode="auto">
          <a:xfrm>
            <a:off x="1706033" y="131764"/>
            <a:ext cx="9956800" cy="4778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2468" name="Text Placeholder 2"/>
          <p:cNvSpPr>
            <a:spLocks noGrp="1"/>
          </p:cNvSpPr>
          <p:nvPr>
            <p:ph type="body" idx="1"/>
          </p:nvPr>
        </p:nvSpPr>
        <p:spPr bwMode="auto">
          <a:xfrm>
            <a:off x="486833" y="904876"/>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7" name="Slide Number Placeholder 5"/>
          <p:cNvSpPr>
            <a:spLocks noGrp="1"/>
          </p:cNvSpPr>
          <p:nvPr>
            <p:ph type="sldNum" sz="quarter" idx="4"/>
          </p:nvPr>
        </p:nvSpPr>
        <p:spPr>
          <a:xfrm>
            <a:off x="11459634" y="6492876"/>
            <a:ext cx="732367" cy="365125"/>
          </a:xfrm>
          <a:prstGeom prst="rect">
            <a:avLst/>
          </a:prstGeom>
        </p:spPr>
        <p:txBody>
          <a:bodyPr/>
          <a:lstStyle>
            <a:lvl1pPr algn="r" fontAlgn="auto">
              <a:spcBef>
                <a:spcPts val="0"/>
              </a:spcBef>
              <a:spcAft>
                <a:spcPts val="0"/>
              </a:spcAft>
              <a:defRPr sz="1400" b="1">
                <a:solidFill>
                  <a:prstClr val="black">
                    <a:lumMod val="65000"/>
                    <a:lumOff val="35000"/>
                  </a:prstClr>
                </a:solidFill>
                <a:latin typeface="+mn-lt"/>
              </a:defRPr>
            </a:lvl1pPr>
          </a:lstStyle>
          <a:p>
            <a:pPr>
              <a:defRPr/>
            </a:pPr>
            <a:fld id="{14AF0B94-086F-47C1-98F2-E327DE3BE10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38" r:id="rId1"/>
  </p:sldLayoutIdLst>
  <p:timing>
    <p:tnLst>
      <p:par>
        <p:cTn id="1" dur="indefinite" restart="never" nodeType="tmRoot"/>
      </p:par>
    </p:tnLst>
  </p:timing>
  <p:hf hdr="0" ftr="0" dt="0"/>
  <p:txStyles>
    <p:titleStyle>
      <a:lvl1pPr algn="l" rtl="0" eaLnBrk="0" fontAlgn="base" hangingPunct="0">
        <a:spcBef>
          <a:spcPct val="0"/>
        </a:spcBef>
        <a:spcAft>
          <a:spcPct val="0"/>
        </a:spcAft>
        <a:defRPr lang="en-US" sz="2800" kern="1200" dirty="0">
          <a:solidFill>
            <a:schemeClr val="bg1"/>
          </a:solidFill>
          <a:latin typeface="+mj-lt"/>
          <a:ea typeface="Segoe UI" pitchFamily="34" charset="0"/>
          <a:cs typeface="Segoe UI" pitchFamily="34" charset="0"/>
        </a:defRPr>
      </a:lvl1pPr>
      <a:lvl2pPr algn="l" rtl="0" eaLnBrk="0" fontAlgn="base" hangingPunct="0">
        <a:spcBef>
          <a:spcPct val="0"/>
        </a:spcBef>
        <a:spcAft>
          <a:spcPct val="0"/>
        </a:spcAft>
        <a:defRPr sz="2800">
          <a:solidFill>
            <a:schemeClr val="bg1"/>
          </a:solidFill>
          <a:latin typeface="Calibri" pitchFamily="34" charset="0"/>
          <a:ea typeface="Segoe UI"/>
          <a:cs typeface="Segoe UI" pitchFamily="34" charset="0"/>
        </a:defRPr>
      </a:lvl2pPr>
      <a:lvl3pPr algn="l" rtl="0" eaLnBrk="0" fontAlgn="base" hangingPunct="0">
        <a:spcBef>
          <a:spcPct val="0"/>
        </a:spcBef>
        <a:spcAft>
          <a:spcPct val="0"/>
        </a:spcAft>
        <a:defRPr sz="2800">
          <a:solidFill>
            <a:schemeClr val="bg1"/>
          </a:solidFill>
          <a:latin typeface="Calibri" pitchFamily="34" charset="0"/>
          <a:ea typeface="Segoe UI"/>
          <a:cs typeface="Segoe UI" pitchFamily="34" charset="0"/>
        </a:defRPr>
      </a:lvl3pPr>
      <a:lvl4pPr algn="l" rtl="0" eaLnBrk="0" fontAlgn="base" hangingPunct="0">
        <a:spcBef>
          <a:spcPct val="0"/>
        </a:spcBef>
        <a:spcAft>
          <a:spcPct val="0"/>
        </a:spcAft>
        <a:defRPr sz="2800">
          <a:solidFill>
            <a:schemeClr val="bg1"/>
          </a:solidFill>
          <a:latin typeface="Calibri" pitchFamily="34" charset="0"/>
          <a:ea typeface="Segoe UI"/>
          <a:cs typeface="Segoe UI" pitchFamily="34" charset="0"/>
        </a:defRPr>
      </a:lvl4pPr>
      <a:lvl5pPr algn="l" rtl="0" eaLnBrk="0" fontAlgn="base" hangingPunct="0">
        <a:spcBef>
          <a:spcPct val="0"/>
        </a:spcBef>
        <a:spcAft>
          <a:spcPct val="0"/>
        </a:spcAft>
        <a:defRPr sz="2800">
          <a:solidFill>
            <a:schemeClr val="bg1"/>
          </a:solidFill>
          <a:latin typeface="Calibri" pitchFamily="34" charset="0"/>
          <a:ea typeface="Segoe UI"/>
          <a:cs typeface="Segoe UI" pitchFamily="34" charset="0"/>
        </a:defRPr>
      </a:lvl5pPr>
      <a:lvl6pPr marL="457200" algn="ctr" rtl="0" fontAlgn="base">
        <a:spcBef>
          <a:spcPct val="0"/>
        </a:spcBef>
        <a:spcAft>
          <a:spcPct val="0"/>
        </a:spcAft>
        <a:defRPr sz="2800">
          <a:solidFill>
            <a:schemeClr val="bg1"/>
          </a:solidFill>
          <a:latin typeface="Segoe UI" pitchFamily="34" charset="0"/>
          <a:cs typeface="Segoe UI" pitchFamily="34" charset="0"/>
        </a:defRPr>
      </a:lvl6pPr>
      <a:lvl7pPr marL="914400" algn="ctr" rtl="0" fontAlgn="base">
        <a:spcBef>
          <a:spcPct val="0"/>
        </a:spcBef>
        <a:spcAft>
          <a:spcPct val="0"/>
        </a:spcAft>
        <a:defRPr sz="2800">
          <a:solidFill>
            <a:schemeClr val="bg1"/>
          </a:solidFill>
          <a:latin typeface="Segoe UI" pitchFamily="34" charset="0"/>
          <a:cs typeface="Segoe UI" pitchFamily="34" charset="0"/>
        </a:defRPr>
      </a:lvl7pPr>
      <a:lvl8pPr marL="1371600" algn="ctr" rtl="0" fontAlgn="base">
        <a:spcBef>
          <a:spcPct val="0"/>
        </a:spcBef>
        <a:spcAft>
          <a:spcPct val="0"/>
        </a:spcAft>
        <a:defRPr sz="2800">
          <a:solidFill>
            <a:schemeClr val="bg1"/>
          </a:solidFill>
          <a:latin typeface="Segoe UI" pitchFamily="34" charset="0"/>
          <a:cs typeface="Segoe UI" pitchFamily="34" charset="0"/>
        </a:defRPr>
      </a:lvl8pPr>
      <a:lvl9pPr marL="1828800" algn="ctr" rtl="0" fontAlgn="base">
        <a:spcBef>
          <a:spcPct val="0"/>
        </a:spcBef>
        <a:spcAft>
          <a:spcPct val="0"/>
        </a:spcAft>
        <a:defRPr sz="2800">
          <a:solidFill>
            <a:schemeClr val="bg1"/>
          </a:solidFill>
          <a:latin typeface="Segoe UI" pitchFamily="34" charset="0"/>
          <a:cs typeface="Segoe UI" pitchFamily="34" charset="0"/>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Segoe UI" pitchFamily="34" charset="0"/>
          <a:ea typeface="Segoe UI" pitchFamily="34" charset="0"/>
          <a:cs typeface="Segoe UI" pitchFamily="34" charset="0"/>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Segoe UI" pitchFamily="34" charset="0"/>
          <a:ea typeface="Segoe UI" pitchFamily="34" charset="0"/>
          <a:cs typeface="Segoe UI" pitchFamily="34" charset="0"/>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Segoe UI"/>
          <a:cs typeface="Segoe UI" pitchFamily="34" charset="0"/>
        </a:defRPr>
      </a:lvl3pPr>
      <a:lvl4pPr marL="1600200" indent="-228600" algn="l" rtl="0" eaLnBrk="0" fontAlgn="base" hangingPunct="0">
        <a:spcBef>
          <a:spcPct val="20000"/>
        </a:spcBef>
        <a:spcAft>
          <a:spcPct val="0"/>
        </a:spcAft>
        <a:buChar char="–"/>
        <a:defRPr sz="2000">
          <a:solidFill>
            <a:schemeClr val="tx1"/>
          </a:solidFill>
          <a:latin typeface="Arial" charset="0"/>
          <a:ea typeface="Segoe UI"/>
          <a:cs typeface="Segoe UI" pitchFamily="34" charset="0"/>
        </a:defRPr>
      </a:lvl4pPr>
      <a:lvl5pPr marL="2057400" indent="-228600" algn="l" rtl="0" eaLnBrk="0" fontAlgn="base" hangingPunct="0">
        <a:spcBef>
          <a:spcPct val="20000"/>
        </a:spcBef>
        <a:spcAft>
          <a:spcPct val="0"/>
        </a:spcAft>
        <a:buChar char="»"/>
        <a:defRPr sz="2000">
          <a:solidFill>
            <a:schemeClr val="tx1"/>
          </a:solidFill>
          <a:latin typeface="Arial" charset="0"/>
          <a:ea typeface="Segoe UI"/>
          <a:cs typeface="Segoe UI" pitchFamily="34" charset="0"/>
        </a:defRPr>
      </a:lvl5pPr>
      <a:lvl6pPr marL="2514600" indent="-228600" algn="l" rtl="0" eaLnBrk="0" fontAlgn="base" hangingPunct="0">
        <a:spcBef>
          <a:spcPct val="20000"/>
        </a:spcBef>
        <a:spcAft>
          <a:spcPct val="0"/>
        </a:spcAft>
        <a:buChar char="»"/>
        <a:defRPr sz="2000">
          <a:solidFill>
            <a:schemeClr val="tx1"/>
          </a:solidFill>
          <a:latin typeface="Arial" charset="0"/>
          <a:cs typeface="Segoe UI" pitchFamily="34" charset="0"/>
        </a:defRPr>
      </a:lvl6pPr>
      <a:lvl7pPr marL="2971800" indent="-228600" algn="l" rtl="0" eaLnBrk="0" fontAlgn="base" hangingPunct="0">
        <a:spcBef>
          <a:spcPct val="20000"/>
        </a:spcBef>
        <a:spcAft>
          <a:spcPct val="0"/>
        </a:spcAft>
        <a:buChar char="»"/>
        <a:defRPr sz="2000">
          <a:solidFill>
            <a:schemeClr val="tx1"/>
          </a:solidFill>
          <a:latin typeface="Arial" charset="0"/>
          <a:cs typeface="Segoe UI" pitchFamily="34" charset="0"/>
        </a:defRPr>
      </a:lvl7pPr>
      <a:lvl8pPr marL="3429000" indent="-228600" algn="l" rtl="0" eaLnBrk="0" fontAlgn="base" hangingPunct="0">
        <a:spcBef>
          <a:spcPct val="20000"/>
        </a:spcBef>
        <a:spcAft>
          <a:spcPct val="0"/>
        </a:spcAft>
        <a:buChar char="»"/>
        <a:defRPr sz="2000">
          <a:solidFill>
            <a:schemeClr val="tx1"/>
          </a:solidFill>
          <a:latin typeface="Arial" charset="0"/>
          <a:cs typeface="Segoe UI" pitchFamily="34" charset="0"/>
        </a:defRPr>
      </a:lvl8pPr>
      <a:lvl9pPr marL="3886200" indent="-228600" algn="l" rtl="0" eaLnBrk="0" fontAlgn="base" hangingPunct="0">
        <a:spcBef>
          <a:spcPct val="20000"/>
        </a:spcBef>
        <a:spcAft>
          <a:spcPct val="0"/>
        </a:spcAft>
        <a:buChar char="»"/>
        <a:defRPr sz="2000">
          <a:solidFill>
            <a:schemeClr val="tx1"/>
          </a:solidFill>
          <a:latin typeface="Arial" charset="0"/>
          <a:cs typeface="Segoe UI" pitchFamily="34"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Testing – Quality Assurance</a:t>
            </a:r>
            <a:endParaRPr lang="en-US" dirty="0"/>
          </a:p>
        </p:txBody>
      </p:sp>
      <p:sp>
        <p:nvSpPr>
          <p:cNvPr id="3" name="Subtitle 2"/>
          <p:cNvSpPr>
            <a:spLocks noGrp="1"/>
          </p:cNvSpPr>
          <p:nvPr>
            <p:ph type="subTitle" idx="1"/>
          </p:nvPr>
        </p:nvSpPr>
        <p:spPr/>
        <p:txBody>
          <a:bodyPr/>
          <a:lstStyle/>
          <a:p>
            <a:r>
              <a:rPr lang="en-US" dirty="0" smtClean="0"/>
              <a:t>25-April-2017</a:t>
            </a:r>
            <a:endParaRPr lang="en-US" dirty="0"/>
          </a:p>
        </p:txBody>
      </p:sp>
    </p:spTree>
    <p:extLst>
      <p:ext uri="{BB962C8B-B14F-4D97-AF65-F5344CB8AC3E}">
        <p14:creationId xmlns:p14="http://schemas.microsoft.com/office/powerpoint/2010/main" val="2298206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Vs Branch Coverage</a:t>
            </a:r>
            <a:endParaRPr lang="en-US" dirty="0"/>
          </a:p>
        </p:txBody>
      </p:sp>
      <p:sp>
        <p:nvSpPr>
          <p:cNvPr id="4" name="Rectangle 3"/>
          <p:cNvSpPr>
            <a:spLocks noChangeArrowheads="1"/>
          </p:cNvSpPr>
          <p:nvPr/>
        </p:nvSpPr>
        <p:spPr bwMode="auto">
          <a:xfrm>
            <a:off x="406400" y="1295400"/>
            <a:ext cx="4572000" cy="173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800" dirty="0" err="1">
                <a:latin typeface="Courier New" charset="0"/>
                <a:ea typeface="ＭＳ Ｐゴシック" charset="0"/>
              </a:rPr>
              <a:t>assignAbsolute</a:t>
            </a:r>
            <a:r>
              <a:rPr lang="en-US" sz="1800" dirty="0">
                <a:latin typeface="Courier New" charset="0"/>
                <a:ea typeface="ＭＳ Ｐゴシック" charset="0"/>
              </a:rPr>
              <a:t>(</a:t>
            </a:r>
            <a:r>
              <a:rPr lang="en-US" sz="1800" dirty="0" err="1">
                <a:latin typeface="Courier New" charset="0"/>
                <a:ea typeface="ＭＳ Ｐゴシック" charset="0"/>
              </a:rPr>
              <a:t>int</a:t>
            </a:r>
            <a:r>
              <a:rPr lang="en-US" sz="1800" dirty="0">
                <a:latin typeface="Courier New" charset="0"/>
                <a:ea typeface="ＭＳ Ｐゴシック" charset="0"/>
              </a:rPr>
              <a:t> x) </a:t>
            </a:r>
          </a:p>
          <a:p>
            <a:pPr>
              <a:defRPr/>
            </a:pPr>
            <a:r>
              <a:rPr lang="en-US" sz="1800" dirty="0">
                <a:latin typeface="Courier New" charset="0"/>
                <a:ea typeface="ＭＳ Ｐゴシック" charset="0"/>
              </a:rPr>
              <a:t>{</a:t>
            </a:r>
          </a:p>
          <a:p>
            <a:pPr>
              <a:defRPr/>
            </a:pPr>
            <a:r>
              <a:rPr lang="en-US" sz="1800" dirty="0">
                <a:latin typeface="Courier New" charset="0"/>
                <a:ea typeface="ＭＳ Ｐゴシック" charset="0"/>
              </a:rPr>
              <a:t>  if (x &lt; 0)</a:t>
            </a:r>
          </a:p>
          <a:p>
            <a:pPr>
              <a:defRPr/>
            </a:pPr>
            <a:r>
              <a:rPr lang="en-US" sz="1800" dirty="0">
                <a:latin typeface="Courier New" charset="0"/>
                <a:ea typeface="ＭＳ Ｐゴシック" charset="0"/>
              </a:rPr>
              <a:t>    x := -x;</a:t>
            </a:r>
          </a:p>
          <a:p>
            <a:pPr>
              <a:defRPr/>
            </a:pPr>
            <a:r>
              <a:rPr lang="en-US" sz="1800" dirty="0">
                <a:latin typeface="Courier New" charset="0"/>
                <a:ea typeface="ＭＳ Ｐゴシック" charset="0"/>
              </a:rPr>
              <a:t>  z := x;</a:t>
            </a:r>
          </a:p>
          <a:p>
            <a:pPr>
              <a:defRPr/>
            </a:pPr>
            <a:r>
              <a:rPr lang="en-US" sz="1800" dirty="0">
                <a:latin typeface="Courier New" charset="0"/>
                <a:ea typeface="ＭＳ Ｐゴシック" charset="0"/>
              </a:rPr>
              <a:t>}  </a:t>
            </a:r>
          </a:p>
        </p:txBody>
      </p:sp>
      <p:sp>
        <p:nvSpPr>
          <p:cNvPr id="5" name="Text Box 4"/>
          <p:cNvSpPr txBox="1">
            <a:spLocks noChangeArrowheads="1"/>
          </p:cNvSpPr>
          <p:nvPr/>
        </p:nvSpPr>
        <p:spPr bwMode="auto">
          <a:xfrm>
            <a:off x="6235700" y="1371600"/>
            <a:ext cx="412750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latin typeface="Times New Roman" charset="0"/>
                <a:ea typeface="ＭＳ Ｐゴシック" charset="0"/>
              </a:rPr>
              <a:t>Consider this program segment, the test set</a:t>
            </a:r>
          </a:p>
          <a:p>
            <a:pPr>
              <a:defRPr/>
            </a:pPr>
            <a:r>
              <a:rPr lang="en-US" sz="1800" dirty="0">
                <a:latin typeface="Times New Roman" charset="0"/>
                <a:ea typeface="ＭＳ Ｐゴシック" charset="0"/>
              </a:rPr>
              <a:t>T = {x=</a:t>
            </a:r>
            <a:r>
              <a:rPr lang="en-US" sz="1800" dirty="0">
                <a:latin typeface="Times New Roman" charset="0"/>
                <a:ea typeface="ＭＳ Ｐゴシック" charset="0"/>
                <a:sym typeface="Symbol" charset="0"/>
              </a:rPr>
              <a:t></a:t>
            </a:r>
            <a:r>
              <a:rPr lang="en-US" sz="1800" dirty="0">
                <a:latin typeface="Times New Roman" charset="0"/>
                <a:ea typeface="ＭＳ Ｐゴシック" charset="0"/>
              </a:rPr>
              <a:t>1} will give statement coverage, </a:t>
            </a:r>
          </a:p>
          <a:p>
            <a:pPr>
              <a:defRPr/>
            </a:pPr>
            <a:r>
              <a:rPr lang="en-US" sz="1800" dirty="0">
                <a:latin typeface="Times New Roman" charset="0"/>
                <a:ea typeface="ＭＳ Ｐゴシック" charset="0"/>
              </a:rPr>
              <a:t>however not branch coverage</a:t>
            </a:r>
          </a:p>
        </p:txBody>
      </p:sp>
      <p:sp>
        <p:nvSpPr>
          <p:cNvPr id="6" name="Rectangle 5"/>
          <p:cNvSpPr>
            <a:spLocks noChangeArrowheads="1"/>
          </p:cNvSpPr>
          <p:nvPr/>
        </p:nvSpPr>
        <p:spPr bwMode="auto">
          <a:xfrm>
            <a:off x="3149600" y="3276600"/>
            <a:ext cx="16764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7" name="Rectangle 6"/>
          <p:cNvSpPr>
            <a:spLocks noChangeArrowheads="1"/>
          </p:cNvSpPr>
          <p:nvPr/>
        </p:nvSpPr>
        <p:spPr bwMode="auto">
          <a:xfrm>
            <a:off x="3530600" y="5715000"/>
            <a:ext cx="15240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8" name="Rectangle 7"/>
          <p:cNvSpPr>
            <a:spLocks noChangeArrowheads="1"/>
          </p:cNvSpPr>
          <p:nvPr/>
        </p:nvSpPr>
        <p:spPr bwMode="auto">
          <a:xfrm>
            <a:off x="1854200" y="4343400"/>
            <a:ext cx="15240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9" name="Text Box 8"/>
          <p:cNvSpPr txBox="1">
            <a:spLocks noChangeArrowheads="1"/>
          </p:cNvSpPr>
          <p:nvPr/>
        </p:nvSpPr>
        <p:spPr bwMode="auto">
          <a:xfrm>
            <a:off x="3378200" y="3276600"/>
            <a:ext cx="11445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urier New" charset="0"/>
                <a:ea typeface="ＭＳ Ｐゴシック" charset="0"/>
              </a:rPr>
              <a:t>(x &lt; 0)</a:t>
            </a:r>
          </a:p>
        </p:txBody>
      </p:sp>
      <p:sp>
        <p:nvSpPr>
          <p:cNvPr id="10" name="Rectangle 9"/>
          <p:cNvSpPr>
            <a:spLocks noChangeArrowheads="1"/>
          </p:cNvSpPr>
          <p:nvPr/>
        </p:nvSpPr>
        <p:spPr bwMode="auto">
          <a:xfrm>
            <a:off x="2159000" y="4343400"/>
            <a:ext cx="11445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urier New" charset="0"/>
                <a:ea typeface="ＭＳ Ｐゴシック" charset="0"/>
              </a:rPr>
              <a:t>x := -x</a:t>
            </a:r>
          </a:p>
        </p:txBody>
      </p:sp>
      <p:sp>
        <p:nvSpPr>
          <p:cNvPr id="11" name="Text Box 10"/>
          <p:cNvSpPr txBox="1">
            <a:spLocks noChangeArrowheads="1"/>
          </p:cNvSpPr>
          <p:nvPr/>
        </p:nvSpPr>
        <p:spPr bwMode="auto">
          <a:xfrm>
            <a:off x="3835400" y="5715000"/>
            <a:ext cx="10064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urier New" charset="0"/>
                <a:ea typeface="ＭＳ Ｐゴシック" charset="0"/>
              </a:rPr>
              <a:t>z := x</a:t>
            </a:r>
          </a:p>
        </p:txBody>
      </p:sp>
      <p:sp>
        <p:nvSpPr>
          <p:cNvPr id="12" name="Text Box 11"/>
          <p:cNvSpPr txBox="1">
            <a:spLocks noChangeArrowheads="1"/>
          </p:cNvSpPr>
          <p:nvPr/>
        </p:nvSpPr>
        <p:spPr bwMode="auto">
          <a:xfrm>
            <a:off x="3149600" y="2895600"/>
            <a:ext cx="450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B0</a:t>
            </a:r>
          </a:p>
        </p:txBody>
      </p:sp>
      <p:sp>
        <p:nvSpPr>
          <p:cNvPr id="13" name="Text Box 12"/>
          <p:cNvSpPr txBox="1">
            <a:spLocks noChangeArrowheads="1"/>
          </p:cNvSpPr>
          <p:nvPr/>
        </p:nvSpPr>
        <p:spPr bwMode="auto">
          <a:xfrm>
            <a:off x="1854200" y="3962400"/>
            <a:ext cx="450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B1</a:t>
            </a:r>
          </a:p>
        </p:txBody>
      </p:sp>
      <p:sp>
        <p:nvSpPr>
          <p:cNvPr id="14" name="Text Box 13"/>
          <p:cNvSpPr txBox="1">
            <a:spLocks noChangeArrowheads="1"/>
          </p:cNvSpPr>
          <p:nvPr/>
        </p:nvSpPr>
        <p:spPr bwMode="auto">
          <a:xfrm>
            <a:off x="4597400" y="5334000"/>
            <a:ext cx="450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B2</a:t>
            </a:r>
          </a:p>
        </p:txBody>
      </p:sp>
      <p:sp>
        <p:nvSpPr>
          <p:cNvPr id="15" name="Line 14"/>
          <p:cNvSpPr>
            <a:spLocks noChangeShapeType="1"/>
          </p:cNvSpPr>
          <p:nvPr/>
        </p:nvSpPr>
        <p:spPr bwMode="auto">
          <a:xfrm flipH="1">
            <a:off x="2768600" y="3657600"/>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6" name="Line 15"/>
          <p:cNvSpPr>
            <a:spLocks noChangeShapeType="1"/>
          </p:cNvSpPr>
          <p:nvPr/>
        </p:nvSpPr>
        <p:spPr bwMode="auto">
          <a:xfrm>
            <a:off x="2768600" y="4724400"/>
            <a:ext cx="1371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7" name="Line 16"/>
          <p:cNvSpPr>
            <a:spLocks noChangeShapeType="1"/>
          </p:cNvSpPr>
          <p:nvPr/>
        </p:nvSpPr>
        <p:spPr bwMode="auto">
          <a:xfrm>
            <a:off x="4521200" y="3657600"/>
            <a:ext cx="0" cy="2057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8" name="Line 17"/>
          <p:cNvSpPr>
            <a:spLocks noChangeShapeType="1"/>
          </p:cNvSpPr>
          <p:nvPr/>
        </p:nvSpPr>
        <p:spPr bwMode="auto">
          <a:xfrm flipH="1">
            <a:off x="4597400" y="4495800"/>
            <a:ext cx="1447800" cy="152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9" name="Text Box 18"/>
          <p:cNvSpPr txBox="1">
            <a:spLocks noChangeArrowheads="1"/>
          </p:cNvSpPr>
          <p:nvPr/>
        </p:nvSpPr>
        <p:spPr bwMode="auto">
          <a:xfrm>
            <a:off x="6096001" y="3962400"/>
            <a:ext cx="3809999"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latin typeface="Times New Roman" charset="0"/>
                <a:ea typeface="ＭＳ Ｐゴシック" charset="0"/>
              </a:rPr>
              <a:t>Test set {x=</a:t>
            </a:r>
            <a:r>
              <a:rPr lang="en-US" sz="1800" dirty="0">
                <a:latin typeface="Times New Roman" charset="0"/>
                <a:ea typeface="ＭＳ Ｐゴシック" charset="0"/>
                <a:sym typeface="Symbol" charset="0"/>
              </a:rPr>
              <a:t></a:t>
            </a:r>
            <a:r>
              <a:rPr lang="en-US" sz="1800" dirty="0">
                <a:latin typeface="Times New Roman" charset="0"/>
                <a:ea typeface="ＭＳ Ｐゴシック" charset="0"/>
              </a:rPr>
              <a:t>1} does not </a:t>
            </a:r>
          </a:p>
          <a:p>
            <a:pPr>
              <a:defRPr/>
            </a:pPr>
            <a:r>
              <a:rPr lang="en-US" sz="1800" dirty="0">
                <a:latin typeface="Times New Roman" charset="0"/>
                <a:ea typeface="ＭＳ Ｐゴシック" charset="0"/>
              </a:rPr>
              <a:t>execute this edge, hence, it </a:t>
            </a:r>
          </a:p>
          <a:p>
            <a:pPr>
              <a:defRPr/>
            </a:pPr>
            <a:r>
              <a:rPr lang="en-US" sz="1800" dirty="0">
                <a:latin typeface="Times New Roman" charset="0"/>
                <a:ea typeface="ＭＳ Ｐゴシック" charset="0"/>
              </a:rPr>
              <a:t>does not give branch coverage </a:t>
            </a:r>
          </a:p>
          <a:p>
            <a:pPr>
              <a:defRPr/>
            </a:pPr>
            <a:endParaRPr lang="en-US" sz="1800" dirty="0">
              <a:latin typeface="Times New Roman" charset="0"/>
              <a:ea typeface="ＭＳ Ｐゴシック" charset="0"/>
            </a:endParaRPr>
          </a:p>
        </p:txBody>
      </p:sp>
      <p:sp>
        <p:nvSpPr>
          <p:cNvPr id="20" name="Text Box 19"/>
          <p:cNvSpPr txBox="1">
            <a:spLocks noChangeArrowheads="1"/>
          </p:cNvSpPr>
          <p:nvPr/>
        </p:nvSpPr>
        <p:spPr bwMode="auto">
          <a:xfrm>
            <a:off x="3225800" y="3733800"/>
            <a:ext cx="5397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true</a:t>
            </a:r>
          </a:p>
        </p:txBody>
      </p:sp>
      <p:sp>
        <p:nvSpPr>
          <p:cNvPr id="21" name="Text Box 20"/>
          <p:cNvSpPr txBox="1">
            <a:spLocks noChangeArrowheads="1"/>
          </p:cNvSpPr>
          <p:nvPr/>
        </p:nvSpPr>
        <p:spPr bwMode="auto">
          <a:xfrm>
            <a:off x="4521200" y="3733800"/>
            <a:ext cx="6159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false</a:t>
            </a:r>
          </a:p>
        </p:txBody>
      </p:sp>
      <p:sp>
        <p:nvSpPr>
          <p:cNvPr id="22" name="Text Box 21"/>
          <p:cNvSpPr txBox="1">
            <a:spLocks noChangeArrowheads="1"/>
          </p:cNvSpPr>
          <p:nvPr/>
        </p:nvSpPr>
        <p:spPr bwMode="auto">
          <a:xfrm>
            <a:off x="406400" y="3276600"/>
            <a:ext cx="22669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a:latin typeface="Times New Roman" charset="0"/>
                <a:ea typeface="ＭＳ Ｐゴシック" charset="0"/>
              </a:rPr>
              <a:t>Control Flow Graph:</a:t>
            </a:r>
          </a:p>
        </p:txBody>
      </p:sp>
    </p:spTree>
    <p:extLst>
      <p:ext uri="{BB962C8B-B14F-4D97-AF65-F5344CB8AC3E}">
        <p14:creationId xmlns:p14="http://schemas.microsoft.com/office/powerpoint/2010/main" val="226865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p:bldP spid="10" grpId="0"/>
      <p:bldP spid="11" grpId="0"/>
      <p:bldP spid="12" grpId="0"/>
      <p:bldP spid="13" grpId="0"/>
      <p:bldP spid="14" grpId="0"/>
      <p:bldP spid="15" grpId="0" animBg="1"/>
      <p:bldP spid="16" grpId="0" animBg="1"/>
      <p:bldP spid="17" grpId="0" animBg="1"/>
      <p:bldP spid="18" grpId="0" animBg="1"/>
      <p:bldP spid="19" grpId="0"/>
      <p:bldP spid="20"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10058400" cy="487363"/>
          </a:xfrm>
        </p:spPr>
        <p:txBody>
          <a:bodyPr/>
          <a:lstStyle/>
          <a:p>
            <a:r>
              <a:rPr lang="en-US" dirty="0" smtClean="0"/>
              <a:t>Path Coverage</a:t>
            </a:r>
            <a:endParaRPr lang="en-US" dirty="0"/>
          </a:p>
        </p:txBody>
      </p:sp>
      <p:sp>
        <p:nvSpPr>
          <p:cNvPr id="4" name="Rectangle 3"/>
          <p:cNvSpPr>
            <a:spLocks noChangeArrowheads="1"/>
          </p:cNvSpPr>
          <p:nvPr/>
        </p:nvSpPr>
        <p:spPr bwMode="auto">
          <a:xfrm>
            <a:off x="228600" y="914400"/>
            <a:ext cx="4572000" cy="338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dirty="0" err="1">
                <a:latin typeface="Courier New" panose="02070309020205020404" pitchFamily="49" charset="0"/>
              </a:rPr>
              <a:t>areTheyPositive</a:t>
            </a:r>
            <a:r>
              <a:rPr lang="en-US" altLang="en-US" sz="1800" dirty="0">
                <a:latin typeface="Courier New" panose="02070309020205020404" pitchFamily="49" charset="0"/>
              </a:rPr>
              <a:t>(</a:t>
            </a:r>
            <a:r>
              <a:rPr lang="en-US" altLang="en-US" sz="1800" dirty="0" err="1">
                <a:latin typeface="Courier New" panose="02070309020205020404" pitchFamily="49" charset="0"/>
              </a:rPr>
              <a:t>int</a:t>
            </a:r>
            <a:r>
              <a:rPr lang="en-US" altLang="en-US" sz="1800" dirty="0">
                <a:latin typeface="Courier New" panose="02070309020205020404" pitchFamily="49" charset="0"/>
              </a:rPr>
              <a:t> x, </a:t>
            </a:r>
            <a:r>
              <a:rPr lang="en-US" altLang="en-US" sz="1800" dirty="0" err="1">
                <a:latin typeface="Courier New" panose="02070309020205020404" pitchFamily="49" charset="0"/>
              </a:rPr>
              <a:t>int</a:t>
            </a:r>
            <a:r>
              <a:rPr lang="en-US" altLang="en-US" sz="1800" dirty="0">
                <a:latin typeface="Courier New" panose="02070309020205020404" pitchFamily="49" charset="0"/>
              </a:rPr>
              <a:t> y) </a:t>
            </a:r>
          </a:p>
          <a:p>
            <a:pPr eaLnBrk="1" hangingPunct="1"/>
            <a:r>
              <a:rPr lang="en-US" altLang="en-US" sz="1800" dirty="0">
                <a:latin typeface="Courier New" panose="02070309020205020404" pitchFamily="49" charset="0"/>
              </a:rPr>
              <a:t>{ </a:t>
            </a:r>
          </a:p>
          <a:p>
            <a:pPr eaLnBrk="1" hangingPunct="1"/>
            <a:r>
              <a:rPr lang="en-US" altLang="en-US" sz="1800" dirty="0">
                <a:latin typeface="Courier New" panose="02070309020205020404" pitchFamily="49" charset="0"/>
              </a:rPr>
              <a:t>  if (x &gt;= 0)</a:t>
            </a:r>
          </a:p>
          <a:p>
            <a:pPr eaLnBrk="1" hangingPunct="1"/>
            <a:r>
              <a:rPr lang="en-US" altLang="en-US" sz="1800" dirty="0">
                <a:latin typeface="Courier New" panose="02070309020205020404" pitchFamily="49" charset="0"/>
              </a:rPr>
              <a:t>     print(</a:t>
            </a:r>
            <a:r>
              <a:rPr lang="ja-JP" altLang="en-US" sz="1800" dirty="0">
                <a:latin typeface="Arial" panose="020B0604020202020204" pitchFamily="34" charset="0"/>
              </a:rPr>
              <a:t>“</a:t>
            </a:r>
            <a:r>
              <a:rPr lang="en-US" altLang="ja-JP" sz="1800" dirty="0">
                <a:latin typeface="Courier New" panose="02070309020205020404" pitchFamily="49" charset="0"/>
              </a:rPr>
              <a:t>x is positive</a:t>
            </a:r>
            <a:r>
              <a:rPr lang="ja-JP" altLang="en-US" sz="1800" dirty="0">
                <a:latin typeface="Arial" panose="020B0604020202020204" pitchFamily="34" charset="0"/>
              </a:rPr>
              <a:t>”</a:t>
            </a:r>
            <a:r>
              <a:rPr lang="en-US" altLang="ja-JP" sz="1800" dirty="0">
                <a:latin typeface="Courier New" panose="02070309020205020404" pitchFamily="49" charset="0"/>
              </a:rPr>
              <a:t>);</a:t>
            </a:r>
          </a:p>
          <a:p>
            <a:pPr eaLnBrk="1" hangingPunct="1"/>
            <a:r>
              <a:rPr lang="en-US" altLang="en-US" sz="1800" dirty="0">
                <a:latin typeface="Courier New" panose="02070309020205020404" pitchFamily="49" charset="0"/>
              </a:rPr>
              <a:t>  else</a:t>
            </a:r>
          </a:p>
          <a:p>
            <a:pPr eaLnBrk="1" hangingPunct="1"/>
            <a:r>
              <a:rPr lang="en-US" altLang="en-US" sz="1800" dirty="0">
                <a:latin typeface="Courier New" panose="02070309020205020404" pitchFamily="49" charset="0"/>
              </a:rPr>
              <a:t>    print(</a:t>
            </a:r>
            <a:r>
              <a:rPr lang="ja-JP" altLang="en-US" sz="1800" dirty="0">
                <a:latin typeface="Arial" panose="020B0604020202020204" pitchFamily="34" charset="0"/>
              </a:rPr>
              <a:t>“</a:t>
            </a:r>
            <a:r>
              <a:rPr lang="en-US" altLang="ja-JP" sz="1800" dirty="0">
                <a:latin typeface="Courier New" panose="02070309020205020404" pitchFamily="49" charset="0"/>
              </a:rPr>
              <a:t>x is negative</a:t>
            </a:r>
            <a:r>
              <a:rPr lang="ja-JP" altLang="en-US" sz="1800" dirty="0">
                <a:latin typeface="Arial" panose="020B0604020202020204" pitchFamily="34" charset="0"/>
              </a:rPr>
              <a:t>”</a:t>
            </a:r>
            <a:r>
              <a:rPr lang="en-US" altLang="ja-JP" sz="1800" dirty="0">
                <a:latin typeface="Courier New" panose="02070309020205020404" pitchFamily="49" charset="0"/>
              </a:rPr>
              <a:t>);</a:t>
            </a:r>
          </a:p>
          <a:p>
            <a:pPr eaLnBrk="1" hangingPunct="1"/>
            <a:r>
              <a:rPr lang="en-US" altLang="en-US" sz="1800" dirty="0">
                <a:latin typeface="Courier New" panose="02070309020205020404" pitchFamily="49" charset="0"/>
              </a:rPr>
              <a:t>  if (y &gt;= 0)</a:t>
            </a:r>
          </a:p>
          <a:p>
            <a:pPr eaLnBrk="1" hangingPunct="1"/>
            <a:r>
              <a:rPr lang="en-US" altLang="en-US" sz="1800" dirty="0">
                <a:latin typeface="Courier New" panose="02070309020205020404" pitchFamily="49" charset="0"/>
              </a:rPr>
              <a:t>    print(</a:t>
            </a:r>
            <a:r>
              <a:rPr lang="ja-JP" altLang="en-US" sz="1800" dirty="0">
                <a:latin typeface="Arial" panose="020B0604020202020204" pitchFamily="34" charset="0"/>
              </a:rPr>
              <a:t>“</a:t>
            </a:r>
            <a:r>
              <a:rPr lang="en-US" altLang="ja-JP" sz="1800" dirty="0">
                <a:latin typeface="Courier New" panose="02070309020205020404" pitchFamily="49" charset="0"/>
              </a:rPr>
              <a:t>y is positive</a:t>
            </a:r>
            <a:r>
              <a:rPr lang="ja-JP" altLang="en-US" sz="1800" dirty="0">
                <a:latin typeface="Arial" panose="020B0604020202020204" pitchFamily="34" charset="0"/>
              </a:rPr>
              <a:t>”</a:t>
            </a:r>
            <a:r>
              <a:rPr lang="en-US" altLang="ja-JP" sz="1800" dirty="0">
                <a:latin typeface="Courier New" panose="02070309020205020404" pitchFamily="49" charset="0"/>
              </a:rPr>
              <a:t>);</a:t>
            </a:r>
          </a:p>
          <a:p>
            <a:pPr eaLnBrk="1" hangingPunct="1"/>
            <a:r>
              <a:rPr lang="en-US" altLang="en-US" sz="1800" dirty="0">
                <a:latin typeface="Courier New" panose="02070309020205020404" pitchFamily="49" charset="0"/>
              </a:rPr>
              <a:t>  else</a:t>
            </a:r>
          </a:p>
          <a:p>
            <a:pPr lvl="1" eaLnBrk="1" hangingPunct="1"/>
            <a:r>
              <a:rPr lang="en-US" altLang="en-US" sz="1800" dirty="0">
                <a:latin typeface="Courier New" panose="02070309020205020404" pitchFamily="49" charset="0"/>
              </a:rPr>
              <a:t> print(</a:t>
            </a:r>
            <a:r>
              <a:rPr lang="ja-JP" altLang="en-US" sz="1800" dirty="0">
                <a:latin typeface="Arial" panose="020B0604020202020204" pitchFamily="34" charset="0"/>
              </a:rPr>
              <a:t>“</a:t>
            </a:r>
            <a:r>
              <a:rPr lang="en-US" altLang="ja-JP" sz="1800" dirty="0">
                <a:latin typeface="Courier New" panose="02070309020205020404" pitchFamily="49" charset="0"/>
              </a:rPr>
              <a:t>y is negative</a:t>
            </a:r>
            <a:r>
              <a:rPr lang="ja-JP" altLang="en-US" sz="1800" dirty="0">
                <a:latin typeface="Arial" panose="020B0604020202020204" pitchFamily="34" charset="0"/>
              </a:rPr>
              <a:t>”</a:t>
            </a:r>
            <a:r>
              <a:rPr lang="en-US" altLang="ja-JP" sz="1800" dirty="0">
                <a:latin typeface="Courier New" panose="02070309020205020404" pitchFamily="49" charset="0"/>
              </a:rPr>
              <a:t>);</a:t>
            </a:r>
          </a:p>
          <a:p>
            <a:pPr eaLnBrk="1" hangingPunct="1"/>
            <a:r>
              <a:rPr lang="en-US" altLang="en-US" sz="1800" dirty="0">
                <a:latin typeface="Courier New" panose="02070309020205020404" pitchFamily="49" charset="0"/>
              </a:rPr>
              <a:t>}</a:t>
            </a:r>
          </a:p>
          <a:p>
            <a:pPr eaLnBrk="1" hangingPunct="1"/>
            <a:endParaRPr lang="en-US" altLang="en-US" sz="1800" dirty="0">
              <a:latin typeface="Courier New" panose="02070309020205020404" pitchFamily="49" charset="0"/>
            </a:endParaRPr>
          </a:p>
        </p:txBody>
      </p:sp>
      <p:sp>
        <p:nvSpPr>
          <p:cNvPr id="34" name="Rectangle 33"/>
          <p:cNvSpPr>
            <a:spLocks noChangeArrowheads="1"/>
          </p:cNvSpPr>
          <p:nvPr/>
        </p:nvSpPr>
        <p:spPr bwMode="auto">
          <a:xfrm>
            <a:off x="228600" y="4191000"/>
            <a:ext cx="4572000" cy="1465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800">
                <a:latin typeface="Times New Roman" charset="0"/>
                <a:ea typeface="ＭＳ Ｐゴシック" charset="0"/>
              </a:rPr>
              <a:t>Test set:</a:t>
            </a:r>
          </a:p>
          <a:p>
            <a:pPr>
              <a:defRPr/>
            </a:pPr>
            <a:r>
              <a:rPr lang="en-US" sz="1800">
                <a:latin typeface="Times New Roman" charset="0"/>
                <a:ea typeface="ＭＳ Ｐゴシック" charset="0"/>
              </a:rPr>
              <a:t>T</a:t>
            </a:r>
            <a:r>
              <a:rPr lang="en-US" sz="1800" baseline="-25000">
                <a:latin typeface="Times New Roman" charset="0"/>
                <a:ea typeface="ＭＳ Ｐゴシック" charset="0"/>
              </a:rPr>
              <a:t>1</a:t>
            </a:r>
            <a:r>
              <a:rPr lang="en-US" sz="1800">
                <a:latin typeface="Times New Roman" charset="0"/>
                <a:ea typeface="ＭＳ Ｐゴシック" charset="0"/>
              </a:rPr>
              <a:t> = {(x=12,y=5), (x= </a:t>
            </a:r>
            <a:r>
              <a:rPr lang="en-US" sz="1800">
                <a:latin typeface="Times New Roman" charset="0"/>
                <a:ea typeface="ＭＳ Ｐゴシック" charset="0"/>
                <a:cs typeface="Times New Roman" charset="0"/>
                <a:sym typeface="Symbol" charset="0"/>
              </a:rPr>
              <a:t></a:t>
            </a:r>
            <a:r>
              <a:rPr lang="en-US" sz="1800">
                <a:latin typeface="Times New Roman" charset="0"/>
                <a:ea typeface="ＭＳ Ｐゴシック" charset="0"/>
              </a:rPr>
              <a:t>1,y=35),</a:t>
            </a:r>
          </a:p>
          <a:p>
            <a:pPr>
              <a:defRPr/>
            </a:pPr>
            <a:r>
              <a:rPr lang="en-US" sz="1800">
                <a:latin typeface="Times New Roman" charset="0"/>
                <a:ea typeface="ＭＳ Ｐゴシック" charset="0"/>
              </a:rPr>
              <a:t>(x=115,y=</a:t>
            </a:r>
            <a:r>
              <a:rPr lang="en-US" sz="1800">
                <a:latin typeface="Times New Roman" charset="0"/>
                <a:ea typeface="ＭＳ Ｐゴシック" charset="0"/>
                <a:cs typeface="Times New Roman" charset="0"/>
                <a:sym typeface="Symbol" charset="0"/>
              </a:rPr>
              <a:t></a:t>
            </a:r>
            <a:r>
              <a:rPr lang="en-US" sz="1800">
                <a:latin typeface="Times New Roman" charset="0"/>
                <a:ea typeface="ＭＳ Ｐゴシック" charset="0"/>
              </a:rPr>
              <a:t>13),(x=</a:t>
            </a:r>
            <a:r>
              <a:rPr lang="en-US" sz="1800">
                <a:latin typeface="Times New Roman" charset="0"/>
                <a:ea typeface="ＭＳ Ｐゴシック" charset="0"/>
                <a:cs typeface="Times New Roman" charset="0"/>
                <a:sym typeface="Symbol" charset="0"/>
              </a:rPr>
              <a:t></a:t>
            </a:r>
            <a:r>
              <a:rPr lang="en-US" sz="1800">
                <a:latin typeface="Times New Roman" charset="0"/>
                <a:ea typeface="ＭＳ Ｐゴシック" charset="0"/>
              </a:rPr>
              <a:t>91,y= </a:t>
            </a:r>
            <a:r>
              <a:rPr lang="en-US" sz="1800">
                <a:latin typeface="Times New Roman" charset="0"/>
                <a:ea typeface="ＭＳ Ｐゴシック" charset="0"/>
                <a:cs typeface="Times New Roman" charset="0"/>
                <a:sym typeface="Symbol" charset="0"/>
              </a:rPr>
              <a:t></a:t>
            </a:r>
            <a:r>
              <a:rPr lang="en-US" sz="1800">
                <a:latin typeface="Times New Roman" charset="0"/>
                <a:ea typeface="ＭＳ Ｐゴシック" charset="0"/>
              </a:rPr>
              <a:t>2)}</a:t>
            </a:r>
          </a:p>
          <a:p>
            <a:pPr>
              <a:defRPr/>
            </a:pPr>
            <a:r>
              <a:rPr lang="en-US" sz="1800">
                <a:latin typeface="Times New Roman" charset="0"/>
                <a:ea typeface="ＭＳ Ｐゴシック" charset="0"/>
              </a:rPr>
              <a:t>gives both branch, statement and path</a:t>
            </a:r>
          </a:p>
          <a:p>
            <a:pPr>
              <a:defRPr/>
            </a:pPr>
            <a:r>
              <a:rPr lang="en-US" sz="1800">
                <a:latin typeface="Times New Roman" charset="0"/>
                <a:ea typeface="ＭＳ Ｐゴシック" charset="0"/>
              </a:rPr>
              <a:t>coverage</a:t>
            </a:r>
          </a:p>
        </p:txBody>
      </p:sp>
      <p:grpSp>
        <p:nvGrpSpPr>
          <p:cNvPr id="3" name="Group 2"/>
          <p:cNvGrpSpPr/>
          <p:nvPr/>
        </p:nvGrpSpPr>
        <p:grpSpPr>
          <a:xfrm>
            <a:off x="5861050" y="990600"/>
            <a:ext cx="4740275" cy="4648200"/>
            <a:chOff x="5861050" y="990600"/>
            <a:chExt cx="4740275" cy="4648200"/>
          </a:xfrm>
        </p:grpSpPr>
        <p:sp>
          <p:nvSpPr>
            <p:cNvPr id="5" name="Rectangle 4"/>
            <p:cNvSpPr>
              <a:spLocks noChangeArrowheads="1"/>
            </p:cNvSpPr>
            <p:nvPr/>
          </p:nvSpPr>
          <p:spPr bwMode="auto">
            <a:xfrm>
              <a:off x="7620000" y="1295400"/>
              <a:ext cx="14478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6" name="Rectangle 5"/>
            <p:cNvSpPr>
              <a:spLocks noChangeArrowheads="1"/>
            </p:cNvSpPr>
            <p:nvPr/>
          </p:nvSpPr>
          <p:spPr bwMode="auto">
            <a:xfrm>
              <a:off x="5861050" y="2286000"/>
              <a:ext cx="22098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7" name="Text Box 6"/>
            <p:cNvSpPr txBox="1">
              <a:spLocks noChangeArrowheads="1"/>
            </p:cNvSpPr>
            <p:nvPr/>
          </p:nvSpPr>
          <p:spPr bwMode="auto">
            <a:xfrm>
              <a:off x="7696200" y="1295400"/>
              <a:ext cx="128111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urier New" charset="0"/>
                  <a:ea typeface="ＭＳ Ｐゴシック" charset="0"/>
                </a:rPr>
                <a:t>(x &gt;= 0)</a:t>
              </a:r>
            </a:p>
          </p:txBody>
        </p:sp>
        <p:sp>
          <p:nvSpPr>
            <p:cNvPr id="8" name="Text Box 7"/>
            <p:cNvSpPr txBox="1">
              <a:spLocks noChangeArrowheads="1"/>
            </p:cNvSpPr>
            <p:nvPr/>
          </p:nvSpPr>
          <p:spPr bwMode="auto">
            <a:xfrm>
              <a:off x="7620000" y="990600"/>
              <a:ext cx="450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B0</a:t>
              </a:r>
            </a:p>
          </p:txBody>
        </p:sp>
        <p:sp>
          <p:nvSpPr>
            <p:cNvPr id="9" name="Text Box 8"/>
            <p:cNvSpPr txBox="1">
              <a:spLocks noChangeArrowheads="1"/>
            </p:cNvSpPr>
            <p:nvPr/>
          </p:nvSpPr>
          <p:spPr bwMode="auto">
            <a:xfrm>
              <a:off x="5861050" y="1981200"/>
              <a:ext cx="450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B1</a:t>
              </a:r>
            </a:p>
          </p:txBody>
        </p:sp>
        <p:sp>
          <p:nvSpPr>
            <p:cNvPr id="10" name="Line 9"/>
            <p:cNvSpPr>
              <a:spLocks noChangeShapeType="1"/>
            </p:cNvSpPr>
            <p:nvPr/>
          </p:nvSpPr>
          <p:spPr bwMode="auto">
            <a:xfrm flipH="1">
              <a:off x="7156450" y="1695450"/>
              <a:ext cx="838200" cy="590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1" name="Line 10"/>
            <p:cNvSpPr>
              <a:spLocks noChangeShapeType="1"/>
            </p:cNvSpPr>
            <p:nvPr/>
          </p:nvSpPr>
          <p:spPr bwMode="auto">
            <a:xfrm>
              <a:off x="8756650" y="1676400"/>
              <a:ext cx="838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2" name="Text Box 11"/>
            <p:cNvSpPr txBox="1">
              <a:spLocks noChangeArrowheads="1"/>
            </p:cNvSpPr>
            <p:nvPr/>
          </p:nvSpPr>
          <p:spPr bwMode="auto">
            <a:xfrm>
              <a:off x="5861050" y="2286000"/>
              <a:ext cx="22415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a:latin typeface="Courier New" panose="02070309020205020404" pitchFamily="49" charset="0"/>
                </a:rPr>
                <a:t>print(</a:t>
              </a:r>
              <a:r>
                <a:rPr lang="ja-JP" altLang="en-US" sz="1800">
                  <a:latin typeface="Arial" panose="020B0604020202020204" pitchFamily="34" charset="0"/>
                </a:rPr>
                <a:t>“</a:t>
              </a:r>
              <a:r>
                <a:rPr lang="en-US" altLang="ja-JP" sz="1800">
                  <a:latin typeface="Courier New" panose="02070309020205020404" pitchFamily="49" charset="0"/>
                </a:rPr>
                <a:t>x is p</a:t>
              </a:r>
              <a:r>
                <a:rPr lang="ja-JP" altLang="en-US" sz="1800">
                  <a:latin typeface="Arial" panose="020B0604020202020204" pitchFamily="34" charset="0"/>
                </a:rPr>
                <a:t>”</a:t>
              </a:r>
              <a:r>
                <a:rPr lang="en-US" altLang="ja-JP" sz="1800">
                  <a:latin typeface="Courier New" panose="02070309020205020404" pitchFamily="49" charset="0"/>
                </a:rPr>
                <a:t>)</a:t>
              </a:r>
              <a:endParaRPr lang="en-US" altLang="en-US" sz="1800">
                <a:latin typeface="Courier New" panose="02070309020205020404" pitchFamily="49" charset="0"/>
              </a:endParaRPr>
            </a:p>
          </p:txBody>
        </p:sp>
        <p:sp>
          <p:nvSpPr>
            <p:cNvPr id="13" name="Rectangle 12"/>
            <p:cNvSpPr>
              <a:spLocks noChangeArrowheads="1"/>
            </p:cNvSpPr>
            <p:nvPr/>
          </p:nvSpPr>
          <p:spPr bwMode="auto">
            <a:xfrm>
              <a:off x="8293100" y="2286000"/>
              <a:ext cx="213995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4" name="Text Box 13"/>
            <p:cNvSpPr txBox="1">
              <a:spLocks noChangeArrowheads="1"/>
            </p:cNvSpPr>
            <p:nvPr/>
          </p:nvSpPr>
          <p:spPr bwMode="auto">
            <a:xfrm>
              <a:off x="8293100" y="2000250"/>
              <a:ext cx="450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B2</a:t>
              </a:r>
            </a:p>
          </p:txBody>
        </p:sp>
        <p:sp>
          <p:nvSpPr>
            <p:cNvPr id="15" name="Text Box 14"/>
            <p:cNvSpPr txBox="1">
              <a:spLocks noChangeArrowheads="1"/>
            </p:cNvSpPr>
            <p:nvPr/>
          </p:nvSpPr>
          <p:spPr bwMode="auto">
            <a:xfrm>
              <a:off x="8293100" y="2286000"/>
              <a:ext cx="22415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a:latin typeface="Courier New" panose="02070309020205020404" pitchFamily="49" charset="0"/>
                </a:rPr>
                <a:t>print(</a:t>
              </a:r>
              <a:r>
                <a:rPr lang="ja-JP" altLang="en-US" sz="1800">
                  <a:latin typeface="Arial" panose="020B0604020202020204" pitchFamily="34" charset="0"/>
                </a:rPr>
                <a:t>“</a:t>
              </a:r>
              <a:r>
                <a:rPr lang="en-US" altLang="ja-JP" sz="1800">
                  <a:latin typeface="Courier New" panose="02070309020205020404" pitchFamily="49" charset="0"/>
                </a:rPr>
                <a:t>x is n</a:t>
              </a:r>
              <a:r>
                <a:rPr lang="ja-JP" altLang="en-US" sz="1800">
                  <a:latin typeface="Arial" panose="020B0604020202020204" pitchFamily="34" charset="0"/>
                </a:rPr>
                <a:t>”</a:t>
              </a:r>
              <a:r>
                <a:rPr lang="en-US" altLang="ja-JP" sz="1800">
                  <a:latin typeface="Courier New" panose="02070309020205020404" pitchFamily="49" charset="0"/>
                </a:rPr>
                <a:t>)</a:t>
              </a:r>
              <a:endParaRPr lang="en-US" altLang="en-US" sz="1800">
                <a:latin typeface="Courier New" panose="02070309020205020404" pitchFamily="49" charset="0"/>
              </a:endParaRPr>
            </a:p>
          </p:txBody>
        </p:sp>
        <p:sp>
          <p:nvSpPr>
            <p:cNvPr id="16" name="Rectangle 15"/>
            <p:cNvSpPr>
              <a:spLocks noChangeArrowheads="1"/>
            </p:cNvSpPr>
            <p:nvPr/>
          </p:nvSpPr>
          <p:spPr bwMode="auto">
            <a:xfrm>
              <a:off x="7543800" y="3276600"/>
              <a:ext cx="15240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7" name="Rectangle 16"/>
            <p:cNvSpPr>
              <a:spLocks noChangeArrowheads="1"/>
            </p:cNvSpPr>
            <p:nvPr/>
          </p:nvSpPr>
          <p:spPr bwMode="auto">
            <a:xfrm>
              <a:off x="5943600" y="4267200"/>
              <a:ext cx="220345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18" name="Text Box 17"/>
            <p:cNvSpPr txBox="1">
              <a:spLocks noChangeArrowheads="1"/>
            </p:cNvSpPr>
            <p:nvPr/>
          </p:nvSpPr>
          <p:spPr bwMode="auto">
            <a:xfrm>
              <a:off x="7696200" y="3276600"/>
              <a:ext cx="128111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urier New" charset="0"/>
                  <a:ea typeface="ＭＳ Ｐゴシック" charset="0"/>
                </a:rPr>
                <a:t>(y &gt;= 0)</a:t>
              </a:r>
            </a:p>
          </p:txBody>
        </p:sp>
        <p:sp>
          <p:nvSpPr>
            <p:cNvPr id="19" name="Text Box 18"/>
            <p:cNvSpPr txBox="1">
              <a:spLocks noChangeArrowheads="1"/>
            </p:cNvSpPr>
            <p:nvPr/>
          </p:nvSpPr>
          <p:spPr bwMode="auto">
            <a:xfrm>
              <a:off x="8077200" y="2895600"/>
              <a:ext cx="450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B3</a:t>
              </a:r>
            </a:p>
          </p:txBody>
        </p:sp>
        <p:sp>
          <p:nvSpPr>
            <p:cNvPr id="20" name="Text Box 19"/>
            <p:cNvSpPr txBox="1">
              <a:spLocks noChangeArrowheads="1"/>
            </p:cNvSpPr>
            <p:nvPr/>
          </p:nvSpPr>
          <p:spPr bwMode="auto">
            <a:xfrm>
              <a:off x="5943600" y="3962400"/>
              <a:ext cx="450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B4</a:t>
              </a:r>
            </a:p>
          </p:txBody>
        </p:sp>
        <p:sp>
          <p:nvSpPr>
            <p:cNvPr id="21" name="Line 20"/>
            <p:cNvSpPr>
              <a:spLocks noChangeShapeType="1"/>
            </p:cNvSpPr>
            <p:nvPr/>
          </p:nvSpPr>
          <p:spPr bwMode="auto">
            <a:xfrm flipH="1">
              <a:off x="7239000" y="3676650"/>
              <a:ext cx="838200" cy="590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22" name="Line 21"/>
            <p:cNvSpPr>
              <a:spLocks noChangeShapeType="1"/>
            </p:cNvSpPr>
            <p:nvPr/>
          </p:nvSpPr>
          <p:spPr bwMode="auto">
            <a:xfrm>
              <a:off x="8839200" y="3657600"/>
              <a:ext cx="838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23" name="Text Box 22"/>
            <p:cNvSpPr txBox="1">
              <a:spLocks noChangeArrowheads="1"/>
            </p:cNvSpPr>
            <p:nvPr/>
          </p:nvSpPr>
          <p:spPr bwMode="auto">
            <a:xfrm>
              <a:off x="5943600" y="4267200"/>
              <a:ext cx="22415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dirty="0">
                  <a:latin typeface="Courier New" panose="02070309020205020404" pitchFamily="49" charset="0"/>
                </a:rPr>
                <a:t>print(</a:t>
              </a:r>
              <a:r>
                <a:rPr lang="ja-JP" altLang="en-US" sz="1800" dirty="0">
                  <a:latin typeface="Arial" panose="020B0604020202020204" pitchFamily="34" charset="0"/>
                </a:rPr>
                <a:t>“</a:t>
              </a:r>
              <a:r>
                <a:rPr lang="en-US" altLang="ja-JP" sz="1800" dirty="0">
                  <a:latin typeface="Courier New" panose="02070309020205020404" pitchFamily="49" charset="0"/>
                </a:rPr>
                <a:t>y is p</a:t>
              </a:r>
              <a:r>
                <a:rPr lang="ja-JP" altLang="en-US" sz="1800" dirty="0">
                  <a:latin typeface="Arial" panose="020B0604020202020204" pitchFamily="34" charset="0"/>
                </a:rPr>
                <a:t>”</a:t>
              </a:r>
              <a:r>
                <a:rPr lang="en-US" altLang="ja-JP" sz="1800" dirty="0">
                  <a:latin typeface="Courier New" panose="02070309020205020404" pitchFamily="49" charset="0"/>
                </a:rPr>
                <a:t>)</a:t>
              </a:r>
              <a:endParaRPr lang="en-US" altLang="en-US" sz="1800" dirty="0">
                <a:latin typeface="Courier New" panose="02070309020205020404" pitchFamily="49" charset="0"/>
              </a:endParaRPr>
            </a:p>
          </p:txBody>
        </p:sp>
        <p:sp>
          <p:nvSpPr>
            <p:cNvPr id="24" name="Rectangle 23"/>
            <p:cNvSpPr>
              <a:spLocks noChangeArrowheads="1"/>
            </p:cNvSpPr>
            <p:nvPr/>
          </p:nvSpPr>
          <p:spPr bwMode="auto">
            <a:xfrm>
              <a:off x="8375650" y="4267200"/>
              <a:ext cx="221615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25" name="Text Box 24"/>
            <p:cNvSpPr txBox="1">
              <a:spLocks noChangeArrowheads="1"/>
            </p:cNvSpPr>
            <p:nvPr/>
          </p:nvSpPr>
          <p:spPr bwMode="auto">
            <a:xfrm>
              <a:off x="8375650" y="3981450"/>
              <a:ext cx="450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B5</a:t>
              </a:r>
            </a:p>
          </p:txBody>
        </p:sp>
        <p:sp>
          <p:nvSpPr>
            <p:cNvPr id="26" name="Rectangle 25"/>
            <p:cNvSpPr>
              <a:spLocks noChangeArrowheads="1"/>
            </p:cNvSpPr>
            <p:nvPr/>
          </p:nvSpPr>
          <p:spPr bwMode="auto">
            <a:xfrm>
              <a:off x="8359775" y="4267200"/>
              <a:ext cx="22415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dirty="0">
                  <a:latin typeface="Courier New" panose="02070309020205020404" pitchFamily="49" charset="0"/>
                </a:rPr>
                <a:t>print(</a:t>
              </a:r>
              <a:r>
                <a:rPr lang="ja-JP" altLang="en-US" sz="1800" dirty="0">
                  <a:latin typeface="Arial" panose="020B0604020202020204" pitchFamily="34" charset="0"/>
                </a:rPr>
                <a:t>“</a:t>
              </a:r>
              <a:r>
                <a:rPr lang="en-US" altLang="ja-JP" sz="1800" dirty="0">
                  <a:latin typeface="Courier New" panose="02070309020205020404" pitchFamily="49" charset="0"/>
                </a:rPr>
                <a:t>y is n</a:t>
              </a:r>
              <a:r>
                <a:rPr lang="ja-JP" altLang="en-US" sz="1800" dirty="0">
                  <a:latin typeface="Arial" panose="020B0604020202020204" pitchFamily="34" charset="0"/>
                </a:rPr>
                <a:t>”</a:t>
              </a:r>
              <a:r>
                <a:rPr lang="en-US" altLang="ja-JP" sz="1800" dirty="0">
                  <a:latin typeface="Courier New" panose="02070309020205020404" pitchFamily="49" charset="0"/>
                </a:rPr>
                <a:t>)</a:t>
              </a:r>
              <a:endParaRPr lang="en-US" altLang="en-US" sz="1800" dirty="0">
                <a:latin typeface="Courier New" panose="02070309020205020404" pitchFamily="49" charset="0"/>
              </a:endParaRPr>
            </a:p>
          </p:txBody>
        </p:sp>
        <p:sp>
          <p:nvSpPr>
            <p:cNvPr id="27" name="Line 26"/>
            <p:cNvSpPr>
              <a:spLocks noChangeShapeType="1"/>
            </p:cNvSpPr>
            <p:nvPr/>
          </p:nvSpPr>
          <p:spPr bwMode="auto">
            <a:xfrm>
              <a:off x="7004050" y="2667000"/>
              <a:ext cx="838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28" name="Line 27"/>
            <p:cNvSpPr>
              <a:spLocks noChangeShapeType="1"/>
            </p:cNvSpPr>
            <p:nvPr/>
          </p:nvSpPr>
          <p:spPr bwMode="auto">
            <a:xfrm flipH="1">
              <a:off x="8680450" y="2667000"/>
              <a:ext cx="838200" cy="590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29" name="Rectangle 28"/>
            <p:cNvSpPr>
              <a:spLocks noChangeArrowheads="1"/>
            </p:cNvSpPr>
            <p:nvPr/>
          </p:nvSpPr>
          <p:spPr bwMode="auto">
            <a:xfrm>
              <a:off x="7467600" y="5257800"/>
              <a:ext cx="160655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30" name="Text Box 29"/>
            <p:cNvSpPr txBox="1">
              <a:spLocks noChangeArrowheads="1"/>
            </p:cNvSpPr>
            <p:nvPr/>
          </p:nvSpPr>
          <p:spPr bwMode="auto">
            <a:xfrm>
              <a:off x="7772400" y="5257800"/>
              <a:ext cx="10064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urier New" charset="0"/>
                  <a:ea typeface="ＭＳ Ｐゴシック" charset="0"/>
                </a:rPr>
                <a:t>return</a:t>
              </a:r>
            </a:p>
          </p:txBody>
        </p:sp>
        <p:sp>
          <p:nvSpPr>
            <p:cNvPr id="31" name="Line 30"/>
            <p:cNvSpPr>
              <a:spLocks noChangeShapeType="1"/>
            </p:cNvSpPr>
            <p:nvPr/>
          </p:nvSpPr>
          <p:spPr bwMode="auto">
            <a:xfrm flipH="1">
              <a:off x="8528050" y="4648200"/>
              <a:ext cx="838200" cy="590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32" name="Line 31"/>
            <p:cNvSpPr>
              <a:spLocks noChangeShapeType="1"/>
            </p:cNvSpPr>
            <p:nvPr/>
          </p:nvSpPr>
          <p:spPr bwMode="auto">
            <a:xfrm>
              <a:off x="7308850" y="4648200"/>
              <a:ext cx="838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33" name="Text Box 32"/>
            <p:cNvSpPr txBox="1">
              <a:spLocks noChangeArrowheads="1"/>
            </p:cNvSpPr>
            <p:nvPr/>
          </p:nvSpPr>
          <p:spPr bwMode="auto">
            <a:xfrm>
              <a:off x="7315200" y="4953000"/>
              <a:ext cx="450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B6</a:t>
              </a:r>
            </a:p>
          </p:txBody>
        </p:sp>
        <p:sp>
          <p:nvSpPr>
            <p:cNvPr id="36" name="Text Box 35"/>
            <p:cNvSpPr txBox="1">
              <a:spLocks noChangeArrowheads="1"/>
            </p:cNvSpPr>
            <p:nvPr/>
          </p:nvSpPr>
          <p:spPr bwMode="auto">
            <a:xfrm>
              <a:off x="7162800" y="1600200"/>
              <a:ext cx="5397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true</a:t>
              </a:r>
            </a:p>
          </p:txBody>
        </p:sp>
        <p:sp>
          <p:nvSpPr>
            <p:cNvPr id="37" name="Text Box 36"/>
            <p:cNvSpPr txBox="1">
              <a:spLocks noChangeArrowheads="1"/>
            </p:cNvSpPr>
            <p:nvPr/>
          </p:nvSpPr>
          <p:spPr bwMode="auto">
            <a:xfrm>
              <a:off x="9067800" y="1676400"/>
              <a:ext cx="6159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false</a:t>
              </a:r>
            </a:p>
          </p:txBody>
        </p:sp>
        <p:sp>
          <p:nvSpPr>
            <p:cNvPr id="38" name="Text Box 37"/>
            <p:cNvSpPr txBox="1">
              <a:spLocks noChangeArrowheads="1"/>
            </p:cNvSpPr>
            <p:nvPr/>
          </p:nvSpPr>
          <p:spPr bwMode="auto">
            <a:xfrm>
              <a:off x="7832725" y="3695700"/>
              <a:ext cx="5397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true</a:t>
              </a:r>
            </a:p>
          </p:txBody>
        </p:sp>
        <p:sp>
          <p:nvSpPr>
            <p:cNvPr id="39" name="Text Box 38"/>
            <p:cNvSpPr txBox="1">
              <a:spLocks noChangeArrowheads="1"/>
            </p:cNvSpPr>
            <p:nvPr/>
          </p:nvSpPr>
          <p:spPr bwMode="auto">
            <a:xfrm>
              <a:off x="9204325" y="3695700"/>
              <a:ext cx="6159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false</a:t>
              </a:r>
            </a:p>
          </p:txBody>
        </p:sp>
      </p:grpSp>
    </p:spTree>
    <p:extLst>
      <p:ext uri="{BB962C8B-B14F-4D97-AF65-F5344CB8AC3E}">
        <p14:creationId xmlns:p14="http://schemas.microsoft.com/office/powerpoint/2010/main" val="202301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Coverage</a:t>
            </a:r>
            <a:endParaRPr lang="en-US" dirty="0"/>
          </a:p>
        </p:txBody>
      </p:sp>
      <p:sp>
        <p:nvSpPr>
          <p:cNvPr id="4" name="Rectangle 3"/>
          <p:cNvSpPr>
            <a:spLocks noChangeArrowheads="1"/>
          </p:cNvSpPr>
          <p:nvPr/>
        </p:nvSpPr>
        <p:spPr bwMode="auto">
          <a:xfrm>
            <a:off x="228600" y="914400"/>
            <a:ext cx="4572000" cy="2563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800" dirty="0">
                <a:latin typeface="Courier New" charset="0"/>
                <a:ea typeface="ＭＳ Ｐゴシック" charset="0"/>
              </a:rPr>
              <a:t>something(</a:t>
            </a:r>
            <a:r>
              <a:rPr lang="en-US" sz="1800" dirty="0" err="1">
                <a:latin typeface="Courier New" charset="0"/>
                <a:ea typeface="ＭＳ Ｐゴシック" charset="0"/>
              </a:rPr>
              <a:t>int</a:t>
            </a:r>
            <a:r>
              <a:rPr lang="en-US" sz="1800" dirty="0">
                <a:latin typeface="Courier New" charset="0"/>
                <a:ea typeface="ＭＳ Ｐゴシック" charset="0"/>
              </a:rPr>
              <a:t> x) </a:t>
            </a:r>
          </a:p>
          <a:p>
            <a:pPr>
              <a:defRPr/>
            </a:pPr>
            <a:r>
              <a:rPr lang="en-US" sz="1800" dirty="0">
                <a:latin typeface="Courier New" charset="0"/>
                <a:ea typeface="ＭＳ Ｐゴシック" charset="0"/>
              </a:rPr>
              <a:t>{</a:t>
            </a:r>
          </a:p>
          <a:p>
            <a:pPr>
              <a:defRPr/>
            </a:pPr>
            <a:r>
              <a:rPr lang="en-US" sz="1800" dirty="0">
                <a:latin typeface="Courier New" charset="0"/>
                <a:ea typeface="ＭＳ Ｐゴシック" charset="0"/>
              </a:rPr>
              <a:t>  if (x &lt; 0 ||  y &lt; x) </a:t>
            </a:r>
          </a:p>
          <a:p>
            <a:pPr>
              <a:defRPr/>
            </a:pPr>
            <a:r>
              <a:rPr lang="en-US" sz="1800" dirty="0">
                <a:latin typeface="Courier New" charset="0"/>
                <a:ea typeface="ＭＳ Ｐゴシック" charset="0"/>
              </a:rPr>
              <a:t>  {</a:t>
            </a:r>
          </a:p>
          <a:p>
            <a:pPr>
              <a:defRPr/>
            </a:pPr>
            <a:r>
              <a:rPr lang="en-US" sz="1800" dirty="0">
                <a:latin typeface="Courier New" charset="0"/>
                <a:ea typeface="ＭＳ Ｐゴシック" charset="0"/>
              </a:rPr>
              <a:t>    y := -y;</a:t>
            </a:r>
          </a:p>
          <a:p>
            <a:pPr>
              <a:defRPr/>
            </a:pPr>
            <a:r>
              <a:rPr lang="en-US" sz="1800" dirty="0">
                <a:latin typeface="Courier New" charset="0"/>
                <a:ea typeface="ＭＳ Ｐゴシック" charset="0"/>
              </a:rPr>
              <a:t>    x := -x;</a:t>
            </a:r>
          </a:p>
          <a:p>
            <a:pPr>
              <a:defRPr/>
            </a:pPr>
            <a:r>
              <a:rPr lang="en-US" sz="1800" dirty="0">
                <a:latin typeface="Courier New" charset="0"/>
                <a:ea typeface="ＭＳ Ｐゴシック" charset="0"/>
              </a:rPr>
              <a:t>  }</a:t>
            </a:r>
          </a:p>
          <a:p>
            <a:pPr>
              <a:defRPr/>
            </a:pPr>
            <a:r>
              <a:rPr lang="en-US" sz="1800" dirty="0">
                <a:latin typeface="Courier New" charset="0"/>
                <a:ea typeface="ＭＳ Ｐゴシック" charset="0"/>
              </a:rPr>
              <a:t>  z := x;</a:t>
            </a:r>
          </a:p>
          <a:p>
            <a:pPr>
              <a:defRPr/>
            </a:pPr>
            <a:r>
              <a:rPr lang="en-US" sz="1800" dirty="0">
                <a:latin typeface="Courier New" charset="0"/>
                <a:ea typeface="ＭＳ Ｐゴシック" charset="0"/>
              </a:rPr>
              <a:t>}  </a:t>
            </a:r>
          </a:p>
        </p:txBody>
      </p:sp>
      <p:sp>
        <p:nvSpPr>
          <p:cNvPr id="5" name="Text Box 4"/>
          <p:cNvSpPr txBox="1">
            <a:spLocks noChangeArrowheads="1"/>
          </p:cNvSpPr>
          <p:nvPr/>
        </p:nvSpPr>
        <p:spPr bwMode="auto">
          <a:xfrm>
            <a:off x="5334000" y="990600"/>
            <a:ext cx="5638800"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latin typeface="Times New Roman" charset="0"/>
                <a:ea typeface="ＭＳ Ｐゴシック" charset="0"/>
              </a:rPr>
              <a:t>T = {(x=</a:t>
            </a:r>
            <a:r>
              <a:rPr lang="en-US" sz="1800" dirty="0">
                <a:latin typeface="Times New Roman" charset="0"/>
                <a:ea typeface="ＭＳ Ｐゴシック" charset="0"/>
                <a:sym typeface="Symbol" charset="0"/>
              </a:rPr>
              <a:t></a:t>
            </a:r>
            <a:r>
              <a:rPr lang="en-US" sz="1800" dirty="0">
                <a:latin typeface="Times New Roman" charset="0"/>
                <a:ea typeface="ＭＳ Ｐゴシック" charset="0"/>
              </a:rPr>
              <a:t>1, y=</a:t>
            </a:r>
            <a:r>
              <a:rPr lang="en-US" sz="1800" dirty="0">
                <a:latin typeface="Times New Roman" charset="0"/>
                <a:ea typeface="ＭＳ Ｐゴシック" charset="0"/>
                <a:sym typeface="Symbol" charset="0"/>
              </a:rPr>
              <a:t>1</a:t>
            </a:r>
            <a:r>
              <a:rPr lang="en-US" sz="1800" dirty="0">
                <a:latin typeface="Times New Roman" charset="0"/>
                <a:ea typeface="ＭＳ Ｐゴシック" charset="0"/>
              </a:rPr>
              <a:t>), (x=</a:t>
            </a:r>
            <a:r>
              <a:rPr lang="en-US" sz="1800" dirty="0">
                <a:latin typeface="Times New Roman" charset="0"/>
                <a:ea typeface="ＭＳ Ｐゴシック" charset="0"/>
                <a:sym typeface="Symbol" charset="0"/>
              </a:rPr>
              <a:t>1</a:t>
            </a:r>
            <a:r>
              <a:rPr lang="en-US" sz="1800" dirty="0">
                <a:latin typeface="Times New Roman" charset="0"/>
                <a:ea typeface="ＭＳ Ｐゴシック" charset="0"/>
              </a:rPr>
              <a:t>, y=1)} will achieve</a:t>
            </a:r>
          </a:p>
          <a:p>
            <a:pPr>
              <a:defRPr/>
            </a:pPr>
            <a:r>
              <a:rPr lang="en-US" sz="1800" dirty="0">
                <a:latin typeface="Times New Roman" charset="0"/>
                <a:ea typeface="ＭＳ Ｐゴシック" charset="0"/>
              </a:rPr>
              <a:t>statement, branch and path coverage, however T will not achieve condition coverage because the </a:t>
            </a:r>
            <a:r>
              <a:rPr lang="en-US" sz="1800" dirty="0" err="1">
                <a:latin typeface="Times New Roman" charset="0"/>
                <a:ea typeface="ＭＳ Ｐゴシック" charset="0"/>
              </a:rPr>
              <a:t>boolean</a:t>
            </a:r>
            <a:r>
              <a:rPr lang="en-US" sz="1800" dirty="0">
                <a:latin typeface="Times New Roman" charset="0"/>
                <a:ea typeface="ＭＳ Ｐゴシック" charset="0"/>
              </a:rPr>
              <a:t> term  </a:t>
            </a:r>
            <a:r>
              <a:rPr lang="en-US" sz="1800" dirty="0">
                <a:latin typeface="Courier New" charset="0"/>
                <a:ea typeface="ＭＳ Ｐゴシック" charset="0"/>
              </a:rPr>
              <a:t>(y &lt; x)</a:t>
            </a:r>
            <a:r>
              <a:rPr lang="en-US" sz="1800" dirty="0">
                <a:latin typeface="Times New Roman" charset="0"/>
                <a:ea typeface="ＭＳ Ｐゴシック" charset="0"/>
              </a:rPr>
              <a:t> never evaluates to true. This test set satisfies part (1) but does not satisfy part (2).</a:t>
            </a:r>
          </a:p>
        </p:txBody>
      </p:sp>
      <p:sp>
        <p:nvSpPr>
          <p:cNvPr id="6" name="Rectangle 5"/>
          <p:cNvSpPr>
            <a:spLocks noChangeArrowheads="1"/>
          </p:cNvSpPr>
          <p:nvPr/>
        </p:nvSpPr>
        <p:spPr bwMode="auto">
          <a:xfrm>
            <a:off x="2895600" y="3276600"/>
            <a:ext cx="22860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7" name="Rectangle 6"/>
          <p:cNvSpPr>
            <a:spLocks noChangeArrowheads="1"/>
          </p:cNvSpPr>
          <p:nvPr/>
        </p:nvSpPr>
        <p:spPr bwMode="auto">
          <a:xfrm>
            <a:off x="3352800" y="5715000"/>
            <a:ext cx="1524000" cy="381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8" name="Rectangle 7"/>
          <p:cNvSpPr>
            <a:spLocks noChangeArrowheads="1"/>
          </p:cNvSpPr>
          <p:nvPr/>
        </p:nvSpPr>
        <p:spPr bwMode="auto">
          <a:xfrm>
            <a:off x="1676400" y="4343400"/>
            <a:ext cx="1524000" cy="685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Times New Roman" charset="0"/>
              <a:ea typeface="ＭＳ Ｐゴシック" charset="0"/>
            </a:endParaRPr>
          </a:p>
        </p:txBody>
      </p:sp>
      <p:sp>
        <p:nvSpPr>
          <p:cNvPr id="9" name="Text Box 8"/>
          <p:cNvSpPr txBox="1">
            <a:spLocks noChangeArrowheads="1"/>
          </p:cNvSpPr>
          <p:nvPr/>
        </p:nvSpPr>
        <p:spPr bwMode="auto">
          <a:xfrm>
            <a:off x="2819400" y="3276600"/>
            <a:ext cx="237966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latin typeface="Courier New" charset="0"/>
                <a:ea typeface="ＭＳ Ｐゴシック" charset="0"/>
              </a:rPr>
              <a:t>(x &lt; 0 || y &lt; x)</a:t>
            </a:r>
          </a:p>
        </p:txBody>
      </p:sp>
      <p:sp>
        <p:nvSpPr>
          <p:cNvPr id="10" name="Rectangle 9"/>
          <p:cNvSpPr>
            <a:spLocks noChangeArrowheads="1"/>
          </p:cNvSpPr>
          <p:nvPr/>
        </p:nvSpPr>
        <p:spPr bwMode="auto">
          <a:xfrm>
            <a:off x="1752600" y="4038600"/>
            <a:ext cx="1281113"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800">
              <a:latin typeface="Courier New" charset="0"/>
              <a:ea typeface="ＭＳ Ｐゴシック" charset="0"/>
            </a:endParaRPr>
          </a:p>
          <a:p>
            <a:pPr>
              <a:defRPr/>
            </a:pPr>
            <a:r>
              <a:rPr lang="en-US" sz="1800">
                <a:latin typeface="Courier New" charset="0"/>
                <a:ea typeface="ＭＳ Ｐゴシック" charset="0"/>
              </a:rPr>
              <a:t>y := -y;</a:t>
            </a:r>
          </a:p>
          <a:p>
            <a:pPr>
              <a:defRPr/>
            </a:pPr>
            <a:r>
              <a:rPr lang="en-US" sz="1800">
                <a:latin typeface="Courier New" charset="0"/>
                <a:ea typeface="ＭＳ Ｐゴシック" charset="0"/>
              </a:rPr>
              <a:t>x := -x;</a:t>
            </a:r>
          </a:p>
        </p:txBody>
      </p:sp>
      <p:sp>
        <p:nvSpPr>
          <p:cNvPr id="11" name="Text Box 10"/>
          <p:cNvSpPr txBox="1">
            <a:spLocks noChangeArrowheads="1"/>
          </p:cNvSpPr>
          <p:nvPr/>
        </p:nvSpPr>
        <p:spPr bwMode="auto">
          <a:xfrm>
            <a:off x="3657600" y="5715000"/>
            <a:ext cx="10064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Courier New" charset="0"/>
                <a:ea typeface="ＭＳ Ｐゴシック" charset="0"/>
              </a:rPr>
              <a:t>z := x</a:t>
            </a:r>
          </a:p>
        </p:txBody>
      </p:sp>
      <p:sp>
        <p:nvSpPr>
          <p:cNvPr id="12" name="Text Box 11"/>
          <p:cNvSpPr txBox="1">
            <a:spLocks noChangeArrowheads="1"/>
          </p:cNvSpPr>
          <p:nvPr/>
        </p:nvSpPr>
        <p:spPr bwMode="auto">
          <a:xfrm>
            <a:off x="2971800" y="2895600"/>
            <a:ext cx="450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B0</a:t>
            </a:r>
          </a:p>
        </p:txBody>
      </p:sp>
      <p:sp>
        <p:nvSpPr>
          <p:cNvPr id="13" name="Text Box 12"/>
          <p:cNvSpPr txBox="1">
            <a:spLocks noChangeArrowheads="1"/>
          </p:cNvSpPr>
          <p:nvPr/>
        </p:nvSpPr>
        <p:spPr bwMode="auto">
          <a:xfrm>
            <a:off x="1676400" y="3962400"/>
            <a:ext cx="450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B1</a:t>
            </a:r>
          </a:p>
        </p:txBody>
      </p:sp>
      <p:sp>
        <p:nvSpPr>
          <p:cNvPr id="14" name="Text Box 13"/>
          <p:cNvSpPr txBox="1">
            <a:spLocks noChangeArrowheads="1"/>
          </p:cNvSpPr>
          <p:nvPr/>
        </p:nvSpPr>
        <p:spPr bwMode="auto">
          <a:xfrm>
            <a:off x="4419600" y="5334000"/>
            <a:ext cx="450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B2</a:t>
            </a:r>
          </a:p>
        </p:txBody>
      </p:sp>
      <p:sp>
        <p:nvSpPr>
          <p:cNvPr id="15" name="Line 14"/>
          <p:cNvSpPr>
            <a:spLocks noChangeShapeType="1"/>
          </p:cNvSpPr>
          <p:nvPr/>
        </p:nvSpPr>
        <p:spPr bwMode="auto">
          <a:xfrm flipH="1">
            <a:off x="2590800" y="3657600"/>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6" name="Line 15"/>
          <p:cNvSpPr>
            <a:spLocks noChangeShapeType="1"/>
          </p:cNvSpPr>
          <p:nvPr/>
        </p:nvSpPr>
        <p:spPr bwMode="auto">
          <a:xfrm>
            <a:off x="2667000" y="5029200"/>
            <a:ext cx="1295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7" name="Line 16"/>
          <p:cNvSpPr>
            <a:spLocks noChangeShapeType="1"/>
          </p:cNvSpPr>
          <p:nvPr/>
        </p:nvSpPr>
        <p:spPr bwMode="auto">
          <a:xfrm>
            <a:off x="4343400" y="3657600"/>
            <a:ext cx="0" cy="2057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800">
              <a:latin typeface="Times New Roman" charset="0"/>
              <a:ea typeface="ＭＳ Ｐゴシック" charset="0"/>
            </a:endParaRPr>
          </a:p>
        </p:txBody>
      </p:sp>
      <p:sp>
        <p:nvSpPr>
          <p:cNvPr id="18" name="Text Box 17"/>
          <p:cNvSpPr txBox="1">
            <a:spLocks noChangeArrowheads="1"/>
          </p:cNvSpPr>
          <p:nvPr/>
        </p:nvSpPr>
        <p:spPr bwMode="auto">
          <a:xfrm>
            <a:off x="5943600" y="4043363"/>
            <a:ext cx="184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800">
              <a:latin typeface="Times New Roman" charset="0"/>
              <a:ea typeface="ＭＳ Ｐゴシック" charset="0"/>
            </a:endParaRPr>
          </a:p>
        </p:txBody>
      </p:sp>
      <p:sp>
        <p:nvSpPr>
          <p:cNvPr id="19" name="Text Box 18"/>
          <p:cNvSpPr txBox="1">
            <a:spLocks noChangeArrowheads="1"/>
          </p:cNvSpPr>
          <p:nvPr/>
        </p:nvSpPr>
        <p:spPr bwMode="auto">
          <a:xfrm>
            <a:off x="3048000" y="3733800"/>
            <a:ext cx="5397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true</a:t>
            </a:r>
          </a:p>
        </p:txBody>
      </p:sp>
      <p:sp>
        <p:nvSpPr>
          <p:cNvPr id="20" name="Text Box 19"/>
          <p:cNvSpPr txBox="1">
            <a:spLocks noChangeArrowheads="1"/>
          </p:cNvSpPr>
          <p:nvPr/>
        </p:nvSpPr>
        <p:spPr bwMode="auto">
          <a:xfrm>
            <a:off x="4343400" y="3733800"/>
            <a:ext cx="6159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false</a:t>
            </a:r>
          </a:p>
        </p:txBody>
      </p:sp>
      <p:sp>
        <p:nvSpPr>
          <p:cNvPr id="21" name="Text Box 20"/>
          <p:cNvSpPr txBox="1">
            <a:spLocks noChangeArrowheads="1"/>
          </p:cNvSpPr>
          <p:nvPr/>
        </p:nvSpPr>
        <p:spPr bwMode="auto">
          <a:xfrm>
            <a:off x="533400" y="5257800"/>
            <a:ext cx="2038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Times New Roman" charset="0"/>
                <a:ea typeface="ＭＳ Ｐゴシック" charset="0"/>
              </a:rPr>
              <a:t>Control Flow Graph</a:t>
            </a:r>
          </a:p>
        </p:txBody>
      </p:sp>
      <p:sp>
        <p:nvSpPr>
          <p:cNvPr id="22" name="Text Box 21"/>
          <p:cNvSpPr txBox="1">
            <a:spLocks noChangeArrowheads="1"/>
          </p:cNvSpPr>
          <p:nvPr/>
        </p:nvSpPr>
        <p:spPr bwMode="auto">
          <a:xfrm>
            <a:off x="5867400" y="2971800"/>
            <a:ext cx="5105400" cy="175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latin typeface="Times New Roman" charset="0"/>
                <a:ea typeface="ＭＳ Ｐゴシック" charset="0"/>
              </a:rPr>
              <a:t>T = {(x=</a:t>
            </a:r>
            <a:r>
              <a:rPr lang="en-US" sz="1800" dirty="0">
                <a:latin typeface="Times New Roman" charset="0"/>
                <a:ea typeface="ＭＳ Ｐゴシック" charset="0"/>
                <a:sym typeface="Symbol" charset="0"/>
              </a:rPr>
              <a:t></a:t>
            </a:r>
            <a:r>
              <a:rPr lang="en-US" sz="1800" dirty="0">
                <a:latin typeface="Times New Roman" charset="0"/>
                <a:ea typeface="ＭＳ Ｐゴシック" charset="0"/>
              </a:rPr>
              <a:t>1, y=1), (x=</a:t>
            </a:r>
            <a:r>
              <a:rPr lang="en-US" sz="1800" dirty="0">
                <a:latin typeface="Times New Roman" charset="0"/>
                <a:ea typeface="ＭＳ Ｐゴシック" charset="0"/>
                <a:sym typeface="Symbol" charset="0"/>
              </a:rPr>
              <a:t>1</a:t>
            </a:r>
            <a:r>
              <a:rPr lang="en-US" sz="1800" dirty="0">
                <a:latin typeface="Times New Roman" charset="0"/>
                <a:ea typeface="ＭＳ Ｐゴシック" charset="0"/>
              </a:rPr>
              <a:t>, y=0)} </a:t>
            </a:r>
          </a:p>
          <a:p>
            <a:pPr>
              <a:defRPr/>
            </a:pPr>
            <a:r>
              <a:rPr lang="en-US" sz="1800" dirty="0">
                <a:latin typeface="Times New Roman" charset="0"/>
                <a:ea typeface="ＭＳ Ｐゴシック" charset="0"/>
              </a:rPr>
              <a:t>will not achieve condition coverage either. This test set satisfies part (2) but does not satisfy part (1). It does not achieve branch coverage since both test cases take the true branch, and, hence, it does not achieve condition coverage by definition. </a:t>
            </a:r>
          </a:p>
        </p:txBody>
      </p:sp>
      <p:sp>
        <p:nvSpPr>
          <p:cNvPr id="23" name="Text Box 22"/>
          <p:cNvSpPr txBox="1">
            <a:spLocks noChangeArrowheads="1"/>
          </p:cNvSpPr>
          <p:nvPr/>
        </p:nvSpPr>
        <p:spPr bwMode="auto">
          <a:xfrm>
            <a:off x="5334000" y="5562600"/>
            <a:ext cx="49530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latin typeface="Times New Roman" charset="0"/>
                <a:ea typeface="ＭＳ Ｐゴシック" charset="0"/>
              </a:rPr>
              <a:t>T = {(x=</a:t>
            </a:r>
            <a:r>
              <a:rPr lang="en-US" sz="1800" dirty="0">
                <a:latin typeface="Times New Roman" charset="0"/>
                <a:ea typeface="ＭＳ Ｐゴシック" charset="0"/>
                <a:sym typeface="Symbol" charset="0"/>
              </a:rPr>
              <a:t></a:t>
            </a:r>
            <a:r>
              <a:rPr lang="en-US" sz="1800" dirty="0">
                <a:latin typeface="Times New Roman" charset="0"/>
                <a:ea typeface="ＭＳ Ｐゴシック" charset="0"/>
              </a:rPr>
              <a:t>1, y=</a:t>
            </a:r>
            <a:r>
              <a:rPr lang="en-US" sz="1800" dirty="0">
                <a:latin typeface="Times New Roman" charset="0"/>
                <a:ea typeface="ＭＳ Ｐゴシック" charset="0"/>
                <a:sym typeface="Symbol" charset="0"/>
              </a:rPr>
              <a:t></a:t>
            </a:r>
            <a:r>
              <a:rPr lang="en-US" sz="1800" dirty="0">
                <a:latin typeface="Times New Roman" charset="0"/>
                <a:ea typeface="ＭＳ Ｐゴシック" charset="0"/>
              </a:rPr>
              <a:t>2), {(x=</a:t>
            </a:r>
            <a:r>
              <a:rPr lang="en-US" sz="1800" dirty="0">
                <a:latin typeface="Times New Roman" charset="0"/>
                <a:ea typeface="ＭＳ Ｐゴシック" charset="0"/>
                <a:sym typeface="Symbol" charset="0"/>
              </a:rPr>
              <a:t>1</a:t>
            </a:r>
            <a:r>
              <a:rPr lang="en-US" sz="1800" dirty="0">
                <a:latin typeface="Times New Roman" charset="0"/>
                <a:ea typeface="ＭＳ Ｐゴシック" charset="0"/>
              </a:rPr>
              <a:t>, y=1)} </a:t>
            </a:r>
          </a:p>
          <a:p>
            <a:pPr>
              <a:defRPr/>
            </a:pPr>
            <a:r>
              <a:rPr lang="en-US" sz="1800" dirty="0">
                <a:latin typeface="Times New Roman" charset="0"/>
                <a:ea typeface="ＭＳ Ｐゴシック" charset="0"/>
              </a:rPr>
              <a:t>achieves condition coverage. </a:t>
            </a:r>
          </a:p>
        </p:txBody>
      </p:sp>
    </p:spTree>
    <p:extLst>
      <p:ext uri="{BB962C8B-B14F-4D97-AF65-F5344CB8AC3E}">
        <p14:creationId xmlns:p14="http://schemas.microsoft.com/office/powerpoint/2010/main" val="411909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 Value Testing</a:t>
            </a:r>
            <a:endParaRPr lang="en-US" dirty="0"/>
          </a:p>
        </p:txBody>
      </p:sp>
      <p:sp>
        <p:nvSpPr>
          <p:cNvPr id="3" name="Content Placeholder 2"/>
          <p:cNvSpPr>
            <a:spLocks noGrp="1"/>
          </p:cNvSpPr>
          <p:nvPr>
            <p:ph idx="1"/>
          </p:nvPr>
        </p:nvSpPr>
        <p:spPr/>
        <p:txBody>
          <a:bodyPr/>
          <a:lstStyle/>
          <a:p>
            <a:pPr eaLnBrk="1" hangingPunct="1">
              <a:lnSpc>
                <a:spcPct val="90000"/>
              </a:lnSpc>
            </a:pPr>
            <a:r>
              <a:rPr lang="en-US" altLang="en-US" sz="2000" dirty="0"/>
              <a:t>Boundary value analysis focuses on the boundary of the input space to identify test cases.</a:t>
            </a:r>
          </a:p>
          <a:p>
            <a:pPr eaLnBrk="1" hangingPunct="1">
              <a:lnSpc>
                <a:spcPct val="90000"/>
              </a:lnSpc>
            </a:pPr>
            <a:endParaRPr lang="en-US" altLang="en-US" sz="2000" dirty="0"/>
          </a:p>
          <a:p>
            <a:pPr eaLnBrk="1" hangingPunct="1">
              <a:lnSpc>
                <a:spcPct val="90000"/>
              </a:lnSpc>
            </a:pPr>
            <a:r>
              <a:rPr lang="en-US" altLang="en-US" sz="2000" dirty="0"/>
              <a:t>The rationale behind boundary value analysis is that errors tend to occur near the extreme values of an input variable.</a:t>
            </a:r>
          </a:p>
          <a:p>
            <a:pPr eaLnBrk="1" hangingPunct="1">
              <a:lnSpc>
                <a:spcPct val="90000"/>
              </a:lnSpc>
              <a:buFontTx/>
              <a:buNone/>
            </a:pPr>
            <a:endParaRPr lang="en-US" altLang="en-US" sz="2000" dirty="0"/>
          </a:p>
          <a:p>
            <a:pPr eaLnBrk="1" hangingPunct="1">
              <a:lnSpc>
                <a:spcPct val="90000"/>
              </a:lnSpc>
            </a:pPr>
            <a:r>
              <a:rPr lang="en-US" altLang="en-US" sz="2000" dirty="0"/>
              <a:t>Programs written in non-strongly typed languages are more appropriate candidates for boundary value testing.</a:t>
            </a:r>
          </a:p>
          <a:p>
            <a:pPr eaLnBrk="1" hangingPunct="1"/>
            <a:r>
              <a:rPr lang="en-US" altLang="en-US" dirty="0"/>
              <a:t>The basic idea in boundary value analysis is to select input variable values at their:</a:t>
            </a:r>
          </a:p>
          <a:p>
            <a:pPr lvl="1" eaLnBrk="1" hangingPunct="1"/>
            <a:r>
              <a:rPr lang="en-US" altLang="en-US" dirty="0"/>
              <a:t>Minimum</a:t>
            </a:r>
          </a:p>
          <a:p>
            <a:pPr lvl="1" eaLnBrk="1" hangingPunct="1"/>
            <a:r>
              <a:rPr lang="en-US" altLang="en-US" dirty="0"/>
              <a:t>Just above the minimum</a:t>
            </a:r>
          </a:p>
          <a:p>
            <a:pPr lvl="1" eaLnBrk="1" hangingPunct="1"/>
            <a:r>
              <a:rPr lang="en-US" altLang="en-US" dirty="0"/>
              <a:t>A nominal value</a:t>
            </a:r>
          </a:p>
          <a:p>
            <a:pPr lvl="1" eaLnBrk="1" hangingPunct="1"/>
            <a:r>
              <a:rPr lang="en-US" altLang="en-US" dirty="0"/>
              <a:t>Just below the maximum</a:t>
            </a:r>
          </a:p>
          <a:p>
            <a:pPr lvl="1" eaLnBrk="1" hangingPunct="1"/>
            <a:r>
              <a:rPr lang="en-US" altLang="en-US" dirty="0" smtClean="0"/>
              <a:t>Maximum</a:t>
            </a:r>
            <a:endParaRPr lang="en-US" altLang="en-US" dirty="0"/>
          </a:p>
        </p:txBody>
      </p:sp>
    </p:spTree>
    <p:extLst>
      <p:ext uri="{BB962C8B-B14F-4D97-AF65-F5344CB8AC3E}">
        <p14:creationId xmlns:p14="http://schemas.microsoft.com/office/powerpoint/2010/main" val="2187853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Boundary Value Testing</a:t>
            </a:r>
            <a:endParaRPr lang="en-US" dirty="0"/>
          </a:p>
        </p:txBody>
      </p:sp>
      <p:sp>
        <p:nvSpPr>
          <p:cNvPr id="4" name="Rectangle 3"/>
          <p:cNvSpPr txBox="1">
            <a:spLocks noChangeArrowheads="1"/>
          </p:cNvSpPr>
          <p:nvPr/>
        </p:nvSpPr>
        <p:spPr bwMode="auto">
          <a:xfrm>
            <a:off x="522288" y="1295400"/>
            <a:ext cx="8001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tx2"/>
              </a:buClr>
              <a:buFont typeface="Times" panose="02020603050405020304" pitchFamily="18" charset="0"/>
              <a:buChar char="•"/>
              <a:defRPr sz="2400">
                <a:solidFill>
                  <a:schemeClr val="tx1"/>
                </a:solidFill>
                <a:latin typeface="+mn-lt"/>
                <a:ea typeface="ＭＳ Ｐゴシック" pitchFamily="-108" charset="-128"/>
                <a:cs typeface="ＭＳ Ｐゴシック" pitchFamily="-108" charset="-128"/>
              </a:defRPr>
            </a:lvl1pPr>
            <a:lvl2pPr marL="685800" indent="-228600" algn="l" rtl="0" eaLnBrk="0" fontAlgn="base" hangingPunct="0">
              <a:lnSpc>
                <a:spcPct val="90000"/>
              </a:lnSpc>
              <a:spcBef>
                <a:spcPct val="30000"/>
              </a:spcBef>
              <a:spcAft>
                <a:spcPct val="0"/>
              </a:spcAft>
              <a:buClr>
                <a:schemeClr val="hlink"/>
              </a:buClr>
              <a:buSzPct val="100000"/>
              <a:buFont typeface="Times" panose="02020603050405020304" pitchFamily="18" charset="0"/>
              <a:buChar char="•"/>
              <a:defRPr sz="2000">
                <a:solidFill>
                  <a:schemeClr val="tx1"/>
                </a:solidFill>
                <a:latin typeface="+mn-lt"/>
                <a:ea typeface="ＭＳ Ｐゴシック" pitchFamily="-108" charset="-128"/>
              </a:defRPr>
            </a:lvl2pPr>
            <a:lvl3pPr marL="1143000" indent="-228600" algn="l" rtl="0" eaLnBrk="0" fontAlgn="base" hangingPunct="0">
              <a:lnSpc>
                <a:spcPct val="90000"/>
              </a:lnSpc>
              <a:spcBef>
                <a:spcPct val="30000"/>
              </a:spcBef>
              <a:spcAft>
                <a:spcPct val="0"/>
              </a:spcAft>
              <a:buClr>
                <a:schemeClr val="tx2"/>
              </a:buClr>
              <a:buFont typeface="Times" panose="02020603050405020304" pitchFamily="18" charset="0"/>
              <a:buChar char="•"/>
              <a:defRPr sz="2000">
                <a:solidFill>
                  <a:schemeClr val="tx1"/>
                </a:solidFill>
                <a:latin typeface="+mn-lt"/>
                <a:ea typeface="ＭＳ Ｐゴシック" pitchFamily="-108" charset="-128"/>
              </a:defRPr>
            </a:lvl3pPr>
            <a:lvl4pPr marL="1543050" indent="-171450" algn="l" rtl="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mn-lt"/>
                <a:ea typeface="ＭＳ Ｐゴシック" pitchFamily="-108" charset="-128"/>
              </a:defRPr>
            </a:lvl4pPr>
            <a:lvl5pPr marL="2000250" indent="-171450" algn="l" rtl="0" eaLnBrk="0" fontAlgn="base" hangingPunct="0">
              <a:lnSpc>
                <a:spcPct val="90000"/>
              </a:lnSpc>
              <a:spcBef>
                <a:spcPct val="30000"/>
              </a:spcBef>
              <a:spcAft>
                <a:spcPct val="0"/>
              </a:spcAft>
              <a:buSzPct val="100000"/>
              <a:buFont typeface="Times" panose="02020603050405020304" pitchFamily="18" charset="0"/>
              <a:buChar char="•"/>
              <a:defRPr sz="2000">
                <a:solidFill>
                  <a:schemeClr val="tx1"/>
                </a:solidFill>
                <a:latin typeface="+mn-lt"/>
                <a:ea typeface="ＭＳ Ｐゴシック" pitchFamily="-108" charset="-128"/>
              </a:defRPr>
            </a:lvl5pPr>
            <a:lvl6pPr marL="24574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6pPr>
            <a:lvl7pPr marL="29146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7pPr>
            <a:lvl8pPr marL="33718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8pPr>
            <a:lvl9pPr marL="38290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9pPr>
          </a:lstStyle>
          <a:p>
            <a:pPr>
              <a:lnSpc>
                <a:spcPct val="80000"/>
              </a:lnSpc>
              <a:buFont typeface="Times" panose="02020603050405020304" pitchFamily="18" charset="0"/>
              <a:buNone/>
            </a:pPr>
            <a:r>
              <a:rPr lang="en-US" altLang="en-US" sz="1800" kern="0" smtClean="0">
                <a:latin typeface="Lucida Sans Typewriter" panose="020B0509030504030204" pitchFamily="49" charset="0"/>
                <a:ea typeface="ＭＳ Ｐゴシック" panose="020B0600070205080204" pitchFamily="34" charset="-128"/>
              </a:rPr>
              <a:t>public class MyCalendar {</a:t>
            </a:r>
          </a:p>
          <a:p>
            <a:pPr>
              <a:lnSpc>
                <a:spcPct val="80000"/>
              </a:lnSpc>
              <a:buFont typeface="Times" panose="02020603050405020304" pitchFamily="18" charset="0"/>
              <a:buNone/>
            </a:pPr>
            <a:endParaRPr lang="en-US" altLang="en-US" sz="1800" kern="0" smtClean="0">
              <a:latin typeface="Lucida Sans Typewriter" panose="020B0509030504030204" pitchFamily="49" charset="0"/>
              <a:ea typeface="ＭＳ Ｐゴシック" panose="020B0600070205080204" pitchFamily="34" charset="-128"/>
            </a:endParaRPr>
          </a:p>
          <a:p>
            <a:pPr>
              <a:lnSpc>
                <a:spcPct val="80000"/>
              </a:lnSpc>
              <a:buFont typeface="Times" panose="02020603050405020304" pitchFamily="18" charset="0"/>
              <a:buNone/>
            </a:pPr>
            <a:r>
              <a:rPr lang="en-US" altLang="en-US" sz="1800" kern="0" smtClean="0">
                <a:latin typeface="Lucida Sans Typewriter" panose="020B0509030504030204" pitchFamily="49" charset="0"/>
                <a:ea typeface="ＭＳ Ｐゴシック" panose="020B0600070205080204" pitchFamily="34" charset="-128"/>
              </a:rPr>
              <a:t>	public int getNumDaysInMonth(int month, int year) </a:t>
            </a:r>
          </a:p>
          <a:p>
            <a:pPr>
              <a:lnSpc>
                <a:spcPct val="80000"/>
              </a:lnSpc>
              <a:buFont typeface="Times" panose="02020603050405020304" pitchFamily="18" charset="0"/>
              <a:buNone/>
            </a:pPr>
            <a:r>
              <a:rPr lang="en-US" altLang="en-US" sz="1800" kern="0" smtClean="0">
                <a:latin typeface="Lucida Sans Typewriter" panose="020B0509030504030204" pitchFamily="49" charset="0"/>
                <a:ea typeface="ＭＳ Ｐゴシック" panose="020B0600070205080204" pitchFamily="34" charset="-128"/>
              </a:rPr>
              <a:t>		throws InvalidMonthException</a:t>
            </a:r>
          </a:p>
          <a:p>
            <a:pPr>
              <a:lnSpc>
                <a:spcPct val="80000"/>
              </a:lnSpc>
              <a:buFont typeface="Times" panose="02020603050405020304" pitchFamily="18" charset="0"/>
              <a:buNone/>
            </a:pPr>
            <a:r>
              <a:rPr lang="en-US" altLang="en-US" sz="1800" kern="0" smtClean="0">
                <a:latin typeface="Lucida Sans Typewriter" panose="020B0509030504030204" pitchFamily="49" charset="0"/>
                <a:ea typeface="ＭＳ Ｐゴシック" panose="020B0600070205080204" pitchFamily="34" charset="-128"/>
              </a:rPr>
              <a:t>	{ … }</a:t>
            </a:r>
          </a:p>
          <a:p>
            <a:pPr>
              <a:lnSpc>
                <a:spcPct val="80000"/>
              </a:lnSpc>
              <a:buFont typeface="Times" panose="02020603050405020304" pitchFamily="18" charset="0"/>
              <a:buNone/>
            </a:pPr>
            <a:r>
              <a:rPr lang="en-US" altLang="en-US" sz="1800" kern="0" smtClean="0">
                <a:latin typeface="Lucida Sans Typewriter" panose="020B0509030504030204" pitchFamily="49" charset="0"/>
                <a:ea typeface="ＭＳ Ｐゴシック" panose="020B0600070205080204" pitchFamily="34" charset="-128"/>
              </a:rPr>
              <a:t>}</a:t>
            </a:r>
          </a:p>
          <a:p>
            <a:pPr>
              <a:lnSpc>
                <a:spcPct val="80000"/>
              </a:lnSpc>
              <a:buFont typeface="Times" panose="02020603050405020304" pitchFamily="18" charset="0"/>
              <a:buNone/>
            </a:pPr>
            <a:endParaRPr lang="en-US" altLang="en-US" kern="0" dirty="0" smtClean="0">
              <a:ea typeface="ＭＳ Ｐゴシック" panose="020B0600070205080204" pitchFamily="34" charset="-128"/>
            </a:endParaRPr>
          </a:p>
        </p:txBody>
      </p:sp>
      <p:sp>
        <p:nvSpPr>
          <p:cNvPr id="5" name="Rectangle 4"/>
          <p:cNvSpPr>
            <a:spLocks noChangeArrowheads="1"/>
          </p:cNvSpPr>
          <p:nvPr/>
        </p:nvSpPr>
        <p:spPr bwMode="auto">
          <a:xfrm>
            <a:off x="533400" y="3124200"/>
            <a:ext cx="8001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a:defRPr sz="2400" b="1">
                <a:solidFill>
                  <a:schemeClr val="tx1"/>
                </a:solidFill>
                <a:latin typeface="Times" panose="02020603050405020304" pitchFamily="18" charset="0"/>
                <a:ea typeface="ＭＳ Ｐゴシック" panose="020B0600070205080204" pitchFamily="34" charset="-128"/>
              </a:defRPr>
            </a:lvl1pPr>
            <a:lvl2pPr>
              <a:defRPr sz="2400" b="1">
                <a:solidFill>
                  <a:schemeClr val="tx1"/>
                </a:solidFill>
                <a:latin typeface="Times" panose="02020603050405020304" pitchFamily="18" charset="0"/>
                <a:ea typeface="ＭＳ Ｐゴシック" panose="020B0600070205080204" pitchFamily="34" charset="-128"/>
              </a:defRPr>
            </a:lvl2pPr>
            <a:lvl3pPr>
              <a:defRPr sz="2400" b="1">
                <a:solidFill>
                  <a:schemeClr val="tx1"/>
                </a:solidFill>
                <a:latin typeface="Times" panose="02020603050405020304" pitchFamily="18" charset="0"/>
                <a:ea typeface="ＭＳ Ｐゴシック" panose="020B0600070205080204" pitchFamily="34" charset="-128"/>
              </a:defRPr>
            </a:lvl3pPr>
            <a:lvl4pPr>
              <a:defRPr sz="2400" b="1">
                <a:solidFill>
                  <a:schemeClr val="tx1"/>
                </a:solidFill>
                <a:latin typeface="Times" panose="02020603050405020304" pitchFamily="18" charset="0"/>
                <a:ea typeface="ＭＳ Ｐゴシック" panose="020B0600070205080204" pitchFamily="34" charset="-128"/>
              </a:defRPr>
            </a:lvl4pPr>
            <a:lvl5pPr>
              <a:defRPr sz="2400" b="1">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Times" panose="02020603050405020304" pitchFamily="18" charset="0"/>
                <a:ea typeface="ＭＳ Ｐゴシック" panose="020B0600070205080204" pitchFamily="34" charset="-128"/>
              </a:defRPr>
            </a:lvl9pPr>
          </a:lstStyle>
          <a:p>
            <a:pPr marL="0" marR="0" lvl="0" indent="0" defTabSz="914400" eaLnBrk="0" fontAlgn="auto" latinLnBrk="0" hangingPunct="0">
              <a:lnSpc>
                <a:spcPct val="80000"/>
              </a:lnSpc>
              <a:spcBef>
                <a:spcPts val="0"/>
              </a:spcBef>
              <a:spcAft>
                <a:spcPts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panose="02020603050405020304" pitchFamily="18" charset="0"/>
                <a:ea typeface="ＭＳ Ｐゴシック" panose="020B0600070205080204" pitchFamily="34" charset="-128"/>
              </a:rPr>
              <a:t>Representation for </a:t>
            </a:r>
            <a:r>
              <a:rPr kumimoji="0" lang="en-US" altLang="en-US" sz="2400" b="0" i="0" u="none" strike="noStrike" kern="0" cap="none" spc="0" normalizeH="0" baseline="0" noProof="0" dirty="0" smtClean="0">
                <a:ln>
                  <a:noFill/>
                </a:ln>
                <a:solidFill>
                  <a:srgbClr val="000000"/>
                </a:solidFill>
                <a:effectLst/>
                <a:uLnTx/>
                <a:uFillTx/>
                <a:latin typeface="Lucida Sans Typewriter" panose="020B0509030504030204" pitchFamily="49" charset="0"/>
                <a:ea typeface="ＭＳ Ｐゴシック" panose="020B0600070205080204" pitchFamily="34" charset="-128"/>
              </a:rPr>
              <a:t>month</a:t>
            </a:r>
            <a:r>
              <a:rPr kumimoji="0" lang="en-US" altLang="en-US" sz="2400" b="0" i="0" u="none" strike="noStrike" kern="0" cap="none" spc="0" normalizeH="0" baseline="0" noProof="0" dirty="0" smtClean="0">
                <a:ln>
                  <a:noFill/>
                </a:ln>
                <a:solidFill>
                  <a:srgbClr val="000000"/>
                </a:solidFill>
                <a:effectLst/>
                <a:uLnTx/>
                <a:uFillTx/>
                <a:latin typeface="Times" panose="02020603050405020304" pitchFamily="18" charset="0"/>
                <a:ea typeface="ＭＳ Ｐゴシック" panose="020B0600070205080204" pitchFamily="34" charset="-128"/>
              </a:rPr>
              <a:t>:</a:t>
            </a:r>
          </a:p>
          <a:p>
            <a:pPr marL="0" marR="0" lvl="1" indent="0" defTabSz="914400" eaLnBrk="0" fontAlgn="auto" latinLnBrk="0" hangingPunct="0">
              <a:lnSpc>
                <a:spcPct val="80000"/>
              </a:lnSpc>
              <a:spcBef>
                <a:spcPts val="0"/>
              </a:spcBef>
              <a:spcAft>
                <a:spcPts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panose="02020603050405020304" pitchFamily="18" charset="0"/>
                <a:ea typeface="ＭＳ Ｐゴシック" panose="020B0600070205080204" pitchFamily="34" charset="-128"/>
              </a:rPr>
              <a:t>1: January, 2: February, …., 12: December</a:t>
            </a:r>
          </a:p>
          <a:p>
            <a:pPr marL="0" marR="0" lvl="1" indent="0" defTabSz="914400" eaLnBrk="0" fontAlgn="auto" latinLnBrk="0" hangingPunct="0">
              <a:lnSpc>
                <a:spcPct val="80000"/>
              </a:lnSpc>
              <a:spcBef>
                <a:spcPts val="0"/>
              </a:spcBef>
              <a:spcAft>
                <a:spcPts val="0"/>
              </a:spcAft>
              <a:buClrTx/>
              <a:buSzTx/>
              <a:buFontTx/>
              <a:buNone/>
              <a:tabLst/>
              <a:defRPr/>
            </a:pPr>
            <a:endParaRPr kumimoji="0" lang="en-US" altLang="en-US" sz="2400" b="0" i="0" u="none" strike="noStrike" kern="0" cap="none" spc="0" normalizeH="0" baseline="0" noProof="0" dirty="0" smtClean="0">
              <a:ln>
                <a:noFill/>
              </a:ln>
              <a:solidFill>
                <a:srgbClr val="000000"/>
              </a:solidFill>
              <a:effectLst/>
              <a:uLnTx/>
              <a:uFillTx/>
              <a:latin typeface="Times" panose="02020603050405020304" pitchFamily="18" charset="0"/>
              <a:ea typeface="ＭＳ Ｐゴシック" panose="020B0600070205080204" pitchFamily="34" charset="-128"/>
            </a:endParaRPr>
          </a:p>
          <a:p>
            <a:pPr marL="0" marR="0" lvl="0" indent="0" defTabSz="914400" eaLnBrk="0" fontAlgn="auto" latinLnBrk="0" hangingPunct="0">
              <a:lnSpc>
                <a:spcPct val="80000"/>
              </a:lnSpc>
              <a:spcBef>
                <a:spcPts val="0"/>
              </a:spcBef>
              <a:spcAft>
                <a:spcPts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panose="02020603050405020304" pitchFamily="18" charset="0"/>
                <a:ea typeface="ＭＳ Ｐゴシック" panose="020B0600070205080204" pitchFamily="34" charset="-128"/>
              </a:rPr>
              <a:t>Representation for </a:t>
            </a:r>
            <a:r>
              <a:rPr kumimoji="0" lang="en-US" altLang="en-US" sz="2400" b="0" i="0" u="none" strike="noStrike" kern="0" cap="none" spc="0" normalizeH="0" baseline="0" noProof="0" dirty="0" smtClean="0">
                <a:ln>
                  <a:noFill/>
                </a:ln>
                <a:solidFill>
                  <a:srgbClr val="000000"/>
                </a:solidFill>
                <a:effectLst/>
                <a:uLnTx/>
                <a:uFillTx/>
                <a:latin typeface="Lucida Sans Typewriter" panose="020B0509030504030204" pitchFamily="49" charset="0"/>
                <a:ea typeface="ＭＳ Ｐゴシック" panose="020B0600070205080204" pitchFamily="34" charset="-128"/>
              </a:rPr>
              <a:t>year</a:t>
            </a:r>
            <a:r>
              <a:rPr kumimoji="0" lang="en-US" altLang="en-US" sz="2400" b="0" i="0" u="none" strike="noStrike" kern="0" cap="none" spc="0" normalizeH="0" baseline="0" noProof="0" dirty="0" smtClean="0">
                <a:ln>
                  <a:noFill/>
                </a:ln>
                <a:solidFill>
                  <a:srgbClr val="000000"/>
                </a:solidFill>
                <a:effectLst/>
                <a:uLnTx/>
                <a:uFillTx/>
                <a:latin typeface="Times" panose="02020603050405020304" pitchFamily="18" charset="0"/>
                <a:ea typeface="ＭＳ Ｐゴシック" panose="020B0600070205080204" pitchFamily="34" charset="-128"/>
              </a:rPr>
              <a:t>:</a:t>
            </a:r>
          </a:p>
          <a:p>
            <a:pPr marL="0" marR="0" lvl="1" indent="0" defTabSz="914400" eaLnBrk="0" fontAlgn="auto" latinLnBrk="0" hangingPunct="0">
              <a:lnSpc>
                <a:spcPct val="80000"/>
              </a:lnSpc>
              <a:spcBef>
                <a:spcPts val="0"/>
              </a:spcBef>
              <a:spcAft>
                <a:spcPts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panose="02020603050405020304" pitchFamily="18" charset="0"/>
                <a:ea typeface="ＭＳ Ｐゴシック" panose="020B0600070205080204" pitchFamily="34" charset="-128"/>
              </a:rPr>
              <a:t>1904, … 1999, 2000,…, 2006, …</a:t>
            </a:r>
          </a:p>
          <a:p>
            <a:pPr marL="0" marR="0" lvl="1" indent="0" defTabSz="914400" eaLnBrk="0" fontAlgn="auto" latinLnBrk="0" hangingPunct="0">
              <a:lnSpc>
                <a:spcPct val="80000"/>
              </a:lnSpc>
              <a:spcBef>
                <a:spcPts val="0"/>
              </a:spcBef>
              <a:spcAft>
                <a:spcPts val="0"/>
              </a:spcAft>
              <a:buClrTx/>
              <a:buSzTx/>
              <a:buFontTx/>
              <a:buNone/>
              <a:tabLst/>
              <a:defRPr/>
            </a:pPr>
            <a:endParaRPr kumimoji="0" lang="en-US" altLang="en-US" sz="2400" b="0" i="0" u="none" strike="noStrike" kern="0" cap="none" spc="0" normalizeH="0" baseline="0" noProof="0" dirty="0" smtClean="0">
              <a:ln>
                <a:noFill/>
              </a:ln>
              <a:solidFill>
                <a:srgbClr val="000000"/>
              </a:solidFill>
              <a:effectLst/>
              <a:uLnTx/>
              <a:uFillTx/>
              <a:latin typeface="Times" panose="02020603050405020304" pitchFamily="18" charset="0"/>
              <a:ea typeface="ＭＳ Ｐゴシック" panose="020B0600070205080204" pitchFamily="34" charset="-128"/>
            </a:endParaRPr>
          </a:p>
          <a:p>
            <a:pPr marL="0" marR="0" lvl="0" indent="0" defTabSz="914400" eaLnBrk="0" fontAlgn="auto" latinLnBrk="0" hangingPunct="0">
              <a:lnSpc>
                <a:spcPct val="110000"/>
              </a:lnSpc>
              <a:spcBef>
                <a:spcPts val="0"/>
              </a:spcBef>
              <a:spcAft>
                <a:spcPts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panose="02020603050405020304" pitchFamily="18" charset="0"/>
                <a:ea typeface="ＭＳ Ｐゴシック" panose="020B0600070205080204" pitchFamily="34" charset="-128"/>
              </a:rPr>
              <a:t>How many test cases do we need for the black box testing of </a:t>
            </a:r>
            <a:r>
              <a:rPr kumimoji="0" lang="en-US" altLang="en-US" sz="2400" b="0" i="0" u="none" strike="noStrike" kern="0" cap="none" spc="0" normalizeH="0" baseline="0" noProof="0" dirty="0" err="1" smtClean="0">
                <a:ln>
                  <a:noFill/>
                </a:ln>
                <a:solidFill>
                  <a:srgbClr val="000000"/>
                </a:solidFill>
                <a:effectLst/>
                <a:uLnTx/>
                <a:uFillTx/>
                <a:latin typeface="Lucida Sans Typewriter" panose="020B0509030504030204" pitchFamily="49" charset="0"/>
                <a:ea typeface="ＭＳ Ｐゴシック" panose="020B0600070205080204" pitchFamily="34" charset="-128"/>
              </a:rPr>
              <a:t>getNumDaysInMonth</a:t>
            </a:r>
            <a:r>
              <a:rPr kumimoji="0" lang="en-US" altLang="en-US" sz="2400" b="0" i="0" u="none" strike="noStrike" kern="0" cap="none" spc="0" normalizeH="0" baseline="0" noProof="0" dirty="0" smtClean="0">
                <a:ln>
                  <a:noFill/>
                </a:ln>
                <a:solidFill>
                  <a:srgbClr val="000000"/>
                </a:solidFill>
                <a:effectLst/>
                <a:uLnTx/>
                <a:uFillTx/>
                <a:latin typeface="Lucida Sans Typewriter" panose="020B0509030504030204" pitchFamily="49" charset="0"/>
                <a:ea typeface="ＭＳ Ｐゴシック" panose="020B0600070205080204" pitchFamily="34" charset="-128"/>
              </a:rPr>
              <a:t>()</a:t>
            </a:r>
            <a:r>
              <a:rPr kumimoji="0" lang="en-US" altLang="en-US" sz="2400" b="0" i="0" u="none" strike="noStrike" kern="0" cap="none" spc="0" normalizeH="0" baseline="0" noProof="0" dirty="0" smtClean="0">
                <a:ln>
                  <a:noFill/>
                </a:ln>
                <a:solidFill>
                  <a:srgbClr val="000000"/>
                </a:solidFill>
                <a:effectLst/>
                <a:uLnTx/>
                <a:uFillTx/>
                <a:latin typeface="Times" panose="02020603050405020304" pitchFamily="18" charset="0"/>
                <a:ea typeface="ＭＳ Ｐゴシック" panose="020B0600070205080204" pitchFamily="34" charset="-128"/>
              </a:rPr>
              <a:t>?</a:t>
            </a:r>
          </a:p>
        </p:txBody>
      </p:sp>
    </p:spTree>
    <p:extLst>
      <p:ext uri="{BB962C8B-B14F-4D97-AF65-F5344CB8AC3E}">
        <p14:creationId xmlns:p14="http://schemas.microsoft.com/office/powerpoint/2010/main" val="413972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Smoke Testing</a:t>
            </a:r>
            <a:endParaRPr lang="en-US" dirty="0"/>
          </a:p>
        </p:txBody>
      </p:sp>
      <p:sp>
        <p:nvSpPr>
          <p:cNvPr id="3" name="Content Placeholder 2"/>
          <p:cNvSpPr>
            <a:spLocks noGrp="1"/>
          </p:cNvSpPr>
          <p:nvPr>
            <p:ph idx="1"/>
          </p:nvPr>
        </p:nvSpPr>
        <p:spPr>
          <a:xfrm>
            <a:off x="548219" y="1189038"/>
            <a:ext cx="5242982" cy="2544762"/>
          </a:xfrm>
        </p:spPr>
        <p:txBody>
          <a:bodyPr/>
          <a:lstStyle/>
          <a:p>
            <a:r>
              <a:rPr lang="en-US" sz="1500" b="1" dirty="0"/>
              <a:t>Smoke Testing</a:t>
            </a:r>
            <a:r>
              <a:rPr lang="en-US" sz="1500" dirty="0"/>
              <a:t>, also known as “Build </a:t>
            </a:r>
            <a:r>
              <a:rPr lang="en-US" sz="1500" dirty="0" smtClean="0"/>
              <a:t>Verification </a:t>
            </a:r>
            <a:r>
              <a:rPr lang="en-US" sz="1500" b="1" dirty="0" smtClean="0"/>
              <a:t>Testing</a:t>
            </a:r>
            <a:r>
              <a:rPr lang="en-US" sz="1500" dirty="0"/>
              <a:t>”, is a type of software </a:t>
            </a:r>
            <a:r>
              <a:rPr lang="en-US" sz="1500" b="1" dirty="0"/>
              <a:t>testing</a:t>
            </a:r>
            <a:r>
              <a:rPr lang="en-US" sz="1500" dirty="0"/>
              <a:t> that comprises of a non-exhaustive set of </a:t>
            </a:r>
            <a:r>
              <a:rPr lang="en-US" sz="1500" b="1" dirty="0"/>
              <a:t>tests</a:t>
            </a:r>
            <a:r>
              <a:rPr lang="en-US" sz="1500" dirty="0"/>
              <a:t> that aim at ensuring that the most important functions work. The results of this </a:t>
            </a:r>
            <a:r>
              <a:rPr lang="en-US" sz="1500" b="1" dirty="0"/>
              <a:t>testing</a:t>
            </a:r>
            <a:r>
              <a:rPr lang="en-US" sz="1500" dirty="0"/>
              <a:t> is used to decide if a build is stable enough to proceed with further </a:t>
            </a:r>
            <a:r>
              <a:rPr lang="en-US" sz="1500" b="1" dirty="0"/>
              <a:t>testing</a:t>
            </a:r>
            <a:r>
              <a:rPr lang="en-US" sz="1500" dirty="0" smtClean="0"/>
              <a:t>.</a:t>
            </a:r>
          </a:p>
          <a:p>
            <a:pPr marL="0" indent="0">
              <a:buNone/>
            </a:pPr>
            <a:endParaRPr lang="en-US" sz="1500" dirty="0"/>
          </a:p>
          <a:p>
            <a:r>
              <a:rPr lang="en-US" sz="1500" dirty="0"/>
              <a:t>The term ‘smoke testing’, it is said, came to software testing from a similar type of hardware testing, in which the device passed the test if it did not catch fire (or smoked) the first time it was turned </a:t>
            </a:r>
            <a:r>
              <a:rPr lang="en-US" sz="1500" dirty="0" smtClean="0"/>
              <a:t>on</a:t>
            </a:r>
          </a:p>
          <a:p>
            <a:endParaRPr lang="en-US" sz="1500" dirty="0"/>
          </a:p>
        </p:txBody>
      </p:sp>
      <p:sp>
        <p:nvSpPr>
          <p:cNvPr id="4" name="Content Placeholder 2"/>
          <p:cNvSpPr txBox="1">
            <a:spLocks/>
          </p:cNvSpPr>
          <p:nvPr/>
        </p:nvSpPr>
        <p:spPr bwMode="auto">
          <a:xfrm>
            <a:off x="700619" y="4191000"/>
            <a:ext cx="5242982"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a:buChar char="–"/>
              <a:defRPr sz="2000" kern="1200">
                <a:solidFill>
                  <a:schemeClr val="tx1"/>
                </a:solidFill>
                <a:latin typeface="Myriad Pro" pitchFamily="34" charset="0"/>
                <a:ea typeface="+mn-ea"/>
                <a:cs typeface="+mn-cs"/>
              </a:defRPr>
            </a:lvl2pPr>
            <a:lvl3pPr marL="1143000" indent="-228600" algn="l" rtl="0" eaLnBrk="0" fontAlgn="base" hangingPunct="0">
              <a:spcBef>
                <a:spcPct val="20000"/>
              </a:spcBef>
              <a:spcAft>
                <a:spcPct val="0"/>
              </a:spcAft>
              <a:buClr>
                <a:srgbClr val="4E84C4"/>
              </a:buClr>
              <a:buFont typeface="Courier New" pitchFamily="49" charset="0"/>
              <a:buChar char="o"/>
              <a:defRPr kern="1200">
                <a:solidFill>
                  <a:schemeClr val="tx1"/>
                </a:solidFill>
                <a:latin typeface="Myriad Pro" pitchFamily="34" charset="0"/>
                <a:ea typeface="+mn-ea"/>
                <a:cs typeface="+mn-cs"/>
              </a:defRPr>
            </a:lvl3pPr>
            <a:lvl4pPr marL="1600200" indent="-228600" algn="l" rtl="0" eaLnBrk="0" fontAlgn="base" hangingPunct="0">
              <a:spcBef>
                <a:spcPct val="20000"/>
              </a:spcBef>
              <a:spcAft>
                <a:spcPct val="0"/>
              </a:spcAft>
              <a:buClr>
                <a:srgbClr val="4E84C4"/>
              </a:buClr>
              <a:buFont typeface="Arial" charset="0"/>
              <a:buChar char="•"/>
              <a:defRPr sz="1600" kern="1200">
                <a:solidFill>
                  <a:schemeClr val="tx1"/>
                </a:solidFill>
                <a:latin typeface="Myriad Pro"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b="1" dirty="0"/>
              <a:t>ADVANTAGES</a:t>
            </a:r>
          </a:p>
          <a:p>
            <a:pPr marL="742950" lvl="2" indent="-342900">
              <a:buFont typeface="Wingdings" pitchFamily="2" charset="2"/>
              <a:buChar char="§"/>
            </a:pPr>
            <a:r>
              <a:rPr lang="en-US" sz="1300" dirty="0"/>
              <a:t>It exposes integration issues.</a:t>
            </a:r>
          </a:p>
          <a:p>
            <a:pPr marL="742950" lvl="2" indent="-342900">
              <a:buFont typeface="Wingdings" pitchFamily="2" charset="2"/>
              <a:buChar char="§"/>
            </a:pPr>
            <a:r>
              <a:rPr lang="en-US" sz="1300" dirty="0"/>
              <a:t>It uncovers problems early.</a:t>
            </a:r>
          </a:p>
          <a:p>
            <a:pPr marL="742950" lvl="2" indent="-342900">
              <a:buFont typeface="Wingdings" pitchFamily="2" charset="2"/>
              <a:buChar char="§"/>
            </a:pPr>
            <a:r>
              <a:rPr lang="en-US" sz="1300" dirty="0"/>
              <a:t>It provides some level of confidence that changes to the software have not adversely affected major areas (the areas covered by smoke testing, of course)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1143000"/>
            <a:ext cx="5435600" cy="3930702"/>
          </a:xfrm>
          <a:prstGeom prst="rect">
            <a:avLst/>
          </a:prstGeom>
        </p:spPr>
      </p:pic>
    </p:spTree>
    <p:extLst>
      <p:ext uri="{BB962C8B-B14F-4D97-AF65-F5344CB8AC3E}">
        <p14:creationId xmlns:p14="http://schemas.microsoft.com/office/powerpoint/2010/main" val="20115979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Smoke Testing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914400"/>
            <a:ext cx="6720432" cy="5246225"/>
          </a:xfrm>
          <a:prstGeom prst="rect">
            <a:avLst/>
          </a:prstGeom>
        </p:spPr>
      </p:pic>
    </p:spTree>
    <p:extLst>
      <p:ext uri="{BB962C8B-B14F-4D97-AF65-F5344CB8AC3E}">
        <p14:creationId xmlns:p14="http://schemas.microsoft.com/office/powerpoint/2010/main" val="1441354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Of Smoke Testing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520" y="1790088"/>
            <a:ext cx="9030960" cy="4382112"/>
          </a:xfrm>
          <a:prstGeom prst="rect">
            <a:avLst/>
          </a:prstGeom>
        </p:spPr>
      </p:pic>
    </p:spTree>
    <p:extLst>
      <p:ext uri="{BB962C8B-B14F-4D97-AF65-F5344CB8AC3E}">
        <p14:creationId xmlns:p14="http://schemas.microsoft.com/office/powerpoint/2010/main" val="836756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Sanity Testing</a:t>
            </a:r>
            <a:endParaRPr lang="en-US" dirty="0"/>
          </a:p>
        </p:txBody>
      </p:sp>
      <p:sp>
        <p:nvSpPr>
          <p:cNvPr id="3" name="Content Placeholder 2"/>
          <p:cNvSpPr>
            <a:spLocks noGrp="1"/>
          </p:cNvSpPr>
          <p:nvPr>
            <p:ph idx="1"/>
          </p:nvPr>
        </p:nvSpPr>
        <p:spPr/>
        <p:txBody>
          <a:bodyPr/>
          <a:lstStyle/>
          <a:p>
            <a:r>
              <a:rPr lang="en-US" sz="2000" dirty="0"/>
              <a:t>Sanity testing is a kind of Software Testing performed </a:t>
            </a:r>
            <a:r>
              <a:rPr lang="en-US" sz="2000" dirty="0" smtClean="0"/>
              <a:t>to </a:t>
            </a:r>
            <a:r>
              <a:rPr lang="en-US" sz="2000" dirty="0"/>
              <a:t>ascertain that the bugs have been fixed </a:t>
            </a:r>
            <a:r>
              <a:rPr lang="en-US" sz="2000" dirty="0" smtClean="0"/>
              <a:t>and the proposed new functionality works roughly as expected and </a:t>
            </a:r>
            <a:r>
              <a:rPr lang="en-US" sz="2000" dirty="0"/>
              <a:t>no further issues are introduced due to these changes</a:t>
            </a:r>
            <a:r>
              <a:rPr lang="en-US" sz="2000" dirty="0" smtClean="0"/>
              <a:t>.</a:t>
            </a:r>
          </a:p>
          <a:p>
            <a:endParaRPr lang="en-US" sz="2000" dirty="0" smtClean="0"/>
          </a:p>
          <a:p>
            <a:r>
              <a:rPr lang="en-US" sz="2000" dirty="0" smtClean="0"/>
              <a:t> </a:t>
            </a:r>
            <a:r>
              <a:rPr lang="en-US" sz="2000" dirty="0"/>
              <a:t>If sanity test fails, the build is rejected to save the time and costs involved in a more rigorous testing</a:t>
            </a:r>
            <a:r>
              <a:rPr lang="en-US" sz="2000" dirty="0" smtClean="0"/>
              <a:t>.</a:t>
            </a:r>
          </a:p>
          <a:p>
            <a:endParaRPr lang="en-US" sz="2000" dirty="0" smtClean="0"/>
          </a:p>
          <a:p>
            <a:r>
              <a:rPr lang="en-US" sz="2000" dirty="0"/>
              <a:t>The objective is "not" to verify thoroughly the new functionality, but to determine that the developer has applied some rationality (sanity) while producing the software. For instance, if your scientific calculator gives the result of 2 + 2 =5! Then, there is no point </a:t>
            </a:r>
            <a:r>
              <a:rPr lang="en-US" sz="2000" dirty="0" smtClean="0"/>
              <a:t>testing.</a:t>
            </a:r>
            <a:endParaRPr lang="en-US" sz="2000" dirty="0"/>
          </a:p>
        </p:txBody>
      </p:sp>
    </p:spTree>
    <p:extLst>
      <p:ext uri="{BB962C8B-B14F-4D97-AF65-F5344CB8AC3E}">
        <p14:creationId xmlns:p14="http://schemas.microsoft.com/office/powerpoint/2010/main" val="25330785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Smoke Testing Vs Sanity Testing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1114610"/>
              </p:ext>
            </p:extLst>
          </p:nvPr>
        </p:nvGraphicFramePr>
        <p:xfrm>
          <a:off x="1625600" y="1169451"/>
          <a:ext cx="8737600" cy="4621749"/>
        </p:xfrm>
        <a:graphic>
          <a:graphicData uri="http://schemas.openxmlformats.org/drawingml/2006/table">
            <a:tbl>
              <a:tblPr/>
              <a:tblGrid>
                <a:gridCol w="4368800"/>
                <a:gridCol w="4368800"/>
              </a:tblGrid>
              <a:tr h="338428">
                <a:tc>
                  <a:txBody>
                    <a:bodyPr/>
                    <a:lstStyle/>
                    <a:p>
                      <a:pPr algn="l" fontAlgn="t"/>
                      <a:r>
                        <a:rPr lang="en-US" sz="1400" b="1" dirty="0">
                          <a:effectLst/>
                        </a:rPr>
                        <a:t>Smoke Testing</a:t>
                      </a:r>
                    </a:p>
                  </a:txBody>
                  <a:tcPr marL="58626" marR="58626" marT="58626" marB="5862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b="1">
                          <a:effectLst/>
                        </a:rPr>
                        <a:t>Sanity Testing</a:t>
                      </a:r>
                    </a:p>
                  </a:txBody>
                  <a:tcPr marL="58626" marR="58626" marT="58626" marB="5862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758971">
                <a:tc>
                  <a:txBody>
                    <a:bodyPr/>
                    <a:lstStyle/>
                    <a:p>
                      <a:pPr algn="l" fontAlgn="t"/>
                      <a:r>
                        <a:rPr lang="en-US" sz="1400">
                          <a:effectLst/>
                        </a:rPr>
                        <a:t>Smoke Testing is performed to ascertain that the critical functionalities of the program is working fine</a:t>
                      </a:r>
                    </a:p>
                  </a:txBody>
                  <a:tcPr marL="58626" marR="58626" marT="58626" marB="5862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Sanity Testing is done to check the new functionality / bugs have been fixed</a:t>
                      </a:r>
                    </a:p>
                  </a:txBody>
                  <a:tcPr marL="58626" marR="58626" marT="58626" marB="5862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75237">
                <a:tc>
                  <a:txBody>
                    <a:bodyPr/>
                    <a:lstStyle/>
                    <a:p>
                      <a:pPr algn="l" fontAlgn="t"/>
                      <a:r>
                        <a:rPr lang="en-US" sz="1400">
                          <a:effectLst/>
                        </a:rPr>
                        <a:t>The objective of this testing is to verify the "stability" of the system in order to proceed with more rigorous testing</a:t>
                      </a:r>
                    </a:p>
                  </a:txBody>
                  <a:tcPr marL="58626" marR="58626" marT="58626" marB="5862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The objective of the testing is to verify the "rationality" of the system in order to proceed with more rigorous testing</a:t>
                      </a:r>
                    </a:p>
                  </a:txBody>
                  <a:tcPr marL="58626" marR="58626" marT="58626" marB="5862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45149">
                <a:tc>
                  <a:txBody>
                    <a:bodyPr/>
                    <a:lstStyle/>
                    <a:p>
                      <a:pPr algn="l" fontAlgn="t"/>
                      <a:r>
                        <a:rPr lang="en-US" sz="1400">
                          <a:effectLst/>
                        </a:rPr>
                        <a:t>This testing is performed by the developers or testers</a:t>
                      </a:r>
                    </a:p>
                  </a:txBody>
                  <a:tcPr marL="58626" marR="58626" marT="58626" marB="5862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Sanity testing is usually performed by testers</a:t>
                      </a:r>
                    </a:p>
                  </a:txBody>
                  <a:tcPr marL="58626" marR="58626" marT="58626" marB="5862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56833">
                <a:tc>
                  <a:txBody>
                    <a:bodyPr/>
                    <a:lstStyle/>
                    <a:p>
                      <a:pPr algn="l" fontAlgn="t"/>
                      <a:r>
                        <a:rPr lang="en-US" sz="1400">
                          <a:effectLst/>
                        </a:rPr>
                        <a:t>Smoke testing is usually documented or scripted</a:t>
                      </a:r>
                    </a:p>
                  </a:txBody>
                  <a:tcPr marL="58626" marR="58626" marT="58626" marB="5862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Sanity testing is usually not documented and is unscripted</a:t>
                      </a:r>
                    </a:p>
                  </a:txBody>
                  <a:tcPr marL="58626" marR="58626" marT="58626" marB="5862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45149">
                <a:tc>
                  <a:txBody>
                    <a:bodyPr/>
                    <a:lstStyle/>
                    <a:p>
                      <a:pPr algn="l" fontAlgn="t"/>
                      <a:r>
                        <a:rPr lang="en-US" sz="1400">
                          <a:effectLst/>
                        </a:rPr>
                        <a:t>Smoke testing is a subset of Regression testing</a:t>
                      </a:r>
                    </a:p>
                  </a:txBody>
                  <a:tcPr marL="58626" marR="58626" marT="58626" marB="5862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Sanity testing is a subset of Acceptance testing</a:t>
                      </a:r>
                    </a:p>
                  </a:txBody>
                  <a:tcPr marL="58626" marR="58626" marT="58626" marB="5862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56833">
                <a:tc>
                  <a:txBody>
                    <a:bodyPr/>
                    <a:lstStyle/>
                    <a:p>
                      <a:pPr algn="l" fontAlgn="t"/>
                      <a:r>
                        <a:rPr lang="en-US" sz="1400">
                          <a:effectLst/>
                        </a:rPr>
                        <a:t>Smoke testing exercises the entire system from end to end</a:t>
                      </a:r>
                    </a:p>
                  </a:txBody>
                  <a:tcPr marL="58626" marR="58626" marT="58626" marB="5862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Sanity testing exercises only the particular component of the entire system</a:t>
                      </a:r>
                    </a:p>
                  </a:txBody>
                  <a:tcPr marL="58626" marR="58626" marT="58626" marB="58626">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45149">
                <a:tc>
                  <a:txBody>
                    <a:bodyPr/>
                    <a:lstStyle/>
                    <a:p>
                      <a:pPr algn="l" fontAlgn="t"/>
                      <a:r>
                        <a:rPr lang="en-US" sz="1400" dirty="0">
                          <a:effectLst/>
                        </a:rPr>
                        <a:t>Smoke testing is like General Health Check Up</a:t>
                      </a:r>
                    </a:p>
                  </a:txBody>
                  <a:tcPr marL="58626" marR="58626" marT="58626" marB="58626">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400" dirty="0">
                          <a:effectLst/>
                        </a:rPr>
                        <a:t>Sanity Testing is like specialized health check up</a:t>
                      </a:r>
                    </a:p>
                  </a:txBody>
                  <a:tcPr marL="58626" marR="58626" marT="58626" marB="58626">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2451161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566057" y="914400"/>
            <a:ext cx="11219544" cy="5486400"/>
          </a:xfrm>
        </p:spPr>
        <p:txBody>
          <a:bodyPr/>
          <a:lstStyle/>
          <a:p>
            <a:r>
              <a:rPr lang="en-US" dirty="0" smtClean="0"/>
              <a:t>Unit Testing</a:t>
            </a:r>
          </a:p>
          <a:p>
            <a:pPr lvl="2"/>
            <a:r>
              <a:rPr lang="en-US" dirty="0" smtClean="0"/>
              <a:t>What is Unit Testing</a:t>
            </a:r>
          </a:p>
          <a:p>
            <a:pPr lvl="2"/>
            <a:r>
              <a:rPr lang="en-US" dirty="0" smtClean="0"/>
              <a:t>Importance of Unit Testing</a:t>
            </a:r>
          </a:p>
          <a:p>
            <a:pPr lvl="2"/>
            <a:r>
              <a:rPr lang="en-US" dirty="0" smtClean="0"/>
              <a:t>Unit Testing Approach</a:t>
            </a:r>
          </a:p>
          <a:p>
            <a:pPr lvl="3"/>
            <a:r>
              <a:rPr lang="en-US" dirty="0" smtClean="0"/>
              <a:t>Coverage Testing</a:t>
            </a:r>
          </a:p>
          <a:p>
            <a:pPr lvl="3"/>
            <a:r>
              <a:rPr lang="en-US" dirty="0" smtClean="0"/>
              <a:t>Boundary Value Testing</a:t>
            </a:r>
          </a:p>
          <a:p>
            <a:pPr lvl="2"/>
            <a:r>
              <a:rPr lang="en-US" dirty="0" smtClean="0"/>
              <a:t>Code Coverage Testing</a:t>
            </a:r>
          </a:p>
          <a:p>
            <a:pPr lvl="2"/>
            <a:r>
              <a:rPr lang="en-US" dirty="0" smtClean="0"/>
              <a:t>Boundary Value Testing</a:t>
            </a:r>
          </a:p>
          <a:p>
            <a:pPr lvl="2"/>
            <a:r>
              <a:rPr lang="en-US" dirty="0" smtClean="0"/>
              <a:t>Negative Testing</a:t>
            </a:r>
          </a:p>
          <a:p>
            <a:r>
              <a:rPr lang="en-US" dirty="0" smtClean="0"/>
              <a:t>Smoke Testing</a:t>
            </a:r>
          </a:p>
          <a:p>
            <a:pPr lvl="1"/>
            <a:r>
              <a:rPr lang="en-US" dirty="0" smtClean="0"/>
              <a:t>Advantages</a:t>
            </a:r>
          </a:p>
          <a:p>
            <a:pPr lvl="1"/>
            <a:r>
              <a:rPr lang="en-US" dirty="0" smtClean="0"/>
              <a:t>Scope Of Smoke Testing</a:t>
            </a:r>
          </a:p>
          <a:p>
            <a:pPr lvl="1"/>
            <a:r>
              <a:rPr lang="en-US" dirty="0" smtClean="0"/>
              <a:t>Process Of Smoke Testing</a:t>
            </a:r>
          </a:p>
          <a:p>
            <a:r>
              <a:rPr lang="en-US" dirty="0" smtClean="0"/>
              <a:t>Sanity Testing</a:t>
            </a:r>
          </a:p>
          <a:p>
            <a:r>
              <a:rPr lang="en-US" dirty="0" smtClean="0"/>
              <a:t>Smoke Vs Sanity Testing</a:t>
            </a:r>
          </a:p>
          <a:p>
            <a:pPr lvl="1"/>
            <a:endParaRPr lang="en-US" dirty="0" smtClean="0"/>
          </a:p>
          <a:p>
            <a:endParaRPr lang="en-US" dirty="0" smtClean="0"/>
          </a:p>
        </p:txBody>
      </p:sp>
    </p:spTree>
    <p:extLst>
      <p:ext uri="{BB962C8B-B14F-4D97-AF65-F5344CB8AC3E}">
        <p14:creationId xmlns:p14="http://schemas.microsoft.com/office/powerpoint/2010/main" val="3863526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066800"/>
            <a:ext cx="7620000" cy="5070763"/>
          </a:xfrm>
          <a:prstGeom prst="rect">
            <a:avLst/>
          </a:prstGeom>
        </p:spPr>
      </p:pic>
    </p:spTree>
    <p:extLst>
      <p:ext uri="{BB962C8B-B14F-4D97-AF65-F5344CB8AC3E}">
        <p14:creationId xmlns:p14="http://schemas.microsoft.com/office/powerpoint/2010/main" val="884992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grpSp>
        <p:nvGrpSpPr>
          <p:cNvPr id="19" name="Group 18"/>
          <p:cNvGrpSpPr>
            <a:grpSpLocks/>
          </p:cNvGrpSpPr>
          <p:nvPr/>
        </p:nvGrpSpPr>
        <p:grpSpPr bwMode="auto">
          <a:xfrm>
            <a:off x="3657600" y="3508375"/>
            <a:ext cx="2052637" cy="2058988"/>
            <a:chOff x="2016" y="2640"/>
            <a:chExt cx="1293" cy="1297"/>
          </a:xfrm>
        </p:grpSpPr>
        <p:sp>
          <p:nvSpPr>
            <p:cNvPr id="32" name="AutoShape 7"/>
            <p:cNvSpPr>
              <a:spLocks noChangeArrowheads="1"/>
            </p:cNvSpPr>
            <p:nvPr/>
          </p:nvSpPr>
          <p:spPr bwMode="auto">
            <a:xfrm rot="10809623">
              <a:off x="2016" y="2640"/>
              <a:ext cx="1293" cy="1297"/>
            </a:xfrm>
            <a:prstGeom prst="rtTriangle">
              <a:avLst/>
            </a:prstGeom>
            <a:solidFill>
              <a:srgbClr val="66FF33"/>
            </a:solidFill>
            <a:ln w="12700" cap="sq">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66FF33"/>
              </a:extrusionClr>
              <a:contourClr>
                <a:srgbClr val="66FF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33" name="Text Box 8"/>
            <p:cNvSpPr txBox="1">
              <a:spLocks noChangeArrowheads="1"/>
            </p:cNvSpPr>
            <p:nvPr/>
          </p:nvSpPr>
          <p:spPr bwMode="auto">
            <a:xfrm rot="-8046612">
              <a:off x="2746" y="3201"/>
              <a:ext cx="4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l-PL"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Unit</a:t>
              </a:r>
            </a:p>
          </p:txBody>
        </p:sp>
      </p:grpSp>
      <p:grpSp>
        <p:nvGrpSpPr>
          <p:cNvPr id="20" name="Group 19"/>
          <p:cNvGrpSpPr>
            <a:grpSpLocks/>
          </p:cNvGrpSpPr>
          <p:nvPr/>
        </p:nvGrpSpPr>
        <p:grpSpPr bwMode="auto">
          <a:xfrm>
            <a:off x="6019800" y="1298575"/>
            <a:ext cx="2362200" cy="1905000"/>
            <a:chOff x="3504" y="1248"/>
            <a:chExt cx="1488" cy="1200"/>
          </a:xfrm>
        </p:grpSpPr>
        <p:sp>
          <p:nvSpPr>
            <p:cNvPr id="30" name="AutoShape 10"/>
            <p:cNvSpPr>
              <a:spLocks noChangeArrowheads="1"/>
            </p:cNvSpPr>
            <p:nvPr/>
          </p:nvSpPr>
          <p:spPr bwMode="auto">
            <a:xfrm>
              <a:off x="3504" y="1248"/>
              <a:ext cx="1488" cy="1200"/>
            </a:xfrm>
            <a:prstGeom prst="rtTriangle">
              <a:avLst/>
            </a:prstGeom>
            <a:solidFill>
              <a:srgbClr val="FFCC66"/>
            </a:solidFill>
            <a:ln w="12700" cap="sq">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31" name="Text Box 11"/>
            <p:cNvSpPr txBox="1">
              <a:spLocks noChangeArrowheads="1"/>
            </p:cNvSpPr>
            <p:nvPr/>
          </p:nvSpPr>
          <p:spPr bwMode="auto">
            <a:xfrm rot="2378695">
              <a:off x="3664" y="1695"/>
              <a:ext cx="4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l-PL"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Unit</a:t>
              </a:r>
            </a:p>
          </p:txBody>
        </p:sp>
      </p:grpSp>
      <p:grpSp>
        <p:nvGrpSpPr>
          <p:cNvPr id="21" name="Group 20"/>
          <p:cNvGrpSpPr>
            <a:grpSpLocks/>
          </p:cNvGrpSpPr>
          <p:nvPr/>
        </p:nvGrpSpPr>
        <p:grpSpPr bwMode="auto">
          <a:xfrm>
            <a:off x="3657600" y="1298575"/>
            <a:ext cx="2057400" cy="1905000"/>
            <a:chOff x="2016" y="1248"/>
            <a:chExt cx="1296" cy="1200"/>
          </a:xfrm>
        </p:grpSpPr>
        <p:sp>
          <p:nvSpPr>
            <p:cNvPr id="28" name="AutoShape 13"/>
            <p:cNvSpPr>
              <a:spLocks noChangeArrowheads="1"/>
            </p:cNvSpPr>
            <p:nvPr/>
          </p:nvSpPr>
          <p:spPr bwMode="auto">
            <a:xfrm rot="-5392756">
              <a:off x="2064" y="1200"/>
              <a:ext cx="1200" cy="1296"/>
            </a:xfrm>
            <a:prstGeom prst="rtTriangle">
              <a:avLst/>
            </a:prstGeom>
            <a:solidFill>
              <a:srgbClr val="FFFFFF"/>
            </a:solidFill>
            <a:ln w="12700" cap="sq">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29" name="Text Box 14"/>
            <p:cNvSpPr txBox="1">
              <a:spLocks noChangeArrowheads="1"/>
            </p:cNvSpPr>
            <p:nvPr/>
          </p:nvSpPr>
          <p:spPr bwMode="auto">
            <a:xfrm rot="-2519896">
              <a:off x="2375" y="2057"/>
              <a:ext cx="4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l-PL"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Unit</a:t>
              </a:r>
            </a:p>
          </p:txBody>
        </p:sp>
      </p:grpSp>
      <p:grpSp>
        <p:nvGrpSpPr>
          <p:cNvPr id="22" name="Group 21"/>
          <p:cNvGrpSpPr>
            <a:grpSpLocks/>
          </p:cNvGrpSpPr>
          <p:nvPr/>
        </p:nvGrpSpPr>
        <p:grpSpPr bwMode="auto">
          <a:xfrm>
            <a:off x="6019800" y="3508375"/>
            <a:ext cx="2365375" cy="2058988"/>
            <a:chOff x="3504" y="2640"/>
            <a:chExt cx="1490" cy="1297"/>
          </a:xfrm>
        </p:grpSpPr>
        <p:sp>
          <p:nvSpPr>
            <p:cNvPr id="26" name="AutoShape 16"/>
            <p:cNvSpPr>
              <a:spLocks noChangeArrowheads="1"/>
            </p:cNvSpPr>
            <p:nvPr/>
          </p:nvSpPr>
          <p:spPr bwMode="auto">
            <a:xfrm rot="5394362">
              <a:off x="3600" y="2544"/>
              <a:ext cx="1297" cy="1490"/>
            </a:xfrm>
            <a:prstGeom prst="rtTriangle">
              <a:avLst/>
            </a:prstGeom>
            <a:solidFill>
              <a:srgbClr val="FF0000"/>
            </a:solidFill>
            <a:ln w="12700" cap="sq">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27" name="Text Box 17"/>
            <p:cNvSpPr txBox="1">
              <a:spLocks noChangeArrowheads="1"/>
            </p:cNvSpPr>
            <p:nvPr/>
          </p:nvSpPr>
          <p:spPr bwMode="auto">
            <a:xfrm rot="8299530">
              <a:off x="4035" y="2839"/>
              <a:ext cx="4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l-PL"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Unit</a:t>
              </a:r>
            </a:p>
          </p:txBody>
        </p:sp>
      </p:grpSp>
      <p:grpSp>
        <p:nvGrpSpPr>
          <p:cNvPr id="23" name="Group 22"/>
          <p:cNvGrpSpPr>
            <a:grpSpLocks/>
          </p:cNvGrpSpPr>
          <p:nvPr/>
        </p:nvGrpSpPr>
        <p:grpSpPr bwMode="auto">
          <a:xfrm>
            <a:off x="3505200" y="952500"/>
            <a:ext cx="5181600" cy="4953000"/>
            <a:chOff x="1920" y="1008"/>
            <a:chExt cx="3264" cy="3120"/>
          </a:xfrm>
        </p:grpSpPr>
        <p:sp>
          <p:nvSpPr>
            <p:cNvPr id="24" name="Oval 23"/>
            <p:cNvSpPr>
              <a:spLocks noChangeArrowheads="1"/>
            </p:cNvSpPr>
            <p:nvPr/>
          </p:nvSpPr>
          <p:spPr bwMode="auto">
            <a:xfrm>
              <a:off x="1920" y="1008"/>
              <a:ext cx="3264" cy="312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25" name="Text Box 20"/>
            <p:cNvSpPr txBox="1">
              <a:spLocks noChangeArrowheads="1"/>
            </p:cNvSpPr>
            <p:nvPr/>
          </p:nvSpPr>
          <p:spPr bwMode="auto">
            <a:xfrm>
              <a:off x="4464" y="3600"/>
              <a:ext cx="681" cy="288"/>
            </a:xfrm>
            <a:prstGeom prst="rect">
              <a:avLst/>
            </a:prstGeom>
            <a:solidFill>
              <a:srgbClr val="0066CC"/>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l-PL"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System</a:t>
              </a:r>
            </a:p>
          </p:txBody>
        </p:sp>
      </p:grpSp>
    </p:spTree>
    <p:extLst>
      <p:ext uri="{BB962C8B-B14F-4D97-AF65-F5344CB8AC3E}">
        <p14:creationId xmlns:p14="http://schemas.microsoft.com/office/powerpoint/2010/main" val="366088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Unit Testing</a:t>
            </a:r>
            <a:endParaRPr lang="en-US" dirty="0"/>
          </a:p>
        </p:txBody>
      </p:sp>
      <p:sp>
        <p:nvSpPr>
          <p:cNvPr id="3" name="Content Placeholder 2"/>
          <p:cNvSpPr>
            <a:spLocks noGrp="1"/>
          </p:cNvSpPr>
          <p:nvPr>
            <p:ph idx="1"/>
          </p:nvPr>
        </p:nvSpPr>
        <p:spPr>
          <a:xfrm>
            <a:off x="548219" y="1189038"/>
            <a:ext cx="4557182" cy="4525962"/>
          </a:xfrm>
        </p:spPr>
        <p:txBody>
          <a:bodyPr/>
          <a:lstStyle/>
          <a:p>
            <a:r>
              <a:rPr lang="en-US" sz="1800" dirty="0"/>
              <a:t>Unit Testing is a level of software testing where individual units/ components of a software are tested. </a:t>
            </a:r>
            <a:endParaRPr lang="en-US" sz="1800" dirty="0" smtClean="0"/>
          </a:p>
          <a:p>
            <a:endParaRPr lang="en-US" sz="1800" dirty="0" smtClean="0"/>
          </a:p>
          <a:p>
            <a:endParaRPr lang="en-US" sz="1800" dirty="0"/>
          </a:p>
          <a:p>
            <a:r>
              <a:rPr lang="en-US" sz="1800" dirty="0" smtClean="0"/>
              <a:t>The </a:t>
            </a:r>
            <a:r>
              <a:rPr lang="en-US" sz="1800" dirty="0"/>
              <a:t>purpose is to validate that each unit of the software performs as designed. A unit is the smallest testable part of software. It usually has one or a few inputs and usually a single output.</a:t>
            </a:r>
          </a:p>
          <a:p>
            <a:endParaRPr lang="en-US" altLang="en-US" sz="1800" dirty="0"/>
          </a:p>
          <a:p>
            <a:endParaRPr lang="en-US" sz="1800" dirty="0"/>
          </a:p>
        </p:txBody>
      </p:sp>
      <p:grpSp>
        <p:nvGrpSpPr>
          <p:cNvPr id="8" name="Group 7"/>
          <p:cNvGrpSpPr>
            <a:grpSpLocks/>
          </p:cNvGrpSpPr>
          <p:nvPr/>
        </p:nvGrpSpPr>
        <p:grpSpPr bwMode="auto">
          <a:xfrm>
            <a:off x="6324600" y="3622675"/>
            <a:ext cx="2052637" cy="2058988"/>
            <a:chOff x="2016" y="2640"/>
            <a:chExt cx="1293" cy="1297"/>
          </a:xfrm>
        </p:grpSpPr>
        <p:sp>
          <p:nvSpPr>
            <p:cNvPr id="9" name="AutoShape 7"/>
            <p:cNvSpPr>
              <a:spLocks noChangeArrowheads="1"/>
            </p:cNvSpPr>
            <p:nvPr/>
          </p:nvSpPr>
          <p:spPr bwMode="auto">
            <a:xfrm rot="10809623">
              <a:off x="2016" y="2640"/>
              <a:ext cx="1293" cy="1297"/>
            </a:xfrm>
            <a:prstGeom prst="rtTriangle">
              <a:avLst/>
            </a:prstGeom>
            <a:solidFill>
              <a:srgbClr val="66FF33"/>
            </a:solidFill>
            <a:ln w="12700" cap="sq">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66FF33"/>
              </a:extrusionClr>
              <a:contourClr>
                <a:srgbClr val="66FF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0" name="Text Box 8"/>
            <p:cNvSpPr txBox="1">
              <a:spLocks noChangeArrowheads="1"/>
            </p:cNvSpPr>
            <p:nvPr/>
          </p:nvSpPr>
          <p:spPr bwMode="auto">
            <a:xfrm rot="-8046612">
              <a:off x="2746" y="3201"/>
              <a:ext cx="4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l-PL"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Unit</a:t>
              </a:r>
            </a:p>
          </p:txBody>
        </p:sp>
      </p:grpSp>
      <p:grpSp>
        <p:nvGrpSpPr>
          <p:cNvPr id="11" name="Group 10"/>
          <p:cNvGrpSpPr>
            <a:grpSpLocks/>
          </p:cNvGrpSpPr>
          <p:nvPr/>
        </p:nvGrpSpPr>
        <p:grpSpPr bwMode="auto">
          <a:xfrm>
            <a:off x="8686800" y="1412875"/>
            <a:ext cx="2362200" cy="1905000"/>
            <a:chOff x="3504" y="1248"/>
            <a:chExt cx="1488" cy="1200"/>
          </a:xfrm>
        </p:grpSpPr>
        <p:sp>
          <p:nvSpPr>
            <p:cNvPr id="12" name="AutoShape 10"/>
            <p:cNvSpPr>
              <a:spLocks noChangeArrowheads="1"/>
            </p:cNvSpPr>
            <p:nvPr/>
          </p:nvSpPr>
          <p:spPr bwMode="auto">
            <a:xfrm>
              <a:off x="3504" y="1248"/>
              <a:ext cx="1488" cy="1200"/>
            </a:xfrm>
            <a:prstGeom prst="rtTriangle">
              <a:avLst/>
            </a:prstGeom>
            <a:solidFill>
              <a:srgbClr val="FFCC66"/>
            </a:solidFill>
            <a:ln w="12700" cap="sq">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3" name="Text Box 11"/>
            <p:cNvSpPr txBox="1">
              <a:spLocks noChangeArrowheads="1"/>
            </p:cNvSpPr>
            <p:nvPr/>
          </p:nvSpPr>
          <p:spPr bwMode="auto">
            <a:xfrm rot="2378695">
              <a:off x="3664" y="1695"/>
              <a:ext cx="4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l-PL"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Unit</a:t>
              </a:r>
            </a:p>
          </p:txBody>
        </p:sp>
      </p:grpSp>
      <p:grpSp>
        <p:nvGrpSpPr>
          <p:cNvPr id="14" name="Group 13"/>
          <p:cNvGrpSpPr>
            <a:grpSpLocks/>
          </p:cNvGrpSpPr>
          <p:nvPr/>
        </p:nvGrpSpPr>
        <p:grpSpPr bwMode="auto">
          <a:xfrm>
            <a:off x="6324600" y="1412875"/>
            <a:ext cx="2057400" cy="1905000"/>
            <a:chOff x="2016" y="1248"/>
            <a:chExt cx="1296" cy="1200"/>
          </a:xfrm>
        </p:grpSpPr>
        <p:sp>
          <p:nvSpPr>
            <p:cNvPr id="15" name="AutoShape 13"/>
            <p:cNvSpPr>
              <a:spLocks noChangeArrowheads="1"/>
            </p:cNvSpPr>
            <p:nvPr/>
          </p:nvSpPr>
          <p:spPr bwMode="auto">
            <a:xfrm rot="-5392756">
              <a:off x="2064" y="1200"/>
              <a:ext cx="1200" cy="1296"/>
            </a:xfrm>
            <a:prstGeom prst="rtTriangle">
              <a:avLst/>
            </a:prstGeom>
            <a:solidFill>
              <a:srgbClr val="FFFFFF"/>
            </a:solidFill>
            <a:ln w="12700" cap="sq">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6" name="Text Box 14"/>
            <p:cNvSpPr txBox="1">
              <a:spLocks noChangeArrowheads="1"/>
            </p:cNvSpPr>
            <p:nvPr/>
          </p:nvSpPr>
          <p:spPr bwMode="auto">
            <a:xfrm rot="-2519896">
              <a:off x="2375" y="2057"/>
              <a:ext cx="4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l-PL"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Unit</a:t>
              </a:r>
            </a:p>
          </p:txBody>
        </p:sp>
      </p:grpSp>
      <p:grpSp>
        <p:nvGrpSpPr>
          <p:cNvPr id="17" name="Group 16"/>
          <p:cNvGrpSpPr>
            <a:grpSpLocks/>
          </p:cNvGrpSpPr>
          <p:nvPr/>
        </p:nvGrpSpPr>
        <p:grpSpPr bwMode="auto">
          <a:xfrm>
            <a:off x="8686800" y="3622675"/>
            <a:ext cx="2365375" cy="2058988"/>
            <a:chOff x="3504" y="2640"/>
            <a:chExt cx="1490" cy="1297"/>
          </a:xfrm>
        </p:grpSpPr>
        <p:sp>
          <p:nvSpPr>
            <p:cNvPr id="18" name="AutoShape 16"/>
            <p:cNvSpPr>
              <a:spLocks noChangeArrowheads="1"/>
            </p:cNvSpPr>
            <p:nvPr/>
          </p:nvSpPr>
          <p:spPr bwMode="auto">
            <a:xfrm rot="5394362">
              <a:off x="3600" y="2544"/>
              <a:ext cx="1297" cy="1490"/>
            </a:xfrm>
            <a:prstGeom prst="rtTriangle">
              <a:avLst/>
            </a:prstGeom>
            <a:solidFill>
              <a:srgbClr val="FF0000"/>
            </a:solidFill>
            <a:ln w="12700" cap="sq">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9" name="Text Box 17"/>
            <p:cNvSpPr txBox="1">
              <a:spLocks noChangeArrowheads="1"/>
            </p:cNvSpPr>
            <p:nvPr/>
          </p:nvSpPr>
          <p:spPr bwMode="auto">
            <a:xfrm rot="8299530">
              <a:off x="4035" y="2839"/>
              <a:ext cx="4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l-PL"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Unit</a:t>
              </a:r>
            </a:p>
          </p:txBody>
        </p:sp>
      </p:grpSp>
      <p:grpSp>
        <p:nvGrpSpPr>
          <p:cNvPr id="20" name="Group 19"/>
          <p:cNvGrpSpPr>
            <a:grpSpLocks/>
          </p:cNvGrpSpPr>
          <p:nvPr/>
        </p:nvGrpSpPr>
        <p:grpSpPr bwMode="auto">
          <a:xfrm>
            <a:off x="6172200" y="1066800"/>
            <a:ext cx="5181600" cy="4953000"/>
            <a:chOff x="1920" y="1008"/>
            <a:chExt cx="3264" cy="3120"/>
          </a:xfrm>
        </p:grpSpPr>
        <p:sp>
          <p:nvSpPr>
            <p:cNvPr id="21" name="Oval 20"/>
            <p:cNvSpPr>
              <a:spLocks noChangeArrowheads="1"/>
            </p:cNvSpPr>
            <p:nvPr/>
          </p:nvSpPr>
          <p:spPr bwMode="auto">
            <a:xfrm>
              <a:off x="1920" y="1008"/>
              <a:ext cx="3264" cy="312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22" name="Text Box 20"/>
            <p:cNvSpPr txBox="1">
              <a:spLocks noChangeArrowheads="1"/>
            </p:cNvSpPr>
            <p:nvPr/>
          </p:nvSpPr>
          <p:spPr bwMode="auto">
            <a:xfrm>
              <a:off x="4464" y="3600"/>
              <a:ext cx="681" cy="288"/>
            </a:xfrm>
            <a:prstGeom prst="rect">
              <a:avLst/>
            </a:prstGeom>
            <a:solidFill>
              <a:srgbClr val="0066CC"/>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l-PL" altLang="en-US"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System</a:t>
              </a:r>
            </a:p>
          </p:txBody>
        </p:sp>
      </p:grpSp>
    </p:spTree>
    <p:extLst>
      <p:ext uri="{BB962C8B-B14F-4D97-AF65-F5344CB8AC3E}">
        <p14:creationId xmlns:p14="http://schemas.microsoft.com/office/powerpoint/2010/main" val="1913148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Unit Testing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1" y="1066800"/>
            <a:ext cx="7696200" cy="4792078"/>
          </a:xfrm>
          <a:prstGeom prst="rect">
            <a:avLst/>
          </a:prstGeom>
        </p:spPr>
      </p:pic>
    </p:spTree>
    <p:extLst>
      <p:ext uri="{BB962C8B-B14F-4D97-AF65-F5344CB8AC3E}">
        <p14:creationId xmlns:p14="http://schemas.microsoft.com/office/powerpoint/2010/main" val="2456693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 course .. Cost Effective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838200"/>
            <a:ext cx="5257800" cy="5472892"/>
          </a:xfrm>
          <a:prstGeom prst="rect">
            <a:avLst/>
          </a:prstGeom>
        </p:spPr>
      </p:pic>
    </p:spTree>
    <p:extLst>
      <p:ext uri="{BB962C8B-B14F-4D97-AF65-F5344CB8AC3E}">
        <p14:creationId xmlns:p14="http://schemas.microsoft.com/office/powerpoint/2010/main" val="135129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..contd.</a:t>
            </a:r>
            <a:endParaRPr lang="en-US" dirty="0"/>
          </a:p>
        </p:txBody>
      </p:sp>
      <p:sp>
        <p:nvSpPr>
          <p:cNvPr id="3" name="Content Placeholder 2"/>
          <p:cNvSpPr>
            <a:spLocks noGrp="1"/>
          </p:cNvSpPr>
          <p:nvPr>
            <p:ph idx="1"/>
          </p:nvPr>
        </p:nvSpPr>
        <p:spPr>
          <a:xfrm>
            <a:off x="228600" y="1189038"/>
            <a:ext cx="11557001" cy="5059362"/>
          </a:xfrm>
        </p:spPr>
        <p:txBody>
          <a:bodyPr/>
          <a:lstStyle/>
          <a:p>
            <a:r>
              <a:rPr lang="en-US" altLang="en-US" dirty="0" smtClean="0">
                <a:ea typeface="ＭＳ Ｐゴシック" panose="020B0600070205080204" pitchFamily="34" charset="-128"/>
              </a:rPr>
              <a:t>How to perform Unit Testing</a:t>
            </a:r>
          </a:p>
          <a:p>
            <a:pPr lvl="1"/>
            <a:r>
              <a:rPr lang="en-US" altLang="en-US" dirty="0" smtClean="0">
                <a:ea typeface="ＭＳ Ｐゴシック" panose="020B0600070205080204" pitchFamily="34" charset="-128"/>
              </a:rPr>
              <a:t>Individual </a:t>
            </a:r>
            <a:r>
              <a:rPr lang="en-US" altLang="en-US" dirty="0">
                <a:ea typeface="ＭＳ Ｐゴシック" panose="020B0600070205080204" pitchFamily="34" charset="-128"/>
              </a:rPr>
              <a:t>component (class or subsystem)</a:t>
            </a:r>
          </a:p>
          <a:p>
            <a:pPr lvl="1"/>
            <a:r>
              <a:rPr lang="en-US" altLang="en-US" dirty="0">
                <a:ea typeface="ＭＳ Ｐゴシック" panose="020B0600070205080204" pitchFamily="34" charset="-128"/>
              </a:rPr>
              <a:t>Carried out by developers</a:t>
            </a:r>
          </a:p>
          <a:p>
            <a:pPr lvl="1"/>
            <a:r>
              <a:rPr lang="en-US" altLang="en-US" u="sng" dirty="0">
                <a:ea typeface="ＭＳ Ｐゴシック" panose="020B0600070205080204" pitchFamily="34" charset="-128"/>
              </a:rPr>
              <a:t>Goal:</a:t>
            </a:r>
            <a:r>
              <a:rPr lang="en-US" altLang="en-US" dirty="0">
                <a:ea typeface="ＭＳ Ｐゴシック" panose="020B0600070205080204" pitchFamily="34" charset="-128"/>
              </a:rPr>
              <a:t> Confirm that the component or subsystem is correctly coded and carries out the intended functionality</a:t>
            </a:r>
          </a:p>
          <a:p>
            <a:r>
              <a:rPr lang="en-US" altLang="en-US" dirty="0">
                <a:ea typeface="ＭＳ Ｐゴシック" panose="020B0600070205080204" pitchFamily="34" charset="-128"/>
              </a:rPr>
              <a:t>Static Testing (at compile time)</a:t>
            </a:r>
          </a:p>
          <a:p>
            <a:pPr lvl="1"/>
            <a:r>
              <a:rPr lang="en-US" altLang="en-US" dirty="0">
                <a:ea typeface="ＭＳ Ｐゴシック" panose="020B0600070205080204" pitchFamily="34" charset="-128"/>
              </a:rPr>
              <a:t>Static </a:t>
            </a:r>
            <a:r>
              <a:rPr lang="en-US" altLang="en-US" dirty="0" smtClean="0">
                <a:ea typeface="ＭＳ Ｐゴシック" panose="020B0600070205080204" pitchFamily="34" charset="-128"/>
              </a:rPr>
              <a:t>Analysis</a:t>
            </a:r>
          </a:p>
          <a:p>
            <a:pPr lvl="2"/>
            <a:r>
              <a:rPr lang="en-US" altLang="en-US" dirty="0" smtClean="0">
                <a:ea typeface="ＭＳ Ｐゴシック" panose="020B0600070205080204" pitchFamily="34" charset="-128"/>
              </a:rPr>
              <a:t>Compiler warnings on uninitialized variables</a:t>
            </a:r>
          </a:p>
          <a:p>
            <a:pPr lvl="2"/>
            <a:r>
              <a:rPr lang="en-US" altLang="en-US" dirty="0" smtClean="0">
                <a:ea typeface="ＭＳ Ｐゴシック" panose="020B0600070205080204" pitchFamily="34" charset="-128"/>
              </a:rPr>
              <a:t>Undocumented coding blocks</a:t>
            </a:r>
            <a:endParaRPr lang="en-US" altLang="en-US" dirty="0">
              <a:ea typeface="ＭＳ Ｐゴシック" panose="020B0600070205080204" pitchFamily="34" charset="-128"/>
            </a:endParaRPr>
          </a:p>
          <a:p>
            <a:pPr lvl="1"/>
            <a:r>
              <a:rPr lang="en-US" altLang="en-US" dirty="0">
                <a:ea typeface="ＭＳ Ｐゴシック" panose="020B0600070205080204" pitchFamily="34" charset="-128"/>
              </a:rPr>
              <a:t>Review</a:t>
            </a:r>
          </a:p>
          <a:p>
            <a:pPr lvl="2"/>
            <a:r>
              <a:rPr lang="en-US" altLang="en-US" dirty="0">
                <a:ea typeface="ＭＳ Ｐゴシック" panose="020B0600070205080204" pitchFamily="34" charset="-128"/>
              </a:rPr>
              <a:t>Walk-through (informal)</a:t>
            </a:r>
          </a:p>
          <a:p>
            <a:pPr lvl="2"/>
            <a:r>
              <a:rPr lang="en-US" altLang="en-US" dirty="0">
                <a:ea typeface="ＭＳ Ｐゴシック" panose="020B0600070205080204" pitchFamily="34" charset="-128"/>
              </a:rPr>
              <a:t>Code inspection (formal)</a:t>
            </a:r>
          </a:p>
          <a:p>
            <a:r>
              <a:rPr lang="en-US" altLang="en-US" dirty="0" smtClean="0">
                <a:ea typeface="ＭＳ Ｐゴシック" panose="020B0600070205080204" pitchFamily="34" charset="-128"/>
              </a:rPr>
              <a:t>Dynamic </a:t>
            </a:r>
            <a:r>
              <a:rPr lang="en-US" altLang="en-US" dirty="0">
                <a:ea typeface="ＭＳ Ｐゴシック" panose="020B0600070205080204" pitchFamily="34" charset="-128"/>
              </a:rPr>
              <a:t>Testing (at run time)</a:t>
            </a:r>
          </a:p>
          <a:p>
            <a:pPr lvl="1"/>
            <a:r>
              <a:rPr lang="en-US" altLang="en-US" dirty="0" smtClean="0">
                <a:ea typeface="ＭＳ Ｐゴシック" panose="020B0600070205080204" pitchFamily="34" charset="-128"/>
              </a:rPr>
              <a:t>White-box </a:t>
            </a:r>
            <a:r>
              <a:rPr lang="en-US" altLang="en-US" dirty="0">
                <a:ea typeface="ＭＳ Ｐゴシック" panose="020B0600070205080204" pitchFamily="34" charset="-128"/>
              </a:rPr>
              <a:t>testing.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2819400"/>
            <a:ext cx="3228975" cy="3200400"/>
          </a:xfrm>
          <a:prstGeom prst="rect">
            <a:avLst/>
          </a:prstGeom>
        </p:spPr>
      </p:pic>
    </p:spTree>
    <p:extLst>
      <p:ext uri="{BB962C8B-B14F-4D97-AF65-F5344CB8AC3E}">
        <p14:creationId xmlns:p14="http://schemas.microsoft.com/office/powerpoint/2010/main" val="1972243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 Testing</a:t>
            </a:r>
            <a:endParaRPr lang="en-US" dirty="0"/>
          </a:p>
        </p:txBody>
      </p:sp>
      <p:sp>
        <p:nvSpPr>
          <p:cNvPr id="3" name="Content Placeholder 2"/>
          <p:cNvSpPr>
            <a:spLocks noGrp="1"/>
          </p:cNvSpPr>
          <p:nvPr>
            <p:ph idx="1"/>
          </p:nvPr>
        </p:nvSpPr>
        <p:spPr>
          <a:xfrm>
            <a:off x="548218" y="1189038"/>
            <a:ext cx="11237383" cy="4983162"/>
          </a:xfrm>
        </p:spPr>
        <p:txBody>
          <a:bodyPr/>
          <a:lstStyle/>
          <a:p>
            <a:r>
              <a:rPr lang="en-US" dirty="0"/>
              <a:t>Feature Based Coverage</a:t>
            </a:r>
          </a:p>
          <a:p>
            <a:pPr lvl="1"/>
            <a:r>
              <a:rPr lang="en-US" dirty="0"/>
              <a:t>Requirement Coverage</a:t>
            </a:r>
          </a:p>
          <a:p>
            <a:pPr lvl="1"/>
            <a:r>
              <a:rPr lang="en-US" dirty="0"/>
              <a:t>User Stories Coverage</a:t>
            </a:r>
          </a:p>
          <a:p>
            <a:endParaRPr lang="en-US" dirty="0" smtClean="0"/>
          </a:p>
          <a:p>
            <a:r>
              <a:rPr lang="en-US" dirty="0" smtClean="0"/>
              <a:t>Code Based Coverage</a:t>
            </a:r>
          </a:p>
          <a:p>
            <a:pPr lvl="1"/>
            <a:r>
              <a:rPr lang="en-US" dirty="0" smtClean="0"/>
              <a:t>Statement Coverage</a:t>
            </a:r>
          </a:p>
          <a:p>
            <a:pPr lvl="1"/>
            <a:r>
              <a:rPr lang="en-US" dirty="0" smtClean="0"/>
              <a:t>Branch Coverage</a:t>
            </a:r>
          </a:p>
          <a:p>
            <a:pPr lvl="1"/>
            <a:r>
              <a:rPr lang="en-US" dirty="0" smtClean="0"/>
              <a:t>Path Coverage</a:t>
            </a:r>
          </a:p>
          <a:p>
            <a:pPr lvl="1"/>
            <a:r>
              <a:rPr lang="en-US" dirty="0" smtClean="0"/>
              <a:t>Condition Coverage</a:t>
            </a:r>
          </a:p>
          <a:p>
            <a:pPr lvl="1"/>
            <a:r>
              <a:rPr lang="en-US" dirty="0" smtClean="0"/>
              <a:t>Boundary Value Testing</a:t>
            </a:r>
          </a:p>
          <a:p>
            <a:pPr lvl="1"/>
            <a:endParaRPr lang="en-US" dirty="0" smtClean="0"/>
          </a:p>
          <a:p>
            <a:pPr lvl="1"/>
            <a:endParaRPr lang="en-US" dirty="0"/>
          </a:p>
        </p:txBody>
      </p:sp>
    </p:spTree>
    <p:extLst>
      <p:ext uri="{BB962C8B-B14F-4D97-AF65-F5344CB8AC3E}">
        <p14:creationId xmlns:p14="http://schemas.microsoft.com/office/powerpoint/2010/main" val="25503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a:t>
            </a:r>
            <a:endParaRPr lang="en-US" dirty="0"/>
          </a:p>
        </p:txBody>
      </p:sp>
      <p:sp>
        <p:nvSpPr>
          <p:cNvPr id="4" name="Rectangle 3"/>
          <p:cNvSpPr>
            <a:spLocks noChangeArrowheads="1"/>
          </p:cNvSpPr>
          <p:nvPr/>
        </p:nvSpPr>
        <p:spPr bwMode="auto">
          <a:xfrm>
            <a:off x="304800" y="1143000"/>
            <a:ext cx="4572000" cy="3693319"/>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a:lstStyle>
          <a:p>
            <a:pPr eaLnBrk="1" hangingPunct="1"/>
            <a:r>
              <a:rPr lang="en-US" altLang="en-US" sz="1800" dirty="0" err="1">
                <a:latin typeface="Courier New" panose="02070309020205020404" pitchFamily="49" charset="0"/>
              </a:rPr>
              <a:t>areTheyPositive</a:t>
            </a:r>
            <a:r>
              <a:rPr lang="en-US" altLang="en-US" sz="1800" dirty="0">
                <a:latin typeface="Courier New" panose="02070309020205020404" pitchFamily="49" charset="0"/>
              </a:rPr>
              <a:t>(</a:t>
            </a:r>
            <a:r>
              <a:rPr lang="en-US" altLang="en-US" sz="1800" dirty="0" err="1">
                <a:latin typeface="Courier New" panose="02070309020205020404" pitchFamily="49" charset="0"/>
              </a:rPr>
              <a:t>int</a:t>
            </a:r>
            <a:r>
              <a:rPr lang="en-US" altLang="en-US" sz="1800" dirty="0">
                <a:latin typeface="Courier New" panose="02070309020205020404" pitchFamily="49" charset="0"/>
              </a:rPr>
              <a:t> x, </a:t>
            </a:r>
            <a:r>
              <a:rPr lang="en-US" altLang="en-US" sz="1800" dirty="0" err="1">
                <a:latin typeface="Courier New" panose="02070309020205020404" pitchFamily="49" charset="0"/>
              </a:rPr>
              <a:t>int</a:t>
            </a:r>
            <a:r>
              <a:rPr lang="en-US" altLang="en-US" sz="1800" dirty="0">
                <a:latin typeface="Courier New" panose="02070309020205020404" pitchFamily="49" charset="0"/>
              </a:rPr>
              <a:t> y) </a:t>
            </a:r>
          </a:p>
          <a:p>
            <a:pPr eaLnBrk="1" hangingPunct="1"/>
            <a:r>
              <a:rPr lang="en-US" altLang="en-US" sz="1800" dirty="0">
                <a:latin typeface="Courier New" panose="02070309020205020404" pitchFamily="49" charset="0"/>
              </a:rPr>
              <a:t>{ </a:t>
            </a:r>
          </a:p>
          <a:p>
            <a:pPr eaLnBrk="1" hangingPunct="1"/>
            <a:r>
              <a:rPr lang="en-US" altLang="en-US" sz="1800" dirty="0">
                <a:latin typeface="Courier New" panose="02070309020205020404" pitchFamily="49" charset="0"/>
              </a:rPr>
              <a:t>  if (x &gt;= 0)</a:t>
            </a:r>
          </a:p>
          <a:p>
            <a:pPr eaLnBrk="1" hangingPunct="1"/>
            <a:r>
              <a:rPr lang="en-US" altLang="en-US" sz="1800" dirty="0">
                <a:latin typeface="Courier New" panose="02070309020205020404" pitchFamily="49" charset="0"/>
              </a:rPr>
              <a:t>    print(</a:t>
            </a:r>
            <a:r>
              <a:rPr lang="ja-JP" altLang="en-US" sz="1800" dirty="0">
                <a:latin typeface="Arial" panose="020B0604020202020204" pitchFamily="34" charset="0"/>
              </a:rPr>
              <a:t>“</a:t>
            </a:r>
            <a:r>
              <a:rPr lang="en-US" altLang="ja-JP" sz="1800" dirty="0">
                <a:latin typeface="Courier New" panose="02070309020205020404" pitchFamily="49" charset="0"/>
              </a:rPr>
              <a:t>x is positive</a:t>
            </a:r>
            <a:r>
              <a:rPr lang="ja-JP" altLang="en-US" sz="1800" dirty="0">
                <a:latin typeface="Arial" panose="020B0604020202020204" pitchFamily="34" charset="0"/>
              </a:rPr>
              <a:t>”</a:t>
            </a:r>
            <a:r>
              <a:rPr lang="en-US" altLang="ja-JP" sz="1800" dirty="0">
                <a:latin typeface="Courier New" panose="02070309020205020404" pitchFamily="49" charset="0"/>
              </a:rPr>
              <a:t>);</a:t>
            </a:r>
          </a:p>
          <a:p>
            <a:pPr eaLnBrk="1" hangingPunct="1"/>
            <a:r>
              <a:rPr lang="en-US" altLang="en-US" sz="1800" dirty="0">
                <a:latin typeface="Courier New" panose="02070309020205020404" pitchFamily="49" charset="0"/>
              </a:rPr>
              <a:t>  else</a:t>
            </a:r>
          </a:p>
          <a:p>
            <a:pPr eaLnBrk="1" hangingPunct="1"/>
            <a:r>
              <a:rPr lang="en-US" altLang="en-US" sz="1800" dirty="0">
                <a:latin typeface="Courier New" panose="02070309020205020404" pitchFamily="49" charset="0"/>
              </a:rPr>
              <a:t>    print(</a:t>
            </a:r>
            <a:r>
              <a:rPr lang="ja-JP" altLang="en-US" sz="1800" dirty="0">
                <a:latin typeface="Arial" panose="020B0604020202020204" pitchFamily="34" charset="0"/>
              </a:rPr>
              <a:t>“</a:t>
            </a:r>
            <a:r>
              <a:rPr lang="en-US" altLang="ja-JP" sz="1800" dirty="0">
                <a:latin typeface="Courier New" panose="02070309020205020404" pitchFamily="49" charset="0"/>
              </a:rPr>
              <a:t>x is negative</a:t>
            </a:r>
            <a:r>
              <a:rPr lang="ja-JP" altLang="en-US" sz="1800" dirty="0">
                <a:latin typeface="Arial" panose="020B0604020202020204" pitchFamily="34" charset="0"/>
              </a:rPr>
              <a:t>”</a:t>
            </a:r>
            <a:r>
              <a:rPr lang="en-US" altLang="ja-JP" sz="1800" dirty="0" smtClean="0">
                <a:latin typeface="Courier New" panose="02070309020205020404" pitchFamily="49" charset="0"/>
              </a:rPr>
              <a:t>);</a:t>
            </a:r>
          </a:p>
          <a:p>
            <a:pPr eaLnBrk="1" hangingPunct="1"/>
            <a:endParaRPr lang="en-US" altLang="ja-JP" sz="1800" dirty="0">
              <a:latin typeface="Courier New" panose="02070309020205020404" pitchFamily="49" charset="0"/>
            </a:endParaRPr>
          </a:p>
          <a:p>
            <a:pPr eaLnBrk="1" hangingPunct="1"/>
            <a:r>
              <a:rPr lang="en-US" altLang="en-US" sz="1800" dirty="0">
                <a:latin typeface="Courier New" panose="02070309020205020404" pitchFamily="49" charset="0"/>
              </a:rPr>
              <a:t>  if (y &gt;= 0)</a:t>
            </a:r>
          </a:p>
          <a:p>
            <a:pPr eaLnBrk="1" hangingPunct="1"/>
            <a:r>
              <a:rPr lang="en-US" altLang="en-US" sz="1800" dirty="0">
                <a:latin typeface="Courier New" panose="02070309020205020404" pitchFamily="49" charset="0"/>
              </a:rPr>
              <a:t>    print(</a:t>
            </a:r>
            <a:r>
              <a:rPr lang="ja-JP" altLang="en-US" sz="1800" dirty="0">
                <a:latin typeface="Arial" panose="020B0604020202020204" pitchFamily="34" charset="0"/>
              </a:rPr>
              <a:t>“</a:t>
            </a:r>
            <a:r>
              <a:rPr lang="en-US" altLang="ja-JP" sz="1800" dirty="0">
                <a:latin typeface="Courier New" panose="02070309020205020404" pitchFamily="49" charset="0"/>
              </a:rPr>
              <a:t>y is positive</a:t>
            </a:r>
            <a:r>
              <a:rPr lang="ja-JP" altLang="en-US" sz="1800" dirty="0">
                <a:latin typeface="Arial" panose="020B0604020202020204" pitchFamily="34" charset="0"/>
              </a:rPr>
              <a:t>”</a:t>
            </a:r>
            <a:r>
              <a:rPr lang="en-US" altLang="ja-JP" sz="1800" dirty="0">
                <a:latin typeface="Courier New" panose="02070309020205020404" pitchFamily="49" charset="0"/>
              </a:rPr>
              <a:t>);</a:t>
            </a:r>
          </a:p>
          <a:p>
            <a:pPr eaLnBrk="1" hangingPunct="1"/>
            <a:r>
              <a:rPr lang="en-US" altLang="en-US" sz="1800" dirty="0">
                <a:latin typeface="Courier New" panose="02070309020205020404" pitchFamily="49" charset="0"/>
              </a:rPr>
              <a:t>  else</a:t>
            </a:r>
          </a:p>
          <a:p>
            <a:pPr lvl="1" eaLnBrk="1" hangingPunct="1"/>
            <a:r>
              <a:rPr lang="en-US" altLang="en-US" sz="1800" dirty="0">
                <a:latin typeface="Courier New" panose="02070309020205020404" pitchFamily="49" charset="0"/>
              </a:rPr>
              <a:t> print(</a:t>
            </a:r>
            <a:r>
              <a:rPr lang="ja-JP" altLang="en-US" sz="1800" dirty="0">
                <a:latin typeface="Arial" panose="020B0604020202020204" pitchFamily="34" charset="0"/>
              </a:rPr>
              <a:t>“</a:t>
            </a:r>
            <a:r>
              <a:rPr lang="en-US" altLang="ja-JP" sz="1800" dirty="0">
                <a:latin typeface="Courier New" panose="02070309020205020404" pitchFamily="49" charset="0"/>
              </a:rPr>
              <a:t>y is negative</a:t>
            </a:r>
            <a:r>
              <a:rPr lang="ja-JP" altLang="en-US" sz="1800" dirty="0">
                <a:latin typeface="Arial" panose="020B0604020202020204" pitchFamily="34" charset="0"/>
              </a:rPr>
              <a:t>”</a:t>
            </a:r>
            <a:r>
              <a:rPr lang="en-US" altLang="ja-JP" sz="1800" dirty="0">
                <a:latin typeface="Courier New" panose="02070309020205020404" pitchFamily="49" charset="0"/>
              </a:rPr>
              <a:t>);</a:t>
            </a:r>
          </a:p>
          <a:p>
            <a:pPr eaLnBrk="1" hangingPunct="1"/>
            <a:r>
              <a:rPr lang="en-US" altLang="en-US" sz="1800" dirty="0">
                <a:latin typeface="Courier New" panose="02070309020205020404" pitchFamily="49" charset="0"/>
              </a:rPr>
              <a:t>}</a:t>
            </a:r>
          </a:p>
          <a:p>
            <a:pPr eaLnBrk="1" hangingPunct="1"/>
            <a:endParaRPr lang="en-US" altLang="en-US" sz="1800" dirty="0">
              <a:latin typeface="Courier New" panose="02070309020205020404" pitchFamily="49" charset="0"/>
            </a:endParaRPr>
          </a:p>
        </p:txBody>
      </p:sp>
      <p:sp>
        <p:nvSpPr>
          <p:cNvPr id="5" name="Text Box 4"/>
          <p:cNvSpPr txBox="1">
            <a:spLocks noChangeArrowheads="1"/>
          </p:cNvSpPr>
          <p:nvPr/>
        </p:nvSpPr>
        <p:spPr bwMode="auto">
          <a:xfrm>
            <a:off x="6248400" y="914400"/>
            <a:ext cx="5141883" cy="3970318"/>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txBody>
          <a:bodyPr wrap="squar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a:lstStyle>
          <a:p>
            <a:pPr>
              <a:defRPr/>
            </a:pPr>
            <a:r>
              <a:rPr lang="en-US" sz="1800" dirty="0">
                <a:latin typeface="Times New Roman" charset="0"/>
                <a:ea typeface="ＭＳ Ｐゴシック" charset="0"/>
              </a:rPr>
              <a:t>Following test set will give us </a:t>
            </a:r>
            <a:r>
              <a:rPr lang="en-US" sz="1800" dirty="0" smtClean="0">
                <a:latin typeface="Times New Roman" charset="0"/>
                <a:ea typeface="ＭＳ Ｐゴシック" charset="0"/>
              </a:rPr>
              <a:t>statement coverage</a:t>
            </a:r>
            <a:r>
              <a:rPr lang="en-US" sz="1800" dirty="0">
                <a:latin typeface="Times New Roman" charset="0"/>
                <a:ea typeface="ＭＳ Ｐゴシック" charset="0"/>
              </a:rPr>
              <a:t>:</a:t>
            </a:r>
          </a:p>
          <a:p>
            <a:pPr>
              <a:defRPr/>
            </a:pPr>
            <a:r>
              <a:rPr lang="en-US" sz="1800" dirty="0">
                <a:latin typeface="Times New Roman" charset="0"/>
                <a:ea typeface="ＭＳ Ｐゴシック" charset="0"/>
              </a:rPr>
              <a:t>T</a:t>
            </a:r>
            <a:r>
              <a:rPr lang="en-US" sz="1800" baseline="-25000" dirty="0">
                <a:latin typeface="Times New Roman" charset="0"/>
                <a:ea typeface="ＭＳ Ｐゴシック" charset="0"/>
              </a:rPr>
              <a:t>1</a:t>
            </a:r>
            <a:r>
              <a:rPr lang="en-US" sz="1800" dirty="0">
                <a:latin typeface="Times New Roman" charset="0"/>
                <a:ea typeface="ＭＳ Ｐゴシック" charset="0"/>
              </a:rPr>
              <a:t> = </a:t>
            </a:r>
            <a:r>
              <a:rPr lang="en-US" sz="1800" dirty="0" smtClean="0">
                <a:latin typeface="Times New Roman" charset="0"/>
                <a:ea typeface="ＭＳ Ｐゴシック" charset="0"/>
              </a:rPr>
              <a:t>{</a:t>
            </a:r>
          </a:p>
          <a:p>
            <a:pPr>
              <a:defRPr/>
            </a:pPr>
            <a:r>
              <a:rPr lang="en-US" sz="1800" dirty="0" smtClean="0">
                <a:latin typeface="Times New Roman" charset="0"/>
                <a:ea typeface="ＭＳ Ｐゴシック" charset="0"/>
              </a:rPr>
              <a:t>(</a:t>
            </a:r>
            <a:r>
              <a:rPr lang="en-US" sz="1800" dirty="0">
                <a:latin typeface="Times New Roman" charset="0"/>
                <a:ea typeface="ＭＳ Ｐゴシック" charset="0"/>
              </a:rPr>
              <a:t>x=12,y=5), (x= </a:t>
            </a:r>
            <a:r>
              <a:rPr lang="en-US" sz="1800" dirty="0">
                <a:latin typeface="Times New Roman" charset="0"/>
                <a:ea typeface="ＭＳ Ｐゴシック" charset="0"/>
                <a:cs typeface="Times New Roman" charset="0"/>
                <a:sym typeface="Symbol" charset="0"/>
              </a:rPr>
              <a:t></a:t>
            </a:r>
            <a:r>
              <a:rPr lang="en-US" sz="1800" dirty="0">
                <a:latin typeface="Times New Roman" charset="0"/>
                <a:ea typeface="ＭＳ Ｐゴシック" charset="0"/>
              </a:rPr>
              <a:t>1,y=35),</a:t>
            </a:r>
          </a:p>
          <a:p>
            <a:pPr>
              <a:defRPr/>
            </a:pPr>
            <a:r>
              <a:rPr lang="en-US" sz="1800" dirty="0">
                <a:latin typeface="Times New Roman" charset="0"/>
                <a:ea typeface="ＭＳ Ｐゴシック" charset="0"/>
              </a:rPr>
              <a:t>(x=115,y=</a:t>
            </a:r>
            <a:r>
              <a:rPr lang="en-US" sz="1800" dirty="0">
                <a:latin typeface="Times New Roman" charset="0"/>
                <a:ea typeface="ＭＳ Ｐゴシック" charset="0"/>
                <a:cs typeface="Times New Roman" charset="0"/>
                <a:sym typeface="Symbol" charset="0"/>
              </a:rPr>
              <a:t></a:t>
            </a:r>
            <a:r>
              <a:rPr lang="en-US" sz="1800" dirty="0">
                <a:latin typeface="Times New Roman" charset="0"/>
                <a:ea typeface="ＭＳ Ｐゴシック" charset="0"/>
              </a:rPr>
              <a:t>13),(x=</a:t>
            </a:r>
            <a:r>
              <a:rPr lang="en-US" sz="1800" dirty="0">
                <a:latin typeface="Times New Roman" charset="0"/>
                <a:ea typeface="ＭＳ Ｐゴシック" charset="0"/>
                <a:cs typeface="Times New Roman" charset="0"/>
                <a:sym typeface="Symbol" charset="0"/>
              </a:rPr>
              <a:t></a:t>
            </a:r>
            <a:r>
              <a:rPr lang="en-US" sz="1800" dirty="0">
                <a:latin typeface="Times New Roman" charset="0"/>
                <a:ea typeface="ＭＳ Ｐゴシック" charset="0"/>
              </a:rPr>
              <a:t>91,y= </a:t>
            </a:r>
            <a:r>
              <a:rPr lang="en-US" sz="1800" dirty="0">
                <a:latin typeface="Times New Roman" charset="0"/>
                <a:ea typeface="ＭＳ Ｐゴシック" charset="0"/>
                <a:cs typeface="Times New Roman" charset="0"/>
                <a:sym typeface="Symbol" charset="0"/>
              </a:rPr>
              <a:t></a:t>
            </a:r>
            <a:r>
              <a:rPr lang="en-US" sz="1800" dirty="0">
                <a:latin typeface="Times New Roman" charset="0"/>
                <a:ea typeface="ＭＳ Ｐゴシック" charset="0"/>
              </a:rPr>
              <a:t>2</a:t>
            </a:r>
            <a:r>
              <a:rPr lang="en-US" sz="1800" dirty="0" smtClean="0">
                <a:latin typeface="Times New Roman" charset="0"/>
                <a:ea typeface="ＭＳ Ｐゴシック" charset="0"/>
              </a:rPr>
              <a:t>)</a:t>
            </a:r>
          </a:p>
          <a:p>
            <a:pPr>
              <a:defRPr/>
            </a:pPr>
            <a:r>
              <a:rPr lang="en-US" sz="1800" dirty="0" smtClean="0">
                <a:latin typeface="Times New Roman" charset="0"/>
                <a:ea typeface="ＭＳ Ｐゴシック" charset="0"/>
              </a:rPr>
              <a:t>}</a:t>
            </a:r>
            <a:endParaRPr lang="en-US" sz="1800" dirty="0">
              <a:latin typeface="Times New Roman" charset="0"/>
              <a:ea typeface="ＭＳ Ｐゴシック" charset="0"/>
            </a:endParaRPr>
          </a:p>
          <a:p>
            <a:pPr>
              <a:defRPr/>
            </a:pPr>
            <a:endParaRPr lang="en-US" sz="1800" dirty="0">
              <a:latin typeface="Times New Roman" charset="0"/>
              <a:ea typeface="ＭＳ Ｐゴシック" charset="0"/>
            </a:endParaRPr>
          </a:p>
          <a:p>
            <a:pPr>
              <a:defRPr/>
            </a:pPr>
            <a:r>
              <a:rPr lang="en-US" sz="1800" dirty="0">
                <a:latin typeface="Times New Roman" charset="0"/>
                <a:ea typeface="ＭＳ Ｐゴシック" charset="0"/>
              </a:rPr>
              <a:t>There are smaller test cases which will</a:t>
            </a:r>
          </a:p>
          <a:p>
            <a:pPr>
              <a:defRPr/>
            </a:pPr>
            <a:r>
              <a:rPr lang="en-US" sz="1800" dirty="0">
                <a:latin typeface="Times New Roman" charset="0"/>
                <a:ea typeface="ＭＳ Ｐゴシック" charset="0"/>
              </a:rPr>
              <a:t>give us statement coverage too:</a:t>
            </a:r>
          </a:p>
          <a:p>
            <a:pPr>
              <a:defRPr/>
            </a:pPr>
            <a:r>
              <a:rPr lang="en-US" sz="1800" dirty="0">
                <a:latin typeface="Times New Roman" charset="0"/>
                <a:ea typeface="ＭＳ Ｐゴシック" charset="0"/>
              </a:rPr>
              <a:t>T</a:t>
            </a:r>
            <a:r>
              <a:rPr lang="en-US" sz="1800" baseline="-25000" dirty="0">
                <a:latin typeface="Times New Roman" charset="0"/>
                <a:ea typeface="ＭＳ Ｐゴシック" charset="0"/>
              </a:rPr>
              <a:t>2</a:t>
            </a:r>
            <a:r>
              <a:rPr lang="en-US" sz="1800" dirty="0">
                <a:latin typeface="Times New Roman" charset="0"/>
                <a:ea typeface="ＭＳ Ｐゴシック" charset="0"/>
              </a:rPr>
              <a:t> = </a:t>
            </a:r>
            <a:r>
              <a:rPr lang="en-US" sz="1800" dirty="0" smtClean="0">
                <a:latin typeface="Times New Roman" charset="0"/>
                <a:ea typeface="ＭＳ Ｐゴシック" charset="0"/>
              </a:rPr>
              <a:t>{</a:t>
            </a:r>
          </a:p>
          <a:p>
            <a:pPr>
              <a:defRPr/>
            </a:pPr>
            <a:r>
              <a:rPr lang="en-US" sz="1800" dirty="0" smtClean="0">
                <a:latin typeface="Times New Roman" charset="0"/>
                <a:ea typeface="ＭＳ Ｐゴシック" charset="0"/>
              </a:rPr>
              <a:t>(</a:t>
            </a:r>
            <a:r>
              <a:rPr lang="en-US" sz="1800" dirty="0">
                <a:latin typeface="Times New Roman" charset="0"/>
                <a:ea typeface="ＭＳ Ｐゴシック" charset="0"/>
              </a:rPr>
              <a:t>x=12,y= </a:t>
            </a:r>
            <a:r>
              <a:rPr lang="en-US" sz="1800" dirty="0">
                <a:latin typeface="Times New Roman" charset="0"/>
                <a:ea typeface="ＭＳ Ｐゴシック" charset="0"/>
                <a:cs typeface="Times New Roman" charset="0"/>
                <a:sym typeface="Symbol" charset="0"/>
              </a:rPr>
              <a:t></a:t>
            </a:r>
            <a:r>
              <a:rPr lang="en-US" sz="1800" dirty="0">
                <a:latin typeface="Times New Roman" charset="0"/>
                <a:ea typeface="ＭＳ Ｐゴシック" charset="0"/>
              </a:rPr>
              <a:t> 5), (x= </a:t>
            </a:r>
            <a:r>
              <a:rPr lang="en-US" sz="1800" dirty="0">
                <a:latin typeface="Times New Roman" charset="0"/>
                <a:ea typeface="ＭＳ Ｐゴシック" charset="0"/>
                <a:cs typeface="Times New Roman" charset="0"/>
                <a:sym typeface="Symbol" charset="0"/>
              </a:rPr>
              <a:t></a:t>
            </a:r>
            <a:r>
              <a:rPr lang="en-US" sz="1800" dirty="0">
                <a:latin typeface="Times New Roman" charset="0"/>
                <a:ea typeface="ＭＳ Ｐゴシック" charset="0"/>
              </a:rPr>
              <a:t>1,y=35</a:t>
            </a:r>
            <a:r>
              <a:rPr lang="en-US" sz="1800" dirty="0" smtClean="0">
                <a:latin typeface="Times New Roman" charset="0"/>
                <a:ea typeface="ＭＳ Ｐゴシック" charset="0"/>
              </a:rPr>
              <a:t>)</a:t>
            </a:r>
          </a:p>
          <a:p>
            <a:pPr>
              <a:defRPr/>
            </a:pPr>
            <a:r>
              <a:rPr lang="en-US" sz="1800" dirty="0" smtClean="0">
                <a:latin typeface="Times New Roman" charset="0"/>
                <a:ea typeface="ＭＳ Ｐゴシック" charset="0"/>
              </a:rPr>
              <a:t>}</a:t>
            </a:r>
            <a:endParaRPr lang="en-US" sz="1800" dirty="0">
              <a:latin typeface="Times New Roman" charset="0"/>
              <a:ea typeface="ＭＳ Ｐゴシック" charset="0"/>
            </a:endParaRPr>
          </a:p>
          <a:p>
            <a:pPr>
              <a:defRPr/>
            </a:pPr>
            <a:endParaRPr lang="en-US" sz="1800" dirty="0" smtClean="0">
              <a:latin typeface="Times New Roman" charset="0"/>
              <a:ea typeface="ＭＳ Ｐゴシック" charset="0"/>
            </a:endParaRPr>
          </a:p>
          <a:p>
            <a:pPr>
              <a:defRPr/>
            </a:pPr>
            <a:r>
              <a:rPr lang="en-US" sz="1800" dirty="0" smtClean="0">
                <a:latin typeface="Times New Roman" charset="0"/>
                <a:ea typeface="ＭＳ Ｐゴシック" charset="0"/>
              </a:rPr>
              <a:t>Which is correct ?</a:t>
            </a:r>
          </a:p>
          <a:p>
            <a:pPr>
              <a:defRPr/>
            </a:pPr>
            <a:endParaRPr lang="en-US" sz="1800" dirty="0">
              <a:latin typeface="Times New Roman" charset="0"/>
              <a:ea typeface="ＭＳ Ｐゴシック" charset="0"/>
            </a:endParaRPr>
          </a:p>
        </p:txBody>
      </p:sp>
    </p:spTree>
    <p:extLst>
      <p:ext uri="{BB962C8B-B14F-4D97-AF65-F5344CB8AC3E}">
        <p14:creationId xmlns:p14="http://schemas.microsoft.com/office/powerpoint/2010/main" val="21606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CS 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1267</Words>
  <Application>Microsoft Office PowerPoint</Application>
  <PresentationFormat>Widescreen</PresentationFormat>
  <Paragraphs>230</Paragraphs>
  <Slides>20</Slides>
  <Notes>0</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20</vt:i4>
      </vt:variant>
    </vt:vector>
  </HeadingPairs>
  <TitlesOfParts>
    <vt:vector size="35" baseType="lpstr">
      <vt:lpstr>ＭＳ Ｐゴシック</vt:lpstr>
      <vt:lpstr>Myriad Pro</vt:lpstr>
      <vt:lpstr>Arial</vt:lpstr>
      <vt:lpstr>Calibri</vt:lpstr>
      <vt:lpstr>Calibri Light</vt:lpstr>
      <vt:lpstr>Courier New</vt:lpstr>
      <vt:lpstr>Lucida Sans Typewriter</vt:lpstr>
      <vt:lpstr>Segoe UI</vt:lpstr>
      <vt:lpstr>Symbol</vt:lpstr>
      <vt:lpstr>Times</vt:lpstr>
      <vt:lpstr>Times New Roman</vt:lpstr>
      <vt:lpstr>Wingdings</vt:lpstr>
      <vt:lpstr>TCS Presentation_Template</vt:lpstr>
      <vt:lpstr>Custom Design</vt:lpstr>
      <vt:lpstr>6_TCS_Presentation Template</vt:lpstr>
      <vt:lpstr>Software Testing – Quality Assurance</vt:lpstr>
      <vt:lpstr>Agenda</vt:lpstr>
      <vt:lpstr>Unit Testing</vt:lpstr>
      <vt:lpstr>What is Unit Testing</vt:lpstr>
      <vt:lpstr>Importance Of Unit Testing  </vt:lpstr>
      <vt:lpstr>Of course .. Cost Effective</vt:lpstr>
      <vt:lpstr>Unit Testing     ..contd.</vt:lpstr>
      <vt:lpstr>Coverage Testing</vt:lpstr>
      <vt:lpstr>Statement Coverage</vt:lpstr>
      <vt:lpstr>Statement Vs Branch Coverage</vt:lpstr>
      <vt:lpstr>Path Coverage</vt:lpstr>
      <vt:lpstr>Condition Coverage</vt:lpstr>
      <vt:lpstr>Boundary Value Testing</vt:lpstr>
      <vt:lpstr>Example For Boundary Value Testing</vt:lpstr>
      <vt:lpstr>Smoke Testing</vt:lpstr>
      <vt:lpstr>Scope Of Smoke Testing</vt:lpstr>
      <vt:lpstr>Process Of Smoke Testing</vt:lpstr>
      <vt:lpstr>Sanity Testing</vt:lpstr>
      <vt:lpstr>Smoke Testing Vs Sanity Testing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2017-04-08T03:37:39Z</dcterms:created>
  <dcterms:modified xsi:type="dcterms:W3CDTF">2017-05-02T01:39:56Z</dcterms:modified>
</cp:coreProperties>
</file>