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4"/>
  </p:notesMasterIdLst>
  <p:handoutMasterIdLst>
    <p:handoutMasterId r:id="rId15"/>
  </p:handoutMasterIdLst>
  <p:sldIdLst>
    <p:sldId id="425" r:id="rId5"/>
    <p:sldId id="258" r:id="rId6"/>
    <p:sldId id="444" r:id="rId7"/>
    <p:sldId id="445" r:id="rId8"/>
    <p:sldId id="446" r:id="rId9"/>
    <p:sldId id="447" r:id="rId10"/>
    <p:sldId id="448" r:id="rId11"/>
    <p:sldId id="449" r:id="rId12"/>
    <p:sldId id="305" r:id="rId13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>
        <p:scale>
          <a:sx n="100" d="100"/>
          <a:sy n="100" d="100"/>
        </p:scale>
        <p:origin x="-276" y="-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BA17669-0BBF-4AEA-8ADE-4226FC5D4C3B}" type="slidenum">
              <a:rPr lang="en-US" altLang="en-US">
                <a:latin typeface="Arial" panose="020B0604020202020204" pitchFamily="34" charset="0"/>
              </a:rPr>
              <a:pPr algn="r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8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9438BD81-E6C3-4A03-B830-F662C4312160}" type="slidenum">
              <a:rPr lang="en-US" altLang="en-US">
                <a:latin typeface="Arial" panose="020B0604020202020204" pitchFamily="34" charset="0"/>
              </a:rPr>
              <a:pPr algn="r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CE2BB69-F5B0-4173-90DE-9CB2BB5EE3EC}" type="slidenum">
              <a:rPr lang="en-US" altLang="en-US">
                <a:latin typeface="Arial" panose="020B0604020202020204" pitchFamily="34" charset="0"/>
              </a:rPr>
              <a:pPr algn="r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4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358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04" name="Slide Number Placeholder 3"/>
          <p:cNvSpPr txBox="1">
            <a:spLocks noGrp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E12DE37A-EE42-49D7-AD1B-5054C0DA75EF}" type="slidenum">
              <a:rPr lang="en-US" altLang="en-US" sz="1200" b="0"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9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294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4916" name="Slide Number Placeholder 3"/>
          <p:cNvSpPr txBox="1">
            <a:spLocks noGrp="1"/>
          </p:cNvSpPr>
          <p:nvPr/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03B46972-D15A-4F79-AB24-620B5CE0E1A2}" type="slidenum">
              <a:rPr lang="en-US" altLang="en-US" sz="1200" b="0">
                <a:latin typeface="Arial" panose="020B0604020202020204" pitchFamily="34" charset="0"/>
              </a:rPr>
              <a:pPr algn="r" eaLnBrk="1" hangingPunct="1"/>
              <a:t>7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5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9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1" y="1752600"/>
            <a:ext cx="523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5651" y="3962400"/>
            <a:ext cx="523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C1CF9-5B44-4023-91B4-B0CDF4FDCCE2}" type="datetime1">
              <a:rPr lang="en-US" altLang="en-US"/>
              <a:pPr/>
              <a:t>5/9/2017</a:t>
            </a:fld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©Cayetano Technology Group-</a:t>
            </a:r>
            <a:fld id="{52F8FE03-27D3-422C-A9B9-C6394B8AF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2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D354E-563A-4747-8E52-C302909F4AC9}" type="datetime1">
              <a:rPr lang="en-US" altLang="en-US"/>
              <a:pPr/>
              <a:t>5/9/2017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©Cayetano Technology Group-</a:t>
            </a:r>
            <a:fld id="{2BE33754-8789-4504-B004-AB0EE23B5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  <p:sldLayoutId id="2147484963" r:id="rId12"/>
    <p:sldLayoutId id="214748496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  <a:p>
            <a:pPr eaLnBrk="1" hangingPunct="1"/>
            <a:r>
              <a:rPr lang="zh-TW" alt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測試規劃科</a:t>
            </a:r>
            <a:r>
              <a:rPr lang="en-US" altLang="zh-TW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(Quality Assurance)</a:t>
            </a:r>
            <a:endParaRPr lang="zh-TW" alt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351088" y="981076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Web Service Testing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Evolution of Software Architecture.</a:t>
            </a:r>
          </a:p>
          <a:p>
            <a:r>
              <a:rPr lang="en-US" sz="2000" dirty="0" smtClean="0"/>
              <a:t>What is SOA ?</a:t>
            </a:r>
          </a:p>
          <a:p>
            <a:r>
              <a:rPr lang="en-US" sz="2000" dirty="0" smtClean="0"/>
              <a:t> What </a:t>
            </a:r>
            <a:r>
              <a:rPr lang="en-US" sz="2000" dirty="0"/>
              <a:t>is </a:t>
            </a:r>
            <a:r>
              <a:rPr lang="en-US" sz="2000" dirty="0" smtClean="0"/>
              <a:t>an API ?</a:t>
            </a:r>
          </a:p>
          <a:p>
            <a:r>
              <a:rPr lang="en-US" sz="2000" dirty="0" smtClean="0"/>
              <a:t>What is a Web Service ?</a:t>
            </a:r>
          </a:p>
          <a:p>
            <a:r>
              <a:rPr lang="en-US" sz="2000" dirty="0" smtClean="0"/>
              <a:t>Types of Web services</a:t>
            </a:r>
          </a:p>
          <a:p>
            <a:pPr lvl="1"/>
            <a:r>
              <a:rPr lang="en-US" sz="1600" dirty="0" smtClean="0"/>
              <a:t>SOAP (WSDL)</a:t>
            </a:r>
          </a:p>
          <a:p>
            <a:pPr lvl="1"/>
            <a:r>
              <a:rPr lang="en-US" sz="1600" dirty="0" smtClean="0"/>
              <a:t>REST (JSON)</a:t>
            </a:r>
          </a:p>
          <a:p>
            <a:r>
              <a:rPr lang="en-US" sz="2000" dirty="0" smtClean="0"/>
              <a:t>Web Service Topology</a:t>
            </a:r>
          </a:p>
          <a:p>
            <a:endParaRPr lang="en-US" sz="24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50414201-98FC-4DEF-B475-8E9AD3D4C0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Client/Server Architecture</a:t>
            </a:r>
            <a:endParaRPr lang="en-US" altLang="en-US" sz="3200" dirty="0"/>
          </a:p>
        </p:txBody>
      </p:sp>
      <p:sp>
        <p:nvSpPr>
          <p:cNvPr id="40964" name="Rectangle 10"/>
          <p:cNvSpPr>
            <a:spLocks noGrp="1" noChangeArrowheads="1"/>
          </p:cNvSpPr>
          <p:nvPr>
            <p:ph type="body" sz="half" idx="3"/>
          </p:nvPr>
        </p:nvSpPr>
        <p:spPr>
          <a:xfrm>
            <a:off x="5791200" y="1752600"/>
            <a:ext cx="4300538" cy="990600"/>
          </a:xfrm>
        </p:spPr>
        <p:txBody>
          <a:bodyPr/>
          <a:lstStyle/>
          <a:p>
            <a:pPr marL="469900" indent="-46990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kumimoji="1" lang="en-US" altLang="en-US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Data and functionality typically reside on more than one system (and application)</a:t>
            </a:r>
          </a:p>
        </p:txBody>
      </p:sp>
      <p:pic>
        <p:nvPicPr>
          <p:cNvPr id="40965" name="Picture 11" descr="01_0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76400"/>
            <a:ext cx="3429000" cy="1371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66" name="Picture 12" descr="01_0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124200"/>
            <a:ext cx="3429000" cy="14287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67" name="Picture 13" descr="01_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48200"/>
            <a:ext cx="34290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8" name="Rectangle 17"/>
          <p:cNvSpPr>
            <a:spLocks noChangeArrowheads="1"/>
          </p:cNvSpPr>
          <p:nvPr/>
        </p:nvSpPr>
        <p:spPr bwMode="auto">
          <a:xfrm>
            <a:off x="5791200" y="3352800"/>
            <a:ext cx="43005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/>
              <a:t>Applications need to be able to “talk to each other”</a:t>
            </a:r>
            <a:endParaRPr lang="en-US" altLang="en-US" dirty="0"/>
          </a:p>
        </p:txBody>
      </p:sp>
      <p:sp>
        <p:nvSpPr>
          <p:cNvPr id="40969" name="Rectangle 18"/>
          <p:cNvSpPr>
            <a:spLocks noChangeArrowheads="1"/>
          </p:cNvSpPr>
          <p:nvPr/>
        </p:nvSpPr>
        <p:spPr bwMode="auto">
          <a:xfrm>
            <a:off x="5715000" y="4648200"/>
            <a:ext cx="43005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smtClean="0"/>
              <a:t>Proprietary </a:t>
            </a:r>
            <a:r>
              <a:rPr lang="en-US" altLang="en-US" sz="2000" dirty="0"/>
              <a:t>or custom communication interfaces between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6997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CC8A7098-6D4B-4E87-ABCA-9F8BC54AD19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6233" y="304802"/>
            <a:ext cx="10668000" cy="771424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N- Tier Architecture</a:t>
            </a:r>
            <a:endParaRPr lang="en-US" altLang="en-US" sz="3200" dirty="0"/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7428284" y="1752600"/>
            <a:ext cx="39243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Tier1  </a:t>
            </a:r>
            <a:r>
              <a:rPr lang="en-US" altLang="en-US" sz="2000" dirty="0"/>
              <a:t>belongs to traditional Web browsers and Web-centric applications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Tier 2 runs on any server that can support HTTP and CORBA clients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CORBA objects, like EJBs, encapsulate business logic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Tier 3 consists of almost anything a CORBA object can access</a:t>
            </a:r>
          </a:p>
        </p:txBody>
      </p:sp>
      <p:pic>
        <p:nvPicPr>
          <p:cNvPr id="43013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3472" y="1412776"/>
            <a:ext cx="5133528" cy="4683219"/>
          </a:xfrm>
          <a:noFill/>
        </p:spPr>
      </p:pic>
    </p:spTree>
    <p:extLst>
      <p:ext uri="{BB962C8B-B14F-4D97-AF65-F5344CB8AC3E}">
        <p14:creationId xmlns:p14="http://schemas.microsoft.com/office/powerpoint/2010/main" val="2485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1DBB866B-D6A3-4837-8C35-1941C02783A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766233" y="116632"/>
            <a:ext cx="10668000" cy="88339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SOA: The </a:t>
            </a:r>
            <a:r>
              <a:rPr lang="en-US" altLang="en-US" sz="3200" dirty="0" smtClean="0"/>
              <a:t>Idea </a:t>
            </a:r>
            <a:r>
              <a:rPr lang="en-US" altLang="en-US" sz="3200" dirty="0"/>
              <a:t>of Open </a:t>
            </a:r>
            <a:r>
              <a:rPr lang="en-US" altLang="en-US" sz="3200" dirty="0" smtClean="0"/>
              <a:t>Interoperability</a:t>
            </a:r>
            <a:endParaRPr lang="en-US" altLang="en-US" sz="3200" dirty="0"/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5663953" y="1412776"/>
            <a:ext cx="5770280" cy="45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69900" indent="-4699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1600" dirty="0" smtClean="0"/>
              <a:t>An </a:t>
            </a:r>
            <a:r>
              <a:rPr lang="en-US" altLang="en-US" sz="1600" dirty="0"/>
              <a:t>IT architecture composed of software that has been exposed as “Services” – i.e. invoked on demand using a standard communication protocol</a:t>
            </a:r>
            <a:r>
              <a:rPr lang="en-US" altLang="en-US" sz="16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1600" dirty="0"/>
              <a:t>“Web Services” – software available as a “service” using Internet protocols.  </a:t>
            </a: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1600" dirty="0"/>
              <a:t>One software application talking to another using a standards-based (i.e. non-proprietary) language over a standards-based communication protocol</a:t>
            </a:r>
            <a:r>
              <a:rPr lang="en-US" altLang="en-US" sz="16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1600" dirty="0"/>
              <a:t>Universal “Dial Tone” between software </a:t>
            </a:r>
            <a:r>
              <a:rPr lang="en-US" altLang="en-US" sz="1600" dirty="0" smtClean="0"/>
              <a:t>applications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1600" dirty="0"/>
              <a:t>An IT architecture that enables “loose coupling” of applications</a:t>
            </a:r>
          </a:p>
        </p:txBody>
      </p:sp>
      <p:pic>
        <p:nvPicPr>
          <p:cNvPr id="44039" name="Picture 10" descr="02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676400"/>
            <a:ext cx="4824537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11" descr="02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3733800"/>
            <a:ext cx="4824536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A56E3A23-EE8F-4AF6-83D2-A62D2EFD98B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7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624"/>
            <a:ext cx="10972800" cy="63408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Core SOA Definitions</a:t>
            </a:r>
          </a:p>
        </p:txBody>
      </p:sp>
      <p:sp>
        <p:nvSpPr>
          <p:cNvPr id="3573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68761"/>
            <a:ext cx="10972800" cy="48574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900" b="1" dirty="0"/>
              <a:t>XML</a:t>
            </a:r>
            <a:r>
              <a:rPr lang="en-US" altLang="en-US" sz="1900" dirty="0"/>
              <a:t> – Extensible Markup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 b="1" dirty="0"/>
              <a:t>SOAP</a:t>
            </a:r>
            <a:r>
              <a:rPr lang="en-US" altLang="en-US" sz="1900" dirty="0"/>
              <a:t> – Simple Object Access Protocol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 b="1" dirty="0"/>
              <a:t>WSDL</a:t>
            </a:r>
            <a:r>
              <a:rPr lang="en-US" altLang="en-US" sz="1900" dirty="0"/>
              <a:t> – Web Services Description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 b="1" dirty="0"/>
              <a:t>UDDI</a:t>
            </a:r>
            <a:r>
              <a:rPr lang="en-US" altLang="en-US" sz="1900" dirty="0"/>
              <a:t> - Universal Description, Discovery and Integration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 b="1" dirty="0"/>
              <a:t>ESB – </a:t>
            </a:r>
            <a:r>
              <a:rPr lang="en-US" altLang="en-US" sz="1900" dirty="0"/>
              <a:t>Enterprise Service Bus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900" dirty="0"/>
              <a:t>Key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Network Transparency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Virtualized endpoint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Self-describing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Universally discoverable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Universally understood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Machine to machine interaction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</p:txBody>
      </p:sp>
      <p:sp>
        <p:nvSpPr>
          <p:cNvPr id="357381" name="Text Box 20"/>
          <p:cNvSpPr txBox="1">
            <a:spLocks noChangeArrowheads="1"/>
          </p:cNvSpPr>
          <p:nvPr/>
        </p:nvSpPr>
        <p:spPr bwMode="auto">
          <a:xfrm>
            <a:off x="2057400" y="5943600"/>
            <a:ext cx="803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000"/>
              <a:t>Source: H. Taylor, “</a:t>
            </a:r>
            <a:r>
              <a:rPr lang="en-US" altLang="en-US" sz="1000" i="1"/>
              <a:t>Service-Oriented Architecture (SOA) 101 ‘What’s Hype, What’s Real?’“, Juniper Networks, Inc.,2007.</a:t>
            </a:r>
          </a:p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0172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D9C605C7-51E6-4D58-8287-4FC54A62629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9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SOA Usage &amp; Supporting Platforms</a:t>
            </a:r>
            <a:r>
              <a:rPr lang="en-US" altLang="en-US" smtClean="0"/>
              <a:t> </a:t>
            </a: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000"/>
              <a:t>SOA Usage</a:t>
            </a:r>
          </a:p>
          <a:p>
            <a:pPr lvl="1" eaLnBrk="1" hangingPunct="1"/>
            <a:r>
              <a:rPr lang="en-US" altLang="en-US" sz="1800"/>
              <a:t>B2B</a:t>
            </a:r>
          </a:p>
          <a:p>
            <a:pPr lvl="1" eaLnBrk="1" hangingPunct="1"/>
            <a:r>
              <a:rPr lang="en-US" altLang="en-US" sz="1800"/>
              <a:t>Enterprise Application Integration (EAI)</a:t>
            </a:r>
          </a:p>
          <a:p>
            <a:pPr lvl="1" eaLnBrk="1" hangingPunct="1"/>
            <a:r>
              <a:rPr lang="en-US" altLang="en-US" sz="1800"/>
              <a:t>Application to Application</a:t>
            </a:r>
          </a:p>
          <a:p>
            <a:pPr lvl="1" eaLnBrk="1" hangingPunct="1"/>
            <a:r>
              <a:rPr lang="en-US" altLang="en-US" sz="1800"/>
              <a:t>Government </a:t>
            </a:r>
          </a:p>
          <a:p>
            <a:pPr eaLnBrk="1" hangingPunct="1"/>
            <a:r>
              <a:rPr lang="en-US" altLang="en-US" sz="2000"/>
              <a:t>Major Players in SOA Space</a:t>
            </a:r>
          </a:p>
          <a:p>
            <a:pPr lvl="1" eaLnBrk="1" hangingPunct="1"/>
            <a:r>
              <a:rPr lang="en-US" altLang="en-US" sz="1800"/>
              <a:t>IBM: WebSphere SOA Product Suite</a:t>
            </a:r>
          </a:p>
          <a:p>
            <a:pPr lvl="1" eaLnBrk="1" hangingPunct="1"/>
            <a:r>
              <a:rPr lang="en-US" altLang="en-US" sz="1800"/>
              <a:t>BEA: Aqualogic (WebLogic)</a:t>
            </a:r>
          </a:p>
          <a:p>
            <a:pPr lvl="1" eaLnBrk="1" hangingPunct="1"/>
            <a:r>
              <a:rPr lang="en-US" altLang="en-US" sz="1800"/>
              <a:t>Oracle: Fusion Middleware</a:t>
            </a:r>
          </a:p>
          <a:p>
            <a:pPr lvl="1" eaLnBrk="1" hangingPunct="1"/>
            <a:r>
              <a:rPr lang="en-US" altLang="en-US" sz="1800"/>
              <a:t>Microsoft: .NET</a:t>
            </a:r>
          </a:p>
          <a:p>
            <a:pPr lvl="1" eaLnBrk="1" hangingPunct="1"/>
            <a:r>
              <a:rPr lang="en-US" altLang="en-US" sz="1800"/>
              <a:t>SAP: NetWeaver</a:t>
            </a:r>
          </a:p>
          <a:p>
            <a:pPr lvl="1" eaLnBrk="1" hangingPunct="1"/>
            <a:endParaRPr lang="en-US" altLang="en-US" sz="1800"/>
          </a:p>
        </p:txBody>
      </p:sp>
      <p:sp>
        <p:nvSpPr>
          <p:cNvPr id="293893" name="Text Box 20"/>
          <p:cNvSpPr txBox="1">
            <a:spLocks noChangeArrowheads="1"/>
          </p:cNvSpPr>
          <p:nvPr/>
        </p:nvSpPr>
        <p:spPr bwMode="auto">
          <a:xfrm>
            <a:off x="2057400" y="5943600"/>
            <a:ext cx="803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000"/>
              <a:t>Source: H. Taylor, “</a:t>
            </a:r>
            <a:r>
              <a:rPr lang="en-US" altLang="en-US" sz="1000" i="1"/>
              <a:t>Service-Oriented Architecture (SOA) 101 ‘What’s Hype, What’s Real?’“, Juniper Networks, Inc.,2007.</a:t>
            </a:r>
          </a:p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8038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9391AC94-FA6E-49B6-8732-EE59EEB105E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Sample Web Service Topology</a:t>
            </a:r>
          </a:p>
        </p:txBody>
      </p:sp>
      <p:sp>
        <p:nvSpPr>
          <p:cNvPr id="717827" name="AutoShape 3"/>
          <p:cNvSpPr>
            <a:spLocks noChangeArrowheads="1"/>
          </p:cNvSpPr>
          <p:nvPr/>
        </p:nvSpPr>
        <p:spPr bwMode="auto">
          <a:xfrm>
            <a:off x="4876800" y="3048000"/>
            <a:ext cx="2743200" cy="1752600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Internet</a:t>
            </a: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2743200" y="2590800"/>
            <a:ext cx="1524000" cy="457200"/>
          </a:xfrm>
          <a:prstGeom prst="rect">
            <a:avLst/>
          </a:prstGeom>
          <a:solidFill>
            <a:srgbClr val="76EEE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Organization 1</a:t>
            </a:r>
          </a:p>
        </p:txBody>
      </p:sp>
      <p:sp>
        <p:nvSpPr>
          <p:cNvPr id="717829" name="Rectangle 5"/>
          <p:cNvSpPr>
            <a:spLocks noChangeArrowheads="1"/>
          </p:cNvSpPr>
          <p:nvPr/>
        </p:nvSpPr>
        <p:spPr bwMode="auto">
          <a:xfrm>
            <a:off x="2667000" y="4114800"/>
            <a:ext cx="1524000" cy="457200"/>
          </a:xfrm>
          <a:prstGeom prst="rect">
            <a:avLst/>
          </a:prstGeom>
          <a:solidFill>
            <a:srgbClr val="76EEE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Organization 2</a:t>
            </a:r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5257800" y="2514600"/>
            <a:ext cx="1676400" cy="457200"/>
          </a:xfrm>
          <a:prstGeom prst="rect">
            <a:avLst/>
          </a:prstGeom>
          <a:solidFill>
            <a:srgbClr val="76EEE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Organization 3</a:t>
            </a:r>
          </a:p>
        </p:txBody>
      </p:sp>
      <p:sp>
        <p:nvSpPr>
          <p:cNvPr id="717831" name="Rectangle 7"/>
          <p:cNvSpPr>
            <a:spLocks noChangeArrowheads="1"/>
          </p:cNvSpPr>
          <p:nvPr/>
        </p:nvSpPr>
        <p:spPr bwMode="auto">
          <a:xfrm>
            <a:off x="8077200" y="2438400"/>
            <a:ext cx="1676400" cy="457200"/>
          </a:xfrm>
          <a:prstGeom prst="rect">
            <a:avLst/>
          </a:prstGeom>
          <a:solidFill>
            <a:srgbClr val="76EEE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Organization 4</a:t>
            </a:r>
          </a:p>
        </p:txBody>
      </p:sp>
      <p:sp>
        <p:nvSpPr>
          <p:cNvPr id="717832" name="Rectangle 8"/>
          <p:cNvSpPr>
            <a:spLocks noChangeArrowheads="1"/>
          </p:cNvSpPr>
          <p:nvPr/>
        </p:nvSpPr>
        <p:spPr bwMode="auto">
          <a:xfrm>
            <a:off x="2667000" y="4876800"/>
            <a:ext cx="1676400" cy="4572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Device 1</a:t>
            </a:r>
          </a:p>
        </p:txBody>
      </p:sp>
      <p:sp>
        <p:nvSpPr>
          <p:cNvPr id="717833" name="Rectangle 9"/>
          <p:cNvSpPr>
            <a:spLocks noChangeArrowheads="1"/>
          </p:cNvSpPr>
          <p:nvPr/>
        </p:nvSpPr>
        <p:spPr bwMode="auto">
          <a:xfrm>
            <a:off x="5410200" y="4876800"/>
            <a:ext cx="1524000" cy="457200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Device 2</a:t>
            </a:r>
          </a:p>
        </p:txBody>
      </p:sp>
      <p:sp>
        <p:nvSpPr>
          <p:cNvPr id="717834" name="Line 10"/>
          <p:cNvSpPr>
            <a:spLocks noChangeShapeType="1"/>
          </p:cNvSpPr>
          <p:nvPr/>
        </p:nvSpPr>
        <p:spPr bwMode="auto">
          <a:xfrm>
            <a:off x="4267200" y="2895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35" name="Line 11"/>
          <p:cNvSpPr>
            <a:spLocks noChangeShapeType="1"/>
          </p:cNvSpPr>
          <p:nvPr/>
        </p:nvSpPr>
        <p:spPr bwMode="auto">
          <a:xfrm flipV="1">
            <a:off x="4191000" y="39624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36" name="Line 12"/>
          <p:cNvSpPr>
            <a:spLocks noChangeShapeType="1"/>
          </p:cNvSpPr>
          <p:nvPr/>
        </p:nvSpPr>
        <p:spPr bwMode="auto">
          <a:xfrm flipV="1">
            <a:off x="3505200" y="41910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37" name="Line 13"/>
          <p:cNvSpPr>
            <a:spLocks noChangeShapeType="1"/>
          </p:cNvSpPr>
          <p:nvPr/>
        </p:nvSpPr>
        <p:spPr bwMode="auto">
          <a:xfrm>
            <a:off x="60960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 flipH="1">
            <a:off x="6705600" y="2895600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39" name="Rectangle 15"/>
          <p:cNvSpPr>
            <a:spLocks noChangeArrowheads="1"/>
          </p:cNvSpPr>
          <p:nvPr/>
        </p:nvSpPr>
        <p:spPr bwMode="auto">
          <a:xfrm>
            <a:off x="8382000" y="3581400"/>
            <a:ext cx="1219200" cy="4572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Appliance 1</a:t>
            </a:r>
          </a:p>
        </p:txBody>
      </p:sp>
      <p:sp>
        <p:nvSpPr>
          <p:cNvPr id="717840" name="Oval 16"/>
          <p:cNvSpPr>
            <a:spLocks noChangeArrowheads="1"/>
          </p:cNvSpPr>
          <p:nvPr/>
        </p:nvSpPr>
        <p:spPr bwMode="auto">
          <a:xfrm>
            <a:off x="2133600" y="1752601"/>
            <a:ext cx="914400" cy="665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</a:t>
            </a:r>
            <a:r>
              <a:rPr lang="en-US" altLang="en-US" sz="1200" baseline="-25000"/>
              <a:t> </a:t>
            </a:r>
            <a:r>
              <a:rPr lang="en-US" altLang="en-US" sz="1200" i="1" baseline="-25000"/>
              <a:t>1</a:t>
            </a:r>
          </a:p>
        </p:txBody>
      </p:sp>
      <p:sp>
        <p:nvSpPr>
          <p:cNvPr id="717841" name="Line 17"/>
          <p:cNvSpPr>
            <a:spLocks noChangeShapeType="1"/>
          </p:cNvSpPr>
          <p:nvPr/>
        </p:nvSpPr>
        <p:spPr bwMode="auto">
          <a:xfrm>
            <a:off x="2667000" y="2417764"/>
            <a:ext cx="30480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42" name="Oval 18"/>
          <p:cNvSpPr>
            <a:spLocks noChangeArrowheads="1"/>
          </p:cNvSpPr>
          <p:nvPr/>
        </p:nvSpPr>
        <p:spPr bwMode="auto">
          <a:xfrm>
            <a:off x="3505200" y="1752601"/>
            <a:ext cx="914400" cy="665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i="1" baseline="-25000"/>
              <a:t>N</a:t>
            </a:r>
          </a:p>
        </p:txBody>
      </p:sp>
      <p:sp>
        <p:nvSpPr>
          <p:cNvPr id="717843" name="Line 19"/>
          <p:cNvSpPr>
            <a:spLocks noChangeShapeType="1"/>
          </p:cNvSpPr>
          <p:nvPr/>
        </p:nvSpPr>
        <p:spPr bwMode="auto">
          <a:xfrm flipH="1">
            <a:off x="3581400" y="2417764"/>
            <a:ext cx="381000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44" name="Text Box 20"/>
          <p:cNvSpPr txBox="1">
            <a:spLocks noChangeArrowheads="1"/>
          </p:cNvSpPr>
          <p:nvPr/>
        </p:nvSpPr>
        <p:spPr bwMode="auto">
          <a:xfrm>
            <a:off x="2757488" y="1919288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 ….....</a:t>
            </a:r>
          </a:p>
        </p:txBody>
      </p:sp>
      <p:sp>
        <p:nvSpPr>
          <p:cNvPr id="717845" name="Oval 21"/>
          <p:cNvSpPr>
            <a:spLocks noChangeArrowheads="1"/>
          </p:cNvSpPr>
          <p:nvPr/>
        </p:nvSpPr>
        <p:spPr bwMode="auto">
          <a:xfrm>
            <a:off x="5029200" y="17526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i="1" baseline="-25000"/>
              <a:t>1</a:t>
            </a:r>
          </a:p>
        </p:txBody>
      </p:sp>
      <p:sp>
        <p:nvSpPr>
          <p:cNvPr id="717846" name="Line 22"/>
          <p:cNvSpPr>
            <a:spLocks noChangeShapeType="1"/>
          </p:cNvSpPr>
          <p:nvPr/>
        </p:nvSpPr>
        <p:spPr bwMode="auto">
          <a:xfrm>
            <a:off x="5562600" y="2362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47" name="Oval 23"/>
          <p:cNvSpPr>
            <a:spLocks noChangeArrowheads="1"/>
          </p:cNvSpPr>
          <p:nvPr/>
        </p:nvSpPr>
        <p:spPr bwMode="auto">
          <a:xfrm>
            <a:off x="6400800" y="17526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</a:t>
            </a:r>
            <a:r>
              <a:rPr lang="en-US" altLang="en-US" sz="1200" i="1" baseline="-25000"/>
              <a:t> M</a:t>
            </a:r>
          </a:p>
        </p:txBody>
      </p:sp>
      <p:sp>
        <p:nvSpPr>
          <p:cNvPr id="717848" name="Line 24"/>
          <p:cNvSpPr>
            <a:spLocks noChangeShapeType="1"/>
          </p:cNvSpPr>
          <p:nvPr/>
        </p:nvSpPr>
        <p:spPr bwMode="auto">
          <a:xfrm flipH="1">
            <a:off x="6324600" y="2362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49" name="Text Box 25"/>
          <p:cNvSpPr txBox="1">
            <a:spLocks noChangeArrowheads="1"/>
          </p:cNvSpPr>
          <p:nvPr/>
        </p:nvSpPr>
        <p:spPr bwMode="auto">
          <a:xfrm>
            <a:off x="5653088" y="1905000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 ….....</a:t>
            </a:r>
          </a:p>
        </p:txBody>
      </p:sp>
      <p:grpSp>
        <p:nvGrpSpPr>
          <p:cNvPr id="717850" name="Group 26"/>
          <p:cNvGrpSpPr>
            <a:grpSpLocks/>
          </p:cNvGrpSpPr>
          <p:nvPr/>
        </p:nvGrpSpPr>
        <p:grpSpPr bwMode="auto">
          <a:xfrm>
            <a:off x="2209800" y="3276600"/>
            <a:ext cx="2286000" cy="838200"/>
            <a:chOff x="384" y="1104"/>
            <a:chExt cx="1440" cy="528"/>
          </a:xfrm>
        </p:grpSpPr>
        <p:sp>
          <p:nvSpPr>
            <p:cNvPr id="717851" name="Oval 27"/>
            <p:cNvSpPr>
              <a:spLocks noChangeArrowheads="1"/>
            </p:cNvSpPr>
            <p:nvPr/>
          </p:nvSpPr>
          <p:spPr bwMode="auto">
            <a:xfrm>
              <a:off x="384" y="1104"/>
              <a:ext cx="576" cy="38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000"/>
                <a:t>Web </a:t>
              </a:r>
            </a:p>
            <a:p>
              <a:r>
                <a:rPr lang="en-US" altLang="en-US" sz="1000"/>
                <a:t>Service </a:t>
              </a:r>
              <a:r>
                <a:rPr lang="en-US" altLang="en-US" sz="1200" i="1" baseline="-25000"/>
                <a:t>1</a:t>
              </a:r>
            </a:p>
          </p:txBody>
        </p:sp>
        <p:sp>
          <p:nvSpPr>
            <p:cNvPr id="717852" name="Line 28"/>
            <p:cNvSpPr>
              <a:spLocks noChangeShapeType="1"/>
            </p:cNvSpPr>
            <p:nvPr/>
          </p:nvSpPr>
          <p:spPr bwMode="auto">
            <a:xfrm>
              <a:off x="720" y="14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853" name="Oval 29"/>
            <p:cNvSpPr>
              <a:spLocks noChangeArrowheads="1"/>
            </p:cNvSpPr>
            <p:nvPr/>
          </p:nvSpPr>
          <p:spPr bwMode="auto">
            <a:xfrm>
              <a:off x="1248" y="1104"/>
              <a:ext cx="576" cy="38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000"/>
                <a:t>Web </a:t>
              </a:r>
            </a:p>
            <a:p>
              <a:r>
                <a:rPr lang="en-US" altLang="en-US" sz="1000"/>
                <a:t>Service </a:t>
              </a:r>
              <a:r>
                <a:rPr lang="en-US" altLang="en-US" sz="1200" i="1" baseline="-25000"/>
                <a:t>L</a:t>
              </a:r>
            </a:p>
          </p:txBody>
        </p:sp>
        <p:sp>
          <p:nvSpPr>
            <p:cNvPr id="717854" name="Line 30"/>
            <p:cNvSpPr>
              <a:spLocks noChangeShapeType="1"/>
            </p:cNvSpPr>
            <p:nvPr/>
          </p:nvSpPr>
          <p:spPr bwMode="auto">
            <a:xfrm flipH="1">
              <a:off x="1296" y="14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855" name="Text Box 31"/>
            <p:cNvSpPr txBox="1">
              <a:spLocks noChangeArrowheads="1"/>
            </p:cNvSpPr>
            <p:nvPr/>
          </p:nvSpPr>
          <p:spPr bwMode="auto">
            <a:xfrm>
              <a:off x="777" y="1200"/>
              <a:ext cx="5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   ….....</a:t>
              </a:r>
            </a:p>
          </p:txBody>
        </p:sp>
      </p:grpSp>
      <p:sp>
        <p:nvSpPr>
          <p:cNvPr id="717856" name="Oval 32"/>
          <p:cNvSpPr>
            <a:spLocks noChangeArrowheads="1"/>
          </p:cNvSpPr>
          <p:nvPr/>
        </p:nvSpPr>
        <p:spPr bwMode="auto">
          <a:xfrm>
            <a:off x="7696200" y="1752600"/>
            <a:ext cx="914400" cy="554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i="1" baseline="-25000"/>
              <a:t>1</a:t>
            </a:r>
          </a:p>
        </p:txBody>
      </p:sp>
      <p:sp>
        <p:nvSpPr>
          <p:cNvPr id="717857" name="Line 33"/>
          <p:cNvSpPr>
            <a:spLocks noChangeShapeType="1"/>
          </p:cNvSpPr>
          <p:nvPr/>
        </p:nvSpPr>
        <p:spPr bwMode="auto">
          <a:xfrm>
            <a:off x="8229600" y="2306638"/>
            <a:ext cx="38100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58" name="Oval 34"/>
          <p:cNvSpPr>
            <a:spLocks noChangeArrowheads="1"/>
          </p:cNvSpPr>
          <p:nvPr/>
        </p:nvSpPr>
        <p:spPr bwMode="auto">
          <a:xfrm>
            <a:off x="9067800" y="1752600"/>
            <a:ext cx="914400" cy="554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</a:t>
            </a:r>
            <a:r>
              <a:rPr lang="en-US" altLang="en-US" sz="1200" i="1" baseline="-25000"/>
              <a:t> K</a:t>
            </a:r>
          </a:p>
        </p:txBody>
      </p:sp>
      <p:sp>
        <p:nvSpPr>
          <p:cNvPr id="717859" name="Line 35"/>
          <p:cNvSpPr>
            <a:spLocks noChangeShapeType="1"/>
          </p:cNvSpPr>
          <p:nvPr/>
        </p:nvSpPr>
        <p:spPr bwMode="auto">
          <a:xfrm flipH="1">
            <a:off x="9067800" y="2306638"/>
            <a:ext cx="457200" cy="13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60" name="Text Box 36"/>
          <p:cNvSpPr txBox="1">
            <a:spLocks noChangeArrowheads="1"/>
          </p:cNvSpPr>
          <p:nvPr/>
        </p:nvSpPr>
        <p:spPr bwMode="auto">
          <a:xfrm>
            <a:off x="8320088" y="1890713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 ….....</a:t>
            </a:r>
          </a:p>
        </p:txBody>
      </p:sp>
      <p:sp>
        <p:nvSpPr>
          <p:cNvPr id="717861" name="Oval 37"/>
          <p:cNvSpPr>
            <a:spLocks noChangeArrowheads="1"/>
          </p:cNvSpPr>
          <p:nvPr/>
        </p:nvSpPr>
        <p:spPr bwMode="auto">
          <a:xfrm>
            <a:off x="2133600" y="54864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i="1" baseline="-25000"/>
              <a:t>1</a:t>
            </a:r>
          </a:p>
        </p:txBody>
      </p:sp>
      <p:sp>
        <p:nvSpPr>
          <p:cNvPr id="717862" name="Oval 38"/>
          <p:cNvSpPr>
            <a:spLocks noChangeArrowheads="1"/>
          </p:cNvSpPr>
          <p:nvPr/>
        </p:nvSpPr>
        <p:spPr bwMode="auto">
          <a:xfrm>
            <a:off x="3581400" y="54864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i="1" baseline="-25000"/>
              <a:t>J</a:t>
            </a:r>
          </a:p>
        </p:txBody>
      </p:sp>
      <p:sp>
        <p:nvSpPr>
          <p:cNvPr id="717863" name="Text Box 39"/>
          <p:cNvSpPr txBox="1">
            <a:spLocks noChangeArrowheads="1"/>
          </p:cNvSpPr>
          <p:nvPr/>
        </p:nvSpPr>
        <p:spPr bwMode="auto">
          <a:xfrm>
            <a:off x="2725738" y="5638800"/>
            <a:ext cx="1159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 …….....</a:t>
            </a:r>
          </a:p>
        </p:txBody>
      </p:sp>
      <p:sp>
        <p:nvSpPr>
          <p:cNvPr id="717864" name="Oval 40"/>
          <p:cNvSpPr>
            <a:spLocks noChangeArrowheads="1"/>
          </p:cNvSpPr>
          <p:nvPr/>
        </p:nvSpPr>
        <p:spPr bwMode="auto">
          <a:xfrm>
            <a:off x="5029200" y="54864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baseline="-25000"/>
              <a:t>1</a:t>
            </a:r>
          </a:p>
        </p:txBody>
      </p:sp>
      <p:sp>
        <p:nvSpPr>
          <p:cNvPr id="717865" name="Oval 41"/>
          <p:cNvSpPr>
            <a:spLocks noChangeArrowheads="1"/>
          </p:cNvSpPr>
          <p:nvPr/>
        </p:nvSpPr>
        <p:spPr bwMode="auto">
          <a:xfrm>
            <a:off x="6400800" y="54864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baseline="-25000"/>
              <a:t>P</a:t>
            </a:r>
          </a:p>
        </p:txBody>
      </p:sp>
      <p:sp>
        <p:nvSpPr>
          <p:cNvPr id="717866" name="Text Box 42"/>
          <p:cNvSpPr txBox="1">
            <a:spLocks noChangeArrowheads="1"/>
          </p:cNvSpPr>
          <p:nvPr/>
        </p:nvSpPr>
        <p:spPr bwMode="auto">
          <a:xfrm>
            <a:off x="5638801" y="5638800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 ….....</a:t>
            </a:r>
          </a:p>
        </p:txBody>
      </p:sp>
      <p:sp>
        <p:nvSpPr>
          <p:cNvPr id="717867" name="Line 43"/>
          <p:cNvSpPr>
            <a:spLocks noChangeShapeType="1"/>
          </p:cNvSpPr>
          <p:nvPr/>
        </p:nvSpPr>
        <p:spPr bwMode="auto">
          <a:xfrm flipH="1">
            <a:off x="2819400" y="533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68" name="Line 44"/>
          <p:cNvSpPr>
            <a:spLocks noChangeShapeType="1"/>
          </p:cNvSpPr>
          <p:nvPr/>
        </p:nvSpPr>
        <p:spPr bwMode="auto">
          <a:xfrm>
            <a:off x="3581400" y="533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69" name="Line 45"/>
          <p:cNvSpPr>
            <a:spLocks noChangeShapeType="1"/>
          </p:cNvSpPr>
          <p:nvPr/>
        </p:nvSpPr>
        <p:spPr bwMode="auto">
          <a:xfrm flipH="1">
            <a:off x="5638800" y="5334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70" name="Line 46"/>
          <p:cNvSpPr>
            <a:spLocks noChangeShapeType="1"/>
          </p:cNvSpPr>
          <p:nvPr/>
        </p:nvSpPr>
        <p:spPr bwMode="auto">
          <a:xfrm>
            <a:off x="6400800" y="5334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71" name="Line 47"/>
          <p:cNvSpPr>
            <a:spLocks noChangeShapeType="1"/>
          </p:cNvSpPr>
          <p:nvPr/>
        </p:nvSpPr>
        <p:spPr bwMode="auto">
          <a:xfrm flipH="1">
            <a:off x="6172200" y="4267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72" name="Oval 48"/>
          <p:cNvSpPr>
            <a:spLocks noChangeArrowheads="1"/>
          </p:cNvSpPr>
          <p:nvPr/>
        </p:nvSpPr>
        <p:spPr bwMode="auto">
          <a:xfrm>
            <a:off x="7924800" y="44958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baseline="-25000"/>
              <a:t>1</a:t>
            </a:r>
          </a:p>
        </p:txBody>
      </p:sp>
      <p:sp>
        <p:nvSpPr>
          <p:cNvPr id="717873" name="Oval 49"/>
          <p:cNvSpPr>
            <a:spLocks noChangeArrowheads="1"/>
          </p:cNvSpPr>
          <p:nvPr/>
        </p:nvSpPr>
        <p:spPr bwMode="auto">
          <a:xfrm>
            <a:off x="9296400" y="4495800"/>
            <a:ext cx="9144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000"/>
              <a:t>Web </a:t>
            </a:r>
          </a:p>
          <a:p>
            <a:r>
              <a:rPr lang="en-US" altLang="en-US" sz="1000"/>
              <a:t>Service </a:t>
            </a:r>
            <a:r>
              <a:rPr lang="en-US" altLang="en-US" sz="1200" baseline="-25000"/>
              <a:t>Q</a:t>
            </a:r>
          </a:p>
        </p:txBody>
      </p:sp>
      <p:sp>
        <p:nvSpPr>
          <p:cNvPr id="717874" name="Text Box 50"/>
          <p:cNvSpPr txBox="1">
            <a:spLocks noChangeArrowheads="1"/>
          </p:cNvSpPr>
          <p:nvPr/>
        </p:nvSpPr>
        <p:spPr bwMode="auto">
          <a:xfrm>
            <a:off x="8548688" y="4648200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 ….....</a:t>
            </a:r>
          </a:p>
        </p:txBody>
      </p:sp>
      <p:sp>
        <p:nvSpPr>
          <p:cNvPr id="717875" name="Line 51"/>
          <p:cNvSpPr>
            <a:spLocks noChangeShapeType="1"/>
          </p:cNvSpPr>
          <p:nvPr/>
        </p:nvSpPr>
        <p:spPr bwMode="auto">
          <a:xfrm flipH="1">
            <a:off x="83820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76" name="Line 52"/>
          <p:cNvSpPr>
            <a:spLocks noChangeShapeType="1"/>
          </p:cNvSpPr>
          <p:nvPr/>
        </p:nvSpPr>
        <p:spPr bwMode="auto">
          <a:xfrm>
            <a:off x="9144000" y="4038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77" name="Line 53"/>
          <p:cNvSpPr>
            <a:spLocks noChangeShapeType="1"/>
          </p:cNvSpPr>
          <p:nvPr/>
        </p:nvSpPr>
        <p:spPr bwMode="auto">
          <a:xfrm>
            <a:off x="7315200" y="3810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30798</TotalTime>
  <Words>482</Words>
  <Application>Microsoft Office PowerPoint</Application>
  <PresentationFormat>Widescreen</PresentationFormat>
  <Paragraphs>122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Consolas</vt:lpstr>
      <vt:lpstr>Gill Sans MT</vt:lpstr>
      <vt:lpstr>Verdana</vt:lpstr>
      <vt:lpstr>Wingdings</vt:lpstr>
      <vt:lpstr>1_Office 佈景主題</vt:lpstr>
      <vt:lpstr>投影片</vt:lpstr>
      <vt:lpstr>PowerPoint Presentation</vt:lpstr>
      <vt:lpstr>Agenda</vt:lpstr>
      <vt:lpstr>Client/Server Architecture</vt:lpstr>
      <vt:lpstr>N- Tier Architecture</vt:lpstr>
      <vt:lpstr>SOA: The Idea of Open Interoperability</vt:lpstr>
      <vt:lpstr>Core SOA Definitions</vt:lpstr>
      <vt:lpstr>SOA Usage &amp; Supporting Platforms </vt:lpstr>
      <vt:lpstr>Sample Web Service Topology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1235</cp:revision>
  <dcterms:created xsi:type="dcterms:W3CDTF">2012-12-14T09:29:35Z</dcterms:created>
  <dcterms:modified xsi:type="dcterms:W3CDTF">2017-05-09T05:56:42Z</dcterms:modified>
  <cp:category>Testing</cp:category>
</cp:coreProperties>
</file>