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25" r:id="rId1"/>
    <p:sldMasterId id="2147484039" r:id="rId2"/>
    <p:sldMasterId id="2147483778" r:id="rId3"/>
  </p:sldMasterIdLst>
  <p:notesMasterIdLst>
    <p:notesMasterId r:id="rId8"/>
  </p:notesMasterIdLst>
  <p:sldIdLst>
    <p:sldId id="661" r:id="rId4"/>
    <p:sldId id="659" r:id="rId5"/>
    <p:sldId id="664" r:id="rId6"/>
    <p:sldId id="662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EFBE6"/>
    <a:srgbClr val="0066FF"/>
    <a:srgbClr val="FFCC00"/>
    <a:srgbClr val="CC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86146" autoAdjust="0"/>
  </p:normalViewPr>
  <p:slideViewPr>
    <p:cSldViewPr>
      <p:cViewPr varScale="1">
        <p:scale>
          <a:sx n="66" d="100"/>
          <a:sy n="66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232" d="100"/>
          <a:sy n="232" d="100"/>
        </p:scale>
        <p:origin x="1050" y="195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C4C57E-81A6-462A-946F-D52AD6A4DBFE}" type="datetimeFigureOut">
              <a:rPr lang="en-US"/>
              <a:pPr>
                <a:defRPr/>
              </a:pPr>
              <a:t>4/14/2017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768B44-B55E-400B-91F7-CEC49FBB4B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5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448733" y="6334125"/>
            <a:ext cx="32512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+mn-lt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4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6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2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3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4"/>
          <p:cNvSpPr txBox="1"/>
          <p:nvPr/>
        </p:nvSpPr>
        <p:spPr>
          <a:xfrm>
            <a:off x="448733" y="6334126"/>
            <a:ext cx="3251200" cy="20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>
                <a:solidFill>
                  <a:prstClr val="white"/>
                </a:solidFill>
                <a:latin typeface="+mn-lt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20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28601"/>
            <a:ext cx="10058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218" y="1189038"/>
            <a:ext cx="112373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3119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5039A7-39C0-45BA-AF01-A0A954BE53F1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9223" name="Group 8"/>
          <p:cNvGrpSpPr>
            <a:grpSpLocks noChangeAspect="1"/>
          </p:cNvGrpSpPr>
          <p:nvPr/>
        </p:nvGrpSpPr>
        <p:grpSpPr bwMode="auto">
          <a:xfrm>
            <a:off x="567268" y="6426200"/>
            <a:ext cx="3230033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225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6594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973234" y="6334125"/>
            <a:ext cx="87235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TCS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3968" r:id="rId2"/>
    <p:sldLayoutId id="2147483964" r:id="rId3"/>
    <p:sldLayoutId id="2147484023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9B3-6ED8-4201-AA08-43EAE408E308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/>
          <p:cNvPicPr>
            <a:picLocks noChangeAspect="1" noChangeArrowheads="1"/>
          </p:cNvPicPr>
          <p:nvPr/>
        </p:nvPicPr>
        <p:blipFill>
          <a:blip r:embed="rId3" cstate="print"/>
          <a:srcRect l="19376" t="20410" r="5469" b="9375"/>
          <a:stretch>
            <a:fillRect/>
          </a:stretch>
        </p:blipFill>
        <p:spPr bwMode="auto">
          <a:xfrm>
            <a:off x="-38100" y="1"/>
            <a:ext cx="122174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itle Placeholder 1"/>
          <p:cNvSpPr>
            <a:spLocks noGrp="1"/>
          </p:cNvSpPr>
          <p:nvPr>
            <p:ph type="title"/>
          </p:nvPr>
        </p:nvSpPr>
        <p:spPr bwMode="auto">
          <a:xfrm>
            <a:off x="1706033" y="131764"/>
            <a:ext cx="9956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24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3" y="90487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9634" y="6492876"/>
            <a:ext cx="7323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14AF0B94-086F-47C1-98F2-E327DE3BE1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+mj-lt"/>
          <a:ea typeface="Segoe UI" pitchFamily="34" charset="0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Segoe UI"/>
          <a:cs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Segoe UI"/>
          <a:cs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Segoe UI"/>
          <a:cs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Segoe UI"/>
          <a:cs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lang="en-US" sz="2200" kern="1200" dirty="0">
          <a:solidFill>
            <a:srgbClr val="4E84C4"/>
          </a:solidFill>
          <a:latin typeface="Myriad Pro" pitchFamily="34" charset="0"/>
          <a:ea typeface="Segoe UI"/>
          <a:cs typeface="Segoe U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Segoe UI"/>
          <a:cs typeface="Segoe U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Segoe UI"/>
          <a:cs typeface="Segoe U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Segoe U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Segoe U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Segoe U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Segoe UI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&lt;Protect&gt; Test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&lt;Date&gt;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sldNum" sz="quarter" idx="4294967295"/>
          </p:nvPr>
        </p:nvSpPr>
        <p:spPr>
          <a:xfrm>
            <a:off x="0" y="5761038"/>
            <a:ext cx="133350" cy="1730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 defTabSz="685783">
              <a:defRPr b="1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228" name="Group 228"/>
          <p:cNvGrpSpPr/>
          <p:nvPr/>
        </p:nvGrpSpPr>
        <p:grpSpPr>
          <a:xfrm>
            <a:off x="1984849" y="990600"/>
            <a:ext cx="9445151" cy="618910"/>
            <a:chOff x="-1" y="0"/>
            <a:chExt cx="10345464" cy="825210"/>
          </a:xfrm>
        </p:grpSpPr>
        <p:sp>
          <p:nvSpPr>
            <p:cNvPr id="226" name="Shape 226"/>
            <p:cNvSpPr/>
            <p:nvPr/>
          </p:nvSpPr>
          <p:spPr>
            <a:xfrm>
              <a:off x="-1" y="0"/>
              <a:ext cx="10345464" cy="82521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-1" y="243330"/>
              <a:ext cx="10345464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algn="ctr">
                <a:defRPr sz="1600" b="1">
                  <a:solidFill>
                    <a:srgbClr val="0D0D0D"/>
                  </a:solidFill>
                </a:defRPr>
              </a:pPr>
              <a:endParaRPr sz="1200" dirty="0"/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533400" y="990600"/>
            <a:ext cx="1438567" cy="618910"/>
            <a:chOff x="-1" y="0"/>
            <a:chExt cx="1575690" cy="825210"/>
          </a:xfrm>
        </p:grpSpPr>
        <p:sp>
          <p:nvSpPr>
            <p:cNvPr id="229" name="Shape 229"/>
            <p:cNvSpPr/>
            <p:nvPr/>
          </p:nvSpPr>
          <p:spPr>
            <a:xfrm>
              <a:off x="-1" y="0"/>
              <a:ext cx="1575690" cy="825210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-1" y="58664"/>
              <a:ext cx="1575690" cy="70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500" dirty="0"/>
                <a:t>Project Description</a:t>
              </a:r>
              <a:endParaRPr sz="1500" dirty="0"/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1751040" y="1886947"/>
            <a:ext cx="4223520" cy="922451"/>
            <a:chOff x="0" y="0"/>
            <a:chExt cx="5521222" cy="1229932"/>
          </a:xfrm>
        </p:grpSpPr>
        <p:sp>
          <p:nvSpPr>
            <p:cNvPr id="233" name="Shape 233"/>
            <p:cNvSpPr/>
            <p:nvPr/>
          </p:nvSpPr>
          <p:spPr>
            <a:xfrm>
              <a:off x="0" y="0"/>
              <a:ext cx="5521222" cy="1229932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0" y="245635"/>
              <a:ext cx="5521222" cy="738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SzPct val="102000"/>
                <a:buFont typeface="Arial"/>
                <a:buChar char="•"/>
                <a:defRPr sz="1400">
                  <a:solidFill>
                    <a:srgbClr val="0D0D0D"/>
                  </a:solidFill>
                </a:defRPr>
              </a:pPr>
              <a:r>
                <a:rPr lang="en-US" sz="1050" dirty="0"/>
                <a:t>&lt;Briefly explain the scope of the project listing features which need to be tested as part of this project&gt;</a:t>
              </a:r>
              <a:endParaRPr sz="1050" dirty="0"/>
            </a:p>
          </p:txBody>
        </p:sp>
      </p:grpSp>
      <p:grpSp>
        <p:nvGrpSpPr>
          <p:cNvPr id="238" name="Group 238"/>
          <p:cNvGrpSpPr/>
          <p:nvPr/>
        </p:nvGrpSpPr>
        <p:grpSpPr>
          <a:xfrm>
            <a:off x="533400" y="1886947"/>
            <a:ext cx="1205340" cy="922451"/>
            <a:chOff x="-1" y="0"/>
            <a:chExt cx="1575687" cy="1229932"/>
          </a:xfrm>
        </p:grpSpPr>
        <p:sp>
          <p:nvSpPr>
            <p:cNvPr id="236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-1" y="414912"/>
              <a:ext cx="1575687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500" dirty="0" smtClean="0"/>
                <a:t>In </a:t>
              </a:r>
              <a:r>
                <a:rPr sz="1500" dirty="0" smtClean="0"/>
                <a:t>Scope</a:t>
              </a:r>
              <a:endParaRPr sz="1500" dirty="0"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1102447" y="2934711"/>
            <a:ext cx="4872114" cy="1445267"/>
            <a:chOff x="0" y="0"/>
            <a:chExt cx="5200650" cy="1927021"/>
          </a:xfrm>
        </p:grpSpPr>
        <p:sp>
          <p:nvSpPr>
            <p:cNvPr id="240" name="Shape 240"/>
            <p:cNvSpPr/>
            <p:nvPr/>
          </p:nvSpPr>
          <p:spPr>
            <a:xfrm>
              <a:off x="0" y="0"/>
              <a:ext cx="5200650" cy="192702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755763"/>
              <a:ext cx="5200650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marL="257175" indent="-257175">
                <a:lnSpc>
                  <a:spcPct val="150000"/>
                </a:lnSpc>
                <a:buSzPct val="100000"/>
                <a:buFont typeface="Arial"/>
                <a:buChar char="•"/>
                <a:defRPr sz="1400" b="1">
                  <a:solidFill>
                    <a:srgbClr val="0D0D0D"/>
                  </a:solidFill>
                </a:defRPr>
              </a:pPr>
              <a:r>
                <a:rPr lang="en-US" sz="1050" dirty="0" smtClean="0"/>
                <a:t>&lt;List down all the applications impacted by the project&gt;</a:t>
              </a:r>
              <a:endParaRPr sz="1050" dirty="0"/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533401" y="2934711"/>
            <a:ext cx="569046" cy="1445270"/>
            <a:chOff x="-1" y="0"/>
            <a:chExt cx="607417" cy="1927025"/>
          </a:xfrm>
        </p:grpSpPr>
        <p:sp>
          <p:nvSpPr>
            <p:cNvPr id="243" name="Shape 243"/>
            <p:cNvSpPr/>
            <p:nvPr/>
          </p:nvSpPr>
          <p:spPr>
            <a:xfrm>
              <a:off x="-1" y="0"/>
              <a:ext cx="607417" cy="1927021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rot="16200000">
              <a:off x="-659804" y="671127"/>
              <a:ext cx="192702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/>
                <a:t>Applications Impacted</a:t>
              </a:r>
              <a:endParaRPr sz="1200" dirty="0"/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6038850" y="2934711"/>
            <a:ext cx="5391150" cy="1445268"/>
            <a:chOff x="-2" y="0"/>
            <a:chExt cx="6041474" cy="1927022"/>
          </a:xfrm>
        </p:grpSpPr>
        <p:grpSp>
          <p:nvGrpSpPr>
            <p:cNvPr id="249" name="Group 249"/>
            <p:cNvGrpSpPr/>
            <p:nvPr/>
          </p:nvGrpSpPr>
          <p:grpSpPr>
            <a:xfrm>
              <a:off x="-2" y="0"/>
              <a:ext cx="545550" cy="1927022"/>
              <a:chOff x="-1" y="0"/>
              <a:chExt cx="545549" cy="1927021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-1" y="0"/>
                <a:ext cx="545549" cy="1927021"/>
              </a:xfrm>
              <a:prstGeom prst="rect">
                <a:avLst/>
              </a:prstGeom>
              <a:solidFill>
                <a:srgbClr val="FBB141">
                  <a:alpha val="44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rot="16200000">
                <a:off x="-690737" y="794235"/>
                <a:ext cx="192702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ctr">
                <a:spAutoFit/>
              </a:bodyPr>
              <a:lstStyle>
                <a:lvl1pPr algn="ctr">
                  <a:defRPr sz="1600" b="1">
                    <a:solidFill>
                      <a:srgbClr val="262626"/>
                    </a:solidFill>
                  </a:defRPr>
                </a:lvl1pPr>
              </a:lstStyle>
              <a:p>
                <a:r>
                  <a:rPr sz="1200" dirty="0"/>
                  <a:t>Key Highlights</a:t>
                </a:r>
              </a:p>
            </p:txBody>
          </p:sp>
        </p:grpSp>
        <p:grpSp>
          <p:nvGrpSpPr>
            <p:cNvPr id="252" name="Group 252"/>
            <p:cNvGrpSpPr/>
            <p:nvPr/>
          </p:nvGrpSpPr>
          <p:grpSpPr>
            <a:xfrm>
              <a:off x="545546" y="0"/>
              <a:ext cx="5495926" cy="1927022"/>
              <a:chOff x="0" y="0"/>
              <a:chExt cx="5495925" cy="1927021"/>
            </a:xfrm>
          </p:grpSpPr>
          <p:sp>
            <p:nvSpPr>
              <p:cNvPr id="250" name="Shape 250"/>
              <p:cNvSpPr/>
              <p:nvPr/>
            </p:nvSpPr>
            <p:spPr>
              <a:xfrm>
                <a:off x="0" y="0"/>
                <a:ext cx="5495925" cy="1927021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0" y="755764"/>
                <a:ext cx="5495925" cy="4154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ctr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/>
                  <a:buChar char="•"/>
                  <a:defRPr sz="1400" b="1">
                    <a:solidFill>
                      <a:srgbClr val="0D0D0D"/>
                    </a:solidFill>
                  </a:defRPr>
                </a:pPr>
                <a:r>
                  <a:rPr lang="en-US" sz="1050" dirty="0" smtClean="0"/>
                  <a:t>&lt;List the key objectives, highlights of the project&gt;</a:t>
                </a:r>
                <a:endParaRPr sz="1050" b="1" dirty="0"/>
              </a:p>
            </p:txBody>
          </p:sp>
        </p:grpSp>
      </p:grpSp>
      <p:grpSp>
        <p:nvGrpSpPr>
          <p:cNvPr id="261" name="Group 261"/>
          <p:cNvGrpSpPr/>
          <p:nvPr/>
        </p:nvGrpSpPr>
        <p:grpSpPr>
          <a:xfrm>
            <a:off x="6038851" y="1886946"/>
            <a:ext cx="5391150" cy="922452"/>
            <a:chOff x="-1" y="40354"/>
            <a:chExt cx="4791735" cy="1229934"/>
          </a:xfrm>
        </p:grpSpPr>
        <p:grpSp>
          <p:nvGrpSpPr>
            <p:cNvPr id="257" name="Group 257"/>
            <p:cNvGrpSpPr/>
            <p:nvPr/>
          </p:nvGrpSpPr>
          <p:grpSpPr>
            <a:xfrm>
              <a:off x="1591766" y="40354"/>
              <a:ext cx="3199968" cy="1229934"/>
              <a:chOff x="0" y="40354"/>
              <a:chExt cx="3199967" cy="1229933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0" y="40354"/>
                <a:ext cx="3199967" cy="1229933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0" y="393713"/>
                <a:ext cx="3199967" cy="5232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ctr">
                <a:spAutoFit/>
              </a:bodyPr>
              <a:lstStyle/>
              <a:p>
                <a:pPr marL="171450" indent="-171450">
                  <a:buSzPct val="100000"/>
                  <a:buFont typeface="Arial"/>
                  <a:buChar char="•"/>
                  <a:defRPr sz="1400"/>
                </a:pPr>
                <a:r>
                  <a:rPr lang="en-US" sz="1050" dirty="0" smtClean="0"/>
                  <a:t>&lt;List all the BU, features which are NOT in scope of the project&gt;</a:t>
                </a:r>
                <a:endParaRPr sz="1050" dirty="0"/>
              </a:p>
            </p:txBody>
          </p:sp>
        </p:grpSp>
        <p:grpSp>
          <p:nvGrpSpPr>
            <p:cNvPr id="260" name="Group 260"/>
            <p:cNvGrpSpPr/>
            <p:nvPr/>
          </p:nvGrpSpPr>
          <p:grpSpPr>
            <a:xfrm>
              <a:off x="-1" y="40354"/>
              <a:ext cx="1575688" cy="1229934"/>
              <a:chOff x="-1" y="0"/>
              <a:chExt cx="1575687" cy="1229932"/>
            </a:xfrm>
          </p:grpSpPr>
          <p:sp>
            <p:nvSpPr>
              <p:cNvPr id="258" name="Shape 258"/>
              <p:cNvSpPr/>
              <p:nvPr/>
            </p:nvSpPr>
            <p:spPr>
              <a:xfrm>
                <a:off x="-1" y="0"/>
                <a:ext cx="1575687" cy="1229932"/>
              </a:xfrm>
              <a:prstGeom prst="rect">
                <a:avLst/>
              </a:prstGeom>
              <a:solidFill>
                <a:srgbClr val="EDE6A0">
                  <a:alpha val="6862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-1" y="261024"/>
                <a:ext cx="1575687" cy="7078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ctr">
                <a:spAutoFit/>
              </a:bodyPr>
              <a:lstStyle>
                <a:lvl1pPr algn="ctr">
                  <a:defRPr sz="2000" b="1">
                    <a:solidFill>
                      <a:srgbClr val="262626"/>
                    </a:solidFill>
                  </a:defRPr>
                </a:lvl1pPr>
              </a:lstStyle>
              <a:p>
                <a:r>
                  <a:rPr lang="en-US" sz="1500" dirty="0"/>
                  <a:t>Out Of Scope</a:t>
                </a:r>
                <a:endParaRPr sz="1500" dirty="0"/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 flipV="1">
            <a:off x="21844" y="4495800"/>
            <a:ext cx="12093956" cy="7620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04242"/>
              </p:ext>
            </p:extLst>
          </p:nvPr>
        </p:nvGraphicFramePr>
        <p:xfrm>
          <a:off x="1102446" y="4724400"/>
          <a:ext cx="4764954" cy="13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477"/>
                <a:gridCol w="2382477"/>
              </a:tblGrid>
              <a:tr h="2755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</a:tr>
              <a:tr h="2755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7553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7553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755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05646"/>
              </p:ext>
            </p:extLst>
          </p:nvPr>
        </p:nvGraphicFramePr>
        <p:xfrm>
          <a:off x="6038850" y="4724400"/>
          <a:ext cx="5391150" cy="13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60"/>
                <a:gridCol w="3234690"/>
              </a:tblGrid>
              <a:tr h="2755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</a:tr>
              <a:tr h="27553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755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553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7553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Shape 243"/>
          <p:cNvSpPr/>
          <p:nvPr/>
        </p:nvSpPr>
        <p:spPr>
          <a:xfrm>
            <a:off x="518886" y="4726932"/>
            <a:ext cx="569046" cy="1445268"/>
          </a:xfrm>
          <a:prstGeom prst="rect">
            <a:avLst/>
          </a:prstGeom>
          <a:solidFill>
            <a:srgbClr val="0D0D0D">
              <a:alpha val="69000"/>
            </a:srgbClr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244"/>
          <p:cNvSpPr/>
          <p:nvPr/>
        </p:nvSpPr>
        <p:spPr>
          <a:xfrm rot="16200000">
            <a:off x="102908" y="5230276"/>
            <a:ext cx="1445268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9" tIns="34289" rIns="34289" bIns="34289" numCol="1" anchor="ctr">
            <a:spAutoFit/>
          </a:bodyPr>
          <a:lstStyle>
            <a:lvl1pPr algn="ctr"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sz="1200" dirty="0" smtClean="0"/>
              <a:t>Key </a:t>
            </a:r>
          </a:p>
          <a:p>
            <a:r>
              <a:rPr lang="en-US" sz="1200" dirty="0" smtClean="0"/>
              <a:t>Stakeholders</a:t>
            </a:r>
            <a:endParaRPr sz="1200" dirty="0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362200" y="122238"/>
            <a:ext cx="6553200" cy="48736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Myriad Pro"/>
              </a:rPr>
              <a:t>Summary</a:t>
            </a:r>
            <a:endParaRPr lang="en-US" sz="2400" dirty="0">
              <a:solidFill>
                <a:srgbClr val="FF0000"/>
              </a:solidFill>
              <a:latin typeface="Myriad Pro"/>
            </a:endParaRPr>
          </a:p>
        </p:txBody>
      </p:sp>
      <p:sp>
        <p:nvSpPr>
          <p:cNvPr id="50" name="Shape 234"/>
          <p:cNvSpPr/>
          <p:nvPr/>
        </p:nvSpPr>
        <p:spPr>
          <a:xfrm>
            <a:off x="1903440" y="1111787"/>
            <a:ext cx="4223520" cy="3116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9" tIns="34289" rIns="34289" bIns="34289" numCol="1" anchor="ctr">
            <a:spAutoFit/>
          </a:bodyPr>
          <a:lstStyle/>
          <a:p>
            <a:pPr algn="ctr">
              <a:lnSpc>
                <a:spcPct val="150000"/>
              </a:lnSpc>
              <a:buSzPct val="102000"/>
              <a:defRPr sz="1400">
                <a:solidFill>
                  <a:srgbClr val="0D0D0D"/>
                </a:solidFill>
              </a:defRPr>
            </a:pPr>
            <a:r>
              <a:rPr lang="en-US" sz="1050" dirty="0" smtClean="0"/>
              <a:t>&lt;Give a brief project description&gt;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32077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l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10058400" cy="487363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752600"/>
            <a:ext cx="11150600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62434" y="3638708"/>
            <a:ext cx="11150600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62434" y="6019800"/>
            <a:ext cx="11150600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8103" y="2897531"/>
            <a:ext cx="480783" cy="1478410"/>
            <a:chOff x="2209800" y="1795659"/>
            <a:chExt cx="569046" cy="1478410"/>
          </a:xfrm>
        </p:grpSpPr>
        <p:sp>
          <p:nvSpPr>
            <p:cNvPr id="11" name="Shape 243"/>
            <p:cNvSpPr/>
            <p:nvPr/>
          </p:nvSpPr>
          <p:spPr>
            <a:xfrm>
              <a:off x="2209800" y="1795659"/>
              <a:ext cx="569046" cy="1445267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244"/>
            <p:cNvSpPr/>
            <p:nvPr/>
          </p:nvSpPr>
          <p:spPr>
            <a:xfrm rot="16200000">
              <a:off x="1782296" y="2424478"/>
              <a:ext cx="1445268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 smtClean="0"/>
                <a:t>Continuous</a:t>
              </a:r>
              <a:endParaRPr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3" y="798288"/>
            <a:ext cx="480783" cy="1478410"/>
            <a:chOff x="2209800" y="1795659"/>
            <a:chExt cx="569046" cy="1478410"/>
          </a:xfrm>
        </p:grpSpPr>
        <p:sp>
          <p:nvSpPr>
            <p:cNvPr id="15" name="Shape 243"/>
            <p:cNvSpPr/>
            <p:nvPr/>
          </p:nvSpPr>
          <p:spPr>
            <a:xfrm>
              <a:off x="2209800" y="1795659"/>
              <a:ext cx="569046" cy="1445267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244"/>
            <p:cNvSpPr/>
            <p:nvPr/>
          </p:nvSpPr>
          <p:spPr>
            <a:xfrm rot="16200000">
              <a:off x="1782296" y="2401171"/>
              <a:ext cx="1445268" cy="300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 smtClean="0"/>
                <a:t>Manual</a:t>
              </a:r>
              <a:endParaRPr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3" y="5257800"/>
            <a:ext cx="480783" cy="1478410"/>
            <a:chOff x="2209800" y="1795659"/>
            <a:chExt cx="569046" cy="1478410"/>
          </a:xfrm>
        </p:grpSpPr>
        <p:sp>
          <p:nvSpPr>
            <p:cNvPr id="18" name="Shape 243"/>
            <p:cNvSpPr/>
            <p:nvPr/>
          </p:nvSpPr>
          <p:spPr>
            <a:xfrm>
              <a:off x="2209800" y="1795659"/>
              <a:ext cx="569046" cy="1445267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244"/>
            <p:cNvSpPr/>
            <p:nvPr/>
          </p:nvSpPr>
          <p:spPr>
            <a:xfrm rot="16200000">
              <a:off x="1782296" y="2401171"/>
              <a:ext cx="1445268" cy="300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 smtClean="0"/>
                <a:t>Nightly</a:t>
              </a:r>
              <a:endParaRPr sz="1200" dirty="0"/>
            </a:p>
          </p:txBody>
        </p:sp>
      </p:grpSp>
      <p:sp>
        <p:nvSpPr>
          <p:cNvPr id="22" name="Shape 237"/>
          <p:cNvSpPr/>
          <p:nvPr/>
        </p:nvSpPr>
        <p:spPr>
          <a:xfrm>
            <a:off x="685800" y="1447800"/>
            <a:ext cx="685800" cy="377024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Ad hoc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Testing</a:t>
            </a:r>
            <a:endParaRPr sz="1000" b="1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7200" y="164678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71600" y="164374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237"/>
          <p:cNvSpPr/>
          <p:nvPr/>
        </p:nvSpPr>
        <p:spPr>
          <a:xfrm>
            <a:off x="1614714" y="1371600"/>
            <a:ext cx="685800" cy="530913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Code Quality Review</a:t>
            </a:r>
            <a:endParaRPr sz="1000" b="1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438400" y="831429"/>
            <a:ext cx="0" cy="5569371"/>
          </a:xfrm>
          <a:prstGeom prst="line">
            <a:avLst/>
          </a:prstGeom>
          <a:ln w="31750" cap="rnd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286000" y="1669140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67000" y="1643742"/>
            <a:ext cx="7260" cy="422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237"/>
          <p:cNvSpPr/>
          <p:nvPr/>
        </p:nvSpPr>
        <p:spPr>
          <a:xfrm>
            <a:off x="2895600" y="3124200"/>
            <a:ext cx="703944" cy="662635"/>
          </a:xfrm>
          <a:prstGeom prst="rect">
            <a:avLst/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Unit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Testing    (Current  feature)</a:t>
            </a:r>
            <a:endParaRPr sz="1000" b="1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667000" y="345802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81400" y="346528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238"/>
          <p:cNvGrpSpPr/>
          <p:nvPr/>
        </p:nvGrpSpPr>
        <p:grpSpPr>
          <a:xfrm>
            <a:off x="3796280" y="3201399"/>
            <a:ext cx="851920" cy="684801"/>
            <a:chOff x="-1" y="-175589"/>
            <a:chExt cx="1575687" cy="1581113"/>
          </a:xfrm>
        </p:grpSpPr>
        <p:sp>
          <p:nvSpPr>
            <p:cNvPr id="4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Shape 237"/>
            <p:cNvSpPr/>
            <p:nvPr/>
          </p:nvSpPr>
          <p:spPr>
            <a:xfrm>
              <a:off x="-1" y="-175589"/>
              <a:ext cx="1575687" cy="1581113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Code Quality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</a:t>
              </a:r>
              <a:r>
                <a:rPr lang="en-US" sz="1000" b="1" kern="0" dirty="0" err="1">
                  <a:solidFill>
                    <a:prstClr val="white"/>
                  </a:solidFill>
                  <a:latin typeface="Calibri"/>
                </a:rPr>
                <a:t>SonarQube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2674260" y="58674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238"/>
          <p:cNvGrpSpPr/>
          <p:nvPr/>
        </p:nvGrpSpPr>
        <p:grpSpPr>
          <a:xfrm>
            <a:off x="2895600" y="5581490"/>
            <a:ext cx="685800" cy="650273"/>
            <a:chOff x="-1" y="0"/>
            <a:chExt cx="1575687" cy="1229932"/>
          </a:xfrm>
        </p:grpSpPr>
        <p:sp>
          <p:nvSpPr>
            <p:cNvPr id="46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Shape 237"/>
            <p:cNvSpPr/>
            <p:nvPr/>
          </p:nvSpPr>
          <p:spPr>
            <a:xfrm>
              <a:off x="-1" y="112881"/>
              <a:ext cx="1575687" cy="1004173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Unit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Testing    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4586514" y="3497940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4974774" y="3291963"/>
            <a:ext cx="275772" cy="361259"/>
          </a:xfrm>
          <a:prstGeom prst="flowChartDecision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243286" y="347254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63028" y="838689"/>
            <a:ext cx="0" cy="5569371"/>
          </a:xfrm>
          <a:prstGeom prst="line">
            <a:avLst/>
          </a:prstGeom>
          <a:ln w="31750" cap="rnd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03944" y="829362"/>
            <a:ext cx="1585686" cy="433382"/>
            <a:chOff x="776514" y="829362"/>
            <a:chExt cx="1585686" cy="433382"/>
          </a:xfrm>
        </p:grpSpPr>
        <p:sp>
          <p:nvSpPr>
            <p:cNvPr id="81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82" name="Shape 230"/>
            <p:cNvSpPr/>
            <p:nvPr/>
          </p:nvSpPr>
          <p:spPr>
            <a:xfrm>
              <a:off x="776514" y="868667"/>
              <a:ext cx="1585686" cy="350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Development Computer</a:t>
              </a:r>
              <a:endParaRPr sz="12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986314" y="832990"/>
            <a:ext cx="1585686" cy="433382"/>
            <a:chOff x="776514" y="829362"/>
            <a:chExt cx="1585686" cy="433382"/>
          </a:xfrm>
        </p:grpSpPr>
        <p:sp>
          <p:nvSpPr>
            <p:cNvPr id="85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86" name="Shape 230"/>
            <p:cNvSpPr/>
            <p:nvPr/>
          </p:nvSpPr>
          <p:spPr>
            <a:xfrm>
              <a:off x="776514" y="916976"/>
              <a:ext cx="15856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UT</a:t>
              </a:r>
              <a:endParaRPr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20656" y="3048000"/>
            <a:ext cx="870858" cy="684801"/>
            <a:chOff x="2895600" y="3123572"/>
            <a:chExt cx="685800" cy="684801"/>
          </a:xfrm>
          <a:solidFill>
            <a:schemeClr val="accent4">
              <a:lumMod val="75000"/>
            </a:schemeClr>
          </a:solidFill>
        </p:grpSpPr>
        <p:sp>
          <p:nvSpPr>
            <p:cNvPr id="90" name="Shape 236"/>
            <p:cNvSpPr/>
            <p:nvPr/>
          </p:nvSpPr>
          <p:spPr>
            <a:xfrm>
              <a:off x="2895600" y="3140835"/>
              <a:ext cx="685800" cy="65027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Shape 237"/>
            <p:cNvSpPr/>
            <p:nvPr/>
          </p:nvSpPr>
          <p:spPr>
            <a:xfrm>
              <a:off x="2895600" y="3123572"/>
              <a:ext cx="685800" cy="68480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Smoke 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(Services/UI)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5486400" y="3465288"/>
            <a:ext cx="0" cy="240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486400" y="585651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238"/>
          <p:cNvGrpSpPr/>
          <p:nvPr/>
        </p:nvGrpSpPr>
        <p:grpSpPr>
          <a:xfrm>
            <a:off x="5734962" y="5581490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105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6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Regression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V="1">
            <a:off x="6614886" y="5860140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238"/>
          <p:cNvGrpSpPr/>
          <p:nvPr/>
        </p:nvGrpSpPr>
        <p:grpSpPr>
          <a:xfrm>
            <a:off x="6997704" y="5574236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109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V="1">
            <a:off x="6462489" y="3360054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238"/>
          <p:cNvGrpSpPr/>
          <p:nvPr/>
        </p:nvGrpSpPr>
        <p:grpSpPr>
          <a:xfrm>
            <a:off x="6828972" y="3091542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113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4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(Basic)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2" name="Group 238"/>
          <p:cNvGrpSpPr/>
          <p:nvPr/>
        </p:nvGrpSpPr>
        <p:grpSpPr>
          <a:xfrm>
            <a:off x="6477000" y="1372300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123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4" name="Shape 237"/>
            <p:cNvSpPr/>
            <p:nvPr/>
          </p:nvSpPr>
          <p:spPr>
            <a:xfrm>
              <a:off x="-1" y="357371"/>
              <a:ext cx="1575687" cy="51519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Functional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 flipV="1">
            <a:off x="7696200" y="3429000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Decision 129"/>
          <p:cNvSpPr/>
          <p:nvPr/>
        </p:nvSpPr>
        <p:spPr>
          <a:xfrm>
            <a:off x="8073570" y="3243942"/>
            <a:ext cx="275772" cy="361259"/>
          </a:xfrm>
          <a:prstGeom prst="flowChartDecision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Elbow Connector 135"/>
          <p:cNvCxnSpPr>
            <a:stCxn id="123" idx="3"/>
            <a:endCxn id="130" idx="0"/>
          </p:cNvCxnSpPr>
          <p:nvPr/>
        </p:nvCxnSpPr>
        <p:spPr>
          <a:xfrm>
            <a:off x="7371438" y="1638650"/>
            <a:ext cx="840018" cy="1605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458200" y="845949"/>
            <a:ext cx="0" cy="5569371"/>
          </a:xfrm>
          <a:prstGeom prst="line">
            <a:avLst/>
          </a:prstGeom>
          <a:ln w="31750" cap="rnd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8313060" y="3429000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5958114" y="823686"/>
            <a:ext cx="1585686" cy="433382"/>
            <a:chOff x="776514" y="829362"/>
            <a:chExt cx="1585686" cy="433382"/>
          </a:xfrm>
        </p:grpSpPr>
        <p:sp>
          <p:nvSpPr>
            <p:cNvPr id="141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142" name="Shape 230"/>
            <p:cNvSpPr/>
            <p:nvPr/>
          </p:nvSpPr>
          <p:spPr>
            <a:xfrm>
              <a:off x="776514" y="916976"/>
              <a:ext cx="15856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SIT</a:t>
              </a:r>
              <a:endParaRPr sz="12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9234714" y="834570"/>
            <a:ext cx="1585686" cy="433382"/>
            <a:chOff x="776514" y="829362"/>
            <a:chExt cx="1585686" cy="433382"/>
          </a:xfrm>
        </p:grpSpPr>
        <p:sp>
          <p:nvSpPr>
            <p:cNvPr id="144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145" name="Shape 230"/>
            <p:cNvSpPr/>
            <p:nvPr/>
          </p:nvSpPr>
          <p:spPr>
            <a:xfrm>
              <a:off x="776514" y="916976"/>
              <a:ext cx="15856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UAT</a:t>
              </a:r>
              <a:endParaRPr sz="12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8715828" y="3110685"/>
            <a:ext cx="870858" cy="684801"/>
            <a:chOff x="2895600" y="3123572"/>
            <a:chExt cx="685800" cy="684801"/>
          </a:xfrm>
          <a:solidFill>
            <a:schemeClr val="accent6">
              <a:lumMod val="75000"/>
            </a:schemeClr>
          </a:solidFill>
        </p:grpSpPr>
        <p:sp>
          <p:nvSpPr>
            <p:cNvPr id="147" name="Shape 236"/>
            <p:cNvSpPr/>
            <p:nvPr/>
          </p:nvSpPr>
          <p:spPr>
            <a:xfrm>
              <a:off x="2895600" y="3140835"/>
              <a:ext cx="685800" cy="65027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8" name="Shape 237"/>
            <p:cNvSpPr/>
            <p:nvPr/>
          </p:nvSpPr>
          <p:spPr>
            <a:xfrm>
              <a:off x="2895600" y="3123572"/>
              <a:ext cx="685800" cy="68480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Smoke 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(Services/UI)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flipV="1">
            <a:off x="9601200" y="3429000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238"/>
          <p:cNvGrpSpPr/>
          <p:nvPr/>
        </p:nvGrpSpPr>
        <p:grpSpPr>
          <a:xfrm>
            <a:off x="9987648" y="3084288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151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2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(Basic)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56" name="Elbow Connector 155"/>
          <p:cNvCxnSpPr/>
          <p:nvPr/>
        </p:nvCxnSpPr>
        <p:spPr>
          <a:xfrm rot="5400000" flipH="1" flipV="1">
            <a:off x="5159451" y="2162251"/>
            <a:ext cx="1629987" cy="976089"/>
          </a:xfrm>
          <a:prstGeom prst="bentConnector3">
            <a:avLst>
              <a:gd name="adj1" fmla="val 100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8561610" y="1905000"/>
            <a:ext cx="5448" cy="402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8567058" y="591452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238"/>
          <p:cNvGrpSpPr/>
          <p:nvPr/>
        </p:nvGrpSpPr>
        <p:grpSpPr>
          <a:xfrm>
            <a:off x="8815620" y="5639500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165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6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Regression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 flipV="1">
            <a:off x="9695544" y="5918150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238"/>
          <p:cNvGrpSpPr/>
          <p:nvPr/>
        </p:nvGrpSpPr>
        <p:grpSpPr>
          <a:xfrm>
            <a:off x="10078362" y="5632246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169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0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71" name="Group 238"/>
          <p:cNvGrpSpPr/>
          <p:nvPr/>
        </p:nvGrpSpPr>
        <p:grpSpPr>
          <a:xfrm>
            <a:off x="9316362" y="1448500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17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3" name="Shape 237"/>
            <p:cNvSpPr/>
            <p:nvPr/>
          </p:nvSpPr>
          <p:spPr>
            <a:xfrm>
              <a:off x="-1" y="357371"/>
              <a:ext cx="1575687" cy="51519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Functional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>
            <a:off x="8561610" y="1905000"/>
            <a:ext cx="754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10853058" y="3436260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Decision 176"/>
          <p:cNvSpPr/>
          <p:nvPr/>
        </p:nvSpPr>
        <p:spPr>
          <a:xfrm>
            <a:off x="11230428" y="3251202"/>
            <a:ext cx="275772" cy="361259"/>
          </a:xfrm>
          <a:prstGeom prst="flowChartDecision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Elbow Connector 180"/>
          <p:cNvCxnSpPr>
            <a:endCxn id="177" idx="0"/>
          </p:cNvCxnSpPr>
          <p:nvPr/>
        </p:nvCxnSpPr>
        <p:spPr>
          <a:xfrm rot="16200000" flipH="1">
            <a:off x="10081607" y="1964494"/>
            <a:ext cx="1415901" cy="1157514"/>
          </a:xfrm>
          <a:prstGeom prst="bentConnector3">
            <a:avLst>
              <a:gd name="adj1" fmla="val 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ular Arrow 2"/>
          <p:cNvSpPr/>
          <p:nvPr/>
        </p:nvSpPr>
        <p:spPr>
          <a:xfrm rot="3957353">
            <a:off x="3092561" y="5233920"/>
            <a:ext cx="762000" cy="730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973484"/>
              <a:gd name="adj5" fmla="val 12500"/>
            </a:avLst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Circular Arrow 101"/>
          <p:cNvSpPr/>
          <p:nvPr/>
        </p:nvSpPr>
        <p:spPr>
          <a:xfrm rot="4545759">
            <a:off x="6230867" y="5184927"/>
            <a:ext cx="783528" cy="730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875223"/>
              <a:gd name="adj5" fmla="val 21569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Circular Arrow 114"/>
          <p:cNvSpPr/>
          <p:nvPr/>
        </p:nvSpPr>
        <p:spPr>
          <a:xfrm rot="4545759">
            <a:off x="7450067" y="5133473"/>
            <a:ext cx="783528" cy="730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875223"/>
              <a:gd name="adj5" fmla="val 21569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6" name="Circular Arrow 115"/>
          <p:cNvSpPr/>
          <p:nvPr/>
        </p:nvSpPr>
        <p:spPr>
          <a:xfrm rot="4545759">
            <a:off x="9292405" y="5261127"/>
            <a:ext cx="783528" cy="730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875223"/>
              <a:gd name="adj5" fmla="val 2156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7" name="Circular Arrow 116"/>
          <p:cNvSpPr/>
          <p:nvPr/>
        </p:nvSpPr>
        <p:spPr>
          <a:xfrm rot="4545759">
            <a:off x="10527095" y="5209673"/>
            <a:ext cx="783528" cy="730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875223"/>
              <a:gd name="adj5" fmla="val 2156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0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6296" y="1325754"/>
            <a:ext cx="1932843" cy="777582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Risk-1 Description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296" y="2330910"/>
            <a:ext cx="1932843" cy="935846"/>
          </a:xfrm>
          <a:prstGeom prst="rect">
            <a:avLst/>
          </a:prstGeom>
          <a:gradFill rotWithShape="1">
            <a:gsLst>
              <a:gs pos="0">
                <a:srgbClr val="FCC05D">
                  <a:shade val="51000"/>
                  <a:satMod val="130000"/>
                </a:srgbClr>
              </a:gs>
              <a:gs pos="80000">
                <a:srgbClr val="FCC05D">
                  <a:shade val="93000"/>
                  <a:satMod val="130000"/>
                </a:srgbClr>
              </a:gs>
              <a:gs pos="100000">
                <a:srgbClr val="FCC05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Risk-2 Description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296" y="3494331"/>
            <a:ext cx="1932843" cy="1137496"/>
          </a:xfrm>
          <a:prstGeom prst="rect">
            <a:avLst/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Risk-3 Description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6296" y="4859402"/>
            <a:ext cx="1932843" cy="107185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Risk-4 Description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44271" y="1352021"/>
            <a:ext cx="2684929" cy="769245"/>
          </a:xfrm>
          <a:prstGeom prst="rect">
            <a:avLst/>
          </a:prstGeom>
          <a:solidFill>
            <a:srgbClr val="FCC05D">
              <a:lumMod val="20000"/>
              <a:lumOff val="80000"/>
            </a:srgb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&lt;Explain Mitigation Plan&gt;</a:t>
            </a:r>
          </a:p>
        </p:txBody>
      </p:sp>
      <p:sp>
        <p:nvSpPr>
          <p:cNvPr id="51" name="Pentagon 50"/>
          <p:cNvSpPr/>
          <p:nvPr/>
        </p:nvSpPr>
        <p:spPr>
          <a:xfrm>
            <a:off x="2344271" y="806824"/>
            <a:ext cx="2151529" cy="384460"/>
          </a:xfrm>
          <a:prstGeom prst="homePlate">
            <a:avLst/>
          </a:prstGeom>
          <a:solidFill>
            <a:srgbClr val="D5D10E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Mitigation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63000" y="1343684"/>
            <a:ext cx="3200400" cy="777582"/>
          </a:xfrm>
          <a:prstGeom prst="rect">
            <a:avLst/>
          </a:prstGeom>
          <a:solidFill>
            <a:srgbClr val="FCC05D">
              <a:lumMod val="20000"/>
              <a:lumOff val="80000"/>
            </a:srgb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&lt;Remediation Plan/Approach&gt;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48754" y="2318384"/>
            <a:ext cx="2680445" cy="958216"/>
          </a:xfrm>
          <a:prstGeom prst="rect">
            <a:avLst/>
          </a:prstGeom>
          <a:solidFill>
            <a:srgbClr val="D5D10E">
              <a:lumMod val="20000"/>
              <a:lumOff val="80000"/>
            </a:srgb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63000" y="2318384"/>
            <a:ext cx="3200399" cy="958216"/>
          </a:xfrm>
          <a:prstGeom prst="rect">
            <a:avLst/>
          </a:prstGeom>
          <a:solidFill>
            <a:srgbClr val="D5D10E">
              <a:lumMod val="20000"/>
              <a:lumOff val="80000"/>
            </a:srgb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48755" y="3508656"/>
            <a:ext cx="2680444" cy="11231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63000" y="3508656"/>
            <a:ext cx="3200400" cy="11231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53237" y="4837910"/>
            <a:ext cx="2675962" cy="1093346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63000" y="4837910"/>
            <a:ext cx="3200399" cy="1093346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0" name="Pentagon 59"/>
          <p:cNvSpPr/>
          <p:nvPr/>
        </p:nvSpPr>
        <p:spPr>
          <a:xfrm>
            <a:off x="5620871" y="814136"/>
            <a:ext cx="2151529" cy="384460"/>
          </a:xfrm>
          <a:prstGeom prst="homePlate">
            <a:avLst/>
          </a:prstGeom>
          <a:solidFill>
            <a:srgbClr val="D5D10E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Contingency</a:t>
            </a:r>
          </a:p>
        </p:txBody>
      </p:sp>
      <p:sp>
        <p:nvSpPr>
          <p:cNvPr id="61" name="Pentagon 60"/>
          <p:cNvSpPr/>
          <p:nvPr/>
        </p:nvSpPr>
        <p:spPr>
          <a:xfrm>
            <a:off x="9296400" y="826168"/>
            <a:ext cx="2151529" cy="384460"/>
          </a:xfrm>
          <a:prstGeom prst="homePlate">
            <a:avLst/>
          </a:prstGeom>
          <a:solidFill>
            <a:srgbClr val="D5D10E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Remediation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34000" y="1343684"/>
            <a:ext cx="3124200" cy="777582"/>
          </a:xfrm>
          <a:prstGeom prst="rect">
            <a:avLst/>
          </a:prstGeom>
          <a:solidFill>
            <a:srgbClr val="FCC05D">
              <a:lumMod val="20000"/>
              <a:lumOff val="80000"/>
            </a:srgb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&lt;Explain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the contingency plan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&gt;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34000" y="2318384"/>
            <a:ext cx="3124200" cy="958216"/>
          </a:xfrm>
          <a:prstGeom prst="rect">
            <a:avLst/>
          </a:prstGeom>
          <a:solidFill>
            <a:srgbClr val="D5D10E">
              <a:lumMod val="20000"/>
              <a:lumOff val="80000"/>
            </a:srgb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4000" y="3508656"/>
            <a:ext cx="3124200" cy="11231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33297" y="4837910"/>
            <a:ext cx="3124903" cy="1093346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 anchor="ctr">
            <a:no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8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Myriad Pro</vt:lpstr>
      <vt:lpstr>Arial</vt:lpstr>
      <vt:lpstr>Calibri</vt:lpstr>
      <vt:lpstr>Calibri Light</vt:lpstr>
      <vt:lpstr>Courier New</vt:lpstr>
      <vt:lpstr>Segoe UI</vt:lpstr>
      <vt:lpstr>Wingdings</vt:lpstr>
      <vt:lpstr>TCS Presentation_Template</vt:lpstr>
      <vt:lpstr>Custom Design</vt:lpstr>
      <vt:lpstr>6_TCS_Presentation Template</vt:lpstr>
      <vt:lpstr>&lt;Protect&gt; Test Strategy</vt:lpstr>
      <vt:lpstr>Summary</vt:lpstr>
      <vt:lpstr>Process Flow</vt:lpstr>
      <vt:lpstr>Risk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2017-04-08T03:37:39Z</dcterms:created>
  <dcterms:modified xsi:type="dcterms:W3CDTF">2017-04-14T07:29:12Z</dcterms:modified>
</cp:coreProperties>
</file>