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6"/>
  </p:notesMasterIdLst>
  <p:sldIdLst>
    <p:sldId id="256" r:id="rId5"/>
    <p:sldId id="16140622" r:id="rId6"/>
    <p:sldId id="262" r:id="rId7"/>
    <p:sldId id="263" r:id="rId8"/>
    <p:sldId id="265" r:id="rId9"/>
    <p:sldId id="16140625" r:id="rId10"/>
    <p:sldId id="16140628"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0033CC"/>
    <a:srgbClr val="00FFFF"/>
    <a:srgbClr val="66FFFF"/>
    <a:srgbClr val="FF00FF"/>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4FFC5-A7BC-4113-A255-1545D88330F7}" v="1" dt="2025-02-25T10:07:28.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0" d="100"/>
          <a:sy n="50" d="100"/>
        </p:scale>
        <p:origin x="648" y="29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2/25/2025</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8900" y="1269365"/>
            <a:ext cx="9144000" cy="659765"/>
          </a:xfrm>
        </p:spPr>
        <p:txBody>
          <a:bodyPr/>
          <a:lstStyle/>
          <a:p>
            <a:pPr algn="ctr"/>
            <a:r>
              <a:rPr dirty="0">
                <a:ln/>
                <a:solidFill>
                  <a:srgbClr val="00B050"/>
                </a:solidFill>
                <a:effectLst>
                  <a:outerShdw blurRad="38100" dist="25400" dir="5400000" algn="ctr" rotWithShape="0">
                    <a:srgbClr val="6E747A">
                      <a:alpha val="43000"/>
                    </a:srgbClr>
                  </a:outerShdw>
                </a:effectLst>
                <a:sym typeface="+mn-ea"/>
              </a:rPr>
              <a:t>Secure Image Steganography</a:t>
            </a:r>
            <a:endParaRPr lang="en-US" b="1" dirty="0">
              <a:ln/>
              <a:solidFill>
                <a:srgbClr val="00B050"/>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sym typeface="+mn-ea"/>
            </a:endParaRP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endParaRPr lang="en-US" sz="2000" b="1" dirty="0">
              <a:solidFill>
                <a:srgbClr val="FF0000"/>
              </a:solidFill>
              <a:latin typeface="Arial" panose="020B0604020202020204" pitchFamily="34" charset="0"/>
              <a:cs typeface="Arial" panose="020B0604020202020204" pitchFamily="34" charset="0"/>
            </a:endParaRPr>
          </a:p>
          <a:p>
            <a:endParaRPr lang="en-US" sz="2000" b="1" dirty="0">
              <a:solidFill>
                <a:schemeClr val="accent1">
                  <a:lumMod val="75000"/>
                </a:schemeClr>
              </a:solidFill>
              <a:latin typeface="Arial" panose="020B0604020202020204"/>
              <a:cs typeface="Arial" panose="020B0604020202020204"/>
            </a:endParaRPr>
          </a:p>
        </p:txBody>
      </p:sp>
      <p:sp>
        <p:nvSpPr>
          <p:cNvPr id="5" name="Text Box 4"/>
          <p:cNvSpPr txBox="1"/>
          <p:nvPr/>
        </p:nvSpPr>
        <p:spPr>
          <a:xfrm>
            <a:off x="3454400" y="2170430"/>
            <a:ext cx="6879590" cy="645160"/>
          </a:xfrm>
          <a:prstGeom prst="rect">
            <a:avLst/>
          </a:prstGeom>
          <a:solidFill>
            <a:schemeClr val="bg1"/>
          </a:solidFill>
        </p:spPr>
        <p:style>
          <a:lnRef idx="0">
            <a:srgbClr val="FFFFFF"/>
          </a:lnRef>
          <a:fillRef idx="1">
            <a:schemeClr val="accent1"/>
          </a:fillRef>
          <a:effectRef idx="0">
            <a:srgbClr val="FFFFFF"/>
          </a:effectRef>
          <a:fontRef idx="minor">
            <a:schemeClr val="lt1"/>
          </a:fontRef>
        </p:style>
        <p:txBody>
          <a:bodyPr wrap="square" rtlCol="0">
            <a:spAutoFit/>
          </a:bodyPr>
          <a:lstStyle/>
          <a:p>
            <a:r>
              <a:rPr b="1" dirty="0">
                <a:solidFill>
                  <a:schemeClr val="tx1">
                    <a:lumMod val="75000"/>
                    <a:lumOff val="25000"/>
                  </a:schemeClr>
                </a:solidFill>
                <a:latin typeface="+mj-lt"/>
                <a:sym typeface="+mn-ea"/>
              </a:rPr>
              <a:t>A Project on Data Hiding Using LSB Technique</a:t>
            </a:r>
            <a:endParaRPr b="1" dirty="0">
              <a:solidFill>
                <a:schemeClr val="tx1">
                  <a:lumMod val="75000"/>
                  <a:lumOff val="25000"/>
                </a:schemeClr>
              </a:solidFill>
              <a:latin typeface="+mj-lt"/>
            </a:endParaRPr>
          </a:p>
          <a:p>
            <a:endParaRPr lang="en-US"/>
          </a:p>
        </p:txBody>
      </p:sp>
      <p:sp>
        <p:nvSpPr>
          <p:cNvPr id="6" name="TextBox 5">
            <a:extLst>
              <a:ext uri="{FF2B5EF4-FFF2-40B4-BE49-F238E27FC236}">
                <a16:creationId xmlns:a16="http://schemas.microsoft.com/office/drawing/2014/main" id="{7E7CA7CB-3B6D-493F-22E4-61274F071F38}"/>
              </a:ext>
            </a:extLst>
          </p:cNvPr>
          <p:cNvSpPr txBox="1"/>
          <p:nvPr/>
        </p:nvSpPr>
        <p:spPr>
          <a:xfrm>
            <a:off x="1741714" y="3701143"/>
            <a:ext cx="9355998" cy="1477328"/>
          </a:xfrm>
          <a:prstGeom prst="rect">
            <a:avLst/>
          </a:prstGeom>
          <a:noFill/>
        </p:spPr>
        <p:txBody>
          <a:bodyPr wrap="square">
            <a:spAutoFit/>
          </a:bodyPr>
          <a:lstStyle/>
          <a:p>
            <a:r>
              <a:rPr lang="en-US" sz="1800" b="1" dirty="0">
                <a:solidFill>
                  <a:schemeClr val="accent3">
                    <a:lumMod val="60000"/>
                    <a:lumOff val="40000"/>
                  </a:schemeClr>
                </a:solidFill>
                <a:latin typeface="Arial" panose="020B0604020202020204" pitchFamily="34" charset="0"/>
                <a:cs typeface="Arial" panose="020B0604020202020204" pitchFamily="34" charset="0"/>
              </a:rPr>
              <a:t>Presented By </a:t>
            </a:r>
            <a:r>
              <a:rPr lang="en-US" b="1" dirty="0">
                <a:solidFill>
                  <a:srgbClr val="FF0000"/>
                </a:solidFill>
                <a:latin typeface="Arial" panose="020B0604020202020204" pitchFamily="34" charset="0"/>
                <a:cs typeface="Arial" panose="020B0604020202020204" pitchFamily="34" charset="0"/>
              </a:rPr>
              <a:t>: </a:t>
            </a:r>
            <a:r>
              <a:rPr lang="en-US" b="1" dirty="0">
                <a:solidFill>
                  <a:srgbClr val="FF3399"/>
                </a:solidFill>
                <a:latin typeface="Arial" panose="020B0604020202020204" pitchFamily="34" charset="0"/>
                <a:cs typeface="Arial" panose="020B0604020202020204" pitchFamily="34" charset="0"/>
              </a:rPr>
              <a:t>Kolli Usha</a:t>
            </a:r>
          </a:p>
          <a:p>
            <a:r>
              <a:rPr lang="en-US" sz="1800" b="1" dirty="0">
                <a:solidFill>
                  <a:schemeClr val="accent3">
                    <a:lumMod val="60000"/>
                    <a:lumOff val="40000"/>
                  </a:schemeClr>
                </a:solidFill>
                <a:latin typeface="Arial" panose="020B0604020202020204"/>
                <a:cs typeface="Arial" panose="020B0604020202020204"/>
              </a:rPr>
              <a:t>Student Name </a:t>
            </a:r>
            <a:r>
              <a:rPr lang="en-US" sz="1800" b="1" dirty="0">
                <a:solidFill>
                  <a:srgbClr val="FF0000"/>
                </a:solidFill>
                <a:latin typeface="Arial" panose="020B0604020202020204"/>
                <a:cs typeface="Arial" panose="020B0604020202020204"/>
              </a:rPr>
              <a:t>:</a:t>
            </a:r>
            <a:r>
              <a:rPr lang="en-US" b="1" dirty="0">
                <a:solidFill>
                  <a:srgbClr val="FF3399"/>
                </a:solidFill>
                <a:latin typeface="Arial" panose="020B0604020202020204" pitchFamily="34" charset="0"/>
                <a:cs typeface="Arial" panose="020B0604020202020204" pitchFamily="34" charset="0"/>
              </a:rPr>
              <a:t>Kolli Usha</a:t>
            </a:r>
          </a:p>
          <a:p>
            <a:r>
              <a:rPr lang="en-US" sz="1800" b="1" dirty="0">
                <a:solidFill>
                  <a:schemeClr val="accent3">
                    <a:lumMod val="60000"/>
                    <a:lumOff val="40000"/>
                  </a:schemeClr>
                </a:solidFill>
                <a:latin typeface="Arial" panose="020B0604020202020204"/>
                <a:cs typeface="Arial" panose="020B0604020202020204"/>
              </a:rPr>
              <a:t>College Name &amp; Department </a:t>
            </a:r>
            <a:r>
              <a:rPr lang="en-US" sz="1800" b="1" dirty="0">
                <a:solidFill>
                  <a:srgbClr val="FF0000"/>
                </a:solidFill>
                <a:latin typeface="Arial" panose="020B0604020202020204"/>
                <a:cs typeface="Arial" panose="020B0604020202020204"/>
              </a:rPr>
              <a:t>: </a:t>
            </a:r>
            <a:r>
              <a:rPr lang="en-US" b="1" dirty="0" err="1">
                <a:solidFill>
                  <a:srgbClr val="FF3399"/>
                </a:solidFill>
                <a:latin typeface="Arial" panose="020B0604020202020204"/>
                <a:cs typeface="Arial" panose="020B0604020202020204"/>
                <a:sym typeface="+mn-ea"/>
              </a:rPr>
              <a:t>Vignan’s</a:t>
            </a:r>
            <a:r>
              <a:rPr lang="en-US" b="1" dirty="0">
                <a:solidFill>
                  <a:srgbClr val="FF3399"/>
                </a:solidFill>
                <a:latin typeface="Arial" panose="020B0604020202020204"/>
                <a:cs typeface="Arial" panose="020B0604020202020204"/>
                <a:sym typeface="+mn-ea"/>
              </a:rPr>
              <a:t> Institute of Engineering for Women, Computer Science and Engineering</a:t>
            </a:r>
            <a:r>
              <a:rPr lang="en-IN" altLang="en-US" b="1" dirty="0">
                <a:solidFill>
                  <a:srgbClr val="FF3399"/>
                </a:solidFill>
                <a:latin typeface="Arial" panose="020B0604020202020204"/>
                <a:cs typeface="Arial" panose="020B0604020202020204"/>
                <a:sym typeface="+mn-ea"/>
              </a:rPr>
              <a:t> </a:t>
            </a:r>
            <a:r>
              <a:rPr lang="en-US" b="1" dirty="0">
                <a:solidFill>
                  <a:srgbClr val="FF3399"/>
                </a:solidFill>
                <a:latin typeface="Arial" panose="020B0604020202020204"/>
                <a:cs typeface="Arial" panose="020B0604020202020204"/>
                <a:sym typeface="+mn-ea"/>
              </a:rPr>
              <a:t>(CSE)</a:t>
            </a:r>
            <a:endParaRPr lang="en-US" sz="1800" b="1" dirty="0">
              <a:solidFill>
                <a:srgbClr val="FF3399"/>
              </a:solidFill>
              <a:latin typeface="Arial" panose="020B0604020202020204"/>
              <a:cs typeface="Arial" panose="020B0604020202020204"/>
            </a:endParaRPr>
          </a:p>
          <a:p>
            <a:endParaRPr lang="en-US" sz="18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dirty="0">
                <a:solidFill>
                  <a:schemeClr val="tx1"/>
                </a:solidFill>
                <a:sym typeface="+mn-ea"/>
              </a:rPr>
              <a:t>Support for multiple image formats &amp; higher resolutions</a:t>
            </a:r>
            <a:endParaRPr dirty="0">
              <a:solidFill>
                <a:schemeClr val="tx1"/>
              </a:solidFill>
            </a:endParaRPr>
          </a:p>
          <a:p>
            <a:pPr marL="305435" indent="-305435"/>
            <a:r>
              <a:rPr dirty="0">
                <a:sym typeface="+mn-ea"/>
              </a:rPr>
              <a:t>Extend steganography to video files</a:t>
            </a:r>
            <a:endParaRPr dirty="0"/>
          </a:p>
          <a:p>
            <a:pPr marL="305435" indent="-305435"/>
            <a:r>
              <a:rPr dirty="0">
                <a:sym typeface="+mn-ea"/>
              </a:rPr>
              <a:t>Incorporate advanced encryption for added security</a:t>
            </a:r>
            <a:endParaRPr dirty="0"/>
          </a:p>
          <a:p>
            <a:pPr marL="305435" indent="-305435"/>
            <a:r>
              <a:rPr dirty="0">
                <a:sym typeface="+mn-ea"/>
              </a:rPr>
              <a:t>Develop a web-based or mobile application</a:t>
            </a:r>
            <a:endParaRPr dirty="0"/>
          </a:p>
          <a:p>
            <a:pPr marL="0" indent="0">
              <a:buNone/>
            </a:pPr>
            <a:endParaRPr lang="en-US" dirty="0"/>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rgbClr val="00B050"/>
                </a:solidFill>
                <a:latin typeface="Arial" panose="020B0604020202020204"/>
                <a:cs typeface="Arial" panose="020B0604020202020204"/>
              </a:rPr>
              <a:t>Future scope(optional)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dirty="0">
                <a:solidFill>
                  <a:schemeClr val="accent2">
                    <a:lumMod val="75000"/>
                  </a:schemeClr>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dirty="0">
                <a:solidFill>
                  <a:srgbClr val="00B050"/>
                </a:solidFill>
                <a:latin typeface="Arial" panose="020B0604020202020204" pitchFamily="34" charset="0"/>
                <a:cs typeface="Arial" panose="020B0604020202020204" pitchFamily="34" charset="0"/>
              </a:rPr>
              <a:t>OUTLINE</a:t>
            </a: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p>
          <a:p>
            <a:pPr marL="305435" indent="-305435"/>
            <a:r>
              <a:rPr lang="en-US" sz="2000" b="1" dirty="0">
                <a:latin typeface="Arial" panose="020B0604020202020204"/>
                <a:ea typeface="+mn-lt"/>
                <a:cs typeface="Arial" panose="020B0604020202020204"/>
              </a:rPr>
              <a:t>Technology used</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mn-lt"/>
              </a:rPr>
              <a:t>Wow factor </a:t>
            </a:r>
            <a:endParaRPr lang="en-US" sz="2000" dirty="0">
              <a:latin typeface="Arial" panose="020B0604020202020204"/>
              <a:ea typeface="+mn-lt"/>
              <a:cs typeface="+mn-lt"/>
            </a:endParaRPr>
          </a:p>
          <a:p>
            <a:pPr marL="305435" indent="-305435"/>
            <a:r>
              <a:rPr lang="en-US" sz="2000" b="1" dirty="0">
                <a:latin typeface="Arial" panose="020B0604020202020204"/>
                <a:ea typeface="+mn-lt"/>
                <a:cs typeface="+mn-lt"/>
              </a:rPr>
              <a:t>End users</a:t>
            </a:r>
          </a:p>
          <a:p>
            <a:pPr marL="305435" indent="-305435"/>
            <a:r>
              <a:rPr lang="en-US" sz="2000" b="1" dirty="0">
                <a:latin typeface="Arial" panose="020B0604020202020204"/>
                <a:ea typeface="+mn-lt"/>
                <a:cs typeface="+mn-lt"/>
              </a:rPr>
              <a:t>Result</a:t>
            </a:r>
          </a:p>
          <a:p>
            <a:pPr marL="305435" indent="-305435"/>
            <a:r>
              <a:rPr lang="en-US" sz="2000" b="1" dirty="0">
                <a:latin typeface="Arial" panose="020B0604020202020204"/>
                <a:ea typeface="+mn-lt"/>
                <a:cs typeface="+mn-lt"/>
              </a:rPr>
              <a:t>Conclusion</a:t>
            </a:r>
          </a:p>
          <a:p>
            <a:pPr marL="305435" indent="-305435"/>
            <a:r>
              <a:rPr lang="en-US" sz="2000" b="1" dirty="0">
                <a:latin typeface="Arial" panose="020B0604020202020204"/>
                <a:ea typeface="+mn-lt"/>
                <a:cs typeface="+mn-lt"/>
              </a:rPr>
              <a:t>Git-hub Link</a:t>
            </a:r>
          </a:p>
          <a:p>
            <a:pPr marL="305435" indent="-305435"/>
            <a:r>
              <a:rPr lang="en-US" sz="2000" b="1" dirty="0">
                <a:latin typeface="Arial" panose="020B0604020202020204"/>
                <a:ea typeface="+mn-lt"/>
                <a:cs typeface="+mn-lt"/>
              </a:rPr>
              <a:t>Future scope</a:t>
            </a: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rgbClr val="00B050"/>
                </a:solidFill>
                <a:latin typeface="Arial" panose="020B0604020202020204" pitchFamily="34" charset="0"/>
                <a:cs typeface="Arial" panose="020B0604020202020204" pitchFamily="34" charset="0"/>
              </a:rPr>
              <a:t>Problem Statement</a:t>
            </a:r>
            <a:endParaRPr lang="en-US" sz="4400" dirty="0">
              <a:solidFill>
                <a:srgbClr val="00B050"/>
              </a:solidFill>
            </a:endParaRPr>
          </a:p>
        </p:txBody>
      </p:sp>
      <p:sp>
        <p:nvSpPr>
          <p:cNvPr id="2" name="Content Placeholder 1"/>
          <p:cNvSpPr>
            <a:spLocks noGrp="1"/>
          </p:cNvSpPr>
          <p:nvPr>
            <p:ph idx="1"/>
          </p:nvPr>
        </p:nvSpPr>
        <p:spPr>
          <a:xfrm>
            <a:off x="452403" y="1237632"/>
            <a:ext cx="11029615" cy="4673324"/>
          </a:xfrm>
        </p:spPr>
        <p:txBody>
          <a:bodyPr/>
          <a:lstStyle/>
          <a:p>
            <a:pPr marL="0" indent="0">
              <a:buNone/>
            </a:pPr>
            <a:r>
              <a:rPr lang="en-US" altLang="en-US" dirty="0"/>
              <a:t>With increasing digital communication, data security and privacy have become major concerns. Traditional encryption methods are often detectable, making them susceptible to attacks. Steganography provides an alternative way to secure sensitive information by hiding it within digital media, ensuring both confidentiality and undetectability.</a:t>
            </a:r>
          </a:p>
          <a:p>
            <a:pPr marL="0" indent="0">
              <a:buNone/>
            </a:pPr>
            <a:r>
              <a:rPr lang="en-US" altLang="en-US" dirty="0"/>
              <a:t>This project aims to:</a:t>
            </a:r>
          </a:p>
          <a:p>
            <a:pPr>
              <a:buFont typeface="Wingdings" panose="05000000000000000000" charset="0"/>
              <a:buChar char="§"/>
            </a:pPr>
            <a:r>
              <a:rPr lang="en-US" altLang="en-US" dirty="0"/>
              <a:t>Embed secret messages inside images without altering their visual appearance.</a:t>
            </a:r>
          </a:p>
          <a:p>
            <a:pPr>
              <a:buFont typeface="Wingdings" panose="05000000000000000000" charset="0"/>
              <a:buChar char="§"/>
            </a:pPr>
            <a:r>
              <a:rPr lang="en-US" altLang="en-US" dirty="0"/>
              <a:t>Provide secure encryption for messages using a user-defined key.</a:t>
            </a:r>
          </a:p>
          <a:p>
            <a:pPr>
              <a:buFont typeface="Wingdings" panose="05000000000000000000" charset="0"/>
              <a:buChar char="§"/>
            </a:pPr>
            <a:r>
              <a:rPr lang="en-US" altLang="en-US" dirty="0"/>
              <a:t>Enable easy extraction of hidden messages with the correct decryption key.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rgbClr val="00B050"/>
                </a:solidFill>
                <a:latin typeface="Arial" panose="020B0604020202020204" pitchFamily="34" charset="0"/>
                <a:cs typeface="Arial" panose="020B0604020202020204" pitchFamily="34" charset="0"/>
              </a:rPr>
              <a:t>Technology  used</a:t>
            </a:r>
            <a:endParaRPr lang="en-US" sz="4400" dirty="0">
              <a:solidFill>
                <a:srgbClr val="00B050"/>
              </a:solidFill>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SzPct val="98000"/>
              <a:buFont typeface="Wingdings" panose="05000000000000000000" charset="0"/>
              <a:buChar char="§"/>
            </a:pPr>
            <a:r>
              <a:rPr lang="en-IN" altLang="en-US" b="1" dirty="0"/>
              <a:t>    </a:t>
            </a:r>
            <a:r>
              <a:rPr lang="en-US" altLang="en-US" b="1" dirty="0"/>
              <a:t>Programming Language:</a:t>
            </a:r>
            <a:r>
              <a:rPr lang="en-US" altLang="en-US" dirty="0"/>
              <a:t> Python</a:t>
            </a:r>
          </a:p>
          <a:p>
            <a:pPr>
              <a:buSzPct val="98000"/>
              <a:buFont typeface="Wingdings" panose="05000000000000000000" charset="0"/>
              <a:buChar char="§"/>
            </a:pPr>
            <a:r>
              <a:rPr lang="en-US" altLang="en-US" b="1" dirty="0"/>
              <a:t>Frameworks &amp; Libraries:</a:t>
            </a:r>
            <a:r>
              <a:rPr lang="en-US" altLang="en-US" dirty="0"/>
              <a:t> Flask, OpenCV, NumPy, Pillow (PIL), Cryptography (Fernet AES)</a:t>
            </a:r>
          </a:p>
          <a:p>
            <a:pPr>
              <a:buSzPct val="98000"/>
              <a:buFont typeface="Wingdings" panose="05000000000000000000" charset="0"/>
              <a:buChar char="§"/>
            </a:pPr>
            <a:r>
              <a:rPr lang="en-US" altLang="en-US" b="1" dirty="0"/>
              <a:t>Tools:</a:t>
            </a:r>
            <a:r>
              <a:rPr lang="en-US" altLang="en-US" dirty="0"/>
              <a:t> VS Code, Postman, GitHub</a:t>
            </a:r>
          </a:p>
          <a:p>
            <a:pPr>
              <a:buSzPct val="98000"/>
              <a:buFont typeface="Wingdings" panose="05000000000000000000" charset="0"/>
              <a:buChar char="§"/>
            </a:pPr>
            <a:r>
              <a:rPr lang="en-US" altLang="en-US" b="1" dirty="0"/>
              <a:t>Hosting:</a:t>
            </a:r>
            <a:r>
              <a:rPr lang="en-US" altLang="en-US" dirty="0"/>
              <a:t> Localhost (Flask backend &amp; HTML frontend)</a:t>
            </a:r>
          </a:p>
          <a:p>
            <a:pPr>
              <a:buSzPct val="98000"/>
              <a:buFont typeface="Wingdings" panose="05000000000000000000" charset="0"/>
              <a:buChar char="§"/>
            </a:pPr>
            <a:r>
              <a:rPr lang="en-US" altLang="en-US" b="1" dirty="0"/>
              <a:t>Platforms:</a:t>
            </a:r>
            <a:r>
              <a:rPr lang="en-US" altLang="en-US" dirty="0"/>
              <a:t> Secure communication in messaging apps, confidential data transfer in corporate environments, and secure document sharing in government and defense sectors.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8994" y="771730"/>
            <a:ext cx="11029616" cy="530296"/>
          </a:xfrm>
        </p:spPr>
        <p:txBody>
          <a:bodyPr>
            <a:noAutofit/>
          </a:bodyPr>
          <a:lstStyle/>
          <a:p>
            <a:r>
              <a:rPr lang="en-US" sz="3200" b="1" dirty="0">
                <a:solidFill>
                  <a:srgbClr val="00B050"/>
                </a:solidFill>
                <a:latin typeface="Arial" panose="020B0604020202020204"/>
                <a:ea typeface="+mj-lt"/>
                <a:cs typeface="Arial" panose="020B0604020202020204"/>
              </a:rPr>
              <a:t>Wow factors</a:t>
            </a:r>
            <a:endParaRPr lang="en-US" sz="3200" dirty="0">
              <a:solidFill>
                <a:srgbClr val="00B050"/>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a:buFont typeface="Wingdings" panose="05000000000000000000" charset="0"/>
              <a:buChar char="§"/>
            </a:pPr>
            <a:r>
              <a:rPr lang="en-US" altLang="en-US" sz="1800" b="1" dirty="0">
                <a:solidFill>
                  <a:srgbClr val="0F0F0F"/>
                </a:solidFill>
              </a:rPr>
              <a:t>Invisible Yet Secure </a:t>
            </a:r>
            <a:r>
              <a:rPr lang="en-US" altLang="en-US" sz="1800" dirty="0">
                <a:solidFill>
                  <a:srgbClr val="0F0F0F"/>
                </a:solidFill>
              </a:rPr>
              <a:t>– The hidden message is seamlessly embedded into an image without altering its visual appearance, making it undetectable to the human eye.</a:t>
            </a:r>
          </a:p>
          <a:p>
            <a:pPr>
              <a:buFont typeface="Wingdings" panose="05000000000000000000" charset="0"/>
              <a:buChar char="§"/>
            </a:pPr>
            <a:r>
              <a:rPr lang="en-US" altLang="en-US" sz="1800" b="1" dirty="0">
                <a:solidFill>
                  <a:srgbClr val="0F0F0F"/>
                </a:solidFill>
              </a:rPr>
              <a:t>Dual Functionality</a:t>
            </a:r>
            <a:r>
              <a:rPr lang="en-US" altLang="en-US" sz="1800" dirty="0">
                <a:solidFill>
                  <a:srgbClr val="0F0F0F"/>
                </a:solidFill>
              </a:rPr>
              <a:t> – Supports both encoding (hiding text inside images) and decoding (extracting hidden messages), ensuring a complete steganography solution.</a:t>
            </a:r>
          </a:p>
          <a:p>
            <a:pPr>
              <a:buFont typeface="Wingdings" panose="05000000000000000000" charset="0"/>
              <a:buChar char="§"/>
            </a:pPr>
            <a:r>
              <a:rPr lang="en-US" altLang="en-US" sz="1800" b="1" dirty="0">
                <a:solidFill>
                  <a:srgbClr val="0F0F0F"/>
                </a:solidFill>
              </a:rPr>
              <a:t>User-Friendly Interface</a:t>
            </a:r>
            <a:r>
              <a:rPr lang="en-US" altLang="en-US" sz="1800" dirty="0">
                <a:solidFill>
                  <a:srgbClr val="0F0F0F"/>
                </a:solidFill>
              </a:rPr>
              <a:t> – Built with HTML, CSS, and JavaScript, providing an interactive and easy-to-use frontend for a smooth user experience.</a:t>
            </a:r>
          </a:p>
          <a:p>
            <a:pPr>
              <a:buFont typeface="Wingdings" panose="05000000000000000000" charset="0"/>
              <a:buChar char="§"/>
            </a:pPr>
            <a:r>
              <a:rPr lang="en-US" altLang="en-US" sz="1800" b="1" dirty="0">
                <a:solidFill>
                  <a:srgbClr val="0F0F0F"/>
                </a:solidFill>
              </a:rPr>
              <a:t>Future Scalability</a:t>
            </a:r>
            <a:r>
              <a:rPr lang="en-US" altLang="en-US" sz="1800" dirty="0">
                <a:solidFill>
                  <a:srgbClr val="0F0F0F"/>
                </a:solidFill>
              </a:rPr>
              <a:t> – Can be extended to support audio and video steganography, enhancing security for multimedia data transmission.</a:t>
            </a:r>
          </a:p>
          <a:p>
            <a:pPr>
              <a:buFont typeface="Wingdings" panose="05000000000000000000" charset="0"/>
              <a:buChar char="§"/>
            </a:pPr>
            <a:r>
              <a:rPr lang="en-US" altLang="en-US" sz="1800" b="1" dirty="0">
                <a:solidFill>
                  <a:srgbClr val="0F0F0F"/>
                </a:solidFill>
              </a:rPr>
              <a:t>Cross-Platform Compatibility</a:t>
            </a:r>
            <a:r>
              <a:rPr lang="en-US" altLang="en-US" sz="1800" dirty="0">
                <a:solidFill>
                  <a:srgbClr val="0F0F0F"/>
                </a:solidFill>
              </a:rPr>
              <a:t> – Works on Windows, macOS, and Linux, making it accessible across different environments.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End users</a:t>
            </a:r>
          </a:p>
        </p:txBody>
      </p:sp>
      <p:sp>
        <p:nvSpPr>
          <p:cNvPr id="3" name="Content Placeholder 2"/>
          <p:cNvSpPr>
            <a:spLocks noGrp="1"/>
          </p:cNvSpPr>
          <p:nvPr>
            <p:ph idx="1"/>
          </p:nvPr>
        </p:nvSpPr>
        <p:spPr/>
        <p:txBody>
          <a:bodyPr/>
          <a:lstStyle/>
          <a:p>
            <a:r>
              <a:rPr lang="en-US" altLang="en-US" b="1" dirty="0"/>
              <a:t>Businesses</a:t>
            </a:r>
            <a:r>
              <a:rPr lang="en-US" altLang="en-US" dirty="0"/>
              <a:t> – Securely transmit confidential information.</a:t>
            </a:r>
          </a:p>
          <a:p>
            <a:r>
              <a:rPr lang="en-US" altLang="en-US" b="1" dirty="0"/>
              <a:t>Cybersecurity Professionals</a:t>
            </a:r>
            <a:r>
              <a:rPr lang="en-US" altLang="en-US" dirty="0"/>
              <a:t> – Implement advanced steganographic techniques.</a:t>
            </a:r>
          </a:p>
          <a:p>
            <a:r>
              <a:rPr lang="en-US" altLang="en-US" b="1" dirty="0"/>
              <a:t>Journalists &amp; Activists</a:t>
            </a:r>
            <a:r>
              <a:rPr lang="en-US" altLang="en-US" dirty="0"/>
              <a:t> – Hide sensitive data in images for secure communication.</a:t>
            </a:r>
          </a:p>
          <a:p>
            <a:r>
              <a:rPr lang="en-US" altLang="en-US" b="1" dirty="0"/>
              <a:t>Developers &amp; Researchers</a:t>
            </a:r>
            <a:r>
              <a:rPr lang="en-US" altLang="en-US" dirty="0"/>
              <a:t> – Explore the potential of LSB-based steganography.</a:t>
            </a:r>
          </a:p>
          <a:p>
            <a:r>
              <a:rPr lang="en-US" altLang="en-US" b="1" dirty="0">
                <a:sym typeface="+mn-ea"/>
              </a:rPr>
              <a:t>Educators &amp; Students</a:t>
            </a:r>
            <a:r>
              <a:rPr lang="en-US" altLang="en-US" dirty="0">
                <a:sym typeface="+mn-ea"/>
              </a:rPr>
              <a:t> – Learn and experiment with steganography concepts for academic and research purposes.</a:t>
            </a:r>
            <a:endParaRPr lang="en-US" altLang="en-US" dirty="0"/>
          </a:p>
          <a:p>
            <a:r>
              <a:rPr lang="en-US" altLang="en-US" b="1" dirty="0"/>
              <a:t>Law Enforcement &amp; Intelligence Agencies</a:t>
            </a:r>
            <a:r>
              <a:rPr lang="en-US" altLang="en-US" dirty="0"/>
              <a:t> – Safeguard sensitive information and conduct secure covert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Results</a:t>
            </a:r>
          </a:p>
        </p:txBody>
      </p:sp>
      <p:pic>
        <p:nvPicPr>
          <p:cNvPr id="10" name="Picture 9">
            <a:extLst>
              <a:ext uri="{FF2B5EF4-FFF2-40B4-BE49-F238E27FC236}">
                <a16:creationId xmlns:a16="http://schemas.microsoft.com/office/drawing/2014/main" id="{AC0C7BB2-2A77-6144-2438-53DBB5E57083}"/>
              </a:ext>
            </a:extLst>
          </p:cNvPr>
          <p:cNvPicPr>
            <a:picLocks noChangeAspect="1"/>
          </p:cNvPicPr>
          <p:nvPr/>
        </p:nvPicPr>
        <p:blipFill>
          <a:blip r:embed="rId2"/>
          <a:stretch>
            <a:fillRect/>
          </a:stretch>
        </p:blipFill>
        <p:spPr>
          <a:xfrm>
            <a:off x="8543888" y="1232452"/>
            <a:ext cx="3271101" cy="5198608"/>
          </a:xfrm>
          <a:prstGeom prst="rect">
            <a:avLst/>
          </a:prstGeom>
        </p:spPr>
      </p:pic>
      <p:pic>
        <p:nvPicPr>
          <p:cNvPr id="12" name="Picture 11">
            <a:extLst>
              <a:ext uri="{FF2B5EF4-FFF2-40B4-BE49-F238E27FC236}">
                <a16:creationId xmlns:a16="http://schemas.microsoft.com/office/drawing/2014/main" id="{DFDF8E38-EFA6-EE24-46DD-1B630EE68C52}"/>
              </a:ext>
            </a:extLst>
          </p:cNvPr>
          <p:cNvPicPr>
            <a:picLocks noChangeAspect="1"/>
          </p:cNvPicPr>
          <p:nvPr/>
        </p:nvPicPr>
        <p:blipFill>
          <a:blip r:embed="rId3"/>
          <a:stretch>
            <a:fillRect/>
          </a:stretch>
        </p:blipFill>
        <p:spPr>
          <a:xfrm>
            <a:off x="4561906" y="1300899"/>
            <a:ext cx="3413170" cy="5198607"/>
          </a:xfrm>
          <a:prstGeom prst="rect">
            <a:avLst/>
          </a:prstGeom>
        </p:spPr>
      </p:pic>
      <p:pic>
        <p:nvPicPr>
          <p:cNvPr id="14" name="Picture 13">
            <a:extLst>
              <a:ext uri="{FF2B5EF4-FFF2-40B4-BE49-F238E27FC236}">
                <a16:creationId xmlns:a16="http://schemas.microsoft.com/office/drawing/2014/main" id="{F68C71D0-A9E6-CD67-EDF9-815F5F83788D}"/>
              </a:ext>
            </a:extLst>
          </p:cNvPr>
          <p:cNvPicPr>
            <a:picLocks noChangeAspect="1"/>
          </p:cNvPicPr>
          <p:nvPr/>
        </p:nvPicPr>
        <p:blipFill>
          <a:blip r:embed="rId4"/>
          <a:stretch>
            <a:fillRect/>
          </a:stretch>
        </p:blipFill>
        <p:spPr>
          <a:xfrm>
            <a:off x="721992" y="1300899"/>
            <a:ext cx="3271102" cy="51986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Conclusion</a:t>
            </a:r>
          </a:p>
        </p:txBody>
      </p:sp>
      <p:sp>
        <p:nvSpPr>
          <p:cNvPr id="3" name="Content Placeholder 2"/>
          <p:cNvSpPr>
            <a:spLocks noGrp="1"/>
          </p:cNvSpPr>
          <p:nvPr>
            <p:ph idx="1"/>
          </p:nvPr>
        </p:nvSpPr>
        <p:spPr/>
        <p:txBody>
          <a:bodyPr/>
          <a:lstStyle/>
          <a:p>
            <a:r>
              <a:rPr lang="en-US" altLang="en-US" dirty="0"/>
              <a:t>This project demonstrates how image steganography using LSB can enhance data security and privacy. By leveraging encryption, metadata storage, and an intuitive interface, users can securely hide and retrieve sensitive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B050"/>
                </a:solidFill>
              </a:rPr>
              <a:t>GitHub Link</a:t>
            </a:r>
          </a:p>
        </p:txBody>
      </p:sp>
      <p:sp>
        <p:nvSpPr>
          <p:cNvPr id="3" name="Content Placeholder 2"/>
          <p:cNvSpPr>
            <a:spLocks noGrp="1"/>
          </p:cNvSpPr>
          <p:nvPr>
            <p:ph idx="1"/>
          </p:nvPr>
        </p:nvSpPr>
        <p:spPr/>
        <p:txBody>
          <a:bodyPr/>
          <a:lstStyle/>
          <a:p>
            <a:r>
              <a:rPr lang="en-US" altLang="en-US" dirty="0"/>
              <a:t>https://github.com/kolliusha22/steganography-image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emplate>Future forward</Template>
  <TotalTime>68</TotalTime>
  <Words>484</Words>
  <Application>Microsoft Office PowerPoint</Application>
  <PresentationFormat>Widescreen</PresentationFormat>
  <Paragraphs>52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Image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ushasrikolli5@gmail.com</cp:lastModifiedBy>
  <cp:revision>31</cp:revision>
  <dcterms:created xsi:type="dcterms:W3CDTF">2021-05-26T16:50:00Z</dcterms:created>
  <dcterms:modified xsi:type="dcterms:W3CDTF">2025-02-25T11:17:32Z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F5ED9C3917C84C4899557D0DE01C2566_13</vt:lpwstr>
  </property>
  <property fmtid="{D5CDD505-2E9C-101B-9397-08002B2CF9AE}" pid="4" name="KSOProductBuildVer">
    <vt:lpwstr>1033-12.2.0.19805</vt:lpwstr>
  </property>
</Properties>
</file>