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and prediction of ADULT INCOMES IN 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Based on </a:t>
            </a:r>
            <a:r>
              <a:rPr lang="en-US" dirty="0"/>
              <a:t>Census </a:t>
            </a:r>
            <a:r>
              <a:rPr lang="en-US" dirty="0" smtClean="0"/>
              <a:t>Income using 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60356" y="4809067"/>
            <a:ext cx="4459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By</a:t>
            </a:r>
          </a:p>
          <a:p>
            <a:r>
              <a:rPr lang="en-US" dirty="0"/>
              <a:t>	</a:t>
            </a:r>
            <a:r>
              <a:rPr lang="en-US" dirty="0" smtClean="0"/>
              <a:t>		Venu </a:t>
            </a:r>
            <a:r>
              <a:rPr lang="en-US" dirty="0" err="1" smtClean="0"/>
              <a:t>Kolli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Pratik Magar</a:t>
            </a:r>
          </a:p>
          <a:p>
            <a:r>
              <a:rPr lang="en-US" dirty="0"/>
              <a:t>	</a:t>
            </a:r>
            <a:r>
              <a:rPr lang="en-US" dirty="0" smtClean="0"/>
              <a:t>		Rashmi </a:t>
            </a:r>
            <a:r>
              <a:rPr lang="en-US" dirty="0" err="1" smtClean="0"/>
              <a:t>Mallappa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7067"/>
            <a:ext cx="9905998" cy="1106311"/>
          </a:xfrm>
        </p:spPr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13" y="3928713"/>
            <a:ext cx="4238625" cy="2581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312" y="3928712"/>
            <a:ext cx="4117977" cy="2581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013" y="1343378"/>
            <a:ext cx="3650720" cy="1450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534" y="1301178"/>
            <a:ext cx="4048125" cy="1143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35534" y="2793911"/>
            <a:ext cx="535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</a:t>
            </a:r>
            <a:r>
              <a:rPr lang="en-US" dirty="0" smtClean="0"/>
              <a:t>Neural network classifier </a:t>
            </a:r>
            <a:r>
              <a:rPr lang="en-US" dirty="0"/>
              <a:t>on test set: </a:t>
            </a:r>
            <a:r>
              <a:rPr lang="en-US" dirty="0" smtClean="0"/>
              <a:t>0.825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B13C06D-D119-4338-A920-C03AFF5A4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58282"/>
              </p:ext>
            </p:extLst>
          </p:nvPr>
        </p:nvGraphicFramePr>
        <p:xfrm>
          <a:off x="1810139" y="2341984"/>
          <a:ext cx="8088604" cy="3200400"/>
        </p:xfrm>
        <a:graphic>
          <a:graphicData uri="http://schemas.openxmlformats.org/drawingml/2006/table">
            <a:tbl>
              <a:tblPr firstRow="1" bandRow="1"/>
              <a:tblGrid>
                <a:gridCol w="3812498">
                  <a:extLst>
                    <a:ext uri="{9D8B030D-6E8A-4147-A177-3AD203B41FA5}">
                      <a16:colId xmlns="" xmlns:a16="http://schemas.microsoft.com/office/drawing/2014/main" val="2330741202"/>
                    </a:ext>
                  </a:extLst>
                </a:gridCol>
                <a:gridCol w="4276106">
                  <a:extLst>
                    <a:ext uri="{9D8B030D-6E8A-4147-A177-3AD203B41FA5}">
                      <a16:colId xmlns="" xmlns:a16="http://schemas.microsoft.com/office/drawing/2014/main" val="1026882291"/>
                    </a:ext>
                  </a:extLst>
                </a:gridCol>
              </a:tblGrid>
              <a:tr h="5308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Algorithm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8130830"/>
                  </a:ext>
                </a:extLst>
              </a:tr>
              <a:tr h="5308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Logistic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 Regression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81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7151699"/>
                  </a:ext>
                </a:extLst>
              </a:tr>
              <a:tr h="53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S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81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0309634"/>
                  </a:ext>
                </a:extLst>
              </a:tr>
              <a:tr h="53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K-Nearest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 Neighbors Classifier</a:t>
                      </a:r>
                      <a:endParaRPr lang="en-US" sz="1800" dirty="0" smtClean="0">
                        <a:solidFill>
                          <a:srgbClr val="FFFFFF"/>
                        </a:solidFill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Neural Networks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82.5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444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6104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5344" y="1968690"/>
            <a:ext cx="430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https://archive.ics.uci.edu/ml/datasets/adult</a:t>
            </a:r>
          </a:p>
        </p:txBody>
      </p:sp>
    </p:spTree>
    <p:extLst>
      <p:ext uri="{BB962C8B-B14F-4D97-AF65-F5344CB8AC3E}">
        <p14:creationId xmlns:p14="http://schemas.microsoft.com/office/powerpoint/2010/main" val="16709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157803"/>
            <a:ext cx="9201150" cy="2266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8222" y="1851378"/>
            <a:ext cx="924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Response Variable – SALARY OF ADULT (&gt;50K or &lt;=50K)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Predictor Variables: Demographics of Adult(age, education, sex, work hours, marital-status etc.,)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classification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null values and outliers.</a:t>
            </a:r>
          </a:p>
          <a:p>
            <a:r>
              <a:rPr lang="en-US" dirty="0" smtClean="0"/>
              <a:t>One-hot-encoding or creating dummy variables for categorical variables.</a:t>
            </a:r>
          </a:p>
          <a:p>
            <a:r>
              <a:rPr lang="en-US" dirty="0" smtClean="0"/>
              <a:t>Co-relation Matrix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525" y="1876426"/>
            <a:ext cx="3057525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384" y="3519488"/>
            <a:ext cx="3962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0934"/>
            <a:ext cx="9905998" cy="1286934"/>
          </a:xfrm>
        </p:spPr>
        <p:txBody>
          <a:bodyPr/>
          <a:lstStyle/>
          <a:p>
            <a:r>
              <a:rPr lang="en-US" dirty="0" smtClean="0"/>
              <a:t>Visualization 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57867"/>
            <a:ext cx="10656711" cy="50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Recursive Feature Elimination </a:t>
            </a:r>
            <a:r>
              <a:rPr lang="en-US" dirty="0"/>
              <a:t>- </a:t>
            </a:r>
            <a:r>
              <a:rPr lang="en-US" i="1" dirty="0"/>
              <a:t>the importance of each feature is obtained either through a </a:t>
            </a:r>
            <a:r>
              <a:rPr lang="en-US" i="1" dirty="0" err="1"/>
              <a:t>coef</a:t>
            </a:r>
            <a:r>
              <a:rPr lang="en-US" i="1" dirty="0"/>
              <a:t>_ attribute or through a </a:t>
            </a:r>
            <a:r>
              <a:rPr lang="en-US" i="1" dirty="0" err="1"/>
              <a:t>feature_importances</a:t>
            </a:r>
            <a:r>
              <a:rPr lang="en-US" i="1" dirty="0"/>
              <a:t>_ </a:t>
            </a:r>
            <a:r>
              <a:rPr lang="en-US" i="1" dirty="0" smtClean="0"/>
              <a:t>attribute recursively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Train and Test Data set :</a:t>
            </a:r>
          </a:p>
          <a:p>
            <a:r>
              <a:rPr lang="en-US" dirty="0" smtClean="0"/>
              <a:t>Training Data = 75%</a:t>
            </a:r>
          </a:p>
          <a:p>
            <a:r>
              <a:rPr lang="en-US" dirty="0" smtClean="0"/>
              <a:t>Test Data = 25%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8044"/>
            <a:ext cx="9905998" cy="1185334"/>
          </a:xfrm>
        </p:spPr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756" y="1564568"/>
            <a:ext cx="5156200" cy="2506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333" y="2817634"/>
            <a:ext cx="2940401" cy="25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1413" y="46072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Accuracy of logistic regression classifier on test set: </a:t>
            </a:r>
            <a:r>
              <a:rPr lang="en-US" dirty="0" smtClean="0"/>
              <a:t>0.81</a:t>
            </a:r>
          </a:p>
          <a:p>
            <a:endParaRPr lang="en-US" dirty="0"/>
          </a:p>
          <a:p>
            <a:r>
              <a:rPr lang="en-US" b="1" dirty="0"/>
              <a:t>Recall:</a:t>
            </a:r>
            <a:r>
              <a:rPr lang="en-US" dirty="0"/>
              <a:t> Recall gives us an idea about when it’s actually yes, how often does it predict yes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/>
              <a:t>Precision:</a:t>
            </a:r>
            <a:r>
              <a:rPr lang="en-US" dirty="0"/>
              <a:t> </a:t>
            </a:r>
            <a:r>
              <a:rPr lang="en-US" dirty="0" smtClean="0"/>
              <a:t>Precision </a:t>
            </a:r>
            <a:r>
              <a:rPr lang="en-US" dirty="0"/>
              <a:t>tells us about when it predicts yes, how often is it correct.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279" y="5524158"/>
            <a:ext cx="4000500" cy="1114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5956" y="1264356"/>
            <a:ext cx="5367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ogistic </a:t>
            </a:r>
            <a:r>
              <a:rPr lang="en-US" dirty="0"/>
              <a:t>regression as a special case of linear regression when the outcome variable is </a:t>
            </a:r>
            <a:r>
              <a:rPr lang="en-US" dirty="0" smtClean="0"/>
              <a:t>categorical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redicts </a:t>
            </a:r>
            <a:r>
              <a:rPr lang="en-US" dirty="0"/>
              <a:t>the probability of occurrence of an event by fitting data to a logit function.</a:t>
            </a:r>
          </a:p>
        </p:txBody>
      </p:sp>
    </p:spTree>
    <p:extLst>
      <p:ext uri="{BB962C8B-B14F-4D97-AF65-F5344CB8AC3E}">
        <p14:creationId xmlns:p14="http://schemas.microsoft.com/office/powerpoint/2010/main" val="23421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6090"/>
            <a:ext cx="9905998" cy="1140178"/>
          </a:xfrm>
        </p:spPr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310" y="4413867"/>
            <a:ext cx="4639556" cy="1910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78" y="4797600"/>
            <a:ext cx="40005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82467" y="3885495"/>
            <a:ext cx="510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SVM classifier on test set: 0.81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41" y="1256595"/>
            <a:ext cx="3981450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1919" y="1256595"/>
            <a:ext cx="6255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1.Plot</a:t>
            </a:r>
            <a:r>
              <a:rPr lang="en-US" dirty="0"/>
              <a:t> each data item as a point in n-dimensional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2.Perform </a:t>
            </a:r>
            <a:r>
              <a:rPr lang="en-US" dirty="0"/>
              <a:t>classification by finding the hyper-plane that differentiate the two classes very well</a:t>
            </a:r>
          </a:p>
        </p:txBody>
      </p:sp>
    </p:spTree>
    <p:extLst>
      <p:ext uri="{BB962C8B-B14F-4D97-AF65-F5344CB8AC3E}">
        <p14:creationId xmlns:p14="http://schemas.microsoft.com/office/powerpoint/2010/main" val="27447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K-NEARSET NEIGHBOURS CLASSIFIER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66" y="4117758"/>
            <a:ext cx="4683301" cy="2339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66" y="4345213"/>
            <a:ext cx="4105275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58566" y="5721654"/>
            <a:ext cx="510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</a:t>
            </a:r>
            <a:r>
              <a:rPr lang="en-US" dirty="0" smtClean="0"/>
              <a:t>KNN </a:t>
            </a:r>
            <a:r>
              <a:rPr lang="en-US" dirty="0"/>
              <a:t>classifier on test set: </a:t>
            </a:r>
            <a:r>
              <a:rPr lang="en-US" dirty="0" smtClean="0"/>
              <a:t>0.73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1413" y="1828800"/>
            <a:ext cx="10419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a distance value between the item to be classified and every item in the training </a:t>
            </a:r>
            <a:r>
              <a:rPr lang="en-US" dirty="0" smtClean="0"/>
              <a:t>data-set</a:t>
            </a:r>
          </a:p>
          <a:p>
            <a:endParaRPr lang="en-US" dirty="0"/>
          </a:p>
          <a:p>
            <a:r>
              <a:rPr lang="en-US" b="1" dirty="0"/>
              <a:t>2.</a:t>
            </a:r>
            <a:r>
              <a:rPr lang="en-US" dirty="0"/>
              <a:t> Pick the k closest data points (the items with the k lowest distances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/>
              <a:t>3.</a:t>
            </a:r>
            <a:r>
              <a:rPr lang="en-US" dirty="0"/>
              <a:t> Conduct a </a:t>
            </a:r>
            <a:r>
              <a:rPr lang="en-US" b="1" dirty="0"/>
              <a:t>“majority vote”</a:t>
            </a:r>
            <a:r>
              <a:rPr lang="en-US" dirty="0"/>
              <a:t> among those data points — the dominating classification in that pool is decided </a:t>
            </a:r>
            <a:r>
              <a:rPr lang="en-US" dirty="0" smtClean="0"/>
              <a:t>  as </a:t>
            </a:r>
            <a:r>
              <a:rPr lang="en-US" dirty="0"/>
              <a:t>the final classification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6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454" y="3488619"/>
            <a:ext cx="4114800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6" y="1482613"/>
            <a:ext cx="5115808" cy="18476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55146" y="658525"/>
            <a:ext cx="9905998" cy="82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5490" y="2009500"/>
            <a:ext cx="476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</a:t>
            </a:r>
            <a:r>
              <a:rPr lang="en-US" dirty="0" smtClean="0"/>
              <a:t>on K-FOLD Cross Validation: 0.815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07546" y="3750027"/>
            <a:ext cx="5577944" cy="83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9680" y="5003094"/>
            <a:ext cx="4762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Area under the curve : 0.865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AUC is the area under the ROC curve.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score gives us a good idea of how well the model performances.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695</TotalTime>
  <Words>298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Analysis and prediction of ADULT INCOMES IN US</vt:lpstr>
      <vt:lpstr>Dataset</vt:lpstr>
      <vt:lpstr>Data Pre-processing</vt:lpstr>
      <vt:lpstr>Visualization of DATA</vt:lpstr>
      <vt:lpstr>Feature Selection</vt:lpstr>
      <vt:lpstr>Logistic Regression model</vt:lpstr>
      <vt:lpstr>SUPPORT VECTOR CLASSIFIER</vt:lpstr>
      <vt:lpstr>K-NEARSET NEIGHBOURS CLASSIFIER</vt:lpstr>
      <vt:lpstr>PowerPoint Presentation</vt:lpstr>
      <vt:lpstr>Neural Networks</vt:lpstr>
      <vt:lpstr>Results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prediction of ADULT INCOMES IN US</dc:title>
  <dc:creator>nagaraju malla reddy Palle</dc:creator>
  <cp:lastModifiedBy>nagaraju malla reddy Palle</cp:lastModifiedBy>
  <cp:revision>16</cp:revision>
  <dcterms:created xsi:type="dcterms:W3CDTF">2018-12-01T23:13:24Z</dcterms:created>
  <dcterms:modified xsi:type="dcterms:W3CDTF">2018-12-07T00:37:36Z</dcterms:modified>
</cp:coreProperties>
</file>