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14" r:id="rId1"/>
  </p:sldMasterIdLst>
  <p:notesMasterIdLst>
    <p:notesMasterId r:id="rId42"/>
  </p:notesMasterIdLst>
  <p:sldIdLst>
    <p:sldId id="256" r:id="rId2"/>
    <p:sldId id="257" r:id="rId3"/>
    <p:sldId id="319" r:id="rId4"/>
    <p:sldId id="320" r:id="rId5"/>
    <p:sldId id="321" r:id="rId6"/>
    <p:sldId id="305" r:id="rId7"/>
    <p:sldId id="313" r:id="rId8"/>
    <p:sldId id="322" r:id="rId9"/>
    <p:sldId id="323" r:id="rId10"/>
    <p:sldId id="324" r:id="rId11"/>
    <p:sldId id="325" r:id="rId12"/>
    <p:sldId id="306" r:id="rId13"/>
    <p:sldId id="314" r:id="rId14"/>
    <p:sldId id="326" r:id="rId15"/>
    <p:sldId id="328" r:id="rId16"/>
    <p:sldId id="340" r:id="rId17"/>
    <p:sldId id="329" r:id="rId18"/>
    <p:sldId id="344" r:id="rId19"/>
    <p:sldId id="330" r:id="rId20"/>
    <p:sldId id="345" r:id="rId21"/>
    <p:sldId id="307" r:id="rId22"/>
    <p:sldId id="315" r:id="rId23"/>
    <p:sldId id="331" r:id="rId24"/>
    <p:sldId id="332" r:id="rId25"/>
    <p:sldId id="308" r:id="rId26"/>
    <p:sldId id="316" r:id="rId27"/>
    <p:sldId id="334" r:id="rId28"/>
    <p:sldId id="335" r:id="rId29"/>
    <p:sldId id="336" r:id="rId30"/>
    <p:sldId id="337" r:id="rId31"/>
    <p:sldId id="343" r:id="rId32"/>
    <p:sldId id="342" r:id="rId33"/>
    <p:sldId id="339" r:id="rId34"/>
    <p:sldId id="309" r:id="rId35"/>
    <p:sldId id="341" r:id="rId36"/>
    <p:sldId id="333" r:id="rId37"/>
    <p:sldId id="338" r:id="rId38"/>
    <p:sldId id="310" r:id="rId39"/>
    <p:sldId id="318" r:id="rId40"/>
    <p:sldId id="311" r:id="rId41"/>
  </p:sldIdLst>
  <p:sldSz cx="9144000" cy="5143500" type="screen16x9"/>
  <p:notesSz cx="6858000" cy="9144000"/>
  <p:embeddedFontLst>
    <p:embeddedFont>
      <p:font typeface="Consolas" panose="020B0609020204030204" pitchFamily="49" charset="0"/>
      <p:regular r:id="rId43"/>
      <p:bold r:id="rId44"/>
      <p:italic r:id="rId45"/>
      <p:boldItalic r:id="rId46"/>
    </p:embeddedFont>
    <p:embeddedFont>
      <p:font typeface="Figtree Black" panose="020B0604020202020204" charset="0"/>
      <p:bold r:id="rId47"/>
      <p:boldItalic r:id="rId48"/>
    </p:embeddedFont>
    <p:embeddedFont>
      <p:font typeface="Hanken Grotesk" panose="020B0604020202020204" charset="0"/>
      <p:regular r:id="rId49"/>
      <p:bold r:id="rId50"/>
      <p:italic r:id="rId51"/>
      <p:boldItalic r:id="rId52"/>
    </p:embeddedFont>
    <p:embeddedFont>
      <p:font typeface="Trebuchet MS" panose="020B0603020202020204" pitchFamily="34" charset="0"/>
      <p:regular r:id="rId53"/>
      <p:bold r:id="rId54"/>
      <p:italic r:id="rId55"/>
      <p:boldItalic r:id="rId56"/>
    </p:embeddedFont>
    <p:embeddedFont>
      <p:font typeface="Wingdings 3" panose="05040102010807070707" pitchFamily="18" charset="2"/>
      <p:regular r:id="rId5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3E015F-BFD3-3FFE-4E33-F76AA7C42F6F}" v="548" dt="2024-11-26T16:00:18.052"/>
    <p1510:client id="{82C8FEEE-FAAF-35D4-8F45-F64691E5A313}" v="1306" dt="2024-11-26T14:35:30.443"/>
  </p1510:revLst>
</p1510:revInfo>
</file>

<file path=ppt/tableStyles.xml><?xml version="1.0" encoding="utf-8"?>
<a:tblStyleLst xmlns:a="http://schemas.openxmlformats.org/drawingml/2006/main" def="{EB08E8BD-6E70-407B-A532-1D3BC430BFD4}">
  <a:tblStyle styleId="{EB08E8BD-6E70-407B-A532-1D3BC430BFD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514"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font" Target="fonts/font13.fntdata"/><Relationship Id="rId63"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ri pavan" userId="729ed39fdfe85d36" providerId="LiveId" clId="{BAC4866F-124C-42DF-A55E-970A58633D3E}"/>
    <pc:docChg chg="modSld">
      <pc:chgData name="Siri pavan" userId="729ed39fdfe85d36" providerId="LiveId" clId="{BAC4866F-124C-42DF-A55E-970A58633D3E}" dt="2024-11-26T17:12:03.793" v="36" actId="14100"/>
      <pc:docMkLst>
        <pc:docMk/>
      </pc:docMkLst>
      <pc:sldChg chg="modSp mod">
        <pc:chgData name="Siri pavan" userId="729ed39fdfe85d36" providerId="LiveId" clId="{BAC4866F-124C-42DF-A55E-970A58633D3E}" dt="2024-11-26T17:10:51.417" v="35" actId="20577"/>
        <pc:sldMkLst>
          <pc:docMk/>
          <pc:sldMk cId="0" sldId="256"/>
        </pc:sldMkLst>
        <pc:spChg chg="mod">
          <ac:chgData name="Siri pavan" userId="729ed39fdfe85d36" providerId="LiveId" clId="{BAC4866F-124C-42DF-A55E-970A58633D3E}" dt="2024-11-26T17:10:51.417" v="35" actId="20577"/>
          <ac:spMkLst>
            <pc:docMk/>
            <pc:sldMk cId="0" sldId="256"/>
            <ac:spMk id="290" creationId="{00000000-0000-0000-0000-000000000000}"/>
          </ac:spMkLst>
        </pc:spChg>
      </pc:sldChg>
      <pc:sldChg chg="modSp">
        <pc:chgData name="Siri pavan" userId="729ed39fdfe85d36" providerId="LiveId" clId="{BAC4866F-124C-42DF-A55E-970A58633D3E}" dt="2024-11-26T17:12:03.793" v="36" actId="14100"/>
        <pc:sldMkLst>
          <pc:docMk/>
          <pc:sldMk cId="754615711" sldId="334"/>
        </pc:sldMkLst>
        <pc:spChg chg="mod">
          <ac:chgData name="Siri pavan" userId="729ed39fdfe85d36" providerId="LiveId" clId="{BAC4866F-124C-42DF-A55E-970A58633D3E}" dt="2024-11-26T17:12:03.793" v="36" actId="14100"/>
          <ac:spMkLst>
            <pc:docMk/>
            <pc:sldMk cId="754615711" sldId="334"/>
            <ac:spMk id="3" creationId="{BB70C3AD-FD72-9B05-6149-F211F469CE5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2768ca7ef44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2768ca7ef4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C0288C7-3282-FECF-2674-A543E16EEBB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8D492C0-8856-4C11-829A-7582755F7D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1A8DBC0-4D2F-3156-51C9-1F2B2F61AD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5273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86C2A6A3-3D3B-BDB0-912B-58C5C3F0EB8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3D474DD-466A-2536-BBCD-8622846E35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6F975400-EC63-BCE8-A7E3-E72246A04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194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594515A-DD05-F683-0740-E7C6BB3573D9}"/>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4965CF0-8DF5-B641-4EB7-DC67EB272B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F53B119B-577D-AC1F-150C-3026784AC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123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71BB85D-13B7-31D3-9582-BBCB9702025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C62BDAA-9CCB-6E42-1E66-22D135DDE1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0B11296-2A68-D6E1-019C-BE68712F64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59445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BBCF54-9753-2104-C576-42B77B7A6EC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64572C7E-301D-A781-236A-5078999904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54B0118-237F-3904-56CF-B5D818281F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4000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2A8AEE6-87D7-C4A4-EB51-D2FCDAA4BCD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471F2C14-B2E8-1900-816E-7E71FA7144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4934679-DA13-C12E-7B8C-A258D630B8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643737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a:extLst>
            <a:ext uri="{FF2B5EF4-FFF2-40B4-BE49-F238E27FC236}">
              <a16:creationId xmlns:a16="http://schemas.microsoft.com/office/drawing/2014/main" id="{BB6D2229-6F46-609F-9694-1479474F4CD8}"/>
            </a:ext>
          </a:extLst>
        </p:cNvPr>
        <p:cNvGrpSpPr/>
        <p:nvPr/>
      </p:nvGrpSpPr>
      <p:grpSpPr>
        <a:xfrm>
          <a:off x="0" y="0"/>
          <a:ext cx="0" cy="0"/>
          <a:chOff x="0" y="0"/>
          <a:chExt cx="0" cy="0"/>
        </a:xfrm>
      </p:grpSpPr>
      <p:sp>
        <p:nvSpPr>
          <p:cNvPr id="502" name="Google Shape;502;g54dda1946d_6_344:notes">
            <a:extLst>
              <a:ext uri="{FF2B5EF4-FFF2-40B4-BE49-F238E27FC236}">
                <a16:creationId xmlns:a16="http://schemas.microsoft.com/office/drawing/2014/main" id="{B7692AAF-251A-9BC7-8A38-33C47EBBC6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3" name="Google Shape;503;g54dda1946d_6_344:notes">
            <a:extLst>
              <a:ext uri="{FF2B5EF4-FFF2-40B4-BE49-F238E27FC236}">
                <a16:creationId xmlns:a16="http://schemas.microsoft.com/office/drawing/2014/main" id="{7ACBC21C-9235-2A20-0FB1-B614D4DD91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594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5FB8ABD-D2BC-F288-B85F-5E15D5F25F9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069FD3-F58C-B91E-4B82-C5D4353A5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CE1E2DD2-4123-9E61-A654-2177CAF46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43290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065CE662-9014-5949-F1F1-D91E3ADF24C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B003C2DF-D0AC-BD2F-9A3C-6C3EA8E0BA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00F531F9-37D9-5CAA-69C2-D57D4A357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7588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7318DC2-CC67-F6C2-6B92-9DC23B393AB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308308A7-BB29-218E-5B7F-0C6B304C09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2C094BB-05B0-41E2-51D7-953B9A259C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020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133f6155f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133f6155f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0F9026B-79F4-4894-C50E-C8E0DFFDEAD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A9E9E89-423C-7536-65DB-C1BB0713C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45CA458E-997C-EAE0-11F8-E9DA72A7F4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671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E385244-BD25-63EF-EA98-066744A63BE6}"/>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56DB9A7-EED3-419B-87CE-08ADAC8612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306CEFA-13D9-2BCD-328A-E708260CBD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83655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890DE4E-EC25-6D14-5E1E-88CAD77CDC4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3D5973EE-C84B-46E0-0214-ADE92B9312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987729E-199D-3055-111A-3AAD50346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792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A9C3051-DD5C-BDBD-D896-1F45CC9E2E2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96EA8954-B6CF-0F50-83F4-7261B5FB09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C77A7355-FFE8-20DF-07BD-EBD092C98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65966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5E085C70-472F-A568-C61D-F4A31DFC10D3}"/>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AE32136C-63D1-D8B5-7191-FB6C3F778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20428D-0707-4193-DEB6-D3B87E3C26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2993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F07D56D2-DD60-41D1-909C-1FEBF8ACDAC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A06C7B9-85BC-AC76-448A-9AD8E6BA64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1BEBB399-4A9A-7524-5776-084978D5DA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9172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900DD584-8D94-D849-1223-8F3130609CF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00E62901-E7E4-51C9-9230-4C54ACDE7D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0C92053-7357-6F56-5C59-36BC16E6C9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0016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F4417DC-2594-EFF2-3807-BDDEC35958A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375FD82-34EB-7323-B328-1E806C22A2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EC927FAF-AADD-83AD-4344-5C8256F7E6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3177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AC45164-462B-CFA3-567F-F6365D6FA1FE}"/>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8C1B1503-0EA3-4C3E-8F8D-E3C40F8667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3577E3B-888F-D78F-60EB-57BD151E45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0509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234BB8B3-5E1A-F032-7089-B2D99FDE7825}"/>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52233961-A0A8-C7EE-4F99-EFDC3CC061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01E36E6-70CD-3282-F449-CC20DBD178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638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7FADC20E-40E0-1102-B8B7-F16B847168D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7FD3405-DCB0-93B6-E98F-10738AD67B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AFD6EA3-A2D6-72B4-2AA7-E1B25A8D8B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8486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DDFD2369-C70C-1E43-DFD7-A0518BCA2E99}"/>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77B48931-01D5-7099-F464-94FBD5F12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8A4C482A-37BD-29BA-F780-71CF10C6932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8779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C974626-7F8E-18FC-1D43-2C52434249D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48AAB0D-3EFB-F116-925C-6B8D44FD0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B525B624-5F04-2D10-4156-558D5B93BE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82873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03CAE1FA-FD63-6EE9-1263-94F78F04C62C}"/>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082A7012-37EE-64F3-25C8-FD2A65C2B4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16F63E67-D401-9E5F-7017-DC0438617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74643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A9397B28-ABAB-DE94-928C-63308B486BFC}"/>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D7652019-0A19-59B2-789A-193EF72C59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F02063B0-507F-FDE6-F4B6-4E2347620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69664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50D82D9-EBF1-FF89-43F0-E6B9AC56B130}"/>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8549A68-4110-8A8D-60D8-000BFF95AB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1F9859D-2775-6C7E-76C8-2AFAF6D8DB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3772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E6ECA649-D33F-EEFB-18E3-AE8E034F082D}"/>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136BEC50-BA11-91F4-2B79-18E2902BE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3FB5AFF2-0F12-2718-2A72-950544E855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41046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F89ECF6F-F767-E20D-7C16-913EB05219D4}"/>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B738A88-9655-DB2F-3F6E-29D98AB1B8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7C6925F6-3C12-B4DE-B929-DF8E010009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1225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13231047-F0AB-5B95-6163-F6CBC5FBBEF7}"/>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6B60FD6-DBA3-AF71-0A23-8D8B60B02A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59E23C8D-DEEE-495F-7AF6-499B04A818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79734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a:extLst>
            <a:ext uri="{FF2B5EF4-FFF2-40B4-BE49-F238E27FC236}">
              <a16:creationId xmlns:a16="http://schemas.microsoft.com/office/drawing/2014/main" id="{D11EE0E5-924E-774C-4F1A-6AA5B255F000}"/>
            </a:ext>
          </a:extLst>
        </p:cNvPr>
        <p:cNvGrpSpPr/>
        <p:nvPr/>
      </p:nvGrpSpPr>
      <p:grpSpPr>
        <a:xfrm>
          <a:off x="0" y="0"/>
          <a:ext cx="0" cy="0"/>
          <a:chOff x="0" y="0"/>
          <a:chExt cx="0" cy="0"/>
        </a:xfrm>
      </p:grpSpPr>
      <p:sp>
        <p:nvSpPr>
          <p:cNvPr id="411" name="Google Shape;411;g2161ca7da69_2_0:notes">
            <a:extLst>
              <a:ext uri="{FF2B5EF4-FFF2-40B4-BE49-F238E27FC236}">
                <a16:creationId xmlns:a16="http://schemas.microsoft.com/office/drawing/2014/main" id="{A1437759-FBB6-24F3-BB90-9D0F40A91F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161ca7da69_2_0:notes">
            <a:extLst>
              <a:ext uri="{FF2B5EF4-FFF2-40B4-BE49-F238E27FC236}">
                <a16:creationId xmlns:a16="http://schemas.microsoft.com/office/drawing/2014/main" id="{684EDF48-90FB-40C7-9F44-BE37F2B188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82906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5E2C711F-5A23-82EF-F487-A5D272D0130D}"/>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15ACF78D-9DE9-CB1A-278F-7DBB720C1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D72150CB-1C18-EE06-C277-1E85A8F45E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177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D3F984A-0D88-FB9F-5C45-5CECBB7B428F}"/>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E66EB41A-AE51-9AC7-BA0C-319EAB6E6A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B6A8AFEC-6D58-3279-4C1E-28D8728110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962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a:extLst>
            <a:ext uri="{FF2B5EF4-FFF2-40B4-BE49-F238E27FC236}">
              <a16:creationId xmlns:a16="http://schemas.microsoft.com/office/drawing/2014/main" id="{B1F624BB-0175-08D4-C245-33D9457AFB48}"/>
            </a:ext>
          </a:extLst>
        </p:cNvPr>
        <p:cNvGrpSpPr/>
        <p:nvPr/>
      </p:nvGrpSpPr>
      <p:grpSpPr>
        <a:xfrm>
          <a:off x="0" y="0"/>
          <a:ext cx="0" cy="0"/>
          <a:chOff x="0" y="0"/>
          <a:chExt cx="0" cy="0"/>
        </a:xfrm>
      </p:grpSpPr>
      <p:sp>
        <p:nvSpPr>
          <p:cNvPr id="326" name="Google Shape;326;g2161ca7da69_2_7:notes">
            <a:extLst>
              <a:ext uri="{FF2B5EF4-FFF2-40B4-BE49-F238E27FC236}">
                <a16:creationId xmlns:a16="http://schemas.microsoft.com/office/drawing/2014/main" id="{DC07B2E7-7391-467C-4913-5BDD3902D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2161ca7da69_2_7:notes">
            <a:extLst>
              <a:ext uri="{FF2B5EF4-FFF2-40B4-BE49-F238E27FC236}">
                <a16:creationId xmlns:a16="http://schemas.microsoft.com/office/drawing/2014/main" id="{371AA490-CCB9-AB74-57A7-78E93EF40E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5450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B7BFD063-2B49-2AD9-CD3C-85E86B613FAA}"/>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CB5547E7-62B5-E467-E5E7-3736160689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4D49A0-0684-D9EE-7D03-4401B18D79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67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7819384A-4C80-1251-9317-8A2C91361C6F}"/>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9ECF577C-0C0A-91BA-094A-779FCC7724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A17495D3-671C-065E-EAF7-9B20B6B658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71273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a:extLst>
            <a:ext uri="{FF2B5EF4-FFF2-40B4-BE49-F238E27FC236}">
              <a16:creationId xmlns:a16="http://schemas.microsoft.com/office/drawing/2014/main" id="{378ED471-E251-72ED-730D-0BAEDB20A832}"/>
            </a:ext>
          </a:extLst>
        </p:cNvPr>
        <p:cNvGrpSpPr/>
        <p:nvPr/>
      </p:nvGrpSpPr>
      <p:grpSpPr>
        <a:xfrm>
          <a:off x="0" y="0"/>
          <a:ext cx="0" cy="0"/>
          <a:chOff x="0" y="0"/>
          <a:chExt cx="0" cy="0"/>
        </a:xfrm>
      </p:grpSpPr>
      <p:sp>
        <p:nvSpPr>
          <p:cNvPr id="1248" name="Google Shape;1248;g51b1a71d38_3_0:notes">
            <a:extLst>
              <a:ext uri="{FF2B5EF4-FFF2-40B4-BE49-F238E27FC236}">
                <a16:creationId xmlns:a16="http://schemas.microsoft.com/office/drawing/2014/main" id="{27B95A2B-760A-1D05-14B7-2329D159F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9" name="Google Shape;1249;g51b1a71d38_3_0:notes">
            <a:extLst>
              <a:ext uri="{FF2B5EF4-FFF2-40B4-BE49-F238E27FC236}">
                <a16:creationId xmlns:a16="http://schemas.microsoft.com/office/drawing/2014/main" id="{D5C919F6-0F30-43E6-ADF8-108BA65EB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6806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14590353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388905959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latin typeface="Arial"/>
              </a:rPr>
              <a:t>”</a:t>
            </a:r>
            <a:endParaRPr lang="en-US" sz="1350">
              <a:solidFill>
                <a:schemeClr val="accent1">
                  <a:lumMod val="60000"/>
                  <a:lumOff val="40000"/>
                </a:schemeClr>
              </a:solidFill>
              <a:latin typeface="Arial"/>
            </a:endParaRPr>
          </a:p>
        </p:txBody>
      </p:sp>
    </p:spTree>
    <p:extLst>
      <p:ext uri="{BB962C8B-B14F-4D97-AF65-F5344CB8AC3E}">
        <p14:creationId xmlns:p14="http://schemas.microsoft.com/office/powerpoint/2010/main" val="166279092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105049815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1300894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3338607824"/>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2158050526"/>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1367684271"/>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6"/>
        <p:cNvGrpSpPr/>
        <p:nvPr/>
      </p:nvGrpSpPr>
      <p:grpSpPr>
        <a:xfrm>
          <a:off x="0" y="0"/>
          <a:ext cx="0" cy="0"/>
          <a:chOff x="0" y="0"/>
          <a:chExt cx="0" cy="0"/>
        </a:xfrm>
      </p:grpSpPr>
      <p:sp>
        <p:nvSpPr>
          <p:cNvPr id="22" name="Google Shape;22;p3"/>
          <p:cNvSpPr txBox="1">
            <a:spLocks noGrp="1"/>
          </p:cNvSpPr>
          <p:nvPr>
            <p:ph type="title"/>
          </p:nvPr>
        </p:nvSpPr>
        <p:spPr>
          <a:xfrm>
            <a:off x="1216475" y="1977150"/>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720000" y="533550"/>
            <a:ext cx="824400" cy="70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1216475" y="2730750"/>
            <a:ext cx="5067600" cy="43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Tree>
    <p:extLst>
      <p:ext uri="{BB962C8B-B14F-4D97-AF65-F5344CB8AC3E}">
        <p14:creationId xmlns:p14="http://schemas.microsoft.com/office/powerpoint/2010/main" val="4454442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145"/>
        <p:cNvGrpSpPr/>
        <p:nvPr/>
      </p:nvGrpSpPr>
      <p:grpSpPr>
        <a:xfrm>
          <a:off x="0" y="0"/>
          <a:ext cx="0" cy="0"/>
          <a:chOff x="0" y="0"/>
          <a:chExt cx="0" cy="0"/>
        </a:xfrm>
      </p:grpSpPr>
      <p:sp>
        <p:nvSpPr>
          <p:cNvPr id="151" name="Google Shape;151;p18"/>
          <p:cNvSpPr txBox="1">
            <a:spLocks noGrp="1"/>
          </p:cNvSpPr>
          <p:nvPr>
            <p:ph type="title"/>
          </p:nvPr>
        </p:nvSpPr>
        <p:spPr>
          <a:xfrm>
            <a:off x="722326" y="445025"/>
            <a:ext cx="7708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a:endParaRPr/>
          </a:p>
        </p:txBody>
      </p:sp>
      <p:sp>
        <p:nvSpPr>
          <p:cNvPr id="152" name="Google Shape;152;p18"/>
          <p:cNvSpPr txBox="1">
            <a:spLocks noGrp="1"/>
          </p:cNvSpPr>
          <p:nvPr>
            <p:ph type="subTitle" idx="1"/>
          </p:nvPr>
        </p:nvSpPr>
        <p:spPr>
          <a:xfrm>
            <a:off x="713175" y="1421525"/>
            <a:ext cx="5945400" cy="26007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extLst>
      <p:ext uri="{BB962C8B-B14F-4D97-AF65-F5344CB8AC3E}">
        <p14:creationId xmlns:p14="http://schemas.microsoft.com/office/powerpoint/2010/main" val="2453396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3"/>
        <p:cNvGrpSpPr/>
        <p:nvPr/>
      </p:nvGrpSpPr>
      <p:grpSpPr>
        <a:xfrm>
          <a:off x="0" y="0"/>
          <a:ext cx="0" cy="0"/>
          <a:chOff x="0" y="0"/>
          <a:chExt cx="0" cy="0"/>
        </a:xfrm>
      </p:grpSpPr>
      <p:sp>
        <p:nvSpPr>
          <p:cNvPr id="159" name="Google Shape;159;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9"/>
          <p:cNvSpPr txBox="1">
            <a:spLocks noGrp="1"/>
          </p:cNvSpPr>
          <p:nvPr>
            <p:ph type="subTitle" idx="1"/>
          </p:nvPr>
        </p:nvSpPr>
        <p:spPr>
          <a:xfrm>
            <a:off x="977801"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1" name="Google Shape;161;p19"/>
          <p:cNvSpPr txBox="1">
            <a:spLocks noGrp="1"/>
          </p:cNvSpPr>
          <p:nvPr>
            <p:ph type="subTitle" idx="2"/>
          </p:nvPr>
        </p:nvSpPr>
        <p:spPr>
          <a:xfrm>
            <a:off x="345074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2" name="Google Shape;162;p19"/>
          <p:cNvSpPr txBox="1">
            <a:spLocks noGrp="1"/>
          </p:cNvSpPr>
          <p:nvPr>
            <p:ph type="subTitle" idx="3"/>
          </p:nvPr>
        </p:nvSpPr>
        <p:spPr>
          <a:xfrm>
            <a:off x="5923698" y="2514225"/>
            <a:ext cx="2242500" cy="994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163" name="Google Shape;163;p19"/>
          <p:cNvSpPr txBox="1">
            <a:spLocks noGrp="1"/>
          </p:cNvSpPr>
          <p:nvPr>
            <p:ph type="subTitle" idx="4"/>
          </p:nvPr>
        </p:nvSpPr>
        <p:spPr>
          <a:xfrm>
            <a:off x="977803"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4" name="Google Shape;164;p19"/>
          <p:cNvSpPr txBox="1">
            <a:spLocks noGrp="1"/>
          </p:cNvSpPr>
          <p:nvPr>
            <p:ph type="subTitle" idx="5"/>
          </p:nvPr>
        </p:nvSpPr>
        <p:spPr>
          <a:xfrm>
            <a:off x="345074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
        <p:nvSpPr>
          <p:cNvPr id="165" name="Google Shape;165;p19"/>
          <p:cNvSpPr txBox="1">
            <a:spLocks noGrp="1"/>
          </p:cNvSpPr>
          <p:nvPr>
            <p:ph type="subTitle" idx="6"/>
          </p:nvPr>
        </p:nvSpPr>
        <p:spPr>
          <a:xfrm>
            <a:off x="5923697" y="2285625"/>
            <a:ext cx="2242500" cy="365700"/>
          </a:xfrm>
          <a:prstGeom prst="rect">
            <a:avLst/>
          </a:prstGeom>
        </p:spPr>
        <p:txBody>
          <a:bodyPr spcFirstLastPara="1" wrap="square" lIns="91425" tIns="91425" rIns="91425" bIns="91425" anchor="b" anchorCtr="0">
            <a:noAutofit/>
          </a:bodyPr>
          <a:lstStyle>
            <a:lvl1pPr lvl="0" algn="ctr"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a:endParaRPr/>
          </a:p>
        </p:txBody>
      </p:sp>
    </p:spTree>
    <p:extLst>
      <p:ext uri="{BB962C8B-B14F-4D97-AF65-F5344CB8AC3E}">
        <p14:creationId xmlns:p14="http://schemas.microsoft.com/office/powerpoint/2010/main" val="1382377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3524598054"/>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1"/>
        <p:cNvGrpSpPr/>
        <p:nvPr/>
      </p:nvGrpSpPr>
      <p:grpSpPr>
        <a:xfrm>
          <a:off x="0" y="0"/>
          <a:ext cx="0" cy="0"/>
          <a:chOff x="0" y="0"/>
          <a:chExt cx="0" cy="0"/>
        </a:xfrm>
      </p:grpSpPr>
      <p:sp>
        <p:nvSpPr>
          <p:cNvPr id="67" name="Google Shape;67;p8"/>
          <p:cNvSpPr txBox="1">
            <a:spLocks noGrp="1"/>
          </p:cNvSpPr>
          <p:nvPr>
            <p:ph type="title"/>
          </p:nvPr>
        </p:nvSpPr>
        <p:spPr>
          <a:xfrm>
            <a:off x="1644450" y="1733400"/>
            <a:ext cx="5855100" cy="7608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extLst>
      <p:ext uri="{BB962C8B-B14F-4D97-AF65-F5344CB8AC3E}">
        <p14:creationId xmlns:p14="http://schemas.microsoft.com/office/powerpoint/2010/main" val="641743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4F1CB3-2E8D-46A8-B498-C781274D898A}" type="datetimeFigureOut">
              <a:rPr lang="en-IN" smtClean="0"/>
              <a:t>26-11-2024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98684544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54F1CB3-2E8D-46A8-B498-C781274D898A}"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50906326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54F1CB3-2E8D-46A8-B498-C781274D898A}" type="datetimeFigureOut">
              <a:rPr lang="en-IN" smtClean="0"/>
              <a:t>26-11-2024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291124385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A54F1CB3-2E8D-46A8-B498-C781274D898A}" type="datetimeFigureOut">
              <a:rPr lang="en-IN" smtClean="0"/>
              <a:t>26-11-2024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235931317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4F1CB3-2E8D-46A8-B498-C781274D898A}" type="datetimeFigureOut">
              <a:rPr lang="en-IN" smtClean="0"/>
              <a:t>26-11-2024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2650148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54F1CB3-2E8D-46A8-B498-C781274D898A}"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11226904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A54F1CB3-2E8D-46A8-B498-C781274D898A}" type="datetimeFigureOut">
              <a:rPr lang="en-IN" smtClean="0"/>
              <a:t>26-11-2024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A54A02A-F05D-4A7D-B9D5-03D588AC4131}" type="slidenum">
              <a:rPr lang="en-IN" smtClean="0"/>
              <a:t>‹#›</a:t>
            </a:fld>
            <a:endParaRPr lang="en-IN"/>
          </a:p>
        </p:txBody>
      </p:sp>
    </p:spTree>
    <p:extLst>
      <p:ext uri="{BB962C8B-B14F-4D97-AF65-F5344CB8AC3E}">
        <p14:creationId xmlns:p14="http://schemas.microsoft.com/office/powerpoint/2010/main" val="398081790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A54F1CB3-2E8D-46A8-B498-C781274D898A}" type="datetimeFigureOut">
              <a:rPr lang="en-IN" smtClean="0"/>
              <a:t>26-11-2024</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fld id="{CA54A02A-F05D-4A7D-B9D5-03D588AC4131}" type="slidenum">
              <a:rPr lang="en-IN" smtClean="0"/>
              <a:t>‹#›</a:t>
            </a:fld>
            <a:endParaRPr lang="en-IN"/>
          </a:p>
        </p:txBody>
      </p:sp>
    </p:spTree>
    <p:extLst>
      <p:ext uri="{BB962C8B-B14F-4D97-AF65-F5344CB8AC3E}">
        <p14:creationId xmlns:p14="http://schemas.microsoft.com/office/powerpoint/2010/main" val="336420408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31" r:id="rId17"/>
    <p:sldLayoutId id="2147483832" r:id="rId18"/>
    <p:sldLayoutId id="2147483833" r:id="rId19"/>
    <p:sldLayoutId id="2147483834" r:id="rId20"/>
  </p:sldLayoutIdLst>
  <p:hf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18.xml"/><Relationship Id="rId5" Type="http://schemas.openxmlformats.org/officeDocument/2006/relationships/hyperlink" Target="https://peerj.com/preprints/3190.pdf#pdfjs.action=download" TargetMode="External"/><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ENERGY CONSUMPTION AND PREDICTION:</a:t>
            </a:r>
            <a:endParaRPr/>
          </a:p>
        </p:txBody>
      </p:sp>
      <p:sp>
        <p:nvSpPr>
          <p:cNvPr id="290" name="Google Shape;290;p3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Hanken Grotesk"/>
                <a:ea typeface="Hanken Grotesk"/>
                <a:cs typeface="Hanken Grotesk"/>
                <a:sym typeface="Hanken Grotesk"/>
              </a:rPr>
              <a:t>Kolluri siri pavan</a:t>
            </a:r>
            <a:endParaRPr dirty="0">
              <a:latin typeface="Hanken Grotesk"/>
              <a:ea typeface="Hanken Grotesk"/>
              <a:cs typeface="Hanken Grotesk"/>
              <a:sym typeface="Hanken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AF88A46-102C-3845-DBCA-0BC6F67CD9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DC00874-76D3-C8C7-A1AB-11157204867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Data Visualization and Key Insights </a:t>
            </a:r>
            <a:r>
              <a:rPr lang="en-IN"/>
              <a:t>:</a:t>
            </a:r>
            <a:endParaRPr/>
          </a:p>
        </p:txBody>
      </p:sp>
      <p:sp>
        <p:nvSpPr>
          <p:cNvPr id="8" name="TextBox 7">
            <a:extLst>
              <a:ext uri="{FF2B5EF4-FFF2-40B4-BE49-F238E27FC236}">
                <a16:creationId xmlns:a16="http://schemas.microsoft.com/office/drawing/2014/main" id="{34EF3286-8FC6-F7AC-B580-74A341642636}"/>
              </a:ext>
            </a:extLst>
          </p:cNvPr>
          <p:cNvSpPr txBox="1"/>
          <p:nvPr/>
        </p:nvSpPr>
        <p:spPr>
          <a:xfrm>
            <a:off x="604911" y="1329397"/>
            <a:ext cx="736099" cy="369332"/>
          </a:xfrm>
          <a:prstGeom prst="rect">
            <a:avLst/>
          </a:prstGeom>
          <a:noFill/>
        </p:spPr>
        <p:txBody>
          <a:bodyPr wrap="none" rtlCol="0">
            <a:spAutoFit/>
          </a:bodyPr>
          <a:lstStyle/>
          <a:p>
            <a:r>
              <a:rPr lang="en-US"/>
              <a:t>        </a:t>
            </a:r>
            <a:endParaRPr lang="en-IN"/>
          </a:p>
        </p:txBody>
      </p:sp>
      <p:sp>
        <p:nvSpPr>
          <p:cNvPr id="9" name="Rectangle 5">
            <a:extLst>
              <a:ext uri="{FF2B5EF4-FFF2-40B4-BE49-F238E27FC236}">
                <a16:creationId xmlns:a16="http://schemas.microsoft.com/office/drawing/2014/main" id="{E7F4C6E6-BF30-B89C-B2E5-9E1C68453EAD}"/>
              </a:ext>
            </a:extLst>
          </p:cNvPr>
          <p:cNvSpPr>
            <a:spLocks noChangeArrowheads="1"/>
          </p:cNvSpPr>
          <p:nvPr/>
        </p:nvSpPr>
        <p:spPr bwMode="auto">
          <a:xfrm>
            <a:off x="344659" y="842913"/>
            <a:ext cx="6242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Visualizations such as histograms and boxplots</a:t>
            </a:r>
            <a:r>
              <a:rPr lang="en-US" altLang="en-US">
                <a:latin typeface="Arial" panose="020B0604020202020204" pitchFamily="34" charset="0"/>
              </a:rPr>
              <a:t> </a:t>
            </a:r>
            <a:r>
              <a:rPr kumimoji="0" lang="en-US" altLang="en-US" sz="1800" b="0" i="0" u="none" strike="noStrike" cap="none" normalizeH="0" baseline="0">
                <a:ln>
                  <a:noFill/>
                </a:ln>
                <a:solidFill>
                  <a:schemeClr val="tx1"/>
                </a:solidFill>
                <a:effectLst/>
                <a:latin typeface="Arial" panose="020B0604020202020204" pitchFamily="34" charset="0"/>
              </a:rPr>
              <a:t>were used to analyze power consumption, while a correlation heatmap </a:t>
            </a:r>
            <a:r>
              <a:rPr kumimoji="0" lang="en-US" altLang="en-US" sz="600" b="0" i="0" u="none" strike="noStrike" cap="none" normalizeH="0" baseline="0">
                <a:ln>
                  <a:noFill/>
                </a:ln>
                <a:solidFill>
                  <a:schemeClr val="tx1"/>
                </a:solidFill>
                <a:effectLst/>
              </a:rPr>
              <a:t> </a:t>
            </a:r>
            <a:r>
              <a:rPr lang="en-US"/>
              <a:t>helped identify relationships between features. Time-based features were added by converting 'Date' and 'Time' to datetime format and extracting hour, day, and month for deeper analysis.</a:t>
            </a:r>
          </a:p>
          <a:p>
            <a:pPr marL="0" marR="0" lvl="0" indent="0" algn="l" defTabSz="914400" rtl="0" eaLnBrk="0" fontAlgn="base" latinLnBrk="0" hangingPunct="0">
              <a:lnSpc>
                <a:spcPct val="100000"/>
              </a:lnSpc>
              <a:spcBef>
                <a:spcPct val="0"/>
              </a:spcBef>
              <a:spcAft>
                <a:spcPct val="0"/>
              </a:spcAft>
              <a:buClrTx/>
              <a:buSzTx/>
              <a:buFontTx/>
              <a:buNone/>
              <a:tabLst/>
            </a:pPr>
            <a:r>
              <a:rPr lang="en-US"/>
              <a:t>The dataset was thoroughly explored. It was found that 'Sub_metering_3' had the most missing values, which were addressed by filling them with the mean, median, or zero. Several strategies were applied to handle missing data, leading to a cleaner </a:t>
            </a:r>
            <a:r>
              <a:rPr lang="en-US" err="1"/>
              <a:t>dataset.Recommendations</a:t>
            </a:r>
            <a:r>
              <a:rPr lang="en-US"/>
              <a:t> include utilizing time-series models with the new datetime features for more accurate forecasting, as well as further cleaning to eliminate outliers and noise for better prediction accuracy.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921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6EF266E-7518-E079-7713-62D9AA4A61A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0517A440-888D-A172-DD96-7CD17FEA6EF3}"/>
              </a:ext>
            </a:extLst>
          </p:cNvPr>
          <p:cNvSpPr txBox="1">
            <a:spLocks noGrp="1"/>
          </p:cNvSpPr>
          <p:nvPr>
            <p:ph type="title"/>
          </p:nvPr>
        </p:nvSpPr>
        <p:spPr>
          <a:xfrm>
            <a:off x="255713" y="17115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b="1"/>
              <a:t>Analysis:</a:t>
            </a:r>
            <a:endParaRPr sz="2400"/>
          </a:p>
        </p:txBody>
      </p:sp>
      <p:graphicFrame>
        <p:nvGraphicFramePr>
          <p:cNvPr id="3" name="Table 2">
            <a:extLst>
              <a:ext uri="{FF2B5EF4-FFF2-40B4-BE49-F238E27FC236}">
                <a16:creationId xmlns:a16="http://schemas.microsoft.com/office/drawing/2014/main" id="{CF7609C8-55BD-6307-7F75-C66BA752C7B5}"/>
              </a:ext>
            </a:extLst>
          </p:cNvPr>
          <p:cNvGraphicFramePr>
            <a:graphicFrameLocks noGrp="1"/>
          </p:cNvGraphicFramePr>
          <p:nvPr>
            <p:extLst>
              <p:ext uri="{D42A27DB-BD31-4B8C-83A1-F6EECF244321}">
                <p14:modId xmlns:p14="http://schemas.microsoft.com/office/powerpoint/2010/main" val="30482863"/>
              </p:ext>
            </p:extLst>
          </p:nvPr>
        </p:nvGraphicFramePr>
        <p:xfrm>
          <a:off x="418613" y="687577"/>
          <a:ext cx="8306773" cy="4217391"/>
        </p:xfrm>
        <a:graphic>
          <a:graphicData uri="http://schemas.openxmlformats.org/drawingml/2006/table">
            <a:tbl>
              <a:tblPr firstRow="1" bandRow="1">
                <a:tableStyleId>{EB08E8BD-6E70-407B-A532-1D3BC430BFD4}</a:tableStyleId>
              </a:tblPr>
              <a:tblGrid>
                <a:gridCol w="1817012">
                  <a:extLst>
                    <a:ext uri="{9D8B030D-6E8A-4147-A177-3AD203B41FA5}">
                      <a16:colId xmlns:a16="http://schemas.microsoft.com/office/drawing/2014/main" val="1135377614"/>
                    </a:ext>
                  </a:extLst>
                </a:gridCol>
                <a:gridCol w="4313551">
                  <a:extLst>
                    <a:ext uri="{9D8B030D-6E8A-4147-A177-3AD203B41FA5}">
                      <a16:colId xmlns:a16="http://schemas.microsoft.com/office/drawing/2014/main" val="482036351"/>
                    </a:ext>
                  </a:extLst>
                </a:gridCol>
                <a:gridCol w="2176210">
                  <a:extLst>
                    <a:ext uri="{9D8B030D-6E8A-4147-A177-3AD203B41FA5}">
                      <a16:colId xmlns:a16="http://schemas.microsoft.com/office/drawing/2014/main" val="2226381416"/>
                    </a:ext>
                  </a:extLst>
                </a:gridCol>
              </a:tblGrid>
              <a:tr h="296509">
                <a:tc>
                  <a:txBody>
                    <a:bodyPr/>
                    <a:lstStyle/>
                    <a:p>
                      <a:pPr algn="ctr"/>
                      <a:r>
                        <a:rPr lang="en-IN" b="1"/>
                        <a:t>Functions</a:t>
                      </a:r>
                    </a:p>
                  </a:txBody>
                  <a:tcPr/>
                </a:tc>
                <a:tc>
                  <a:txBody>
                    <a:bodyPr/>
                    <a:lstStyle/>
                    <a:p>
                      <a:pPr algn="ctr"/>
                      <a:r>
                        <a:rPr lang="en-IN" b="1"/>
                        <a:t>Use case</a:t>
                      </a:r>
                    </a:p>
                  </a:txBody>
                  <a:tcPr/>
                </a:tc>
                <a:tc>
                  <a:txBody>
                    <a:bodyPr/>
                    <a:lstStyle/>
                    <a:p>
                      <a:pPr algn="ctr"/>
                      <a:r>
                        <a:rPr lang="en-IN" b="1"/>
                        <a:t>Observations</a:t>
                      </a:r>
                    </a:p>
                  </a:txBody>
                  <a:tcPr/>
                </a:tc>
                <a:extLst>
                  <a:ext uri="{0D108BD9-81ED-4DB2-BD59-A6C34878D82A}">
                    <a16:rowId xmlns:a16="http://schemas.microsoft.com/office/drawing/2014/main" val="823585788"/>
                  </a:ext>
                </a:extLst>
              </a:tr>
              <a:tr h="355811">
                <a:tc>
                  <a:txBody>
                    <a:bodyPr/>
                    <a:lstStyle/>
                    <a:p>
                      <a:r>
                        <a:rPr lang="en-IN" sz="900" err="1"/>
                        <a:t>df.head</a:t>
                      </a:r>
                      <a:r>
                        <a:rPr lang="en-IN" sz="900"/>
                        <a:t>()</a:t>
                      </a:r>
                    </a:p>
                  </a:txBody>
                  <a:tcPr/>
                </a:tc>
                <a:tc>
                  <a:txBody>
                    <a:bodyPr/>
                    <a:lstStyle/>
                    <a:p>
                      <a:r>
                        <a:rPr lang="en-US" sz="900"/>
                        <a:t>Displays the first 5 rows of the dataset to preview its structure and values.</a:t>
                      </a:r>
                      <a:endParaRPr lang="en-IN" sz="900"/>
                    </a:p>
                  </a:txBody>
                  <a:tcPr/>
                </a:tc>
                <a:tc>
                  <a:txBody>
                    <a:bodyPr/>
                    <a:lstStyle/>
                    <a:p>
                      <a:r>
                        <a:rPr lang="en-IN" sz="900"/>
                        <a:t>We can see the first 5 rows of our dataset</a:t>
                      </a:r>
                    </a:p>
                  </a:txBody>
                  <a:tcPr/>
                </a:tc>
                <a:extLst>
                  <a:ext uri="{0D108BD9-81ED-4DB2-BD59-A6C34878D82A}">
                    <a16:rowId xmlns:a16="http://schemas.microsoft.com/office/drawing/2014/main" val="4132397954"/>
                  </a:ext>
                </a:extLst>
              </a:tr>
              <a:tr h="355811">
                <a:tc>
                  <a:txBody>
                    <a:bodyPr/>
                    <a:lstStyle/>
                    <a:p>
                      <a:r>
                        <a:rPr lang="en-IN" sz="900" err="1"/>
                        <a:t>df.tail</a:t>
                      </a:r>
                      <a:r>
                        <a:rPr lang="en-IN" sz="900"/>
                        <a:t>()</a:t>
                      </a:r>
                    </a:p>
                  </a:txBody>
                  <a:tcPr/>
                </a:tc>
                <a:tc>
                  <a:txBody>
                    <a:bodyPr/>
                    <a:lstStyle/>
                    <a:p>
                      <a:r>
                        <a:rPr lang="en-US" sz="900"/>
                        <a:t>Displays the last 5 rows of the dataset to inspect the end of the data.</a:t>
                      </a:r>
                      <a:endParaRPr lang="en-IN" sz="900"/>
                    </a:p>
                  </a:txBody>
                  <a:tcPr/>
                </a:tc>
                <a:tc>
                  <a:txBody>
                    <a:bodyPr/>
                    <a:lstStyle/>
                    <a:p>
                      <a:r>
                        <a:rPr lang="en-IN" sz="900"/>
                        <a:t>We can see the last 5 rows of our dataset</a:t>
                      </a:r>
                    </a:p>
                  </a:txBody>
                  <a:tcPr/>
                </a:tc>
                <a:extLst>
                  <a:ext uri="{0D108BD9-81ED-4DB2-BD59-A6C34878D82A}">
                    <a16:rowId xmlns:a16="http://schemas.microsoft.com/office/drawing/2014/main" val="2614768075"/>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t>df.shape</a:t>
                      </a:r>
                      <a:endParaRPr lang="en-IN" sz="900"/>
                    </a:p>
                  </a:txBody>
                  <a:tcPr/>
                </a:tc>
                <a:tc>
                  <a:txBody>
                    <a:bodyPr/>
                    <a:lstStyle/>
                    <a:p>
                      <a:r>
                        <a:rPr lang="en-US" sz="900"/>
                        <a:t>Returns the number of rows and columns in the dataset.</a:t>
                      </a:r>
                      <a:endParaRPr lang="en-IN" sz="900"/>
                    </a:p>
                  </a:txBody>
                  <a:tcPr/>
                </a:tc>
                <a:tc>
                  <a:txBody>
                    <a:bodyPr/>
                    <a:lstStyle/>
                    <a:p>
                      <a:r>
                        <a:rPr lang="en-IN" sz="900"/>
                        <a:t>The number of rows and columns are displayed(2075259, 9)</a:t>
                      </a:r>
                    </a:p>
                  </a:txBody>
                  <a:tcPr/>
                </a:tc>
                <a:extLst>
                  <a:ext uri="{0D108BD9-81ED-4DB2-BD59-A6C34878D82A}">
                    <a16:rowId xmlns:a16="http://schemas.microsoft.com/office/drawing/2014/main" val="553841132"/>
                  </a:ext>
                </a:extLst>
              </a:tr>
              <a:tr h="38141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a:t>df.info()</a:t>
                      </a:r>
                    </a:p>
                  </a:txBody>
                  <a:tcPr/>
                </a:tc>
                <a:tc>
                  <a:txBody>
                    <a:bodyPr/>
                    <a:lstStyle/>
                    <a:p>
                      <a:r>
                        <a:rPr lang="en-US" sz="900"/>
                        <a:t>Provides a summary of the dataset, including data types and non-null counts.</a:t>
                      </a:r>
                      <a:endParaRPr lang="en-IN" sz="900"/>
                    </a:p>
                  </a:txBody>
                  <a:tcPr/>
                </a:tc>
                <a:tc>
                  <a:txBody>
                    <a:bodyPr/>
                    <a:lstStyle/>
                    <a:p>
                      <a:r>
                        <a:rPr lang="en-IN" sz="900"/>
                        <a:t>We can see that only sub_metering3 is of float type all others are object type.</a:t>
                      </a:r>
                    </a:p>
                  </a:txBody>
                  <a:tcPr/>
                </a:tc>
                <a:extLst>
                  <a:ext uri="{0D108BD9-81ED-4DB2-BD59-A6C34878D82A}">
                    <a16:rowId xmlns:a16="http://schemas.microsoft.com/office/drawing/2014/main" val="3220604101"/>
                  </a:ext>
                </a:extLst>
              </a:tr>
              <a:tr h="28960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t>df.describe</a:t>
                      </a:r>
                      <a:r>
                        <a:rPr lang="en-IN" sz="900"/>
                        <a:t>()</a:t>
                      </a:r>
                    </a:p>
                  </a:txBody>
                  <a:tcPr/>
                </a:tc>
                <a:tc>
                  <a:txBody>
                    <a:bodyPr/>
                    <a:lstStyle/>
                    <a:p>
                      <a:r>
                        <a:rPr lang="en-US" sz="900"/>
                        <a:t>Generates summary statistics (mean, std, min, max, etc.) for numeric columns.</a:t>
                      </a:r>
                      <a:endParaRPr lang="en-IN" sz="900"/>
                    </a:p>
                  </a:txBody>
                  <a:tcPr/>
                </a:tc>
                <a:tc>
                  <a:txBody>
                    <a:bodyPr/>
                    <a:lstStyle/>
                    <a:p>
                      <a:r>
                        <a:rPr lang="en-IN" sz="900"/>
                        <a:t>The respective values are displayed</a:t>
                      </a:r>
                    </a:p>
                  </a:txBody>
                  <a:tcPr/>
                </a:tc>
                <a:extLst>
                  <a:ext uri="{0D108BD9-81ED-4DB2-BD59-A6C34878D82A}">
                    <a16:rowId xmlns:a16="http://schemas.microsoft.com/office/drawing/2014/main" val="1225841838"/>
                  </a:ext>
                </a:extLst>
              </a:tr>
              <a:tr h="27739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t>df.isnull</a:t>
                      </a:r>
                      <a:r>
                        <a:rPr lang="en-IN" sz="900"/>
                        <a:t>().sum()</a:t>
                      </a:r>
                    </a:p>
                  </a:txBody>
                  <a:tcPr/>
                </a:tc>
                <a:tc>
                  <a:txBody>
                    <a:bodyPr/>
                    <a:lstStyle/>
                    <a:p>
                      <a:r>
                        <a:rPr lang="en-US" sz="900"/>
                        <a:t>Identifies the number of missing values in each column.</a:t>
                      </a:r>
                      <a:endParaRPr lang="en-IN" sz="900"/>
                    </a:p>
                  </a:txBody>
                  <a:tcPr/>
                </a:tc>
                <a:tc>
                  <a:txBody>
                    <a:bodyPr/>
                    <a:lstStyle/>
                    <a:p>
                      <a:r>
                        <a:rPr lang="en-IN" sz="900"/>
                        <a:t>Sub_metering3 has 25979 null values</a:t>
                      </a:r>
                    </a:p>
                  </a:txBody>
                  <a:tcPr/>
                </a:tc>
                <a:extLst>
                  <a:ext uri="{0D108BD9-81ED-4DB2-BD59-A6C34878D82A}">
                    <a16:rowId xmlns:a16="http://schemas.microsoft.com/office/drawing/2014/main" val="1622606992"/>
                  </a:ext>
                </a:extLst>
              </a:tr>
              <a:tr h="35581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b="0" i="0" u="none" strike="noStrike" cap="none" err="1">
                          <a:solidFill>
                            <a:srgbClr val="000000"/>
                          </a:solidFill>
                          <a:effectLst/>
                          <a:latin typeface="Arial"/>
                          <a:ea typeface="Arial"/>
                          <a:cs typeface="Arial"/>
                          <a:sym typeface="Arial"/>
                        </a:rPr>
                        <a:t>df.fillna</a:t>
                      </a:r>
                      <a:r>
                        <a:rPr lang="en-IN" sz="900" b="0" i="0" u="none" strike="noStrike" cap="none">
                          <a:solidFill>
                            <a:srgbClr val="000000"/>
                          </a:solidFill>
                          <a:effectLst/>
                          <a:latin typeface="Arial"/>
                          <a:ea typeface="Arial"/>
                          <a:cs typeface="Arial"/>
                          <a:sym typeface="Arial"/>
                        </a:rPr>
                        <a:t>(0)</a:t>
                      </a:r>
                      <a:endParaRPr lang="en-IN" sz="900"/>
                    </a:p>
                  </a:txBody>
                  <a:tcPr/>
                </a:tc>
                <a:tc>
                  <a:txBody>
                    <a:bodyPr/>
                    <a:lstStyle/>
                    <a:p>
                      <a:r>
                        <a:rPr lang="en-IN" sz="900"/>
                        <a:t>Fill the null value with 0’s.</a:t>
                      </a:r>
                    </a:p>
                  </a:txBody>
                  <a:tcPr/>
                </a:tc>
                <a:tc>
                  <a:txBody>
                    <a:bodyPr/>
                    <a:lstStyle/>
                    <a:p>
                      <a:r>
                        <a:rPr lang="en-IN" sz="900"/>
                        <a:t>After filling it shows some rows of our data.</a:t>
                      </a:r>
                    </a:p>
                  </a:txBody>
                  <a:tcPr/>
                </a:tc>
                <a:extLst>
                  <a:ext uri="{0D108BD9-81ED-4DB2-BD59-A6C34878D82A}">
                    <a16:rowId xmlns:a16="http://schemas.microsoft.com/office/drawing/2014/main" val="187559156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lang="en-US" sz="900"/>
                      </a:br>
                      <a:r>
                        <a:rPr lang="en-US" sz="900" b="0" i="0" u="none" strike="noStrike" cap="none" err="1">
                          <a:solidFill>
                            <a:srgbClr val="000000"/>
                          </a:solidFill>
                          <a:effectLst/>
                          <a:latin typeface="Arial"/>
                          <a:ea typeface="Arial"/>
                          <a:cs typeface="Arial"/>
                          <a:sym typeface="Arial"/>
                        </a:rPr>
                        <a:t>df.fillna</a:t>
                      </a:r>
                      <a:r>
                        <a:rPr lang="en-US" sz="900" b="0" i="0" u="none" strike="noStrike" cap="none">
                          <a:solidFill>
                            <a:srgbClr val="000000"/>
                          </a:solidFill>
                          <a:effectLst/>
                          <a:latin typeface="Arial"/>
                          <a:ea typeface="Arial"/>
                          <a:cs typeface="Arial"/>
                          <a:sym typeface="Arial"/>
                        </a:rPr>
                        <a:t>(</a:t>
                      </a:r>
                      <a:r>
                        <a:rPr lang="en-US" sz="900" b="0" i="0" u="none" strike="noStrike" cap="none" err="1">
                          <a:solidFill>
                            <a:srgbClr val="000000"/>
                          </a:solidFill>
                          <a:effectLst/>
                          <a:latin typeface="Arial"/>
                          <a:ea typeface="Arial"/>
                          <a:cs typeface="Arial"/>
                          <a:sym typeface="Arial"/>
                        </a:rPr>
                        <a:t>df</a:t>
                      </a:r>
                      <a:r>
                        <a:rPr lang="en-US" sz="900" b="0" i="0" u="none" strike="noStrike" cap="none">
                          <a:solidFill>
                            <a:srgbClr val="000000"/>
                          </a:solidFill>
                          <a:effectLst/>
                          <a:latin typeface="Arial"/>
                          <a:ea typeface="Arial"/>
                          <a:cs typeface="Arial"/>
                          <a:sym typeface="Arial"/>
                        </a:rPr>
                        <a:t>['Sub_metering_3'].mean())</a:t>
                      </a:r>
                      <a:endParaRPr lang="en-IN" sz="900"/>
                    </a:p>
                  </a:txBody>
                  <a:tcPr/>
                </a:tc>
                <a:tc>
                  <a:txBody>
                    <a:bodyPr/>
                    <a:lstStyle/>
                    <a:p>
                      <a:r>
                        <a:rPr lang="en-US" sz="900"/>
                        <a:t>Fills the null values with the mean of the column.</a:t>
                      </a:r>
                      <a:endParaRPr lang="en-IN" sz="900"/>
                    </a:p>
                  </a:txBody>
                  <a:tcPr/>
                </a:tc>
                <a:tc>
                  <a:txBody>
                    <a:bodyPr/>
                    <a:lstStyle/>
                    <a:p>
                      <a:r>
                        <a:rPr lang="en-IN" sz="900"/>
                        <a:t>After filling with the mean it outputs some sample of data.</a:t>
                      </a:r>
                    </a:p>
                  </a:txBody>
                  <a:tcPr/>
                </a:tc>
                <a:extLst>
                  <a:ext uri="{0D108BD9-81ED-4DB2-BD59-A6C34878D82A}">
                    <a16:rowId xmlns:a16="http://schemas.microsoft.com/office/drawing/2014/main" val="515426690"/>
                  </a:ext>
                </a:extLst>
              </a:tr>
              <a:tr h="489240">
                <a:tc>
                  <a:txBody>
                    <a:bodyPr/>
                    <a:lstStyle/>
                    <a:p>
                      <a:br>
                        <a:rPr lang="sv-SE" sz="900"/>
                      </a:br>
                      <a:r>
                        <a:rPr lang="sv-SE" sz="900" b="0" i="0" u="none" strike="noStrike" cap="none">
                          <a:solidFill>
                            <a:srgbClr val="000000"/>
                          </a:solidFill>
                          <a:effectLst/>
                          <a:latin typeface="Arial"/>
                          <a:ea typeface="Arial"/>
                          <a:cs typeface="Arial"/>
                          <a:sym typeface="Arial"/>
                        </a:rPr>
                        <a:t>df.fillna(df['Sub_metering_3'].median())</a:t>
                      </a:r>
                      <a:endParaRPr lang="en-IN" sz="900"/>
                    </a:p>
                  </a:txBody>
                  <a:tcPr/>
                </a:tc>
                <a:tc>
                  <a:txBody>
                    <a:bodyPr/>
                    <a:lstStyle/>
                    <a:p>
                      <a:r>
                        <a:rPr lang="en-US" sz="900"/>
                        <a:t>Fills the null values with the median of the column.</a:t>
                      </a:r>
                      <a:endParaRPr lang="en-IN" sz="9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a:t>After filling with the median it outputs some sample of data.</a:t>
                      </a:r>
                    </a:p>
                    <a:p>
                      <a:endParaRPr lang="en-IN" sz="900"/>
                    </a:p>
                  </a:txBody>
                  <a:tcPr/>
                </a:tc>
                <a:extLst>
                  <a:ext uri="{0D108BD9-81ED-4DB2-BD59-A6C34878D82A}">
                    <a16:rowId xmlns:a16="http://schemas.microsoft.com/office/drawing/2014/main" val="3613514835"/>
                  </a:ext>
                </a:extLst>
              </a:tr>
              <a:tr h="48924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err="1"/>
                        <a:t>df.unique</a:t>
                      </a:r>
                      <a:r>
                        <a:rPr lang="en-IN" sz="900"/>
                        <a:t>()</a:t>
                      </a:r>
                    </a:p>
                    <a:p>
                      <a:endParaRPr lang="en-IN" sz="9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900"/>
                        <a:t>Lists the unique values in a column.</a:t>
                      </a:r>
                      <a:endParaRPr lang="en-IN" sz="900"/>
                    </a:p>
                    <a:p>
                      <a:endParaRPr lang="en-IN" sz="90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900"/>
                        <a:t>It displays number of unique values in each column</a:t>
                      </a:r>
                    </a:p>
                    <a:p>
                      <a:endParaRPr lang="en-IN" sz="900"/>
                    </a:p>
                  </a:txBody>
                  <a:tcPr/>
                </a:tc>
                <a:extLst>
                  <a:ext uri="{0D108BD9-81ED-4DB2-BD59-A6C34878D82A}">
                    <a16:rowId xmlns:a16="http://schemas.microsoft.com/office/drawing/2014/main" val="494353354"/>
                  </a:ext>
                </a:extLst>
              </a:tr>
            </a:tbl>
          </a:graphicData>
        </a:graphic>
      </p:graphicFrame>
    </p:spTree>
    <p:extLst>
      <p:ext uri="{BB962C8B-B14F-4D97-AF65-F5344CB8AC3E}">
        <p14:creationId xmlns:p14="http://schemas.microsoft.com/office/powerpoint/2010/main" val="3658497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1E0C8A5C-EB44-DDC5-C38F-78DD5165B920}"/>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EB06A9D7-075C-6727-FE3D-4F82E95E9EC9}"/>
              </a:ext>
            </a:extLst>
          </p:cNvPr>
          <p:cNvSpPr txBox="1">
            <a:spLocks noGrp="1"/>
          </p:cNvSpPr>
          <p:nvPr>
            <p:ph type="title"/>
          </p:nvPr>
        </p:nvSpPr>
        <p:spPr>
          <a:xfrm>
            <a:off x="2040566" y="22113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2:</a:t>
            </a:r>
            <a:br>
              <a:rPr lang="en-IN" sz="5400" u="sng">
                <a:solidFill>
                  <a:schemeClr val="dk1"/>
                </a:solidFill>
                <a:latin typeface="Figtree Black"/>
                <a:ea typeface="Figtree Black"/>
                <a:cs typeface="Figtree Black"/>
                <a:sym typeface="Figtree Black"/>
              </a:rPr>
            </a:br>
            <a:endParaRPr/>
          </a:p>
        </p:txBody>
      </p:sp>
      <p:sp>
        <p:nvSpPr>
          <p:cNvPr id="331" name="Google Shape;331;p36">
            <a:extLst>
              <a:ext uri="{FF2B5EF4-FFF2-40B4-BE49-F238E27FC236}">
                <a16:creationId xmlns:a16="http://schemas.microsoft.com/office/drawing/2014/main" id="{612E623F-096C-6323-56B1-89447E481E08}"/>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 name="TextBox 1">
            <a:extLst>
              <a:ext uri="{FF2B5EF4-FFF2-40B4-BE49-F238E27FC236}">
                <a16:creationId xmlns:a16="http://schemas.microsoft.com/office/drawing/2014/main" id="{774DF024-8DE3-9697-C17F-344741FDB33E}"/>
              </a:ext>
            </a:extLst>
          </p:cNvPr>
          <p:cNvSpPr txBox="1"/>
          <p:nvPr/>
        </p:nvSpPr>
        <p:spPr>
          <a:xfrm>
            <a:off x="2089474" y="2571750"/>
            <a:ext cx="5013960" cy="338554"/>
          </a:xfrm>
          <a:prstGeom prst="rect">
            <a:avLst/>
          </a:prstGeom>
          <a:noFill/>
        </p:spPr>
        <p:txBody>
          <a:bodyPr wrap="square" rtlCol="0">
            <a:spAutoFit/>
          </a:bodyPr>
          <a:lstStyle/>
          <a:p>
            <a:r>
              <a:rPr lang="en-IN" sz="1600">
                <a:latin typeface="Figtree Black" panose="020B0604020202020204" charset="0"/>
              </a:rPr>
              <a:t>(DATA VISUALISATION AND ENCODING)</a:t>
            </a:r>
          </a:p>
        </p:txBody>
      </p:sp>
    </p:spTree>
    <p:extLst>
      <p:ext uri="{BB962C8B-B14F-4D97-AF65-F5344CB8AC3E}">
        <p14:creationId xmlns:p14="http://schemas.microsoft.com/office/powerpoint/2010/main" val="764516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84AA240-9507-B1BE-81A3-F9530280EDE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F0D4990C-3FC4-7527-0644-66EE7ECC8B00}"/>
              </a:ext>
            </a:extLst>
          </p:cNvPr>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Process:</a:t>
            </a:r>
            <a:endParaRPr/>
          </a:p>
        </p:txBody>
      </p:sp>
      <p:sp>
        <p:nvSpPr>
          <p:cNvPr id="8" name="Subtitle 7">
            <a:extLst>
              <a:ext uri="{FF2B5EF4-FFF2-40B4-BE49-F238E27FC236}">
                <a16:creationId xmlns:a16="http://schemas.microsoft.com/office/drawing/2014/main" id="{30B0271B-D7D9-CCD4-06FB-61ADB6A6920F}"/>
              </a:ext>
            </a:extLst>
          </p:cNvPr>
          <p:cNvSpPr>
            <a:spLocks noGrp="1"/>
          </p:cNvSpPr>
          <p:nvPr>
            <p:ph type="subTitle" idx="1"/>
          </p:nvPr>
        </p:nvSpPr>
        <p:spPr/>
        <p:txBody>
          <a:bodyPr/>
          <a:lstStyle/>
          <a:p>
            <a:pPr marL="0" indent="0">
              <a:buNone/>
            </a:pPr>
            <a:endParaRPr lang="en-IN"/>
          </a:p>
          <a:p>
            <a:pPr marL="0" indent="0">
              <a:buNone/>
            </a:pPr>
            <a:endParaRPr lang="en-IN"/>
          </a:p>
        </p:txBody>
      </p:sp>
      <p:sp>
        <p:nvSpPr>
          <p:cNvPr id="11" name="Rectangle 6">
            <a:extLst>
              <a:ext uri="{FF2B5EF4-FFF2-40B4-BE49-F238E27FC236}">
                <a16:creationId xmlns:a16="http://schemas.microsoft.com/office/drawing/2014/main" id="{DD9D18CB-AB82-DEBB-EB0D-46A21CAECF58}"/>
              </a:ext>
            </a:extLst>
          </p:cNvPr>
          <p:cNvSpPr>
            <a:spLocks noChangeArrowheads="1"/>
          </p:cNvSpPr>
          <p:nvPr/>
        </p:nvSpPr>
        <p:spPr bwMode="auto">
          <a:xfrm>
            <a:off x="809557" y="1288355"/>
            <a:ext cx="630404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a:t>Objective:</a:t>
            </a:r>
            <a:r>
              <a:rPr lang="en-US"/>
              <a:t> Preprocess the dataset for power consumption forecasting</a:t>
            </a:r>
          </a:p>
          <a:p>
            <a:pPr defTabSz="914400">
              <a:spcBef>
                <a:spcPct val="0"/>
              </a:spcBef>
              <a:spcAft>
                <a:spcPct val="0"/>
              </a:spcAft>
            </a:pPr>
            <a:endParaRPr lang="en-US"/>
          </a:p>
          <a:p>
            <a:pPr marL="0" marR="0" lvl="0" indent="0" algn="l" defTabSz="914400" rtl="0" eaLnBrk="0" fontAlgn="base" latinLnBrk="0" hangingPunct="0">
              <a:lnSpc>
                <a:spcPct val="100000"/>
              </a:lnSpc>
              <a:spcBef>
                <a:spcPct val="0"/>
              </a:spcBef>
              <a:spcAft>
                <a:spcPct val="0"/>
              </a:spcAft>
              <a:buClrTx/>
              <a:buSzTx/>
              <a:buFontTx/>
              <a:buNone/>
              <a:tabLst/>
            </a:pPr>
            <a:r>
              <a:rPr lang="en-IN" b="1"/>
              <a:t>Key Steps:</a:t>
            </a:r>
            <a:endParaRPr lang="en-US" altLang="en-US" sz="1800" b="1" i="0" u="none" strike="noStrike" cap="none" normalizeH="0" baseline="0">
              <a:ln>
                <a:noFill/>
              </a:ln>
              <a:effectLst/>
              <a:latin typeface="Arial" panose="020B0604020202020204" pitchFamily="34" charset="0"/>
              <a:cs typeface="Arial"/>
            </a:endParaRPr>
          </a:p>
          <a:p>
            <a:pPr defTabSz="914400" eaLnBrk="0" fontAlgn="base" hangingPunct="0">
              <a:spcBef>
                <a:spcPct val="0"/>
              </a:spcBef>
              <a:spcAft>
                <a:spcPct val="0"/>
              </a:spcAft>
              <a:buFontTx/>
              <a:buChar char="•"/>
            </a:pPr>
            <a:r>
              <a:rPr lang="en-US" altLang="en-US">
                <a:latin typeface="Arial"/>
                <a:cs typeface="Arial"/>
              </a:rPr>
              <a:t>To</a:t>
            </a:r>
            <a:r>
              <a:rPr kumimoji="0" lang="en-US" altLang="en-US" sz="1800" b="0" i="0" u="none" strike="noStrike" cap="none" normalizeH="0" baseline="0">
                <a:ln>
                  <a:noFill/>
                </a:ln>
                <a:effectLst/>
                <a:latin typeface="Arial"/>
                <a:cs typeface="Arial"/>
              </a:rPr>
              <a:t> </a:t>
            </a:r>
            <a:r>
              <a:rPr lang="en-US" altLang="en-US">
                <a:latin typeface="Arial"/>
                <a:cs typeface="Arial"/>
              </a:rPr>
              <a:t>identify </a:t>
            </a:r>
            <a:r>
              <a:rPr kumimoji="0" lang="en-US" altLang="en-US" sz="1800" b="0" i="0" u="none" strike="noStrike" cap="none" normalizeH="0" baseline="0">
                <a:ln>
                  <a:noFill/>
                </a:ln>
                <a:effectLst/>
                <a:latin typeface="Arial"/>
                <a:cs typeface="Arial"/>
              </a:rPr>
              <a:t>missing values and non-numeric data.</a:t>
            </a:r>
            <a:endParaRPr lang="en-US" altLang="en-US" sz="1800" b="0" i="0" u="none" strike="noStrike" cap="none" normalizeH="0" baseline="0">
              <a:ln>
                <a:noFill/>
              </a:ln>
              <a:effectLst/>
              <a:latin typeface="Arial"/>
              <a:cs typeface="Aria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a:latin typeface="Arial"/>
                <a:cs typeface="Arial"/>
              </a:rPr>
              <a:t>Addressing</a:t>
            </a:r>
            <a:r>
              <a:rPr kumimoji="0" lang="en-US" altLang="en-US" sz="1800" b="0" i="0" u="none" strike="noStrike" cap="none" normalizeH="0" baseline="0">
                <a:ln>
                  <a:noFill/>
                </a:ln>
                <a:effectLst/>
                <a:latin typeface="Arial"/>
                <a:cs typeface="Arial"/>
              </a:rPr>
              <a:t> missing values by converting non-numeric entries to </a:t>
            </a:r>
            <a:r>
              <a:rPr kumimoji="0" lang="en-US" altLang="en-US" sz="1800" b="0" i="0" u="none" strike="noStrike" cap="none" normalizeH="0" baseline="0" err="1">
                <a:ln>
                  <a:noFill/>
                </a:ln>
                <a:effectLst/>
                <a:latin typeface="Arial"/>
                <a:cs typeface="Arial"/>
              </a:rPr>
              <a:t>NaN</a:t>
            </a:r>
            <a:r>
              <a:rPr kumimoji="0" lang="en-US" altLang="en-US" sz="1800" b="0" i="0" u="none" strike="noStrike" cap="none" normalizeH="0" baseline="0">
                <a:ln>
                  <a:noFill/>
                </a:ln>
                <a:effectLst/>
                <a:latin typeface="Arial"/>
                <a:cs typeface="Arial"/>
              </a:rPr>
              <a:t> and filling missing data with 0. </a:t>
            </a:r>
            <a:endParaRPr lang="en-US" altLang="en-US" sz="1800" b="0" i="0" u="none" strike="noStrike" cap="none" normalizeH="0" baseline="0">
              <a:ln>
                <a:noFill/>
              </a:ln>
              <a:effectLst/>
              <a:latin typeface="Arial"/>
              <a:cs typeface="Arial"/>
            </a:endParaRPr>
          </a:p>
          <a:p>
            <a:pPr defTabSz="914400">
              <a:spcBef>
                <a:spcPct val="0"/>
              </a:spcBef>
              <a:spcAft>
                <a:spcPct val="0"/>
              </a:spcAft>
              <a:buChar char="•"/>
            </a:pPr>
            <a:endParaRPr lang="en-US" altLang="en-US">
              <a:latin typeface="Arial"/>
              <a:cs typeface="Arial"/>
            </a:endParaRPr>
          </a:p>
          <a:p>
            <a:pPr marL="0" marR="0" lvl="0" indent="0" algn="l" defTabSz="914400" rtl="0" eaLnBrk="0" fontAlgn="base" latinLnBrk="0" hangingPunct="0">
              <a:lnSpc>
                <a:spcPct val="100000"/>
              </a:lnSpc>
              <a:spcBef>
                <a:spcPct val="0"/>
              </a:spcBef>
              <a:spcAft>
                <a:spcPct val="0"/>
              </a:spcAft>
              <a:buClrTx/>
              <a:buSzTx/>
              <a:tabLst/>
            </a:pPr>
            <a:r>
              <a:rPr lang="en-IN" b="1"/>
              <a:t>Outcome:</a:t>
            </a:r>
          </a:p>
          <a:p>
            <a:pPr defTabSz="914400" eaLnBrk="0" fontAlgn="base" hangingPunct="0">
              <a:spcBef>
                <a:spcPct val="0"/>
              </a:spcBef>
              <a:spcAft>
                <a:spcPct val="0"/>
              </a:spcAft>
            </a:pPr>
            <a:r>
              <a:rPr lang="en-US"/>
              <a:t>We will achieve a cleaned dataset with no missing and null values .It will be prepared for further analysis and feature engineering.</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255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A7CC9115-DFD8-5F0A-A84D-852A7756542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6C35DFA-09DA-338F-6A6B-CC5F34C6B448}"/>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r>
              <a:rPr lang="en-IN" dirty="0"/>
              <a:t>Average Active consumption over years</a:t>
            </a:r>
            <a:r>
              <a:rPr lang="en" dirty="0"/>
              <a:t>:</a:t>
            </a:r>
            <a:endParaRPr lang="en-US"/>
          </a:p>
        </p:txBody>
      </p:sp>
      <p:sp>
        <p:nvSpPr>
          <p:cNvPr id="6" name="Rectangle 4">
            <a:extLst>
              <a:ext uri="{FF2B5EF4-FFF2-40B4-BE49-F238E27FC236}">
                <a16:creationId xmlns:a16="http://schemas.microsoft.com/office/drawing/2014/main" id="{91304340-3465-DE41-B87D-3261237F910C}"/>
              </a:ext>
            </a:extLst>
          </p:cNvPr>
          <p:cNvSpPr>
            <a:spLocks noGrp="1" noChangeArrowheads="1"/>
          </p:cNvSpPr>
          <p:nvPr>
            <p:ph type="subTitle" idx="1"/>
          </p:nvPr>
        </p:nvSpPr>
        <p:spPr bwMode="auto">
          <a:xfrm>
            <a:off x="409906" y="1679608"/>
            <a:ext cx="4984433"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spcBef>
                <a:spcPct val="0"/>
              </a:spcBef>
              <a:spcAft>
                <a:spcPct val="0"/>
              </a:spcAft>
              <a:buClrTx/>
              <a:buSzTx/>
              <a:buNone/>
            </a:pPr>
            <a:r>
              <a:rPr lang="en-US" sz="1800" dirty="0"/>
              <a:t>Objective: </a:t>
            </a:r>
            <a:r>
              <a:rPr lang="en-US" sz="1800" dirty="0">
                <a:ea typeface="+mn-lt"/>
                <a:cs typeface="+mn-lt"/>
              </a:rPr>
              <a:t>Active consumption for a Given Year</a:t>
            </a:r>
            <a:endParaRPr lang="en-US" sz="1800" dirty="0"/>
          </a:p>
          <a:p>
            <a:pPr defTabSz="914400">
              <a:buNone/>
            </a:pPr>
            <a:r>
              <a:rPr lang="en-US" sz="1400" b="1" dirty="0"/>
              <a:t>Approach:</a:t>
            </a:r>
          </a:p>
          <a:p>
            <a:pPr marL="0" indent="0" defTabSz="914400">
              <a:buClr>
                <a:srgbClr val="90C226"/>
              </a:buClr>
              <a:buNone/>
            </a:pPr>
            <a:r>
              <a:rPr lang="en-US" sz="1400" dirty="0">
                <a:solidFill>
                  <a:srgbClr val="404040"/>
                </a:solidFill>
                <a:ea typeface="+mn-lt"/>
                <a:cs typeface="+mn-lt"/>
              </a:rPr>
              <a:t>Added a </a:t>
            </a:r>
            <a:r>
              <a:rPr lang="en-US" sz="1400" b="1" dirty="0">
                <a:solidFill>
                  <a:srgbClr val="404040"/>
                </a:solidFill>
                <a:ea typeface="+mn-lt"/>
                <a:cs typeface="+mn-lt"/>
              </a:rPr>
              <a:t>'year'</a:t>
            </a:r>
            <a:r>
              <a:rPr lang="en-US" sz="1400" dirty="0">
                <a:solidFill>
                  <a:srgbClr val="404040"/>
                </a:solidFill>
                <a:ea typeface="+mn-lt"/>
                <a:cs typeface="+mn-lt"/>
              </a:rPr>
              <a:t> column to the dataset, where:</a:t>
            </a:r>
            <a:endParaRPr lang="en-US" sz="1400" dirty="0">
              <a:solidFill>
                <a:srgbClr val="404040"/>
              </a:solidFill>
              <a:latin typeface="Trebuchet MS" panose="020B0603020202020204"/>
              <a:cs typeface="Arial"/>
            </a:endParaRPr>
          </a:p>
          <a:p>
            <a:pPr marL="0" indent="0" defTabSz="914400">
              <a:buNone/>
            </a:pPr>
            <a:endParaRPr lang="en-US" sz="1400" dirty="0">
              <a:solidFill>
                <a:srgbClr val="404040"/>
              </a:solidFill>
              <a:latin typeface="Consolas"/>
              <a:cs typeface="Arial"/>
            </a:endParaRPr>
          </a:p>
          <a:p>
            <a:pPr marL="0" indent="0" defTabSz="914400">
              <a:buNone/>
            </a:pPr>
            <a:r>
              <a:rPr lang="en-US" sz="1400" b="1" dirty="0"/>
              <a:t>Key Findings:</a:t>
            </a:r>
          </a:p>
          <a:p>
            <a:pPr defTabSz="914400">
              <a:buClr>
                <a:srgbClr val="90C226"/>
              </a:buClr>
              <a:buFont typeface="Wingdings 3"/>
              <a:buChar char="●"/>
            </a:pPr>
            <a:r>
              <a:rPr lang="en-US" sz="1400" dirty="0">
                <a:solidFill>
                  <a:srgbClr val="404040"/>
                </a:solidFill>
                <a:ea typeface="+mn-lt"/>
                <a:cs typeface="+mn-lt"/>
              </a:rPr>
              <a:t>Current dataset only contains records labeled as column for year.</a:t>
            </a:r>
            <a:endParaRPr lang="en-US" sz="1400" dirty="0"/>
          </a:p>
          <a:p>
            <a:pPr defTabSz="914400">
              <a:buClr>
                <a:srgbClr val="90C226"/>
              </a:buClr>
              <a:buFont typeface="Wingdings 3"/>
              <a:buChar char="●"/>
            </a:pPr>
            <a:r>
              <a:rPr lang="en-US" sz="1400" dirty="0">
                <a:solidFill>
                  <a:srgbClr val="404040"/>
                </a:solidFill>
                <a:ea typeface="+mn-lt"/>
                <a:cs typeface="+mn-lt"/>
              </a:rPr>
              <a:t>The average active energy consumption on rows.</a:t>
            </a:r>
            <a:endParaRPr lang="en-US" sz="1400" dirty="0"/>
          </a:p>
          <a:p>
            <a:pPr indent="0" defTabSz="914400">
              <a:buNone/>
            </a:pPr>
            <a:r>
              <a:rPr lang="en-US" sz="1400" dirty="0"/>
              <a:t>Next Steps:</a:t>
            </a:r>
          </a:p>
          <a:p>
            <a:pPr defTabSz="914400">
              <a:buNone/>
            </a:pPr>
            <a:r>
              <a:rPr lang="en-US" sz="1400" dirty="0"/>
              <a:t>Collect and incorporate non-holiday data point</a:t>
            </a:r>
          </a:p>
          <a:p>
            <a:pPr marL="0" indent="0" defTabSz="914400">
              <a:spcBef>
                <a:spcPct val="0"/>
              </a:spcBef>
              <a:spcAft>
                <a:spcPct val="0"/>
              </a:spcAft>
              <a:buClrTx/>
              <a:buSzTx/>
              <a:buNone/>
            </a:pPr>
            <a:endParaRPr lang="en-US" sz="1000">
              <a:cs typeface="Arial" panose="020B0604020202020204" pitchFamily="34" charset="0"/>
            </a:endParaRPr>
          </a:p>
          <a:p>
            <a:pPr defTabSz="914400" eaLnBrk="0" fontAlgn="base" hangingPunct="0">
              <a:spcBef>
                <a:spcPct val="0"/>
              </a:spcBef>
              <a:spcAft>
                <a:spcPct val="0"/>
              </a:spcAft>
              <a:buClrTx/>
              <a:buSzTx/>
              <a:buFont typeface="Arial" panose="020B0604020202020204" pitchFamily="34" charset="0"/>
              <a:buChar char="•"/>
            </a:pPr>
            <a:endParaRPr lang="en-US" altLang="en-US" sz="1000" i="0" u="none" strike="noStrike" cap="none" normalizeH="0" baseline="0">
              <a:ln>
                <a:noFill/>
              </a:ln>
              <a:solidFill>
                <a:srgbClr val="000000"/>
              </a:solidFill>
              <a:effectLst/>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6A4A972-35D6-1535-3200-B9D9FC66392C}"/>
              </a:ext>
            </a:extLst>
          </p:cNvPr>
          <p:cNvSpPr>
            <a:spLocks noChangeArrowheads="1"/>
          </p:cNvSpPr>
          <p:nvPr/>
        </p:nvSpPr>
        <p:spPr bwMode="auto">
          <a:xfrm>
            <a:off x="412806" y="-1162458"/>
            <a:ext cx="386667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defTabSz="914400" eaLnBrk="0" fontAlgn="base" hangingPunct="0">
              <a:spcBef>
                <a:spcPct val="0"/>
              </a:spcBef>
              <a:spcAft>
                <a:spcPct val="0"/>
              </a:spcAft>
            </a:pPr>
            <a:r>
              <a:rPr kumimoji="0" lang="en-US" altLang="en-US" sz="1600" b="0" i="0" u="none" strike="noStrike" cap="none" normalizeH="0" baseline="0">
                <a:ln>
                  <a:noFill/>
                </a:ln>
                <a:effectLst/>
                <a:latin typeface="Arial"/>
                <a:cs typeface="Arial"/>
              </a:rPr>
              <a:t> </a:t>
            </a:r>
            <a:endParaRPr lang="en-US" altLang="en-US" b="0" i="0" u="none" strike="noStrike" cap="none" normalizeH="0" baseline="0">
              <a:ln>
                <a:noFill/>
              </a:ln>
              <a:effectLst/>
              <a:latin typeface="Arial" panose="020B0604020202020204" pitchFamily="34" charset="0"/>
              <a:cs typeface="Arial" panose="020B0604020202020204" pitchFamily="34" charset="0"/>
            </a:endParaRPr>
          </a:p>
        </p:txBody>
      </p:sp>
      <p:pic>
        <p:nvPicPr>
          <p:cNvPr id="2" name="Picture 1" descr="A graph showing the number of years&#10;&#10;Description automatically generated">
            <a:extLst>
              <a:ext uri="{FF2B5EF4-FFF2-40B4-BE49-F238E27FC236}">
                <a16:creationId xmlns:a16="http://schemas.microsoft.com/office/drawing/2014/main" id="{87C127F9-86A3-F03D-F1BB-003CD20FE9F3}"/>
              </a:ext>
            </a:extLst>
          </p:cNvPr>
          <p:cNvPicPr>
            <a:picLocks noChangeAspect="1"/>
          </p:cNvPicPr>
          <p:nvPr/>
        </p:nvPicPr>
        <p:blipFill>
          <a:blip r:embed="rId3"/>
          <a:stretch>
            <a:fillRect/>
          </a:stretch>
        </p:blipFill>
        <p:spPr>
          <a:xfrm>
            <a:off x="5292923" y="1634132"/>
            <a:ext cx="3737373" cy="1884165"/>
          </a:xfrm>
          <a:prstGeom prst="rect">
            <a:avLst/>
          </a:prstGeom>
        </p:spPr>
      </p:pic>
    </p:spTree>
    <p:extLst>
      <p:ext uri="{BB962C8B-B14F-4D97-AF65-F5344CB8AC3E}">
        <p14:creationId xmlns:p14="http://schemas.microsoft.com/office/powerpoint/2010/main" val="749889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D408316-F298-F80C-0934-8D8FACE36E53}"/>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264644F-65CD-6310-4CEF-6ADF42EC35C6}"/>
              </a:ext>
            </a:extLst>
          </p:cNvPr>
          <p:cNvSpPr txBox="1">
            <a:spLocks noGrp="1"/>
          </p:cNvSpPr>
          <p:nvPr>
            <p:ph type="title"/>
          </p:nvPr>
        </p:nvSpPr>
        <p:spPr>
          <a:xfrm>
            <a:off x="409906" y="6660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Feature Engineering - Sunlight</a:t>
            </a:r>
            <a:r>
              <a:rPr lang="en"/>
              <a:t>:</a:t>
            </a:r>
            <a:endParaRPr/>
          </a:p>
        </p:txBody>
      </p:sp>
      <p:sp>
        <p:nvSpPr>
          <p:cNvPr id="2" name="Subtitle 1">
            <a:extLst>
              <a:ext uri="{FF2B5EF4-FFF2-40B4-BE49-F238E27FC236}">
                <a16:creationId xmlns:a16="http://schemas.microsoft.com/office/drawing/2014/main" id="{44305979-8DCE-3C18-D80A-924E5808BD2E}"/>
              </a:ext>
            </a:extLst>
          </p:cNvPr>
          <p:cNvSpPr>
            <a:spLocks noGrp="1" noChangeArrowheads="1"/>
          </p:cNvSpPr>
          <p:nvPr>
            <p:ph type="subTitle" idx="1"/>
          </p:nvPr>
        </p:nvSpPr>
        <p:spPr bwMode="auto">
          <a:xfrm>
            <a:off x="480706" y="1289403"/>
            <a:ext cx="4376220"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buClrTx/>
              <a:buSzTx/>
              <a:buNone/>
            </a:pPr>
            <a:r>
              <a:rPr kumimoji="0" lang="en-US" sz="1800"/>
              <a:t>Objective: </a:t>
            </a:r>
            <a:r>
              <a:rPr lang="en-US" sz="1800"/>
              <a:t>Determine Daylight Status for Each Record</a:t>
            </a:r>
          </a:p>
          <a:p>
            <a:pPr marL="0" indent="0" defTabSz="914400">
              <a:buClrTx/>
              <a:buSzTx/>
              <a:buNone/>
            </a:pPr>
            <a:endParaRPr lang="en-US" sz="1800"/>
          </a:p>
          <a:p>
            <a:pPr marL="0" lvl="0" indent="0" algn="l" defTabSz="914400">
              <a:lnSpc>
                <a:spcPct val="100000"/>
              </a:lnSpc>
              <a:buClrTx/>
              <a:buSzTx/>
              <a:buNone/>
              <a:tabLst/>
            </a:pPr>
            <a:r>
              <a:rPr lang="en-US" sz="1400"/>
              <a:t>Approach</a:t>
            </a:r>
            <a:r>
              <a:rPr kumimoji="0" lang="en-US" sz="1400"/>
              <a:t>:</a:t>
            </a:r>
            <a:endParaRPr lang="en-US" sz="1400"/>
          </a:p>
          <a:p>
            <a:pPr marL="0" indent="0" defTabSz="914400">
              <a:buClr>
                <a:srgbClr val="90C226"/>
              </a:buClr>
              <a:buSzTx/>
              <a:buNone/>
            </a:pPr>
            <a:r>
              <a:rPr lang="en-US" sz="1400">
                <a:solidFill>
                  <a:schemeClr val="tx1"/>
                </a:solidFill>
                <a:ea typeface="+mn-lt"/>
                <a:cs typeface="+mn-lt"/>
              </a:rPr>
              <a:t>Developed </a:t>
            </a:r>
            <a:r>
              <a:rPr kumimoji="0" lang="en-US" sz="1400" b="0" i="0" u="none" strike="noStrike" cap="none" normalizeH="0" baseline="0">
                <a:ln>
                  <a:noFill/>
                </a:ln>
                <a:solidFill>
                  <a:schemeClr val="tx1"/>
                </a:solidFill>
                <a:effectLst/>
                <a:ea typeface="+mn-lt"/>
                <a:cs typeface="+mn-lt"/>
              </a:rPr>
              <a:t>a function</a:t>
            </a:r>
            <a:r>
              <a:rPr lang="en-US" sz="1400">
                <a:solidFill>
                  <a:schemeClr val="tx1"/>
                </a:solidFill>
                <a:ea typeface="+mn-lt"/>
                <a:cs typeface="+mn-lt"/>
              </a:rPr>
              <a:t>,</a:t>
            </a:r>
            <a:r>
              <a:rPr kumimoji="0" lang="en-US" sz="1400" b="0" i="0" u="none" strike="noStrike" cap="none" normalizeH="0" baseline="0">
                <a:ln>
                  <a:noFill/>
                </a:ln>
                <a:solidFill>
                  <a:schemeClr val="tx1"/>
                </a:solidFill>
                <a:effectLst/>
                <a:ea typeface="+mn-lt"/>
                <a:cs typeface="+mn-lt"/>
              </a:rPr>
              <a:t> </a:t>
            </a:r>
            <a:r>
              <a:rPr kumimoji="0" lang="en-US" sz="1400" b="0" i="0" u="none" strike="noStrike" cap="none" normalizeH="0" baseline="0" err="1">
                <a:ln>
                  <a:noFill/>
                </a:ln>
                <a:solidFill>
                  <a:schemeClr val="tx1"/>
                </a:solidFill>
                <a:effectLst/>
                <a:latin typeface="Consolas"/>
              </a:rPr>
              <a:t>is_light</a:t>
            </a:r>
            <a:r>
              <a:rPr kumimoji="0" lang="en-US" sz="1400" b="0" i="0" u="none" strike="noStrike" cap="none" normalizeH="0" baseline="0">
                <a:ln>
                  <a:noFill/>
                </a:ln>
                <a:solidFill>
                  <a:schemeClr val="tx1"/>
                </a:solidFill>
                <a:effectLst/>
                <a:latin typeface="Consolas"/>
              </a:rPr>
              <a:t>(hour</a:t>
            </a:r>
            <a:r>
              <a:rPr lang="en-US" sz="1400">
                <a:solidFill>
                  <a:schemeClr val="tx1"/>
                </a:solidFill>
                <a:latin typeface="Consolas"/>
              </a:rPr>
              <a:t>)</a:t>
            </a:r>
            <a:r>
              <a:rPr lang="en-US" sz="1400">
                <a:solidFill>
                  <a:schemeClr val="tx1"/>
                </a:solidFill>
                <a:ea typeface="+mn-lt"/>
                <a:cs typeface="+mn-lt"/>
              </a:rPr>
              <a:t>, </a:t>
            </a:r>
            <a:r>
              <a:rPr kumimoji="0" lang="en-US" sz="1400" b="0" i="0" u="none" strike="noStrike" cap="none" normalizeH="0" baseline="0">
                <a:ln>
                  <a:noFill/>
                </a:ln>
                <a:solidFill>
                  <a:schemeClr val="tx1"/>
                </a:solidFill>
                <a:effectLst/>
                <a:ea typeface="+mn-lt"/>
                <a:cs typeface="+mn-lt"/>
              </a:rPr>
              <a:t>to </a:t>
            </a:r>
            <a:r>
              <a:rPr lang="en-US" sz="1400">
                <a:solidFill>
                  <a:schemeClr val="tx1"/>
                </a:solidFill>
                <a:ea typeface="+mn-lt"/>
                <a:cs typeface="+mn-lt"/>
              </a:rPr>
              <a:t>assess whether a given </a:t>
            </a:r>
            <a:r>
              <a:rPr kumimoji="0" lang="en-US" sz="1400" b="0" i="0" u="none" strike="noStrike" cap="none" normalizeH="0" baseline="0">
                <a:ln>
                  <a:noFill/>
                </a:ln>
                <a:solidFill>
                  <a:schemeClr val="tx1"/>
                </a:solidFill>
                <a:effectLst/>
                <a:ea typeface="+mn-lt"/>
                <a:cs typeface="+mn-lt"/>
              </a:rPr>
              <a:t>hour falls within daylight hours (</a:t>
            </a:r>
            <a:r>
              <a:rPr lang="en-US" sz="1400">
                <a:solidFill>
                  <a:schemeClr val="tx1"/>
                </a:solidFill>
                <a:ea typeface="+mn-lt"/>
                <a:cs typeface="+mn-lt"/>
              </a:rPr>
              <a:t>6:00 </a:t>
            </a:r>
            <a:r>
              <a:rPr kumimoji="0" lang="en-US" sz="1400" b="0" i="0" u="none" strike="noStrike" cap="none" normalizeH="0" baseline="0">
                <a:ln>
                  <a:noFill/>
                </a:ln>
                <a:solidFill>
                  <a:schemeClr val="tx1"/>
                </a:solidFill>
                <a:effectLst/>
                <a:ea typeface="+mn-lt"/>
                <a:cs typeface="+mn-lt"/>
              </a:rPr>
              <a:t>AM to </a:t>
            </a:r>
            <a:r>
              <a:rPr lang="en-US" sz="1400">
                <a:solidFill>
                  <a:schemeClr val="tx1"/>
                </a:solidFill>
                <a:ea typeface="+mn-lt"/>
                <a:cs typeface="+mn-lt"/>
              </a:rPr>
              <a:t>6:00 </a:t>
            </a:r>
            <a:r>
              <a:rPr kumimoji="0" lang="en-US" sz="1400" b="0" i="0" u="none" strike="noStrike" cap="none" normalizeH="0" baseline="0">
                <a:ln>
                  <a:noFill/>
                </a:ln>
                <a:solidFill>
                  <a:schemeClr val="tx1"/>
                </a:solidFill>
                <a:effectLst/>
                <a:ea typeface="+mn-lt"/>
                <a:cs typeface="+mn-lt"/>
              </a:rPr>
              <a:t>PM).</a:t>
            </a:r>
            <a:endParaRPr lang="en-US" sz="1400">
              <a:solidFill>
                <a:schemeClr val="tx1"/>
              </a:solidFill>
              <a:ea typeface="+mn-lt"/>
              <a:cs typeface="+mn-lt"/>
            </a:endParaRPr>
          </a:p>
          <a:p>
            <a:pPr marL="0" indent="0" defTabSz="914400">
              <a:buSzTx/>
              <a:buNone/>
            </a:pPr>
            <a:endParaRPr lang="en-US" sz="1400">
              <a:solidFill>
                <a:schemeClr val="tx1"/>
              </a:solidFill>
              <a:ea typeface="+mn-lt"/>
              <a:cs typeface="+mn-lt"/>
            </a:endParaRPr>
          </a:p>
          <a:p>
            <a:pPr marL="0" indent="0" defTabSz="914400">
              <a:buClr>
                <a:srgbClr val="90C226"/>
              </a:buClr>
              <a:buSzTx/>
              <a:buNone/>
            </a:pPr>
            <a:r>
              <a:rPr kumimoji="0" lang="en-US" sz="1400" b="0" i="0" u="none" strike="noStrike" cap="none" normalizeH="0" baseline="0">
                <a:ln>
                  <a:noFill/>
                </a:ln>
                <a:solidFill>
                  <a:schemeClr val="tx1"/>
                </a:solidFill>
                <a:effectLst/>
                <a:ea typeface="+mn-lt"/>
                <a:cs typeface="+mn-lt"/>
              </a:rPr>
              <a:t>Added a </a:t>
            </a:r>
            <a:r>
              <a:rPr lang="en-US" sz="1400" b="1">
                <a:solidFill>
                  <a:schemeClr val="tx1"/>
                </a:solidFill>
                <a:ea typeface="+mn-lt"/>
                <a:cs typeface="+mn-lt"/>
              </a:rPr>
              <a:t>'Light</a:t>
            </a:r>
            <a:r>
              <a:rPr kumimoji="0" lang="en-US" sz="1400" b="1" i="0" u="none" strike="noStrike" cap="none" normalizeH="0" baseline="0">
                <a:ln>
                  <a:noFill/>
                </a:ln>
                <a:solidFill>
                  <a:schemeClr val="tx1"/>
                </a:solidFill>
                <a:effectLst/>
                <a:ea typeface="+mn-lt"/>
                <a:cs typeface="+mn-lt"/>
              </a:rPr>
              <a:t>'</a:t>
            </a:r>
            <a:r>
              <a:rPr kumimoji="0" lang="en-US" sz="1400" b="0" i="0" u="none" strike="noStrike" cap="none" normalizeH="0" baseline="0">
                <a:ln>
                  <a:noFill/>
                </a:ln>
                <a:solidFill>
                  <a:schemeClr val="tx1"/>
                </a:solidFill>
                <a:effectLst/>
                <a:ea typeface="+mn-lt"/>
                <a:cs typeface="+mn-lt"/>
              </a:rPr>
              <a:t> column </a:t>
            </a:r>
            <a:r>
              <a:rPr lang="en-US" sz="1400">
                <a:solidFill>
                  <a:schemeClr val="tx1"/>
                </a:solidFill>
                <a:ea typeface="+mn-lt"/>
                <a:cs typeface="+mn-lt"/>
              </a:rPr>
              <a:t>indicating </a:t>
            </a:r>
            <a:r>
              <a:rPr kumimoji="0" lang="en-US" sz="1400" b="0" i="0" u="none" strike="noStrike" cap="none" normalizeH="0" baseline="0">
                <a:ln>
                  <a:noFill/>
                </a:ln>
                <a:solidFill>
                  <a:schemeClr val="tx1"/>
                </a:solidFill>
                <a:effectLst/>
                <a:ea typeface="+mn-lt"/>
                <a:cs typeface="+mn-lt"/>
              </a:rPr>
              <a:t>daylight status</a:t>
            </a:r>
            <a:r>
              <a:rPr lang="en-US" sz="1400">
                <a:solidFill>
                  <a:schemeClr val="tx1"/>
                </a:solidFill>
                <a:ea typeface="+mn-lt"/>
                <a:cs typeface="+mn-lt"/>
              </a:rPr>
              <a:t>:</a:t>
            </a:r>
            <a:endParaRPr lang="en-US" sz="1400">
              <a:solidFill>
                <a:schemeClr val="tx1"/>
              </a:solidFill>
            </a:endParaRPr>
          </a:p>
          <a:p>
            <a:pPr marL="342900" lvl="1" indent="0" algn="l" defTabSz="914400">
              <a:buClr>
                <a:srgbClr val="90C226"/>
              </a:buClr>
              <a:buSzTx/>
              <a:buNone/>
            </a:pPr>
            <a:r>
              <a:rPr kumimoji="0" lang="en-US" sz="1400" b="0" i="0" u="none" strike="noStrike" cap="none" normalizeH="0" baseline="0">
                <a:ln>
                  <a:noFill/>
                </a:ln>
                <a:solidFill>
                  <a:schemeClr val="tx1"/>
                </a:solidFill>
                <a:effectLst/>
                <a:latin typeface="Consolas"/>
              </a:rPr>
              <a:t>1</a:t>
            </a:r>
            <a:r>
              <a:rPr kumimoji="0" lang="en-US" sz="1400" b="0" i="0" u="none" strike="noStrike" cap="none" normalizeH="0" baseline="0">
                <a:ln>
                  <a:noFill/>
                </a:ln>
                <a:solidFill>
                  <a:schemeClr val="tx1"/>
                </a:solidFill>
                <a:effectLst/>
                <a:ea typeface="+mn-lt"/>
                <a:cs typeface="+mn-lt"/>
              </a:rPr>
              <a:t> for daylight</a:t>
            </a:r>
            <a:r>
              <a:rPr lang="en-US" sz="1400">
                <a:solidFill>
                  <a:schemeClr val="tx1"/>
                </a:solidFill>
                <a:ea typeface="+mn-lt"/>
                <a:cs typeface="+mn-lt"/>
              </a:rPr>
              <a:t> hours.</a:t>
            </a:r>
            <a:endParaRPr lang="en-US" sz="1400">
              <a:solidFill>
                <a:schemeClr val="tx1"/>
              </a:solidFill>
            </a:endParaRPr>
          </a:p>
          <a:p>
            <a:pPr marL="342900" lvl="1" indent="0" algn="l" defTabSz="914400">
              <a:buClr>
                <a:srgbClr val="90C226"/>
              </a:buClr>
              <a:buSzTx/>
              <a:buNone/>
            </a:pPr>
            <a:r>
              <a:rPr kumimoji="0" lang="en-US" sz="1400" b="0" i="0" u="none" strike="noStrike" cap="none" normalizeH="0" baseline="0">
                <a:ln>
                  <a:noFill/>
                </a:ln>
                <a:solidFill>
                  <a:schemeClr val="tx1"/>
                </a:solidFill>
                <a:effectLst/>
                <a:latin typeface="Consolas"/>
              </a:rPr>
              <a:t>0</a:t>
            </a:r>
            <a:r>
              <a:rPr kumimoji="0" lang="en-US" sz="1400" b="0" i="0" u="none" strike="noStrike" cap="none" normalizeH="0" baseline="0">
                <a:ln>
                  <a:noFill/>
                </a:ln>
                <a:solidFill>
                  <a:schemeClr val="tx1"/>
                </a:solidFill>
                <a:effectLst/>
                <a:ea typeface="+mn-lt"/>
                <a:cs typeface="+mn-lt"/>
              </a:rPr>
              <a:t> for non-daylight</a:t>
            </a:r>
            <a:r>
              <a:rPr lang="en-US" sz="1400">
                <a:solidFill>
                  <a:schemeClr val="tx1"/>
                </a:solidFill>
                <a:ea typeface="+mn-lt"/>
                <a:cs typeface="+mn-lt"/>
              </a:rPr>
              <a:t> hours.</a:t>
            </a:r>
            <a:endParaRPr lang="en-US">
              <a:solidFill>
                <a:schemeClr val="tx1"/>
              </a:solidFill>
            </a:endParaRPr>
          </a:p>
          <a:p>
            <a:pPr marL="342900" lvl="1" indent="0" algn="l" defTabSz="914400">
              <a:buSzTx/>
              <a:buNone/>
            </a:pPr>
            <a:endParaRPr lang="en-US" sz="1400">
              <a:solidFill>
                <a:schemeClr val="tx1"/>
              </a:solidFill>
              <a:ea typeface="+mn-lt"/>
              <a:cs typeface="+mn-lt"/>
            </a:endParaRPr>
          </a:p>
          <a:p>
            <a:pPr marL="43180" indent="0" algn="l" defTabSz="914400">
              <a:buSzTx/>
              <a:buNone/>
            </a:pPr>
            <a:r>
              <a:rPr lang="en-US" sz="1400">
                <a:solidFill>
                  <a:schemeClr val="tx1"/>
                </a:solidFill>
                <a:ea typeface="+mn-lt"/>
                <a:cs typeface="+mn-lt"/>
              </a:rPr>
              <a:t>Outcome:</a:t>
            </a:r>
          </a:p>
          <a:p>
            <a:pPr marL="0" indent="0" defTabSz="914400">
              <a:buClr>
                <a:srgbClr val="90C226"/>
              </a:buClr>
              <a:buSzTx/>
              <a:buNone/>
            </a:pPr>
            <a:r>
              <a:rPr kumimoji="0" lang="en-US" sz="1400" b="0" i="0" u="none" strike="noStrike" cap="none" normalizeH="0" baseline="0">
                <a:ln>
                  <a:noFill/>
                </a:ln>
                <a:solidFill>
                  <a:schemeClr val="tx1"/>
                </a:solidFill>
                <a:effectLst/>
                <a:ea typeface="+mn-lt"/>
                <a:cs typeface="+mn-lt"/>
              </a:rPr>
              <a:t>All records in the </a:t>
            </a:r>
            <a:r>
              <a:rPr lang="en-US" sz="1400">
                <a:solidFill>
                  <a:schemeClr val="tx1"/>
                </a:solidFill>
                <a:ea typeface="+mn-lt"/>
                <a:cs typeface="+mn-lt"/>
              </a:rPr>
              <a:t>dataset </a:t>
            </a:r>
            <a:r>
              <a:rPr kumimoji="0" lang="en-US" sz="1400" b="0" i="0" u="none" strike="noStrike" cap="none" normalizeH="0" baseline="0">
                <a:ln>
                  <a:noFill/>
                </a:ln>
                <a:solidFill>
                  <a:schemeClr val="tx1"/>
                </a:solidFill>
                <a:effectLst/>
                <a:ea typeface="+mn-lt"/>
                <a:cs typeface="+mn-lt"/>
              </a:rPr>
              <a:t>fall within daylight hours, </a:t>
            </a:r>
            <a:r>
              <a:rPr lang="en-US" sz="1400">
                <a:solidFill>
                  <a:schemeClr val="tx1"/>
                </a:solidFill>
                <a:ea typeface="+mn-lt"/>
                <a:cs typeface="+mn-lt"/>
              </a:rPr>
              <a:t>resulting in </a:t>
            </a:r>
            <a:r>
              <a:rPr kumimoji="0" lang="en-US" sz="1400" b="0" i="0" u="none" strike="noStrike" cap="none" normalizeH="0" baseline="0">
                <a:ln>
                  <a:noFill/>
                </a:ln>
                <a:solidFill>
                  <a:schemeClr val="tx1"/>
                </a:solidFill>
                <a:effectLst/>
                <a:ea typeface="+mn-lt"/>
                <a:cs typeface="+mn-lt"/>
              </a:rPr>
              <a:t>the </a:t>
            </a:r>
            <a:r>
              <a:rPr lang="en-US" sz="1400" b="1">
                <a:solidFill>
                  <a:schemeClr val="tx1"/>
                </a:solidFill>
                <a:ea typeface="+mn-lt"/>
                <a:cs typeface="+mn-lt"/>
              </a:rPr>
              <a:t>'Light</a:t>
            </a:r>
            <a:r>
              <a:rPr kumimoji="0" lang="en-US" sz="1400" b="1" i="0" u="none" strike="noStrike" cap="none" normalizeH="0" baseline="0">
                <a:ln>
                  <a:noFill/>
                </a:ln>
                <a:solidFill>
                  <a:schemeClr val="tx1"/>
                </a:solidFill>
                <a:effectLst/>
                <a:ea typeface="+mn-lt"/>
                <a:cs typeface="+mn-lt"/>
              </a:rPr>
              <a:t>'</a:t>
            </a:r>
            <a:r>
              <a:rPr kumimoji="0" lang="en-US" sz="1400" b="0" i="0" u="none" strike="noStrike" cap="none" normalizeH="0" baseline="0">
                <a:ln>
                  <a:noFill/>
                </a:ln>
                <a:solidFill>
                  <a:schemeClr val="tx1"/>
                </a:solidFill>
                <a:effectLst/>
                <a:ea typeface="+mn-lt"/>
                <a:cs typeface="+mn-lt"/>
              </a:rPr>
              <a:t> column </a:t>
            </a:r>
            <a:r>
              <a:rPr lang="en-US" sz="1400">
                <a:solidFill>
                  <a:schemeClr val="tx1"/>
                </a:solidFill>
                <a:ea typeface="+mn-lt"/>
                <a:cs typeface="+mn-lt"/>
              </a:rPr>
              <a:t>being uniformly set to </a:t>
            </a:r>
            <a:r>
              <a:rPr kumimoji="0" lang="en-US" sz="1400" b="0" i="0" u="none" strike="noStrike" cap="none" normalizeH="0" baseline="0">
                <a:ln>
                  <a:noFill/>
                </a:ln>
                <a:solidFill>
                  <a:schemeClr val="tx1"/>
                </a:solidFill>
                <a:effectLst/>
                <a:latin typeface="Consolas"/>
              </a:rPr>
              <a:t>1</a:t>
            </a:r>
            <a:r>
              <a:rPr kumimoji="0" lang="en-US" sz="1400" b="0" i="0" u="none" strike="noStrike" cap="none" normalizeH="0" baseline="0">
                <a:ln>
                  <a:noFill/>
                </a:ln>
                <a:solidFill>
                  <a:schemeClr val="tx1"/>
                </a:solidFill>
                <a:effectLst/>
                <a:ea typeface="+mn-lt"/>
                <a:cs typeface="+mn-lt"/>
              </a:rPr>
              <a:t>.</a:t>
            </a:r>
            <a:endParaRPr lang="en-US" sz="1400">
              <a:solidFill>
                <a:schemeClr val="tx1"/>
              </a:solidFill>
              <a:ea typeface="+mn-lt"/>
              <a:cs typeface="+mn-lt"/>
            </a:endParaRPr>
          </a:p>
          <a:p>
            <a:pPr marL="0" marR="0" lvl="0" indent="0" algn="l" defTabSz="914400">
              <a:lnSpc>
                <a:spcPct val="100000"/>
              </a:lnSpc>
              <a:spcBef>
                <a:spcPct val="0"/>
              </a:spcBef>
              <a:spcAft>
                <a:spcPct val="0"/>
              </a:spcAft>
              <a:buClrTx/>
              <a:buSzTx/>
              <a:buNone/>
              <a:tabLst/>
            </a:pPr>
            <a:endParaRPr lang="en-US" altLang="en-US" sz="1800" b="0" i="0" u="none" strike="noStrike" cap="none" normalizeH="0" baseline="0">
              <a:ln>
                <a:noFill/>
              </a:ln>
              <a:solidFill>
                <a:schemeClr val="tx1"/>
              </a:solidFill>
              <a:effectLst/>
              <a:latin typeface="Arial" panose="020B0604020202020204" pitchFamily="34" charset="0"/>
              <a:cs typeface="Arial"/>
            </a:endParaRPr>
          </a:p>
        </p:txBody>
      </p:sp>
      <p:pic>
        <p:nvPicPr>
          <p:cNvPr id="3" name="Picture 2" descr="A graph of energy consumption&#10;&#10;Description automatically generated">
            <a:extLst>
              <a:ext uri="{FF2B5EF4-FFF2-40B4-BE49-F238E27FC236}">
                <a16:creationId xmlns:a16="http://schemas.microsoft.com/office/drawing/2014/main" id="{5CA7DA03-41A4-7DFE-EA47-FF72BB0BC2A7}"/>
              </a:ext>
            </a:extLst>
          </p:cNvPr>
          <p:cNvPicPr>
            <a:picLocks noChangeAspect="1"/>
          </p:cNvPicPr>
          <p:nvPr/>
        </p:nvPicPr>
        <p:blipFill>
          <a:blip r:embed="rId3"/>
          <a:stretch>
            <a:fillRect/>
          </a:stretch>
        </p:blipFill>
        <p:spPr>
          <a:xfrm>
            <a:off x="4714875" y="1873021"/>
            <a:ext cx="4179094" cy="2352934"/>
          </a:xfrm>
          <a:prstGeom prst="rect">
            <a:avLst/>
          </a:prstGeom>
        </p:spPr>
      </p:pic>
    </p:spTree>
    <p:extLst>
      <p:ext uri="{BB962C8B-B14F-4D97-AF65-F5344CB8AC3E}">
        <p14:creationId xmlns:p14="http://schemas.microsoft.com/office/powerpoint/2010/main" val="1090500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04">
          <a:extLst>
            <a:ext uri="{FF2B5EF4-FFF2-40B4-BE49-F238E27FC236}">
              <a16:creationId xmlns:a16="http://schemas.microsoft.com/office/drawing/2014/main" id="{BA3F94D9-758B-0187-01F7-D37E9BEDBAD2}"/>
            </a:ext>
          </a:extLst>
        </p:cNvPr>
        <p:cNvGrpSpPr/>
        <p:nvPr/>
      </p:nvGrpSpPr>
      <p:grpSpPr>
        <a:xfrm>
          <a:off x="0" y="0"/>
          <a:ext cx="0" cy="0"/>
          <a:chOff x="0" y="0"/>
          <a:chExt cx="0" cy="0"/>
        </a:xfrm>
      </p:grpSpPr>
      <p:sp>
        <p:nvSpPr>
          <p:cNvPr id="505" name="Google Shape;505;p46">
            <a:extLst>
              <a:ext uri="{FF2B5EF4-FFF2-40B4-BE49-F238E27FC236}">
                <a16:creationId xmlns:a16="http://schemas.microsoft.com/office/drawing/2014/main" id="{A3B41CB0-45E3-5D93-9318-05D47CA6A073}"/>
              </a:ext>
            </a:extLst>
          </p:cNvPr>
          <p:cNvSpPr txBox="1">
            <a:spLocks noGrp="1"/>
          </p:cNvSpPr>
          <p:nvPr>
            <p:ph type="title"/>
          </p:nvPr>
        </p:nvSpPr>
        <p:spPr>
          <a:xfrm>
            <a:off x="361860" y="27155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Plots:</a:t>
            </a:r>
            <a:endParaRPr/>
          </a:p>
        </p:txBody>
      </p:sp>
      <p:cxnSp>
        <p:nvCxnSpPr>
          <p:cNvPr id="536" name="Google Shape;536;p46">
            <a:extLst>
              <a:ext uri="{FF2B5EF4-FFF2-40B4-BE49-F238E27FC236}">
                <a16:creationId xmlns:a16="http://schemas.microsoft.com/office/drawing/2014/main" id="{D1041CCA-1CFB-F027-B2C6-681BFDE378C1}"/>
              </a:ext>
            </a:extLst>
          </p:cNvPr>
          <p:cNvCxnSpPr/>
          <p:nvPr/>
        </p:nvCxnSpPr>
        <p:spPr>
          <a:xfrm>
            <a:off x="5795270" y="1931685"/>
            <a:ext cx="0" cy="1694400"/>
          </a:xfrm>
          <a:prstGeom prst="straightConnector1">
            <a:avLst/>
          </a:prstGeom>
          <a:noFill/>
          <a:ln w="19050" cap="flat" cmpd="sng">
            <a:solidFill>
              <a:schemeClr val="dk1"/>
            </a:solidFill>
            <a:prstDash val="solid"/>
            <a:round/>
            <a:headEnd type="none" w="med" len="med"/>
            <a:tailEnd type="none" w="med" len="med"/>
          </a:ln>
        </p:spPr>
      </p:cxnSp>
      <p:cxnSp>
        <p:nvCxnSpPr>
          <p:cNvPr id="537" name="Google Shape;537;p46">
            <a:extLst>
              <a:ext uri="{FF2B5EF4-FFF2-40B4-BE49-F238E27FC236}">
                <a16:creationId xmlns:a16="http://schemas.microsoft.com/office/drawing/2014/main" id="{9F016A58-F70F-2AC4-4593-B08AA2926DAB}"/>
              </a:ext>
            </a:extLst>
          </p:cNvPr>
          <p:cNvCxnSpPr>
            <a:cxnSpLocks/>
          </p:cNvCxnSpPr>
          <p:nvPr/>
        </p:nvCxnSpPr>
        <p:spPr>
          <a:xfrm>
            <a:off x="3093718" y="1931685"/>
            <a:ext cx="0" cy="1694400"/>
          </a:xfrm>
          <a:prstGeom prst="straightConnector1">
            <a:avLst/>
          </a:prstGeom>
          <a:noFill/>
          <a:ln w="19050" cap="flat" cmpd="sng">
            <a:solidFill>
              <a:schemeClr val="dk1"/>
            </a:solidFill>
            <a:prstDash val="solid"/>
            <a:round/>
            <a:headEnd type="none" w="med" len="med"/>
            <a:tailEnd type="none" w="med" len="med"/>
          </a:ln>
        </p:spPr>
      </p:cxnSp>
      <p:pic>
        <p:nvPicPr>
          <p:cNvPr id="2" name="Picture 1">
            <a:extLst>
              <a:ext uri="{FF2B5EF4-FFF2-40B4-BE49-F238E27FC236}">
                <a16:creationId xmlns:a16="http://schemas.microsoft.com/office/drawing/2014/main" id="{F3AB80C8-C8F2-7A94-B2C8-EE8D9D218EE3}"/>
              </a:ext>
            </a:extLst>
          </p:cNvPr>
          <p:cNvPicPr>
            <a:picLocks noChangeAspect="1"/>
          </p:cNvPicPr>
          <p:nvPr/>
        </p:nvPicPr>
        <p:blipFill>
          <a:blip r:embed="rId3"/>
          <a:stretch>
            <a:fillRect/>
          </a:stretch>
        </p:blipFill>
        <p:spPr>
          <a:xfrm>
            <a:off x="1086444" y="744736"/>
            <a:ext cx="2622353" cy="2028826"/>
          </a:xfrm>
          <a:prstGeom prst="rect">
            <a:avLst/>
          </a:prstGeom>
        </p:spPr>
      </p:pic>
      <p:pic>
        <p:nvPicPr>
          <p:cNvPr id="3" name="Picture 2" descr="A screenshot of a graph&#10;&#10;Description automatically generated">
            <a:extLst>
              <a:ext uri="{FF2B5EF4-FFF2-40B4-BE49-F238E27FC236}">
                <a16:creationId xmlns:a16="http://schemas.microsoft.com/office/drawing/2014/main" id="{57BA9D24-952A-F967-C6BD-D226A8BEFD8E}"/>
              </a:ext>
            </a:extLst>
          </p:cNvPr>
          <p:cNvPicPr>
            <a:picLocks noChangeAspect="1"/>
          </p:cNvPicPr>
          <p:nvPr/>
        </p:nvPicPr>
        <p:blipFill>
          <a:blip r:embed="rId4"/>
          <a:stretch>
            <a:fillRect/>
          </a:stretch>
        </p:blipFill>
        <p:spPr>
          <a:xfrm>
            <a:off x="4427933" y="852488"/>
            <a:ext cx="2583062" cy="1911549"/>
          </a:xfrm>
          <a:prstGeom prst="rect">
            <a:avLst/>
          </a:prstGeom>
        </p:spPr>
      </p:pic>
      <p:pic>
        <p:nvPicPr>
          <p:cNvPr id="4" name="Picture 3">
            <a:extLst>
              <a:ext uri="{FF2B5EF4-FFF2-40B4-BE49-F238E27FC236}">
                <a16:creationId xmlns:a16="http://schemas.microsoft.com/office/drawing/2014/main" id="{A52FC30B-4A57-0A6C-6CCC-359520FC25D8}"/>
              </a:ext>
            </a:extLst>
          </p:cNvPr>
          <p:cNvPicPr>
            <a:picLocks noChangeAspect="1"/>
          </p:cNvPicPr>
          <p:nvPr/>
        </p:nvPicPr>
        <p:blipFill>
          <a:blip r:embed="rId5"/>
          <a:stretch>
            <a:fillRect/>
          </a:stretch>
        </p:blipFill>
        <p:spPr>
          <a:xfrm>
            <a:off x="2390181" y="3067646"/>
            <a:ext cx="3193850" cy="2044303"/>
          </a:xfrm>
          <a:prstGeom prst="rect">
            <a:avLst/>
          </a:prstGeom>
        </p:spPr>
      </p:pic>
    </p:spTree>
    <p:extLst>
      <p:ext uri="{BB962C8B-B14F-4D97-AF65-F5344CB8AC3E}">
        <p14:creationId xmlns:p14="http://schemas.microsoft.com/office/powerpoint/2010/main" val="955339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8BC15C8-942B-50C8-A9ED-4C49C6CE8E49}"/>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2B0F87D-6EF2-DB32-AB8F-1B223C7EC9C7}"/>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r>
              <a:rPr lang="en-US" dirty="0"/>
              <a:t>Graphical Insights into Power Consumption</a:t>
            </a:r>
            <a:r>
              <a:rPr lang="en" dirty="0"/>
              <a:t>:  </a:t>
            </a:r>
            <a:endParaRPr dirty="0"/>
          </a:p>
        </p:txBody>
      </p:sp>
      <p:sp>
        <p:nvSpPr>
          <p:cNvPr id="3" name="Rectangle 1">
            <a:extLst>
              <a:ext uri="{FF2B5EF4-FFF2-40B4-BE49-F238E27FC236}">
                <a16:creationId xmlns:a16="http://schemas.microsoft.com/office/drawing/2014/main" id="{828F4708-0FC9-0F2B-8CD5-606923B9F4DD}"/>
              </a:ext>
            </a:extLst>
          </p:cNvPr>
          <p:cNvSpPr>
            <a:spLocks noGrp="1" noChangeArrowheads="1"/>
          </p:cNvSpPr>
          <p:nvPr>
            <p:ph type="subTitle" idx="1"/>
          </p:nvPr>
        </p:nvSpPr>
        <p:spPr bwMode="auto">
          <a:xfrm>
            <a:off x="598805" y="1215816"/>
            <a:ext cx="811085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buClrTx/>
              <a:buSzTx/>
              <a:buNone/>
              <a:tabLst/>
            </a:pPr>
            <a:r>
              <a:rPr kumimoji="0" lang="en-US" sz="1600" b="1"/>
              <a:t>Global Active Power Over </a:t>
            </a:r>
            <a:r>
              <a:rPr lang="en-US" sz="1600" b="1"/>
              <a:t>Year</a:t>
            </a:r>
          </a:p>
          <a:p>
            <a:pPr marL="0" indent="0" defTabSz="914400">
              <a:buClr>
                <a:srgbClr val="90C226"/>
              </a:buClr>
              <a:buSzTx/>
              <a:buNone/>
            </a:pPr>
            <a:r>
              <a:rPr lang="en-US" sz="1400" b="1">
                <a:solidFill>
                  <a:schemeClr val="tx1"/>
                </a:solidFill>
                <a:ea typeface="+mn-lt"/>
                <a:cs typeface="+mn-lt"/>
              </a:rPr>
              <a:t>Visualization</a:t>
            </a:r>
            <a:r>
              <a:rPr kumimoji="0" lang="en-US" sz="1400" b="0" i="0" u="none" strike="noStrike" cap="none" normalizeH="0" baseline="0">
                <a:ln>
                  <a:noFill/>
                </a:ln>
                <a:solidFill>
                  <a:schemeClr val="tx1"/>
                </a:solidFill>
                <a:effectLst/>
                <a:ea typeface="+mn-lt"/>
                <a:cs typeface="+mn-lt"/>
              </a:rPr>
              <a:t>:</a:t>
            </a:r>
            <a:r>
              <a:rPr kumimoji="0" lang="en-US" sz="1600" b="0" i="0" u="none" strike="noStrike" cap="none" normalizeH="0" baseline="0">
                <a:ln>
                  <a:noFill/>
                </a:ln>
                <a:solidFill>
                  <a:schemeClr val="tx1"/>
                </a:solidFill>
                <a:effectLst/>
                <a:ea typeface="+mn-lt"/>
                <a:cs typeface="+mn-lt"/>
              </a:rPr>
              <a:t> </a:t>
            </a:r>
            <a:r>
              <a:rPr lang="en-US" sz="1600">
                <a:solidFill>
                  <a:schemeClr val="tx1"/>
                </a:solidFill>
                <a:ea typeface="+mn-lt"/>
                <a:cs typeface="+mn-lt"/>
              </a:rPr>
              <a:t>Bar plot</a:t>
            </a:r>
            <a:r>
              <a:rPr lang="en-US" sz="1400">
                <a:solidFill>
                  <a:schemeClr val="tx1"/>
                </a:solidFill>
                <a:ea typeface="+mn-lt"/>
                <a:cs typeface="+mn-lt"/>
              </a:rPr>
              <a:t> </a:t>
            </a:r>
            <a:r>
              <a:rPr kumimoji="0" lang="en-US" sz="1400" b="0" i="0" u="none" strike="noStrike" cap="none" normalizeH="0" baseline="0">
                <a:ln>
                  <a:noFill/>
                </a:ln>
                <a:solidFill>
                  <a:schemeClr val="tx1"/>
                </a:solidFill>
                <a:effectLst/>
                <a:ea typeface="+mn-lt"/>
                <a:cs typeface="+mn-lt"/>
              </a:rPr>
              <a:t>of </a:t>
            </a:r>
            <a:r>
              <a:rPr kumimoji="0" lang="en-US" sz="1400" b="1" u="none" strike="noStrike" cap="none" normalizeH="0" baseline="0" err="1">
                <a:ln>
                  <a:noFill/>
                </a:ln>
                <a:solidFill>
                  <a:schemeClr val="tx1"/>
                </a:solidFill>
                <a:effectLst/>
                <a:ea typeface="+mn-lt"/>
                <a:cs typeface="+mn-lt"/>
              </a:rPr>
              <a:t>Global_active_power</a:t>
            </a:r>
            <a:r>
              <a:rPr kumimoji="0" lang="en-US" sz="1400" b="0" i="0" u="none" strike="noStrike" cap="none" normalizeH="0" baseline="0">
                <a:ln>
                  <a:noFill/>
                </a:ln>
                <a:solidFill>
                  <a:schemeClr val="tx1"/>
                </a:solidFill>
                <a:effectLst/>
                <a:ea typeface="+mn-lt"/>
                <a:cs typeface="+mn-lt"/>
              </a:rPr>
              <a:t> </a:t>
            </a:r>
            <a:r>
              <a:rPr lang="en-US" sz="1400">
                <a:solidFill>
                  <a:schemeClr val="tx1"/>
                </a:solidFill>
                <a:ea typeface="+mn-lt"/>
                <a:cs typeface="+mn-lt"/>
              </a:rPr>
              <a:t>against </a:t>
            </a:r>
            <a:r>
              <a:rPr lang="en-US" sz="1400" b="1">
                <a:solidFill>
                  <a:schemeClr val="tx1"/>
                </a:solidFill>
                <a:ea typeface="+mn-lt"/>
                <a:cs typeface="+mn-lt"/>
              </a:rPr>
              <a:t>Year</a:t>
            </a:r>
            <a:r>
              <a:rPr kumimoji="0" lang="en-US" sz="1400" b="0" i="0" u="none" strike="noStrike" cap="none" normalizeH="0" baseline="0">
                <a:ln>
                  <a:noFill/>
                </a:ln>
                <a:solidFill>
                  <a:schemeClr val="tx1"/>
                </a:solidFill>
                <a:effectLst/>
                <a:ea typeface="+mn-lt"/>
                <a:cs typeface="+mn-lt"/>
              </a:rPr>
              <a:t>.</a:t>
            </a:r>
            <a:endParaRPr lang="en-US" sz="1400">
              <a:solidFill>
                <a:schemeClr val="tx1"/>
              </a:solidFill>
              <a:ea typeface="+mn-lt"/>
              <a:cs typeface="+mn-lt"/>
            </a:endParaRPr>
          </a:p>
          <a:p>
            <a:pPr marL="0" indent="0" defTabSz="914400">
              <a:buClr>
                <a:srgbClr val="90C226"/>
              </a:buClr>
              <a:buSzTx/>
              <a:buNone/>
            </a:pPr>
            <a:r>
              <a:rPr kumimoji="0" lang="en-US" sz="1400" b="1" i="0" u="none" strike="noStrike" cap="none" normalizeH="0" baseline="0">
                <a:ln>
                  <a:noFill/>
                </a:ln>
                <a:solidFill>
                  <a:schemeClr val="tx1"/>
                </a:solidFill>
                <a:effectLst/>
                <a:ea typeface="+mn-lt"/>
                <a:cs typeface="+mn-lt"/>
              </a:rPr>
              <a:t>Insight</a:t>
            </a:r>
            <a:r>
              <a:rPr kumimoji="0" lang="en-US" sz="1400" b="0" i="0" u="none" strike="noStrike" cap="none" normalizeH="0" baseline="0">
                <a:ln>
                  <a:noFill/>
                </a:ln>
                <a:solidFill>
                  <a:schemeClr val="tx1"/>
                </a:solidFill>
                <a:effectLst/>
                <a:ea typeface="+mn-lt"/>
                <a:cs typeface="+mn-lt"/>
              </a:rPr>
              <a:t>:</a:t>
            </a:r>
            <a:r>
              <a:rPr kumimoji="0" lang="en-US" sz="1600" b="0" i="0" u="none" strike="noStrike" cap="none" normalizeH="0" baseline="0">
                <a:ln>
                  <a:noFill/>
                </a:ln>
                <a:solidFill>
                  <a:schemeClr val="tx1"/>
                </a:solidFill>
                <a:effectLst/>
                <a:ea typeface="+mn-lt"/>
                <a:cs typeface="+mn-lt"/>
              </a:rPr>
              <a:t> </a:t>
            </a:r>
            <a:r>
              <a:rPr lang="en-US" sz="1400">
                <a:solidFill>
                  <a:schemeClr val="tx1"/>
                </a:solidFill>
              </a:rPr>
              <a:t>The </a:t>
            </a:r>
            <a:r>
              <a:rPr lang="en-US" sz="1400" b="1" err="1">
                <a:solidFill>
                  <a:schemeClr val="tx1"/>
                </a:solidFill>
              </a:rPr>
              <a:t>Global_active_power</a:t>
            </a:r>
            <a:r>
              <a:rPr lang="en-US" sz="1400">
                <a:solidFill>
                  <a:schemeClr val="tx1"/>
                </a:solidFill>
              </a:rPr>
              <a:t> is maximum in year 2009</a:t>
            </a:r>
          </a:p>
          <a:p>
            <a:pPr marL="0" indent="0" defTabSz="914400">
              <a:buSzTx/>
              <a:buNone/>
            </a:pPr>
            <a:endParaRPr lang="en-US" sz="1600" b="1"/>
          </a:p>
          <a:p>
            <a:pPr marL="0" indent="0" defTabSz="914400">
              <a:buSzTx/>
              <a:buNone/>
            </a:pPr>
            <a:r>
              <a:rPr lang="en-US" sz="1600" b="1"/>
              <a:t>Voltage</a:t>
            </a:r>
            <a:r>
              <a:rPr kumimoji="0" lang="en-US" sz="1600" b="1"/>
              <a:t> vs. Global Active Power</a:t>
            </a:r>
            <a:endParaRPr lang="en-US"/>
          </a:p>
          <a:p>
            <a:pPr marL="0" indent="0" defTabSz="914400">
              <a:buClr>
                <a:srgbClr val="90C226"/>
              </a:buClr>
              <a:buSzTx/>
              <a:buNone/>
            </a:pPr>
            <a:r>
              <a:rPr lang="en-US" sz="1400" b="1">
                <a:solidFill>
                  <a:schemeClr val="tx1"/>
                </a:solidFill>
                <a:ea typeface="+mn-lt"/>
                <a:cs typeface="+mn-lt"/>
              </a:rPr>
              <a:t>Visualization</a:t>
            </a:r>
            <a:r>
              <a:rPr kumimoji="0" lang="en-US" sz="1400" b="0" i="0" u="none" strike="noStrike" cap="none" normalizeH="0" baseline="0">
                <a:ln>
                  <a:noFill/>
                </a:ln>
                <a:solidFill>
                  <a:schemeClr val="tx1"/>
                </a:solidFill>
                <a:effectLst/>
                <a:ea typeface="+mn-lt"/>
                <a:cs typeface="+mn-lt"/>
              </a:rPr>
              <a:t>:</a:t>
            </a:r>
            <a:r>
              <a:rPr kumimoji="0" lang="en-US" sz="1600" b="0" i="0" u="none" strike="noStrike" cap="none" normalizeH="0" baseline="0">
                <a:ln>
                  <a:noFill/>
                </a:ln>
                <a:solidFill>
                  <a:schemeClr val="tx1"/>
                </a:solidFill>
                <a:effectLst/>
                <a:ea typeface="+mn-lt"/>
                <a:cs typeface="+mn-lt"/>
              </a:rPr>
              <a:t> S</a:t>
            </a:r>
            <a:r>
              <a:rPr kumimoji="0" lang="en-US" sz="1400" b="0" i="0" u="none" strike="noStrike" cap="none" normalizeH="0" baseline="0">
                <a:ln>
                  <a:noFill/>
                </a:ln>
                <a:solidFill>
                  <a:schemeClr val="tx1"/>
                </a:solidFill>
                <a:effectLst/>
                <a:ea typeface="+mn-lt"/>
                <a:cs typeface="+mn-lt"/>
              </a:rPr>
              <a:t>catter plot </a:t>
            </a:r>
            <a:r>
              <a:rPr lang="en-US" sz="1400">
                <a:solidFill>
                  <a:schemeClr val="tx1"/>
                </a:solidFill>
                <a:ea typeface="+mn-lt"/>
                <a:cs typeface="+mn-lt"/>
              </a:rPr>
              <a:t>comparing </a:t>
            </a:r>
            <a:r>
              <a:rPr lang="en-US" sz="1400" b="1">
                <a:solidFill>
                  <a:schemeClr val="tx1"/>
                </a:solidFill>
                <a:ea typeface="+mn-lt"/>
                <a:cs typeface="+mn-lt"/>
              </a:rPr>
              <a:t>Voltage </a:t>
            </a:r>
            <a:r>
              <a:rPr lang="en-US" sz="1400">
                <a:solidFill>
                  <a:schemeClr val="tx1"/>
                </a:solidFill>
                <a:ea typeface="+mn-lt"/>
                <a:cs typeface="+mn-lt"/>
              </a:rPr>
              <a:t>and </a:t>
            </a:r>
            <a:r>
              <a:rPr kumimoji="0" lang="en-US" sz="1400" b="1" u="none" strike="noStrike" cap="none" normalizeH="0" baseline="0" err="1">
                <a:ln>
                  <a:noFill/>
                </a:ln>
                <a:solidFill>
                  <a:schemeClr val="tx1"/>
                </a:solidFill>
                <a:effectLst/>
                <a:ea typeface="+mn-lt"/>
                <a:cs typeface="+mn-lt"/>
              </a:rPr>
              <a:t>Global_active_power</a:t>
            </a:r>
            <a:r>
              <a:rPr kumimoji="0" lang="en-US" sz="1400" b="0" i="0" u="none" strike="noStrike" cap="none" normalizeH="0" baseline="0">
                <a:ln>
                  <a:noFill/>
                </a:ln>
                <a:solidFill>
                  <a:schemeClr val="tx1"/>
                </a:solidFill>
                <a:effectLst/>
                <a:ea typeface="+mn-lt"/>
                <a:cs typeface="+mn-lt"/>
              </a:rPr>
              <a:t>.</a:t>
            </a:r>
            <a:endParaRPr lang="en-US" sz="1400">
              <a:solidFill>
                <a:schemeClr val="tx1"/>
              </a:solidFill>
              <a:ea typeface="+mn-lt"/>
              <a:cs typeface="+mn-lt"/>
            </a:endParaRPr>
          </a:p>
          <a:p>
            <a:pPr marL="0" indent="0" defTabSz="914400">
              <a:buClr>
                <a:srgbClr val="90C226"/>
              </a:buClr>
              <a:buSzTx/>
              <a:buNone/>
            </a:pPr>
            <a:r>
              <a:rPr kumimoji="0" lang="en-US" sz="1400" b="1" i="0" u="none" strike="noStrike" cap="none" normalizeH="0" baseline="0">
                <a:ln>
                  <a:noFill/>
                </a:ln>
                <a:solidFill>
                  <a:schemeClr val="tx1"/>
                </a:solidFill>
                <a:effectLst/>
                <a:ea typeface="+mn-lt"/>
                <a:cs typeface="+mn-lt"/>
              </a:rPr>
              <a:t>Insight</a:t>
            </a:r>
            <a:r>
              <a:rPr kumimoji="0" lang="en-US" sz="1400" b="0" i="0" u="none" strike="noStrike" cap="none" normalizeH="0" baseline="0">
                <a:ln>
                  <a:noFill/>
                </a:ln>
                <a:solidFill>
                  <a:schemeClr val="tx1"/>
                </a:solidFill>
                <a:effectLst/>
                <a:ea typeface="+mn-lt"/>
                <a:cs typeface="+mn-lt"/>
              </a:rPr>
              <a:t>: </a:t>
            </a:r>
            <a:r>
              <a:rPr lang="en-US" sz="1400">
                <a:solidFill>
                  <a:schemeClr val="tx1"/>
                </a:solidFill>
                <a:ea typeface="+mn-lt"/>
                <a:cs typeface="+mn-lt"/>
              </a:rPr>
              <a:t>A strong positive </a:t>
            </a:r>
            <a:r>
              <a:rPr kumimoji="0" lang="en-US" sz="1400" b="0" i="0" u="none" strike="noStrike" cap="none" normalizeH="0" baseline="0">
                <a:ln>
                  <a:noFill/>
                </a:ln>
                <a:solidFill>
                  <a:schemeClr val="tx1"/>
                </a:solidFill>
                <a:effectLst/>
                <a:ea typeface="+mn-lt"/>
                <a:cs typeface="+mn-lt"/>
              </a:rPr>
              <a:t>correlation</a:t>
            </a:r>
            <a:r>
              <a:rPr lang="en-US" sz="1400">
                <a:solidFill>
                  <a:schemeClr val="tx1"/>
                </a:solidFill>
                <a:ea typeface="+mn-lt"/>
                <a:cs typeface="+mn-lt"/>
              </a:rPr>
              <a:t> suggests that </a:t>
            </a:r>
            <a:r>
              <a:rPr kumimoji="0" lang="en-US" sz="1400" b="0" i="0" u="none" strike="noStrike" cap="none" normalizeH="0" baseline="0">
                <a:ln>
                  <a:noFill/>
                </a:ln>
                <a:solidFill>
                  <a:schemeClr val="tx1"/>
                </a:solidFill>
                <a:effectLst/>
                <a:ea typeface="+mn-lt"/>
                <a:cs typeface="+mn-lt"/>
              </a:rPr>
              <a:t>higher intensity </a:t>
            </a:r>
            <a:r>
              <a:rPr lang="en-US" sz="1400">
                <a:solidFill>
                  <a:schemeClr val="tx1"/>
                </a:solidFill>
                <a:ea typeface="+mn-lt"/>
                <a:cs typeface="+mn-lt"/>
              </a:rPr>
              <a:t>corresponds </a:t>
            </a:r>
            <a:r>
              <a:rPr kumimoji="0" lang="en-US" sz="1400" b="0" i="0" u="none" strike="noStrike" cap="none" normalizeH="0" baseline="0">
                <a:ln>
                  <a:noFill/>
                </a:ln>
                <a:solidFill>
                  <a:schemeClr val="tx1"/>
                </a:solidFill>
                <a:effectLst/>
                <a:ea typeface="+mn-lt"/>
                <a:cs typeface="+mn-lt"/>
              </a:rPr>
              <a:t>to </a:t>
            </a:r>
            <a:r>
              <a:rPr lang="en-US" sz="1400">
                <a:solidFill>
                  <a:schemeClr val="tx1"/>
                </a:solidFill>
                <a:ea typeface="+mn-lt"/>
                <a:cs typeface="+mn-lt"/>
              </a:rPr>
              <a:t>greater </a:t>
            </a:r>
            <a:r>
              <a:rPr kumimoji="0" lang="en-US" sz="1400" b="0" i="0" u="none" strike="noStrike" cap="none" normalizeH="0" baseline="0">
                <a:ln>
                  <a:noFill/>
                </a:ln>
                <a:solidFill>
                  <a:schemeClr val="tx1"/>
                </a:solidFill>
                <a:effectLst/>
                <a:ea typeface="+mn-lt"/>
                <a:cs typeface="+mn-lt"/>
              </a:rPr>
              <a:t>power consumption.</a:t>
            </a:r>
            <a:endParaRPr lang="en-US" sz="1400">
              <a:solidFill>
                <a:schemeClr val="tx1"/>
              </a:solidFill>
              <a:ea typeface="+mn-lt"/>
              <a:cs typeface="+mn-lt"/>
            </a:endParaRPr>
          </a:p>
          <a:p>
            <a:pPr marL="0" indent="0" defTabSz="914400">
              <a:buSzTx/>
              <a:buNone/>
            </a:pPr>
            <a:endParaRPr lang="en-US" sz="1400">
              <a:solidFill>
                <a:schemeClr val="tx1"/>
              </a:solidFill>
            </a:endParaRPr>
          </a:p>
          <a:p>
            <a:pPr marL="0" indent="0" defTabSz="914400">
              <a:buClr>
                <a:srgbClr val="90C226"/>
              </a:buClr>
              <a:buSzTx/>
              <a:buNone/>
            </a:pPr>
            <a:r>
              <a:rPr lang="en-US" sz="1600" b="1"/>
              <a:t>Density value for Voltage</a:t>
            </a:r>
          </a:p>
          <a:p>
            <a:pPr marL="0" indent="0" defTabSz="914400">
              <a:buClr>
                <a:srgbClr val="90C226"/>
              </a:buClr>
              <a:buSzTx/>
              <a:buNone/>
            </a:pPr>
            <a:r>
              <a:rPr lang="en-US" sz="1400" b="1">
                <a:solidFill>
                  <a:schemeClr val="tx1"/>
                </a:solidFill>
                <a:ea typeface="+mn-lt"/>
                <a:cs typeface="+mn-lt"/>
              </a:rPr>
              <a:t>Visualization</a:t>
            </a:r>
            <a:r>
              <a:rPr kumimoji="0" lang="en-US" sz="1400" b="0" i="0" u="none" strike="noStrike" cap="none" normalizeH="0" baseline="0">
                <a:ln>
                  <a:noFill/>
                </a:ln>
                <a:solidFill>
                  <a:schemeClr val="tx1"/>
                </a:solidFill>
                <a:effectLst/>
                <a:ea typeface="+mn-lt"/>
                <a:cs typeface="+mn-lt"/>
              </a:rPr>
              <a:t>: </a:t>
            </a:r>
            <a:r>
              <a:rPr lang="en-US" sz="1400" err="1">
                <a:solidFill>
                  <a:schemeClr val="tx1"/>
                </a:solidFill>
                <a:ea typeface="+mn-lt"/>
                <a:cs typeface="+mn-lt"/>
              </a:rPr>
              <a:t>Kdeplot</a:t>
            </a:r>
            <a:r>
              <a:rPr lang="en-US" sz="1400">
                <a:solidFill>
                  <a:schemeClr val="tx1"/>
                </a:solidFill>
                <a:ea typeface="+mn-lt"/>
                <a:cs typeface="+mn-lt"/>
              </a:rPr>
              <a:t> </a:t>
            </a:r>
            <a:r>
              <a:rPr kumimoji="0" lang="en-US" sz="1400" b="0" i="0" u="none" strike="noStrike" cap="none" normalizeH="0" baseline="0">
                <a:ln>
                  <a:noFill/>
                </a:ln>
                <a:solidFill>
                  <a:schemeClr val="tx1"/>
                </a:solidFill>
                <a:effectLst/>
                <a:ea typeface="+mn-lt"/>
                <a:cs typeface="+mn-lt"/>
              </a:rPr>
              <a:t>of </a:t>
            </a:r>
            <a:r>
              <a:rPr kumimoji="0" lang="en-US" sz="1400" b="1" u="none" strike="noStrike" cap="none" normalizeH="0" baseline="0">
                <a:ln>
                  <a:noFill/>
                </a:ln>
                <a:solidFill>
                  <a:schemeClr val="tx1"/>
                </a:solidFill>
                <a:effectLst/>
                <a:ea typeface="+mn-lt"/>
                <a:cs typeface="+mn-lt"/>
              </a:rPr>
              <a:t>Voltage</a:t>
            </a:r>
            <a:r>
              <a:rPr lang="en-US" sz="1400">
                <a:solidFill>
                  <a:schemeClr val="tx1"/>
                </a:solidFill>
                <a:ea typeface="+mn-lt"/>
                <a:cs typeface="+mn-lt"/>
              </a:rPr>
              <a:t> values</a:t>
            </a:r>
            <a:r>
              <a:rPr kumimoji="0" lang="en-US" sz="1400" b="0" i="0" u="none" strike="noStrike" cap="none" normalizeH="0" baseline="0">
                <a:ln>
                  <a:noFill/>
                </a:ln>
                <a:solidFill>
                  <a:schemeClr val="tx1"/>
                </a:solidFill>
                <a:effectLst/>
                <a:ea typeface="+mn-lt"/>
                <a:cs typeface="+mn-lt"/>
              </a:rPr>
              <a:t>.</a:t>
            </a:r>
            <a:endParaRPr lang="en-US" sz="1400">
              <a:solidFill>
                <a:schemeClr val="tx1"/>
              </a:solidFill>
              <a:ea typeface="+mn-lt"/>
              <a:cs typeface="+mn-lt"/>
            </a:endParaRPr>
          </a:p>
          <a:p>
            <a:pPr marL="0" indent="0" defTabSz="914400">
              <a:buClr>
                <a:srgbClr val="90C226"/>
              </a:buClr>
              <a:buSzTx/>
              <a:buNone/>
            </a:pPr>
            <a:r>
              <a:rPr kumimoji="0" lang="en-US" sz="1400" b="1" i="0" u="none" strike="noStrike" cap="none" normalizeH="0" baseline="0">
                <a:ln>
                  <a:noFill/>
                </a:ln>
                <a:solidFill>
                  <a:schemeClr val="tx1"/>
                </a:solidFill>
                <a:effectLst/>
                <a:ea typeface="+mn-lt"/>
                <a:cs typeface="+mn-lt"/>
              </a:rPr>
              <a:t>Insight</a:t>
            </a:r>
            <a:r>
              <a:rPr kumimoji="0" lang="en-US" sz="1400" b="0" i="0" u="none" strike="noStrike" cap="none" normalizeH="0" baseline="0">
                <a:ln>
                  <a:noFill/>
                </a:ln>
                <a:solidFill>
                  <a:schemeClr val="tx1"/>
                </a:solidFill>
                <a:effectLst/>
                <a:ea typeface="+mn-lt"/>
                <a:cs typeface="+mn-lt"/>
              </a:rPr>
              <a:t>: </a:t>
            </a:r>
            <a:r>
              <a:rPr lang="en-US" sz="1400">
                <a:solidFill>
                  <a:schemeClr val="tx1"/>
                </a:solidFill>
                <a:ea typeface="+mn-lt"/>
                <a:cs typeface="+mn-lt"/>
              </a:rPr>
              <a:t>Voltage peak density is 0.12</a:t>
            </a:r>
            <a:endParaRPr lang="en-US" sz="1400" b="0" i="0" u="none" strike="noStrike" cap="none" normalizeH="0" baseline="0">
              <a:ln>
                <a:noFill/>
              </a:ln>
              <a:solidFill>
                <a:schemeClr val="tx1"/>
              </a:solidFill>
              <a:effectLst/>
              <a:latin typeface="Trebuchet MS"/>
              <a:cs typeface="Aria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0697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D3C4-EB4E-4597-D976-F71488B1BB36}"/>
              </a:ext>
            </a:extLst>
          </p:cNvPr>
          <p:cNvSpPr>
            <a:spLocks noGrp="1"/>
          </p:cNvSpPr>
          <p:nvPr>
            <p:ph type="title"/>
          </p:nvPr>
        </p:nvSpPr>
        <p:spPr/>
        <p:txBody>
          <a:bodyPr/>
          <a:lstStyle/>
          <a:p>
            <a:r>
              <a:rPr lang="en-US"/>
              <a:t>Graphical Insights into Power Consumption</a:t>
            </a:r>
            <a:r>
              <a:rPr lang="en"/>
              <a:t>:</a:t>
            </a:r>
            <a:endParaRPr lang="en-US">
              <a:solidFill>
                <a:srgbClr val="000000"/>
              </a:solidFill>
            </a:endParaRPr>
          </a:p>
          <a:p>
            <a:endParaRPr lang="en-US"/>
          </a:p>
        </p:txBody>
      </p:sp>
      <p:sp>
        <p:nvSpPr>
          <p:cNvPr id="3" name="Subtitle 2">
            <a:extLst>
              <a:ext uri="{FF2B5EF4-FFF2-40B4-BE49-F238E27FC236}">
                <a16:creationId xmlns:a16="http://schemas.microsoft.com/office/drawing/2014/main" id="{D60EE310-BC52-A09F-4A70-262DF5D57D71}"/>
              </a:ext>
            </a:extLst>
          </p:cNvPr>
          <p:cNvSpPr>
            <a:spLocks noGrp="1"/>
          </p:cNvSpPr>
          <p:nvPr>
            <p:ph type="subTitle" idx="1"/>
          </p:nvPr>
        </p:nvSpPr>
        <p:spPr>
          <a:xfrm>
            <a:off x="466039" y="1429248"/>
            <a:ext cx="7706238" cy="2600700"/>
          </a:xfrm>
        </p:spPr>
        <p:txBody>
          <a:bodyPr/>
          <a:lstStyle/>
          <a:p>
            <a:pPr marL="0" indent="0">
              <a:buNone/>
            </a:pPr>
            <a:r>
              <a:rPr lang="en-US" sz="1600" b="1"/>
              <a:t>Meter reading and which meter is used the most</a:t>
            </a:r>
          </a:p>
          <a:p>
            <a:pPr marL="0" indent="0">
              <a:buNone/>
            </a:pPr>
            <a:r>
              <a:rPr lang="en-US" sz="1400" b="1"/>
              <a:t>Visualization: </a:t>
            </a:r>
            <a:r>
              <a:rPr lang="en-US" sz="1400"/>
              <a:t>Pie chart of </a:t>
            </a:r>
            <a:r>
              <a:rPr lang="en-US" sz="1400" b="1"/>
              <a:t>Sub_metering_1,Sub_metering_2,Sub_metering_3.</a:t>
            </a:r>
          </a:p>
          <a:p>
            <a:pPr marL="0" indent="0">
              <a:buNone/>
            </a:pPr>
            <a:r>
              <a:rPr lang="en-US" sz="1400" b="1"/>
              <a:t>Insights: </a:t>
            </a:r>
            <a:r>
              <a:rPr lang="en-US" sz="1400">
                <a:solidFill>
                  <a:srgbClr val="404040"/>
                </a:solidFill>
                <a:latin typeface="Trebuchet MS" panose="020B0603020202020204"/>
              </a:rPr>
              <a:t>Based on the meters reading</a:t>
            </a:r>
            <a:r>
              <a:rPr lang="en-US" sz="1400" b="1">
                <a:solidFill>
                  <a:srgbClr val="404040"/>
                </a:solidFill>
                <a:latin typeface="Trebuchet MS" panose="020B0603020202020204"/>
              </a:rPr>
              <a:t> </a:t>
            </a:r>
            <a:r>
              <a:rPr lang="en-US" sz="1400" b="1">
                <a:solidFill>
                  <a:schemeClr val="tx1"/>
                </a:solidFill>
                <a:latin typeface="Trebuchet MS"/>
              </a:rPr>
              <a:t>Sub_metering_3</a:t>
            </a:r>
            <a:r>
              <a:rPr lang="en-US" sz="1400">
                <a:solidFill>
                  <a:schemeClr val="tx1"/>
                </a:solidFill>
                <a:latin typeface="Consolas"/>
              </a:rPr>
              <a:t> is having high reading and </a:t>
            </a:r>
            <a:r>
              <a:rPr lang="en-US" sz="1400" err="1">
                <a:solidFill>
                  <a:schemeClr val="tx1"/>
                </a:solidFill>
                <a:latin typeface="Consolas"/>
              </a:rPr>
              <a:t>Sub_meter</a:t>
            </a:r>
            <a:r>
              <a:rPr lang="en-US" sz="1400">
                <a:solidFill>
                  <a:schemeClr val="tx1"/>
                </a:solidFill>
                <a:latin typeface="Consolas"/>
              </a:rPr>
              <a:t> 3 is used more than the other 2 </a:t>
            </a:r>
            <a:r>
              <a:rPr lang="en-US" sz="1400" err="1">
                <a:solidFill>
                  <a:schemeClr val="tx1"/>
                </a:solidFill>
                <a:latin typeface="Consolas"/>
              </a:rPr>
              <a:t>Sub_meters</a:t>
            </a:r>
            <a:r>
              <a:rPr lang="en-US" sz="1400">
                <a:solidFill>
                  <a:schemeClr val="tx1"/>
                </a:solidFill>
                <a:latin typeface="Consolas"/>
              </a:rPr>
              <a:t>.</a:t>
            </a:r>
            <a:endParaRPr lang="en-US" sz="1400" b="1">
              <a:solidFill>
                <a:schemeClr val="tx1"/>
              </a:solidFill>
            </a:endParaRPr>
          </a:p>
          <a:p>
            <a:pPr marL="0" indent="0">
              <a:buNone/>
            </a:pPr>
            <a:endParaRPr lang="en-US" sz="1400">
              <a:solidFill>
                <a:schemeClr val="tx1"/>
              </a:solidFill>
              <a:latin typeface="Consolas"/>
            </a:endParaRPr>
          </a:p>
          <a:p>
            <a:pPr marL="0" indent="0">
              <a:buNone/>
            </a:pPr>
            <a:r>
              <a:rPr lang="en-US" sz="1600" b="1">
                <a:solidFill>
                  <a:srgbClr val="000000"/>
                </a:solidFill>
                <a:latin typeface="Trebuchet MS"/>
              </a:rPr>
              <a:t>Global Active Power vs. Global Reactive Power</a:t>
            </a:r>
          </a:p>
          <a:p>
            <a:pPr marL="0" indent="0">
              <a:buNone/>
            </a:pPr>
            <a:r>
              <a:rPr lang="en-US" sz="1400" b="1">
                <a:solidFill>
                  <a:srgbClr val="000000"/>
                </a:solidFill>
                <a:latin typeface="Trebuchet MS"/>
              </a:rPr>
              <a:t>Visualization: </a:t>
            </a:r>
            <a:r>
              <a:rPr lang="en-US" sz="1400">
                <a:solidFill>
                  <a:schemeClr val="tx1"/>
                </a:solidFill>
                <a:latin typeface="Trebuchet MS"/>
              </a:rPr>
              <a:t>Scatter plot comparing </a:t>
            </a:r>
            <a:r>
              <a:rPr lang="en-US" sz="1400" b="1" err="1">
                <a:solidFill>
                  <a:schemeClr val="tx1"/>
                </a:solidFill>
                <a:latin typeface="Trebuchet MS"/>
              </a:rPr>
              <a:t>Global_active_power</a:t>
            </a:r>
            <a:r>
              <a:rPr lang="en-US" sz="1400" b="1">
                <a:solidFill>
                  <a:schemeClr val="tx1"/>
                </a:solidFill>
                <a:latin typeface="Trebuchet MS"/>
              </a:rPr>
              <a:t> </a:t>
            </a:r>
            <a:r>
              <a:rPr lang="en-US" sz="1400">
                <a:solidFill>
                  <a:schemeClr val="tx1"/>
                </a:solidFill>
                <a:latin typeface="Trebuchet MS"/>
              </a:rPr>
              <a:t>and </a:t>
            </a:r>
            <a:r>
              <a:rPr lang="en-US" sz="1400" b="1" err="1">
                <a:solidFill>
                  <a:schemeClr val="tx1"/>
                </a:solidFill>
                <a:latin typeface="Trebuchet MS"/>
              </a:rPr>
              <a:t>Global_reactive_power</a:t>
            </a:r>
            <a:r>
              <a:rPr lang="en-US" sz="1400">
                <a:solidFill>
                  <a:schemeClr val="tx1"/>
                </a:solidFill>
                <a:latin typeface="Trebuchet MS"/>
              </a:rPr>
              <a:t>.</a:t>
            </a:r>
            <a:endParaRPr lang="en-US">
              <a:solidFill>
                <a:schemeClr val="tx1"/>
              </a:solidFill>
            </a:endParaRPr>
          </a:p>
          <a:p>
            <a:pPr marL="0" indent="0">
              <a:buNone/>
            </a:pPr>
            <a:r>
              <a:rPr lang="en-US" sz="1400" b="1">
                <a:solidFill>
                  <a:schemeClr val="tx1"/>
                </a:solidFill>
                <a:latin typeface="Trebuchet MS"/>
              </a:rPr>
              <a:t>Insights: </a:t>
            </a:r>
            <a:r>
              <a:rPr lang="en-US" sz="1400" b="1" err="1">
                <a:solidFill>
                  <a:schemeClr val="tx1"/>
                </a:solidFill>
                <a:latin typeface="Trebuchet MS"/>
              </a:rPr>
              <a:t>Global_active_power</a:t>
            </a:r>
            <a:r>
              <a:rPr lang="en-US" sz="1400">
                <a:solidFill>
                  <a:schemeClr val="tx1"/>
                </a:solidFill>
                <a:latin typeface="Trebuchet MS"/>
              </a:rPr>
              <a:t> and </a:t>
            </a:r>
            <a:r>
              <a:rPr lang="en-US" sz="1400" b="1" err="1">
                <a:solidFill>
                  <a:schemeClr val="tx1"/>
                </a:solidFill>
                <a:latin typeface="Trebuchet MS"/>
              </a:rPr>
              <a:t>Global_reactive_power</a:t>
            </a:r>
            <a:r>
              <a:rPr lang="en-US" sz="1400">
                <a:solidFill>
                  <a:schemeClr val="tx1"/>
                </a:solidFill>
                <a:latin typeface="Trebuchet MS"/>
              </a:rPr>
              <a:t> are strongly correlated, which means that when one is high, the other is also likely to be high.</a:t>
            </a:r>
            <a:endParaRPr lang="en-US">
              <a:solidFill>
                <a:schemeClr val="tx1"/>
              </a:solidFill>
            </a:endParaRPr>
          </a:p>
          <a:p>
            <a:pPr marL="0" indent="0">
              <a:buNone/>
            </a:pPr>
            <a:endParaRPr lang="en-US" sz="1400">
              <a:solidFill>
                <a:schemeClr val="tx1"/>
              </a:solidFill>
              <a:latin typeface="Trebuchet MS"/>
            </a:endParaRPr>
          </a:p>
          <a:p>
            <a:pPr>
              <a:buNone/>
            </a:pPr>
            <a:r>
              <a:rPr lang="en-US" sz="1600" b="1">
                <a:latin typeface="Trebuchet MS"/>
              </a:rPr>
              <a:t>Voltage vs. Global Intensity</a:t>
            </a:r>
            <a:endParaRPr lang="en-US" sz="1600">
              <a:solidFill>
                <a:schemeClr val="tx1"/>
              </a:solidFill>
              <a:latin typeface="Trebuchet MS"/>
            </a:endParaRPr>
          </a:p>
          <a:p>
            <a:pPr marL="0" indent="0">
              <a:buNone/>
            </a:pPr>
            <a:r>
              <a:rPr lang="en-US" sz="1400" b="1">
                <a:solidFill>
                  <a:srgbClr val="000000"/>
                </a:solidFill>
                <a:latin typeface="Trebuchet MS"/>
              </a:rPr>
              <a:t>Visualization: </a:t>
            </a:r>
            <a:r>
              <a:rPr lang="en-US" sz="1400">
                <a:solidFill>
                  <a:schemeClr val="tx1"/>
                </a:solidFill>
                <a:latin typeface="Trebuchet MS"/>
              </a:rPr>
              <a:t>Scatter plot comparing </a:t>
            </a:r>
            <a:r>
              <a:rPr lang="en-US" sz="1400" b="1">
                <a:solidFill>
                  <a:schemeClr val="tx1"/>
                </a:solidFill>
                <a:latin typeface="Trebuchet MS"/>
              </a:rPr>
              <a:t>Voltage </a:t>
            </a:r>
            <a:r>
              <a:rPr lang="en-US" sz="1400">
                <a:solidFill>
                  <a:schemeClr val="tx1"/>
                </a:solidFill>
                <a:latin typeface="Trebuchet MS"/>
              </a:rPr>
              <a:t>and </a:t>
            </a:r>
            <a:r>
              <a:rPr lang="en-US" sz="1400" b="1" err="1">
                <a:solidFill>
                  <a:schemeClr val="tx1"/>
                </a:solidFill>
                <a:latin typeface="Trebuchet MS"/>
              </a:rPr>
              <a:t>Global_intensity</a:t>
            </a:r>
            <a:r>
              <a:rPr lang="en-US" sz="1400">
                <a:solidFill>
                  <a:schemeClr val="tx1"/>
                </a:solidFill>
                <a:latin typeface="Trebuchet MS"/>
              </a:rPr>
              <a:t>.</a:t>
            </a:r>
          </a:p>
          <a:p>
            <a:pPr marL="0" indent="0">
              <a:buNone/>
            </a:pPr>
            <a:r>
              <a:rPr lang="en-US" sz="1400" b="1">
                <a:solidFill>
                  <a:schemeClr val="tx1"/>
                </a:solidFill>
                <a:latin typeface="Trebuchet MS"/>
              </a:rPr>
              <a:t>Insights: Voltage</a:t>
            </a:r>
            <a:r>
              <a:rPr lang="en-US" sz="1400">
                <a:solidFill>
                  <a:schemeClr val="tx1"/>
                </a:solidFill>
                <a:latin typeface="Trebuchet MS"/>
              </a:rPr>
              <a:t> and </a:t>
            </a:r>
            <a:r>
              <a:rPr lang="en-US" sz="1400" b="1" err="1">
                <a:solidFill>
                  <a:schemeClr val="tx1"/>
                </a:solidFill>
                <a:latin typeface="Trebuchet MS"/>
              </a:rPr>
              <a:t>Global_intensiy</a:t>
            </a:r>
            <a:r>
              <a:rPr lang="en-US" sz="1400">
                <a:solidFill>
                  <a:schemeClr val="tx1"/>
                </a:solidFill>
                <a:latin typeface="Trebuchet MS"/>
              </a:rPr>
              <a:t> seems to be a positive correlation between them. This is likely because higher voltage leads to higher current</a:t>
            </a:r>
          </a:p>
          <a:p>
            <a:pPr marL="0" indent="0">
              <a:buNone/>
            </a:pPr>
            <a:endParaRPr lang="en-US" sz="1400">
              <a:solidFill>
                <a:schemeClr val="tx1"/>
              </a:solidFill>
              <a:latin typeface="Trebuchet MS"/>
            </a:endParaRPr>
          </a:p>
          <a:p>
            <a:pPr>
              <a:buNone/>
            </a:pPr>
            <a:endParaRPr lang="en-US" sz="1600" b="1">
              <a:solidFill>
                <a:srgbClr val="404040"/>
              </a:solidFill>
              <a:latin typeface="Trebuchet MS"/>
            </a:endParaRPr>
          </a:p>
          <a:p>
            <a:pPr marL="0" indent="0">
              <a:buNone/>
            </a:pPr>
            <a:endParaRPr lang="en-US" sz="1400">
              <a:solidFill>
                <a:srgbClr val="000000"/>
              </a:solidFill>
              <a:latin typeface="Trebuchet MS"/>
            </a:endParaRPr>
          </a:p>
          <a:p>
            <a:pPr marL="0" indent="0">
              <a:buNone/>
            </a:pPr>
            <a:endParaRPr lang="en-US" sz="1400" b="1">
              <a:solidFill>
                <a:srgbClr val="000000"/>
              </a:solidFill>
              <a:latin typeface="Trebuchet MS"/>
            </a:endParaRPr>
          </a:p>
          <a:p>
            <a:pPr marL="0" indent="0">
              <a:buNone/>
            </a:pPr>
            <a:endParaRPr lang="en-US" sz="1400" b="1">
              <a:solidFill>
                <a:srgbClr val="000000"/>
              </a:solidFill>
              <a:latin typeface="Trebuchet MS"/>
            </a:endParaRPr>
          </a:p>
          <a:p>
            <a:pPr marL="0" indent="0">
              <a:buNone/>
            </a:pPr>
            <a:endParaRPr lang="en-US" sz="1400" b="1">
              <a:solidFill>
                <a:srgbClr val="000000"/>
              </a:solidFill>
              <a:latin typeface="Trebuchet MS"/>
            </a:endParaRPr>
          </a:p>
          <a:p>
            <a:pPr marL="0" indent="0">
              <a:buNone/>
            </a:pPr>
            <a:endParaRPr lang="en-US" sz="1400">
              <a:solidFill>
                <a:srgbClr val="000000"/>
              </a:solidFill>
              <a:latin typeface="Consolas"/>
            </a:endParaRPr>
          </a:p>
          <a:p>
            <a:pPr marL="0" indent="0">
              <a:buNone/>
            </a:pPr>
            <a:endParaRPr lang="en-US" sz="1400" b="1"/>
          </a:p>
        </p:txBody>
      </p:sp>
    </p:spTree>
    <p:extLst>
      <p:ext uri="{BB962C8B-B14F-4D97-AF65-F5344CB8AC3E}">
        <p14:creationId xmlns:p14="http://schemas.microsoft.com/office/powerpoint/2010/main" val="200401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748651E-D000-1C35-BEAC-CF5C01B602B1}"/>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7DB5714-4CF0-89E4-BD99-48CFE6398F3D}"/>
              </a:ext>
            </a:extLst>
          </p:cNvPr>
          <p:cNvSpPr txBox="1">
            <a:spLocks noGrp="1"/>
          </p:cNvSpPr>
          <p:nvPr>
            <p:ph type="title"/>
          </p:nvPr>
        </p:nvSpPr>
        <p:spPr>
          <a:xfrm>
            <a:off x="333706" y="23928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Analysis and Recommendations:</a:t>
            </a:r>
            <a:endParaRPr/>
          </a:p>
        </p:txBody>
      </p:sp>
      <p:sp>
        <p:nvSpPr>
          <p:cNvPr id="4" name="Rectangle 2">
            <a:extLst>
              <a:ext uri="{FF2B5EF4-FFF2-40B4-BE49-F238E27FC236}">
                <a16:creationId xmlns:a16="http://schemas.microsoft.com/office/drawing/2014/main" id="{D2DD09A5-332C-DCFE-6823-CE7098CE58E7}"/>
              </a:ext>
            </a:extLst>
          </p:cNvPr>
          <p:cNvSpPr>
            <a:spLocks noGrp="1" noChangeArrowheads="1"/>
          </p:cNvSpPr>
          <p:nvPr>
            <p:ph type="subTitle" idx="1"/>
          </p:nvPr>
        </p:nvSpPr>
        <p:spPr bwMode="auto">
          <a:xfrm>
            <a:off x="387191" y="1109699"/>
            <a:ext cx="8369617"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defTabSz="914400" eaLnBrk="0" fontAlgn="base" hangingPunct="0">
              <a:buClrTx/>
              <a:buSzTx/>
              <a:buNone/>
            </a:pPr>
            <a:r>
              <a:rPr lang="en-US" sz="1800" dirty="0"/>
              <a:t>Average Power Consumption Analysis</a:t>
            </a:r>
            <a:endParaRPr lang="en-US" altLang="en-US" sz="1800">
              <a:solidFill>
                <a:schemeClr val="tx1"/>
              </a:solidFill>
              <a:latin typeface="Arial" panose="020B0604020202020204" pitchFamily="34" charset="0"/>
              <a:cs typeface="Arial"/>
            </a:endParaRPr>
          </a:p>
          <a:p>
            <a:pPr marL="0" indent="0" defTabSz="914400">
              <a:buClrTx/>
              <a:buSzTx/>
              <a:buNone/>
            </a:pPr>
            <a:endParaRPr lang="en-US" sz="1800"/>
          </a:p>
          <a:p>
            <a:pPr marL="0" indent="0" defTabSz="914400">
              <a:buClrTx/>
              <a:buSzTx/>
              <a:buNone/>
            </a:pPr>
            <a:r>
              <a:rPr lang="en-US" sz="1600" b="1" u="sng" dirty="0"/>
              <a:t>Average active power consumption:</a:t>
            </a:r>
          </a:p>
          <a:p>
            <a:pPr marL="0" indent="0" defTabSz="914400">
              <a:buClr>
                <a:srgbClr val="90C226"/>
              </a:buClr>
              <a:buSzTx/>
              <a:buNone/>
            </a:pPr>
            <a:r>
              <a:rPr lang="en-US" sz="1400" b="1" dirty="0">
                <a:solidFill>
                  <a:schemeClr val="tx1"/>
                </a:solidFill>
                <a:ea typeface="+mn-lt"/>
                <a:cs typeface="+mn-lt"/>
              </a:rPr>
              <a:t>Visualization</a:t>
            </a:r>
            <a:r>
              <a:rPr lang="en-US" sz="1400" dirty="0">
                <a:solidFill>
                  <a:schemeClr val="tx1"/>
                </a:solidFill>
                <a:ea typeface="+mn-lt"/>
                <a:cs typeface="+mn-lt"/>
              </a:rPr>
              <a:t>: Bar plot showing average a</a:t>
            </a:r>
            <a:r>
              <a:rPr lang="en-US" sz="1400" b="1" dirty="0">
                <a:solidFill>
                  <a:schemeClr val="tx1"/>
                </a:solidFill>
                <a:ea typeface="+mn-lt"/>
                <a:cs typeface="+mn-lt"/>
              </a:rPr>
              <a:t>ctive power consumption</a:t>
            </a:r>
            <a:r>
              <a:rPr lang="en-US" sz="1400" dirty="0">
                <a:solidFill>
                  <a:schemeClr val="tx1"/>
                </a:solidFill>
                <a:ea typeface="+mn-lt"/>
                <a:cs typeface="+mn-lt"/>
              </a:rPr>
              <a:t> for years.</a:t>
            </a:r>
            <a:endParaRPr lang="en-US" sz="1400">
              <a:solidFill>
                <a:schemeClr val="tx1"/>
              </a:solidFill>
            </a:endParaRPr>
          </a:p>
          <a:p>
            <a:pPr marL="0" indent="0" defTabSz="914400">
              <a:buClr>
                <a:srgbClr val="90C226"/>
              </a:buClr>
              <a:buSzTx/>
              <a:buNone/>
            </a:pPr>
            <a:r>
              <a:rPr lang="en-US" sz="1400" b="1" dirty="0">
                <a:solidFill>
                  <a:schemeClr val="tx1"/>
                </a:solidFill>
                <a:ea typeface="+mn-lt"/>
                <a:cs typeface="+mn-lt"/>
              </a:rPr>
              <a:t>Insight</a:t>
            </a:r>
            <a:r>
              <a:rPr lang="en-US" sz="1400" dirty="0">
                <a:solidFill>
                  <a:schemeClr val="tx1"/>
                </a:solidFill>
                <a:ea typeface="+mn-lt"/>
                <a:cs typeface="+mn-lt"/>
              </a:rPr>
              <a:t>: Power consumption is noticeably higher on particular years.</a:t>
            </a:r>
            <a:endParaRPr lang="en-US" sz="1400">
              <a:solidFill>
                <a:schemeClr val="tx1"/>
              </a:solidFill>
            </a:endParaRPr>
          </a:p>
          <a:p>
            <a:pPr marL="0" indent="0" defTabSz="914400">
              <a:buSzTx/>
              <a:buNone/>
            </a:pPr>
            <a:endParaRPr lang="en-US" sz="1400">
              <a:solidFill>
                <a:schemeClr val="tx1"/>
              </a:solidFill>
            </a:endParaRPr>
          </a:p>
          <a:p>
            <a:pPr marL="0" indent="0" defTabSz="914400">
              <a:buSzTx/>
              <a:buNone/>
            </a:pPr>
            <a:endParaRPr lang="en-US" sz="1400">
              <a:solidFill>
                <a:schemeClr val="tx1"/>
              </a:solidFill>
            </a:endParaRPr>
          </a:p>
          <a:p>
            <a:pPr marL="0" indent="0" defTabSz="914400">
              <a:buSzTx/>
              <a:buNone/>
            </a:pPr>
            <a:endParaRPr lang="en-US" sz="1600" b="1" u="sng">
              <a:solidFill>
                <a:schemeClr val="tx1"/>
              </a:solidFill>
            </a:endParaRPr>
          </a:p>
          <a:p>
            <a:pPr marL="0" indent="0" defTabSz="914400">
              <a:buClr>
                <a:srgbClr val="90C226"/>
              </a:buClr>
              <a:buSzTx/>
              <a:buNone/>
            </a:pPr>
            <a:r>
              <a:rPr lang="en-US" sz="1600" b="1" u="sng" dirty="0"/>
              <a:t>Years:</a:t>
            </a:r>
          </a:p>
          <a:p>
            <a:pPr marL="0" indent="0" defTabSz="914400">
              <a:buClr>
                <a:srgbClr val="90C226"/>
              </a:buClr>
              <a:buSzTx/>
              <a:buNone/>
            </a:pPr>
            <a:r>
              <a:rPr lang="en-US" sz="1400" b="1" dirty="0">
                <a:solidFill>
                  <a:schemeClr val="tx1"/>
                </a:solidFill>
                <a:ea typeface="+mn-lt"/>
                <a:cs typeface="+mn-lt"/>
              </a:rPr>
              <a:t>Visualization</a:t>
            </a:r>
            <a:r>
              <a:rPr lang="en-US" sz="1400" dirty="0">
                <a:solidFill>
                  <a:schemeClr val="tx1"/>
                </a:solidFill>
                <a:ea typeface="+mn-lt"/>
                <a:cs typeface="+mn-lt"/>
              </a:rPr>
              <a:t>: Bar plot depicting average </a:t>
            </a:r>
            <a:r>
              <a:rPr lang="en-US" sz="1400" b="1" dirty="0">
                <a:solidFill>
                  <a:schemeClr val="tx1"/>
                </a:solidFill>
                <a:ea typeface="+mn-lt"/>
                <a:cs typeface="+mn-lt"/>
              </a:rPr>
              <a:t>active power</a:t>
            </a:r>
            <a:r>
              <a:rPr lang="en-US" sz="1400" dirty="0">
                <a:solidFill>
                  <a:schemeClr val="tx1"/>
                </a:solidFill>
                <a:ea typeface="+mn-lt"/>
                <a:cs typeface="+mn-lt"/>
              </a:rPr>
              <a:t> during particular years.</a:t>
            </a:r>
            <a:endParaRPr lang="en-US" sz="1400">
              <a:solidFill>
                <a:schemeClr val="tx1"/>
              </a:solidFill>
            </a:endParaRPr>
          </a:p>
          <a:p>
            <a:pPr marL="0" indent="0" defTabSz="914400">
              <a:buClr>
                <a:srgbClr val="90C226"/>
              </a:buClr>
              <a:buSzTx/>
              <a:buNone/>
            </a:pPr>
            <a:r>
              <a:rPr lang="en-US" sz="1400" b="1" dirty="0">
                <a:solidFill>
                  <a:schemeClr val="tx1"/>
                </a:solidFill>
                <a:ea typeface="+mn-lt"/>
                <a:cs typeface="+mn-lt"/>
              </a:rPr>
              <a:t>Insight</a:t>
            </a:r>
            <a:r>
              <a:rPr lang="en-US" sz="1400" dirty="0">
                <a:solidFill>
                  <a:schemeClr val="tx1"/>
                </a:solidFill>
                <a:ea typeface="+mn-lt"/>
                <a:cs typeface="+mn-lt"/>
              </a:rPr>
              <a:t>: Peak power consumption occurs during 2004.</a:t>
            </a:r>
            <a:endParaRPr lang="en-US" sz="1400" dirty="0">
              <a:solidFill>
                <a:schemeClr val="tx1"/>
              </a:solidFill>
            </a:endParaRPr>
          </a:p>
          <a:p>
            <a:pPr marL="0" marR="0" lvl="0" indent="0" algn="l" defTabSz="914400">
              <a:lnSpc>
                <a:spcPct val="100000"/>
              </a:lnSpc>
              <a:spcBef>
                <a:spcPct val="0"/>
              </a:spcBef>
              <a:spcAft>
                <a:spcPct val="0"/>
              </a:spcAft>
              <a:buClrTx/>
              <a:buSzTx/>
              <a:buFontTx/>
              <a:buChar char="•"/>
              <a:tabLst/>
            </a:pPr>
            <a:endParaRPr lang="en-US" altLang="en-US" sz="1600" b="0" i="0" u="none" strike="noStrike" cap="none" normalizeH="0" baseline="0">
              <a:ln>
                <a:noFill/>
              </a:ln>
              <a:solidFill>
                <a:schemeClr val="tx1"/>
              </a:solidFill>
              <a:effectLst/>
              <a:latin typeface="Arial" panose="020B0604020202020204" pitchFamily="34" charset="0"/>
              <a:cs typeface="Arial"/>
            </a:endParaRPr>
          </a:p>
        </p:txBody>
      </p:sp>
    </p:spTree>
    <p:extLst>
      <p:ext uri="{BB962C8B-B14F-4D97-AF65-F5344CB8AC3E}">
        <p14:creationId xmlns:p14="http://schemas.microsoft.com/office/powerpoint/2010/main" val="328006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a:t>
            </a:r>
            <a:endParaRPr/>
          </a:p>
        </p:txBody>
      </p:sp>
      <p:graphicFrame>
        <p:nvGraphicFramePr>
          <p:cNvPr id="299" name="Google Shape;299;p34"/>
          <p:cNvGraphicFramePr/>
          <p:nvPr>
            <p:extLst>
              <p:ext uri="{D42A27DB-BD31-4B8C-83A1-F6EECF244321}">
                <p14:modId xmlns:p14="http://schemas.microsoft.com/office/powerpoint/2010/main" val="2890177742"/>
              </p:ext>
            </p:extLst>
          </p:nvPr>
        </p:nvGraphicFramePr>
        <p:xfrm>
          <a:off x="720000" y="1316805"/>
          <a:ext cx="6235502" cy="2956350"/>
        </p:xfrm>
        <a:graphic>
          <a:graphicData uri="http://schemas.openxmlformats.org/drawingml/2006/table">
            <a:tbl>
              <a:tblPr>
                <a:noFill/>
                <a:tableStyleId>{EB08E8BD-6E70-407B-A532-1D3BC430BFD4}</a:tableStyleId>
              </a:tblPr>
              <a:tblGrid>
                <a:gridCol w="1896673">
                  <a:extLst>
                    <a:ext uri="{9D8B030D-6E8A-4147-A177-3AD203B41FA5}">
                      <a16:colId xmlns:a16="http://schemas.microsoft.com/office/drawing/2014/main" val="20000"/>
                    </a:ext>
                  </a:extLst>
                </a:gridCol>
                <a:gridCol w="4338829">
                  <a:extLst>
                    <a:ext uri="{9D8B030D-6E8A-4147-A177-3AD203B41FA5}">
                      <a16:colId xmlns:a16="http://schemas.microsoft.com/office/drawing/2014/main" val="20001"/>
                    </a:ext>
                  </a:extLst>
                </a:gridCol>
              </a:tblGrid>
              <a:tr h="421345">
                <a:tc>
                  <a:txBody>
                    <a:bodyPr/>
                    <a:lstStyle/>
                    <a:p>
                      <a:pPr marL="0" lvl="0" indent="0" algn="l" rtl="0">
                        <a:spcBef>
                          <a:spcPts val="0"/>
                        </a:spcBef>
                        <a:spcAft>
                          <a:spcPts val="0"/>
                        </a:spcAft>
                        <a:buNone/>
                      </a:pPr>
                      <a:r>
                        <a:rPr lang="en" sz="1000" u="none">
                          <a:solidFill>
                            <a:schemeClr val="dk1"/>
                          </a:solidFill>
                          <a:latin typeface="Figtree Black"/>
                          <a:ea typeface="Figtree Black"/>
                          <a:cs typeface="Figtree Black"/>
                          <a:sym typeface="Figtree Black"/>
                        </a:rPr>
                        <a:t>Project Objective and Overview</a:t>
                      </a:r>
                      <a:endParaRPr sz="1000" u="none">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r>
                        <a:rPr lang="en-US" sz="1000"/>
                        <a:t>The project aims to analyze household energy consumption patterns and forecast future demand using data exploration, visualization, and predictive modeling.</a:t>
                      </a: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33149">
                <a:tc>
                  <a:txBody>
                    <a:bodyPr/>
                    <a:lstStyle/>
                    <a:p>
                      <a:pPr marL="0" lvl="0" indent="0" algn="l" rtl="0">
                        <a:spcBef>
                          <a:spcPts val="0"/>
                        </a:spcBef>
                        <a:spcAft>
                          <a:spcPts val="0"/>
                        </a:spcAft>
                        <a:buNone/>
                      </a:pPr>
                      <a:r>
                        <a:rPr lang="en" sz="1000" u="none">
                          <a:solidFill>
                            <a:schemeClr val="dk1"/>
                          </a:solidFill>
                          <a:latin typeface="Figtree Black"/>
                          <a:ea typeface="Figtree Black"/>
                          <a:cs typeface="Figtree Black"/>
                          <a:sym typeface="Figtree Black"/>
                        </a:rPr>
                        <a:t>Milestone 1</a:t>
                      </a:r>
                      <a:endParaRPr sz="1000" u="none">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marR="0" lvl="0" indent="0" algn="l" rtl="0">
                        <a:lnSpc>
                          <a:spcPct val="100000"/>
                        </a:lnSpc>
                        <a:spcBef>
                          <a:spcPts val="0"/>
                        </a:spcBef>
                        <a:spcAft>
                          <a:spcPts val="1600"/>
                        </a:spcAft>
                        <a:buNone/>
                      </a:pPr>
                      <a:r>
                        <a:rPr lang="en-IN" sz="1000"/>
                        <a:t>Basic Data Exploration</a:t>
                      </a:r>
                      <a:endParaRPr sz="100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33149">
                <a:tc>
                  <a:txBody>
                    <a:bodyPr/>
                    <a:lstStyle/>
                    <a:p>
                      <a:pPr marL="0" lvl="0" indent="0" algn="l" rtl="0">
                        <a:spcBef>
                          <a:spcPts val="0"/>
                        </a:spcBef>
                        <a:spcAft>
                          <a:spcPts val="0"/>
                        </a:spcAft>
                        <a:buNone/>
                      </a:pPr>
                      <a:r>
                        <a:rPr lang="en" sz="1000" u="none">
                          <a:solidFill>
                            <a:schemeClr val="dk1"/>
                          </a:solidFill>
                          <a:latin typeface="Figtree Black"/>
                          <a:ea typeface="Figtree Black"/>
                          <a:cs typeface="Figtree Black"/>
                          <a:sym typeface="Figtree Black"/>
                        </a:rPr>
                        <a:t>Milestone 2</a:t>
                      </a:r>
                      <a:endParaRPr sz="1000" u="none">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IN" sz="1000"/>
                        <a:t>Data Visualization and Encoding</a:t>
                      </a:r>
                      <a:endParaRPr sz="100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33149">
                <a:tc>
                  <a:txBody>
                    <a:bodyPr/>
                    <a:lstStyle/>
                    <a:p>
                      <a:pPr marL="0" lvl="0" indent="0" algn="l" rtl="0">
                        <a:spcBef>
                          <a:spcPts val="0"/>
                        </a:spcBef>
                        <a:spcAft>
                          <a:spcPts val="0"/>
                        </a:spcAft>
                        <a:buNone/>
                      </a:pPr>
                      <a:r>
                        <a:rPr lang="en" sz="1000" u="none">
                          <a:solidFill>
                            <a:schemeClr val="dk1"/>
                          </a:solidFill>
                          <a:latin typeface="Figtree Black"/>
                          <a:ea typeface="Figtree Black"/>
                          <a:cs typeface="Figtree Black"/>
                          <a:sym typeface="Figtree Black"/>
                        </a:rPr>
                        <a:t>Milestone 3</a:t>
                      </a:r>
                      <a:endParaRPr sz="1000" u="none">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a:t>Model Creation and Comparison</a:t>
                      </a:r>
                      <a:endParaRPr sz="100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33149">
                <a:tc>
                  <a:txBody>
                    <a:bodyPr/>
                    <a:lstStyle/>
                    <a:p>
                      <a:pPr marL="0" lvl="0" indent="0" algn="l" rtl="0">
                        <a:spcBef>
                          <a:spcPts val="0"/>
                        </a:spcBef>
                        <a:spcAft>
                          <a:spcPts val="0"/>
                        </a:spcAft>
                        <a:buNone/>
                      </a:pPr>
                      <a:r>
                        <a:rPr lang="en" sz="1000" u="none">
                          <a:solidFill>
                            <a:schemeClr val="dk1"/>
                          </a:solidFill>
                          <a:latin typeface="Figtree Black"/>
                          <a:ea typeface="Figtree Black"/>
                          <a:cs typeface="Figtree Black"/>
                          <a:sym typeface="Figtree Black"/>
                        </a:rPr>
                        <a:t>Milestone 4</a:t>
                      </a:r>
                      <a:endParaRPr sz="1000" u="none">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US" sz="1000"/>
                        <a:t>Time Series Forecasting With ARIMA And Prophet</a:t>
                      </a:r>
                      <a:endParaRPr sz="1000">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33149">
                <a:tc>
                  <a:txBody>
                    <a:bodyPr/>
                    <a:lstStyle/>
                    <a:p>
                      <a:pPr marL="0" lvl="0" indent="0" algn="l" rtl="0">
                        <a:spcBef>
                          <a:spcPts val="0"/>
                        </a:spcBef>
                        <a:spcAft>
                          <a:spcPts val="0"/>
                        </a:spcAft>
                        <a:buNone/>
                      </a:pPr>
                      <a:r>
                        <a:rPr lang="en" sz="1000">
                          <a:solidFill>
                            <a:schemeClr val="dk1"/>
                          </a:solidFill>
                          <a:latin typeface="Figtree Black"/>
                          <a:ea typeface="Figtree Black"/>
                          <a:cs typeface="Figtree Black"/>
                          <a:sym typeface="Figtree Black"/>
                        </a:rPr>
                        <a:t>Model Evaluation</a:t>
                      </a:r>
                      <a:endParaRPr sz="10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solidFill>
                      <a:schemeClr val="dk2"/>
                    </a:solidFill>
                  </a:tcPr>
                </a:tc>
                <a:tc>
                  <a:txBody>
                    <a:bodyPr/>
                    <a:lstStyle/>
                    <a:p>
                      <a:pPr marL="0" lvl="0" indent="0" algn="l" rtl="0">
                        <a:spcBef>
                          <a:spcPts val="0"/>
                        </a:spcBef>
                        <a:spcAft>
                          <a:spcPts val="1600"/>
                        </a:spcAft>
                        <a:buNone/>
                      </a:pPr>
                      <a:r>
                        <a:rPr lang="en-US" sz="1000"/>
                        <a:t>Model evaluation using metrics to assess accuracy and performance of predictive models</a:t>
                      </a:r>
                      <a:endParaRPr sz="1000" b="1" u="sng">
                        <a:solidFill>
                          <a:schemeClr val="dk1"/>
                        </a:solidFill>
                        <a:latin typeface="Hanken Grotesk"/>
                        <a:ea typeface="Hanken Grotesk"/>
                        <a:cs typeface="Hanken Grotesk"/>
                        <a:sym typeface="Hanken Grotesk"/>
                      </a:endParaRPr>
                    </a:p>
                  </a:txBody>
                  <a:tcPr marL="91425" marR="91425" marT="91425" marB="91425"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21345">
                <a:tc>
                  <a:txBody>
                    <a:bodyPr/>
                    <a:lstStyle/>
                    <a:p>
                      <a:pPr marL="0" lvl="0" indent="0" algn="l" rtl="0">
                        <a:spcBef>
                          <a:spcPts val="0"/>
                        </a:spcBef>
                        <a:spcAft>
                          <a:spcPts val="0"/>
                        </a:spcAft>
                        <a:buNone/>
                      </a:pPr>
                      <a:r>
                        <a:rPr lang="en-IN" sz="1000">
                          <a:solidFill>
                            <a:schemeClr val="dk1"/>
                          </a:solidFill>
                          <a:latin typeface="Figtree Black"/>
                          <a:ea typeface="Figtree Black"/>
                          <a:cs typeface="Figtree Black"/>
                          <a:sym typeface="Figtree Black"/>
                        </a:rPr>
                        <a:t>Conclusion</a:t>
                      </a:r>
                      <a:endParaRPr sz="1000">
                        <a:solidFill>
                          <a:schemeClr val="dk1"/>
                        </a:solidFill>
                        <a:latin typeface="Figtree Black"/>
                        <a:ea typeface="Figtree Black"/>
                        <a:cs typeface="Figtree Black"/>
                        <a:sym typeface="Figtree Black"/>
                      </a:endParaRPr>
                    </a:p>
                  </a:txBody>
                  <a:tcPr marL="91425" marR="91425" marT="91425" marB="91425" anchor="ctr">
                    <a:lnL w="19050" cap="flat" cmpd="sng">
                      <a:solidFill>
                        <a:schemeClr val="dk1"/>
                      </a:solidFill>
                      <a:prstDash val="solid"/>
                      <a:round/>
                      <a:headEnd type="none" w="sm" len="sm"/>
                      <a:tailEnd type="none" w="sm" len="sm"/>
                    </a:lnL>
                    <a:lnR w="19050" cap="flat" cmpd="sng" algn="ctr">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2700" cap="flat" cmpd="sng" algn="ctr">
                      <a:solidFill>
                        <a:schemeClr val="tx1"/>
                      </a:solidFill>
                      <a:prstDash val="solid"/>
                      <a:round/>
                      <a:headEnd type="none" w="med" len="med"/>
                      <a:tailEnd type="none" w="med" len="med"/>
                    </a:lnB>
                    <a:solidFill>
                      <a:schemeClr val="dk2"/>
                    </a:solidFill>
                  </a:tcPr>
                </a:tc>
                <a:tc>
                  <a:txBody>
                    <a:bodyPr/>
                    <a:lstStyle/>
                    <a:p>
                      <a:pPr marL="0" lvl="0" indent="0" algn="l" rtl="0">
                        <a:spcBef>
                          <a:spcPts val="0"/>
                        </a:spcBef>
                        <a:spcAft>
                          <a:spcPts val="1600"/>
                        </a:spcAft>
                        <a:buNone/>
                      </a:pPr>
                      <a:r>
                        <a:rPr lang="en-US" sz="1000"/>
                        <a:t>Summarizing Insights and Recommendations For Optimizing Household Energy Consumption.</a:t>
                      </a:r>
                      <a:endParaRPr sz="1000" b="1" u="sng">
                        <a:solidFill>
                          <a:schemeClr val="dk1"/>
                        </a:solidFill>
                        <a:latin typeface="Hanken Grotesk"/>
                        <a:ea typeface="Hanken Grotesk"/>
                        <a:cs typeface="Hanken Grotesk"/>
                        <a:sym typeface="Hanken Grotesk"/>
                      </a:endParaRPr>
                    </a:p>
                  </a:txBody>
                  <a:tcPr marL="91425" marR="91425" marT="91425" marB="91425" anchor="ctr">
                    <a:lnL w="19050" cap="flat" cmpd="sng" algn="ctr">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3614717819"/>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9664-D76D-D1EB-0E23-9B7E544A03B6}"/>
              </a:ext>
            </a:extLst>
          </p:cNvPr>
          <p:cNvSpPr>
            <a:spLocks noGrp="1"/>
          </p:cNvSpPr>
          <p:nvPr>
            <p:ph type="title"/>
          </p:nvPr>
        </p:nvSpPr>
        <p:spPr/>
        <p:txBody>
          <a:bodyPr/>
          <a:lstStyle/>
          <a:p>
            <a:r>
              <a:rPr lang="en-IN"/>
              <a:t>Analysis and Recommendations:</a:t>
            </a:r>
            <a:endParaRPr lang="en-US">
              <a:solidFill>
                <a:srgbClr val="000000"/>
              </a:solidFill>
            </a:endParaRPr>
          </a:p>
          <a:p>
            <a:endParaRPr lang="en-US"/>
          </a:p>
        </p:txBody>
      </p:sp>
      <p:sp>
        <p:nvSpPr>
          <p:cNvPr id="3" name="Subtitle 2">
            <a:extLst>
              <a:ext uri="{FF2B5EF4-FFF2-40B4-BE49-F238E27FC236}">
                <a16:creationId xmlns:a16="http://schemas.microsoft.com/office/drawing/2014/main" id="{EC4BA29D-FF1B-3564-6435-9309B7991C18}"/>
              </a:ext>
            </a:extLst>
          </p:cNvPr>
          <p:cNvSpPr>
            <a:spLocks noGrp="1"/>
          </p:cNvSpPr>
          <p:nvPr>
            <p:ph type="subTitle" idx="1"/>
          </p:nvPr>
        </p:nvSpPr>
        <p:spPr>
          <a:xfrm>
            <a:off x="720898" y="1197559"/>
            <a:ext cx="5945400" cy="2600700"/>
          </a:xfrm>
        </p:spPr>
        <p:txBody>
          <a:bodyPr/>
          <a:lstStyle/>
          <a:p>
            <a:pPr marL="0" indent="0">
              <a:buNone/>
            </a:pPr>
            <a:r>
              <a:rPr lang="en-US" sz="1800" b="1" dirty="0"/>
              <a:t>Conclusions and Recommendations</a:t>
            </a:r>
          </a:p>
          <a:p>
            <a:pPr marL="0" indent="0">
              <a:buNone/>
            </a:pPr>
            <a:endParaRPr lang="en-US" sz="1800" b="1"/>
          </a:p>
          <a:p>
            <a:pPr marL="0" indent="0">
              <a:buNone/>
            </a:pPr>
            <a:r>
              <a:rPr lang="en-US" sz="1600" b="1" u="sng" dirty="0"/>
              <a:t>Summary:</a:t>
            </a:r>
          </a:p>
          <a:p>
            <a:pPr marL="0" indent="0">
              <a:buNone/>
            </a:pPr>
            <a:r>
              <a:rPr lang="en-US" sz="1400" dirty="0">
                <a:ea typeface="+mn-lt"/>
                <a:cs typeface="+mn-lt"/>
              </a:rPr>
              <a:t>Addressed data gaps and standardized data types for consistency.</a:t>
            </a:r>
            <a:endParaRPr lang="en-US" sz="1400"/>
          </a:p>
          <a:p>
            <a:pPr marL="0" indent="0">
              <a:buNone/>
            </a:pPr>
            <a:r>
              <a:rPr lang="en-US" sz="1400" dirty="0">
                <a:ea typeface="+mn-lt"/>
                <a:cs typeface="+mn-lt"/>
              </a:rPr>
              <a:t>Created new features such as </a:t>
            </a:r>
            <a:r>
              <a:rPr lang="en-US" sz="1400" b="1" dirty="0">
                <a:ea typeface="+mn-lt"/>
                <a:cs typeface="+mn-lt"/>
              </a:rPr>
              <a:t>'Average active power consumption'</a:t>
            </a:r>
            <a:r>
              <a:rPr lang="en-US" sz="1400" dirty="0">
                <a:ea typeface="+mn-lt"/>
                <a:cs typeface="+mn-lt"/>
              </a:rPr>
              <a:t>, </a:t>
            </a:r>
            <a:r>
              <a:rPr lang="en-US" sz="1400" b="1" dirty="0">
                <a:ea typeface="+mn-lt"/>
                <a:cs typeface="+mn-lt"/>
              </a:rPr>
              <a:t>'Year'</a:t>
            </a:r>
            <a:r>
              <a:rPr lang="en-US" sz="1400" dirty="0">
                <a:ea typeface="+mn-lt"/>
                <a:cs typeface="+mn-lt"/>
              </a:rPr>
              <a:t>.</a:t>
            </a:r>
            <a:endParaRPr lang="en-US" sz="1400"/>
          </a:p>
          <a:p>
            <a:pPr marL="0" indent="0">
              <a:buNone/>
            </a:pPr>
            <a:endParaRPr lang="en-US" sz="1400"/>
          </a:p>
          <a:p>
            <a:pPr marL="0" indent="0">
              <a:buNone/>
            </a:pPr>
            <a:r>
              <a:rPr lang="en-US" sz="1600" b="1" u="sng" dirty="0"/>
              <a:t>Recommendations:</a:t>
            </a:r>
          </a:p>
          <a:p>
            <a:pPr marL="0" indent="0">
              <a:buNone/>
            </a:pPr>
            <a:r>
              <a:rPr lang="en-US" sz="1400" dirty="0">
                <a:ea typeface="+mn-lt"/>
                <a:cs typeface="+mn-lt"/>
              </a:rPr>
              <a:t>Conduct a detailed exploration of year-based power usage patterns leveraging the engineered features.</a:t>
            </a:r>
            <a:endParaRPr lang="en-US" sz="1400" dirty="0"/>
          </a:p>
          <a:p>
            <a:pPr marL="0" indent="0">
              <a:buNone/>
            </a:pPr>
            <a:r>
              <a:rPr lang="en-US" sz="1400" dirty="0">
                <a:ea typeface="+mn-lt"/>
                <a:cs typeface="+mn-lt"/>
              </a:rPr>
              <a:t>Employ year-series models to forecast future power consumption trends.</a:t>
            </a:r>
            <a:endParaRPr lang="en-US" sz="1400" dirty="0"/>
          </a:p>
          <a:p>
            <a:pPr marL="0" indent="0">
              <a:buNone/>
            </a:pPr>
            <a:r>
              <a:rPr lang="en-US" sz="1400" dirty="0">
                <a:ea typeface="+mn-lt"/>
                <a:cs typeface="+mn-lt"/>
              </a:rPr>
              <a:t>Identify and address outliers to enhance prediction accuracy and reliability.</a:t>
            </a:r>
            <a:endParaRPr lang="en-US" sz="1400"/>
          </a:p>
          <a:p>
            <a:pPr marL="0" indent="0">
              <a:buNone/>
            </a:pPr>
            <a:endParaRPr lang="en-US" sz="1400"/>
          </a:p>
        </p:txBody>
      </p:sp>
    </p:spTree>
    <p:extLst>
      <p:ext uri="{BB962C8B-B14F-4D97-AF65-F5344CB8AC3E}">
        <p14:creationId xmlns:p14="http://schemas.microsoft.com/office/powerpoint/2010/main" val="16543390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45A3B0E7-04DD-03B1-9A64-6265066FB71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080C0DC-97C6-73BD-0239-5973FDF72CAE}"/>
              </a:ext>
            </a:extLst>
          </p:cNvPr>
          <p:cNvSpPr txBox="1">
            <a:spLocks noGrp="1"/>
          </p:cNvSpPr>
          <p:nvPr>
            <p:ph type="title"/>
          </p:nvPr>
        </p:nvSpPr>
        <p:spPr>
          <a:xfrm>
            <a:off x="2078666" y="25161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3:</a:t>
            </a:r>
            <a:br>
              <a:rPr lang="en-IN" sz="5400" u="sng">
                <a:solidFill>
                  <a:schemeClr val="dk1"/>
                </a:solidFill>
                <a:latin typeface="Figtree Black"/>
                <a:ea typeface="Figtree Black"/>
                <a:cs typeface="Figtree Black"/>
                <a:sym typeface="Figtree Black"/>
              </a:rPr>
            </a:br>
            <a:endParaRPr/>
          </a:p>
        </p:txBody>
      </p:sp>
      <p:sp>
        <p:nvSpPr>
          <p:cNvPr id="331" name="Google Shape;331;p36">
            <a:extLst>
              <a:ext uri="{FF2B5EF4-FFF2-40B4-BE49-F238E27FC236}">
                <a16:creationId xmlns:a16="http://schemas.microsoft.com/office/drawing/2014/main" id="{5F75E989-255C-BA2B-B25F-45E89355A80A}"/>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 name="TextBox 2">
            <a:extLst>
              <a:ext uri="{FF2B5EF4-FFF2-40B4-BE49-F238E27FC236}">
                <a16:creationId xmlns:a16="http://schemas.microsoft.com/office/drawing/2014/main" id="{58F8612F-2A71-5C44-B227-D838DA259239}"/>
              </a:ext>
            </a:extLst>
          </p:cNvPr>
          <p:cNvSpPr txBox="1"/>
          <p:nvPr/>
        </p:nvSpPr>
        <p:spPr>
          <a:xfrm>
            <a:off x="2078666" y="2575560"/>
            <a:ext cx="6370320" cy="338554"/>
          </a:xfrm>
          <a:prstGeom prst="rect">
            <a:avLst/>
          </a:prstGeom>
          <a:noFill/>
        </p:spPr>
        <p:txBody>
          <a:bodyPr wrap="square">
            <a:spAutoFit/>
          </a:bodyPr>
          <a:lstStyle/>
          <a:p>
            <a:r>
              <a:rPr lang="en-US" sz="1600" b="1">
                <a:latin typeface="Figtree Black" panose="020B0604020202020204" charset="0"/>
              </a:rPr>
              <a:t> (MODEL CREATION AND COMPARISON)</a:t>
            </a:r>
            <a:endParaRPr lang="en-IN" sz="1600" b="1">
              <a:latin typeface="Figtree Black" panose="020B0604020202020204" charset="0"/>
            </a:endParaRPr>
          </a:p>
        </p:txBody>
      </p:sp>
    </p:spTree>
    <p:extLst>
      <p:ext uri="{BB962C8B-B14F-4D97-AF65-F5344CB8AC3E}">
        <p14:creationId xmlns:p14="http://schemas.microsoft.com/office/powerpoint/2010/main" val="230383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3716E45-CB15-ECA9-3AD1-906A656E6C87}"/>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18393D2-D348-0934-09EA-4F78AA730B5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Regression Models Overview:</a:t>
            </a:r>
            <a:endParaRPr/>
          </a:p>
        </p:txBody>
      </p:sp>
      <p:sp>
        <p:nvSpPr>
          <p:cNvPr id="1252" name="Google Shape;1252;p63">
            <a:extLst>
              <a:ext uri="{FF2B5EF4-FFF2-40B4-BE49-F238E27FC236}">
                <a16:creationId xmlns:a16="http://schemas.microsoft.com/office/drawing/2014/main" id="{8284A0B0-E4AD-CB5D-2419-CC564E0C5FB7}"/>
              </a:ext>
            </a:extLst>
          </p:cNvPr>
          <p:cNvSpPr txBox="1">
            <a:spLocks noGrp="1"/>
          </p:cNvSpPr>
          <p:nvPr>
            <p:ph type="subTitle" idx="1"/>
          </p:nvPr>
        </p:nvSpPr>
        <p:spPr>
          <a:xfrm>
            <a:off x="332175" y="1086305"/>
            <a:ext cx="8592419" cy="3325735"/>
          </a:xfrm>
          <a:prstGeom prst="rect">
            <a:avLst/>
          </a:prstGeom>
        </p:spPr>
        <p:txBody>
          <a:bodyPr spcFirstLastPara="1" wrap="square" lIns="91425" tIns="91425" rIns="91425" bIns="91425" anchor="t" anchorCtr="0">
            <a:noAutofit/>
          </a:bodyPr>
          <a:lstStyle/>
          <a:p>
            <a:r>
              <a:rPr lang="en-US" b="1"/>
              <a:t>Linear Regression</a:t>
            </a:r>
          </a:p>
          <a:p>
            <a:pPr marL="139700" indent="0">
              <a:buNone/>
            </a:pPr>
            <a:r>
              <a:rPr lang="en-US"/>
              <a:t>Linear Regression fits a straight line to the data by minimizing the error between predicted and actual values. It works well for data with strong linear relationships but struggles with overfitting. Use it for simple, interpretable models without regularization.</a:t>
            </a:r>
          </a:p>
          <a:p>
            <a:r>
              <a:rPr lang="en-US" b="1"/>
              <a:t>Lasso Regression</a:t>
            </a:r>
          </a:p>
          <a:p>
            <a:pPr marL="139700" indent="0">
              <a:buNone/>
            </a:pPr>
            <a:r>
              <a:rPr lang="en-US"/>
              <a:t>Lasso Regression adds a penalty to shrink coefficients, with some becoming zero, effectively performing feature selection. It reduces model complexity and is useful for identifying the most important predictors. However, it may sacrifice some accuracy compared to Ridge or Linear Regression.</a:t>
            </a:r>
          </a:p>
          <a:p>
            <a:r>
              <a:rPr lang="en-US" b="1"/>
              <a:t>Ridge Regression</a:t>
            </a:r>
          </a:p>
          <a:p>
            <a:pPr marL="139700" indent="0">
              <a:buNone/>
            </a:pPr>
            <a:r>
              <a:rPr lang="en-US"/>
              <a:t>Ridge Regression penalizes the square of coefficients, shrinking them toward zero but retaining all features. It prevents overfitting and is effective for datasets with multicollinearity. Use it for a balance between accuracy and complexity when all features are relevant.</a:t>
            </a:r>
          </a:p>
          <a:p>
            <a:pPr marL="0" lvl="0" indent="0" algn="l" rtl="0">
              <a:spcBef>
                <a:spcPts val="0"/>
              </a:spcBef>
              <a:spcAft>
                <a:spcPts val="0"/>
              </a:spcAft>
              <a:buNone/>
            </a:pPr>
            <a:endParaRPr u="sng"/>
          </a:p>
        </p:txBody>
      </p:sp>
    </p:spTree>
    <p:extLst>
      <p:ext uri="{BB962C8B-B14F-4D97-AF65-F5344CB8AC3E}">
        <p14:creationId xmlns:p14="http://schemas.microsoft.com/office/powerpoint/2010/main" val="2505303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C101B7D1-4D79-B911-DE50-844324FBF00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A9AD25C-4146-7B2C-D48B-C0119D6E4C0A}"/>
              </a:ext>
            </a:extLst>
          </p:cNvPr>
          <p:cNvSpPr txBox="1">
            <a:spLocks noGrp="1"/>
          </p:cNvSpPr>
          <p:nvPr>
            <p:ph type="title"/>
          </p:nvPr>
        </p:nvSpPr>
        <p:spPr>
          <a:xfrm>
            <a:off x="448006" y="4145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Training and Testing:</a:t>
            </a:r>
            <a:endParaRPr/>
          </a:p>
        </p:txBody>
      </p:sp>
      <p:sp>
        <p:nvSpPr>
          <p:cNvPr id="1252" name="Google Shape;1252;p63">
            <a:extLst>
              <a:ext uri="{FF2B5EF4-FFF2-40B4-BE49-F238E27FC236}">
                <a16:creationId xmlns:a16="http://schemas.microsoft.com/office/drawing/2014/main" id="{8F41E42D-4A13-FBB4-5432-66DEDEEE76D6}"/>
              </a:ext>
            </a:extLst>
          </p:cNvPr>
          <p:cNvSpPr txBox="1">
            <a:spLocks noGrp="1"/>
          </p:cNvSpPr>
          <p:nvPr>
            <p:ph type="subTitle" idx="1"/>
          </p:nvPr>
        </p:nvSpPr>
        <p:spPr>
          <a:xfrm>
            <a:off x="355035" y="987245"/>
            <a:ext cx="8186985" cy="1085395"/>
          </a:xfrm>
          <a:prstGeom prst="rect">
            <a:avLst/>
          </a:prstGeom>
        </p:spPr>
        <p:txBody>
          <a:bodyPr spcFirstLastPara="1" wrap="square" lIns="91425" tIns="91425" rIns="91425" bIns="91425" anchor="t" anchorCtr="0">
            <a:noAutofit/>
          </a:bodyPr>
          <a:lstStyle/>
          <a:p>
            <a:pPr marL="139700" indent="0">
              <a:buNone/>
            </a:pPr>
            <a:r>
              <a:rPr lang="en-US" sz="1600"/>
              <a:t>The data is split into training (80%) and testing (20%) sets to evaluate model performance. The models (Linear, Lasso, and Ridge Regression) are trained on the training set and then tested on the unseen testing set to check generalization ability. Metrics like Mean Squared Error (MSE) are used for evaluation.</a:t>
            </a:r>
            <a:endParaRPr sz="1600" u="sng"/>
          </a:p>
        </p:txBody>
      </p:sp>
      <p:sp>
        <p:nvSpPr>
          <p:cNvPr id="2" name="Google Shape;1251;p63">
            <a:extLst>
              <a:ext uri="{FF2B5EF4-FFF2-40B4-BE49-F238E27FC236}">
                <a16:creationId xmlns:a16="http://schemas.microsoft.com/office/drawing/2014/main" id="{1FB2DAAE-E8E2-52FA-7E71-2FADB637913F}"/>
              </a:ext>
            </a:extLst>
          </p:cNvPr>
          <p:cNvSpPr txBox="1">
            <a:spLocks/>
          </p:cNvSpPr>
          <p:nvPr/>
        </p:nvSpPr>
        <p:spPr>
          <a:xfrm>
            <a:off x="448006" y="2319544"/>
            <a:ext cx="8132114" cy="229055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gtree Black"/>
              <a:buNone/>
              <a:defRPr sz="2800" b="0" i="0" u="none" strike="noStrike" cap="none">
                <a:solidFill>
                  <a:schemeClr val="dk1"/>
                </a:solidFill>
                <a:latin typeface="Figtree Black"/>
                <a:ea typeface="Figtree Black"/>
                <a:cs typeface="Figtree Black"/>
                <a:sym typeface="Figtree Black"/>
              </a:defRPr>
            </a:lvl1pPr>
            <a:lvl2pPr marR="0" lvl="1"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3000"/>
              <a:buFont typeface="Figtree Black"/>
              <a:buNone/>
              <a:defRPr sz="3000" b="0" i="0" u="none" strike="noStrike" cap="none">
                <a:solidFill>
                  <a:schemeClr val="dk1"/>
                </a:solidFill>
                <a:latin typeface="Lato"/>
                <a:ea typeface="Lato"/>
                <a:cs typeface="Lato"/>
                <a:sym typeface="Lato"/>
              </a:defRPr>
            </a:lvl9pPr>
          </a:lstStyle>
          <a:p>
            <a:r>
              <a:rPr lang="en-IN" sz="2000"/>
              <a:t>Who performs better:</a:t>
            </a:r>
          </a:p>
          <a:p>
            <a:endParaRPr lang="en-IN" sz="2000"/>
          </a:p>
          <a:p>
            <a:r>
              <a:rPr lang="en-US" sz="1600">
                <a:latin typeface="Hanken Grotesk" panose="020B0604020202020204" charset="0"/>
              </a:rPr>
              <a:t>Ridge Regression usually performs better in complex datasets with many correlated features because it regularizes without eliminating any variables.</a:t>
            </a:r>
          </a:p>
          <a:p>
            <a:r>
              <a:rPr lang="en-US" sz="1600">
                <a:latin typeface="Hanken Grotesk" panose="020B0604020202020204" charset="0"/>
              </a:rPr>
              <a:t>Lasso Regression works well if feature selection is needed, but can sometimes lose accuracy by removing too many features.</a:t>
            </a:r>
          </a:p>
          <a:p>
            <a:r>
              <a:rPr lang="en-US" sz="1600">
                <a:latin typeface="Hanken Grotesk" panose="020B0604020202020204" charset="0"/>
              </a:rPr>
              <a:t>Linear Regression is simpler but may overfit with noisy or complex data, often outperformed by Ridge and Lasso.</a:t>
            </a:r>
            <a:endParaRPr lang="en-IN" sz="1600">
              <a:latin typeface="Hanken Grotesk" panose="020B0604020202020204" charset="0"/>
            </a:endParaRPr>
          </a:p>
          <a:p>
            <a:endParaRPr lang="en-IN" sz="2000"/>
          </a:p>
        </p:txBody>
      </p:sp>
    </p:spTree>
    <p:extLst>
      <p:ext uri="{BB962C8B-B14F-4D97-AF65-F5344CB8AC3E}">
        <p14:creationId xmlns:p14="http://schemas.microsoft.com/office/powerpoint/2010/main" val="23886228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26958CFB-9EC1-2875-37E1-32469FE515C8}"/>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DA978167-80A4-8ABE-F8B9-0ABD87EEC2A0}"/>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Performance Metrics:</a:t>
            </a:r>
            <a:endParaRPr/>
          </a:p>
        </p:txBody>
      </p:sp>
      <p:sp>
        <p:nvSpPr>
          <p:cNvPr id="1252" name="Google Shape;1252;p63">
            <a:extLst>
              <a:ext uri="{FF2B5EF4-FFF2-40B4-BE49-F238E27FC236}">
                <a16:creationId xmlns:a16="http://schemas.microsoft.com/office/drawing/2014/main" id="{61095CD5-077D-209A-F3E6-9D7AA98CF219}"/>
              </a:ext>
            </a:extLst>
          </p:cNvPr>
          <p:cNvSpPr txBox="1">
            <a:spLocks noGrp="1"/>
          </p:cNvSpPr>
          <p:nvPr>
            <p:ph type="subTitle" idx="1"/>
          </p:nvPr>
        </p:nvSpPr>
        <p:spPr>
          <a:xfrm>
            <a:off x="332175" y="908882"/>
            <a:ext cx="5611425" cy="3716458"/>
          </a:xfrm>
          <a:prstGeom prst="rect">
            <a:avLst/>
          </a:prstGeom>
        </p:spPr>
        <p:txBody>
          <a:bodyPr spcFirstLastPara="1" wrap="square" lIns="91425" tIns="91425" rIns="91425" bIns="91425" anchor="t" anchorCtr="0">
            <a:noAutofit/>
          </a:bodyPr>
          <a:lstStyle/>
          <a:p>
            <a:r>
              <a:rPr lang="en-US" b="1"/>
              <a:t>Root Mean Squared Error (RMSE)</a:t>
            </a:r>
            <a:endParaRPr lang="en-US"/>
          </a:p>
          <a:p>
            <a:pPr>
              <a:buFont typeface="Arial" panose="020B0604020202020204" pitchFamily="34" charset="0"/>
              <a:buChar char="•"/>
            </a:pPr>
            <a:r>
              <a:rPr lang="en-US" b="1"/>
              <a:t>Definition</a:t>
            </a:r>
            <a:r>
              <a:rPr lang="en-US"/>
              <a:t>: Measures the average magnitude of the prediction error. It gives an idea of how much error is in the model’s predictions. The lower the RMSE, the better the model.</a:t>
            </a:r>
          </a:p>
          <a:p>
            <a:pPr>
              <a:buFont typeface="Arial" panose="020B0604020202020204" pitchFamily="34" charset="0"/>
              <a:buChar char="•"/>
            </a:pPr>
            <a:r>
              <a:rPr lang="en-US" b="1"/>
              <a:t>Use Case</a:t>
            </a:r>
            <a:r>
              <a:rPr lang="en-US"/>
              <a:t>: Used to evaluate the accuracy of regression models by measuring the difference between predicted and actual values.</a:t>
            </a:r>
          </a:p>
          <a:p>
            <a:pPr>
              <a:buFont typeface="Arial" panose="020B0604020202020204" pitchFamily="34" charset="0"/>
              <a:buChar char="•"/>
            </a:pPr>
            <a:endParaRPr lang="en-US"/>
          </a:p>
          <a:p>
            <a:r>
              <a:rPr lang="en-US" b="1"/>
              <a:t>R² Score</a:t>
            </a:r>
            <a:endParaRPr lang="en-US"/>
          </a:p>
          <a:p>
            <a:pPr>
              <a:buFont typeface="Arial" panose="020B0604020202020204" pitchFamily="34" charset="0"/>
              <a:buChar char="•"/>
            </a:pPr>
            <a:r>
              <a:rPr lang="en-US" b="1"/>
              <a:t>Definition</a:t>
            </a:r>
            <a:r>
              <a:rPr lang="en-US"/>
              <a:t>: Measures how well the model explains the variance in the data. A score of 1 indicates perfect fit, while 0 indicates no explanatory power.</a:t>
            </a:r>
          </a:p>
          <a:p>
            <a:pPr>
              <a:buFont typeface="Arial" panose="020B0604020202020204" pitchFamily="34" charset="0"/>
              <a:buChar char="•"/>
            </a:pPr>
            <a:r>
              <a:rPr lang="en-US" b="1"/>
              <a:t>Use Case</a:t>
            </a:r>
            <a:r>
              <a:rPr lang="en-US"/>
              <a:t>: Used to determine the goodness of fit for regression models.</a:t>
            </a:r>
          </a:p>
          <a:p>
            <a:pPr>
              <a:buFont typeface="Arial" panose="020B0604020202020204" pitchFamily="34" charset="0"/>
              <a:buChar char="•"/>
            </a:pPr>
            <a:endParaRPr lang="en-US"/>
          </a:p>
          <a:p>
            <a:pPr marL="139700" indent="0">
              <a:buNone/>
            </a:pPr>
            <a:endParaRPr lang="en-US"/>
          </a:p>
          <a:p>
            <a:pPr marL="0" lvl="0" indent="0" algn="l" rtl="0">
              <a:spcBef>
                <a:spcPts val="0"/>
              </a:spcBef>
              <a:spcAft>
                <a:spcPts val="0"/>
              </a:spcAft>
              <a:buNone/>
            </a:pPr>
            <a:endParaRPr u="sng"/>
          </a:p>
        </p:txBody>
      </p:sp>
      <p:pic>
        <p:nvPicPr>
          <p:cNvPr id="3" name="Picture 2">
            <a:extLst>
              <a:ext uri="{FF2B5EF4-FFF2-40B4-BE49-F238E27FC236}">
                <a16:creationId xmlns:a16="http://schemas.microsoft.com/office/drawing/2014/main" id="{30140191-D4BC-85DD-9F1E-ABC969E40E53}"/>
              </a:ext>
            </a:extLst>
          </p:cNvPr>
          <p:cNvPicPr>
            <a:picLocks noChangeAspect="1"/>
          </p:cNvPicPr>
          <p:nvPr/>
        </p:nvPicPr>
        <p:blipFill>
          <a:blip r:embed="rId3"/>
          <a:stretch>
            <a:fillRect/>
          </a:stretch>
        </p:blipFill>
        <p:spPr>
          <a:xfrm>
            <a:off x="6035040" y="972395"/>
            <a:ext cx="2481652" cy="1612745"/>
          </a:xfrm>
          <a:prstGeom prst="rect">
            <a:avLst/>
          </a:prstGeom>
        </p:spPr>
      </p:pic>
      <p:pic>
        <p:nvPicPr>
          <p:cNvPr id="5" name="Picture 4">
            <a:extLst>
              <a:ext uri="{FF2B5EF4-FFF2-40B4-BE49-F238E27FC236}">
                <a16:creationId xmlns:a16="http://schemas.microsoft.com/office/drawing/2014/main" id="{DBD0691D-D8B4-865F-0601-200C455CAC35}"/>
              </a:ext>
            </a:extLst>
          </p:cNvPr>
          <p:cNvPicPr>
            <a:picLocks noChangeAspect="1"/>
          </p:cNvPicPr>
          <p:nvPr/>
        </p:nvPicPr>
        <p:blipFill>
          <a:blip r:embed="rId4"/>
          <a:stretch>
            <a:fillRect/>
          </a:stretch>
        </p:blipFill>
        <p:spPr>
          <a:xfrm>
            <a:off x="6035040" y="3286070"/>
            <a:ext cx="2638793" cy="781159"/>
          </a:xfrm>
          <a:prstGeom prst="rect">
            <a:avLst/>
          </a:prstGeom>
        </p:spPr>
      </p:pic>
    </p:spTree>
    <p:extLst>
      <p:ext uri="{BB962C8B-B14F-4D97-AF65-F5344CB8AC3E}">
        <p14:creationId xmlns:p14="http://schemas.microsoft.com/office/powerpoint/2010/main" val="9293654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69FF6BF-83C3-92DA-0D4E-66638791AE66}"/>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BC9C28B5-CD41-B452-9370-A58C47F1431B}"/>
              </a:ext>
            </a:extLst>
          </p:cNvPr>
          <p:cNvSpPr txBox="1">
            <a:spLocks noGrp="1"/>
          </p:cNvSpPr>
          <p:nvPr>
            <p:ph type="title"/>
          </p:nvPr>
        </p:nvSpPr>
        <p:spPr>
          <a:xfrm>
            <a:off x="2048186" y="14493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4:</a:t>
            </a:r>
            <a:br>
              <a:rPr lang="en-IN" sz="5400" u="sng">
                <a:solidFill>
                  <a:schemeClr val="dk1"/>
                </a:solidFill>
                <a:latin typeface="Figtree Black"/>
                <a:ea typeface="Figtree Black"/>
                <a:cs typeface="Figtree Black"/>
                <a:sym typeface="Figtree Black"/>
              </a:rPr>
            </a:br>
            <a:endParaRPr/>
          </a:p>
        </p:txBody>
      </p:sp>
      <p:sp>
        <p:nvSpPr>
          <p:cNvPr id="331" name="Google Shape;331;p36">
            <a:extLst>
              <a:ext uri="{FF2B5EF4-FFF2-40B4-BE49-F238E27FC236}">
                <a16:creationId xmlns:a16="http://schemas.microsoft.com/office/drawing/2014/main" id="{4EB355D4-D311-483E-5842-D4B097909074}"/>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 name="TextBox 2">
            <a:extLst>
              <a:ext uri="{FF2B5EF4-FFF2-40B4-BE49-F238E27FC236}">
                <a16:creationId xmlns:a16="http://schemas.microsoft.com/office/drawing/2014/main" id="{0D787B40-0E05-5001-F0BD-354E2055CD15}"/>
              </a:ext>
            </a:extLst>
          </p:cNvPr>
          <p:cNvSpPr txBox="1"/>
          <p:nvPr/>
        </p:nvSpPr>
        <p:spPr>
          <a:xfrm>
            <a:off x="2048186" y="2509153"/>
            <a:ext cx="7029450" cy="584775"/>
          </a:xfrm>
          <a:prstGeom prst="rect">
            <a:avLst/>
          </a:prstGeom>
          <a:noFill/>
        </p:spPr>
        <p:txBody>
          <a:bodyPr wrap="square">
            <a:spAutoFit/>
          </a:bodyPr>
          <a:lstStyle/>
          <a:p>
            <a:r>
              <a:rPr lang="en-US" sz="1600">
                <a:latin typeface="Figtree Black" panose="020B0604020202020204" charset="0"/>
              </a:rPr>
              <a:t>(TIME SERIES FORECASTING WITH ARIMA </a:t>
            </a:r>
          </a:p>
          <a:p>
            <a:r>
              <a:rPr lang="en-US" sz="1600">
                <a:latin typeface="Figtree Black" panose="020B0604020202020204" charset="0"/>
              </a:rPr>
              <a:t>AND PROPHET MODELS)</a:t>
            </a:r>
            <a:endParaRPr lang="en-IN" sz="1600">
              <a:latin typeface="Figtree Black" panose="020B0604020202020204" charset="0"/>
            </a:endParaRPr>
          </a:p>
        </p:txBody>
      </p:sp>
    </p:spTree>
    <p:extLst>
      <p:ext uri="{BB962C8B-B14F-4D97-AF65-F5344CB8AC3E}">
        <p14:creationId xmlns:p14="http://schemas.microsoft.com/office/powerpoint/2010/main" val="2562758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33EC1E6-F4BE-70F1-B7AC-B399BF2C23DE}"/>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446340E9-2153-4495-34C3-90337094B56F}"/>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Introduction to Time Series Forecasting:</a:t>
            </a:r>
            <a:endParaRPr/>
          </a:p>
        </p:txBody>
      </p:sp>
      <p:sp>
        <p:nvSpPr>
          <p:cNvPr id="3" name="Subtitle 2">
            <a:extLst>
              <a:ext uri="{FF2B5EF4-FFF2-40B4-BE49-F238E27FC236}">
                <a16:creationId xmlns:a16="http://schemas.microsoft.com/office/drawing/2014/main" id="{0C6605A5-C054-57B3-1FBC-0E2F25B93E4F}"/>
              </a:ext>
            </a:extLst>
          </p:cNvPr>
          <p:cNvSpPr>
            <a:spLocks noGrp="1" noChangeArrowheads="1"/>
          </p:cNvSpPr>
          <p:nvPr>
            <p:ph type="subTitle" idx="1"/>
          </p:nvPr>
        </p:nvSpPr>
        <p:spPr bwMode="auto">
          <a:xfrm>
            <a:off x="487503" y="1033608"/>
            <a:ext cx="8168994"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Time series forecasting is used to predict future values based on past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Common applications: sales predictions, stock prices, energy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Arial" panose="020B0604020202020204" pitchFamily="34" charset="0"/>
              </a:rPr>
              <a:t>In this presentation, we will forecast energy consumption using two popular models: ARIMA and Prophet. </a:t>
            </a:r>
          </a:p>
        </p:txBody>
      </p:sp>
    </p:spTree>
    <p:extLst>
      <p:ext uri="{BB962C8B-B14F-4D97-AF65-F5344CB8AC3E}">
        <p14:creationId xmlns:p14="http://schemas.microsoft.com/office/powerpoint/2010/main" val="835012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0D910FE-C7B7-EAFE-4BF8-D36B778E7F4F}"/>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64E81733-9D30-7F4D-8A01-C4082F10C84A}"/>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ARIMA Model:</a:t>
            </a:r>
            <a:endParaRPr/>
          </a:p>
        </p:txBody>
      </p:sp>
      <p:sp>
        <p:nvSpPr>
          <p:cNvPr id="3" name="Subtitle 2">
            <a:extLst>
              <a:ext uri="{FF2B5EF4-FFF2-40B4-BE49-F238E27FC236}">
                <a16:creationId xmlns:a16="http://schemas.microsoft.com/office/drawing/2014/main" id="{BB70C3AD-FD72-9B05-6149-F211F469CE5E}"/>
              </a:ext>
            </a:extLst>
          </p:cNvPr>
          <p:cNvSpPr>
            <a:spLocks noGrp="1" noChangeArrowheads="1"/>
          </p:cNvSpPr>
          <p:nvPr>
            <p:ph type="subTitle" idx="1"/>
          </p:nvPr>
        </p:nvSpPr>
        <p:spPr bwMode="auto">
          <a:xfrm>
            <a:off x="2723322" y="489302"/>
            <a:ext cx="7577124"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IN" sz="1600" b="1" dirty="0"/>
              <a:t>(</a:t>
            </a:r>
            <a:r>
              <a:rPr lang="en-IN" sz="1600" b="1" dirty="0" err="1"/>
              <a:t>AutoRegressive</a:t>
            </a:r>
            <a:r>
              <a:rPr lang="en-IN" sz="1600" b="1" dirty="0"/>
              <a:t> Integrated Moving Average)</a:t>
            </a: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2594F6D9-3D4F-97B2-94E8-651EA0530A19}"/>
              </a:ext>
            </a:extLst>
          </p:cNvPr>
          <p:cNvSpPr>
            <a:spLocks noChangeArrowheads="1"/>
          </p:cNvSpPr>
          <p:nvPr/>
        </p:nvSpPr>
        <p:spPr bwMode="auto">
          <a:xfrm>
            <a:off x="399597" y="789566"/>
            <a:ext cx="804336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latin typeface="Arial" panose="020B0604020202020204" pitchFamily="34" charset="0"/>
              </a:rPr>
              <a:t>ARIMA is a widely used statistical model for time series forecasting.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latin typeface="Arial" panose="020B0604020202020204" pitchFamily="34" charset="0"/>
              </a:rPr>
              <a:t>It combines: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Arial" panose="020B0604020202020204" pitchFamily="34" charset="0"/>
              </a:rPr>
              <a:t>AR (Auto-Regressive)</a:t>
            </a:r>
            <a:r>
              <a:rPr kumimoji="0" lang="en-US" altLang="en-US" sz="1600" b="0" i="0" u="none" strike="noStrike" cap="none" normalizeH="0" baseline="0">
                <a:ln>
                  <a:noFill/>
                </a:ln>
                <a:solidFill>
                  <a:schemeClr val="tx1"/>
                </a:solidFill>
                <a:effectLst/>
                <a:latin typeface="Arial" panose="020B0604020202020204" pitchFamily="34" charset="0"/>
              </a:rPr>
              <a:t>: The relationship between an observation and a number of lagged observations.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Arial" panose="020B0604020202020204" pitchFamily="34" charset="0"/>
              </a:rPr>
              <a:t>I (Integrated)</a:t>
            </a:r>
            <a:r>
              <a:rPr kumimoji="0" lang="en-US" altLang="en-US" sz="1600" b="0" i="0" u="none" strike="noStrike" cap="none" normalizeH="0" baseline="0">
                <a:ln>
                  <a:noFill/>
                </a:ln>
                <a:solidFill>
                  <a:schemeClr val="tx1"/>
                </a:solidFill>
                <a:effectLst/>
                <a:latin typeface="Arial" panose="020B0604020202020204" pitchFamily="34" charset="0"/>
              </a:rPr>
              <a:t>: Differencing the series to make it stationary.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Arial" panose="020B0604020202020204" pitchFamily="34" charset="0"/>
              </a:rPr>
              <a:t>MA (Moving Average)</a:t>
            </a:r>
            <a:r>
              <a:rPr kumimoji="0" lang="en-US" altLang="en-US" sz="1600" b="0" i="0" u="none" strike="noStrike" cap="none" normalizeH="0" baseline="0">
                <a:ln>
                  <a:noFill/>
                </a:ln>
                <a:solidFill>
                  <a:schemeClr val="tx1"/>
                </a:solidFill>
                <a:effectLst/>
                <a:latin typeface="Arial" panose="020B0604020202020204" pitchFamily="34" charset="0"/>
              </a:rPr>
              <a:t>: The relationship between an observation and a residual error from a moving average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latin typeface="Arial" panose="020B0604020202020204" pitchFamily="34" charset="0"/>
              </a:rPr>
              <a:t>ARIMA is used when data shows trends but not seasonal patterns.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a:ln>
                  <a:noFill/>
                </a:ln>
                <a:solidFill>
                  <a:schemeClr val="tx1"/>
                </a:solidFill>
                <a:effectLst/>
                <a:latin typeface="Arial" panose="020B0604020202020204" pitchFamily="34" charset="0"/>
              </a:rPr>
              <a:t>ARIMA is used in finance, retail, healthcare, weather forecasting, transportation, energy, agriculture, telecommunications, and manufacturing for predicting trends, sales, stock prices, demand, traffic, and resource management based on historical data.</a:t>
            </a:r>
          </a:p>
        </p:txBody>
      </p:sp>
    </p:spTree>
    <p:extLst>
      <p:ext uri="{BB962C8B-B14F-4D97-AF65-F5344CB8AC3E}">
        <p14:creationId xmlns:p14="http://schemas.microsoft.com/office/powerpoint/2010/main" val="7546157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002A9593-A330-6618-74E0-9C3A5F6EFEC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E4CAF288-50C0-B637-2DAE-BB9A10C49FC9}"/>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a:t>Steps to Implement ARIMA:</a:t>
            </a:r>
            <a:endParaRPr sz="2400"/>
          </a:p>
        </p:txBody>
      </p:sp>
      <p:sp>
        <p:nvSpPr>
          <p:cNvPr id="7" name="Rectangle 3">
            <a:extLst>
              <a:ext uri="{FF2B5EF4-FFF2-40B4-BE49-F238E27FC236}">
                <a16:creationId xmlns:a16="http://schemas.microsoft.com/office/drawing/2014/main" id="{BDC61E60-531C-9F7B-9A69-55CA6DA0BD4E}"/>
              </a:ext>
            </a:extLst>
          </p:cNvPr>
          <p:cNvSpPr>
            <a:spLocks noChangeArrowheads="1"/>
          </p:cNvSpPr>
          <p:nvPr/>
        </p:nvSpPr>
        <p:spPr bwMode="auto">
          <a:xfrm>
            <a:off x="632459" y="1252449"/>
            <a:ext cx="787908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1.Data Preprocessing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Load dataset, clean data, and handle missing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2.Splitting Data</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Split data into training and testing sets.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3.Model Creation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Fit ARIMA model with selected order (p, d, q).</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4.Model Evaluation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Calculate performance metrics like RMSE to assess prediction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8774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84F8AB3A-D75D-BC64-14A9-B96A084E2C6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598D609-131C-2D47-908A-86EABD31642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Prophet Model:</a:t>
            </a:r>
            <a:endParaRPr/>
          </a:p>
        </p:txBody>
      </p:sp>
      <p:sp>
        <p:nvSpPr>
          <p:cNvPr id="4" name="Rectangle 3">
            <a:extLst>
              <a:ext uri="{FF2B5EF4-FFF2-40B4-BE49-F238E27FC236}">
                <a16:creationId xmlns:a16="http://schemas.microsoft.com/office/drawing/2014/main" id="{A4B73292-6487-36EA-EF7C-5A623C035800}"/>
              </a:ext>
            </a:extLst>
          </p:cNvPr>
          <p:cNvSpPr>
            <a:spLocks noChangeArrowheads="1"/>
          </p:cNvSpPr>
          <p:nvPr/>
        </p:nvSpPr>
        <p:spPr bwMode="auto">
          <a:xfrm>
            <a:off x="460557" y="652284"/>
            <a:ext cx="81080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Prophet is a forecasting tool designed to handle time series with daily observations that display patterns on different time scales.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Advantages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Handles missing data well.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Can model holidays and seasonality.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Does not require stationarity of the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 Prophet model is used in forecasting demand, sales, website traffic, energy consumption, financial trends, and inventory management, as well as predicting seasonal patterns in various industries like retail and logistics.</a:t>
            </a:r>
          </a:p>
        </p:txBody>
      </p:sp>
    </p:spTree>
    <p:extLst>
      <p:ext uri="{BB962C8B-B14F-4D97-AF65-F5344CB8AC3E}">
        <p14:creationId xmlns:p14="http://schemas.microsoft.com/office/powerpoint/2010/main" val="59817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A63E7420-3BED-5F49-DA85-3F40A3B7CABC}"/>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635DC76-1982-B1FC-56E3-CD41B32CD19A}"/>
              </a:ext>
            </a:extLst>
          </p:cNvPr>
          <p:cNvSpPr txBox="1">
            <a:spLocks noGrp="1"/>
          </p:cNvSpPr>
          <p:nvPr>
            <p:ph type="title"/>
          </p:nvPr>
        </p:nvSpPr>
        <p:spPr>
          <a:xfrm>
            <a:off x="723630" y="113735"/>
            <a:ext cx="3240741" cy="1846935"/>
          </a:xfrm>
          <a:prstGeom prst="rect">
            <a:avLst/>
          </a:prstGeom>
        </p:spPr>
        <p:txBody>
          <a:bodyPr spcFirstLastPara="1" wrap="square" lIns="91425" tIns="91425" rIns="91425" bIns="91425" anchor="b" anchorCtr="0">
            <a:noAutofit/>
          </a:bodyPr>
          <a:lstStyle/>
          <a:p>
            <a:r>
              <a:rPr lang="en-IN" sz="4400">
                <a:solidFill>
                  <a:schemeClr val="dk1"/>
                </a:solidFill>
                <a:latin typeface="Figtree Black"/>
                <a:ea typeface="Figtree Black"/>
                <a:cs typeface="Figtree Black"/>
                <a:sym typeface="Figtree Black"/>
              </a:rPr>
              <a:t>Dataset:</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4DBBBD26-A6CA-2D68-3693-0BA7A9C36856}"/>
              </a:ext>
            </a:extLst>
          </p:cNvPr>
          <p:cNvSpPr txBox="1"/>
          <p:nvPr/>
        </p:nvSpPr>
        <p:spPr>
          <a:xfrm>
            <a:off x="1082040" y="1736281"/>
            <a:ext cx="6861048" cy="1446550"/>
          </a:xfrm>
          <a:prstGeom prst="rect">
            <a:avLst/>
          </a:prstGeom>
          <a:noFill/>
        </p:spPr>
        <p:txBody>
          <a:bodyPr wrap="square" rtlCol="0">
            <a:spAutoFit/>
          </a:bodyPr>
          <a:lstStyle/>
          <a:p>
            <a:r>
              <a:rPr lang="en-IN" sz="2400" b="1"/>
              <a:t>Household Power Consumption File </a:t>
            </a:r>
          </a:p>
          <a:p>
            <a:r>
              <a:rPr lang="en-IN" sz="2400" b="1"/>
              <a:t>(Drive Link): </a:t>
            </a:r>
            <a:r>
              <a:rPr lang="en-IN" sz="2000"/>
              <a:t>https://drive.google.com/file/d/1Ed2J_M6piMDaPew780mORke29Do5-YQ3/view?usp=sharing</a:t>
            </a:r>
          </a:p>
        </p:txBody>
      </p:sp>
    </p:spTree>
    <p:extLst>
      <p:ext uri="{BB962C8B-B14F-4D97-AF65-F5344CB8AC3E}">
        <p14:creationId xmlns:p14="http://schemas.microsoft.com/office/powerpoint/2010/main" val="813427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EE69CD41-BC7A-26B2-F9D2-08F151F2B32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55FC020-D15E-A432-C0BA-663E5EFBC743}"/>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a:t>Steps to Implement Prophet:</a:t>
            </a:r>
            <a:endParaRPr sz="2000"/>
          </a:p>
        </p:txBody>
      </p:sp>
      <p:sp>
        <p:nvSpPr>
          <p:cNvPr id="3" name="Rectangle 2">
            <a:extLst>
              <a:ext uri="{FF2B5EF4-FFF2-40B4-BE49-F238E27FC236}">
                <a16:creationId xmlns:a16="http://schemas.microsoft.com/office/drawing/2014/main" id="{86888D92-67D8-0704-19FC-1B4EA2D9F73A}"/>
              </a:ext>
            </a:extLst>
          </p:cNvPr>
          <p:cNvSpPr>
            <a:spLocks noChangeArrowheads="1"/>
          </p:cNvSpPr>
          <p:nvPr/>
        </p:nvSpPr>
        <p:spPr bwMode="auto">
          <a:xfrm>
            <a:off x="708659" y="1103828"/>
            <a:ext cx="739943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Data Preprocessing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Convert the dataset into the format that Prophet requires.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Creation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Fit Prophet model on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Forecasting</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Predict future data points.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Model Evaluation</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a:ln>
                  <a:noFill/>
                </a:ln>
                <a:solidFill>
                  <a:schemeClr val="tx1"/>
                </a:solidFill>
                <a:effectLst/>
                <a:latin typeface="Arial" panose="020B0604020202020204" pitchFamily="34" charset="0"/>
              </a:rPr>
              <a:t>	Evaluate the forecast accuracy using RMSE or other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6859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14706E19-1480-71C5-8C1B-67C97663BC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EB5FBEB-63BB-9459-97CB-8950F851DF00}"/>
              </a:ext>
            </a:extLst>
          </p:cNvPr>
          <p:cNvSpPr>
            <a:spLocks noGrp="1"/>
          </p:cNvSpPr>
          <p:nvPr>
            <p:ph type="title"/>
          </p:nvPr>
        </p:nvSpPr>
        <p:spPr>
          <a:xfrm>
            <a:off x="356566" y="338345"/>
            <a:ext cx="7708500" cy="572700"/>
          </a:xfrm>
        </p:spPr>
        <p:txBody>
          <a:bodyPr/>
          <a:lstStyle/>
          <a:p>
            <a:r>
              <a:rPr lang="en-IN" sz="2400"/>
              <a:t>Component Analysis from Prophet Model:</a:t>
            </a:r>
          </a:p>
        </p:txBody>
      </p:sp>
      <p:pic>
        <p:nvPicPr>
          <p:cNvPr id="2" name="Picture 1" descr="A graph with a line going up&#10;&#10;Description automatically generated">
            <a:extLst>
              <a:ext uri="{FF2B5EF4-FFF2-40B4-BE49-F238E27FC236}">
                <a16:creationId xmlns:a16="http://schemas.microsoft.com/office/drawing/2014/main" id="{35EDF0BA-E8AF-A8EB-33B3-13C0A41A8FE9}"/>
              </a:ext>
            </a:extLst>
          </p:cNvPr>
          <p:cNvPicPr>
            <a:picLocks noChangeAspect="1"/>
          </p:cNvPicPr>
          <p:nvPr/>
        </p:nvPicPr>
        <p:blipFill>
          <a:blip r:embed="rId3"/>
          <a:stretch>
            <a:fillRect/>
          </a:stretch>
        </p:blipFill>
        <p:spPr>
          <a:xfrm>
            <a:off x="1194792" y="1008459"/>
            <a:ext cx="5343524" cy="1760339"/>
          </a:xfrm>
          <a:prstGeom prst="rect">
            <a:avLst/>
          </a:prstGeom>
        </p:spPr>
      </p:pic>
      <p:pic>
        <p:nvPicPr>
          <p:cNvPr id="5" name="Picture 4" descr="A graph with a line&#10;&#10;Description automatically generated">
            <a:extLst>
              <a:ext uri="{FF2B5EF4-FFF2-40B4-BE49-F238E27FC236}">
                <a16:creationId xmlns:a16="http://schemas.microsoft.com/office/drawing/2014/main" id="{464B1B7E-E88C-ACE7-A545-BFAFAD82F785}"/>
              </a:ext>
            </a:extLst>
          </p:cNvPr>
          <p:cNvPicPr>
            <a:picLocks noChangeAspect="1"/>
          </p:cNvPicPr>
          <p:nvPr/>
        </p:nvPicPr>
        <p:blipFill>
          <a:blip r:embed="rId4"/>
          <a:stretch>
            <a:fillRect/>
          </a:stretch>
        </p:blipFill>
        <p:spPr>
          <a:xfrm>
            <a:off x="984051" y="3218260"/>
            <a:ext cx="5541765" cy="1912741"/>
          </a:xfrm>
          <a:prstGeom prst="rect">
            <a:avLst/>
          </a:prstGeom>
        </p:spPr>
      </p:pic>
    </p:spTree>
    <p:extLst>
      <p:ext uri="{BB962C8B-B14F-4D97-AF65-F5344CB8AC3E}">
        <p14:creationId xmlns:p14="http://schemas.microsoft.com/office/powerpoint/2010/main" val="436769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4EA6FCEC-0440-D582-F011-E99510B18E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DC6B308-17E2-D8CD-7B5E-7489A3BF4A22}"/>
              </a:ext>
            </a:extLst>
          </p:cNvPr>
          <p:cNvSpPr>
            <a:spLocks noGrp="1"/>
          </p:cNvSpPr>
          <p:nvPr>
            <p:ph type="title"/>
          </p:nvPr>
        </p:nvSpPr>
        <p:spPr>
          <a:xfrm>
            <a:off x="356566" y="338345"/>
            <a:ext cx="7708500" cy="572700"/>
          </a:xfrm>
        </p:spPr>
        <p:txBody>
          <a:bodyPr/>
          <a:lstStyle/>
          <a:p>
            <a:r>
              <a:rPr lang="en-IN"/>
              <a:t>Plots from Prophet Model:</a:t>
            </a:r>
          </a:p>
        </p:txBody>
      </p:sp>
      <p:pic>
        <p:nvPicPr>
          <p:cNvPr id="2" name="Picture 1" descr="A graph with blue and black dots&#10;&#10;Description automatically generated">
            <a:extLst>
              <a:ext uri="{FF2B5EF4-FFF2-40B4-BE49-F238E27FC236}">
                <a16:creationId xmlns:a16="http://schemas.microsoft.com/office/drawing/2014/main" id="{08DC9097-E58E-E5D2-972E-4E6F4DE29338}"/>
              </a:ext>
            </a:extLst>
          </p:cNvPr>
          <p:cNvPicPr>
            <a:picLocks noChangeAspect="1"/>
          </p:cNvPicPr>
          <p:nvPr/>
        </p:nvPicPr>
        <p:blipFill>
          <a:blip r:embed="rId3"/>
          <a:stretch>
            <a:fillRect/>
          </a:stretch>
        </p:blipFill>
        <p:spPr>
          <a:xfrm>
            <a:off x="1123355" y="1204913"/>
            <a:ext cx="5423892" cy="3305175"/>
          </a:xfrm>
          <a:prstGeom prst="rect">
            <a:avLst/>
          </a:prstGeom>
        </p:spPr>
      </p:pic>
    </p:spTree>
    <p:extLst>
      <p:ext uri="{BB962C8B-B14F-4D97-AF65-F5344CB8AC3E}">
        <p14:creationId xmlns:p14="http://schemas.microsoft.com/office/powerpoint/2010/main" val="845862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755E599F-F117-775F-CDC3-2F846FA9BDB0}"/>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20A71CC-DFE8-9C8A-D6AC-879D1B33CEAE}"/>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000"/>
              <a:t>Mathematical Skeleton of the Models:</a:t>
            </a:r>
            <a:endParaRPr sz="2000"/>
          </a:p>
        </p:txBody>
      </p:sp>
      <p:pic>
        <p:nvPicPr>
          <p:cNvPr id="17410" name="Picture 2">
            <a:extLst>
              <a:ext uri="{FF2B5EF4-FFF2-40B4-BE49-F238E27FC236}">
                <a16:creationId xmlns:a16="http://schemas.microsoft.com/office/drawing/2014/main" id="{D68BE89D-E62A-9E83-EABC-DDC458DE0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55" y="910150"/>
            <a:ext cx="3608705" cy="230185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3BCD0F0-EEA5-796B-4F74-CC65E9CAF8AC}"/>
              </a:ext>
            </a:extLst>
          </p:cNvPr>
          <p:cNvSpPr txBox="1"/>
          <p:nvPr/>
        </p:nvSpPr>
        <p:spPr>
          <a:xfrm>
            <a:off x="4458044" y="779630"/>
            <a:ext cx="4203065" cy="523220"/>
          </a:xfrm>
          <a:prstGeom prst="rect">
            <a:avLst/>
          </a:prstGeom>
          <a:noFill/>
        </p:spPr>
        <p:txBody>
          <a:bodyPr wrap="square" rtlCol="0">
            <a:spAutoFit/>
          </a:bodyPr>
          <a:lstStyle/>
          <a:p>
            <a:r>
              <a:rPr lang="en-IN"/>
              <a:t>Prophet Model:</a:t>
            </a:r>
          </a:p>
          <a:p>
            <a:endParaRPr lang="en-IN"/>
          </a:p>
        </p:txBody>
      </p:sp>
      <p:pic>
        <p:nvPicPr>
          <p:cNvPr id="5" name="Picture 4">
            <a:extLst>
              <a:ext uri="{FF2B5EF4-FFF2-40B4-BE49-F238E27FC236}">
                <a16:creationId xmlns:a16="http://schemas.microsoft.com/office/drawing/2014/main" id="{DCAE2897-D839-131B-5CB8-74D3EF409653}"/>
              </a:ext>
            </a:extLst>
          </p:cNvPr>
          <p:cNvPicPr>
            <a:picLocks noChangeAspect="1"/>
          </p:cNvPicPr>
          <p:nvPr/>
        </p:nvPicPr>
        <p:blipFill>
          <a:blip r:embed="rId4"/>
          <a:stretch>
            <a:fillRect/>
          </a:stretch>
        </p:blipFill>
        <p:spPr>
          <a:xfrm>
            <a:off x="4373881" y="1172330"/>
            <a:ext cx="4216708" cy="2039678"/>
          </a:xfrm>
          <a:prstGeom prst="rect">
            <a:avLst/>
          </a:prstGeom>
        </p:spPr>
      </p:pic>
      <p:sp>
        <p:nvSpPr>
          <p:cNvPr id="6" name="TextBox 5">
            <a:extLst>
              <a:ext uri="{FF2B5EF4-FFF2-40B4-BE49-F238E27FC236}">
                <a16:creationId xmlns:a16="http://schemas.microsoft.com/office/drawing/2014/main" id="{D6F1A767-97B3-72EC-40AB-6BF39BFF0DC3}"/>
              </a:ext>
            </a:extLst>
          </p:cNvPr>
          <p:cNvSpPr txBox="1"/>
          <p:nvPr/>
        </p:nvSpPr>
        <p:spPr>
          <a:xfrm>
            <a:off x="567055" y="3489429"/>
            <a:ext cx="7708500" cy="954107"/>
          </a:xfrm>
          <a:prstGeom prst="rect">
            <a:avLst/>
          </a:prstGeom>
          <a:noFill/>
        </p:spPr>
        <p:txBody>
          <a:bodyPr wrap="square" rtlCol="0">
            <a:spAutoFit/>
          </a:bodyPr>
          <a:lstStyle/>
          <a:p>
            <a:r>
              <a:rPr lang="en-IN"/>
              <a:t>For More Info:</a:t>
            </a:r>
          </a:p>
          <a:p>
            <a:pPr marL="342900" indent="-342900">
              <a:buAutoNum type="arabicParenR"/>
            </a:pPr>
            <a:r>
              <a:rPr lang="en-IN">
                <a:hlinkClick r:id="rId5"/>
              </a:rPr>
              <a:t>https://peerj.com/preprints/3190.pdf#pdfjs.action=download</a:t>
            </a:r>
            <a:endParaRPr lang="en-IN"/>
          </a:p>
          <a:p>
            <a:pPr marL="342900" indent="-342900">
              <a:buAutoNum type="arabicParenR"/>
            </a:pPr>
            <a:r>
              <a:rPr lang="en-IN"/>
              <a:t>https://people.duke.edu/~rnau/Mathematical_structure_of_ARIMA_models--Robert_Nau.pdf</a:t>
            </a:r>
          </a:p>
        </p:txBody>
      </p:sp>
    </p:spTree>
    <p:extLst>
      <p:ext uri="{BB962C8B-B14F-4D97-AF65-F5344CB8AC3E}">
        <p14:creationId xmlns:p14="http://schemas.microsoft.com/office/powerpoint/2010/main" val="1116224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7A65C74-89D5-8568-B892-658FC5F1AA9D}"/>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CD096B0F-26D5-2BD4-FAE3-9AB7E2EB2623}"/>
              </a:ext>
            </a:extLst>
          </p:cNvPr>
          <p:cNvSpPr txBox="1">
            <a:spLocks noGrp="1"/>
          </p:cNvSpPr>
          <p:nvPr>
            <p:ph type="title"/>
          </p:nvPr>
        </p:nvSpPr>
        <p:spPr>
          <a:xfrm>
            <a:off x="1601973" y="-260347"/>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Model Evaluation:</a:t>
            </a:r>
            <a:endParaRPr lang="en-IN"/>
          </a:p>
        </p:txBody>
      </p:sp>
      <p:sp>
        <p:nvSpPr>
          <p:cNvPr id="331" name="Google Shape;331;p36">
            <a:extLst>
              <a:ext uri="{FF2B5EF4-FFF2-40B4-BE49-F238E27FC236}">
                <a16:creationId xmlns:a16="http://schemas.microsoft.com/office/drawing/2014/main" id="{314E980E-944C-0023-B7C3-08FFF3C3E57D}"/>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extLst>
      <p:ext uri="{BB962C8B-B14F-4D97-AF65-F5344CB8AC3E}">
        <p14:creationId xmlns:p14="http://schemas.microsoft.com/office/powerpoint/2010/main" val="2610271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FB559ED-F529-77D0-ACC5-DA6CFEEBD835}"/>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66D5C53-D381-5470-0A04-2F8E3AE3BFC5}"/>
              </a:ext>
            </a:extLst>
          </p:cNvPr>
          <p:cNvSpPr txBox="1">
            <a:spLocks noGrp="1"/>
          </p:cNvSpPr>
          <p:nvPr>
            <p:ph type="title"/>
          </p:nvPr>
        </p:nvSpPr>
        <p:spPr>
          <a:xfrm>
            <a:off x="425146" y="33834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Regression Models:</a:t>
            </a:r>
            <a:endParaRPr/>
          </a:p>
        </p:txBody>
      </p:sp>
      <p:pic>
        <p:nvPicPr>
          <p:cNvPr id="5" name="Picture 4">
            <a:extLst>
              <a:ext uri="{FF2B5EF4-FFF2-40B4-BE49-F238E27FC236}">
                <a16:creationId xmlns:a16="http://schemas.microsoft.com/office/drawing/2014/main" id="{3EBF335F-7DF1-59B6-91D4-37BA9CF688F5}"/>
              </a:ext>
            </a:extLst>
          </p:cNvPr>
          <p:cNvPicPr>
            <a:picLocks noChangeAspect="1"/>
          </p:cNvPicPr>
          <p:nvPr/>
        </p:nvPicPr>
        <p:blipFill>
          <a:blip r:embed="rId3"/>
          <a:stretch>
            <a:fillRect/>
          </a:stretch>
        </p:blipFill>
        <p:spPr>
          <a:xfrm>
            <a:off x="524500" y="1206782"/>
            <a:ext cx="4696480" cy="504895"/>
          </a:xfrm>
          <a:prstGeom prst="rect">
            <a:avLst/>
          </a:prstGeom>
        </p:spPr>
      </p:pic>
      <p:sp>
        <p:nvSpPr>
          <p:cNvPr id="6" name="TextBox 5">
            <a:extLst>
              <a:ext uri="{FF2B5EF4-FFF2-40B4-BE49-F238E27FC236}">
                <a16:creationId xmlns:a16="http://schemas.microsoft.com/office/drawing/2014/main" id="{7DF7CE5E-B422-ED65-EE4A-5CE5A82BC734}"/>
              </a:ext>
            </a:extLst>
          </p:cNvPr>
          <p:cNvSpPr txBox="1"/>
          <p:nvPr/>
        </p:nvSpPr>
        <p:spPr>
          <a:xfrm>
            <a:off x="425146" y="894050"/>
            <a:ext cx="3078480" cy="307777"/>
          </a:xfrm>
          <a:prstGeom prst="rect">
            <a:avLst/>
          </a:prstGeom>
          <a:noFill/>
        </p:spPr>
        <p:txBody>
          <a:bodyPr wrap="square" rtlCol="0">
            <a:spAutoFit/>
          </a:bodyPr>
          <a:lstStyle/>
          <a:p>
            <a:r>
              <a:rPr lang="en-IN"/>
              <a:t>Outputs:</a:t>
            </a:r>
          </a:p>
        </p:txBody>
      </p:sp>
      <p:grpSp>
        <p:nvGrpSpPr>
          <p:cNvPr id="7" name="Group 6">
            <a:extLst>
              <a:ext uri="{FF2B5EF4-FFF2-40B4-BE49-F238E27FC236}">
                <a16:creationId xmlns:a16="http://schemas.microsoft.com/office/drawing/2014/main" id="{2619570C-4A68-5349-7DF1-8B2891851C84}"/>
              </a:ext>
            </a:extLst>
          </p:cNvPr>
          <p:cNvGrpSpPr/>
          <p:nvPr/>
        </p:nvGrpSpPr>
        <p:grpSpPr>
          <a:xfrm>
            <a:off x="348946" y="2657052"/>
            <a:ext cx="7423454" cy="1846367"/>
            <a:chOff x="425146" y="1757532"/>
            <a:chExt cx="6603426" cy="1549542"/>
          </a:xfrm>
        </p:grpSpPr>
        <p:pic>
          <p:nvPicPr>
            <p:cNvPr id="8" name="Picture 7">
              <a:extLst>
                <a:ext uri="{FF2B5EF4-FFF2-40B4-BE49-F238E27FC236}">
                  <a16:creationId xmlns:a16="http://schemas.microsoft.com/office/drawing/2014/main" id="{0433EF50-9F9E-0F8F-4DD3-DE501BEE75FC}"/>
                </a:ext>
              </a:extLst>
            </p:cNvPr>
            <p:cNvPicPr>
              <a:picLocks noChangeAspect="1"/>
            </p:cNvPicPr>
            <p:nvPr/>
          </p:nvPicPr>
          <p:blipFill>
            <a:blip r:embed="rId4"/>
            <a:stretch>
              <a:fillRect/>
            </a:stretch>
          </p:blipFill>
          <p:spPr>
            <a:xfrm>
              <a:off x="425146" y="1869887"/>
              <a:ext cx="1982774" cy="1408898"/>
            </a:xfrm>
            <a:prstGeom prst="rect">
              <a:avLst/>
            </a:prstGeom>
          </p:spPr>
        </p:pic>
        <p:pic>
          <p:nvPicPr>
            <p:cNvPr id="10" name="Picture 9">
              <a:extLst>
                <a:ext uri="{FF2B5EF4-FFF2-40B4-BE49-F238E27FC236}">
                  <a16:creationId xmlns:a16="http://schemas.microsoft.com/office/drawing/2014/main" id="{05F2E978-3ADB-8180-C287-E8F3142F562A}"/>
                </a:ext>
              </a:extLst>
            </p:cNvPr>
            <p:cNvPicPr>
              <a:picLocks noChangeAspect="1"/>
            </p:cNvPicPr>
            <p:nvPr/>
          </p:nvPicPr>
          <p:blipFill>
            <a:blip r:embed="rId5"/>
            <a:stretch>
              <a:fillRect/>
            </a:stretch>
          </p:blipFill>
          <p:spPr>
            <a:xfrm>
              <a:off x="2493430" y="1757532"/>
              <a:ext cx="2078570" cy="1549542"/>
            </a:xfrm>
            <a:prstGeom prst="rect">
              <a:avLst/>
            </a:prstGeom>
          </p:spPr>
        </p:pic>
        <p:pic>
          <p:nvPicPr>
            <p:cNvPr id="3" name="Picture 2">
              <a:extLst>
                <a:ext uri="{FF2B5EF4-FFF2-40B4-BE49-F238E27FC236}">
                  <a16:creationId xmlns:a16="http://schemas.microsoft.com/office/drawing/2014/main" id="{636105A1-CD7B-6D9E-40C2-07FE69EBA423}"/>
                </a:ext>
              </a:extLst>
            </p:cNvPr>
            <p:cNvPicPr>
              <a:picLocks noChangeAspect="1"/>
            </p:cNvPicPr>
            <p:nvPr/>
          </p:nvPicPr>
          <p:blipFill>
            <a:blip r:embed="rId6"/>
            <a:stretch>
              <a:fillRect/>
            </a:stretch>
          </p:blipFill>
          <p:spPr>
            <a:xfrm>
              <a:off x="4892040" y="1757532"/>
              <a:ext cx="2136532" cy="1549542"/>
            </a:xfrm>
            <a:prstGeom prst="rect">
              <a:avLst/>
            </a:prstGeom>
          </p:spPr>
        </p:pic>
      </p:grpSp>
      <p:pic>
        <p:nvPicPr>
          <p:cNvPr id="11" name="Picture 10">
            <a:extLst>
              <a:ext uri="{FF2B5EF4-FFF2-40B4-BE49-F238E27FC236}">
                <a16:creationId xmlns:a16="http://schemas.microsoft.com/office/drawing/2014/main" id="{4AD3E905-D080-ECAF-0941-1EEC0FFB955B}"/>
              </a:ext>
            </a:extLst>
          </p:cNvPr>
          <p:cNvPicPr>
            <a:picLocks noChangeAspect="1"/>
          </p:cNvPicPr>
          <p:nvPr/>
        </p:nvPicPr>
        <p:blipFill>
          <a:blip r:embed="rId7"/>
          <a:stretch>
            <a:fillRect/>
          </a:stretch>
        </p:blipFill>
        <p:spPr>
          <a:xfrm>
            <a:off x="524500" y="1869996"/>
            <a:ext cx="4391638" cy="628738"/>
          </a:xfrm>
          <a:prstGeom prst="rect">
            <a:avLst/>
          </a:prstGeom>
        </p:spPr>
      </p:pic>
    </p:spTree>
    <p:extLst>
      <p:ext uri="{BB962C8B-B14F-4D97-AF65-F5344CB8AC3E}">
        <p14:creationId xmlns:p14="http://schemas.microsoft.com/office/powerpoint/2010/main" val="9890880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28F762D-E1DF-EAC3-FB85-85949DEB74DA}"/>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96DF706D-F7F1-528A-D5E9-61B16FFABC2F}"/>
              </a:ext>
            </a:extLst>
          </p:cNvPr>
          <p:cNvSpPr txBox="1">
            <a:spLocks noGrp="1"/>
          </p:cNvSpPr>
          <p:nvPr>
            <p:ph type="title"/>
          </p:nvPr>
        </p:nvSpPr>
        <p:spPr>
          <a:xfrm>
            <a:off x="478486" y="323105"/>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Insights (Regression Models):</a:t>
            </a:r>
            <a:endParaRPr/>
          </a:p>
        </p:txBody>
      </p:sp>
      <p:sp>
        <p:nvSpPr>
          <p:cNvPr id="3" name="Subtitle 2">
            <a:extLst>
              <a:ext uri="{FF2B5EF4-FFF2-40B4-BE49-F238E27FC236}">
                <a16:creationId xmlns:a16="http://schemas.microsoft.com/office/drawing/2014/main" id="{658915C1-7412-0640-4572-607FFE07DBFF}"/>
              </a:ext>
            </a:extLst>
          </p:cNvPr>
          <p:cNvSpPr>
            <a:spLocks noGrp="1" noChangeArrowheads="1"/>
          </p:cNvSpPr>
          <p:nvPr>
            <p:ph type="subTitle" idx="1"/>
          </p:nvPr>
        </p:nvSpPr>
        <p:spPr bwMode="auto">
          <a:xfrm>
            <a:off x="380645" y="895805"/>
            <a:ext cx="841373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Arial" panose="020B0604020202020204" pitchFamily="34" charset="0"/>
              </a:rPr>
              <a:t>Linear and Ridge Regression</a:t>
            </a:r>
            <a:r>
              <a:rPr kumimoji="0" lang="en-US" altLang="en-US" sz="1600" b="0" i="0" u="none" strike="noStrike" cap="none" normalizeH="0" baseline="0">
                <a:ln>
                  <a:noFill/>
                </a:ln>
                <a:solidFill>
                  <a:schemeClr val="tx1"/>
                </a:solidFill>
                <a:effectLst/>
                <a:latin typeface="Arial" panose="020B0604020202020204" pitchFamily="34" charset="0"/>
              </a:rPr>
              <a:t> perform equally well with high R² and low RMSE.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Arial" panose="020B0604020202020204" pitchFamily="34" charset="0"/>
              </a:rPr>
              <a:t>Lasso Regression</a:t>
            </a:r>
            <a:r>
              <a:rPr kumimoji="0" lang="en-US" altLang="en-US" sz="1600" b="0" i="0" u="none" strike="noStrike" cap="none" normalizeH="0" baseline="0">
                <a:ln>
                  <a:noFill/>
                </a:ln>
                <a:solidFill>
                  <a:schemeClr val="tx1"/>
                </a:solidFill>
                <a:effectLst/>
                <a:latin typeface="Arial" panose="020B0604020202020204" pitchFamily="34" charset="0"/>
              </a:rPr>
              <a:t> sacrifices some accuracy for simplicity by shrinking some coefficients to zero. </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Arial" panose="020B0604020202020204" pitchFamily="34" charset="0"/>
              </a:rPr>
              <a:t>RMSE Comparison: </a:t>
            </a:r>
            <a:r>
              <a:rPr kumimoji="0" lang="en-US" altLang="en-US" sz="1600" b="0" i="0" u="none" strike="noStrike" cap="none" normalizeH="0" baseline="0">
                <a:ln>
                  <a:noFill/>
                </a:ln>
                <a:solidFill>
                  <a:schemeClr val="tx1"/>
                </a:solidFill>
                <a:effectLst/>
                <a:latin typeface="Arial" panose="020B0604020202020204" pitchFamily="34" charset="0"/>
              </a:rPr>
              <a:t>This shows that Lasso has the highest RMSE, indicating a slightly higher prediction error.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Arial" panose="020B0604020202020204" pitchFamily="34" charset="0"/>
              </a:rPr>
              <a:t>R² Score Comparison: </a:t>
            </a:r>
            <a:r>
              <a:rPr kumimoji="0" lang="en-US" altLang="en-US" sz="1600" b="0" i="0" u="none" strike="noStrike" cap="none" normalizeH="0" baseline="0">
                <a:ln>
                  <a:noFill/>
                </a:ln>
                <a:solidFill>
                  <a:schemeClr val="tx1"/>
                </a:solidFill>
                <a:effectLst/>
                <a:latin typeface="Arial" panose="020B0604020202020204" pitchFamily="34" charset="0"/>
              </a:rPr>
              <a:t>Linear and Ridge Regression have nearly identical R² scores, indicating they explain the variance in the data similarly.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a:ln>
                  <a:noFill/>
                </a:ln>
                <a:solidFill>
                  <a:schemeClr val="tx1"/>
                </a:solidFill>
                <a:effectLst/>
                <a:latin typeface="Arial" panose="020B0604020202020204" pitchFamily="34" charset="0"/>
              </a:rPr>
              <a:t>Summary: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a:ln>
                  <a:noFill/>
                </a:ln>
                <a:solidFill>
                  <a:schemeClr val="tx1"/>
                </a:solidFill>
                <a:effectLst/>
                <a:latin typeface="Arial" panose="020B0604020202020204" pitchFamily="34" charset="0"/>
              </a:rPr>
              <a:t>Linear and Ridge are the most effective models for this dataset, with similar performance.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a:ln>
                  <a:noFill/>
                </a:ln>
                <a:solidFill>
                  <a:schemeClr val="tx1"/>
                </a:solidFill>
                <a:effectLst/>
                <a:latin typeface="Arial" panose="020B0604020202020204" pitchFamily="34" charset="0"/>
              </a:rPr>
              <a:t>Lasso provides a more simplified model by shrinking some coefficients but sacrifices a slight bit of accuracy in doing so.</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6378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5593BE9C-26E5-9DD6-904E-CEF550552DFB}"/>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3C621592-3DA9-F2E3-7DE6-D1E49F49605B}"/>
              </a:ext>
            </a:extLst>
          </p:cNvPr>
          <p:cNvSpPr txBox="1">
            <a:spLocks noGrp="1"/>
          </p:cNvSpPr>
          <p:nvPr>
            <p:ph type="title"/>
          </p:nvPr>
        </p:nvSpPr>
        <p:spPr>
          <a:xfrm>
            <a:off x="399597" y="337449"/>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2400"/>
              <a:t>Results and Comparison (ARIMA and Prophet):</a:t>
            </a:r>
            <a:endParaRPr sz="2400"/>
          </a:p>
        </p:txBody>
      </p:sp>
      <p:sp>
        <p:nvSpPr>
          <p:cNvPr id="3" name="Rectangle 2">
            <a:extLst>
              <a:ext uri="{FF2B5EF4-FFF2-40B4-BE49-F238E27FC236}">
                <a16:creationId xmlns:a16="http://schemas.microsoft.com/office/drawing/2014/main" id="{6FDAF969-8DFF-C860-063B-3AE01BA96D3F}"/>
              </a:ext>
            </a:extLst>
          </p:cNvPr>
          <p:cNvSpPr>
            <a:spLocks noChangeArrowheads="1"/>
          </p:cNvSpPr>
          <p:nvPr/>
        </p:nvSpPr>
        <p:spPr bwMode="auto">
          <a:xfrm>
            <a:off x="399597" y="623799"/>
            <a:ext cx="7947660"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600"/>
          </a:p>
          <a:p>
            <a:r>
              <a:rPr lang="en-US" sz="1600"/>
              <a:t>The ARIMA model (Order: 5,1,0) was evaluated using RMSE to predict energy consumption, revealing key patterns. The Prophet model, designed for seasonal time series, was compared to ARIMA, highlighting seasonal trends and holidays. Both models' forecast accuracy, including RMSE, was assessed through visual plots of forecasted vs. actual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ARIMA: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Best for stationary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Requires careful parameter selection (p, d, q).</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Does not handle holidays or special events well.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Arial" panose="020B0604020202020204" pitchFamily="34" charset="0"/>
              </a:rPr>
              <a:t>Prophet: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Handles holidays and seasonal trends effectively.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Less sensitive to parameter tuning.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panose="020B0604020202020204" pitchFamily="34" charset="0"/>
              </a:rPr>
              <a:t>Works well with missing data.</a:t>
            </a:r>
          </a:p>
        </p:txBody>
      </p:sp>
    </p:spTree>
    <p:extLst>
      <p:ext uri="{BB962C8B-B14F-4D97-AF65-F5344CB8AC3E}">
        <p14:creationId xmlns:p14="http://schemas.microsoft.com/office/powerpoint/2010/main" val="11179252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CC060E6A-8252-01FD-6EAE-5D7D6BA87A9A}"/>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D399D26E-E2B2-D47C-25BC-8ACCF2EE415D}"/>
              </a:ext>
            </a:extLst>
          </p:cNvPr>
          <p:cNvSpPr txBox="1">
            <a:spLocks noGrp="1"/>
          </p:cNvSpPr>
          <p:nvPr>
            <p:ph type="title"/>
          </p:nvPr>
        </p:nvSpPr>
        <p:spPr>
          <a:xfrm>
            <a:off x="2132006" y="3063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Conclusion:</a:t>
            </a:r>
            <a:br>
              <a:rPr lang="en-IN" sz="5400" u="sng">
                <a:solidFill>
                  <a:schemeClr val="dk1"/>
                </a:solidFill>
                <a:latin typeface="Figtree Black"/>
                <a:ea typeface="Figtree Black"/>
                <a:cs typeface="Figtree Black"/>
                <a:sym typeface="Figtree Black"/>
              </a:rPr>
            </a:br>
            <a:endParaRPr/>
          </a:p>
        </p:txBody>
      </p:sp>
      <p:sp>
        <p:nvSpPr>
          <p:cNvPr id="331" name="Google Shape;331;p36">
            <a:extLst>
              <a:ext uri="{FF2B5EF4-FFF2-40B4-BE49-F238E27FC236}">
                <a16:creationId xmlns:a16="http://schemas.microsoft.com/office/drawing/2014/main" id="{0C5BEFE5-6FDB-04DE-BD6D-F9FA8B98BC3F}"/>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sp>
        <p:nvSpPr>
          <p:cNvPr id="2" name="TextBox 1">
            <a:extLst>
              <a:ext uri="{FF2B5EF4-FFF2-40B4-BE49-F238E27FC236}">
                <a16:creationId xmlns:a16="http://schemas.microsoft.com/office/drawing/2014/main" id="{AF506F5A-277D-3990-8850-B9C926E7C8B9}"/>
              </a:ext>
            </a:extLst>
          </p:cNvPr>
          <p:cNvSpPr txBox="1"/>
          <p:nvPr/>
        </p:nvSpPr>
        <p:spPr>
          <a:xfrm>
            <a:off x="2042160" y="2453640"/>
            <a:ext cx="4602480" cy="523220"/>
          </a:xfrm>
          <a:prstGeom prst="rect">
            <a:avLst/>
          </a:prstGeom>
          <a:noFill/>
        </p:spPr>
        <p:txBody>
          <a:bodyPr wrap="square" rtlCol="0">
            <a:spAutoFit/>
          </a:bodyPr>
          <a:lstStyle/>
          <a:p>
            <a:r>
              <a:rPr lang="en-IN">
                <a:latin typeface="Figtree Black" panose="020B0604020202020204" charset="0"/>
              </a:rPr>
              <a:t>GITHUB: https://github.com/gnananawin/Energy-consumption-and-Prediction.git</a:t>
            </a:r>
          </a:p>
        </p:txBody>
      </p:sp>
    </p:spTree>
    <p:extLst>
      <p:ext uri="{BB962C8B-B14F-4D97-AF65-F5344CB8AC3E}">
        <p14:creationId xmlns:p14="http://schemas.microsoft.com/office/powerpoint/2010/main" val="223510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31AFDD93-1D7B-E1F7-E31B-5AAE3C3290B2}"/>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9CEDA008-7A09-55D5-389A-50A819F391CC}"/>
              </a:ext>
            </a:extLst>
          </p:cNvPr>
          <p:cNvSpPr>
            <a:spLocks noGrp="1" noChangeArrowheads="1"/>
          </p:cNvSpPr>
          <p:nvPr>
            <p:ph type="subTitle" idx="1"/>
          </p:nvPr>
        </p:nvSpPr>
        <p:spPr bwMode="auto">
          <a:xfrm>
            <a:off x="639445" y="215822"/>
            <a:ext cx="662241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This project was carried out in four key milestones.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In Milestone 1, we conducted an initial exploration of the dataset to gain valuable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insights. Milestone 2 involved visualizing data trends and performing feature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engineering to prepare the dataset for modeling. In Milestone 3, we applied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regression models to forecast energy consumption. Finally, in Milestone 4, we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utilized ARIMA and Prophet models for time series forecasting, evaluating their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accuracy in predicting future energy usage. Each milestone built on the previous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one, deepening our understanding and improving prediction accuracy, resulting in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 thorough analysis of energy consumption trends. </a:t>
            </a:r>
          </a:p>
        </p:txBody>
      </p:sp>
    </p:spTree>
    <p:extLst>
      <p:ext uri="{BB962C8B-B14F-4D97-AF65-F5344CB8AC3E}">
        <p14:creationId xmlns:p14="http://schemas.microsoft.com/office/powerpoint/2010/main" val="2153708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791B67E6-7EBF-230F-3F54-6ED26D0EDF9B}"/>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21EBAF1D-BF23-37A9-7272-B7D3F289D6BF}"/>
              </a:ext>
            </a:extLst>
          </p:cNvPr>
          <p:cNvSpPr txBox="1">
            <a:spLocks noGrp="1"/>
          </p:cNvSpPr>
          <p:nvPr>
            <p:ph type="title"/>
          </p:nvPr>
        </p:nvSpPr>
        <p:spPr>
          <a:xfrm>
            <a:off x="743800" y="-208994"/>
            <a:ext cx="3240741" cy="1846935"/>
          </a:xfrm>
          <a:prstGeom prst="rect">
            <a:avLst/>
          </a:prstGeom>
        </p:spPr>
        <p:txBody>
          <a:bodyPr spcFirstLastPara="1" wrap="square" lIns="91425" tIns="91425" rIns="91425" bIns="91425" anchor="b" anchorCtr="0">
            <a:noAutofit/>
          </a:bodyPr>
          <a:lstStyle/>
          <a:p>
            <a:r>
              <a:rPr lang="en-IN" sz="2400"/>
              <a:t>Project Objective</a:t>
            </a:r>
            <a:r>
              <a:rPr lang="en-IN" sz="2400">
                <a:solidFill>
                  <a:schemeClr val="dk1"/>
                </a:solidFill>
                <a:latin typeface="Figtree Black"/>
                <a:ea typeface="Figtree Black"/>
                <a:cs typeface="Figtree Black"/>
                <a:sym typeface="Figtree Black"/>
              </a:rPr>
              <a:t>:</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8E7A5BD5-1779-A57D-DA09-B13770A330F9}"/>
              </a:ext>
            </a:extLst>
          </p:cNvPr>
          <p:cNvSpPr txBox="1"/>
          <p:nvPr/>
        </p:nvSpPr>
        <p:spPr>
          <a:xfrm>
            <a:off x="974463" y="1164781"/>
            <a:ext cx="6228195" cy="3293209"/>
          </a:xfrm>
          <a:prstGeom prst="rect">
            <a:avLst/>
          </a:prstGeom>
          <a:noFill/>
        </p:spPr>
        <p:txBody>
          <a:bodyPr wrap="square" rtlCol="0">
            <a:spAutoFit/>
          </a:bodyPr>
          <a:lstStyle/>
          <a:p>
            <a:r>
              <a:rPr lang="en-US" sz="1600"/>
              <a:t>The main aim of this project is to analyze household energy consumption data to:</a:t>
            </a:r>
          </a:p>
          <a:p>
            <a:pPr>
              <a:buFont typeface="Arial" panose="020B0604020202020204" pitchFamily="34" charset="0"/>
              <a:buChar char="•"/>
            </a:pPr>
            <a:r>
              <a:rPr lang="en-US" sz="1600"/>
              <a:t>Identify patterns in energy usage and variations over time and across appliances.</a:t>
            </a:r>
          </a:p>
          <a:p>
            <a:pPr>
              <a:buFont typeface="Arial" panose="020B0604020202020204" pitchFamily="34" charset="0"/>
              <a:buChar char="•"/>
            </a:pPr>
            <a:r>
              <a:rPr lang="en-US" sz="1600"/>
              <a:t>Determine peak usage periods to understand when energy demand is highest.</a:t>
            </a:r>
          </a:p>
          <a:p>
            <a:pPr>
              <a:buFont typeface="Arial" panose="020B0604020202020204" pitchFamily="34" charset="0"/>
              <a:buChar char="•"/>
            </a:pPr>
            <a:r>
              <a:rPr lang="en-US" sz="1600"/>
              <a:t>Address data challenges, such as missing values and fluctuations, for accurate insights.</a:t>
            </a:r>
          </a:p>
          <a:p>
            <a:pPr>
              <a:buFont typeface="Arial" panose="020B0604020202020204" pitchFamily="34" charset="0"/>
              <a:buChar char="•"/>
            </a:pPr>
            <a:r>
              <a:rPr lang="en-US" sz="1600"/>
              <a:t>Predict future energy requirements using advanced time-series forecasting models.</a:t>
            </a:r>
          </a:p>
          <a:p>
            <a:pPr>
              <a:buFont typeface="Arial" panose="020B0604020202020204" pitchFamily="34" charset="0"/>
              <a:buChar char="•"/>
            </a:pPr>
            <a:r>
              <a:rPr lang="en-US" sz="1600"/>
              <a:t>Develop actionable recommendations to optimize household energy consumption and enhance efficiency.</a:t>
            </a:r>
          </a:p>
          <a:p>
            <a:endParaRPr lang="en-US" sz="1600"/>
          </a:p>
        </p:txBody>
      </p:sp>
    </p:spTree>
    <p:extLst>
      <p:ext uri="{BB962C8B-B14F-4D97-AF65-F5344CB8AC3E}">
        <p14:creationId xmlns:p14="http://schemas.microsoft.com/office/powerpoint/2010/main" val="2808237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3">
          <a:extLst>
            <a:ext uri="{FF2B5EF4-FFF2-40B4-BE49-F238E27FC236}">
              <a16:creationId xmlns:a16="http://schemas.microsoft.com/office/drawing/2014/main" id="{5E742D4D-91A6-9ADC-28CB-BEF6A77D39B6}"/>
            </a:ext>
          </a:extLst>
        </p:cNvPr>
        <p:cNvGrpSpPr/>
        <p:nvPr/>
      </p:nvGrpSpPr>
      <p:grpSpPr>
        <a:xfrm>
          <a:off x="0" y="0"/>
          <a:ext cx="0" cy="0"/>
          <a:chOff x="0" y="0"/>
          <a:chExt cx="0" cy="0"/>
        </a:xfrm>
      </p:grpSpPr>
      <p:sp>
        <p:nvSpPr>
          <p:cNvPr id="414" name="Google Shape;414;p43">
            <a:extLst>
              <a:ext uri="{FF2B5EF4-FFF2-40B4-BE49-F238E27FC236}">
                <a16:creationId xmlns:a16="http://schemas.microsoft.com/office/drawing/2014/main" id="{6CB7B4CA-8C9C-2896-119E-80120F4DC14B}"/>
              </a:ext>
            </a:extLst>
          </p:cNvPr>
          <p:cNvSpPr txBox="1">
            <a:spLocks noGrp="1"/>
          </p:cNvSpPr>
          <p:nvPr>
            <p:ph type="title"/>
          </p:nvPr>
        </p:nvSpPr>
        <p:spPr>
          <a:xfrm flipV="1">
            <a:off x="1561948" y="1962689"/>
            <a:ext cx="3375812" cy="4571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sz="4800"/>
          </a:p>
        </p:txBody>
      </p:sp>
      <p:pic>
        <p:nvPicPr>
          <p:cNvPr id="5" name="Picture 4">
            <a:extLst>
              <a:ext uri="{FF2B5EF4-FFF2-40B4-BE49-F238E27FC236}">
                <a16:creationId xmlns:a16="http://schemas.microsoft.com/office/drawing/2014/main" id="{018CA432-F66C-3750-8DAD-8FB6AE7D9462}"/>
              </a:ext>
            </a:extLst>
          </p:cNvPr>
          <p:cNvPicPr>
            <a:picLocks noChangeAspect="1"/>
          </p:cNvPicPr>
          <p:nvPr/>
        </p:nvPicPr>
        <p:blipFill>
          <a:blip r:embed="rId3"/>
          <a:stretch>
            <a:fillRect/>
          </a:stretch>
        </p:blipFill>
        <p:spPr>
          <a:xfrm>
            <a:off x="1375134" y="658946"/>
            <a:ext cx="5400952" cy="3600634"/>
          </a:xfrm>
          <a:prstGeom prst="rect">
            <a:avLst/>
          </a:prstGeom>
        </p:spPr>
      </p:pic>
    </p:spTree>
    <p:extLst>
      <p:ext uri="{BB962C8B-B14F-4D97-AF65-F5344CB8AC3E}">
        <p14:creationId xmlns:p14="http://schemas.microsoft.com/office/powerpoint/2010/main" val="3478781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9DB353CE-CC4B-DED3-27A9-A10609AA8B0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30C734D-9B4F-C4AD-C89E-BE8C74220502}"/>
              </a:ext>
            </a:extLst>
          </p:cNvPr>
          <p:cNvSpPr txBox="1">
            <a:spLocks noGrp="1"/>
          </p:cNvSpPr>
          <p:nvPr>
            <p:ph type="title"/>
          </p:nvPr>
        </p:nvSpPr>
        <p:spPr>
          <a:xfrm>
            <a:off x="723630" y="-202270"/>
            <a:ext cx="3240741" cy="1846935"/>
          </a:xfrm>
          <a:prstGeom prst="rect">
            <a:avLst/>
          </a:prstGeom>
        </p:spPr>
        <p:txBody>
          <a:bodyPr spcFirstLastPara="1" wrap="square" lIns="91425" tIns="91425" rIns="91425" bIns="91425" anchor="b" anchorCtr="0">
            <a:noAutofit/>
          </a:bodyPr>
          <a:lstStyle/>
          <a:p>
            <a:r>
              <a:rPr lang="en-IN" sz="2400"/>
              <a:t>Project Overview:</a:t>
            </a:r>
            <a:br>
              <a:rPr lang="en-IN" sz="3600">
                <a:solidFill>
                  <a:schemeClr val="dk1"/>
                </a:solidFill>
                <a:latin typeface="Figtree Black"/>
                <a:ea typeface="Figtree Black"/>
                <a:cs typeface="Figtree Black"/>
                <a:sym typeface="Figtree Black"/>
              </a:rPr>
            </a:br>
            <a:endParaRPr sz="3600"/>
          </a:p>
        </p:txBody>
      </p:sp>
      <p:sp>
        <p:nvSpPr>
          <p:cNvPr id="2" name="TextBox 1">
            <a:extLst>
              <a:ext uri="{FF2B5EF4-FFF2-40B4-BE49-F238E27FC236}">
                <a16:creationId xmlns:a16="http://schemas.microsoft.com/office/drawing/2014/main" id="{BB88E71F-99F4-5D59-C8AD-294E2EE42B07}"/>
              </a:ext>
            </a:extLst>
          </p:cNvPr>
          <p:cNvSpPr txBox="1"/>
          <p:nvPr/>
        </p:nvSpPr>
        <p:spPr>
          <a:xfrm>
            <a:off x="954293" y="1110993"/>
            <a:ext cx="6861048" cy="4031873"/>
          </a:xfrm>
          <a:prstGeom prst="rect">
            <a:avLst/>
          </a:prstGeom>
          <a:noFill/>
        </p:spPr>
        <p:txBody>
          <a:bodyPr wrap="square" rtlCol="0">
            <a:spAutoFit/>
          </a:bodyPr>
          <a:lstStyle/>
          <a:p>
            <a:r>
              <a:rPr lang="en-US" sz="1600"/>
              <a:t>The project focuses on analyzing household energy usage using a dataset containing minute-level data on power consumption, voltage, current intensity, and appliance-specific usage.</a:t>
            </a:r>
          </a:p>
          <a:p>
            <a:r>
              <a:rPr lang="en-US" sz="1600" b="1"/>
              <a:t>Key Milestones:</a:t>
            </a:r>
          </a:p>
          <a:p>
            <a:pPr>
              <a:buFont typeface="Arial" panose="020B0604020202020204" pitchFamily="34" charset="0"/>
              <a:buChar char="•"/>
            </a:pPr>
            <a:r>
              <a:rPr lang="en-US" sz="1600" b="1"/>
              <a:t>Data Exploration:</a:t>
            </a:r>
            <a:r>
              <a:rPr lang="en-US" sz="1600"/>
              <a:t> Investigated dataset structure and addressed missing values.</a:t>
            </a:r>
          </a:p>
          <a:p>
            <a:pPr>
              <a:buFont typeface="Arial" panose="020B0604020202020204" pitchFamily="34" charset="0"/>
              <a:buChar char="•"/>
            </a:pPr>
            <a:r>
              <a:rPr lang="en-US" sz="1600" b="1"/>
              <a:t>Visualization &amp; Feature Encoding:</a:t>
            </a:r>
            <a:r>
              <a:rPr lang="en-US" sz="1600"/>
              <a:t> Analyzed trends and incorporated time-based features.</a:t>
            </a:r>
          </a:p>
          <a:p>
            <a:pPr>
              <a:buFont typeface="Arial" panose="020B0604020202020204" pitchFamily="34" charset="0"/>
              <a:buChar char="•"/>
            </a:pPr>
            <a:r>
              <a:rPr lang="en-US" sz="1600" b="1"/>
              <a:t>Model Development:</a:t>
            </a:r>
            <a:r>
              <a:rPr lang="en-US" sz="1600"/>
              <a:t> Built regression models to evaluate energy consumption patterns.</a:t>
            </a:r>
          </a:p>
          <a:p>
            <a:pPr>
              <a:buFont typeface="Arial" panose="020B0604020202020204" pitchFamily="34" charset="0"/>
              <a:buChar char="•"/>
            </a:pPr>
            <a:r>
              <a:rPr lang="en-US" sz="1600" b="1"/>
              <a:t>Forecasting:</a:t>
            </a:r>
            <a:r>
              <a:rPr lang="en-US" sz="1600"/>
              <a:t> Predicted future energy consumption using ARIMA and Prophet models.</a:t>
            </a:r>
          </a:p>
          <a:p>
            <a:r>
              <a:rPr lang="en-US" sz="1600" b="1"/>
              <a:t>Outcome:</a:t>
            </a:r>
          </a:p>
          <a:p>
            <a:pPr>
              <a:buFont typeface="Arial" panose="020B0604020202020204" pitchFamily="34" charset="0"/>
              <a:buChar char="•"/>
            </a:pPr>
            <a:r>
              <a:rPr lang="en-US" sz="1600"/>
              <a:t>Provided valuable insights into energy consumption patterns and developed models for accurate forecasting.</a:t>
            </a:r>
          </a:p>
          <a:p>
            <a:endParaRPr lang="en-IN" sz="1600"/>
          </a:p>
        </p:txBody>
      </p:sp>
    </p:spTree>
    <p:extLst>
      <p:ext uri="{BB962C8B-B14F-4D97-AF65-F5344CB8AC3E}">
        <p14:creationId xmlns:p14="http://schemas.microsoft.com/office/powerpoint/2010/main" val="414050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28">
          <a:extLst>
            <a:ext uri="{FF2B5EF4-FFF2-40B4-BE49-F238E27FC236}">
              <a16:creationId xmlns:a16="http://schemas.microsoft.com/office/drawing/2014/main" id="{6994CB8B-C71C-BCFF-DBC1-C2C40023A0F7}"/>
            </a:ext>
          </a:extLst>
        </p:cNvPr>
        <p:cNvGrpSpPr/>
        <p:nvPr/>
      </p:nvGrpSpPr>
      <p:grpSpPr>
        <a:xfrm>
          <a:off x="0" y="0"/>
          <a:ext cx="0" cy="0"/>
          <a:chOff x="0" y="0"/>
          <a:chExt cx="0" cy="0"/>
        </a:xfrm>
      </p:grpSpPr>
      <p:sp>
        <p:nvSpPr>
          <p:cNvPr id="329" name="Google Shape;329;p36">
            <a:extLst>
              <a:ext uri="{FF2B5EF4-FFF2-40B4-BE49-F238E27FC236}">
                <a16:creationId xmlns:a16="http://schemas.microsoft.com/office/drawing/2014/main" id="{F70E297C-CBBC-E35E-167C-94A369290B55}"/>
              </a:ext>
            </a:extLst>
          </p:cNvPr>
          <p:cNvSpPr txBox="1">
            <a:spLocks noGrp="1"/>
          </p:cNvSpPr>
          <p:nvPr>
            <p:ph type="title"/>
          </p:nvPr>
        </p:nvSpPr>
        <p:spPr>
          <a:xfrm>
            <a:off x="2116766" y="175410"/>
            <a:ext cx="10582939" cy="3230076"/>
          </a:xfrm>
          <a:prstGeom prst="rect">
            <a:avLst/>
          </a:prstGeom>
        </p:spPr>
        <p:txBody>
          <a:bodyPr spcFirstLastPara="1" wrap="square" lIns="91425" tIns="91425" rIns="91425" bIns="91425" anchor="b" anchorCtr="0">
            <a:noAutofit/>
          </a:bodyPr>
          <a:lstStyle/>
          <a:p>
            <a:r>
              <a:rPr lang="en-IN" sz="5400">
                <a:solidFill>
                  <a:schemeClr val="dk1"/>
                </a:solidFill>
                <a:latin typeface="Figtree Black"/>
                <a:ea typeface="Figtree Black"/>
                <a:cs typeface="Figtree Black"/>
                <a:sym typeface="Figtree Black"/>
              </a:rPr>
              <a:t>Milestone 1:</a:t>
            </a:r>
            <a:br>
              <a:rPr lang="en-IN" sz="5400" u="sng">
                <a:solidFill>
                  <a:schemeClr val="dk1"/>
                </a:solidFill>
                <a:latin typeface="Figtree Black"/>
                <a:ea typeface="Figtree Black"/>
                <a:cs typeface="Figtree Black"/>
                <a:sym typeface="Figtree Black"/>
              </a:rPr>
            </a:br>
            <a:endParaRPr/>
          </a:p>
        </p:txBody>
      </p:sp>
      <p:sp>
        <p:nvSpPr>
          <p:cNvPr id="331" name="Google Shape;331;p36">
            <a:extLst>
              <a:ext uri="{FF2B5EF4-FFF2-40B4-BE49-F238E27FC236}">
                <a16:creationId xmlns:a16="http://schemas.microsoft.com/office/drawing/2014/main" id="{A4AC2027-AD72-635E-0B10-D25B49E47D50}"/>
              </a:ext>
            </a:extLst>
          </p:cNvPr>
          <p:cNvSpPr txBox="1">
            <a:spLocks noGrp="1"/>
          </p:cNvSpPr>
          <p:nvPr>
            <p:ph type="title" idx="2"/>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 name="TextBox 1">
            <a:extLst>
              <a:ext uri="{FF2B5EF4-FFF2-40B4-BE49-F238E27FC236}">
                <a16:creationId xmlns:a16="http://schemas.microsoft.com/office/drawing/2014/main" id="{E1BADCC3-3E1D-2CCC-0138-A55D324760AA}"/>
              </a:ext>
            </a:extLst>
          </p:cNvPr>
          <p:cNvSpPr txBox="1"/>
          <p:nvPr/>
        </p:nvSpPr>
        <p:spPr>
          <a:xfrm>
            <a:off x="2508575" y="2476500"/>
            <a:ext cx="5013960" cy="338554"/>
          </a:xfrm>
          <a:prstGeom prst="rect">
            <a:avLst/>
          </a:prstGeom>
          <a:noFill/>
        </p:spPr>
        <p:txBody>
          <a:bodyPr wrap="square" rtlCol="0">
            <a:spAutoFit/>
          </a:bodyPr>
          <a:lstStyle/>
          <a:p>
            <a:r>
              <a:rPr lang="en-IN" sz="1600">
                <a:latin typeface="Figtree Black" panose="020B0604020202020204" charset="0"/>
              </a:rPr>
              <a:t>(BASIC DATA EXPLORATION)</a:t>
            </a:r>
          </a:p>
        </p:txBody>
      </p:sp>
    </p:spTree>
    <p:extLst>
      <p:ext uri="{BB962C8B-B14F-4D97-AF65-F5344CB8AC3E}">
        <p14:creationId xmlns:p14="http://schemas.microsoft.com/office/powerpoint/2010/main" val="4055706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9B064381-BBFB-1CBE-73E3-E369AE34FBD6}"/>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C1449A92-5B9A-3393-076F-D46AFC163F5C}"/>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Dataset Description:</a:t>
            </a:r>
            <a:endParaRPr/>
          </a:p>
        </p:txBody>
      </p:sp>
      <p:sp>
        <p:nvSpPr>
          <p:cNvPr id="1252" name="Google Shape;1252;p63">
            <a:extLst>
              <a:ext uri="{FF2B5EF4-FFF2-40B4-BE49-F238E27FC236}">
                <a16:creationId xmlns:a16="http://schemas.microsoft.com/office/drawing/2014/main" id="{C96CA943-1E25-0F4E-3AF9-AF19D2149492}"/>
              </a:ext>
            </a:extLst>
          </p:cNvPr>
          <p:cNvSpPr txBox="1">
            <a:spLocks noGrp="1"/>
          </p:cNvSpPr>
          <p:nvPr>
            <p:ph type="subTitle" idx="1"/>
          </p:nvPr>
        </p:nvSpPr>
        <p:spPr>
          <a:xfrm>
            <a:off x="592150" y="1092071"/>
            <a:ext cx="6350256" cy="2713240"/>
          </a:xfrm>
          <a:prstGeom prst="rect">
            <a:avLst/>
          </a:prstGeom>
        </p:spPr>
        <p:txBody>
          <a:bodyPr spcFirstLastPara="1" wrap="square" lIns="91425" tIns="91425" rIns="91425" bIns="91425" anchor="t" anchorCtr="0">
            <a:noAutofit/>
          </a:bodyPr>
          <a:lstStyle/>
          <a:p>
            <a:r>
              <a:rPr lang="en-US" b="1"/>
              <a:t>Key Features:</a:t>
            </a:r>
          </a:p>
          <a:p>
            <a:pPr>
              <a:buFont typeface="Arial" panose="020B0604020202020204" pitchFamily="34" charset="0"/>
              <a:buChar char="•"/>
            </a:pPr>
            <a:r>
              <a:rPr lang="en-US" b="1"/>
              <a:t>Global Active Power:</a:t>
            </a:r>
            <a:r>
              <a:rPr lang="en-US"/>
              <a:t> Total energy consumed in active power.</a:t>
            </a:r>
          </a:p>
          <a:p>
            <a:pPr>
              <a:buFont typeface="Arial" panose="020B0604020202020204" pitchFamily="34" charset="0"/>
              <a:buChar char="•"/>
            </a:pPr>
            <a:r>
              <a:rPr lang="en-US" b="1"/>
              <a:t>Global Reactive Power:</a:t>
            </a:r>
            <a:r>
              <a:rPr lang="en-US"/>
              <a:t> Energy required to sustain electric and magnetic fields.</a:t>
            </a:r>
          </a:p>
          <a:p>
            <a:pPr>
              <a:buFont typeface="Arial" panose="020B0604020202020204" pitchFamily="34" charset="0"/>
              <a:buChar char="•"/>
            </a:pPr>
            <a:r>
              <a:rPr lang="en-US" b="1"/>
              <a:t>Voltage:</a:t>
            </a:r>
            <a:r>
              <a:rPr lang="en-US"/>
              <a:t> Voltage of the household power supply.</a:t>
            </a:r>
          </a:p>
          <a:p>
            <a:pPr>
              <a:buFont typeface="Arial" panose="020B0604020202020204" pitchFamily="34" charset="0"/>
              <a:buChar char="•"/>
            </a:pPr>
            <a:r>
              <a:rPr lang="en-US" b="1"/>
              <a:t>Global Intensity:</a:t>
            </a:r>
            <a:r>
              <a:rPr lang="en-US"/>
              <a:t> Combined current intensity of the household.</a:t>
            </a:r>
          </a:p>
          <a:p>
            <a:pPr>
              <a:buFont typeface="Arial" panose="020B0604020202020204" pitchFamily="34" charset="0"/>
              <a:buChar char="•"/>
            </a:pPr>
            <a:r>
              <a:rPr lang="en-US" b="1"/>
              <a:t>Sub-metering 1, 2, 3:</a:t>
            </a:r>
            <a:r>
              <a:rPr lang="en-US"/>
              <a:t> Energy consumption by lighting systems, HVAC (heating, ventilation, and air conditioning), and kitchen appliances.</a:t>
            </a:r>
          </a:p>
          <a:p>
            <a:r>
              <a:rPr lang="en-US" b="1"/>
              <a:t>Dataset Size:</a:t>
            </a:r>
          </a:p>
          <a:p>
            <a:pPr>
              <a:buFont typeface="Arial" panose="020B0604020202020204" pitchFamily="34" charset="0"/>
              <a:buChar char="•"/>
            </a:pPr>
            <a:r>
              <a:rPr lang="en-US" b="1"/>
              <a:t>Rows:</a:t>
            </a:r>
            <a:r>
              <a:rPr lang="en-US"/>
              <a:t> 1,200,000</a:t>
            </a:r>
          </a:p>
          <a:p>
            <a:pPr>
              <a:buFont typeface="Arial" panose="020B0604020202020204" pitchFamily="34" charset="0"/>
              <a:buChar char="•"/>
            </a:pPr>
            <a:r>
              <a:rPr lang="en-US" b="1"/>
              <a:t>Columns:</a:t>
            </a:r>
            <a:r>
              <a:rPr lang="en-US"/>
              <a:t> 7</a:t>
            </a:r>
          </a:p>
          <a:p>
            <a:pPr>
              <a:buFont typeface="Arial" panose="020B0604020202020204" pitchFamily="34" charset="0"/>
              <a:buChar char="•"/>
            </a:pPr>
            <a:endParaRPr lang="en-US"/>
          </a:p>
        </p:txBody>
      </p:sp>
    </p:spTree>
    <p:extLst>
      <p:ext uri="{BB962C8B-B14F-4D97-AF65-F5344CB8AC3E}">
        <p14:creationId xmlns:p14="http://schemas.microsoft.com/office/powerpoint/2010/main" val="1604380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DE54B963-25CA-40BA-D7E4-108036B536BD}"/>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A9553260-11FB-83AF-28DC-41C182C7C736}"/>
              </a:ext>
            </a:extLst>
          </p:cNvPr>
          <p:cNvSpPr txBox="1">
            <a:spLocks noGrp="1"/>
          </p:cNvSpPr>
          <p:nvPr>
            <p:ph type="title"/>
          </p:nvPr>
        </p:nvSpPr>
        <p:spPr>
          <a:xfrm>
            <a:off x="278573" y="2702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a:t>Initial Data Analysis:</a:t>
            </a:r>
            <a:endParaRPr/>
          </a:p>
        </p:txBody>
      </p:sp>
      <p:sp>
        <p:nvSpPr>
          <p:cNvPr id="2" name="Rectangle 1">
            <a:extLst>
              <a:ext uri="{FF2B5EF4-FFF2-40B4-BE49-F238E27FC236}">
                <a16:creationId xmlns:a16="http://schemas.microsoft.com/office/drawing/2014/main" id="{557BD7F2-784F-EE88-8477-9E3A84A9DB01}"/>
              </a:ext>
            </a:extLst>
          </p:cNvPr>
          <p:cNvSpPr>
            <a:spLocks noChangeArrowheads="1"/>
          </p:cNvSpPr>
          <p:nvPr/>
        </p:nvSpPr>
        <p:spPr bwMode="auto">
          <a:xfrm>
            <a:off x="0" y="-9927"/>
            <a:ext cx="184731"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A2CF279-7C1D-79A2-7267-7DF1834A00EE}"/>
              </a:ext>
            </a:extLst>
          </p:cNvPr>
          <p:cNvSpPr>
            <a:spLocks noGrp="1" noChangeArrowheads="1"/>
          </p:cNvSpPr>
          <p:nvPr>
            <p:ph type="subTitle" idx="1"/>
          </p:nvPr>
        </p:nvSpPr>
        <p:spPr bwMode="auto">
          <a:xfrm>
            <a:off x="278573" y="842913"/>
            <a:ext cx="6741427" cy="435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7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 Displays the first 5 rows of the dataset, giving an overview of its structure and variables.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err="1">
                <a:ln>
                  <a:noFill/>
                </a:ln>
                <a:solidFill>
                  <a:schemeClr val="tx1"/>
                </a:solidFill>
                <a:effectLst/>
                <a:latin typeface="Arial" panose="020B0604020202020204" pitchFamily="34" charset="0"/>
              </a:rPr>
              <a:t>df.shape</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800" b="0" i="0" u="none" strike="noStrike" cap="none" normalizeH="0" baseline="0">
                <a:ln>
                  <a:noFill/>
                </a:ln>
                <a:solidFill>
                  <a:schemeClr val="tx1"/>
                </a:solidFill>
                <a:effectLst/>
                <a:latin typeface="Arial" panose="020B0604020202020204" pitchFamily="34" charset="0"/>
              </a:rPr>
              <a:t> Indicates the dataset dimensions, with over 2 million rows and 9 columns, providing insights into its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df.info():</a:t>
            </a:r>
            <a:r>
              <a:rPr kumimoji="0" lang="en-US" altLang="en-US" sz="1800" b="0" i="0" u="none" strike="noStrike" cap="none" normalizeH="0" baseline="0">
                <a:ln>
                  <a:noFill/>
                </a:ln>
                <a:solidFill>
                  <a:schemeClr val="tx1"/>
                </a:solidFill>
                <a:effectLst/>
                <a:latin typeface="Arial" panose="020B0604020202020204" pitchFamily="34" charset="0"/>
              </a:rPr>
              <a:t> Summarizes the dataset, revealing that most features are of type 'object' except for 'Sub_metering_3,' which is numeric.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These functions are crucial for understanding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err="1">
                <a:ln>
                  <a:noFill/>
                </a:ln>
                <a:solidFill>
                  <a:schemeClr val="tx1"/>
                </a:solidFill>
                <a:effectLst/>
                <a:latin typeface="Arial" panose="020B0604020202020204" pitchFamily="34" charset="0"/>
              </a:rPr>
              <a:t>df.head</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800" b="0" i="0" u="none" strike="noStrike" cap="none" normalizeH="0" baseline="0">
                <a:ln>
                  <a:noFill/>
                </a:ln>
                <a:solidFill>
                  <a:schemeClr val="tx1"/>
                </a:solidFill>
                <a:effectLst/>
                <a:latin typeface="Arial" panose="020B0604020202020204" pitchFamily="34" charset="0"/>
              </a:rPr>
              <a:t> Provides a snapshot of the data structure and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err="1">
                <a:ln>
                  <a:noFill/>
                </a:ln>
                <a:solidFill>
                  <a:schemeClr val="tx1"/>
                </a:solidFill>
                <a:effectLst/>
                <a:latin typeface="Arial" panose="020B0604020202020204" pitchFamily="34" charset="0"/>
              </a:rPr>
              <a:t>df.shape</a:t>
            </a:r>
            <a:r>
              <a:rPr kumimoji="0" lang="en-US" altLang="en-US" sz="1800" b="1" i="0" u="none" strike="noStrike" cap="none" normalizeH="0" baseline="0">
                <a:ln>
                  <a:noFill/>
                </a:ln>
                <a:solidFill>
                  <a:schemeClr val="tx1"/>
                </a:solidFill>
                <a:effectLst/>
                <a:latin typeface="Arial" panose="020B0604020202020204" pitchFamily="34" charset="0"/>
              </a:rPr>
              <a:t>:</a:t>
            </a:r>
            <a:r>
              <a:rPr kumimoji="0" lang="en-US" altLang="en-US" sz="1800" b="0" i="0" u="none" strike="noStrike" cap="none" normalizeH="0" baseline="0">
                <a:ln>
                  <a:noFill/>
                </a:ln>
                <a:solidFill>
                  <a:schemeClr val="tx1"/>
                </a:solidFill>
                <a:effectLst/>
                <a:latin typeface="Arial" panose="020B0604020202020204" pitchFamily="34" charset="0"/>
              </a:rPr>
              <a:t> Helps assess the dataset's size by showing its number of rows and columns.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df.info():</a:t>
            </a:r>
            <a:r>
              <a:rPr kumimoji="0" lang="en-US" altLang="en-US" sz="1800" b="0" i="0" u="none" strike="noStrike" cap="none" normalizeH="0" baseline="0">
                <a:ln>
                  <a:noFill/>
                </a:ln>
                <a:solidFill>
                  <a:schemeClr val="tx1"/>
                </a:solidFill>
                <a:effectLst/>
                <a:latin typeface="Arial" panose="020B0604020202020204" pitchFamily="34" charset="0"/>
              </a:rPr>
              <a:t> Highlights data types, the count of non-null values, and potential areas requiring type conversions or cleaning.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5721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0">
          <a:extLst>
            <a:ext uri="{FF2B5EF4-FFF2-40B4-BE49-F238E27FC236}">
              <a16:creationId xmlns:a16="http://schemas.microsoft.com/office/drawing/2014/main" id="{F4F52EB3-69A2-8814-D294-532B18A10A14}"/>
            </a:ext>
          </a:extLst>
        </p:cNvPr>
        <p:cNvGrpSpPr/>
        <p:nvPr/>
      </p:nvGrpSpPr>
      <p:grpSpPr>
        <a:xfrm>
          <a:off x="0" y="0"/>
          <a:ext cx="0" cy="0"/>
          <a:chOff x="0" y="0"/>
          <a:chExt cx="0" cy="0"/>
        </a:xfrm>
      </p:grpSpPr>
      <p:sp>
        <p:nvSpPr>
          <p:cNvPr id="1251" name="Google Shape;1251;p63">
            <a:extLst>
              <a:ext uri="{FF2B5EF4-FFF2-40B4-BE49-F238E27FC236}">
                <a16:creationId xmlns:a16="http://schemas.microsoft.com/office/drawing/2014/main" id="{79331E31-C34A-8665-D022-406907BA1474}"/>
              </a:ext>
            </a:extLst>
          </p:cNvPr>
          <p:cNvSpPr txBox="1">
            <a:spLocks noGrp="1"/>
          </p:cNvSpPr>
          <p:nvPr>
            <p:ph type="title"/>
          </p:nvPr>
        </p:nvSpPr>
        <p:spPr>
          <a:xfrm>
            <a:off x="519638" y="356613"/>
            <a:ext cx="7708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Analysis and Handling of Missing Data </a:t>
            </a:r>
            <a:r>
              <a:rPr lang="en-IN"/>
              <a:t>:</a:t>
            </a:r>
            <a:endParaRPr/>
          </a:p>
        </p:txBody>
      </p:sp>
      <p:sp>
        <p:nvSpPr>
          <p:cNvPr id="2" name="Subtitle 1">
            <a:extLst>
              <a:ext uri="{FF2B5EF4-FFF2-40B4-BE49-F238E27FC236}">
                <a16:creationId xmlns:a16="http://schemas.microsoft.com/office/drawing/2014/main" id="{F063739B-31D1-50A1-CF31-811A55F71447}"/>
              </a:ext>
            </a:extLst>
          </p:cNvPr>
          <p:cNvSpPr>
            <a:spLocks noGrp="1" noChangeArrowheads="1"/>
          </p:cNvSpPr>
          <p:nvPr>
            <p:ph type="subTitle" idx="1"/>
          </p:nvPr>
        </p:nvSpPr>
        <p:spPr bwMode="auto">
          <a:xfrm>
            <a:off x="618112" y="1295318"/>
            <a:ext cx="569976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Missing data was detected and managed through various approaches. For columns with missing values, gaps were filled using default values like zero, the mean, or the median of the respective columns. In some cases, rows with missing data were removed to maintain the dataset's cleanliness and accuracy. These actions were crucial in preparing the data for more in-depth analysis and model development.</a:t>
            </a:r>
          </a:p>
        </p:txBody>
      </p:sp>
    </p:spTree>
    <p:extLst>
      <p:ext uri="{BB962C8B-B14F-4D97-AF65-F5344CB8AC3E}">
        <p14:creationId xmlns:p14="http://schemas.microsoft.com/office/powerpoint/2010/main" val="267089289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0</TotalTime>
  <Words>2890</Words>
  <Application>Microsoft Office PowerPoint</Application>
  <PresentationFormat>On-screen Show (16:9)</PresentationFormat>
  <Paragraphs>319</Paragraphs>
  <Slides>40</Slides>
  <Notes>38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Hanken Grotesk</vt:lpstr>
      <vt:lpstr>Trebuchet MS</vt:lpstr>
      <vt:lpstr>Wingdings 3</vt:lpstr>
      <vt:lpstr>Consolas</vt:lpstr>
      <vt:lpstr>Arial</vt:lpstr>
      <vt:lpstr>Lato</vt:lpstr>
      <vt:lpstr>Figtree Black</vt:lpstr>
      <vt:lpstr>Facet</vt:lpstr>
      <vt:lpstr>ENERGY CONSUMPTION AND PREDICTION:</vt:lpstr>
      <vt:lpstr>Contents:</vt:lpstr>
      <vt:lpstr>Dataset: </vt:lpstr>
      <vt:lpstr>Project Objective: </vt:lpstr>
      <vt:lpstr>Project Overview: </vt:lpstr>
      <vt:lpstr>Milestone 1: </vt:lpstr>
      <vt:lpstr>Dataset Description:</vt:lpstr>
      <vt:lpstr>Initial Data Analysis:</vt:lpstr>
      <vt:lpstr>Analysis and Handling of Missing Data :</vt:lpstr>
      <vt:lpstr>Data Visualization and Key Insights :</vt:lpstr>
      <vt:lpstr>Analysis:</vt:lpstr>
      <vt:lpstr>Milestone 2: </vt:lpstr>
      <vt:lpstr>Process:</vt:lpstr>
      <vt:lpstr>Average Active consumption over years:</vt:lpstr>
      <vt:lpstr>Feature Engineering - Sunlight:</vt:lpstr>
      <vt:lpstr>Plots:</vt:lpstr>
      <vt:lpstr>Graphical Insights into Power Consumption:  </vt:lpstr>
      <vt:lpstr>Graphical Insights into Power Consumption: </vt:lpstr>
      <vt:lpstr>Analysis and Recommendations:</vt:lpstr>
      <vt:lpstr>Analysis and Recommendations: </vt:lpstr>
      <vt:lpstr>Milestone 3: </vt:lpstr>
      <vt:lpstr>Regression Models Overview:</vt:lpstr>
      <vt:lpstr>Training and Testing:</vt:lpstr>
      <vt:lpstr>Performance Metrics:</vt:lpstr>
      <vt:lpstr>Milestone 4: </vt:lpstr>
      <vt:lpstr>Introduction to Time Series Forecasting:</vt:lpstr>
      <vt:lpstr>ARIMA Model:</vt:lpstr>
      <vt:lpstr>Steps to Implement ARIMA:</vt:lpstr>
      <vt:lpstr>Prophet Model:</vt:lpstr>
      <vt:lpstr>Steps to Implement Prophet:</vt:lpstr>
      <vt:lpstr>Component Analysis from Prophet Model:</vt:lpstr>
      <vt:lpstr>Plots from Prophet Model:</vt:lpstr>
      <vt:lpstr>Mathematical Skeleton of the Models:</vt:lpstr>
      <vt:lpstr>Model Evaluation:</vt:lpstr>
      <vt:lpstr>Regression Models:</vt:lpstr>
      <vt:lpstr>Insights (Regression Models):</vt:lpstr>
      <vt:lpstr>Results and Comparison (ARIMA and Prophet):</vt:lpstr>
      <vt:lpstr>Conclusion: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Gnana Nawin T</dc:creator>
  <cp:lastModifiedBy>Siri pavan</cp:lastModifiedBy>
  <cp:revision>119</cp:revision>
  <dcterms:modified xsi:type="dcterms:W3CDTF">2024-11-26T17:12:34Z</dcterms:modified>
</cp:coreProperties>
</file>