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9" r:id="rId13"/>
    <p:sldId id="270" r:id="rId14"/>
    <p:sldId id="267" r:id="rId15"/>
    <p:sldId id="268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3E83D-6C49-4567-9BB8-53A39CDE5287}" type="datetimeFigureOut">
              <a:rPr lang="en-US" smtClean="0"/>
              <a:t>4/4/2016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E985B6BE-0ADF-47ED-8F9E-44812F86E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392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3E83D-6C49-4567-9BB8-53A39CDE5287}" type="datetimeFigureOut">
              <a:rPr lang="en-US" smtClean="0"/>
              <a:t>4/4/2016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985B6BE-0ADF-47ED-8F9E-44812F86E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726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3E83D-6C49-4567-9BB8-53A39CDE5287}" type="datetimeFigureOut">
              <a:rPr lang="en-US" smtClean="0"/>
              <a:t>4/4/2016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985B6BE-0ADF-47ED-8F9E-44812F86EC09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682108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3E83D-6C49-4567-9BB8-53A39CDE5287}" type="datetimeFigureOut">
              <a:rPr lang="en-US" smtClean="0"/>
              <a:t>4/4/2016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985B6BE-0ADF-47ED-8F9E-44812F86E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7660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3E83D-6C49-4567-9BB8-53A39CDE5287}" type="datetimeFigureOut">
              <a:rPr lang="en-US" smtClean="0"/>
              <a:t>4/4/2016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985B6BE-0ADF-47ED-8F9E-44812F86EC09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813688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3E83D-6C49-4567-9BB8-53A39CDE5287}" type="datetimeFigureOut">
              <a:rPr lang="en-US" smtClean="0"/>
              <a:t>4/4/2016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985B6BE-0ADF-47ED-8F9E-44812F86E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5698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3E83D-6C49-4567-9BB8-53A39CDE5287}" type="datetimeFigureOut">
              <a:rPr lang="en-US" smtClean="0"/>
              <a:t>4/4/2016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5B6BE-0ADF-47ED-8F9E-44812F86E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0425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3E83D-6C49-4567-9BB8-53A39CDE5287}" type="datetimeFigureOut">
              <a:rPr lang="en-US" smtClean="0"/>
              <a:t>4/4/2016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5B6BE-0ADF-47ED-8F9E-44812F86E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996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3E83D-6C49-4567-9BB8-53A39CDE5287}" type="datetimeFigureOut">
              <a:rPr lang="en-US" smtClean="0"/>
              <a:t>4/4/2016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5B6BE-0ADF-47ED-8F9E-44812F86E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751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3E83D-6C49-4567-9BB8-53A39CDE5287}" type="datetimeFigureOut">
              <a:rPr lang="en-US" smtClean="0"/>
              <a:t>4/4/2016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985B6BE-0ADF-47ED-8F9E-44812F86E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824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3E83D-6C49-4567-9BB8-53A39CDE5287}" type="datetimeFigureOut">
              <a:rPr lang="en-US" smtClean="0"/>
              <a:t>4/4/2016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985B6BE-0ADF-47ED-8F9E-44812F86E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071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3E83D-6C49-4567-9BB8-53A39CDE5287}" type="datetimeFigureOut">
              <a:rPr lang="en-US" smtClean="0"/>
              <a:t>4/4/2016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985B6BE-0ADF-47ED-8F9E-44812F86E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97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3E83D-6C49-4567-9BB8-53A39CDE5287}" type="datetimeFigureOut">
              <a:rPr lang="en-US" smtClean="0"/>
              <a:t>4/4/2016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5B6BE-0ADF-47ED-8F9E-44812F86E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852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3E83D-6C49-4567-9BB8-53A39CDE5287}" type="datetimeFigureOut">
              <a:rPr lang="en-US" smtClean="0"/>
              <a:t>4/4/2016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5B6BE-0ADF-47ED-8F9E-44812F86E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274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3E83D-6C49-4567-9BB8-53A39CDE5287}" type="datetimeFigureOut">
              <a:rPr lang="en-US" smtClean="0"/>
              <a:t>4/4/2016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5B6BE-0ADF-47ED-8F9E-44812F86E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40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3E83D-6C49-4567-9BB8-53A39CDE5287}" type="datetimeFigureOut">
              <a:rPr lang="en-US" smtClean="0"/>
              <a:t>4/4/2016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985B6BE-0ADF-47ED-8F9E-44812F86E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041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83E83D-6C49-4567-9BB8-53A39CDE5287}" type="datetimeFigureOut">
              <a:rPr lang="en-US" smtClean="0"/>
              <a:t>4/4/2016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E985B6BE-0ADF-47ED-8F9E-44812F86E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614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2" y="1565695"/>
            <a:ext cx="8915399" cy="2262781"/>
          </a:xfrm>
        </p:spPr>
        <p:txBody>
          <a:bodyPr>
            <a:normAutofit fontScale="90000"/>
          </a:bodyPr>
          <a:lstStyle/>
          <a:p>
            <a:r>
              <a:rPr lang="en-US" sz="4800" dirty="0" smtClean="0"/>
              <a:t>A Comparison Study:</a:t>
            </a:r>
            <a:br>
              <a:rPr lang="en-US" sz="4800" dirty="0" smtClean="0"/>
            </a:br>
            <a:r>
              <a:rPr lang="en-US" sz="4800" dirty="0" smtClean="0"/>
              <a:t>Fractal Image Compression and Wavelet Based </a:t>
            </a:r>
            <a:r>
              <a:rPr lang="en-US" sz="4800" dirty="0"/>
              <a:t>C</a:t>
            </a:r>
            <a:r>
              <a:rPr lang="en-US" sz="4800" dirty="0" smtClean="0"/>
              <a:t>ompression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lvl="3"/>
            <a:r>
              <a:rPr lang="en-US" sz="1800" dirty="0" smtClean="0"/>
              <a:t>									CSC 8260 Final Project</a:t>
            </a:r>
            <a:r>
              <a:rPr lang="en-US" sz="1400" dirty="0" smtClean="0"/>
              <a:t> </a:t>
            </a:r>
            <a:endParaRPr lang="en-US" sz="1400" dirty="0"/>
          </a:p>
          <a:p>
            <a:pPr lvl="3"/>
            <a:r>
              <a:rPr lang="en-US" sz="1400" dirty="0" smtClean="0"/>
              <a:t>				 			                       </a:t>
            </a:r>
            <a:r>
              <a:rPr lang="en-US" sz="1600" dirty="0" err="1" smtClean="0"/>
              <a:t>Kolluri</a:t>
            </a:r>
            <a:r>
              <a:rPr lang="en-US" sz="1600" dirty="0" smtClean="0"/>
              <a:t>, </a:t>
            </a:r>
            <a:r>
              <a:rPr lang="en-US" sz="1600" dirty="0" err="1" smtClean="0"/>
              <a:t>Navya</a:t>
            </a:r>
            <a:r>
              <a:rPr lang="en-US" sz="1600" dirty="0" smtClean="0"/>
              <a:t> </a:t>
            </a:r>
            <a:r>
              <a:rPr lang="en-US" sz="1600" dirty="0" err="1" smtClean="0"/>
              <a:t>Sree</a:t>
            </a:r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138729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5174" y="586595"/>
            <a:ext cx="8911687" cy="1266645"/>
          </a:xfrm>
        </p:spPr>
        <p:txBody>
          <a:bodyPr>
            <a:normAutofit/>
          </a:bodyPr>
          <a:lstStyle/>
          <a:p>
            <a:r>
              <a:rPr lang="en-US" sz="3000" dirty="0" smtClean="0"/>
              <a:t>Wavelet compression technique</a:t>
            </a:r>
            <a:endParaRPr lang="en-US" sz="3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06403" y="1488117"/>
            <a:ext cx="7277100" cy="21526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06403" y="3838755"/>
            <a:ext cx="72771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compression technique has 3 steps</a:t>
            </a:r>
          </a:p>
          <a:p>
            <a:pPr marL="342900" indent="-342900">
              <a:buAutoNum type="arabicPeriod"/>
            </a:pPr>
            <a:r>
              <a:rPr lang="en-US" dirty="0" smtClean="0"/>
              <a:t>Transform</a:t>
            </a:r>
          </a:p>
          <a:p>
            <a:pPr marL="342900" indent="-342900">
              <a:buAutoNum type="arabicPeriod"/>
            </a:pPr>
            <a:r>
              <a:rPr lang="en-US" dirty="0" smtClean="0"/>
              <a:t>Quantize</a:t>
            </a:r>
          </a:p>
          <a:p>
            <a:pPr marL="342900" indent="-342900">
              <a:buAutoNum type="arabicPeriod"/>
            </a:pPr>
            <a:r>
              <a:rPr lang="en-US" dirty="0" smtClean="0"/>
              <a:t>Encode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358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Embedded </a:t>
            </a:r>
            <a:r>
              <a:rPr lang="en-US" dirty="0" err="1" smtClean="0"/>
              <a:t>Zerotree</a:t>
            </a:r>
            <a:r>
              <a:rPr lang="en-US" dirty="0" smtClean="0"/>
              <a:t> Wavelet algorithm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830087" y="1452114"/>
            <a:ext cx="8915400" cy="247290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EZW scans through the wavelet coefficients in zig-zag pattern.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Embedded encoding is used for quantization in that algorithm which is called bit-plane coding.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prediction of the absence of significant information across scales by exploiting the self-similarity inherent in images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zero tree is a quad tree with no significant elements in the child nodes.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8118" y="3631720"/>
            <a:ext cx="3394686" cy="247290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135756" y="6258513"/>
            <a:ext cx="36058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10 band wavelet decomposition</a:t>
            </a:r>
            <a:endParaRPr lang="en-US" sz="16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2777" y="3663905"/>
            <a:ext cx="3220619" cy="236362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052777" y="6258513"/>
            <a:ext cx="29329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Datastructure</a:t>
            </a:r>
            <a:r>
              <a:rPr lang="en-US" sz="1600" dirty="0" smtClean="0"/>
              <a:t> of EZW coder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041710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0639" y="1460739"/>
            <a:ext cx="8915400" cy="3777622"/>
          </a:xfrm>
        </p:spPr>
        <p:txBody>
          <a:bodyPr/>
          <a:lstStyle/>
          <a:p>
            <a:r>
              <a:rPr lang="en-US" dirty="0" smtClean="0"/>
              <a:t>Each root node in the quad tree is associated with one of the following codes.</a:t>
            </a:r>
          </a:p>
          <a:p>
            <a:r>
              <a:rPr lang="en-US" dirty="0" smtClean="0"/>
              <a:t>Significant Coefficient: Given a threshold T, if a given coefficient is greater has magnitude greater than T then it is called significant coefficient.</a:t>
            </a:r>
          </a:p>
          <a:p>
            <a:r>
              <a:rPr lang="en-US" dirty="0" smtClean="0"/>
              <a:t>Significant Negative: Same as above but the sign for the coefficient is negative.</a:t>
            </a:r>
          </a:p>
          <a:p>
            <a:r>
              <a:rPr lang="en-US" dirty="0" smtClean="0"/>
              <a:t>Zero tree root: If the value of coefficient is less than Threshold . All its </a:t>
            </a:r>
            <a:r>
              <a:rPr lang="en-US" dirty="0" err="1" smtClean="0"/>
              <a:t>decendants</a:t>
            </a:r>
            <a:r>
              <a:rPr lang="en-US" dirty="0" smtClean="0"/>
              <a:t> have magnitude less than T. </a:t>
            </a:r>
          </a:p>
          <a:p>
            <a:r>
              <a:rPr lang="en-US" dirty="0" smtClean="0"/>
              <a:t>Isolated zero tree: If the coefficient itself is less than T but some of its coefficients are more than Threshold then it is called Isolated zero tree.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3973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345721"/>
            <a:ext cx="4553460" cy="4565501"/>
          </a:xfrm>
        </p:spPr>
        <p:txBody>
          <a:bodyPr/>
          <a:lstStyle/>
          <a:p>
            <a:r>
              <a:rPr lang="en-US" dirty="0" smtClean="0"/>
              <a:t>EZW is a progressive algorithm. We start with high value of Threshold and reduce it by half for every pass.</a:t>
            </a:r>
          </a:p>
          <a:p>
            <a:pPr marL="0" indent="0">
              <a:buNone/>
            </a:pPr>
            <a:r>
              <a:rPr lang="en-US" dirty="0" smtClean="0"/>
              <a:t>For the first pass:</a:t>
            </a:r>
          </a:p>
          <a:p>
            <a:pPr marL="0" indent="0">
              <a:buNone/>
            </a:pPr>
            <a:r>
              <a:rPr lang="en-US" dirty="0" smtClean="0"/>
              <a:t>T</a:t>
            </a:r>
            <a:r>
              <a:rPr lang="en-US" baseline="-25000" dirty="0" smtClean="0"/>
              <a:t>0</a:t>
            </a:r>
            <a:r>
              <a:rPr lang="en-US" dirty="0" smtClean="0"/>
              <a:t> = 2</a:t>
            </a:r>
            <a:r>
              <a:rPr lang="en-US" baseline="30000" dirty="0" smtClean="0"/>
              <a:t>|log2 26|</a:t>
            </a:r>
            <a:r>
              <a:rPr lang="en-US" baseline="-25000" dirty="0" smtClean="0"/>
              <a:t>  </a:t>
            </a:r>
            <a:r>
              <a:rPr lang="en-US" dirty="0" smtClean="0"/>
              <a:t>= 16 </a:t>
            </a:r>
          </a:p>
          <a:p>
            <a:r>
              <a:rPr lang="en-US" dirty="0" smtClean="0"/>
              <a:t>6&lt;16 -&gt;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all </a:t>
            </a:r>
            <a:r>
              <a:rPr lang="en-US" dirty="0" err="1" smtClean="0"/>
              <a:t>decendents</a:t>
            </a:r>
            <a:r>
              <a:rPr lang="en-US" dirty="0" smtClean="0"/>
              <a:t> of 6 &lt; 16 . Hence it is a zero tree.</a:t>
            </a:r>
          </a:p>
          <a:p>
            <a:r>
              <a:rPr lang="en-US" dirty="0" smtClean="0"/>
              <a:t>Similarly -7 and 7 are zero trees</a:t>
            </a:r>
          </a:p>
          <a:p>
            <a:r>
              <a:rPr lang="en-US" dirty="0" smtClean="0"/>
              <a:t>During the next pass T</a:t>
            </a:r>
            <a:r>
              <a:rPr lang="en-US" baseline="-25000" dirty="0" smtClean="0"/>
              <a:t>1</a:t>
            </a:r>
            <a:r>
              <a:rPr lang="en-US" dirty="0" smtClean="0"/>
              <a:t>= 16/2 and again the process is repeated.</a:t>
            </a:r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3801" y="1264555"/>
            <a:ext cx="3181350" cy="215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200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 for EZW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14048" y="1414733"/>
            <a:ext cx="7296110" cy="5286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097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5" y="1581510"/>
            <a:ext cx="8915400" cy="3777622"/>
          </a:xfrm>
        </p:spPr>
        <p:txBody>
          <a:bodyPr/>
          <a:lstStyle/>
          <a:p>
            <a:r>
              <a:rPr lang="en-US" dirty="0" smtClean="0"/>
              <a:t>FIC takes lot of time for encoding due to large number of comparisons.</a:t>
            </a:r>
          </a:p>
          <a:p>
            <a:r>
              <a:rPr lang="en-US" dirty="0" smtClean="0"/>
              <a:t>Wavelet based compression performs better than Fractal compression in most cases. But fractal compression can attain better resolution during compression</a:t>
            </a:r>
          </a:p>
          <a:p>
            <a:r>
              <a:rPr lang="en-US" dirty="0" smtClean="0"/>
              <a:t>Wavelet compression is a progressive transmissions as it improves the image for every pass. </a:t>
            </a:r>
          </a:p>
          <a:p>
            <a:r>
              <a:rPr lang="en-US" dirty="0" smtClean="0"/>
              <a:t>Compression ratio of wavelet compression is definitely better than Fractal compression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606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Jacquin</a:t>
            </a:r>
            <a:r>
              <a:rPr lang="en-US" dirty="0"/>
              <a:t>, A. E., "A novel fractal block-coding technique for </a:t>
            </a:r>
            <a:r>
              <a:rPr lang="en-US" dirty="0" smtClean="0"/>
              <a:t>digital images</a:t>
            </a:r>
            <a:r>
              <a:rPr lang="en-US" dirty="0"/>
              <a:t>". In Proceedings ICASSP-90 (IEEE International </a:t>
            </a:r>
            <a:r>
              <a:rPr lang="en-US" dirty="0" smtClean="0"/>
              <a:t>Conference on </a:t>
            </a:r>
            <a:r>
              <a:rPr lang="en-US" dirty="0"/>
              <a:t>Acoustics, Speech and Signal </a:t>
            </a:r>
            <a:r>
              <a:rPr lang="en-US" dirty="0" smtClean="0"/>
              <a:t>Processing.</a:t>
            </a:r>
          </a:p>
          <a:p>
            <a:r>
              <a:rPr lang="en-IN" i="1" dirty="0"/>
              <a:t>Yuval Fisher, Fractal Image Compression - Theory and Application, Springer-</a:t>
            </a:r>
            <a:r>
              <a:rPr lang="en-IN" i="1" dirty="0" err="1"/>
              <a:t>Verlag</a:t>
            </a:r>
            <a:r>
              <a:rPr lang="en-IN" i="1" dirty="0"/>
              <a:t>, ISBN 0-387-94211-4, </a:t>
            </a:r>
            <a:r>
              <a:rPr lang="en-IN" i="1" dirty="0" smtClean="0"/>
              <a:t>1994</a:t>
            </a:r>
          </a:p>
          <a:p>
            <a:r>
              <a:rPr lang="en-US" dirty="0"/>
              <a:t>M. C. </a:t>
            </a:r>
            <a:r>
              <a:rPr lang="en-US" dirty="0" err="1"/>
              <a:t>Pereyra</a:t>
            </a:r>
            <a:r>
              <a:rPr lang="en-US" dirty="0"/>
              <a:t> and L. A. Ward, Harmonic Analysis: From Fourier to Wavelets. </a:t>
            </a:r>
            <a:r>
              <a:rPr lang="en-US" dirty="0" err="1" smtClean="0"/>
              <a:t>Amer-ican</a:t>
            </a:r>
            <a:r>
              <a:rPr lang="en-US" dirty="0" smtClean="0"/>
              <a:t> </a:t>
            </a:r>
            <a:r>
              <a:rPr lang="en-US" dirty="0"/>
              <a:t>Mathematical Soc., 2012, vol. 63</a:t>
            </a:r>
            <a:r>
              <a:rPr lang="en-US" dirty="0" smtClean="0"/>
              <a:t>.</a:t>
            </a:r>
          </a:p>
          <a:p>
            <a:r>
              <a:rPr lang="en-US" dirty="0"/>
              <a:t>J. M. Shapiro, \Embedded image coding using </a:t>
            </a:r>
            <a:r>
              <a:rPr lang="en-US" dirty="0" err="1"/>
              <a:t>zerotrees</a:t>
            </a:r>
            <a:r>
              <a:rPr lang="en-US" dirty="0"/>
              <a:t> of wavelet </a:t>
            </a:r>
            <a:r>
              <a:rPr lang="en-US" dirty="0" err="1"/>
              <a:t>coecients</a:t>
            </a:r>
            <a:r>
              <a:rPr lang="en-US" dirty="0"/>
              <a:t>," </a:t>
            </a:r>
            <a:r>
              <a:rPr lang="en-US" dirty="0" smtClean="0"/>
              <a:t>Signal Processing</a:t>
            </a:r>
            <a:r>
              <a:rPr lang="en-US" dirty="0"/>
              <a:t>, IEEE Transactions on, vol. 41, no. 12, pp. 3445{3462, 1993.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421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 for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would describe the working of both the algorithms on different images and comparing the </a:t>
            </a:r>
            <a:r>
              <a:rPr lang="en-US" dirty="0" err="1" smtClean="0"/>
              <a:t>Mse</a:t>
            </a:r>
            <a:r>
              <a:rPr lang="en-US" dirty="0" smtClean="0"/>
              <a:t> with the original image. </a:t>
            </a:r>
          </a:p>
          <a:p>
            <a:r>
              <a:rPr lang="en-US" dirty="0" smtClean="0"/>
              <a:t>Comparing the time taken for each compression technique</a:t>
            </a:r>
          </a:p>
          <a:p>
            <a:r>
              <a:rPr lang="en-US" dirty="0" smtClean="0"/>
              <a:t>Comparing the compression ratios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9518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buzzkenya.com/wp-content/uploads/2014/02/question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8524" y="1086928"/>
            <a:ext cx="8418906" cy="4899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1160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Fractal Compression</a:t>
            </a:r>
          </a:p>
          <a:p>
            <a:r>
              <a:rPr lang="en-US" dirty="0" smtClean="0"/>
              <a:t>Collage Theorem</a:t>
            </a:r>
          </a:p>
          <a:p>
            <a:r>
              <a:rPr lang="en-US" dirty="0" smtClean="0"/>
              <a:t>Coding and Decoding</a:t>
            </a:r>
          </a:p>
          <a:p>
            <a:r>
              <a:rPr lang="en-US" dirty="0" smtClean="0"/>
              <a:t>Wavelet </a:t>
            </a:r>
            <a:r>
              <a:rPr lang="en-US" dirty="0"/>
              <a:t>B</a:t>
            </a:r>
            <a:r>
              <a:rPr lang="en-US" dirty="0" smtClean="0"/>
              <a:t>ased Compression</a:t>
            </a:r>
          </a:p>
          <a:p>
            <a:r>
              <a:rPr lang="en-US" dirty="0" smtClean="0"/>
              <a:t>EZW (Embedded </a:t>
            </a:r>
            <a:r>
              <a:rPr lang="en-US" dirty="0" err="1" smtClean="0"/>
              <a:t>Zerotree</a:t>
            </a:r>
            <a:r>
              <a:rPr lang="en-US" dirty="0" smtClean="0"/>
              <a:t> Wavelet Algorithm)</a:t>
            </a:r>
          </a:p>
          <a:p>
            <a:r>
              <a:rPr lang="en-US" dirty="0" smtClean="0"/>
              <a:t>Comparison </a:t>
            </a:r>
          </a:p>
          <a:p>
            <a:r>
              <a:rPr lang="en-US" dirty="0" smtClean="0"/>
              <a:t>References</a:t>
            </a:r>
          </a:p>
          <a:p>
            <a:r>
              <a:rPr lang="en-US" dirty="0" smtClean="0"/>
              <a:t> Plan for the demo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508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7151" y="253175"/>
            <a:ext cx="8911687" cy="1280890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87151" y="1314089"/>
            <a:ext cx="9518562" cy="4905555"/>
          </a:xfrm>
        </p:spPr>
        <p:txBody>
          <a:bodyPr/>
          <a:lstStyle/>
          <a:p>
            <a:r>
              <a:rPr lang="en-US" dirty="0" smtClean="0"/>
              <a:t>Type of Compression techniques</a:t>
            </a:r>
          </a:p>
          <a:p>
            <a:pPr marL="0" indent="0">
              <a:buNone/>
            </a:pPr>
            <a:r>
              <a:rPr lang="en-US" dirty="0" smtClean="0"/>
              <a:t>       1. </a:t>
            </a:r>
            <a:r>
              <a:rPr lang="en-US" dirty="0" err="1" smtClean="0"/>
              <a:t>Lossy</a:t>
            </a:r>
            <a:r>
              <a:rPr lang="en-US" dirty="0" smtClean="0"/>
              <a:t> Compression</a:t>
            </a:r>
          </a:p>
          <a:p>
            <a:pPr marL="0" indent="0">
              <a:buNone/>
            </a:pPr>
            <a:r>
              <a:rPr lang="en-US" dirty="0" smtClean="0"/>
              <a:t>       2. Lossless Compression</a:t>
            </a:r>
          </a:p>
          <a:p>
            <a:r>
              <a:rPr lang="en-US" dirty="0" smtClean="0"/>
              <a:t>It is difficult to obtain error free lossless compression with better than 2:1 compression ratio</a:t>
            </a:r>
          </a:p>
          <a:p>
            <a:r>
              <a:rPr lang="en-US" dirty="0" smtClean="0"/>
              <a:t>There are many </a:t>
            </a:r>
            <a:r>
              <a:rPr lang="en-US" dirty="0" err="1" smtClean="0"/>
              <a:t>lossy</a:t>
            </a:r>
            <a:r>
              <a:rPr lang="en-US" dirty="0" smtClean="0"/>
              <a:t> compression techniques . Fractal Compression and Wavelet image compression are </a:t>
            </a:r>
            <a:r>
              <a:rPr lang="en-US" dirty="0" err="1" smtClean="0"/>
              <a:t>lossy</a:t>
            </a:r>
            <a:r>
              <a:rPr lang="en-US" dirty="0" smtClean="0"/>
              <a:t> compression techniques.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8450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6767" y="373945"/>
            <a:ext cx="8911687" cy="1280890"/>
          </a:xfrm>
        </p:spPr>
        <p:txBody>
          <a:bodyPr/>
          <a:lstStyle/>
          <a:p>
            <a:r>
              <a:rPr lang="en-US" sz="3200" dirty="0" smtClean="0"/>
              <a:t>What is Fractal Image Compression?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582" y="1173193"/>
            <a:ext cx="8915400" cy="5564037"/>
          </a:xfrm>
        </p:spPr>
        <p:txBody>
          <a:bodyPr/>
          <a:lstStyle/>
          <a:p>
            <a:r>
              <a:rPr lang="en-US" dirty="0" smtClean="0"/>
              <a:t>Michael </a:t>
            </a:r>
            <a:r>
              <a:rPr lang="en-US" dirty="0" err="1" smtClean="0"/>
              <a:t>Barnsley</a:t>
            </a:r>
            <a:r>
              <a:rPr lang="en-US" dirty="0" smtClean="0"/>
              <a:t> was the first one to use fractals as the basis image compression and promised to attain compression ratios of up to 10000:1</a:t>
            </a:r>
          </a:p>
          <a:p>
            <a:r>
              <a:rPr lang="en-US" dirty="0" smtClean="0"/>
              <a:t>Try and find a set of transforms that map an image onto itself</a:t>
            </a:r>
          </a:p>
          <a:p>
            <a:r>
              <a:rPr lang="en-US" dirty="0" smtClean="0"/>
              <a:t>Takes advantage of the similarities with in the image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lenna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7962" y="2813649"/>
            <a:ext cx="2438400" cy="24384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6694099" y="5395253"/>
            <a:ext cx="23636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Self similarity portions of the image</a:t>
            </a:r>
            <a:endParaRPr lang="en-US" sz="1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2957" y="2796397"/>
            <a:ext cx="2309004" cy="24384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046982" y="5395253"/>
            <a:ext cx="35627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Barnsley’s</a:t>
            </a:r>
            <a:r>
              <a:rPr lang="en-US" sz="1400" dirty="0" smtClean="0"/>
              <a:t> fern can be generated with just 28 coefficients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35852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0834" y="399823"/>
            <a:ext cx="8911687" cy="1280890"/>
          </a:xfrm>
        </p:spPr>
        <p:txBody>
          <a:bodyPr/>
          <a:lstStyle/>
          <a:p>
            <a:r>
              <a:rPr lang="en-US" dirty="0" smtClean="0"/>
              <a:t>Affine Transformation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7121" y="1141562"/>
            <a:ext cx="8915400" cy="4836543"/>
          </a:xfrm>
        </p:spPr>
        <p:txBody>
          <a:bodyPr/>
          <a:lstStyle/>
          <a:p>
            <a:r>
              <a:rPr lang="en-US" dirty="0" smtClean="0"/>
              <a:t>Affine transformation is any transformation that preserves collinearity and ratio of distances.</a:t>
            </a:r>
          </a:p>
          <a:p>
            <a:r>
              <a:rPr lang="en-US" dirty="0"/>
              <a:t>Geometric contraction, expansion, dilation, reflection, rotation, shear, similarity transformations, spiral similarities, and translation are all affine transformations, as are their </a:t>
            </a:r>
            <a:r>
              <a:rPr lang="en-US" dirty="0" smtClean="0"/>
              <a:t>combinations</a:t>
            </a:r>
          </a:p>
          <a:p>
            <a:r>
              <a:rPr lang="en-US" dirty="0" smtClean="0"/>
              <a:t>Collage Theorem:</a:t>
            </a:r>
          </a:p>
          <a:p>
            <a:pPr marL="0" lvl="1" indent="0">
              <a:buNone/>
            </a:pPr>
            <a:r>
              <a:rPr lang="en-US" dirty="0"/>
              <a:t> </a:t>
            </a:r>
            <a:r>
              <a:rPr lang="en-US" dirty="0" smtClean="0"/>
              <a:t>           </a:t>
            </a:r>
            <a:r>
              <a:rPr lang="en-US" altLang="en-US" dirty="0"/>
              <a:t>States that if the error difference between the target image and the transformation of that image is less than a certain value the transforms are an equivalent representation of the image.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5438" y="3890919"/>
            <a:ext cx="3771900" cy="28289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51152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4404" y="460208"/>
            <a:ext cx="8911687" cy="1280890"/>
          </a:xfrm>
        </p:spPr>
        <p:txBody>
          <a:bodyPr/>
          <a:lstStyle/>
          <a:p>
            <a:r>
              <a:rPr lang="en-US" dirty="0" smtClean="0"/>
              <a:t>Encoding</a:t>
            </a:r>
            <a:endParaRPr lang="en-US" dirty="0"/>
          </a:p>
        </p:txBody>
      </p:sp>
      <p:pic>
        <p:nvPicPr>
          <p:cNvPr id="4" name="Content Placeholder 3" descr="dividedCamerman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0822" y="1227765"/>
            <a:ext cx="4458977" cy="33442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045" y="1193261"/>
            <a:ext cx="5724525" cy="3344233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1362974" y="4882551"/>
            <a:ext cx="949768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Range Image: The original image is called the range image. Partitioning of which would give range blocks.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Domain Blocks: The original image is averaged (down sampled and apply </a:t>
            </a:r>
            <a:r>
              <a:rPr lang="en-US" dirty="0" err="1" smtClean="0"/>
              <a:t>lowpass</a:t>
            </a:r>
            <a:r>
              <a:rPr lang="en-US" dirty="0" smtClean="0"/>
              <a:t> filtered) and then partitioned into blocks then each block is called domain block.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5117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4570" y="339438"/>
            <a:ext cx="8911687" cy="1280890"/>
          </a:xfrm>
        </p:spPr>
        <p:txBody>
          <a:bodyPr/>
          <a:lstStyle/>
          <a:p>
            <a:r>
              <a:rPr lang="en-US" dirty="0" smtClean="0"/>
              <a:t>Decoding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9868" y="1426233"/>
            <a:ext cx="8915400" cy="377762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Read in </a:t>
            </a:r>
            <a:r>
              <a:rPr lang="en-US" altLang="en-US" dirty="0" smtClean="0"/>
              <a:t>domain block </a:t>
            </a:r>
            <a:r>
              <a:rPr lang="en-US" altLang="en-US" dirty="0"/>
              <a:t>and </a:t>
            </a:r>
            <a:r>
              <a:rPr lang="en-US" altLang="en-US" dirty="0" smtClean="0"/>
              <a:t>transform </a:t>
            </a:r>
            <a:r>
              <a:rPr lang="en-US" altLang="en-US" dirty="0"/>
              <a:t>block position, transform, and size information.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Use any blank starting image of same size as original image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For each </a:t>
            </a:r>
            <a:r>
              <a:rPr lang="en-US" altLang="en-US" dirty="0" smtClean="0"/>
              <a:t>domain </a:t>
            </a:r>
            <a:r>
              <a:rPr lang="en-US" altLang="en-US" dirty="0"/>
              <a:t>block apply stored transforms against specified transform block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Overwrite child block pixel values with transform block pixel values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Repeat until acceptable image quality is reached.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87134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5748" y="2707389"/>
            <a:ext cx="8911687" cy="1280890"/>
          </a:xfrm>
        </p:spPr>
        <p:txBody>
          <a:bodyPr/>
          <a:lstStyle/>
          <a:p>
            <a:r>
              <a:rPr lang="en-US" dirty="0" smtClean="0"/>
              <a:t>Wavelet based Image Compression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0897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5144" y="848396"/>
            <a:ext cx="8911687" cy="1280890"/>
          </a:xfrm>
        </p:spPr>
        <p:txBody>
          <a:bodyPr/>
          <a:lstStyle/>
          <a:p>
            <a:r>
              <a:rPr lang="en-US" dirty="0" smtClean="0"/>
              <a:t>Why wavelet transform?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5144" y="2288875"/>
            <a:ext cx="8915400" cy="3777622"/>
          </a:xfrm>
        </p:spPr>
        <p:txBody>
          <a:bodyPr>
            <a:normAutofit/>
          </a:bodyPr>
          <a:lstStyle/>
          <a:p>
            <a:r>
              <a:rPr lang="en-US" sz="2000" dirty="0" smtClean="0"/>
              <a:t>Wavelets (are little waves) are functions that are concentrated in time as well as frequency around a certain point</a:t>
            </a:r>
          </a:p>
          <a:p>
            <a:r>
              <a:rPr lang="en-US" sz="2000" dirty="0" smtClean="0"/>
              <a:t>The basic function varies both in frequency range and in spatial range</a:t>
            </a:r>
          </a:p>
          <a:p>
            <a:r>
              <a:rPr lang="en-US" sz="2000" dirty="0" smtClean="0"/>
              <a:t>The wavelet transform is designed in such a way that we get good frequency resolution for low frequency components and high temporal resolution for high frequency components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20738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1879</TotalTime>
  <Words>883</Words>
  <Application>Microsoft Office PowerPoint</Application>
  <PresentationFormat>Widescreen</PresentationFormat>
  <Paragraphs>87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Century Gothic</vt:lpstr>
      <vt:lpstr>Wingdings 3</vt:lpstr>
      <vt:lpstr>Wisp</vt:lpstr>
      <vt:lpstr>A Comparison Study: Fractal Image Compression and Wavelet Based Compression</vt:lpstr>
      <vt:lpstr>Overview</vt:lpstr>
      <vt:lpstr>Introduction</vt:lpstr>
      <vt:lpstr>What is Fractal Image Compression?</vt:lpstr>
      <vt:lpstr>Affine Transformation</vt:lpstr>
      <vt:lpstr>Encoding</vt:lpstr>
      <vt:lpstr>Decoding</vt:lpstr>
      <vt:lpstr>Wavelet based Image Compression</vt:lpstr>
      <vt:lpstr>Why wavelet transform?</vt:lpstr>
      <vt:lpstr>Wavelet compression technique</vt:lpstr>
      <vt:lpstr>Embedded Zerotree Wavelet algorithm</vt:lpstr>
      <vt:lpstr>Cont..</vt:lpstr>
      <vt:lpstr>Examples</vt:lpstr>
      <vt:lpstr>Algorithm for EZW</vt:lpstr>
      <vt:lpstr>Discussion</vt:lpstr>
      <vt:lpstr>References</vt:lpstr>
      <vt:lpstr>Plan for demo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Comparision Study: Fractal Image Compression and Wavelet Based Compression</dc:title>
  <dc:creator>Laxmana rao</dc:creator>
  <cp:lastModifiedBy>Laxmana rao</cp:lastModifiedBy>
  <cp:revision>34</cp:revision>
  <dcterms:created xsi:type="dcterms:W3CDTF">2016-04-04T04:35:48Z</dcterms:created>
  <dcterms:modified xsi:type="dcterms:W3CDTF">2016-04-05T11:55:42Z</dcterms:modified>
</cp:coreProperties>
</file>