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5" r:id="rId8"/>
    <p:sldId id="266"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6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umar Muppidi" userId="914380031521af45" providerId="LiveId" clId="{93E37C15-CAB6-4DD7-8E25-A805844AB969}"/>
    <pc:docChg chg="custSel modSld">
      <pc:chgData name="Sai kumar Muppidi" userId="914380031521af45" providerId="LiveId" clId="{93E37C15-CAB6-4DD7-8E25-A805844AB969}" dt="2024-04-18T03:54:04.788" v="42" actId="20577"/>
      <pc:docMkLst>
        <pc:docMk/>
      </pc:docMkLst>
      <pc:sldChg chg="modSp mod">
        <pc:chgData name="Sai kumar Muppidi" userId="914380031521af45" providerId="LiveId" clId="{93E37C15-CAB6-4DD7-8E25-A805844AB969}" dt="2024-04-18T03:52:37.229" v="4" actId="27636"/>
        <pc:sldMkLst>
          <pc:docMk/>
          <pc:sldMk cId="2174777543" sldId="256"/>
        </pc:sldMkLst>
        <pc:spChg chg="mod">
          <ac:chgData name="Sai kumar Muppidi" userId="914380031521af45" providerId="LiveId" clId="{93E37C15-CAB6-4DD7-8E25-A805844AB969}" dt="2024-04-18T03:52:37.229" v="4" actId="27636"/>
          <ac:spMkLst>
            <pc:docMk/>
            <pc:sldMk cId="2174777543" sldId="256"/>
            <ac:spMk id="3" creationId="{01E53654-5B1E-8972-7FBB-19265DE1E80A}"/>
          </ac:spMkLst>
        </pc:spChg>
      </pc:sldChg>
      <pc:sldChg chg="modSp mod">
        <pc:chgData name="Sai kumar Muppidi" userId="914380031521af45" providerId="LiveId" clId="{93E37C15-CAB6-4DD7-8E25-A805844AB969}" dt="2024-04-18T03:54:04.788" v="42" actId="20577"/>
        <pc:sldMkLst>
          <pc:docMk/>
          <pc:sldMk cId="288397025" sldId="257"/>
        </pc:sldMkLst>
        <pc:spChg chg="mod">
          <ac:chgData name="Sai kumar Muppidi" userId="914380031521af45" providerId="LiveId" clId="{93E37C15-CAB6-4DD7-8E25-A805844AB969}" dt="2024-04-18T03:54:04.788" v="42" actId="20577"/>
          <ac:spMkLst>
            <pc:docMk/>
            <pc:sldMk cId="288397025" sldId="257"/>
            <ac:spMk id="14" creationId="{BEBF43B3-E423-DF96-B19B-B5E42D166D57}"/>
          </ac:spMkLst>
        </pc:spChg>
      </pc:sldChg>
      <pc:sldChg chg="modSp mod">
        <pc:chgData name="Sai kumar Muppidi" userId="914380031521af45" providerId="LiveId" clId="{93E37C15-CAB6-4DD7-8E25-A805844AB969}" dt="2024-04-18T03:53:37.732" v="20" actId="20577"/>
        <pc:sldMkLst>
          <pc:docMk/>
          <pc:sldMk cId="1620253557" sldId="264"/>
        </pc:sldMkLst>
        <pc:spChg chg="mod">
          <ac:chgData name="Sai kumar Muppidi" userId="914380031521af45" providerId="LiveId" clId="{93E37C15-CAB6-4DD7-8E25-A805844AB969}" dt="2024-04-18T03:53:37.732" v="20" actId="20577"/>
          <ac:spMkLst>
            <pc:docMk/>
            <pc:sldMk cId="1620253557" sldId="264"/>
            <ac:spMk id="3" creationId="{72783124-ECED-5BD4-6E9F-B130498D751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C19368-E68B-4873-9BD6-2CA9891A152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F99C580-2DB9-4A3B-919D-140EF222CB60}">
      <dgm:prSet/>
      <dgm:spPr/>
      <dgm:t>
        <a:bodyPr/>
        <a:lstStyle/>
        <a:p>
          <a:r>
            <a:rPr lang="x-none"/>
            <a:t>Development of a CNN-based system for real-time finger sign detection.</a:t>
          </a:r>
          <a:endParaRPr lang="en-US"/>
        </a:p>
      </dgm:t>
    </dgm:pt>
    <dgm:pt modelId="{1F57BE48-28F7-4C2C-8223-8E6AB44B4FD9}" type="parTrans" cxnId="{5D2AE6FC-4E93-4A49-86C5-C2A37D52AD68}">
      <dgm:prSet/>
      <dgm:spPr/>
      <dgm:t>
        <a:bodyPr/>
        <a:lstStyle/>
        <a:p>
          <a:endParaRPr lang="en-US"/>
        </a:p>
      </dgm:t>
    </dgm:pt>
    <dgm:pt modelId="{2C7B6F61-16CF-4300-904B-4870D018B331}" type="sibTrans" cxnId="{5D2AE6FC-4E93-4A49-86C5-C2A37D52AD68}">
      <dgm:prSet/>
      <dgm:spPr/>
      <dgm:t>
        <a:bodyPr/>
        <a:lstStyle/>
        <a:p>
          <a:endParaRPr lang="en-US"/>
        </a:p>
      </dgm:t>
    </dgm:pt>
    <dgm:pt modelId="{5A65FBDF-6758-4278-9CD4-33CA85D31353}">
      <dgm:prSet/>
      <dgm:spPr/>
      <dgm:t>
        <a:bodyPr/>
        <a:lstStyle/>
        <a:p>
          <a:r>
            <a:rPr lang="x-none"/>
            <a:t>Implementation of transfer learning to enhance model training efficiency.</a:t>
          </a:r>
          <a:endParaRPr lang="en-US"/>
        </a:p>
      </dgm:t>
    </dgm:pt>
    <dgm:pt modelId="{DD1168E0-7DC3-4914-846A-F966EF8213A0}" type="parTrans" cxnId="{008CA1AC-93AD-42EA-8DCC-0E1A7251CA33}">
      <dgm:prSet/>
      <dgm:spPr/>
      <dgm:t>
        <a:bodyPr/>
        <a:lstStyle/>
        <a:p>
          <a:endParaRPr lang="en-US"/>
        </a:p>
      </dgm:t>
    </dgm:pt>
    <dgm:pt modelId="{D4C93CD8-FF0B-480E-B63E-1CC5C9A38A18}" type="sibTrans" cxnId="{008CA1AC-93AD-42EA-8DCC-0E1A7251CA33}">
      <dgm:prSet/>
      <dgm:spPr/>
      <dgm:t>
        <a:bodyPr/>
        <a:lstStyle/>
        <a:p>
          <a:endParaRPr lang="en-US"/>
        </a:p>
      </dgm:t>
    </dgm:pt>
    <dgm:pt modelId="{62B59C4E-407F-430B-8C22-ED0942A6F767}">
      <dgm:prSet/>
      <dgm:spPr/>
      <dgm:t>
        <a:bodyPr/>
        <a:lstStyle/>
        <a:p>
          <a:r>
            <a:rPr lang="x-none"/>
            <a:t>Application of data augmentation to improve system robustness.</a:t>
          </a:r>
          <a:endParaRPr lang="en-US"/>
        </a:p>
      </dgm:t>
    </dgm:pt>
    <dgm:pt modelId="{2A0FAD83-E079-4121-9AB7-F4BEE5800E0D}" type="parTrans" cxnId="{870C0F0B-4704-4F3B-A38A-50DBA611B788}">
      <dgm:prSet/>
      <dgm:spPr/>
      <dgm:t>
        <a:bodyPr/>
        <a:lstStyle/>
        <a:p>
          <a:endParaRPr lang="en-US"/>
        </a:p>
      </dgm:t>
    </dgm:pt>
    <dgm:pt modelId="{600ABF7E-817A-4259-BE22-6263A427B32A}" type="sibTrans" cxnId="{870C0F0B-4704-4F3B-A38A-50DBA611B788}">
      <dgm:prSet/>
      <dgm:spPr/>
      <dgm:t>
        <a:bodyPr/>
        <a:lstStyle/>
        <a:p>
          <a:endParaRPr lang="en-US"/>
        </a:p>
      </dgm:t>
    </dgm:pt>
    <dgm:pt modelId="{3E0BADD3-86C0-4C68-AC07-32F72090C629}">
      <dgm:prSet/>
      <dgm:spPr/>
      <dgm:t>
        <a:bodyPr/>
        <a:lstStyle/>
        <a:p>
          <a:r>
            <a:rPr lang="x-none"/>
            <a:t>Evaluation of lightweight neural network models for mobile deployment.</a:t>
          </a:r>
          <a:endParaRPr lang="en-US"/>
        </a:p>
      </dgm:t>
    </dgm:pt>
    <dgm:pt modelId="{254E4DFD-85C8-4E7B-ABFA-5822BA297495}" type="parTrans" cxnId="{D8417BED-E8AC-46F2-9D64-FD20FF2885AA}">
      <dgm:prSet/>
      <dgm:spPr/>
      <dgm:t>
        <a:bodyPr/>
        <a:lstStyle/>
        <a:p>
          <a:endParaRPr lang="en-US"/>
        </a:p>
      </dgm:t>
    </dgm:pt>
    <dgm:pt modelId="{FF35697B-25AA-4138-85DE-60B91115CA7B}" type="sibTrans" cxnId="{D8417BED-E8AC-46F2-9D64-FD20FF2885AA}">
      <dgm:prSet/>
      <dgm:spPr/>
      <dgm:t>
        <a:bodyPr/>
        <a:lstStyle/>
        <a:p>
          <a:endParaRPr lang="en-US"/>
        </a:p>
      </dgm:t>
    </dgm:pt>
    <dgm:pt modelId="{4EE6BE85-12E5-4757-AA15-9099115453B7}">
      <dgm:prSet/>
      <dgm:spPr/>
      <dgm:t>
        <a:bodyPr/>
        <a:lstStyle/>
        <a:p>
          <a:r>
            <a:rPr lang="x-none"/>
            <a:t>Comparative analysis with existing gesture recognition methods.</a:t>
          </a:r>
          <a:endParaRPr lang="en-US"/>
        </a:p>
      </dgm:t>
    </dgm:pt>
    <dgm:pt modelId="{3F6A762F-F70B-46A0-93A1-8DB74B4D6929}" type="parTrans" cxnId="{5958A5A5-6638-4591-908C-C1CAFF1CF716}">
      <dgm:prSet/>
      <dgm:spPr/>
      <dgm:t>
        <a:bodyPr/>
        <a:lstStyle/>
        <a:p>
          <a:endParaRPr lang="en-US"/>
        </a:p>
      </dgm:t>
    </dgm:pt>
    <dgm:pt modelId="{F3E07EED-8918-49AF-B77E-B2E63C68FE39}" type="sibTrans" cxnId="{5958A5A5-6638-4591-908C-C1CAFF1CF716}">
      <dgm:prSet/>
      <dgm:spPr/>
      <dgm:t>
        <a:bodyPr/>
        <a:lstStyle/>
        <a:p>
          <a:endParaRPr lang="en-US"/>
        </a:p>
      </dgm:t>
    </dgm:pt>
    <dgm:pt modelId="{A7FF3E3C-D614-412D-9B2F-5AF545E28F37}" type="pres">
      <dgm:prSet presAssocID="{AEC19368-E68B-4873-9BD6-2CA9891A1527}" presName="linear" presStyleCnt="0">
        <dgm:presLayoutVars>
          <dgm:animLvl val="lvl"/>
          <dgm:resizeHandles val="exact"/>
        </dgm:presLayoutVars>
      </dgm:prSet>
      <dgm:spPr/>
    </dgm:pt>
    <dgm:pt modelId="{5D673FD3-97B6-44BE-9C22-010AA5440394}" type="pres">
      <dgm:prSet presAssocID="{4F99C580-2DB9-4A3B-919D-140EF222CB60}" presName="parentText" presStyleLbl="node1" presStyleIdx="0" presStyleCnt="5">
        <dgm:presLayoutVars>
          <dgm:chMax val="0"/>
          <dgm:bulletEnabled val="1"/>
        </dgm:presLayoutVars>
      </dgm:prSet>
      <dgm:spPr/>
    </dgm:pt>
    <dgm:pt modelId="{B9D53635-9BE2-43B8-8DF0-3B8A354098BA}" type="pres">
      <dgm:prSet presAssocID="{2C7B6F61-16CF-4300-904B-4870D018B331}" presName="spacer" presStyleCnt="0"/>
      <dgm:spPr/>
    </dgm:pt>
    <dgm:pt modelId="{D59513D0-E326-48C9-B4A7-096CCA51401C}" type="pres">
      <dgm:prSet presAssocID="{5A65FBDF-6758-4278-9CD4-33CA85D31353}" presName="parentText" presStyleLbl="node1" presStyleIdx="1" presStyleCnt="5">
        <dgm:presLayoutVars>
          <dgm:chMax val="0"/>
          <dgm:bulletEnabled val="1"/>
        </dgm:presLayoutVars>
      </dgm:prSet>
      <dgm:spPr/>
    </dgm:pt>
    <dgm:pt modelId="{7D0C93A8-14B8-496F-A5B1-FA83EAE7A5C5}" type="pres">
      <dgm:prSet presAssocID="{D4C93CD8-FF0B-480E-B63E-1CC5C9A38A18}" presName="spacer" presStyleCnt="0"/>
      <dgm:spPr/>
    </dgm:pt>
    <dgm:pt modelId="{5F3603E3-3056-4853-90E8-1685F6E8F971}" type="pres">
      <dgm:prSet presAssocID="{62B59C4E-407F-430B-8C22-ED0942A6F767}" presName="parentText" presStyleLbl="node1" presStyleIdx="2" presStyleCnt="5">
        <dgm:presLayoutVars>
          <dgm:chMax val="0"/>
          <dgm:bulletEnabled val="1"/>
        </dgm:presLayoutVars>
      </dgm:prSet>
      <dgm:spPr/>
    </dgm:pt>
    <dgm:pt modelId="{6E7D2E3B-4152-4AFE-A320-98B00A294370}" type="pres">
      <dgm:prSet presAssocID="{600ABF7E-817A-4259-BE22-6263A427B32A}" presName="spacer" presStyleCnt="0"/>
      <dgm:spPr/>
    </dgm:pt>
    <dgm:pt modelId="{DDF7EEC7-104C-4EB5-B4B6-5807A5ADD78B}" type="pres">
      <dgm:prSet presAssocID="{3E0BADD3-86C0-4C68-AC07-32F72090C629}" presName="parentText" presStyleLbl="node1" presStyleIdx="3" presStyleCnt="5">
        <dgm:presLayoutVars>
          <dgm:chMax val="0"/>
          <dgm:bulletEnabled val="1"/>
        </dgm:presLayoutVars>
      </dgm:prSet>
      <dgm:spPr/>
    </dgm:pt>
    <dgm:pt modelId="{5A04E9E6-20B9-4703-9989-B5CE215749E4}" type="pres">
      <dgm:prSet presAssocID="{FF35697B-25AA-4138-85DE-60B91115CA7B}" presName="spacer" presStyleCnt="0"/>
      <dgm:spPr/>
    </dgm:pt>
    <dgm:pt modelId="{BEE49681-E9A4-490E-88C7-4A967E5D13A6}" type="pres">
      <dgm:prSet presAssocID="{4EE6BE85-12E5-4757-AA15-9099115453B7}" presName="parentText" presStyleLbl="node1" presStyleIdx="4" presStyleCnt="5">
        <dgm:presLayoutVars>
          <dgm:chMax val="0"/>
          <dgm:bulletEnabled val="1"/>
        </dgm:presLayoutVars>
      </dgm:prSet>
      <dgm:spPr/>
    </dgm:pt>
  </dgm:ptLst>
  <dgm:cxnLst>
    <dgm:cxn modelId="{870C0F0B-4704-4F3B-A38A-50DBA611B788}" srcId="{AEC19368-E68B-4873-9BD6-2CA9891A1527}" destId="{62B59C4E-407F-430B-8C22-ED0942A6F767}" srcOrd="2" destOrd="0" parTransId="{2A0FAD83-E079-4121-9AB7-F4BEE5800E0D}" sibTransId="{600ABF7E-817A-4259-BE22-6263A427B32A}"/>
    <dgm:cxn modelId="{0DA14860-317D-4001-A4F0-E0A58791EE98}" type="presOf" srcId="{AEC19368-E68B-4873-9BD6-2CA9891A1527}" destId="{A7FF3E3C-D614-412D-9B2F-5AF545E28F37}" srcOrd="0" destOrd="0" presId="urn:microsoft.com/office/officeart/2005/8/layout/vList2"/>
    <dgm:cxn modelId="{C3946666-6FC2-4563-B28A-C3732210E27C}" type="presOf" srcId="{4F99C580-2DB9-4A3B-919D-140EF222CB60}" destId="{5D673FD3-97B6-44BE-9C22-010AA5440394}" srcOrd="0" destOrd="0" presId="urn:microsoft.com/office/officeart/2005/8/layout/vList2"/>
    <dgm:cxn modelId="{E35B0476-454A-4345-8F2E-B5A79033E9BC}" type="presOf" srcId="{4EE6BE85-12E5-4757-AA15-9099115453B7}" destId="{BEE49681-E9A4-490E-88C7-4A967E5D13A6}" srcOrd="0" destOrd="0" presId="urn:microsoft.com/office/officeart/2005/8/layout/vList2"/>
    <dgm:cxn modelId="{C2872A82-A6F2-4892-8E93-2ED932767EE4}" type="presOf" srcId="{3E0BADD3-86C0-4C68-AC07-32F72090C629}" destId="{DDF7EEC7-104C-4EB5-B4B6-5807A5ADD78B}" srcOrd="0" destOrd="0" presId="urn:microsoft.com/office/officeart/2005/8/layout/vList2"/>
    <dgm:cxn modelId="{5958A5A5-6638-4591-908C-C1CAFF1CF716}" srcId="{AEC19368-E68B-4873-9BD6-2CA9891A1527}" destId="{4EE6BE85-12E5-4757-AA15-9099115453B7}" srcOrd="4" destOrd="0" parTransId="{3F6A762F-F70B-46A0-93A1-8DB74B4D6929}" sibTransId="{F3E07EED-8918-49AF-B77E-B2E63C68FE39}"/>
    <dgm:cxn modelId="{008CA1AC-93AD-42EA-8DCC-0E1A7251CA33}" srcId="{AEC19368-E68B-4873-9BD6-2CA9891A1527}" destId="{5A65FBDF-6758-4278-9CD4-33CA85D31353}" srcOrd="1" destOrd="0" parTransId="{DD1168E0-7DC3-4914-846A-F966EF8213A0}" sibTransId="{D4C93CD8-FF0B-480E-B63E-1CC5C9A38A18}"/>
    <dgm:cxn modelId="{4D1D4EC1-D464-4D5A-8678-EF5604DC7024}" type="presOf" srcId="{62B59C4E-407F-430B-8C22-ED0942A6F767}" destId="{5F3603E3-3056-4853-90E8-1685F6E8F971}" srcOrd="0" destOrd="0" presId="urn:microsoft.com/office/officeart/2005/8/layout/vList2"/>
    <dgm:cxn modelId="{368186D0-042C-49DD-A64A-793DC34169EF}" type="presOf" srcId="{5A65FBDF-6758-4278-9CD4-33CA85D31353}" destId="{D59513D0-E326-48C9-B4A7-096CCA51401C}" srcOrd="0" destOrd="0" presId="urn:microsoft.com/office/officeart/2005/8/layout/vList2"/>
    <dgm:cxn modelId="{D8417BED-E8AC-46F2-9D64-FD20FF2885AA}" srcId="{AEC19368-E68B-4873-9BD6-2CA9891A1527}" destId="{3E0BADD3-86C0-4C68-AC07-32F72090C629}" srcOrd="3" destOrd="0" parTransId="{254E4DFD-85C8-4E7B-ABFA-5822BA297495}" sibTransId="{FF35697B-25AA-4138-85DE-60B91115CA7B}"/>
    <dgm:cxn modelId="{5D2AE6FC-4E93-4A49-86C5-C2A37D52AD68}" srcId="{AEC19368-E68B-4873-9BD6-2CA9891A1527}" destId="{4F99C580-2DB9-4A3B-919D-140EF222CB60}" srcOrd="0" destOrd="0" parTransId="{1F57BE48-28F7-4C2C-8223-8E6AB44B4FD9}" sibTransId="{2C7B6F61-16CF-4300-904B-4870D018B331}"/>
    <dgm:cxn modelId="{EE1BC916-6A7B-4440-9F86-FAEC983CB713}" type="presParOf" srcId="{A7FF3E3C-D614-412D-9B2F-5AF545E28F37}" destId="{5D673FD3-97B6-44BE-9C22-010AA5440394}" srcOrd="0" destOrd="0" presId="urn:microsoft.com/office/officeart/2005/8/layout/vList2"/>
    <dgm:cxn modelId="{76F2108B-3AC9-4BC3-B4D3-DFF70C3DD1C5}" type="presParOf" srcId="{A7FF3E3C-D614-412D-9B2F-5AF545E28F37}" destId="{B9D53635-9BE2-43B8-8DF0-3B8A354098BA}" srcOrd="1" destOrd="0" presId="urn:microsoft.com/office/officeart/2005/8/layout/vList2"/>
    <dgm:cxn modelId="{F7EC6AFB-73BD-4A93-ACD7-183BE8908956}" type="presParOf" srcId="{A7FF3E3C-D614-412D-9B2F-5AF545E28F37}" destId="{D59513D0-E326-48C9-B4A7-096CCA51401C}" srcOrd="2" destOrd="0" presId="urn:microsoft.com/office/officeart/2005/8/layout/vList2"/>
    <dgm:cxn modelId="{A4746254-0EBC-4F93-A0D8-89C564DDB20B}" type="presParOf" srcId="{A7FF3E3C-D614-412D-9B2F-5AF545E28F37}" destId="{7D0C93A8-14B8-496F-A5B1-FA83EAE7A5C5}" srcOrd="3" destOrd="0" presId="urn:microsoft.com/office/officeart/2005/8/layout/vList2"/>
    <dgm:cxn modelId="{94706CE3-38BF-4B24-B77F-860D91F66C30}" type="presParOf" srcId="{A7FF3E3C-D614-412D-9B2F-5AF545E28F37}" destId="{5F3603E3-3056-4853-90E8-1685F6E8F971}" srcOrd="4" destOrd="0" presId="urn:microsoft.com/office/officeart/2005/8/layout/vList2"/>
    <dgm:cxn modelId="{A1F791DF-6C0C-4DC4-ADB2-DA3E3A9F92E0}" type="presParOf" srcId="{A7FF3E3C-D614-412D-9B2F-5AF545E28F37}" destId="{6E7D2E3B-4152-4AFE-A320-98B00A294370}" srcOrd="5" destOrd="0" presId="urn:microsoft.com/office/officeart/2005/8/layout/vList2"/>
    <dgm:cxn modelId="{64688F78-0DD5-49AF-A8ED-3FB56677E24B}" type="presParOf" srcId="{A7FF3E3C-D614-412D-9B2F-5AF545E28F37}" destId="{DDF7EEC7-104C-4EB5-B4B6-5807A5ADD78B}" srcOrd="6" destOrd="0" presId="urn:microsoft.com/office/officeart/2005/8/layout/vList2"/>
    <dgm:cxn modelId="{BC1C7979-1374-47F7-9C8C-7DD2EA7C30C2}" type="presParOf" srcId="{A7FF3E3C-D614-412D-9B2F-5AF545E28F37}" destId="{5A04E9E6-20B9-4703-9989-B5CE215749E4}" srcOrd="7" destOrd="0" presId="urn:microsoft.com/office/officeart/2005/8/layout/vList2"/>
    <dgm:cxn modelId="{90C168D4-3FCF-4D47-8031-31F7989E7410}" type="presParOf" srcId="{A7FF3E3C-D614-412D-9B2F-5AF545E28F37}" destId="{BEE49681-E9A4-490E-88C7-4A967E5D13A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20C1D5-DE95-478C-B9EB-FF40BC5D328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8087C23-A449-48CE-BB0A-008C3D7A3FB4}">
      <dgm:prSet/>
      <dgm:spPr/>
      <dgm:t>
        <a:bodyPr/>
        <a:lstStyle/>
        <a:p>
          <a:r>
            <a:rPr lang="en-US" b="1"/>
            <a:t>State-of-the-Art Techniques and CNN Breakthroughs</a:t>
          </a:r>
          <a:endParaRPr lang="en-US"/>
        </a:p>
      </dgm:t>
    </dgm:pt>
    <dgm:pt modelId="{8C56C653-DD38-4CB0-BDDE-7E7FF475F831}" type="parTrans" cxnId="{B576F04F-D3D4-41BD-B165-6BC57C591745}">
      <dgm:prSet/>
      <dgm:spPr/>
      <dgm:t>
        <a:bodyPr/>
        <a:lstStyle/>
        <a:p>
          <a:endParaRPr lang="en-US"/>
        </a:p>
      </dgm:t>
    </dgm:pt>
    <dgm:pt modelId="{2E8B42A2-F60F-4E3A-8562-64592293031F}" type="sibTrans" cxnId="{B576F04F-D3D4-41BD-B165-6BC57C591745}">
      <dgm:prSet/>
      <dgm:spPr/>
      <dgm:t>
        <a:bodyPr/>
        <a:lstStyle/>
        <a:p>
          <a:endParaRPr lang="en-US"/>
        </a:p>
      </dgm:t>
    </dgm:pt>
    <dgm:pt modelId="{5E7D771F-6C2F-4051-9843-9F8637142A09}">
      <dgm:prSet/>
      <dgm:spPr/>
      <dgm:t>
        <a:bodyPr/>
        <a:lstStyle/>
        <a:p>
          <a:r>
            <a:rPr lang="en-US"/>
            <a:t>Deep learning, especially CNNs, is advancing accuracy and reducing execution times across fields like NLP, scene labeling, and medical imaging.</a:t>
          </a:r>
        </a:p>
      </dgm:t>
    </dgm:pt>
    <dgm:pt modelId="{AD26AEA0-923E-4FFB-84F9-4216086FE465}" type="parTrans" cxnId="{EAEB72AE-5C09-4C4C-89DD-657EECCCAA0F}">
      <dgm:prSet/>
      <dgm:spPr/>
      <dgm:t>
        <a:bodyPr/>
        <a:lstStyle/>
        <a:p>
          <a:endParaRPr lang="en-US"/>
        </a:p>
      </dgm:t>
    </dgm:pt>
    <dgm:pt modelId="{98143540-978B-4D99-98CF-C1A6F38C9359}" type="sibTrans" cxnId="{EAEB72AE-5C09-4C4C-89DD-657EECCCAA0F}">
      <dgm:prSet/>
      <dgm:spPr/>
      <dgm:t>
        <a:bodyPr/>
        <a:lstStyle/>
        <a:p>
          <a:endParaRPr lang="en-US"/>
        </a:p>
      </dgm:t>
    </dgm:pt>
    <dgm:pt modelId="{F50C72B9-FC44-473B-A61D-F315B8D25E25}">
      <dgm:prSet/>
      <dgm:spPr/>
      <dgm:t>
        <a:bodyPr/>
        <a:lstStyle/>
        <a:p>
          <a:r>
            <a:rPr lang="en-US"/>
            <a:t>Despite progress, challenges remain in video classification due to difficulty in integrating spatial and ephemeral data.</a:t>
          </a:r>
        </a:p>
      </dgm:t>
    </dgm:pt>
    <dgm:pt modelId="{A702AFF8-8E70-48E1-81AA-02ECBA88511D}" type="parTrans" cxnId="{44697B42-59E5-4D3A-BBD3-D95D119D70C1}">
      <dgm:prSet/>
      <dgm:spPr/>
      <dgm:t>
        <a:bodyPr/>
        <a:lstStyle/>
        <a:p>
          <a:endParaRPr lang="en-US"/>
        </a:p>
      </dgm:t>
    </dgm:pt>
    <dgm:pt modelId="{23DBD9ED-A2CF-4579-AF97-5BED53E119A0}" type="sibTrans" cxnId="{44697B42-59E5-4D3A-BBD3-D95D119D70C1}">
      <dgm:prSet/>
      <dgm:spPr/>
      <dgm:t>
        <a:bodyPr/>
        <a:lstStyle/>
        <a:p>
          <a:endParaRPr lang="en-US"/>
        </a:p>
      </dgm:t>
    </dgm:pt>
    <dgm:pt modelId="{C6E61EA0-7B9A-4EE5-8CCA-FE6B6611AE46}">
      <dgm:prSet/>
      <dgm:spPr/>
      <dgm:t>
        <a:bodyPr/>
        <a:lstStyle/>
        <a:p>
          <a:r>
            <a:rPr lang="en-US"/>
            <a:t>Some models incorporate depth cameras for additional correlation data, yet struggle with overall accuracy.</a:t>
          </a:r>
        </a:p>
      </dgm:t>
    </dgm:pt>
    <dgm:pt modelId="{4BC83EB3-3471-49AB-997E-69F04543FA6D}" type="parTrans" cxnId="{4F87C232-DAF1-4D6B-AA0D-6F28681D69A9}">
      <dgm:prSet/>
      <dgm:spPr/>
      <dgm:t>
        <a:bodyPr/>
        <a:lstStyle/>
        <a:p>
          <a:endParaRPr lang="en-US"/>
        </a:p>
      </dgm:t>
    </dgm:pt>
    <dgm:pt modelId="{E4EF5FAA-3623-4226-8AF8-79A4CCDD430D}" type="sibTrans" cxnId="{4F87C232-DAF1-4D6B-AA0D-6F28681D69A9}">
      <dgm:prSet/>
      <dgm:spPr/>
      <dgm:t>
        <a:bodyPr/>
        <a:lstStyle/>
        <a:p>
          <a:endParaRPr lang="en-US"/>
        </a:p>
      </dgm:t>
    </dgm:pt>
    <dgm:pt modelId="{42C5ED1F-D6C4-4CA7-A685-3A0732AF1205}">
      <dgm:prSet/>
      <dgm:spPr/>
      <dgm:t>
        <a:bodyPr/>
        <a:lstStyle/>
        <a:p>
          <a:r>
            <a:rPr lang="en-US"/>
            <a:t>New methods bypass the need for pre-trained models, employing capsule networks and adaptive pooling for enhanced results.</a:t>
          </a:r>
        </a:p>
      </dgm:t>
    </dgm:pt>
    <dgm:pt modelId="{1E64E204-0156-44EB-B935-D6C27C46366C}" type="parTrans" cxnId="{91987C14-C494-4C71-B5CE-F2A91D488099}">
      <dgm:prSet/>
      <dgm:spPr/>
      <dgm:t>
        <a:bodyPr/>
        <a:lstStyle/>
        <a:p>
          <a:endParaRPr lang="en-US"/>
        </a:p>
      </dgm:t>
    </dgm:pt>
    <dgm:pt modelId="{970920CA-8CC5-44A2-B44C-E7A9A7872663}" type="sibTrans" cxnId="{91987C14-C494-4C71-B5CE-F2A91D488099}">
      <dgm:prSet/>
      <dgm:spPr/>
      <dgm:t>
        <a:bodyPr/>
        <a:lstStyle/>
        <a:p>
          <a:endParaRPr lang="en-US"/>
        </a:p>
      </dgm:t>
    </dgm:pt>
    <dgm:pt modelId="{7A9C5D52-7382-49C0-B053-4CA60C767070}" type="pres">
      <dgm:prSet presAssocID="{C220C1D5-DE95-478C-B9EB-FF40BC5D3283}" presName="linear" presStyleCnt="0">
        <dgm:presLayoutVars>
          <dgm:animLvl val="lvl"/>
          <dgm:resizeHandles val="exact"/>
        </dgm:presLayoutVars>
      </dgm:prSet>
      <dgm:spPr/>
    </dgm:pt>
    <dgm:pt modelId="{3E44DBE9-A199-4CE8-8EF9-4E35A3E71B0A}" type="pres">
      <dgm:prSet presAssocID="{78087C23-A449-48CE-BB0A-008C3D7A3FB4}" presName="parentText" presStyleLbl="node1" presStyleIdx="0" presStyleCnt="1">
        <dgm:presLayoutVars>
          <dgm:chMax val="0"/>
          <dgm:bulletEnabled val="1"/>
        </dgm:presLayoutVars>
      </dgm:prSet>
      <dgm:spPr/>
    </dgm:pt>
    <dgm:pt modelId="{5B4305FE-12E8-415B-B24E-2B16BD6F4A62}" type="pres">
      <dgm:prSet presAssocID="{78087C23-A449-48CE-BB0A-008C3D7A3FB4}" presName="childText" presStyleLbl="revTx" presStyleIdx="0" presStyleCnt="1">
        <dgm:presLayoutVars>
          <dgm:bulletEnabled val="1"/>
        </dgm:presLayoutVars>
      </dgm:prSet>
      <dgm:spPr/>
    </dgm:pt>
  </dgm:ptLst>
  <dgm:cxnLst>
    <dgm:cxn modelId="{91987C14-C494-4C71-B5CE-F2A91D488099}" srcId="{78087C23-A449-48CE-BB0A-008C3D7A3FB4}" destId="{42C5ED1F-D6C4-4CA7-A685-3A0732AF1205}" srcOrd="3" destOrd="0" parTransId="{1E64E204-0156-44EB-B935-D6C27C46366C}" sibTransId="{970920CA-8CC5-44A2-B44C-E7A9A7872663}"/>
    <dgm:cxn modelId="{4F87C232-DAF1-4D6B-AA0D-6F28681D69A9}" srcId="{78087C23-A449-48CE-BB0A-008C3D7A3FB4}" destId="{C6E61EA0-7B9A-4EE5-8CCA-FE6B6611AE46}" srcOrd="2" destOrd="0" parTransId="{4BC83EB3-3471-49AB-997E-69F04543FA6D}" sibTransId="{E4EF5FAA-3623-4226-8AF8-79A4CCDD430D}"/>
    <dgm:cxn modelId="{44697B42-59E5-4D3A-BBD3-D95D119D70C1}" srcId="{78087C23-A449-48CE-BB0A-008C3D7A3FB4}" destId="{F50C72B9-FC44-473B-A61D-F315B8D25E25}" srcOrd="1" destOrd="0" parTransId="{A702AFF8-8E70-48E1-81AA-02ECBA88511D}" sibTransId="{23DBD9ED-A2CF-4579-AF97-5BED53E119A0}"/>
    <dgm:cxn modelId="{5DC41849-12E4-4158-B26C-321CE89B4AC2}" type="presOf" srcId="{42C5ED1F-D6C4-4CA7-A685-3A0732AF1205}" destId="{5B4305FE-12E8-415B-B24E-2B16BD6F4A62}" srcOrd="0" destOrd="3" presId="urn:microsoft.com/office/officeart/2005/8/layout/vList2"/>
    <dgm:cxn modelId="{8240284F-D7FF-4DB5-A5C2-6BF5AFEE31BC}" type="presOf" srcId="{F50C72B9-FC44-473B-A61D-F315B8D25E25}" destId="{5B4305FE-12E8-415B-B24E-2B16BD6F4A62}" srcOrd="0" destOrd="1" presId="urn:microsoft.com/office/officeart/2005/8/layout/vList2"/>
    <dgm:cxn modelId="{B576F04F-D3D4-41BD-B165-6BC57C591745}" srcId="{C220C1D5-DE95-478C-B9EB-FF40BC5D3283}" destId="{78087C23-A449-48CE-BB0A-008C3D7A3FB4}" srcOrd="0" destOrd="0" parTransId="{8C56C653-DD38-4CB0-BDDE-7E7FF475F831}" sibTransId="{2E8B42A2-F60F-4E3A-8562-64592293031F}"/>
    <dgm:cxn modelId="{42BC108A-416E-404D-AA3D-0877E2FB7461}" type="presOf" srcId="{C6E61EA0-7B9A-4EE5-8CCA-FE6B6611AE46}" destId="{5B4305FE-12E8-415B-B24E-2B16BD6F4A62}" srcOrd="0" destOrd="2" presId="urn:microsoft.com/office/officeart/2005/8/layout/vList2"/>
    <dgm:cxn modelId="{EAEB72AE-5C09-4C4C-89DD-657EECCCAA0F}" srcId="{78087C23-A449-48CE-BB0A-008C3D7A3FB4}" destId="{5E7D771F-6C2F-4051-9843-9F8637142A09}" srcOrd="0" destOrd="0" parTransId="{AD26AEA0-923E-4FFB-84F9-4216086FE465}" sibTransId="{98143540-978B-4D99-98CF-C1A6F38C9359}"/>
    <dgm:cxn modelId="{9D7F20C2-70E4-4E45-913D-2E21D4B2B0E8}" type="presOf" srcId="{5E7D771F-6C2F-4051-9843-9F8637142A09}" destId="{5B4305FE-12E8-415B-B24E-2B16BD6F4A62}" srcOrd="0" destOrd="0" presId="urn:microsoft.com/office/officeart/2005/8/layout/vList2"/>
    <dgm:cxn modelId="{2E5309DF-3378-4C9A-8E3A-97E2D3A5F0C9}" type="presOf" srcId="{C220C1D5-DE95-478C-B9EB-FF40BC5D3283}" destId="{7A9C5D52-7382-49C0-B053-4CA60C767070}" srcOrd="0" destOrd="0" presId="urn:microsoft.com/office/officeart/2005/8/layout/vList2"/>
    <dgm:cxn modelId="{81F1E9EB-4F26-46C5-840C-DA040523F6A2}" type="presOf" srcId="{78087C23-A449-48CE-BB0A-008C3D7A3FB4}" destId="{3E44DBE9-A199-4CE8-8EF9-4E35A3E71B0A}" srcOrd="0" destOrd="0" presId="urn:microsoft.com/office/officeart/2005/8/layout/vList2"/>
    <dgm:cxn modelId="{02BEBDED-1220-44CD-AA93-0C520DB03E7C}" type="presParOf" srcId="{7A9C5D52-7382-49C0-B053-4CA60C767070}" destId="{3E44DBE9-A199-4CE8-8EF9-4E35A3E71B0A}" srcOrd="0" destOrd="0" presId="urn:microsoft.com/office/officeart/2005/8/layout/vList2"/>
    <dgm:cxn modelId="{AD181DAD-2D5C-462C-B6C8-E75964690E52}" type="presParOf" srcId="{7A9C5D52-7382-49C0-B053-4CA60C767070}" destId="{5B4305FE-12E8-415B-B24E-2B16BD6F4A6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CF6970-FB8A-49AE-8221-B900BF3C4D9F}" type="doc">
      <dgm:prSet loTypeId="urn:microsoft.com/office/officeart/2016/7/layout/RepeatingBendingProcessNew" loCatId="process" qsTypeId="urn:microsoft.com/office/officeart/2005/8/quickstyle/simple4" qsCatId="simple" csTypeId="urn:microsoft.com/office/officeart/2005/8/colors/accent3_2" csCatId="accent3"/>
      <dgm:spPr/>
      <dgm:t>
        <a:bodyPr/>
        <a:lstStyle/>
        <a:p>
          <a:endParaRPr lang="en-US"/>
        </a:p>
      </dgm:t>
    </dgm:pt>
    <dgm:pt modelId="{AD47085E-52BE-4099-B43F-3877AE14CBBD}">
      <dgm:prSet/>
      <dgm:spPr/>
      <dgm:t>
        <a:bodyPr/>
        <a:lstStyle/>
        <a:p>
          <a:r>
            <a:rPr lang="en-US" b="1"/>
            <a:t>Comparative Approaches and Innovative Methodologies</a:t>
          </a:r>
          <a:endParaRPr lang="en-US"/>
        </a:p>
      </dgm:t>
    </dgm:pt>
    <dgm:pt modelId="{936DAC8E-2878-42DF-956C-C241B3DC16BE}" type="parTrans" cxnId="{A84658A4-77F3-436F-81A2-7AD4830EB103}">
      <dgm:prSet/>
      <dgm:spPr/>
      <dgm:t>
        <a:bodyPr/>
        <a:lstStyle/>
        <a:p>
          <a:endParaRPr lang="en-US"/>
        </a:p>
      </dgm:t>
    </dgm:pt>
    <dgm:pt modelId="{B94ECB76-356B-4190-BEDC-CFD12E0A7D88}" type="sibTrans" cxnId="{A84658A4-77F3-436F-81A2-7AD4830EB103}">
      <dgm:prSet/>
      <dgm:spPr/>
      <dgm:t>
        <a:bodyPr/>
        <a:lstStyle/>
        <a:p>
          <a:endParaRPr lang="en-US"/>
        </a:p>
      </dgm:t>
    </dgm:pt>
    <dgm:pt modelId="{64830392-D096-4684-8FF5-357376128B2A}">
      <dgm:prSet/>
      <dgm:spPr/>
      <dgm:t>
        <a:bodyPr/>
        <a:lstStyle/>
        <a:p>
          <a:r>
            <a:rPr lang="en-US"/>
            <a:t>CNNs have outperformed traditional methods, like SIFT, by extracting features more effectively for tasks such as sign language recognition.</a:t>
          </a:r>
        </a:p>
      </dgm:t>
    </dgm:pt>
    <dgm:pt modelId="{C94EF8CF-97D3-4223-B113-F3CA07E876CE}" type="parTrans" cxnId="{103EB186-ECF6-4CF3-A7BF-17E5DA838759}">
      <dgm:prSet/>
      <dgm:spPr/>
      <dgm:t>
        <a:bodyPr/>
        <a:lstStyle/>
        <a:p>
          <a:endParaRPr lang="en-US"/>
        </a:p>
      </dgm:t>
    </dgm:pt>
    <dgm:pt modelId="{37D180DD-80F5-4317-B87D-B17E9A5C5729}" type="sibTrans" cxnId="{103EB186-ECF6-4CF3-A7BF-17E5DA838759}">
      <dgm:prSet/>
      <dgm:spPr/>
      <dgm:t>
        <a:bodyPr/>
        <a:lstStyle/>
        <a:p>
          <a:endParaRPr lang="en-US"/>
        </a:p>
      </dgm:t>
    </dgm:pt>
    <dgm:pt modelId="{3AF5BC44-FB88-45BC-8524-9ECCEC55624C}">
      <dgm:prSet/>
      <dgm:spPr/>
      <dgm:t>
        <a:bodyPr/>
        <a:lstStyle/>
        <a:p>
          <a:r>
            <a:rPr lang="en-US"/>
            <a:t>Novel approaches include 3DRCNNs, which use depth channels and edge detection to inform gesture recognition systems.</a:t>
          </a:r>
        </a:p>
      </dgm:t>
    </dgm:pt>
    <dgm:pt modelId="{51EFEECE-600C-44E9-BD99-F1CAFC931D24}" type="parTrans" cxnId="{57A418A3-9CB9-423D-ABA4-52D8C8A929AE}">
      <dgm:prSet/>
      <dgm:spPr/>
      <dgm:t>
        <a:bodyPr/>
        <a:lstStyle/>
        <a:p>
          <a:endParaRPr lang="en-US"/>
        </a:p>
      </dgm:t>
    </dgm:pt>
    <dgm:pt modelId="{9BCAAEF6-7041-4B0C-B3FC-55DF81619FA9}" type="sibTrans" cxnId="{57A418A3-9CB9-423D-ABA4-52D8C8A929AE}">
      <dgm:prSet/>
      <dgm:spPr/>
      <dgm:t>
        <a:bodyPr/>
        <a:lstStyle/>
        <a:p>
          <a:endParaRPr lang="en-US"/>
        </a:p>
      </dgm:t>
    </dgm:pt>
    <dgm:pt modelId="{09460D81-DD60-45C4-9704-F700E17F215A}">
      <dgm:prSet/>
      <dgm:spPr/>
      <dgm:t>
        <a:bodyPr/>
        <a:lstStyle/>
        <a:p>
          <a:r>
            <a:rPr lang="en-US"/>
            <a:t>Kinect and Leap Motion demonstrate practical applications of gesture recognition but face limitations such as background dependency and orientation invariance.</a:t>
          </a:r>
        </a:p>
      </dgm:t>
    </dgm:pt>
    <dgm:pt modelId="{9424A9BB-A796-435B-96EB-B6F3CEA41A94}" type="parTrans" cxnId="{ED6A164D-D8A6-41CC-A4B1-72755C88DEC6}">
      <dgm:prSet/>
      <dgm:spPr/>
      <dgm:t>
        <a:bodyPr/>
        <a:lstStyle/>
        <a:p>
          <a:endParaRPr lang="en-US"/>
        </a:p>
      </dgm:t>
    </dgm:pt>
    <dgm:pt modelId="{F380BE0E-3E8B-421A-B8B5-05D5AB561543}" type="sibTrans" cxnId="{ED6A164D-D8A6-41CC-A4B1-72755C88DEC6}">
      <dgm:prSet/>
      <dgm:spPr/>
      <dgm:t>
        <a:bodyPr/>
        <a:lstStyle/>
        <a:p>
          <a:endParaRPr lang="en-US"/>
        </a:p>
      </dgm:t>
    </dgm:pt>
    <dgm:pt modelId="{D1C37E0A-077C-4C93-BD30-D7238AF788C6}">
      <dgm:prSet/>
      <dgm:spPr/>
      <dgm:t>
        <a:bodyPr/>
        <a:lstStyle/>
        <a:p>
          <a:r>
            <a:rPr lang="en-US"/>
            <a:t>The goal is to refine models to reduce computational demands and improve training efficacy, moving away from reliance on simplistic datasets.</a:t>
          </a:r>
        </a:p>
      </dgm:t>
    </dgm:pt>
    <dgm:pt modelId="{30C4BE9D-7E22-4AE8-96CD-F41927D5ECD5}" type="parTrans" cxnId="{AF8780AF-F991-4482-BFB1-1C66CB3E0E01}">
      <dgm:prSet/>
      <dgm:spPr/>
      <dgm:t>
        <a:bodyPr/>
        <a:lstStyle/>
        <a:p>
          <a:endParaRPr lang="en-US"/>
        </a:p>
      </dgm:t>
    </dgm:pt>
    <dgm:pt modelId="{D9D6F729-B692-409A-A729-A55DF51078AB}" type="sibTrans" cxnId="{AF8780AF-F991-4482-BFB1-1C66CB3E0E01}">
      <dgm:prSet/>
      <dgm:spPr/>
      <dgm:t>
        <a:bodyPr/>
        <a:lstStyle/>
        <a:p>
          <a:endParaRPr lang="en-US"/>
        </a:p>
      </dgm:t>
    </dgm:pt>
    <dgm:pt modelId="{FDBAA2CA-0501-4D5E-8526-D58F815589D2}" type="pres">
      <dgm:prSet presAssocID="{83CF6970-FB8A-49AE-8221-B900BF3C4D9F}" presName="Name0" presStyleCnt="0">
        <dgm:presLayoutVars>
          <dgm:dir/>
          <dgm:resizeHandles val="exact"/>
        </dgm:presLayoutVars>
      </dgm:prSet>
      <dgm:spPr/>
    </dgm:pt>
    <dgm:pt modelId="{80481446-4871-4E6F-81EE-40F9B88FEF38}" type="pres">
      <dgm:prSet presAssocID="{AD47085E-52BE-4099-B43F-3877AE14CBBD}" presName="node" presStyleLbl="node1" presStyleIdx="0" presStyleCnt="1">
        <dgm:presLayoutVars>
          <dgm:bulletEnabled val="1"/>
        </dgm:presLayoutVars>
      </dgm:prSet>
      <dgm:spPr/>
    </dgm:pt>
  </dgm:ptLst>
  <dgm:cxnLst>
    <dgm:cxn modelId="{ED6A164D-D8A6-41CC-A4B1-72755C88DEC6}" srcId="{AD47085E-52BE-4099-B43F-3877AE14CBBD}" destId="{09460D81-DD60-45C4-9704-F700E17F215A}" srcOrd="2" destOrd="0" parTransId="{9424A9BB-A796-435B-96EB-B6F3CEA41A94}" sibTransId="{F380BE0E-3E8B-421A-B8B5-05D5AB561543}"/>
    <dgm:cxn modelId="{74121B73-70C0-40B0-8608-8D3FEC82569C}" type="presOf" srcId="{09460D81-DD60-45C4-9704-F700E17F215A}" destId="{80481446-4871-4E6F-81EE-40F9B88FEF38}" srcOrd="0" destOrd="3" presId="urn:microsoft.com/office/officeart/2016/7/layout/RepeatingBendingProcessNew"/>
    <dgm:cxn modelId="{E1CA0D80-39C8-4369-93F3-F45B46A94981}" type="presOf" srcId="{64830392-D096-4684-8FF5-357376128B2A}" destId="{80481446-4871-4E6F-81EE-40F9B88FEF38}" srcOrd="0" destOrd="1" presId="urn:microsoft.com/office/officeart/2016/7/layout/RepeatingBendingProcessNew"/>
    <dgm:cxn modelId="{1CEE0F84-028C-4679-9289-31CBDD39AE2C}" type="presOf" srcId="{D1C37E0A-077C-4C93-BD30-D7238AF788C6}" destId="{80481446-4871-4E6F-81EE-40F9B88FEF38}" srcOrd="0" destOrd="4" presId="urn:microsoft.com/office/officeart/2016/7/layout/RepeatingBendingProcessNew"/>
    <dgm:cxn modelId="{103EB186-ECF6-4CF3-A7BF-17E5DA838759}" srcId="{AD47085E-52BE-4099-B43F-3877AE14CBBD}" destId="{64830392-D096-4684-8FF5-357376128B2A}" srcOrd="0" destOrd="0" parTransId="{C94EF8CF-97D3-4223-B113-F3CA07E876CE}" sibTransId="{37D180DD-80F5-4317-B87D-B17E9A5C5729}"/>
    <dgm:cxn modelId="{FE4CFE8C-8728-4001-BDA1-A1884350EE0C}" type="presOf" srcId="{AD47085E-52BE-4099-B43F-3877AE14CBBD}" destId="{80481446-4871-4E6F-81EE-40F9B88FEF38}" srcOrd="0" destOrd="0" presId="urn:microsoft.com/office/officeart/2016/7/layout/RepeatingBendingProcessNew"/>
    <dgm:cxn modelId="{57A418A3-9CB9-423D-ABA4-52D8C8A929AE}" srcId="{AD47085E-52BE-4099-B43F-3877AE14CBBD}" destId="{3AF5BC44-FB88-45BC-8524-9ECCEC55624C}" srcOrd="1" destOrd="0" parTransId="{51EFEECE-600C-44E9-BD99-F1CAFC931D24}" sibTransId="{9BCAAEF6-7041-4B0C-B3FC-55DF81619FA9}"/>
    <dgm:cxn modelId="{A84658A4-77F3-436F-81A2-7AD4830EB103}" srcId="{83CF6970-FB8A-49AE-8221-B900BF3C4D9F}" destId="{AD47085E-52BE-4099-B43F-3877AE14CBBD}" srcOrd="0" destOrd="0" parTransId="{936DAC8E-2878-42DF-956C-C241B3DC16BE}" sibTransId="{B94ECB76-356B-4190-BEDC-CFD12E0A7D88}"/>
    <dgm:cxn modelId="{AF8780AF-F991-4482-BFB1-1C66CB3E0E01}" srcId="{AD47085E-52BE-4099-B43F-3877AE14CBBD}" destId="{D1C37E0A-077C-4C93-BD30-D7238AF788C6}" srcOrd="3" destOrd="0" parTransId="{30C4BE9D-7E22-4AE8-96CD-F41927D5ECD5}" sibTransId="{D9D6F729-B692-409A-A729-A55DF51078AB}"/>
    <dgm:cxn modelId="{6C516BB4-D6CA-4A48-8671-7C7A2B8430CA}" type="presOf" srcId="{83CF6970-FB8A-49AE-8221-B900BF3C4D9F}" destId="{FDBAA2CA-0501-4D5E-8526-D58F815589D2}" srcOrd="0" destOrd="0" presId="urn:microsoft.com/office/officeart/2016/7/layout/RepeatingBendingProcessNew"/>
    <dgm:cxn modelId="{CDD527E4-FEB4-460A-AD2E-AF137CB0942C}" type="presOf" srcId="{3AF5BC44-FB88-45BC-8524-9ECCEC55624C}" destId="{80481446-4871-4E6F-81EE-40F9B88FEF38}" srcOrd="0" destOrd="2" presId="urn:microsoft.com/office/officeart/2016/7/layout/RepeatingBendingProcessNew"/>
    <dgm:cxn modelId="{C596C285-FAD0-4D52-AD7D-0FFBC566AE11}" type="presParOf" srcId="{FDBAA2CA-0501-4D5E-8526-D58F815589D2}" destId="{80481446-4871-4E6F-81EE-40F9B88FEF38}" srcOrd="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E9A543-EE84-4044-9A9A-D6384AD6771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2C00A99-44A1-4745-B894-41453DFC3A4E}">
      <dgm:prSet/>
      <dgm:spPr/>
      <dgm:t>
        <a:bodyPr/>
        <a:lstStyle/>
        <a:p>
          <a:r>
            <a:rPr lang="en-US" b="1"/>
            <a:t>Contributions and Emerging Research in CNN Applications</a:t>
          </a:r>
          <a:endParaRPr lang="en-US"/>
        </a:p>
      </dgm:t>
    </dgm:pt>
    <dgm:pt modelId="{B89AE5B2-5AE9-45F2-A2A8-75FDCA2346A1}" type="parTrans" cxnId="{45517833-91D5-4C0B-BC61-ACFF9306DDD1}">
      <dgm:prSet/>
      <dgm:spPr/>
      <dgm:t>
        <a:bodyPr/>
        <a:lstStyle/>
        <a:p>
          <a:endParaRPr lang="en-US"/>
        </a:p>
      </dgm:t>
    </dgm:pt>
    <dgm:pt modelId="{40D3D979-FE5E-4CCB-ADA9-FD5C23E70373}" type="sibTrans" cxnId="{45517833-91D5-4C0B-BC61-ACFF9306DDD1}">
      <dgm:prSet/>
      <dgm:spPr/>
      <dgm:t>
        <a:bodyPr/>
        <a:lstStyle/>
        <a:p>
          <a:endParaRPr lang="en-US"/>
        </a:p>
      </dgm:t>
    </dgm:pt>
    <dgm:pt modelId="{32C47A64-0B6F-4C1C-AE27-C92CE015F89B}">
      <dgm:prSet/>
      <dgm:spPr/>
      <dgm:t>
        <a:bodyPr/>
        <a:lstStyle/>
        <a:p>
          <a:r>
            <a:rPr lang="en-US"/>
            <a:t>Recent CNN adaptations focus on multi-modal inputs, combining RGB and depth data for richer feature sets, achieving up to 93.3% accuracy in ASL recognition.</a:t>
          </a:r>
        </a:p>
      </dgm:t>
    </dgm:pt>
    <dgm:pt modelId="{617D9730-8B5E-4897-9BB1-D813BBE88D64}" type="parTrans" cxnId="{BB7AB47C-E4BC-4761-857D-D86DEEC9ACDC}">
      <dgm:prSet/>
      <dgm:spPr/>
      <dgm:t>
        <a:bodyPr/>
        <a:lstStyle/>
        <a:p>
          <a:endParaRPr lang="en-US"/>
        </a:p>
      </dgm:t>
    </dgm:pt>
    <dgm:pt modelId="{E3D8F6DA-A76F-4947-8449-08B350D98E46}" type="sibTrans" cxnId="{BB7AB47C-E4BC-4761-857D-D86DEEC9ACDC}">
      <dgm:prSet/>
      <dgm:spPr/>
      <dgm:t>
        <a:bodyPr/>
        <a:lstStyle/>
        <a:p>
          <a:endParaRPr lang="en-US"/>
        </a:p>
      </dgm:t>
    </dgm:pt>
    <dgm:pt modelId="{12988242-36EE-484E-B51D-8E5CD3B0DE56}">
      <dgm:prSet/>
      <dgm:spPr/>
      <dgm:t>
        <a:bodyPr/>
        <a:lstStyle/>
        <a:p>
          <a:r>
            <a:rPr lang="en-US"/>
            <a:t>CNNs are being tailored to handle complex backgrounds, aiming to surpass the limitations of previous models requiring controlled environments.</a:t>
          </a:r>
        </a:p>
      </dgm:t>
    </dgm:pt>
    <dgm:pt modelId="{294349BA-9BB4-4B28-835D-2F45CAC17A5C}" type="parTrans" cxnId="{6FD8418A-8298-4B40-BF6C-EFCF6258C681}">
      <dgm:prSet/>
      <dgm:spPr/>
      <dgm:t>
        <a:bodyPr/>
        <a:lstStyle/>
        <a:p>
          <a:endParaRPr lang="en-US"/>
        </a:p>
      </dgm:t>
    </dgm:pt>
    <dgm:pt modelId="{36788E53-D535-42BB-89F2-74E0BE998FCE}" type="sibTrans" cxnId="{6FD8418A-8298-4B40-BF6C-EFCF6258C681}">
      <dgm:prSet/>
      <dgm:spPr/>
      <dgm:t>
        <a:bodyPr/>
        <a:lstStyle/>
        <a:p>
          <a:endParaRPr lang="en-US"/>
        </a:p>
      </dgm:t>
    </dgm:pt>
    <dgm:pt modelId="{A0AF2A8A-C740-46EF-B56B-2E9744BA8839}">
      <dgm:prSet/>
      <dgm:spPr/>
      <dgm:t>
        <a:bodyPr/>
        <a:lstStyle/>
        <a:p>
          <a:r>
            <a:rPr lang="en-US"/>
            <a:t>Current research contributes new preprocessing techniques, like skin segmentation, and evaluates CNNs on complex datasets like NUS II, without prior benchmarks.</a:t>
          </a:r>
        </a:p>
      </dgm:t>
    </dgm:pt>
    <dgm:pt modelId="{BF02F177-A2DF-46C6-9351-45EBB9E3C6F0}" type="parTrans" cxnId="{D133E465-D043-48B4-A5E1-14FC75FB4A4F}">
      <dgm:prSet/>
      <dgm:spPr/>
      <dgm:t>
        <a:bodyPr/>
        <a:lstStyle/>
        <a:p>
          <a:endParaRPr lang="en-US"/>
        </a:p>
      </dgm:t>
    </dgm:pt>
    <dgm:pt modelId="{08DFCA6B-4C1A-4273-8E9A-75D0AC0D7B70}" type="sibTrans" cxnId="{D133E465-D043-48B4-A5E1-14FC75FB4A4F}">
      <dgm:prSet/>
      <dgm:spPr/>
      <dgm:t>
        <a:bodyPr/>
        <a:lstStyle/>
        <a:p>
          <a:endParaRPr lang="en-US"/>
        </a:p>
      </dgm:t>
    </dgm:pt>
    <dgm:pt modelId="{988AF433-E60E-4E56-8E8E-BB6B5FAAD9C3}">
      <dgm:prSet/>
      <dgm:spPr/>
      <dgm:t>
        <a:bodyPr/>
        <a:lstStyle/>
        <a:p>
          <a:r>
            <a:rPr lang="en-US"/>
            <a:t>The integration of CNNs with novel preprocessing methods shows promise in pushing gesture recognition forward, emphasizing the need for versatile, robust systems.</a:t>
          </a:r>
        </a:p>
      </dgm:t>
    </dgm:pt>
    <dgm:pt modelId="{405AE8A9-C540-4548-85B5-1D7C16385280}" type="parTrans" cxnId="{E50F1FC2-8E0A-4EC3-A9CE-0468087BFD11}">
      <dgm:prSet/>
      <dgm:spPr/>
      <dgm:t>
        <a:bodyPr/>
        <a:lstStyle/>
        <a:p>
          <a:endParaRPr lang="en-US"/>
        </a:p>
      </dgm:t>
    </dgm:pt>
    <dgm:pt modelId="{0D65C46C-0C43-4212-B033-E17186BF4DBF}" type="sibTrans" cxnId="{E50F1FC2-8E0A-4EC3-A9CE-0468087BFD11}">
      <dgm:prSet/>
      <dgm:spPr/>
      <dgm:t>
        <a:bodyPr/>
        <a:lstStyle/>
        <a:p>
          <a:endParaRPr lang="en-US"/>
        </a:p>
      </dgm:t>
    </dgm:pt>
    <dgm:pt modelId="{EBECF21F-464B-42B9-AB70-A058B404AB5E}" type="pres">
      <dgm:prSet presAssocID="{32E9A543-EE84-4044-9A9A-D6384AD67714}" presName="linear" presStyleCnt="0">
        <dgm:presLayoutVars>
          <dgm:animLvl val="lvl"/>
          <dgm:resizeHandles val="exact"/>
        </dgm:presLayoutVars>
      </dgm:prSet>
      <dgm:spPr/>
    </dgm:pt>
    <dgm:pt modelId="{8D0EBE1D-9455-4973-9875-8A22942B26A3}" type="pres">
      <dgm:prSet presAssocID="{F2C00A99-44A1-4745-B894-41453DFC3A4E}" presName="parentText" presStyleLbl="node1" presStyleIdx="0" presStyleCnt="1">
        <dgm:presLayoutVars>
          <dgm:chMax val="0"/>
          <dgm:bulletEnabled val="1"/>
        </dgm:presLayoutVars>
      </dgm:prSet>
      <dgm:spPr/>
    </dgm:pt>
    <dgm:pt modelId="{0BDE2AE8-BA11-4050-97F3-5E46A3C78E6D}" type="pres">
      <dgm:prSet presAssocID="{F2C00A99-44A1-4745-B894-41453DFC3A4E}" presName="childText" presStyleLbl="revTx" presStyleIdx="0" presStyleCnt="1">
        <dgm:presLayoutVars>
          <dgm:bulletEnabled val="1"/>
        </dgm:presLayoutVars>
      </dgm:prSet>
      <dgm:spPr/>
    </dgm:pt>
  </dgm:ptLst>
  <dgm:cxnLst>
    <dgm:cxn modelId="{0F124133-15FA-47CC-815E-F1177EFD325A}" type="presOf" srcId="{F2C00A99-44A1-4745-B894-41453DFC3A4E}" destId="{8D0EBE1D-9455-4973-9875-8A22942B26A3}" srcOrd="0" destOrd="0" presId="urn:microsoft.com/office/officeart/2005/8/layout/vList2"/>
    <dgm:cxn modelId="{45517833-91D5-4C0B-BC61-ACFF9306DDD1}" srcId="{32E9A543-EE84-4044-9A9A-D6384AD67714}" destId="{F2C00A99-44A1-4745-B894-41453DFC3A4E}" srcOrd="0" destOrd="0" parTransId="{B89AE5B2-5AE9-45F2-A2A8-75FDCA2346A1}" sibTransId="{40D3D979-FE5E-4CCB-ADA9-FD5C23E70373}"/>
    <dgm:cxn modelId="{D133E465-D043-48B4-A5E1-14FC75FB4A4F}" srcId="{F2C00A99-44A1-4745-B894-41453DFC3A4E}" destId="{A0AF2A8A-C740-46EF-B56B-2E9744BA8839}" srcOrd="2" destOrd="0" parTransId="{BF02F177-A2DF-46C6-9351-45EBB9E3C6F0}" sibTransId="{08DFCA6B-4C1A-4273-8E9A-75D0AC0D7B70}"/>
    <dgm:cxn modelId="{D6C4DF72-3856-4D8B-B447-5190A677FF08}" type="presOf" srcId="{32E9A543-EE84-4044-9A9A-D6384AD67714}" destId="{EBECF21F-464B-42B9-AB70-A058B404AB5E}" srcOrd="0" destOrd="0" presId="urn:microsoft.com/office/officeart/2005/8/layout/vList2"/>
    <dgm:cxn modelId="{BB7AB47C-E4BC-4761-857D-D86DEEC9ACDC}" srcId="{F2C00A99-44A1-4745-B894-41453DFC3A4E}" destId="{32C47A64-0B6F-4C1C-AE27-C92CE015F89B}" srcOrd="0" destOrd="0" parTransId="{617D9730-8B5E-4897-9BB1-D813BBE88D64}" sibTransId="{E3D8F6DA-A76F-4947-8449-08B350D98E46}"/>
    <dgm:cxn modelId="{6FD8418A-8298-4B40-BF6C-EFCF6258C681}" srcId="{F2C00A99-44A1-4745-B894-41453DFC3A4E}" destId="{12988242-36EE-484E-B51D-8E5CD3B0DE56}" srcOrd="1" destOrd="0" parTransId="{294349BA-9BB4-4B28-835D-2F45CAC17A5C}" sibTransId="{36788E53-D535-42BB-89F2-74E0BE998FCE}"/>
    <dgm:cxn modelId="{8235C78F-DDC0-4E15-BFCB-85A74745190B}" type="presOf" srcId="{12988242-36EE-484E-B51D-8E5CD3B0DE56}" destId="{0BDE2AE8-BA11-4050-97F3-5E46A3C78E6D}" srcOrd="0" destOrd="1" presId="urn:microsoft.com/office/officeart/2005/8/layout/vList2"/>
    <dgm:cxn modelId="{889312AA-6304-401D-B3C2-F407ECDD9C5A}" type="presOf" srcId="{A0AF2A8A-C740-46EF-B56B-2E9744BA8839}" destId="{0BDE2AE8-BA11-4050-97F3-5E46A3C78E6D}" srcOrd="0" destOrd="2" presId="urn:microsoft.com/office/officeart/2005/8/layout/vList2"/>
    <dgm:cxn modelId="{E50F1FC2-8E0A-4EC3-A9CE-0468087BFD11}" srcId="{F2C00A99-44A1-4745-B894-41453DFC3A4E}" destId="{988AF433-E60E-4E56-8E8E-BB6B5FAAD9C3}" srcOrd="3" destOrd="0" parTransId="{405AE8A9-C540-4548-85B5-1D7C16385280}" sibTransId="{0D65C46C-0C43-4212-B033-E17186BF4DBF}"/>
    <dgm:cxn modelId="{41A22CD9-FE79-43B3-A8E1-B7E3CC71DCD4}" type="presOf" srcId="{32C47A64-0B6F-4C1C-AE27-C92CE015F89B}" destId="{0BDE2AE8-BA11-4050-97F3-5E46A3C78E6D}" srcOrd="0" destOrd="0" presId="urn:microsoft.com/office/officeart/2005/8/layout/vList2"/>
    <dgm:cxn modelId="{D6C731F8-8B3F-4B79-90D1-4ED676AB3EA3}" type="presOf" srcId="{988AF433-E60E-4E56-8E8E-BB6B5FAAD9C3}" destId="{0BDE2AE8-BA11-4050-97F3-5E46A3C78E6D}" srcOrd="0" destOrd="3" presId="urn:microsoft.com/office/officeart/2005/8/layout/vList2"/>
    <dgm:cxn modelId="{1FB89E8B-26F7-4EF5-807A-51A70D6C6525}" type="presParOf" srcId="{EBECF21F-464B-42B9-AB70-A058B404AB5E}" destId="{8D0EBE1D-9455-4973-9875-8A22942B26A3}" srcOrd="0" destOrd="0" presId="urn:microsoft.com/office/officeart/2005/8/layout/vList2"/>
    <dgm:cxn modelId="{6D2AA0A5-B5F1-43E9-BCF2-E2CCCCB9C9AF}" type="presParOf" srcId="{EBECF21F-464B-42B9-AB70-A058B404AB5E}" destId="{0BDE2AE8-BA11-4050-97F3-5E46A3C78E6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353684-1250-461E-B2BA-B9F487821B6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EF394DE-05F7-43ED-9A9B-0A90D5B44F54}">
      <dgm:prSet/>
      <dgm:spPr/>
      <dgm:t>
        <a:bodyPr/>
        <a:lstStyle/>
        <a:p>
          <a:r>
            <a:rPr lang="en-US"/>
            <a:t>The CNN model, after rigorous training and validation, achieved a remarkable 99% accuracy in recognizing finger signs, indicating superior performance compared to traditional gesture recognition systems.</a:t>
          </a:r>
        </a:p>
      </dgm:t>
    </dgm:pt>
    <dgm:pt modelId="{EED9CFC9-F28E-4DCF-B64E-382091A2F585}" type="parTrans" cxnId="{733086D1-6B34-46EE-8E7C-00DBF845DC65}">
      <dgm:prSet/>
      <dgm:spPr/>
      <dgm:t>
        <a:bodyPr/>
        <a:lstStyle/>
        <a:p>
          <a:endParaRPr lang="en-US"/>
        </a:p>
      </dgm:t>
    </dgm:pt>
    <dgm:pt modelId="{5852E694-E3D2-4F52-9140-982675CA0852}" type="sibTrans" cxnId="{733086D1-6B34-46EE-8E7C-00DBF845DC65}">
      <dgm:prSet/>
      <dgm:spPr/>
      <dgm:t>
        <a:bodyPr/>
        <a:lstStyle/>
        <a:p>
          <a:endParaRPr lang="en-US"/>
        </a:p>
      </dgm:t>
    </dgm:pt>
    <dgm:pt modelId="{6BB0F68B-365D-44C1-9778-8A03E6181927}">
      <dgm:prSet/>
      <dgm:spPr/>
      <dgm:t>
        <a:bodyPr/>
        <a:lstStyle/>
        <a:p>
          <a:r>
            <a:rPr lang="en-US"/>
            <a:t>Real-time simulations demonstrated the model’s ability to accurately interpret gestures in a fraction of a second, catering to the need for swift human-computer interactions.</a:t>
          </a:r>
        </a:p>
      </dgm:t>
    </dgm:pt>
    <dgm:pt modelId="{55863091-A01D-41AA-8043-652D197E5E18}" type="parTrans" cxnId="{D78D0137-173B-4320-9598-CBC7714CAD4B}">
      <dgm:prSet/>
      <dgm:spPr/>
      <dgm:t>
        <a:bodyPr/>
        <a:lstStyle/>
        <a:p>
          <a:endParaRPr lang="en-US"/>
        </a:p>
      </dgm:t>
    </dgm:pt>
    <dgm:pt modelId="{3D84E891-1CC6-43C3-B371-EB4EC6CDC1BC}" type="sibTrans" cxnId="{D78D0137-173B-4320-9598-CBC7714CAD4B}">
      <dgm:prSet/>
      <dgm:spPr/>
      <dgm:t>
        <a:bodyPr/>
        <a:lstStyle/>
        <a:p>
          <a:endParaRPr lang="en-US"/>
        </a:p>
      </dgm:t>
    </dgm:pt>
    <dgm:pt modelId="{08C41D68-2DE4-43B7-B8AD-1CD780E864AE}">
      <dgm:prSet/>
      <dgm:spPr/>
      <dgm:t>
        <a:bodyPr/>
        <a:lstStyle/>
        <a:p>
          <a:r>
            <a:rPr lang="en-US"/>
            <a:t>Testing against complex backgrounds and under varying lighting conditions showed the model's robustness and adaptability, confirming its potential for deployment in real-world scenarios.</a:t>
          </a:r>
        </a:p>
      </dgm:t>
    </dgm:pt>
    <dgm:pt modelId="{C1899A8F-5F5D-44E6-B2B0-0AB3906759DF}" type="parTrans" cxnId="{03C2ADE9-A843-49FF-ACB0-F8CD5BC4E3D3}">
      <dgm:prSet/>
      <dgm:spPr/>
      <dgm:t>
        <a:bodyPr/>
        <a:lstStyle/>
        <a:p>
          <a:endParaRPr lang="en-US"/>
        </a:p>
      </dgm:t>
    </dgm:pt>
    <dgm:pt modelId="{515E26F0-A197-4FAF-95DB-4661728CE0CB}" type="sibTrans" cxnId="{03C2ADE9-A843-49FF-ACB0-F8CD5BC4E3D3}">
      <dgm:prSet/>
      <dgm:spPr/>
      <dgm:t>
        <a:bodyPr/>
        <a:lstStyle/>
        <a:p>
          <a:endParaRPr lang="en-US"/>
        </a:p>
      </dgm:t>
    </dgm:pt>
    <dgm:pt modelId="{F059015B-87C6-43FF-804B-233B13293583}">
      <dgm:prSet/>
      <dgm:spPr/>
      <dgm:t>
        <a:bodyPr/>
        <a:lstStyle/>
        <a:p>
          <a:r>
            <a:rPr lang="en-US"/>
            <a:t>The success of the model in simulations suggests its readiness for integration into HCI applications such as assistive technologies, virtual reality, and smart home systems, promising to enhance the interactivity and accessibility of digital environments.</a:t>
          </a:r>
        </a:p>
      </dgm:t>
    </dgm:pt>
    <dgm:pt modelId="{34D308D2-AD30-45F4-878A-33BB142DFF86}" type="parTrans" cxnId="{1394262D-E4CD-41BA-838C-31CF7B7806AB}">
      <dgm:prSet/>
      <dgm:spPr/>
      <dgm:t>
        <a:bodyPr/>
        <a:lstStyle/>
        <a:p>
          <a:endParaRPr lang="en-US"/>
        </a:p>
      </dgm:t>
    </dgm:pt>
    <dgm:pt modelId="{C935F947-A659-4ED9-B017-127D80611D25}" type="sibTrans" cxnId="{1394262D-E4CD-41BA-838C-31CF7B7806AB}">
      <dgm:prSet/>
      <dgm:spPr/>
      <dgm:t>
        <a:bodyPr/>
        <a:lstStyle/>
        <a:p>
          <a:endParaRPr lang="en-US"/>
        </a:p>
      </dgm:t>
    </dgm:pt>
    <dgm:pt modelId="{46F9A495-E556-418F-B655-F12C7139274D}" type="pres">
      <dgm:prSet presAssocID="{25353684-1250-461E-B2BA-B9F487821B62}" presName="linear" presStyleCnt="0">
        <dgm:presLayoutVars>
          <dgm:animLvl val="lvl"/>
          <dgm:resizeHandles val="exact"/>
        </dgm:presLayoutVars>
      </dgm:prSet>
      <dgm:spPr/>
    </dgm:pt>
    <dgm:pt modelId="{66D7C763-1221-4376-8263-A05A8D5A50E4}" type="pres">
      <dgm:prSet presAssocID="{0EF394DE-05F7-43ED-9A9B-0A90D5B44F54}" presName="parentText" presStyleLbl="node1" presStyleIdx="0" presStyleCnt="4">
        <dgm:presLayoutVars>
          <dgm:chMax val="0"/>
          <dgm:bulletEnabled val="1"/>
        </dgm:presLayoutVars>
      </dgm:prSet>
      <dgm:spPr/>
    </dgm:pt>
    <dgm:pt modelId="{C7DC323A-5AD2-4505-B815-062EB3FE80CB}" type="pres">
      <dgm:prSet presAssocID="{5852E694-E3D2-4F52-9140-982675CA0852}" presName="spacer" presStyleCnt="0"/>
      <dgm:spPr/>
    </dgm:pt>
    <dgm:pt modelId="{657C02C0-79C9-4F6E-AFF6-06CA58883040}" type="pres">
      <dgm:prSet presAssocID="{6BB0F68B-365D-44C1-9778-8A03E6181927}" presName="parentText" presStyleLbl="node1" presStyleIdx="1" presStyleCnt="4">
        <dgm:presLayoutVars>
          <dgm:chMax val="0"/>
          <dgm:bulletEnabled val="1"/>
        </dgm:presLayoutVars>
      </dgm:prSet>
      <dgm:spPr/>
    </dgm:pt>
    <dgm:pt modelId="{39304A9A-9CA1-42E8-8ACF-EB4C91B318AF}" type="pres">
      <dgm:prSet presAssocID="{3D84E891-1CC6-43C3-B371-EB4EC6CDC1BC}" presName="spacer" presStyleCnt="0"/>
      <dgm:spPr/>
    </dgm:pt>
    <dgm:pt modelId="{D98AD11C-9C79-4D0D-A458-3F4A7FE75BAA}" type="pres">
      <dgm:prSet presAssocID="{08C41D68-2DE4-43B7-B8AD-1CD780E864AE}" presName="parentText" presStyleLbl="node1" presStyleIdx="2" presStyleCnt="4">
        <dgm:presLayoutVars>
          <dgm:chMax val="0"/>
          <dgm:bulletEnabled val="1"/>
        </dgm:presLayoutVars>
      </dgm:prSet>
      <dgm:spPr/>
    </dgm:pt>
    <dgm:pt modelId="{14EF78D8-ECC9-4D4E-94E6-0BC9E9E2043C}" type="pres">
      <dgm:prSet presAssocID="{515E26F0-A197-4FAF-95DB-4661728CE0CB}" presName="spacer" presStyleCnt="0"/>
      <dgm:spPr/>
    </dgm:pt>
    <dgm:pt modelId="{C15DFF12-B7C6-463C-9724-481200F6EA3F}" type="pres">
      <dgm:prSet presAssocID="{F059015B-87C6-43FF-804B-233B13293583}" presName="parentText" presStyleLbl="node1" presStyleIdx="3" presStyleCnt="4">
        <dgm:presLayoutVars>
          <dgm:chMax val="0"/>
          <dgm:bulletEnabled val="1"/>
        </dgm:presLayoutVars>
      </dgm:prSet>
      <dgm:spPr/>
    </dgm:pt>
  </dgm:ptLst>
  <dgm:cxnLst>
    <dgm:cxn modelId="{7D6AFC08-E4FC-42BB-B5C6-64E62488A283}" type="presOf" srcId="{0EF394DE-05F7-43ED-9A9B-0A90D5B44F54}" destId="{66D7C763-1221-4376-8263-A05A8D5A50E4}" srcOrd="0" destOrd="0" presId="urn:microsoft.com/office/officeart/2005/8/layout/vList2"/>
    <dgm:cxn modelId="{1394262D-E4CD-41BA-838C-31CF7B7806AB}" srcId="{25353684-1250-461E-B2BA-B9F487821B62}" destId="{F059015B-87C6-43FF-804B-233B13293583}" srcOrd="3" destOrd="0" parTransId="{34D308D2-AD30-45F4-878A-33BB142DFF86}" sibTransId="{C935F947-A659-4ED9-B017-127D80611D25}"/>
    <dgm:cxn modelId="{D78D0137-173B-4320-9598-CBC7714CAD4B}" srcId="{25353684-1250-461E-B2BA-B9F487821B62}" destId="{6BB0F68B-365D-44C1-9778-8A03E6181927}" srcOrd="1" destOrd="0" parTransId="{55863091-A01D-41AA-8043-652D197E5E18}" sibTransId="{3D84E891-1CC6-43C3-B371-EB4EC6CDC1BC}"/>
    <dgm:cxn modelId="{51110A71-F05D-4A2F-93D7-7A43E7D9C499}" type="presOf" srcId="{25353684-1250-461E-B2BA-B9F487821B62}" destId="{46F9A495-E556-418F-B655-F12C7139274D}" srcOrd="0" destOrd="0" presId="urn:microsoft.com/office/officeart/2005/8/layout/vList2"/>
    <dgm:cxn modelId="{C68B27BE-7B4F-4CA5-99F7-1F0DDD066E86}" type="presOf" srcId="{6BB0F68B-365D-44C1-9778-8A03E6181927}" destId="{657C02C0-79C9-4F6E-AFF6-06CA58883040}" srcOrd="0" destOrd="0" presId="urn:microsoft.com/office/officeart/2005/8/layout/vList2"/>
    <dgm:cxn modelId="{01B901CE-7143-46A1-9C17-CD954B02CF83}" type="presOf" srcId="{08C41D68-2DE4-43B7-B8AD-1CD780E864AE}" destId="{D98AD11C-9C79-4D0D-A458-3F4A7FE75BAA}" srcOrd="0" destOrd="0" presId="urn:microsoft.com/office/officeart/2005/8/layout/vList2"/>
    <dgm:cxn modelId="{733086D1-6B34-46EE-8E7C-00DBF845DC65}" srcId="{25353684-1250-461E-B2BA-B9F487821B62}" destId="{0EF394DE-05F7-43ED-9A9B-0A90D5B44F54}" srcOrd="0" destOrd="0" parTransId="{EED9CFC9-F28E-4DCF-B64E-382091A2F585}" sibTransId="{5852E694-E3D2-4F52-9140-982675CA0852}"/>
    <dgm:cxn modelId="{03C2ADE9-A843-49FF-ACB0-F8CD5BC4E3D3}" srcId="{25353684-1250-461E-B2BA-B9F487821B62}" destId="{08C41D68-2DE4-43B7-B8AD-1CD780E864AE}" srcOrd="2" destOrd="0" parTransId="{C1899A8F-5F5D-44E6-B2B0-0AB3906759DF}" sibTransId="{515E26F0-A197-4FAF-95DB-4661728CE0CB}"/>
    <dgm:cxn modelId="{291676EE-04A9-49CC-A62C-F7E1D3E7298E}" type="presOf" srcId="{F059015B-87C6-43FF-804B-233B13293583}" destId="{C15DFF12-B7C6-463C-9724-481200F6EA3F}" srcOrd="0" destOrd="0" presId="urn:microsoft.com/office/officeart/2005/8/layout/vList2"/>
    <dgm:cxn modelId="{6008B228-F64A-48E9-9C22-06BB4D65D8DF}" type="presParOf" srcId="{46F9A495-E556-418F-B655-F12C7139274D}" destId="{66D7C763-1221-4376-8263-A05A8D5A50E4}" srcOrd="0" destOrd="0" presId="urn:microsoft.com/office/officeart/2005/8/layout/vList2"/>
    <dgm:cxn modelId="{71A99453-8FAB-458F-A0C3-86560AAF7794}" type="presParOf" srcId="{46F9A495-E556-418F-B655-F12C7139274D}" destId="{C7DC323A-5AD2-4505-B815-062EB3FE80CB}" srcOrd="1" destOrd="0" presId="urn:microsoft.com/office/officeart/2005/8/layout/vList2"/>
    <dgm:cxn modelId="{2077864B-A9AC-4DD5-AA2F-B8E08DC30459}" type="presParOf" srcId="{46F9A495-E556-418F-B655-F12C7139274D}" destId="{657C02C0-79C9-4F6E-AFF6-06CA58883040}" srcOrd="2" destOrd="0" presId="urn:microsoft.com/office/officeart/2005/8/layout/vList2"/>
    <dgm:cxn modelId="{76656615-D13D-417E-8CEB-80202CA79594}" type="presParOf" srcId="{46F9A495-E556-418F-B655-F12C7139274D}" destId="{39304A9A-9CA1-42E8-8ACF-EB4C91B318AF}" srcOrd="3" destOrd="0" presId="urn:microsoft.com/office/officeart/2005/8/layout/vList2"/>
    <dgm:cxn modelId="{21FC3C37-1853-4C9E-A6A2-40F074258E38}" type="presParOf" srcId="{46F9A495-E556-418F-B655-F12C7139274D}" destId="{D98AD11C-9C79-4D0D-A458-3F4A7FE75BAA}" srcOrd="4" destOrd="0" presId="urn:microsoft.com/office/officeart/2005/8/layout/vList2"/>
    <dgm:cxn modelId="{BB87A57C-A0D3-4368-A30E-3A56DC7344BE}" type="presParOf" srcId="{46F9A495-E556-418F-B655-F12C7139274D}" destId="{14EF78D8-ECC9-4D4E-94E6-0BC9E9E2043C}" srcOrd="5" destOrd="0" presId="urn:microsoft.com/office/officeart/2005/8/layout/vList2"/>
    <dgm:cxn modelId="{0E9AB9B7-6A46-4C53-B0C2-11F878607ADE}" type="presParOf" srcId="{46F9A495-E556-418F-B655-F12C7139274D}" destId="{C15DFF12-B7C6-463C-9724-481200F6EA3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73FD3-97B6-44BE-9C22-010AA5440394}">
      <dsp:nvSpPr>
        <dsp:cNvPr id="0" name=""/>
        <dsp:cNvSpPr/>
      </dsp:nvSpPr>
      <dsp:spPr>
        <a:xfrm>
          <a:off x="0" y="401161"/>
          <a:ext cx="10515600"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Development of a CNN-based system for real-time finger sign detection.</a:t>
          </a:r>
          <a:endParaRPr lang="en-US" sz="2700" kern="1200"/>
        </a:p>
      </dsp:txBody>
      <dsp:txXfrm>
        <a:off x="31613" y="432774"/>
        <a:ext cx="10452374" cy="584369"/>
      </dsp:txXfrm>
    </dsp:sp>
    <dsp:sp modelId="{D59513D0-E326-48C9-B4A7-096CCA51401C}">
      <dsp:nvSpPr>
        <dsp:cNvPr id="0" name=""/>
        <dsp:cNvSpPr/>
      </dsp:nvSpPr>
      <dsp:spPr>
        <a:xfrm>
          <a:off x="0" y="1126516"/>
          <a:ext cx="10515600" cy="6475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Implementation of transfer learning to enhance model training efficiency.</a:t>
          </a:r>
          <a:endParaRPr lang="en-US" sz="2700" kern="1200"/>
        </a:p>
      </dsp:txBody>
      <dsp:txXfrm>
        <a:off x="31613" y="1158129"/>
        <a:ext cx="10452374" cy="584369"/>
      </dsp:txXfrm>
    </dsp:sp>
    <dsp:sp modelId="{5F3603E3-3056-4853-90E8-1685F6E8F971}">
      <dsp:nvSpPr>
        <dsp:cNvPr id="0" name=""/>
        <dsp:cNvSpPr/>
      </dsp:nvSpPr>
      <dsp:spPr>
        <a:xfrm>
          <a:off x="0" y="1851871"/>
          <a:ext cx="10515600" cy="64759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Application of data augmentation to improve system robustness.</a:t>
          </a:r>
          <a:endParaRPr lang="en-US" sz="2700" kern="1200"/>
        </a:p>
      </dsp:txBody>
      <dsp:txXfrm>
        <a:off x="31613" y="1883484"/>
        <a:ext cx="10452374" cy="584369"/>
      </dsp:txXfrm>
    </dsp:sp>
    <dsp:sp modelId="{DDF7EEC7-104C-4EB5-B4B6-5807A5ADD78B}">
      <dsp:nvSpPr>
        <dsp:cNvPr id="0" name=""/>
        <dsp:cNvSpPr/>
      </dsp:nvSpPr>
      <dsp:spPr>
        <a:xfrm>
          <a:off x="0" y="2577226"/>
          <a:ext cx="10515600" cy="6475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Evaluation of lightweight neural network models for mobile deployment.</a:t>
          </a:r>
          <a:endParaRPr lang="en-US" sz="2700" kern="1200"/>
        </a:p>
      </dsp:txBody>
      <dsp:txXfrm>
        <a:off x="31613" y="2608839"/>
        <a:ext cx="10452374" cy="584369"/>
      </dsp:txXfrm>
    </dsp:sp>
    <dsp:sp modelId="{BEE49681-E9A4-490E-88C7-4A967E5D13A6}">
      <dsp:nvSpPr>
        <dsp:cNvPr id="0" name=""/>
        <dsp:cNvSpPr/>
      </dsp:nvSpPr>
      <dsp:spPr>
        <a:xfrm>
          <a:off x="0" y="3302581"/>
          <a:ext cx="10515600" cy="64759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Comparative analysis with existing gesture recognition methods.</a:t>
          </a:r>
          <a:endParaRPr lang="en-US" sz="2700" kern="1200"/>
        </a:p>
      </dsp:txBody>
      <dsp:txXfrm>
        <a:off x="31613" y="3334194"/>
        <a:ext cx="10452374"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4DBE9-A199-4CE8-8EF9-4E35A3E71B0A}">
      <dsp:nvSpPr>
        <dsp:cNvPr id="0" name=""/>
        <dsp:cNvSpPr/>
      </dsp:nvSpPr>
      <dsp:spPr>
        <a:xfrm>
          <a:off x="0" y="235268"/>
          <a:ext cx="10515600"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State-of-the-Art Techniques and CNN Breakthroughs</a:t>
          </a:r>
          <a:endParaRPr lang="en-US" sz="3200" kern="1200"/>
        </a:p>
      </dsp:txBody>
      <dsp:txXfrm>
        <a:off x="37467" y="272735"/>
        <a:ext cx="10440666" cy="692586"/>
      </dsp:txXfrm>
    </dsp:sp>
    <dsp:sp modelId="{5B4305FE-12E8-415B-B24E-2B16BD6F4A62}">
      <dsp:nvSpPr>
        <dsp:cNvPr id="0" name=""/>
        <dsp:cNvSpPr/>
      </dsp:nvSpPr>
      <dsp:spPr>
        <a:xfrm>
          <a:off x="0" y="1002788"/>
          <a:ext cx="10515600" cy="311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Deep learning, especially CNNs, is advancing accuracy and reducing execution times across fields like NLP, scene labeling, and medical imaging.</a:t>
          </a:r>
        </a:p>
        <a:p>
          <a:pPr marL="228600" lvl="1" indent="-228600" algn="l" defTabSz="1111250">
            <a:lnSpc>
              <a:spcPct val="90000"/>
            </a:lnSpc>
            <a:spcBef>
              <a:spcPct val="0"/>
            </a:spcBef>
            <a:spcAft>
              <a:spcPct val="20000"/>
            </a:spcAft>
            <a:buChar char="•"/>
          </a:pPr>
          <a:r>
            <a:rPr lang="en-US" sz="2500" kern="1200"/>
            <a:t>Despite progress, challenges remain in video classification due to difficulty in integrating spatial and ephemeral data.</a:t>
          </a:r>
        </a:p>
        <a:p>
          <a:pPr marL="228600" lvl="1" indent="-228600" algn="l" defTabSz="1111250">
            <a:lnSpc>
              <a:spcPct val="90000"/>
            </a:lnSpc>
            <a:spcBef>
              <a:spcPct val="0"/>
            </a:spcBef>
            <a:spcAft>
              <a:spcPct val="20000"/>
            </a:spcAft>
            <a:buChar char="•"/>
          </a:pPr>
          <a:r>
            <a:rPr lang="en-US" sz="2500" kern="1200"/>
            <a:t>Some models incorporate depth cameras for additional correlation data, yet struggle with overall accuracy.</a:t>
          </a:r>
        </a:p>
        <a:p>
          <a:pPr marL="228600" lvl="1" indent="-228600" algn="l" defTabSz="1111250">
            <a:lnSpc>
              <a:spcPct val="90000"/>
            </a:lnSpc>
            <a:spcBef>
              <a:spcPct val="0"/>
            </a:spcBef>
            <a:spcAft>
              <a:spcPct val="20000"/>
            </a:spcAft>
            <a:buChar char="•"/>
          </a:pPr>
          <a:r>
            <a:rPr lang="en-US" sz="2500" kern="1200"/>
            <a:t>New methods bypass the need for pre-trained models, employing capsule networks and adaptive pooling for enhanced results.</a:t>
          </a:r>
        </a:p>
      </dsp:txBody>
      <dsp:txXfrm>
        <a:off x="0" y="1002788"/>
        <a:ext cx="10515600" cy="3113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81446-4871-4E6F-81EE-40F9B88FEF38}">
      <dsp:nvSpPr>
        <dsp:cNvPr id="0" name=""/>
        <dsp:cNvSpPr/>
      </dsp:nvSpPr>
      <dsp:spPr>
        <a:xfrm>
          <a:off x="1632793" y="665"/>
          <a:ext cx="7250013" cy="435000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257" tIns="372904" rIns="355257" bIns="372904" numCol="1" spcCol="1270" anchor="t" anchorCtr="0">
          <a:noAutofit/>
        </a:bodyPr>
        <a:lstStyle/>
        <a:p>
          <a:pPr marL="0" lvl="0" indent="0" algn="l" defTabSz="977900">
            <a:lnSpc>
              <a:spcPct val="90000"/>
            </a:lnSpc>
            <a:spcBef>
              <a:spcPct val="0"/>
            </a:spcBef>
            <a:spcAft>
              <a:spcPct val="35000"/>
            </a:spcAft>
            <a:buNone/>
          </a:pPr>
          <a:r>
            <a:rPr lang="en-US" sz="2200" b="1" kern="1200"/>
            <a:t>Comparative Approaches and Innovative Methodologies</a:t>
          </a:r>
          <a:endParaRPr lang="en-US" sz="2200" kern="1200"/>
        </a:p>
        <a:p>
          <a:pPr marL="171450" lvl="1" indent="-171450" algn="l" defTabSz="755650">
            <a:lnSpc>
              <a:spcPct val="90000"/>
            </a:lnSpc>
            <a:spcBef>
              <a:spcPct val="0"/>
            </a:spcBef>
            <a:spcAft>
              <a:spcPct val="15000"/>
            </a:spcAft>
            <a:buChar char="•"/>
          </a:pPr>
          <a:r>
            <a:rPr lang="en-US" sz="1700" kern="1200"/>
            <a:t>CNNs have outperformed traditional methods, like SIFT, by extracting features more effectively for tasks such as sign language recognition.</a:t>
          </a:r>
        </a:p>
        <a:p>
          <a:pPr marL="171450" lvl="1" indent="-171450" algn="l" defTabSz="755650">
            <a:lnSpc>
              <a:spcPct val="90000"/>
            </a:lnSpc>
            <a:spcBef>
              <a:spcPct val="0"/>
            </a:spcBef>
            <a:spcAft>
              <a:spcPct val="15000"/>
            </a:spcAft>
            <a:buChar char="•"/>
          </a:pPr>
          <a:r>
            <a:rPr lang="en-US" sz="1700" kern="1200"/>
            <a:t>Novel approaches include 3DRCNNs, which use depth channels and edge detection to inform gesture recognition systems.</a:t>
          </a:r>
        </a:p>
        <a:p>
          <a:pPr marL="171450" lvl="1" indent="-171450" algn="l" defTabSz="755650">
            <a:lnSpc>
              <a:spcPct val="90000"/>
            </a:lnSpc>
            <a:spcBef>
              <a:spcPct val="0"/>
            </a:spcBef>
            <a:spcAft>
              <a:spcPct val="15000"/>
            </a:spcAft>
            <a:buChar char="•"/>
          </a:pPr>
          <a:r>
            <a:rPr lang="en-US" sz="1700" kern="1200"/>
            <a:t>Kinect and Leap Motion demonstrate practical applications of gesture recognition but face limitations such as background dependency and orientation invariance.</a:t>
          </a:r>
        </a:p>
        <a:p>
          <a:pPr marL="171450" lvl="1" indent="-171450" algn="l" defTabSz="755650">
            <a:lnSpc>
              <a:spcPct val="90000"/>
            </a:lnSpc>
            <a:spcBef>
              <a:spcPct val="0"/>
            </a:spcBef>
            <a:spcAft>
              <a:spcPct val="15000"/>
            </a:spcAft>
            <a:buChar char="•"/>
          </a:pPr>
          <a:r>
            <a:rPr lang="en-US" sz="1700" kern="1200"/>
            <a:t>The goal is to refine models to reduce computational demands and improve training efficacy, moving away from reliance on simplistic datasets.</a:t>
          </a:r>
        </a:p>
      </dsp:txBody>
      <dsp:txXfrm>
        <a:off x="1632793" y="665"/>
        <a:ext cx="7250013" cy="43500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EBE1D-9455-4973-9875-8A22942B26A3}">
      <dsp:nvSpPr>
        <dsp:cNvPr id="0" name=""/>
        <dsp:cNvSpPr/>
      </dsp:nvSpPr>
      <dsp:spPr>
        <a:xfrm>
          <a:off x="0" y="218479"/>
          <a:ext cx="6666833" cy="10342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Contributions and Emerging Research in CNN Applications</a:t>
          </a:r>
          <a:endParaRPr lang="en-US" sz="2600" kern="1200"/>
        </a:p>
      </dsp:txBody>
      <dsp:txXfrm>
        <a:off x="50489" y="268968"/>
        <a:ext cx="6565855" cy="933302"/>
      </dsp:txXfrm>
    </dsp:sp>
    <dsp:sp modelId="{0BDE2AE8-BA11-4050-97F3-5E46A3C78E6D}">
      <dsp:nvSpPr>
        <dsp:cNvPr id="0" name=""/>
        <dsp:cNvSpPr/>
      </dsp:nvSpPr>
      <dsp:spPr>
        <a:xfrm>
          <a:off x="0" y="1252759"/>
          <a:ext cx="6666833" cy="398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Recent CNN adaptations focus on multi-modal inputs, combining RGB and depth data for richer feature sets, achieving up to 93.3% accuracy in ASL recognition.</a:t>
          </a:r>
        </a:p>
        <a:p>
          <a:pPr marL="228600" lvl="1" indent="-228600" algn="l" defTabSz="889000">
            <a:lnSpc>
              <a:spcPct val="90000"/>
            </a:lnSpc>
            <a:spcBef>
              <a:spcPct val="0"/>
            </a:spcBef>
            <a:spcAft>
              <a:spcPct val="20000"/>
            </a:spcAft>
            <a:buChar char="•"/>
          </a:pPr>
          <a:r>
            <a:rPr lang="en-US" sz="2000" kern="1200"/>
            <a:t>CNNs are being tailored to handle complex backgrounds, aiming to surpass the limitations of previous models requiring controlled environments.</a:t>
          </a:r>
        </a:p>
        <a:p>
          <a:pPr marL="228600" lvl="1" indent="-228600" algn="l" defTabSz="889000">
            <a:lnSpc>
              <a:spcPct val="90000"/>
            </a:lnSpc>
            <a:spcBef>
              <a:spcPct val="0"/>
            </a:spcBef>
            <a:spcAft>
              <a:spcPct val="20000"/>
            </a:spcAft>
            <a:buChar char="•"/>
          </a:pPr>
          <a:r>
            <a:rPr lang="en-US" sz="2000" kern="1200"/>
            <a:t>Current research contributes new preprocessing techniques, like skin segmentation, and evaluates CNNs on complex datasets like NUS II, without prior benchmarks.</a:t>
          </a:r>
        </a:p>
        <a:p>
          <a:pPr marL="228600" lvl="1" indent="-228600" algn="l" defTabSz="889000">
            <a:lnSpc>
              <a:spcPct val="90000"/>
            </a:lnSpc>
            <a:spcBef>
              <a:spcPct val="0"/>
            </a:spcBef>
            <a:spcAft>
              <a:spcPct val="20000"/>
            </a:spcAft>
            <a:buChar char="•"/>
          </a:pPr>
          <a:r>
            <a:rPr lang="en-US" sz="2000" kern="1200"/>
            <a:t>The integration of CNNs with novel preprocessing methods shows promise in pushing gesture recognition forward, emphasizing the need for versatile, robust systems.</a:t>
          </a:r>
        </a:p>
      </dsp:txBody>
      <dsp:txXfrm>
        <a:off x="0" y="1252759"/>
        <a:ext cx="6666833" cy="39826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7C763-1221-4376-8263-A05A8D5A50E4}">
      <dsp:nvSpPr>
        <dsp:cNvPr id="0" name=""/>
        <dsp:cNvSpPr/>
      </dsp:nvSpPr>
      <dsp:spPr>
        <a:xfrm>
          <a:off x="0" y="3969"/>
          <a:ext cx="10515600" cy="10448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CNN model, after rigorous training and validation, achieved a remarkable 99% accuracy in recognizing finger signs, indicating superior performance compared to traditional gesture recognition systems.</a:t>
          </a:r>
        </a:p>
      </dsp:txBody>
      <dsp:txXfrm>
        <a:off x="51003" y="54972"/>
        <a:ext cx="10413594" cy="942803"/>
      </dsp:txXfrm>
    </dsp:sp>
    <dsp:sp modelId="{657C02C0-79C9-4F6E-AFF6-06CA58883040}">
      <dsp:nvSpPr>
        <dsp:cNvPr id="0" name=""/>
        <dsp:cNvSpPr/>
      </dsp:nvSpPr>
      <dsp:spPr>
        <a:xfrm>
          <a:off x="0" y="1103499"/>
          <a:ext cx="10515600" cy="104480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Real-time simulations demonstrated the model’s ability to accurately interpret gestures in a fraction of a second, catering to the need for swift human-computer interactions.</a:t>
          </a:r>
        </a:p>
      </dsp:txBody>
      <dsp:txXfrm>
        <a:off x="51003" y="1154502"/>
        <a:ext cx="10413594" cy="942803"/>
      </dsp:txXfrm>
    </dsp:sp>
    <dsp:sp modelId="{D98AD11C-9C79-4D0D-A458-3F4A7FE75BAA}">
      <dsp:nvSpPr>
        <dsp:cNvPr id="0" name=""/>
        <dsp:cNvSpPr/>
      </dsp:nvSpPr>
      <dsp:spPr>
        <a:xfrm>
          <a:off x="0" y="2203029"/>
          <a:ext cx="10515600" cy="104480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Testing against complex backgrounds and under varying lighting conditions showed the model's robustness and adaptability, confirming its potential for deployment in real-world scenarios.</a:t>
          </a:r>
        </a:p>
      </dsp:txBody>
      <dsp:txXfrm>
        <a:off x="51003" y="2254032"/>
        <a:ext cx="10413594" cy="942803"/>
      </dsp:txXfrm>
    </dsp:sp>
    <dsp:sp modelId="{C15DFF12-B7C6-463C-9724-481200F6EA3F}">
      <dsp:nvSpPr>
        <dsp:cNvPr id="0" name=""/>
        <dsp:cNvSpPr/>
      </dsp:nvSpPr>
      <dsp:spPr>
        <a:xfrm>
          <a:off x="0" y="3302559"/>
          <a:ext cx="10515600" cy="104480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success of the model in simulations suggests its readiness for integration into HCI applications such as assistive technologies, virtual reality, and smart home systems, promising to enhance the interactivity and accessibility of digital environments.</a:t>
          </a:r>
        </a:p>
      </dsp:txBody>
      <dsp:txXfrm>
        <a:off x="51003" y="3353562"/>
        <a:ext cx="10413594" cy="9428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D494-60C2-9863-F766-519AB923DC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4612DB-33FE-14F4-E211-408EE2579D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388C51-3813-5C7C-45D7-C6EE7AC01F85}"/>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5" name="Footer Placeholder 4">
            <a:extLst>
              <a:ext uri="{FF2B5EF4-FFF2-40B4-BE49-F238E27FC236}">
                <a16:creationId xmlns:a16="http://schemas.microsoft.com/office/drawing/2014/main" id="{FFE654CD-71F6-F52A-9ADE-AA231DF26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0826-8240-142A-32FC-A5F0D5872058}"/>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54085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229F-32F3-3591-7114-57B65C245C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742489-0F65-FE31-3144-445938E030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F0213-0761-8551-4CFF-1D40C9C919E1}"/>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5" name="Footer Placeholder 4">
            <a:extLst>
              <a:ext uri="{FF2B5EF4-FFF2-40B4-BE49-F238E27FC236}">
                <a16:creationId xmlns:a16="http://schemas.microsoft.com/office/drawing/2014/main" id="{14AF46AB-7412-033C-577C-EFD0BDD61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05368-31FF-70A0-0AAD-45E11D30116B}"/>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354586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BCD73-70B6-6D9E-161B-57C7685920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82495D-86ED-0A83-D054-532F67995B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4BC6D-40AE-C3E1-D5EF-A49B077EA16C}"/>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5" name="Footer Placeholder 4">
            <a:extLst>
              <a:ext uri="{FF2B5EF4-FFF2-40B4-BE49-F238E27FC236}">
                <a16:creationId xmlns:a16="http://schemas.microsoft.com/office/drawing/2014/main" id="{1F169CDD-2598-3E7E-206A-61753BF6A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1F042-85EE-F899-9601-EC76046D0B47}"/>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1265793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9A2B-8350-82FC-D0C9-040E820430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03CA4-420C-29B4-7B0D-159BC5FB66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20262-B3F9-045F-9470-17A35D56D117}"/>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5" name="Footer Placeholder 4">
            <a:extLst>
              <a:ext uri="{FF2B5EF4-FFF2-40B4-BE49-F238E27FC236}">
                <a16:creationId xmlns:a16="http://schemas.microsoft.com/office/drawing/2014/main" id="{AD5A518E-2172-416F-D652-F20A80C34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8254A-69B8-2353-EBA5-99087544A1F3}"/>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203536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D954-94FA-9FC1-E73F-4A28135ADB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EA2B28-68B4-70FA-3159-684326F98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30A2F8-8911-A718-BD6A-831546504844}"/>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5" name="Footer Placeholder 4">
            <a:extLst>
              <a:ext uri="{FF2B5EF4-FFF2-40B4-BE49-F238E27FC236}">
                <a16:creationId xmlns:a16="http://schemas.microsoft.com/office/drawing/2014/main" id="{0998B49B-1D2B-9FBC-DF7F-DBA5750D9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2B800-930F-B580-F495-53933EDB4927}"/>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353239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2A72-E9DC-A31A-5CA2-19F7A4526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0F2A91-225E-E5D3-63FC-43E2CF19C1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4288A8-2D5B-F91B-EA0A-C022F20E84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015CFA-1B9F-4C75-B6ED-D3692A4E57C6}"/>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6" name="Footer Placeholder 5">
            <a:extLst>
              <a:ext uri="{FF2B5EF4-FFF2-40B4-BE49-F238E27FC236}">
                <a16:creationId xmlns:a16="http://schemas.microsoft.com/office/drawing/2014/main" id="{073E7B70-1432-504A-4F6A-2A3D0E5A9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5B78E7-F6DF-2646-1306-08244EEFCB25}"/>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47565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9EFE-611F-9629-B992-5D7829C04C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E72333-12D8-81F5-3463-49A0386181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A029D-E1FD-6DE6-869E-BE9508C2B9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D2E71C-4DA8-67D4-A0AB-94B199B47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E16B83-0133-AF83-22BC-93C7D4EC04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7C6985-7C64-3D23-45FA-C0BFF846B56E}"/>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8" name="Footer Placeholder 7">
            <a:extLst>
              <a:ext uri="{FF2B5EF4-FFF2-40B4-BE49-F238E27FC236}">
                <a16:creationId xmlns:a16="http://schemas.microsoft.com/office/drawing/2014/main" id="{F0E5C998-6072-55C4-94B7-BD23C59F9C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A9AD15-3BAA-EE16-3F82-FA8D610B2768}"/>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342669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54E9-B566-353B-1F42-5345CB8A97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85E62F-8E61-652F-4FFE-2D1474676346}"/>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4" name="Footer Placeholder 3">
            <a:extLst>
              <a:ext uri="{FF2B5EF4-FFF2-40B4-BE49-F238E27FC236}">
                <a16:creationId xmlns:a16="http://schemas.microsoft.com/office/drawing/2014/main" id="{64F21C6A-9768-D874-D459-F8FB8D5906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49F3F3-3844-5EC6-55B8-9A77D0ECA386}"/>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200418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1D4CCA-237C-D6FC-A06F-E80C678C383A}"/>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3" name="Footer Placeholder 2">
            <a:extLst>
              <a:ext uri="{FF2B5EF4-FFF2-40B4-BE49-F238E27FC236}">
                <a16:creationId xmlns:a16="http://schemas.microsoft.com/office/drawing/2014/main" id="{28A6A175-3151-27B0-0325-4F8A490BD9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F00156-CF75-0D71-7DE7-B54195FC7AED}"/>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13400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9CF5-9ABC-C770-51AD-A230381E0E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760B1C-F32D-F939-AC56-28BA79CD48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958530-DD4A-D322-0B02-9DEE19F1A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27637-5108-B66F-EA9D-C55BE7111762}"/>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6" name="Footer Placeholder 5">
            <a:extLst>
              <a:ext uri="{FF2B5EF4-FFF2-40B4-BE49-F238E27FC236}">
                <a16:creationId xmlns:a16="http://schemas.microsoft.com/office/drawing/2014/main" id="{FD1CFE3E-A975-7B3B-F9E7-88057E4B1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A4A24-C057-7FD2-7963-D04CC8460A42}"/>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226659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4683-BBDC-521A-2820-CBA1EB4BF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5E9363-6567-6E80-B169-D556868D2B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85C507-5BCE-A4A2-A429-D8636523C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61D595-4CC5-E278-208C-0238A1C27BA4}"/>
              </a:ext>
            </a:extLst>
          </p:cNvPr>
          <p:cNvSpPr>
            <a:spLocks noGrp="1"/>
          </p:cNvSpPr>
          <p:nvPr>
            <p:ph type="dt" sz="half" idx="10"/>
          </p:nvPr>
        </p:nvSpPr>
        <p:spPr/>
        <p:txBody>
          <a:bodyPr/>
          <a:lstStyle/>
          <a:p>
            <a:fld id="{A736704A-A903-48AD-82CA-3AB39D9DD27A}" type="datetimeFigureOut">
              <a:rPr lang="en-US" smtClean="0"/>
              <a:t>4/17/2024</a:t>
            </a:fld>
            <a:endParaRPr lang="en-US"/>
          </a:p>
        </p:txBody>
      </p:sp>
      <p:sp>
        <p:nvSpPr>
          <p:cNvPr id="6" name="Footer Placeholder 5">
            <a:extLst>
              <a:ext uri="{FF2B5EF4-FFF2-40B4-BE49-F238E27FC236}">
                <a16:creationId xmlns:a16="http://schemas.microsoft.com/office/drawing/2014/main" id="{97A20C3B-C09C-BEBD-7B34-553249B50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07F8A-CEEF-DA65-9871-78426F22F4FA}"/>
              </a:ext>
            </a:extLst>
          </p:cNvPr>
          <p:cNvSpPr>
            <a:spLocks noGrp="1"/>
          </p:cNvSpPr>
          <p:nvPr>
            <p:ph type="sldNum" sz="quarter" idx="12"/>
          </p:nvPr>
        </p:nvSpPr>
        <p:spPr/>
        <p:txBody>
          <a:bodyPr/>
          <a:lstStyle/>
          <a:p>
            <a:fld id="{FD1577DE-1847-45EB-A821-78D60F78767A}" type="slidenum">
              <a:rPr lang="en-US" smtClean="0"/>
              <a:t>‹#›</a:t>
            </a:fld>
            <a:endParaRPr lang="en-US"/>
          </a:p>
        </p:txBody>
      </p:sp>
    </p:spTree>
    <p:extLst>
      <p:ext uri="{BB962C8B-B14F-4D97-AF65-F5344CB8AC3E}">
        <p14:creationId xmlns:p14="http://schemas.microsoft.com/office/powerpoint/2010/main" val="138987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9245CB-5C55-24DC-83E5-D505BDDDD6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C19771-9BDA-4173-AEAC-58895BA83F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9C246-C6CF-2752-BB94-B2C5FD0DD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6704A-A903-48AD-82CA-3AB39D9DD27A}" type="datetimeFigureOut">
              <a:rPr lang="en-US" smtClean="0"/>
              <a:t>4/17/2024</a:t>
            </a:fld>
            <a:endParaRPr lang="en-US"/>
          </a:p>
        </p:txBody>
      </p:sp>
      <p:sp>
        <p:nvSpPr>
          <p:cNvPr id="5" name="Footer Placeholder 4">
            <a:extLst>
              <a:ext uri="{FF2B5EF4-FFF2-40B4-BE49-F238E27FC236}">
                <a16:creationId xmlns:a16="http://schemas.microsoft.com/office/drawing/2014/main" id="{CD6FB5DF-83D7-154A-77E2-245EC0EDF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2A4474-568F-585C-DDB1-4DCC5EAC0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577DE-1847-45EB-A821-78D60F78767A}" type="slidenum">
              <a:rPr lang="en-US" smtClean="0"/>
              <a:t>‹#›</a:t>
            </a:fld>
            <a:endParaRPr lang="en-US"/>
          </a:p>
        </p:txBody>
      </p:sp>
    </p:spTree>
    <p:extLst>
      <p:ext uri="{BB962C8B-B14F-4D97-AF65-F5344CB8AC3E}">
        <p14:creationId xmlns:p14="http://schemas.microsoft.com/office/powerpoint/2010/main" val="1236513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finger pointing on a tablet with green neon lights">
            <a:extLst>
              <a:ext uri="{FF2B5EF4-FFF2-40B4-BE49-F238E27FC236}">
                <a16:creationId xmlns:a16="http://schemas.microsoft.com/office/drawing/2014/main" id="{B24F67F0-69FF-EEB5-428B-6895E2853B63}"/>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0FEC4E2C-F795-5B93-6EF7-0DD40F180715}"/>
              </a:ext>
            </a:extLst>
          </p:cNvPr>
          <p:cNvSpPr>
            <a:spLocks noGrp="1"/>
          </p:cNvSpPr>
          <p:nvPr>
            <p:ph type="ctrTitle"/>
          </p:nvPr>
        </p:nvSpPr>
        <p:spPr>
          <a:xfrm>
            <a:off x="1524000" y="1122362"/>
            <a:ext cx="9144000" cy="2900518"/>
          </a:xfrm>
        </p:spPr>
        <p:txBody>
          <a:bodyPr>
            <a:normAutofit/>
          </a:bodyPr>
          <a:lstStyle/>
          <a:p>
            <a:r>
              <a:rPr lang="en-US" sz="5600" dirty="0">
                <a:solidFill>
                  <a:srgbClr val="FFFFFF"/>
                </a:solidFill>
              </a:rPr>
              <a:t>Real-Time Finger Sign Detection Using Convolutional Neural Networks</a:t>
            </a:r>
          </a:p>
        </p:txBody>
      </p:sp>
      <p:sp>
        <p:nvSpPr>
          <p:cNvPr id="3" name="Subtitle 2">
            <a:extLst>
              <a:ext uri="{FF2B5EF4-FFF2-40B4-BE49-F238E27FC236}">
                <a16:creationId xmlns:a16="http://schemas.microsoft.com/office/drawing/2014/main" id="{01E53654-5B1E-8972-7FBB-19265DE1E80A}"/>
              </a:ext>
            </a:extLst>
          </p:cNvPr>
          <p:cNvSpPr>
            <a:spLocks noGrp="1"/>
          </p:cNvSpPr>
          <p:nvPr>
            <p:ph type="subTitle" idx="1"/>
          </p:nvPr>
        </p:nvSpPr>
        <p:spPr>
          <a:xfrm>
            <a:off x="1524000" y="3916017"/>
            <a:ext cx="9311148" cy="1819621"/>
          </a:xfrm>
        </p:spPr>
        <p:txBody>
          <a:bodyPr>
            <a:normAutofit/>
          </a:bodyPr>
          <a:lstStyle/>
          <a:p>
            <a:r>
              <a:rPr lang="en-US" dirty="0">
                <a:solidFill>
                  <a:srgbClr val="FFFFFF"/>
                </a:solidFill>
              </a:rPr>
              <a:t>Hemanth Kumar Suddala-700750205</a:t>
            </a:r>
          </a:p>
          <a:p>
            <a:r>
              <a:rPr lang="en-US" dirty="0"/>
              <a:t>Srikanth  Kolluri-700741300</a:t>
            </a:r>
          </a:p>
          <a:p>
            <a:r>
              <a:rPr lang="en-US" dirty="0"/>
              <a:t>Dheeraj Annam-700759413</a:t>
            </a:r>
          </a:p>
          <a:p>
            <a:r>
              <a:rPr lang="en-US" dirty="0"/>
              <a:t>Avinash Palagani-700761023</a:t>
            </a:r>
          </a:p>
          <a:p>
            <a:endParaRPr lang="en-IN" dirty="0"/>
          </a:p>
          <a:p>
            <a:endParaRPr lang="en-US" dirty="0"/>
          </a:p>
          <a:p>
            <a:endParaRPr lang="en-US" dirty="0"/>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1747775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B49F19AC-71F3-8A87-13FF-7144C856E2F0}"/>
              </a:ext>
            </a:extLst>
          </p:cNvPr>
          <p:cNvPicPr>
            <a:picLocks noChangeAspect="1"/>
          </p:cNvPicPr>
          <p:nvPr/>
        </p:nvPicPr>
        <p:blipFill rotWithShape="1">
          <a:blip r:embed="rId2"/>
          <a:srcRect l="30763" r="2486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5F8ED-8533-1997-7C6E-34EB39D149DB}"/>
              </a:ext>
            </a:extLst>
          </p:cNvPr>
          <p:cNvSpPr>
            <a:spLocks noGrp="1"/>
          </p:cNvSpPr>
          <p:nvPr>
            <p:ph type="title"/>
          </p:nvPr>
        </p:nvSpPr>
        <p:spPr>
          <a:xfrm>
            <a:off x="6115317" y="405685"/>
            <a:ext cx="5464968" cy="1559301"/>
          </a:xfrm>
        </p:spPr>
        <p:txBody>
          <a:bodyPr>
            <a:normAutofit/>
          </a:bodyPr>
          <a:lstStyle/>
          <a:p>
            <a:r>
              <a:rPr lang="en-US" sz="4000"/>
              <a:t>Proposed Solution</a:t>
            </a:r>
          </a:p>
        </p:txBody>
      </p:sp>
      <p:sp>
        <p:nvSpPr>
          <p:cNvPr id="16" name="Content Placeholder 2">
            <a:extLst>
              <a:ext uri="{FF2B5EF4-FFF2-40B4-BE49-F238E27FC236}">
                <a16:creationId xmlns:a16="http://schemas.microsoft.com/office/drawing/2014/main" id="{D43F39BA-612A-6B99-C8E6-1F43C3331A40}"/>
              </a:ext>
            </a:extLst>
          </p:cNvPr>
          <p:cNvSpPr>
            <a:spLocks noGrp="1"/>
          </p:cNvSpPr>
          <p:nvPr>
            <p:ph idx="1"/>
          </p:nvPr>
        </p:nvSpPr>
        <p:spPr>
          <a:xfrm>
            <a:off x="6115317" y="2743200"/>
            <a:ext cx="5247340" cy="3496878"/>
          </a:xfrm>
        </p:spPr>
        <p:txBody>
          <a:bodyPr anchor="ctr">
            <a:normAutofit/>
          </a:bodyPr>
          <a:lstStyle/>
          <a:p>
            <a:r>
              <a:rPr lang="en-US" sz="1400"/>
              <a:t>We propose a sophisticated CNN-based system designed for the real-time detection and interpretation of finger signs.</a:t>
            </a:r>
          </a:p>
          <a:p>
            <a:r>
              <a:rPr lang="en-US" sz="1400"/>
              <a:t>Utilizing advanced deep learning techniques, our model learns to recognize a wide array of hand gestures by processing complex visual data efficiently.</a:t>
            </a:r>
          </a:p>
          <a:p>
            <a:r>
              <a:rPr lang="en-US" sz="1400"/>
              <a:t>The system features a robust architecture that accounts for variability in hand shapes, sizes, and dynamic gesture execution, enhancing its accuracy and responsiveness.</a:t>
            </a:r>
          </a:p>
          <a:p>
            <a:r>
              <a:rPr lang="en-US" sz="1400"/>
              <a:t>By leveraging data augmentation, transfer learning, and real-time processing frameworks, our solution is crafted to operate seamlessly in diverse settings, ensuring inclusivity and accessibility for all users.</a:t>
            </a:r>
          </a:p>
          <a:p>
            <a:r>
              <a:rPr lang="en-US" sz="1400"/>
              <a:t>Our approach aims to overcome the limitations of traditional gesture recognition systems, offering a pathway to more intuitive and seamless human-computer interaction</a:t>
            </a:r>
          </a:p>
        </p:txBody>
      </p:sp>
    </p:spTree>
    <p:extLst>
      <p:ext uri="{BB962C8B-B14F-4D97-AF65-F5344CB8AC3E}">
        <p14:creationId xmlns:p14="http://schemas.microsoft.com/office/powerpoint/2010/main" val="115435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8630533-6A60-328E-8919-2BF2261C6DD5}"/>
              </a:ext>
            </a:extLst>
          </p:cNvPr>
          <p:cNvPicPr>
            <a:picLocks noChangeAspect="1"/>
          </p:cNvPicPr>
          <p:nvPr/>
        </p:nvPicPr>
        <p:blipFill rotWithShape="1">
          <a:blip r:embed="rId2">
            <a:duotone>
              <a:schemeClr val="bg2">
                <a:shade val="45000"/>
                <a:satMod val="135000"/>
              </a:schemeClr>
              <a:prstClr val="white"/>
            </a:duotone>
          </a:blip>
          <a:srcRect t="5055" b="10675"/>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1DD0E-993B-0190-AA2D-575F14AA3104}"/>
              </a:ext>
            </a:extLst>
          </p:cNvPr>
          <p:cNvSpPr>
            <a:spLocks noGrp="1"/>
          </p:cNvSpPr>
          <p:nvPr>
            <p:ph type="title"/>
          </p:nvPr>
        </p:nvSpPr>
        <p:spPr>
          <a:xfrm>
            <a:off x="838200" y="365125"/>
            <a:ext cx="10515600" cy="1325563"/>
          </a:xfrm>
        </p:spPr>
        <p:txBody>
          <a:bodyPr>
            <a:normAutofit/>
          </a:bodyPr>
          <a:lstStyle/>
          <a:p>
            <a:r>
              <a:rPr lang="en-US" dirty="0"/>
              <a:t>Results and Simulation</a:t>
            </a:r>
          </a:p>
        </p:txBody>
      </p:sp>
      <p:graphicFrame>
        <p:nvGraphicFramePr>
          <p:cNvPr id="5" name="Content Placeholder 2">
            <a:extLst>
              <a:ext uri="{FF2B5EF4-FFF2-40B4-BE49-F238E27FC236}">
                <a16:creationId xmlns:a16="http://schemas.microsoft.com/office/drawing/2014/main" id="{44707F98-27B8-0FF1-7F95-BD8B1096A9A4}"/>
              </a:ext>
            </a:extLst>
          </p:cNvPr>
          <p:cNvGraphicFramePr>
            <a:graphicFrameLocks noGrp="1"/>
          </p:cNvGraphicFramePr>
          <p:nvPr>
            <p:ph idx="1"/>
            <p:extLst>
              <p:ext uri="{D42A27DB-BD31-4B8C-83A1-F6EECF244321}">
                <p14:modId xmlns:p14="http://schemas.microsoft.com/office/powerpoint/2010/main" val="6377452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160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F7BD4-F8C1-BEE1-2048-0764B5A3B9D8}"/>
              </a:ext>
            </a:extLst>
          </p:cNvPr>
          <p:cNvSpPr>
            <a:spLocks noGrp="1"/>
          </p:cNvSpPr>
          <p:nvPr>
            <p:ph type="title"/>
          </p:nvPr>
        </p:nvSpPr>
        <p:spPr>
          <a:xfrm>
            <a:off x="686834" y="1153572"/>
            <a:ext cx="3200400" cy="4461163"/>
          </a:xfrm>
        </p:spPr>
        <p:txBody>
          <a:bodyPr>
            <a:normAutofit/>
          </a:bodyPr>
          <a:lstStyle/>
          <a:p>
            <a:r>
              <a:rPr lang="en-US" sz="2800">
                <a:solidFill>
                  <a:srgbClr val="FFFFFF"/>
                </a:solidFill>
              </a:rPr>
              <a:t>Role/Responsibilities and Contribution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BEBF43B3-E423-DF96-B19B-B5E42D166D57}"/>
              </a:ext>
            </a:extLst>
          </p:cNvPr>
          <p:cNvSpPr>
            <a:spLocks noGrp="1"/>
          </p:cNvSpPr>
          <p:nvPr>
            <p:ph idx="1"/>
          </p:nvPr>
        </p:nvSpPr>
        <p:spPr>
          <a:xfrm>
            <a:off x="4447308" y="591344"/>
            <a:ext cx="6906491" cy="5585619"/>
          </a:xfrm>
        </p:spPr>
        <p:txBody>
          <a:bodyPr anchor="ctr">
            <a:normAutofit/>
          </a:bodyPr>
          <a:lstStyle/>
          <a:p>
            <a:pPr marL="0" indent="0">
              <a:buNone/>
            </a:pPr>
            <a:r>
              <a:rPr lang="en-US" sz="1100" b="1" dirty="0"/>
              <a:t>Member 1: Srikanth </a:t>
            </a:r>
            <a:r>
              <a:rPr lang="en-US" sz="1100" b="1" dirty="0" err="1"/>
              <a:t>Kolluri</a:t>
            </a:r>
            <a:endParaRPr lang="en-US" sz="1100" b="1" dirty="0"/>
          </a:p>
          <a:p>
            <a:pPr marL="0" indent="0">
              <a:buNone/>
            </a:pPr>
            <a:r>
              <a:rPr lang="en-US" sz="1100" b="1" dirty="0"/>
              <a:t>Role and Responsibilities:</a:t>
            </a:r>
          </a:p>
          <a:p>
            <a:pPr marL="0" indent="0">
              <a:buNone/>
            </a:pPr>
            <a:r>
              <a:rPr lang="en-US" sz="1100" dirty="0"/>
              <a:t>Overseeing the entire project and ensuring all milestones are met.</a:t>
            </a:r>
          </a:p>
          <a:p>
            <a:pPr marL="0" indent="0">
              <a:buNone/>
            </a:pPr>
            <a:r>
              <a:rPr lang="en-US" sz="1100" dirty="0"/>
              <a:t>Coordinating communication between team members and managing timelines.</a:t>
            </a:r>
          </a:p>
          <a:p>
            <a:pPr marL="0" indent="0">
              <a:buNone/>
            </a:pPr>
            <a:r>
              <a:rPr lang="en-US" sz="1100" dirty="0"/>
              <a:t>Sourcing and curating the dataset for training and validation.</a:t>
            </a:r>
          </a:p>
          <a:p>
            <a:pPr marL="0" indent="0">
              <a:buNone/>
            </a:pPr>
            <a:r>
              <a:rPr lang="en-US" sz="1100" dirty="0"/>
              <a:t>Preprocessing data to ensure quality and consistency for the CNN.</a:t>
            </a:r>
          </a:p>
          <a:p>
            <a:pPr marL="0" indent="0">
              <a:buNone/>
            </a:pPr>
            <a:r>
              <a:rPr lang="en-US" sz="1100" dirty="0"/>
              <a:t>Implementing data augmentation strategies to enhance model robustness.</a:t>
            </a:r>
          </a:p>
          <a:p>
            <a:pPr marL="0" indent="0">
              <a:buNone/>
            </a:pPr>
            <a:r>
              <a:rPr lang="en-US" sz="1100" b="1" dirty="0"/>
              <a:t>Contribution:</a:t>
            </a:r>
          </a:p>
          <a:p>
            <a:pPr marL="0" indent="0">
              <a:buNone/>
            </a:pPr>
            <a:r>
              <a:rPr lang="en-US" sz="1100" dirty="0"/>
              <a:t>Successfully managed the acquisition and curation of a balanced dataset.</a:t>
            </a:r>
          </a:p>
          <a:p>
            <a:pPr marL="0" indent="0">
              <a:buNone/>
            </a:pPr>
            <a:r>
              <a:rPr lang="en-US" sz="1100" dirty="0"/>
              <a:t>Developed preprocessing pipelines that transformed raw image data into a format suitable for training the CNN, which significantly contributed to the high validation accuracy achieved by the model.</a:t>
            </a:r>
          </a:p>
          <a:p>
            <a:pPr marL="0" indent="0">
              <a:buNone/>
            </a:pPr>
            <a:r>
              <a:rPr lang="en-US" sz="1100" b="1" dirty="0"/>
              <a:t>Member 2: Hemanth Kumar </a:t>
            </a:r>
            <a:r>
              <a:rPr lang="en-US" sz="1100" b="1" dirty="0" err="1"/>
              <a:t>Suddala</a:t>
            </a:r>
            <a:endParaRPr lang="en-US" sz="1100" b="1" dirty="0"/>
          </a:p>
          <a:p>
            <a:pPr marL="0" indent="0">
              <a:buNone/>
            </a:pPr>
            <a:r>
              <a:rPr lang="en-US" sz="1100" b="1" dirty="0"/>
              <a:t>Role and Responsibilities</a:t>
            </a:r>
            <a:r>
              <a:rPr lang="en-US" sz="1100" dirty="0"/>
              <a:t>:</a:t>
            </a:r>
          </a:p>
          <a:p>
            <a:pPr marL="0" indent="0">
              <a:buNone/>
            </a:pPr>
            <a:r>
              <a:rPr lang="en-US" sz="1100" dirty="0"/>
              <a:t>Designing the CNN architecture to suit the requirements of finger sign detection.</a:t>
            </a:r>
          </a:p>
          <a:p>
            <a:pPr marL="0" indent="0">
              <a:buNone/>
            </a:pPr>
            <a:r>
              <a:rPr lang="en-US" sz="1100" dirty="0"/>
              <a:t>Implementing the neural network using appropriate machine learning frameworks.</a:t>
            </a:r>
          </a:p>
          <a:p>
            <a:pPr marL="0" indent="0">
              <a:buNone/>
            </a:pPr>
            <a:r>
              <a:rPr lang="en-US" sz="1100" dirty="0"/>
              <a:t>Fine-tuning hyperparameters to optimize model training and validation.</a:t>
            </a:r>
          </a:p>
          <a:p>
            <a:pPr marL="0" indent="0">
              <a:buNone/>
            </a:pPr>
            <a:r>
              <a:rPr lang="en-US" sz="1100" dirty="0"/>
              <a:t>Regularly evaluating the model's performance and iterating on the design based on feedback.</a:t>
            </a:r>
          </a:p>
          <a:p>
            <a:pPr marL="0" indent="0">
              <a:buNone/>
            </a:pPr>
            <a:r>
              <a:rPr lang="en-US" sz="1100" b="1" dirty="0"/>
              <a:t>Contribution</a:t>
            </a:r>
            <a:r>
              <a:rPr lang="en-US" sz="1100" dirty="0"/>
              <a:t>:</a:t>
            </a:r>
          </a:p>
          <a:p>
            <a:pPr marL="0" indent="0">
              <a:buNone/>
            </a:pPr>
            <a:r>
              <a:rPr lang="en-US" sz="1100" dirty="0"/>
              <a:t>Engineered a highly effective CNN model that achieved over 99% accuracy in detecting finger signs, which outperformed several benchmark models in related literature.</a:t>
            </a:r>
          </a:p>
        </p:txBody>
      </p:sp>
    </p:spTree>
    <p:extLst>
      <p:ext uri="{BB962C8B-B14F-4D97-AF65-F5344CB8AC3E}">
        <p14:creationId xmlns:p14="http://schemas.microsoft.com/office/powerpoint/2010/main" val="28839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173A2-FD13-2A0B-28F6-495028DAD469}"/>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Roles and Responsibilities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2783124-ECED-5BD4-6E9F-B130498D7518}"/>
              </a:ext>
            </a:extLst>
          </p:cNvPr>
          <p:cNvSpPr>
            <a:spLocks noGrp="1"/>
          </p:cNvSpPr>
          <p:nvPr>
            <p:ph idx="1"/>
          </p:nvPr>
        </p:nvSpPr>
        <p:spPr>
          <a:xfrm>
            <a:off x="4447308" y="591344"/>
            <a:ext cx="6906491" cy="5585619"/>
          </a:xfrm>
        </p:spPr>
        <p:txBody>
          <a:bodyPr anchor="ctr">
            <a:normAutofit/>
          </a:bodyPr>
          <a:lstStyle/>
          <a:p>
            <a:pPr marL="0" indent="0">
              <a:buNone/>
            </a:pPr>
            <a:r>
              <a:rPr lang="en-US" sz="1300" b="1" dirty="0"/>
              <a:t>Member 3: Dheeraj Annam</a:t>
            </a:r>
          </a:p>
          <a:p>
            <a:pPr marL="0" indent="0">
              <a:buNone/>
            </a:pPr>
            <a:r>
              <a:rPr lang="en-US" sz="1300" b="1" dirty="0"/>
              <a:t>Role and Responsibilities</a:t>
            </a:r>
            <a:r>
              <a:rPr lang="en-US" sz="1300" dirty="0"/>
              <a:t>:</a:t>
            </a:r>
          </a:p>
          <a:p>
            <a:pPr marL="0" indent="0">
              <a:buNone/>
            </a:pPr>
            <a:r>
              <a:rPr lang="en-US" sz="1300" dirty="0"/>
              <a:t>Establishing rigorous testing frameworks to assess model accuracy and performance.</a:t>
            </a:r>
          </a:p>
          <a:p>
            <a:pPr marL="0" indent="0">
              <a:buNone/>
            </a:pPr>
            <a:r>
              <a:rPr lang="en-US" sz="1300" dirty="0"/>
              <a:t>Conducting validation tests to prevent overfitting and ensure generalizability.</a:t>
            </a:r>
          </a:p>
          <a:p>
            <a:pPr marL="0" indent="0">
              <a:buNone/>
            </a:pPr>
            <a:r>
              <a:rPr lang="en-US" sz="1300" dirty="0"/>
              <a:t>Comparing model performance against existing solutions in the field.</a:t>
            </a:r>
          </a:p>
          <a:p>
            <a:pPr marL="0" indent="0">
              <a:buNone/>
            </a:pPr>
            <a:r>
              <a:rPr lang="en-US" sz="1300" dirty="0"/>
              <a:t>Documenting all testing protocols and results for project reporting.</a:t>
            </a:r>
          </a:p>
          <a:p>
            <a:pPr marL="0" indent="0">
              <a:buNone/>
            </a:pPr>
            <a:r>
              <a:rPr lang="en-US" sz="1300" b="1" dirty="0"/>
              <a:t>Contribution</a:t>
            </a:r>
            <a:r>
              <a:rPr lang="en-US" sz="1300" dirty="0"/>
              <a:t>:</a:t>
            </a:r>
          </a:p>
          <a:p>
            <a:pPr marL="0" indent="0">
              <a:buNone/>
            </a:pPr>
            <a:r>
              <a:rPr lang="en-US" sz="1300" dirty="0"/>
              <a:t>Played a pivotal role in the model reaching and sustaining a 100% validation accuracy through the introduction of effective validation techniques and thorough testing methodologies.</a:t>
            </a:r>
          </a:p>
          <a:p>
            <a:pPr marL="0" indent="0">
              <a:buNone/>
            </a:pPr>
            <a:r>
              <a:rPr lang="en-US" sz="1300" b="1" dirty="0"/>
              <a:t>Member 4: Avinash </a:t>
            </a:r>
            <a:r>
              <a:rPr lang="en-US" sz="1300" b="1" dirty="0" err="1"/>
              <a:t>Palagani</a:t>
            </a:r>
            <a:endParaRPr lang="en-US" sz="1300" b="1" dirty="0"/>
          </a:p>
          <a:p>
            <a:pPr marL="0" indent="0">
              <a:buNone/>
            </a:pPr>
            <a:r>
              <a:rPr lang="en-US" sz="1300" b="1" dirty="0"/>
              <a:t>Role and Responsibilities</a:t>
            </a:r>
            <a:r>
              <a:rPr lang="en-US" sz="1300" dirty="0"/>
              <a:t>:</a:t>
            </a:r>
          </a:p>
          <a:p>
            <a:pPr marL="0" indent="0">
              <a:buNone/>
            </a:pPr>
            <a:r>
              <a:rPr lang="en-US" sz="1300" dirty="0"/>
              <a:t>Preparing the model for deployment in real-time environments.</a:t>
            </a:r>
          </a:p>
          <a:p>
            <a:pPr marL="0" indent="0">
              <a:buNone/>
            </a:pPr>
            <a:r>
              <a:rPr lang="en-US" sz="1300" dirty="0"/>
              <a:t>Optimizing the model for efficient performance on target hardware.</a:t>
            </a:r>
          </a:p>
          <a:p>
            <a:pPr marL="0" indent="0">
              <a:buNone/>
            </a:pPr>
            <a:r>
              <a:rPr lang="en-US" sz="1300" dirty="0"/>
              <a:t>Developing application interfaces for real-world testing of the CNN.</a:t>
            </a:r>
          </a:p>
          <a:p>
            <a:pPr marL="0" indent="0">
              <a:buNone/>
            </a:pPr>
            <a:r>
              <a:rPr lang="en-US" sz="1300" dirty="0"/>
              <a:t>Troubleshooting deployment issues and ensuring smooth integration with various applications.</a:t>
            </a:r>
          </a:p>
          <a:p>
            <a:pPr marL="0" indent="0">
              <a:buNone/>
            </a:pPr>
            <a:r>
              <a:rPr lang="en-US" sz="1300" b="1" dirty="0"/>
              <a:t>Contribution</a:t>
            </a:r>
            <a:r>
              <a:rPr lang="en-US" sz="1300" dirty="0"/>
              <a:t>:</a:t>
            </a:r>
          </a:p>
          <a:p>
            <a:pPr marL="0" indent="0">
              <a:buNone/>
            </a:pPr>
            <a:r>
              <a:rPr lang="en-US" sz="1300" dirty="0"/>
              <a:t>Enabled the seamless integration of the trained CNN into real-time applications, thus showcasing the model's practical utility beyond the testing environment.</a:t>
            </a:r>
          </a:p>
        </p:txBody>
      </p:sp>
    </p:spTree>
    <p:extLst>
      <p:ext uri="{BB962C8B-B14F-4D97-AF65-F5344CB8AC3E}">
        <p14:creationId xmlns:p14="http://schemas.microsoft.com/office/powerpoint/2010/main" val="162025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finger pointing on a tablet with green neon lights">
            <a:extLst>
              <a:ext uri="{FF2B5EF4-FFF2-40B4-BE49-F238E27FC236}">
                <a16:creationId xmlns:a16="http://schemas.microsoft.com/office/drawing/2014/main" id="{C1D0CD82-07F1-35F5-AF44-8AA3A539D469}"/>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D1552613-C9F9-A934-6B8D-5F616780C032}"/>
              </a:ext>
            </a:extLst>
          </p:cNvPr>
          <p:cNvSpPr>
            <a:spLocks noGrp="1"/>
          </p:cNvSpPr>
          <p:nvPr>
            <p:ph type="title"/>
          </p:nvPr>
        </p:nvSpPr>
        <p:spPr>
          <a:xfrm>
            <a:off x="838200" y="365125"/>
            <a:ext cx="10515600" cy="1325563"/>
          </a:xfrm>
        </p:spPr>
        <p:txBody>
          <a:bodyPr>
            <a:normAutofit/>
          </a:bodyPr>
          <a:lstStyle/>
          <a:p>
            <a:r>
              <a:rPr lang="en-US"/>
              <a:t>Motivation</a:t>
            </a:r>
          </a:p>
        </p:txBody>
      </p:sp>
      <p:sp>
        <p:nvSpPr>
          <p:cNvPr id="3" name="Content Placeholder 2">
            <a:extLst>
              <a:ext uri="{FF2B5EF4-FFF2-40B4-BE49-F238E27FC236}">
                <a16:creationId xmlns:a16="http://schemas.microsoft.com/office/drawing/2014/main" id="{B87B8007-8713-AF51-95EA-29B97BF59E77}"/>
              </a:ext>
            </a:extLst>
          </p:cNvPr>
          <p:cNvSpPr>
            <a:spLocks noGrp="1"/>
          </p:cNvSpPr>
          <p:nvPr>
            <p:ph idx="1"/>
          </p:nvPr>
        </p:nvSpPr>
        <p:spPr>
          <a:xfrm>
            <a:off x="838200" y="1825625"/>
            <a:ext cx="10515600" cy="4351338"/>
          </a:xfrm>
        </p:spPr>
        <p:txBody>
          <a:bodyPr>
            <a:normAutofit/>
          </a:bodyPr>
          <a:lstStyle/>
          <a:p>
            <a:r>
              <a:rPr lang="en-US" sz="2000"/>
              <a:t>The field of HCI is evolving to allow more natural interaction between humans and digital systems.</a:t>
            </a:r>
          </a:p>
          <a:p>
            <a:r>
              <a:rPr lang="en-US" sz="2000"/>
              <a:t>Gesture recognition is key, especially for enhancing user experience and supporting the deaf and hard-of-hearing.</a:t>
            </a:r>
          </a:p>
          <a:p>
            <a:r>
              <a:rPr lang="en-US" sz="2000"/>
              <a:t>Current challenges include the variability of hand gestures and environmental influences.</a:t>
            </a:r>
          </a:p>
          <a:p>
            <a:r>
              <a:rPr lang="en-US" sz="2000"/>
              <a:t>Traditional methods lag in real-time accuracy and adaptability.</a:t>
            </a:r>
          </a:p>
          <a:p>
            <a:r>
              <a:rPr lang="en-US" sz="2000"/>
              <a:t>This project employs CNNs to recognize and interpret finger signs effectively and in real time.</a:t>
            </a:r>
          </a:p>
          <a:p>
            <a:r>
              <a:rPr lang="en-US" sz="2000"/>
              <a:t>Aims to close the gap between human intention and machine interpretation.</a:t>
            </a:r>
          </a:p>
          <a:p>
            <a:r>
              <a:rPr lang="en-US" sz="2000"/>
              <a:t>Enhances inclusivity, allowing individuals of all abilities to better engage with technology.</a:t>
            </a:r>
          </a:p>
          <a:p>
            <a:r>
              <a:rPr lang="en-US" sz="2000"/>
              <a:t>Believes in the transformative potential of gesture recognition for a more interactive HCI future.</a:t>
            </a:r>
          </a:p>
        </p:txBody>
      </p:sp>
    </p:spTree>
    <p:extLst>
      <p:ext uri="{BB962C8B-B14F-4D97-AF65-F5344CB8AC3E}">
        <p14:creationId xmlns:p14="http://schemas.microsoft.com/office/powerpoint/2010/main" val="34915079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C7C0270-E2BD-C117-F59B-0C382DD2FE4B}"/>
              </a:ext>
            </a:extLst>
          </p:cNvPr>
          <p:cNvPicPr>
            <a:picLocks noChangeAspect="1"/>
          </p:cNvPicPr>
          <p:nvPr/>
        </p:nvPicPr>
        <p:blipFill rotWithShape="1">
          <a:blip r:embed="rId2">
            <a:alphaModFix amt="35000"/>
          </a:blip>
          <a:srcRect t="2530" b="13200"/>
          <a:stretch/>
        </p:blipFill>
        <p:spPr>
          <a:xfrm>
            <a:off x="20" y="10"/>
            <a:ext cx="12191980" cy="6857990"/>
          </a:xfrm>
          <a:prstGeom prst="rect">
            <a:avLst/>
          </a:prstGeom>
        </p:spPr>
      </p:pic>
      <p:sp>
        <p:nvSpPr>
          <p:cNvPr id="2" name="Title 1">
            <a:extLst>
              <a:ext uri="{FF2B5EF4-FFF2-40B4-BE49-F238E27FC236}">
                <a16:creationId xmlns:a16="http://schemas.microsoft.com/office/drawing/2014/main" id="{95D7A911-1D5C-CE09-EF84-F1D1CF06CD3D}"/>
              </a:ext>
            </a:extLst>
          </p:cNvPr>
          <p:cNvSpPr>
            <a:spLocks noGrp="1"/>
          </p:cNvSpPr>
          <p:nvPr>
            <p:ph type="title"/>
          </p:nvPr>
        </p:nvSpPr>
        <p:spPr>
          <a:xfrm>
            <a:off x="838200" y="365125"/>
            <a:ext cx="10515600" cy="1325563"/>
          </a:xfrm>
        </p:spPr>
        <p:txBody>
          <a:bodyPr>
            <a:normAutofit/>
          </a:bodyPr>
          <a:lstStyle/>
          <a:p>
            <a:r>
              <a:rPr lang="en-US">
                <a:solidFill>
                  <a:srgbClr val="FFFFFF"/>
                </a:solidFill>
              </a:rPr>
              <a:t>Objectives</a:t>
            </a:r>
          </a:p>
        </p:txBody>
      </p:sp>
      <p:graphicFrame>
        <p:nvGraphicFramePr>
          <p:cNvPr id="14" name="Content Placeholder 2">
            <a:extLst>
              <a:ext uri="{FF2B5EF4-FFF2-40B4-BE49-F238E27FC236}">
                <a16:creationId xmlns:a16="http://schemas.microsoft.com/office/drawing/2014/main" id="{A60CF099-F763-6856-E1C2-9FC419395258}"/>
              </a:ext>
            </a:extLst>
          </p:cNvPr>
          <p:cNvGraphicFramePr>
            <a:graphicFrameLocks noGrp="1"/>
          </p:cNvGraphicFramePr>
          <p:nvPr>
            <p:ph idx="1"/>
            <p:extLst>
              <p:ext uri="{D42A27DB-BD31-4B8C-83A1-F6EECF244321}">
                <p14:modId xmlns:p14="http://schemas.microsoft.com/office/powerpoint/2010/main" val="22842801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08529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A83A840-AA20-F462-B0FF-C24DD1B3EA00}"/>
              </a:ext>
            </a:extLst>
          </p:cNvPr>
          <p:cNvPicPr>
            <a:picLocks noChangeAspect="1"/>
          </p:cNvPicPr>
          <p:nvPr/>
        </p:nvPicPr>
        <p:blipFill rotWithShape="1">
          <a:blip r:embed="rId2">
            <a:alphaModFix amt="35000"/>
          </a:blip>
          <a:srcRect t="17582"/>
          <a:stretch/>
        </p:blipFill>
        <p:spPr>
          <a:xfrm>
            <a:off x="20" y="10"/>
            <a:ext cx="12191980" cy="6857990"/>
          </a:xfrm>
          <a:prstGeom prst="rect">
            <a:avLst/>
          </a:prstGeom>
        </p:spPr>
      </p:pic>
      <p:sp>
        <p:nvSpPr>
          <p:cNvPr id="2" name="Title 1">
            <a:extLst>
              <a:ext uri="{FF2B5EF4-FFF2-40B4-BE49-F238E27FC236}">
                <a16:creationId xmlns:a16="http://schemas.microsoft.com/office/drawing/2014/main" id="{F3B7560C-1A29-BAC7-2D88-E6C0B6ECB9B6}"/>
              </a:ext>
            </a:extLst>
          </p:cNvPr>
          <p:cNvSpPr>
            <a:spLocks noGrp="1"/>
          </p:cNvSpPr>
          <p:nvPr>
            <p:ph type="title"/>
          </p:nvPr>
        </p:nvSpPr>
        <p:spPr>
          <a:xfrm>
            <a:off x="838200" y="365125"/>
            <a:ext cx="10515600" cy="1325563"/>
          </a:xfrm>
        </p:spPr>
        <p:txBody>
          <a:bodyPr>
            <a:normAutofit/>
          </a:bodyPr>
          <a:lstStyle/>
          <a:p>
            <a:r>
              <a:rPr lang="en-US">
                <a:solidFill>
                  <a:srgbClr val="FFFFFF"/>
                </a:solidFill>
              </a:rPr>
              <a:t>Related Work</a:t>
            </a:r>
          </a:p>
        </p:txBody>
      </p:sp>
      <p:graphicFrame>
        <p:nvGraphicFramePr>
          <p:cNvPr id="14" name="Content Placeholder 2">
            <a:extLst>
              <a:ext uri="{FF2B5EF4-FFF2-40B4-BE49-F238E27FC236}">
                <a16:creationId xmlns:a16="http://schemas.microsoft.com/office/drawing/2014/main" id="{8E76F9A9-CCFA-F1CC-FB17-927E13392619}"/>
              </a:ext>
            </a:extLst>
          </p:cNvPr>
          <p:cNvGraphicFramePr>
            <a:graphicFrameLocks noGrp="1"/>
          </p:cNvGraphicFramePr>
          <p:nvPr>
            <p:ph idx="1"/>
            <p:extLst>
              <p:ext uri="{D42A27DB-BD31-4B8C-83A1-F6EECF244321}">
                <p14:modId xmlns:p14="http://schemas.microsoft.com/office/powerpoint/2010/main" val="16436928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13494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21BD8E1-EDD9-059D-8740-8615167B6E03}"/>
              </a:ext>
            </a:extLst>
          </p:cNvPr>
          <p:cNvPicPr>
            <a:picLocks noChangeAspect="1"/>
          </p:cNvPicPr>
          <p:nvPr/>
        </p:nvPicPr>
        <p:blipFill rotWithShape="1">
          <a:blip r:embed="rId2">
            <a:alphaModFix amt="35000"/>
          </a:blip>
          <a:srcRect t="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7668316F-E51A-CB7C-69DB-A0541DAD2682}"/>
              </a:ext>
            </a:extLst>
          </p:cNvPr>
          <p:cNvSpPr>
            <a:spLocks noGrp="1"/>
          </p:cNvSpPr>
          <p:nvPr>
            <p:ph type="title"/>
          </p:nvPr>
        </p:nvSpPr>
        <p:spPr>
          <a:xfrm>
            <a:off x="838200" y="365125"/>
            <a:ext cx="10515600" cy="1325563"/>
          </a:xfrm>
        </p:spPr>
        <p:txBody>
          <a:bodyPr>
            <a:normAutofit/>
          </a:bodyPr>
          <a:lstStyle/>
          <a:p>
            <a:r>
              <a:rPr lang="en-US">
                <a:solidFill>
                  <a:srgbClr val="FFFFFF"/>
                </a:solidFill>
              </a:rPr>
              <a:t>Related Work</a:t>
            </a:r>
          </a:p>
        </p:txBody>
      </p:sp>
      <p:graphicFrame>
        <p:nvGraphicFramePr>
          <p:cNvPr id="5" name="Content Placeholder 2">
            <a:extLst>
              <a:ext uri="{FF2B5EF4-FFF2-40B4-BE49-F238E27FC236}">
                <a16:creationId xmlns:a16="http://schemas.microsoft.com/office/drawing/2014/main" id="{2153BC04-123F-5FA8-7611-3C0AB9DD30FE}"/>
              </a:ext>
            </a:extLst>
          </p:cNvPr>
          <p:cNvGraphicFramePr>
            <a:graphicFrameLocks noGrp="1"/>
          </p:cNvGraphicFramePr>
          <p:nvPr>
            <p:ph idx="1"/>
            <p:extLst>
              <p:ext uri="{D42A27DB-BD31-4B8C-83A1-F6EECF244321}">
                <p14:modId xmlns:p14="http://schemas.microsoft.com/office/powerpoint/2010/main" val="7325905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812338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F6211-64D2-1812-43DB-847C7A67F6F5}"/>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Related Work</a:t>
            </a:r>
          </a:p>
        </p:txBody>
      </p:sp>
      <p:graphicFrame>
        <p:nvGraphicFramePr>
          <p:cNvPr id="14" name="Content Placeholder 2">
            <a:extLst>
              <a:ext uri="{FF2B5EF4-FFF2-40B4-BE49-F238E27FC236}">
                <a16:creationId xmlns:a16="http://schemas.microsoft.com/office/drawing/2014/main" id="{9ECE48FC-10A4-B413-6F23-2048A536789F}"/>
              </a:ext>
            </a:extLst>
          </p:cNvPr>
          <p:cNvGraphicFramePr>
            <a:graphicFrameLocks noGrp="1"/>
          </p:cNvGraphicFramePr>
          <p:nvPr>
            <p:ph idx="1"/>
            <p:extLst>
              <p:ext uri="{D42A27DB-BD31-4B8C-83A1-F6EECF244321}">
                <p14:modId xmlns:p14="http://schemas.microsoft.com/office/powerpoint/2010/main" val="335312481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678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217B63C2-CA86-3330-B379-A06EA615C723}"/>
              </a:ext>
            </a:extLst>
          </p:cNvPr>
          <p:cNvPicPr>
            <a:picLocks noChangeAspect="1"/>
          </p:cNvPicPr>
          <p:nvPr/>
        </p:nvPicPr>
        <p:blipFill rotWithShape="1">
          <a:blip r:embed="rId2"/>
          <a:srcRect b="853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9A7642-D800-1321-3F5B-6B97A336F092}"/>
              </a:ext>
            </a:extLst>
          </p:cNvPr>
          <p:cNvSpPr>
            <a:spLocks noGrp="1"/>
          </p:cNvSpPr>
          <p:nvPr>
            <p:ph type="title"/>
          </p:nvPr>
        </p:nvSpPr>
        <p:spPr>
          <a:xfrm>
            <a:off x="838200" y="365125"/>
            <a:ext cx="10515600" cy="1325563"/>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FCBE712F-7801-6D6D-9886-8F701BF479AC}"/>
              </a:ext>
            </a:extLst>
          </p:cNvPr>
          <p:cNvSpPr>
            <a:spLocks noGrp="1"/>
          </p:cNvSpPr>
          <p:nvPr>
            <p:ph idx="1"/>
          </p:nvPr>
        </p:nvSpPr>
        <p:spPr>
          <a:xfrm>
            <a:off x="838200" y="1825625"/>
            <a:ext cx="10515600" cy="4351338"/>
          </a:xfrm>
        </p:spPr>
        <p:txBody>
          <a:bodyPr>
            <a:normAutofit/>
          </a:bodyPr>
          <a:lstStyle/>
          <a:p>
            <a:r>
              <a:rPr lang="en-US" sz="2200" dirty="0"/>
              <a:t>The accurate and real-time recognition of finger signs presents significant challenges in HCI due to the variability of hand gestures and the dynamic nature of human-computer interaction environments.</a:t>
            </a:r>
          </a:p>
          <a:p>
            <a:r>
              <a:rPr lang="en-US" sz="2200" dirty="0"/>
              <a:t>Traditional gesture recognition systems struggle with real-time accuracy and often fail in complex settings, hindered by the limitations of current algorithms to adapt to diverse hand shapes, movements, and varying backgrounds.</a:t>
            </a:r>
          </a:p>
          <a:p>
            <a:r>
              <a:rPr lang="en-US" sz="2200" dirty="0"/>
              <a:t>Insufficient computational power and lack of robust training data further exacerbate the problem, leading to systems that cannot effectively translate human intent into machine-understood commands.</a:t>
            </a:r>
          </a:p>
          <a:p>
            <a:r>
              <a:rPr lang="en-US" sz="2200" dirty="0"/>
              <a:t>There is a critical need for a sophisticated finger sign detection system that utilizes advanced CNN models to learn from complex visual inputs and perform with high accuracy in real-time across various user demographics and environmental conditions.</a:t>
            </a:r>
          </a:p>
        </p:txBody>
      </p:sp>
    </p:spTree>
    <p:extLst>
      <p:ext uri="{BB962C8B-B14F-4D97-AF65-F5344CB8AC3E}">
        <p14:creationId xmlns:p14="http://schemas.microsoft.com/office/powerpoint/2010/main" val="1079515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1190</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Real-Time Finger Sign Detection Using Convolutional Neural Networks</vt:lpstr>
      <vt:lpstr>Role/Responsibilities and Contribution</vt:lpstr>
      <vt:lpstr>Roles and Responsibilities</vt:lpstr>
      <vt:lpstr>Motivation</vt:lpstr>
      <vt:lpstr>Objectives</vt:lpstr>
      <vt:lpstr>Related Work</vt:lpstr>
      <vt:lpstr>Related Work</vt:lpstr>
      <vt:lpstr>Related Work</vt:lpstr>
      <vt:lpstr>Problem Statement</vt:lpstr>
      <vt:lpstr>Proposed Solution</vt:lpstr>
      <vt:lpstr>Results and 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Finger Sign Detection Using Convolutional Neural Networks</dc:title>
  <dc:creator>Teja Sadineni</dc:creator>
  <cp:lastModifiedBy>Sai kumar Muppidi</cp:lastModifiedBy>
  <cp:revision>4</cp:revision>
  <dcterms:created xsi:type="dcterms:W3CDTF">2024-04-18T00:07:02Z</dcterms:created>
  <dcterms:modified xsi:type="dcterms:W3CDTF">2024-04-18T03:54:10Z</dcterms:modified>
</cp:coreProperties>
</file>