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321" r:id="rId19"/>
    <p:sldId id="322" r:id="rId20"/>
    <p:sldId id="290" r:id="rId21"/>
    <p:sldId id="291" r:id="rId22"/>
    <p:sldId id="292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5910" y="1991995"/>
            <a:ext cx="9059545" cy="2196465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Предметная область «Агрохолдинг»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4778" y="5133515"/>
            <a:ext cx="4481772" cy="8614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Выполнил студент И-21 группы</a:t>
            </a:r>
          </a:p>
          <a:p>
            <a:r>
              <a:rPr lang="ru-RU" dirty="0">
                <a:solidFill>
                  <a:srgbClr val="000000"/>
                </a:solidFill>
              </a:rPr>
              <a:t>		Кушаков Игорь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Нормализация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Заказ: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Код_заказа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Количество_товара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Вес, Стоимость единицы, Общая стоимость);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Клиенты: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клинента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Очество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 телефона);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Сотрудники: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_сотрудника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Отчество, Номер телефона,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Пол, З/П);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Товар: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_товара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Вес(т), Дата сбора, Срок годности(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дн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Вид товара).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Хар-</a:t>
            </a:r>
            <a:r>
              <a:rPr lang="ru-RU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товара: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_товара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Название товара, Сорт товара, Страна-поставщик, Семейство, Научное название).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0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«Заказ»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6A909CA-3D3A-4708-A809-A153FA2DC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90" t="-1846" r="-1" b="239"/>
          <a:stretch/>
        </p:blipFill>
        <p:spPr>
          <a:xfrm>
            <a:off x="1024737" y="2027583"/>
            <a:ext cx="9404723" cy="43776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52408" cy="1400530"/>
          </a:xfrm>
        </p:spPr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«Клиенты»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A0A4C04-2E8D-4647-928A-2AFC635B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656" y="2146854"/>
            <a:ext cx="9962688" cy="36045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«Сотрудники»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F15480-7244-4D5D-9806-F32DC9DE0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38977"/>
            <a:ext cx="7566991" cy="476630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«Товар»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8F1B05-EF71-4341-977A-BC1C591B1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816" y="2319131"/>
            <a:ext cx="10040367" cy="367085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«Характеристики товара»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B5966C-5D62-4574-AB10-9B187C86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475" y="2279374"/>
            <a:ext cx="9927050" cy="357970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0000"/>
                </a:solidFill>
              </a:rPr>
              <a:t>Построение </a:t>
            </a:r>
            <a:r>
              <a:rPr lang="en-US" sz="4000" dirty="0">
                <a:solidFill>
                  <a:srgbClr val="000000"/>
                </a:solidFill>
              </a:rPr>
              <a:t>EPC-</a:t>
            </a:r>
            <a:r>
              <a:rPr lang="ru-RU" sz="4000" dirty="0">
                <a:solidFill>
                  <a:srgbClr val="000000"/>
                </a:solidFill>
              </a:rPr>
              <a:t>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79D197-8563-41B1-BF69-B608268F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4" y="1285575"/>
            <a:ext cx="6838122" cy="52212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0000"/>
                </a:solidFill>
              </a:rPr>
              <a:t>Построение </a:t>
            </a:r>
            <a:r>
              <a:rPr lang="en-US" sz="4000" dirty="0">
                <a:solidFill>
                  <a:srgbClr val="000000"/>
                </a:solidFill>
              </a:rPr>
              <a:t>EPC-</a:t>
            </a:r>
            <a:r>
              <a:rPr lang="ru-RU" sz="4000" dirty="0">
                <a:solidFill>
                  <a:srgbClr val="000000"/>
                </a:solidFill>
              </a:rPr>
              <a:t>модели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EAD595-41EE-4015-A7FC-C467E18C2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2"/>
          <a:stretch/>
        </p:blipFill>
        <p:spPr>
          <a:xfrm>
            <a:off x="2305878" y="1390365"/>
            <a:ext cx="7103165" cy="50149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4768DD-33F7-4296-94BF-7D1C1040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853248"/>
            <a:ext cx="8341303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8873E-A1DE-4B32-B3C5-B888B02D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Инфологическая модель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79FC2F-7FC5-4127-A110-C54595E55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535661"/>
            <a:ext cx="7209182" cy="4487452"/>
          </a:xfrm>
        </p:spPr>
      </p:pic>
    </p:spTree>
    <p:extLst>
      <p:ext uri="{BB962C8B-B14F-4D97-AF65-F5344CB8AC3E}">
        <p14:creationId xmlns:p14="http://schemas.microsoft.com/office/powerpoint/2010/main" val="11674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Анализ предметной области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62681" y="2209801"/>
            <a:ext cx="3651568" cy="4195481"/>
          </a:xfrm>
        </p:spPr>
        <p:txBody>
          <a:bodyPr>
            <a:normAutofit/>
          </a:bodyPr>
          <a:lstStyle/>
          <a:p>
            <a:r>
              <a:rPr lang="ru-RU" sz="1900" b="1" dirty="0">
                <a:solidFill>
                  <a:srgbClr val="000000"/>
                </a:solidFill>
              </a:rPr>
              <a:t>Агрохолдинг </a:t>
            </a:r>
            <a:r>
              <a:rPr lang="ru-RU" sz="1900" dirty="0">
                <a:solidFill>
                  <a:srgbClr val="000000"/>
                </a:solidFill>
              </a:rPr>
              <a:t>- это объединение нескольких компаний, специализирующихся на производстве и продаже сельскохозяйственной продукции, где одно предприятие является руководящим центром (компанией-родителем), а остальные подчиненные - его контролируемыми филиалами. 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0E1C677-99C9-4D58-B37B-CE32FA9E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722782"/>
            <a:ext cx="6293222" cy="41954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«Заказ»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850BA4-A87E-460C-9937-A6235E0F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442422"/>
            <a:ext cx="6325483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2ECD74-134B-4558-94AA-358AD668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28" y="4567572"/>
            <a:ext cx="4658944" cy="15020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«Клиенты»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24D41-6A3A-446E-8490-46E96737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99" y="1548448"/>
            <a:ext cx="6553002" cy="28910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4EAD66-2E90-43F2-BC70-E2C83B2F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55" y="4609287"/>
            <a:ext cx="5052890" cy="14005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«Сотрудники»</a:t>
            </a:r>
            <a:endParaRPr lang="ru-RU" alt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C539B2-652F-4382-872E-BB86F360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6" y="1601458"/>
            <a:ext cx="10405568" cy="26569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D2B2D-58A2-4013-B031-529AF80C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72" y="4378823"/>
            <a:ext cx="3996656" cy="17554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«Товар»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873D21-7E67-471F-ADD1-DAEF24B0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09" y="1550505"/>
            <a:ext cx="8517581" cy="27731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877A25-A2DA-438B-8330-1AB14468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01" y="4551051"/>
            <a:ext cx="4835597" cy="17408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«Характеристики товара»</a:t>
            </a:r>
            <a:endParaRPr lang="ru-RU" alt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5BE6AD-91FF-4164-A8E4-E57F49C9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29" y="1694222"/>
            <a:ext cx="9839341" cy="26427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369FC5-36D9-431A-A091-C84DA47F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3" y="4522007"/>
            <a:ext cx="4642333" cy="16712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Схема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E4D1E1-AABF-4015-9BD0-FA9F4140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54" y="1743178"/>
            <a:ext cx="9392961" cy="44583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 Форма «Заказ»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0CCA00-5751-41C8-BCF4-03BA089F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10" y="1745367"/>
            <a:ext cx="8624980" cy="39928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Форма «Клиенты»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FA28B-BC17-42AD-8190-D2BBAC21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1" y="1673890"/>
            <a:ext cx="8855977" cy="42630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Форма «Сотрудники»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F93F28-2494-4EC7-9C53-F4825A9C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5" y="1616765"/>
            <a:ext cx="7803733" cy="45220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Форма «Товар»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C77FE2-14DC-4EAE-AB51-B408BF4A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95" y="1620649"/>
            <a:ext cx="8137210" cy="4342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Организационная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схема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зоопарка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75286-C242-475A-9676-3503905D7B7C}"/>
              </a:ext>
            </a:extLst>
          </p:cNvPr>
          <p:cNvSpPr txBox="1"/>
          <p:nvPr/>
        </p:nvSpPr>
        <p:spPr>
          <a:xfrm>
            <a:off x="3048000" y="445961"/>
            <a:ext cx="6096000" cy="1194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EB6925-6AD5-4A10-8679-92A64904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2" y="1556801"/>
            <a:ext cx="6649378" cy="4725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Форма «Характеристики товара»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695E9D-37F6-420E-AA68-9B5AE8D6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35" y="1641214"/>
            <a:ext cx="7871651" cy="43885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Отчет «Заказ»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CEBE49-CC03-401B-B89D-0D9B0B8B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82" y="1667390"/>
            <a:ext cx="7885043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Отчет «Клиенты»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339441-9320-404D-86FD-51ED7DF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1717412"/>
            <a:ext cx="7838922" cy="423281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Отчет «Сотрудники»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35F5D9-EBDB-4826-B3AD-0E74D1A0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5" y="1709265"/>
            <a:ext cx="10756394" cy="42939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Отчет «Товар»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CA2C1D-6F3A-40E9-AF07-7F2E803E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20" y="1573017"/>
            <a:ext cx="8765560" cy="46024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</a:rPr>
              <a:t>База данных</a:t>
            </a:r>
            <a:br>
              <a:rPr lang="ru-RU" altLang="en-US" sz="4000" dirty="0">
                <a:solidFill>
                  <a:srgbClr val="000000"/>
                </a:solidFill>
              </a:rPr>
            </a:br>
            <a:r>
              <a:rPr lang="ru-RU" altLang="en-US" sz="2000" dirty="0">
                <a:solidFill>
                  <a:srgbClr val="000000"/>
                </a:solidFill>
              </a:rPr>
              <a:t>Отчет «Характеристики товара»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1F8D97-5A1E-4371-9B31-6EE8294E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0" y="1743918"/>
            <a:ext cx="8493694" cy="45352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«Заказы, в которых кол-во товара &lt; 100»</a:t>
            </a:r>
            <a:endParaRPr lang="ru-RU" alt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E0C86-75CD-4C19-A6E7-76556D52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79" y="1853248"/>
            <a:ext cx="3137633" cy="2505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7B03F2-4FD1-4EF7-B8D2-C510A772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336058"/>
            <a:ext cx="5250731" cy="153980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«Заказы, с общей стоимостью &gt; 1000000»</a:t>
            </a:r>
            <a:endParaRPr lang="ru-RU" alt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AF21DB-5474-4E15-B954-2812C2B5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52" y="2029239"/>
            <a:ext cx="3603495" cy="18312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9D8A21-CE58-4456-A9B4-9B2B48CC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91" y="2244616"/>
            <a:ext cx="4858087" cy="14005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«Клиенты однофамильцы»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C87353-E79F-40FB-A24E-CFDA8D62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28470"/>
            <a:ext cx="5269496" cy="1400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6A68E8-88E2-44B2-899A-4B8747047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89" y="3933840"/>
            <a:ext cx="6218352" cy="14005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«Российские товары»</a:t>
            </a:r>
            <a:endParaRPr lang="ru-RU" alt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0D4ED4-5BB5-4B9F-B5A1-A5AD9931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3" y="1704161"/>
            <a:ext cx="5486237" cy="17248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B767B9-B4AC-4BAE-BE90-A81D8CFE5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98" y="3818023"/>
            <a:ext cx="5584382" cy="1724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6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Результат</a:t>
            </a:r>
            <a:r>
              <a:rPr lang="en-US" sz="6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6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автоматизации</a:t>
            </a:r>
            <a:endParaRPr dirty="0"/>
          </a:p>
        </p:txBody>
      </p:sp>
      <p:sp>
        <p:nvSpPr>
          <p:cNvPr id="9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моей предметной области будет автоматизирован процесс продажи сельскохозяйственной продукции. Данная автоматизация увеличит эффективность работы с клиентами, улучшит управление складскими запасами и оптимизирует процесс закупок.</a:t>
            </a:r>
          </a:p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которые будет выполнять будущий разрабатываемый программный продукт в рамках автоматизации:</a:t>
            </a:r>
          </a:p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учет и анализ клиентской базы;</a:t>
            </a:r>
          </a:p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-управление складскими запасами;</a:t>
            </a:r>
          </a:p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-аналитика и отчетность.</a:t>
            </a:r>
          </a:p>
          <a:p>
            <a:pPr indent="450215">
              <a:lnSpc>
                <a:spcPct val="150000"/>
              </a:lnSpc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разработанный программный продукт поможет улучшить работу агрохолдинга, увеличить объем продаж и обеспечить более эффективное управление </a:t>
            </a:r>
            <a:r>
              <a:rPr lang="ru-RU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бизнесс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-процессами.</a:t>
            </a:r>
          </a:p>
          <a:p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«Сотрудники женского пола»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084BA0-3A73-46E4-9AA4-6597F00C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74570"/>
            <a:ext cx="5733071" cy="1760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2593C0-150A-4A03-A83F-E230D67DF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876" y="3943663"/>
            <a:ext cx="6800309" cy="12397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«Сотрудники с З/П &gt; 100000»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15010" y="2453004"/>
            <a:ext cx="11130280" cy="15904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1600" dirty="0">
                <a:solidFill>
                  <a:srgbClr val="000000"/>
                </a:solidFill>
              </a:rPr>
              <a:t>SELECT </a:t>
            </a:r>
            <a:r>
              <a:rPr lang="ru-RU" altLang="en-US" sz="1600" dirty="0" err="1">
                <a:solidFill>
                  <a:srgbClr val="000000"/>
                </a:solidFill>
              </a:rPr>
              <a:t>Сотрудники.Фамилия</a:t>
            </a:r>
            <a:r>
              <a:rPr lang="ru-RU" altLang="en-US" sz="1600" dirty="0">
                <a:solidFill>
                  <a:srgbClr val="000000"/>
                </a:solidFill>
              </a:rPr>
              <a:t>, Сотрудники.[З/П]</a:t>
            </a:r>
          </a:p>
          <a:p>
            <a:r>
              <a:rPr lang="ru-RU" altLang="en-US" sz="1600" dirty="0">
                <a:solidFill>
                  <a:srgbClr val="000000"/>
                </a:solidFill>
              </a:rPr>
              <a:t>FROM Сотрудники</a:t>
            </a:r>
          </a:p>
          <a:p>
            <a:r>
              <a:rPr lang="ru-RU" altLang="en-US" sz="1600" dirty="0">
                <a:solidFill>
                  <a:srgbClr val="000000"/>
                </a:solidFill>
              </a:rPr>
              <a:t>WHERE (((Сотрудники.[З/П])&gt;100000));</a:t>
            </a:r>
          </a:p>
          <a:p>
            <a:endParaRPr lang="ru-RU" altLang="en-US" sz="1600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73865B-A9CE-469F-9F41-B5D251A4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54" y="4206031"/>
            <a:ext cx="2589092" cy="15904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«Сотрудники с </a:t>
            </a:r>
            <a:r>
              <a:rPr lang="ru-RU" altLang="en-US" sz="2000" dirty="0" err="1">
                <a:solidFill>
                  <a:srgbClr val="000000"/>
                </a:solidFill>
                <a:sym typeface="+mn-ea"/>
              </a:rPr>
              <a:t>фамлией</a:t>
            </a: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 на "Л"»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49985" y="2002790"/>
            <a:ext cx="989139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dirty="0">
                <a:solidFill>
                  <a:srgbClr val="000000"/>
                </a:solidFill>
              </a:rPr>
              <a:t>SELECT </a:t>
            </a:r>
            <a:r>
              <a:rPr lang="ru-RU" altLang="en-US" dirty="0" err="1">
                <a:solidFill>
                  <a:srgbClr val="000000"/>
                </a:solidFill>
              </a:rPr>
              <a:t>Сотрудники.Фамилия</a:t>
            </a:r>
            <a:r>
              <a:rPr lang="ru-RU" altLang="en-US" dirty="0">
                <a:solidFill>
                  <a:srgbClr val="000000"/>
                </a:solidFill>
              </a:rPr>
              <a:t>, </a:t>
            </a:r>
            <a:r>
              <a:rPr lang="ru-RU" altLang="en-US" dirty="0" err="1">
                <a:solidFill>
                  <a:srgbClr val="000000"/>
                </a:solidFill>
              </a:rPr>
              <a:t>Сотрудники.Имя</a:t>
            </a:r>
            <a:r>
              <a:rPr lang="ru-RU" altLang="en-US" dirty="0">
                <a:solidFill>
                  <a:srgbClr val="000000"/>
                </a:solidFill>
              </a:rPr>
              <a:t>, </a:t>
            </a:r>
            <a:r>
              <a:rPr lang="ru-RU" altLang="en-US" dirty="0" err="1">
                <a:solidFill>
                  <a:srgbClr val="000000"/>
                </a:solidFill>
              </a:rPr>
              <a:t>Сотрудники.Отчество</a:t>
            </a:r>
            <a:endParaRPr lang="ru-RU" altLang="en-US" dirty="0">
              <a:solidFill>
                <a:srgbClr val="000000"/>
              </a:solidFill>
            </a:endParaRPr>
          </a:p>
          <a:p>
            <a:r>
              <a:rPr lang="ru-RU" altLang="en-US" dirty="0">
                <a:solidFill>
                  <a:srgbClr val="000000"/>
                </a:solidFill>
              </a:rPr>
              <a:t>FROM Сотрудники</a:t>
            </a:r>
          </a:p>
          <a:p>
            <a:r>
              <a:rPr lang="ru-RU" altLang="en-US" dirty="0">
                <a:solidFill>
                  <a:srgbClr val="000000"/>
                </a:solidFill>
              </a:rPr>
              <a:t>WHERE (((</a:t>
            </a:r>
            <a:r>
              <a:rPr lang="ru-RU" altLang="en-US" dirty="0" err="1">
                <a:solidFill>
                  <a:srgbClr val="000000"/>
                </a:solidFill>
              </a:rPr>
              <a:t>Сотрудники.Фамилия</a:t>
            </a:r>
            <a:r>
              <a:rPr lang="ru-RU" altLang="en-US" dirty="0">
                <a:solidFill>
                  <a:srgbClr val="000000"/>
                </a:solidFill>
              </a:rPr>
              <a:t>) </a:t>
            </a:r>
            <a:r>
              <a:rPr lang="ru-RU" altLang="en-US" dirty="0" err="1">
                <a:solidFill>
                  <a:srgbClr val="000000"/>
                </a:solidFill>
              </a:rPr>
              <a:t>Like</a:t>
            </a:r>
            <a:r>
              <a:rPr lang="ru-RU" altLang="en-US" dirty="0">
                <a:solidFill>
                  <a:srgbClr val="000000"/>
                </a:solidFill>
              </a:rPr>
              <a:t> "Л*"));</a:t>
            </a:r>
          </a:p>
          <a:p>
            <a:endParaRPr lang="ru-RU" alt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AA9D1E-AA4D-4194-8C30-793D036D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60" y="3895048"/>
            <a:ext cx="4324079" cy="120032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«Товары, весящие &lt; 700»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45795" y="2169160"/>
            <a:ext cx="659447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000000"/>
                </a:solidFill>
              </a:rPr>
              <a:t>SELECT Товар.[Вид товара], Товар.[Вес (т)]</a:t>
            </a:r>
          </a:p>
          <a:p>
            <a:r>
              <a:rPr lang="ru-RU" altLang="en-US">
                <a:solidFill>
                  <a:srgbClr val="000000"/>
                </a:solidFill>
              </a:rPr>
              <a:t>FROM Товар</a:t>
            </a:r>
          </a:p>
          <a:p>
            <a:r>
              <a:rPr lang="ru-RU" altLang="en-US">
                <a:solidFill>
                  <a:srgbClr val="000000"/>
                </a:solidFill>
              </a:rPr>
              <a:t>WHERE (((Товар.[Вес (т)])&lt;"700"));</a:t>
            </a:r>
            <a:endParaRPr lang="ru-RU" alt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B5810A-CDCD-466D-931D-3FB35327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08" y="3434632"/>
            <a:ext cx="3374784" cy="25697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«Товары, относящиеся к "Злаковым"»</a:t>
            </a:r>
            <a:endParaRPr lang="ru-RU" altLang="en-US" sz="2000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49960" y="2322830"/>
            <a:ext cx="60960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dirty="0">
                <a:solidFill>
                  <a:srgbClr val="000000"/>
                </a:solidFill>
              </a:rPr>
              <a:t>SELECT [Хар-</a:t>
            </a:r>
            <a:r>
              <a:rPr lang="ru-RU" altLang="en-US" dirty="0" err="1">
                <a:solidFill>
                  <a:srgbClr val="000000"/>
                </a:solidFill>
              </a:rPr>
              <a:t>ки</a:t>
            </a:r>
            <a:r>
              <a:rPr lang="ru-RU" altLang="en-US" dirty="0">
                <a:solidFill>
                  <a:srgbClr val="000000"/>
                </a:solidFill>
              </a:rPr>
              <a:t> товара].[Название товара], [Хар-</a:t>
            </a:r>
            <a:r>
              <a:rPr lang="ru-RU" altLang="en-US" dirty="0" err="1">
                <a:solidFill>
                  <a:srgbClr val="000000"/>
                </a:solidFill>
              </a:rPr>
              <a:t>ки</a:t>
            </a:r>
            <a:r>
              <a:rPr lang="ru-RU" altLang="en-US" dirty="0">
                <a:solidFill>
                  <a:srgbClr val="000000"/>
                </a:solidFill>
              </a:rPr>
              <a:t> товара].Семейство</a:t>
            </a:r>
          </a:p>
          <a:p>
            <a:r>
              <a:rPr lang="ru-RU" altLang="en-US" dirty="0">
                <a:solidFill>
                  <a:srgbClr val="000000"/>
                </a:solidFill>
              </a:rPr>
              <a:t>FROM [Хар-</a:t>
            </a:r>
            <a:r>
              <a:rPr lang="ru-RU" altLang="en-US" dirty="0" err="1">
                <a:solidFill>
                  <a:srgbClr val="000000"/>
                </a:solidFill>
              </a:rPr>
              <a:t>ки</a:t>
            </a:r>
            <a:r>
              <a:rPr lang="ru-RU" altLang="en-US" dirty="0">
                <a:solidFill>
                  <a:srgbClr val="000000"/>
                </a:solidFill>
              </a:rPr>
              <a:t> товара]</a:t>
            </a:r>
          </a:p>
          <a:p>
            <a:r>
              <a:rPr lang="ru-RU" altLang="en-US" dirty="0">
                <a:solidFill>
                  <a:srgbClr val="000000"/>
                </a:solidFill>
              </a:rPr>
              <a:t>WHERE ((([Хар-</a:t>
            </a:r>
            <a:r>
              <a:rPr lang="ru-RU" altLang="en-US" dirty="0" err="1">
                <a:solidFill>
                  <a:srgbClr val="000000"/>
                </a:solidFill>
              </a:rPr>
              <a:t>ки</a:t>
            </a:r>
            <a:r>
              <a:rPr lang="ru-RU" altLang="en-US" dirty="0">
                <a:solidFill>
                  <a:srgbClr val="000000"/>
                </a:solidFill>
              </a:rPr>
              <a:t> товара].Семейство)="Злаки"));</a:t>
            </a:r>
          </a:p>
          <a:p>
            <a:endParaRPr lang="ru-RU" alt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53C39A-C771-4693-8F27-AD3F457D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56" y="3714432"/>
            <a:ext cx="4876470" cy="2180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1472013" y="2062480"/>
            <a:ext cx="9063465" cy="1366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800" dirty="0">
                <a:solidFill>
                  <a:srgbClr val="000000"/>
                </a:solidFill>
              </a:rPr>
              <a:t>SELECT Товар.[Вид товара], </a:t>
            </a:r>
            <a:r>
              <a:rPr lang="ru-RU" altLang="en-US" sz="2800" dirty="0" err="1">
                <a:solidFill>
                  <a:srgbClr val="000000"/>
                </a:solidFill>
              </a:rPr>
              <a:t>Товар.Стоимость</a:t>
            </a:r>
            <a:endParaRPr lang="ru-RU" altLang="en-US" sz="2800" dirty="0">
              <a:solidFill>
                <a:srgbClr val="000000"/>
              </a:solidFill>
            </a:endParaRPr>
          </a:p>
          <a:p>
            <a:r>
              <a:rPr lang="ru-RU" altLang="en-US" sz="2800" dirty="0">
                <a:solidFill>
                  <a:srgbClr val="000000"/>
                </a:solidFill>
              </a:rPr>
              <a:t>FROM Товар</a:t>
            </a:r>
          </a:p>
          <a:p>
            <a:r>
              <a:rPr lang="ru-RU" altLang="en-US" sz="2800" dirty="0">
                <a:solidFill>
                  <a:srgbClr val="000000"/>
                </a:solidFill>
              </a:rPr>
              <a:t>WHERE (((</a:t>
            </a:r>
            <a:r>
              <a:rPr lang="ru-RU" altLang="en-US" sz="2800" dirty="0" err="1">
                <a:solidFill>
                  <a:srgbClr val="000000"/>
                </a:solidFill>
              </a:rPr>
              <a:t>Товар.Стоимость</a:t>
            </a:r>
            <a:r>
              <a:rPr lang="ru-RU" altLang="en-US" sz="2800" dirty="0">
                <a:solidFill>
                  <a:srgbClr val="000000"/>
                </a:solidFill>
              </a:rPr>
              <a:t>)&gt;5000));</a:t>
            </a:r>
          </a:p>
          <a:p>
            <a:endParaRPr lang="ru-RU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 dirty="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 dirty="0">
                <a:solidFill>
                  <a:srgbClr val="000000"/>
                </a:solidFill>
                <a:sym typeface="+mn-ea"/>
              </a:rPr>
            </a:br>
            <a:r>
              <a:rPr lang="ru-RU" altLang="en-US" sz="2000" dirty="0">
                <a:solidFill>
                  <a:srgbClr val="000000"/>
                </a:solidFill>
                <a:sym typeface="+mn-ea"/>
              </a:rPr>
              <a:t>Запрос «Товары, стоящие &gt; 5000»</a:t>
            </a:r>
            <a:endParaRPr lang="ru-RU" alt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26526-1569-4D3B-8A26-A91580D0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95" y="3638232"/>
            <a:ext cx="4081154" cy="25809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olidFill>
                  <a:srgbClr val="000000"/>
                </a:solidFill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Главная кнопочная форма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5F084-9BC1-4D03-8298-D949CAB1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" y="1716611"/>
            <a:ext cx="3974775" cy="19409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B9FF8A-CABA-4A00-84E3-2B4AA8E5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56" y="1716611"/>
            <a:ext cx="3532881" cy="19409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EE178A-5AD7-4B3E-B49D-F155D520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65" y="3701011"/>
            <a:ext cx="4424861" cy="29229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696A9F-4C26-4E90-B555-834E75C7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79" y="1681457"/>
            <a:ext cx="3684022" cy="20195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E5A258-947E-4FF5-A636-398F8BE43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576" y="3885946"/>
            <a:ext cx="4725059" cy="255305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>
                <a:solidFill>
                  <a:srgbClr val="000000"/>
                </a:solidFill>
              </a:rPr>
              <a:t>GITHUB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811780" y="1853565"/>
            <a:ext cx="656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https://github.com/kollywhoo/-.git</a:t>
            </a:r>
            <a:endParaRPr lang="ru-RU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Пользователи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системы</a:t>
            </a:r>
            <a:endParaRPr dirty="0"/>
          </a:p>
        </p:txBody>
      </p:sp>
      <p:sp>
        <p:nvSpPr>
          <p:cNvPr id="10" name="TextShape 2"/>
          <p:cNvSpPr txBox="1">
            <a:spLocks noGrp="1"/>
          </p:cNvSpPr>
          <p:nvPr>
            <p:ph idx="1"/>
          </p:nvPr>
        </p:nvSpPr>
        <p:spPr>
          <a:xfrm>
            <a:off x="742122" y="1537252"/>
            <a:ext cx="10151165" cy="4711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Группа пользователей, для которой данная автоматизированная система будет более востребована, включает: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Менеджеры по продажам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Специалисты по закупкам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Аналитики и финансовые менеджеры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Складские работники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Таким образом, автоматизированная система будет полезной для различных пользователей в агрохолдинге, позволяя им эффективно управлять процессом продаж и улучшить бизнес-процессы компании.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Все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что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необходимо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для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внедрения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ПП</a:t>
            </a:r>
            <a:endParaRPr dirty="0"/>
          </a:p>
        </p:txBody>
      </p:sp>
      <p:sp>
        <p:nvSpPr>
          <p:cNvPr id="7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400" spc="-1" dirty="0">
                <a:latin typeface="Arial" panose="020B0604020202020204"/>
                <a:ea typeface="Arial" panose="020B0604020202020204"/>
              </a:rPr>
              <a:t>•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внедрения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продукта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необходимо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операционные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Windows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Linux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Иметь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высокоскоростной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интернет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сеть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Соответствующий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Иметь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финансовые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ресурсы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план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определяющий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цели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новых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технологий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Программное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обеспечение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с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документами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Microsoft Office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LibreOffice.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ar-S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  <a:ea typeface="Microsoft YaHei" panose="020B0503020204020204" charset="-122"/>
              </a:rPr>
              <a:t>Техническое задание</a:t>
            </a:r>
            <a:endParaRPr dirty="0"/>
          </a:p>
        </p:txBody>
      </p:sp>
      <p:sp>
        <p:nvSpPr>
          <p:cNvPr id="7" name="TextShape 2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9816479" cy="419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ar-SA" sz="1800" b="1" spc="-1" dirty="0">
                <a:solidFill>
                  <a:srgbClr val="000000"/>
                </a:solidFill>
                <a:latin typeface="Century Gothic" panose="020B0502020202020204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2.1.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Назначение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endParaRPr lang="en-US" sz="2800" b="1" spc="-1" dirty="0">
              <a:solidFill>
                <a:srgbClr val="000000"/>
              </a:solidFill>
              <a:latin typeface="Times New Roman" panose="02020603050405020304"/>
            </a:endParaRPr>
          </a:p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АИС ООО «Урожаи Ейска» предназначена для повышения оперативности и качества принимаемых управленческих решений сотрудниками агрохолдинга. Основным назначением АИС является автоматизация процесса продажи продукции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ar-S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  <a:ea typeface="Microsoft YaHei" panose="020B0503020204020204" charset="-122"/>
              </a:rPr>
              <a:t>Техническое задание</a:t>
            </a:r>
            <a:endParaRPr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xfrm>
            <a:off x="875201" y="193758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2.2.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Цели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создания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Увеличение эффективности продаж и улучшение их прогнозируемости.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Оптимизация процессов складирования и доставки продукции.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Улучшение управления запасами и складским учетом.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Создание единой централизованной базы данных о продукции и заказах.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Повышение удовлетворенности клиентов за счет повышения качества обслуживания.</a:t>
            </a:r>
          </a:p>
          <a:p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3.Характеристика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объектов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автоматизации</a:t>
            </a:r>
            <a:endParaRPr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0B41F-5D0B-4BDB-9B3A-0585FE6C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 «Урожаи Ейска» специализируется на производстве сельскохозяйственной продукции. Для повышения эффективности и удобства работы агрохолдинга будет разработана система автоматизации процесса продажи сельскохозяйственной продукции. Это позволит заказчику быстро и с удобством приобрести определенную сельскохозяйственную продукцию.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930</Words>
  <Application>Microsoft Office PowerPoint</Application>
  <PresentationFormat>Широкоэкранный</PresentationFormat>
  <Paragraphs>128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Gothic</vt:lpstr>
      <vt:lpstr>Times New Roman</vt:lpstr>
      <vt:lpstr>Wingdings 3</vt:lpstr>
      <vt:lpstr>Ион</vt:lpstr>
      <vt:lpstr>Предметная область «Агрохолдинг»</vt:lpstr>
      <vt:lpstr>Анализ предметной области</vt:lpstr>
      <vt:lpstr>Организационная схема зоопарка</vt:lpstr>
      <vt:lpstr>Результат автоматизации</vt:lpstr>
      <vt:lpstr>Пользователи системы</vt:lpstr>
      <vt:lpstr>Все, что необходимо для внедрения ПП</vt:lpstr>
      <vt:lpstr>Техническое задание</vt:lpstr>
      <vt:lpstr>Техническое задание</vt:lpstr>
      <vt:lpstr>3.Характеристика объектов автоматизации</vt:lpstr>
      <vt:lpstr>Нормализация отношений</vt:lpstr>
      <vt:lpstr>Даталогическое проектирование Сущность «Заказ»</vt:lpstr>
      <vt:lpstr>Даталогическое проектирование Сущность «Клиенты»</vt:lpstr>
      <vt:lpstr>Даталогическое проектирование Сущность «Сотрудники»</vt:lpstr>
      <vt:lpstr>Даталогическое проектирование Сущность «Товар»</vt:lpstr>
      <vt:lpstr>Даталогическое проектирование Сущность «Характеристики товара»</vt:lpstr>
      <vt:lpstr>Построение EPC-модели</vt:lpstr>
      <vt:lpstr>Построение EPC-модели</vt:lpstr>
      <vt:lpstr>Диаграмма вариантов использования</vt:lpstr>
      <vt:lpstr>Инфологическая модель</vt:lpstr>
      <vt:lpstr>База данных «Заказ»</vt:lpstr>
      <vt:lpstr>База данных «Клиенты»</vt:lpstr>
      <vt:lpstr>База данных «Сотрудники»</vt:lpstr>
      <vt:lpstr>База данных «Товар»</vt:lpstr>
      <vt:lpstr>База данных «Характеристики товара»</vt:lpstr>
      <vt:lpstr>База данных Схема данных</vt:lpstr>
      <vt:lpstr>База данных  Форма «Заказ»</vt:lpstr>
      <vt:lpstr>База данных Форма «Клиенты»</vt:lpstr>
      <vt:lpstr>База данных Форма «Сотрудники»</vt:lpstr>
      <vt:lpstr>База данных Форма «Товар»</vt:lpstr>
      <vt:lpstr>База данных Форма «Характеристики товара»</vt:lpstr>
      <vt:lpstr>База данных Отчет «Заказ»</vt:lpstr>
      <vt:lpstr>База данных Отчет «Клиенты»</vt:lpstr>
      <vt:lpstr>База данных Отчет «Сотрудники»</vt:lpstr>
      <vt:lpstr>База данных Отчет «Товар»</vt:lpstr>
      <vt:lpstr>База данных Отчет «Характеристики товара»</vt:lpstr>
      <vt:lpstr>База данных Запрос «Заказы, в которых кол-во товара &lt; 100»</vt:lpstr>
      <vt:lpstr>База данных Запрос «Заказы, с общей стоимостью &gt; 1000000»</vt:lpstr>
      <vt:lpstr>База данных Запрос «Клиенты однофамильцы»</vt:lpstr>
      <vt:lpstr>База данных Запрос «Российские товары»</vt:lpstr>
      <vt:lpstr>База данных Запрос «Сотрудники женского пола»</vt:lpstr>
      <vt:lpstr>База данных Запрос «Сотрудники с З/П &gt; 100000»</vt:lpstr>
      <vt:lpstr>База данных Запрос «Сотрудники с фамлией на "Л"»</vt:lpstr>
      <vt:lpstr>База данных Запрос «Товары, весящие &lt; 700»</vt:lpstr>
      <vt:lpstr>База данных Запрос «Товары, относящиеся к "Злаковым"»</vt:lpstr>
      <vt:lpstr>База данных Запрос «Товары, стоящие &gt; 5000»</vt:lpstr>
      <vt:lpstr>База данных Главная кнопочная форма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ZXCTwinky@hotmail.com</dc:creator>
  <cp:lastModifiedBy>Аленка</cp:lastModifiedBy>
  <cp:revision>32</cp:revision>
  <dcterms:created xsi:type="dcterms:W3CDTF">2024-06-25T21:40:00Z</dcterms:created>
  <dcterms:modified xsi:type="dcterms:W3CDTF">2024-06-27T03:19:28Z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2806479F5FD8409D9E636FA96C888483_13</vt:lpwstr>
  </property>
  <property fmtid="{D5CDD505-2E9C-101B-9397-08002B2CF9AE}" pid="3" name="KSOProductBuildVer">
    <vt:lpwstr>1049-12.2.0.17119</vt:lpwstr>
  </property>
</Properties>
</file>