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13"/>
  </p:notesMasterIdLst>
  <p:handoutMasterIdLst>
    <p:handoutMasterId r:id="rId14"/>
  </p:handoutMasterIdLst>
  <p:sldIdLst>
    <p:sldId id="1934" r:id="rId2"/>
    <p:sldId id="1923" r:id="rId3"/>
    <p:sldId id="1924" r:id="rId4"/>
    <p:sldId id="1931" r:id="rId5"/>
    <p:sldId id="1930" r:id="rId6"/>
    <p:sldId id="1927" r:id="rId7"/>
    <p:sldId id="1929" r:id="rId8"/>
    <p:sldId id="1933" r:id="rId9"/>
    <p:sldId id="1932" r:id="rId10"/>
    <p:sldId id="1935" r:id="rId11"/>
    <p:sldId id="1910" r:id="rId12"/>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varshini kolnati" initials="vk" lastIdx="1" clrIdx="1">
    <p:extLst>
      <p:ext uri="{19B8F6BF-5375-455C-9EA6-DF929625EA0E}">
        <p15:presenceInfo xmlns:p15="http://schemas.microsoft.com/office/powerpoint/2012/main" userId="e8781510696bf2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0F2"/>
    <a:srgbClr val="FF00FF"/>
    <a:srgbClr val="0046AC"/>
    <a:srgbClr val="009900"/>
    <a:srgbClr val="0066FF"/>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8387" autoAdjust="0"/>
  </p:normalViewPr>
  <p:slideViewPr>
    <p:cSldViewPr>
      <p:cViewPr varScale="1">
        <p:scale>
          <a:sx n="79" d="100"/>
          <a:sy n="79" d="100"/>
        </p:scale>
        <p:origin x="36" y="14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12/26/2021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12/26/2021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12/26/2021</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12/26/2021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12/26/2021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12/26/2021</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4"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2" r:id="rId12"/>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51A343-9A84-47CD-820C-C838604E812F}"/>
              </a:ext>
            </a:extLst>
          </p:cNvPr>
          <p:cNvSpPr>
            <a:spLocks noGrp="1"/>
          </p:cNvSpPr>
          <p:nvPr>
            <p:ph type="sldNum" sz="quarter" idx="12"/>
          </p:nvPr>
        </p:nvSpPr>
        <p:spPr/>
        <p:txBody>
          <a:bodyPr/>
          <a:lstStyle/>
          <a:p>
            <a:fld id="{FBBF61CF-E01E-4A46-BB21-3455A7373A30}" type="slidenum">
              <a:rPr lang="en-US" smtClean="0"/>
              <a:pPr/>
              <a:t>1</a:t>
            </a:fld>
            <a:endParaRPr lang="en-US"/>
          </a:p>
        </p:txBody>
      </p:sp>
      <p:sp>
        <p:nvSpPr>
          <p:cNvPr id="6" name="TextBox 5">
            <a:extLst>
              <a:ext uri="{FF2B5EF4-FFF2-40B4-BE49-F238E27FC236}">
                <a16:creationId xmlns:a16="http://schemas.microsoft.com/office/drawing/2014/main" id="{871D4845-D42F-4216-A68A-9D449867649D}"/>
              </a:ext>
            </a:extLst>
          </p:cNvPr>
          <p:cNvSpPr txBox="1"/>
          <p:nvPr/>
        </p:nvSpPr>
        <p:spPr>
          <a:xfrm>
            <a:off x="3048000" y="1124744"/>
            <a:ext cx="6096000" cy="646331"/>
          </a:xfrm>
          <a:prstGeom prst="rect">
            <a:avLst/>
          </a:prstGeom>
          <a:noFill/>
        </p:spPr>
        <p:txBody>
          <a:bodyPr wrap="square">
            <a:spAutoFit/>
          </a:bodyPr>
          <a:lstStyle/>
          <a:p>
            <a:r>
              <a:rPr lang="en-IN" sz="3600" dirty="0">
                <a:latin typeface="Bahnschrift SemiBold Condensed" panose="020B0502040204020203" pitchFamily="34" charset="0"/>
              </a:rPr>
              <a:t>Institute of Aeronautical Engineering</a:t>
            </a:r>
          </a:p>
        </p:txBody>
      </p:sp>
      <p:pic>
        <p:nvPicPr>
          <p:cNvPr id="7" name="Picture 6">
            <a:extLst>
              <a:ext uri="{FF2B5EF4-FFF2-40B4-BE49-F238E27FC236}">
                <a16:creationId xmlns:a16="http://schemas.microsoft.com/office/drawing/2014/main" id="{A0E6D1F2-F4FC-4086-B76A-99470AF355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7888" y="1800200"/>
            <a:ext cx="1755284" cy="1628800"/>
          </a:xfrm>
          <a:prstGeom prst="rect">
            <a:avLst/>
          </a:prstGeom>
        </p:spPr>
      </p:pic>
      <p:sp>
        <p:nvSpPr>
          <p:cNvPr id="9" name="TextBox 8">
            <a:extLst>
              <a:ext uri="{FF2B5EF4-FFF2-40B4-BE49-F238E27FC236}">
                <a16:creationId xmlns:a16="http://schemas.microsoft.com/office/drawing/2014/main" id="{061D3223-B674-410F-8E22-1EF9A25204F3}"/>
              </a:ext>
            </a:extLst>
          </p:cNvPr>
          <p:cNvSpPr txBox="1"/>
          <p:nvPr/>
        </p:nvSpPr>
        <p:spPr>
          <a:xfrm>
            <a:off x="2686944" y="3674785"/>
            <a:ext cx="6865440" cy="400110"/>
          </a:xfrm>
          <a:prstGeom prst="rect">
            <a:avLst/>
          </a:prstGeom>
          <a:noFill/>
        </p:spPr>
        <p:txBody>
          <a:bodyPr wrap="square">
            <a:spAutoFit/>
          </a:bodyPr>
          <a:lstStyle/>
          <a:p>
            <a:r>
              <a:rPr lang="en-IN" sz="20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sp>
        <p:nvSpPr>
          <p:cNvPr id="11" name="TextBox 10">
            <a:extLst>
              <a:ext uri="{FF2B5EF4-FFF2-40B4-BE49-F238E27FC236}">
                <a16:creationId xmlns:a16="http://schemas.microsoft.com/office/drawing/2014/main" id="{BF3882C4-6C76-493E-A1AC-5BA69A5225E1}"/>
              </a:ext>
            </a:extLst>
          </p:cNvPr>
          <p:cNvSpPr txBox="1"/>
          <p:nvPr/>
        </p:nvSpPr>
        <p:spPr>
          <a:xfrm>
            <a:off x="3071664" y="4200396"/>
            <a:ext cx="5665936" cy="369332"/>
          </a:xfrm>
          <a:prstGeom prst="rect">
            <a:avLst/>
          </a:prstGeom>
          <a:noFill/>
        </p:spPr>
        <p:txBody>
          <a:bodyPr wrap="square">
            <a:spAutoFit/>
          </a:bodyPr>
          <a:lstStyle/>
          <a:p>
            <a:r>
              <a:rPr lang="en-IN" sz="1800" b="1" dirty="0">
                <a:latin typeface="Tahoma" panose="020B0604030504040204" pitchFamily="34" charset="0"/>
                <a:ea typeface="Tahoma" panose="020B0604030504040204" pitchFamily="34" charset="0"/>
                <a:cs typeface="Tahoma" panose="020B0604030504040204" pitchFamily="34" charset="0"/>
              </a:rPr>
              <a:t>PILL REMINDER AND MONITORING SYSTEM </a:t>
            </a:r>
            <a:endParaRPr lang="en-IN" dirty="0"/>
          </a:p>
        </p:txBody>
      </p:sp>
      <p:sp>
        <p:nvSpPr>
          <p:cNvPr id="13" name="TextBox 12">
            <a:extLst>
              <a:ext uri="{FF2B5EF4-FFF2-40B4-BE49-F238E27FC236}">
                <a16:creationId xmlns:a16="http://schemas.microsoft.com/office/drawing/2014/main" id="{BE20EFC4-E806-426A-8AE8-F466A11B5017}"/>
              </a:ext>
            </a:extLst>
          </p:cNvPr>
          <p:cNvSpPr txBox="1"/>
          <p:nvPr/>
        </p:nvSpPr>
        <p:spPr>
          <a:xfrm>
            <a:off x="6831009" y="4904157"/>
            <a:ext cx="6096000" cy="1446550"/>
          </a:xfrm>
          <a:prstGeom prst="rect">
            <a:avLst/>
          </a:prstGeom>
          <a:noFill/>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Details</a:t>
            </a:r>
          </a:p>
          <a:p>
            <a:endParaRPr lang="en-US" sz="1600" dirty="0"/>
          </a:p>
          <a:p>
            <a:r>
              <a:rPr lang="en-US" sz="1800" dirty="0" err="1"/>
              <a:t>Miss.Doma</a:t>
            </a:r>
            <a:r>
              <a:rPr lang="en-US" sz="1800" dirty="0"/>
              <a:t> </a:t>
            </a:r>
            <a:r>
              <a:rPr lang="en-US" sz="1800" dirty="0" err="1"/>
              <a:t>Sreelakshmi</a:t>
            </a:r>
            <a:endParaRPr lang="en-US" sz="1800" dirty="0"/>
          </a:p>
          <a:p>
            <a:r>
              <a:rPr lang="en-US" sz="1800" dirty="0"/>
              <a:t>Assistant professor</a:t>
            </a:r>
          </a:p>
          <a:p>
            <a:r>
              <a:rPr lang="en-US" sz="1800" dirty="0"/>
              <a:t>Electronics and Communication Engineering</a:t>
            </a:r>
          </a:p>
        </p:txBody>
      </p:sp>
      <p:sp>
        <p:nvSpPr>
          <p:cNvPr id="14" name="TextBox 13">
            <a:extLst>
              <a:ext uri="{FF2B5EF4-FFF2-40B4-BE49-F238E27FC236}">
                <a16:creationId xmlns:a16="http://schemas.microsoft.com/office/drawing/2014/main" id="{7BA69074-89C3-43BC-BFBF-852B54FE3952}"/>
              </a:ext>
            </a:extLst>
          </p:cNvPr>
          <p:cNvSpPr txBox="1"/>
          <p:nvPr/>
        </p:nvSpPr>
        <p:spPr>
          <a:xfrm>
            <a:off x="1066764" y="5133091"/>
            <a:ext cx="3240360" cy="1200329"/>
          </a:xfrm>
          <a:prstGeom prst="rect">
            <a:avLst/>
          </a:prstGeom>
          <a:noFill/>
        </p:spPr>
        <p:txBody>
          <a:bodyPr wrap="square" rtlCol="0">
            <a:spAutoFit/>
          </a:bodyPr>
          <a:lstStyle/>
          <a:p>
            <a:r>
              <a:rPr lang="en-IN" b="1" dirty="0"/>
              <a:t>Batch members</a:t>
            </a:r>
            <a:r>
              <a:rPr lang="en-IN" dirty="0"/>
              <a:t>:</a:t>
            </a:r>
          </a:p>
          <a:p>
            <a:r>
              <a:rPr lang="en-IN" dirty="0"/>
              <a:t>19951A04L4-K.Varshini</a:t>
            </a:r>
          </a:p>
          <a:p>
            <a:r>
              <a:rPr lang="en-IN" dirty="0"/>
              <a:t>19951A04N2-K.Yoshitha</a:t>
            </a:r>
          </a:p>
          <a:p>
            <a:r>
              <a:rPr lang="en-IN" dirty="0"/>
              <a:t>19951A04J7-S.Tharun</a:t>
            </a:r>
          </a:p>
        </p:txBody>
      </p:sp>
    </p:spTree>
    <p:extLst>
      <p:ext uri="{BB962C8B-B14F-4D97-AF65-F5344CB8AC3E}">
        <p14:creationId xmlns:p14="http://schemas.microsoft.com/office/powerpoint/2010/main" val="363164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D474-EFEE-4514-88C2-61A4D7F999A5}"/>
              </a:ext>
            </a:extLst>
          </p:cNvPr>
          <p:cNvSpPr>
            <a:spLocks noGrp="1"/>
          </p:cNvSpPr>
          <p:nvPr>
            <p:ph type="title"/>
          </p:nvPr>
        </p:nvSpPr>
        <p:spPr/>
        <p:txBody>
          <a:bodyPr/>
          <a:lstStyle/>
          <a:p>
            <a:r>
              <a:rPr lang="en-IN" dirty="0"/>
              <a:t>PROBLEM DEFINED</a:t>
            </a:r>
          </a:p>
        </p:txBody>
      </p:sp>
      <p:sp>
        <p:nvSpPr>
          <p:cNvPr id="3" name="Content Placeholder 2">
            <a:extLst>
              <a:ext uri="{FF2B5EF4-FFF2-40B4-BE49-F238E27FC236}">
                <a16:creationId xmlns:a16="http://schemas.microsoft.com/office/drawing/2014/main" id="{F711350E-EFC7-43EF-B2AE-648A2C7C04B5}"/>
              </a:ext>
            </a:extLst>
          </p:cNvPr>
          <p:cNvSpPr>
            <a:spLocks noGrp="1"/>
          </p:cNvSpPr>
          <p:nvPr>
            <p:ph idx="1"/>
          </p:nvPr>
        </p:nvSpPr>
        <p:spPr/>
        <p:txBody>
          <a:bodyPr/>
          <a:lstStyle/>
          <a:p>
            <a:r>
              <a:rPr lang="en-IN" dirty="0">
                <a:solidFill>
                  <a:schemeClr val="tx1"/>
                </a:solidFill>
              </a:rPr>
              <a:t>Based on the previous works, we have noticed that it need a sensor to detect whether the patient has took the medicine or not.</a:t>
            </a:r>
          </a:p>
          <a:p>
            <a:r>
              <a:rPr lang="en-IN" dirty="0">
                <a:solidFill>
                  <a:schemeClr val="tx1"/>
                </a:solidFill>
              </a:rPr>
              <a:t>The patient would be reminded until the box detect the touch.</a:t>
            </a:r>
          </a:p>
          <a:p>
            <a:endParaRPr lang="en-IN" dirty="0"/>
          </a:p>
        </p:txBody>
      </p:sp>
      <p:sp>
        <p:nvSpPr>
          <p:cNvPr id="4" name="Slide Number Placeholder 3">
            <a:extLst>
              <a:ext uri="{FF2B5EF4-FFF2-40B4-BE49-F238E27FC236}">
                <a16:creationId xmlns:a16="http://schemas.microsoft.com/office/drawing/2014/main" id="{3752649D-536F-4F79-ACC0-192967A23DAA}"/>
              </a:ext>
            </a:extLst>
          </p:cNvPr>
          <p:cNvSpPr>
            <a:spLocks noGrp="1"/>
          </p:cNvSpPr>
          <p:nvPr>
            <p:ph type="sldNum" sz="quarter" idx="12"/>
          </p:nvPr>
        </p:nvSpPr>
        <p:spPr/>
        <p:txBody>
          <a:bodyPr/>
          <a:lstStyle/>
          <a:p>
            <a:fld id="{FBBF61CF-E01E-4A46-BB21-3455A7373A30}" type="slidenum">
              <a:rPr lang="en-US" smtClean="0"/>
              <a:pPr/>
              <a:t>10</a:t>
            </a:fld>
            <a:endParaRPr lang="en-US"/>
          </a:p>
        </p:txBody>
      </p:sp>
      <p:pic>
        <p:nvPicPr>
          <p:cNvPr id="6" name="Picture 5">
            <a:extLst>
              <a:ext uri="{FF2B5EF4-FFF2-40B4-BE49-F238E27FC236}">
                <a16:creationId xmlns:a16="http://schemas.microsoft.com/office/drawing/2014/main" id="{279001C1-80BF-4263-A3EE-59E790DC4368}"/>
              </a:ext>
            </a:extLst>
          </p:cNvPr>
          <p:cNvPicPr>
            <a:picLocks noChangeAspect="1"/>
          </p:cNvPicPr>
          <p:nvPr/>
        </p:nvPicPr>
        <p:blipFill>
          <a:blip r:embed="rId2"/>
          <a:stretch>
            <a:fillRect/>
          </a:stretch>
        </p:blipFill>
        <p:spPr>
          <a:xfrm>
            <a:off x="3990604" y="3651815"/>
            <a:ext cx="3093192" cy="2599774"/>
          </a:xfrm>
          <a:prstGeom prst="rect">
            <a:avLst/>
          </a:prstGeom>
        </p:spPr>
      </p:pic>
    </p:spTree>
    <p:extLst>
      <p:ext uri="{BB962C8B-B14F-4D97-AF65-F5344CB8AC3E}">
        <p14:creationId xmlns:p14="http://schemas.microsoft.com/office/powerpoint/2010/main" val="50565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53C6-7A73-49F6-83D8-FE98362D370E}"/>
              </a:ext>
            </a:extLst>
          </p:cNvPr>
          <p:cNvSpPr>
            <a:spLocks noGrp="1"/>
          </p:cNvSpPr>
          <p:nvPr>
            <p:ph type="title"/>
          </p:nvPr>
        </p:nvSpPr>
        <p:spPr>
          <a:xfrm>
            <a:off x="1055440" y="1124743"/>
            <a:ext cx="9968160" cy="5231607"/>
          </a:xfrm>
        </p:spPr>
        <p:txBody>
          <a:bodyPr/>
          <a:lstStyle/>
          <a:p>
            <a:pPr algn="ctr"/>
            <a:br>
              <a:rPr lang="en-IN" sz="6000" dirty="0">
                <a:solidFill>
                  <a:schemeClr val="tx1"/>
                </a:solidFill>
                <a:latin typeface="Times New Roman" panose="02020603050405020304" pitchFamily="18" charset="0"/>
                <a:cs typeface="Times New Roman" panose="02020603050405020304" pitchFamily="18" charset="0"/>
              </a:rPr>
            </a:br>
            <a:br>
              <a:rPr lang="en-IN" sz="6000" dirty="0">
                <a:solidFill>
                  <a:schemeClr val="tx1"/>
                </a:solidFill>
                <a:latin typeface="Times New Roman" panose="02020603050405020304" pitchFamily="18" charset="0"/>
                <a:cs typeface="Times New Roman" panose="02020603050405020304" pitchFamily="18" charset="0"/>
              </a:rPr>
            </a:br>
            <a:r>
              <a:rPr lang="en-IN" sz="6000"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D26498A7-780E-485F-8478-1D3430F090D6}"/>
              </a:ext>
            </a:extLst>
          </p:cNvPr>
          <p:cNvSpPr>
            <a:spLocks noGrp="1"/>
          </p:cNvSpPr>
          <p:nvPr>
            <p:ph type="sldNum" sz="quarter" idx="12"/>
          </p:nvPr>
        </p:nvSpPr>
        <p:spPr/>
        <p:txBody>
          <a:bodyPr/>
          <a:lstStyle/>
          <a:p>
            <a:fld id="{95C3E875-8613-4FA0-971B-DAFC1FE5CF81}" type="slidenum">
              <a:rPr lang="en-US" smtClean="0"/>
              <a:pPr/>
              <a:t>11</a:t>
            </a:fld>
            <a:endParaRPr lang="en-US"/>
          </a:p>
        </p:txBody>
      </p:sp>
    </p:spTree>
    <p:extLst>
      <p:ext uri="{BB962C8B-B14F-4D97-AF65-F5344CB8AC3E}">
        <p14:creationId xmlns:p14="http://schemas.microsoft.com/office/powerpoint/2010/main" val="359651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5F2A64-C8BD-4EEC-80EF-7E759C175CEE}"/>
              </a:ext>
            </a:extLst>
          </p:cNvPr>
          <p:cNvSpPr>
            <a:spLocks noGrp="1"/>
          </p:cNvSpPr>
          <p:nvPr>
            <p:ph type="title"/>
          </p:nvPr>
        </p:nvSpPr>
        <p:spPr/>
        <p:txBody>
          <a:bodyPr/>
          <a:lstStyle/>
          <a:p>
            <a:r>
              <a:rPr lang="en-IN" dirty="0"/>
              <a:t>LITERATURE SURVEY</a:t>
            </a:r>
          </a:p>
        </p:txBody>
      </p:sp>
      <p:sp>
        <p:nvSpPr>
          <p:cNvPr id="5" name="Content Placeholder 4">
            <a:extLst>
              <a:ext uri="{FF2B5EF4-FFF2-40B4-BE49-F238E27FC236}">
                <a16:creationId xmlns:a16="http://schemas.microsoft.com/office/drawing/2014/main" id="{18BEB5E0-3A0F-48EA-B040-9D839B4FBF1E}"/>
              </a:ext>
            </a:extLst>
          </p:cNvPr>
          <p:cNvSpPr>
            <a:spLocks noGrp="1"/>
          </p:cNvSpPr>
          <p:nvPr>
            <p:ph idx="1"/>
          </p:nvPr>
        </p:nvSpPr>
        <p:spPr>
          <a:xfrm>
            <a:off x="609600" y="1484784"/>
            <a:ext cx="10972800" cy="4871567"/>
          </a:xfrm>
        </p:spPr>
        <p:txBody>
          <a:bodyPr/>
          <a:lstStyle/>
          <a:p>
            <a:r>
              <a:rPr lang="en-IN" b="1" dirty="0">
                <a:solidFill>
                  <a:schemeClr val="tx1"/>
                </a:solidFill>
              </a:rPr>
              <a:t>1.</a:t>
            </a:r>
            <a:r>
              <a:rPr lang="en-US" b="1" dirty="0"/>
              <a:t> </a:t>
            </a:r>
            <a:r>
              <a:rPr lang="en-US" b="1" dirty="0">
                <a:solidFill>
                  <a:schemeClr val="tx1"/>
                </a:solidFill>
              </a:rPr>
              <a:t>Mobile Phone in Health Applications:</a:t>
            </a:r>
          </a:p>
          <a:p>
            <a:r>
              <a:rPr lang="en-US" b="1" dirty="0">
                <a:solidFill>
                  <a:schemeClr val="tx1"/>
                </a:solidFill>
              </a:rPr>
              <a:t>Authors</a:t>
            </a:r>
            <a:r>
              <a:rPr lang="en-US" dirty="0">
                <a:solidFill>
                  <a:schemeClr val="tx1"/>
                </a:solidFill>
              </a:rPr>
              <a:t>: </a:t>
            </a:r>
            <a:r>
              <a:rPr lang="en-IN" dirty="0">
                <a:solidFill>
                  <a:schemeClr val="tx1"/>
                </a:solidFill>
              </a:rPr>
              <a:t>Evgeny Stankevich, Ilya Paramonov, Ivan Timofeev </a:t>
            </a:r>
          </a:p>
          <a:p>
            <a:r>
              <a:rPr lang="en-IN" dirty="0">
                <a:solidFill>
                  <a:schemeClr val="tx1"/>
                </a:solidFill>
              </a:rPr>
              <a:t>Today in medical </a:t>
            </a:r>
            <a:r>
              <a:rPr lang="en-US" dirty="0">
                <a:solidFill>
                  <a:schemeClr val="tx1"/>
                </a:solidFill>
              </a:rPr>
              <a:t>services frameworks, the usage of cell phones is turning into an expanding number of values.</a:t>
            </a:r>
          </a:p>
          <a:p>
            <a:r>
              <a:rPr lang="en-US" dirty="0">
                <a:solidFill>
                  <a:schemeClr val="tx1"/>
                </a:solidFill>
              </a:rPr>
              <a:t>For now, mobile phones can use a variety of wireless communication techniques (GSM, Wi-Fi, Bluetooth and others). It allows to integrate mobile phones into existing healthcare services and also to create new services and applications in this area.</a:t>
            </a:r>
            <a:endParaRPr lang="en-IN" dirty="0">
              <a:solidFill>
                <a:schemeClr val="tx1"/>
              </a:solidFill>
            </a:endParaRPr>
          </a:p>
        </p:txBody>
      </p:sp>
      <p:sp>
        <p:nvSpPr>
          <p:cNvPr id="3" name="Slide Number Placeholder 2">
            <a:extLst>
              <a:ext uri="{FF2B5EF4-FFF2-40B4-BE49-F238E27FC236}">
                <a16:creationId xmlns:a16="http://schemas.microsoft.com/office/drawing/2014/main" id="{CD7684B6-E9F0-4309-B610-C13AE9392009}"/>
              </a:ext>
            </a:extLst>
          </p:cNvPr>
          <p:cNvSpPr>
            <a:spLocks noGrp="1"/>
          </p:cNvSpPr>
          <p:nvPr>
            <p:ph type="sldNum" sz="quarter" idx="12"/>
          </p:nvPr>
        </p:nvSpPr>
        <p:spPr/>
        <p:txBody>
          <a:bodyPr/>
          <a:lstStyle/>
          <a:p>
            <a:fld id="{95C3E875-8613-4FA0-971B-DAFC1FE5CF81}" type="slidenum">
              <a:rPr lang="en-US" smtClean="0"/>
              <a:pPr/>
              <a:t>2</a:t>
            </a:fld>
            <a:endParaRPr lang="en-US"/>
          </a:p>
        </p:txBody>
      </p:sp>
    </p:spTree>
    <p:extLst>
      <p:ext uri="{BB962C8B-B14F-4D97-AF65-F5344CB8AC3E}">
        <p14:creationId xmlns:p14="http://schemas.microsoft.com/office/powerpoint/2010/main" val="124605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137C03C-A625-4E69-B308-35F75B857BEB}"/>
              </a:ext>
            </a:extLst>
          </p:cNvPr>
          <p:cNvSpPr>
            <a:spLocks noGrp="1"/>
          </p:cNvSpPr>
          <p:nvPr>
            <p:ph idx="1"/>
          </p:nvPr>
        </p:nvSpPr>
        <p:spPr/>
        <p:txBody>
          <a:bodyPr/>
          <a:lstStyle/>
          <a:p>
            <a:r>
              <a:rPr lang="en-IN" dirty="0">
                <a:solidFill>
                  <a:schemeClr val="tx1"/>
                </a:solidFill>
              </a:rPr>
              <a:t>2.</a:t>
            </a:r>
            <a:r>
              <a:rPr lang="en-US" dirty="0">
                <a:solidFill>
                  <a:schemeClr val="tx1"/>
                </a:solidFill>
              </a:rPr>
              <a:t> </a:t>
            </a:r>
            <a:r>
              <a:rPr lang="en-US" b="1" dirty="0">
                <a:solidFill>
                  <a:schemeClr val="tx1"/>
                </a:solidFill>
              </a:rPr>
              <a:t>MyMediHealth</a:t>
            </a:r>
            <a:r>
              <a:rPr lang="en-US" dirty="0">
                <a:solidFill>
                  <a:schemeClr val="tx1"/>
                </a:solidFill>
              </a:rPr>
              <a:t>-Designing a next generation system for child-centered medication management.</a:t>
            </a:r>
          </a:p>
          <a:p>
            <a:r>
              <a:rPr lang="en-US" b="1" dirty="0">
                <a:solidFill>
                  <a:schemeClr val="tx1"/>
                </a:solidFill>
              </a:rPr>
              <a:t>Authors</a:t>
            </a:r>
            <a:r>
              <a:rPr lang="en-US" dirty="0">
                <a:solidFill>
                  <a:schemeClr val="tx1"/>
                </a:solidFill>
              </a:rPr>
              <a:t> :</a:t>
            </a:r>
            <a:r>
              <a:rPr lang="en-US" sz="2800" dirty="0">
                <a:solidFill>
                  <a:schemeClr val="tx1"/>
                </a:solidFill>
              </a:rPr>
              <a:t>Jason M. Slagle , Jeffry S. Gordon e , Christopher E. Harris</a:t>
            </a:r>
          </a:p>
          <a:p>
            <a:r>
              <a:rPr lang="en-IN" dirty="0">
                <a:solidFill>
                  <a:schemeClr val="tx1"/>
                </a:solidFill>
              </a:rPr>
              <a:t>Taking medicine on time has been very crucial for every individual health.</a:t>
            </a:r>
          </a:p>
          <a:p>
            <a:r>
              <a:rPr lang="en-IN" dirty="0">
                <a:solidFill>
                  <a:schemeClr val="tx1"/>
                </a:solidFill>
              </a:rPr>
              <a:t>MyMediHealth- It will remind to take medicine for the updated time.</a:t>
            </a:r>
          </a:p>
        </p:txBody>
      </p:sp>
      <p:sp>
        <p:nvSpPr>
          <p:cNvPr id="3" name="Slide Number Placeholder 2">
            <a:extLst>
              <a:ext uri="{FF2B5EF4-FFF2-40B4-BE49-F238E27FC236}">
                <a16:creationId xmlns:a16="http://schemas.microsoft.com/office/drawing/2014/main" id="{2C3420D6-EEC4-417E-AECA-714B487382E3}"/>
              </a:ext>
            </a:extLst>
          </p:cNvPr>
          <p:cNvSpPr>
            <a:spLocks noGrp="1"/>
          </p:cNvSpPr>
          <p:nvPr>
            <p:ph type="sldNum" sz="quarter" idx="12"/>
          </p:nvPr>
        </p:nvSpPr>
        <p:spPr/>
        <p:txBody>
          <a:bodyPr/>
          <a:lstStyle/>
          <a:p>
            <a:fld id="{95C3E875-8613-4FA0-971B-DAFC1FE5CF81}" type="slidenum">
              <a:rPr lang="en-US" smtClean="0"/>
              <a:pPr/>
              <a:t>3</a:t>
            </a:fld>
            <a:endParaRPr lang="en-US"/>
          </a:p>
        </p:txBody>
      </p:sp>
    </p:spTree>
    <p:extLst>
      <p:ext uri="{BB962C8B-B14F-4D97-AF65-F5344CB8AC3E}">
        <p14:creationId xmlns:p14="http://schemas.microsoft.com/office/powerpoint/2010/main" val="245950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5E013-F0B4-4A26-88B4-2EA52B197025}"/>
              </a:ext>
            </a:extLst>
          </p:cNvPr>
          <p:cNvSpPr>
            <a:spLocks noGrp="1"/>
          </p:cNvSpPr>
          <p:nvPr>
            <p:ph idx="1"/>
          </p:nvPr>
        </p:nvSpPr>
        <p:spPr/>
        <p:txBody>
          <a:bodyPr/>
          <a:lstStyle/>
          <a:p>
            <a:r>
              <a:rPr lang="en-IN" b="1" dirty="0">
                <a:solidFill>
                  <a:schemeClr val="tx1"/>
                </a:solidFill>
              </a:rPr>
              <a:t>3.Medicine reminder :</a:t>
            </a:r>
          </a:p>
          <a:p>
            <a:r>
              <a:rPr lang="en-IN" b="1" dirty="0">
                <a:solidFill>
                  <a:schemeClr val="tx1"/>
                </a:solidFill>
              </a:rPr>
              <a:t>Authors: </a:t>
            </a:r>
            <a:r>
              <a:rPr lang="en-IN" dirty="0" err="1">
                <a:solidFill>
                  <a:schemeClr val="tx1"/>
                </a:solidFill>
              </a:rPr>
              <a:t>Zao</a:t>
            </a:r>
            <a:r>
              <a:rPr lang="en-IN" dirty="0">
                <a:solidFill>
                  <a:schemeClr val="tx1"/>
                </a:solidFill>
              </a:rPr>
              <a:t> et al.</a:t>
            </a:r>
          </a:p>
          <a:p>
            <a:r>
              <a:rPr lang="en-US" dirty="0" err="1">
                <a:solidFill>
                  <a:schemeClr val="tx1"/>
                </a:solidFill>
              </a:rPr>
              <a:t>Zao</a:t>
            </a:r>
            <a:r>
              <a:rPr lang="en-US" dirty="0">
                <a:solidFill>
                  <a:schemeClr val="tx1"/>
                </a:solidFill>
              </a:rPr>
              <a:t> et al. have created application - a smartphone application intended to help patients to avoid prescription organization mistakes </a:t>
            </a:r>
            <a:endParaRPr lang="en-IN" dirty="0">
              <a:solidFill>
                <a:schemeClr val="tx1"/>
              </a:solidFill>
            </a:endParaRPr>
          </a:p>
        </p:txBody>
      </p:sp>
      <p:sp>
        <p:nvSpPr>
          <p:cNvPr id="4" name="Slide Number Placeholder 3">
            <a:extLst>
              <a:ext uri="{FF2B5EF4-FFF2-40B4-BE49-F238E27FC236}">
                <a16:creationId xmlns:a16="http://schemas.microsoft.com/office/drawing/2014/main" id="{BF7BAAA0-FFE5-444E-93E1-A09A00C8CFFC}"/>
              </a:ext>
            </a:extLst>
          </p:cNvPr>
          <p:cNvSpPr>
            <a:spLocks noGrp="1"/>
          </p:cNvSpPr>
          <p:nvPr>
            <p:ph type="sldNum" sz="quarter" idx="12"/>
          </p:nvPr>
        </p:nvSpPr>
        <p:spPr/>
        <p:txBody>
          <a:bodyPr/>
          <a:lstStyle/>
          <a:p>
            <a:fld id="{FBBF61CF-E01E-4A46-BB21-3455A7373A30}" type="slidenum">
              <a:rPr lang="en-US" smtClean="0"/>
              <a:pPr/>
              <a:t>4</a:t>
            </a:fld>
            <a:endParaRPr lang="en-US"/>
          </a:p>
        </p:txBody>
      </p:sp>
    </p:spTree>
    <p:extLst>
      <p:ext uri="{BB962C8B-B14F-4D97-AF65-F5344CB8AC3E}">
        <p14:creationId xmlns:p14="http://schemas.microsoft.com/office/powerpoint/2010/main" val="273290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0DC51-7037-4AA1-8B5F-DCD4F500938C}"/>
              </a:ext>
            </a:extLst>
          </p:cNvPr>
          <p:cNvSpPr>
            <a:spLocks noGrp="1"/>
          </p:cNvSpPr>
          <p:nvPr>
            <p:ph idx="1"/>
          </p:nvPr>
        </p:nvSpPr>
        <p:spPr/>
        <p:txBody>
          <a:bodyPr/>
          <a:lstStyle/>
          <a:p>
            <a:r>
              <a:rPr lang="en-IN" b="1" dirty="0">
                <a:solidFill>
                  <a:schemeClr val="tx1"/>
                </a:solidFill>
              </a:rPr>
              <a:t>4. Medicine update expert</a:t>
            </a:r>
          </a:p>
          <a:p>
            <a:r>
              <a:rPr lang="en-IN" b="1" dirty="0">
                <a:solidFill>
                  <a:schemeClr val="tx1"/>
                </a:solidFill>
              </a:rPr>
              <a:t>Authors</a:t>
            </a:r>
            <a:r>
              <a:rPr lang="en-IN" dirty="0">
                <a:solidFill>
                  <a:schemeClr val="tx1"/>
                </a:solidFill>
              </a:rPr>
              <a:t>: Prasad B</a:t>
            </a:r>
          </a:p>
          <a:p>
            <a:r>
              <a:rPr lang="en-IN" dirty="0">
                <a:solidFill>
                  <a:schemeClr val="tx1"/>
                </a:solidFill>
              </a:rPr>
              <a:t>This App has a </a:t>
            </a:r>
            <a:r>
              <a:rPr lang="en-US" dirty="0">
                <a:solidFill>
                  <a:schemeClr val="tx1"/>
                </a:solidFill>
              </a:rPr>
              <a:t>limit of 15 updates. A patient can select these updates while rehashing or Non-rehashing caution designs. Between the two caution designs at a time should be selected. The duration between two caution designs should be at least one hour. A reminder shall be delivered at the schedule time. This reminder could be caution vibration or LED sign [4].</a:t>
            </a:r>
            <a:endParaRPr lang="en-IN"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2263287A-56BF-4269-827D-8524DB958108}"/>
              </a:ext>
            </a:extLst>
          </p:cNvPr>
          <p:cNvSpPr>
            <a:spLocks noGrp="1"/>
          </p:cNvSpPr>
          <p:nvPr>
            <p:ph type="sldNum" sz="quarter" idx="12"/>
          </p:nvPr>
        </p:nvSpPr>
        <p:spPr/>
        <p:txBody>
          <a:bodyPr/>
          <a:lstStyle/>
          <a:p>
            <a:fld id="{FBBF61CF-E01E-4A46-BB21-3455A7373A30}" type="slidenum">
              <a:rPr lang="en-US" smtClean="0"/>
              <a:pPr/>
              <a:t>5</a:t>
            </a:fld>
            <a:endParaRPr lang="en-US"/>
          </a:p>
        </p:txBody>
      </p:sp>
    </p:spTree>
    <p:extLst>
      <p:ext uri="{BB962C8B-B14F-4D97-AF65-F5344CB8AC3E}">
        <p14:creationId xmlns:p14="http://schemas.microsoft.com/office/powerpoint/2010/main" val="84473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139C671-BDBC-44BB-A372-3E25EA91C9F6}"/>
              </a:ext>
            </a:extLst>
          </p:cNvPr>
          <p:cNvSpPr>
            <a:spLocks noGrp="1"/>
          </p:cNvSpPr>
          <p:nvPr>
            <p:ph idx="1"/>
          </p:nvPr>
        </p:nvSpPr>
        <p:spPr/>
        <p:txBody>
          <a:bodyPr/>
          <a:lstStyle/>
          <a:p>
            <a:r>
              <a:rPr lang="en-IN" b="1" dirty="0">
                <a:solidFill>
                  <a:schemeClr val="tx1"/>
                </a:solidFill>
              </a:rPr>
              <a:t>5.Wearable insomnia monitoring system</a:t>
            </a:r>
          </a:p>
          <a:p>
            <a:r>
              <a:rPr lang="en-IN" b="1" dirty="0">
                <a:solidFill>
                  <a:schemeClr val="tx1"/>
                </a:solidFill>
              </a:rPr>
              <a:t>Authors</a:t>
            </a:r>
            <a:r>
              <a:rPr lang="en-IN" dirty="0">
                <a:solidFill>
                  <a:schemeClr val="tx1"/>
                </a:solidFill>
              </a:rPr>
              <a:t>: Hamida et al.</a:t>
            </a:r>
          </a:p>
          <a:p>
            <a:r>
              <a:rPr lang="en-US" dirty="0">
                <a:solidFill>
                  <a:schemeClr val="tx1"/>
                </a:solidFill>
              </a:rPr>
              <a:t>The sleeping data of patient at home could be received by Remote clinical background system with the help of recent technology like an experimental estimation of communication and security measures protocols in terms of security and overhead.</a:t>
            </a:r>
            <a:endParaRPr lang="en-IN" dirty="0">
              <a:solidFill>
                <a:schemeClr val="tx1"/>
              </a:solidFill>
            </a:endParaRPr>
          </a:p>
        </p:txBody>
      </p:sp>
      <p:sp>
        <p:nvSpPr>
          <p:cNvPr id="3" name="Slide Number Placeholder 2">
            <a:extLst>
              <a:ext uri="{FF2B5EF4-FFF2-40B4-BE49-F238E27FC236}">
                <a16:creationId xmlns:a16="http://schemas.microsoft.com/office/drawing/2014/main" id="{2C3420D6-EEC4-417E-AECA-714B487382E3}"/>
              </a:ext>
            </a:extLst>
          </p:cNvPr>
          <p:cNvSpPr>
            <a:spLocks noGrp="1"/>
          </p:cNvSpPr>
          <p:nvPr>
            <p:ph type="sldNum" sz="quarter" idx="12"/>
          </p:nvPr>
        </p:nvSpPr>
        <p:spPr/>
        <p:txBody>
          <a:bodyPr/>
          <a:lstStyle/>
          <a:p>
            <a:fld id="{95C3E875-8613-4FA0-971B-DAFC1FE5CF81}" type="slidenum">
              <a:rPr lang="en-US" smtClean="0"/>
              <a:pPr/>
              <a:t>6</a:t>
            </a:fld>
            <a:endParaRPr lang="en-US"/>
          </a:p>
        </p:txBody>
      </p:sp>
    </p:spTree>
    <p:extLst>
      <p:ext uri="{BB962C8B-B14F-4D97-AF65-F5344CB8AC3E}">
        <p14:creationId xmlns:p14="http://schemas.microsoft.com/office/powerpoint/2010/main" val="66137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D544A9-5627-4CB4-BE06-BD23B246A34F}"/>
              </a:ext>
            </a:extLst>
          </p:cNvPr>
          <p:cNvSpPr>
            <a:spLocks noGrp="1"/>
          </p:cNvSpPr>
          <p:nvPr>
            <p:ph idx="1"/>
          </p:nvPr>
        </p:nvSpPr>
        <p:spPr/>
        <p:txBody>
          <a:bodyPr/>
          <a:lstStyle/>
          <a:p>
            <a:r>
              <a:rPr lang="en-IN" b="1" dirty="0">
                <a:solidFill>
                  <a:schemeClr val="tx1"/>
                </a:solidFill>
              </a:rPr>
              <a:t>6. Home Health Hub </a:t>
            </a:r>
          </a:p>
          <a:p>
            <a:r>
              <a:rPr lang="en-IN" b="1" dirty="0">
                <a:solidFill>
                  <a:schemeClr val="tx1"/>
                </a:solidFill>
              </a:rPr>
              <a:t>Author</a:t>
            </a:r>
            <a:r>
              <a:rPr lang="en-IN" dirty="0">
                <a:solidFill>
                  <a:schemeClr val="tx1"/>
                </a:solidFill>
              </a:rPr>
              <a:t>: P.Ray</a:t>
            </a:r>
          </a:p>
          <a:p>
            <a:r>
              <a:rPr lang="en-US" dirty="0">
                <a:solidFill>
                  <a:schemeClr val="tx1"/>
                </a:solidFill>
              </a:rPr>
              <a:t>According to Ray, (Home Health Hub Internet of Things 2014), health is one of the most important part of the life span. Making life easier is one of the most desired thing that humans want to achieve with the help of recent development of IoT . The novel framework designed by Ray, helps to monitor the health of old people at their residence places through this H3IoT system.</a:t>
            </a:r>
            <a:endParaRPr lang="en-IN" dirty="0">
              <a:solidFill>
                <a:schemeClr val="tx1"/>
              </a:solidFill>
            </a:endParaRPr>
          </a:p>
        </p:txBody>
      </p:sp>
      <p:sp>
        <p:nvSpPr>
          <p:cNvPr id="3" name="Slide Number Placeholder 2">
            <a:extLst>
              <a:ext uri="{FF2B5EF4-FFF2-40B4-BE49-F238E27FC236}">
                <a16:creationId xmlns:a16="http://schemas.microsoft.com/office/drawing/2014/main" id="{2C3420D6-EEC4-417E-AECA-714B487382E3}"/>
              </a:ext>
            </a:extLst>
          </p:cNvPr>
          <p:cNvSpPr>
            <a:spLocks noGrp="1"/>
          </p:cNvSpPr>
          <p:nvPr>
            <p:ph type="sldNum" sz="quarter" idx="12"/>
          </p:nvPr>
        </p:nvSpPr>
        <p:spPr/>
        <p:txBody>
          <a:bodyPr/>
          <a:lstStyle/>
          <a:p>
            <a:fld id="{95C3E875-8613-4FA0-971B-DAFC1FE5CF81}" type="slidenum">
              <a:rPr lang="en-US" smtClean="0"/>
              <a:pPr/>
              <a:t>7</a:t>
            </a:fld>
            <a:endParaRPr lang="en-US"/>
          </a:p>
        </p:txBody>
      </p:sp>
    </p:spTree>
    <p:extLst>
      <p:ext uri="{BB962C8B-B14F-4D97-AF65-F5344CB8AC3E}">
        <p14:creationId xmlns:p14="http://schemas.microsoft.com/office/powerpoint/2010/main" val="31354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59BE5-F4BC-49EC-889A-B72DB1864BD1}"/>
              </a:ext>
            </a:extLst>
          </p:cNvPr>
          <p:cNvSpPr>
            <a:spLocks noGrp="1"/>
          </p:cNvSpPr>
          <p:nvPr>
            <p:ph idx="1"/>
          </p:nvPr>
        </p:nvSpPr>
        <p:spPr/>
        <p:txBody>
          <a:bodyPr/>
          <a:lstStyle/>
          <a:p>
            <a:r>
              <a:rPr lang="en-IN" b="1" dirty="0">
                <a:solidFill>
                  <a:schemeClr val="tx1"/>
                </a:solidFill>
              </a:rPr>
              <a:t>7. Home Tele Health :</a:t>
            </a:r>
          </a:p>
          <a:p>
            <a:r>
              <a:rPr lang="en-IN" b="1" dirty="0">
                <a:solidFill>
                  <a:schemeClr val="tx1"/>
                </a:solidFill>
              </a:rPr>
              <a:t>Authors: </a:t>
            </a:r>
            <a:r>
              <a:rPr lang="en-IN" dirty="0">
                <a:solidFill>
                  <a:schemeClr val="tx1"/>
                </a:solidFill>
              </a:rPr>
              <a:t>Al Majeed et al.</a:t>
            </a:r>
          </a:p>
          <a:p>
            <a:r>
              <a:rPr lang="en-US" dirty="0">
                <a:solidFill>
                  <a:schemeClr val="tx1"/>
                </a:solidFill>
              </a:rPr>
              <a:t>The related devices can sense, transfer data and do analysis in order to perform healthcare process. In this proposed system, they are using cost effective feasible algorithm to minimize the complexity in order to process huge data. These data are being generated by imaging devices, sensing devices and Human interaction.</a:t>
            </a:r>
            <a:endParaRPr lang="en-IN" dirty="0">
              <a:solidFill>
                <a:schemeClr val="tx1"/>
              </a:solidFill>
            </a:endParaRPr>
          </a:p>
        </p:txBody>
      </p:sp>
      <p:sp>
        <p:nvSpPr>
          <p:cNvPr id="4" name="Slide Number Placeholder 3">
            <a:extLst>
              <a:ext uri="{FF2B5EF4-FFF2-40B4-BE49-F238E27FC236}">
                <a16:creationId xmlns:a16="http://schemas.microsoft.com/office/drawing/2014/main" id="{F195264D-493F-4D4E-85F3-75E4CDC3AA4F}"/>
              </a:ext>
            </a:extLst>
          </p:cNvPr>
          <p:cNvSpPr>
            <a:spLocks noGrp="1"/>
          </p:cNvSpPr>
          <p:nvPr>
            <p:ph type="sldNum" sz="quarter" idx="12"/>
          </p:nvPr>
        </p:nvSpPr>
        <p:spPr/>
        <p:txBody>
          <a:bodyPr/>
          <a:lstStyle/>
          <a:p>
            <a:fld id="{FBBF61CF-E01E-4A46-BB21-3455A7373A30}" type="slidenum">
              <a:rPr lang="en-US" smtClean="0"/>
              <a:pPr/>
              <a:t>8</a:t>
            </a:fld>
            <a:endParaRPr lang="en-US"/>
          </a:p>
        </p:txBody>
      </p:sp>
    </p:spTree>
    <p:extLst>
      <p:ext uri="{BB962C8B-B14F-4D97-AF65-F5344CB8AC3E}">
        <p14:creationId xmlns:p14="http://schemas.microsoft.com/office/powerpoint/2010/main" val="354902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2CDED-3DB1-4D52-B56E-A27435946053}"/>
              </a:ext>
            </a:extLst>
          </p:cNvPr>
          <p:cNvSpPr>
            <a:spLocks noGrp="1"/>
          </p:cNvSpPr>
          <p:nvPr>
            <p:ph idx="1"/>
          </p:nvPr>
        </p:nvSpPr>
        <p:spPr/>
        <p:txBody>
          <a:bodyPr/>
          <a:lstStyle/>
          <a:p>
            <a:r>
              <a:rPr lang="en-IN" b="1" dirty="0">
                <a:solidFill>
                  <a:schemeClr val="tx1"/>
                </a:solidFill>
              </a:rPr>
              <a:t>8. Intelligent Pillbox system </a:t>
            </a:r>
          </a:p>
          <a:p>
            <a:r>
              <a:rPr lang="en-IN" b="1" dirty="0">
                <a:solidFill>
                  <a:schemeClr val="tx1"/>
                </a:solidFill>
              </a:rPr>
              <a:t>Authors</a:t>
            </a:r>
            <a:r>
              <a:rPr lang="en-IN" dirty="0">
                <a:solidFill>
                  <a:schemeClr val="tx1"/>
                </a:solidFill>
              </a:rPr>
              <a:t>: </a:t>
            </a:r>
            <a:r>
              <a:rPr lang="en-IN" dirty="0" err="1">
                <a:solidFill>
                  <a:schemeClr val="tx1"/>
                </a:solidFill>
              </a:rPr>
              <a:t>Haung</a:t>
            </a:r>
            <a:r>
              <a:rPr lang="en-IN" dirty="0">
                <a:solidFill>
                  <a:schemeClr val="tx1"/>
                </a:solidFill>
              </a:rPr>
              <a:t> et al.</a:t>
            </a:r>
          </a:p>
          <a:p>
            <a:r>
              <a:rPr lang="en-US" dirty="0">
                <a:solidFill>
                  <a:schemeClr val="tx1"/>
                </a:solidFill>
              </a:rPr>
              <a:t>The purpose of this work is to provide safe and secure medication on time.</a:t>
            </a:r>
            <a:endParaRPr lang="en-IN" dirty="0">
              <a:solidFill>
                <a:schemeClr val="tx1"/>
              </a:solidFill>
            </a:endParaRPr>
          </a:p>
        </p:txBody>
      </p:sp>
      <p:sp>
        <p:nvSpPr>
          <p:cNvPr id="4" name="Slide Number Placeholder 3">
            <a:extLst>
              <a:ext uri="{FF2B5EF4-FFF2-40B4-BE49-F238E27FC236}">
                <a16:creationId xmlns:a16="http://schemas.microsoft.com/office/drawing/2014/main" id="{0A0C5539-D3A8-46C4-97BE-FC5DF6DEEF93}"/>
              </a:ext>
            </a:extLst>
          </p:cNvPr>
          <p:cNvSpPr>
            <a:spLocks noGrp="1"/>
          </p:cNvSpPr>
          <p:nvPr>
            <p:ph type="sldNum" sz="quarter" idx="12"/>
          </p:nvPr>
        </p:nvSpPr>
        <p:spPr/>
        <p:txBody>
          <a:bodyPr/>
          <a:lstStyle/>
          <a:p>
            <a:fld id="{FBBF61CF-E01E-4A46-BB21-3455A7373A30}" type="slidenum">
              <a:rPr lang="en-US" smtClean="0"/>
              <a:pPr/>
              <a:t>9</a:t>
            </a:fld>
            <a:endParaRPr lang="en-US"/>
          </a:p>
        </p:txBody>
      </p:sp>
    </p:spTree>
    <p:extLst>
      <p:ext uri="{BB962C8B-B14F-4D97-AF65-F5344CB8AC3E}">
        <p14:creationId xmlns:p14="http://schemas.microsoft.com/office/powerpoint/2010/main" val="124807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24147</TotalTime>
  <Words>570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 Condensed</vt:lpstr>
      <vt:lpstr>Calibri</vt:lpstr>
      <vt:lpstr>Dubai Medium</vt:lpstr>
      <vt:lpstr>Tahoma</vt:lpstr>
      <vt:lpstr>Times New Roman</vt:lpstr>
      <vt:lpstr>Office Theme</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varshini kolnati</cp:lastModifiedBy>
  <cp:revision>2279</cp:revision>
  <dcterms:created xsi:type="dcterms:W3CDTF">2011-03-29T09:15:57Z</dcterms:created>
  <dcterms:modified xsi:type="dcterms:W3CDTF">2021-12-26T12:29:04Z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