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5" r:id="rId6"/>
    <p:sldId id="261" r:id="rId7"/>
    <p:sldId id="260" r:id="rId8"/>
    <p:sldId id="262" r:id="rId9"/>
    <p:sldId id="268" r:id="rId10"/>
    <p:sldId id="263" r:id="rId11"/>
    <p:sldId id="264" r:id="rId12"/>
    <p:sldId id="266" r:id="rId13"/>
    <p:sldId id="269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Планируемые показатели</a:t>
            </a:r>
          </a:p>
        </c:rich>
      </c:tx>
      <c:layout>
        <c:manualLayout>
          <c:xMode val="edge"/>
          <c:yMode val="edge"/>
          <c:x val="0.34121518664333628"/>
          <c:y val="2.380952380952380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Выручка от реализации 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Лист1!$A$2:$A$5</c:f>
              <c:strCache>
                <c:ptCount val="4"/>
                <c:pt idx="0">
                  <c:v>1 квартал</c:v>
                </c:pt>
                <c:pt idx="1">
                  <c:v>2 квартал</c:v>
                </c:pt>
                <c:pt idx="2">
                  <c:v>3 квартал</c:v>
                </c:pt>
                <c:pt idx="3">
                  <c:v>4 квартал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675</c:v>
                </c:pt>
                <c:pt idx="1">
                  <c:v>765</c:v>
                </c:pt>
                <c:pt idx="2">
                  <c:v>945</c:v>
                </c:pt>
                <c:pt idx="3">
                  <c:v>1215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9E3-45CE-A86E-ED71C5F5E042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Всего переменных затрат без НДС 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Лист1!$A$2:$A$5</c:f>
              <c:strCache>
                <c:ptCount val="4"/>
                <c:pt idx="0">
                  <c:v>1 квартал</c:v>
                </c:pt>
                <c:pt idx="1">
                  <c:v>2 квартал</c:v>
                </c:pt>
                <c:pt idx="2">
                  <c:v>3 квартал</c:v>
                </c:pt>
                <c:pt idx="3">
                  <c:v>4 квартал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288</c:v>
                </c:pt>
                <c:pt idx="1">
                  <c:v>326.39999999999998</c:v>
                </c:pt>
                <c:pt idx="2">
                  <c:v>403.2</c:v>
                </c:pt>
                <c:pt idx="3">
                  <c:v>518.4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9E3-45CE-A86E-ED71C5F5E042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Всего постоянных расходов без НДС </c:v>
                </c:pt>
              </c:strCache>
            </c:strRef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Лист1!$A$2:$A$5</c:f>
              <c:strCache>
                <c:ptCount val="4"/>
                <c:pt idx="0">
                  <c:v>1 квартал</c:v>
                </c:pt>
                <c:pt idx="1">
                  <c:v>2 квартал</c:v>
                </c:pt>
                <c:pt idx="2">
                  <c:v>3 квартал</c:v>
                </c:pt>
                <c:pt idx="3">
                  <c:v>4 квартал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340.5</c:v>
                </c:pt>
                <c:pt idx="1">
                  <c:v>340.5</c:v>
                </c:pt>
                <c:pt idx="2">
                  <c:v>340.5</c:v>
                </c:pt>
                <c:pt idx="3">
                  <c:v>340.5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9E3-45CE-A86E-ED71C5F5E042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Чистая прибыль</c:v>
                </c:pt>
              </c:strCache>
            </c:strRef>
          </c:tx>
          <c:spPr>
            <a:ln w="22225" cap="rnd" cmpd="sng" algn="ctr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Лист1!$A$2:$A$5</c:f>
              <c:strCache>
                <c:ptCount val="4"/>
                <c:pt idx="0">
                  <c:v>1 квартал</c:v>
                </c:pt>
                <c:pt idx="1">
                  <c:v>2 квартал</c:v>
                </c:pt>
                <c:pt idx="2">
                  <c:v>3 квартал</c:v>
                </c:pt>
                <c:pt idx="3">
                  <c:v>4 квартал</c:v>
                </c:pt>
              </c:strCache>
            </c:strRef>
          </c:cat>
          <c:val>
            <c:numRef>
              <c:f>Лист1!$E$2:$E$5</c:f>
              <c:numCache>
                <c:formatCode>General</c:formatCode>
                <c:ptCount val="4"/>
                <c:pt idx="0">
                  <c:v>-30.8</c:v>
                </c:pt>
                <c:pt idx="1">
                  <c:v>-12.35</c:v>
                </c:pt>
                <c:pt idx="2">
                  <c:v>23.45</c:v>
                </c:pt>
                <c:pt idx="3">
                  <c:v>86.2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9E3-45CE-A86E-ED71C5F5E0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2143191455"/>
        <c:axId val="174571919"/>
      </c:lineChart>
      <c:catAx>
        <c:axId val="21431914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4571919"/>
        <c:crosses val="autoZero"/>
        <c:auto val="1"/>
        <c:lblAlgn val="ctr"/>
        <c:lblOffset val="100"/>
        <c:noMultiLvlLbl val="0"/>
      </c:catAx>
      <c:valAx>
        <c:axId val="17457191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143191455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3F7E3-AE71-4552-81E0-A0191116ACC5}" type="datetimeFigureOut">
              <a:rPr lang="ru-RU" smtClean="0"/>
              <a:t>23.05.2019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FFEAFA-E919-4D72-B8B9-732EADA2BD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2157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Должность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Кол-во, чел.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Оклад, руб.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Сумма, руб.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Генеральный директор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20000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20000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Заместитель директора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20000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20000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Сборщик-Программист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15000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15000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Бухгалтер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15000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15000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Итого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85000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FFEAFA-E919-4D72-B8B9-732EADA2BD8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921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638D2-D2CB-4136-A389-FDF64CD98FD2}" type="datetimeFigureOut">
              <a:rPr lang="ru-RU" smtClean="0"/>
              <a:t>23.05.2019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30AB-9FA5-4758-9926-8CB4133A77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760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638D2-D2CB-4136-A389-FDF64CD98FD2}" type="datetimeFigureOut">
              <a:rPr lang="ru-RU" smtClean="0"/>
              <a:t>23.05.2019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30AB-9FA5-4758-9926-8CB4133A77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9831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638D2-D2CB-4136-A389-FDF64CD98FD2}" type="datetimeFigureOut">
              <a:rPr lang="ru-RU" smtClean="0"/>
              <a:t>23.05.2019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30AB-9FA5-4758-9926-8CB4133A77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451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638D2-D2CB-4136-A389-FDF64CD98FD2}" type="datetimeFigureOut">
              <a:rPr lang="ru-RU" smtClean="0"/>
              <a:t>23.05.2019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30AB-9FA5-4758-9926-8CB4133A7754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80413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638D2-D2CB-4136-A389-FDF64CD98FD2}" type="datetimeFigureOut">
              <a:rPr lang="ru-RU" smtClean="0"/>
              <a:t>23.05.2019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30AB-9FA5-4758-9926-8CB4133A77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31401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638D2-D2CB-4136-A389-FDF64CD98FD2}" type="datetimeFigureOut">
              <a:rPr lang="ru-RU" smtClean="0"/>
              <a:t>23.05.2019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30AB-9FA5-4758-9926-8CB4133A77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4567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638D2-D2CB-4136-A389-FDF64CD98FD2}" type="datetimeFigureOut">
              <a:rPr lang="ru-RU" smtClean="0"/>
              <a:t>23.05.2019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30AB-9FA5-4758-9926-8CB4133A77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48666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638D2-D2CB-4136-A389-FDF64CD98FD2}" type="datetimeFigureOut">
              <a:rPr lang="ru-RU" smtClean="0"/>
              <a:t>23.05.2019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30AB-9FA5-4758-9926-8CB4133A77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87818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638D2-D2CB-4136-A389-FDF64CD98FD2}" type="datetimeFigureOut">
              <a:rPr lang="ru-RU" smtClean="0"/>
              <a:t>23.05.2019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30AB-9FA5-4758-9926-8CB4133A77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4583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638D2-D2CB-4136-A389-FDF64CD98FD2}" type="datetimeFigureOut">
              <a:rPr lang="ru-RU" smtClean="0"/>
              <a:t>23.05.2019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30AB-9FA5-4758-9926-8CB4133A77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826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638D2-D2CB-4136-A389-FDF64CD98FD2}" type="datetimeFigureOut">
              <a:rPr lang="ru-RU" smtClean="0"/>
              <a:t>23.05.2019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30AB-9FA5-4758-9926-8CB4133A77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2710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638D2-D2CB-4136-A389-FDF64CD98FD2}" type="datetimeFigureOut">
              <a:rPr lang="ru-RU" smtClean="0"/>
              <a:t>23.05.2019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30AB-9FA5-4758-9926-8CB4133A77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4725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638D2-D2CB-4136-A389-FDF64CD98FD2}" type="datetimeFigureOut">
              <a:rPr lang="ru-RU" smtClean="0"/>
              <a:t>23.05.2019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30AB-9FA5-4758-9926-8CB4133A77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658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638D2-D2CB-4136-A389-FDF64CD98FD2}" type="datetimeFigureOut">
              <a:rPr lang="ru-RU" smtClean="0"/>
              <a:t>23.05.2019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30AB-9FA5-4758-9926-8CB4133A77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7469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638D2-D2CB-4136-A389-FDF64CD98FD2}" type="datetimeFigureOut">
              <a:rPr lang="ru-RU" smtClean="0"/>
              <a:t>23.05.2019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30AB-9FA5-4758-9926-8CB4133A77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233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638D2-D2CB-4136-A389-FDF64CD98FD2}" type="datetimeFigureOut">
              <a:rPr lang="ru-RU" smtClean="0"/>
              <a:t>23.05.2019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30AB-9FA5-4758-9926-8CB4133A77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2089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638D2-D2CB-4136-A389-FDF64CD98FD2}" type="datetimeFigureOut">
              <a:rPr lang="ru-RU" smtClean="0"/>
              <a:t>23.05.2019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30AB-9FA5-4758-9926-8CB4133A77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7747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DE638D2-D2CB-4136-A389-FDF64CD98FD2}" type="datetimeFigureOut">
              <a:rPr lang="ru-RU" smtClean="0"/>
              <a:t>23.05.2019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C30AB-9FA5-4758-9926-8CB4133A77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6607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600" dirty="0"/>
              <a:t>Бизнес-план интернет-магазина </a:t>
            </a:r>
            <a:br>
              <a:rPr lang="ru-RU" sz="3600" dirty="0"/>
            </a:br>
            <a:r>
              <a:rPr lang="ru-RU" sz="3600" dirty="0"/>
              <a:t>по продаже «умных» помощников для садоводов</a:t>
            </a:r>
            <a:br>
              <a:rPr lang="ru-RU" sz="3600" dirty="0"/>
            </a:b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922656" y="5656610"/>
            <a:ext cx="4115913" cy="1139844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Выполнили студенты группы 8И6А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ru-RU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Голушков </a:t>
            </a:r>
            <a:r>
              <a:rPr lang="ru-RU" dirty="0" err="1" smtClean="0">
                <a:solidFill>
                  <a:schemeClr val="tx1"/>
                </a:solidFill>
              </a:rPr>
              <a:t>а.н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Видякин </a:t>
            </a:r>
            <a:r>
              <a:rPr lang="ru-RU" dirty="0" err="1" smtClean="0">
                <a:solidFill>
                  <a:schemeClr val="tx1"/>
                </a:solidFill>
              </a:rPr>
              <a:t>г.И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44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Планируемые </a:t>
            </a:r>
            <a:r>
              <a:rPr lang="ru-RU" dirty="0" smtClean="0"/>
              <a:t>показатели</a:t>
            </a:r>
            <a:endParaRPr lang="ru-RU" i="1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2163663"/>
              </p:ext>
            </p:extLst>
          </p:nvPr>
        </p:nvGraphicFramePr>
        <p:xfrm>
          <a:off x="962025" y="1323976"/>
          <a:ext cx="9715500" cy="4914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7063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6928" y="240252"/>
            <a:ext cx="9404723" cy="1400530"/>
          </a:xfrm>
        </p:spPr>
        <p:txBody>
          <a:bodyPr/>
          <a:lstStyle/>
          <a:p>
            <a:r>
              <a:rPr lang="en-US" dirty="0" err="1" smtClean="0"/>
              <a:t>Риски</a:t>
            </a:r>
            <a:endParaRPr lang="ru-RU" dirty="0"/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0143193"/>
              </p:ext>
            </p:extLst>
          </p:nvPr>
        </p:nvGraphicFramePr>
        <p:xfrm>
          <a:off x="369650" y="1640782"/>
          <a:ext cx="11264630" cy="46086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21001">
                  <a:extLst>
                    <a:ext uri="{9D8B030D-6E8A-4147-A177-3AD203B41FA5}">
                      <a16:colId xmlns:a16="http://schemas.microsoft.com/office/drawing/2014/main" val="3535204231"/>
                    </a:ext>
                  </a:extLst>
                </a:gridCol>
                <a:gridCol w="1159219">
                  <a:extLst>
                    <a:ext uri="{9D8B030D-6E8A-4147-A177-3AD203B41FA5}">
                      <a16:colId xmlns:a16="http://schemas.microsoft.com/office/drawing/2014/main" val="1792515667"/>
                    </a:ext>
                  </a:extLst>
                </a:gridCol>
                <a:gridCol w="1607179">
                  <a:extLst>
                    <a:ext uri="{9D8B030D-6E8A-4147-A177-3AD203B41FA5}">
                      <a16:colId xmlns:a16="http://schemas.microsoft.com/office/drawing/2014/main" val="638917108"/>
                    </a:ext>
                  </a:extLst>
                </a:gridCol>
                <a:gridCol w="2192807">
                  <a:extLst>
                    <a:ext uri="{9D8B030D-6E8A-4147-A177-3AD203B41FA5}">
                      <a16:colId xmlns:a16="http://schemas.microsoft.com/office/drawing/2014/main" val="627735914"/>
                    </a:ext>
                  </a:extLst>
                </a:gridCol>
                <a:gridCol w="1784424">
                  <a:extLst>
                    <a:ext uri="{9D8B030D-6E8A-4147-A177-3AD203B41FA5}">
                      <a16:colId xmlns:a16="http://schemas.microsoft.com/office/drawing/2014/main" val="545185792"/>
                    </a:ext>
                  </a:extLst>
                </a:gridCol>
              </a:tblGrid>
              <a:tr h="729698">
                <a:tc>
                  <a:txBody>
                    <a:bodyPr/>
                    <a:lstStyle/>
                    <a:p>
                      <a:pPr marL="0" indent="87313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 dirty="0">
                          <a:effectLst/>
                        </a:rPr>
                        <a:t>Простые риски</a:t>
                      </a:r>
                      <a:endParaRPr lang="ru-RU" sz="1400" u="none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4613" marR="24613" marT="0" marB="0"/>
                </a:tc>
                <a:tc gridSpan="2">
                  <a:txBody>
                    <a:bodyPr/>
                    <a:lstStyle/>
                    <a:p>
                      <a:pPr marL="0" indent="17462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 dirty="0">
                          <a:effectLst/>
                        </a:rPr>
                        <a:t> </a:t>
                      </a:r>
                      <a:r>
                        <a:rPr lang="ru-RU" sz="1400" u="none" dirty="0" smtClean="0">
                          <a:effectLst/>
                        </a:rPr>
                        <a:t>Эксперты</a:t>
                      </a:r>
                      <a:r>
                        <a:rPr lang="en-US" sz="1400" u="none" dirty="0" smtClean="0">
                          <a:effectLst/>
                        </a:rPr>
                        <a:t> – </a:t>
                      </a:r>
                      <a:r>
                        <a:rPr lang="ru-RU" sz="1400" u="none" dirty="0" smtClean="0">
                          <a:effectLst/>
                        </a:rPr>
                        <a:t>вероятность </a:t>
                      </a:r>
                      <a:endParaRPr lang="en-US" sz="1400" u="none" dirty="0" smtClean="0">
                        <a:effectLst/>
                      </a:endParaRPr>
                    </a:p>
                    <a:p>
                      <a:pPr marL="0" indent="17462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 dirty="0" smtClean="0">
                          <a:effectLst/>
                        </a:rPr>
                        <a:t>появления (</a:t>
                      </a:r>
                      <a:r>
                        <a:rPr lang="en-US" sz="1400" u="none" dirty="0" smtClean="0">
                          <a:effectLst/>
                        </a:rPr>
                        <a:t>Wi</a:t>
                      </a:r>
                      <a:r>
                        <a:rPr lang="ru-RU" sz="1400" u="none" dirty="0" smtClean="0">
                          <a:effectLst/>
                        </a:rPr>
                        <a:t>)</a:t>
                      </a:r>
                      <a:endParaRPr lang="ru-RU" sz="1400" u="none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4613" marR="24613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 dirty="0" smtClean="0">
                          <a:effectLst/>
                        </a:rPr>
                        <a:t>средняя </a:t>
                      </a:r>
                      <a:r>
                        <a:rPr lang="ru-RU" sz="1400" u="none" dirty="0">
                          <a:effectLst/>
                        </a:rPr>
                        <a:t>вероятность </a:t>
                      </a:r>
                      <a:endParaRPr lang="en-US" sz="1400" u="none" dirty="0" smtClean="0">
                        <a:effectLst/>
                      </a:endParaRPr>
                    </a:p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 dirty="0" smtClean="0">
                          <a:effectLst/>
                        </a:rPr>
                        <a:t>( </a:t>
                      </a:r>
                      <a:r>
                        <a:rPr lang="ru-RU" sz="1400" u="none" dirty="0">
                          <a:effectLst/>
                        </a:rPr>
                        <a:t>1+2)/</a:t>
                      </a:r>
                      <a:r>
                        <a:rPr lang="ru-RU" sz="1400" u="none" dirty="0" smtClean="0">
                          <a:effectLst/>
                        </a:rPr>
                        <a:t>2</a:t>
                      </a:r>
                      <a:r>
                        <a:rPr lang="en-US" sz="1400" u="none" dirty="0" smtClean="0">
                          <a:effectLst/>
                        </a:rPr>
                        <a:t> (</a:t>
                      </a:r>
                      <a:r>
                        <a:rPr lang="ru-RU" sz="1400" u="none" dirty="0" err="1" smtClean="0">
                          <a:effectLst/>
                        </a:rPr>
                        <a:t>Vi</a:t>
                      </a:r>
                      <a:r>
                        <a:rPr lang="en-US" sz="1400" u="none" dirty="0" smtClean="0">
                          <a:effectLst/>
                        </a:rPr>
                        <a:t>)</a:t>
                      </a:r>
                      <a:endParaRPr lang="ru-RU" sz="1400" u="none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4613" marR="24613" marT="0" marB="0"/>
                </a:tc>
                <a:tc>
                  <a:txBody>
                    <a:bodyPr/>
                    <a:lstStyle/>
                    <a:p>
                      <a:pPr marL="0" indent="87313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 dirty="0">
                          <a:effectLst/>
                        </a:rPr>
                        <a:t>Балл </a:t>
                      </a:r>
                      <a:r>
                        <a:rPr lang="ru-RU" sz="1400" u="none" dirty="0" err="1">
                          <a:effectLst/>
                        </a:rPr>
                        <a:t>Wi</a:t>
                      </a:r>
                      <a:r>
                        <a:rPr lang="ru-RU" sz="1400" u="none" dirty="0">
                          <a:effectLst/>
                        </a:rPr>
                        <a:t> * </a:t>
                      </a:r>
                      <a:r>
                        <a:rPr lang="ru-RU" sz="1400" u="none" dirty="0" err="1">
                          <a:effectLst/>
                        </a:rPr>
                        <a:t>Vi</a:t>
                      </a:r>
                      <a:endParaRPr lang="ru-RU" sz="1400" u="none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4613" marR="24613" marT="0" marB="0"/>
                </a:tc>
                <a:extLst>
                  <a:ext uri="{0D108BD9-81ED-4DB2-BD59-A6C34878D82A}">
                    <a16:rowId xmlns:a16="http://schemas.microsoft.com/office/drawing/2014/main" val="1718780487"/>
                  </a:ext>
                </a:extLst>
              </a:tr>
              <a:tr h="364849">
                <a:tc>
                  <a:txBody>
                    <a:bodyPr/>
                    <a:lstStyle/>
                    <a:p>
                      <a:pPr marL="0" indent="17462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 dirty="0">
                          <a:effectLst/>
                        </a:rPr>
                        <a:t> </a:t>
                      </a:r>
                      <a:endParaRPr lang="ru-RU" sz="1400" u="none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4613" marR="24613" marT="0" marB="0"/>
                </a:tc>
                <a:tc>
                  <a:txBody>
                    <a:bodyPr/>
                    <a:lstStyle/>
                    <a:p>
                      <a:pPr marL="0" indent="87313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 dirty="0">
                          <a:effectLst/>
                        </a:rPr>
                        <a:t>Глеб</a:t>
                      </a:r>
                      <a:endParaRPr lang="ru-RU" sz="1400" u="none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4613" marR="24613" marT="0" marB="0"/>
                </a:tc>
                <a:tc>
                  <a:txBody>
                    <a:bodyPr/>
                    <a:lstStyle/>
                    <a:p>
                      <a:pPr marL="0" indent="87313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 dirty="0">
                          <a:effectLst/>
                        </a:rPr>
                        <a:t>Андрей</a:t>
                      </a:r>
                      <a:endParaRPr lang="ru-RU" sz="1400" u="none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4613" marR="24613" marT="0" marB="0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 dirty="0">
                          <a:effectLst/>
                        </a:rPr>
                        <a:t> </a:t>
                      </a:r>
                      <a:endParaRPr lang="ru-RU" sz="1400" u="none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4613" marR="24613" marT="0" marB="0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>
                          <a:effectLst/>
                        </a:rPr>
                        <a:t> </a:t>
                      </a:r>
                      <a:endParaRPr lang="ru-RU" sz="1400" u="none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4613" marR="24613" marT="0" marB="0"/>
                </a:tc>
                <a:extLst>
                  <a:ext uri="{0D108BD9-81ED-4DB2-BD59-A6C34878D82A}">
                    <a16:rowId xmlns:a16="http://schemas.microsoft.com/office/drawing/2014/main" val="3115524045"/>
                  </a:ext>
                </a:extLst>
              </a:tr>
              <a:tr h="182424">
                <a:tc>
                  <a:txBody>
                    <a:bodyPr/>
                    <a:lstStyle/>
                    <a:p>
                      <a:pPr marL="0" indent="17462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 dirty="0">
                          <a:effectLst/>
                        </a:rPr>
                        <a:t>Неустойчивость спроса</a:t>
                      </a:r>
                      <a:endParaRPr lang="ru-RU" sz="1400" u="none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4613" marR="24613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ru-RU" sz="1400" u="none" dirty="0">
                          <a:effectLst/>
                        </a:rPr>
                        <a:t>0</a:t>
                      </a:r>
                      <a:endParaRPr lang="ru-RU" sz="1400" u="none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4613" marR="24613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 dirty="0">
                          <a:effectLst/>
                        </a:rPr>
                        <a:t>25</a:t>
                      </a:r>
                      <a:endParaRPr lang="ru-RU" sz="1400" u="none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4613" marR="24613" marT="0" marB="0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 dirty="0">
                          <a:effectLst/>
                        </a:rPr>
                        <a:t>12</a:t>
                      </a:r>
                      <a:endParaRPr lang="ru-RU" sz="1400" u="none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4613" marR="24613" marT="0" marB="0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>
                          <a:effectLst/>
                        </a:rPr>
                        <a:t>1.7</a:t>
                      </a:r>
                      <a:endParaRPr lang="ru-RU" sz="1400" u="none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4613" marR="24613" marT="0" marB="0"/>
                </a:tc>
                <a:extLst>
                  <a:ext uri="{0D108BD9-81ED-4DB2-BD59-A6C34878D82A}">
                    <a16:rowId xmlns:a16="http://schemas.microsoft.com/office/drawing/2014/main" val="1553844074"/>
                  </a:ext>
                </a:extLst>
              </a:tr>
              <a:tr h="364849">
                <a:tc>
                  <a:txBody>
                    <a:bodyPr/>
                    <a:lstStyle/>
                    <a:p>
                      <a:pPr marL="0" indent="17462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 dirty="0">
                          <a:effectLst/>
                        </a:rPr>
                        <a:t>Появление альтернативного продукта</a:t>
                      </a:r>
                      <a:endParaRPr lang="ru-RU" sz="1400" u="none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4613" marR="24613" marT="0" marB="0"/>
                </a:tc>
                <a:tc>
                  <a:txBody>
                    <a:bodyPr/>
                    <a:lstStyle/>
                    <a:p>
                      <a:pPr marL="0" indent="87313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 dirty="0">
                          <a:effectLst/>
                        </a:rPr>
                        <a:t>50</a:t>
                      </a:r>
                      <a:endParaRPr lang="ru-RU" sz="1400" u="none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4613" marR="24613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 dirty="0">
                          <a:effectLst/>
                        </a:rPr>
                        <a:t>50</a:t>
                      </a:r>
                      <a:endParaRPr lang="ru-RU" sz="1400" u="none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4613" marR="24613" marT="0" marB="0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>
                          <a:effectLst/>
                        </a:rPr>
                        <a:t>50</a:t>
                      </a:r>
                      <a:endParaRPr lang="ru-RU" sz="1400" u="none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4613" marR="24613" marT="0" marB="0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 dirty="0">
                          <a:effectLst/>
                        </a:rPr>
                        <a:t>7.1</a:t>
                      </a:r>
                      <a:endParaRPr lang="ru-RU" sz="1400" u="none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4613" marR="24613" marT="0" marB="0"/>
                </a:tc>
                <a:extLst>
                  <a:ext uri="{0D108BD9-81ED-4DB2-BD59-A6C34878D82A}">
                    <a16:rowId xmlns:a16="http://schemas.microsoft.com/office/drawing/2014/main" val="3062868280"/>
                  </a:ext>
                </a:extLst>
              </a:tr>
              <a:tr h="364849">
                <a:tc>
                  <a:txBody>
                    <a:bodyPr/>
                    <a:lstStyle/>
                    <a:p>
                      <a:pPr marL="0" indent="17462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 dirty="0">
                          <a:effectLst/>
                        </a:rPr>
                        <a:t>Снижение цен конкурентами</a:t>
                      </a:r>
                      <a:endParaRPr lang="ru-RU" sz="1400" u="none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4613" marR="24613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 dirty="0">
                          <a:effectLst/>
                        </a:rPr>
                        <a:t>100</a:t>
                      </a:r>
                      <a:endParaRPr lang="ru-RU" sz="1400" u="none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4613" marR="24613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 dirty="0">
                          <a:effectLst/>
                        </a:rPr>
                        <a:t>75</a:t>
                      </a:r>
                      <a:endParaRPr lang="ru-RU" sz="1400" u="none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4613" marR="24613" marT="0" marB="0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>
                          <a:effectLst/>
                        </a:rPr>
                        <a:t>87</a:t>
                      </a:r>
                      <a:endParaRPr lang="ru-RU" sz="1400" u="none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4613" marR="24613" marT="0" marB="0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 dirty="0">
                          <a:effectLst/>
                        </a:rPr>
                        <a:t>12.4</a:t>
                      </a:r>
                      <a:endParaRPr lang="ru-RU" sz="1400" u="none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4613" marR="24613" marT="0" marB="0"/>
                </a:tc>
                <a:extLst>
                  <a:ext uri="{0D108BD9-81ED-4DB2-BD59-A6C34878D82A}">
                    <a16:rowId xmlns:a16="http://schemas.microsoft.com/office/drawing/2014/main" val="4150484347"/>
                  </a:ext>
                </a:extLst>
              </a:tr>
              <a:tr h="364849">
                <a:tc>
                  <a:txBody>
                    <a:bodyPr/>
                    <a:lstStyle/>
                    <a:p>
                      <a:pPr marL="0" indent="17462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 dirty="0">
                          <a:effectLst/>
                        </a:rPr>
                        <a:t>Увеличение объёма продаж у конкурентов</a:t>
                      </a:r>
                      <a:endParaRPr lang="ru-RU" sz="1400" u="none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4613" marR="24613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 dirty="0">
                          <a:effectLst/>
                        </a:rPr>
                        <a:t>75</a:t>
                      </a:r>
                      <a:endParaRPr lang="ru-RU" sz="1400" u="none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4613" marR="24613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 dirty="0">
                          <a:effectLst/>
                        </a:rPr>
                        <a:t>100</a:t>
                      </a:r>
                      <a:endParaRPr lang="ru-RU" sz="1400" u="none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4613" marR="24613" marT="0" marB="0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>
                          <a:effectLst/>
                        </a:rPr>
                        <a:t>87</a:t>
                      </a:r>
                      <a:endParaRPr lang="ru-RU" sz="1400" u="none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4613" marR="24613" marT="0" marB="0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>
                          <a:effectLst/>
                        </a:rPr>
                        <a:t>12.4</a:t>
                      </a:r>
                      <a:endParaRPr lang="ru-RU" sz="1400" u="none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4613" marR="24613" marT="0" marB="0"/>
                </a:tc>
                <a:extLst>
                  <a:ext uri="{0D108BD9-81ED-4DB2-BD59-A6C34878D82A}">
                    <a16:rowId xmlns:a16="http://schemas.microsoft.com/office/drawing/2014/main" val="821726227"/>
                  </a:ext>
                </a:extLst>
              </a:tr>
              <a:tr h="364849">
                <a:tc>
                  <a:txBody>
                    <a:bodyPr/>
                    <a:lstStyle/>
                    <a:p>
                      <a:pPr marL="0" indent="17462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 dirty="0">
                          <a:effectLst/>
                        </a:rPr>
                        <a:t>Рост налогов</a:t>
                      </a:r>
                      <a:endParaRPr lang="ru-RU" sz="1400" u="none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4613" marR="24613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 dirty="0">
                          <a:effectLst/>
                        </a:rPr>
                        <a:t>50</a:t>
                      </a:r>
                      <a:endParaRPr lang="ru-RU" sz="1400" u="none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4613" marR="24613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 dirty="0">
                          <a:effectLst/>
                        </a:rPr>
                        <a:t>75</a:t>
                      </a:r>
                      <a:endParaRPr lang="ru-RU" sz="1400" u="none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4613" marR="24613" marT="0" marB="0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>
                          <a:effectLst/>
                        </a:rPr>
                        <a:t>62</a:t>
                      </a:r>
                      <a:endParaRPr lang="ru-RU" sz="1400" u="none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4613" marR="24613" marT="0" marB="0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 dirty="0">
                          <a:effectLst/>
                        </a:rPr>
                        <a:t>15.5</a:t>
                      </a:r>
                      <a:endParaRPr lang="ru-RU" sz="1400" u="none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4613" marR="24613" marT="0" marB="0"/>
                </a:tc>
                <a:extLst>
                  <a:ext uri="{0D108BD9-81ED-4DB2-BD59-A6C34878D82A}">
                    <a16:rowId xmlns:a16="http://schemas.microsoft.com/office/drawing/2014/main" val="2357023871"/>
                  </a:ext>
                </a:extLst>
              </a:tr>
              <a:tr h="364849">
                <a:tc>
                  <a:txBody>
                    <a:bodyPr/>
                    <a:lstStyle/>
                    <a:p>
                      <a:pPr marL="0" indent="17462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 dirty="0">
                          <a:effectLst/>
                        </a:rPr>
                        <a:t>Неплатежеспособность потребителей</a:t>
                      </a:r>
                      <a:endParaRPr lang="ru-RU" sz="1400" u="none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4613" marR="24613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 dirty="0">
                          <a:effectLst/>
                        </a:rPr>
                        <a:t>25</a:t>
                      </a:r>
                      <a:endParaRPr lang="ru-RU" sz="1400" u="none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4613" marR="24613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 dirty="0">
                          <a:effectLst/>
                        </a:rPr>
                        <a:t>0</a:t>
                      </a:r>
                      <a:endParaRPr lang="ru-RU" sz="1400" u="none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4613" marR="24613" marT="0" marB="0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>
                          <a:effectLst/>
                        </a:rPr>
                        <a:t>12</a:t>
                      </a:r>
                      <a:endParaRPr lang="ru-RU" sz="1400" u="none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4613" marR="24613" marT="0" marB="0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>
                          <a:effectLst/>
                        </a:rPr>
                        <a:t>3</a:t>
                      </a:r>
                      <a:endParaRPr lang="ru-RU" sz="1400" u="none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4613" marR="24613" marT="0" marB="0"/>
                </a:tc>
                <a:extLst>
                  <a:ext uri="{0D108BD9-81ED-4DB2-BD59-A6C34878D82A}">
                    <a16:rowId xmlns:a16="http://schemas.microsoft.com/office/drawing/2014/main" val="3471728892"/>
                  </a:ext>
                </a:extLst>
              </a:tr>
              <a:tr h="364849">
                <a:tc>
                  <a:txBody>
                    <a:bodyPr/>
                    <a:lstStyle/>
                    <a:p>
                      <a:pPr marL="0" indent="17462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 dirty="0">
                          <a:effectLst/>
                        </a:rPr>
                        <a:t>Рост цен на услуги доставки</a:t>
                      </a:r>
                      <a:endParaRPr lang="ru-RU" sz="1400" u="none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4613" marR="24613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 dirty="0">
                          <a:effectLst/>
                        </a:rPr>
                        <a:t>75</a:t>
                      </a:r>
                      <a:endParaRPr lang="ru-RU" sz="1400" u="none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4613" marR="24613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ru-RU" sz="1400" u="none" dirty="0">
                          <a:effectLst/>
                        </a:rPr>
                        <a:t>50</a:t>
                      </a:r>
                      <a:endParaRPr lang="ru-RU" sz="1400" u="none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4613" marR="24613" marT="0" marB="0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 dirty="0">
                          <a:effectLst/>
                        </a:rPr>
                        <a:t>62</a:t>
                      </a:r>
                      <a:endParaRPr lang="ru-RU" sz="1400" u="none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4613" marR="24613" marT="0" marB="0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 dirty="0">
                          <a:effectLst/>
                        </a:rPr>
                        <a:t>15.5</a:t>
                      </a:r>
                      <a:endParaRPr lang="ru-RU" sz="1400" u="none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4613" marR="24613" marT="0" marB="0"/>
                </a:tc>
                <a:extLst>
                  <a:ext uri="{0D108BD9-81ED-4DB2-BD59-A6C34878D82A}">
                    <a16:rowId xmlns:a16="http://schemas.microsoft.com/office/drawing/2014/main" val="2709936935"/>
                  </a:ext>
                </a:extLst>
              </a:tr>
              <a:tr h="364849">
                <a:tc>
                  <a:txBody>
                    <a:bodyPr/>
                    <a:lstStyle/>
                    <a:p>
                      <a:pPr marL="0" indent="17462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 dirty="0">
                          <a:effectLst/>
                        </a:rPr>
                        <a:t>Трудности с набором квалифицированной силы</a:t>
                      </a:r>
                      <a:endParaRPr lang="ru-RU" sz="1400" u="none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4613" marR="24613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 dirty="0">
                          <a:effectLst/>
                        </a:rPr>
                        <a:t>0</a:t>
                      </a:r>
                      <a:endParaRPr lang="ru-RU" sz="1400" u="none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4613" marR="24613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 dirty="0">
                          <a:effectLst/>
                        </a:rPr>
                        <a:t>0</a:t>
                      </a:r>
                      <a:endParaRPr lang="ru-RU" sz="1400" u="none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4613" marR="24613" marT="0" marB="0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 dirty="0">
                          <a:effectLst/>
                        </a:rPr>
                        <a:t>0</a:t>
                      </a:r>
                      <a:endParaRPr lang="ru-RU" sz="1400" u="none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4613" marR="24613" marT="0" marB="0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 dirty="0">
                          <a:effectLst/>
                        </a:rPr>
                        <a:t>0</a:t>
                      </a:r>
                      <a:endParaRPr lang="ru-RU" sz="1400" u="none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4613" marR="24613" marT="0" marB="0"/>
                </a:tc>
                <a:extLst>
                  <a:ext uri="{0D108BD9-81ED-4DB2-BD59-A6C34878D82A}">
                    <a16:rowId xmlns:a16="http://schemas.microsoft.com/office/drawing/2014/main" val="1105812608"/>
                  </a:ext>
                </a:extLst>
              </a:tr>
              <a:tr h="364849">
                <a:tc>
                  <a:txBody>
                    <a:bodyPr/>
                    <a:lstStyle/>
                    <a:p>
                      <a:pPr marL="0" indent="17462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 dirty="0">
                          <a:effectLst/>
                        </a:rPr>
                        <a:t>Угроза забастовки</a:t>
                      </a:r>
                      <a:endParaRPr lang="ru-RU" sz="1400" u="none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4613" marR="24613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 dirty="0">
                          <a:effectLst/>
                        </a:rPr>
                        <a:t>25</a:t>
                      </a:r>
                      <a:endParaRPr lang="ru-RU" sz="1400" u="none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4613" marR="24613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 dirty="0">
                          <a:effectLst/>
                        </a:rPr>
                        <a:t>0</a:t>
                      </a:r>
                      <a:endParaRPr lang="ru-RU" sz="1400" u="none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4613" marR="24613" marT="0" marB="0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>
                          <a:effectLst/>
                        </a:rPr>
                        <a:t>12</a:t>
                      </a:r>
                      <a:endParaRPr lang="ru-RU" sz="1400" u="none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4613" marR="24613" marT="0" marB="0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 dirty="0">
                          <a:effectLst/>
                        </a:rPr>
                        <a:t>2</a:t>
                      </a:r>
                      <a:endParaRPr lang="ru-RU" sz="1400" u="none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4613" marR="24613" marT="0" marB="0"/>
                </a:tc>
                <a:extLst>
                  <a:ext uri="{0D108BD9-81ED-4DB2-BD59-A6C34878D82A}">
                    <a16:rowId xmlns:a16="http://schemas.microsoft.com/office/drawing/2014/main" val="1900664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961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Мероприятия</a:t>
            </a:r>
            <a:r>
              <a:rPr lang="en-US" dirty="0" smtClean="0"/>
              <a:t> </a:t>
            </a:r>
            <a:r>
              <a:rPr lang="en-US" dirty="0" err="1" smtClean="0"/>
              <a:t>противодействия</a:t>
            </a:r>
            <a:r>
              <a:rPr lang="en-US" dirty="0" smtClean="0"/>
              <a:t> </a:t>
            </a:r>
            <a:r>
              <a:rPr lang="en-US" dirty="0" err="1" smtClean="0"/>
              <a:t>рискам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0258633"/>
              </p:ext>
            </p:extLst>
          </p:nvPr>
        </p:nvGraphicFramePr>
        <p:xfrm>
          <a:off x="1859150" y="2056683"/>
          <a:ext cx="7832651" cy="40967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83532">
                  <a:extLst>
                    <a:ext uri="{9D8B030D-6E8A-4147-A177-3AD203B41FA5}">
                      <a16:colId xmlns:a16="http://schemas.microsoft.com/office/drawing/2014/main" val="1025836779"/>
                    </a:ext>
                  </a:extLst>
                </a:gridCol>
                <a:gridCol w="5049119">
                  <a:extLst>
                    <a:ext uri="{9D8B030D-6E8A-4147-A177-3AD203B41FA5}">
                      <a16:colId xmlns:a16="http://schemas.microsoft.com/office/drawing/2014/main" val="3484331657"/>
                    </a:ext>
                  </a:extLst>
                </a:gridCol>
              </a:tblGrid>
              <a:tr h="1574453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 dirty="0">
                          <a:effectLst/>
                        </a:rPr>
                        <a:t>Снижение цен конкурентами</a:t>
                      </a:r>
                      <a:endParaRPr lang="ru-RU" sz="1400" u="none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43180" marR="431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 dirty="0">
                          <a:effectLst/>
                        </a:rPr>
                        <a:t>Цены фирмы ниже, чем у конкурентов, поэтому уменьшение числа покупателей маловероятно. Но цены можно снизить</a:t>
                      </a:r>
                      <a:endParaRPr lang="ru-RU" sz="1400" u="none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43180" marR="43180" marT="0" marB="0"/>
                </a:tc>
                <a:extLst>
                  <a:ext uri="{0D108BD9-81ED-4DB2-BD59-A6C34878D82A}">
                    <a16:rowId xmlns:a16="http://schemas.microsoft.com/office/drawing/2014/main" val="2667191456"/>
                  </a:ext>
                </a:extLst>
              </a:tr>
              <a:tr h="1168559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 dirty="0">
                          <a:effectLst/>
                        </a:rPr>
                        <a:t>Увеличение объёма продаж у конкурентов</a:t>
                      </a:r>
                      <a:endParaRPr lang="ru-RU" sz="1400" u="none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43180" marR="431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 dirty="0">
                          <a:effectLst/>
                        </a:rPr>
                        <a:t>Увеличение рекламной кампании</a:t>
                      </a:r>
                      <a:endParaRPr lang="ru-RU" sz="1400" u="none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43180" marR="43180" marT="0" marB="0"/>
                </a:tc>
                <a:extLst>
                  <a:ext uri="{0D108BD9-81ED-4DB2-BD59-A6C34878D82A}">
                    <a16:rowId xmlns:a16="http://schemas.microsoft.com/office/drawing/2014/main" val="1170255559"/>
                  </a:ext>
                </a:extLst>
              </a:tr>
              <a:tr h="591124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 dirty="0">
                          <a:effectLst/>
                        </a:rPr>
                        <a:t>Рост налогов</a:t>
                      </a:r>
                      <a:endParaRPr lang="ru-RU" sz="1400" u="none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43180" marR="43180" marT="0" marB="0"/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 dirty="0">
                          <a:effectLst/>
                        </a:rPr>
                        <a:t>Отслеживать новости о налогах и своевременно принимать меры</a:t>
                      </a:r>
                      <a:endParaRPr lang="ru-RU" sz="1400" u="none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43180" marR="43180" marT="0" marB="0"/>
                </a:tc>
                <a:extLst>
                  <a:ext uri="{0D108BD9-81ED-4DB2-BD59-A6C34878D82A}">
                    <a16:rowId xmlns:a16="http://schemas.microsoft.com/office/drawing/2014/main" val="960596778"/>
                  </a:ext>
                </a:extLst>
              </a:tr>
              <a:tr h="762663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 dirty="0">
                          <a:effectLst/>
                        </a:rPr>
                        <a:t>Рост цен на услуги доставки</a:t>
                      </a:r>
                      <a:endParaRPr lang="ru-RU" sz="1400" u="none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43180" marR="43180" marT="0" marB="0"/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 dirty="0">
                          <a:effectLst/>
                        </a:rPr>
                        <a:t>Искать услуги других служб доставки. </a:t>
                      </a:r>
                      <a:endParaRPr lang="ru-RU" sz="1400" u="none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43180" marR="43180" marT="0" marB="0"/>
                </a:tc>
                <a:extLst>
                  <a:ext uri="{0D108BD9-81ED-4DB2-BD59-A6C34878D82A}">
                    <a16:rowId xmlns:a16="http://schemas.microsoft.com/office/drawing/2014/main" val="3517398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645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Финансовые показатели проекта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7553205"/>
              </p:ext>
            </p:extLst>
          </p:nvPr>
        </p:nvGraphicFramePr>
        <p:xfrm>
          <a:off x="1152525" y="1853248"/>
          <a:ext cx="8972550" cy="42808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79320">
                  <a:extLst>
                    <a:ext uri="{9D8B030D-6E8A-4147-A177-3AD203B41FA5}">
                      <a16:colId xmlns:a16="http://schemas.microsoft.com/office/drawing/2014/main" val="2339309830"/>
                    </a:ext>
                  </a:extLst>
                </a:gridCol>
                <a:gridCol w="4493230">
                  <a:extLst>
                    <a:ext uri="{9D8B030D-6E8A-4147-A177-3AD203B41FA5}">
                      <a16:colId xmlns:a16="http://schemas.microsoft.com/office/drawing/2014/main" val="2542408896"/>
                    </a:ext>
                  </a:extLst>
                </a:gridCol>
              </a:tblGrid>
              <a:tr h="1152290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 dirty="0">
                          <a:effectLst/>
                        </a:rPr>
                        <a:t>Сумма первоначальных инвестиций</a:t>
                      </a:r>
                      <a:endParaRPr lang="ru-RU" sz="1400" u="none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 dirty="0" smtClean="0">
                          <a:effectLst/>
                        </a:rPr>
                        <a:t>820</a:t>
                      </a:r>
                      <a:r>
                        <a:rPr lang="ru-RU" sz="1400" u="none" dirty="0">
                          <a:effectLst/>
                        </a:rPr>
                        <a:t> 000 руб.</a:t>
                      </a:r>
                      <a:endParaRPr lang="ru-RU" sz="1400" u="none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466889589"/>
                  </a:ext>
                </a:extLst>
              </a:tr>
              <a:tr h="743413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 dirty="0">
                          <a:effectLst/>
                        </a:rPr>
                        <a:t>Срок окупаемости</a:t>
                      </a:r>
                      <a:endParaRPr lang="ru-RU" sz="1400" u="none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43 </a:t>
                      </a:r>
                      <a:r>
                        <a:rPr lang="ru-RU" sz="1400" u="none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мес</a:t>
                      </a:r>
                      <a:endParaRPr lang="ru-RU" sz="1400" u="none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404361427"/>
                  </a:ext>
                </a:extLst>
              </a:tr>
              <a:tr h="743413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 dirty="0">
                          <a:effectLst/>
                        </a:rPr>
                        <a:t>Точка безубыточности</a:t>
                      </a:r>
                      <a:endParaRPr lang="ru-RU" sz="1400" u="none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>
                          <a:effectLst/>
                        </a:rPr>
                        <a:t>1190 шт/год</a:t>
                      </a:r>
                      <a:endParaRPr lang="ru-RU" sz="1400" u="none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628278118"/>
                  </a:ext>
                </a:extLst>
              </a:tr>
              <a:tr h="743413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 dirty="0">
                          <a:effectLst/>
                        </a:rPr>
                        <a:t>Рентабельность продаж</a:t>
                      </a:r>
                      <a:endParaRPr lang="ru-RU" sz="1400" u="none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 dirty="0">
                          <a:effectLst/>
                        </a:rPr>
                        <a:t>8,2%</a:t>
                      </a:r>
                      <a:endParaRPr lang="ru-RU" sz="1400" u="none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597193851"/>
                  </a:ext>
                </a:extLst>
              </a:tr>
              <a:tr h="898323">
                <a:tc>
                  <a:txBody>
                    <a:bodyPr/>
                    <a:lstStyle/>
                    <a:p>
                      <a:pPr marL="3746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 dirty="0">
                          <a:effectLst/>
                        </a:rPr>
                        <a:t>Норма прибыли  (доходность)</a:t>
                      </a:r>
                      <a:endParaRPr lang="ru-RU" sz="1400" u="none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36513" indent="506413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 dirty="0">
                          <a:effectLst/>
                        </a:rPr>
                        <a:t>7 %</a:t>
                      </a:r>
                      <a:endParaRPr lang="ru-RU" sz="1400" u="none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2479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1903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600" dirty="0"/>
              <a:t>Бизнес-план интернет-магазина </a:t>
            </a:r>
            <a:br>
              <a:rPr lang="ru-RU" sz="3600" dirty="0"/>
            </a:br>
            <a:r>
              <a:rPr lang="ru-RU" sz="3600" dirty="0"/>
              <a:t>по продаже «умных» помощников для садоводов</a:t>
            </a:r>
            <a:br>
              <a:rPr lang="ru-RU" sz="3600" dirty="0"/>
            </a:b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922656" y="5656610"/>
            <a:ext cx="4115913" cy="1139844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Выполнили студенты группы 8И6А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ru-RU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Голушков </a:t>
            </a:r>
            <a:r>
              <a:rPr lang="ru-RU" dirty="0" err="1" smtClean="0">
                <a:solidFill>
                  <a:schemeClr val="tx1"/>
                </a:solidFill>
              </a:rPr>
              <a:t>а.н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Видякин </a:t>
            </a:r>
            <a:r>
              <a:rPr lang="ru-RU" dirty="0" err="1" smtClean="0">
                <a:solidFill>
                  <a:schemeClr val="tx1"/>
                </a:solidFill>
              </a:rPr>
              <a:t>г.И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39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>
                <a:ea typeface="Gulim" pitchFamily="2" charset="-127"/>
              </a:rPr>
              <a:t>Цель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66700" indent="-266700">
              <a:buFont typeface="Wingdings" panose="05000000000000000000" pitchFamily="2" charset="2"/>
              <a:buChar char="Ø"/>
              <a:defRPr/>
            </a:pPr>
            <a:r>
              <a:rPr lang="ru-RU" sz="2400" dirty="0"/>
              <a:t>Цель - разработать бизнес-план создания интернет-магазина </a:t>
            </a:r>
            <a:br>
              <a:rPr lang="ru-RU" sz="2400" dirty="0"/>
            </a:br>
            <a:r>
              <a:rPr lang="ru-RU" sz="2400" dirty="0"/>
              <a:t>по продаже «умных» помощников для садоводов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ru-RU" sz="2400" dirty="0"/>
              <a:t>Задачи:</a:t>
            </a:r>
          </a:p>
          <a:p>
            <a:pPr marL="544068" lvl="1" indent="-342900">
              <a:defRPr/>
            </a:pPr>
            <a:r>
              <a:rPr lang="ru-RU" sz="2000" dirty="0"/>
              <a:t>Определить содержание бизнес-плана: основные разделы и их </a:t>
            </a:r>
            <a:r>
              <a:rPr lang="ru-RU" sz="2000" dirty="0" smtClean="0"/>
              <a:t>суть</a:t>
            </a:r>
            <a:endParaRPr lang="ru-RU" sz="2000" dirty="0"/>
          </a:p>
          <a:p>
            <a:pPr marL="544068" lvl="1" indent="-342900">
              <a:defRPr/>
            </a:pPr>
            <a:r>
              <a:rPr lang="ru-RU" sz="2000" dirty="0"/>
              <a:t>Провести анализ продукта разработки в рамках выявленных </a:t>
            </a:r>
            <a:r>
              <a:rPr lang="ru-RU" sz="2000" dirty="0" smtClean="0"/>
              <a:t>разделов</a:t>
            </a:r>
            <a:endParaRPr lang="ru-RU" sz="2000" dirty="0"/>
          </a:p>
          <a:p>
            <a:pPr marL="544068" lvl="1" indent="-342900">
              <a:defRPr/>
            </a:pPr>
            <a:r>
              <a:rPr lang="ru-RU" sz="2000" dirty="0"/>
              <a:t>Выполнить необходимые расчеты по нахождению рентабельности продукта, для определения выгодности инвестирования средств в </a:t>
            </a:r>
            <a:r>
              <a:rPr lang="ru-RU" sz="2000" dirty="0" smtClean="0"/>
              <a:t>проект</a:t>
            </a:r>
            <a:endParaRPr lang="ru-RU" sz="20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042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kern="0" dirty="0">
                <a:ea typeface="Gulim" pitchFamily="2" charset="-127"/>
              </a:rPr>
              <a:t>Рынок сбыта</a:t>
            </a:r>
            <a:r>
              <a:rPr lang="zh-CN" altLang="en-US" kern="0" dirty="0">
                <a:ea typeface="SimSun" panose="02010600030101010101" pitchFamily="2" charset="-122"/>
              </a:rPr>
              <a:t/>
            </a:r>
            <a:br>
              <a:rPr lang="zh-CN" altLang="en-US" kern="0" dirty="0">
                <a:ea typeface="SimSun" panose="02010600030101010101" pitchFamily="2" charset="-122"/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Основным рынком сбыта является Россия. Можно работать как внутри своего города, так и отправлять заказы в другие регионы. Макро-группа - B2C - отдельные лица и домохозяйства, приобретающие товары и услуги личного потребления.</a:t>
            </a:r>
          </a:p>
          <a:p>
            <a:r>
              <a:rPr lang="ru-RU" dirty="0" smtClean="0"/>
              <a:t>В основном, люди, которые по различным причинам не могут самостоятельно осуществлять правильный полив растений.(Нехватка времени, недостаточно знаний о правильном поливе, боязнь за дорогое растение)</a:t>
            </a:r>
          </a:p>
        </p:txBody>
      </p:sp>
    </p:spTree>
    <p:extLst>
      <p:ext uri="{BB962C8B-B14F-4D97-AF65-F5344CB8AC3E}">
        <p14:creationId xmlns:p14="http://schemas.microsoft.com/office/powerpoint/2010/main" val="428655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Данные </a:t>
            </a:r>
            <a:r>
              <a:rPr lang="en-US" dirty="0" err="1" smtClean="0"/>
              <a:t>wordstat</a:t>
            </a:r>
            <a:r>
              <a:rPr lang="en-US" dirty="0" smtClean="0"/>
              <a:t> </a:t>
            </a:r>
            <a:r>
              <a:rPr lang="en-US" dirty="0" err="1" smtClean="0"/>
              <a:t>Yandex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08675" y="6105984"/>
            <a:ext cx="8622106" cy="521367"/>
          </a:xfrm>
        </p:spPr>
        <p:txBody>
          <a:bodyPr/>
          <a:lstStyle/>
          <a:p>
            <a:r>
              <a:rPr lang="ru-RU" dirty="0" smtClean="0"/>
              <a:t>В среднем 130 единиц продукции в месяц/1600 в год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68" y="1503115"/>
            <a:ext cx="11242720" cy="4089264"/>
          </a:xfrm>
          <a:prstGeom prst="rect">
            <a:avLst/>
          </a:prstGeom>
        </p:spPr>
      </p:pic>
      <p:pic>
        <p:nvPicPr>
          <p:cNvPr id="1026" name="Picture 2" descr="https://pp.userapi.com/c851532/v851532810/11b349/JeU4-2LtpK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63" y="1288073"/>
            <a:ext cx="10645729" cy="4817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8444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kern="0" dirty="0">
                <a:ea typeface="Gulim" pitchFamily="2" charset="-127"/>
              </a:rPr>
              <a:t>Продвижение</a:t>
            </a:r>
            <a:r>
              <a:rPr lang="zh-CN" altLang="en-US" kern="0" dirty="0">
                <a:ea typeface="SimSun" panose="02010600030101010101" pitchFamily="2" charset="-122"/>
              </a:rPr>
              <a:t/>
            </a:r>
            <a:br>
              <a:rPr lang="zh-CN" altLang="en-US" kern="0" dirty="0">
                <a:ea typeface="SimSun" panose="02010600030101010101" pitchFamily="2" charset="-122"/>
              </a:rPr>
            </a:b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78992" y="1899415"/>
            <a:ext cx="10695086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539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strike="noStrike" cap="none" normalizeH="0" baseline="0" dirty="0" smtClean="0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Основными источниками привлечения клиентов являются:</a:t>
            </a:r>
            <a:endParaRPr kumimoji="0" lang="ru-RU" altLang="ru-RU" b="0" i="0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strike="noStrike" cap="none" normalizeH="0" baseline="0" dirty="0" smtClean="0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Социальные сети</a:t>
            </a:r>
            <a:endParaRPr kumimoji="0" lang="ru-RU" altLang="ru-RU" b="0" i="0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strike="noStrike" cap="none" normalizeH="0" baseline="0" dirty="0" smtClean="0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Контекстная и </a:t>
            </a:r>
            <a:r>
              <a:rPr kumimoji="0" lang="ru-RU" altLang="ru-RU" b="0" i="0" strike="noStrike" cap="none" normalizeH="0" baseline="0" dirty="0" err="1" smtClean="0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таргетированная</a:t>
            </a:r>
            <a:r>
              <a:rPr kumimoji="0" lang="ru-RU" altLang="ru-RU" b="0" i="0" strike="noStrike" cap="none" normalizeH="0" baseline="0" dirty="0" smtClean="0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реклама</a:t>
            </a:r>
            <a:endParaRPr kumimoji="0" lang="ru-RU" altLang="ru-RU" b="0" i="0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strike="noStrike" cap="none" normalizeH="0" baseline="0" dirty="0" smtClean="0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Бесплатные доски объявлений</a:t>
            </a:r>
            <a:endParaRPr kumimoji="0" lang="ru-RU" altLang="ru-RU" b="0" i="0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539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/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</a:br>
            <a:endParaRPr kumimoji="0" lang="ru-RU" altLang="ru-RU" sz="800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539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2055" name="Picture 7" descr="ÐÐ°ÑÑÐ¸Ð½ÐºÐ¸ Ð¿Ð¾ Ð·Ð°Ð¿ÑÐ¾ÑÑ Ð¸ÐºÐ¾Ð½ÐºÐ¸ Ð²Ðº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53" y="4500126"/>
            <a:ext cx="1084114" cy="1084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ÐÐ°ÑÑÐ¸Ð½ÐºÐ¸ Ð¿Ð¾ Ð·Ð°Ð¿ÑÐ¾ÑÑ Ð¸ÐºÐ¾Ð½ÐºÐ¸ instagra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334" y="4500126"/>
            <a:ext cx="1084113" cy="1084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ÐÐ°ÑÑÐ¸Ð½ÐºÐ¸ Ð¿Ð¾ Ð·Ð°Ð¿ÑÐ¾ÑÑ Ð¸ÐºÐ¾Ð½ÐºÐ¸ avit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914" y="4260606"/>
            <a:ext cx="1323634" cy="1323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ÐÐ°ÑÑÐ¸Ð½ÐºÐ¸ Ð¿Ð¾ Ð·Ð°Ð¿ÑÐ¾ÑÑ Ð¸ÐºÐ¾Ð½ÐºÐ¸ google adword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015" y="4367830"/>
            <a:ext cx="1348706" cy="134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Picture 15" descr="ÐÐ°ÑÑÐ¸Ð½ÐºÐ¸ Ð¿Ð¾ Ð·Ð°Ð¿ÑÐ¾ÑÑ Ð¸ÐºÐ¾Ð½ÐºÐ¸ ÑÐ»Ð°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2842" y="4367830"/>
            <a:ext cx="1399447" cy="1399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784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kern="0" dirty="0"/>
              <a:t>Производственный и организационный план</a:t>
            </a:r>
            <a:br>
              <a:rPr lang="ru-RU" kern="0" dirty="0"/>
            </a:b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687418"/>
              </p:ext>
            </p:extLst>
          </p:nvPr>
        </p:nvGraphicFramePr>
        <p:xfrm>
          <a:off x="796067" y="2264022"/>
          <a:ext cx="5903672" cy="33837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07752">
                  <a:extLst>
                    <a:ext uri="{9D8B030D-6E8A-4147-A177-3AD203B41FA5}">
                      <a16:colId xmlns:a16="http://schemas.microsoft.com/office/drawing/2014/main" val="3812217574"/>
                    </a:ext>
                  </a:extLst>
                </a:gridCol>
                <a:gridCol w="1004353">
                  <a:extLst>
                    <a:ext uri="{9D8B030D-6E8A-4147-A177-3AD203B41FA5}">
                      <a16:colId xmlns:a16="http://schemas.microsoft.com/office/drawing/2014/main" val="3876589918"/>
                    </a:ext>
                  </a:extLst>
                </a:gridCol>
                <a:gridCol w="919078">
                  <a:extLst>
                    <a:ext uri="{9D8B030D-6E8A-4147-A177-3AD203B41FA5}">
                      <a16:colId xmlns:a16="http://schemas.microsoft.com/office/drawing/2014/main" val="3419296654"/>
                    </a:ext>
                  </a:extLst>
                </a:gridCol>
                <a:gridCol w="1572489">
                  <a:extLst>
                    <a:ext uri="{9D8B030D-6E8A-4147-A177-3AD203B41FA5}">
                      <a16:colId xmlns:a16="http://schemas.microsoft.com/office/drawing/2014/main" val="1740015350"/>
                    </a:ext>
                  </a:extLst>
                </a:gridCol>
              </a:tblGrid>
              <a:tr h="941127">
                <a:tc>
                  <a:txBody>
                    <a:bodyPr/>
                    <a:lstStyle/>
                    <a:p>
                      <a:pPr indent="6858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Должность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indent="6858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Кол-во, чел.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indent="6858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Оклад, руб.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indent="6858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Сумма, руб.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12700" marR="12700" marT="12700" marB="12700"/>
                </a:tc>
                <a:extLst>
                  <a:ext uri="{0D108BD9-81ED-4DB2-BD59-A6C34878D82A}">
                    <a16:rowId xmlns:a16="http://schemas.microsoft.com/office/drawing/2014/main" val="2536985360"/>
                  </a:ext>
                </a:extLst>
              </a:tr>
              <a:tr h="488523">
                <a:tc>
                  <a:txBody>
                    <a:bodyPr/>
                    <a:lstStyle/>
                    <a:p>
                      <a:pPr indent="6858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Генеральный директор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indent="6858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indent="6858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20000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indent="6858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20000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12700" marR="12700" marT="12700" marB="12700"/>
                </a:tc>
                <a:extLst>
                  <a:ext uri="{0D108BD9-81ED-4DB2-BD59-A6C34878D82A}">
                    <a16:rowId xmlns:a16="http://schemas.microsoft.com/office/drawing/2014/main" val="3485322907"/>
                  </a:ext>
                </a:extLst>
              </a:tr>
              <a:tr h="488523">
                <a:tc>
                  <a:txBody>
                    <a:bodyPr/>
                    <a:lstStyle/>
                    <a:p>
                      <a:pPr indent="6858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Заместитель директора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indent="6858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indent="6858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20000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indent="6858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20000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12700" marR="12700" marT="12700" marB="12700"/>
                </a:tc>
                <a:extLst>
                  <a:ext uri="{0D108BD9-81ED-4DB2-BD59-A6C34878D82A}">
                    <a16:rowId xmlns:a16="http://schemas.microsoft.com/office/drawing/2014/main" val="1800664975"/>
                  </a:ext>
                </a:extLst>
              </a:tr>
              <a:tr h="488523">
                <a:tc>
                  <a:txBody>
                    <a:bodyPr/>
                    <a:lstStyle/>
                    <a:p>
                      <a:pPr indent="6858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Сборщик-Программист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indent="6858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indent="6858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15000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indent="6858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30000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12700" marR="12700" marT="12700" marB="12700"/>
                </a:tc>
                <a:extLst>
                  <a:ext uri="{0D108BD9-81ED-4DB2-BD59-A6C34878D82A}">
                    <a16:rowId xmlns:a16="http://schemas.microsoft.com/office/drawing/2014/main" val="3420121817"/>
                  </a:ext>
                </a:extLst>
              </a:tr>
              <a:tr h="488523">
                <a:tc>
                  <a:txBody>
                    <a:bodyPr/>
                    <a:lstStyle/>
                    <a:p>
                      <a:pPr indent="6858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Бухгалтер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indent="6858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indent="6858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15000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indent="6858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15000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12700" marR="12700" marT="12700" marB="12700"/>
                </a:tc>
                <a:extLst>
                  <a:ext uri="{0D108BD9-81ED-4DB2-BD59-A6C34878D82A}">
                    <a16:rowId xmlns:a16="http://schemas.microsoft.com/office/drawing/2014/main" val="2540259336"/>
                  </a:ext>
                </a:extLst>
              </a:tr>
              <a:tr h="488523">
                <a:tc>
                  <a:txBody>
                    <a:bodyPr/>
                    <a:lstStyle/>
                    <a:p>
                      <a:pPr indent="6858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Итого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indent="6858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indent="6858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indent="6858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85000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12700" marR="12700" marT="12700" marB="12700"/>
                </a:tc>
                <a:extLst>
                  <a:ext uri="{0D108BD9-81ED-4DB2-BD59-A6C34878D82A}">
                    <a16:rowId xmlns:a16="http://schemas.microsoft.com/office/drawing/2014/main" val="2869564413"/>
                  </a:ext>
                </a:extLst>
              </a:tr>
            </a:tbl>
          </a:graphicData>
        </a:graphic>
      </p:graphicFrame>
      <p:sp>
        <p:nvSpPr>
          <p:cNvPr id="5" name="Объект 2"/>
          <p:cNvSpPr txBox="1">
            <a:spLocks/>
          </p:cNvSpPr>
          <p:nvPr/>
        </p:nvSpPr>
        <p:spPr>
          <a:xfrm>
            <a:off x="6699739" y="2264022"/>
            <a:ext cx="5163439" cy="858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+ Аренда офиса – 20000 в месяц</a:t>
            </a:r>
          </a:p>
          <a:p>
            <a:pPr marL="0" indent="0">
              <a:buNone/>
            </a:pPr>
            <a:r>
              <a:rPr lang="ru-RU" dirty="0" smtClean="0"/>
              <a:t>+ Закупка оборудования – 129 000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902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41" y="504914"/>
            <a:ext cx="9418393" cy="1348334"/>
          </a:xfrm>
        </p:spPr>
        <p:txBody>
          <a:bodyPr/>
          <a:lstStyle/>
          <a:p>
            <a:r>
              <a:rPr lang="ru-RU" dirty="0" smtClean="0"/>
              <a:t>Конкуренты</a:t>
            </a:r>
            <a:br>
              <a:rPr lang="ru-RU" dirty="0" smtClean="0"/>
            </a:b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6957582"/>
              </p:ext>
            </p:extLst>
          </p:nvPr>
        </p:nvGraphicFramePr>
        <p:xfrm>
          <a:off x="632441" y="1290917"/>
          <a:ext cx="10706118" cy="53190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13872">
                  <a:extLst>
                    <a:ext uri="{9D8B030D-6E8A-4147-A177-3AD203B41FA5}">
                      <a16:colId xmlns:a16="http://schemas.microsoft.com/office/drawing/2014/main" val="3726903607"/>
                    </a:ext>
                  </a:extLst>
                </a:gridCol>
                <a:gridCol w="2605888">
                  <a:extLst>
                    <a:ext uri="{9D8B030D-6E8A-4147-A177-3AD203B41FA5}">
                      <a16:colId xmlns:a16="http://schemas.microsoft.com/office/drawing/2014/main" val="1746826411"/>
                    </a:ext>
                  </a:extLst>
                </a:gridCol>
                <a:gridCol w="2721008">
                  <a:extLst>
                    <a:ext uri="{9D8B030D-6E8A-4147-A177-3AD203B41FA5}">
                      <a16:colId xmlns:a16="http://schemas.microsoft.com/office/drawing/2014/main" val="1993410723"/>
                    </a:ext>
                  </a:extLst>
                </a:gridCol>
                <a:gridCol w="3765350">
                  <a:extLst>
                    <a:ext uri="{9D8B030D-6E8A-4147-A177-3AD203B41FA5}">
                      <a16:colId xmlns:a16="http://schemas.microsoft.com/office/drawing/2014/main" val="3165294033"/>
                    </a:ext>
                  </a:extLst>
                </a:gridCol>
              </a:tblGrid>
              <a:tr h="279835">
                <a:tc rowSpan="2">
                  <a:txBody>
                    <a:bodyPr/>
                    <a:lstStyle/>
                    <a:p>
                      <a:pPr marL="3746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Конкуренты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5493" marR="25493" marT="25493" marB="25493"/>
                </a:tc>
                <a:tc gridSpan="2">
                  <a:txBody>
                    <a:bodyPr/>
                    <a:lstStyle/>
                    <a:p>
                      <a:pPr marL="3746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Характеристика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5493" marR="25493" marT="25493" marB="25493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746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Выводы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5493" marR="25493" marT="25493" marB="25493"/>
                </a:tc>
                <a:extLst>
                  <a:ext uri="{0D108BD9-81ED-4DB2-BD59-A6C34878D82A}">
                    <a16:rowId xmlns:a16="http://schemas.microsoft.com/office/drawing/2014/main" val="2320259699"/>
                  </a:ext>
                </a:extLst>
              </a:tr>
              <a:tr h="27983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746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сильных сторон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5493" marR="25493" marT="25493" marB="25493"/>
                </a:tc>
                <a:tc>
                  <a:txBody>
                    <a:bodyPr/>
                    <a:lstStyle/>
                    <a:p>
                      <a:pPr marL="3746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слабых сторон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5493" marR="25493" marT="25493" marB="25493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413744"/>
                  </a:ext>
                </a:extLst>
              </a:tr>
              <a:tr h="1768608">
                <a:tc>
                  <a:txBody>
                    <a:bodyPr/>
                    <a:lstStyle/>
                    <a:p>
                      <a:pPr marL="3746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ООО "Лаборатория полива"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5493" marR="25493" marT="25493" marB="25493"/>
                </a:tc>
                <a:tc>
                  <a:txBody>
                    <a:bodyPr/>
                    <a:lstStyle/>
                    <a:p>
                      <a:pPr marL="3746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-Низкая цена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5493" marR="25493" marT="25493" marB="25493"/>
                </a:tc>
                <a:tc>
                  <a:txBody>
                    <a:bodyPr/>
                    <a:lstStyle/>
                    <a:p>
                      <a:pPr marL="3746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-Некачественные материалы</a:t>
                      </a:r>
                    </a:p>
                    <a:p>
                      <a:pPr marL="3746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-Сбои в работе</a:t>
                      </a:r>
                    </a:p>
                    <a:p>
                      <a:pPr marL="3746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-Большие габариты</a:t>
                      </a:r>
                      <a:endParaRPr lang="ru-RU" sz="1400" dirty="0">
                        <a:effectLst/>
                      </a:endParaRPr>
                    </a:p>
                    <a:p>
                      <a:pPr marL="3746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-1 большой размер</a:t>
                      </a:r>
                    </a:p>
                    <a:p>
                      <a:pPr marL="3746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-Вода выливается из горшка</a:t>
                      </a:r>
                    </a:p>
                    <a:p>
                      <a:pPr marL="3746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-Переувлажнение почвы - растения погибают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5493" marR="25493" marT="25493" marB="25493"/>
                </a:tc>
                <a:tc>
                  <a:txBody>
                    <a:bodyPr/>
                    <a:lstStyle/>
                    <a:p>
                      <a:pPr marL="3746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Судя по отзывам покупателей, в первые месяцы после покупки изделие работает хорошо, однако, по истечении некоторого времени изделие начинает ломаться</a:t>
                      </a:r>
                      <a:r>
                        <a:rPr lang="ru-RU" sz="1400" dirty="0" smtClean="0">
                          <a:effectLst/>
                        </a:rPr>
                        <a:t>.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5493" marR="25493" marT="25493" marB="25493"/>
                </a:tc>
                <a:extLst>
                  <a:ext uri="{0D108BD9-81ED-4DB2-BD59-A6C34878D82A}">
                    <a16:rowId xmlns:a16="http://schemas.microsoft.com/office/drawing/2014/main" val="2922353005"/>
                  </a:ext>
                </a:extLst>
              </a:tr>
              <a:tr h="1338465">
                <a:tc>
                  <a:txBody>
                    <a:bodyPr/>
                    <a:lstStyle/>
                    <a:p>
                      <a:pPr marL="3746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LECHUZA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5493" marR="25493" marT="25493" marB="25493"/>
                </a:tc>
                <a:tc>
                  <a:txBody>
                    <a:bodyPr/>
                    <a:lstStyle/>
                    <a:p>
                      <a:pPr marL="3746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-Дизайн</a:t>
                      </a:r>
                    </a:p>
                    <a:p>
                      <a:pPr marL="3746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-Много видов</a:t>
                      </a:r>
                    </a:p>
                    <a:p>
                      <a:pPr marL="3746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-Стабильная работа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5493" marR="25493" marT="25493" marB="25493"/>
                </a:tc>
                <a:tc>
                  <a:txBody>
                    <a:bodyPr/>
                    <a:lstStyle/>
                    <a:p>
                      <a:pPr marL="3746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-Высокая цена (от 5000р)</a:t>
                      </a:r>
                    </a:p>
                    <a:p>
                      <a:pPr marL="3746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5493" marR="25493" marT="25493" marB="25493"/>
                </a:tc>
                <a:tc>
                  <a:txBody>
                    <a:bodyPr/>
                    <a:lstStyle/>
                    <a:p>
                      <a:pPr marL="3746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 данном случае все наоборот, заоблачная цена для потребителей среднего сегмента, но хороший дизайн и безукоризненная работа.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5493" marR="25493" marT="25493" marB="25493"/>
                </a:tc>
                <a:extLst>
                  <a:ext uri="{0D108BD9-81ED-4DB2-BD59-A6C34878D82A}">
                    <a16:rowId xmlns:a16="http://schemas.microsoft.com/office/drawing/2014/main" val="2318580601"/>
                  </a:ext>
                </a:extLst>
              </a:tr>
              <a:tr h="1652306">
                <a:tc>
                  <a:txBody>
                    <a:bodyPr/>
                    <a:lstStyle/>
                    <a:p>
                      <a:pPr marL="3746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Наше предприятие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5493" marR="25493" marT="25493" marB="25493"/>
                </a:tc>
                <a:tc>
                  <a:txBody>
                    <a:bodyPr/>
                    <a:lstStyle/>
                    <a:p>
                      <a:pPr marL="3746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-Приятный дизайн</a:t>
                      </a:r>
                    </a:p>
                    <a:p>
                      <a:pPr marL="3746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-Средняя цена</a:t>
                      </a:r>
                    </a:p>
                    <a:p>
                      <a:pPr marL="3746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-Разные размеры</a:t>
                      </a:r>
                    </a:p>
                    <a:p>
                      <a:pPr marL="3746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-Стабильная работа</a:t>
                      </a:r>
                    </a:p>
                    <a:p>
                      <a:pPr marL="3746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-Возможность полива сразу нескольких растений</a:t>
                      </a:r>
                    </a:p>
                    <a:p>
                      <a:pPr marL="3746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5493" marR="25493" marT="25493" marB="25493"/>
                </a:tc>
                <a:tc>
                  <a:txBody>
                    <a:bodyPr/>
                    <a:lstStyle/>
                    <a:p>
                      <a:pPr marL="3746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-</a:t>
                      </a:r>
                      <a:r>
                        <a:rPr lang="en-US" sz="1400" dirty="0" err="1" smtClean="0">
                          <a:effectLst/>
                        </a:rPr>
                        <a:t>Необходимо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дополнительное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место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под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установку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системы</a:t>
                      </a:r>
                      <a:endParaRPr lang="ru-RU" sz="1400" dirty="0">
                        <a:effectLst/>
                      </a:endParaRPr>
                    </a:p>
                    <a:p>
                      <a:pPr marL="3746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</a:endParaRPr>
                    </a:p>
                    <a:p>
                      <a:pPr marL="3746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5493" marR="25493" marT="25493" marB="25493"/>
                </a:tc>
                <a:tc>
                  <a:txBody>
                    <a:bodyPr/>
                    <a:lstStyle/>
                    <a:p>
                      <a:pPr marL="3746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Наш продукт сочетает основные положительные стороны конкурентов.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5493" marR="25493" marT="25493" marB="25493"/>
                </a:tc>
                <a:extLst>
                  <a:ext uri="{0D108BD9-81ED-4DB2-BD59-A6C34878D82A}">
                    <a16:rowId xmlns:a16="http://schemas.microsoft.com/office/drawing/2014/main" val="1117145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288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kern="0" dirty="0"/>
              <a:t>Источники финансирования</a:t>
            </a:r>
            <a:br>
              <a:rPr lang="ru-RU" kern="0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5008" y="1947134"/>
            <a:ext cx="8984846" cy="4301265"/>
          </a:xfrm>
        </p:spPr>
        <p:txBody>
          <a:bodyPr>
            <a:normAutofit/>
          </a:bodyPr>
          <a:lstStyle/>
          <a:p>
            <a:r>
              <a:rPr lang="ru-RU" dirty="0" smtClean="0"/>
              <a:t>Личные </a:t>
            </a:r>
            <a:r>
              <a:rPr lang="ru-RU" dirty="0"/>
              <a:t>средства владельцев и банковский кредит.</a:t>
            </a:r>
          </a:p>
          <a:p>
            <a:r>
              <a:rPr lang="ru-RU" dirty="0" smtClean="0"/>
              <a:t>Всего необходимо </a:t>
            </a:r>
            <a:r>
              <a:rPr lang="ru-RU" dirty="0"/>
              <a:t>819 000 рублей. Из них:</a:t>
            </a:r>
          </a:p>
          <a:p>
            <a:r>
              <a:rPr lang="ru-RU" dirty="0"/>
              <a:t>Приобретение оборудования – 129 000 рублей</a:t>
            </a:r>
          </a:p>
          <a:p>
            <a:r>
              <a:rPr lang="ru-RU" dirty="0"/>
              <a:t>Рекламная </a:t>
            </a:r>
            <a:r>
              <a:rPr lang="ru-RU" dirty="0" smtClean="0"/>
              <a:t>–  </a:t>
            </a:r>
            <a:r>
              <a:rPr lang="ru-RU" dirty="0"/>
              <a:t>20 000 руб.</a:t>
            </a:r>
          </a:p>
          <a:p>
            <a:r>
              <a:rPr lang="ru-RU" dirty="0"/>
              <a:t>Расходы на 1 квартал: 640 000 рублей</a:t>
            </a:r>
          </a:p>
          <a:p>
            <a:pPr marL="0" indent="0">
              <a:buNone/>
            </a:pPr>
            <a:r>
              <a:rPr lang="ru-RU" dirty="0"/>
              <a:t> </a:t>
            </a:r>
          </a:p>
          <a:p>
            <a:r>
              <a:rPr lang="ru-RU" dirty="0"/>
              <a:t>Источники финансирования:</a:t>
            </a:r>
          </a:p>
          <a:p>
            <a:r>
              <a:rPr lang="ru-RU" dirty="0"/>
              <a:t>200 000 рублей - собственные средства совладельцев</a:t>
            </a:r>
          </a:p>
          <a:p>
            <a:r>
              <a:rPr lang="ru-RU" dirty="0"/>
              <a:t>620 000-кредит под 12 % годовых сроком на 4 года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962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178827"/>
              </p:ext>
            </p:extLst>
          </p:nvPr>
        </p:nvGraphicFramePr>
        <p:xfrm>
          <a:off x="561975" y="205830"/>
          <a:ext cx="9798177" cy="64971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36518">
                  <a:extLst>
                    <a:ext uri="{9D8B030D-6E8A-4147-A177-3AD203B41FA5}">
                      <a16:colId xmlns:a16="http://schemas.microsoft.com/office/drawing/2014/main" val="2523140301"/>
                    </a:ext>
                  </a:extLst>
                </a:gridCol>
                <a:gridCol w="1341854">
                  <a:extLst>
                    <a:ext uri="{9D8B030D-6E8A-4147-A177-3AD203B41FA5}">
                      <a16:colId xmlns:a16="http://schemas.microsoft.com/office/drawing/2014/main" val="2592758586"/>
                    </a:ext>
                  </a:extLst>
                </a:gridCol>
                <a:gridCol w="1793352">
                  <a:extLst>
                    <a:ext uri="{9D8B030D-6E8A-4147-A177-3AD203B41FA5}">
                      <a16:colId xmlns:a16="http://schemas.microsoft.com/office/drawing/2014/main" val="3231520806"/>
                    </a:ext>
                  </a:extLst>
                </a:gridCol>
                <a:gridCol w="1793352">
                  <a:extLst>
                    <a:ext uri="{9D8B030D-6E8A-4147-A177-3AD203B41FA5}">
                      <a16:colId xmlns:a16="http://schemas.microsoft.com/office/drawing/2014/main" val="3330693975"/>
                    </a:ext>
                  </a:extLst>
                </a:gridCol>
                <a:gridCol w="1640750">
                  <a:extLst>
                    <a:ext uri="{9D8B030D-6E8A-4147-A177-3AD203B41FA5}">
                      <a16:colId xmlns:a16="http://schemas.microsoft.com/office/drawing/2014/main" val="2569765611"/>
                    </a:ext>
                  </a:extLst>
                </a:gridCol>
                <a:gridCol w="1492351">
                  <a:extLst>
                    <a:ext uri="{9D8B030D-6E8A-4147-A177-3AD203B41FA5}">
                      <a16:colId xmlns:a16="http://schemas.microsoft.com/office/drawing/2014/main" val="4223223823"/>
                    </a:ext>
                  </a:extLst>
                </a:gridCol>
              </a:tblGrid>
              <a:tr h="126642">
                <a:tc rowSpan="2">
                  <a:txBody>
                    <a:bodyPr/>
                    <a:lstStyle/>
                    <a:p>
                      <a:pPr marL="3746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 dirty="0">
                          <a:effectLst/>
                        </a:rPr>
                        <a:t>Показатель</a:t>
                      </a:r>
                      <a:endParaRPr lang="ru-RU" sz="1400" u="none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6601" marR="26601" marT="0" marB="0" anchor="b"/>
                </a:tc>
                <a:tc gridSpan="5">
                  <a:txBody>
                    <a:bodyPr/>
                    <a:lstStyle/>
                    <a:p>
                      <a:pPr marL="3746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>
                          <a:effectLst/>
                        </a:rPr>
                        <a:t>2019 год</a:t>
                      </a:r>
                      <a:endParaRPr lang="ru-RU" sz="1400" u="none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6601" marR="26601" marT="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241607"/>
                  </a:ext>
                </a:extLst>
              </a:tr>
              <a:tr h="35508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 dirty="0">
                          <a:effectLst/>
                        </a:rPr>
                        <a:t>всего</a:t>
                      </a:r>
                      <a:endParaRPr lang="ru-RU" sz="1400" u="none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6601" marR="26601" marT="0" marB="0" anchor="b"/>
                </a:tc>
                <a:tc>
                  <a:txBody>
                    <a:bodyPr/>
                    <a:lstStyle/>
                    <a:p>
                      <a:pPr marL="3746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>
                          <a:effectLst/>
                        </a:rPr>
                        <a:t>1 квартал</a:t>
                      </a:r>
                      <a:endParaRPr lang="ru-RU" sz="1400" u="none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6601" marR="26601" marT="0" marB="0" anchor="b"/>
                </a:tc>
                <a:tc>
                  <a:txBody>
                    <a:bodyPr/>
                    <a:lstStyle/>
                    <a:p>
                      <a:pPr marL="3746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>
                          <a:effectLst/>
                        </a:rPr>
                        <a:t>2 квартал</a:t>
                      </a:r>
                      <a:endParaRPr lang="ru-RU" sz="1400" u="none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6601" marR="26601" marT="0" marB="0" anchor="b"/>
                </a:tc>
                <a:tc>
                  <a:txBody>
                    <a:bodyPr/>
                    <a:lstStyle/>
                    <a:p>
                      <a:pPr marL="3746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>
                          <a:effectLst/>
                        </a:rPr>
                        <a:t>3 квартал</a:t>
                      </a:r>
                      <a:endParaRPr lang="ru-RU" sz="1400" u="none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6601" marR="26601" marT="0" marB="0" anchor="b"/>
                </a:tc>
                <a:tc>
                  <a:txBody>
                    <a:bodyPr/>
                    <a:lstStyle/>
                    <a:p>
                      <a:pPr marL="3746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>
                          <a:effectLst/>
                        </a:rPr>
                        <a:t>4 квартал</a:t>
                      </a:r>
                      <a:endParaRPr lang="ru-RU" sz="1400" u="none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6601" marR="26601" marT="0" marB="0" anchor="b"/>
                </a:tc>
                <a:extLst>
                  <a:ext uri="{0D108BD9-81ED-4DB2-BD59-A6C34878D82A}">
                    <a16:rowId xmlns:a16="http://schemas.microsoft.com/office/drawing/2014/main" val="3416461422"/>
                  </a:ext>
                </a:extLst>
              </a:tr>
              <a:tr h="506565">
                <a:tc>
                  <a:txBody>
                    <a:bodyPr/>
                    <a:lstStyle/>
                    <a:p>
                      <a:pPr marL="3746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>
                          <a:effectLst/>
                        </a:rPr>
                        <a:t>Объём продаж (ед.товара)</a:t>
                      </a:r>
                      <a:endParaRPr lang="ru-RU" sz="1400" u="none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6601" marR="26601" marT="0" marB="0" anchor="b"/>
                </a:tc>
                <a:tc>
                  <a:txBody>
                    <a:bodyPr/>
                    <a:lstStyle/>
                    <a:p>
                      <a:pPr marL="3746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 dirty="0">
                          <a:effectLst/>
                        </a:rPr>
                        <a:t>1600</a:t>
                      </a:r>
                      <a:endParaRPr lang="ru-RU" sz="1400" u="none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6601" marR="26601" marT="0" marB="0" anchor="b"/>
                </a:tc>
                <a:tc>
                  <a:txBody>
                    <a:bodyPr/>
                    <a:lstStyle/>
                    <a:p>
                      <a:pPr marL="3746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>
                          <a:effectLst/>
                        </a:rPr>
                        <a:t>300</a:t>
                      </a:r>
                      <a:endParaRPr lang="ru-RU" sz="1400" u="none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6601" marR="26601" marT="0" marB="0" anchor="b"/>
                </a:tc>
                <a:tc>
                  <a:txBody>
                    <a:bodyPr/>
                    <a:lstStyle/>
                    <a:p>
                      <a:pPr marL="3746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>
                          <a:effectLst/>
                        </a:rPr>
                        <a:t>340</a:t>
                      </a:r>
                      <a:endParaRPr lang="ru-RU" sz="1400" u="none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6601" marR="26601" marT="0" marB="0" anchor="b"/>
                </a:tc>
                <a:tc>
                  <a:txBody>
                    <a:bodyPr/>
                    <a:lstStyle/>
                    <a:p>
                      <a:pPr marL="3746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>
                          <a:effectLst/>
                        </a:rPr>
                        <a:t>420</a:t>
                      </a:r>
                      <a:endParaRPr lang="ru-RU" sz="1400" u="none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6601" marR="26601" marT="0" marB="0" anchor="b"/>
                </a:tc>
                <a:tc>
                  <a:txBody>
                    <a:bodyPr/>
                    <a:lstStyle/>
                    <a:p>
                      <a:pPr marL="3746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>
                          <a:effectLst/>
                        </a:rPr>
                        <a:t>540</a:t>
                      </a:r>
                      <a:endParaRPr lang="ru-RU" sz="1400" u="none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6601" marR="26601" marT="0" marB="0" anchor="b"/>
                </a:tc>
                <a:extLst>
                  <a:ext uri="{0D108BD9-81ED-4DB2-BD59-A6C34878D82A}">
                    <a16:rowId xmlns:a16="http://schemas.microsoft.com/office/drawing/2014/main" val="3940566261"/>
                  </a:ext>
                </a:extLst>
              </a:tr>
              <a:tr h="887721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 dirty="0">
                          <a:effectLst/>
                        </a:rPr>
                        <a:t>Выручка от реализации (тыс. руб.)</a:t>
                      </a:r>
                      <a:endParaRPr lang="ru-RU" sz="1400" u="none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6601" marR="26601" marT="0" marB="0" anchor="b"/>
                </a:tc>
                <a:tc>
                  <a:txBody>
                    <a:bodyPr/>
                    <a:lstStyle/>
                    <a:p>
                      <a:pPr marL="3746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 dirty="0">
                          <a:effectLst/>
                        </a:rPr>
                        <a:t>3600</a:t>
                      </a:r>
                      <a:endParaRPr lang="ru-RU" sz="1400" u="none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6601" marR="26601" marT="0" marB="0" anchor="b"/>
                </a:tc>
                <a:tc>
                  <a:txBody>
                    <a:bodyPr/>
                    <a:lstStyle/>
                    <a:p>
                      <a:pPr marL="3746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 dirty="0">
                          <a:effectLst/>
                        </a:rPr>
                        <a:t>675</a:t>
                      </a:r>
                      <a:endParaRPr lang="ru-RU" sz="1400" u="none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6601" marR="26601" marT="0" marB="0" anchor="b"/>
                </a:tc>
                <a:tc>
                  <a:txBody>
                    <a:bodyPr/>
                    <a:lstStyle/>
                    <a:p>
                      <a:pPr marL="3746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>
                          <a:effectLst/>
                        </a:rPr>
                        <a:t>765</a:t>
                      </a:r>
                      <a:endParaRPr lang="ru-RU" sz="1400" u="none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6601" marR="26601" marT="0" marB="0" anchor="b"/>
                </a:tc>
                <a:tc>
                  <a:txBody>
                    <a:bodyPr/>
                    <a:lstStyle/>
                    <a:p>
                      <a:pPr marL="3746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>
                          <a:effectLst/>
                        </a:rPr>
                        <a:t>945</a:t>
                      </a:r>
                      <a:endParaRPr lang="ru-RU" sz="1400" u="none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6601" marR="26601" marT="0" marB="0" anchor="b"/>
                </a:tc>
                <a:tc>
                  <a:txBody>
                    <a:bodyPr/>
                    <a:lstStyle/>
                    <a:p>
                      <a:pPr marL="3746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>
                          <a:effectLst/>
                        </a:rPr>
                        <a:t>1215</a:t>
                      </a:r>
                      <a:endParaRPr lang="ru-RU" sz="1400" u="none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6601" marR="26601" marT="0" marB="0" anchor="b"/>
                </a:tc>
                <a:extLst>
                  <a:ext uri="{0D108BD9-81ED-4DB2-BD59-A6C34878D82A}">
                    <a16:rowId xmlns:a16="http://schemas.microsoft.com/office/drawing/2014/main" val="822822407"/>
                  </a:ext>
                </a:extLst>
              </a:tr>
              <a:tr h="1065265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 dirty="0">
                          <a:effectLst/>
                        </a:rPr>
                        <a:t>Всего переменных затрат без НДС (тыс. руб.)</a:t>
                      </a:r>
                      <a:endParaRPr lang="ru-RU" sz="1400" u="none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6601" marR="26601" marT="0" marB="0" anchor="b"/>
                </a:tc>
                <a:tc>
                  <a:txBody>
                    <a:bodyPr/>
                    <a:lstStyle/>
                    <a:p>
                      <a:pPr marL="3746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>
                          <a:effectLst/>
                        </a:rPr>
                        <a:t>1 536</a:t>
                      </a:r>
                      <a:endParaRPr lang="ru-RU" sz="1400" u="none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6601" marR="26601" marT="0" marB="0" anchor="b"/>
                </a:tc>
                <a:tc>
                  <a:txBody>
                    <a:bodyPr/>
                    <a:lstStyle/>
                    <a:p>
                      <a:pPr marL="3746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 dirty="0">
                          <a:effectLst/>
                        </a:rPr>
                        <a:t>288</a:t>
                      </a:r>
                      <a:endParaRPr lang="ru-RU" sz="1400" u="none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6601" marR="26601" marT="0" marB="0" anchor="b"/>
                </a:tc>
                <a:tc>
                  <a:txBody>
                    <a:bodyPr/>
                    <a:lstStyle/>
                    <a:p>
                      <a:pPr marL="3746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>
                          <a:effectLst/>
                        </a:rPr>
                        <a:t>326,4</a:t>
                      </a:r>
                      <a:endParaRPr lang="ru-RU" sz="1400" u="none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6601" marR="26601" marT="0" marB="0" anchor="b"/>
                </a:tc>
                <a:tc>
                  <a:txBody>
                    <a:bodyPr/>
                    <a:lstStyle/>
                    <a:p>
                      <a:pPr marL="3746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>
                          <a:effectLst/>
                        </a:rPr>
                        <a:t>403,2</a:t>
                      </a:r>
                      <a:endParaRPr lang="ru-RU" sz="1400" u="none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6601" marR="26601" marT="0" marB="0" anchor="b"/>
                </a:tc>
                <a:tc>
                  <a:txBody>
                    <a:bodyPr/>
                    <a:lstStyle/>
                    <a:p>
                      <a:pPr marL="3746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>
                          <a:effectLst/>
                        </a:rPr>
                        <a:t>518,4</a:t>
                      </a:r>
                      <a:endParaRPr lang="ru-RU" sz="1400" u="none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6601" marR="26601" marT="0" marB="0" anchor="b"/>
                </a:tc>
                <a:extLst>
                  <a:ext uri="{0D108BD9-81ED-4DB2-BD59-A6C34878D82A}">
                    <a16:rowId xmlns:a16="http://schemas.microsoft.com/office/drawing/2014/main" val="187295283"/>
                  </a:ext>
                </a:extLst>
              </a:tr>
              <a:tr h="1065265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 dirty="0">
                          <a:effectLst/>
                        </a:rPr>
                        <a:t>Всего постоянных расходов без НДС (тыс. руб.)</a:t>
                      </a:r>
                      <a:endParaRPr lang="ru-RU" sz="1400" u="none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6601" marR="26601" marT="0" marB="0" anchor="b"/>
                </a:tc>
                <a:tc>
                  <a:txBody>
                    <a:bodyPr/>
                    <a:lstStyle/>
                    <a:p>
                      <a:pPr marL="3746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>
                          <a:effectLst/>
                        </a:rPr>
                        <a:t>1 362</a:t>
                      </a:r>
                      <a:endParaRPr lang="ru-RU" sz="1400" u="none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6601" marR="26601" marT="0" marB="0" anchor="b"/>
                </a:tc>
                <a:tc>
                  <a:txBody>
                    <a:bodyPr/>
                    <a:lstStyle/>
                    <a:p>
                      <a:pPr marL="3746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>
                          <a:effectLst/>
                        </a:rPr>
                        <a:t>340,5</a:t>
                      </a:r>
                      <a:endParaRPr lang="ru-RU" sz="1400" u="none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6601" marR="26601" marT="0" marB="0" anchor="b"/>
                </a:tc>
                <a:tc>
                  <a:txBody>
                    <a:bodyPr/>
                    <a:lstStyle/>
                    <a:p>
                      <a:pPr marL="3746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 dirty="0">
                          <a:effectLst/>
                        </a:rPr>
                        <a:t>340,5</a:t>
                      </a:r>
                      <a:endParaRPr lang="ru-RU" sz="1400" u="none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6601" marR="26601" marT="0" marB="0" anchor="b"/>
                </a:tc>
                <a:tc>
                  <a:txBody>
                    <a:bodyPr/>
                    <a:lstStyle/>
                    <a:p>
                      <a:pPr marL="3746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>
                          <a:effectLst/>
                        </a:rPr>
                        <a:t>340,5</a:t>
                      </a:r>
                      <a:endParaRPr lang="ru-RU" sz="1400" u="none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6601" marR="26601" marT="0" marB="0" anchor="b"/>
                </a:tc>
                <a:tc>
                  <a:txBody>
                    <a:bodyPr/>
                    <a:lstStyle/>
                    <a:p>
                      <a:pPr marL="3746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>
                          <a:effectLst/>
                        </a:rPr>
                        <a:t>340,5</a:t>
                      </a:r>
                      <a:endParaRPr lang="ru-RU" sz="1400" u="none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6601" marR="26601" marT="0" marB="0" anchor="b"/>
                </a:tc>
                <a:extLst>
                  <a:ext uri="{0D108BD9-81ED-4DB2-BD59-A6C34878D82A}">
                    <a16:rowId xmlns:a16="http://schemas.microsoft.com/office/drawing/2014/main" val="3079697944"/>
                  </a:ext>
                </a:extLst>
              </a:tr>
              <a:tr h="532633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 dirty="0">
                          <a:effectLst/>
                        </a:rPr>
                        <a:t>Прибыль без НДС</a:t>
                      </a:r>
                      <a:endParaRPr lang="ru-RU" sz="1400" u="none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6601" marR="26601" marT="0" marB="0" anchor="b"/>
                </a:tc>
                <a:tc>
                  <a:txBody>
                    <a:bodyPr/>
                    <a:lstStyle/>
                    <a:p>
                      <a:pPr marL="3746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>
                          <a:effectLst/>
                        </a:rPr>
                        <a:t>702 </a:t>
                      </a:r>
                      <a:endParaRPr lang="ru-RU" sz="1400" u="none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6601" marR="26601" marT="0" marB="0" anchor="b"/>
                </a:tc>
                <a:tc>
                  <a:txBody>
                    <a:bodyPr/>
                    <a:lstStyle/>
                    <a:p>
                      <a:pPr marL="3746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>
                          <a:effectLst/>
                        </a:rPr>
                        <a:t>46,5</a:t>
                      </a:r>
                      <a:endParaRPr lang="ru-RU" sz="1400" u="none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6601" marR="26601" marT="0" marB="0" anchor="b"/>
                </a:tc>
                <a:tc>
                  <a:txBody>
                    <a:bodyPr/>
                    <a:lstStyle/>
                    <a:p>
                      <a:pPr marL="3746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 dirty="0">
                          <a:effectLst/>
                        </a:rPr>
                        <a:t>99</a:t>
                      </a:r>
                      <a:endParaRPr lang="ru-RU" sz="1400" u="none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6601" marR="26601" marT="0" marB="0" anchor="b"/>
                </a:tc>
                <a:tc>
                  <a:txBody>
                    <a:bodyPr/>
                    <a:lstStyle/>
                    <a:p>
                      <a:pPr marL="3746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 dirty="0">
                          <a:effectLst/>
                        </a:rPr>
                        <a:t>201,3</a:t>
                      </a:r>
                      <a:endParaRPr lang="ru-RU" sz="1400" u="none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6601" marR="26601" marT="0" marB="0" anchor="b"/>
                </a:tc>
                <a:tc>
                  <a:txBody>
                    <a:bodyPr/>
                    <a:lstStyle/>
                    <a:p>
                      <a:pPr marL="3746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>
                          <a:effectLst/>
                        </a:rPr>
                        <a:t>356,1 </a:t>
                      </a:r>
                      <a:endParaRPr lang="ru-RU" sz="1400" u="none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6601" marR="26601" marT="0" marB="0" anchor="b"/>
                </a:tc>
                <a:extLst>
                  <a:ext uri="{0D108BD9-81ED-4DB2-BD59-A6C34878D82A}">
                    <a16:rowId xmlns:a16="http://schemas.microsoft.com/office/drawing/2014/main" val="1854747041"/>
                  </a:ext>
                </a:extLst>
              </a:tr>
              <a:tr h="532633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 dirty="0">
                          <a:effectLst/>
                        </a:rPr>
                        <a:t>Проценты за кредит</a:t>
                      </a:r>
                      <a:endParaRPr lang="ru-RU" sz="1400" u="none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6601" marR="26601" marT="0" marB="0" anchor="b"/>
                </a:tc>
                <a:tc>
                  <a:txBody>
                    <a:bodyPr/>
                    <a:lstStyle/>
                    <a:p>
                      <a:pPr marL="3746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>
                          <a:effectLst/>
                        </a:rPr>
                        <a:t>188</a:t>
                      </a:r>
                      <a:endParaRPr lang="ru-RU" sz="1400" u="none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6601" marR="26601" marT="0" marB="0" anchor="b"/>
                </a:tc>
                <a:tc>
                  <a:txBody>
                    <a:bodyPr/>
                    <a:lstStyle/>
                    <a:p>
                      <a:pPr marL="3746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 dirty="0" smtClean="0">
                          <a:effectLst/>
                        </a:rPr>
                        <a:t>47</a:t>
                      </a:r>
                      <a:endParaRPr lang="ru-RU" sz="1400" u="none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6601" marR="26601" marT="0" marB="0" anchor="b"/>
                </a:tc>
                <a:tc>
                  <a:txBody>
                    <a:bodyPr/>
                    <a:lstStyle/>
                    <a:p>
                      <a:pPr marL="3746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 dirty="0" smtClean="0">
                          <a:effectLst/>
                        </a:rPr>
                        <a:t>47</a:t>
                      </a:r>
                      <a:endParaRPr lang="ru-RU" sz="1400" u="none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6601" marR="26601" marT="0" marB="0" anchor="b"/>
                </a:tc>
                <a:tc>
                  <a:txBody>
                    <a:bodyPr/>
                    <a:lstStyle/>
                    <a:p>
                      <a:pPr marL="3746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 dirty="0" smtClean="0">
                          <a:effectLst/>
                        </a:rPr>
                        <a:t>47</a:t>
                      </a:r>
                      <a:endParaRPr lang="ru-RU" sz="1400" u="none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6601" marR="26601" marT="0" marB="0" anchor="b"/>
                </a:tc>
                <a:tc>
                  <a:txBody>
                    <a:bodyPr/>
                    <a:lstStyle/>
                    <a:p>
                      <a:pPr marL="3746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u="none" strike="sngStrike" dirty="0" smtClean="0">
                          <a:effectLst/>
                        </a:rPr>
                        <a:t>4</a:t>
                      </a:r>
                      <a:r>
                        <a:rPr lang="ru-RU" sz="1400" u="none" dirty="0" smtClean="0">
                          <a:effectLst/>
                        </a:rPr>
                        <a:t>7</a:t>
                      </a:r>
                      <a:endParaRPr lang="ru-RU" sz="1400" u="none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6601" marR="26601" marT="0" marB="0" anchor="b"/>
                </a:tc>
                <a:extLst>
                  <a:ext uri="{0D108BD9-81ED-4DB2-BD59-A6C34878D82A}">
                    <a16:rowId xmlns:a16="http://schemas.microsoft.com/office/drawing/2014/main" val="4255622047"/>
                  </a:ext>
                </a:extLst>
              </a:tr>
              <a:tr h="396304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 dirty="0">
                          <a:effectLst/>
                        </a:rPr>
                        <a:t>Налоги </a:t>
                      </a:r>
                      <a:endParaRPr lang="ru-RU" sz="1400" u="none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6601" marR="26601" marT="0" marB="0" anchor="b"/>
                </a:tc>
                <a:tc>
                  <a:txBody>
                    <a:bodyPr/>
                    <a:lstStyle/>
                    <a:p>
                      <a:pPr marL="3746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>
                          <a:effectLst/>
                        </a:rPr>
                        <a:t>456,3</a:t>
                      </a:r>
                      <a:endParaRPr lang="ru-RU" sz="1400" u="none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6601" marR="26601" marT="0" marB="0" anchor="b"/>
                </a:tc>
                <a:tc>
                  <a:txBody>
                    <a:bodyPr/>
                    <a:lstStyle/>
                    <a:p>
                      <a:pPr marL="3746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>
                          <a:effectLst/>
                        </a:rPr>
                        <a:t>30,225</a:t>
                      </a:r>
                      <a:endParaRPr lang="ru-RU" sz="1400" u="none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6601" marR="26601" marT="0" marB="0" anchor="b"/>
                </a:tc>
                <a:tc>
                  <a:txBody>
                    <a:bodyPr/>
                    <a:lstStyle/>
                    <a:p>
                      <a:pPr marL="3746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>
                          <a:effectLst/>
                        </a:rPr>
                        <a:t>64,35</a:t>
                      </a:r>
                      <a:endParaRPr lang="ru-RU" sz="1400" u="none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6601" marR="26601" marT="0" marB="0" anchor="b"/>
                </a:tc>
                <a:tc>
                  <a:txBody>
                    <a:bodyPr/>
                    <a:lstStyle/>
                    <a:p>
                      <a:pPr marL="3746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 dirty="0">
                          <a:effectLst/>
                        </a:rPr>
                        <a:t>130,85</a:t>
                      </a:r>
                      <a:endParaRPr lang="ru-RU" sz="1400" u="none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6601" marR="26601" marT="0" marB="0" anchor="b"/>
                </a:tc>
                <a:tc>
                  <a:txBody>
                    <a:bodyPr/>
                    <a:lstStyle/>
                    <a:p>
                      <a:pPr marL="3746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 dirty="0">
                          <a:effectLst/>
                        </a:rPr>
                        <a:t>231,47</a:t>
                      </a:r>
                      <a:endParaRPr lang="ru-RU" sz="1400" u="none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6601" marR="26601" marT="0" marB="0" anchor="b"/>
                </a:tc>
                <a:extLst>
                  <a:ext uri="{0D108BD9-81ED-4DB2-BD59-A6C34878D82A}">
                    <a16:rowId xmlns:a16="http://schemas.microsoft.com/office/drawing/2014/main" val="2887764972"/>
                  </a:ext>
                </a:extLst>
              </a:tr>
              <a:tr h="532633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 dirty="0">
                          <a:effectLst/>
                        </a:rPr>
                        <a:t>Чистая прибыль</a:t>
                      </a:r>
                      <a:endParaRPr lang="ru-RU" sz="1400" u="none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6601" marR="26601" marT="0" marB="0" anchor="b"/>
                </a:tc>
                <a:tc>
                  <a:txBody>
                    <a:bodyPr/>
                    <a:lstStyle/>
                    <a:p>
                      <a:pPr marL="3746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 dirty="0" smtClean="0">
                          <a:effectLst/>
                        </a:rPr>
                        <a:t>57,7</a:t>
                      </a:r>
                      <a:endParaRPr lang="ru-RU" sz="1400" u="none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6601" marR="26601" marT="0" marB="0" anchor="b"/>
                </a:tc>
                <a:tc>
                  <a:txBody>
                    <a:bodyPr/>
                    <a:lstStyle/>
                    <a:p>
                      <a:pPr marL="3746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u="none" strike="sngStrike" dirty="0" smtClean="0">
                          <a:effectLst/>
                        </a:rPr>
                        <a:t>-</a:t>
                      </a:r>
                      <a:r>
                        <a:rPr lang="ru-RU" sz="1400" u="none" dirty="0" smtClean="0">
                          <a:effectLst/>
                        </a:rPr>
                        <a:t>30,8</a:t>
                      </a:r>
                      <a:endParaRPr lang="ru-RU" sz="1400" u="none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6601" marR="26601" marT="0" marB="0" anchor="b"/>
                </a:tc>
                <a:tc>
                  <a:txBody>
                    <a:bodyPr/>
                    <a:lstStyle/>
                    <a:p>
                      <a:pPr marL="3746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 dirty="0" smtClean="0">
                          <a:effectLst/>
                        </a:rPr>
                        <a:t>-12,35</a:t>
                      </a:r>
                      <a:endParaRPr lang="ru-RU" sz="1400" u="none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6601" marR="26601" marT="0" marB="0" anchor="b"/>
                </a:tc>
                <a:tc>
                  <a:txBody>
                    <a:bodyPr/>
                    <a:lstStyle/>
                    <a:p>
                      <a:pPr marL="3746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 dirty="0" smtClean="0">
                          <a:effectLst/>
                        </a:rPr>
                        <a:t>23,45</a:t>
                      </a:r>
                      <a:endParaRPr lang="ru-RU" sz="1400" u="none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6601" marR="26601" marT="0" marB="0" anchor="b"/>
                </a:tc>
                <a:tc>
                  <a:txBody>
                    <a:bodyPr/>
                    <a:lstStyle/>
                    <a:p>
                      <a:pPr marL="3746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u="none" dirty="0" smtClean="0">
                          <a:effectLst/>
                        </a:rPr>
                        <a:t>77,6</a:t>
                      </a:r>
                      <a:endParaRPr lang="ru-RU" sz="1400" u="none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6601" marR="26601" marT="0" marB="0" anchor="b"/>
                </a:tc>
                <a:extLst>
                  <a:ext uri="{0D108BD9-81ED-4DB2-BD59-A6C34878D82A}">
                    <a16:rowId xmlns:a16="http://schemas.microsoft.com/office/drawing/2014/main" val="1741095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78111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365</TotalTime>
  <Words>661</Words>
  <Application>Microsoft Office PowerPoint</Application>
  <PresentationFormat>Широкоэкранный</PresentationFormat>
  <Paragraphs>254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5" baseType="lpstr">
      <vt:lpstr>Microsoft YaHei</vt:lpstr>
      <vt:lpstr>SimSun</vt:lpstr>
      <vt:lpstr>Arial</vt:lpstr>
      <vt:lpstr>Calibri</vt:lpstr>
      <vt:lpstr>Century Gothic</vt:lpstr>
      <vt:lpstr>Gulim</vt:lpstr>
      <vt:lpstr>Tahoma</vt:lpstr>
      <vt:lpstr>Times New Roman</vt:lpstr>
      <vt:lpstr>Wingdings</vt:lpstr>
      <vt:lpstr>Wingdings 3</vt:lpstr>
      <vt:lpstr>Ион</vt:lpstr>
      <vt:lpstr>Бизнес-план интернет-магазина  по продаже «умных» помощников для садоводов </vt:lpstr>
      <vt:lpstr>Цель и задачи</vt:lpstr>
      <vt:lpstr>Рынок сбыта </vt:lpstr>
      <vt:lpstr>Данные wordstat Yandex</vt:lpstr>
      <vt:lpstr>Продвижение </vt:lpstr>
      <vt:lpstr>Производственный и организационный план </vt:lpstr>
      <vt:lpstr>Конкуренты </vt:lpstr>
      <vt:lpstr>Источники финансирования </vt:lpstr>
      <vt:lpstr>Презентация PowerPoint</vt:lpstr>
      <vt:lpstr>Планируемые показатели</vt:lpstr>
      <vt:lpstr>Риски</vt:lpstr>
      <vt:lpstr>Мероприятия противодействия рискам</vt:lpstr>
      <vt:lpstr>Финансовые показатели проекта</vt:lpstr>
      <vt:lpstr>Бизнес-план интернет-магазина  по продаже «умных» помощников для садоводов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Бизнес-план интернет-магазина  по продаже «умных» помощников для садоводов </dc:title>
  <dc:creator>Андрей</dc:creator>
  <cp:lastModifiedBy>Глеб Видякин</cp:lastModifiedBy>
  <cp:revision>34</cp:revision>
  <dcterms:created xsi:type="dcterms:W3CDTF">2019-05-22T08:42:02Z</dcterms:created>
  <dcterms:modified xsi:type="dcterms:W3CDTF">2019-05-23T01:31:42Z</dcterms:modified>
</cp:coreProperties>
</file>