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layfair Displ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Italic.fntdata"/><Relationship Id="rId10" Type="http://schemas.openxmlformats.org/officeDocument/2006/relationships/font" Target="fonts/PlayfairDispl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2a5ec4bd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2a5ec4bd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2a5ec4bd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2a5ec4bd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olanacookbook.com/references/basic-transactions.html#how-to-increase-compute-budget-for-a-trans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31475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Smart Contracts Explained</a:t>
            </a:r>
            <a:endParaRPr sz="2400"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989275" y="562825"/>
            <a:ext cx="846900" cy="12273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165125" y="562825"/>
            <a:ext cx="6366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smart contract*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is a program that lives on the blockchain and is executed on the blockchain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*Some blockchains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(e.g., Solana)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may refer to smart contracts using different terminology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18375" y="1833000"/>
            <a:ext cx="236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Autonomous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Accurate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Fast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Secure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Cost-effective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Interruption free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Trustless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780875" y="1332325"/>
            <a:ext cx="51345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Toy example: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Saveliy &amp; Vitaliy bet $10 on tomorrow’s forecast – Vitaliy says it will rain tomorrow, whereas Saveliy says it will not rain.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Saveliy &amp; Vitaliy don’t trust each other, so they must find a third party, C to hold onto the funds prior to settling.</a:t>
            </a:r>
            <a:br>
              <a:rPr lang="en" sz="1200"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latin typeface="Lato"/>
                <a:ea typeface="Lato"/>
                <a:cs typeface="Lato"/>
                <a:sym typeface="Lato"/>
              </a:rPr>
              <a:t>This is a big problem!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 can abscond with the funds.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What if Saveliy doesn’t trust C?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What if C sides with Saveliy even if Vitaliy wins?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5535026" y="3782563"/>
            <a:ext cx="524400" cy="381000"/>
          </a:xfrm>
          <a:prstGeom prst="flowChartAlternate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8227675" y="3782513"/>
            <a:ext cx="524400" cy="381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cxnSp>
        <p:nvCxnSpPr>
          <p:cNvPr id="66" name="Google Shape;66;p13"/>
          <p:cNvCxnSpPr>
            <a:stCxn id="64" idx="3"/>
            <a:endCxn id="67" idx="1"/>
          </p:cNvCxnSpPr>
          <p:nvPr/>
        </p:nvCxnSpPr>
        <p:spPr>
          <a:xfrm>
            <a:off x="6059426" y="3973063"/>
            <a:ext cx="8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65" idx="1"/>
            <a:endCxn id="67" idx="3"/>
          </p:cNvCxnSpPr>
          <p:nvPr/>
        </p:nvCxnSpPr>
        <p:spPr>
          <a:xfrm rot="10800000">
            <a:off x="7405675" y="3973013"/>
            <a:ext cx="8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/>
          <p:nvPr/>
        </p:nvSpPr>
        <p:spPr>
          <a:xfrm>
            <a:off x="6881348" y="3736963"/>
            <a:ext cx="524400" cy="472200"/>
          </a:xfrm>
          <a:prstGeom prst="foldedCorner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989275" y="3353374"/>
            <a:ext cx="434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But what if it actually is simple…</a:t>
            </a:r>
            <a:br>
              <a:rPr lang="en" sz="12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 smart contract accepts $10 USD from Saveliy &amp; Vitaliy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 contract checks the agreed upon source (e.g., NOAA) and based on the result sends the funds to the winner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" name="Google Shape;70;p13"/>
          <p:cNvCxnSpPr>
            <a:stCxn id="64" idx="2"/>
            <a:endCxn id="67" idx="2"/>
          </p:cNvCxnSpPr>
          <p:nvPr/>
        </p:nvCxnSpPr>
        <p:spPr>
          <a:xfrm flipH="1" rot="-5400000">
            <a:off x="6447626" y="3513163"/>
            <a:ext cx="45600" cy="1346400"/>
          </a:xfrm>
          <a:prstGeom prst="bentConnector3">
            <a:avLst>
              <a:gd fmla="val 622204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71" name="Google Shape;71;p13"/>
          <p:cNvCxnSpPr>
            <a:stCxn id="65" idx="2"/>
            <a:endCxn id="67" idx="2"/>
          </p:cNvCxnSpPr>
          <p:nvPr/>
        </p:nvCxnSpPr>
        <p:spPr>
          <a:xfrm rot="5400000">
            <a:off x="7793875" y="3513113"/>
            <a:ext cx="45600" cy="1346400"/>
          </a:xfrm>
          <a:prstGeom prst="bentConnector3">
            <a:avLst>
              <a:gd fmla="val 622314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231475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The Primordial Soup of Smart Contracts</a:t>
            </a:r>
            <a:endParaRPr sz="2400"/>
          </a:p>
        </p:txBody>
      </p:sp>
      <p:sp>
        <p:nvSpPr>
          <p:cNvPr id="77" name="Google Shape;77;p14"/>
          <p:cNvSpPr txBox="1"/>
          <p:nvPr/>
        </p:nvSpPr>
        <p:spPr>
          <a:xfrm>
            <a:off x="900350" y="2362275"/>
            <a:ext cx="35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21900" y="492400"/>
            <a:ext cx="79767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Smart contracts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require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speed,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control, &amp; predictability. We need a language that is up to the task.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Enter </a:t>
            </a:r>
            <a:r>
              <a:rPr lang="en" sz="12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Rust.</a:t>
            </a:r>
            <a:endParaRPr sz="120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Fast and great level of control – in the same league as C and C++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Designed as a Systems Programming language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Currently headed for the linux kernel – the same cannot be said for C++ or other languages. [1] [6]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Type safe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Memory safe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70% of vulnerabilities reported/discovered by MSFT are memory safety issues [2]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i="1" lang="en" sz="1000">
                <a:latin typeface="Lato"/>
                <a:ea typeface="Lato"/>
                <a:cs typeface="Lato"/>
                <a:sym typeface="Lato"/>
              </a:rPr>
              <a:t>Not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the only tech company that has reported similar findings [3]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No undefined behavior!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No bloat, no overhead!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Incredible ecosystem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1st class support for WASM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Small binary size – must have for blockchain!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54050" y="4181550"/>
            <a:ext cx="891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[1] http://harmful.cat-v.org/software/c++/linus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[2] https://msrc-blog.microsoft.com/2019/07/22/why-rust-for-safe-systems-programming/</a:t>
            </a:r>
            <a:br>
              <a:rPr lang="en" sz="800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latin typeface="Lato"/>
                <a:ea typeface="Lato"/>
                <a:cs typeface="Lato"/>
                <a:sym typeface="Lato"/>
              </a:rPr>
              <a:t>[3] https://hacks.mozilla.org/2019/02/rewriting-a-browser-component-in-rust/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[4] https://docs.solana.com/developing/programming-model/runtime#compute-budget</a:t>
            </a:r>
            <a:endParaRPr sz="800">
              <a:solidFill>
                <a:schemeClr val="hlink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[5]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https://solanacookbook.com/references/basic-transactions.html#how-to-increase-compute-budget-for-a-transaction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[6] https://lwn.net/Articles/889924/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721900" y="3404250"/>
            <a:ext cx="79767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Blockchain has limited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compute budget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76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Lato"/>
              <a:buChar char="-"/>
            </a:pPr>
            <a:r>
              <a:rPr lang="en" sz="12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Each transaction (or each instruction) has a set budget which </a:t>
            </a:r>
            <a:r>
              <a:rPr i="1" lang="en" sz="12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cannot</a:t>
            </a:r>
            <a:r>
              <a:rPr lang="en" sz="12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 be exceeded. [4] </a:t>
            </a:r>
            <a:endParaRPr sz="120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Lato"/>
              <a:buChar char="-"/>
            </a:pPr>
            <a:r>
              <a:rPr lang="en" sz="12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Compute budget can be increased, but at significant cost. [5]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