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9" r:id="rId2"/>
    <p:sldId id="324" r:id="rId3"/>
    <p:sldId id="271" r:id="rId4"/>
    <p:sldId id="272" r:id="rId5"/>
    <p:sldId id="325" r:id="rId6"/>
    <p:sldId id="306" r:id="rId7"/>
    <p:sldId id="304" r:id="rId8"/>
    <p:sldId id="307" r:id="rId9"/>
    <p:sldId id="309" r:id="rId10"/>
    <p:sldId id="308" r:id="rId11"/>
    <p:sldId id="310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283" r:id="rId22"/>
    <p:sldId id="322" r:id="rId23"/>
    <p:sldId id="323" r:id="rId24"/>
    <p:sldId id="317" r:id="rId25"/>
    <p:sldId id="294" r:id="rId2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0066"/>
    <a:srgbClr val="46BEFF"/>
    <a:srgbClr val="FFFFFF"/>
    <a:srgbClr val="00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/>
    <p:restoredTop sz="94610"/>
  </p:normalViewPr>
  <p:slideViewPr>
    <p:cSldViewPr snapToGrid="0" snapToObjects="1">
      <p:cViewPr>
        <p:scale>
          <a:sx n="67" d="100"/>
          <a:sy n="67" d="100"/>
        </p:scale>
        <p:origin x="-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7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0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52975" y="4457700"/>
            <a:ext cx="6400800" cy="120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0" i="0" spc="0" baseline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1pPr>
            <a:lvl2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2pPr>
            <a:lvl3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3pPr>
            <a:lvl4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4pPr>
            <a:lvl5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4752975" y="5831851"/>
            <a:ext cx="6400800" cy="36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1pPr>
            <a:lvl2pPr marL="4572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2pPr>
            <a:lvl3pPr marL="9144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5pPr>
          </a:lstStyle>
          <a:p>
            <a:pPr lvl="0"/>
            <a:r>
              <a:rPr lang="es-ES_tradnl" dirty="0" err="1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2952750" y="0"/>
            <a:ext cx="7667625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10620375" y="0"/>
            <a:ext cx="7667625" cy="1028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825874" y="5543550"/>
            <a:ext cx="5921375" cy="321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3795885" y="1825626"/>
            <a:ext cx="5781675" cy="197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4264309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6200" y="855662"/>
            <a:ext cx="13425488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s-ES_tradnl" dirty="0" err="1" smtClean="0"/>
              <a:t>Title</a:t>
            </a:r>
            <a:endParaRPr lang="en-US" dirty="0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1"/>
          </p:nvPr>
        </p:nvSpPr>
        <p:spPr>
          <a:xfrm>
            <a:off x="3886200" y="1704975"/>
            <a:ext cx="13425488" cy="7640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2952750" y="0"/>
            <a:ext cx="1533525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800459" y="4683072"/>
            <a:ext cx="11297653" cy="321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3412211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3795885" y="1825626"/>
            <a:ext cx="10898015" cy="88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 flipV="1">
            <a:off x="3886200" y="4224229"/>
            <a:ext cx="1044000" cy="1308"/>
          </a:xfrm>
          <a:prstGeom prst="line">
            <a:avLst/>
          </a:prstGeom>
          <a:ln w="44450">
            <a:solidFill>
              <a:srgbClr val="46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section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92921" y="4295417"/>
            <a:ext cx="5988387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0" i="0" baseline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Sub section</a:t>
            </a:r>
            <a:endParaRPr lang="en-US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92921" y="5039102"/>
            <a:ext cx="3389313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792711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1583411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00006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792710" y="3145737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8"/>
          </p:nvPr>
        </p:nvSpPr>
        <p:spPr>
          <a:xfrm>
            <a:off x="7272727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10752743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1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14232759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Marcador de texto 18"/>
          <p:cNvSpPr>
            <a:spLocks noGrp="1"/>
          </p:cNvSpPr>
          <p:nvPr>
            <p:ph type="body" sz="quarter" idx="21" hasCustomPrompt="1"/>
          </p:nvPr>
        </p:nvSpPr>
        <p:spPr>
          <a:xfrm>
            <a:off x="7272726" y="3145736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Marcador de texto 18"/>
          <p:cNvSpPr>
            <a:spLocks noGrp="1"/>
          </p:cNvSpPr>
          <p:nvPr>
            <p:ph type="body" sz="quarter" idx="22" hasCustomPrompt="1"/>
          </p:nvPr>
        </p:nvSpPr>
        <p:spPr>
          <a:xfrm>
            <a:off x="10752742" y="3145735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Marcador de texto 18"/>
          <p:cNvSpPr>
            <a:spLocks noGrp="1"/>
          </p:cNvSpPr>
          <p:nvPr>
            <p:ph type="body" sz="quarter" idx="23" hasCustomPrompt="1"/>
          </p:nvPr>
        </p:nvSpPr>
        <p:spPr>
          <a:xfrm>
            <a:off x="14232759" y="3145735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9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4752974" y="3276600"/>
            <a:ext cx="10448925" cy="1206500"/>
          </a:xfrm>
        </p:spPr>
        <p:txBody>
          <a:bodyPr/>
          <a:lstStyle/>
          <a:p>
            <a:pPr fontAlgn="base"/>
            <a:r>
              <a:rPr lang="en-US" b="1" dirty="0" smtClean="0"/>
              <a:t>Marketing </a:t>
            </a:r>
            <a:r>
              <a:rPr lang="en-US" b="1" smtClean="0"/>
              <a:t>Campaign Performance: Malaysia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752975" y="5683250"/>
            <a:ext cx="6400800" cy="366713"/>
          </a:xfrm>
        </p:spPr>
        <p:txBody>
          <a:bodyPr/>
          <a:lstStyle/>
          <a:p>
            <a:r>
              <a:rPr lang="en-US" sz="2000" dirty="0" smtClean="0"/>
              <a:t>Carlos Andrés Pareja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75" y="6636613"/>
            <a:ext cx="5092700" cy="16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for numerical variables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16" y="2076450"/>
            <a:ext cx="9104656" cy="6516688"/>
          </a:xfrm>
        </p:spPr>
      </p:pic>
    </p:spTree>
    <p:extLst>
      <p:ext uri="{BB962C8B-B14F-4D97-AF65-F5344CB8AC3E}">
        <p14:creationId xmlns:p14="http://schemas.microsoft.com/office/powerpoint/2010/main" val="1662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Budget, spend and revenue by channel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865"/>
            <a:ext cx="10800000" cy="7175778"/>
          </a:xfrm>
        </p:spPr>
      </p:pic>
    </p:spTree>
    <p:extLst>
      <p:ext uri="{BB962C8B-B14F-4D97-AF65-F5344CB8AC3E}">
        <p14:creationId xmlns:p14="http://schemas.microsoft.com/office/powerpoint/2010/main" val="16937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2518151"/>
            <a:ext cx="7229474" cy="5250698"/>
          </a:xfrm>
        </p:spPr>
      </p:pic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r>
              <a:rPr lang="en-US" dirty="0" smtClean="0"/>
              <a:t>The news ROI may seem higher at a glance but only 6 campaigns were executed via this channel, whereas the other channels have more than 800 campaigns.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ROI by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Budget, </a:t>
            </a:r>
            <a:r>
              <a:rPr lang="en-US" dirty="0" smtClean="0"/>
              <a:t>spend </a:t>
            </a:r>
            <a:r>
              <a:rPr lang="en-US" dirty="0"/>
              <a:t>and </a:t>
            </a:r>
            <a:r>
              <a:rPr lang="en-US" dirty="0" smtClean="0"/>
              <a:t>revenue </a:t>
            </a:r>
            <a:r>
              <a:rPr lang="en-US" dirty="0"/>
              <a:t>by r</a:t>
            </a:r>
            <a:r>
              <a:rPr lang="en-US" dirty="0" smtClean="0"/>
              <a:t>egion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864"/>
            <a:ext cx="10800000" cy="7175778"/>
          </a:xfrm>
        </p:spPr>
      </p:pic>
    </p:spTree>
    <p:extLst>
      <p:ext uri="{BB962C8B-B14F-4D97-AF65-F5344CB8AC3E}">
        <p14:creationId xmlns:p14="http://schemas.microsoft.com/office/powerpoint/2010/main" val="2007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ROI by region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44" y="1950752"/>
            <a:ext cx="10800000" cy="7800000"/>
          </a:xfrm>
        </p:spPr>
      </p:pic>
    </p:spTree>
    <p:extLst>
      <p:ext uri="{BB962C8B-B14F-4D97-AF65-F5344CB8AC3E}">
        <p14:creationId xmlns:p14="http://schemas.microsoft.com/office/powerpoint/2010/main" val="19667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by region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4" y="2078007"/>
            <a:ext cx="7200000" cy="6965067"/>
          </a:xfrm>
        </p:spPr>
      </p:pic>
    </p:spTree>
    <p:extLst>
      <p:ext uri="{BB962C8B-B14F-4D97-AF65-F5344CB8AC3E}">
        <p14:creationId xmlns:p14="http://schemas.microsoft.com/office/powerpoint/2010/main" val="461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 effectiveness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 effectiveness by region and product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102"/>
            <a:ext cx="10800000" cy="7837055"/>
          </a:xfrm>
        </p:spPr>
      </p:pic>
    </p:spTree>
    <p:extLst>
      <p:ext uri="{BB962C8B-B14F-4D97-AF65-F5344CB8AC3E}">
        <p14:creationId xmlns:p14="http://schemas.microsoft.com/office/powerpoint/2010/main" val="14510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Campaign effectiveness by </a:t>
            </a:r>
            <a:r>
              <a:rPr lang="en-US" dirty="0" smtClean="0"/>
              <a:t>channel and </a:t>
            </a:r>
            <a:r>
              <a:rPr lang="en-US" dirty="0"/>
              <a:t>product</a:t>
            </a:r>
          </a:p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92484"/>
            <a:ext cx="10800000" cy="7760095"/>
          </a:xfrm>
        </p:spPr>
      </p:pic>
    </p:spTree>
    <p:extLst>
      <p:ext uri="{BB962C8B-B14F-4D97-AF65-F5344CB8AC3E}">
        <p14:creationId xmlns:p14="http://schemas.microsoft.com/office/powerpoint/2010/main" val="596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Revenue by </a:t>
            </a:r>
            <a:r>
              <a:rPr lang="en-US" dirty="0"/>
              <a:t>region and </a:t>
            </a:r>
            <a:r>
              <a:rPr lang="en-US" dirty="0" smtClean="0"/>
              <a:t>channel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65052"/>
            <a:ext cx="10800000" cy="7717895"/>
          </a:xfrm>
        </p:spPr>
      </p:pic>
    </p:spTree>
    <p:extLst>
      <p:ext uri="{BB962C8B-B14F-4D97-AF65-F5344CB8AC3E}">
        <p14:creationId xmlns:p14="http://schemas.microsoft.com/office/powerpoint/2010/main" val="19009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3800459" y="4683072"/>
            <a:ext cx="11297653" cy="3317928"/>
          </a:xfrm>
        </p:spPr>
        <p:txBody>
          <a:bodyPr/>
          <a:lstStyle/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Provide an overview of the campaigns from 2023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Find correlation between variables (if any)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See how different variables behave across regions, channels, etc.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Montserrat" charset="0"/>
                <a:ea typeface="Montserrat" charset="0"/>
                <a:cs typeface="Montserrat" charset="0"/>
              </a:rPr>
              <a:t>Identify both opportunities and </a:t>
            </a: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challenges</a:t>
            </a:r>
            <a:endParaRPr lang="en-US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3792710" y="3412211"/>
            <a:ext cx="7384806" cy="606425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3792710" y="977755"/>
            <a:ext cx="2198657" cy="18343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Highest revenue campaigns by start date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63407"/>
            <a:ext cx="13425488" cy="4923773"/>
          </a:xfrm>
        </p:spPr>
      </p:pic>
    </p:spTree>
    <p:extLst>
      <p:ext uri="{BB962C8B-B14F-4D97-AF65-F5344CB8AC3E}">
        <p14:creationId xmlns:p14="http://schemas.microsoft.com/office/powerpoint/2010/main" val="19304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792920" y="4295417"/>
            <a:ext cx="10331293" cy="48895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0" y="5039102"/>
            <a:ext cx="13758479" cy="685800"/>
          </a:xfrm>
        </p:spPr>
        <p:txBody>
          <a:bodyPr/>
          <a:lstStyle/>
          <a:p>
            <a:r>
              <a:rPr lang="en-US" dirty="0" smtClean="0"/>
              <a:t>Conclusion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variables behave similarly across regions, products and channels.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the current amount of data, there’s almost no correlation between the variables.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are a lot of outliers in the data (review what happened in each case)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Something happened in July. It affected impressions, clicks and CTR.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4082508"/>
            <a:ext cx="6400800" cy="2121983"/>
          </a:xfrm>
        </p:spPr>
      </p:pic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3825874" y="5543550"/>
            <a:ext cx="5921375" cy="3695700"/>
          </a:xfrm>
        </p:spPr>
        <p:txBody>
          <a:bodyPr/>
          <a:lstStyle/>
          <a:p>
            <a:r>
              <a:rPr lang="en-US" dirty="0" smtClean="0"/>
              <a:t>Opportunity: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the </a:t>
            </a:r>
            <a:r>
              <a:rPr lang="en-US" dirty="0" smtClean="0"/>
              <a:t>Malaccan territory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Advertise through social media and TV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Fashion and electronics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Months: June – August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Budget</a:t>
            </a:r>
            <a:r>
              <a:rPr lang="en-US" dirty="0"/>
              <a:t>: </a:t>
            </a:r>
            <a:r>
              <a:rPr lang="en-US" dirty="0" smtClean="0"/>
              <a:t>1230550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Duration</a:t>
            </a:r>
            <a:r>
              <a:rPr lang="en-US" dirty="0"/>
              <a:t>: </a:t>
            </a:r>
            <a:r>
              <a:rPr lang="en-US" dirty="0" smtClean="0"/>
              <a:t>203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Average Revenue: </a:t>
            </a:r>
            <a:r>
              <a:rPr lang="en-US" dirty="0" smtClean="0"/>
              <a:t>4526300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ROI</a:t>
            </a:r>
            <a:r>
              <a:rPr lang="en-US" dirty="0"/>
              <a:t>: </a:t>
            </a:r>
            <a:r>
              <a:rPr lang="en-US" dirty="0" smtClean="0"/>
              <a:t>2.52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0155411" y="0"/>
            <a:ext cx="156210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4752974" y="3276600"/>
            <a:ext cx="10448925" cy="1206500"/>
          </a:xfrm>
        </p:spPr>
        <p:txBody>
          <a:bodyPr/>
          <a:lstStyle/>
          <a:p>
            <a:pPr fontAlgn="base"/>
            <a:r>
              <a:rPr lang="en-US" b="1" dirty="0" smtClean="0"/>
              <a:t>Marketing </a:t>
            </a:r>
            <a:r>
              <a:rPr lang="en-US" b="1" smtClean="0"/>
              <a:t>Campaign Performance: Malaysia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752975" y="5683250"/>
            <a:ext cx="6400800" cy="366713"/>
          </a:xfrm>
        </p:spPr>
        <p:txBody>
          <a:bodyPr/>
          <a:lstStyle/>
          <a:p>
            <a:r>
              <a:rPr lang="en-US" sz="2000" dirty="0" smtClean="0"/>
              <a:t>Carlos Andrés Pareja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75" y="6636613"/>
            <a:ext cx="5092700" cy="16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contenido 1"/>
          <p:cNvSpPr>
            <a:spLocks noGrp="1"/>
          </p:cNvSpPr>
          <p:nvPr>
            <p:ph sz="quarter" idx="10"/>
          </p:nvPr>
        </p:nvSpPr>
        <p:spPr>
          <a:xfrm>
            <a:off x="10150111" y="2669552"/>
            <a:ext cx="7667625" cy="472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3800459" y="4683072"/>
            <a:ext cx="11297653" cy="3317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Dataset contains the following campaign information: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5000 campaigns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Year 2023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Montserrat" charset="0"/>
                <a:ea typeface="Montserrat" charset="0"/>
                <a:cs typeface="Montserrat" charset="0"/>
              </a:rPr>
              <a:t>Regions: Kuala </a:t>
            </a: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Lumpur, Sarawak, Penang, Johor, Sabah, Malacca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Covers different channels and product categories</a:t>
            </a:r>
            <a:endParaRPr lang="en-US" sz="24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3792710" y="3412211"/>
            <a:ext cx="7384806" cy="606425"/>
          </a:xfrm>
        </p:spPr>
        <p:txBody>
          <a:bodyPr/>
          <a:lstStyle/>
          <a:p>
            <a:r>
              <a:rPr lang="en-US" dirty="0" smtClean="0"/>
              <a:t>Campaign Data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3792710" y="977755"/>
            <a:ext cx="2198657" cy="18343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Channels, products and regions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502932" y="4151443"/>
            <a:ext cx="2952033" cy="452472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Kuala Lumpur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Sarawak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Sabah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Penang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Johor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Malacca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3792710" y="1583411"/>
            <a:ext cx="7675390" cy="606425"/>
          </a:xfrm>
        </p:spPr>
        <p:txBody>
          <a:bodyPr/>
          <a:lstStyle/>
          <a:p>
            <a:r>
              <a:rPr lang="en-US" dirty="0" smtClean="0"/>
              <a:t>Regions, products </a:t>
            </a:r>
            <a:r>
              <a:rPr lang="en-US" smtClean="0"/>
              <a:t>and channels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7"/>
          </p:nvPr>
        </p:nvSpPr>
        <p:spPr>
          <a:xfrm>
            <a:off x="5502931" y="3145737"/>
            <a:ext cx="2952033" cy="606425"/>
          </a:xfrm>
        </p:spPr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/>
          </p:nvPr>
        </p:nvSpPr>
        <p:spPr>
          <a:xfrm>
            <a:off x="8982948" y="4151443"/>
            <a:ext cx="2952033" cy="452472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Electronics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Groceries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Health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Automotive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Fashion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12977314" y="4153930"/>
            <a:ext cx="2952033" cy="452472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Billboard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Social Media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Radio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Email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TV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21"/>
          </p:nvPr>
        </p:nvSpPr>
        <p:spPr>
          <a:xfrm>
            <a:off x="8982947" y="3145736"/>
            <a:ext cx="2952033" cy="606425"/>
          </a:xfrm>
        </p:spPr>
        <p:txBody>
          <a:bodyPr/>
          <a:lstStyle/>
          <a:p>
            <a:r>
              <a:rPr lang="en-US" dirty="0" smtClean="0"/>
              <a:t>Product category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2"/>
          </p:nvPr>
        </p:nvSpPr>
        <p:spPr>
          <a:xfrm>
            <a:off x="12977313" y="3148222"/>
            <a:ext cx="2952033" cy="606425"/>
          </a:xfrm>
        </p:spPr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by regions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78006"/>
            <a:ext cx="10800000" cy="6699408"/>
          </a:xfrm>
        </p:spPr>
      </p:pic>
    </p:spTree>
    <p:extLst>
      <p:ext uri="{BB962C8B-B14F-4D97-AF65-F5344CB8AC3E}">
        <p14:creationId xmlns:p14="http://schemas.microsoft.com/office/powerpoint/2010/main" val="6719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76482"/>
            <a:ext cx="10800000" cy="6614201"/>
          </a:xfrm>
        </p:spPr>
      </p:pic>
    </p:spTree>
    <p:extLst>
      <p:ext uri="{BB962C8B-B14F-4D97-AF65-F5344CB8AC3E}">
        <p14:creationId xmlns:p14="http://schemas.microsoft.com/office/powerpoint/2010/main" val="1324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Budget, spend, revenue and ROI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319</Words>
  <Application>Microsoft Macintosh PowerPoint</Application>
  <PresentationFormat>Personalizado</PresentationFormat>
  <Paragraphs>77</Paragraphs>
  <Slides>25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Montserrat</vt:lpstr>
      <vt:lpstr>Montserrat Thin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Andrés Pareja</cp:lastModifiedBy>
  <cp:revision>117</cp:revision>
  <dcterms:created xsi:type="dcterms:W3CDTF">2023-03-06T20:49:43Z</dcterms:created>
  <dcterms:modified xsi:type="dcterms:W3CDTF">2024-11-04T19:38:51Z</dcterms:modified>
</cp:coreProperties>
</file>