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256" r:id="rId2"/>
    <p:sldId id="260" r:id="rId3"/>
    <p:sldId id="284" r:id="rId4"/>
    <p:sldId id="292" r:id="rId5"/>
    <p:sldId id="293" r:id="rId6"/>
    <p:sldId id="286" r:id="rId7"/>
    <p:sldId id="290" r:id="rId8"/>
    <p:sldId id="291" r:id="rId9"/>
    <p:sldId id="295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B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1FB42-FB98-4363-99EB-3578B99245C9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B49B-79B5-4A2F-8A35-254EB6440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0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B49B-79B5-4A2F-8A35-254EB64404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4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96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39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2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8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41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2">
            <a:extLst>
              <a:ext uri="{FF2B5EF4-FFF2-40B4-BE49-F238E27FC236}">
                <a16:creationId xmlns:a16="http://schemas.microsoft.com/office/drawing/2014/main" id="{FF49F5A1-2D54-4311-9E9E-CCB655F2B9FA}"/>
              </a:ext>
            </a:extLst>
          </p:cNvPr>
          <p:cNvSpPr/>
          <p:nvPr userDrawn="1"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D9E9E9-735E-4B37-BE36-F5FC8792E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1673" y="1802916"/>
            <a:ext cx="5112327" cy="3435686"/>
          </a:xfrm>
          <a:custGeom>
            <a:avLst/>
            <a:gdLst>
              <a:gd name="connsiteX0" fmla="*/ 0 w 6816436"/>
              <a:gd name="connsiteY0" fmla="*/ 0 h 3241964"/>
              <a:gd name="connsiteX1" fmla="*/ 6816436 w 6816436"/>
              <a:gd name="connsiteY1" fmla="*/ 0 h 3241964"/>
              <a:gd name="connsiteX2" fmla="*/ 6816436 w 6816436"/>
              <a:gd name="connsiteY2" fmla="*/ 3241964 h 3241964"/>
              <a:gd name="connsiteX3" fmla="*/ 1004719 w 6816436"/>
              <a:gd name="connsiteY3" fmla="*/ 3241964 h 3241964"/>
              <a:gd name="connsiteX4" fmla="*/ 0 w 6816436"/>
              <a:gd name="connsiteY4" fmla="*/ 835137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436" h="3241964">
                <a:moveTo>
                  <a:pt x="0" y="0"/>
                </a:moveTo>
                <a:lnTo>
                  <a:pt x="6816436" y="0"/>
                </a:lnTo>
                <a:lnTo>
                  <a:pt x="6816436" y="3241964"/>
                </a:lnTo>
                <a:lnTo>
                  <a:pt x="1004719" y="3241964"/>
                </a:lnTo>
                <a:lnTo>
                  <a:pt x="0" y="8351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Вставить рисунок                                                                                           и отправить на задний план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3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2613E47-EE21-490C-A99B-8BFD09B77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872" y="399631"/>
            <a:ext cx="8148885" cy="69592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6074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6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3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2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82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64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1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0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2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43BC-0354-4282-BE3E-951BF6CA69A7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2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28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672" y="908720"/>
            <a:ext cx="6480720" cy="2766169"/>
          </a:xfrm>
          <a:noFill/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«База данных Пентагона»</a:t>
            </a:r>
            <a:endParaRPr lang="ru-RU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5902" y="4810796"/>
            <a:ext cx="6400800" cy="1452193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Автор: </a:t>
            </a:r>
            <a:r>
              <a:rPr lang="ru-RU" sz="2400" dirty="0" smtClean="0">
                <a:solidFill>
                  <a:schemeClr val="tx1"/>
                </a:solidFill>
              </a:rPr>
              <a:t>Костенко </a:t>
            </a:r>
            <a:r>
              <a:rPr lang="ru-RU" sz="2400" dirty="0" smtClean="0">
                <a:solidFill>
                  <a:schemeClr val="tx1"/>
                </a:solidFill>
              </a:rPr>
              <a:t>Вячеслав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Курск, 2022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323528" y="4531820"/>
            <a:ext cx="8587970" cy="4930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5536" y="4712568"/>
            <a:ext cx="8417641" cy="1257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112FCAF-875D-4788-9F4B-C1518A52DBC3}"/>
              </a:ext>
            </a:extLst>
          </p:cNvPr>
          <p:cNvSpPr/>
          <p:nvPr/>
        </p:nvSpPr>
        <p:spPr>
          <a:xfrm>
            <a:off x="1348265" y="3014759"/>
            <a:ext cx="6447471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 Semibold" pitchFamily="34" charset="0"/>
              </a:rPr>
              <a:t>СПАСИБО ЗА </a:t>
            </a: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 Semibold" pitchFamily="34" charset="0"/>
              </a:rPr>
              <a:t>ВНИМАНИЕ!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1414636-CE8E-465F-BFEE-0671819A6847}"/>
              </a:ext>
            </a:extLst>
          </p:cNvPr>
          <p:cNvSpPr/>
          <p:nvPr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5C89B9-7A78-479F-9318-CA2484706F89}"/>
              </a:ext>
            </a:extLst>
          </p:cNvPr>
          <p:cNvSpPr/>
          <p:nvPr/>
        </p:nvSpPr>
        <p:spPr>
          <a:xfrm>
            <a:off x="1" y="1802676"/>
            <a:ext cx="4982414" cy="3038475"/>
          </a:xfrm>
          <a:custGeom>
            <a:avLst/>
            <a:gdLst>
              <a:gd name="connsiteX0" fmla="*/ 0 w 6643219"/>
              <a:gd name="connsiteY0" fmla="*/ 0 h 2821648"/>
              <a:gd name="connsiteX1" fmla="*/ 5465335 w 6643219"/>
              <a:gd name="connsiteY1" fmla="*/ 0 h 2821648"/>
              <a:gd name="connsiteX2" fmla="*/ 6643219 w 6643219"/>
              <a:gd name="connsiteY2" fmla="*/ 2821648 h 2821648"/>
              <a:gd name="connsiteX3" fmla="*/ 0 w 6643219"/>
              <a:gd name="connsiteY3" fmla="*/ 2821648 h 2821648"/>
              <a:gd name="connsiteX4" fmla="*/ 0 w 6643219"/>
              <a:gd name="connsiteY4" fmla="*/ 0 h 2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3219" h="2821648">
                <a:moveTo>
                  <a:pt x="0" y="0"/>
                </a:moveTo>
                <a:lnTo>
                  <a:pt x="5465335" y="0"/>
                </a:lnTo>
                <a:lnTo>
                  <a:pt x="6643219" y="2821648"/>
                </a:lnTo>
                <a:lnTo>
                  <a:pt x="0" y="2821648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BA77E3E-F038-4820-B2B7-A1DE2AC78C44}"/>
              </a:ext>
            </a:extLst>
          </p:cNvPr>
          <p:cNvSpPr/>
          <p:nvPr/>
        </p:nvSpPr>
        <p:spPr>
          <a:xfrm>
            <a:off x="-27677" y="3185578"/>
            <a:ext cx="4612982" cy="277830"/>
          </a:xfrm>
          <a:custGeom>
            <a:avLst/>
            <a:gdLst>
              <a:gd name="connsiteX0" fmla="*/ 0 w 2198246"/>
              <a:gd name="connsiteY0" fmla="*/ 0 h 252000"/>
              <a:gd name="connsiteX1" fmla="*/ 2198246 w 2198246"/>
              <a:gd name="connsiteY1" fmla="*/ 0 h 252000"/>
              <a:gd name="connsiteX2" fmla="*/ 2198246 w 2198246"/>
              <a:gd name="connsiteY2" fmla="*/ 252000 h 252000"/>
              <a:gd name="connsiteX3" fmla="*/ 0 w 2198246"/>
              <a:gd name="connsiteY3" fmla="*/ 252000 h 252000"/>
              <a:gd name="connsiteX4" fmla="*/ 0 w 2198246"/>
              <a:gd name="connsiteY4" fmla="*/ 0 h 252000"/>
              <a:gd name="connsiteX0" fmla="*/ 0 w 2258536"/>
              <a:gd name="connsiteY0" fmla="*/ 0 h 252000"/>
              <a:gd name="connsiteX1" fmla="*/ 219824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58536"/>
              <a:gd name="connsiteY0" fmla="*/ 0 h 252000"/>
              <a:gd name="connsiteX1" fmla="*/ 213795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43463"/>
              <a:gd name="connsiteY0" fmla="*/ 0 h 252000"/>
              <a:gd name="connsiteX1" fmla="*/ 2137956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38480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6350 h 258350"/>
              <a:gd name="connsiteX1" fmla="*/ 2148005 w 2243463"/>
              <a:gd name="connsiteY1" fmla="*/ 0 h 258350"/>
              <a:gd name="connsiteX2" fmla="*/ 2243463 w 2243463"/>
              <a:gd name="connsiteY2" fmla="*/ 248302 h 258350"/>
              <a:gd name="connsiteX3" fmla="*/ 0 w 2243463"/>
              <a:gd name="connsiteY3" fmla="*/ 258350 h 258350"/>
              <a:gd name="connsiteX4" fmla="*/ 0 w 2243463"/>
              <a:gd name="connsiteY4" fmla="*/ 6350 h 258350"/>
              <a:gd name="connsiteX0" fmla="*/ 0 w 2284524"/>
              <a:gd name="connsiteY0" fmla="*/ 6350 h 258350"/>
              <a:gd name="connsiteX1" fmla="*/ 2148005 w 2284524"/>
              <a:gd name="connsiteY1" fmla="*/ 0 h 258350"/>
              <a:gd name="connsiteX2" fmla="*/ 2284524 w 2284524"/>
              <a:gd name="connsiteY2" fmla="*/ 248302 h 258350"/>
              <a:gd name="connsiteX3" fmla="*/ 0 w 2284524"/>
              <a:gd name="connsiteY3" fmla="*/ 258350 h 258350"/>
              <a:gd name="connsiteX4" fmla="*/ 0 w 2284524"/>
              <a:gd name="connsiteY4" fmla="*/ 6350 h 258350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183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19547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75322"/>
              <a:gd name="connsiteY0" fmla="*/ 9881 h 261881"/>
              <a:gd name="connsiteX1" fmla="*/ 2119547 w 2275322"/>
              <a:gd name="connsiteY1" fmla="*/ 0 h 261881"/>
              <a:gd name="connsiteX2" fmla="*/ 2275322 w 2275322"/>
              <a:gd name="connsiteY2" fmla="*/ 255363 h 261881"/>
              <a:gd name="connsiteX3" fmla="*/ 0 w 2275322"/>
              <a:gd name="connsiteY3" fmla="*/ 261881 h 261881"/>
              <a:gd name="connsiteX4" fmla="*/ 0 w 2275322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5363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2384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25830 h 277830"/>
              <a:gd name="connsiteX1" fmla="*/ 2225225 w 2266120"/>
              <a:gd name="connsiteY1" fmla="*/ 0 h 277830"/>
              <a:gd name="connsiteX2" fmla="*/ 2266120 w 2266120"/>
              <a:gd name="connsiteY2" fmla="*/ 268333 h 277830"/>
              <a:gd name="connsiteX3" fmla="*/ 0 w 2266120"/>
              <a:gd name="connsiteY3" fmla="*/ 277830 h 277830"/>
              <a:gd name="connsiteX4" fmla="*/ 0 w 2266120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4148"/>
              <a:gd name="connsiteY0" fmla="*/ 25830 h 277830"/>
              <a:gd name="connsiteX1" fmla="*/ 22252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  <a:gd name="connsiteX0" fmla="*/ 0 w 2264148"/>
              <a:gd name="connsiteY0" fmla="*/ 25830 h 277830"/>
              <a:gd name="connsiteX1" fmla="*/ 22265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148" h="277830">
                <a:moveTo>
                  <a:pt x="0" y="25830"/>
                </a:moveTo>
                <a:lnTo>
                  <a:pt x="2226525" y="0"/>
                </a:lnTo>
                <a:lnTo>
                  <a:pt x="2264148" y="268333"/>
                </a:lnTo>
                <a:lnTo>
                  <a:pt x="0" y="277830"/>
                </a:lnTo>
                <a:lnTo>
                  <a:pt x="0" y="25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CB68E3-4E63-4297-A336-9092EF25B0A2}"/>
              </a:ext>
            </a:extLst>
          </p:cNvPr>
          <p:cNvSpPr/>
          <p:nvPr/>
        </p:nvSpPr>
        <p:spPr>
          <a:xfrm>
            <a:off x="529046" y="3023397"/>
            <a:ext cx="3572692" cy="1077218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3200" b="1" dirty="0" smtClean="0"/>
              <a:t>ТЕХНИЧЕСКОЕ </a:t>
            </a:r>
            <a:r>
              <a:rPr lang="ru-RU" sz="3200" b="1" dirty="0" smtClean="0"/>
              <a:t>ЗАДАНИЕ</a:t>
            </a:r>
            <a:endParaRPr lang="ru-RU" sz="3200" b="1" dirty="0" smtClean="0"/>
          </a:p>
        </p:txBody>
      </p:sp>
      <p:pic>
        <p:nvPicPr>
          <p:cNvPr id="8" name="Picture 2" descr="Как сделать простое техническое задание и не потерять деньги и нервы / Хаб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5"/>
          <a:stretch/>
        </p:blipFill>
        <p:spPr bwMode="auto">
          <a:xfrm>
            <a:off x="4663577" y="1700808"/>
            <a:ext cx="4444927" cy="39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709"/>
            <a:ext cx="7776864" cy="2980735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1331640" y="335699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создать </a:t>
            </a:r>
            <a:r>
              <a:rPr lang="ru-RU" sz="2800" b="1" dirty="0" smtClean="0"/>
              <a:t>веб-приложение 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для просмотра вооружений и информации о 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них </a:t>
            </a:r>
            <a:r>
              <a:rPr lang="ru-RU" sz="2800" b="1" dirty="0"/>
              <a:t>с</a:t>
            </a:r>
            <a:r>
              <a:rPr lang="ru-RU" sz="2800" b="1" dirty="0" smtClean="0"/>
              <a:t> </a:t>
            </a:r>
            <a:r>
              <a:rPr lang="ru-RU" sz="2800" b="1" dirty="0" smtClean="0"/>
              <a:t>базой данных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5734" y="1568986"/>
            <a:ext cx="5798594" cy="707886"/>
          </a:xfrm>
          <a:prstGeom prst="rect">
            <a:avLst/>
          </a:prstGeom>
          <a:solidFill>
            <a:srgbClr val="0080B6"/>
          </a:solidFill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9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67544" y="1556792"/>
            <a:ext cx="8142734" cy="602328"/>
            <a:chOff x="605731" y="1242498"/>
            <a:chExt cx="8142734" cy="602328"/>
          </a:xfrm>
        </p:grpSpPr>
        <p:sp>
          <p:nvSpPr>
            <p:cNvPr id="81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/>
                <a:t>Авторизацию пользователя</a:t>
              </a:r>
              <a:endParaRPr lang="ru-RU" dirty="0"/>
            </a:p>
          </p:txBody>
        </p:sp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748464" cy="695924"/>
          </a:xfrm>
        </p:spPr>
        <p:txBody>
          <a:bodyPr>
            <a:normAutofit fontScale="90000"/>
          </a:bodyPr>
          <a:lstStyle/>
          <a:p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dirty="0" smtClean="0"/>
              <a:t>Необходимо реализовать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67543" y="2303134"/>
            <a:ext cx="8142734" cy="602328"/>
            <a:chOff x="605731" y="1242498"/>
            <a:chExt cx="8142734" cy="602328"/>
          </a:xfrm>
        </p:grpSpPr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Два режима </a:t>
              </a:r>
              <a:r>
                <a:rPr lang="ru-RU" dirty="0" smtClean="0"/>
                <a:t>работы.</a:t>
              </a:r>
              <a:endParaRPr lang="ru-RU" dirty="0"/>
            </a:p>
          </p:txBody>
        </p:sp>
        <p:sp>
          <p:nvSpPr>
            <p:cNvPr id="40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473373" y="3068958"/>
            <a:ext cx="8142734" cy="602328"/>
            <a:chOff x="605731" y="1242498"/>
            <a:chExt cx="8142734" cy="602328"/>
          </a:xfrm>
        </p:grpSpPr>
        <p:sp>
          <p:nvSpPr>
            <p:cNvPr id="48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Редактирование выбранного вооружения.</a:t>
              </a:r>
              <a:endParaRPr lang="ru-RU" dirty="0"/>
            </a:p>
          </p:txBody>
        </p:sp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73373" y="3815302"/>
            <a:ext cx="8142734" cy="602328"/>
            <a:chOff x="605731" y="1242498"/>
            <a:chExt cx="8142734" cy="602328"/>
          </a:xfrm>
        </p:grpSpPr>
        <p:sp>
          <p:nvSpPr>
            <p:cNvPr id="57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Просмотр детальной информации </a:t>
              </a:r>
              <a:r>
                <a:rPr lang="ru-RU" dirty="0" smtClean="0"/>
                <a:t>о </a:t>
              </a:r>
              <a:r>
                <a:rPr lang="ru-RU" dirty="0"/>
                <a:t>вооружении</a:t>
              </a:r>
              <a:endParaRPr lang="ru-RU" dirty="0"/>
            </a:p>
          </p:txBody>
        </p:sp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473373" y="4581126"/>
            <a:ext cx="8142734" cy="602328"/>
            <a:chOff x="605731" y="1242498"/>
            <a:chExt cx="8142734" cy="602328"/>
          </a:xfrm>
        </p:grpSpPr>
        <p:sp>
          <p:nvSpPr>
            <p:cNvPr id="66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/>
                <a:t>Добавление новых вооружений.</a:t>
              </a:r>
              <a:endParaRPr lang="ru-RU" dirty="0"/>
            </a:p>
          </p:txBody>
        </p:sp>
        <p:sp>
          <p:nvSpPr>
            <p:cNvPr id="74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73373" y="5301206"/>
            <a:ext cx="8142734" cy="602328"/>
            <a:chOff x="605731" y="1242498"/>
            <a:chExt cx="8142734" cy="602328"/>
          </a:xfrm>
        </p:grpSpPr>
        <p:sp>
          <p:nvSpPr>
            <p:cNvPr id="76" name="Rounded Rectangle 2">
              <a:extLst>
                <a:ext uri="{FF2B5EF4-FFF2-40B4-BE49-F238E27FC236}">
                  <a16:creationId xmlns:a16="http://schemas.microsoft.com/office/drawing/2014/main" id="{E6FAF292-9DC0-4002-845A-E9F7D91FB8D8}"/>
                </a:ext>
              </a:extLst>
            </p:cNvPr>
            <p:cNvSpPr/>
            <p:nvPr/>
          </p:nvSpPr>
          <p:spPr>
            <a:xfrm rot="16200000">
              <a:off x="4415045" y="-2488597"/>
              <a:ext cx="602326" cy="8064515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16204CDE-2BEF-4E08-B1C2-06C2FCE1DCD6}"/>
                </a:ext>
              </a:extLst>
            </p:cNvPr>
            <p:cNvSpPr/>
            <p:nvPr/>
          </p:nvSpPr>
          <p:spPr>
            <a:xfrm rot="16200000">
              <a:off x="580966" y="1267265"/>
              <a:ext cx="602326" cy="552796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4E8FE20-4936-4900-9215-A748374B466E}"/>
                </a:ext>
              </a:extLst>
            </p:cNvPr>
            <p:cNvSpPr txBox="1"/>
            <p:nvPr/>
          </p:nvSpPr>
          <p:spPr>
            <a:xfrm>
              <a:off x="1386811" y="1372001"/>
              <a:ext cx="6426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Удаление выбранных вооружений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sp>
          <p:nvSpPr>
            <p:cNvPr id="79" name="Text Placeholder 12">
              <a:extLst>
                <a:ext uri="{FF2B5EF4-FFF2-40B4-BE49-F238E27FC236}">
                  <a16:creationId xmlns:a16="http://schemas.microsoft.com/office/drawing/2014/main" id="{1ABAFA33-BC33-478E-9AA0-E61146837E77}"/>
                </a:ext>
              </a:extLst>
            </p:cNvPr>
            <p:cNvSpPr txBox="1">
              <a:spLocks/>
            </p:cNvSpPr>
            <p:nvPr/>
          </p:nvSpPr>
          <p:spPr>
            <a:xfrm>
              <a:off x="683568" y="1340768"/>
              <a:ext cx="390410" cy="35325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4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4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9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">
            <a:extLst>
              <a:ext uri="{FF2B5EF4-FFF2-40B4-BE49-F238E27FC236}">
                <a16:creationId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9" y="836712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ИСПОЛЬЗОВАННЫЕ СРЕДСТВА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55268" y="2192124"/>
            <a:ext cx="1701874" cy="3494560"/>
            <a:chOff x="427276" y="2192124"/>
            <a:chExt cx="1701874" cy="3494560"/>
          </a:xfrm>
        </p:grpSpPr>
        <p:sp>
          <p:nvSpPr>
            <p:cNvPr id="34" name="Snip Single Corner Rectangle 3">
              <a:extLst>
                <a:ext uri="{FF2B5EF4-FFF2-40B4-BE49-F238E27FC236}">
                  <a16:creationId xmlns:a16="http://schemas.microsoft.com/office/drawing/2014/main" id="{62FFA9DA-F5BA-4E1E-9D84-0977BF971FC3}"/>
                </a:ext>
              </a:extLst>
            </p:cNvPr>
            <p:cNvSpPr/>
            <p:nvPr/>
          </p:nvSpPr>
          <p:spPr>
            <a:xfrm>
              <a:off x="427276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FD25C5-5099-42C6-9898-200C22FC91C7}"/>
                </a:ext>
              </a:extLst>
            </p:cNvPr>
            <p:cNvSpPr txBox="1"/>
            <p:nvPr/>
          </p:nvSpPr>
          <p:spPr>
            <a:xfrm>
              <a:off x="427276" y="2576517"/>
              <a:ext cx="1692000" cy="492443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 defTabSz="179388"/>
              <a:r>
                <a:rPr lang="ru-RU" sz="13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Язык программирования</a:t>
              </a:r>
              <a:endParaRPr lang="en-US" sz="13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57D1BD-646B-4767-BCAB-0E8BF64785BF}"/>
                </a:ext>
              </a:extLst>
            </p:cNvPr>
            <p:cNvSpPr txBox="1"/>
            <p:nvPr/>
          </p:nvSpPr>
          <p:spPr>
            <a:xfrm>
              <a:off x="454743" y="4365104"/>
              <a:ext cx="164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Arial" pitchFamily="34" charset="0"/>
                  <a:ea typeface="Open Sans" panose="020B0606030504020204" pitchFamily="34" charset="0"/>
                  <a:cs typeface="Arial" pitchFamily="34" charset="0"/>
                </a:rPr>
                <a:t>Python</a:t>
              </a:r>
              <a:endParaRPr lang="en-US" sz="2800" b="1" dirty="0">
                <a:solidFill>
                  <a:schemeClr val="accent1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pic>
          <p:nvPicPr>
            <p:cNvPr id="5122" name="Picture 2" descr="C:\Users\vlad\Downloads\Pyth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27" y="3119929"/>
              <a:ext cx="993614" cy="993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4598318" y="2199373"/>
            <a:ext cx="1701874" cy="3494560"/>
            <a:chOff x="4618948" y="2199373"/>
            <a:chExt cx="1701874" cy="3494560"/>
          </a:xfrm>
        </p:grpSpPr>
        <p:sp>
          <p:nvSpPr>
            <p:cNvPr id="44" name="Snip Single Corner Rectangle 35">
              <a:extLst>
                <a:ext uri="{FF2B5EF4-FFF2-40B4-BE49-F238E27FC236}">
                  <a16:creationId xmlns:a16="http://schemas.microsoft.com/office/drawing/2014/main" id="{0BD99000-4599-4ABD-8C32-D56516DCD5C3}"/>
                </a:ext>
              </a:extLst>
            </p:cNvPr>
            <p:cNvSpPr/>
            <p:nvPr/>
          </p:nvSpPr>
          <p:spPr>
            <a:xfrm>
              <a:off x="4618948" y="2199373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4"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2AB65B50-6C6E-4EDD-979A-225C30EE87B0}"/>
                </a:ext>
              </a:extLst>
            </p:cNvPr>
            <p:cNvSpPr/>
            <p:nvPr/>
          </p:nvSpPr>
          <p:spPr>
            <a:xfrm>
              <a:off x="4618948" y="2515893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C2B45F-931B-45D0-911C-814D3C70E172}"/>
                </a:ext>
              </a:extLst>
            </p:cNvPr>
            <p:cNvSpPr txBox="1"/>
            <p:nvPr/>
          </p:nvSpPr>
          <p:spPr>
            <a:xfrm>
              <a:off x="4829659" y="2586390"/>
              <a:ext cx="130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Библиотека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43FE52-062D-4FDF-978B-D7797056C4B7}"/>
                </a:ext>
              </a:extLst>
            </p:cNvPr>
            <p:cNvSpPr txBox="1"/>
            <p:nvPr/>
          </p:nvSpPr>
          <p:spPr>
            <a:xfrm>
              <a:off x="4618948" y="4536409"/>
              <a:ext cx="164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4"/>
                  </a:solidFill>
                  <a:latin typeface="Arial" pitchFamily="34" charset="0"/>
                  <a:ea typeface="Open Sans" panose="020B0606030504020204" pitchFamily="34" charset="0"/>
                  <a:cs typeface="Arial" pitchFamily="34" charset="0"/>
                </a:rPr>
                <a:t>sqlite3</a:t>
              </a:r>
              <a:endParaRPr lang="en-US" sz="2800" b="1" dirty="0">
                <a:solidFill>
                  <a:schemeClr val="accent4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pic>
          <p:nvPicPr>
            <p:cNvPr id="4" name="Рисунок 3" descr="Круговая диаграмма">
              <a:extLst>
                <a:ext uri="{FF2B5EF4-FFF2-40B4-BE49-F238E27FC236}">
                  <a16:creationId xmlns:a16="http://schemas.microsoft.com/office/drawing/2014/main" id="{5F124D83-D86D-4920-8E1A-0D7AFE0AB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180118" y="3188138"/>
              <a:ext cx="693193" cy="636225"/>
            </a:xfrm>
            <a:prstGeom prst="rect">
              <a:avLst/>
            </a:prstGeom>
          </p:spPr>
        </p:pic>
        <p:pic>
          <p:nvPicPr>
            <p:cNvPr id="5136" name="Picture 16" descr="https://miro.medium.com/max/1000/0*DXbRQtXOJYHMmJi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979" y="3158576"/>
              <a:ext cx="941470" cy="94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Группа 1"/>
          <p:cNvGrpSpPr/>
          <p:nvPr/>
        </p:nvGrpSpPr>
        <p:grpSpPr>
          <a:xfrm>
            <a:off x="6735074" y="2199373"/>
            <a:ext cx="1944216" cy="3494560"/>
            <a:chOff x="2623290" y="2192124"/>
            <a:chExt cx="1944216" cy="34945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745936-946A-4B68-A3C9-3D0723F83FD0}"/>
                </a:ext>
              </a:extLst>
            </p:cNvPr>
            <p:cNvSpPr txBox="1"/>
            <p:nvPr/>
          </p:nvSpPr>
          <p:spPr>
            <a:xfrm>
              <a:off x="2716792" y="2671048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Perfect Concept</a:t>
              </a:r>
            </a:p>
          </p:txBody>
        </p:sp>
        <p:sp>
          <p:nvSpPr>
            <p:cNvPr id="38" name="Snip Single Corner Rectangle 11">
              <a:extLst>
                <a:ext uri="{FF2B5EF4-FFF2-40B4-BE49-F238E27FC236}">
                  <a16:creationId xmlns:a16="http://schemas.microsoft.com/office/drawing/2014/main" id="{543495E1-B7DB-425E-BFF5-886F9F092BFE}"/>
                </a:ext>
              </a:extLst>
            </p:cNvPr>
            <p:cNvSpPr/>
            <p:nvPr/>
          </p:nvSpPr>
          <p:spPr>
            <a:xfrm>
              <a:off x="2734879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473F1A32-16EE-4B5E-9ABD-FF49B6678BCD}"/>
                </a:ext>
              </a:extLst>
            </p:cNvPr>
            <p:cNvSpPr/>
            <p:nvPr/>
          </p:nvSpPr>
          <p:spPr>
            <a:xfrm>
              <a:off x="2734879" y="2508644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1BA5CC-261B-4761-BECD-9051E6C4984F}"/>
                </a:ext>
              </a:extLst>
            </p:cNvPr>
            <p:cNvSpPr txBox="1"/>
            <p:nvPr/>
          </p:nvSpPr>
          <p:spPr>
            <a:xfrm>
              <a:off x="2751391" y="4468200"/>
              <a:ext cx="164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2"/>
                  </a:solidFill>
                  <a:latin typeface="Arial" pitchFamily="34" charset="0"/>
                  <a:ea typeface="Open Sans" panose="020B0606030504020204" pitchFamily="34" charset="0"/>
                  <a:cs typeface="Arial" pitchFamily="34" charset="0"/>
                </a:rPr>
                <a:t>SQL</a:t>
              </a:r>
              <a:endParaRPr lang="en-US" sz="1600" b="1" dirty="0">
                <a:solidFill>
                  <a:schemeClr val="accent2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  <p:pic>
          <p:nvPicPr>
            <p:cNvPr id="5124" name="Picture 4" descr="https://kursovik.com/pic/totalmdf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3112619"/>
              <a:ext cx="841970" cy="883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FD25C5-5099-42C6-9898-200C22FC91C7}"/>
                </a:ext>
              </a:extLst>
            </p:cNvPr>
            <p:cNvSpPr txBox="1"/>
            <p:nvPr/>
          </p:nvSpPr>
          <p:spPr>
            <a:xfrm>
              <a:off x="2623290" y="2455604"/>
              <a:ext cx="1944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79388"/>
              <a:r>
                <a:rPr lang="ru-RU" sz="15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Язык для </a:t>
              </a:r>
            </a:p>
            <a:p>
              <a:pPr algn="ctr" defTabSz="179388"/>
              <a:r>
                <a:rPr lang="ru-RU" sz="15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работы с БД</a:t>
              </a:r>
              <a:endParaRPr lang="en-US" sz="15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411760" y="2192124"/>
            <a:ext cx="1701874" cy="3494560"/>
            <a:chOff x="4682442" y="2192124"/>
            <a:chExt cx="1701874" cy="3494560"/>
          </a:xfrm>
        </p:grpSpPr>
        <p:sp>
          <p:nvSpPr>
            <p:cNvPr id="41" name="Snip Single Corner Rectangle 27">
              <a:extLst>
                <a:ext uri="{FF2B5EF4-FFF2-40B4-BE49-F238E27FC236}">
                  <a16:creationId xmlns:a16="http://schemas.microsoft.com/office/drawing/2014/main" id="{062BAB97-95A6-4E27-9A57-4767002B9B4B}"/>
                </a:ext>
              </a:extLst>
            </p:cNvPr>
            <p:cNvSpPr/>
            <p:nvPr/>
          </p:nvSpPr>
          <p:spPr>
            <a:xfrm>
              <a:off x="4682442" y="2192124"/>
              <a:ext cx="1701874" cy="3494560"/>
            </a:xfrm>
            <a:prstGeom prst="snip1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  <a:alpha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3B38A2A-91E0-4B59-AF95-33E34F13B448}"/>
                </a:ext>
              </a:extLst>
            </p:cNvPr>
            <p:cNvSpPr/>
            <p:nvPr/>
          </p:nvSpPr>
          <p:spPr>
            <a:xfrm>
              <a:off x="4682442" y="2515892"/>
              <a:ext cx="1692000" cy="493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37932D-77D6-44DC-B5D4-687ED833599A}"/>
                </a:ext>
              </a:extLst>
            </p:cNvPr>
            <p:cNvSpPr txBox="1"/>
            <p:nvPr/>
          </p:nvSpPr>
          <p:spPr>
            <a:xfrm>
              <a:off x="4892972" y="2564904"/>
              <a:ext cx="1301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Arial" pitchFamily="34" charset="0"/>
                  <a:ea typeface="Roboto" panose="02000000000000000000" pitchFamily="2" charset="0"/>
                  <a:cs typeface="Arial" pitchFamily="34" charset="0"/>
                </a:rPr>
                <a:t>Библиотека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A6FAC7-0EAA-4EE9-8A01-C3B39D4005B6}"/>
                </a:ext>
              </a:extLst>
            </p:cNvPr>
            <p:cNvSpPr txBox="1"/>
            <p:nvPr/>
          </p:nvSpPr>
          <p:spPr>
            <a:xfrm>
              <a:off x="4720503" y="4468200"/>
              <a:ext cx="164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ea typeface="Open Sans" panose="020B0606030504020204" pitchFamily="34" charset="0"/>
                  <a:cs typeface="Arial" pitchFamily="34" charset="0"/>
                </a:rPr>
                <a:t>flask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 descr="Flask (веб-фреймворк) — В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33" y="3392265"/>
            <a:ext cx="1396951" cy="5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7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2">
            <a:extLst>
              <a:ext uri="{FF2B5EF4-FFF2-40B4-BE49-F238E27FC236}">
                <a16:creationId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3716" y="1196752"/>
            <a:ext cx="7933196" cy="48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СТАРТОВОЕ ОКНО ПРИЛОЖЕНИЯ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7488831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601217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Внешний вид формы просмотра вооружения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1" y="1628800"/>
            <a:ext cx="6768752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096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Внешний вид формы добавления/редактирования вооружения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1" y="1772816"/>
            <a:ext cx="6984776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90</Words>
  <Application>Microsoft Office PowerPoint</Application>
  <PresentationFormat>Экран (4:3)</PresentationFormat>
  <Paragraphs>36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HY그래픽M</vt:lpstr>
      <vt:lpstr>Open Sans</vt:lpstr>
      <vt:lpstr>Roboto</vt:lpstr>
      <vt:lpstr>Segoe UI Semibold</vt:lpstr>
      <vt:lpstr>Times New Roman</vt:lpstr>
      <vt:lpstr>Trebuchet MS</vt:lpstr>
      <vt:lpstr>Wingdings 3</vt:lpstr>
      <vt:lpstr>Аспект</vt:lpstr>
      <vt:lpstr>ПРОЕКТ  «База данных Пентагона»</vt:lpstr>
      <vt:lpstr>Презентация PowerPoint</vt:lpstr>
      <vt:lpstr>Презентация PowerPoint</vt:lpstr>
      <vt:lpstr> Необходимо реализовать</vt:lpstr>
      <vt:lpstr>ИСПОЛЬЗОВАННЫЕ СРЕДСТВА</vt:lpstr>
      <vt:lpstr>СТРУКТУРА БАЗЫ</vt:lpstr>
      <vt:lpstr>СТАРТОВОЕ ОКНО ПРИЛОЖЕНИЯ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Барановская</dc:creator>
  <cp:lastModifiedBy>ВВВ</cp:lastModifiedBy>
  <cp:revision>55</cp:revision>
  <dcterms:created xsi:type="dcterms:W3CDTF">2021-01-25T11:57:17Z</dcterms:created>
  <dcterms:modified xsi:type="dcterms:W3CDTF">2022-04-29T19:32:32Z</dcterms:modified>
</cp:coreProperties>
</file>