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84" r:id="rId4"/>
    <p:sldId id="292" r:id="rId5"/>
    <p:sldId id="293" r:id="rId6"/>
    <p:sldId id="261" r:id="rId7"/>
    <p:sldId id="286" r:id="rId8"/>
    <p:sldId id="294" r:id="rId9"/>
    <p:sldId id="290" r:id="rId10"/>
    <p:sldId id="291" r:id="rId11"/>
    <p:sldId id="295" r:id="rId12"/>
    <p:sldId id="28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B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1FB42-FB98-4363-99EB-3578B99245C9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DB49B-79B5-4A2F-8A35-254EB6440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20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B49B-79B5-4A2F-8A35-254EB64404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7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B49B-79B5-4A2F-8A35-254EB644042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8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2613E47-EE21-490C-A99B-8BFD09B773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872" y="399631"/>
            <a:ext cx="8148885" cy="69592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01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2">
            <a:extLst>
              <a:ext uri="{FF2B5EF4-FFF2-40B4-BE49-F238E27FC236}">
                <a16:creationId xmlns:a16="http://schemas.microsoft.com/office/drawing/2014/main" id="{FF49F5A1-2D54-4311-9E9E-CCB655F2B9FA}"/>
              </a:ext>
            </a:extLst>
          </p:cNvPr>
          <p:cNvSpPr/>
          <p:nvPr userDrawn="1"/>
        </p:nvSpPr>
        <p:spPr>
          <a:xfrm>
            <a:off x="4653618" y="4818046"/>
            <a:ext cx="330349" cy="420317"/>
          </a:xfrm>
          <a:custGeom>
            <a:avLst/>
            <a:gdLst>
              <a:gd name="connsiteX0" fmla="*/ 0 w 435703"/>
              <a:gd name="connsiteY0" fmla="*/ 0 h 420317"/>
              <a:gd name="connsiteX1" fmla="*/ 435703 w 435703"/>
              <a:gd name="connsiteY1" fmla="*/ 0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35703"/>
              <a:gd name="connsiteY0" fmla="*/ 0 h 420317"/>
              <a:gd name="connsiteX1" fmla="*/ 435703 w 435703"/>
              <a:gd name="connsiteY1" fmla="*/ 14288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40465"/>
              <a:gd name="connsiteY0" fmla="*/ 0 h 420317"/>
              <a:gd name="connsiteX1" fmla="*/ 440465 w 440465"/>
              <a:gd name="connsiteY1" fmla="*/ 19051 h 420317"/>
              <a:gd name="connsiteX2" fmla="*/ 176733 w 440465"/>
              <a:gd name="connsiteY2" fmla="*/ 420317 h 420317"/>
              <a:gd name="connsiteX3" fmla="*/ 175459 w 440465"/>
              <a:gd name="connsiteY3" fmla="*/ 420317 h 420317"/>
              <a:gd name="connsiteX4" fmla="*/ 0 w 440465"/>
              <a:gd name="connsiteY4" fmla="*/ 0 h 42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465" h="420317">
                <a:moveTo>
                  <a:pt x="0" y="0"/>
                </a:moveTo>
                <a:lnTo>
                  <a:pt x="440465" y="19051"/>
                </a:lnTo>
                <a:lnTo>
                  <a:pt x="176733" y="420317"/>
                </a:lnTo>
                <a:lnTo>
                  <a:pt x="175459" y="4203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D9E9E9-735E-4B37-BE36-F5FC8792E6C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31673" y="1802916"/>
            <a:ext cx="5112327" cy="3435686"/>
          </a:xfrm>
          <a:custGeom>
            <a:avLst/>
            <a:gdLst>
              <a:gd name="connsiteX0" fmla="*/ 0 w 6816436"/>
              <a:gd name="connsiteY0" fmla="*/ 0 h 3241964"/>
              <a:gd name="connsiteX1" fmla="*/ 6816436 w 6816436"/>
              <a:gd name="connsiteY1" fmla="*/ 0 h 3241964"/>
              <a:gd name="connsiteX2" fmla="*/ 6816436 w 6816436"/>
              <a:gd name="connsiteY2" fmla="*/ 3241964 h 3241964"/>
              <a:gd name="connsiteX3" fmla="*/ 1004719 w 6816436"/>
              <a:gd name="connsiteY3" fmla="*/ 3241964 h 3241964"/>
              <a:gd name="connsiteX4" fmla="*/ 0 w 6816436"/>
              <a:gd name="connsiteY4" fmla="*/ 835137 h 324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6436" h="3241964">
                <a:moveTo>
                  <a:pt x="0" y="0"/>
                </a:moveTo>
                <a:lnTo>
                  <a:pt x="6816436" y="0"/>
                </a:lnTo>
                <a:lnTo>
                  <a:pt x="6816436" y="3241964"/>
                </a:lnTo>
                <a:lnTo>
                  <a:pt x="1004719" y="3241964"/>
                </a:lnTo>
                <a:lnTo>
                  <a:pt x="0" y="8351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ru-RU" dirty="0"/>
              <a:t>Вставить рисунок                                                                                           и отправить на задний план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42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5">
                <a:lumMod val="60000"/>
                <a:lumOff val="4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28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91879" y="260648"/>
            <a:ext cx="5064823" cy="2766169"/>
          </a:xfrm>
          <a:noFill/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</a:t>
            </a:r>
            <a:b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«Игра-лабиринт по мотивам Марио»</a:t>
            </a:r>
            <a:endParaRPr lang="ru-RU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55902" y="4810796"/>
            <a:ext cx="6400800" cy="1452193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Авторы: Костенко Вячеслав</a:t>
            </a:r>
            <a:endParaRPr lang="ru-RU" sz="2400" dirty="0">
              <a:solidFill>
                <a:schemeClr val="tx1"/>
              </a:solidFill>
            </a:endParaRP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Игорь Коломиец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1880" y="6093296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Курск,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2022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323528" y="4531820"/>
            <a:ext cx="8587970" cy="4930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395536" y="4712568"/>
            <a:ext cx="8417641" cy="1257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Логотип Водопроводчик МАРИО wlepka наклейка NINTENDO 10см с доставкой из  Польши с Allegro на FastBox 896304916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2957063" cy="330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sun9-76.userapi.com/impg/t9N7ZacXD36-ttp9qWTavwfzW_-44ulgb7RGsw/qS2fCdH1tFg.jpg?size=408x433&amp;quality=96&amp;sign=4fa98ea8d956c65b2864884282d1ac4e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12776"/>
            <a:ext cx="4749006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609600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ОКНО УРОВНЯ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431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sun9-26.userapi.com/impg/wdcAsFeGSF1Tq7S17BgHE4bkQh4f9gKE2EGBPQ/IME7SGuGIkw.jpg?size=482x512&amp;quality=96&amp;sign=65ae0a2f3a4d31d4ad9bd745420c71a9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3600400" cy="382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sun9-3.userapi.com/impg/Bv5aiQp4vZQl8M3wTH9c5BSAX4aPpze9JHLXJg/d0IQ1_OBSyI.jpg?size=482x512&amp;quality=96&amp;sign=2eca9feb140f62f28f2a49e7a94a2028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44824"/>
            <a:ext cx="3600000" cy="382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09600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ИТОГОВОЕ ОКНО (В ЗАВИСИМОСТИ ОТ РЕЗУЛЬТАТА)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1544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112FCAF-875D-4788-9F4B-C1518A52DBC3}"/>
              </a:ext>
            </a:extLst>
          </p:cNvPr>
          <p:cNvSpPr/>
          <p:nvPr/>
        </p:nvSpPr>
        <p:spPr>
          <a:xfrm>
            <a:off x="1348265" y="3014759"/>
            <a:ext cx="6447471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 Semibold" pitchFamily="34" charset="0"/>
              </a:rPr>
              <a:t>СПАСИБО ЗА </a:t>
            </a:r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 Semibold" pitchFamily="34" charset="0"/>
              </a:rPr>
              <a:t>ВНИМАНИЕ!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1414636-CE8E-465F-BFEE-0671819A6847}"/>
              </a:ext>
            </a:extLst>
          </p:cNvPr>
          <p:cNvSpPr/>
          <p:nvPr/>
        </p:nvSpPr>
        <p:spPr>
          <a:xfrm>
            <a:off x="4653618" y="4818046"/>
            <a:ext cx="330349" cy="420317"/>
          </a:xfrm>
          <a:custGeom>
            <a:avLst/>
            <a:gdLst>
              <a:gd name="connsiteX0" fmla="*/ 0 w 435703"/>
              <a:gd name="connsiteY0" fmla="*/ 0 h 420317"/>
              <a:gd name="connsiteX1" fmla="*/ 435703 w 435703"/>
              <a:gd name="connsiteY1" fmla="*/ 0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35703"/>
              <a:gd name="connsiteY0" fmla="*/ 0 h 420317"/>
              <a:gd name="connsiteX1" fmla="*/ 435703 w 435703"/>
              <a:gd name="connsiteY1" fmla="*/ 14288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40465"/>
              <a:gd name="connsiteY0" fmla="*/ 0 h 420317"/>
              <a:gd name="connsiteX1" fmla="*/ 440465 w 440465"/>
              <a:gd name="connsiteY1" fmla="*/ 19051 h 420317"/>
              <a:gd name="connsiteX2" fmla="*/ 176733 w 440465"/>
              <a:gd name="connsiteY2" fmla="*/ 420317 h 420317"/>
              <a:gd name="connsiteX3" fmla="*/ 175459 w 440465"/>
              <a:gd name="connsiteY3" fmla="*/ 420317 h 420317"/>
              <a:gd name="connsiteX4" fmla="*/ 0 w 440465"/>
              <a:gd name="connsiteY4" fmla="*/ 0 h 42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465" h="420317">
                <a:moveTo>
                  <a:pt x="0" y="0"/>
                </a:moveTo>
                <a:lnTo>
                  <a:pt x="440465" y="19051"/>
                </a:lnTo>
                <a:lnTo>
                  <a:pt x="176733" y="420317"/>
                </a:lnTo>
                <a:lnTo>
                  <a:pt x="175459" y="42031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25C89B9-7A78-479F-9318-CA2484706F89}"/>
              </a:ext>
            </a:extLst>
          </p:cNvPr>
          <p:cNvSpPr/>
          <p:nvPr/>
        </p:nvSpPr>
        <p:spPr>
          <a:xfrm>
            <a:off x="1" y="1802676"/>
            <a:ext cx="4982414" cy="3038475"/>
          </a:xfrm>
          <a:custGeom>
            <a:avLst/>
            <a:gdLst>
              <a:gd name="connsiteX0" fmla="*/ 0 w 6643219"/>
              <a:gd name="connsiteY0" fmla="*/ 0 h 2821648"/>
              <a:gd name="connsiteX1" fmla="*/ 5465335 w 6643219"/>
              <a:gd name="connsiteY1" fmla="*/ 0 h 2821648"/>
              <a:gd name="connsiteX2" fmla="*/ 6643219 w 6643219"/>
              <a:gd name="connsiteY2" fmla="*/ 2821648 h 2821648"/>
              <a:gd name="connsiteX3" fmla="*/ 0 w 6643219"/>
              <a:gd name="connsiteY3" fmla="*/ 2821648 h 2821648"/>
              <a:gd name="connsiteX4" fmla="*/ 0 w 6643219"/>
              <a:gd name="connsiteY4" fmla="*/ 0 h 282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3219" h="2821648">
                <a:moveTo>
                  <a:pt x="0" y="0"/>
                </a:moveTo>
                <a:lnTo>
                  <a:pt x="5465335" y="0"/>
                </a:lnTo>
                <a:lnTo>
                  <a:pt x="6643219" y="2821648"/>
                </a:lnTo>
                <a:lnTo>
                  <a:pt x="0" y="282164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7BA77E3E-F038-4820-B2B7-A1DE2AC78C44}"/>
              </a:ext>
            </a:extLst>
          </p:cNvPr>
          <p:cNvSpPr/>
          <p:nvPr/>
        </p:nvSpPr>
        <p:spPr>
          <a:xfrm>
            <a:off x="-27677" y="3185578"/>
            <a:ext cx="4612982" cy="277830"/>
          </a:xfrm>
          <a:custGeom>
            <a:avLst/>
            <a:gdLst>
              <a:gd name="connsiteX0" fmla="*/ 0 w 2198246"/>
              <a:gd name="connsiteY0" fmla="*/ 0 h 252000"/>
              <a:gd name="connsiteX1" fmla="*/ 2198246 w 2198246"/>
              <a:gd name="connsiteY1" fmla="*/ 0 h 252000"/>
              <a:gd name="connsiteX2" fmla="*/ 2198246 w 2198246"/>
              <a:gd name="connsiteY2" fmla="*/ 252000 h 252000"/>
              <a:gd name="connsiteX3" fmla="*/ 0 w 2198246"/>
              <a:gd name="connsiteY3" fmla="*/ 252000 h 252000"/>
              <a:gd name="connsiteX4" fmla="*/ 0 w 2198246"/>
              <a:gd name="connsiteY4" fmla="*/ 0 h 252000"/>
              <a:gd name="connsiteX0" fmla="*/ 0 w 2258536"/>
              <a:gd name="connsiteY0" fmla="*/ 0 h 252000"/>
              <a:gd name="connsiteX1" fmla="*/ 2198246 w 2258536"/>
              <a:gd name="connsiteY1" fmla="*/ 0 h 252000"/>
              <a:gd name="connsiteX2" fmla="*/ 2258536 w 2258536"/>
              <a:gd name="connsiteY2" fmla="*/ 241952 h 252000"/>
              <a:gd name="connsiteX3" fmla="*/ 0 w 2258536"/>
              <a:gd name="connsiteY3" fmla="*/ 252000 h 252000"/>
              <a:gd name="connsiteX4" fmla="*/ 0 w 2258536"/>
              <a:gd name="connsiteY4" fmla="*/ 0 h 252000"/>
              <a:gd name="connsiteX0" fmla="*/ 0 w 2258536"/>
              <a:gd name="connsiteY0" fmla="*/ 0 h 252000"/>
              <a:gd name="connsiteX1" fmla="*/ 2137956 w 2258536"/>
              <a:gd name="connsiteY1" fmla="*/ 0 h 252000"/>
              <a:gd name="connsiteX2" fmla="*/ 2258536 w 2258536"/>
              <a:gd name="connsiteY2" fmla="*/ 241952 h 252000"/>
              <a:gd name="connsiteX3" fmla="*/ 0 w 2258536"/>
              <a:gd name="connsiteY3" fmla="*/ 252000 h 252000"/>
              <a:gd name="connsiteX4" fmla="*/ 0 w 2258536"/>
              <a:gd name="connsiteY4" fmla="*/ 0 h 252000"/>
              <a:gd name="connsiteX0" fmla="*/ 0 w 2243463"/>
              <a:gd name="connsiteY0" fmla="*/ 0 h 252000"/>
              <a:gd name="connsiteX1" fmla="*/ 2137956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0 h 252000"/>
              <a:gd name="connsiteX1" fmla="*/ 2148005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0 h 252000"/>
              <a:gd name="connsiteX1" fmla="*/ 2148005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0 h 252000"/>
              <a:gd name="connsiteX1" fmla="*/ 2138480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6350 h 258350"/>
              <a:gd name="connsiteX1" fmla="*/ 2148005 w 2243463"/>
              <a:gd name="connsiteY1" fmla="*/ 0 h 258350"/>
              <a:gd name="connsiteX2" fmla="*/ 2243463 w 2243463"/>
              <a:gd name="connsiteY2" fmla="*/ 248302 h 258350"/>
              <a:gd name="connsiteX3" fmla="*/ 0 w 2243463"/>
              <a:gd name="connsiteY3" fmla="*/ 258350 h 258350"/>
              <a:gd name="connsiteX4" fmla="*/ 0 w 2243463"/>
              <a:gd name="connsiteY4" fmla="*/ 6350 h 258350"/>
              <a:gd name="connsiteX0" fmla="*/ 0 w 2284524"/>
              <a:gd name="connsiteY0" fmla="*/ 6350 h 258350"/>
              <a:gd name="connsiteX1" fmla="*/ 2148005 w 2284524"/>
              <a:gd name="connsiteY1" fmla="*/ 0 h 258350"/>
              <a:gd name="connsiteX2" fmla="*/ 2284524 w 2284524"/>
              <a:gd name="connsiteY2" fmla="*/ 248302 h 258350"/>
              <a:gd name="connsiteX3" fmla="*/ 0 w 2284524"/>
              <a:gd name="connsiteY3" fmla="*/ 258350 h 258350"/>
              <a:gd name="connsiteX4" fmla="*/ 0 w 2284524"/>
              <a:gd name="connsiteY4" fmla="*/ 6350 h 258350"/>
              <a:gd name="connsiteX0" fmla="*/ 0 w 2284524"/>
              <a:gd name="connsiteY0" fmla="*/ 9881 h 261881"/>
              <a:gd name="connsiteX1" fmla="*/ 2142553 w 2284524"/>
              <a:gd name="connsiteY1" fmla="*/ 0 h 261881"/>
              <a:gd name="connsiteX2" fmla="*/ 2284524 w 2284524"/>
              <a:gd name="connsiteY2" fmla="*/ 251833 h 261881"/>
              <a:gd name="connsiteX3" fmla="*/ 0 w 2284524"/>
              <a:gd name="connsiteY3" fmla="*/ 261881 h 261881"/>
              <a:gd name="connsiteX4" fmla="*/ 0 w 2284524"/>
              <a:gd name="connsiteY4" fmla="*/ 9881 h 261881"/>
              <a:gd name="connsiteX0" fmla="*/ 0 w 2284524"/>
              <a:gd name="connsiteY0" fmla="*/ 9881 h 261881"/>
              <a:gd name="connsiteX1" fmla="*/ 2142553 w 2284524"/>
              <a:gd name="connsiteY1" fmla="*/ 0 h 261881"/>
              <a:gd name="connsiteX2" fmla="*/ 2284524 w 2284524"/>
              <a:gd name="connsiteY2" fmla="*/ 255363 h 261881"/>
              <a:gd name="connsiteX3" fmla="*/ 0 w 2284524"/>
              <a:gd name="connsiteY3" fmla="*/ 261881 h 261881"/>
              <a:gd name="connsiteX4" fmla="*/ 0 w 2284524"/>
              <a:gd name="connsiteY4" fmla="*/ 9881 h 261881"/>
              <a:gd name="connsiteX0" fmla="*/ 0 w 2284524"/>
              <a:gd name="connsiteY0" fmla="*/ 9881 h 261881"/>
              <a:gd name="connsiteX1" fmla="*/ 2119547 w 2284524"/>
              <a:gd name="connsiteY1" fmla="*/ 0 h 261881"/>
              <a:gd name="connsiteX2" fmla="*/ 2284524 w 2284524"/>
              <a:gd name="connsiteY2" fmla="*/ 255363 h 261881"/>
              <a:gd name="connsiteX3" fmla="*/ 0 w 2284524"/>
              <a:gd name="connsiteY3" fmla="*/ 261881 h 261881"/>
              <a:gd name="connsiteX4" fmla="*/ 0 w 2284524"/>
              <a:gd name="connsiteY4" fmla="*/ 9881 h 261881"/>
              <a:gd name="connsiteX0" fmla="*/ 0 w 2275322"/>
              <a:gd name="connsiteY0" fmla="*/ 9881 h 261881"/>
              <a:gd name="connsiteX1" fmla="*/ 2119547 w 2275322"/>
              <a:gd name="connsiteY1" fmla="*/ 0 h 261881"/>
              <a:gd name="connsiteX2" fmla="*/ 2275322 w 2275322"/>
              <a:gd name="connsiteY2" fmla="*/ 255363 h 261881"/>
              <a:gd name="connsiteX3" fmla="*/ 0 w 2275322"/>
              <a:gd name="connsiteY3" fmla="*/ 261881 h 261881"/>
              <a:gd name="connsiteX4" fmla="*/ 0 w 2275322"/>
              <a:gd name="connsiteY4" fmla="*/ 9881 h 261881"/>
              <a:gd name="connsiteX0" fmla="*/ 0 w 2266120"/>
              <a:gd name="connsiteY0" fmla="*/ 9881 h 261881"/>
              <a:gd name="connsiteX1" fmla="*/ 2119547 w 2266120"/>
              <a:gd name="connsiteY1" fmla="*/ 0 h 261881"/>
              <a:gd name="connsiteX2" fmla="*/ 2266120 w 2266120"/>
              <a:gd name="connsiteY2" fmla="*/ 255363 h 261881"/>
              <a:gd name="connsiteX3" fmla="*/ 0 w 2266120"/>
              <a:gd name="connsiteY3" fmla="*/ 261881 h 261881"/>
              <a:gd name="connsiteX4" fmla="*/ 0 w 2266120"/>
              <a:gd name="connsiteY4" fmla="*/ 9881 h 261881"/>
              <a:gd name="connsiteX0" fmla="*/ 0 w 2266120"/>
              <a:gd name="connsiteY0" fmla="*/ 9881 h 261881"/>
              <a:gd name="connsiteX1" fmla="*/ 2119547 w 2266120"/>
              <a:gd name="connsiteY1" fmla="*/ 0 h 261881"/>
              <a:gd name="connsiteX2" fmla="*/ 2266120 w 2266120"/>
              <a:gd name="connsiteY2" fmla="*/ 252384 h 261881"/>
              <a:gd name="connsiteX3" fmla="*/ 0 w 2266120"/>
              <a:gd name="connsiteY3" fmla="*/ 261881 h 261881"/>
              <a:gd name="connsiteX4" fmla="*/ 0 w 2266120"/>
              <a:gd name="connsiteY4" fmla="*/ 9881 h 261881"/>
              <a:gd name="connsiteX0" fmla="*/ 0 w 2266120"/>
              <a:gd name="connsiteY0" fmla="*/ 25830 h 277830"/>
              <a:gd name="connsiteX1" fmla="*/ 2225225 w 2266120"/>
              <a:gd name="connsiteY1" fmla="*/ 0 h 277830"/>
              <a:gd name="connsiteX2" fmla="*/ 2266120 w 2266120"/>
              <a:gd name="connsiteY2" fmla="*/ 268333 h 277830"/>
              <a:gd name="connsiteX3" fmla="*/ 0 w 2266120"/>
              <a:gd name="connsiteY3" fmla="*/ 277830 h 277830"/>
              <a:gd name="connsiteX4" fmla="*/ 0 w 2266120"/>
              <a:gd name="connsiteY4" fmla="*/ 25830 h 277830"/>
              <a:gd name="connsiteX0" fmla="*/ 0 w 2260249"/>
              <a:gd name="connsiteY0" fmla="*/ 25830 h 277830"/>
              <a:gd name="connsiteX1" fmla="*/ 2225225 w 2260249"/>
              <a:gd name="connsiteY1" fmla="*/ 0 h 277830"/>
              <a:gd name="connsiteX2" fmla="*/ 2260249 w 2260249"/>
              <a:gd name="connsiteY2" fmla="*/ 268333 h 277830"/>
              <a:gd name="connsiteX3" fmla="*/ 0 w 2260249"/>
              <a:gd name="connsiteY3" fmla="*/ 277830 h 277830"/>
              <a:gd name="connsiteX4" fmla="*/ 0 w 2260249"/>
              <a:gd name="connsiteY4" fmla="*/ 25830 h 277830"/>
              <a:gd name="connsiteX0" fmla="*/ 0 w 2260249"/>
              <a:gd name="connsiteY0" fmla="*/ 25830 h 277830"/>
              <a:gd name="connsiteX1" fmla="*/ 2225225 w 2260249"/>
              <a:gd name="connsiteY1" fmla="*/ 0 h 277830"/>
              <a:gd name="connsiteX2" fmla="*/ 2260249 w 2260249"/>
              <a:gd name="connsiteY2" fmla="*/ 268333 h 277830"/>
              <a:gd name="connsiteX3" fmla="*/ 0 w 2260249"/>
              <a:gd name="connsiteY3" fmla="*/ 277830 h 277830"/>
              <a:gd name="connsiteX4" fmla="*/ 0 w 2260249"/>
              <a:gd name="connsiteY4" fmla="*/ 25830 h 277830"/>
              <a:gd name="connsiteX0" fmla="*/ 0 w 2264148"/>
              <a:gd name="connsiteY0" fmla="*/ 25830 h 277830"/>
              <a:gd name="connsiteX1" fmla="*/ 2225225 w 2264148"/>
              <a:gd name="connsiteY1" fmla="*/ 0 h 277830"/>
              <a:gd name="connsiteX2" fmla="*/ 2264148 w 2264148"/>
              <a:gd name="connsiteY2" fmla="*/ 268333 h 277830"/>
              <a:gd name="connsiteX3" fmla="*/ 0 w 2264148"/>
              <a:gd name="connsiteY3" fmla="*/ 277830 h 277830"/>
              <a:gd name="connsiteX4" fmla="*/ 0 w 2264148"/>
              <a:gd name="connsiteY4" fmla="*/ 25830 h 277830"/>
              <a:gd name="connsiteX0" fmla="*/ 0 w 2264148"/>
              <a:gd name="connsiteY0" fmla="*/ 25830 h 277830"/>
              <a:gd name="connsiteX1" fmla="*/ 2226525 w 2264148"/>
              <a:gd name="connsiteY1" fmla="*/ 0 h 277830"/>
              <a:gd name="connsiteX2" fmla="*/ 2264148 w 2264148"/>
              <a:gd name="connsiteY2" fmla="*/ 268333 h 277830"/>
              <a:gd name="connsiteX3" fmla="*/ 0 w 2264148"/>
              <a:gd name="connsiteY3" fmla="*/ 277830 h 277830"/>
              <a:gd name="connsiteX4" fmla="*/ 0 w 2264148"/>
              <a:gd name="connsiteY4" fmla="*/ 25830 h 27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4148" h="277830">
                <a:moveTo>
                  <a:pt x="0" y="25830"/>
                </a:moveTo>
                <a:lnTo>
                  <a:pt x="2226525" y="0"/>
                </a:lnTo>
                <a:lnTo>
                  <a:pt x="2264148" y="268333"/>
                </a:lnTo>
                <a:lnTo>
                  <a:pt x="0" y="277830"/>
                </a:lnTo>
                <a:lnTo>
                  <a:pt x="0" y="258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BCB68E3-4E63-4297-A336-9092EF25B0A2}"/>
              </a:ext>
            </a:extLst>
          </p:cNvPr>
          <p:cNvSpPr/>
          <p:nvPr/>
        </p:nvSpPr>
        <p:spPr>
          <a:xfrm>
            <a:off x="529046" y="3023397"/>
            <a:ext cx="3572692" cy="1569660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3200" b="1" dirty="0" smtClean="0"/>
              <a:t>ТЕХНИЧЕСКОЕ </a:t>
            </a:r>
            <a:r>
              <a:rPr lang="ru-RU" sz="3200" b="1" dirty="0" smtClean="0"/>
              <a:t>ЗАДАНИЕ</a:t>
            </a:r>
          </a:p>
          <a:p>
            <a:pPr algn="ctr">
              <a:defRPr/>
            </a:pPr>
            <a:r>
              <a:rPr lang="ru-RU" sz="3200" b="1" dirty="0"/>
              <a:t>игры</a:t>
            </a:r>
            <a:endParaRPr lang="ru-RU" sz="3200" b="1" dirty="0"/>
          </a:p>
        </p:txBody>
      </p:sp>
      <p:pic>
        <p:nvPicPr>
          <p:cNvPr id="8" name="Picture 2" descr="Как сделать простое техническое задание и не потерять деньги и нервы / Хабр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5"/>
          <a:stretch/>
        </p:blipFill>
        <p:spPr bwMode="auto">
          <a:xfrm>
            <a:off x="4663577" y="1700808"/>
            <a:ext cx="4444927" cy="39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36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3709"/>
            <a:ext cx="7776864" cy="2980735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1331640" y="335699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создать игру-лабиринт по мотивам Марио с </a:t>
            </a:r>
            <a:r>
              <a:rPr lang="ru-RU" sz="2800" b="1" dirty="0"/>
              <a:t>графическим </a:t>
            </a:r>
            <a:r>
              <a:rPr lang="ru-RU" sz="2800" b="1" dirty="0" smtClean="0"/>
              <a:t>интерфейсом </a:t>
            </a:r>
            <a:r>
              <a:rPr lang="en-US" sz="2800" b="1" dirty="0" err="1" smtClean="0"/>
              <a:t>PyGame</a:t>
            </a:r>
            <a:r>
              <a:rPr lang="ru-RU" sz="2800" b="1" dirty="0" smtClean="0"/>
              <a:t> и базой данных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25734" y="1568986"/>
            <a:ext cx="5798594" cy="707886"/>
          </a:xfrm>
          <a:prstGeom prst="rect">
            <a:avLst/>
          </a:prstGeom>
          <a:solidFill>
            <a:srgbClr val="0080B6"/>
          </a:solidFill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ИДЕЯ ПРОЕКТА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 descr="https://upload.wikimedia.org/wikipedia/ru/0/0f/Pygame_logo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734" y="4581128"/>
            <a:ext cx="5904656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9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05731" y="1242498"/>
            <a:ext cx="8142734" cy="602328"/>
            <a:chOff x="605731" y="1242498"/>
            <a:chExt cx="8142734" cy="602328"/>
          </a:xfrm>
        </p:grpSpPr>
        <p:sp>
          <p:nvSpPr>
            <p:cNvPr id="81" name="Rounded Rectangle 2">
              <a:extLst>
                <a:ext uri="{FF2B5EF4-FFF2-40B4-BE49-F238E27FC236}">
                  <a16:creationId xmlns:a16="http://schemas.microsoft.com/office/drawing/2014/main" id="{E6FAF292-9DC0-4002-845A-E9F7D91FB8D8}"/>
                </a:ext>
              </a:extLst>
            </p:cNvPr>
            <p:cNvSpPr/>
            <p:nvPr/>
          </p:nvSpPr>
          <p:spPr>
            <a:xfrm rot="16200000">
              <a:off x="4415045" y="-2488597"/>
              <a:ext cx="602326" cy="8064515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ounded Rectangle 8">
              <a:extLst>
                <a:ext uri="{FF2B5EF4-FFF2-40B4-BE49-F238E27FC236}">
                  <a16:creationId xmlns:a16="http://schemas.microsoft.com/office/drawing/2014/main" id="{16204CDE-2BEF-4E08-B1C2-06C2FCE1DCD6}"/>
                </a:ext>
              </a:extLst>
            </p:cNvPr>
            <p:cNvSpPr/>
            <p:nvPr/>
          </p:nvSpPr>
          <p:spPr>
            <a:xfrm rot="16200000">
              <a:off x="580966" y="1267265"/>
              <a:ext cx="602326" cy="55279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4E8FE20-4936-4900-9215-A748374B466E}"/>
                </a:ext>
              </a:extLst>
            </p:cNvPr>
            <p:cNvSpPr txBox="1"/>
            <p:nvPr/>
          </p:nvSpPr>
          <p:spPr>
            <a:xfrm>
              <a:off x="1386811" y="1372001"/>
              <a:ext cx="6426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 smtClean="0"/>
                <a:t>Авторизацию пользователя</a:t>
              </a:r>
              <a:endParaRPr lang="ru-RU" dirty="0"/>
            </a:p>
          </p:txBody>
        </p:sp>
        <p:sp>
          <p:nvSpPr>
            <p:cNvPr id="42" name="Text Placeholder 12">
              <a:extLst>
                <a:ext uri="{FF2B5EF4-FFF2-40B4-BE49-F238E27FC236}">
                  <a16:creationId xmlns:a16="http://schemas.microsoft.com/office/drawing/2014/main" id="{1ABAFA33-BC33-478E-9AA0-E61146837E77}"/>
                </a:ext>
              </a:extLst>
            </p:cNvPr>
            <p:cNvSpPr txBox="1">
              <a:spLocks/>
            </p:cNvSpPr>
            <p:nvPr/>
          </p:nvSpPr>
          <p:spPr>
            <a:xfrm>
              <a:off x="683568" y="1340768"/>
              <a:ext cx="390410" cy="3532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B0213BA-D160-4CA8-8BCD-7847F039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0648"/>
            <a:ext cx="8748464" cy="695924"/>
          </a:xfrm>
        </p:spPr>
        <p:txBody>
          <a:bodyPr>
            <a:normAutofit fontScale="90000"/>
          </a:bodyPr>
          <a:lstStyle/>
          <a:p>
            <a:r>
              <a:rPr lang="ru-RU" b="0" dirty="0"/>
              <a:t>Разрабатываемое приложение должно содержать </a:t>
            </a:r>
            <a:r>
              <a:rPr lang="ru-RU" b="0" dirty="0" smtClean="0"/>
              <a:t>блок </a:t>
            </a:r>
            <a:r>
              <a:rPr lang="ru-RU" b="0" dirty="0"/>
              <a:t>игры и базу данных с информацией о игроках. </a:t>
            </a:r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dirty="0" smtClean="0"/>
              <a:t>Необходимо реализовать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605730" y="1988840"/>
            <a:ext cx="8142734" cy="602328"/>
            <a:chOff x="605731" y="1242498"/>
            <a:chExt cx="8142734" cy="602328"/>
          </a:xfrm>
        </p:grpSpPr>
        <p:sp>
          <p:nvSpPr>
            <p:cNvPr id="37" name="Rounded Rectangle 2">
              <a:extLst>
                <a:ext uri="{FF2B5EF4-FFF2-40B4-BE49-F238E27FC236}">
                  <a16:creationId xmlns:a16="http://schemas.microsoft.com/office/drawing/2014/main" id="{E6FAF292-9DC0-4002-845A-E9F7D91FB8D8}"/>
                </a:ext>
              </a:extLst>
            </p:cNvPr>
            <p:cNvSpPr/>
            <p:nvPr/>
          </p:nvSpPr>
          <p:spPr>
            <a:xfrm rot="16200000">
              <a:off x="4415045" y="-2488597"/>
              <a:ext cx="602326" cy="8064515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ounded Rectangle 8">
              <a:extLst>
                <a:ext uri="{FF2B5EF4-FFF2-40B4-BE49-F238E27FC236}">
                  <a16:creationId xmlns:a16="http://schemas.microsoft.com/office/drawing/2014/main" id="{16204CDE-2BEF-4E08-B1C2-06C2FCE1DCD6}"/>
                </a:ext>
              </a:extLst>
            </p:cNvPr>
            <p:cNvSpPr/>
            <p:nvPr/>
          </p:nvSpPr>
          <p:spPr>
            <a:xfrm rot="16200000">
              <a:off x="580966" y="1267265"/>
              <a:ext cx="602326" cy="55279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E8FE20-4936-4900-9215-A748374B466E}"/>
                </a:ext>
              </a:extLst>
            </p:cNvPr>
            <p:cNvSpPr txBox="1"/>
            <p:nvPr/>
          </p:nvSpPr>
          <p:spPr>
            <a:xfrm>
              <a:off x="1386811" y="1372001"/>
              <a:ext cx="6426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/>
                <a:t>Загрузку карты </a:t>
              </a:r>
              <a:r>
                <a:rPr lang="ru-RU" dirty="0" smtClean="0"/>
                <a:t>лабиринта из </a:t>
              </a:r>
              <a:r>
                <a:rPr lang="ru-RU" dirty="0"/>
                <a:t>.</a:t>
              </a:r>
              <a:r>
                <a:rPr lang="ru-RU" dirty="0" err="1"/>
                <a:t>txt</a:t>
              </a:r>
              <a:r>
                <a:rPr lang="ru-RU" dirty="0"/>
                <a:t> файла</a:t>
              </a:r>
              <a:endParaRPr lang="ru-RU" dirty="0"/>
            </a:p>
          </p:txBody>
        </p:sp>
        <p:sp>
          <p:nvSpPr>
            <p:cNvPr id="40" name="Text Placeholder 12">
              <a:extLst>
                <a:ext uri="{FF2B5EF4-FFF2-40B4-BE49-F238E27FC236}">
                  <a16:creationId xmlns:a16="http://schemas.microsoft.com/office/drawing/2014/main" id="{1ABAFA33-BC33-478E-9AA0-E61146837E77}"/>
                </a:ext>
              </a:extLst>
            </p:cNvPr>
            <p:cNvSpPr txBox="1">
              <a:spLocks/>
            </p:cNvSpPr>
            <p:nvPr/>
          </p:nvSpPr>
          <p:spPr>
            <a:xfrm>
              <a:off x="683568" y="1340768"/>
              <a:ext cx="390410" cy="3532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4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4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611560" y="2754664"/>
            <a:ext cx="8142734" cy="602328"/>
            <a:chOff x="605731" y="1242498"/>
            <a:chExt cx="8142734" cy="602328"/>
          </a:xfrm>
        </p:grpSpPr>
        <p:sp>
          <p:nvSpPr>
            <p:cNvPr id="48" name="Rounded Rectangle 2">
              <a:extLst>
                <a:ext uri="{FF2B5EF4-FFF2-40B4-BE49-F238E27FC236}">
                  <a16:creationId xmlns:a16="http://schemas.microsoft.com/office/drawing/2014/main" id="{E6FAF292-9DC0-4002-845A-E9F7D91FB8D8}"/>
                </a:ext>
              </a:extLst>
            </p:cNvPr>
            <p:cNvSpPr/>
            <p:nvPr/>
          </p:nvSpPr>
          <p:spPr>
            <a:xfrm rot="16200000">
              <a:off x="4415045" y="-2488597"/>
              <a:ext cx="602326" cy="8064515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ounded Rectangle 8">
              <a:extLst>
                <a:ext uri="{FF2B5EF4-FFF2-40B4-BE49-F238E27FC236}">
                  <a16:creationId xmlns:a16="http://schemas.microsoft.com/office/drawing/2014/main" id="{16204CDE-2BEF-4E08-B1C2-06C2FCE1DCD6}"/>
                </a:ext>
              </a:extLst>
            </p:cNvPr>
            <p:cNvSpPr/>
            <p:nvPr/>
          </p:nvSpPr>
          <p:spPr>
            <a:xfrm rot="16200000">
              <a:off x="580966" y="1267265"/>
              <a:ext cx="602326" cy="55279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4E8FE20-4936-4900-9215-A748374B466E}"/>
                </a:ext>
              </a:extLst>
            </p:cNvPr>
            <p:cNvSpPr txBox="1"/>
            <p:nvPr/>
          </p:nvSpPr>
          <p:spPr>
            <a:xfrm>
              <a:off x="1386811" y="1372001"/>
              <a:ext cx="6426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/>
                <a:t>Стартовое и финальное окна</a:t>
              </a:r>
              <a:endParaRPr lang="ru-RU" dirty="0"/>
            </a:p>
          </p:txBody>
        </p:sp>
        <p:sp>
          <p:nvSpPr>
            <p:cNvPr id="52" name="Text Placeholder 12">
              <a:extLst>
                <a:ext uri="{FF2B5EF4-FFF2-40B4-BE49-F238E27FC236}">
                  <a16:creationId xmlns:a16="http://schemas.microsoft.com/office/drawing/2014/main" id="{1ABAFA33-BC33-478E-9AA0-E61146837E77}"/>
                </a:ext>
              </a:extLst>
            </p:cNvPr>
            <p:cNvSpPr txBox="1">
              <a:spLocks/>
            </p:cNvSpPr>
            <p:nvPr/>
          </p:nvSpPr>
          <p:spPr>
            <a:xfrm>
              <a:off x="683568" y="1340768"/>
              <a:ext cx="390410" cy="3532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4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4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611560" y="3501008"/>
            <a:ext cx="8142734" cy="602328"/>
            <a:chOff x="605731" y="1242498"/>
            <a:chExt cx="8142734" cy="602328"/>
          </a:xfrm>
        </p:grpSpPr>
        <p:sp>
          <p:nvSpPr>
            <p:cNvPr id="57" name="Rounded Rectangle 2">
              <a:extLst>
                <a:ext uri="{FF2B5EF4-FFF2-40B4-BE49-F238E27FC236}">
                  <a16:creationId xmlns:a16="http://schemas.microsoft.com/office/drawing/2014/main" id="{E6FAF292-9DC0-4002-845A-E9F7D91FB8D8}"/>
                </a:ext>
              </a:extLst>
            </p:cNvPr>
            <p:cNvSpPr/>
            <p:nvPr/>
          </p:nvSpPr>
          <p:spPr>
            <a:xfrm rot="16200000">
              <a:off x="4415045" y="-2488597"/>
              <a:ext cx="602326" cy="8064515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ounded Rectangle 8">
              <a:extLst>
                <a:ext uri="{FF2B5EF4-FFF2-40B4-BE49-F238E27FC236}">
                  <a16:creationId xmlns:a16="http://schemas.microsoft.com/office/drawing/2014/main" id="{16204CDE-2BEF-4E08-B1C2-06C2FCE1DCD6}"/>
                </a:ext>
              </a:extLst>
            </p:cNvPr>
            <p:cNvSpPr/>
            <p:nvPr/>
          </p:nvSpPr>
          <p:spPr>
            <a:xfrm rot="16200000">
              <a:off x="580966" y="1267265"/>
              <a:ext cx="602326" cy="55279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E8FE20-4936-4900-9215-A748374B466E}"/>
                </a:ext>
              </a:extLst>
            </p:cNvPr>
            <p:cNvSpPr txBox="1"/>
            <p:nvPr/>
          </p:nvSpPr>
          <p:spPr>
            <a:xfrm>
              <a:off x="1386811" y="1372001"/>
              <a:ext cx="6426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/>
                <a:t>Сохранение данных пользователя в </a:t>
              </a:r>
              <a:r>
                <a:rPr lang="ru-RU" dirty="0" smtClean="0"/>
                <a:t>базе данных</a:t>
              </a:r>
              <a:endParaRPr lang="ru-RU" dirty="0"/>
            </a:p>
          </p:txBody>
        </p:sp>
        <p:sp>
          <p:nvSpPr>
            <p:cNvPr id="60" name="Text Placeholder 12">
              <a:extLst>
                <a:ext uri="{FF2B5EF4-FFF2-40B4-BE49-F238E27FC236}">
                  <a16:creationId xmlns:a16="http://schemas.microsoft.com/office/drawing/2014/main" id="{1ABAFA33-BC33-478E-9AA0-E61146837E77}"/>
                </a:ext>
              </a:extLst>
            </p:cNvPr>
            <p:cNvSpPr txBox="1">
              <a:spLocks/>
            </p:cNvSpPr>
            <p:nvPr/>
          </p:nvSpPr>
          <p:spPr>
            <a:xfrm>
              <a:off x="683568" y="1340768"/>
              <a:ext cx="390410" cy="3532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4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611560" y="4266832"/>
            <a:ext cx="8142734" cy="602328"/>
            <a:chOff x="605731" y="1242498"/>
            <a:chExt cx="8142734" cy="602328"/>
          </a:xfrm>
        </p:grpSpPr>
        <p:sp>
          <p:nvSpPr>
            <p:cNvPr id="66" name="Rounded Rectangle 2">
              <a:extLst>
                <a:ext uri="{FF2B5EF4-FFF2-40B4-BE49-F238E27FC236}">
                  <a16:creationId xmlns:a16="http://schemas.microsoft.com/office/drawing/2014/main" id="{E6FAF292-9DC0-4002-845A-E9F7D91FB8D8}"/>
                </a:ext>
              </a:extLst>
            </p:cNvPr>
            <p:cNvSpPr/>
            <p:nvPr/>
          </p:nvSpPr>
          <p:spPr>
            <a:xfrm rot="16200000">
              <a:off x="4415045" y="-2488597"/>
              <a:ext cx="602326" cy="8064515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ounded Rectangle 8">
              <a:extLst>
                <a:ext uri="{FF2B5EF4-FFF2-40B4-BE49-F238E27FC236}">
                  <a16:creationId xmlns:a16="http://schemas.microsoft.com/office/drawing/2014/main" id="{16204CDE-2BEF-4E08-B1C2-06C2FCE1DCD6}"/>
                </a:ext>
              </a:extLst>
            </p:cNvPr>
            <p:cNvSpPr/>
            <p:nvPr/>
          </p:nvSpPr>
          <p:spPr>
            <a:xfrm rot="16200000">
              <a:off x="580966" y="1267265"/>
              <a:ext cx="602326" cy="55279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4E8FE20-4936-4900-9215-A748374B466E}"/>
                </a:ext>
              </a:extLst>
            </p:cNvPr>
            <p:cNvSpPr txBox="1"/>
            <p:nvPr/>
          </p:nvSpPr>
          <p:spPr>
            <a:xfrm>
              <a:off x="1386811" y="1372001"/>
              <a:ext cx="6426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/>
                <a:t>Взаимодействия </a:t>
              </a:r>
              <a:r>
                <a:rPr lang="ru-RU" dirty="0" smtClean="0"/>
                <a:t>игрока со звёздами </a:t>
              </a:r>
              <a:r>
                <a:rPr lang="ru-RU" dirty="0"/>
                <a:t>и </a:t>
              </a:r>
              <a:r>
                <a:rPr lang="ru-RU" dirty="0" smtClean="0"/>
                <a:t>ключами</a:t>
              </a:r>
              <a:endParaRPr lang="ru-RU" dirty="0"/>
            </a:p>
          </p:txBody>
        </p:sp>
        <p:sp>
          <p:nvSpPr>
            <p:cNvPr id="74" name="Text Placeholder 12">
              <a:extLst>
                <a:ext uri="{FF2B5EF4-FFF2-40B4-BE49-F238E27FC236}">
                  <a16:creationId xmlns:a16="http://schemas.microsoft.com/office/drawing/2014/main" id="{1ABAFA33-BC33-478E-9AA0-E61146837E77}"/>
                </a:ext>
              </a:extLst>
            </p:cNvPr>
            <p:cNvSpPr txBox="1">
              <a:spLocks/>
            </p:cNvSpPr>
            <p:nvPr/>
          </p:nvSpPr>
          <p:spPr>
            <a:xfrm>
              <a:off x="683568" y="1340768"/>
              <a:ext cx="390410" cy="3532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4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4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611560" y="4986912"/>
            <a:ext cx="8142734" cy="602328"/>
            <a:chOff x="605731" y="1242498"/>
            <a:chExt cx="8142734" cy="602328"/>
          </a:xfrm>
        </p:grpSpPr>
        <p:sp>
          <p:nvSpPr>
            <p:cNvPr id="76" name="Rounded Rectangle 2">
              <a:extLst>
                <a:ext uri="{FF2B5EF4-FFF2-40B4-BE49-F238E27FC236}">
                  <a16:creationId xmlns:a16="http://schemas.microsoft.com/office/drawing/2014/main" id="{E6FAF292-9DC0-4002-845A-E9F7D91FB8D8}"/>
                </a:ext>
              </a:extLst>
            </p:cNvPr>
            <p:cNvSpPr/>
            <p:nvPr/>
          </p:nvSpPr>
          <p:spPr>
            <a:xfrm rot="16200000">
              <a:off x="4415045" y="-2488597"/>
              <a:ext cx="602326" cy="8064515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ounded Rectangle 8">
              <a:extLst>
                <a:ext uri="{FF2B5EF4-FFF2-40B4-BE49-F238E27FC236}">
                  <a16:creationId xmlns:a16="http://schemas.microsoft.com/office/drawing/2014/main" id="{16204CDE-2BEF-4E08-B1C2-06C2FCE1DCD6}"/>
                </a:ext>
              </a:extLst>
            </p:cNvPr>
            <p:cNvSpPr/>
            <p:nvPr/>
          </p:nvSpPr>
          <p:spPr>
            <a:xfrm rot="16200000">
              <a:off x="580966" y="1267265"/>
              <a:ext cx="602326" cy="55279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4E8FE20-4936-4900-9215-A748374B466E}"/>
                </a:ext>
              </a:extLst>
            </p:cNvPr>
            <p:cNvSpPr txBox="1"/>
            <p:nvPr/>
          </p:nvSpPr>
          <p:spPr>
            <a:xfrm>
              <a:off x="1386811" y="1372001"/>
              <a:ext cx="6426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 smtClean="0"/>
                <a:t>Музыкальные эффекты  </a:t>
              </a:r>
              <a:r>
                <a:rPr lang="ru-RU" dirty="0"/>
                <a:t>в игре</a:t>
              </a:r>
              <a:endParaRPr lang="ru-RU" dirty="0"/>
            </a:p>
          </p:txBody>
        </p:sp>
        <p:sp>
          <p:nvSpPr>
            <p:cNvPr id="79" name="Text Placeholder 12">
              <a:extLst>
                <a:ext uri="{FF2B5EF4-FFF2-40B4-BE49-F238E27FC236}">
                  <a16:creationId xmlns:a16="http://schemas.microsoft.com/office/drawing/2014/main" id="{1ABAFA33-BC33-478E-9AA0-E61146837E77}"/>
                </a:ext>
              </a:extLst>
            </p:cNvPr>
            <p:cNvSpPr txBox="1">
              <a:spLocks/>
            </p:cNvSpPr>
            <p:nvPr/>
          </p:nvSpPr>
          <p:spPr>
            <a:xfrm>
              <a:off x="683568" y="1340768"/>
              <a:ext cx="390410" cy="3532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4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4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611560" y="5779000"/>
            <a:ext cx="8142734" cy="602328"/>
            <a:chOff x="605731" y="1242498"/>
            <a:chExt cx="8142734" cy="602328"/>
          </a:xfrm>
        </p:grpSpPr>
        <p:sp>
          <p:nvSpPr>
            <p:cNvPr id="93" name="Rounded Rectangle 2">
              <a:extLst>
                <a:ext uri="{FF2B5EF4-FFF2-40B4-BE49-F238E27FC236}">
                  <a16:creationId xmlns:a16="http://schemas.microsoft.com/office/drawing/2014/main" id="{E6FAF292-9DC0-4002-845A-E9F7D91FB8D8}"/>
                </a:ext>
              </a:extLst>
            </p:cNvPr>
            <p:cNvSpPr/>
            <p:nvPr/>
          </p:nvSpPr>
          <p:spPr>
            <a:xfrm rot="16200000">
              <a:off x="4415045" y="-2488597"/>
              <a:ext cx="602326" cy="8064515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Rounded Rectangle 8">
              <a:extLst>
                <a:ext uri="{FF2B5EF4-FFF2-40B4-BE49-F238E27FC236}">
                  <a16:creationId xmlns:a16="http://schemas.microsoft.com/office/drawing/2014/main" id="{16204CDE-2BEF-4E08-B1C2-06C2FCE1DCD6}"/>
                </a:ext>
              </a:extLst>
            </p:cNvPr>
            <p:cNvSpPr/>
            <p:nvPr/>
          </p:nvSpPr>
          <p:spPr>
            <a:xfrm rot="16200000">
              <a:off x="580966" y="1267265"/>
              <a:ext cx="602326" cy="55279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4E8FE20-4936-4900-9215-A748374B466E}"/>
                </a:ext>
              </a:extLst>
            </p:cNvPr>
            <p:cNvSpPr txBox="1"/>
            <p:nvPr/>
          </p:nvSpPr>
          <p:spPr>
            <a:xfrm>
              <a:off x="1386811" y="1372001"/>
              <a:ext cx="6426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/>
                <a:t>Алгоритм действий противника</a:t>
              </a:r>
              <a:endParaRPr lang="ru-RU" dirty="0"/>
            </a:p>
          </p:txBody>
        </p:sp>
        <p:sp>
          <p:nvSpPr>
            <p:cNvPr id="97" name="Text Placeholder 12">
              <a:extLst>
                <a:ext uri="{FF2B5EF4-FFF2-40B4-BE49-F238E27FC236}">
                  <a16:creationId xmlns:a16="http://schemas.microsoft.com/office/drawing/2014/main" id="{1ABAFA33-BC33-478E-9AA0-E61146837E77}"/>
                </a:ext>
              </a:extLst>
            </p:cNvPr>
            <p:cNvSpPr txBox="1">
              <a:spLocks/>
            </p:cNvSpPr>
            <p:nvPr/>
          </p:nvSpPr>
          <p:spPr>
            <a:xfrm>
              <a:off x="683568" y="1340768"/>
              <a:ext cx="390410" cy="3532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4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4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9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">
            <a:extLst>
              <a:ext uri="{FF2B5EF4-FFF2-40B4-BE49-F238E27FC236}">
                <a16:creationId xmlns:a16="http://schemas.microsoft.com/office/drawing/2014/main" id="{5B0213BA-D160-4CA8-8BCD-7847F039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29" y="836712"/>
            <a:ext cx="8148885" cy="695924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ИСПОЛЬЗОВАННЫЕ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СРЕДСТВА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55268" y="2192124"/>
            <a:ext cx="1701874" cy="3494560"/>
            <a:chOff x="427276" y="2192124"/>
            <a:chExt cx="1701874" cy="3494560"/>
          </a:xfrm>
        </p:grpSpPr>
        <p:sp>
          <p:nvSpPr>
            <p:cNvPr id="34" name="Snip Single Corner Rectangle 3">
              <a:extLst>
                <a:ext uri="{FF2B5EF4-FFF2-40B4-BE49-F238E27FC236}">
                  <a16:creationId xmlns:a16="http://schemas.microsoft.com/office/drawing/2014/main" id="{62FFA9DA-F5BA-4E1E-9D84-0977BF971FC3}"/>
                </a:ext>
              </a:extLst>
            </p:cNvPr>
            <p:cNvSpPr/>
            <p:nvPr/>
          </p:nvSpPr>
          <p:spPr>
            <a:xfrm>
              <a:off x="427276" y="2192124"/>
              <a:ext cx="1701874" cy="3494560"/>
            </a:xfrm>
            <a:prstGeom prst="snip1Rect">
              <a:avLst/>
            </a:prstGeom>
            <a:solidFill>
              <a:schemeClr val="bg1"/>
            </a:solidFill>
            <a:ln w="38100">
              <a:solidFill>
                <a:schemeClr val="accent1">
                  <a:alpha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FD25C5-5099-42C6-9898-200C22FC91C7}"/>
                </a:ext>
              </a:extLst>
            </p:cNvPr>
            <p:cNvSpPr txBox="1"/>
            <p:nvPr/>
          </p:nvSpPr>
          <p:spPr>
            <a:xfrm>
              <a:off x="427276" y="2576517"/>
              <a:ext cx="1692000" cy="492443"/>
            </a:xfrm>
            <a:prstGeom prst="rect">
              <a:avLst/>
            </a:prstGeom>
            <a:solidFill>
              <a:srgbClr val="0000FF"/>
            </a:solidFill>
          </p:spPr>
          <p:txBody>
            <a:bodyPr wrap="square" rtlCol="0">
              <a:spAutoFit/>
            </a:bodyPr>
            <a:lstStyle/>
            <a:p>
              <a:pPr algn="ctr" defTabSz="179388"/>
              <a:r>
                <a:rPr lang="ru-RU" sz="1300" dirty="0" smtClean="0">
                  <a:solidFill>
                    <a:schemeClr val="bg1"/>
                  </a:solidFill>
                  <a:latin typeface="Arial" pitchFamily="34" charset="0"/>
                  <a:ea typeface="Roboto" panose="02000000000000000000" pitchFamily="2" charset="0"/>
                  <a:cs typeface="Arial" pitchFamily="34" charset="0"/>
                </a:rPr>
                <a:t>Язык программирования</a:t>
              </a:r>
              <a:endParaRPr lang="en-US" sz="1300" dirty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A57D1BD-646B-4767-BCAB-0E8BF64785BF}"/>
                </a:ext>
              </a:extLst>
            </p:cNvPr>
            <p:cNvSpPr txBox="1"/>
            <p:nvPr/>
          </p:nvSpPr>
          <p:spPr>
            <a:xfrm>
              <a:off x="454743" y="4365104"/>
              <a:ext cx="164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1"/>
                  </a:solidFill>
                  <a:latin typeface="Arial" pitchFamily="34" charset="0"/>
                  <a:ea typeface="Open Sans" panose="020B0606030504020204" pitchFamily="34" charset="0"/>
                  <a:cs typeface="Arial" pitchFamily="34" charset="0"/>
                </a:rPr>
                <a:t>Python</a:t>
              </a:r>
              <a:endParaRPr lang="en-US" sz="2800" b="1" dirty="0">
                <a:solidFill>
                  <a:schemeClr val="accent1"/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endParaRPr>
            </a:p>
          </p:txBody>
        </p:sp>
        <p:pic>
          <p:nvPicPr>
            <p:cNvPr id="5122" name="Picture 2" descr="C:\Users\vlad\Downloads\Pyth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027" y="3119929"/>
              <a:ext cx="993614" cy="993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па 7"/>
          <p:cNvGrpSpPr/>
          <p:nvPr/>
        </p:nvGrpSpPr>
        <p:grpSpPr>
          <a:xfrm>
            <a:off x="4598318" y="2199373"/>
            <a:ext cx="1701874" cy="3494560"/>
            <a:chOff x="4618948" y="2199373"/>
            <a:chExt cx="1701874" cy="3494560"/>
          </a:xfrm>
        </p:grpSpPr>
        <p:sp>
          <p:nvSpPr>
            <p:cNvPr id="44" name="Snip Single Corner Rectangle 35">
              <a:extLst>
                <a:ext uri="{FF2B5EF4-FFF2-40B4-BE49-F238E27FC236}">
                  <a16:creationId xmlns:a16="http://schemas.microsoft.com/office/drawing/2014/main" id="{0BD99000-4599-4ABD-8C32-D56516DCD5C3}"/>
                </a:ext>
              </a:extLst>
            </p:cNvPr>
            <p:cNvSpPr/>
            <p:nvPr/>
          </p:nvSpPr>
          <p:spPr>
            <a:xfrm>
              <a:off x="4618948" y="2199373"/>
              <a:ext cx="1701874" cy="3494560"/>
            </a:xfrm>
            <a:prstGeom prst="snip1Rect">
              <a:avLst/>
            </a:prstGeom>
            <a:solidFill>
              <a:schemeClr val="bg1"/>
            </a:solidFill>
            <a:ln w="38100">
              <a:solidFill>
                <a:schemeClr val="accent4">
                  <a:alpha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36">
              <a:extLst>
                <a:ext uri="{FF2B5EF4-FFF2-40B4-BE49-F238E27FC236}">
                  <a16:creationId xmlns:a16="http://schemas.microsoft.com/office/drawing/2014/main" id="{2AB65B50-6C6E-4EDD-979A-225C30EE87B0}"/>
                </a:ext>
              </a:extLst>
            </p:cNvPr>
            <p:cNvSpPr/>
            <p:nvPr/>
          </p:nvSpPr>
          <p:spPr>
            <a:xfrm>
              <a:off x="4618948" y="2515893"/>
              <a:ext cx="1692000" cy="493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C2B45F-931B-45D0-911C-814D3C70E172}"/>
                </a:ext>
              </a:extLst>
            </p:cNvPr>
            <p:cNvSpPr txBox="1"/>
            <p:nvPr/>
          </p:nvSpPr>
          <p:spPr>
            <a:xfrm>
              <a:off x="4829659" y="2586390"/>
              <a:ext cx="130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 smtClean="0">
                  <a:solidFill>
                    <a:schemeClr val="bg1"/>
                  </a:solidFill>
                  <a:latin typeface="Arial" pitchFamily="34" charset="0"/>
                  <a:ea typeface="Roboto" panose="02000000000000000000" pitchFamily="2" charset="0"/>
                  <a:cs typeface="Arial" pitchFamily="34" charset="0"/>
                </a:rPr>
                <a:t>Библиотека</a:t>
              </a:r>
              <a:endParaRPr lang="en-US" sz="1600" dirty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43FE52-062D-4FDF-978B-D7797056C4B7}"/>
                </a:ext>
              </a:extLst>
            </p:cNvPr>
            <p:cNvSpPr txBox="1"/>
            <p:nvPr/>
          </p:nvSpPr>
          <p:spPr>
            <a:xfrm>
              <a:off x="4618948" y="4536409"/>
              <a:ext cx="164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4"/>
                  </a:solidFill>
                  <a:latin typeface="Arial" pitchFamily="34" charset="0"/>
                  <a:ea typeface="Open Sans" panose="020B0606030504020204" pitchFamily="34" charset="0"/>
                  <a:cs typeface="Arial" pitchFamily="34" charset="0"/>
                </a:rPr>
                <a:t>sqlite3</a:t>
              </a:r>
              <a:endParaRPr lang="en-US" sz="2800" b="1" dirty="0">
                <a:solidFill>
                  <a:schemeClr val="accent4"/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endParaRPr>
            </a:p>
          </p:txBody>
        </p:sp>
        <p:pic>
          <p:nvPicPr>
            <p:cNvPr id="4" name="Рисунок 3" descr="Круговая диаграмма">
              <a:extLst>
                <a:ext uri="{FF2B5EF4-FFF2-40B4-BE49-F238E27FC236}">
                  <a16:creationId xmlns:a16="http://schemas.microsoft.com/office/drawing/2014/main" id="{5F124D83-D86D-4920-8E1A-0D7AFE0AB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0118" y="3188138"/>
              <a:ext cx="693193" cy="636225"/>
            </a:xfrm>
            <a:prstGeom prst="rect">
              <a:avLst/>
            </a:prstGeom>
          </p:spPr>
        </p:pic>
        <p:pic>
          <p:nvPicPr>
            <p:cNvPr id="5136" name="Picture 16" descr="https://miro.medium.com/max/1000/0*DXbRQtXOJYHMmJi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5979" y="3158576"/>
              <a:ext cx="941470" cy="941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Группа 1"/>
          <p:cNvGrpSpPr/>
          <p:nvPr/>
        </p:nvGrpSpPr>
        <p:grpSpPr>
          <a:xfrm>
            <a:off x="6735074" y="2199373"/>
            <a:ext cx="1944216" cy="3494560"/>
            <a:chOff x="2623290" y="2192124"/>
            <a:chExt cx="1944216" cy="349456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745936-946A-4B68-A3C9-3D0723F83FD0}"/>
                </a:ext>
              </a:extLst>
            </p:cNvPr>
            <p:cNvSpPr txBox="1"/>
            <p:nvPr/>
          </p:nvSpPr>
          <p:spPr>
            <a:xfrm>
              <a:off x="2716792" y="2671048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itchFamily="34" charset="0"/>
                  <a:ea typeface="Roboto" panose="02000000000000000000" pitchFamily="2" charset="0"/>
                  <a:cs typeface="Arial" pitchFamily="34" charset="0"/>
                </a:rPr>
                <a:t>Perfect Concept</a:t>
              </a:r>
            </a:p>
          </p:txBody>
        </p:sp>
        <p:sp>
          <p:nvSpPr>
            <p:cNvPr id="38" name="Snip Single Corner Rectangle 11">
              <a:extLst>
                <a:ext uri="{FF2B5EF4-FFF2-40B4-BE49-F238E27FC236}">
                  <a16:creationId xmlns:a16="http://schemas.microsoft.com/office/drawing/2014/main" id="{543495E1-B7DB-425E-BFF5-886F9F092BFE}"/>
                </a:ext>
              </a:extLst>
            </p:cNvPr>
            <p:cNvSpPr/>
            <p:nvPr/>
          </p:nvSpPr>
          <p:spPr>
            <a:xfrm>
              <a:off x="2734879" y="2192124"/>
              <a:ext cx="1701874" cy="3494560"/>
            </a:xfrm>
            <a:prstGeom prst="snip1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  <a:alpha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12">
              <a:extLst>
                <a:ext uri="{FF2B5EF4-FFF2-40B4-BE49-F238E27FC236}">
                  <a16:creationId xmlns:a16="http://schemas.microsoft.com/office/drawing/2014/main" id="{473F1A32-16EE-4B5E-9ABD-FF49B6678BCD}"/>
                </a:ext>
              </a:extLst>
            </p:cNvPr>
            <p:cNvSpPr/>
            <p:nvPr/>
          </p:nvSpPr>
          <p:spPr>
            <a:xfrm>
              <a:off x="2734879" y="2508644"/>
              <a:ext cx="1692000" cy="493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1BA5CC-261B-4761-BECD-9051E6C4984F}"/>
                </a:ext>
              </a:extLst>
            </p:cNvPr>
            <p:cNvSpPr txBox="1"/>
            <p:nvPr/>
          </p:nvSpPr>
          <p:spPr>
            <a:xfrm>
              <a:off x="2751391" y="4468200"/>
              <a:ext cx="164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2"/>
                  </a:solidFill>
                  <a:latin typeface="Arial" pitchFamily="34" charset="0"/>
                  <a:ea typeface="Open Sans" panose="020B0606030504020204" pitchFamily="34" charset="0"/>
                  <a:cs typeface="Arial" pitchFamily="34" charset="0"/>
                </a:rPr>
                <a:t>SQL</a:t>
              </a:r>
              <a:endParaRPr lang="en-US" sz="1600" b="1" dirty="0">
                <a:solidFill>
                  <a:schemeClr val="accent2"/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endParaRPr>
            </a:p>
          </p:txBody>
        </p:sp>
        <p:pic>
          <p:nvPicPr>
            <p:cNvPr id="5124" name="Picture 4" descr="https://kursovik.com/pic/totalmdf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3112619"/>
              <a:ext cx="841970" cy="883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FD25C5-5099-42C6-9898-200C22FC91C7}"/>
                </a:ext>
              </a:extLst>
            </p:cNvPr>
            <p:cNvSpPr txBox="1"/>
            <p:nvPr/>
          </p:nvSpPr>
          <p:spPr>
            <a:xfrm>
              <a:off x="2623290" y="2455604"/>
              <a:ext cx="19442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79388"/>
              <a:r>
                <a:rPr lang="ru-RU" sz="1500" dirty="0" smtClean="0">
                  <a:solidFill>
                    <a:schemeClr val="bg1"/>
                  </a:solidFill>
                  <a:latin typeface="Arial" pitchFamily="34" charset="0"/>
                  <a:ea typeface="Roboto" panose="02000000000000000000" pitchFamily="2" charset="0"/>
                  <a:cs typeface="Arial" pitchFamily="34" charset="0"/>
                </a:rPr>
                <a:t>Язык </a:t>
              </a:r>
              <a:r>
                <a:rPr lang="ru-RU" sz="1500" dirty="0" smtClean="0">
                  <a:solidFill>
                    <a:schemeClr val="bg1"/>
                  </a:solidFill>
                  <a:latin typeface="Arial" pitchFamily="34" charset="0"/>
                  <a:ea typeface="Roboto" panose="02000000000000000000" pitchFamily="2" charset="0"/>
                  <a:cs typeface="Arial" pitchFamily="34" charset="0"/>
                </a:rPr>
                <a:t>для </a:t>
              </a:r>
            </a:p>
            <a:p>
              <a:pPr algn="ctr" defTabSz="179388"/>
              <a:r>
                <a:rPr lang="ru-RU" sz="1500" dirty="0" smtClean="0">
                  <a:solidFill>
                    <a:schemeClr val="bg1"/>
                  </a:solidFill>
                  <a:latin typeface="Arial" pitchFamily="34" charset="0"/>
                  <a:ea typeface="Roboto" panose="02000000000000000000" pitchFamily="2" charset="0"/>
                  <a:cs typeface="Arial" pitchFamily="34" charset="0"/>
                </a:rPr>
                <a:t>работы с БД</a:t>
              </a:r>
              <a:endParaRPr lang="en-US" sz="1500" dirty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411760" y="2192124"/>
            <a:ext cx="1701874" cy="3494560"/>
            <a:chOff x="4682442" y="2192124"/>
            <a:chExt cx="1701874" cy="3494560"/>
          </a:xfrm>
        </p:grpSpPr>
        <p:sp>
          <p:nvSpPr>
            <p:cNvPr id="41" name="Snip Single Corner Rectangle 27">
              <a:extLst>
                <a:ext uri="{FF2B5EF4-FFF2-40B4-BE49-F238E27FC236}">
                  <a16:creationId xmlns:a16="http://schemas.microsoft.com/office/drawing/2014/main" id="{062BAB97-95A6-4E27-9A57-4767002B9B4B}"/>
                </a:ext>
              </a:extLst>
            </p:cNvPr>
            <p:cNvSpPr/>
            <p:nvPr/>
          </p:nvSpPr>
          <p:spPr>
            <a:xfrm>
              <a:off x="4682442" y="2192124"/>
              <a:ext cx="1701874" cy="3494560"/>
            </a:xfrm>
            <a:prstGeom prst="snip1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  <a:alpha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53B38A2A-91E0-4B59-AF95-33E34F13B448}"/>
                </a:ext>
              </a:extLst>
            </p:cNvPr>
            <p:cNvSpPr/>
            <p:nvPr/>
          </p:nvSpPr>
          <p:spPr>
            <a:xfrm>
              <a:off x="4682442" y="2515892"/>
              <a:ext cx="1692000" cy="493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37932D-77D6-44DC-B5D4-687ED833599A}"/>
                </a:ext>
              </a:extLst>
            </p:cNvPr>
            <p:cNvSpPr txBox="1"/>
            <p:nvPr/>
          </p:nvSpPr>
          <p:spPr>
            <a:xfrm>
              <a:off x="4892972" y="2564904"/>
              <a:ext cx="1301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 smtClean="0">
                  <a:solidFill>
                    <a:schemeClr val="bg1"/>
                  </a:solidFill>
                  <a:latin typeface="Arial" pitchFamily="34" charset="0"/>
                  <a:ea typeface="Roboto" panose="02000000000000000000" pitchFamily="2" charset="0"/>
                  <a:cs typeface="Arial" pitchFamily="34" charset="0"/>
                </a:rPr>
                <a:t>Библиотека</a:t>
              </a:r>
              <a:endParaRPr lang="en-US" sz="1600" dirty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7A6FAC7-0EAA-4EE9-8A01-C3B39D4005B6}"/>
                </a:ext>
              </a:extLst>
            </p:cNvPr>
            <p:cNvSpPr txBox="1"/>
            <p:nvPr/>
          </p:nvSpPr>
          <p:spPr>
            <a:xfrm>
              <a:off x="4720503" y="4468200"/>
              <a:ext cx="164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ea typeface="Open Sans" panose="020B0606030504020204" pitchFamily="34" charset="0"/>
                  <a:cs typeface="Arial" pitchFamily="34" charset="0"/>
                </a:rPr>
                <a:t>pygame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endParaRPr>
            </a:p>
          </p:txBody>
        </p:sp>
        <p:pic>
          <p:nvPicPr>
            <p:cNvPr id="25" name="Picture 2" descr="https://upload.wikimedia.org/wikipedia/ru/0/0f/Pygame_logo.png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821" y="3332011"/>
              <a:ext cx="1550122" cy="492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577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">
            <a:extLst>
              <a:ext uri="{FF2B5EF4-FFF2-40B4-BE49-F238E27FC236}">
                <a16:creationId xmlns:a16="http://schemas.microsoft.com/office/drawing/2014/main" id="{5B0213BA-D160-4CA8-8BCD-7847F039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29" y="836712"/>
            <a:ext cx="8148885" cy="695924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ИСПОЛЬЗОВАННЫЕ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ТЕХНОЛОГИИ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pygame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55268" y="2192124"/>
            <a:ext cx="1701874" cy="3494560"/>
            <a:chOff x="427276" y="2192124"/>
            <a:chExt cx="1701874" cy="3494560"/>
          </a:xfrm>
        </p:grpSpPr>
        <p:sp>
          <p:nvSpPr>
            <p:cNvPr id="34" name="Snip Single Corner Rectangle 3">
              <a:extLst>
                <a:ext uri="{FF2B5EF4-FFF2-40B4-BE49-F238E27FC236}">
                  <a16:creationId xmlns:a16="http://schemas.microsoft.com/office/drawing/2014/main" id="{62FFA9DA-F5BA-4E1E-9D84-0977BF971FC3}"/>
                </a:ext>
              </a:extLst>
            </p:cNvPr>
            <p:cNvSpPr/>
            <p:nvPr/>
          </p:nvSpPr>
          <p:spPr>
            <a:xfrm>
              <a:off x="427276" y="2192124"/>
              <a:ext cx="1701874" cy="3494560"/>
            </a:xfrm>
            <a:prstGeom prst="snip1Rect">
              <a:avLst/>
            </a:prstGeom>
            <a:solidFill>
              <a:schemeClr val="bg1"/>
            </a:solidFill>
            <a:ln w="38100">
              <a:solidFill>
                <a:schemeClr val="accent1">
                  <a:alpha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FD25C5-5099-42C6-9898-200C22FC91C7}"/>
                </a:ext>
              </a:extLst>
            </p:cNvPr>
            <p:cNvSpPr txBox="1"/>
            <p:nvPr/>
          </p:nvSpPr>
          <p:spPr>
            <a:xfrm>
              <a:off x="427276" y="2576517"/>
              <a:ext cx="1692000" cy="292388"/>
            </a:xfrm>
            <a:prstGeom prst="rect">
              <a:avLst/>
            </a:prstGeom>
            <a:solidFill>
              <a:srgbClr val="0000FF"/>
            </a:solidFill>
          </p:spPr>
          <p:txBody>
            <a:bodyPr wrap="square" rtlCol="0">
              <a:spAutoFit/>
            </a:bodyPr>
            <a:lstStyle/>
            <a:p>
              <a:pPr algn="ctr" defTabSz="179388"/>
              <a:r>
                <a:rPr lang="ru-RU" sz="1300" dirty="0" smtClean="0">
                  <a:solidFill>
                    <a:schemeClr val="bg1"/>
                  </a:solidFill>
                  <a:latin typeface="Arial" pitchFamily="34" charset="0"/>
                  <a:ea typeface="Roboto" panose="02000000000000000000" pitchFamily="2" charset="0"/>
                  <a:cs typeface="Arial" pitchFamily="34" charset="0"/>
                </a:rPr>
                <a:t>СПРАЙТЫ </a:t>
              </a:r>
              <a:endParaRPr lang="en-US" sz="1300" dirty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598318" y="2199373"/>
            <a:ext cx="1701874" cy="3494560"/>
            <a:chOff x="4618948" y="2199373"/>
            <a:chExt cx="1701874" cy="3494560"/>
          </a:xfrm>
        </p:grpSpPr>
        <p:sp>
          <p:nvSpPr>
            <p:cNvPr id="44" name="Snip Single Corner Rectangle 35">
              <a:extLst>
                <a:ext uri="{FF2B5EF4-FFF2-40B4-BE49-F238E27FC236}">
                  <a16:creationId xmlns:a16="http://schemas.microsoft.com/office/drawing/2014/main" id="{0BD99000-4599-4ABD-8C32-D56516DCD5C3}"/>
                </a:ext>
              </a:extLst>
            </p:cNvPr>
            <p:cNvSpPr/>
            <p:nvPr/>
          </p:nvSpPr>
          <p:spPr>
            <a:xfrm>
              <a:off x="4618948" y="2199373"/>
              <a:ext cx="1701874" cy="3494560"/>
            </a:xfrm>
            <a:prstGeom prst="snip1Rect">
              <a:avLst/>
            </a:prstGeom>
            <a:solidFill>
              <a:schemeClr val="bg1"/>
            </a:solidFill>
            <a:ln w="38100">
              <a:solidFill>
                <a:schemeClr val="accent4">
                  <a:alpha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36">
              <a:extLst>
                <a:ext uri="{FF2B5EF4-FFF2-40B4-BE49-F238E27FC236}">
                  <a16:creationId xmlns:a16="http://schemas.microsoft.com/office/drawing/2014/main" id="{2AB65B50-6C6E-4EDD-979A-225C30EE87B0}"/>
                </a:ext>
              </a:extLst>
            </p:cNvPr>
            <p:cNvSpPr/>
            <p:nvPr/>
          </p:nvSpPr>
          <p:spPr>
            <a:xfrm>
              <a:off x="4618948" y="2515893"/>
              <a:ext cx="1692000" cy="493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C2B45F-931B-45D0-911C-814D3C70E172}"/>
                </a:ext>
              </a:extLst>
            </p:cNvPr>
            <p:cNvSpPr txBox="1"/>
            <p:nvPr/>
          </p:nvSpPr>
          <p:spPr>
            <a:xfrm>
              <a:off x="4906445" y="2586390"/>
              <a:ext cx="1148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 smtClean="0">
                  <a:solidFill>
                    <a:schemeClr val="bg1"/>
                  </a:solidFill>
                  <a:latin typeface="Arial" pitchFamily="34" charset="0"/>
                  <a:ea typeface="Roboto" panose="02000000000000000000" pitchFamily="2" charset="0"/>
                  <a:cs typeface="Arial" pitchFamily="34" charset="0"/>
                </a:rPr>
                <a:t>Анимация</a:t>
              </a:r>
              <a:endParaRPr lang="en-US" sz="1600" dirty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endParaRPr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6735074" y="2199373"/>
            <a:ext cx="1944216" cy="3494560"/>
            <a:chOff x="2623290" y="2192124"/>
            <a:chExt cx="1944216" cy="349456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745936-946A-4B68-A3C9-3D0723F83FD0}"/>
                </a:ext>
              </a:extLst>
            </p:cNvPr>
            <p:cNvSpPr txBox="1"/>
            <p:nvPr/>
          </p:nvSpPr>
          <p:spPr>
            <a:xfrm>
              <a:off x="2716792" y="2671048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itchFamily="34" charset="0"/>
                  <a:ea typeface="Roboto" panose="02000000000000000000" pitchFamily="2" charset="0"/>
                  <a:cs typeface="Arial" pitchFamily="34" charset="0"/>
                </a:rPr>
                <a:t>Perfect Concept</a:t>
              </a:r>
            </a:p>
          </p:txBody>
        </p:sp>
        <p:sp>
          <p:nvSpPr>
            <p:cNvPr id="38" name="Snip Single Corner Rectangle 11">
              <a:extLst>
                <a:ext uri="{FF2B5EF4-FFF2-40B4-BE49-F238E27FC236}">
                  <a16:creationId xmlns:a16="http://schemas.microsoft.com/office/drawing/2014/main" id="{543495E1-B7DB-425E-BFF5-886F9F092BFE}"/>
                </a:ext>
              </a:extLst>
            </p:cNvPr>
            <p:cNvSpPr/>
            <p:nvPr/>
          </p:nvSpPr>
          <p:spPr>
            <a:xfrm>
              <a:off x="2734879" y="2192124"/>
              <a:ext cx="1701874" cy="3494560"/>
            </a:xfrm>
            <a:prstGeom prst="snip1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  <a:alpha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12">
              <a:extLst>
                <a:ext uri="{FF2B5EF4-FFF2-40B4-BE49-F238E27FC236}">
                  <a16:creationId xmlns:a16="http://schemas.microsoft.com/office/drawing/2014/main" id="{473F1A32-16EE-4B5E-9ABD-FF49B6678BCD}"/>
                </a:ext>
              </a:extLst>
            </p:cNvPr>
            <p:cNvSpPr/>
            <p:nvPr/>
          </p:nvSpPr>
          <p:spPr>
            <a:xfrm>
              <a:off x="2734879" y="2508644"/>
              <a:ext cx="1692000" cy="493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FD25C5-5099-42C6-9898-200C22FC91C7}"/>
                </a:ext>
              </a:extLst>
            </p:cNvPr>
            <p:cNvSpPr txBox="1"/>
            <p:nvPr/>
          </p:nvSpPr>
          <p:spPr>
            <a:xfrm>
              <a:off x="2623290" y="2557655"/>
              <a:ext cx="19442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79388"/>
              <a:r>
                <a:rPr lang="ru-RU" sz="1500" dirty="0" smtClean="0">
                  <a:solidFill>
                    <a:schemeClr val="bg1"/>
                  </a:solidFill>
                  <a:latin typeface="Arial" pitchFamily="34" charset="0"/>
                  <a:ea typeface="Roboto" panose="02000000000000000000" pitchFamily="2" charset="0"/>
                  <a:cs typeface="Arial" pitchFamily="34" charset="0"/>
                </a:rPr>
                <a:t>Работа со звуком</a:t>
              </a:r>
              <a:endParaRPr lang="en-US" sz="1500" dirty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411760" y="2192124"/>
            <a:ext cx="1701874" cy="3494560"/>
            <a:chOff x="4682442" y="2192124"/>
            <a:chExt cx="1701874" cy="3494560"/>
          </a:xfrm>
        </p:grpSpPr>
        <p:sp>
          <p:nvSpPr>
            <p:cNvPr id="41" name="Snip Single Corner Rectangle 27">
              <a:extLst>
                <a:ext uri="{FF2B5EF4-FFF2-40B4-BE49-F238E27FC236}">
                  <a16:creationId xmlns:a16="http://schemas.microsoft.com/office/drawing/2014/main" id="{062BAB97-95A6-4E27-9A57-4767002B9B4B}"/>
                </a:ext>
              </a:extLst>
            </p:cNvPr>
            <p:cNvSpPr/>
            <p:nvPr/>
          </p:nvSpPr>
          <p:spPr>
            <a:xfrm>
              <a:off x="4682442" y="2192124"/>
              <a:ext cx="1701874" cy="3494560"/>
            </a:xfrm>
            <a:prstGeom prst="snip1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  <a:alpha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53B38A2A-91E0-4B59-AF95-33E34F13B448}"/>
                </a:ext>
              </a:extLst>
            </p:cNvPr>
            <p:cNvSpPr/>
            <p:nvPr/>
          </p:nvSpPr>
          <p:spPr>
            <a:xfrm>
              <a:off x="4682442" y="2515892"/>
              <a:ext cx="1692000" cy="493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37932D-77D6-44DC-B5D4-687ED833599A}"/>
                </a:ext>
              </a:extLst>
            </p:cNvPr>
            <p:cNvSpPr txBox="1"/>
            <p:nvPr/>
          </p:nvSpPr>
          <p:spPr>
            <a:xfrm>
              <a:off x="5162117" y="2564904"/>
              <a:ext cx="763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ea typeface="Roboto" panose="02000000000000000000" pitchFamily="2" charset="0"/>
                  <a:cs typeface="Arial" pitchFamily="34" charset="0"/>
                </a:rPr>
                <a:t>collide</a:t>
              </a:r>
              <a:endParaRPr lang="en-US" sz="1600" dirty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endParaRPr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230" y="4411593"/>
            <a:ext cx="536071" cy="587076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82" y="4680452"/>
            <a:ext cx="536071" cy="587076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925" y="4142734"/>
            <a:ext cx="536071" cy="587076"/>
          </a:xfrm>
          <a:prstGeom prst="rect">
            <a:avLst/>
          </a:prstGeom>
        </p:spPr>
      </p:pic>
      <p:pic>
        <p:nvPicPr>
          <p:cNvPr id="11" name="Picture 2" descr="Средние - Gif анимация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26" y="3188138"/>
            <a:ext cx="734030" cy="73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Логотип Водопроводчик МАРИО wlepka наклейка NINTENDO 10см с доставкой из  Польши с Allegro на FastBox 896304916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216468"/>
            <a:ext cx="940899" cy="105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3865" y="3303392"/>
            <a:ext cx="536071" cy="587076"/>
          </a:xfrm>
          <a:prstGeom prst="rect">
            <a:avLst/>
          </a:prstGeom>
        </p:spPr>
      </p:pic>
      <p:pic>
        <p:nvPicPr>
          <p:cNvPr id="56" name="Picture 2" descr="Средние - Gif анимация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9" y="2936377"/>
            <a:ext cx="608072" cy="60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Средние - Gif анимация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01" y="3163154"/>
            <a:ext cx="608072" cy="60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Средние - Gif анимация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56" y="3561548"/>
            <a:ext cx="608072" cy="60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Средние - Gif анимация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77" y="3163154"/>
            <a:ext cx="429458" cy="42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Средние - Gif анимация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567" y="3283573"/>
            <a:ext cx="521751" cy="52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Средние - Gif анимация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07" y="3259722"/>
            <a:ext cx="355233" cy="35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Средние - Gif анимация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560" y="3575011"/>
            <a:ext cx="608072" cy="60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Средние - Gif анимация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057" y="3449215"/>
            <a:ext cx="284932" cy="28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Средние - Gif анимация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18" y="4003228"/>
            <a:ext cx="677224" cy="67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4288" y="3234400"/>
            <a:ext cx="978826" cy="1964136"/>
          </a:xfrm>
          <a:prstGeom prst="rect">
            <a:avLst/>
          </a:prstGeom>
        </p:spPr>
      </p:pic>
      <p:pic>
        <p:nvPicPr>
          <p:cNvPr id="65" name="Picture 2" descr="Средние - Gif анимация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133" y="4447559"/>
            <a:ext cx="899630" cy="89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65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2">
            <a:extLst>
              <a:ext uri="{FF2B5EF4-FFF2-40B4-BE49-F238E27FC236}">
                <a16:creationId xmlns:a16="http://schemas.microsoft.com/office/drawing/2014/main" id="{5B0213BA-D160-4CA8-8BCD-7847F039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72" y="399631"/>
            <a:ext cx="8148885" cy="695924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БАЗЫ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6146" name="Picture 2" descr="https://sun9-43.userapi.com/impg/1oN2mNeWD2UZQN_zv_IETJb43c2FyUHo-f9c4A/3ab7-4TF1dQ.jpg?size=1011x660&amp;quality=96&amp;sign=1b4c5571ae3fd21b4d01c01ee8484c7a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06" y="1095555"/>
            <a:ext cx="7534015" cy="49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0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05731" y="1242498"/>
            <a:ext cx="8142734" cy="602328"/>
            <a:chOff x="605731" y="1242498"/>
            <a:chExt cx="8142734" cy="602328"/>
          </a:xfrm>
        </p:grpSpPr>
        <p:sp>
          <p:nvSpPr>
            <p:cNvPr id="81" name="Rounded Rectangle 2">
              <a:extLst>
                <a:ext uri="{FF2B5EF4-FFF2-40B4-BE49-F238E27FC236}">
                  <a16:creationId xmlns:a16="http://schemas.microsoft.com/office/drawing/2014/main" id="{E6FAF292-9DC0-4002-845A-E9F7D91FB8D8}"/>
                </a:ext>
              </a:extLst>
            </p:cNvPr>
            <p:cNvSpPr/>
            <p:nvPr/>
          </p:nvSpPr>
          <p:spPr>
            <a:xfrm rot="16200000">
              <a:off x="4415045" y="-2488597"/>
              <a:ext cx="602326" cy="8064515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ounded Rectangle 8">
              <a:extLst>
                <a:ext uri="{FF2B5EF4-FFF2-40B4-BE49-F238E27FC236}">
                  <a16:creationId xmlns:a16="http://schemas.microsoft.com/office/drawing/2014/main" id="{16204CDE-2BEF-4E08-B1C2-06C2FCE1DCD6}"/>
                </a:ext>
              </a:extLst>
            </p:cNvPr>
            <p:cNvSpPr/>
            <p:nvPr/>
          </p:nvSpPr>
          <p:spPr>
            <a:xfrm rot="16200000">
              <a:off x="580966" y="1267265"/>
              <a:ext cx="602326" cy="55279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4E8FE20-4936-4900-9215-A748374B466E}"/>
                </a:ext>
              </a:extLst>
            </p:cNvPr>
            <p:cNvSpPr txBox="1"/>
            <p:nvPr/>
          </p:nvSpPr>
          <p:spPr>
            <a:xfrm>
              <a:off x="1386811" y="1372001"/>
              <a:ext cx="6426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 smtClean="0"/>
                <a:t>Авторизация пользователя, добавление нового автоматически</a:t>
              </a:r>
              <a:endParaRPr lang="ru-RU" dirty="0"/>
            </a:p>
          </p:txBody>
        </p:sp>
        <p:sp>
          <p:nvSpPr>
            <p:cNvPr id="42" name="Text Placeholder 12">
              <a:extLst>
                <a:ext uri="{FF2B5EF4-FFF2-40B4-BE49-F238E27FC236}">
                  <a16:creationId xmlns:a16="http://schemas.microsoft.com/office/drawing/2014/main" id="{1ABAFA33-BC33-478E-9AA0-E61146837E77}"/>
                </a:ext>
              </a:extLst>
            </p:cNvPr>
            <p:cNvSpPr txBox="1">
              <a:spLocks/>
            </p:cNvSpPr>
            <p:nvPr/>
          </p:nvSpPr>
          <p:spPr>
            <a:xfrm>
              <a:off x="683568" y="1340768"/>
              <a:ext cx="390410" cy="3532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B0213BA-D160-4CA8-8BCD-7847F039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0648"/>
            <a:ext cx="8748464" cy="695924"/>
          </a:xfrm>
        </p:spPr>
        <p:txBody>
          <a:bodyPr>
            <a:normAutofit/>
          </a:bodyPr>
          <a:lstStyle/>
          <a:p>
            <a:r>
              <a:rPr lang="ru-RU" dirty="0" smtClean="0"/>
              <a:t>В игре реализованы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605730" y="1988840"/>
            <a:ext cx="8142734" cy="602328"/>
            <a:chOff x="605731" y="1242498"/>
            <a:chExt cx="8142734" cy="602328"/>
          </a:xfrm>
        </p:grpSpPr>
        <p:sp>
          <p:nvSpPr>
            <p:cNvPr id="37" name="Rounded Rectangle 2">
              <a:extLst>
                <a:ext uri="{FF2B5EF4-FFF2-40B4-BE49-F238E27FC236}">
                  <a16:creationId xmlns:a16="http://schemas.microsoft.com/office/drawing/2014/main" id="{E6FAF292-9DC0-4002-845A-E9F7D91FB8D8}"/>
                </a:ext>
              </a:extLst>
            </p:cNvPr>
            <p:cNvSpPr/>
            <p:nvPr/>
          </p:nvSpPr>
          <p:spPr>
            <a:xfrm rot="16200000">
              <a:off x="4415045" y="-2488597"/>
              <a:ext cx="602326" cy="8064515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ounded Rectangle 8">
              <a:extLst>
                <a:ext uri="{FF2B5EF4-FFF2-40B4-BE49-F238E27FC236}">
                  <a16:creationId xmlns:a16="http://schemas.microsoft.com/office/drawing/2014/main" id="{16204CDE-2BEF-4E08-B1C2-06C2FCE1DCD6}"/>
                </a:ext>
              </a:extLst>
            </p:cNvPr>
            <p:cNvSpPr/>
            <p:nvPr/>
          </p:nvSpPr>
          <p:spPr>
            <a:xfrm rot="16200000">
              <a:off x="580966" y="1267265"/>
              <a:ext cx="602326" cy="55279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E8FE20-4936-4900-9215-A748374B466E}"/>
                </a:ext>
              </a:extLst>
            </p:cNvPr>
            <p:cNvSpPr txBox="1"/>
            <p:nvPr/>
          </p:nvSpPr>
          <p:spPr>
            <a:xfrm>
              <a:off x="1386811" y="1372001"/>
              <a:ext cx="6426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 smtClean="0"/>
                <a:t>Загрузка </a:t>
              </a:r>
              <a:r>
                <a:rPr lang="ru-RU" dirty="0"/>
                <a:t>карты </a:t>
              </a:r>
              <a:r>
                <a:rPr lang="ru-RU" dirty="0" smtClean="0"/>
                <a:t>лабиринта из </a:t>
              </a:r>
              <a:r>
                <a:rPr lang="ru-RU" dirty="0"/>
                <a:t>.</a:t>
              </a:r>
              <a:r>
                <a:rPr lang="ru-RU" dirty="0" err="1"/>
                <a:t>txt</a:t>
              </a:r>
              <a:r>
                <a:rPr lang="ru-RU" dirty="0"/>
                <a:t> </a:t>
              </a:r>
              <a:r>
                <a:rPr lang="ru-RU" dirty="0" smtClean="0"/>
                <a:t>файла (3 уровня)</a:t>
              </a:r>
              <a:endParaRPr lang="ru-RU" dirty="0"/>
            </a:p>
          </p:txBody>
        </p:sp>
        <p:sp>
          <p:nvSpPr>
            <p:cNvPr id="40" name="Text Placeholder 12">
              <a:extLst>
                <a:ext uri="{FF2B5EF4-FFF2-40B4-BE49-F238E27FC236}">
                  <a16:creationId xmlns:a16="http://schemas.microsoft.com/office/drawing/2014/main" id="{1ABAFA33-BC33-478E-9AA0-E61146837E77}"/>
                </a:ext>
              </a:extLst>
            </p:cNvPr>
            <p:cNvSpPr txBox="1">
              <a:spLocks/>
            </p:cNvSpPr>
            <p:nvPr/>
          </p:nvSpPr>
          <p:spPr>
            <a:xfrm>
              <a:off x="683568" y="1340768"/>
              <a:ext cx="390410" cy="3532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4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4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611560" y="2754664"/>
            <a:ext cx="8142734" cy="602328"/>
            <a:chOff x="605731" y="1242498"/>
            <a:chExt cx="8142734" cy="602328"/>
          </a:xfrm>
        </p:grpSpPr>
        <p:sp>
          <p:nvSpPr>
            <p:cNvPr id="48" name="Rounded Rectangle 2">
              <a:extLst>
                <a:ext uri="{FF2B5EF4-FFF2-40B4-BE49-F238E27FC236}">
                  <a16:creationId xmlns:a16="http://schemas.microsoft.com/office/drawing/2014/main" id="{E6FAF292-9DC0-4002-845A-E9F7D91FB8D8}"/>
                </a:ext>
              </a:extLst>
            </p:cNvPr>
            <p:cNvSpPr/>
            <p:nvPr/>
          </p:nvSpPr>
          <p:spPr>
            <a:xfrm rot="16200000">
              <a:off x="4415045" y="-2488597"/>
              <a:ext cx="602326" cy="8064515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ounded Rectangle 8">
              <a:extLst>
                <a:ext uri="{FF2B5EF4-FFF2-40B4-BE49-F238E27FC236}">
                  <a16:creationId xmlns:a16="http://schemas.microsoft.com/office/drawing/2014/main" id="{16204CDE-2BEF-4E08-B1C2-06C2FCE1DCD6}"/>
                </a:ext>
              </a:extLst>
            </p:cNvPr>
            <p:cNvSpPr/>
            <p:nvPr/>
          </p:nvSpPr>
          <p:spPr>
            <a:xfrm rot="16200000">
              <a:off x="580966" y="1267265"/>
              <a:ext cx="602326" cy="55279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4E8FE20-4936-4900-9215-A748374B466E}"/>
                </a:ext>
              </a:extLst>
            </p:cNvPr>
            <p:cNvSpPr txBox="1"/>
            <p:nvPr/>
          </p:nvSpPr>
          <p:spPr>
            <a:xfrm>
              <a:off x="1386811" y="1372001"/>
              <a:ext cx="6995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/>
                <a:t>Стартовое </a:t>
              </a:r>
              <a:r>
                <a:rPr lang="ru-RU" dirty="0" smtClean="0"/>
                <a:t>окно и </a:t>
              </a:r>
              <a:r>
                <a:rPr lang="ru-RU" dirty="0"/>
                <a:t>финальное </a:t>
              </a:r>
              <a:r>
                <a:rPr lang="ru-RU" dirty="0" smtClean="0"/>
                <a:t>окно, зависящее от результата игры</a:t>
              </a:r>
              <a:endParaRPr lang="ru-RU" dirty="0"/>
            </a:p>
          </p:txBody>
        </p:sp>
        <p:sp>
          <p:nvSpPr>
            <p:cNvPr id="52" name="Text Placeholder 12">
              <a:extLst>
                <a:ext uri="{FF2B5EF4-FFF2-40B4-BE49-F238E27FC236}">
                  <a16:creationId xmlns:a16="http://schemas.microsoft.com/office/drawing/2014/main" id="{1ABAFA33-BC33-478E-9AA0-E61146837E77}"/>
                </a:ext>
              </a:extLst>
            </p:cNvPr>
            <p:cNvSpPr txBox="1">
              <a:spLocks/>
            </p:cNvSpPr>
            <p:nvPr/>
          </p:nvSpPr>
          <p:spPr>
            <a:xfrm>
              <a:off x="683568" y="1340768"/>
              <a:ext cx="390410" cy="3532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4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4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611560" y="3501008"/>
            <a:ext cx="8142734" cy="602328"/>
            <a:chOff x="605731" y="1242498"/>
            <a:chExt cx="8142734" cy="602328"/>
          </a:xfrm>
        </p:grpSpPr>
        <p:sp>
          <p:nvSpPr>
            <p:cNvPr id="57" name="Rounded Rectangle 2">
              <a:extLst>
                <a:ext uri="{FF2B5EF4-FFF2-40B4-BE49-F238E27FC236}">
                  <a16:creationId xmlns:a16="http://schemas.microsoft.com/office/drawing/2014/main" id="{E6FAF292-9DC0-4002-845A-E9F7D91FB8D8}"/>
                </a:ext>
              </a:extLst>
            </p:cNvPr>
            <p:cNvSpPr/>
            <p:nvPr/>
          </p:nvSpPr>
          <p:spPr>
            <a:xfrm rot="16200000">
              <a:off x="4415045" y="-2488597"/>
              <a:ext cx="602326" cy="8064515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ounded Rectangle 8">
              <a:extLst>
                <a:ext uri="{FF2B5EF4-FFF2-40B4-BE49-F238E27FC236}">
                  <a16:creationId xmlns:a16="http://schemas.microsoft.com/office/drawing/2014/main" id="{16204CDE-2BEF-4E08-B1C2-06C2FCE1DCD6}"/>
                </a:ext>
              </a:extLst>
            </p:cNvPr>
            <p:cNvSpPr/>
            <p:nvPr/>
          </p:nvSpPr>
          <p:spPr>
            <a:xfrm rot="16200000">
              <a:off x="580966" y="1267265"/>
              <a:ext cx="602326" cy="55279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E8FE20-4936-4900-9215-A748374B466E}"/>
                </a:ext>
              </a:extLst>
            </p:cNvPr>
            <p:cNvSpPr txBox="1"/>
            <p:nvPr/>
          </p:nvSpPr>
          <p:spPr>
            <a:xfrm>
              <a:off x="1386811" y="1372001"/>
              <a:ext cx="6426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/>
                <a:t>Сохранение </a:t>
              </a:r>
              <a:r>
                <a:rPr lang="ru-RU" dirty="0" smtClean="0"/>
                <a:t>имени и</a:t>
              </a:r>
              <a:r>
                <a:rPr lang="ru-RU" dirty="0"/>
                <a:t> </a:t>
              </a:r>
              <a:r>
                <a:rPr lang="ru-RU" dirty="0" smtClean="0"/>
                <a:t>результата пользователя </a:t>
              </a:r>
              <a:r>
                <a:rPr lang="ru-RU" dirty="0"/>
                <a:t>в </a:t>
              </a:r>
              <a:r>
                <a:rPr lang="ru-RU" dirty="0" smtClean="0"/>
                <a:t>базе данных</a:t>
              </a:r>
              <a:endParaRPr lang="ru-RU" dirty="0"/>
            </a:p>
          </p:txBody>
        </p:sp>
        <p:sp>
          <p:nvSpPr>
            <p:cNvPr id="60" name="Text Placeholder 12">
              <a:extLst>
                <a:ext uri="{FF2B5EF4-FFF2-40B4-BE49-F238E27FC236}">
                  <a16:creationId xmlns:a16="http://schemas.microsoft.com/office/drawing/2014/main" id="{1ABAFA33-BC33-478E-9AA0-E61146837E77}"/>
                </a:ext>
              </a:extLst>
            </p:cNvPr>
            <p:cNvSpPr txBox="1">
              <a:spLocks/>
            </p:cNvSpPr>
            <p:nvPr/>
          </p:nvSpPr>
          <p:spPr>
            <a:xfrm>
              <a:off x="683568" y="1340768"/>
              <a:ext cx="390410" cy="3532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4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611560" y="4266832"/>
            <a:ext cx="8142734" cy="602328"/>
            <a:chOff x="605731" y="1242498"/>
            <a:chExt cx="8142734" cy="602328"/>
          </a:xfrm>
        </p:grpSpPr>
        <p:sp>
          <p:nvSpPr>
            <p:cNvPr id="66" name="Rounded Rectangle 2">
              <a:extLst>
                <a:ext uri="{FF2B5EF4-FFF2-40B4-BE49-F238E27FC236}">
                  <a16:creationId xmlns:a16="http://schemas.microsoft.com/office/drawing/2014/main" id="{E6FAF292-9DC0-4002-845A-E9F7D91FB8D8}"/>
                </a:ext>
              </a:extLst>
            </p:cNvPr>
            <p:cNvSpPr/>
            <p:nvPr/>
          </p:nvSpPr>
          <p:spPr>
            <a:xfrm rot="16200000">
              <a:off x="4415045" y="-2488597"/>
              <a:ext cx="602326" cy="8064515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ounded Rectangle 8">
              <a:extLst>
                <a:ext uri="{FF2B5EF4-FFF2-40B4-BE49-F238E27FC236}">
                  <a16:creationId xmlns:a16="http://schemas.microsoft.com/office/drawing/2014/main" id="{16204CDE-2BEF-4E08-B1C2-06C2FCE1DCD6}"/>
                </a:ext>
              </a:extLst>
            </p:cNvPr>
            <p:cNvSpPr/>
            <p:nvPr/>
          </p:nvSpPr>
          <p:spPr>
            <a:xfrm rot="16200000">
              <a:off x="580966" y="1267265"/>
              <a:ext cx="602326" cy="55279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4E8FE20-4936-4900-9215-A748374B466E}"/>
                </a:ext>
              </a:extLst>
            </p:cNvPr>
            <p:cNvSpPr txBox="1"/>
            <p:nvPr/>
          </p:nvSpPr>
          <p:spPr>
            <a:xfrm>
              <a:off x="1386811" y="1372001"/>
              <a:ext cx="6426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/>
                <a:t>Взаимодействия </a:t>
              </a:r>
              <a:r>
                <a:rPr lang="ru-RU" dirty="0" smtClean="0"/>
                <a:t>игрока со спрайтами - звёздами </a:t>
              </a:r>
              <a:r>
                <a:rPr lang="ru-RU" dirty="0"/>
                <a:t>и </a:t>
              </a:r>
              <a:r>
                <a:rPr lang="ru-RU" dirty="0" smtClean="0"/>
                <a:t>ключами</a:t>
              </a:r>
              <a:endParaRPr lang="ru-RU" dirty="0"/>
            </a:p>
          </p:txBody>
        </p:sp>
        <p:sp>
          <p:nvSpPr>
            <p:cNvPr id="74" name="Text Placeholder 12">
              <a:extLst>
                <a:ext uri="{FF2B5EF4-FFF2-40B4-BE49-F238E27FC236}">
                  <a16:creationId xmlns:a16="http://schemas.microsoft.com/office/drawing/2014/main" id="{1ABAFA33-BC33-478E-9AA0-E61146837E77}"/>
                </a:ext>
              </a:extLst>
            </p:cNvPr>
            <p:cNvSpPr txBox="1">
              <a:spLocks/>
            </p:cNvSpPr>
            <p:nvPr/>
          </p:nvSpPr>
          <p:spPr>
            <a:xfrm>
              <a:off x="683568" y="1340768"/>
              <a:ext cx="390410" cy="3532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4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4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611560" y="4986912"/>
            <a:ext cx="8142734" cy="602328"/>
            <a:chOff x="605731" y="1242498"/>
            <a:chExt cx="8142734" cy="602328"/>
          </a:xfrm>
        </p:grpSpPr>
        <p:sp>
          <p:nvSpPr>
            <p:cNvPr id="76" name="Rounded Rectangle 2">
              <a:extLst>
                <a:ext uri="{FF2B5EF4-FFF2-40B4-BE49-F238E27FC236}">
                  <a16:creationId xmlns:a16="http://schemas.microsoft.com/office/drawing/2014/main" id="{E6FAF292-9DC0-4002-845A-E9F7D91FB8D8}"/>
                </a:ext>
              </a:extLst>
            </p:cNvPr>
            <p:cNvSpPr/>
            <p:nvPr/>
          </p:nvSpPr>
          <p:spPr>
            <a:xfrm rot="16200000">
              <a:off x="4415045" y="-2488597"/>
              <a:ext cx="602326" cy="8064515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ounded Rectangle 8">
              <a:extLst>
                <a:ext uri="{FF2B5EF4-FFF2-40B4-BE49-F238E27FC236}">
                  <a16:creationId xmlns:a16="http://schemas.microsoft.com/office/drawing/2014/main" id="{16204CDE-2BEF-4E08-B1C2-06C2FCE1DCD6}"/>
                </a:ext>
              </a:extLst>
            </p:cNvPr>
            <p:cNvSpPr/>
            <p:nvPr/>
          </p:nvSpPr>
          <p:spPr>
            <a:xfrm rot="16200000">
              <a:off x="580966" y="1267265"/>
              <a:ext cx="602326" cy="55279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4E8FE20-4936-4900-9215-A748374B466E}"/>
                </a:ext>
              </a:extLst>
            </p:cNvPr>
            <p:cNvSpPr txBox="1"/>
            <p:nvPr/>
          </p:nvSpPr>
          <p:spPr>
            <a:xfrm>
              <a:off x="1386811" y="1372001"/>
              <a:ext cx="6995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 smtClean="0"/>
                <a:t>Музыкальные эффекты – фоновая музыка и сбор ключей и звезд </a:t>
              </a:r>
              <a:endParaRPr lang="ru-RU" dirty="0"/>
            </a:p>
          </p:txBody>
        </p:sp>
        <p:sp>
          <p:nvSpPr>
            <p:cNvPr id="79" name="Text Placeholder 12">
              <a:extLst>
                <a:ext uri="{FF2B5EF4-FFF2-40B4-BE49-F238E27FC236}">
                  <a16:creationId xmlns:a16="http://schemas.microsoft.com/office/drawing/2014/main" id="{1ABAFA33-BC33-478E-9AA0-E61146837E77}"/>
                </a:ext>
              </a:extLst>
            </p:cNvPr>
            <p:cNvSpPr txBox="1">
              <a:spLocks/>
            </p:cNvSpPr>
            <p:nvPr/>
          </p:nvSpPr>
          <p:spPr>
            <a:xfrm>
              <a:off x="683568" y="1340768"/>
              <a:ext cx="390410" cy="3532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4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4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611560" y="5779000"/>
            <a:ext cx="8142734" cy="602328"/>
            <a:chOff x="605731" y="1242498"/>
            <a:chExt cx="8142734" cy="602328"/>
          </a:xfrm>
        </p:grpSpPr>
        <p:sp>
          <p:nvSpPr>
            <p:cNvPr id="93" name="Rounded Rectangle 2">
              <a:extLst>
                <a:ext uri="{FF2B5EF4-FFF2-40B4-BE49-F238E27FC236}">
                  <a16:creationId xmlns:a16="http://schemas.microsoft.com/office/drawing/2014/main" id="{E6FAF292-9DC0-4002-845A-E9F7D91FB8D8}"/>
                </a:ext>
              </a:extLst>
            </p:cNvPr>
            <p:cNvSpPr/>
            <p:nvPr/>
          </p:nvSpPr>
          <p:spPr>
            <a:xfrm rot="16200000">
              <a:off x="4415045" y="-2488597"/>
              <a:ext cx="602326" cy="8064515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Rounded Rectangle 8">
              <a:extLst>
                <a:ext uri="{FF2B5EF4-FFF2-40B4-BE49-F238E27FC236}">
                  <a16:creationId xmlns:a16="http://schemas.microsoft.com/office/drawing/2014/main" id="{16204CDE-2BEF-4E08-B1C2-06C2FCE1DCD6}"/>
                </a:ext>
              </a:extLst>
            </p:cNvPr>
            <p:cNvSpPr/>
            <p:nvPr/>
          </p:nvSpPr>
          <p:spPr>
            <a:xfrm rot="16200000">
              <a:off x="580966" y="1267265"/>
              <a:ext cx="602326" cy="55279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4E8FE20-4936-4900-9215-A748374B466E}"/>
                </a:ext>
              </a:extLst>
            </p:cNvPr>
            <p:cNvSpPr txBox="1"/>
            <p:nvPr/>
          </p:nvSpPr>
          <p:spPr>
            <a:xfrm>
              <a:off x="1386811" y="1372001"/>
              <a:ext cx="6426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 smtClean="0"/>
                <a:t>Действия противника на основе волнового алгоритма</a:t>
              </a:r>
              <a:endParaRPr lang="ru-RU" dirty="0"/>
            </a:p>
          </p:txBody>
        </p:sp>
        <p:sp>
          <p:nvSpPr>
            <p:cNvPr id="97" name="Text Placeholder 12">
              <a:extLst>
                <a:ext uri="{FF2B5EF4-FFF2-40B4-BE49-F238E27FC236}">
                  <a16:creationId xmlns:a16="http://schemas.microsoft.com/office/drawing/2014/main" id="{1ABAFA33-BC33-478E-9AA0-E61146837E77}"/>
                </a:ext>
              </a:extLst>
            </p:cNvPr>
            <p:cNvSpPr txBox="1">
              <a:spLocks/>
            </p:cNvSpPr>
            <p:nvPr/>
          </p:nvSpPr>
          <p:spPr>
            <a:xfrm>
              <a:off x="683568" y="1340768"/>
              <a:ext cx="390410" cy="3532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4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4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9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СТАРТОВОЕ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ОКНО ПРИЛОЖЕНИЯ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 descr="https://sun9-38.userapi.com/impg/Hy0tCywhDt0qWz-LAU29sKElYxx9EQ0H-hnKCQ/NIHwgnHZN2s.jpg?size=475x503&amp;quality=96&amp;sign=29c180f9559b5498047611dc5cdc8970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7637"/>
            <a:ext cx="5760640" cy="51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241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198</Words>
  <Application>Microsoft Office PowerPoint</Application>
  <PresentationFormat>Экран (4:3)</PresentationFormat>
  <Paragraphs>62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Calibri</vt:lpstr>
      <vt:lpstr>Open Sans</vt:lpstr>
      <vt:lpstr>Roboto</vt:lpstr>
      <vt:lpstr>Segoe UI Semibold</vt:lpstr>
      <vt:lpstr>Тема Office</vt:lpstr>
      <vt:lpstr>ПРОЕКТ  «Игра-лабиринт по мотивам Марио»</vt:lpstr>
      <vt:lpstr>Презентация PowerPoint</vt:lpstr>
      <vt:lpstr>Презентация PowerPoint</vt:lpstr>
      <vt:lpstr>Разрабатываемое приложение должно содержать блок игры и базу данных с информацией о игроках.  Необходимо реализовать</vt:lpstr>
      <vt:lpstr>ИСПОЛЬЗОВАННЫЕ СРЕДСТВА</vt:lpstr>
      <vt:lpstr>ИСПОЛЬЗОВАННЫЕ ТЕХНОЛОГИИ pygame</vt:lpstr>
      <vt:lpstr>СТРУКТУРА БАЗЫ</vt:lpstr>
      <vt:lpstr>В игре реализованы</vt:lpstr>
      <vt:lpstr>СТАРТОВОЕ ОКНО ПРИЛОЖЕНИЯ</vt:lpstr>
      <vt:lpstr>Презентация PowerPoint</vt:lpstr>
      <vt:lpstr>Презентация PowerPoint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Барановская</dc:creator>
  <cp:lastModifiedBy>User</cp:lastModifiedBy>
  <cp:revision>53</cp:revision>
  <dcterms:created xsi:type="dcterms:W3CDTF">2021-01-25T11:57:17Z</dcterms:created>
  <dcterms:modified xsi:type="dcterms:W3CDTF">2022-01-24T18:53:22Z</dcterms:modified>
</cp:coreProperties>
</file>