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9" r:id="rId5"/>
    <p:sldId id="260" r:id="rId6"/>
    <p:sldId id="288" r:id="rId7"/>
    <p:sldId id="261" r:id="rId8"/>
    <p:sldId id="262" r:id="rId9"/>
    <p:sldId id="264" r:id="rId10"/>
    <p:sldId id="265" r:id="rId11"/>
    <p:sldId id="267" r:id="rId12"/>
    <p:sldId id="269" r:id="rId13"/>
    <p:sldId id="268" r:id="rId14"/>
    <p:sldId id="270" r:id="rId15"/>
    <p:sldId id="286" r:id="rId16"/>
    <p:sldId id="287" r:id="rId17"/>
    <p:sldId id="266" r:id="rId18"/>
    <p:sldId id="292" r:id="rId19"/>
    <p:sldId id="273" r:id="rId20"/>
    <p:sldId id="258" r:id="rId21"/>
    <p:sldId id="274" r:id="rId22"/>
    <p:sldId id="275" r:id="rId23"/>
    <p:sldId id="291" r:id="rId24"/>
    <p:sldId id="276" r:id="rId25"/>
    <p:sldId id="277" r:id="rId26"/>
    <p:sldId id="278" r:id="rId27"/>
    <p:sldId id="279" r:id="rId28"/>
    <p:sldId id="280" r:id="rId29"/>
    <p:sldId id="281" r:id="rId30"/>
    <p:sldId id="282" r:id="rId31"/>
    <p:sldId id="283" r:id="rId32"/>
    <p:sldId id="289" r:id="rId33"/>
    <p:sldId id="290" r:id="rId34"/>
    <p:sldId id="284" r:id="rId35"/>
    <p:sldId id="293" r:id="rId3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3" autoAdjust="0"/>
    <p:restoredTop sz="94660"/>
  </p:normalViewPr>
  <p:slideViewPr>
    <p:cSldViewPr snapToGrid="0">
      <p:cViewPr varScale="1">
        <p:scale>
          <a:sx n="85" d="100"/>
          <a:sy n="85" d="100"/>
        </p:scale>
        <p:origin x="6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B1E28BB-3379-4B74-8224-D0CAC98FC939}"/>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7C05D292-CF6D-43E2-A848-484527C8C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D7B4E3E0-82BC-431B-A4A9-BE749594B40D}"/>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5" name="Élőláb helye 4">
            <a:extLst>
              <a:ext uri="{FF2B5EF4-FFF2-40B4-BE49-F238E27FC236}">
                <a16:creationId xmlns:a16="http://schemas.microsoft.com/office/drawing/2014/main" id="{70AE16FA-3B0C-4074-970D-304D6A7EB20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AE30737-8851-4179-8ABF-0803CACBB844}"/>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81971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CCCBD4D-8A40-4E83-8B41-272FD4276943}"/>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B2FC815D-7501-4DB2-971E-C1626E139090}"/>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EB42558-C8B4-4DDE-8ABE-7EACD131637C}"/>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5" name="Élőláb helye 4">
            <a:extLst>
              <a:ext uri="{FF2B5EF4-FFF2-40B4-BE49-F238E27FC236}">
                <a16:creationId xmlns:a16="http://schemas.microsoft.com/office/drawing/2014/main" id="{D71F89D3-9019-4C81-A340-73C27340E4C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2A57413-4B44-4C99-9712-4EA22E308F88}"/>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326433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9CDF5D86-C667-4ED2-86BF-52D9770DC61F}"/>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D619F475-FB4F-477F-A32A-9386691B0853}"/>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12D265E-26D5-4BC2-8B99-EFBB1289EB45}"/>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5" name="Élőláb helye 4">
            <a:extLst>
              <a:ext uri="{FF2B5EF4-FFF2-40B4-BE49-F238E27FC236}">
                <a16:creationId xmlns:a16="http://schemas.microsoft.com/office/drawing/2014/main" id="{8F96ECC0-61A7-416F-929B-D059445E1F3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282E1CA3-7BCF-47A1-B16F-5816D6CE1AAE}"/>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309591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4F39B39-71C7-4D5D-9C7E-538857D94F72}"/>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931BD248-AA1B-4F24-BF57-843D1227603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4902033-EAA5-47B5-B157-66BFB2CB05D8}"/>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5" name="Élőláb helye 4">
            <a:extLst>
              <a:ext uri="{FF2B5EF4-FFF2-40B4-BE49-F238E27FC236}">
                <a16:creationId xmlns:a16="http://schemas.microsoft.com/office/drawing/2014/main" id="{57B4F975-62E6-4375-A68F-7E5E8D5D7C7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50ABC1A-FBC0-4E2A-BCA2-650FA2CEC1F9}"/>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94387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0C439D3-A579-414F-9AB9-9970F1BAE640}"/>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5CDFAFC0-583D-47AC-8190-FEECB2AAA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01184C77-BE87-4FB6-8A61-B1DBFEAAF799}"/>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5" name="Élőláb helye 4">
            <a:extLst>
              <a:ext uri="{FF2B5EF4-FFF2-40B4-BE49-F238E27FC236}">
                <a16:creationId xmlns:a16="http://schemas.microsoft.com/office/drawing/2014/main" id="{BBBC90D9-445F-4C3B-93A9-F58CCD973DBD}"/>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1BD5927-2973-4AD4-9F13-E4E389E7D019}"/>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262322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8D5F124-CE89-4961-A9F2-2B7FE22A32DA}"/>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4413E18D-94D7-4FCD-9845-F9F794AEB10B}"/>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29CB8756-1D95-4435-80D5-C2EE0B405A5A}"/>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5D6322F3-444A-46D8-94F5-1D9C1617E66E}"/>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6" name="Élőláb helye 5">
            <a:extLst>
              <a:ext uri="{FF2B5EF4-FFF2-40B4-BE49-F238E27FC236}">
                <a16:creationId xmlns:a16="http://schemas.microsoft.com/office/drawing/2014/main" id="{2FF70FAE-5118-4A03-872A-D4BE9FE0DB57}"/>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BCEB1DC9-4BDB-4985-BB8B-C47A4912A6D7}"/>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244432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17B1479-30DA-4536-9CEE-97E590D03C15}"/>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2FEB37D3-2ABA-4B44-8990-8F40EAFE7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8D31CCAD-BC78-4105-B083-B60ED9675876}"/>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9E7C964D-F800-4575-847F-D00AD9EF8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E19CD33E-C512-41FB-9B82-F1308843F0DC}"/>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9572327C-0EE8-4C57-8868-DEC5A57C15FC}"/>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8" name="Élőláb helye 7">
            <a:extLst>
              <a:ext uri="{FF2B5EF4-FFF2-40B4-BE49-F238E27FC236}">
                <a16:creationId xmlns:a16="http://schemas.microsoft.com/office/drawing/2014/main" id="{F28BC9B5-7C72-49CF-A865-BEABCBD87902}"/>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F1CCB444-3BB2-4231-9760-5D447081DB51}"/>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823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0303A0A-9E6A-4302-B21F-4FFA4948D0E7}"/>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52F2A28F-8577-47CD-B251-772F21F0944F}"/>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4" name="Élőláb helye 3">
            <a:extLst>
              <a:ext uri="{FF2B5EF4-FFF2-40B4-BE49-F238E27FC236}">
                <a16:creationId xmlns:a16="http://schemas.microsoft.com/office/drawing/2014/main" id="{64E80A17-0B72-4B51-8F48-49523BB7E99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1DC6D186-FCCC-4232-9C6A-0E1AC2628FB0}"/>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203091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B33C9C99-6CFA-4EE2-ACF3-EAC4AFEE20B5}"/>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3" name="Élőláb helye 2">
            <a:extLst>
              <a:ext uri="{FF2B5EF4-FFF2-40B4-BE49-F238E27FC236}">
                <a16:creationId xmlns:a16="http://schemas.microsoft.com/office/drawing/2014/main" id="{1EACF2CA-A458-4A11-AF6B-02B779812B27}"/>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738FD617-738B-496D-BF05-0F3E3AA2244F}"/>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99903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E0055A8-7082-405C-A4F7-ABEBC6714F83}"/>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4AB59C46-E698-4784-A79E-8671FAECF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39C44900-1DD8-4559-8927-7C8E2BFF6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A1688D4-5316-4559-9B37-C39AE3740B3D}"/>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6" name="Élőláb helye 5">
            <a:extLst>
              <a:ext uri="{FF2B5EF4-FFF2-40B4-BE49-F238E27FC236}">
                <a16:creationId xmlns:a16="http://schemas.microsoft.com/office/drawing/2014/main" id="{8EEC4FF5-990D-4924-A05B-DA353168660D}"/>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9389A94-398A-4F9F-87A8-0FD578E4960A}"/>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51930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B9FC9E4-22F3-4AE8-8FF5-5C9D69D9D686}"/>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D44593E0-6D99-42AF-BF23-B6B9347F9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6608B0A9-5D8A-4496-ACB4-FF9ED20BE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79D154C2-34AB-48F0-811B-B0DC48AE7600}"/>
              </a:ext>
            </a:extLst>
          </p:cNvPr>
          <p:cNvSpPr>
            <a:spLocks noGrp="1"/>
          </p:cNvSpPr>
          <p:nvPr>
            <p:ph type="dt" sz="half" idx="10"/>
          </p:nvPr>
        </p:nvSpPr>
        <p:spPr/>
        <p:txBody>
          <a:bodyPr/>
          <a:lstStyle/>
          <a:p>
            <a:fld id="{56703588-5B42-413A-A4E1-679FC60AC625}" type="datetimeFigureOut">
              <a:rPr lang="hu-HU" smtClean="0"/>
              <a:t>2023. 05. 30.</a:t>
            </a:fld>
            <a:endParaRPr lang="hu-HU"/>
          </a:p>
        </p:txBody>
      </p:sp>
      <p:sp>
        <p:nvSpPr>
          <p:cNvPr id="6" name="Élőláb helye 5">
            <a:extLst>
              <a:ext uri="{FF2B5EF4-FFF2-40B4-BE49-F238E27FC236}">
                <a16:creationId xmlns:a16="http://schemas.microsoft.com/office/drawing/2014/main" id="{FE385E12-D433-4DF0-A491-6DFF7A662D4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7D16919B-7758-449E-92F9-94C0453C6E09}"/>
              </a:ext>
            </a:extLst>
          </p:cNvPr>
          <p:cNvSpPr>
            <a:spLocks noGrp="1"/>
          </p:cNvSpPr>
          <p:nvPr>
            <p:ph type="sldNum" sz="quarter" idx="12"/>
          </p:nvPr>
        </p:nvSpPr>
        <p:spPr/>
        <p:txBody>
          <a:bodyPr/>
          <a:lstStyle/>
          <a:p>
            <a:fld id="{AF477462-016D-4742-B196-CCD3B42D1609}" type="slidenum">
              <a:rPr lang="hu-HU" smtClean="0"/>
              <a:t>‹#›</a:t>
            </a:fld>
            <a:endParaRPr lang="hu-HU"/>
          </a:p>
        </p:txBody>
      </p:sp>
    </p:spTree>
    <p:extLst>
      <p:ext uri="{BB962C8B-B14F-4D97-AF65-F5344CB8AC3E}">
        <p14:creationId xmlns:p14="http://schemas.microsoft.com/office/powerpoint/2010/main" val="272312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5F1EE766-F1BA-4DA7-99F8-556B3BA4E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0A346028-9FCA-443F-8855-BB77DC4C20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EBFBFE31-D7C5-4465-9800-A3BB1AE30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03588-5B42-413A-A4E1-679FC60AC625}" type="datetimeFigureOut">
              <a:rPr lang="hu-HU" smtClean="0"/>
              <a:t>2023. 05. 30.</a:t>
            </a:fld>
            <a:endParaRPr lang="hu-HU"/>
          </a:p>
        </p:txBody>
      </p:sp>
      <p:sp>
        <p:nvSpPr>
          <p:cNvPr id="5" name="Élőláb helye 4">
            <a:extLst>
              <a:ext uri="{FF2B5EF4-FFF2-40B4-BE49-F238E27FC236}">
                <a16:creationId xmlns:a16="http://schemas.microsoft.com/office/drawing/2014/main" id="{D153A6A6-1776-4653-BCBF-6C87B8EC9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951A4F6D-6B78-4C8D-BCBE-97724779C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77462-016D-4742-B196-CCD3B42D1609}" type="slidenum">
              <a:rPr lang="hu-HU" smtClean="0"/>
              <a:t>‹#›</a:t>
            </a:fld>
            <a:endParaRPr lang="hu-HU"/>
          </a:p>
        </p:txBody>
      </p:sp>
    </p:spTree>
    <p:extLst>
      <p:ext uri="{BB962C8B-B14F-4D97-AF65-F5344CB8AC3E}">
        <p14:creationId xmlns:p14="http://schemas.microsoft.com/office/powerpoint/2010/main" val="2812736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F95888-8013-4F28-BC83-48425AE36030}"/>
              </a:ext>
            </a:extLst>
          </p:cNvPr>
          <p:cNvSpPr>
            <a:spLocks noGrp="1"/>
          </p:cNvSpPr>
          <p:nvPr>
            <p:ph type="ctrTitle"/>
          </p:nvPr>
        </p:nvSpPr>
        <p:spPr>
          <a:xfrm>
            <a:off x="0" y="1882587"/>
            <a:ext cx="12192000" cy="2740213"/>
          </a:xfrm>
        </p:spPr>
        <p:txBody>
          <a:bodyPr>
            <a:normAutofit/>
          </a:bodyPr>
          <a:lstStyle/>
          <a:p>
            <a:r>
              <a:rPr lang="hu-HU" b="1" dirty="0"/>
              <a:t>Erdőkilátó Állatkert és Szabadidőpark</a:t>
            </a:r>
            <a:endParaRPr lang="hu-HU" dirty="0"/>
          </a:p>
        </p:txBody>
      </p:sp>
      <p:sp>
        <p:nvSpPr>
          <p:cNvPr id="3" name="Alcím 2">
            <a:extLst>
              <a:ext uri="{FF2B5EF4-FFF2-40B4-BE49-F238E27FC236}">
                <a16:creationId xmlns:a16="http://schemas.microsoft.com/office/drawing/2014/main" id="{3698F0F1-4353-40D2-A533-809D871CA13B}"/>
              </a:ext>
            </a:extLst>
          </p:cNvPr>
          <p:cNvSpPr>
            <a:spLocks noGrp="1"/>
          </p:cNvSpPr>
          <p:nvPr>
            <p:ph type="subTitle" idx="1"/>
          </p:nvPr>
        </p:nvSpPr>
        <p:spPr>
          <a:xfrm>
            <a:off x="1524000" y="5202238"/>
            <a:ext cx="9144000" cy="1655762"/>
          </a:xfrm>
        </p:spPr>
        <p:txBody>
          <a:bodyPr/>
          <a:lstStyle/>
          <a:p>
            <a:r>
              <a:rPr lang="hu-HU" dirty="0"/>
              <a:t>Készítette:</a:t>
            </a:r>
          </a:p>
          <a:p>
            <a:r>
              <a:rPr lang="hu-HU" dirty="0"/>
              <a:t>Nagy Tibor, Tóth Tamás Levente, Kolozsvári László Krisztián</a:t>
            </a:r>
          </a:p>
        </p:txBody>
      </p:sp>
      <p:sp>
        <p:nvSpPr>
          <p:cNvPr id="5" name="Alcím 2">
            <a:extLst>
              <a:ext uri="{FF2B5EF4-FFF2-40B4-BE49-F238E27FC236}">
                <a16:creationId xmlns:a16="http://schemas.microsoft.com/office/drawing/2014/main" id="{EA1AFF3B-4664-4874-9115-04A6D570AAE9}"/>
              </a:ext>
            </a:extLst>
          </p:cNvPr>
          <p:cNvSpPr txBox="1">
            <a:spLocks/>
          </p:cNvSpPr>
          <p:nvPr/>
        </p:nvSpPr>
        <p:spPr>
          <a:xfrm>
            <a:off x="1524000" y="217860"/>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u-HU" dirty="0"/>
              <a:t>Gyulai SZC Szigeti Endre Technikum és Szakképző Iskola </a:t>
            </a:r>
          </a:p>
          <a:p>
            <a:r>
              <a:rPr lang="hu-HU" dirty="0"/>
              <a:t>Az ágazat megnevezése: Informatika és távközlés </a:t>
            </a:r>
          </a:p>
          <a:p>
            <a:r>
              <a:rPr lang="hu-HU" dirty="0"/>
              <a:t>A szakma megnevezése: Szoftverfejlesztő és -tesztelő </a:t>
            </a:r>
          </a:p>
          <a:p>
            <a:r>
              <a:rPr lang="hu-HU" dirty="0"/>
              <a:t>A szakma azonosító száma: 5 0613 12 03</a:t>
            </a:r>
          </a:p>
        </p:txBody>
      </p:sp>
    </p:spTree>
    <p:extLst>
      <p:ext uri="{BB962C8B-B14F-4D97-AF65-F5344CB8AC3E}">
        <p14:creationId xmlns:p14="http://schemas.microsoft.com/office/powerpoint/2010/main" val="233471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4376AB-0383-4C0E-9EF2-A66DA4E4F6A5}"/>
              </a:ext>
            </a:extLst>
          </p:cNvPr>
          <p:cNvSpPr>
            <a:spLocks noGrp="1"/>
          </p:cNvSpPr>
          <p:nvPr>
            <p:ph type="title"/>
          </p:nvPr>
        </p:nvSpPr>
        <p:spPr/>
        <p:txBody>
          <a:bodyPr/>
          <a:lstStyle/>
          <a:p>
            <a:r>
              <a:rPr lang="hu-HU" dirty="0"/>
              <a:t>Galéria oldal</a:t>
            </a:r>
          </a:p>
        </p:txBody>
      </p:sp>
      <p:sp>
        <p:nvSpPr>
          <p:cNvPr id="3" name="Tartalom helye 2">
            <a:extLst>
              <a:ext uri="{FF2B5EF4-FFF2-40B4-BE49-F238E27FC236}">
                <a16:creationId xmlns:a16="http://schemas.microsoft.com/office/drawing/2014/main" id="{C9B6AC84-0ADE-4931-9F67-82976F3D740E}"/>
              </a:ext>
            </a:extLst>
          </p:cNvPr>
          <p:cNvSpPr>
            <a:spLocks noGrp="1"/>
          </p:cNvSpPr>
          <p:nvPr>
            <p:ph sz="half" idx="1"/>
          </p:nvPr>
        </p:nvSpPr>
        <p:spPr/>
        <p:txBody>
          <a:bodyPr/>
          <a:lstStyle/>
          <a:p>
            <a:r>
              <a:rPr lang="hu-HU" dirty="0"/>
              <a:t>Stockfotók alapján berendezett galéria, mely folyamatosan bővíthető</a:t>
            </a:r>
          </a:p>
        </p:txBody>
      </p:sp>
      <p:pic>
        <p:nvPicPr>
          <p:cNvPr id="5" name="Tartalom helye 4" descr="A képen Webhely látható&#10;&#10;Automatikusan generált leírás">
            <a:extLst>
              <a:ext uri="{FF2B5EF4-FFF2-40B4-BE49-F238E27FC236}">
                <a16:creationId xmlns:a16="http://schemas.microsoft.com/office/drawing/2014/main" id="{63AF7126-CE87-4E8A-A832-4391561494DC}"/>
              </a:ext>
            </a:extLst>
          </p:cNvPr>
          <p:cNvPicPr>
            <a:picLocks noGrp="1"/>
          </p:cNvPicPr>
          <p:nvPr>
            <p:ph sz="half" idx="2"/>
          </p:nvPr>
        </p:nvPicPr>
        <p:blipFill>
          <a:blip r:embed="rId2" cstate="print"/>
          <a:stretch>
            <a:fillRect/>
          </a:stretch>
        </p:blipFill>
        <p:spPr>
          <a:xfrm>
            <a:off x="5755341" y="1549446"/>
            <a:ext cx="6320118" cy="3759108"/>
          </a:xfrm>
          <a:prstGeom prst="rect">
            <a:avLst/>
          </a:prstGeom>
        </p:spPr>
      </p:pic>
    </p:spTree>
    <p:extLst>
      <p:ext uri="{BB962C8B-B14F-4D97-AF65-F5344CB8AC3E}">
        <p14:creationId xmlns:p14="http://schemas.microsoft.com/office/powerpoint/2010/main" val="371408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0B8A5F-BC6B-4665-9425-9B3F60FF6F2B}"/>
              </a:ext>
            </a:extLst>
          </p:cNvPr>
          <p:cNvSpPr>
            <a:spLocks noGrp="1"/>
          </p:cNvSpPr>
          <p:nvPr>
            <p:ph type="title"/>
          </p:nvPr>
        </p:nvSpPr>
        <p:spPr/>
        <p:txBody>
          <a:bodyPr/>
          <a:lstStyle/>
          <a:p>
            <a:r>
              <a:rPr lang="hu-HU" dirty="0"/>
              <a:t>Betekintés</a:t>
            </a:r>
          </a:p>
        </p:txBody>
      </p:sp>
      <p:sp>
        <p:nvSpPr>
          <p:cNvPr id="3" name="Tartalom helye 2">
            <a:extLst>
              <a:ext uri="{FF2B5EF4-FFF2-40B4-BE49-F238E27FC236}">
                <a16:creationId xmlns:a16="http://schemas.microsoft.com/office/drawing/2014/main" id="{DE7B7140-F55E-4D62-9954-CB786D37C3EF}"/>
              </a:ext>
            </a:extLst>
          </p:cNvPr>
          <p:cNvSpPr>
            <a:spLocks noGrp="1"/>
          </p:cNvSpPr>
          <p:nvPr>
            <p:ph idx="1"/>
          </p:nvPr>
        </p:nvSpPr>
        <p:spPr/>
        <p:txBody>
          <a:bodyPr/>
          <a:lstStyle/>
          <a:p>
            <a:r>
              <a:rPr lang="hu-HU" dirty="0"/>
              <a:t>Ahhoz, hogy a felhasználó meg tudja tekinteni a weboldalt szüksége lesz valamilyen eszközre. </a:t>
            </a:r>
            <a:endParaRPr lang="hu-HU" sz="2400" dirty="0"/>
          </a:p>
          <a:p>
            <a:pPr lvl="0"/>
            <a:r>
              <a:rPr lang="hu-HU" dirty="0"/>
              <a:t>Windows alapú PC, laptop</a:t>
            </a:r>
            <a:endParaRPr lang="hu-HU" sz="2400" dirty="0"/>
          </a:p>
          <a:p>
            <a:pPr lvl="0"/>
            <a:r>
              <a:rPr lang="hu-HU" dirty="0" err="1"/>
              <a:t>macOS</a:t>
            </a:r>
            <a:r>
              <a:rPr lang="hu-HU" dirty="0"/>
              <a:t> alapú PC, laptop</a:t>
            </a:r>
            <a:endParaRPr lang="hu-HU" sz="2400" dirty="0"/>
          </a:p>
          <a:p>
            <a:pPr lvl="0"/>
            <a:r>
              <a:rPr lang="hu-HU" dirty="0"/>
              <a:t>Mobileszközök:</a:t>
            </a:r>
            <a:endParaRPr lang="hu-HU" sz="2400" dirty="0"/>
          </a:p>
          <a:p>
            <a:pPr lvl="1"/>
            <a:r>
              <a:rPr lang="hu-HU" dirty="0"/>
              <a:t>iPhone, </a:t>
            </a:r>
            <a:r>
              <a:rPr lang="hu-HU" dirty="0" err="1"/>
              <a:t>iPad</a:t>
            </a:r>
            <a:endParaRPr lang="hu-HU" sz="2000" dirty="0"/>
          </a:p>
          <a:p>
            <a:pPr lvl="1"/>
            <a:r>
              <a:rPr lang="hu-HU" dirty="0"/>
              <a:t>Android alapú mobiltelefonok, tabletek</a:t>
            </a:r>
            <a:endParaRPr lang="hu-HU" sz="2000" dirty="0"/>
          </a:p>
          <a:p>
            <a:endParaRPr lang="hu-HU" dirty="0"/>
          </a:p>
        </p:txBody>
      </p:sp>
    </p:spTree>
    <p:extLst>
      <p:ext uri="{BB962C8B-B14F-4D97-AF65-F5344CB8AC3E}">
        <p14:creationId xmlns:p14="http://schemas.microsoft.com/office/powerpoint/2010/main" val="1545535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ED15FE-9449-41F9-9332-3517E84C877C}"/>
              </a:ext>
            </a:extLst>
          </p:cNvPr>
          <p:cNvSpPr>
            <a:spLocks noGrp="1"/>
          </p:cNvSpPr>
          <p:nvPr>
            <p:ph type="title"/>
          </p:nvPr>
        </p:nvSpPr>
        <p:spPr/>
        <p:txBody>
          <a:bodyPr/>
          <a:lstStyle/>
          <a:p>
            <a:r>
              <a:rPr lang="hu-HU" dirty="0"/>
              <a:t>Csapatmunka</a:t>
            </a:r>
          </a:p>
        </p:txBody>
      </p:sp>
      <p:sp>
        <p:nvSpPr>
          <p:cNvPr id="3" name="Tartalom helye 2">
            <a:extLst>
              <a:ext uri="{FF2B5EF4-FFF2-40B4-BE49-F238E27FC236}">
                <a16:creationId xmlns:a16="http://schemas.microsoft.com/office/drawing/2014/main" id="{13FA9B00-6EB7-494E-91DC-0B17F1F20FD5}"/>
              </a:ext>
            </a:extLst>
          </p:cNvPr>
          <p:cNvSpPr>
            <a:spLocks noGrp="1"/>
          </p:cNvSpPr>
          <p:nvPr>
            <p:ph idx="1"/>
          </p:nvPr>
        </p:nvSpPr>
        <p:spPr/>
        <p:txBody>
          <a:bodyPr/>
          <a:lstStyle/>
          <a:p>
            <a:r>
              <a:rPr lang="hu-HU" dirty="0"/>
              <a:t>GitHub </a:t>
            </a:r>
          </a:p>
          <a:p>
            <a:r>
              <a:rPr lang="hu-HU" dirty="0" err="1"/>
              <a:t>Trello</a:t>
            </a:r>
            <a:r>
              <a:rPr lang="hu-HU" dirty="0"/>
              <a:t> – a feladatok végrehajtását itt szerveztük és követtük</a:t>
            </a:r>
          </a:p>
          <a:p>
            <a:r>
              <a:rPr lang="hu-HU" dirty="0"/>
              <a:t>Google – </a:t>
            </a:r>
            <a:r>
              <a:rPr lang="hu-HU" dirty="0" err="1"/>
              <a:t>Gmail</a:t>
            </a:r>
            <a:endParaRPr lang="hu-HU" dirty="0"/>
          </a:p>
          <a:p>
            <a:r>
              <a:rPr lang="hu-HU" dirty="0"/>
              <a:t>Kommunikáció - Messenger</a:t>
            </a:r>
          </a:p>
        </p:txBody>
      </p:sp>
      <p:pic>
        <p:nvPicPr>
          <p:cNvPr id="5" name="Ábra 4">
            <a:extLst>
              <a:ext uri="{FF2B5EF4-FFF2-40B4-BE49-F238E27FC236}">
                <a16:creationId xmlns:a16="http://schemas.microsoft.com/office/drawing/2014/main" id="{19902F3C-82F9-170A-24D6-C73BE38525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6195" y="4275438"/>
            <a:ext cx="4314844" cy="885096"/>
          </a:xfrm>
          <a:prstGeom prst="rect">
            <a:avLst/>
          </a:prstGeom>
        </p:spPr>
      </p:pic>
      <p:pic>
        <p:nvPicPr>
          <p:cNvPr id="7" name="Ábra 6">
            <a:extLst>
              <a:ext uri="{FF2B5EF4-FFF2-40B4-BE49-F238E27FC236}">
                <a16:creationId xmlns:a16="http://schemas.microsoft.com/office/drawing/2014/main" id="{30BB6E04-B7AB-5707-1B60-1210FC640A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17245" y="5450737"/>
            <a:ext cx="3652854" cy="1042138"/>
          </a:xfrm>
          <a:prstGeom prst="rect">
            <a:avLst/>
          </a:prstGeom>
        </p:spPr>
      </p:pic>
      <p:pic>
        <p:nvPicPr>
          <p:cNvPr id="9" name="Kép 8" descr="A képen Grafika, embléma, kör, szimbólum látható&#10;&#10;Automatikusan generált leírás">
            <a:extLst>
              <a:ext uri="{FF2B5EF4-FFF2-40B4-BE49-F238E27FC236}">
                <a16:creationId xmlns:a16="http://schemas.microsoft.com/office/drawing/2014/main" id="{7E9F0913-7DD7-7E6D-D2A9-9F8C11AB57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658" y="4275438"/>
            <a:ext cx="2297940" cy="2348394"/>
          </a:xfrm>
          <a:prstGeom prst="rect">
            <a:avLst/>
          </a:prstGeom>
        </p:spPr>
      </p:pic>
    </p:spTree>
    <p:extLst>
      <p:ext uri="{BB962C8B-B14F-4D97-AF65-F5344CB8AC3E}">
        <p14:creationId xmlns:p14="http://schemas.microsoft.com/office/powerpoint/2010/main" val="294654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E67CD9-FF63-48BF-B8A6-95AAB800AEF4}"/>
              </a:ext>
            </a:extLst>
          </p:cNvPr>
          <p:cNvSpPr>
            <a:spLocks noGrp="1"/>
          </p:cNvSpPr>
          <p:nvPr>
            <p:ph type="title"/>
          </p:nvPr>
        </p:nvSpPr>
        <p:spPr/>
        <p:txBody>
          <a:bodyPr/>
          <a:lstStyle/>
          <a:p>
            <a:r>
              <a:rPr lang="hu-HU" dirty="0"/>
              <a:t>Feladat beosztások</a:t>
            </a:r>
          </a:p>
        </p:txBody>
      </p:sp>
      <p:sp>
        <p:nvSpPr>
          <p:cNvPr id="3" name="Szöveg helye 2">
            <a:extLst>
              <a:ext uri="{FF2B5EF4-FFF2-40B4-BE49-F238E27FC236}">
                <a16:creationId xmlns:a16="http://schemas.microsoft.com/office/drawing/2014/main" id="{E34E4672-95ED-440B-BF8A-72869FDCBFF4}"/>
              </a:ext>
            </a:extLst>
          </p:cNvPr>
          <p:cNvSpPr>
            <a:spLocks noGrp="1"/>
          </p:cNvSpPr>
          <p:nvPr>
            <p:ph type="body" idx="1"/>
          </p:nvPr>
        </p:nvSpPr>
        <p:spPr/>
        <p:txBody>
          <a:bodyPr/>
          <a:lstStyle/>
          <a:p>
            <a:r>
              <a:rPr lang="hu-HU" dirty="0"/>
              <a:t>Nagy Tibor</a:t>
            </a:r>
          </a:p>
        </p:txBody>
      </p:sp>
      <p:sp>
        <p:nvSpPr>
          <p:cNvPr id="4" name="Tartalom helye 3">
            <a:extLst>
              <a:ext uri="{FF2B5EF4-FFF2-40B4-BE49-F238E27FC236}">
                <a16:creationId xmlns:a16="http://schemas.microsoft.com/office/drawing/2014/main" id="{391EF677-20B0-476D-B132-45FE6282AAB1}"/>
              </a:ext>
            </a:extLst>
          </p:cNvPr>
          <p:cNvSpPr>
            <a:spLocks noGrp="1"/>
          </p:cNvSpPr>
          <p:nvPr>
            <p:ph sz="half" idx="2"/>
          </p:nvPr>
        </p:nvSpPr>
        <p:spPr/>
        <p:txBody>
          <a:bodyPr>
            <a:normAutofit lnSpcReduction="10000"/>
          </a:bodyPr>
          <a:lstStyle/>
          <a:p>
            <a:r>
              <a:rPr lang="hu-HU" dirty="0"/>
              <a:t>Frontend oldal elkészítése</a:t>
            </a:r>
          </a:p>
          <a:p>
            <a:pPr lvl="1"/>
            <a:r>
              <a:rPr lang="hu-HU" dirty="0"/>
              <a:t>Programkártyák beillesztése</a:t>
            </a:r>
          </a:p>
          <a:p>
            <a:pPr lvl="1"/>
            <a:r>
              <a:rPr lang="hu-HU" dirty="0"/>
              <a:t>Több oldalon átalakítás, módosítás</a:t>
            </a:r>
          </a:p>
          <a:p>
            <a:r>
              <a:rPr lang="hu-HU" dirty="0"/>
              <a:t>Adatok gyűjtése az adatbázishoz</a:t>
            </a:r>
          </a:p>
        </p:txBody>
      </p:sp>
      <p:sp>
        <p:nvSpPr>
          <p:cNvPr id="5" name="Szöveg helye 4">
            <a:extLst>
              <a:ext uri="{FF2B5EF4-FFF2-40B4-BE49-F238E27FC236}">
                <a16:creationId xmlns:a16="http://schemas.microsoft.com/office/drawing/2014/main" id="{F828DE44-B112-405B-B383-D54C4057DFC3}"/>
              </a:ext>
            </a:extLst>
          </p:cNvPr>
          <p:cNvSpPr>
            <a:spLocks noGrp="1"/>
          </p:cNvSpPr>
          <p:nvPr>
            <p:ph type="body" sz="quarter" idx="3"/>
          </p:nvPr>
        </p:nvSpPr>
        <p:spPr/>
        <p:txBody>
          <a:bodyPr/>
          <a:lstStyle/>
          <a:p>
            <a:r>
              <a:rPr lang="hu-HU" dirty="0"/>
              <a:t>Kolozsvári László Krisztián</a:t>
            </a:r>
          </a:p>
        </p:txBody>
      </p:sp>
      <p:sp>
        <p:nvSpPr>
          <p:cNvPr id="6" name="Tartalom helye 5">
            <a:extLst>
              <a:ext uri="{FF2B5EF4-FFF2-40B4-BE49-F238E27FC236}">
                <a16:creationId xmlns:a16="http://schemas.microsoft.com/office/drawing/2014/main" id="{46D3F217-E511-45A2-AC15-409163D5F2BA}"/>
              </a:ext>
            </a:extLst>
          </p:cNvPr>
          <p:cNvSpPr>
            <a:spLocks noGrp="1"/>
          </p:cNvSpPr>
          <p:nvPr>
            <p:ph sz="quarter" idx="4"/>
          </p:nvPr>
        </p:nvSpPr>
        <p:spPr/>
        <p:txBody>
          <a:bodyPr>
            <a:normAutofit lnSpcReduction="10000"/>
          </a:bodyPr>
          <a:lstStyle/>
          <a:p>
            <a:r>
              <a:rPr lang="hu-HU" dirty="0"/>
              <a:t>Backend oldal elkészítése</a:t>
            </a:r>
          </a:p>
          <a:p>
            <a:r>
              <a:rPr lang="hu-HU" dirty="0"/>
              <a:t>Frontend oldal elkészítése</a:t>
            </a:r>
          </a:p>
          <a:p>
            <a:pPr lvl="1"/>
            <a:r>
              <a:rPr lang="hu-HU" dirty="0"/>
              <a:t>Galéria oldal</a:t>
            </a:r>
          </a:p>
          <a:p>
            <a:pPr lvl="1"/>
            <a:r>
              <a:rPr lang="hu-HU" dirty="0"/>
              <a:t>Főoldal</a:t>
            </a:r>
          </a:p>
          <a:p>
            <a:pPr lvl="2"/>
            <a:r>
              <a:rPr lang="hu-HU" dirty="0"/>
              <a:t>Állatok megjelenítése az adatbázisból</a:t>
            </a:r>
          </a:p>
          <a:p>
            <a:pPr lvl="1"/>
            <a:r>
              <a:rPr lang="hu-HU" dirty="0"/>
              <a:t>Térkép oldal</a:t>
            </a:r>
          </a:p>
          <a:p>
            <a:pPr lvl="2"/>
            <a:r>
              <a:rPr lang="hu-HU" dirty="0"/>
              <a:t>Helyszínek részletes leírása, megjelenítése kártyán</a:t>
            </a:r>
          </a:p>
          <a:p>
            <a:pPr lvl="1"/>
            <a:r>
              <a:rPr lang="hu-HU" dirty="0"/>
              <a:t>Szabályzat oldal</a:t>
            </a:r>
          </a:p>
        </p:txBody>
      </p:sp>
    </p:spTree>
    <p:extLst>
      <p:ext uri="{BB962C8B-B14F-4D97-AF65-F5344CB8AC3E}">
        <p14:creationId xmlns:p14="http://schemas.microsoft.com/office/powerpoint/2010/main" val="156193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14CC6C-C543-48FA-B360-23B551B1AEC2}"/>
              </a:ext>
            </a:extLst>
          </p:cNvPr>
          <p:cNvSpPr>
            <a:spLocks noGrp="1"/>
          </p:cNvSpPr>
          <p:nvPr>
            <p:ph type="title"/>
          </p:nvPr>
        </p:nvSpPr>
        <p:spPr/>
        <p:txBody>
          <a:bodyPr/>
          <a:lstStyle/>
          <a:p>
            <a:r>
              <a:rPr lang="hu-HU" dirty="0"/>
              <a:t>Feladat beosztások</a:t>
            </a:r>
          </a:p>
        </p:txBody>
      </p:sp>
      <p:sp>
        <p:nvSpPr>
          <p:cNvPr id="3" name="Szöveg helye 2">
            <a:extLst>
              <a:ext uri="{FF2B5EF4-FFF2-40B4-BE49-F238E27FC236}">
                <a16:creationId xmlns:a16="http://schemas.microsoft.com/office/drawing/2014/main" id="{1B3E222E-47C4-4E6F-9B3D-3F4664DD921A}"/>
              </a:ext>
            </a:extLst>
          </p:cNvPr>
          <p:cNvSpPr>
            <a:spLocks noGrp="1"/>
          </p:cNvSpPr>
          <p:nvPr>
            <p:ph type="body" idx="1"/>
          </p:nvPr>
        </p:nvSpPr>
        <p:spPr/>
        <p:txBody>
          <a:bodyPr/>
          <a:lstStyle/>
          <a:p>
            <a:r>
              <a:rPr lang="hu-HU" dirty="0"/>
              <a:t>Tóth Tamás Levente</a:t>
            </a:r>
          </a:p>
        </p:txBody>
      </p:sp>
      <p:sp>
        <p:nvSpPr>
          <p:cNvPr id="4" name="Tartalom helye 3">
            <a:extLst>
              <a:ext uri="{FF2B5EF4-FFF2-40B4-BE49-F238E27FC236}">
                <a16:creationId xmlns:a16="http://schemas.microsoft.com/office/drawing/2014/main" id="{34D8FFD5-8C2B-4CBC-8A2A-3BF82418E491}"/>
              </a:ext>
            </a:extLst>
          </p:cNvPr>
          <p:cNvSpPr>
            <a:spLocks noGrp="1"/>
          </p:cNvSpPr>
          <p:nvPr>
            <p:ph sz="half" idx="2"/>
          </p:nvPr>
        </p:nvSpPr>
        <p:spPr/>
        <p:txBody>
          <a:bodyPr>
            <a:normAutofit fontScale="85000" lnSpcReduction="10000"/>
          </a:bodyPr>
          <a:lstStyle/>
          <a:p>
            <a:r>
              <a:rPr lang="hu-HU" dirty="0"/>
              <a:t>Oldalak tervezése (Figma)</a:t>
            </a:r>
          </a:p>
          <a:p>
            <a:r>
              <a:rPr lang="hu-HU" dirty="0"/>
              <a:t>Térkép grafikai tervezése, kivitelezése</a:t>
            </a:r>
          </a:p>
          <a:p>
            <a:r>
              <a:rPr lang="hu-HU" dirty="0"/>
              <a:t>Főoldal leírás beillesztése</a:t>
            </a:r>
          </a:p>
          <a:p>
            <a:r>
              <a:rPr lang="hu-HU" dirty="0"/>
              <a:t>Hátterek grafikai kivitelezése</a:t>
            </a:r>
          </a:p>
          <a:p>
            <a:r>
              <a:rPr lang="hu-HU" dirty="0"/>
              <a:t>Formázás tervezése</a:t>
            </a:r>
          </a:p>
          <a:p>
            <a:r>
              <a:rPr lang="hu-HU" dirty="0"/>
              <a:t>Logó</a:t>
            </a:r>
          </a:p>
          <a:p>
            <a:r>
              <a:rPr lang="hu-HU" dirty="0"/>
              <a:t>Galéria gyűjtőmunka</a:t>
            </a:r>
          </a:p>
          <a:p>
            <a:r>
              <a:rPr lang="hu-HU" dirty="0"/>
              <a:t>Frontend oldal elkészítése</a:t>
            </a:r>
          </a:p>
          <a:p>
            <a:pPr lvl="1"/>
            <a:r>
              <a:rPr lang="hu-HU" dirty="0"/>
              <a:t>Térkép oldal szerkesztése</a:t>
            </a:r>
          </a:p>
        </p:txBody>
      </p:sp>
      <p:sp>
        <p:nvSpPr>
          <p:cNvPr id="5" name="Szöveg helye 4">
            <a:extLst>
              <a:ext uri="{FF2B5EF4-FFF2-40B4-BE49-F238E27FC236}">
                <a16:creationId xmlns:a16="http://schemas.microsoft.com/office/drawing/2014/main" id="{7C90A5E7-9F08-43E3-8BB1-E89CF10C9844}"/>
              </a:ext>
            </a:extLst>
          </p:cNvPr>
          <p:cNvSpPr>
            <a:spLocks noGrp="1"/>
          </p:cNvSpPr>
          <p:nvPr>
            <p:ph type="body" sz="quarter" idx="3"/>
          </p:nvPr>
        </p:nvSpPr>
        <p:spPr/>
        <p:txBody>
          <a:bodyPr/>
          <a:lstStyle/>
          <a:p>
            <a:endParaRPr lang="hu-HU"/>
          </a:p>
        </p:txBody>
      </p:sp>
      <p:sp>
        <p:nvSpPr>
          <p:cNvPr id="6" name="Tartalom helye 5">
            <a:extLst>
              <a:ext uri="{FF2B5EF4-FFF2-40B4-BE49-F238E27FC236}">
                <a16:creationId xmlns:a16="http://schemas.microsoft.com/office/drawing/2014/main" id="{B065CC6A-274D-447F-81D4-C806BA272617}"/>
              </a:ext>
            </a:extLst>
          </p:cNvPr>
          <p:cNvSpPr>
            <a:spLocks noGrp="1"/>
          </p:cNvSpPr>
          <p:nvPr>
            <p:ph sz="quarter" idx="4"/>
          </p:nvPr>
        </p:nvSpPr>
        <p:spPr/>
        <p:txBody>
          <a:bodyPr>
            <a:normAutofit fontScale="85000" lnSpcReduction="10000"/>
          </a:bodyPr>
          <a:lstStyle/>
          <a:p>
            <a:endParaRPr lang="hu-HU" dirty="0"/>
          </a:p>
        </p:txBody>
      </p:sp>
    </p:spTree>
    <p:extLst>
      <p:ext uri="{BB962C8B-B14F-4D97-AF65-F5344CB8AC3E}">
        <p14:creationId xmlns:p14="http://schemas.microsoft.com/office/powerpoint/2010/main" val="356257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2C1F066-F407-BC58-7B3A-D2E7B723E0FE}"/>
              </a:ext>
            </a:extLst>
          </p:cNvPr>
          <p:cNvSpPr>
            <a:spLocks noGrp="1"/>
          </p:cNvSpPr>
          <p:nvPr>
            <p:ph type="title"/>
          </p:nvPr>
        </p:nvSpPr>
        <p:spPr/>
        <p:txBody>
          <a:bodyPr/>
          <a:lstStyle/>
          <a:p>
            <a:r>
              <a:rPr lang="hu-HU" dirty="0"/>
              <a:t>Tesztelés</a:t>
            </a:r>
          </a:p>
        </p:txBody>
      </p:sp>
      <p:sp>
        <p:nvSpPr>
          <p:cNvPr id="3" name="Tartalom helye 2">
            <a:extLst>
              <a:ext uri="{FF2B5EF4-FFF2-40B4-BE49-F238E27FC236}">
                <a16:creationId xmlns:a16="http://schemas.microsoft.com/office/drawing/2014/main" id="{60F6E495-54AF-F937-AF2D-267D54E184E7}"/>
              </a:ext>
            </a:extLst>
          </p:cNvPr>
          <p:cNvSpPr>
            <a:spLocks noGrp="1"/>
          </p:cNvSpPr>
          <p:nvPr>
            <p:ph idx="1"/>
          </p:nvPr>
        </p:nvSpPr>
        <p:spPr/>
        <p:txBody>
          <a:bodyPr/>
          <a:lstStyle/>
          <a:p>
            <a:r>
              <a:rPr lang="hu-HU" b="0" i="0" dirty="0">
                <a:effectLst/>
              </a:rPr>
              <a:t>A TDD a Test-</a:t>
            </a:r>
            <a:r>
              <a:rPr lang="hu-HU" dirty="0" err="1"/>
              <a:t>D</a:t>
            </a:r>
            <a:r>
              <a:rPr lang="hu-HU" b="0" i="0" dirty="0" err="1">
                <a:effectLst/>
              </a:rPr>
              <a:t>riven</a:t>
            </a:r>
            <a:r>
              <a:rPr lang="hu-HU" b="0" i="0" dirty="0">
                <a:effectLst/>
              </a:rPr>
              <a:t> </a:t>
            </a:r>
            <a:r>
              <a:rPr lang="hu-HU" dirty="0" err="1"/>
              <a:t>D</a:t>
            </a:r>
            <a:r>
              <a:rPr lang="hu-HU" b="0" i="0" dirty="0" err="1">
                <a:effectLst/>
              </a:rPr>
              <a:t>evelopment</a:t>
            </a:r>
            <a:r>
              <a:rPr lang="hu-HU" b="0" i="0" dirty="0">
                <a:effectLst/>
              </a:rPr>
              <a:t> rövidítése, magyarul teszt-vezérelt fejlesztés. Egy szoftverfejlesztési folyamat, amely nagyon rövid fejlesztési ciklusok ismétléséből áll. </a:t>
            </a:r>
          </a:p>
          <a:p>
            <a:r>
              <a:rPr lang="hu-HU" dirty="0"/>
              <a:t>Frontend oldal</a:t>
            </a:r>
          </a:p>
        </p:txBody>
      </p:sp>
      <p:pic>
        <p:nvPicPr>
          <p:cNvPr id="4" name="Kép 3">
            <a:extLst>
              <a:ext uri="{FF2B5EF4-FFF2-40B4-BE49-F238E27FC236}">
                <a16:creationId xmlns:a16="http://schemas.microsoft.com/office/drawing/2014/main" id="{A7D6E1FB-D05A-0599-8102-541168180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68" y="3653087"/>
            <a:ext cx="7081408" cy="1096714"/>
          </a:xfrm>
          <a:prstGeom prst="rect">
            <a:avLst/>
          </a:prstGeom>
        </p:spPr>
      </p:pic>
      <p:pic>
        <p:nvPicPr>
          <p:cNvPr id="5" name="Kép 4" descr="A képen szöveg látható&#10;&#10;Automatikusan generált leírás">
            <a:extLst>
              <a:ext uri="{FF2B5EF4-FFF2-40B4-BE49-F238E27FC236}">
                <a16:creationId xmlns:a16="http://schemas.microsoft.com/office/drawing/2014/main" id="{F14D7D13-B2E9-9FB2-C36E-9011CECD9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68" y="5142547"/>
            <a:ext cx="4137808" cy="1317626"/>
          </a:xfrm>
          <a:prstGeom prst="rect">
            <a:avLst/>
          </a:prstGeom>
        </p:spPr>
      </p:pic>
      <p:pic>
        <p:nvPicPr>
          <p:cNvPr id="6" name="Kép 5" descr="A képen szöveg látható&#10;&#10;Automatikusan generált leírás">
            <a:extLst>
              <a:ext uri="{FF2B5EF4-FFF2-40B4-BE49-F238E27FC236}">
                <a16:creationId xmlns:a16="http://schemas.microsoft.com/office/drawing/2014/main" id="{77FAD940-9910-28B1-239E-0FB98F93F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145" y="4955609"/>
            <a:ext cx="3829710" cy="775198"/>
          </a:xfrm>
          <a:prstGeom prst="rect">
            <a:avLst/>
          </a:prstGeom>
        </p:spPr>
      </p:pic>
      <p:pic>
        <p:nvPicPr>
          <p:cNvPr id="7" name="Kép 6" descr="A képen szöveg látható&#10;&#10;Automatikusan generált leírás">
            <a:extLst>
              <a:ext uri="{FF2B5EF4-FFF2-40B4-BE49-F238E27FC236}">
                <a16:creationId xmlns:a16="http://schemas.microsoft.com/office/drawing/2014/main" id="{3F781168-BF99-EFF4-3B5B-E9BB8CEB6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4800" y="3245550"/>
            <a:ext cx="3485132" cy="1236280"/>
          </a:xfrm>
          <a:prstGeom prst="rect">
            <a:avLst/>
          </a:prstGeom>
        </p:spPr>
      </p:pic>
      <p:pic>
        <p:nvPicPr>
          <p:cNvPr id="8" name="Kép 7" descr="A képen szöveg, levél látható&#10;&#10;Automatikusan generált leírás">
            <a:extLst>
              <a:ext uri="{FF2B5EF4-FFF2-40B4-BE49-F238E27FC236}">
                <a16:creationId xmlns:a16="http://schemas.microsoft.com/office/drawing/2014/main" id="{A5C002B1-D62B-121A-00E0-58671DA41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4800" y="4481830"/>
            <a:ext cx="4903762" cy="2376170"/>
          </a:xfrm>
          <a:prstGeom prst="rect">
            <a:avLst/>
          </a:prstGeom>
        </p:spPr>
      </p:pic>
    </p:spTree>
    <p:extLst>
      <p:ext uri="{BB962C8B-B14F-4D97-AF65-F5344CB8AC3E}">
        <p14:creationId xmlns:p14="http://schemas.microsoft.com/office/powerpoint/2010/main" val="200405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DDFC06-7082-A3DB-17BE-B98792F33E4D}"/>
              </a:ext>
            </a:extLst>
          </p:cNvPr>
          <p:cNvSpPr>
            <a:spLocks noGrp="1"/>
          </p:cNvSpPr>
          <p:nvPr>
            <p:ph type="title"/>
          </p:nvPr>
        </p:nvSpPr>
        <p:spPr/>
        <p:txBody>
          <a:bodyPr/>
          <a:lstStyle/>
          <a:p>
            <a:r>
              <a:rPr lang="hu-HU" dirty="0"/>
              <a:t>Tesztelés</a:t>
            </a:r>
          </a:p>
        </p:txBody>
      </p:sp>
      <p:sp>
        <p:nvSpPr>
          <p:cNvPr id="3" name="Tartalom helye 2">
            <a:extLst>
              <a:ext uri="{FF2B5EF4-FFF2-40B4-BE49-F238E27FC236}">
                <a16:creationId xmlns:a16="http://schemas.microsoft.com/office/drawing/2014/main" id="{0F520327-EEA3-2336-0A6D-77E81C44B59F}"/>
              </a:ext>
            </a:extLst>
          </p:cNvPr>
          <p:cNvSpPr>
            <a:spLocks noGrp="1"/>
          </p:cNvSpPr>
          <p:nvPr>
            <p:ph idx="1"/>
          </p:nvPr>
        </p:nvSpPr>
        <p:spPr/>
        <p:txBody>
          <a:bodyPr/>
          <a:lstStyle/>
          <a:p>
            <a:r>
              <a:rPr lang="hu-HU" dirty="0"/>
              <a:t>Backend oldal</a:t>
            </a:r>
          </a:p>
          <a:p>
            <a:pPr lvl="1"/>
            <a:r>
              <a:rPr lang="hu-HU" dirty="0"/>
              <a:t>Postman</a:t>
            </a:r>
          </a:p>
        </p:txBody>
      </p:sp>
      <p:pic>
        <p:nvPicPr>
          <p:cNvPr id="4" name="Kép 3" descr="A képen szöveg látható&#10;&#10;Automatikusan generált leírás">
            <a:extLst>
              <a:ext uri="{FF2B5EF4-FFF2-40B4-BE49-F238E27FC236}">
                <a16:creationId xmlns:a16="http://schemas.microsoft.com/office/drawing/2014/main" id="{E5F9D77D-334F-C0D4-12F7-AD4BD2940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4" y="1027906"/>
            <a:ext cx="5912548" cy="2447000"/>
          </a:xfrm>
          <a:prstGeom prst="rect">
            <a:avLst/>
          </a:prstGeom>
        </p:spPr>
      </p:pic>
      <p:pic>
        <p:nvPicPr>
          <p:cNvPr id="5" name="Kép 4" descr="A képen szöveg látható&#10;&#10;Automatikusan generált leírás">
            <a:extLst>
              <a:ext uri="{FF2B5EF4-FFF2-40B4-BE49-F238E27FC236}">
                <a16:creationId xmlns:a16="http://schemas.microsoft.com/office/drawing/2014/main" id="{0DFCC0EF-7E34-7DF6-EE0F-7A049D147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88990"/>
            <a:ext cx="4675484" cy="2522910"/>
          </a:xfrm>
          <a:prstGeom prst="rect">
            <a:avLst/>
          </a:prstGeom>
        </p:spPr>
      </p:pic>
      <p:pic>
        <p:nvPicPr>
          <p:cNvPr id="6" name="Kép 5" descr="A képen szöveg látható&#10;&#10;Automatikusan generált leírás">
            <a:extLst>
              <a:ext uri="{FF2B5EF4-FFF2-40B4-BE49-F238E27FC236}">
                <a16:creationId xmlns:a16="http://schemas.microsoft.com/office/drawing/2014/main" id="{BCF39581-285A-ED95-C423-50D25CB37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788990"/>
            <a:ext cx="5512142" cy="2767750"/>
          </a:xfrm>
          <a:prstGeom prst="rect">
            <a:avLst/>
          </a:prstGeom>
        </p:spPr>
      </p:pic>
    </p:spTree>
    <p:extLst>
      <p:ext uri="{BB962C8B-B14F-4D97-AF65-F5344CB8AC3E}">
        <p14:creationId xmlns:p14="http://schemas.microsoft.com/office/powerpoint/2010/main" val="396151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7F2A6A1-45AE-4747-8944-CDA494669A72}"/>
              </a:ext>
            </a:extLst>
          </p:cNvPr>
          <p:cNvSpPr>
            <a:spLocks noGrp="1"/>
          </p:cNvSpPr>
          <p:nvPr>
            <p:ph type="title"/>
          </p:nvPr>
        </p:nvSpPr>
        <p:spPr/>
        <p:txBody>
          <a:bodyPr/>
          <a:lstStyle/>
          <a:p>
            <a:r>
              <a:rPr lang="hu-HU" dirty="0"/>
              <a:t>Összefoglalás</a:t>
            </a:r>
          </a:p>
        </p:txBody>
      </p:sp>
      <p:sp>
        <p:nvSpPr>
          <p:cNvPr id="3" name="Tartalom helye 2">
            <a:extLst>
              <a:ext uri="{FF2B5EF4-FFF2-40B4-BE49-F238E27FC236}">
                <a16:creationId xmlns:a16="http://schemas.microsoft.com/office/drawing/2014/main" id="{7827CCE0-C191-4FB7-BD00-4096E011E88B}"/>
              </a:ext>
            </a:extLst>
          </p:cNvPr>
          <p:cNvSpPr>
            <a:spLocks noGrp="1"/>
          </p:cNvSpPr>
          <p:nvPr>
            <p:ph idx="1"/>
          </p:nvPr>
        </p:nvSpPr>
        <p:spPr/>
        <p:txBody>
          <a:bodyPr>
            <a:normAutofit/>
          </a:bodyPr>
          <a:lstStyle/>
          <a:p>
            <a:r>
              <a:rPr lang="hu-HU" dirty="0"/>
              <a:t>A csapat szerint jól hasznosulna, ha a valóságban is lenne egy ilyen, az átlátása egyszerű, jól lehet benne tájékozódni. Reméljük, hogy ez az egész egyszer megvalósul, bár egy igen nagy projekt lenne.</a:t>
            </a:r>
          </a:p>
          <a:p>
            <a:r>
              <a:rPr lang="hu-HU" dirty="0"/>
              <a:t>Bővítésre, későbbi kiegészítésre, ami már nem fért bele az időhiányban: </a:t>
            </a:r>
          </a:p>
          <a:p>
            <a:pPr lvl="1"/>
            <a:r>
              <a:rPr lang="hu-HU" dirty="0"/>
              <a:t>programjavaslatok a felhasználótól</a:t>
            </a:r>
          </a:p>
          <a:p>
            <a:pPr lvl="1"/>
            <a:r>
              <a:rPr lang="hu-HU" dirty="0"/>
              <a:t>módosítás, új állat felvitele „</a:t>
            </a:r>
            <a:r>
              <a:rPr lang="hu-HU" dirty="0" err="1"/>
              <a:t>admin</a:t>
            </a:r>
            <a:r>
              <a:rPr lang="hu-HU" dirty="0"/>
              <a:t>” bejelentkezéssel</a:t>
            </a:r>
          </a:p>
          <a:p>
            <a:pPr lvl="1"/>
            <a:r>
              <a:rPr lang="hu-HU" dirty="0"/>
              <a:t>jelentkezni online a programokra</a:t>
            </a:r>
          </a:p>
          <a:p>
            <a:pPr lvl="1"/>
            <a:r>
              <a:rPr lang="hu-HU" dirty="0"/>
              <a:t>bővíteni a hírek listát, ha a bővebb információ gombra kattintunk, akkor részletesen jelenjen meg teljes képernyőn</a:t>
            </a:r>
          </a:p>
          <a:p>
            <a:endParaRPr lang="hu-HU" dirty="0"/>
          </a:p>
        </p:txBody>
      </p:sp>
    </p:spTree>
    <p:extLst>
      <p:ext uri="{BB962C8B-B14F-4D97-AF65-F5344CB8AC3E}">
        <p14:creationId xmlns:p14="http://schemas.microsoft.com/office/powerpoint/2010/main" val="1441550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F50C91-5DFF-05D6-67B7-ABB5D9E6E01E}"/>
              </a:ext>
            </a:extLst>
          </p:cNvPr>
          <p:cNvSpPr>
            <a:spLocks noGrp="1"/>
          </p:cNvSpPr>
          <p:nvPr>
            <p:ph type="ctrTitle"/>
          </p:nvPr>
        </p:nvSpPr>
        <p:spPr/>
        <p:txBody>
          <a:bodyPr/>
          <a:lstStyle/>
          <a:p>
            <a:r>
              <a:rPr lang="hu-HU" dirty="0"/>
              <a:t>Köszönjük a figyelmet!</a:t>
            </a:r>
          </a:p>
        </p:txBody>
      </p:sp>
      <p:sp>
        <p:nvSpPr>
          <p:cNvPr id="3" name="Alcím 2">
            <a:extLst>
              <a:ext uri="{FF2B5EF4-FFF2-40B4-BE49-F238E27FC236}">
                <a16:creationId xmlns:a16="http://schemas.microsoft.com/office/drawing/2014/main" id="{8BCCED04-4715-B9F1-3440-4678B6B63727}"/>
              </a:ext>
            </a:extLst>
          </p:cNvPr>
          <p:cNvSpPr>
            <a:spLocks noGrp="1"/>
          </p:cNvSpPr>
          <p:nvPr>
            <p:ph type="subTitle" idx="1"/>
          </p:nvPr>
        </p:nvSpPr>
        <p:spPr/>
        <p:txBody>
          <a:bodyPr/>
          <a:lstStyle/>
          <a:p>
            <a:endParaRPr lang="hu-HU"/>
          </a:p>
        </p:txBody>
      </p:sp>
    </p:spTree>
    <p:extLst>
      <p:ext uri="{BB962C8B-B14F-4D97-AF65-F5344CB8AC3E}">
        <p14:creationId xmlns:p14="http://schemas.microsoft.com/office/powerpoint/2010/main" val="246294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5D53F2B-9075-4570-8C70-06755580BDC9}"/>
              </a:ext>
            </a:extLst>
          </p:cNvPr>
          <p:cNvSpPr>
            <a:spLocks noGrp="1"/>
          </p:cNvSpPr>
          <p:nvPr>
            <p:ph type="title"/>
          </p:nvPr>
        </p:nvSpPr>
        <p:spPr/>
        <p:txBody>
          <a:bodyPr/>
          <a:lstStyle/>
          <a:p>
            <a:r>
              <a:rPr lang="hu-HU" dirty="0" err="1"/>
              <a:t>Description</a:t>
            </a:r>
            <a:r>
              <a:rPr lang="hu-HU" dirty="0"/>
              <a:t> </a:t>
            </a:r>
            <a:r>
              <a:rPr lang="hu-HU" dirty="0" err="1"/>
              <a:t>from</a:t>
            </a:r>
            <a:r>
              <a:rPr lang="hu-HU" dirty="0"/>
              <a:t> </a:t>
            </a:r>
            <a:r>
              <a:rPr lang="hu-HU" dirty="0" err="1"/>
              <a:t>the</a:t>
            </a:r>
            <a:r>
              <a:rPr lang="hu-HU" dirty="0"/>
              <a:t> </a:t>
            </a:r>
            <a:r>
              <a:rPr lang="hu-HU" dirty="0" err="1"/>
              <a:t>page</a:t>
            </a:r>
            <a:endParaRPr lang="hu-HU" dirty="0"/>
          </a:p>
        </p:txBody>
      </p:sp>
      <p:sp>
        <p:nvSpPr>
          <p:cNvPr id="3" name="Tartalom helye 2">
            <a:extLst>
              <a:ext uri="{FF2B5EF4-FFF2-40B4-BE49-F238E27FC236}">
                <a16:creationId xmlns:a16="http://schemas.microsoft.com/office/drawing/2014/main" id="{39550317-E34B-4099-8B51-3A7BAD2211C0}"/>
              </a:ext>
            </a:extLst>
          </p:cNvPr>
          <p:cNvSpPr>
            <a:spLocks noGrp="1"/>
          </p:cNvSpPr>
          <p:nvPr>
            <p:ph idx="1"/>
          </p:nvPr>
        </p:nvSpPr>
        <p:spPr/>
        <p:txBody>
          <a:bodyPr/>
          <a:lstStyle/>
          <a:p>
            <a:r>
              <a:rPr lang="en-US" dirty="0"/>
              <a:t>The goal of the developers is to provide visitors with comprehensive information about the zoo and leisure park in our imagination, so that they will be encouraged to visit as many people as possible, regardless of age, once our plan is realized.</a:t>
            </a:r>
          </a:p>
          <a:p>
            <a:r>
              <a:rPr lang="en-US" dirty="0"/>
              <a:t>The purpose of the website is to show the zoo and leisure park in our imagination virtually, and it also pays attention to community development, nature conservation and sports.</a:t>
            </a:r>
            <a:endParaRPr lang="hu-HU" dirty="0"/>
          </a:p>
        </p:txBody>
      </p:sp>
    </p:spTree>
    <p:extLst>
      <p:ext uri="{BB962C8B-B14F-4D97-AF65-F5344CB8AC3E}">
        <p14:creationId xmlns:p14="http://schemas.microsoft.com/office/powerpoint/2010/main" val="383551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5D53F2B-9075-4570-8C70-06755580BDC9}"/>
              </a:ext>
            </a:extLst>
          </p:cNvPr>
          <p:cNvSpPr>
            <a:spLocks noGrp="1"/>
          </p:cNvSpPr>
          <p:nvPr>
            <p:ph type="title"/>
          </p:nvPr>
        </p:nvSpPr>
        <p:spPr/>
        <p:txBody>
          <a:bodyPr/>
          <a:lstStyle/>
          <a:p>
            <a:r>
              <a:rPr lang="hu-HU" dirty="0"/>
              <a:t>Röviden az oldalról</a:t>
            </a:r>
          </a:p>
        </p:txBody>
      </p:sp>
      <p:sp>
        <p:nvSpPr>
          <p:cNvPr id="3" name="Tartalom helye 2">
            <a:extLst>
              <a:ext uri="{FF2B5EF4-FFF2-40B4-BE49-F238E27FC236}">
                <a16:creationId xmlns:a16="http://schemas.microsoft.com/office/drawing/2014/main" id="{39550317-E34B-4099-8B51-3A7BAD2211C0}"/>
              </a:ext>
            </a:extLst>
          </p:cNvPr>
          <p:cNvSpPr>
            <a:spLocks noGrp="1"/>
          </p:cNvSpPr>
          <p:nvPr>
            <p:ph idx="1"/>
          </p:nvPr>
        </p:nvSpPr>
        <p:spPr/>
        <p:txBody>
          <a:bodyPr/>
          <a:lstStyle/>
          <a:p>
            <a:r>
              <a:rPr lang="hu-HU" dirty="0"/>
              <a:t>A fejlesztők célja, hogy a látogatók számára teljeskörű információt nyújtson a képzeletünkben lévő állatkert és szabadidőparkról, hogy kedvet kapjanak arra, ha egyszer megvalósul a tervünk, akkor minél többen látogassanak el korhatártól függetlenül.</a:t>
            </a:r>
          </a:p>
          <a:p>
            <a:r>
              <a:rPr lang="hu-HU" dirty="0"/>
              <a:t>A weboldal célja, hogy a mi képzeletünkben lévő állatkertet és szabadidőparkot mutatja virtuálisan, illetve odafigyel a közösség fejlesztésére, a természetvédelemre és a sportra is egyaránt.</a:t>
            </a:r>
          </a:p>
        </p:txBody>
      </p:sp>
    </p:spTree>
    <p:extLst>
      <p:ext uri="{BB962C8B-B14F-4D97-AF65-F5344CB8AC3E}">
        <p14:creationId xmlns:p14="http://schemas.microsoft.com/office/powerpoint/2010/main" val="1151884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82F75FE-BA0C-44EF-B2DF-230516F6D0D9}"/>
              </a:ext>
            </a:extLst>
          </p:cNvPr>
          <p:cNvSpPr>
            <a:spLocks noGrp="1"/>
          </p:cNvSpPr>
          <p:nvPr>
            <p:ph type="title"/>
          </p:nvPr>
        </p:nvSpPr>
        <p:spPr/>
        <p:txBody>
          <a:bodyPr/>
          <a:lstStyle/>
          <a:p>
            <a:r>
              <a:rPr lang="hu-HU" dirty="0" err="1"/>
              <a:t>Frameworks</a:t>
            </a:r>
            <a:r>
              <a:rPr lang="hu-HU" dirty="0"/>
              <a:t> </a:t>
            </a:r>
            <a:r>
              <a:rPr lang="hu-HU" dirty="0" err="1"/>
              <a:t>used</a:t>
            </a:r>
            <a:r>
              <a:rPr lang="hu-HU" dirty="0"/>
              <a:t> </a:t>
            </a:r>
            <a:r>
              <a:rPr lang="hu-HU" dirty="0" err="1"/>
              <a:t>for</a:t>
            </a:r>
            <a:r>
              <a:rPr lang="hu-HU" dirty="0"/>
              <a:t> </a:t>
            </a:r>
            <a:r>
              <a:rPr lang="hu-HU" dirty="0" err="1"/>
              <a:t>development</a:t>
            </a:r>
            <a:endParaRPr lang="hu-HU" dirty="0"/>
          </a:p>
        </p:txBody>
      </p:sp>
      <p:sp>
        <p:nvSpPr>
          <p:cNvPr id="3" name="Tartalom helye 2">
            <a:extLst>
              <a:ext uri="{FF2B5EF4-FFF2-40B4-BE49-F238E27FC236}">
                <a16:creationId xmlns:a16="http://schemas.microsoft.com/office/drawing/2014/main" id="{1A2269D9-4A18-4F9A-A1BE-C79777AFD25B}"/>
              </a:ext>
            </a:extLst>
          </p:cNvPr>
          <p:cNvSpPr>
            <a:spLocks noGrp="1"/>
          </p:cNvSpPr>
          <p:nvPr>
            <p:ph idx="1"/>
          </p:nvPr>
        </p:nvSpPr>
        <p:spPr/>
        <p:txBody>
          <a:bodyPr/>
          <a:lstStyle/>
          <a:p>
            <a:r>
              <a:rPr lang="en-US" dirty="0"/>
              <a:t>Backend - Node.js</a:t>
            </a:r>
          </a:p>
          <a:p>
            <a:pPr lvl="1"/>
            <a:r>
              <a:rPr lang="en-US" dirty="0" err="1"/>
              <a:t>Sequelize</a:t>
            </a:r>
            <a:endParaRPr lang="en-US" dirty="0"/>
          </a:p>
          <a:p>
            <a:pPr lvl="1"/>
            <a:r>
              <a:rPr lang="en-US" dirty="0"/>
              <a:t>Express</a:t>
            </a:r>
          </a:p>
          <a:p>
            <a:r>
              <a:rPr lang="en-US" dirty="0"/>
              <a:t>Frontend - React</a:t>
            </a:r>
          </a:p>
          <a:p>
            <a:pPr lvl="1"/>
            <a:r>
              <a:rPr lang="en-US" dirty="0"/>
              <a:t>Bootstrap</a:t>
            </a:r>
          </a:p>
          <a:p>
            <a:pPr lvl="1"/>
            <a:r>
              <a:rPr lang="en-US" dirty="0"/>
              <a:t>React Router Dom</a:t>
            </a:r>
          </a:p>
          <a:p>
            <a:r>
              <a:rPr lang="en-US" dirty="0"/>
              <a:t>Database - MySQL</a:t>
            </a:r>
            <a:endParaRPr lang="hu-HU" dirty="0"/>
          </a:p>
        </p:txBody>
      </p:sp>
    </p:spTree>
    <p:extLst>
      <p:ext uri="{BB962C8B-B14F-4D97-AF65-F5344CB8AC3E}">
        <p14:creationId xmlns:p14="http://schemas.microsoft.com/office/powerpoint/2010/main" val="292019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B39CE7E-38A4-41F1-B623-D678512B4800}"/>
              </a:ext>
            </a:extLst>
          </p:cNvPr>
          <p:cNvSpPr>
            <a:spLocks noGrp="1"/>
          </p:cNvSpPr>
          <p:nvPr>
            <p:ph type="title"/>
          </p:nvPr>
        </p:nvSpPr>
        <p:spPr/>
        <p:txBody>
          <a:bodyPr/>
          <a:lstStyle/>
          <a:p>
            <a:r>
              <a:rPr lang="hu-HU" dirty="0" err="1"/>
              <a:t>Database</a:t>
            </a:r>
            <a:r>
              <a:rPr lang="hu-HU" dirty="0"/>
              <a:t> </a:t>
            </a:r>
            <a:r>
              <a:rPr lang="hu-HU" dirty="0" err="1"/>
              <a:t>construction</a:t>
            </a:r>
            <a:endParaRPr lang="hu-HU" dirty="0"/>
          </a:p>
        </p:txBody>
      </p:sp>
      <p:sp>
        <p:nvSpPr>
          <p:cNvPr id="3" name="Szöveg helye 2">
            <a:extLst>
              <a:ext uri="{FF2B5EF4-FFF2-40B4-BE49-F238E27FC236}">
                <a16:creationId xmlns:a16="http://schemas.microsoft.com/office/drawing/2014/main" id="{E944D7FF-3976-40E8-B71A-795CC4009C0C}"/>
              </a:ext>
            </a:extLst>
          </p:cNvPr>
          <p:cNvSpPr>
            <a:spLocks noGrp="1"/>
          </p:cNvSpPr>
          <p:nvPr>
            <p:ph type="body" idx="1"/>
          </p:nvPr>
        </p:nvSpPr>
        <p:spPr/>
        <p:txBody>
          <a:bodyPr/>
          <a:lstStyle/>
          <a:p>
            <a:r>
              <a:rPr lang="en-US" dirty="0"/>
              <a:t>The structure and structure of the data table of the animals:</a:t>
            </a:r>
            <a:endParaRPr lang="hu-HU" dirty="0"/>
          </a:p>
        </p:txBody>
      </p:sp>
      <p:sp>
        <p:nvSpPr>
          <p:cNvPr id="4" name="Tartalom helye 3">
            <a:extLst>
              <a:ext uri="{FF2B5EF4-FFF2-40B4-BE49-F238E27FC236}">
                <a16:creationId xmlns:a16="http://schemas.microsoft.com/office/drawing/2014/main" id="{AA49FDE3-215C-4FEF-B11E-4A1CF4E7CA8E}"/>
              </a:ext>
            </a:extLst>
          </p:cNvPr>
          <p:cNvSpPr>
            <a:spLocks noGrp="1"/>
          </p:cNvSpPr>
          <p:nvPr>
            <p:ph sz="half" idx="2"/>
          </p:nvPr>
        </p:nvSpPr>
        <p:spPr/>
        <p:txBody>
          <a:bodyPr>
            <a:normAutofit fontScale="92500" lnSpcReduction="20000"/>
          </a:bodyPr>
          <a:lstStyle/>
          <a:p>
            <a:r>
              <a:rPr lang="en-US" dirty="0"/>
              <a:t>id: unique identifier of the animal</a:t>
            </a:r>
          </a:p>
          <a:p>
            <a:r>
              <a:rPr lang="en-US" dirty="0"/>
              <a:t>name: the name of the animal</a:t>
            </a:r>
          </a:p>
          <a:p>
            <a:r>
              <a:rPr lang="en-US" dirty="0"/>
              <a:t>nickname: the animal's nickname</a:t>
            </a:r>
          </a:p>
          <a:p>
            <a:r>
              <a:rPr lang="en-US" dirty="0"/>
              <a:t>age: age of the animal</a:t>
            </a:r>
          </a:p>
          <a:p>
            <a:r>
              <a:rPr lang="en-US" dirty="0"/>
              <a:t>horned: origin of the animal</a:t>
            </a:r>
          </a:p>
          <a:p>
            <a:r>
              <a:rPr lang="hu-HU" dirty="0" err="1"/>
              <a:t>food</a:t>
            </a:r>
            <a:r>
              <a:rPr lang="en-US" dirty="0"/>
              <a:t>: the animal's food</a:t>
            </a:r>
          </a:p>
          <a:p>
            <a:r>
              <a:rPr lang="en-US" dirty="0" err="1"/>
              <a:t>categoryId</a:t>
            </a:r>
            <a:r>
              <a:rPr lang="en-US" dirty="0"/>
              <a:t>: identification link to the categories table</a:t>
            </a:r>
          </a:p>
          <a:p>
            <a:r>
              <a:rPr lang="hu-HU" dirty="0" err="1"/>
              <a:t>photo</a:t>
            </a:r>
            <a:r>
              <a:rPr lang="en-US" dirty="0"/>
              <a:t>Url: photo URL for the animal</a:t>
            </a:r>
            <a:endParaRPr lang="hu-HU" dirty="0"/>
          </a:p>
        </p:txBody>
      </p:sp>
      <p:sp>
        <p:nvSpPr>
          <p:cNvPr id="5" name="Szöveg helye 4">
            <a:extLst>
              <a:ext uri="{FF2B5EF4-FFF2-40B4-BE49-F238E27FC236}">
                <a16:creationId xmlns:a16="http://schemas.microsoft.com/office/drawing/2014/main" id="{735129AE-2BD7-4C48-92D4-EAFE8F263B44}"/>
              </a:ext>
            </a:extLst>
          </p:cNvPr>
          <p:cNvSpPr>
            <a:spLocks noGrp="1"/>
          </p:cNvSpPr>
          <p:nvPr>
            <p:ph type="body" sz="quarter" idx="3"/>
          </p:nvPr>
        </p:nvSpPr>
        <p:spPr/>
        <p:txBody>
          <a:bodyPr/>
          <a:lstStyle/>
          <a:p>
            <a:r>
              <a:rPr lang="en-US" dirty="0"/>
              <a:t>The structure and structure of the data table of the categories:</a:t>
            </a:r>
            <a:endParaRPr lang="hu-HU" dirty="0"/>
          </a:p>
        </p:txBody>
      </p:sp>
      <p:sp>
        <p:nvSpPr>
          <p:cNvPr id="6" name="Tartalom helye 5">
            <a:extLst>
              <a:ext uri="{FF2B5EF4-FFF2-40B4-BE49-F238E27FC236}">
                <a16:creationId xmlns:a16="http://schemas.microsoft.com/office/drawing/2014/main" id="{8452C8DF-E93A-4717-9194-C06C99688D44}"/>
              </a:ext>
            </a:extLst>
          </p:cNvPr>
          <p:cNvSpPr>
            <a:spLocks noGrp="1"/>
          </p:cNvSpPr>
          <p:nvPr>
            <p:ph sz="quarter" idx="4"/>
          </p:nvPr>
        </p:nvSpPr>
        <p:spPr/>
        <p:txBody>
          <a:bodyPr>
            <a:normAutofit fontScale="92500" lnSpcReduction="20000"/>
          </a:bodyPr>
          <a:lstStyle/>
          <a:p>
            <a:r>
              <a:rPr lang="en-US" dirty="0"/>
              <a:t>id: unique identifier of the category</a:t>
            </a:r>
          </a:p>
          <a:p>
            <a:r>
              <a:rPr lang="en-US" dirty="0"/>
              <a:t>name: name of the category</a:t>
            </a:r>
            <a:endParaRPr lang="hu-HU" dirty="0"/>
          </a:p>
        </p:txBody>
      </p:sp>
      <p:pic>
        <p:nvPicPr>
          <p:cNvPr id="7" name="Kép 6" descr="A képen szöveg, monitor, képernyőkép, fedett pályás látható&#10;&#10;Automatikusan generált leírás">
            <a:extLst>
              <a:ext uri="{FF2B5EF4-FFF2-40B4-BE49-F238E27FC236}">
                <a16:creationId xmlns:a16="http://schemas.microsoft.com/office/drawing/2014/main" id="{6B0D08D8-6372-E0C6-7D0B-DB84B3AB7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3429000"/>
            <a:ext cx="5760720" cy="3111500"/>
          </a:xfrm>
          <a:prstGeom prst="rect">
            <a:avLst/>
          </a:prstGeom>
        </p:spPr>
      </p:pic>
    </p:spTree>
    <p:extLst>
      <p:ext uri="{BB962C8B-B14F-4D97-AF65-F5344CB8AC3E}">
        <p14:creationId xmlns:p14="http://schemas.microsoft.com/office/powerpoint/2010/main" val="1587558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9839EE4-7E7A-48C0-9BD3-3CC2A34DFEA1}"/>
              </a:ext>
            </a:extLst>
          </p:cNvPr>
          <p:cNvSpPr>
            <a:spLocks noGrp="1"/>
          </p:cNvSpPr>
          <p:nvPr>
            <p:ph type="title"/>
          </p:nvPr>
        </p:nvSpPr>
        <p:spPr/>
        <p:txBody>
          <a:bodyPr/>
          <a:lstStyle/>
          <a:p>
            <a:r>
              <a:rPr lang="hu-HU" dirty="0" err="1"/>
              <a:t>Database</a:t>
            </a:r>
            <a:r>
              <a:rPr lang="hu-HU" dirty="0"/>
              <a:t> </a:t>
            </a:r>
            <a:r>
              <a:rPr lang="hu-HU" dirty="0" err="1"/>
              <a:t>construction</a:t>
            </a:r>
            <a:endParaRPr lang="hu-HU" dirty="0"/>
          </a:p>
        </p:txBody>
      </p:sp>
      <p:sp>
        <p:nvSpPr>
          <p:cNvPr id="3" name="Szöveg helye 2">
            <a:extLst>
              <a:ext uri="{FF2B5EF4-FFF2-40B4-BE49-F238E27FC236}">
                <a16:creationId xmlns:a16="http://schemas.microsoft.com/office/drawing/2014/main" id="{D9B695B1-0AB6-4D5B-BCDE-BCEF72182CB4}"/>
              </a:ext>
            </a:extLst>
          </p:cNvPr>
          <p:cNvSpPr>
            <a:spLocks noGrp="1"/>
          </p:cNvSpPr>
          <p:nvPr>
            <p:ph type="body" idx="1"/>
          </p:nvPr>
        </p:nvSpPr>
        <p:spPr>
          <a:xfrm>
            <a:off x="839788" y="1681163"/>
            <a:ext cx="10512424" cy="823912"/>
          </a:xfrm>
        </p:spPr>
        <p:txBody>
          <a:bodyPr/>
          <a:lstStyle/>
          <a:p>
            <a:r>
              <a:rPr lang="en-US" dirty="0"/>
              <a:t>The connection between data tables:</a:t>
            </a:r>
            <a:endParaRPr lang="hu-HU" dirty="0"/>
          </a:p>
        </p:txBody>
      </p:sp>
      <p:sp>
        <p:nvSpPr>
          <p:cNvPr id="4" name="Tartalom helye 3">
            <a:extLst>
              <a:ext uri="{FF2B5EF4-FFF2-40B4-BE49-F238E27FC236}">
                <a16:creationId xmlns:a16="http://schemas.microsoft.com/office/drawing/2014/main" id="{7DF5C386-7285-4C57-B8CB-DBC838E8109D}"/>
              </a:ext>
            </a:extLst>
          </p:cNvPr>
          <p:cNvSpPr>
            <a:spLocks noGrp="1"/>
          </p:cNvSpPr>
          <p:nvPr>
            <p:ph sz="half" idx="2"/>
          </p:nvPr>
        </p:nvSpPr>
        <p:spPr>
          <a:xfrm>
            <a:off x="839788" y="2505075"/>
            <a:ext cx="10512424" cy="3684588"/>
          </a:xfrm>
        </p:spPr>
        <p:txBody>
          <a:bodyPr/>
          <a:lstStyle/>
          <a:p>
            <a:r>
              <a:rPr lang="en-US" dirty="0"/>
              <a:t>The </a:t>
            </a:r>
            <a:r>
              <a:rPr lang="en-US" dirty="0" err="1"/>
              <a:t>categoryId</a:t>
            </a:r>
            <a:r>
              <a:rPr lang="en-US" dirty="0"/>
              <a:t> identifier of the animals table is linked to the unique ID of the categories table</a:t>
            </a:r>
          </a:p>
          <a:p>
            <a:r>
              <a:rPr lang="en-US" dirty="0"/>
              <a:t>this relationship determines which tribe the animal belongs to</a:t>
            </a:r>
            <a:endParaRPr lang="hu-HU" dirty="0"/>
          </a:p>
        </p:txBody>
      </p:sp>
      <p:pic>
        <p:nvPicPr>
          <p:cNvPr id="5" name="Kép 4" descr="A képen diagram látható&#10;&#10;Automatikusan generált leírás">
            <a:extLst>
              <a:ext uri="{FF2B5EF4-FFF2-40B4-BE49-F238E27FC236}">
                <a16:creationId xmlns:a16="http://schemas.microsoft.com/office/drawing/2014/main" id="{4AE2833B-8090-A492-3262-988CA4FEF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255" y="4155475"/>
            <a:ext cx="5344160" cy="2476500"/>
          </a:xfrm>
          <a:prstGeom prst="rect">
            <a:avLst/>
          </a:prstGeom>
        </p:spPr>
      </p:pic>
    </p:spTree>
    <p:extLst>
      <p:ext uri="{BB962C8B-B14F-4D97-AF65-F5344CB8AC3E}">
        <p14:creationId xmlns:p14="http://schemas.microsoft.com/office/powerpoint/2010/main" val="4033739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798309-1A2A-ABAC-8110-D5529AE3B4BD}"/>
              </a:ext>
            </a:extLst>
          </p:cNvPr>
          <p:cNvSpPr>
            <a:spLocks noGrp="1"/>
          </p:cNvSpPr>
          <p:nvPr>
            <p:ph type="title"/>
          </p:nvPr>
        </p:nvSpPr>
        <p:spPr/>
        <p:txBody>
          <a:bodyPr/>
          <a:lstStyle/>
          <a:p>
            <a:r>
              <a:rPr lang="hu-HU" dirty="0"/>
              <a:t>W</a:t>
            </a:r>
            <a:r>
              <a:rPr lang="hu-HU"/>
              <a:t>ebsite </a:t>
            </a:r>
            <a:r>
              <a:rPr lang="hu-HU" dirty="0" err="1"/>
              <a:t>parts</a:t>
            </a:r>
            <a:endParaRPr lang="hu-HU" dirty="0"/>
          </a:p>
        </p:txBody>
      </p:sp>
      <p:sp>
        <p:nvSpPr>
          <p:cNvPr id="3" name="Tartalom helye 2">
            <a:extLst>
              <a:ext uri="{FF2B5EF4-FFF2-40B4-BE49-F238E27FC236}">
                <a16:creationId xmlns:a16="http://schemas.microsoft.com/office/drawing/2014/main" id="{4A8EFCD6-32F1-AF7A-4EF2-AC9DB5379CB9}"/>
              </a:ext>
            </a:extLst>
          </p:cNvPr>
          <p:cNvSpPr>
            <a:spLocks noGrp="1"/>
          </p:cNvSpPr>
          <p:nvPr>
            <p:ph idx="1"/>
          </p:nvPr>
        </p:nvSpPr>
        <p:spPr/>
        <p:txBody>
          <a:bodyPr/>
          <a:lstStyle/>
          <a:p>
            <a:r>
              <a:rPr lang="hu-HU" dirty="0"/>
              <a:t>Main </a:t>
            </a:r>
            <a:r>
              <a:rPr lang="hu-HU" dirty="0" err="1"/>
              <a:t>page</a:t>
            </a:r>
            <a:endParaRPr lang="hu-HU" dirty="0"/>
          </a:p>
          <a:p>
            <a:r>
              <a:rPr lang="hu-HU" dirty="0"/>
              <a:t>Policy </a:t>
            </a:r>
            <a:r>
              <a:rPr lang="hu-HU" dirty="0" err="1"/>
              <a:t>page</a:t>
            </a:r>
            <a:endParaRPr lang="hu-HU" dirty="0"/>
          </a:p>
          <a:p>
            <a:r>
              <a:rPr lang="hu-HU" dirty="0"/>
              <a:t>Map </a:t>
            </a:r>
            <a:r>
              <a:rPr lang="hu-HU" dirty="0" err="1"/>
              <a:t>page</a:t>
            </a:r>
            <a:endParaRPr lang="hu-HU" dirty="0"/>
          </a:p>
          <a:p>
            <a:r>
              <a:rPr lang="hu-HU" dirty="0" err="1"/>
              <a:t>Gallery</a:t>
            </a:r>
            <a:r>
              <a:rPr lang="hu-HU" dirty="0"/>
              <a:t> </a:t>
            </a:r>
            <a:r>
              <a:rPr lang="hu-HU" dirty="0" err="1"/>
              <a:t>page</a:t>
            </a:r>
            <a:endParaRPr lang="hu-HU" dirty="0"/>
          </a:p>
          <a:p>
            <a:endParaRPr lang="hu-HU" dirty="0"/>
          </a:p>
        </p:txBody>
      </p:sp>
    </p:spTree>
    <p:extLst>
      <p:ext uri="{BB962C8B-B14F-4D97-AF65-F5344CB8AC3E}">
        <p14:creationId xmlns:p14="http://schemas.microsoft.com/office/powerpoint/2010/main" val="253210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A980F9-C8C4-4184-A55F-DB7DCDE6C478}"/>
              </a:ext>
            </a:extLst>
          </p:cNvPr>
          <p:cNvSpPr>
            <a:spLocks noGrp="1"/>
          </p:cNvSpPr>
          <p:nvPr>
            <p:ph type="title"/>
          </p:nvPr>
        </p:nvSpPr>
        <p:spPr/>
        <p:txBody>
          <a:bodyPr/>
          <a:lstStyle/>
          <a:p>
            <a:r>
              <a:rPr lang="hu-HU" dirty="0"/>
              <a:t>Main </a:t>
            </a:r>
            <a:r>
              <a:rPr lang="hu-HU" dirty="0" err="1"/>
              <a:t>page</a:t>
            </a:r>
            <a:endParaRPr lang="hu-HU" dirty="0"/>
          </a:p>
        </p:txBody>
      </p:sp>
      <p:sp>
        <p:nvSpPr>
          <p:cNvPr id="3" name="Tartalom helye 2">
            <a:extLst>
              <a:ext uri="{FF2B5EF4-FFF2-40B4-BE49-F238E27FC236}">
                <a16:creationId xmlns:a16="http://schemas.microsoft.com/office/drawing/2014/main" id="{B6BA51D6-65BB-47F9-992F-85D6B8AB132D}"/>
              </a:ext>
            </a:extLst>
          </p:cNvPr>
          <p:cNvSpPr>
            <a:spLocks noGrp="1"/>
          </p:cNvSpPr>
          <p:nvPr>
            <p:ph sz="half" idx="1"/>
          </p:nvPr>
        </p:nvSpPr>
        <p:spPr/>
        <p:txBody>
          <a:bodyPr/>
          <a:lstStyle/>
          <a:p>
            <a:r>
              <a:rPr lang="en-US" dirty="0"/>
              <a:t>Brief description of the zoo and leisure park</a:t>
            </a:r>
          </a:p>
          <a:p>
            <a:r>
              <a:rPr lang="en-US" dirty="0"/>
              <a:t>The animals from the database will appear</a:t>
            </a:r>
          </a:p>
          <a:p>
            <a:r>
              <a:rPr lang="en-US" dirty="0"/>
              <a:t>Tickets, ticket types</a:t>
            </a:r>
          </a:p>
          <a:p>
            <a:r>
              <a:rPr lang="en-US" dirty="0"/>
              <a:t>Availability, connection</a:t>
            </a:r>
          </a:p>
          <a:p>
            <a:r>
              <a:rPr lang="en-US" dirty="0"/>
              <a:t>News</a:t>
            </a:r>
            <a:endParaRPr lang="hu-HU" dirty="0"/>
          </a:p>
        </p:txBody>
      </p:sp>
      <p:pic>
        <p:nvPicPr>
          <p:cNvPr id="5" name="Tartalom helye 4" descr="A képen szöveg látható&#10;&#10;Automatikusan generált leírás">
            <a:extLst>
              <a:ext uri="{FF2B5EF4-FFF2-40B4-BE49-F238E27FC236}">
                <a16:creationId xmlns:a16="http://schemas.microsoft.com/office/drawing/2014/main" id="{97A37910-D81A-42CD-94C0-162A1B6BE2EE}"/>
              </a:ext>
            </a:extLst>
          </p:cNvPr>
          <p:cNvPicPr>
            <a:picLocks noGrp="1"/>
          </p:cNvPicPr>
          <p:nvPr>
            <p:ph sz="half" idx="2"/>
          </p:nvPr>
        </p:nvPicPr>
        <p:blipFill>
          <a:blip r:embed="rId2" cstate="print"/>
          <a:stretch>
            <a:fillRect/>
          </a:stretch>
        </p:blipFill>
        <p:spPr>
          <a:xfrm>
            <a:off x="5773271" y="1586753"/>
            <a:ext cx="6212540" cy="3684494"/>
          </a:xfrm>
          <a:prstGeom prst="rect">
            <a:avLst/>
          </a:prstGeom>
        </p:spPr>
      </p:pic>
    </p:spTree>
    <p:extLst>
      <p:ext uri="{BB962C8B-B14F-4D97-AF65-F5344CB8AC3E}">
        <p14:creationId xmlns:p14="http://schemas.microsoft.com/office/powerpoint/2010/main" val="27133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FECF03-DE0F-4BAF-BCC2-DA7A568BB362}"/>
              </a:ext>
            </a:extLst>
          </p:cNvPr>
          <p:cNvSpPr>
            <a:spLocks noGrp="1"/>
          </p:cNvSpPr>
          <p:nvPr>
            <p:ph type="title"/>
          </p:nvPr>
        </p:nvSpPr>
        <p:spPr/>
        <p:txBody>
          <a:bodyPr/>
          <a:lstStyle/>
          <a:p>
            <a:r>
              <a:rPr lang="hu-HU" dirty="0"/>
              <a:t>Policy </a:t>
            </a:r>
            <a:r>
              <a:rPr lang="hu-HU" dirty="0" err="1"/>
              <a:t>page</a:t>
            </a:r>
            <a:endParaRPr lang="hu-HU" dirty="0"/>
          </a:p>
        </p:txBody>
      </p:sp>
      <p:sp>
        <p:nvSpPr>
          <p:cNvPr id="3" name="Tartalom helye 2">
            <a:extLst>
              <a:ext uri="{FF2B5EF4-FFF2-40B4-BE49-F238E27FC236}">
                <a16:creationId xmlns:a16="http://schemas.microsoft.com/office/drawing/2014/main" id="{0EB5B3C2-944A-4005-990D-93C261E9AFBC}"/>
              </a:ext>
            </a:extLst>
          </p:cNvPr>
          <p:cNvSpPr>
            <a:spLocks noGrp="1"/>
          </p:cNvSpPr>
          <p:nvPr>
            <p:ph sz="half" idx="1"/>
          </p:nvPr>
        </p:nvSpPr>
        <p:spPr/>
        <p:txBody>
          <a:bodyPr/>
          <a:lstStyle/>
          <a:p>
            <a:r>
              <a:rPr lang="en-US" dirty="0"/>
              <a:t>Zoo rules</a:t>
            </a:r>
          </a:p>
          <a:p>
            <a:pPr lvl="1"/>
            <a:r>
              <a:rPr lang="en-US" dirty="0"/>
              <a:t>Specification</a:t>
            </a:r>
          </a:p>
          <a:p>
            <a:r>
              <a:rPr lang="en-US" dirty="0"/>
              <a:t>Park rules</a:t>
            </a:r>
          </a:p>
          <a:p>
            <a:pPr lvl="1"/>
            <a:r>
              <a:rPr lang="en-US" dirty="0"/>
              <a:t>Specification</a:t>
            </a:r>
            <a:endParaRPr lang="hu-HU" dirty="0"/>
          </a:p>
        </p:txBody>
      </p:sp>
      <p:pic>
        <p:nvPicPr>
          <p:cNvPr id="5" name="Tartalom helye 4" descr="A képen szöveg látható&#10;&#10;Automatikusan generált leírás">
            <a:extLst>
              <a:ext uri="{FF2B5EF4-FFF2-40B4-BE49-F238E27FC236}">
                <a16:creationId xmlns:a16="http://schemas.microsoft.com/office/drawing/2014/main" id="{76189341-9E3A-42DA-88E5-287CF0A63C96}"/>
              </a:ext>
            </a:extLst>
          </p:cNvPr>
          <p:cNvPicPr>
            <a:picLocks noGrp="1"/>
          </p:cNvPicPr>
          <p:nvPr>
            <p:ph sz="half" idx="2"/>
          </p:nvPr>
        </p:nvPicPr>
        <p:blipFill>
          <a:blip r:embed="rId2"/>
          <a:stretch>
            <a:fillRect/>
          </a:stretch>
        </p:blipFill>
        <p:spPr>
          <a:xfrm>
            <a:off x="5880847" y="1594269"/>
            <a:ext cx="6158752" cy="3669462"/>
          </a:xfrm>
          <a:prstGeom prst="rect">
            <a:avLst/>
          </a:prstGeom>
        </p:spPr>
      </p:pic>
    </p:spTree>
    <p:extLst>
      <p:ext uri="{BB962C8B-B14F-4D97-AF65-F5344CB8AC3E}">
        <p14:creationId xmlns:p14="http://schemas.microsoft.com/office/powerpoint/2010/main" val="2610537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9FB5617-AED5-481C-A85D-483246995789}"/>
              </a:ext>
            </a:extLst>
          </p:cNvPr>
          <p:cNvSpPr>
            <a:spLocks noGrp="1"/>
          </p:cNvSpPr>
          <p:nvPr>
            <p:ph type="title"/>
          </p:nvPr>
        </p:nvSpPr>
        <p:spPr/>
        <p:txBody>
          <a:bodyPr/>
          <a:lstStyle/>
          <a:p>
            <a:r>
              <a:rPr lang="hu-HU" dirty="0"/>
              <a:t>Map </a:t>
            </a:r>
            <a:r>
              <a:rPr lang="hu-HU" dirty="0" err="1"/>
              <a:t>page</a:t>
            </a:r>
            <a:endParaRPr lang="hu-HU" dirty="0"/>
          </a:p>
        </p:txBody>
      </p:sp>
      <p:sp>
        <p:nvSpPr>
          <p:cNvPr id="3" name="Tartalom helye 2">
            <a:extLst>
              <a:ext uri="{FF2B5EF4-FFF2-40B4-BE49-F238E27FC236}">
                <a16:creationId xmlns:a16="http://schemas.microsoft.com/office/drawing/2014/main" id="{FAFDEFC6-9BE1-4E13-81FF-9A65B9CE21CF}"/>
              </a:ext>
            </a:extLst>
          </p:cNvPr>
          <p:cNvSpPr>
            <a:spLocks noGrp="1"/>
          </p:cNvSpPr>
          <p:nvPr>
            <p:ph sz="half" idx="1"/>
          </p:nvPr>
        </p:nvSpPr>
        <p:spPr/>
        <p:txBody>
          <a:bodyPr/>
          <a:lstStyle/>
          <a:p>
            <a:r>
              <a:rPr lang="en-US" dirty="0"/>
              <a:t>Map with guide</a:t>
            </a:r>
          </a:p>
          <a:p>
            <a:r>
              <a:rPr lang="en-US" dirty="0"/>
              <a:t>Made with own graphics, own design</a:t>
            </a:r>
          </a:p>
          <a:p>
            <a:endParaRPr lang="en-US" dirty="0"/>
          </a:p>
          <a:p>
            <a:r>
              <a:rPr lang="en-US" dirty="0"/>
              <a:t>Below the map is a list of programs and locations with a detailed description</a:t>
            </a:r>
            <a:endParaRPr lang="hu-HU" dirty="0"/>
          </a:p>
        </p:txBody>
      </p:sp>
      <p:pic>
        <p:nvPicPr>
          <p:cNvPr id="5" name="Tartalom helye 4">
            <a:extLst>
              <a:ext uri="{FF2B5EF4-FFF2-40B4-BE49-F238E27FC236}">
                <a16:creationId xmlns:a16="http://schemas.microsoft.com/office/drawing/2014/main" id="{4BC1C19E-6F9A-407F-84FF-C050BA3F0DA9}"/>
              </a:ext>
            </a:extLst>
          </p:cNvPr>
          <p:cNvPicPr>
            <a:picLocks noGrp="1"/>
          </p:cNvPicPr>
          <p:nvPr>
            <p:ph sz="half" idx="2"/>
          </p:nvPr>
        </p:nvPicPr>
        <p:blipFill>
          <a:blip r:embed="rId2" cstate="print"/>
          <a:stretch>
            <a:fillRect/>
          </a:stretch>
        </p:blipFill>
        <p:spPr>
          <a:xfrm>
            <a:off x="5549153" y="1604682"/>
            <a:ext cx="6338048" cy="3648636"/>
          </a:xfrm>
          <a:prstGeom prst="rect">
            <a:avLst/>
          </a:prstGeom>
        </p:spPr>
      </p:pic>
    </p:spTree>
    <p:extLst>
      <p:ext uri="{BB962C8B-B14F-4D97-AF65-F5344CB8AC3E}">
        <p14:creationId xmlns:p14="http://schemas.microsoft.com/office/powerpoint/2010/main" val="3912608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4376AB-0383-4C0E-9EF2-A66DA4E4F6A5}"/>
              </a:ext>
            </a:extLst>
          </p:cNvPr>
          <p:cNvSpPr>
            <a:spLocks noGrp="1"/>
          </p:cNvSpPr>
          <p:nvPr>
            <p:ph type="title"/>
          </p:nvPr>
        </p:nvSpPr>
        <p:spPr/>
        <p:txBody>
          <a:bodyPr/>
          <a:lstStyle/>
          <a:p>
            <a:r>
              <a:rPr lang="hu-HU" dirty="0" err="1"/>
              <a:t>Gallery</a:t>
            </a:r>
            <a:r>
              <a:rPr lang="hu-HU" dirty="0"/>
              <a:t> </a:t>
            </a:r>
            <a:r>
              <a:rPr lang="hu-HU" dirty="0" err="1"/>
              <a:t>page</a:t>
            </a:r>
            <a:endParaRPr lang="hu-HU" dirty="0"/>
          </a:p>
        </p:txBody>
      </p:sp>
      <p:sp>
        <p:nvSpPr>
          <p:cNvPr id="3" name="Tartalom helye 2">
            <a:extLst>
              <a:ext uri="{FF2B5EF4-FFF2-40B4-BE49-F238E27FC236}">
                <a16:creationId xmlns:a16="http://schemas.microsoft.com/office/drawing/2014/main" id="{C9B6AC84-0ADE-4931-9F67-82976F3D740E}"/>
              </a:ext>
            </a:extLst>
          </p:cNvPr>
          <p:cNvSpPr>
            <a:spLocks noGrp="1"/>
          </p:cNvSpPr>
          <p:nvPr>
            <p:ph sz="half" idx="1"/>
          </p:nvPr>
        </p:nvSpPr>
        <p:spPr/>
        <p:txBody>
          <a:bodyPr/>
          <a:lstStyle/>
          <a:p>
            <a:r>
              <a:rPr lang="en-US" dirty="0"/>
              <a:t>A gallery furnished based on stock photos, which can be continuously expanded</a:t>
            </a:r>
            <a:endParaRPr lang="hu-HU" dirty="0"/>
          </a:p>
        </p:txBody>
      </p:sp>
      <p:pic>
        <p:nvPicPr>
          <p:cNvPr id="5" name="Tartalom helye 4" descr="A képen Webhely látható&#10;&#10;Automatikusan generált leírás">
            <a:extLst>
              <a:ext uri="{FF2B5EF4-FFF2-40B4-BE49-F238E27FC236}">
                <a16:creationId xmlns:a16="http://schemas.microsoft.com/office/drawing/2014/main" id="{63AF7126-CE87-4E8A-A832-4391561494DC}"/>
              </a:ext>
            </a:extLst>
          </p:cNvPr>
          <p:cNvPicPr>
            <a:picLocks noGrp="1"/>
          </p:cNvPicPr>
          <p:nvPr>
            <p:ph sz="half" idx="2"/>
          </p:nvPr>
        </p:nvPicPr>
        <p:blipFill>
          <a:blip r:embed="rId2" cstate="print"/>
          <a:stretch>
            <a:fillRect/>
          </a:stretch>
        </p:blipFill>
        <p:spPr>
          <a:xfrm>
            <a:off x="5755341" y="1549446"/>
            <a:ext cx="6320118" cy="3759108"/>
          </a:xfrm>
          <a:prstGeom prst="rect">
            <a:avLst/>
          </a:prstGeom>
        </p:spPr>
      </p:pic>
    </p:spTree>
    <p:extLst>
      <p:ext uri="{BB962C8B-B14F-4D97-AF65-F5344CB8AC3E}">
        <p14:creationId xmlns:p14="http://schemas.microsoft.com/office/powerpoint/2010/main" val="19886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0B8A5F-BC6B-4665-9425-9B3F60FF6F2B}"/>
              </a:ext>
            </a:extLst>
          </p:cNvPr>
          <p:cNvSpPr>
            <a:spLocks noGrp="1"/>
          </p:cNvSpPr>
          <p:nvPr>
            <p:ph type="title"/>
          </p:nvPr>
        </p:nvSpPr>
        <p:spPr/>
        <p:txBody>
          <a:bodyPr/>
          <a:lstStyle/>
          <a:p>
            <a:r>
              <a:rPr lang="hu-HU" dirty="0" err="1"/>
              <a:t>Insight</a:t>
            </a:r>
            <a:endParaRPr lang="hu-HU" dirty="0"/>
          </a:p>
        </p:txBody>
      </p:sp>
      <p:sp>
        <p:nvSpPr>
          <p:cNvPr id="3" name="Tartalom helye 2">
            <a:extLst>
              <a:ext uri="{FF2B5EF4-FFF2-40B4-BE49-F238E27FC236}">
                <a16:creationId xmlns:a16="http://schemas.microsoft.com/office/drawing/2014/main" id="{DE7B7140-F55E-4D62-9954-CB786D37C3EF}"/>
              </a:ext>
            </a:extLst>
          </p:cNvPr>
          <p:cNvSpPr>
            <a:spLocks noGrp="1"/>
          </p:cNvSpPr>
          <p:nvPr>
            <p:ph idx="1"/>
          </p:nvPr>
        </p:nvSpPr>
        <p:spPr/>
        <p:txBody>
          <a:bodyPr/>
          <a:lstStyle/>
          <a:p>
            <a:r>
              <a:rPr lang="en-US" dirty="0"/>
              <a:t>In order for the user to be able to view the website, he will need some kind of device.</a:t>
            </a:r>
          </a:p>
          <a:p>
            <a:r>
              <a:rPr lang="en-US" dirty="0"/>
              <a:t>Windows-based PC, laptop</a:t>
            </a:r>
          </a:p>
          <a:p>
            <a:r>
              <a:rPr lang="en-US" dirty="0"/>
              <a:t>macOS-based PC, laptop</a:t>
            </a:r>
          </a:p>
          <a:p>
            <a:r>
              <a:rPr lang="en-US" dirty="0"/>
              <a:t>Mobile devices:</a:t>
            </a:r>
          </a:p>
          <a:p>
            <a:pPr lvl="1"/>
            <a:r>
              <a:rPr lang="en-US" dirty="0"/>
              <a:t>iPhone, iPad</a:t>
            </a:r>
          </a:p>
          <a:p>
            <a:pPr lvl="1"/>
            <a:r>
              <a:rPr lang="en-US" dirty="0"/>
              <a:t>Android-based mobile phones and tablets</a:t>
            </a:r>
            <a:endParaRPr lang="hu-HU" dirty="0"/>
          </a:p>
        </p:txBody>
      </p:sp>
    </p:spTree>
    <p:extLst>
      <p:ext uri="{BB962C8B-B14F-4D97-AF65-F5344CB8AC3E}">
        <p14:creationId xmlns:p14="http://schemas.microsoft.com/office/powerpoint/2010/main" val="3821805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ED15FE-9449-41F9-9332-3517E84C877C}"/>
              </a:ext>
            </a:extLst>
          </p:cNvPr>
          <p:cNvSpPr>
            <a:spLocks noGrp="1"/>
          </p:cNvSpPr>
          <p:nvPr>
            <p:ph type="title"/>
          </p:nvPr>
        </p:nvSpPr>
        <p:spPr/>
        <p:txBody>
          <a:bodyPr/>
          <a:lstStyle/>
          <a:p>
            <a:r>
              <a:rPr lang="hu-HU" dirty="0" err="1"/>
              <a:t>Teamwork</a:t>
            </a:r>
            <a:endParaRPr lang="hu-HU" dirty="0"/>
          </a:p>
        </p:txBody>
      </p:sp>
      <p:sp>
        <p:nvSpPr>
          <p:cNvPr id="3" name="Tartalom helye 2">
            <a:extLst>
              <a:ext uri="{FF2B5EF4-FFF2-40B4-BE49-F238E27FC236}">
                <a16:creationId xmlns:a16="http://schemas.microsoft.com/office/drawing/2014/main" id="{13FA9B00-6EB7-494E-91DC-0B17F1F20FD5}"/>
              </a:ext>
            </a:extLst>
          </p:cNvPr>
          <p:cNvSpPr>
            <a:spLocks noGrp="1"/>
          </p:cNvSpPr>
          <p:nvPr>
            <p:ph idx="1"/>
          </p:nvPr>
        </p:nvSpPr>
        <p:spPr/>
        <p:txBody>
          <a:bodyPr/>
          <a:lstStyle/>
          <a:p>
            <a:r>
              <a:rPr lang="hu-HU" dirty="0"/>
              <a:t>GitHub</a:t>
            </a:r>
          </a:p>
          <a:p>
            <a:r>
              <a:rPr lang="hu-HU" dirty="0" err="1"/>
              <a:t>Trello</a:t>
            </a:r>
            <a:endParaRPr lang="hu-HU" dirty="0"/>
          </a:p>
          <a:p>
            <a:r>
              <a:rPr lang="hu-HU" dirty="0"/>
              <a:t>Google – </a:t>
            </a:r>
            <a:r>
              <a:rPr lang="hu-HU" dirty="0" err="1"/>
              <a:t>Gmail</a:t>
            </a:r>
            <a:endParaRPr lang="hu-HU" dirty="0"/>
          </a:p>
          <a:p>
            <a:r>
              <a:rPr lang="hu-HU" dirty="0" err="1"/>
              <a:t>Communication</a:t>
            </a:r>
            <a:r>
              <a:rPr lang="hu-HU" dirty="0"/>
              <a:t> - Messenger</a:t>
            </a:r>
          </a:p>
        </p:txBody>
      </p:sp>
      <p:pic>
        <p:nvPicPr>
          <p:cNvPr id="4" name="Ábra 3">
            <a:extLst>
              <a:ext uri="{FF2B5EF4-FFF2-40B4-BE49-F238E27FC236}">
                <a16:creationId xmlns:a16="http://schemas.microsoft.com/office/drawing/2014/main" id="{42BD0744-582F-EC86-6835-EE001C6F64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6195" y="4275438"/>
            <a:ext cx="4314844" cy="885096"/>
          </a:xfrm>
          <a:prstGeom prst="rect">
            <a:avLst/>
          </a:prstGeom>
        </p:spPr>
      </p:pic>
      <p:pic>
        <p:nvPicPr>
          <p:cNvPr id="5" name="Ábra 4">
            <a:extLst>
              <a:ext uri="{FF2B5EF4-FFF2-40B4-BE49-F238E27FC236}">
                <a16:creationId xmlns:a16="http://schemas.microsoft.com/office/drawing/2014/main" id="{264FB6C3-38C6-061D-8E21-DFAB3C0EC3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17245" y="5450737"/>
            <a:ext cx="3652854" cy="1042138"/>
          </a:xfrm>
          <a:prstGeom prst="rect">
            <a:avLst/>
          </a:prstGeom>
        </p:spPr>
      </p:pic>
      <p:pic>
        <p:nvPicPr>
          <p:cNvPr id="6" name="Kép 5" descr="A képen Grafika, embléma, kör, szimbólum látható&#10;&#10;Automatikusan generált leírás">
            <a:extLst>
              <a:ext uri="{FF2B5EF4-FFF2-40B4-BE49-F238E27FC236}">
                <a16:creationId xmlns:a16="http://schemas.microsoft.com/office/drawing/2014/main" id="{1B1FCA4A-CAF3-EBE2-3D4D-90EB152F09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658" y="4275438"/>
            <a:ext cx="2297940" cy="2348394"/>
          </a:xfrm>
          <a:prstGeom prst="rect">
            <a:avLst/>
          </a:prstGeom>
        </p:spPr>
      </p:pic>
    </p:spTree>
    <p:extLst>
      <p:ext uri="{BB962C8B-B14F-4D97-AF65-F5344CB8AC3E}">
        <p14:creationId xmlns:p14="http://schemas.microsoft.com/office/powerpoint/2010/main" val="327639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759F39-2B2E-C54D-3CCB-3F1CC85DE729}"/>
              </a:ext>
            </a:extLst>
          </p:cNvPr>
          <p:cNvSpPr>
            <a:spLocks noGrp="1"/>
          </p:cNvSpPr>
          <p:nvPr>
            <p:ph type="title"/>
          </p:nvPr>
        </p:nvSpPr>
        <p:spPr/>
        <p:txBody>
          <a:bodyPr/>
          <a:lstStyle/>
          <a:p>
            <a:r>
              <a:rPr lang="hu-HU" dirty="0"/>
              <a:t>Fejlesztéshez használt keretrendszerek</a:t>
            </a:r>
          </a:p>
        </p:txBody>
      </p:sp>
      <p:sp>
        <p:nvSpPr>
          <p:cNvPr id="3" name="Szöveg helye 2">
            <a:extLst>
              <a:ext uri="{FF2B5EF4-FFF2-40B4-BE49-F238E27FC236}">
                <a16:creationId xmlns:a16="http://schemas.microsoft.com/office/drawing/2014/main" id="{DABABFA7-A301-30C5-D6E6-0A5F33D06064}"/>
              </a:ext>
            </a:extLst>
          </p:cNvPr>
          <p:cNvSpPr>
            <a:spLocks noGrp="1"/>
          </p:cNvSpPr>
          <p:nvPr>
            <p:ph type="body" idx="1"/>
          </p:nvPr>
        </p:nvSpPr>
        <p:spPr/>
        <p:txBody>
          <a:bodyPr/>
          <a:lstStyle/>
          <a:p>
            <a:endParaRPr lang="hu-HU"/>
          </a:p>
        </p:txBody>
      </p:sp>
      <p:sp>
        <p:nvSpPr>
          <p:cNvPr id="4" name="Tartalom helye 3">
            <a:extLst>
              <a:ext uri="{FF2B5EF4-FFF2-40B4-BE49-F238E27FC236}">
                <a16:creationId xmlns:a16="http://schemas.microsoft.com/office/drawing/2014/main" id="{EF461B0B-9DAB-D1CF-4147-5E84207B5EE7}"/>
              </a:ext>
            </a:extLst>
          </p:cNvPr>
          <p:cNvSpPr>
            <a:spLocks noGrp="1"/>
          </p:cNvSpPr>
          <p:nvPr>
            <p:ph sz="half" idx="2"/>
          </p:nvPr>
        </p:nvSpPr>
        <p:spPr/>
        <p:txBody>
          <a:bodyPr/>
          <a:lstStyle/>
          <a:p>
            <a:r>
              <a:rPr lang="hu-HU" dirty="0"/>
              <a:t>Backend – Node.js</a:t>
            </a:r>
          </a:p>
          <a:p>
            <a:pPr lvl="1"/>
            <a:r>
              <a:rPr lang="hu-HU" dirty="0"/>
              <a:t>Sequelize</a:t>
            </a:r>
          </a:p>
          <a:p>
            <a:pPr lvl="1"/>
            <a:r>
              <a:rPr lang="hu-HU" dirty="0"/>
              <a:t>Express</a:t>
            </a:r>
          </a:p>
          <a:p>
            <a:r>
              <a:rPr lang="hu-HU" dirty="0"/>
              <a:t>Frontend – React</a:t>
            </a:r>
          </a:p>
          <a:p>
            <a:pPr lvl="1"/>
            <a:r>
              <a:rPr lang="hu-HU" dirty="0" err="1"/>
              <a:t>Bootstrap</a:t>
            </a:r>
            <a:endParaRPr lang="hu-HU" dirty="0"/>
          </a:p>
          <a:p>
            <a:pPr lvl="1"/>
            <a:r>
              <a:rPr lang="hu-HU" dirty="0"/>
              <a:t>React Router </a:t>
            </a:r>
            <a:r>
              <a:rPr lang="hu-HU" dirty="0" err="1"/>
              <a:t>Dom</a:t>
            </a:r>
            <a:endParaRPr lang="hu-HU" dirty="0"/>
          </a:p>
          <a:p>
            <a:r>
              <a:rPr lang="hu-HU" dirty="0"/>
              <a:t>Adatbázis - MySQL</a:t>
            </a:r>
          </a:p>
          <a:p>
            <a:endParaRPr lang="hu-HU" dirty="0"/>
          </a:p>
        </p:txBody>
      </p:sp>
      <p:sp>
        <p:nvSpPr>
          <p:cNvPr id="5" name="Szöveg helye 4">
            <a:extLst>
              <a:ext uri="{FF2B5EF4-FFF2-40B4-BE49-F238E27FC236}">
                <a16:creationId xmlns:a16="http://schemas.microsoft.com/office/drawing/2014/main" id="{D4DFD6DB-380A-3FCC-7D2A-1524241C5D13}"/>
              </a:ext>
            </a:extLst>
          </p:cNvPr>
          <p:cNvSpPr>
            <a:spLocks noGrp="1"/>
          </p:cNvSpPr>
          <p:nvPr>
            <p:ph type="body" sz="quarter" idx="3"/>
          </p:nvPr>
        </p:nvSpPr>
        <p:spPr/>
        <p:txBody>
          <a:bodyPr/>
          <a:lstStyle/>
          <a:p>
            <a:r>
              <a:rPr lang="hu-HU" dirty="0"/>
              <a:t>Programok az elkészítéshez</a:t>
            </a:r>
          </a:p>
        </p:txBody>
      </p:sp>
      <p:sp>
        <p:nvSpPr>
          <p:cNvPr id="6" name="Tartalom helye 5">
            <a:extLst>
              <a:ext uri="{FF2B5EF4-FFF2-40B4-BE49-F238E27FC236}">
                <a16:creationId xmlns:a16="http://schemas.microsoft.com/office/drawing/2014/main" id="{8842728D-ACED-D344-5B88-524736B31967}"/>
              </a:ext>
            </a:extLst>
          </p:cNvPr>
          <p:cNvSpPr>
            <a:spLocks noGrp="1"/>
          </p:cNvSpPr>
          <p:nvPr>
            <p:ph sz="quarter" idx="4"/>
          </p:nvPr>
        </p:nvSpPr>
        <p:spPr/>
        <p:txBody>
          <a:bodyPr/>
          <a:lstStyle/>
          <a:p>
            <a:r>
              <a:rPr lang="hu-HU" dirty="0"/>
              <a:t>Visual Studio </a:t>
            </a:r>
            <a:r>
              <a:rPr lang="hu-HU" dirty="0" err="1"/>
              <a:t>Code</a:t>
            </a:r>
            <a:endParaRPr lang="hu-HU" dirty="0"/>
          </a:p>
          <a:p>
            <a:r>
              <a:rPr lang="hu-HU" dirty="0"/>
              <a:t>dbForge Studio Express for MySQL</a:t>
            </a:r>
          </a:p>
        </p:txBody>
      </p:sp>
    </p:spTree>
    <p:extLst>
      <p:ext uri="{BB962C8B-B14F-4D97-AF65-F5344CB8AC3E}">
        <p14:creationId xmlns:p14="http://schemas.microsoft.com/office/powerpoint/2010/main" val="2189131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E67CD9-FF63-48BF-B8A6-95AAB800AEF4}"/>
              </a:ext>
            </a:extLst>
          </p:cNvPr>
          <p:cNvSpPr>
            <a:spLocks noGrp="1"/>
          </p:cNvSpPr>
          <p:nvPr>
            <p:ph type="title"/>
          </p:nvPr>
        </p:nvSpPr>
        <p:spPr/>
        <p:txBody>
          <a:bodyPr/>
          <a:lstStyle/>
          <a:p>
            <a:r>
              <a:rPr lang="hu-HU" dirty="0" err="1"/>
              <a:t>Task</a:t>
            </a:r>
            <a:r>
              <a:rPr lang="hu-HU" dirty="0"/>
              <a:t> </a:t>
            </a:r>
            <a:r>
              <a:rPr lang="hu-HU" dirty="0" err="1"/>
              <a:t>schedules</a:t>
            </a:r>
            <a:endParaRPr lang="hu-HU" dirty="0"/>
          </a:p>
        </p:txBody>
      </p:sp>
      <p:sp>
        <p:nvSpPr>
          <p:cNvPr id="3" name="Szöveg helye 2">
            <a:extLst>
              <a:ext uri="{FF2B5EF4-FFF2-40B4-BE49-F238E27FC236}">
                <a16:creationId xmlns:a16="http://schemas.microsoft.com/office/drawing/2014/main" id="{E34E4672-95ED-440B-BF8A-72869FDCBFF4}"/>
              </a:ext>
            </a:extLst>
          </p:cNvPr>
          <p:cNvSpPr>
            <a:spLocks noGrp="1"/>
          </p:cNvSpPr>
          <p:nvPr>
            <p:ph type="body" idx="1"/>
          </p:nvPr>
        </p:nvSpPr>
        <p:spPr/>
        <p:txBody>
          <a:bodyPr/>
          <a:lstStyle/>
          <a:p>
            <a:r>
              <a:rPr lang="hu-HU" dirty="0"/>
              <a:t>Nagy Tibor</a:t>
            </a:r>
          </a:p>
        </p:txBody>
      </p:sp>
      <p:sp>
        <p:nvSpPr>
          <p:cNvPr id="4" name="Tartalom helye 3">
            <a:extLst>
              <a:ext uri="{FF2B5EF4-FFF2-40B4-BE49-F238E27FC236}">
                <a16:creationId xmlns:a16="http://schemas.microsoft.com/office/drawing/2014/main" id="{391EF677-20B0-476D-B132-45FE6282AAB1}"/>
              </a:ext>
            </a:extLst>
          </p:cNvPr>
          <p:cNvSpPr>
            <a:spLocks noGrp="1"/>
          </p:cNvSpPr>
          <p:nvPr>
            <p:ph sz="half" idx="2"/>
          </p:nvPr>
        </p:nvSpPr>
        <p:spPr/>
        <p:txBody>
          <a:bodyPr>
            <a:normAutofit lnSpcReduction="10000"/>
          </a:bodyPr>
          <a:lstStyle/>
          <a:p>
            <a:r>
              <a:rPr lang="en-US" dirty="0"/>
              <a:t>Creating a frontend page</a:t>
            </a:r>
          </a:p>
          <a:p>
            <a:pPr lvl="1"/>
            <a:r>
              <a:rPr lang="en-US" dirty="0"/>
              <a:t>Inserting program cards</a:t>
            </a:r>
          </a:p>
          <a:p>
            <a:pPr lvl="1"/>
            <a:r>
              <a:rPr lang="en-US" dirty="0"/>
              <a:t>Conversion and modification on several pages</a:t>
            </a:r>
          </a:p>
          <a:p>
            <a:r>
              <a:rPr lang="en-US" dirty="0"/>
              <a:t>Collecting data for the database</a:t>
            </a:r>
            <a:endParaRPr lang="hu-HU" dirty="0"/>
          </a:p>
        </p:txBody>
      </p:sp>
      <p:sp>
        <p:nvSpPr>
          <p:cNvPr id="5" name="Szöveg helye 4">
            <a:extLst>
              <a:ext uri="{FF2B5EF4-FFF2-40B4-BE49-F238E27FC236}">
                <a16:creationId xmlns:a16="http://schemas.microsoft.com/office/drawing/2014/main" id="{F828DE44-B112-405B-B383-D54C4057DFC3}"/>
              </a:ext>
            </a:extLst>
          </p:cNvPr>
          <p:cNvSpPr>
            <a:spLocks noGrp="1"/>
          </p:cNvSpPr>
          <p:nvPr>
            <p:ph type="body" sz="quarter" idx="3"/>
          </p:nvPr>
        </p:nvSpPr>
        <p:spPr/>
        <p:txBody>
          <a:bodyPr/>
          <a:lstStyle/>
          <a:p>
            <a:r>
              <a:rPr lang="hu-HU" dirty="0"/>
              <a:t>Kolozsvári László Krisztián</a:t>
            </a:r>
          </a:p>
        </p:txBody>
      </p:sp>
      <p:sp>
        <p:nvSpPr>
          <p:cNvPr id="6" name="Tartalom helye 5">
            <a:extLst>
              <a:ext uri="{FF2B5EF4-FFF2-40B4-BE49-F238E27FC236}">
                <a16:creationId xmlns:a16="http://schemas.microsoft.com/office/drawing/2014/main" id="{46D3F217-E511-45A2-AC15-409163D5F2BA}"/>
              </a:ext>
            </a:extLst>
          </p:cNvPr>
          <p:cNvSpPr>
            <a:spLocks noGrp="1"/>
          </p:cNvSpPr>
          <p:nvPr>
            <p:ph sz="quarter" idx="4"/>
          </p:nvPr>
        </p:nvSpPr>
        <p:spPr/>
        <p:txBody>
          <a:bodyPr>
            <a:normAutofit lnSpcReduction="10000"/>
          </a:bodyPr>
          <a:lstStyle/>
          <a:p>
            <a:r>
              <a:rPr lang="en-US" dirty="0"/>
              <a:t>Creating a backend page</a:t>
            </a:r>
          </a:p>
          <a:p>
            <a:r>
              <a:rPr lang="en-US" dirty="0"/>
              <a:t>Creating a frontend page</a:t>
            </a:r>
          </a:p>
          <a:p>
            <a:pPr lvl="1"/>
            <a:r>
              <a:rPr lang="en-US" dirty="0"/>
              <a:t>Gallery page</a:t>
            </a:r>
          </a:p>
          <a:p>
            <a:pPr lvl="1"/>
            <a:r>
              <a:rPr lang="hu-HU" dirty="0"/>
              <a:t>M</a:t>
            </a:r>
            <a:r>
              <a:rPr lang="en-US" dirty="0" err="1"/>
              <a:t>ain</a:t>
            </a:r>
            <a:r>
              <a:rPr lang="en-US" dirty="0"/>
              <a:t> page</a:t>
            </a:r>
          </a:p>
          <a:p>
            <a:pPr lvl="2"/>
            <a:r>
              <a:rPr lang="en-US" dirty="0"/>
              <a:t>Displaying animals from the database</a:t>
            </a:r>
          </a:p>
          <a:p>
            <a:pPr lvl="1"/>
            <a:r>
              <a:rPr lang="en-US" dirty="0"/>
              <a:t>Map page</a:t>
            </a:r>
          </a:p>
          <a:p>
            <a:pPr lvl="2"/>
            <a:r>
              <a:rPr lang="en-US" dirty="0"/>
              <a:t>Detailed description and display of locations on a card</a:t>
            </a:r>
          </a:p>
          <a:p>
            <a:pPr lvl="1"/>
            <a:r>
              <a:rPr lang="en-US" dirty="0"/>
              <a:t>Policy page</a:t>
            </a:r>
            <a:endParaRPr lang="hu-HU" dirty="0"/>
          </a:p>
        </p:txBody>
      </p:sp>
    </p:spTree>
    <p:extLst>
      <p:ext uri="{BB962C8B-B14F-4D97-AF65-F5344CB8AC3E}">
        <p14:creationId xmlns:p14="http://schemas.microsoft.com/office/powerpoint/2010/main" val="690809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14CC6C-C543-48FA-B360-23B551B1AEC2}"/>
              </a:ext>
            </a:extLst>
          </p:cNvPr>
          <p:cNvSpPr>
            <a:spLocks noGrp="1"/>
          </p:cNvSpPr>
          <p:nvPr>
            <p:ph type="title"/>
          </p:nvPr>
        </p:nvSpPr>
        <p:spPr/>
        <p:txBody>
          <a:bodyPr/>
          <a:lstStyle/>
          <a:p>
            <a:r>
              <a:rPr lang="hu-HU" dirty="0" err="1"/>
              <a:t>Task</a:t>
            </a:r>
            <a:r>
              <a:rPr lang="hu-HU" dirty="0"/>
              <a:t> </a:t>
            </a:r>
            <a:r>
              <a:rPr lang="hu-HU" dirty="0" err="1"/>
              <a:t>schedules</a:t>
            </a:r>
            <a:endParaRPr lang="hu-HU" dirty="0"/>
          </a:p>
        </p:txBody>
      </p:sp>
      <p:sp>
        <p:nvSpPr>
          <p:cNvPr id="3" name="Szöveg helye 2">
            <a:extLst>
              <a:ext uri="{FF2B5EF4-FFF2-40B4-BE49-F238E27FC236}">
                <a16:creationId xmlns:a16="http://schemas.microsoft.com/office/drawing/2014/main" id="{1B3E222E-47C4-4E6F-9B3D-3F4664DD921A}"/>
              </a:ext>
            </a:extLst>
          </p:cNvPr>
          <p:cNvSpPr>
            <a:spLocks noGrp="1"/>
          </p:cNvSpPr>
          <p:nvPr>
            <p:ph type="body" idx="1"/>
          </p:nvPr>
        </p:nvSpPr>
        <p:spPr/>
        <p:txBody>
          <a:bodyPr/>
          <a:lstStyle/>
          <a:p>
            <a:r>
              <a:rPr lang="hu-HU" dirty="0"/>
              <a:t>Tóth Tamás Levente</a:t>
            </a:r>
          </a:p>
        </p:txBody>
      </p:sp>
      <p:sp>
        <p:nvSpPr>
          <p:cNvPr id="4" name="Tartalom helye 3">
            <a:extLst>
              <a:ext uri="{FF2B5EF4-FFF2-40B4-BE49-F238E27FC236}">
                <a16:creationId xmlns:a16="http://schemas.microsoft.com/office/drawing/2014/main" id="{34D8FFD5-8C2B-4CBC-8A2A-3BF82418E491}"/>
              </a:ext>
            </a:extLst>
          </p:cNvPr>
          <p:cNvSpPr>
            <a:spLocks noGrp="1"/>
          </p:cNvSpPr>
          <p:nvPr>
            <p:ph sz="half" idx="2"/>
          </p:nvPr>
        </p:nvSpPr>
        <p:spPr/>
        <p:txBody>
          <a:bodyPr>
            <a:normAutofit fontScale="92500" lnSpcReduction="20000"/>
          </a:bodyPr>
          <a:lstStyle/>
          <a:p>
            <a:r>
              <a:rPr lang="en-US" dirty="0"/>
              <a:t>Designing pages</a:t>
            </a:r>
            <a:r>
              <a:rPr lang="hu-HU" dirty="0"/>
              <a:t> (Figma)</a:t>
            </a:r>
            <a:endParaRPr lang="en-US" dirty="0"/>
          </a:p>
          <a:p>
            <a:r>
              <a:rPr lang="en-US" dirty="0"/>
              <a:t>Map graphic design and execution</a:t>
            </a:r>
          </a:p>
          <a:p>
            <a:r>
              <a:rPr lang="en-US" dirty="0"/>
              <a:t>Insert home page description</a:t>
            </a:r>
          </a:p>
          <a:p>
            <a:r>
              <a:rPr lang="en-US" dirty="0"/>
              <a:t>Graphic design of backgrounds</a:t>
            </a:r>
          </a:p>
          <a:p>
            <a:r>
              <a:rPr lang="en-US" dirty="0"/>
              <a:t>Formatting design</a:t>
            </a:r>
          </a:p>
          <a:p>
            <a:r>
              <a:rPr lang="en-US" dirty="0"/>
              <a:t>Logo</a:t>
            </a:r>
          </a:p>
          <a:p>
            <a:r>
              <a:rPr lang="en-US" dirty="0"/>
              <a:t>Gallery collection</a:t>
            </a:r>
          </a:p>
          <a:p>
            <a:r>
              <a:rPr lang="en-US" dirty="0"/>
              <a:t>Creating a frontend page</a:t>
            </a:r>
          </a:p>
          <a:p>
            <a:pPr lvl="1"/>
            <a:r>
              <a:rPr lang="en-US" dirty="0"/>
              <a:t>Edit map page</a:t>
            </a:r>
            <a:endParaRPr lang="hu-HU" dirty="0"/>
          </a:p>
        </p:txBody>
      </p:sp>
      <p:sp>
        <p:nvSpPr>
          <p:cNvPr id="5" name="Szöveg helye 4">
            <a:extLst>
              <a:ext uri="{FF2B5EF4-FFF2-40B4-BE49-F238E27FC236}">
                <a16:creationId xmlns:a16="http://schemas.microsoft.com/office/drawing/2014/main" id="{7C90A5E7-9F08-43E3-8BB1-E89CF10C9844}"/>
              </a:ext>
            </a:extLst>
          </p:cNvPr>
          <p:cNvSpPr>
            <a:spLocks noGrp="1"/>
          </p:cNvSpPr>
          <p:nvPr>
            <p:ph type="body" sz="quarter" idx="3"/>
          </p:nvPr>
        </p:nvSpPr>
        <p:spPr/>
        <p:txBody>
          <a:bodyPr/>
          <a:lstStyle/>
          <a:p>
            <a:endParaRPr lang="hu-HU"/>
          </a:p>
        </p:txBody>
      </p:sp>
      <p:sp>
        <p:nvSpPr>
          <p:cNvPr id="6" name="Tartalom helye 5">
            <a:extLst>
              <a:ext uri="{FF2B5EF4-FFF2-40B4-BE49-F238E27FC236}">
                <a16:creationId xmlns:a16="http://schemas.microsoft.com/office/drawing/2014/main" id="{B065CC6A-274D-447F-81D4-C806BA272617}"/>
              </a:ext>
            </a:extLst>
          </p:cNvPr>
          <p:cNvSpPr>
            <a:spLocks noGrp="1"/>
          </p:cNvSpPr>
          <p:nvPr>
            <p:ph sz="quarter" idx="4"/>
          </p:nvPr>
        </p:nvSpPr>
        <p:spPr/>
        <p:txBody>
          <a:bodyPr>
            <a:normAutofit fontScale="92500" lnSpcReduction="20000"/>
          </a:bodyPr>
          <a:lstStyle/>
          <a:p>
            <a:endParaRPr lang="hu-HU" dirty="0"/>
          </a:p>
        </p:txBody>
      </p:sp>
    </p:spTree>
    <p:extLst>
      <p:ext uri="{BB962C8B-B14F-4D97-AF65-F5344CB8AC3E}">
        <p14:creationId xmlns:p14="http://schemas.microsoft.com/office/powerpoint/2010/main" val="2139913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2C1F066-F407-BC58-7B3A-D2E7B723E0FE}"/>
              </a:ext>
            </a:extLst>
          </p:cNvPr>
          <p:cNvSpPr>
            <a:spLocks noGrp="1"/>
          </p:cNvSpPr>
          <p:nvPr>
            <p:ph type="title"/>
          </p:nvPr>
        </p:nvSpPr>
        <p:spPr/>
        <p:txBody>
          <a:bodyPr/>
          <a:lstStyle/>
          <a:p>
            <a:r>
              <a:rPr lang="hu-HU" dirty="0"/>
              <a:t>Testing</a:t>
            </a:r>
          </a:p>
        </p:txBody>
      </p:sp>
      <p:sp>
        <p:nvSpPr>
          <p:cNvPr id="3" name="Tartalom helye 2">
            <a:extLst>
              <a:ext uri="{FF2B5EF4-FFF2-40B4-BE49-F238E27FC236}">
                <a16:creationId xmlns:a16="http://schemas.microsoft.com/office/drawing/2014/main" id="{60F6E495-54AF-F937-AF2D-267D54E184E7}"/>
              </a:ext>
            </a:extLst>
          </p:cNvPr>
          <p:cNvSpPr>
            <a:spLocks noGrp="1"/>
          </p:cNvSpPr>
          <p:nvPr>
            <p:ph idx="1"/>
          </p:nvPr>
        </p:nvSpPr>
        <p:spPr/>
        <p:txBody>
          <a:bodyPr/>
          <a:lstStyle/>
          <a:p>
            <a:r>
              <a:rPr lang="en-US" b="0" i="0" dirty="0">
                <a:effectLst/>
              </a:rPr>
              <a:t>TDD stands for Test-Driven Development. A software development process that consists of repeating very short development cycles.</a:t>
            </a:r>
          </a:p>
          <a:p>
            <a:r>
              <a:rPr lang="en-US" b="0" i="0" dirty="0">
                <a:effectLst/>
              </a:rPr>
              <a:t>Frontend page</a:t>
            </a:r>
            <a:endParaRPr lang="hu-HU" dirty="0"/>
          </a:p>
        </p:txBody>
      </p:sp>
      <p:pic>
        <p:nvPicPr>
          <p:cNvPr id="4" name="Kép 3">
            <a:extLst>
              <a:ext uri="{FF2B5EF4-FFF2-40B4-BE49-F238E27FC236}">
                <a16:creationId xmlns:a16="http://schemas.microsoft.com/office/drawing/2014/main" id="{A7D6E1FB-D05A-0599-8102-541168180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68" y="3653087"/>
            <a:ext cx="7081408" cy="1096714"/>
          </a:xfrm>
          <a:prstGeom prst="rect">
            <a:avLst/>
          </a:prstGeom>
        </p:spPr>
      </p:pic>
      <p:pic>
        <p:nvPicPr>
          <p:cNvPr id="5" name="Kép 4" descr="A képen szöveg látható&#10;&#10;Automatikusan generált leírás">
            <a:extLst>
              <a:ext uri="{FF2B5EF4-FFF2-40B4-BE49-F238E27FC236}">
                <a16:creationId xmlns:a16="http://schemas.microsoft.com/office/drawing/2014/main" id="{F14D7D13-B2E9-9FB2-C36E-9011CECD9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68" y="5142547"/>
            <a:ext cx="4137808" cy="1317626"/>
          </a:xfrm>
          <a:prstGeom prst="rect">
            <a:avLst/>
          </a:prstGeom>
        </p:spPr>
      </p:pic>
      <p:pic>
        <p:nvPicPr>
          <p:cNvPr id="6" name="Kép 5" descr="A képen szöveg látható&#10;&#10;Automatikusan generált leírás">
            <a:extLst>
              <a:ext uri="{FF2B5EF4-FFF2-40B4-BE49-F238E27FC236}">
                <a16:creationId xmlns:a16="http://schemas.microsoft.com/office/drawing/2014/main" id="{77FAD940-9910-28B1-239E-0FB98F93F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145" y="4955609"/>
            <a:ext cx="3829710" cy="775198"/>
          </a:xfrm>
          <a:prstGeom prst="rect">
            <a:avLst/>
          </a:prstGeom>
        </p:spPr>
      </p:pic>
      <p:pic>
        <p:nvPicPr>
          <p:cNvPr id="7" name="Kép 6" descr="A képen szöveg látható&#10;&#10;Automatikusan generált leírás">
            <a:extLst>
              <a:ext uri="{FF2B5EF4-FFF2-40B4-BE49-F238E27FC236}">
                <a16:creationId xmlns:a16="http://schemas.microsoft.com/office/drawing/2014/main" id="{3F781168-BF99-EFF4-3B5B-E9BB8CEB6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4800" y="3245550"/>
            <a:ext cx="3485132" cy="1236280"/>
          </a:xfrm>
          <a:prstGeom prst="rect">
            <a:avLst/>
          </a:prstGeom>
        </p:spPr>
      </p:pic>
      <p:pic>
        <p:nvPicPr>
          <p:cNvPr id="8" name="Kép 7" descr="A képen szöveg, levél látható&#10;&#10;Automatikusan generált leírás">
            <a:extLst>
              <a:ext uri="{FF2B5EF4-FFF2-40B4-BE49-F238E27FC236}">
                <a16:creationId xmlns:a16="http://schemas.microsoft.com/office/drawing/2014/main" id="{A5C002B1-D62B-121A-00E0-58671DA41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4800" y="4481830"/>
            <a:ext cx="4903762" cy="2376170"/>
          </a:xfrm>
          <a:prstGeom prst="rect">
            <a:avLst/>
          </a:prstGeom>
        </p:spPr>
      </p:pic>
    </p:spTree>
    <p:extLst>
      <p:ext uri="{BB962C8B-B14F-4D97-AF65-F5344CB8AC3E}">
        <p14:creationId xmlns:p14="http://schemas.microsoft.com/office/powerpoint/2010/main" val="20179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DDFC06-7082-A3DB-17BE-B98792F33E4D}"/>
              </a:ext>
            </a:extLst>
          </p:cNvPr>
          <p:cNvSpPr>
            <a:spLocks noGrp="1"/>
          </p:cNvSpPr>
          <p:nvPr>
            <p:ph type="title"/>
          </p:nvPr>
        </p:nvSpPr>
        <p:spPr/>
        <p:txBody>
          <a:bodyPr/>
          <a:lstStyle/>
          <a:p>
            <a:r>
              <a:rPr lang="hu-HU" dirty="0"/>
              <a:t>Testing</a:t>
            </a:r>
          </a:p>
        </p:txBody>
      </p:sp>
      <p:sp>
        <p:nvSpPr>
          <p:cNvPr id="3" name="Tartalom helye 2">
            <a:extLst>
              <a:ext uri="{FF2B5EF4-FFF2-40B4-BE49-F238E27FC236}">
                <a16:creationId xmlns:a16="http://schemas.microsoft.com/office/drawing/2014/main" id="{0F520327-EEA3-2336-0A6D-77E81C44B59F}"/>
              </a:ext>
            </a:extLst>
          </p:cNvPr>
          <p:cNvSpPr>
            <a:spLocks noGrp="1"/>
          </p:cNvSpPr>
          <p:nvPr>
            <p:ph idx="1"/>
          </p:nvPr>
        </p:nvSpPr>
        <p:spPr/>
        <p:txBody>
          <a:bodyPr/>
          <a:lstStyle/>
          <a:p>
            <a:r>
              <a:rPr lang="hu-HU" dirty="0"/>
              <a:t>Backend </a:t>
            </a:r>
            <a:r>
              <a:rPr lang="hu-HU" dirty="0" err="1"/>
              <a:t>page</a:t>
            </a:r>
            <a:endParaRPr lang="hu-HU" dirty="0"/>
          </a:p>
        </p:txBody>
      </p:sp>
      <p:pic>
        <p:nvPicPr>
          <p:cNvPr id="4" name="Kép 3" descr="A képen szöveg látható&#10;&#10;Automatikusan generált leírás">
            <a:extLst>
              <a:ext uri="{FF2B5EF4-FFF2-40B4-BE49-F238E27FC236}">
                <a16:creationId xmlns:a16="http://schemas.microsoft.com/office/drawing/2014/main" id="{E5F9D77D-334F-C0D4-12F7-AD4BD2940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4" y="1027906"/>
            <a:ext cx="5912548" cy="2447000"/>
          </a:xfrm>
          <a:prstGeom prst="rect">
            <a:avLst/>
          </a:prstGeom>
        </p:spPr>
      </p:pic>
      <p:pic>
        <p:nvPicPr>
          <p:cNvPr id="5" name="Kép 4" descr="A képen szöveg látható&#10;&#10;Automatikusan generált leírás">
            <a:extLst>
              <a:ext uri="{FF2B5EF4-FFF2-40B4-BE49-F238E27FC236}">
                <a16:creationId xmlns:a16="http://schemas.microsoft.com/office/drawing/2014/main" id="{0DFCC0EF-7E34-7DF6-EE0F-7A049D147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88990"/>
            <a:ext cx="4675484" cy="2522910"/>
          </a:xfrm>
          <a:prstGeom prst="rect">
            <a:avLst/>
          </a:prstGeom>
        </p:spPr>
      </p:pic>
      <p:pic>
        <p:nvPicPr>
          <p:cNvPr id="6" name="Kép 5" descr="A képen szöveg látható&#10;&#10;Automatikusan generált leírás">
            <a:extLst>
              <a:ext uri="{FF2B5EF4-FFF2-40B4-BE49-F238E27FC236}">
                <a16:creationId xmlns:a16="http://schemas.microsoft.com/office/drawing/2014/main" id="{BCF39581-285A-ED95-C423-50D25CB37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788990"/>
            <a:ext cx="5512142" cy="2767750"/>
          </a:xfrm>
          <a:prstGeom prst="rect">
            <a:avLst/>
          </a:prstGeom>
        </p:spPr>
      </p:pic>
    </p:spTree>
    <p:extLst>
      <p:ext uri="{BB962C8B-B14F-4D97-AF65-F5344CB8AC3E}">
        <p14:creationId xmlns:p14="http://schemas.microsoft.com/office/powerpoint/2010/main" val="325099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7F2A6A1-45AE-4747-8944-CDA494669A72}"/>
              </a:ext>
            </a:extLst>
          </p:cNvPr>
          <p:cNvSpPr>
            <a:spLocks noGrp="1"/>
          </p:cNvSpPr>
          <p:nvPr>
            <p:ph type="title"/>
          </p:nvPr>
        </p:nvSpPr>
        <p:spPr/>
        <p:txBody>
          <a:bodyPr/>
          <a:lstStyle/>
          <a:p>
            <a:r>
              <a:rPr lang="hu-HU" dirty="0" err="1"/>
              <a:t>Summary</a:t>
            </a:r>
            <a:endParaRPr lang="hu-HU" dirty="0"/>
          </a:p>
        </p:txBody>
      </p:sp>
      <p:sp>
        <p:nvSpPr>
          <p:cNvPr id="3" name="Tartalom helye 2">
            <a:extLst>
              <a:ext uri="{FF2B5EF4-FFF2-40B4-BE49-F238E27FC236}">
                <a16:creationId xmlns:a16="http://schemas.microsoft.com/office/drawing/2014/main" id="{7827CCE0-C191-4FB7-BD00-4096E011E88B}"/>
              </a:ext>
            </a:extLst>
          </p:cNvPr>
          <p:cNvSpPr>
            <a:spLocks noGrp="1"/>
          </p:cNvSpPr>
          <p:nvPr>
            <p:ph idx="1"/>
          </p:nvPr>
        </p:nvSpPr>
        <p:spPr/>
        <p:txBody>
          <a:bodyPr>
            <a:normAutofit fontScale="92500" lnSpcReduction="10000"/>
          </a:bodyPr>
          <a:lstStyle/>
          <a:p>
            <a:r>
              <a:rPr lang="en-US" dirty="0"/>
              <a:t>In summary, our project work went well, due to lack of time there will still be something to modify and transform it, of course we would like to deal with its expansion in the future.</a:t>
            </a:r>
          </a:p>
          <a:p>
            <a:r>
              <a:rPr lang="en-US" dirty="0"/>
              <a:t>According to the team, it would be useful if there was such a thing in reality. We hope that this will all be realized one day, although it would be a very big project.</a:t>
            </a:r>
          </a:p>
          <a:p>
            <a:r>
              <a:rPr lang="en-US" dirty="0"/>
              <a:t>For expansion, for later additions that no longer fit in time:</a:t>
            </a:r>
          </a:p>
          <a:p>
            <a:pPr lvl="1"/>
            <a:r>
              <a:rPr lang="en-US" dirty="0"/>
              <a:t>program suggestions from the user</a:t>
            </a:r>
          </a:p>
          <a:p>
            <a:pPr lvl="1"/>
            <a:r>
              <a:rPr lang="en-US" dirty="0"/>
              <a:t>modification, adding a new animal with "admin" login</a:t>
            </a:r>
          </a:p>
          <a:p>
            <a:pPr lvl="1"/>
            <a:r>
              <a:rPr lang="en-US" dirty="0"/>
              <a:t>apply online for the programs</a:t>
            </a:r>
          </a:p>
          <a:p>
            <a:pPr lvl="1"/>
            <a:r>
              <a:rPr lang="en-US" dirty="0"/>
              <a:t>to expand the news list, if we click on the more information button, it will be displayed in detail on the full screen</a:t>
            </a:r>
            <a:endParaRPr lang="hu-HU" dirty="0"/>
          </a:p>
        </p:txBody>
      </p:sp>
    </p:spTree>
    <p:extLst>
      <p:ext uri="{BB962C8B-B14F-4D97-AF65-F5344CB8AC3E}">
        <p14:creationId xmlns:p14="http://schemas.microsoft.com/office/powerpoint/2010/main" val="1585617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F1A6EB-9A4D-9E76-7482-C0AFA085E791}"/>
              </a:ext>
            </a:extLst>
          </p:cNvPr>
          <p:cNvSpPr>
            <a:spLocks noGrp="1"/>
          </p:cNvSpPr>
          <p:nvPr>
            <p:ph type="ctrTitle"/>
          </p:nvPr>
        </p:nvSpPr>
        <p:spPr>
          <a:xfrm>
            <a:off x="0" y="1122363"/>
            <a:ext cx="12192000" cy="2387600"/>
          </a:xfrm>
        </p:spPr>
        <p:txBody>
          <a:bodyPr/>
          <a:lstStyle/>
          <a:p>
            <a:r>
              <a:rPr lang="en-US" dirty="0"/>
              <a:t>Thank you for your attention</a:t>
            </a:r>
            <a:r>
              <a:rPr lang="hu-HU" dirty="0"/>
              <a:t>!</a:t>
            </a:r>
          </a:p>
        </p:txBody>
      </p:sp>
      <p:sp>
        <p:nvSpPr>
          <p:cNvPr id="3" name="Alcím 2">
            <a:extLst>
              <a:ext uri="{FF2B5EF4-FFF2-40B4-BE49-F238E27FC236}">
                <a16:creationId xmlns:a16="http://schemas.microsoft.com/office/drawing/2014/main" id="{526D0EE9-F5D3-1826-5DCA-6D2FC527524D}"/>
              </a:ext>
            </a:extLst>
          </p:cNvPr>
          <p:cNvSpPr>
            <a:spLocks noGrp="1"/>
          </p:cNvSpPr>
          <p:nvPr>
            <p:ph type="subTitle" idx="1"/>
          </p:nvPr>
        </p:nvSpPr>
        <p:spPr/>
        <p:txBody>
          <a:bodyPr/>
          <a:lstStyle/>
          <a:p>
            <a:endParaRPr lang="hu-HU"/>
          </a:p>
        </p:txBody>
      </p:sp>
    </p:spTree>
    <p:extLst>
      <p:ext uri="{BB962C8B-B14F-4D97-AF65-F5344CB8AC3E}">
        <p14:creationId xmlns:p14="http://schemas.microsoft.com/office/powerpoint/2010/main" val="185237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B39CE7E-38A4-41F1-B623-D678512B4800}"/>
              </a:ext>
            </a:extLst>
          </p:cNvPr>
          <p:cNvSpPr>
            <a:spLocks noGrp="1"/>
          </p:cNvSpPr>
          <p:nvPr>
            <p:ph type="title"/>
          </p:nvPr>
        </p:nvSpPr>
        <p:spPr/>
        <p:txBody>
          <a:bodyPr/>
          <a:lstStyle/>
          <a:p>
            <a:r>
              <a:rPr lang="hu-HU" dirty="0"/>
              <a:t>Adatbázis felépítése</a:t>
            </a:r>
          </a:p>
        </p:txBody>
      </p:sp>
      <p:sp>
        <p:nvSpPr>
          <p:cNvPr id="3" name="Szöveg helye 2">
            <a:extLst>
              <a:ext uri="{FF2B5EF4-FFF2-40B4-BE49-F238E27FC236}">
                <a16:creationId xmlns:a16="http://schemas.microsoft.com/office/drawing/2014/main" id="{E944D7FF-3976-40E8-B71A-795CC4009C0C}"/>
              </a:ext>
            </a:extLst>
          </p:cNvPr>
          <p:cNvSpPr>
            <a:spLocks noGrp="1"/>
          </p:cNvSpPr>
          <p:nvPr>
            <p:ph type="body" idx="1"/>
          </p:nvPr>
        </p:nvSpPr>
        <p:spPr/>
        <p:txBody>
          <a:bodyPr/>
          <a:lstStyle/>
          <a:p>
            <a:r>
              <a:rPr lang="hu-HU" dirty="0"/>
              <a:t>Az állatok adattábla szerkezete, felépítése:</a:t>
            </a:r>
          </a:p>
        </p:txBody>
      </p:sp>
      <p:sp>
        <p:nvSpPr>
          <p:cNvPr id="4" name="Tartalom helye 3">
            <a:extLst>
              <a:ext uri="{FF2B5EF4-FFF2-40B4-BE49-F238E27FC236}">
                <a16:creationId xmlns:a16="http://schemas.microsoft.com/office/drawing/2014/main" id="{AA49FDE3-215C-4FEF-B11E-4A1CF4E7CA8E}"/>
              </a:ext>
            </a:extLst>
          </p:cNvPr>
          <p:cNvSpPr>
            <a:spLocks noGrp="1"/>
          </p:cNvSpPr>
          <p:nvPr>
            <p:ph sz="half" idx="2"/>
          </p:nvPr>
        </p:nvSpPr>
        <p:spPr/>
        <p:txBody>
          <a:bodyPr>
            <a:normAutofit fontScale="92500" lnSpcReduction="20000"/>
          </a:bodyPr>
          <a:lstStyle/>
          <a:p>
            <a:r>
              <a:rPr lang="hu-HU" dirty="0" err="1"/>
              <a:t>id</a:t>
            </a:r>
            <a:r>
              <a:rPr lang="hu-HU" dirty="0"/>
              <a:t>: az állat egyedi azonosítója </a:t>
            </a:r>
          </a:p>
          <a:p>
            <a:r>
              <a:rPr lang="hu-HU" dirty="0" err="1"/>
              <a:t>nev</a:t>
            </a:r>
            <a:r>
              <a:rPr lang="hu-HU" dirty="0"/>
              <a:t>: az állat neve </a:t>
            </a:r>
          </a:p>
          <a:p>
            <a:r>
              <a:rPr lang="hu-HU" dirty="0" err="1"/>
              <a:t>becenev</a:t>
            </a:r>
            <a:r>
              <a:rPr lang="hu-HU" dirty="0"/>
              <a:t>: az állat beceneve </a:t>
            </a:r>
          </a:p>
          <a:p>
            <a:r>
              <a:rPr lang="hu-HU" dirty="0" err="1"/>
              <a:t>eletkor</a:t>
            </a:r>
            <a:r>
              <a:rPr lang="hu-HU" dirty="0"/>
              <a:t>: az állat életkora </a:t>
            </a:r>
          </a:p>
          <a:p>
            <a:r>
              <a:rPr lang="hu-HU" dirty="0" err="1"/>
              <a:t>szarmazas</a:t>
            </a:r>
            <a:r>
              <a:rPr lang="hu-HU" dirty="0"/>
              <a:t>: az állat származása </a:t>
            </a:r>
          </a:p>
          <a:p>
            <a:r>
              <a:rPr lang="hu-HU" dirty="0" err="1"/>
              <a:t>taplalek</a:t>
            </a:r>
            <a:r>
              <a:rPr lang="hu-HU" dirty="0"/>
              <a:t>: az állat tápláléka </a:t>
            </a:r>
          </a:p>
          <a:p>
            <a:r>
              <a:rPr lang="hu-HU" dirty="0" err="1"/>
              <a:t>kategoriaId</a:t>
            </a:r>
            <a:r>
              <a:rPr lang="hu-HU" dirty="0"/>
              <a:t>: azonosító kapcsolat a </a:t>
            </a:r>
            <a:r>
              <a:rPr lang="hu-HU" dirty="0" err="1"/>
              <a:t>kategoriak</a:t>
            </a:r>
            <a:r>
              <a:rPr lang="hu-HU" dirty="0"/>
              <a:t> táblához </a:t>
            </a:r>
          </a:p>
          <a:p>
            <a:r>
              <a:rPr lang="hu-HU" dirty="0" err="1"/>
              <a:t>kepUrl</a:t>
            </a:r>
            <a:r>
              <a:rPr lang="hu-HU" dirty="0"/>
              <a:t>: fénykép URL az állathoz </a:t>
            </a:r>
          </a:p>
        </p:txBody>
      </p:sp>
      <p:sp>
        <p:nvSpPr>
          <p:cNvPr id="5" name="Szöveg helye 4">
            <a:extLst>
              <a:ext uri="{FF2B5EF4-FFF2-40B4-BE49-F238E27FC236}">
                <a16:creationId xmlns:a16="http://schemas.microsoft.com/office/drawing/2014/main" id="{735129AE-2BD7-4C48-92D4-EAFE8F263B44}"/>
              </a:ext>
            </a:extLst>
          </p:cNvPr>
          <p:cNvSpPr>
            <a:spLocks noGrp="1"/>
          </p:cNvSpPr>
          <p:nvPr>
            <p:ph type="body" sz="quarter" idx="3"/>
          </p:nvPr>
        </p:nvSpPr>
        <p:spPr/>
        <p:txBody>
          <a:bodyPr/>
          <a:lstStyle/>
          <a:p>
            <a:r>
              <a:rPr lang="hu-HU" dirty="0"/>
              <a:t>A kategóriák adattábla szerkezete, felépítése: </a:t>
            </a:r>
          </a:p>
        </p:txBody>
      </p:sp>
      <p:sp>
        <p:nvSpPr>
          <p:cNvPr id="6" name="Tartalom helye 5">
            <a:extLst>
              <a:ext uri="{FF2B5EF4-FFF2-40B4-BE49-F238E27FC236}">
                <a16:creationId xmlns:a16="http://schemas.microsoft.com/office/drawing/2014/main" id="{8452C8DF-E93A-4717-9194-C06C99688D44}"/>
              </a:ext>
            </a:extLst>
          </p:cNvPr>
          <p:cNvSpPr>
            <a:spLocks noGrp="1"/>
          </p:cNvSpPr>
          <p:nvPr>
            <p:ph sz="quarter" idx="4"/>
          </p:nvPr>
        </p:nvSpPr>
        <p:spPr/>
        <p:txBody>
          <a:bodyPr>
            <a:normAutofit fontScale="92500" lnSpcReduction="20000"/>
          </a:bodyPr>
          <a:lstStyle/>
          <a:p>
            <a:r>
              <a:rPr lang="hu-HU" dirty="0" err="1"/>
              <a:t>id</a:t>
            </a:r>
            <a:r>
              <a:rPr lang="hu-HU" dirty="0"/>
              <a:t>: a kategória egyedi azonosítója </a:t>
            </a:r>
          </a:p>
          <a:p>
            <a:r>
              <a:rPr lang="hu-HU" dirty="0" err="1"/>
              <a:t>nev</a:t>
            </a:r>
            <a:r>
              <a:rPr lang="hu-HU" dirty="0"/>
              <a:t>: a kategória neve</a:t>
            </a:r>
          </a:p>
        </p:txBody>
      </p:sp>
      <p:pic>
        <p:nvPicPr>
          <p:cNvPr id="7" name="Kép 6" descr="A képen szöveg, monitor, képernyőkép, fedett pályás látható&#10;&#10;Automatikusan generált leírás">
            <a:extLst>
              <a:ext uri="{FF2B5EF4-FFF2-40B4-BE49-F238E27FC236}">
                <a16:creationId xmlns:a16="http://schemas.microsoft.com/office/drawing/2014/main" id="{89C517A5-3FBB-5A04-7EBE-F800128EA5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3429000"/>
            <a:ext cx="5760720" cy="3111500"/>
          </a:xfrm>
          <a:prstGeom prst="rect">
            <a:avLst/>
          </a:prstGeom>
        </p:spPr>
      </p:pic>
    </p:spTree>
    <p:extLst>
      <p:ext uri="{BB962C8B-B14F-4D97-AF65-F5344CB8AC3E}">
        <p14:creationId xmlns:p14="http://schemas.microsoft.com/office/powerpoint/2010/main" val="220475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9839EE4-7E7A-48C0-9BD3-3CC2A34DFEA1}"/>
              </a:ext>
            </a:extLst>
          </p:cNvPr>
          <p:cNvSpPr>
            <a:spLocks noGrp="1"/>
          </p:cNvSpPr>
          <p:nvPr>
            <p:ph type="title"/>
          </p:nvPr>
        </p:nvSpPr>
        <p:spPr/>
        <p:txBody>
          <a:bodyPr/>
          <a:lstStyle/>
          <a:p>
            <a:r>
              <a:rPr lang="hu-HU" dirty="0"/>
              <a:t>Adatbázis felépítése</a:t>
            </a:r>
          </a:p>
        </p:txBody>
      </p:sp>
      <p:sp>
        <p:nvSpPr>
          <p:cNvPr id="3" name="Szöveg helye 2">
            <a:extLst>
              <a:ext uri="{FF2B5EF4-FFF2-40B4-BE49-F238E27FC236}">
                <a16:creationId xmlns:a16="http://schemas.microsoft.com/office/drawing/2014/main" id="{D9B695B1-0AB6-4D5B-BCDE-BCEF72182CB4}"/>
              </a:ext>
            </a:extLst>
          </p:cNvPr>
          <p:cNvSpPr>
            <a:spLocks noGrp="1"/>
          </p:cNvSpPr>
          <p:nvPr>
            <p:ph type="body" idx="1"/>
          </p:nvPr>
        </p:nvSpPr>
        <p:spPr>
          <a:xfrm>
            <a:off x="839788" y="1681163"/>
            <a:ext cx="10512424" cy="823912"/>
          </a:xfrm>
        </p:spPr>
        <p:txBody>
          <a:bodyPr/>
          <a:lstStyle/>
          <a:p>
            <a:r>
              <a:rPr lang="hu-HU" dirty="0"/>
              <a:t>Az adattáblák közötti kapcsolat: </a:t>
            </a:r>
          </a:p>
        </p:txBody>
      </p:sp>
      <p:sp>
        <p:nvSpPr>
          <p:cNvPr id="4" name="Tartalom helye 3">
            <a:extLst>
              <a:ext uri="{FF2B5EF4-FFF2-40B4-BE49-F238E27FC236}">
                <a16:creationId xmlns:a16="http://schemas.microsoft.com/office/drawing/2014/main" id="{7DF5C386-7285-4C57-B8CB-DBC838E8109D}"/>
              </a:ext>
            </a:extLst>
          </p:cNvPr>
          <p:cNvSpPr>
            <a:spLocks noGrp="1"/>
          </p:cNvSpPr>
          <p:nvPr>
            <p:ph sz="half" idx="2"/>
          </p:nvPr>
        </p:nvSpPr>
        <p:spPr>
          <a:xfrm>
            <a:off x="839788" y="2505075"/>
            <a:ext cx="10512424" cy="3684588"/>
          </a:xfrm>
        </p:spPr>
        <p:txBody>
          <a:bodyPr/>
          <a:lstStyle/>
          <a:p>
            <a:r>
              <a:rPr lang="hu-HU" dirty="0"/>
              <a:t>az allatok tábla </a:t>
            </a:r>
            <a:r>
              <a:rPr lang="hu-HU" dirty="0" err="1"/>
              <a:t>kategoriaId</a:t>
            </a:r>
            <a:r>
              <a:rPr lang="hu-HU" dirty="0"/>
              <a:t> azonosítója kapcsolódik a </a:t>
            </a:r>
            <a:r>
              <a:rPr lang="hu-HU" dirty="0" err="1"/>
              <a:t>kategoriak</a:t>
            </a:r>
            <a:r>
              <a:rPr lang="hu-HU" dirty="0"/>
              <a:t> tábla </a:t>
            </a:r>
            <a:r>
              <a:rPr lang="hu-HU" dirty="0" err="1"/>
              <a:t>id</a:t>
            </a:r>
            <a:r>
              <a:rPr lang="hu-HU" dirty="0"/>
              <a:t> egyedi azonosítójához </a:t>
            </a:r>
          </a:p>
          <a:p>
            <a:r>
              <a:rPr lang="hu-HU" dirty="0"/>
              <a:t>ez a kapcsolat adja meg, hogy az állat milyen törzsbe tartozik </a:t>
            </a:r>
          </a:p>
        </p:txBody>
      </p:sp>
      <p:pic>
        <p:nvPicPr>
          <p:cNvPr id="5" name="Kép 4" descr="A képen diagram látható&#10;&#10;Automatikusan generált leírás">
            <a:extLst>
              <a:ext uri="{FF2B5EF4-FFF2-40B4-BE49-F238E27FC236}">
                <a16:creationId xmlns:a16="http://schemas.microsoft.com/office/drawing/2014/main" id="{1652A126-F605-17D3-127C-FAA73E165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255" y="4155475"/>
            <a:ext cx="5344160" cy="2476500"/>
          </a:xfrm>
          <a:prstGeom prst="rect">
            <a:avLst/>
          </a:prstGeom>
        </p:spPr>
      </p:pic>
    </p:spTree>
    <p:extLst>
      <p:ext uri="{BB962C8B-B14F-4D97-AF65-F5344CB8AC3E}">
        <p14:creationId xmlns:p14="http://schemas.microsoft.com/office/powerpoint/2010/main" val="3659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798309-1A2A-ABAC-8110-D5529AE3B4BD}"/>
              </a:ext>
            </a:extLst>
          </p:cNvPr>
          <p:cNvSpPr>
            <a:spLocks noGrp="1"/>
          </p:cNvSpPr>
          <p:nvPr>
            <p:ph type="title"/>
          </p:nvPr>
        </p:nvSpPr>
        <p:spPr/>
        <p:txBody>
          <a:bodyPr/>
          <a:lstStyle/>
          <a:p>
            <a:r>
              <a:rPr lang="hu-HU" dirty="0"/>
              <a:t>Weboldal részei</a:t>
            </a:r>
          </a:p>
        </p:txBody>
      </p:sp>
      <p:sp>
        <p:nvSpPr>
          <p:cNvPr id="3" name="Tartalom helye 2">
            <a:extLst>
              <a:ext uri="{FF2B5EF4-FFF2-40B4-BE49-F238E27FC236}">
                <a16:creationId xmlns:a16="http://schemas.microsoft.com/office/drawing/2014/main" id="{4A8EFCD6-32F1-AF7A-4EF2-AC9DB5379CB9}"/>
              </a:ext>
            </a:extLst>
          </p:cNvPr>
          <p:cNvSpPr>
            <a:spLocks noGrp="1"/>
          </p:cNvSpPr>
          <p:nvPr>
            <p:ph idx="1"/>
          </p:nvPr>
        </p:nvSpPr>
        <p:spPr/>
        <p:txBody>
          <a:bodyPr/>
          <a:lstStyle/>
          <a:p>
            <a:r>
              <a:rPr lang="hu-HU" dirty="0"/>
              <a:t>Főoldal</a:t>
            </a:r>
          </a:p>
          <a:p>
            <a:r>
              <a:rPr lang="hu-HU" dirty="0"/>
              <a:t>Szabályzat oldal</a:t>
            </a:r>
          </a:p>
          <a:p>
            <a:r>
              <a:rPr lang="hu-HU" dirty="0"/>
              <a:t>Térkép oldal</a:t>
            </a:r>
          </a:p>
          <a:p>
            <a:r>
              <a:rPr lang="hu-HU" dirty="0"/>
              <a:t>Galéria oldal</a:t>
            </a:r>
          </a:p>
          <a:p>
            <a:endParaRPr lang="hu-HU" dirty="0"/>
          </a:p>
        </p:txBody>
      </p:sp>
    </p:spTree>
    <p:extLst>
      <p:ext uri="{BB962C8B-B14F-4D97-AF65-F5344CB8AC3E}">
        <p14:creationId xmlns:p14="http://schemas.microsoft.com/office/powerpoint/2010/main" val="121131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A980F9-C8C4-4184-A55F-DB7DCDE6C478}"/>
              </a:ext>
            </a:extLst>
          </p:cNvPr>
          <p:cNvSpPr>
            <a:spLocks noGrp="1"/>
          </p:cNvSpPr>
          <p:nvPr>
            <p:ph type="title"/>
          </p:nvPr>
        </p:nvSpPr>
        <p:spPr/>
        <p:txBody>
          <a:bodyPr/>
          <a:lstStyle/>
          <a:p>
            <a:r>
              <a:rPr lang="hu-HU" dirty="0"/>
              <a:t>Főoldal</a:t>
            </a:r>
          </a:p>
        </p:txBody>
      </p:sp>
      <p:sp>
        <p:nvSpPr>
          <p:cNvPr id="3" name="Tartalom helye 2">
            <a:extLst>
              <a:ext uri="{FF2B5EF4-FFF2-40B4-BE49-F238E27FC236}">
                <a16:creationId xmlns:a16="http://schemas.microsoft.com/office/drawing/2014/main" id="{B6BA51D6-65BB-47F9-992F-85D6B8AB132D}"/>
              </a:ext>
            </a:extLst>
          </p:cNvPr>
          <p:cNvSpPr>
            <a:spLocks noGrp="1"/>
          </p:cNvSpPr>
          <p:nvPr>
            <p:ph sz="half" idx="1"/>
          </p:nvPr>
        </p:nvSpPr>
        <p:spPr/>
        <p:txBody>
          <a:bodyPr/>
          <a:lstStyle/>
          <a:p>
            <a:r>
              <a:rPr lang="hu-HU" dirty="0"/>
              <a:t>Rövid leírás az állatkertről és a szabadidőparkról</a:t>
            </a:r>
          </a:p>
          <a:p>
            <a:r>
              <a:rPr lang="hu-HU" dirty="0"/>
              <a:t>Megjelennek az állatok az adatbázisból</a:t>
            </a:r>
          </a:p>
          <a:p>
            <a:r>
              <a:rPr lang="hu-HU" dirty="0"/>
              <a:t>Jegyek, jegytípusok</a:t>
            </a:r>
          </a:p>
          <a:p>
            <a:r>
              <a:rPr lang="hu-HU" dirty="0"/>
              <a:t>Elérhetőség, kapcsolat</a:t>
            </a:r>
          </a:p>
          <a:p>
            <a:r>
              <a:rPr lang="hu-HU" dirty="0"/>
              <a:t>Hírek</a:t>
            </a:r>
          </a:p>
        </p:txBody>
      </p:sp>
      <p:pic>
        <p:nvPicPr>
          <p:cNvPr id="5" name="Tartalom helye 4" descr="A képen szöveg látható&#10;&#10;Automatikusan generált leírás">
            <a:extLst>
              <a:ext uri="{FF2B5EF4-FFF2-40B4-BE49-F238E27FC236}">
                <a16:creationId xmlns:a16="http://schemas.microsoft.com/office/drawing/2014/main" id="{97A37910-D81A-42CD-94C0-162A1B6BE2EE}"/>
              </a:ext>
            </a:extLst>
          </p:cNvPr>
          <p:cNvPicPr>
            <a:picLocks noGrp="1"/>
          </p:cNvPicPr>
          <p:nvPr>
            <p:ph sz="half" idx="2"/>
          </p:nvPr>
        </p:nvPicPr>
        <p:blipFill>
          <a:blip r:embed="rId2" cstate="print"/>
          <a:stretch>
            <a:fillRect/>
          </a:stretch>
        </p:blipFill>
        <p:spPr>
          <a:xfrm>
            <a:off x="5674658" y="1505089"/>
            <a:ext cx="6409766" cy="3847822"/>
          </a:xfrm>
          <a:prstGeom prst="rect">
            <a:avLst/>
          </a:prstGeom>
        </p:spPr>
      </p:pic>
    </p:spTree>
    <p:extLst>
      <p:ext uri="{BB962C8B-B14F-4D97-AF65-F5344CB8AC3E}">
        <p14:creationId xmlns:p14="http://schemas.microsoft.com/office/powerpoint/2010/main" val="70075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FECF03-DE0F-4BAF-BCC2-DA7A568BB362}"/>
              </a:ext>
            </a:extLst>
          </p:cNvPr>
          <p:cNvSpPr>
            <a:spLocks noGrp="1"/>
          </p:cNvSpPr>
          <p:nvPr>
            <p:ph type="title"/>
          </p:nvPr>
        </p:nvSpPr>
        <p:spPr/>
        <p:txBody>
          <a:bodyPr/>
          <a:lstStyle/>
          <a:p>
            <a:r>
              <a:rPr lang="hu-HU" dirty="0"/>
              <a:t>Szabályzat oldal</a:t>
            </a:r>
          </a:p>
        </p:txBody>
      </p:sp>
      <p:sp>
        <p:nvSpPr>
          <p:cNvPr id="3" name="Tartalom helye 2">
            <a:extLst>
              <a:ext uri="{FF2B5EF4-FFF2-40B4-BE49-F238E27FC236}">
                <a16:creationId xmlns:a16="http://schemas.microsoft.com/office/drawing/2014/main" id="{0EB5B3C2-944A-4005-990D-93C261E9AFBC}"/>
              </a:ext>
            </a:extLst>
          </p:cNvPr>
          <p:cNvSpPr>
            <a:spLocks noGrp="1"/>
          </p:cNvSpPr>
          <p:nvPr>
            <p:ph sz="half" idx="1"/>
          </p:nvPr>
        </p:nvSpPr>
        <p:spPr/>
        <p:txBody>
          <a:bodyPr/>
          <a:lstStyle/>
          <a:p>
            <a:r>
              <a:rPr lang="hu-HU" dirty="0"/>
              <a:t>Állatkertre vonatkozó szabályok</a:t>
            </a:r>
          </a:p>
          <a:p>
            <a:pPr lvl="1"/>
            <a:r>
              <a:rPr lang="hu-HU" dirty="0"/>
              <a:t>Részletes leírás</a:t>
            </a:r>
          </a:p>
          <a:p>
            <a:r>
              <a:rPr lang="hu-HU" dirty="0"/>
              <a:t>Parkra vonatkozó szabályok</a:t>
            </a:r>
          </a:p>
          <a:p>
            <a:pPr lvl="1"/>
            <a:r>
              <a:rPr lang="hu-HU" dirty="0"/>
              <a:t>Részletes leírás</a:t>
            </a:r>
          </a:p>
        </p:txBody>
      </p:sp>
      <p:pic>
        <p:nvPicPr>
          <p:cNvPr id="5" name="Tartalom helye 4" descr="A képen szöveg látható&#10;&#10;Automatikusan generált leírás">
            <a:extLst>
              <a:ext uri="{FF2B5EF4-FFF2-40B4-BE49-F238E27FC236}">
                <a16:creationId xmlns:a16="http://schemas.microsoft.com/office/drawing/2014/main" id="{76189341-9E3A-42DA-88E5-287CF0A63C96}"/>
              </a:ext>
            </a:extLst>
          </p:cNvPr>
          <p:cNvPicPr>
            <a:picLocks noGrp="1"/>
          </p:cNvPicPr>
          <p:nvPr>
            <p:ph sz="half" idx="2"/>
          </p:nvPr>
        </p:nvPicPr>
        <p:blipFill>
          <a:blip r:embed="rId2"/>
          <a:stretch>
            <a:fillRect/>
          </a:stretch>
        </p:blipFill>
        <p:spPr>
          <a:xfrm>
            <a:off x="5880847" y="1594269"/>
            <a:ext cx="6158752" cy="3669462"/>
          </a:xfrm>
          <a:prstGeom prst="rect">
            <a:avLst/>
          </a:prstGeom>
        </p:spPr>
      </p:pic>
    </p:spTree>
    <p:extLst>
      <p:ext uri="{BB962C8B-B14F-4D97-AF65-F5344CB8AC3E}">
        <p14:creationId xmlns:p14="http://schemas.microsoft.com/office/powerpoint/2010/main" val="323326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9FB5617-AED5-481C-A85D-483246995789}"/>
              </a:ext>
            </a:extLst>
          </p:cNvPr>
          <p:cNvSpPr>
            <a:spLocks noGrp="1"/>
          </p:cNvSpPr>
          <p:nvPr>
            <p:ph type="title"/>
          </p:nvPr>
        </p:nvSpPr>
        <p:spPr/>
        <p:txBody>
          <a:bodyPr/>
          <a:lstStyle/>
          <a:p>
            <a:r>
              <a:rPr lang="hu-HU" dirty="0"/>
              <a:t>Térkép oldal</a:t>
            </a:r>
          </a:p>
        </p:txBody>
      </p:sp>
      <p:sp>
        <p:nvSpPr>
          <p:cNvPr id="3" name="Tartalom helye 2">
            <a:extLst>
              <a:ext uri="{FF2B5EF4-FFF2-40B4-BE49-F238E27FC236}">
                <a16:creationId xmlns:a16="http://schemas.microsoft.com/office/drawing/2014/main" id="{FAFDEFC6-9BE1-4E13-81FF-9A65B9CE21CF}"/>
              </a:ext>
            </a:extLst>
          </p:cNvPr>
          <p:cNvSpPr>
            <a:spLocks noGrp="1"/>
          </p:cNvSpPr>
          <p:nvPr>
            <p:ph sz="half" idx="1"/>
          </p:nvPr>
        </p:nvSpPr>
        <p:spPr/>
        <p:txBody>
          <a:bodyPr/>
          <a:lstStyle/>
          <a:p>
            <a:r>
              <a:rPr lang="hu-HU" dirty="0"/>
              <a:t>Térkép útmutatóval</a:t>
            </a:r>
          </a:p>
          <a:p>
            <a:r>
              <a:rPr lang="hu-HU" dirty="0"/>
              <a:t>Saját grafikával készült, saját tervezésű</a:t>
            </a:r>
          </a:p>
          <a:p>
            <a:r>
              <a:rPr lang="hu-HU" dirty="0"/>
              <a:t>Térkép alatt programlista, helyszínek részletes leírással</a:t>
            </a:r>
          </a:p>
        </p:txBody>
      </p:sp>
      <p:pic>
        <p:nvPicPr>
          <p:cNvPr id="5" name="Tartalom helye 4">
            <a:extLst>
              <a:ext uri="{FF2B5EF4-FFF2-40B4-BE49-F238E27FC236}">
                <a16:creationId xmlns:a16="http://schemas.microsoft.com/office/drawing/2014/main" id="{4BC1C19E-6F9A-407F-84FF-C050BA3F0DA9}"/>
              </a:ext>
            </a:extLst>
          </p:cNvPr>
          <p:cNvPicPr>
            <a:picLocks noGrp="1"/>
          </p:cNvPicPr>
          <p:nvPr>
            <p:ph sz="half" idx="2"/>
          </p:nvPr>
        </p:nvPicPr>
        <p:blipFill>
          <a:blip r:embed="rId2" cstate="print"/>
          <a:stretch>
            <a:fillRect/>
          </a:stretch>
        </p:blipFill>
        <p:spPr>
          <a:xfrm>
            <a:off x="5468471" y="1522553"/>
            <a:ext cx="6499412" cy="3812894"/>
          </a:xfrm>
          <a:prstGeom prst="rect">
            <a:avLst/>
          </a:prstGeom>
        </p:spPr>
      </p:pic>
    </p:spTree>
    <p:extLst>
      <p:ext uri="{BB962C8B-B14F-4D97-AF65-F5344CB8AC3E}">
        <p14:creationId xmlns:p14="http://schemas.microsoft.com/office/powerpoint/2010/main" val="1346478809"/>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1543</TotalTime>
  <Words>1189</Words>
  <Application>Microsoft Office PowerPoint</Application>
  <PresentationFormat>Szélesvásznú</PresentationFormat>
  <Paragraphs>215</Paragraphs>
  <Slides>35</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35</vt:i4>
      </vt:variant>
    </vt:vector>
  </HeadingPairs>
  <TitlesOfParts>
    <vt:vector size="39" baseType="lpstr">
      <vt:lpstr>Arial</vt:lpstr>
      <vt:lpstr>Calibri</vt:lpstr>
      <vt:lpstr>Calibri Light</vt:lpstr>
      <vt:lpstr>Office-téma</vt:lpstr>
      <vt:lpstr>Erdőkilátó Állatkert és Szabadidőpark</vt:lpstr>
      <vt:lpstr>Röviden az oldalról</vt:lpstr>
      <vt:lpstr>Fejlesztéshez használt keretrendszerek</vt:lpstr>
      <vt:lpstr>Adatbázis felépítése</vt:lpstr>
      <vt:lpstr>Adatbázis felépítése</vt:lpstr>
      <vt:lpstr>Weboldal részei</vt:lpstr>
      <vt:lpstr>Főoldal</vt:lpstr>
      <vt:lpstr>Szabályzat oldal</vt:lpstr>
      <vt:lpstr>Térkép oldal</vt:lpstr>
      <vt:lpstr>Galéria oldal</vt:lpstr>
      <vt:lpstr>Betekintés</vt:lpstr>
      <vt:lpstr>Csapatmunka</vt:lpstr>
      <vt:lpstr>Feladat beosztások</vt:lpstr>
      <vt:lpstr>Feladat beosztások</vt:lpstr>
      <vt:lpstr>Tesztelés</vt:lpstr>
      <vt:lpstr>Tesztelés</vt:lpstr>
      <vt:lpstr>Összefoglalás</vt:lpstr>
      <vt:lpstr>Köszönjük a figyelmet!</vt:lpstr>
      <vt:lpstr>Description from the page</vt:lpstr>
      <vt:lpstr>Frameworks used for development</vt:lpstr>
      <vt:lpstr>Database construction</vt:lpstr>
      <vt:lpstr>Database construction</vt:lpstr>
      <vt:lpstr>Website parts</vt:lpstr>
      <vt:lpstr>Main page</vt:lpstr>
      <vt:lpstr>Policy page</vt:lpstr>
      <vt:lpstr>Map page</vt:lpstr>
      <vt:lpstr>Gallery page</vt:lpstr>
      <vt:lpstr>Insight</vt:lpstr>
      <vt:lpstr>Teamwork</vt:lpstr>
      <vt:lpstr>Task schedules</vt:lpstr>
      <vt:lpstr>Task schedules</vt:lpstr>
      <vt:lpstr>Testing</vt:lpstr>
      <vt:lpstr>Testing</vt:lpstr>
      <vt:lpstr>Summary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Gyulai SZC Szigeti Endre Technikum és Szakképző Iskola  Az ágazat megnevezése: Informatika és távközlés A szakma megnevezése: Szoftverfejlesztő és -tesztelő A szakma azonosító száma: 5 0613 12 03 Erdőkilátó Állatkert és Szabadidőpark</dc:title>
  <dc:creator>Kolozsvári László Krisztián</dc:creator>
  <cp:lastModifiedBy>Kolozsvári László Krisztián</cp:lastModifiedBy>
  <cp:revision>32</cp:revision>
  <dcterms:created xsi:type="dcterms:W3CDTF">2023-05-22T12:55:33Z</dcterms:created>
  <dcterms:modified xsi:type="dcterms:W3CDTF">2023-05-30T15:56:38Z</dcterms:modified>
</cp:coreProperties>
</file>