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5" r:id="rId1"/>
  </p:sldMasterIdLst>
  <p:notesMasterIdLst>
    <p:notesMasterId r:id="rId53"/>
  </p:notesMasterIdLst>
  <p:sldIdLst>
    <p:sldId id="900" r:id="rId2"/>
    <p:sldId id="1028" r:id="rId3"/>
    <p:sldId id="901" r:id="rId4"/>
    <p:sldId id="902" r:id="rId5"/>
    <p:sldId id="988" r:id="rId6"/>
    <p:sldId id="903" r:id="rId7"/>
    <p:sldId id="904" r:id="rId8"/>
    <p:sldId id="989" r:id="rId9"/>
    <p:sldId id="990" r:id="rId10"/>
    <p:sldId id="905" r:id="rId11"/>
    <p:sldId id="991" r:id="rId12"/>
    <p:sldId id="992" r:id="rId13"/>
    <p:sldId id="993" r:id="rId14"/>
    <p:sldId id="906" r:id="rId15"/>
    <p:sldId id="907" r:id="rId16"/>
    <p:sldId id="908" r:id="rId17"/>
    <p:sldId id="911" r:id="rId18"/>
    <p:sldId id="912" r:id="rId19"/>
    <p:sldId id="913" r:id="rId20"/>
    <p:sldId id="995" r:id="rId21"/>
    <p:sldId id="914" r:id="rId22"/>
    <p:sldId id="1026" r:id="rId23"/>
    <p:sldId id="915" r:id="rId24"/>
    <p:sldId id="1027" r:id="rId25"/>
    <p:sldId id="910" r:id="rId26"/>
    <p:sldId id="994" r:id="rId27"/>
    <p:sldId id="916" r:id="rId28"/>
    <p:sldId id="999" r:id="rId29"/>
    <p:sldId id="1000" r:id="rId30"/>
    <p:sldId id="1019" r:id="rId31"/>
    <p:sldId id="1024" r:id="rId32"/>
    <p:sldId id="1022" r:id="rId33"/>
    <p:sldId id="1021" r:id="rId34"/>
    <p:sldId id="1020" r:id="rId35"/>
    <p:sldId id="1023" r:id="rId36"/>
    <p:sldId id="1001" r:id="rId37"/>
    <p:sldId id="1002" r:id="rId38"/>
    <p:sldId id="1015" r:id="rId39"/>
    <p:sldId id="917" r:id="rId40"/>
    <p:sldId id="918" r:id="rId41"/>
    <p:sldId id="996" r:id="rId42"/>
    <p:sldId id="919" r:id="rId43"/>
    <p:sldId id="998" r:id="rId44"/>
    <p:sldId id="997" r:id="rId45"/>
    <p:sldId id="920" r:id="rId46"/>
    <p:sldId id="1016" r:id="rId47"/>
    <p:sldId id="921" r:id="rId48"/>
    <p:sldId id="922" r:id="rId49"/>
    <p:sldId id="1018" r:id="rId50"/>
    <p:sldId id="923" r:id="rId51"/>
    <p:sldId id="1017" r:id="rId52"/>
  </p:sldIdLst>
  <p:sldSz cx="9144000" cy="6858000" type="screen4x3"/>
  <p:notesSz cx="6858000" cy="9144000"/>
  <p:defaultTextStyle>
    <a:defPPr>
      <a:defRPr lang="en-US"/>
    </a:defPPr>
    <a:lvl1pPr algn="l" rtl="0" eaLnBrk="0" fontAlgn="base" hangingPunct="0">
      <a:spcBef>
        <a:spcPct val="0"/>
      </a:spcBef>
      <a:spcAft>
        <a:spcPct val="0"/>
      </a:spcAft>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1pPr>
    <a:lvl2pPr marL="457200" algn="l" rtl="0" eaLnBrk="0" fontAlgn="base" hangingPunct="0">
      <a:spcBef>
        <a:spcPct val="0"/>
      </a:spcBef>
      <a:spcAft>
        <a:spcPct val="0"/>
      </a:spcAft>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2pPr>
    <a:lvl3pPr marL="914400" algn="l" rtl="0" eaLnBrk="0" fontAlgn="base" hangingPunct="0">
      <a:spcBef>
        <a:spcPct val="0"/>
      </a:spcBef>
      <a:spcAft>
        <a:spcPct val="0"/>
      </a:spcAft>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3pPr>
    <a:lvl4pPr marL="1371600" algn="l" rtl="0" eaLnBrk="0" fontAlgn="base" hangingPunct="0">
      <a:spcBef>
        <a:spcPct val="0"/>
      </a:spcBef>
      <a:spcAft>
        <a:spcPct val="0"/>
      </a:spcAft>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4pPr>
    <a:lvl5pPr marL="1828800" algn="l" rtl="0" eaLnBrk="0" fontAlgn="base" hangingPunct="0">
      <a:spcBef>
        <a:spcPct val="0"/>
      </a:spcBef>
      <a:spcAft>
        <a:spcPct val="0"/>
      </a:spcAft>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5pPr>
    <a:lvl6pPr marL="2286000" algn="l" defTabSz="914400" rtl="0" eaLnBrk="1" latinLnBrk="0" hangingPunct="1">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6pPr>
    <a:lvl7pPr marL="2743200" algn="l" defTabSz="914400" rtl="0" eaLnBrk="1" latinLnBrk="0" hangingPunct="1">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7pPr>
    <a:lvl8pPr marL="3200400" algn="l" defTabSz="914400" rtl="0" eaLnBrk="1" latinLnBrk="0" hangingPunct="1">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8pPr>
    <a:lvl9pPr marL="3657600" algn="l" defTabSz="914400" rtl="0" eaLnBrk="1" latinLnBrk="0" hangingPunct="1">
      <a:defRPr kumimoji="1" sz="3200" b="1" kern="1200">
        <a:solidFill>
          <a:schemeClr val="hlink"/>
        </a:solidFill>
        <a:latin typeface="Arial" panose="020B0604020202020204" pitchFamily="34" charset="0"/>
        <a:ea typeface="MS PGothic" pitchFamily="34" charset="-128"/>
        <a:cs typeface="+mn-cs"/>
        <a:sym typeface="Symbol" panose="05050102010706020507" pitchFamily="18"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anzi Da" initials="B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0066"/>
    <a:srgbClr val="000099"/>
    <a:srgbClr val="FF0066"/>
    <a:srgbClr val="BA0023"/>
    <a:srgbClr val="CC33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6" autoAdjust="0"/>
    <p:restoredTop sz="88210" autoAdjust="0"/>
  </p:normalViewPr>
  <p:slideViewPr>
    <p:cSldViewPr>
      <p:cViewPr varScale="1">
        <p:scale>
          <a:sx n="71" d="100"/>
          <a:sy n="71" d="100"/>
        </p:scale>
        <p:origin x="68" y="3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61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kumimoji="0" sz="1200" b="0">
                <a:solidFill>
                  <a:srgbClr val="000066"/>
                </a:solidFill>
                <a:latin typeface="Times New Roman" pitchFamily="18"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kumimoji="0" sz="1200" b="0">
                <a:solidFill>
                  <a:srgbClr val="000066"/>
                </a:solidFill>
                <a:latin typeface="Times New Roman" pitchFamily="18" charset="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kumimoji="0" sz="1200" b="0">
                <a:solidFill>
                  <a:srgbClr val="000066"/>
                </a:solidFill>
                <a:latin typeface="Times New Roman" pitchFamily="18"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kumimoji="0" sz="1200" b="0">
                <a:solidFill>
                  <a:srgbClr val="000066"/>
                </a:solidFill>
                <a:latin typeface="Times New Roman" panose="02020603050405020304" pitchFamily="18" charset="0"/>
                <a:ea typeface="宋体" panose="02010600030101010101" pitchFamily="2" charset="-122"/>
              </a:defRPr>
            </a:lvl1pPr>
          </a:lstStyle>
          <a:p>
            <a:pPr>
              <a:defRPr/>
            </a:pPr>
            <a:fld id="{C8CF476E-78EB-4515-A009-F1CB868C9A38}" type="slidenum">
              <a:rPr lang="zh-CN" altLang="en-US"/>
              <a:pPr>
                <a:defRPr/>
              </a:pPr>
              <a:t>‹#›</a:t>
            </a:fld>
            <a:endParaRPr lang="en-US" altLang="zh-CN"/>
          </a:p>
        </p:txBody>
      </p:sp>
    </p:spTree>
    <p:extLst>
      <p:ext uri="{BB962C8B-B14F-4D97-AF65-F5344CB8AC3E}">
        <p14:creationId xmlns:p14="http://schemas.microsoft.com/office/powerpoint/2010/main" val="2328522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8CF476E-78EB-4515-A009-F1CB868C9A38}" type="slidenum">
              <a:rPr lang="zh-CN" altLang="en-US" smtClean="0"/>
              <a:pPr>
                <a:defRPr/>
              </a:pPr>
              <a:t>3</a:t>
            </a:fld>
            <a:endParaRPr lang="en-US" altLang="zh-CN"/>
          </a:p>
        </p:txBody>
      </p:sp>
    </p:spTree>
    <p:extLst>
      <p:ext uri="{BB962C8B-B14F-4D97-AF65-F5344CB8AC3E}">
        <p14:creationId xmlns:p14="http://schemas.microsoft.com/office/powerpoint/2010/main" val="30240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8CF476E-78EB-4515-A009-F1CB868C9A38}" type="slidenum">
              <a:rPr lang="zh-CN" altLang="en-US" smtClean="0"/>
              <a:pPr>
                <a:defRPr/>
              </a:pPr>
              <a:t>5</a:t>
            </a:fld>
            <a:endParaRPr lang="en-US" altLang="zh-CN"/>
          </a:p>
        </p:txBody>
      </p:sp>
    </p:spTree>
    <p:extLst>
      <p:ext uri="{BB962C8B-B14F-4D97-AF65-F5344CB8AC3E}">
        <p14:creationId xmlns:p14="http://schemas.microsoft.com/office/powerpoint/2010/main" val="706671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C8CF476E-78EB-4515-A009-F1CB868C9A38}" type="slidenum">
              <a:rPr lang="zh-CN" altLang="en-US" smtClean="0"/>
              <a:pPr>
                <a:defRPr/>
              </a:pPr>
              <a:t>30</a:t>
            </a:fld>
            <a:endParaRPr lang="en-US" altLang="zh-CN"/>
          </a:p>
        </p:txBody>
      </p:sp>
    </p:spTree>
    <p:extLst>
      <p:ext uri="{BB962C8B-B14F-4D97-AF65-F5344CB8AC3E}">
        <p14:creationId xmlns:p14="http://schemas.microsoft.com/office/powerpoint/2010/main" val="212924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CF476E-78EB-4515-A009-F1CB868C9A38}" type="slidenum">
              <a:rPr lang="zh-CN" altLang="en-US" smtClean="0"/>
              <a:pPr>
                <a:defRPr/>
              </a:pPr>
              <a:t>33</a:t>
            </a:fld>
            <a:endParaRPr lang="en-US" altLang="zh-CN"/>
          </a:p>
        </p:txBody>
      </p:sp>
    </p:spTree>
    <p:extLst>
      <p:ext uri="{BB962C8B-B14F-4D97-AF65-F5344CB8AC3E}">
        <p14:creationId xmlns:p14="http://schemas.microsoft.com/office/powerpoint/2010/main" val="5704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CF476E-78EB-4515-A009-F1CB868C9A38}" type="slidenum">
              <a:rPr lang="zh-CN" altLang="en-US" smtClean="0"/>
              <a:pPr>
                <a:defRPr/>
              </a:pPr>
              <a:t>37</a:t>
            </a:fld>
            <a:endParaRPr lang="en-US" altLang="zh-CN"/>
          </a:p>
        </p:txBody>
      </p:sp>
    </p:spTree>
    <p:extLst>
      <p:ext uri="{BB962C8B-B14F-4D97-AF65-F5344CB8AC3E}">
        <p14:creationId xmlns:p14="http://schemas.microsoft.com/office/powerpoint/2010/main" val="193100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8CF476E-78EB-4515-A009-F1CB868C9A38}" type="slidenum">
              <a:rPr lang="zh-CN" altLang="en-US" smtClean="0"/>
              <a:pPr>
                <a:defRPr/>
              </a:pPr>
              <a:t>45</a:t>
            </a:fld>
            <a:endParaRPr lang="en-US" altLang="zh-CN"/>
          </a:p>
        </p:txBody>
      </p:sp>
    </p:spTree>
    <p:extLst>
      <p:ext uri="{BB962C8B-B14F-4D97-AF65-F5344CB8AC3E}">
        <p14:creationId xmlns:p14="http://schemas.microsoft.com/office/powerpoint/2010/main" val="163512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1B3CF-B1E1-4F43-82C0-8731416F778F}" type="datetime1">
              <a:rPr lang="zh-CN" altLang="en-US" smtClean="0"/>
              <a:t>2025/6/9</a:t>
            </a:fld>
            <a:endParaRPr lang="en-US" dirty="0"/>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6" name="Slide Number Placeholder 5"/>
          <p:cNvSpPr>
            <a:spLocks noGrp="1"/>
          </p:cNvSpPr>
          <p:nvPr>
            <p:ph type="sldNum" sz="quarter" idx="12"/>
          </p:nvPr>
        </p:nvSpPr>
        <p:spPr/>
        <p:txBody>
          <a:bodyPr/>
          <a:lstStyle/>
          <a:p>
            <a:pPr>
              <a:defRPr/>
            </a:pPr>
            <a:fld id="{B4690805-D7D2-4AB9-A191-0BC729846278}" type="slidenum">
              <a:rPr lang="zh-CN" altLang="en-US" smtClean="0"/>
              <a:pPr>
                <a:defRPr/>
              </a:pPr>
              <a:t>‹#›</a:t>
            </a:fld>
            <a:endParaRPr lang="en-US" altLang="zh-C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16D858-2993-3C49-8692-0A290FE11D7C}" type="datetime1">
              <a:rPr lang="zh-CN" altLang="en-US" smtClean="0"/>
              <a:t>2025/6/9</a:t>
            </a:fld>
            <a:endParaRPr lang="en-US" dirty="0"/>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6" name="Slide Number Placeholder 5"/>
          <p:cNvSpPr>
            <a:spLocks noGrp="1"/>
          </p:cNvSpPr>
          <p:nvPr>
            <p:ph type="sldNum" sz="quarter" idx="12"/>
          </p:nvPr>
        </p:nvSpPr>
        <p:spPr/>
        <p:txBody>
          <a:bodyPr/>
          <a:lstStyle/>
          <a:p>
            <a:pPr>
              <a:defRPr/>
            </a:pPr>
            <a:fld id="{B4690805-D7D2-4AB9-A191-0BC729846278}" type="slidenum">
              <a:rPr lang="zh-CN" altLang="en-US" smtClean="0"/>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DEC73-A16C-2345-BA8C-1BBB55D5965E}" type="datetime1">
              <a:rPr lang="zh-CN" altLang="en-US" smtClean="0"/>
              <a:t>2025/6/9</a:t>
            </a:fld>
            <a:endParaRPr lang="en-US" dirty="0"/>
          </a:p>
        </p:txBody>
      </p:sp>
      <p:sp>
        <p:nvSpPr>
          <p:cNvPr id="4" name="Footer Placeholder 3"/>
          <p:cNvSpPr>
            <a:spLocks noGrp="1"/>
          </p:cNvSpPr>
          <p:nvPr>
            <p:ph type="ftr" sz="quarter" idx="11"/>
          </p:nvPr>
        </p:nvSpPr>
        <p:spPr/>
        <p:txBody>
          <a:bodyPr/>
          <a:lstStyle>
            <a:lvl1pPr>
              <a:defRPr sz="1400">
                <a:solidFill>
                  <a:srgbClr val="0000FF"/>
                </a:solidFill>
              </a:defRPr>
            </a:lvl1pPr>
          </a:lstStyle>
          <a:p>
            <a:r>
              <a:rPr lang="zh-CN" altLang="en-US"/>
              <a:t>原子物理</a:t>
            </a:r>
            <a:r>
              <a:rPr lang="en-US" altLang="zh-CN"/>
              <a:t>2025</a:t>
            </a:r>
            <a:r>
              <a:rPr lang="zh-CN" altLang="en-US"/>
              <a:t>年春</a:t>
            </a:r>
            <a:endParaRPr lang="en-US" dirty="0"/>
          </a:p>
        </p:txBody>
      </p:sp>
      <p:sp>
        <p:nvSpPr>
          <p:cNvPr id="5" name="Slide Number Placeholder 4"/>
          <p:cNvSpPr>
            <a:spLocks noGrp="1"/>
          </p:cNvSpPr>
          <p:nvPr>
            <p:ph type="sldNum" sz="quarter" idx="12"/>
          </p:nvPr>
        </p:nvSpPr>
        <p:spPr/>
        <p:txBody>
          <a:bodyPr/>
          <a:lstStyle>
            <a:lvl1pPr>
              <a:defRPr>
                <a:solidFill>
                  <a:srgbClr val="0000FF"/>
                </a:solidFill>
              </a:defRPr>
            </a:lvl1pPr>
          </a:lstStyle>
          <a:p>
            <a:pPr>
              <a:defRPr/>
            </a:pPr>
            <a:fld id="{B4690805-D7D2-4AB9-A191-0BC729846278}" type="slidenum">
              <a:rPr lang="zh-CN" altLang="en-US" smtClean="0"/>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D08B77-7C53-2541-982C-656617517420}" type="datetime1">
              <a:rPr lang="zh-CN" altLang="en-US" smtClean="0"/>
              <a:t>2025/6/9</a:t>
            </a:fld>
            <a:endParaRPr lang="en-US" dirty="0"/>
          </a:p>
        </p:txBody>
      </p:sp>
      <p:sp>
        <p:nvSpPr>
          <p:cNvPr id="8" name="Footer Placeholder 7"/>
          <p:cNvSpPr>
            <a:spLocks noGrp="1"/>
          </p:cNvSpPr>
          <p:nvPr>
            <p:ph type="ftr" sz="quarter" idx="11"/>
          </p:nvPr>
        </p:nvSpPr>
        <p:spPr/>
        <p:txBody>
          <a:bodyPr/>
          <a:lstStyle>
            <a:lvl1pPr>
              <a:defRPr>
                <a:solidFill>
                  <a:srgbClr val="0000FF"/>
                </a:solidFill>
              </a:defRPr>
            </a:lvl1pPr>
          </a:lstStyle>
          <a:p>
            <a:r>
              <a:rPr lang="zh-CN" altLang="en-US"/>
              <a:t>原子物理</a:t>
            </a:r>
            <a:r>
              <a:rPr lang="en-US" altLang="zh-CN"/>
              <a:t>2025</a:t>
            </a:r>
            <a:r>
              <a:rPr lang="zh-CN" altLang="en-US"/>
              <a:t>年春</a:t>
            </a:r>
            <a:endParaRPr lang="en-US" dirty="0"/>
          </a:p>
        </p:txBody>
      </p:sp>
      <p:sp>
        <p:nvSpPr>
          <p:cNvPr id="9" name="Slide Number Placeholder 8"/>
          <p:cNvSpPr>
            <a:spLocks noGrp="1"/>
          </p:cNvSpPr>
          <p:nvPr>
            <p:ph type="sldNum" sz="quarter" idx="12"/>
          </p:nvPr>
        </p:nvSpPr>
        <p:spPr/>
        <p:txBody>
          <a:bodyPr/>
          <a:lstStyle/>
          <a:p>
            <a:pPr>
              <a:defRPr/>
            </a:pPr>
            <a:fld id="{B4690805-D7D2-4AB9-A191-0BC729846278}" type="slidenum">
              <a:rPr lang="zh-CN" altLang="en-US" smtClean="0"/>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371600"/>
            <a:ext cx="3962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6ACF8B42-DC61-45F1-96FE-621FB6601CEF}" type="slidenum">
              <a:rPr lang="zh-CN" altLang="en-US"/>
              <a:pPr>
                <a:defRPr/>
              </a:pPr>
              <a:t>‹#›</a:t>
            </a:fld>
            <a:endParaRPr lang="en-US" altLang="zh-CN" dirty="0"/>
          </a:p>
        </p:txBody>
      </p:sp>
    </p:spTree>
    <p:extLst>
      <p:ext uri="{BB962C8B-B14F-4D97-AF65-F5344CB8AC3E}">
        <p14:creationId xmlns:p14="http://schemas.microsoft.com/office/powerpoint/2010/main" val="596369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57200" y="54477"/>
            <a:ext cx="8305800" cy="93612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321904"/>
            <a:ext cx="8381999" cy="477409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3675242-B00D-7943-B3B1-E8664782367F}" type="datetime1">
              <a:rPr lang="zh-CN" altLang="en-US" smtClean="0"/>
              <a:t>2025/6/9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1400" cap="all" baseline="0">
                <a:solidFill>
                  <a:srgbClr val="0000FF"/>
                </a:solidFill>
              </a:defRPr>
            </a:lvl1pPr>
          </a:lstStyle>
          <a:p>
            <a:r>
              <a:rPr lang="zh-CN" altLang="en-US"/>
              <a:t>原子物理</a:t>
            </a:r>
            <a:r>
              <a:rPr lang="en-US" altLang="zh-CN"/>
              <a:t>2025</a:t>
            </a:r>
            <a:r>
              <a:rPr lang="zh-CN" altLang="en-US"/>
              <a:t>年春</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400">
                <a:solidFill>
                  <a:srgbClr val="0000FF"/>
                </a:solidFill>
              </a:defRPr>
            </a:lvl1pPr>
          </a:lstStyle>
          <a:p>
            <a:pPr>
              <a:defRPr/>
            </a:pPr>
            <a:fld id="{B4690805-D7D2-4AB9-A191-0BC729846278}" type="slidenum">
              <a:rPr lang="zh-CN" altLang="en-US" smtClean="0"/>
              <a:pPr>
                <a:defRPr/>
              </a:pPr>
              <a:t>‹#›</a:t>
            </a:fld>
            <a:endParaRPr lang="en-US" altLang="zh-CN" dirty="0"/>
          </a:p>
        </p:txBody>
      </p:sp>
      <p:cxnSp>
        <p:nvCxnSpPr>
          <p:cNvPr id="10" name="Straight Connector 9"/>
          <p:cNvCxnSpPr/>
          <p:nvPr/>
        </p:nvCxnSpPr>
        <p:spPr>
          <a:xfrm>
            <a:off x="891540" y="11430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793158"/>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3.xml"/><Relationship Id="rId5" Type="http://schemas.openxmlformats.org/officeDocument/2006/relationships/image" Target="http://webs.mn.catholic.edu.au/physics/emery/assets/9_5_op11.gif" TargetMode="Externa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7.png"/><Relationship Id="rId7" Type="http://schemas.openxmlformats.org/officeDocument/2006/relationships/image" Target="../media/image19.wmf"/><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oleObject" Target="../embeddings/oleObject8.bin"/><Relationship Id="rId5" Type="http://schemas.openxmlformats.org/officeDocument/2006/relationships/image" Target="../media/image18.wmf"/><Relationship Id="rId4" Type="http://schemas.openxmlformats.org/officeDocument/2006/relationships/oleObject" Target="../embeddings/oleObject7.bin"/><Relationship Id="rId9" Type="http://schemas.openxmlformats.org/officeDocument/2006/relationships/image" Target="../media/image20.wmf"/></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wmf"/><Relationship Id="rId2" Type="http://schemas.openxmlformats.org/officeDocument/2006/relationships/oleObject" Target="../embeddings/oleObject10.bin"/><Relationship Id="rId1" Type="http://schemas.openxmlformats.org/officeDocument/2006/relationships/slideLayout" Target="../slideLayouts/slideLayout3.xml"/><Relationship Id="rId6" Type="http://schemas.openxmlformats.org/officeDocument/2006/relationships/oleObject" Target="../embeddings/oleObject12.bin"/><Relationship Id="rId5" Type="http://schemas.openxmlformats.org/officeDocument/2006/relationships/image" Target="../media/image25.w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13.bin"/><Relationship Id="rId1" Type="http://schemas.openxmlformats.org/officeDocument/2006/relationships/slideLayout" Target="../slideLayouts/slideLayout3.xml"/><Relationship Id="rId6" Type="http://schemas.openxmlformats.org/officeDocument/2006/relationships/oleObject" Target="../embeddings/oleObject15.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0.emf"/></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159.226.2.40/nuclear/picture/chartt.map"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http://hyperphysics.phy-astr.gsu.edu/hbase/nuclear/imgnuc/nucradius.gif" TargetMode="External"/><Relationship Id="rId2" Type="http://schemas.openxmlformats.org/officeDocument/2006/relationships/image" Target="../media/image40.gif"/><Relationship Id="rId1" Type="http://schemas.openxmlformats.org/officeDocument/2006/relationships/slideLayout" Target="../slideLayouts/slideLayout3.xml"/><Relationship Id="rId6" Type="http://schemas.openxmlformats.org/officeDocument/2006/relationships/image" Target="../media/image42.wmf"/><Relationship Id="rId5" Type="http://schemas.openxmlformats.org/officeDocument/2006/relationships/oleObject" Target="../embeddings/oleObject18.bin"/><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19.bin"/><Relationship Id="rId1" Type="http://schemas.openxmlformats.org/officeDocument/2006/relationships/slideLayout" Target="../slideLayouts/slideLayout3.xml"/><Relationship Id="rId6" Type="http://schemas.openxmlformats.org/officeDocument/2006/relationships/oleObject" Target="../embeddings/oleObject21.bin"/><Relationship Id="rId5" Type="http://schemas.openxmlformats.org/officeDocument/2006/relationships/image" Target="../media/image44.wmf"/><Relationship Id="rId10" Type="http://schemas.openxmlformats.org/officeDocument/2006/relationships/image" Target="../media/image47.png"/><Relationship Id="rId4" Type="http://schemas.openxmlformats.org/officeDocument/2006/relationships/oleObject" Target="../embeddings/oleObject20.bin"/><Relationship Id="rId9" Type="http://schemas.openxmlformats.org/officeDocument/2006/relationships/image" Target="../media/image4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54.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1.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28.bin"/><Relationship Id="rId1" Type="http://schemas.openxmlformats.org/officeDocument/2006/relationships/slideLayout" Target="../slideLayouts/slideLayout3.xml"/><Relationship Id="rId6" Type="http://schemas.openxmlformats.org/officeDocument/2006/relationships/oleObject" Target="../embeddings/oleObject30.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58.wmf"/></Relationships>
</file>

<file path=ppt/slides/_rels/slide32.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58.png"/><Relationship Id="rId2" Type="http://schemas.openxmlformats.org/officeDocument/2006/relationships/oleObject" Target="../embeddings/oleObject33.bin"/><Relationship Id="rId1" Type="http://schemas.openxmlformats.org/officeDocument/2006/relationships/slideLayout" Target="../slideLayouts/slideLayout3.xml"/><Relationship Id="rId5" Type="http://schemas.openxmlformats.org/officeDocument/2006/relationships/image" Target="../media/image61.wmf"/><Relationship Id="rId4"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3.wmf"/><Relationship Id="rId5" Type="http://schemas.openxmlformats.org/officeDocument/2006/relationships/oleObject" Target="../embeddings/oleObject36.bin"/><Relationship Id="rId4" Type="http://schemas.openxmlformats.org/officeDocument/2006/relationships/image" Target="../media/image62.wmf"/></Relationships>
</file>

<file path=ppt/slides/_rels/slide3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37.bin"/><Relationship Id="rId1" Type="http://schemas.openxmlformats.org/officeDocument/2006/relationships/slideLayout" Target="../slideLayouts/slideLayout3.xml"/><Relationship Id="rId5" Type="http://schemas.openxmlformats.org/officeDocument/2006/relationships/image" Target="../media/image65.emf"/><Relationship Id="rId4" Type="http://schemas.openxmlformats.org/officeDocument/2006/relationships/oleObject" Target="../embeddings/oleObject38.bin"/></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44.bin"/><Relationship Id="rId18" Type="http://schemas.openxmlformats.org/officeDocument/2006/relationships/image" Target="../media/image74.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71.wmf"/><Relationship Id="rId17" Type="http://schemas.openxmlformats.org/officeDocument/2006/relationships/oleObject" Target="../embeddings/oleObject46.bin"/><Relationship Id="rId2" Type="http://schemas.openxmlformats.org/officeDocument/2006/relationships/notesSlide" Target="../notesSlides/notesSlide5.xml"/><Relationship Id="rId16" Type="http://schemas.openxmlformats.org/officeDocument/2006/relationships/image" Target="../media/image73.wmf"/><Relationship Id="rId1" Type="http://schemas.openxmlformats.org/officeDocument/2006/relationships/slideLayout" Target="../slideLayouts/slideLayout3.xml"/><Relationship Id="rId6" Type="http://schemas.openxmlformats.org/officeDocument/2006/relationships/image" Target="../media/image68.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42.bin"/><Relationship Id="rId14" Type="http://schemas.openxmlformats.org/officeDocument/2006/relationships/image" Target="../media/image7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7.wmf"/><Relationship Id="rId12" Type="http://schemas.openxmlformats.org/officeDocument/2006/relationships/oleObject" Target="../embeddings/oleObject52.bin"/><Relationship Id="rId2" Type="http://schemas.openxmlformats.org/officeDocument/2006/relationships/oleObject" Target="../embeddings/oleObject47.bin"/><Relationship Id="rId1" Type="http://schemas.openxmlformats.org/officeDocument/2006/relationships/slideLayout" Target="../slideLayouts/slideLayout3.xml"/><Relationship Id="rId6" Type="http://schemas.openxmlformats.org/officeDocument/2006/relationships/oleObject" Target="../embeddings/oleObject49.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e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78.wmf"/><Relationship Id="rId1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54.bin"/><Relationship Id="rId1" Type="http://schemas.openxmlformats.org/officeDocument/2006/relationships/slideLayout" Target="../slideLayouts/slideLayout3.xml"/><Relationship Id="rId5" Type="http://schemas.openxmlformats.org/officeDocument/2006/relationships/image" Target="../media/image83.wmf"/><Relationship Id="rId4" Type="http://schemas.openxmlformats.org/officeDocument/2006/relationships/oleObject" Target="../embeddings/oleObject55.bin"/></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image" Target="http://image2.sina.com.cn/dy/w/2004-10-05/U44P1T1D4497523F23DT20041005175614.jpg" TargetMode="External"/><Relationship Id="rId13" Type="http://schemas.openxmlformats.org/officeDocument/2006/relationships/image" Target="../media/image90.jpeg"/><Relationship Id="rId18" Type="http://schemas.openxmlformats.org/officeDocument/2006/relationships/image" Target="../media/image95.png"/><Relationship Id="rId3" Type="http://schemas.openxmlformats.org/officeDocument/2006/relationships/image" Target="../media/image85.jpeg"/><Relationship Id="rId7" Type="http://schemas.openxmlformats.org/officeDocument/2006/relationships/image" Target="../media/image87.jpeg"/><Relationship Id="rId12" Type="http://schemas.openxmlformats.org/officeDocument/2006/relationships/image" Target="http://image2.sina.com.cn/dy/w/2004-10-05/U44P1T1D4497523F21DT20041005195818.jpg" TargetMode="External"/><Relationship Id="rId17" Type="http://schemas.openxmlformats.org/officeDocument/2006/relationships/image" Target="../media/image94.png"/><Relationship Id="rId2" Type="http://schemas.openxmlformats.org/officeDocument/2006/relationships/image" Target="../media/image84.jpeg"/><Relationship Id="rId16" Type="http://schemas.openxmlformats.org/officeDocument/2006/relationships/image" Target="../media/image93.jpeg"/><Relationship Id="rId1" Type="http://schemas.openxmlformats.org/officeDocument/2006/relationships/slideLayout" Target="../slideLayouts/slideLayout4.xml"/><Relationship Id="rId6" Type="http://schemas.openxmlformats.org/officeDocument/2006/relationships/image" Target="http://nobelprize.org/physics/laureates/1969/gell-mann.jpg" TargetMode="External"/><Relationship Id="rId11" Type="http://schemas.openxmlformats.org/officeDocument/2006/relationships/image" Target="../media/image89.jpeg"/><Relationship Id="rId5" Type="http://schemas.openxmlformats.org/officeDocument/2006/relationships/image" Target="../media/image86.jpeg"/><Relationship Id="rId15" Type="http://schemas.openxmlformats.org/officeDocument/2006/relationships/image" Target="../media/image92.jpeg"/><Relationship Id="rId10" Type="http://schemas.openxmlformats.org/officeDocument/2006/relationships/image" Target="http://image2.sina.com.cn/dy/w/2004-10-05/U44P1T1D4497523F1394DT20041005175614.jpg" TargetMode="External"/><Relationship Id="rId19" Type="http://schemas.openxmlformats.org/officeDocument/2006/relationships/image" Target="../media/image96.png"/><Relationship Id="rId4" Type="http://schemas.openxmlformats.org/officeDocument/2006/relationships/image" Target="http://nobelprize.org/nobel/medals/phys_chem.jpg" TargetMode="External"/><Relationship Id="rId9" Type="http://schemas.openxmlformats.org/officeDocument/2006/relationships/image" Target="../media/image88.jpeg"/><Relationship Id="rId14" Type="http://schemas.openxmlformats.org/officeDocument/2006/relationships/image" Target="../media/image91.jpeg"/></Relationships>
</file>

<file path=ppt/slides/_rels/slide44.x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oleObject" Target="../embeddings/oleObject56.bin"/><Relationship Id="rId1" Type="http://schemas.openxmlformats.org/officeDocument/2006/relationships/slideLayout" Target="../slideLayouts/slideLayout3.xml"/><Relationship Id="rId5" Type="http://schemas.openxmlformats.org/officeDocument/2006/relationships/image" Target="../media/image98.emf"/><Relationship Id="rId4" Type="http://schemas.openxmlformats.org/officeDocument/2006/relationships/oleObject" Target="../embeddings/oleObject57.bin"/></Relationships>
</file>

<file path=ppt/slides/_rels/slide45.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63.bin"/><Relationship Id="rId18" Type="http://schemas.openxmlformats.org/officeDocument/2006/relationships/image" Target="../media/image106.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103.wmf"/><Relationship Id="rId17" Type="http://schemas.openxmlformats.org/officeDocument/2006/relationships/oleObject" Target="../embeddings/oleObject65.bin"/><Relationship Id="rId2" Type="http://schemas.openxmlformats.org/officeDocument/2006/relationships/notesSlide" Target="../notesSlides/notesSlide6.xml"/><Relationship Id="rId16" Type="http://schemas.openxmlformats.org/officeDocument/2006/relationships/image" Target="../media/image105.wmf"/><Relationship Id="rId20" Type="http://schemas.openxmlformats.org/officeDocument/2006/relationships/image" Target="../media/image107.wmf"/><Relationship Id="rId1" Type="http://schemas.openxmlformats.org/officeDocument/2006/relationships/slideLayout" Target="../slideLayouts/slideLayout3.xml"/><Relationship Id="rId6" Type="http://schemas.openxmlformats.org/officeDocument/2006/relationships/image" Target="../media/image100.wmf"/><Relationship Id="rId11" Type="http://schemas.openxmlformats.org/officeDocument/2006/relationships/oleObject" Target="../embeddings/oleObject62.bin"/><Relationship Id="rId24" Type="http://schemas.openxmlformats.org/officeDocument/2006/relationships/image" Target="../media/image109.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102.emf"/><Relationship Id="rId19" Type="http://schemas.openxmlformats.org/officeDocument/2006/relationships/oleObject" Target="../embeddings/oleObject66.bin"/><Relationship Id="rId4" Type="http://schemas.openxmlformats.org/officeDocument/2006/relationships/image" Target="../media/image99.emf"/><Relationship Id="rId9" Type="http://schemas.openxmlformats.org/officeDocument/2006/relationships/oleObject" Target="../embeddings/oleObject61.bin"/><Relationship Id="rId14" Type="http://schemas.openxmlformats.org/officeDocument/2006/relationships/image" Target="../media/image104.wmf"/><Relationship Id="rId22" Type="http://schemas.openxmlformats.org/officeDocument/2006/relationships/image" Target="../media/image108.wmf"/></Relationships>
</file>

<file path=ppt/slides/_rels/slide4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116.wmf"/><Relationship Id="rId3" Type="http://schemas.openxmlformats.org/officeDocument/2006/relationships/image" Target="../media/image111.wmf"/><Relationship Id="rId7" Type="http://schemas.openxmlformats.org/officeDocument/2006/relationships/image" Target="../media/image113.emf"/><Relationship Id="rId12" Type="http://schemas.openxmlformats.org/officeDocument/2006/relationships/oleObject" Target="../embeddings/oleObject74.bin"/><Relationship Id="rId2" Type="http://schemas.openxmlformats.org/officeDocument/2006/relationships/oleObject" Target="../embeddings/oleObject69.bin"/><Relationship Id="rId1" Type="http://schemas.openxmlformats.org/officeDocument/2006/relationships/slideLayout" Target="../slideLayouts/slideLayout3.xml"/><Relationship Id="rId6" Type="http://schemas.openxmlformats.org/officeDocument/2006/relationships/oleObject" Target="../embeddings/oleObject71.bin"/><Relationship Id="rId11" Type="http://schemas.openxmlformats.org/officeDocument/2006/relationships/image" Target="../media/image115.wmf"/><Relationship Id="rId5" Type="http://schemas.openxmlformats.org/officeDocument/2006/relationships/image" Target="../media/image112.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114.wmf"/></Relationships>
</file>

<file path=ppt/slides/_rels/slide48.xml.rels><?xml version="1.0" encoding="UTF-8" standalone="yes"?>
<Relationships xmlns="http://schemas.openxmlformats.org/package/2006/relationships"><Relationship Id="rId3" Type="http://schemas.openxmlformats.org/officeDocument/2006/relationships/image" Target="../media/image117.emf"/><Relationship Id="rId7" Type="http://schemas.openxmlformats.org/officeDocument/2006/relationships/image" Target="../media/image119.wmf"/><Relationship Id="rId2" Type="http://schemas.openxmlformats.org/officeDocument/2006/relationships/oleObject" Target="../embeddings/oleObject75.bin"/><Relationship Id="rId1" Type="http://schemas.openxmlformats.org/officeDocument/2006/relationships/slideLayout" Target="../slideLayouts/slideLayout3.xml"/><Relationship Id="rId6" Type="http://schemas.openxmlformats.org/officeDocument/2006/relationships/oleObject" Target="../embeddings/oleObject77.bin"/><Relationship Id="rId5" Type="http://schemas.openxmlformats.org/officeDocument/2006/relationships/image" Target="../media/image118.emf"/><Relationship Id="rId4" Type="http://schemas.openxmlformats.org/officeDocument/2006/relationships/oleObject" Target="../embeddings/oleObject76.bin"/></Relationships>
</file>

<file path=ppt/slides/_rels/slide49.xml.rels><?xml version="1.0" encoding="UTF-8" standalone="yes"?>
<Relationships xmlns="http://schemas.openxmlformats.org/package/2006/relationships"><Relationship Id="rId2" Type="http://schemas.openxmlformats.org/officeDocument/2006/relationships/image" Target="../media/image12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Na%20%E8%83%BD%E7%BA%A7%E5%9B%BE.doc" TargetMode="Externa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22.emf"/><Relationship Id="rId5" Type="http://schemas.openxmlformats.org/officeDocument/2006/relationships/oleObject" Target="../embeddings/oleObject78.bin"/><Relationship Id="rId4" Type="http://schemas.openxmlformats.org/officeDocument/2006/relationships/image" Target="../media/image123.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idx="4294967295"/>
          </p:nvPr>
        </p:nvSpPr>
        <p:spPr>
          <a:xfrm>
            <a:off x="152400" y="1981200"/>
            <a:ext cx="8839200" cy="1066800"/>
          </a:xfrm>
        </p:spPr>
        <p:txBody>
          <a:bodyPr>
            <a:normAutofit/>
          </a:bodyPr>
          <a:lstStyle/>
          <a:p>
            <a:pPr algn="ctr">
              <a:defRPr/>
            </a:pPr>
            <a:r>
              <a:rPr lang="zh-CN" altLang="en-US" dirty="0"/>
              <a:t>第七章</a:t>
            </a:r>
            <a:r>
              <a:rPr lang="zh-CN" altLang="zh-CN" dirty="0">
                <a:effectLst/>
              </a:rPr>
              <a:t>原子核物理</a:t>
            </a:r>
            <a:r>
              <a:rPr lang="zh-CN" altLang="en-US" dirty="0">
                <a:effectLst/>
              </a:rPr>
              <a:t>概论</a:t>
            </a:r>
            <a:endParaRPr lang="zh-CN" altLang="en-US" dirty="0"/>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p:cNvSpPr>
            <a:spLocks noGrp="1"/>
          </p:cNvSpPr>
          <p:nvPr>
            <p:ph type="sldNum" sz="quarter" idx="12"/>
          </p:nvPr>
        </p:nvSpPr>
        <p:spPr/>
        <p:txBody>
          <a:bodyPr/>
          <a:lstStyle/>
          <a:p>
            <a:pPr>
              <a:defRPr/>
            </a:pPr>
            <a:fld id="{B4690805-D7D2-4AB9-A191-0BC729846278}" type="slidenum">
              <a:rPr lang="zh-CN" altLang="en-US" smtClean="0"/>
              <a:pPr>
                <a:defRPr/>
              </a:pPr>
              <a:t>1</a:t>
            </a:fld>
            <a:endParaRPr lang="en-US" altLang="zh-CN" dirty="0"/>
          </a:p>
        </p:txBody>
      </p:sp>
    </p:spTree>
    <p:extLst>
      <p:ext uri="{BB962C8B-B14F-4D97-AF65-F5344CB8AC3E}">
        <p14:creationId xmlns:p14="http://schemas.microsoft.com/office/powerpoint/2010/main" val="638743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质子和中子的发现</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10</a:t>
            </a:fld>
            <a:endParaRPr lang="en-US" altLang="zh-CN" dirty="0"/>
          </a:p>
        </p:txBody>
      </p:sp>
      <p:sp>
        <p:nvSpPr>
          <p:cNvPr id="6" name="Rectangle 7"/>
          <p:cNvSpPr>
            <a:spLocks noChangeArrowheads="1"/>
          </p:cNvSpPr>
          <p:nvPr/>
        </p:nvSpPr>
        <p:spPr bwMode="auto">
          <a:xfrm>
            <a:off x="3013696" y="1099095"/>
            <a:ext cx="563120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卢瑟福</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E.Rutherford</a:t>
            </a:r>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a:p>
            <a:pPr algn="l" fontAlgn="base"/>
            <a:r>
              <a:rPr lang="zh-CN"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英</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国物理学家，</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(1871-1937),</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新西兰人</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,1908</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年获得诺贝尔奖。证实了</a:t>
            </a:r>
            <a:r>
              <a:rPr lang="el-GR" altLang="en-US" sz="2800" i="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α</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射线为</a:t>
            </a:r>
            <a:r>
              <a:rPr lang="en-US" altLang="zh-CN" sz="2800" baseline="30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He, </a:t>
            </a:r>
            <a:r>
              <a:rPr lang="el-GR" altLang="en-US" sz="2800" i="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β</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射线为电子</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提出了原子的核式模型</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首次实现人工核反应</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培养了</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位诺贝尔奖获得者</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8" name="Rectangle 15"/>
          <p:cNvSpPr>
            <a:spLocks noChangeArrowheads="1"/>
          </p:cNvSpPr>
          <p:nvPr/>
        </p:nvSpPr>
        <p:spPr bwMode="auto">
          <a:xfrm>
            <a:off x="3013696" y="4003510"/>
            <a:ext cx="552070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查德威克（</a:t>
            </a:r>
            <a:r>
              <a:rPr lang="en-US" altLang="zh-CN" sz="2800"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J.Chadwick</a:t>
            </a:r>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zh-CN"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英国物理学家</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(1891-1974)</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，卢瑟福的助手。</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1935</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年因发现了中子获得诺贝尔奖。中子的发现被认为是原子核物理的诞生。</a:t>
            </a:r>
          </a:p>
        </p:txBody>
      </p:sp>
      <p:pic>
        <p:nvPicPr>
          <p:cNvPr id="9" name="Picture 18" descr="图片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54251" y="4003510"/>
            <a:ext cx="1602607" cy="21713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rutherford"/>
          <p:cNvPicPr>
            <a:picLocks noGrp="1"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67896" y="1257603"/>
            <a:ext cx="1486538" cy="217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4745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Text Box 6"/>
          <p:cNvSpPr txBox="1">
            <a:spLocks noChangeArrowheads="1"/>
          </p:cNvSpPr>
          <p:nvPr/>
        </p:nvSpPr>
        <p:spPr bwMode="auto">
          <a:xfrm>
            <a:off x="275897" y="1649702"/>
            <a:ext cx="8589128" cy="1061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zh-CN" altLang="en-US" sz="1800" dirty="0">
                <a:solidFill>
                  <a:srgbClr val="000000"/>
                </a:solidFill>
              </a:rPr>
              <a:t> </a:t>
            </a:r>
            <a:r>
              <a:rPr lang="zh-CN" altLang="en-US" sz="1800">
                <a:solidFill>
                  <a:srgbClr val="000000"/>
                </a:solidFill>
              </a:rPr>
              <a:t> </a:t>
            </a:r>
            <a:r>
              <a:rPr lang="zh-CN" altLang="en-US" sz="2100">
                <a:solidFill>
                  <a:srgbClr val="000000"/>
                </a:solidFill>
                <a:latin typeface="STKaiti" charset="-122"/>
                <a:ea typeface="STKaiti" charset="-122"/>
                <a:cs typeface="STKaiti" charset="-122"/>
              </a:rPr>
              <a:t>1930年</a:t>
            </a:r>
            <a:r>
              <a:rPr lang="zh-CN" altLang="en-US" sz="2100" dirty="0">
                <a:solidFill>
                  <a:srgbClr val="000000"/>
                </a:solidFill>
                <a:latin typeface="STKaiti" charset="-122"/>
                <a:ea typeface="STKaiti" charset="-122"/>
                <a:cs typeface="STKaiti" charset="-122"/>
              </a:rPr>
              <a:t>，德国物理学家玻特(</a:t>
            </a:r>
            <a:r>
              <a:rPr lang="en-US" altLang="zh-CN" sz="2100" dirty="0">
                <a:solidFill>
                  <a:srgbClr val="000000"/>
                </a:solidFill>
                <a:latin typeface="STKaiti" charset="-122"/>
                <a:ea typeface="STKaiti" charset="-122"/>
                <a:cs typeface="STKaiti" charset="-122"/>
              </a:rPr>
              <a:t>W. Bothe)</a:t>
            </a:r>
            <a:r>
              <a:rPr lang="zh-CN" altLang="en-US" sz="2100" dirty="0">
                <a:solidFill>
                  <a:srgbClr val="000000"/>
                </a:solidFill>
                <a:latin typeface="STKaiti" charset="-122"/>
                <a:ea typeface="STKaiti" charset="-122"/>
                <a:cs typeface="STKaiti" charset="-122"/>
              </a:rPr>
              <a:t>和他的学生贝克尔(</a:t>
            </a:r>
            <a:r>
              <a:rPr lang="en-US" altLang="zh-CN" sz="2100" dirty="0">
                <a:solidFill>
                  <a:srgbClr val="000000"/>
                </a:solidFill>
                <a:latin typeface="STKaiti" charset="-122"/>
                <a:ea typeface="STKaiti" charset="-122"/>
                <a:cs typeface="STKaiti" charset="-122"/>
              </a:rPr>
              <a:t>H. Becker)</a:t>
            </a:r>
            <a:r>
              <a:rPr lang="zh-CN" altLang="en-US" sz="2100" dirty="0">
                <a:solidFill>
                  <a:srgbClr val="000000"/>
                </a:solidFill>
                <a:latin typeface="STKaiti" charset="-122"/>
                <a:ea typeface="STKaiti" charset="-122"/>
                <a:cs typeface="STKaiti" charset="-122"/>
              </a:rPr>
              <a:t>发现，用</a:t>
            </a:r>
            <a:r>
              <a:rPr lang="en-US" altLang="zh-CN" sz="2100" dirty="0">
                <a:solidFill>
                  <a:srgbClr val="000000"/>
                </a:solidFill>
                <a:latin typeface="STKaiti" charset="-122"/>
                <a:ea typeface="STKaiti" charset="-122"/>
                <a:cs typeface="STKaiti" charset="-122"/>
              </a:rPr>
              <a:t>α</a:t>
            </a:r>
            <a:r>
              <a:rPr lang="zh-CN" altLang="en-US" sz="2100" dirty="0">
                <a:solidFill>
                  <a:srgbClr val="000000"/>
                </a:solidFill>
                <a:latin typeface="STKaiti" charset="-122"/>
                <a:ea typeface="STKaiti" charset="-122"/>
                <a:cs typeface="STKaiti" charset="-122"/>
              </a:rPr>
              <a:t>粒子轰击铍9(</a:t>
            </a:r>
            <a:r>
              <a:rPr lang="zh-CN" altLang="en-US" sz="2100" baseline="30000" dirty="0">
                <a:solidFill>
                  <a:srgbClr val="000000"/>
                </a:solidFill>
                <a:latin typeface="STKaiti" charset="-122"/>
                <a:ea typeface="STKaiti" charset="-122"/>
                <a:cs typeface="STKaiti" charset="-122"/>
              </a:rPr>
              <a:t>9</a:t>
            </a:r>
            <a:r>
              <a:rPr lang="en-US" altLang="zh-CN" sz="2100" dirty="0">
                <a:solidFill>
                  <a:srgbClr val="000000"/>
                </a:solidFill>
                <a:latin typeface="STKaiti" charset="-122"/>
                <a:ea typeface="STKaiti" charset="-122"/>
                <a:cs typeface="STKaiti" charset="-122"/>
              </a:rPr>
              <a:t>Be)</a:t>
            </a:r>
            <a:r>
              <a:rPr lang="zh-CN" altLang="en-US" sz="2100" dirty="0">
                <a:solidFill>
                  <a:srgbClr val="000000"/>
                </a:solidFill>
                <a:latin typeface="STKaiti" charset="-122"/>
                <a:ea typeface="STKaiti" charset="-122"/>
                <a:cs typeface="STKaiti" charset="-122"/>
              </a:rPr>
              <a:t>时，会产生一种穿透能力极强的中性射线，他们认为这种中性射线是</a:t>
            </a:r>
            <a:r>
              <a:rPr lang="en-US" altLang="zh-CN" sz="2100" dirty="0">
                <a:solidFill>
                  <a:srgbClr val="000000"/>
                </a:solidFill>
                <a:latin typeface="STKaiti" charset="-122"/>
                <a:ea typeface="STKaiti" charset="-122"/>
                <a:cs typeface="STKaiti" charset="-122"/>
              </a:rPr>
              <a:t>γ</a:t>
            </a:r>
            <a:r>
              <a:rPr lang="zh-CN" altLang="en-US" sz="2100" dirty="0">
                <a:solidFill>
                  <a:srgbClr val="000000"/>
                </a:solidFill>
                <a:latin typeface="STKaiti" charset="-122"/>
                <a:ea typeface="STKaiti" charset="-122"/>
                <a:cs typeface="STKaiti" charset="-122"/>
              </a:rPr>
              <a:t>射线(实际上是中子！)</a:t>
            </a:r>
          </a:p>
        </p:txBody>
      </p:sp>
      <p:sp>
        <p:nvSpPr>
          <p:cNvPr id="99335" name="Text Box 7"/>
          <p:cNvSpPr txBox="1">
            <a:spLocks noChangeArrowheads="1"/>
          </p:cNvSpPr>
          <p:nvPr/>
        </p:nvSpPr>
        <p:spPr bwMode="auto">
          <a:xfrm>
            <a:off x="325597" y="3498957"/>
            <a:ext cx="4288220" cy="1708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zh-CN" altLang="en-US" sz="1800" dirty="0">
                <a:solidFill>
                  <a:srgbClr val="000000"/>
                </a:solidFill>
                <a:latin typeface="STKaiti" charset="-122"/>
                <a:ea typeface="STKaiti" charset="-122"/>
                <a:cs typeface="STKaiti" charset="-122"/>
              </a:rPr>
              <a:t>    </a:t>
            </a:r>
            <a:r>
              <a:rPr lang="zh-CN" altLang="en-US" sz="2100" dirty="0">
                <a:solidFill>
                  <a:srgbClr val="000000"/>
                </a:solidFill>
                <a:latin typeface="STKaiti" charset="-122"/>
                <a:ea typeface="STKaiti" charset="-122"/>
                <a:cs typeface="STKaiti" charset="-122"/>
              </a:rPr>
              <a:t>随后不久，约里奥-居里夫妇也进行了这一实验，并让反应物打在含氢的石蜡上，发现有质子被从石蜡中击出。他们认为这是由</a:t>
            </a:r>
            <a:r>
              <a:rPr lang="en-US" altLang="zh-CN" sz="2100" dirty="0">
                <a:solidFill>
                  <a:srgbClr val="000000"/>
                </a:solidFill>
                <a:latin typeface="STKaiti" charset="-122"/>
                <a:ea typeface="STKaiti" charset="-122"/>
                <a:cs typeface="STKaiti" charset="-122"/>
              </a:rPr>
              <a:t>γ</a:t>
            </a:r>
            <a:r>
              <a:rPr lang="zh-CN" altLang="en-US" sz="2100" dirty="0">
                <a:solidFill>
                  <a:srgbClr val="000000"/>
                </a:solidFill>
                <a:latin typeface="STKaiti" charset="-122"/>
                <a:ea typeface="STKaiti" charset="-122"/>
                <a:cs typeface="STKaiti" charset="-122"/>
              </a:rPr>
              <a:t>光子引起的“康普顿效应”。 </a:t>
            </a:r>
          </a:p>
        </p:txBody>
      </p:sp>
      <p:sp>
        <p:nvSpPr>
          <p:cNvPr id="99336" name="Text Box 8"/>
          <p:cNvSpPr txBox="1">
            <a:spLocks noChangeArrowheads="1"/>
          </p:cNvSpPr>
          <p:nvPr/>
        </p:nvSpPr>
        <p:spPr bwMode="auto">
          <a:xfrm>
            <a:off x="325597" y="5324207"/>
            <a:ext cx="8415707"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1650" dirty="0">
                <a:solidFill>
                  <a:srgbClr val="000000"/>
                </a:solidFill>
                <a:latin typeface="STKaiti" charset="-122"/>
                <a:ea typeface="STKaiti" charset="-122"/>
                <a:cs typeface="STKaiti" charset="-122"/>
              </a:rPr>
              <a:t>   </a:t>
            </a:r>
            <a:r>
              <a:rPr lang="zh-CN" altLang="en-US" sz="2100" dirty="0">
                <a:solidFill>
                  <a:srgbClr val="000000"/>
                </a:solidFill>
                <a:latin typeface="STKaiti" charset="-122"/>
                <a:ea typeface="STKaiti" charset="-122"/>
                <a:cs typeface="STKaiti" charset="-122"/>
              </a:rPr>
              <a:t>就这样，</a:t>
            </a:r>
            <a:r>
              <a:rPr lang="zh-CN" altLang="en-US" sz="2100" dirty="0">
                <a:solidFill>
                  <a:srgbClr val="000000"/>
                </a:solidFill>
                <a:highlight>
                  <a:srgbClr val="FFFF00"/>
                </a:highlight>
                <a:latin typeface="STKaiti" charset="-122"/>
                <a:ea typeface="STKaiti" charset="-122"/>
                <a:cs typeface="STKaiti" charset="-122"/>
              </a:rPr>
              <a:t>玻特、贝克尔及约里奥-居里夫妇</a:t>
            </a:r>
            <a:r>
              <a:rPr lang="zh-CN" altLang="en-US" sz="2100" dirty="0">
                <a:solidFill>
                  <a:srgbClr val="000000"/>
                </a:solidFill>
                <a:latin typeface="STKaiti" charset="-122"/>
                <a:ea typeface="STKaiti" charset="-122"/>
                <a:cs typeface="STKaiti" charset="-122"/>
              </a:rPr>
              <a:t>都错过了发现中子的机会! </a:t>
            </a:r>
          </a:p>
        </p:txBody>
      </p:sp>
      <p:graphicFrame>
        <p:nvGraphicFramePr>
          <p:cNvPr id="99337" name="Object 9"/>
          <p:cNvGraphicFramePr>
            <a:graphicFrameLocks noChangeAspect="1"/>
          </p:cNvGraphicFramePr>
          <p:nvPr/>
        </p:nvGraphicFramePr>
        <p:xfrm>
          <a:off x="1200828" y="2808714"/>
          <a:ext cx="2786063" cy="550069"/>
        </p:xfrm>
        <a:graphic>
          <a:graphicData uri="http://schemas.openxmlformats.org/presentationml/2006/ole">
            <mc:AlternateContent xmlns:mc="http://schemas.openxmlformats.org/markup-compatibility/2006">
              <mc:Choice xmlns:v="urn:schemas-microsoft-com:vml" Requires="v">
                <p:oleObj name="Equation" r:id="rId2" imgW="1028520" imgH="203040" progId="Equation.3">
                  <p:embed/>
                </p:oleObj>
              </mc:Choice>
              <mc:Fallback>
                <p:oleObj name="Equation" r:id="rId2" imgW="102852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828" y="2808714"/>
                        <a:ext cx="2786063" cy="550069"/>
                      </a:xfrm>
                      <a:prstGeom prst="rect">
                        <a:avLst/>
                      </a:prstGeom>
                      <a:solidFill>
                        <a:srgbClr val="CC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pic>
        <p:nvPicPr>
          <p:cNvPr id="8" name="Picture 2053" descr="http://webs.mn.catholic.edu.au/physics/emery/assets/9_5_op11.gif"/>
          <p:cNvPicPr>
            <a:picLocks noChangeAspect="1" noChangeArrowheads="1"/>
          </p:cNvPicPr>
          <p:nvPr/>
        </p:nvPicPr>
        <p:blipFill>
          <a:blip r:embed="rId4" r:link="rId5">
            <a:extLst>
              <a:ext uri="{28A0092B-C50C-407E-A947-70E740481C1C}">
                <a14:useLocalDpi xmlns:a14="http://schemas.microsoft.com/office/drawing/2010/main"/>
              </a:ext>
            </a:extLst>
          </a:blip>
          <a:srcRect/>
          <a:stretch>
            <a:fillRect/>
          </a:stretch>
        </p:blipFill>
        <p:spPr bwMode="auto">
          <a:xfrm>
            <a:off x="4690242" y="2774238"/>
            <a:ext cx="4245728" cy="2409796"/>
          </a:xfrm>
          <a:prstGeom prst="rect">
            <a:avLst/>
          </a:prstGeom>
          <a:solidFill>
            <a:srgbClr val="FFFFFF"/>
          </a:solidFill>
        </p:spPr>
      </p:pic>
      <p:sp>
        <p:nvSpPr>
          <p:cNvPr id="4" name="Title 3"/>
          <p:cNvSpPr>
            <a:spLocks noGrp="1"/>
          </p:cNvSpPr>
          <p:nvPr>
            <p:ph type="title"/>
          </p:nvPr>
        </p:nvSpPr>
        <p:spPr/>
        <p:txBody>
          <a:bodyPr/>
          <a:lstStyle/>
          <a:p>
            <a:r>
              <a:rPr lang="zh-CN" altLang="en-US" dirty="0"/>
              <a:t>导致发现中子的核反应 </a:t>
            </a:r>
          </a:p>
        </p:txBody>
      </p:sp>
      <p:sp>
        <p:nvSpPr>
          <p:cNvPr id="2" name="幻灯片编号占位符 1"/>
          <p:cNvSpPr>
            <a:spLocks noGrp="1"/>
          </p:cNvSpPr>
          <p:nvPr>
            <p:ph type="sldNum" sz="quarter" idx="12"/>
          </p:nvPr>
        </p:nvSpPr>
        <p:spPr>
          <a:prstGeom prst="rect">
            <a:avLst/>
          </a:prstGeom>
        </p:spPr>
        <p:txBody>
          <a:bodyPr/>
          <a:lstStyle/>
          <a:p>
            <a:fld id="{7B30F255-56BD-414A-9F6A-5F42497E43FA}" type="slidenum">
              <a:rPr lang="zh-CN" altLang="en-US" smtClean="0"/>
              <a:t>11</a:t>
            </a:fld>
            <a:endParaRPr lang="zh-CN" altLang="en-US"/>
          </a:p>
        </p:txBody>
      </p:sp>
      <p:sp>
        <p:nvSpPr>
          <p:cNvPr id="3" name="页脚占位符 2">
            <a:extLst>
              <a:ext uri="{FF2B5EF4-FFF2-40B4-BE49-F238E27FC236}">
                <a16:creationId xmlns:a16="http://schemas.microsoft.com/office/drawing/2014/main" id="{52F96A15-FE29-7343-8451-0E64E548A1FB}"/>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2040775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transition="in" filter="wipe(up)">
                                      <p:cBhvr>
                                        <p:cTn id="7" dur="500"/>
                                        <p:tgtEl>
                                          <p:spTgt spid="99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99337"/>
                                        </p:tgtEl>
                                        <p:attrNameLst>
                                          <p:attrName>style.visibility</p:attrName>
                                        </p:attrNameLst>
                                      </p:cBhvr>
                                      <p:to>
                                        <p:strVal val="visible"/>
                                      </p:to>
                                    </p:set>
                                    <p:anim calcmode="lin" valueType="num">
                                      <p:cBhvr additive="base">
                                        <p:cTn id="12" dur="500" fill="hold"/>
                                        <p:tgtEl>
                                          <p:spTgt spid="99337"/>
                                        </p:tgtEl>
                                        <p:attrNameLst>
                                          <p:attrName>ppt_x</p:attrName>
                                        </p:attrNameLst>
                                      </p:cBhvr>
                                      <p:tavLst>
                                        <p:tav tm="0">
                                          <p:val>
                                            <p:strVal val="0-#ppt_w/2"/>
                                          </p:val>
                                        </p:tav>
                                        <p:tav tm="100000">
                                          <p:val>
                                            <p:strVal val="#ppt_x"/>
                                          </p:val>
                                        </p:tav>
                                      </p:tavLst>
                                    </p:anim>
                                    <p:anim calcmode="lin" valueType="num">
                                      <p:cBhvr additive="base">
                                        <p:cTn id="13" dur="500" fill="hold"/>
                                        <p:tgtEl>
                                          <p:spTgt spid="9933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9335"/>
                                        </p:tgtEl>
                                        <p:attrNameLst>
                                          <p:attrName>style.visibility</p:attrName>
                                        </p:attrNameLst>
                                      </p:cBhvr>
                                      <p:to>
                                        <p:strVal val="visible"/>
                                      </p:to>
                                    </p:set>
                                    <p:animEffect transition="in" filter="wipe(up)">
                                      <p:cBhvr>
                                        <p:cTn id="18" dur="500"/>
                                        <p:tgtEl>
                                          <p:spTgt spid="993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9336"/>
                                        </p:tgtEl>
                                        <p:attrNameLst>
                                          <p:attrName>style.visibility</p:attrName>
                                        </p:attrNameLst>
                                      </p:cBhvr>
                                      <p:to>
                                        <p:strVal val="visible"/>
                                      </p:to>
                                    </p:set>
                                    <p:animEffect transition="in" filter="wipe(left)">
                                      <p:cBhvr>
                                        <p:cTn id="29" dur="500"/>
                                        <p:tgtEl>
                                          <p:spTgt spid="99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p:bldP spid="99335" grpId="0"/>
      <p:bldP spid="993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Text Box 4"/>
          <p:cNvSpPr txBox="1">
            <a:spLocks noChangeArrowheads="1"/>
          </p:cNvSpPr>
          <p:nvPr/>
        </p:nvSpPr>
        <p:spPr bwMode="auto">
          <a:xfrm>
            <a:off x="2629394" y="1106114"/>
            <a:ext cx="6006662" cy="2751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lnSpc>
                <a:spcPct val="120000"/>
              </a:lnSpc>
              <a:spcBef>
                <a:spcPct val="50000"/>
              </a:spcBef>
              <a:spcAft>
                <a:spcPct val="0"/>
              </a:spcAft>
            </a:pPr>
            <a:r>
              <a:rPr lang="zh-CN" altLang="en-US" sz="1800" dirty="0">
                <a:solidFill>
                  <a:srgbClr val="000000"/>
                </a:solidFill>
                <a:latin typeface="STKaiti" charset="-122"/>
                <a:ea typeface="STKaiti" charset="-122"/>
                <a:cs typeface="STKaiti" charset="-122"/>
              </a:rPr>
              <a:t>   </a:t>
            </a:r>
            <a:r>
              <a:rPr lang="zh-CN" altLang="en-US" sz="2400" dirty="0">
                <a:solidFill>
                  <a:srgbClr val="000000"/>
                </a:solidFill>
                <a:latin typeface="STKaiti" charset="-122"/>
                <a:ea typeface="STKaiti" charset="-122"/>
                <a:cs typeface="STKaiti" charset="-122"/>
              </a:rPr>
              <a:t>1932年，英国物理学家卢瑟福的学生查德威克(</a:t>
            </a:r>
            <a:r>
              <a:rPr lang="en-US" altLang="zh-CN" sz="2400" dirty="0">
                <a:solidFill>
                  <a:srgbClr val="000000"/>
                </a:solidFill>
                <a:latin typeface="STKaiti" charset="-122"/>
                <a:ea typeface="STKaiti" charset="-122"/>
                <a:cs typeface="STKaiti" charset="-122"/>
              </a:rPr>
              <a:t>J. Chadwick)</a:t>
            </a:r>
            <a:r>
              <a:rPr lang="zh-CN" altLang="en-US" sz="2400" dirty="0">
                <a:solidFill>
                  <a:srgbClr val="000000"/>
                </a:solidFill>
                <a:latin typeface="STKaiti" charset="-122"/>
                <a:ea typeface="STKaiti" charset="-122"/>
                <a:cs typeface="STKaiti" charset="-122"/>
              </a:rPr>
              <a:t>重复了上述实验，并证明反应过程中所产生的中性射线是由一种质量和质子差不多的中性粒子组成的，他把这种中性粒子称为中子(</a:t>
            </a:r>
            <a:r>
              <a:rPr lang="en-US" altLang="zh-CN" sz="2400" dirty="0">
                <a:solidFill>
                  <a:srgbClr val="000000"/>
                </a:solidFill>
                <a:latin typeface="STKaiti" charset="-122"/>
                <a:ea typeface="STKaiti" charset="-122"/>
                <a:cs typeface="STKaiti" charset="-122"/>
              </a:rPr>
              <a:t>neutron)。</a:t>
            </a:r>
            <a:r>
              <a:rPr lang="zh-CN" altLang="en-US" sz="2400" dirty="0">
                <a:solidFill>
                  <a:srgbClr val="000000"/>
                </a:solidFill>
                <a:latin typeface="STKaiti" charset="-122"/>
                <a:ea typeface="STKaiti" charset="-122"/>
                <a:cs typeface="STKaiti" charset="-122"/>
              </a:rPr>
              <a:t>查德威克因此被授予1935年</a:t>
            </a:r>
            <a:r>
              <a:rPr lang="en-US" altLang="zh-CN" sz="2400" dirty="0">
                <a:solidFill>
                  <a:srgbClr val="000000"/>
                </a:solidFill>
                <a:latin typeface="STKaiti" charset="-122"/>
                <a:ea typeface="STKaiti" charset="-122"/>
                <a:cs typeface="STKaiti" charset="-122"/>
              </a:rPr>
              <a:t>Nobel</a:t>
            </a:r>
            <a:r>
              <a:rPr lang="zh-CN" altLang="en-US" sz="2400" dirty="0">
                <a:solidFill>
                  <a:srgbClr val="000000"/>
                </a:solidFill>
                <a:latin typeface="STKaiti" charset="-122"/>
                <a:ea typeface="STKaiti" charset="-122"/>
                <a:cs typeface="STKaiti" charset="-122"/>
              </a:rPr>
              <a:t>物理奖。</a:t>
            </a:r>
          </a:p>
        </p:txBody>
      </p:sp>
      <p:pic>
        <p:nvPicPr>
          <p:cNvPr id="100357" name="Picture 5" descr="Chadwik"/>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76456" y="1205424"/>
            <a:ext cx="1696641" cy="2400300"/>
          </a:xfrm>
          <a:prstGeom prst="rect">
            <a:avLst/>
          </a:prstGeom>
          <a:noFill/>
          <a:extLst>
            <a:ext uri="{909E8E84-426E-40dd-AFC4-6F175D3DCCD1}">
              <a14:hiddenFill xmlns:a14="http://schemas.microsoft.com/office/drawing/2010/main" xmlns="">
                <a:solidFill>
                  <a:srgbClr val="FFFFFF"/>
                </a:solidFill>
              </a14:hiddenFill>
            </a:ext>
          </a:extLst>
        </p:spPr>
      </p:pic>
      <p:sp>
        <p:nvSpPr>
          <p:cNvPr id="100358" name="Text Box 6"/>
          <p:cNvSpPr txBox="1">
            <a:spLocks noChangeArrowheads="1"/>
          </p:cNvSpPr>
          <p:nvPr/>
        </p:nvSpPr>
        <p:spPr bwMode="auto">
          <a:xfrm>
            <a:off x="765897" y="3635882"/>
            <a:ext cx="186349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zh-CN" sz="1800" dirty="0">
                <a:solidFill>
                  <a:srgbClr val="000000"/>
                </a:solidFill>
              </a:rPr>
              <a:t>J. Chadwick</a:t>
            </a:r>
            <a:endParaRPr lang="zh-CN" altLang="en-US" sz="1800" dirty="0">
              <a:solidFill>
                <a:srgbClr val="000000"/>
              </a:solidFill>
            </a:endParaRPr>
          </a:p>
        </p:txBody>
      </p:sp>
      <p:sp>
        <p:nvSpPr>
          <p:cNvPr id="5" name="文本框 4"/>
          <p:cNvSpPr txBox="1"/>
          <p:nvPr/>
        </p:nvSpPr>
        <p:spPr>
          <a:xfrm>
            <a:off x="1042381" y="4157455"/>
            <a:ext cx="2339102" cy="461665"/>
          </a:xfrm>
          <a:prstGeom prst="rect">
            <a:avLst/>
          </a:prstGeom>
          <a:noFill/>
        </p:spPr>
        <p:txBody>
          <a:bodyPr wrap="none" rtlCol="0">
            <a:spAutoFit/>
          </a:bodyPr>
          <a:lstStyle/>
          <a:p>
            <a:r>
              <a:rPr lang="zh-CN" altLang="en-US" sz="2400" dirty="0">
                <a:solidFill>
                  <a:schemeClr val="tx1"/>
                </a:solidFill>
                <a:latin typeface="STKaiti" charset="-122"/>
                <a:ea typeface="STKaiti" charset="-122"/>
                <a:cs typeface="STKaiti" charset="-122"/>
              </a:rPr>
              <a:t>中子的质量为：</a:t>
            </a:r>
          </a:p>
        </p:txBody>
      </p:sp>
      <p:graphicFrame>
        <p:nvGraphicFramePr>
          <p:cNvPr id="6" name="对象 5"/>
          <p:cNvGraphicFramePr>
            <a:graphicFrameLocks noChangeAspect="1"/>
          </p:cNvGraphicFramePr>
          <p:nvPr/>
        </p:nvGraphicFramePr>
        <p:xfrm>
          <a:off x="3516313" y="3906838"/>
          <a:ext cx="3795712" cy="525462"/>
        </p:xfrm>
        <a:graphic>
          <a:graphicData uri="http://schemas.openxmlformats.org/presentationml/2006/ole">
            <mc:AlternateContent xmlns:mc="http://schemas.openxmlformats.org/markup-compatibility/2006">
              <mc:Choice xmlns:v="urn:schemas-microsoft-com:vml" Requires="v">
                <p:oleObj name="Equation" r:id="rId3" imgW="1650960" imgH="228600" progId="Equation.DSMT4">
                  <p:embed/>
                </p:oleObj>
              </mc:Choice>
              <mc:Fallback>
                <p:oleObj name="Equation" r:id="rId3" imgW="1650960" imgH="228600" progId="Equation.DSMT4">
                  <p:embed/>
                  <p:pic>
                    <p:nvPicPr>
                      <p:cNvPr id="0" name=""/>
                      <p:cNvPicPr/>
                      <p:nvPr/>
                    </p:nvPicPr>
                    <p:blipFill>
                      <a:blip r:embed="rId4"/>
                      <a:stretch>
                        <a:fillRect/>
                      </a:stretch>
                    </p:blipFill>
                    <p:spPr>
                      <a:xfrm>
                        <a:off x="3516313" y="3906838"/>
                        <a:ext cx="3795712" cy="525462"/>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953944" y="4432735"/>
          <a:ext cx="3357563" cy="467915"/>
        </p:xfrm>
        <a:graphic>
          <a:graphicData uri="http://schemas.openxmlformats.org/presentationml/2006/ole">
            <mc:AlternateContent xmlns:mc="http://schemas.openxmlformats.org/markup-compatibility/2006">
              <mc:Choice xmlns:v="urn:schemas-microsoft-com:vml" Requires="v">
                <p:oleObj name="Equation" r:id="rId5" imgW="1460160" imgH="203040" progId="Equation.DSMT4">
                  <p:embed/>
                </p:oleObj>
              </mc:Choice>
              <mc:Fallback>
                <p:oleObj name="Equation" r:id="rId5" imgW="1460160" imgH="203040" progId="Equation.DSMT4">
                  <p:embed/>
                  <p:pic>
                    <p:nvPicPr>
                      <p:cNvPr id="0" name=""/>
                      <p:cNvPicPr/>
                      <p:nvPr/>
                    </p:nvPicPr>
                    <p:blipFill>
                      <a:blip r:embed="rId6"/>
                      <a:stretch>
                        <a:fillRect/>
                      </a:stretch>
                    </p:blipFill>
                    <p:spPr>
                      <a:xfrm>
                        <a:off x="3953944" y="4432735"/>
                        <a:ext cx="3357563" cy="467915"/>
                      </a:xfrm>
                      <a:prstGeom prst="rect">
                        <a:avLst/>
                      </a:prstGeom>
                    </p:spPr>
                  </p:pic>
                </p:oleObj>
              </mc:Fallback>
            </mc:AlternateContent>
          </a:graphicData>
        </a:graphic>
      </p:graphicFrame>
      <p:sp>
        <p:nvSpPr>
          <p:cNvPr id="2" name="文本框 1"/>
          <p:cNvSpPr txBox="1"/>
          <p:nvPr/>
        </p:nvSpPr>
        <p:spPr>
          <a:xfrm>
            <a:off x="1042381" y="4795248"/>
            <a:ext cx="3414717" cy="461665"/>
          </a:xfrm>
          <a:prstGeom prst="rect">
            <a:avLst/>
          </a:prstGeom>
          <a:noFill/>
        </p:spPr>
        <p:txBody>
          <a:bodyPr wrap="none" rtlCol="0">
            <a:spAutoFit/>
          </a:bodyPr>
          <a:lstStyle/>
          <a:p>
            <a:r>
              <a:rPr lang="zh-CN" altLang="en-US" sz="2400" dirty="0">
                <a:solidFill>
                  <a:srgbClr val="FF0000"/>
                </a:solidFill>
                <a:latin typeface="STKaiti" charset="-122"/>
                <a:ea typeface="STKaiti" charset="-122"/>
                <a:cs typeface="STKaiti" charset="-122"/>
              </a:rPr>
              <a:t>比质子重：</a:t>
            </a:r>
            <a:r>
              <a:rPr lang="en-US" altLang="zh-CN" sz="2400" dirty="0">
                <a:solidFill>
                  <a:srgbClr val="FF0000"/>
                </a:solidFill>
                <a:latin typeface="STKaiti" charset="-122"/>
                <a:ea typeface="STKaiti" charset="-122"/>
                <a:cs typeface="STKaiti" charset="-122"/>
              </a:rPr>
              <a:t>1.293333MeV</a:t>
            </a:r>
            <a:endParaRPr lang="zh-CN" altLang="en-US" sz="2400" dirty="0">
              <a:solidFill>
                <a:srgbClr val="FF0000"/>
              </a:solidFill>
              <a:latin typeface="STKaiti" charset="-122"/>
              <a:ea typeface="STKaiti" charset="-122"/>
              <a:cs typeface="STKaiti" charset="-122"/>
            </a:endParaRPr>
          </a:p>
        </p:txBody>
      </p:sp>
      <p:sp>
        <p:nvSpPr>
          <p:cNvPr id="3" name="文本框 2"/>
          <p:cNvSpPr txBox="1"/>
          <p:nvPr/>
        </p:nvSpPr>
        <p:spPr>
          <a:xfrm>
            <a:off x="1042381" y="5263163"/>
            <a:ext cx="7263527" cy="461665"/>
          </a:xfrm>
          <a:prstGeom prst="rect">
            <a:avLst/>
          </a:prstGeom>
          <a:noFill/>
        </p:spPr>
        <p:txBody>
          <a:bodyPr wrap="none" rtlCol="0">
            <a:spAutoFit/>
          </a:bodyPr>
          <a:lstStyle/>
          <a:p>
            <a:r>
              <a:rPr lang="zh-CN" altLang="en-US" sz="2400" dirty="0">
                <a:solidFill>
                  <a:srgbClr val="0000FF"/>
                </a:solidFill>
                <a:latin typeface="STKaiti" charset="-122"/>
                <a:ea typeface="STKaiti" charset="-122"/>
                <a:cs typeface="STKaiti" charset="-122"/>
              </a:rPr>
              <a:t>中子发现之后，海森堡提出原子核由质子和中子组成</a:t>
            </a:r>
          </a:p>
        </p:txBody>
      </p:sp>
      <p:sp>
        <p:nvSpPr>
          <p:cNvPr id="8" name="Title 7"/>
          <p:cNvSpPr>
            <a:spLocks noGrp="1"/>
          </p:cNvSpPr>
          <p:nvPr>
            <p:ph type="title"/>
          </p:nvPr>
        </p:nvSpPr>
        <p:spPr/>
        <p:txBody>
          <a:bodyPr/>
          <a:lstStyle/>
          <a:p>
            <a:r>
              <a:rPr lang="zh-CN" altLang="en-US" dirty="0">
                <a:solidFill>
                  <a:srgbClr val="000000"/>
                </a:solidFill>
                <a:latin typeface="STKaiti" charset="-122"/>
                <a:ea typeface="STKaiti" charset="-122"/>
                <a:cs typeface="STKaiti" charset="-122"/>
              </a:rPr>
              <a:t>查德威克的发现</a:t>
            </a:r>
            <a:endParaRPr lang="en-US" dirty="0"/>
          </a:p>
        </p:txBody>
      </p:sp>
      <p:sp>
        <p:nvSpPr>
          <p:cNvPr id="4" name="幻灯片编号占位符 3"/>
          <p:cNvSpPr>
            <a:spLocks noGrp="1"/>
          </p:cNvSpPr>
          <p:nvPr>
            <p:ph type="sldNum" sz="quarter" idx="12"/>
          </p:nvPr>
        </p:nvSpPr>
        <p:spPr>
          <a:prstGeom prst="rect">
            <a:avLst/>
          </a:prstGeom>
        </p:spPr>
        <p:txBody>
          <a:bodyPr/>
          <a:lstStyle/>
          <a:p>
            <a:fld id="{7B30F255-56BD-414A-9F6A-5F42497E43FA}" type="slidenum">
              <a:rPr lang="zh-CN" altLang="en-US" smtClean="0"/>
              <a:t>12</a:t>
            </a:fld>
            <a:endParaRPr lang="zh-CN" altLang="en-US"/>
          </a:p>
        </p:txBody>
      </p:sp>
      <p:sp>
        <p:nvSpPr>
          <p:cNvPr id="9" name="页脚占位符 8">
            <a:extLst>
              <a:ext uri="{FF2B5EF4-FFF2-40B4-BE49-F238E27FC236}">
                <a16:creationId xmlns:a16="http://schemas.microsoft.com/office/drawing/2014/main" id="{7DF6EA3D-A15B-B342-8686-6FC177A46907}"/>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859930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3200" y="1032887"/>
            <a:ext cx="3993401" cy="600164"/>
          </a:xfrm>
          <a:prstGeom prst="rect">
            <a:avLst/>
          </a:prstGeom>
          <a:noFill/>
        </p:spPr>
        <p:txBody>
          <a:bodyPr wrap="none" rtlCol="0">
            <a:spAutoFit/>
          </a:bodyPr>
          <a:lstStyle/>
          <a:p>
            <a:r>
              <a:rPr lang="zh-CN" altLang="en-US" sz="3300" dirty="0">
                <a:solidFill>
                  <a:schemeClr val="tx1"/>
                </a:solidFill>
                <a:latin typeface="STKaiti" charset="-122"/>
                <a:ea typeface="STKaiti" charset="-122"/>
                <a:cs typeface="STKaiti" charset="-122"/>
              </a:rPr>
              <a:t>核子：同位旋多重态</a:t>
            </a:r>
          </a:p>
        </p:txBody>
      </p:sp>
      <p:pic>
        <p:nvPicPr>
          <p:cNvPr id="3" name="图片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484068" y="1716421"/>
            <a:ext cx="1785938" cy="178593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38880" y="1716421"/>
            <a:ext cx="1785938" cy="1785938"/>
          </a:xfrm>
          <a:prstGeom prst="rect">
            <a:avLst/>
          </a:prstGeom>
        </p:spPr>
      </p:pic>
      <p:sp>
        <p:nvSpPr>
          <p:cNvPr id="5" name="文本框 4"/>
          <p:cNvSpPr txBox="1"/>
          <p:nvPr/>
        </p:nvSpPr>
        <p:spPr>
          <a:xfrm>
            <a:off x="1262876" y="1716422"/>
            <a:ext cx="510076" cy="461665"/>
          </a:xfrm>
          <a:prstGeom prst="rect">
            <a:avLst/>
          </a:prstGeom>
          <a:noFill/>
        </p:spPr>
        <p:txBody>
          <a:bodyPr wrap="none" rtlCol="0">
            <a:spAutoFit/>
          </a:bodyPr>
          <a:lstStyle/>
          <a:p>
            <a:r>
              <a:rPr lang="en-US" altLang="zh-CN" sz="2400" i="1" dirty="0">
                <a:solidFill>
                  <a:schemeClr val="tx1"/>
                </a:solidFill>
              </a:rPr>
              <a:t>p</a:t>
            </a:r>
            <a:r>
              <a:rPr lang="en-US" altLang="zh-CN" sz="2400" baseline="30000" dirty="0">
                <a:solidFill>
                  <a:schemeClr val="tx1"/>
                </a:solidFill>
              </a:rPr>
              <a:t>+</a:t>
            </a:r>
            <a:endParaRPr lang="zh-CN" altLang="en-US" sz="2400" baseline="30000" dirty="0">
              <a:solidFill>
                <a:schemeClr val="tx1"/>
              </a:solidFill>
            </a:endParaRPr>
          </a:p>
        </p:txBody>
      </p:sp>
      <p:sp>
        <p:nvSpPr>
          <p:cNvPr id="6" name="文本框 5"/>
          <p:cNvSpPr txBox="1"/>
          <p:nvPr/>
        </p:nvSpPr>
        <p:spPr>
          <a:xfrm>
            <a:off x="4900569" y="1716421"/>
            <a:ext cx="372218" cy="461665"/>
          </a:xfrm>
          <a:prstGeom prst="rect">
            <a:avLst/>
          </a:prstGeom>
          <a:noFill/>
        </p:spPr>
        <p:txBody>
          <a:bodyPr wrap="none" rtlCol="0">
            <a:spAutoFit/>
          </a:bodyPr>
          <a:lstStyle/>
          <a:p>
            <a:r>
              <a:rPr lang="en-US" altLang="zh-CN" sz="2400" i="1" dirty="0">
                <a:solidFill>
                  <a:schemeClr val="tx1"/>
                </a:solidFill>
              </a:rPr>
              <a:t>n</a:t>
            </a:r>
            <a:endParaRPr lang="zh-CN" altLang="en-US" sz="2400" i="1" dirty="0">
              <a:solidFill>
                <a:schemeClr val="tx1"/>
              </a:solidFill>
            </a:endParaRPr>
          </a:p>
        </p:txBody>
      </p:sp>
      <p:sp>
        <p:nvSpPr>
          <p:cNvPr id="8" name="文本框 7"/>
          <p:cNvSpPr txBox="1"/>
          <p:nvPr/>
        </p:nvSpPr>
        <p:spPr>
          <a:xfrm>
            <a:off x="757854" y="3550270"/>
            <a:ext cx="6070893" cy="507831"/>
          </a:xfrm>
          <a:prstGeom prst="rect">
            <a:avLst/>
          </a:prstGeom>
          <a:noFill/>
        </p:spPr>
        <p:txBody>
          <a:bodyPr wrap="none" rtlCol="0">
            <a:spAutoFit/>
          </a:bodyPr>
          <a:lstStyle/>
          <a:p>
            <a:r>
              <a:rPr lang="zh-CN" altLang="en-US" sz="2700" dirty="0">
                <a:solidFill>
                  <a:schemeClr val="tx1"/>
                </a:solidFill>
                <a:latin typeface="STKaiti" charset="-122"/>
                <a:ea typeface="STKaiti" charset="-122"/>
                <a:cs typeface="STKaiti" charset="-122"/>
              </a:rPr>
              <a:t>质子和中子在强作用下具有相同的性质</a:t>
            </a:r>
          </a:p>
        </p:txBody>
      </p:sp>
      <p:sp>
        <p:nvSpPr>
          <p:cNvPr id="9" name="文本框 8"/>
          <p:cNvSpPr txBox="1"/>
          <p:nvPr/>
        </p:nvSpPr>
        <p:spPr>
          <a:xfrm>
            <a:off x="757854" y="4099656"/>
            <a:ext cx="8032968" cy="507831"/>
          </a:xfrm>
          <a:prstGeom prst="rect">
            <a:avLst/>
          </a:prstGeom>
          <a:noFill/>
        </p:spPr>
        <p:txBody>
          <a:bodyPr wrap="none" rtlCol="0">
            <a:spAutoFit/>
          </a:bodyPr>
          <a:lstStyle/>
          <a:p>
            <a:r>
              <a:rPr lang="zh-CN" altLang="en-US" sz="2700" dirty="0">
                <a:solidFill>
                  <a:schemeClr val="tx1"/>
                </a:solidFill>
                <a:latin typeface="STKaiti" charset="-122"/>
                <a:ea typeface="STKaiti" charset="-122"/>
                <a:cs typeface="STKaiti" charset="-122"/>
              </a:rPr>
              <a:t>同位旋的双重态（</a:t>
            </a:r>
            <a:r>
              <a:rPr lang="en-US" altLang="zh-CN" sz="2700" dirty="0">
                <a:solidFill>
                  <a:schemeClr val="tx1"/>
                </a:solidFill>
                <a:latin typeface="STKaiti" charset="-122"/>
                <a:ea typeface="STKaiti" charset="-122"/>
                <a:cs typeface="STKaiti" charset="-122"/>
              </a:rPr>
              <a:t>~</a:t>
            </a:r>
            <a:r>
              <a:rPr lang="zh-CN" altLang="en-US" sz="2700" dirty="0">
                <a:solidFill>
                  <a:schemeClr val="tx1"/>
                </a:solidFill>
                <a:latin typeface="STKaiti" charset="-122"/>
                <a:ea typeface="STKaiti" charset="-122"/>
                <a:cs typeface="STKaiti" charset="-122"/>
              </a:rPr>
              <a:t>类似自旋，是核子的两个状态）</a:t>
            </a:r>
          </a:p>
        </p:txBody>
      </p:sp>
      <p:graphicFrame>
        <p:nvGraphicFramePr>
          <p:cNvPr id="11" name="对象 10"/>
          <p:cNvGraphicFramePr>
            <a:graphicFrameLocks noChangeAspect="1"/>
          </p:cNvGraphicFramePr>
          <p:nvPr>
            <p:extLst>
              <p:ext uri="{D42A27DB-BD31-4B8C-83A1-F6EECF244321}">
                <p14:modId xmlns:p14="http://schemas.microsoft.com/office/powerpoint/2010/main" val="1858920867"/>
              </p:ext>
            </p:extLst>
          </p:nvPr>
        </p:nvGraphicFramePr>
        <p:xfrm>
          <a:off x="3194204" y="1878816"/>
          <a:ext cx="989811" cy="1461149"/>
        </p:xfrm>
        <a:graphic>
          <a:graphicData uri="http://schemas.openxmlformats.org/presentationml/2006/ole">
            <mc:AlternateContent xmlns:mc="http://schemas.openxmlformats.org/markup-compatibility/2006">
              <mc:Choice xmlns:v="urn:schemas-microsoft-com:vml" Requires="v">
                <p:oleObj name="Equation" r:id="rId4" imgW="533160" imgH="787320" progId="Equation.DSMT4">
                  <p:embed/>
                </p:oleObj>
              </mc:Choice>
              <mc:Fallback>
                <p:oleObj name="Equation" r:id="rId4" imgW="533160" imgH="787320" progId="Equation.DSMT4">
                  <p:embed/>
                  <p:pic>
                    <p:nvPicPr>
                      <p:cNvPr id="0" name=""/>
                      <p:cNvPicPr/>
                      <p:nvPr/>
                    </p:nvPicPr>
                    <p:blipFill>
                      <a:blip r:embed="rId5"/>
                      <a:stretch>
                        <a:fillRect/>
                      </a:stretch>
                    </p:blipFill>
                    <p:spPr>
                      <a:xfrm>
                        <a:off x="3194204" y="1878816"/>
                        <a:ext cx="989811" cy="1461149"/>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90915113"/>
              </p:ext>
            </p:extLst>
          </p:nvPr>
        </p:nvGraphicFramePr>
        <p:xfrm>
          <a:off x="6843615" y="1891643"/>
          <a:ext cx="989811" cy="1461149"/>
        </p:xfrm>
        <a:graphic>
          <a:graphicData uri="http://schemas.openxmlformats.org/presentationml/2006/ole">
            <mc:AlternateContent xmlns:mc="http://schemas.openxmlformats.org/markup-compatibility/2006">
              <mc:Choice xmlns:v="urn:schemas-microsoft-com:vml" Requires="v">
                <p:oleObj name="Equation" r:id="rId6" imgW="533160" imgH="787320" progId="Equation.DSMT4">
                  <p:embed/>
                </p:oleObj>
              </mc:Choice>
              <mc:Fallback>
                <p:oleObj name="Equation" r:id="rId6" imgW="533160" imgH="787320" progId="Equation.DSMT4">
                  <p:embed/>
                  <p:pic>
                    <p:nvPicPr>
                      <p:cNvPr id="0" name=""/>
                      <p:cNvPicPr/>
                      <p:nvPr/>
                    </p:nvPicPr>
                    <p:blipFill>
                      <a:blip r:embed="rId7"/>
                      <a:stretch>
                        <a:fillRect/>
                      </a:stretch>
                    </p:blipFill>
                    <p:spPr>
                      <a:xfrm>
                        <a:off x="6843615" y="1891643"/>
                        <a:ext cx="989811" cy="1461149"/>
                      </a:xfrm>
                      <a:prstGeom prst="rect">
                        <a:avLst/>
                      </a:prstGeom>
                    </p:spPr>
                  </p:pic>
                </p:oleObj>
              </mc:Fallback>
            </mc:AlternateContent>
          </a:graphicData>
        </a:graphic>
      </p:graphicFrame>
      <p:sp>
        <p:nvSpPr>
          <p:cNvPr id="13" name="文本框 12"/>
          <p:cNvSpPr txBox="1"/>
          <p:nvPr/>
        </p:nvSpPr>
        <p:spPr>
          <a:xfrm>
            <a:off x="714120" y="4655252"/>
            <a:ext cx="8379217" cy="507831"/>
          </a:xfrm>
          <a:prstGeom prst="rect">
            <a:avLst/>
          </a:prstGeom>
          <a:noFill/>
        </p:spPr>
        <p:txBody>
          <a:bodyPr wrap="none" rtlCol="0">
            <a:spAutoFit/>
          </a:bodyPr>
          <a:lstStyle/>
          <a:p>
            <a:r>
              <a:rPr lang="zh-CN" altLang="en-US" sz="2700" dirty="0">
                <a:solidFill>
                  <a:schemeClr val="tx1"/>
                </a:solidFill>
                <a:latin typeface="STKaiti" charset="-122"/>
                <a:ea typeface="STKaiti" charset="-122"/>
                <a:cs typeface="STKaiti" charset="-122"/>
              </a:rPr>
              <a:t>自由的中子可以通过弱作用衰变到质子（</a:t>
            </a:r>
            <a:r>
              <a:rPr lang="en-US" altLang="zh-CN" sz="2700" dirty="0">
                <a:solidFill>
                  <a:schemeClr val="tx1"/>
                </a:solidFill>
                <a:latin typeface="STKaiti" charset="-122"/>
                <a:ea typeface="STKaiti" charset="-122"/>
                <a:cs typeface="STKaiti" charset="-122"/>
              </a:rPr>
              <a:t>~</a:t>
            </a:r>
            <a:r>
              <a:rPr lang="zh-CN" altLang="en-US" sz="2700" dirty="0">
                <a:solidFill>
                  <a:schemeClr val="tx1"/>
                </a:solidFill>
                <a:latin typeface="STKaiti" charset="-122"/>
                <a:ea typeface="STKaiti" charset="-122"/>
                <a:cs typeface="STKaiti" charset="-122"/>
              </a:rPr>
              <a:t>自发辐射）</a:t>
            </a:r>
          </a:p>
        </p:txBody>
      </p:sp>
      <p:graphicFrame>
        <p:nvGraphicFramePr>
          <p:cNvPr id="14" name="对象 13"/>
          <p:cNvGraphicFramePr>
            <a:graphicFrameLocks noChangeAspect="1"/>
          </p:cNvGraphicFramePr>
          <p:nvPr>
            <p:extLst>
              <p:ext uri="{D42A27DB-BD31-4B8C-83A1-F6EECF244321}">
                <p14:modId xmlns:p14="http://schemas.microsoft.com/office/powerpoint/2010/main" val="383018550"/>
              </p:ext>
            </p:extLst>
          </p:nvPr>
        </p:nvGraphicFramePr>
        <p:xfrm>
          <a:off x="1343037" y="5133895"/>
          <a:ext cx="2528353" cy="578780"/>
        </p:xfrm>
        <a:graphic>
          <a:graphicData uri="http://schemas.openxmlformats.org/presentationml/2006/ole">
            <mc:AlternateContent xmlns:mc="http://schemas.openxmlformats.org/markup-compatibility/2006">
              <mc:Choice xmlns:v="urn:schemas-microsoft-com:vml" Requires="v">
                <p:oleObj name="Equation" r:id="rId8" imgW="1054080" imgH="241200" progId="Equation.DSMT4">
                  <p:embed/>
                </p:oleObj>
              </mc:Choice>
              <mc:Fallback>
                <p:oleObj name="Equation" r:id="rId8" imgW="1054080" imgH="241200" progId="Equation.DSMT4">
                  <p:embed/>
                  <p:pic>
                    <p:nvPicPr>
                      <p:cNvPr id="0" name=""/>
                      <p:cNvPicPr/>
                      <p:nvPr/>
                    </p:nvPicPr>
                    <p:blipFill>
                      <a:blip r:embed="rId9"/>
                      <a:stretch>
                        <a:fillRect/>
                      </a:stretch>
                    </p:blipFill>
                    <p:spPr>
                      <a:xfrm>
                        <a:off x="1343037" y="5133895"/>
                        <a:ext cx="2528353" cy="578780"/>
                      </a:xfrm>
                      <a:prstGeom prst="rect">
                        <a:avLst/>
                      </a:prstGeom>
                    </p:spPr>
                  </p:pic>
                </p:oleObj>
              </mc:Fallback>
            </mc:AlternateContent>
          </a:graphicData>
        </a:graphic>
      </p:graphicFrame>
      <p:sp>
        <p:nvSpPr>
          <p:cNvPr id="10" name="文本框 9"/>
          <p:cNvSpPr txBox="1"/>
          <p:nvPr/>
        </p:nvSpPr>
        <p:spPr>
          <a:xfrm>
            <a:off x="4500306" y="5210848"/>
            <a:ext cx="2933816" cy="507831"/>
          </a:xfrm>
          <a:prstGeom prst="rect">
            <a:avLst/>
          </a:prstGeom>
          <a:noFill/>
        </p:spPr>
        <p:txBody>
          <a:bodyPr wrap="none" rtlCol="0">
            <a:spAutoFit/>
          </a:bodyPr>
          <a:lstStyle/>
          <a:p>
            <a:r>
              <a:rPr lang="zh-CN" altLang="en-US" sz="2700" dirty="0">
                <a:solidFill>
                  <a:schemeClr val="tx1"/>
                </a:solidFill>
                <a:latin typeface="STKaiti" charset="-122"/>
                <a:ea typeface="STKaiti" charset="-122"/>
                <a:cs typeface="STKaiti" charset="-122"/>
              </a:rPr>
              <a:t>寿命：</a:t>
            </a:r>
            <a:r>
              <a:rPr lang="en-US" altLang="zh-CN" sz="2700" dirty="0">
                <a:solidFill>
                  <a:schemeClr val="tx1"/>
                </a:solidFill>
                <a:latin typeface="STKaiti" charset="-122"/>
                <a:ea typeface="STKaiti" charset="-122"/>
                <a:cs typeface="STKaiti" charset="-122"/>
              </a:rPr>
              <a:t>881.5(15) </a:t>
            </a:r>
            <a:r>
              <a:rPr lang="zh-CN" altLang="en-US" sz="2700" dirty="0">
                <a:solidFill>
                  <a:schemeClr val="tx1"/>
                </a:solidFill>
                <a:latin typeface="STKaiti" charset="-122"/>
                <a:ea typeface="STKaiti" charset="-122"/>
                <a:cs typeface="STKaiti" charset="-122"/>
              </a:rPr>
              <a:t>秒</a:t>
            </a:r>
            <a:endParaRPr lang="en-US" altLang="zh-CN" sz="2700" dirty="0">
              <a:solidFill>
                <a:schemeClr val="tx1"/>
              </a:solidFill>
              <a:latin typeface="STKaiti" charset="-122"/>
              <a:ea typeface="STKaiti" charset="-122"/>
              <a:cs typeface="STKaiti" charset="-122"/>
            </a:endParaRPr>
          </a:p>
        </p:txBody>
      </p:sp>
      <p:sp>
        <p:nvSpPr>
          <p:cNvPr id="15" name="Title 14"/>
          <p:cNvSpPr>
            <a:spLocks noGrp="1"/>
          </p:cNvSpPr>
          <p:nvPr>
            <p:ph type="title"/>
          </p:nvPr>
        </p:nvSpPr>
        <p:spPr/>
        <p:txBody>
          <a:bodyPr/>
          <a:lstStyle/>
          <a:p>
            <a:r>
              <a:rPr lang="zh-CN" altLang="en-US" dirty="0"/>
              <a:t>核子的性质</a:t>
            </a:r>
            <a:endParaRPr lang="en-US" dirty="0"/>
          </a:p>
        </p:txBody>
      </p:sp>
      <p:sp>
        <p:nvSpPr>
          <p:cNvPr id="7" name="幻灯片编号占位符 6"/>
          <p:cNvSpPr>
            <a:spLocks noGrp="1"/>
          </p:cNvSpPr>
          <p:nvPr>
            <p:ph type="sldNum" sz="quarter" idx="12"/>
          </p:nvPr>
        </p:nvSpPr>
        <p:spPr>
          <a:prstGeom prst="rect">
            <a:avLst/>
          </a:prstGeom>
        </p:spPr>
        <p:txBody>
          <a:bodyPr/>
          <a:lstStyle/>
          <a:p>
            <a:fld id="{7B30F255-56BD-414A-9F6A-5F42497E43FA}" type="slidenum">
              <a:rPr lang="zh-CN" altLang="en-US" smtClean="0"/>
              <a:t>13</a:t>
            </a:fld>
            <a:endParaRPr lang="zh-CN" altLang="en-US"/>
          </a:p>
        </p:txBody>
      </p:sp>
      <p:sp>
        <p:nvSpPr>
          <p:cNvPr id="16" name="页脚占位符 15">
            <a:extLst>
              <a:ext uri="{FF2B5EF4-FFF2-40B4-BE49-F238E27FC236}">
                <a16:creationId xmlns:a16="http://schemas.microsoft.com/office/drawing/2014/main" id="{502F271E-2441-E64E-B1D2-D5539B3DDE00}"/>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08762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核反应堆的发明</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14</a:t>
            </a:fld>
            <a:endParaRPr lang="en-US" altLang="zh-CN" dirty="0"/>
          </a:p>
        </p:txBody>
      </p:sp>
      <p:sp>
        <p:nvSpPr>
          <p:cNvPr id="5" name="Rectangle 10"/>
          <p:cNvSpPr>
            <a:spLocks noChangeArrowheads="1"/>
          </p:cNvSpPr>
          <p:nvPr/>
        </p:nvSpPr>
        <p:spPr bwMode="auto">
          <a:xfrm>
            <a:off x="457200" y="1947753"/>
            <a:ext cx="5029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费米（</a:t>
            </a:r>
            <a:r>
              <a:rPr lang="en-US" altLang="zh-CN" sz="2800" dirty="0" err="1">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E.Fermi</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r>
              <a:rPr lang="zh-CN"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意大利物理学家</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(1901-1954)</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1938</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年获得诺贝尔奖（认证了由中子轰击所产生的新的放射性元素，以及他在这一研究中发现由慢中子引起的反应。）。发明了</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热中子链式反应堆</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p:txBody>
      </p:sp>
      <p:pic>
        <p:nvPicPr>
          <p:cNvPr id="6" name="Picture 16" descr="费米"/>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5838" y="1524000"/>
            <a:ext cx="2803525" cy="395605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865959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一些相关历史</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15</a:t>
            </a:fld>
            <a:endParaRPr lang="en-US" altLang="zh-CN" dirty="0"/>
          </a:p>
        </p:txBody>
      </p:sp>
      <p:sp>
        <p:nvSpPr>
          <p:cNvPr id="3" name="内容占位符 2"/>
          <p:cNvSpPr>
            <a:spLocks noGrp="1"/>
          </p:cNvSpPr>
          <p:nvPr>
            <p:ph idx="4294967295"/>
          </p:nvPr>
        </p:nvSpPr>
        <p:spPr>
          <a:xfrm>
            <a:off x="457200" y="1981200"/>
            <a:ext cx="7952163" cy="2411455"/>
          </a:xfrm>
        </p:spPr>
        <p:txBody>
          <a:bodyPr>
            <a:normAutofit fontScale="85000" lnSpcReduction="10000"/>
          </a:bodyPr>
          <a:lstStyle/>
          <a:p>
            <a:r>
              <a:rPr lang="en-US" altLang="zh-CN" sz="2400" dirty="0">
                <a:highlight>
                  <a:srgbClr val="FFFF00"/>
                </a:highlight>
              </a:rPr>
              <a:t>1939</a:t>
            </a:r>
            <a:r>
              <a:rPr lang="zh-CN" altLang="en-US" sz="2400" dirty="0"/>
              <a:t>：</a:t>
            </a:r>
            <a:r>
              <a:rPr lang="en-US" altLang="zh-CN" sz="2400" dirty="0" err="1"/>
              <a:t>O.Hahn</a:t>
            </a:r>
            <a:r>
              <a:rPr lang="zh-CN" altLang="en-US" sz="2400" dirty="0"/>
              <a:t>和</a:t>
            </a:r>
            <a:r>
              <a:rPr lang="en-US" altLang="zh-CN" sz="2400" dirty="0"/>
              <a:t>F.</a:t>
            </a:r>
            <a:r>
              <a:rPr lang="zh-CN" altLang="en-US" sz="2400" dirty="0"/>
              <a:t> </a:t>
            </a:r>
            <a:r>
              <a:rPr lang="en-US" altLang="zh-CN" sz="2400" dirty="0" err="1"/>
              <a:t>Strassmann</a:t>
            </a:r>
            <a:r>
              <a:rPr lang="zh-CN" altLang="en-US" sz="2400" dirty="0"/>
              <a:t>等人发现重核裂变；</a:t>
            </a:r>
          </a:p>
          <a:p>
            <a:r>
              <a:rPr lang="en-US" altLang="zh-CN" sz="2400" dirty="0"/>
              <a:t>1939</a:t>
            </a:r>
            <a:r>
              <a:rPr lang="zh-CN" altLang="en-US" sz="2400" dirty="0"/>
              <a:t>：</a:t>
            </a:r>
            <a:r>
              <a:rPr lang="en-US" altLang="zh-CN" sz="2400" dirty="0" err="1"/>
              <a:t>N.Bohr</a:t>
            </a:r>
            <a:r>
              <a:rPr lang="zh-CN" altLang="en-US" sz="2400" dirty="0"/>
              <a:t>等提出液滴模型</a:t>
            </a:r>
            <a:r>
              <a:rPr lang="en-US" altLang="zh-CN" sz="2400" dirty="0"/>
              <a:t>;</a:t>
            </a:r>
          </a:p>
          <a:p>
            <a:r>
              <a:rPr lang="en-US" altLang="zh-CN" sz="2400" dirty="0"/>
              <a:t>1942</a:t>
            </a:r>
            <a:r>
              <a:rPr lang="zh-CN" altLang="en-US" sz="2400" dirty="0"/>
              <a:t>：</a:t>
            </a:r>
            <a:r>
              <a:rPr lang="en-US" altLang="zh-CN" sz="2400" dirty="0" err="1"/>
              <a:t>E.Fermi</a:t>
            </a:r>
            <a:r>
              <a:rPr lang="zh-CN" altLang="en-US" sz="2400" dirty="0"/>
              <a:t>发明热中子链式反应堆；大规模利用原子能的开始</a:t>
            </a:r>
          </a:p>
          <a:p>
            <a:r>
              <a:rPr lang="en-US" altLang="zh-CN" sz="2400" b="1" dirty="0">
                <a:solidFill>
                  <a:srgbClr val="FF0000"/>
                </a:solidFill>
              </a:rPr>
              <a:t>1945</a:t>
            </a:r>
            <a:r>
              <a:rPr lang="zh-CN" altLang="en-US" sz="2400" b="1" dirty="0">
                <a:solidFill>
                  <a:srgbClr val="FF0000"/>
                </a:solidFill>
              </a:rPr>
              <a:t>：在</a:t>
            </a:r>
            <a:r>
              <a:rPr lang="zh-CN" altLang="en-US" sz="2400" dirty="0"/>
              <a:t>奥本海默</a:t>
            </a:r>
            <a:r>
              <a:rPr lang="en-US" altLang="zh-CN" sz="2400" dirty="0"/>
              <a:t>(</a:t>
            </a:r>
            <a:r>
              <a:rPr lang="zh-CN" altLang="en-US" sz="2400" dirty="0"/>
              <a:t>美</a:t>
            </a:r>
            <a:r>
              <a:rPr lang="en-US" altLang="zh-CN" sz="2400" dirty="0"/>
              <a:t>)</a:t>
            </a:r>
            <a:r>
              <a:rPr lang="zh-CN" altLang="en-US" sz="2400" dirty="0"/>
              <a:t>领导下</a:t>
            </a:r>
            <a:r>
              <a:rPr lang="en-US" altLang="zh-CN" sz="2400" dirty="0"/>
              <a:t>,</a:t>
            </a:r>
            <a:r>
              <a:rPr lang="zh-CN" altLang="en-US" sz="2400" dirty="0"/>
              <a:t>制成快中子链式反应爆炸装置</a:t>
            </a:r>
            <a:r>
              <a:rPr lang="en-US" altLang="zh-CN" sz="2400" dirty="0"/>
              <a:t>——</a:t>
            </a:r>
            <a:r>
              <a:rPr lang="zh-CN" altLang="en-US" sz="2400" dirty="0"/>
              <a:t>原子弹，并试爆成功（广岛）</a:t>
            </a:r>
          </a:p>
          <a:p>
            <a:r>
              <a:rPr lang="en-US" altLang="zh-CN" sz="2400" dirty="0"/>
              <a:t>1952</a:t>
            </a:r>
            <a:r>
              <a:rPr lang="zh-CN" altLang="en-US" sz="2400" dirty="0"/>
              <a:t>：在泰勒</a:t>
            </a:r>
            <a:r>
              <a:rPr lang="en-US" altLang="zh-CN" sz="2400" dirty="0"/>
              <a:t>(</a:t>
            </a:r>
            <a:r>
              <a:rPr lang="zh-CN" altLang="en-US" sz="2400" dirty="0"/>
              <a:t>美籍匈牙利人</a:t>
            </a:r>
            <a:r>
              <a:rPr lang="en-US" altLang="zh-CN" sz="2400" dirty="0"/>
              <a:t>)</a:t>
            </a:r>
            <a:r>
              <a:rPr lang="zh-CN" altLang="en-US" sz="2400" dirty="0"/>
              <a:t>领导下，实现轻元素的热核爆炸，氢弹试爆成功；</a:t>
            </a:r>
          </a:p>
          <a:p>
            <a:r>
              <a:rPr lang="en-US" altLang="zh-CN" sz="2400" dirty="0"/>
              <a:t>1954</a:t>
            </a:r>
            <a:r>
              <a:rPr lang="zh-CN" altLang="en-US" sz="2400" dirty="0"/>
              <a:t>：前苏联建成第一个核电站</a:t>
            </a:r>
            <a:r>
              <a:rPr lang="en-US" altLang="zh-CN" sz="2400" dirty="0"/>
              <a:t>.</a:t>
            </a:r>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68727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我国的一些相关历史</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16</a:t>
            </a:fld>
            <a:endParaRPr lang="en-US" altLang="zh-CN" dirty="0"/>
          </a:p>
        </p:txBody>
      </p:sp>
      <p:sp>
        <p:nvSpPr>
          <p:cNvPr id="5" name="Rectangle 6"/>
          <p:cNvSpPr>
            <a:spLocks noChangeArrowheads="1"/>
          </p:cNvSpPr>
          <p:nvPr/>
        </p:nvSpPr>
        <p:spPr bwMode="auto">
          <a:xfrm>
            <a:off x="457200" y="1202312"/>
            <a:ext cx="84963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1958</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：我国建成第一座重水型原子反应堆</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1964</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：我国第一颗原子弹试爆成功；</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1967</a:t>
            </a:r>
            <a:r>
              <a:rPr lang="zh-CN"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我国第一颗氢弹试爆成功；</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1969</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：我国首次成功地下核实验；</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1984</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：我国受控热核聚变实验装置顺利启动；</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1991</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：秦山核电站发电成功</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Picture 11" descr="12408619_2005061622034197369300.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67895" y="3713060"/>
            <a:ext cx="1959934" cy="19488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最早发现原子核一分为三的钱三强"/>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47800" y="3657600"/>
            <a:ext cx="2093060" cy="21952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3"/>
          <p:cNvSpPr>
            <a:spLocks noChangeArrowheads="1"/>
          </p:cNvSpPr>
          <p:nvPr/>
        </p:nvSpPr>
        <p:spPr bwMode="auto">
          <a:xfrm>
            <a:off x="687755" y="5852892"/>
            <a:ext cx="361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最早发现原子核一分为三的钱三强</a:t>
            </a:r>
          </a:p>
        </p:txBody>
      </p:sp>
      <p:sp>
        <p:nvSpPr>
          <p:cNvPr id="9" name="Text Box 14"/>
          <p:cNvSpPr txBox="1">
            <a:spLocks noChangeArrowheads="1"/>
          </p:cNvSpPr>
          <p:nvPr/>
        </p:nvSpPr>
        <p:spPr bwMode="auto">
          <a:xfrm>
            <a:off x="5867895" y="5819944"/>
            <a:ext cx="2133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r>
              <a:rPr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两弹元勋”邓稼先</a:t>
            </a:r>
          </a:p>
        </p:txBody>
      </p:sp>
      <p:sp>
        <p:nvSpPr>
          <p:cNvPr id="10" name="Footer Placeholder 9"/>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93916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原子核的组成和分类</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17</a:t>
            </a:fld>
            <a:endParaRPr lang="en-US" altLang="zh-CN" dirty="0"/>
          </a:p>
        </p:txBody>
      </p:sp>
      <p:graphicFrame>
        <p:nvGraphicFramePr>
          <p:cNvPr id="5" name="Object 12"/>
          <p:cNvGraphicFramePr>
            <a:graphicFrameLocks noChangeAspect="1"/>
          </p:cNvGraphicFramePr>
          <p:nvPr/>
        </p:nvGraphicFramePr>
        <p:xfrm>
          <a:off x="2251306" y="3616101"/>
          <a:ext cx="0" cy="0"/>
        </p:xfrm>
        <a:graphic>
          <a:graphicData uri="http://schemas.openxmlformats.org/presentationml/2006/ole">
            <mc:AlternateContent xmlns:mc="http://schemas.openxmlformats.org/markup-compatibility/2006">
              <mc:Choice xmlns:v="urn:schemas-microsoft-com:vml" Requires="v">
                <p:oleObj name="公式" r:id="rId2" imgW="253800" imgH="203040" progId="Equation.3">
                  <p:embed/>
                </p:oleObj>
              </mc:Choice>
              <mc:Fallback>
                <p:oleObj name="公式" r:id="rId2" imgW="25380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306" y="3616101"/>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6"/>
          <p:cNvSpPr>
            <a:spLocks noChangeArrowheads="1"/>
          </p:cNvSpPr>
          <p:nvPr/>
        </p:nvSpPr>
        <p:spPr bwMode="auto">
          <a:xfrm>
            <a:off x="497118" y="1099566"/>
            <a:ext cx="698500" cy="1800225"/>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a:spAutoFit/>
            <a:flatTx/>
          </a:bodyPr>
          <a:lstStyle/>
          <a:p>
            <a:pPr algn="ctr"/>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核的组份</a:t>
            </a:r>
          </a:p>
        </p:txBody>
      </p:sp>
      <p:sp>
        <p:nvSpPr>
          <p:cNvPr id="7" name="Rectangle 27"/>
          <p:cNvSpPr>
            <a:spLocks noChangeArrowheads="1"/>
          </p:cNvSpPr>
          <p:nvPr/>
        </p:nvSpPr>
        <p:spPr bwMode="auto">
          <a:xfrm>
            <a:off x="1335318" y="1099566"/>
            <a:ext cx="7427682" cy="461665"/>
          </a:xfrm>
          <a:prstGeom prst="rect">
            <a:avLst/>
          </a:prstGeom>
          <a:noFill/>
          <a:ln>
            <a:solidFill>
              <a:srgbClr val="0000FF"/>
            </a:solidFill>
          </a:ln>
          <a:effectLst/>
        </p:spPr>
        <p:txBody>
          <a:bodyPr wrap="square">
            <a:spAutoFit/>
          </a:bodyPr>
          <a:lstStyle/>
          <a:p>
            <a:pPr algn="l" fontAlgn="base"/>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原子核对原子性质起主要贡献的是核的质量和电荷。</a:t>
            </a:r>
          </a:p>
        </p:txBody>
      </p:sp>
      <p:sp>
        <p:nvSpPr>
          <p:cNvPr id="8" name="Rectangle 28"/>
          <p:cNvSpPr>
            <a:spLocks noChangeArrowheads="1"/>
          </p:cNvSpPr>
          <p:nvPr/>
        </p:nvSpPr>
        <p:spPr bwMode="auto">
          <a:xfrm>
            <a:off x="1335318" y="1678997"/>
            <a:ext cx="7427682" cy="830997"/>
          </a:xfrm>
          <a:prstGeom prst="rect">
            <a:avLst/>
          </a:prstGeom>
          <a:noFill/>
          <a:ln>
            <a:solidFill>
              <a:srgbClr val="0000FF"/>
            </a:solidFill>
          </a:ln>
          <a:effectLst/>
        </p:spPr>
        <p:txBody>
          <a:bodyPr wrap="square">
            <a:spAutoFit/>
          </a:bodyPr>
          <a:lstStyle/>
          <a:p>
            <a:pPr algn="l" fontAlgn="base"/>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元素的物理、化学性质或光谱特性主要与核外电子有关，而放射性现象则归因于原子核。</a:t>
            </a:r>
          </a:p>
        </p:txBody>
      </p:sp>
      <p:sp>
        <p:nvSpPr>
          <p:cNvPr id="9" name="Rectangle 43"/>
          <p:cNvSpPr>
            <a:spLocks noChangeArrowheads="1"/>
          </p:cNvSpPr>
          <p:nvPr/>
        </p:nvSpPr>
        <p:spPr bwMode="auto">
          <a:xfrm>
            <a:off x="1335318" y="2568324"/>
            <a:ext cx="5867400" cy="396875"/>
          </a:xfrm>
          <a:prstGeom prst="rect">
            <a:avLst/>
          </a:prstGeom>
          <a:noFill/>
          <a:ln>
            <a:noFill/>
          </a:ln>
          <a:effectLst/>
        </p:spPr>
        <p:txBody>
          <a:bodyPr>
            <a:spAutoFit/>
          </a:bodyPr>
          <a:lstStyle/>
          <a:p>
            <a:pPr algn="l" fontAlgn="base"/>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核外电子的行为对原子核的影响甚微</a:t>
            </a:r>
            <a:r>
              <a:rPr lang="en-US" altLang="zh-CN"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可不予考虑。</a:t>
            </a:r>
          </a:p>
        </p:txBody>
      </p:sp>
      <p:sp>
        <p:nvSpPr>
          <p:cNvPr id="10" name="AutoShape 44"/>
          <p:cNvSpPr>
            <a:spLocks noChangeArrowheads="1"/>
          </p:cNvSpPr>
          <p:nvPr/>
        </p:nvSpPr>
        <p:spPr bwMode="auto">
          <a:xfrm>
            <a:off x="497118" y="3119213"/>
            <a:ext cx="3312882" cy="9737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algn="ctr">
            <a:solidFill>
              <a:schemeClr val="tx1"/>
            </a:solidFill>
            <a:miter lim="800000"/>
            <a:headEnd/>
            <a:tailEnd/>
          </a:ln>
          <a:effectLst/>
        </p:spPr>
        <p:txBody>
          <a:bodyPr wrap="none" anchor="ctr"/>
          <a:lstStyle/>
          <a:p>
            <a:pPr algn="l"/>
            <a:r>
              <a:rPr lang="zh-CN" altLang="en-US" sz="280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原子质量单位</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12" name="Rectangle 46"/>
          <p:cNvSpPr>
            <a:spLocks noChangeArrowheads="1"/>
          </p:cNvSpPr>
          <p:nvPr/>
        </p:nvSpPr>
        <p:spPr bwMode="auto">
          <a:xfrm>
            <a:off x="4078518" y="3048000"/>
            <a:ext cx="4354077"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同位素 </a:t>
            </a:r>
            <a:r>
              <a:rPr lang="en-US" altLang="zh-CN" sz="2800" baseline="30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12</a:t>
            </a:r>
            <a:r>
              <a:rPr lang="en-US" altLang="zh-CN" sz="2800" i="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C</a:t>
            </a:r>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原子质量的</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1/12</a:t>
            </a:r>
          </a:p>
        </p:txBody>
      </p:sp>
      <p:graphicFrame>
        <p:nvGraphicFramePr>
          <p:cNvPr id="14" name="Object 48"/>
          <p:cNvGraphicFramePr>
            <a:graphicFrameLocks noChangeAspect="1"/>
          </p:cNvGraphicFramePr>
          <p:nvPr>
            <p:extLst>
              <p:ext uri="{D42A27DB-BD31-4B8C-83A1-F6EECF244321}">
                <p14:modId xmlns:p14="http://schemas.microsoft.com/office/powerpoint/2010/main" val="1942766823"/>
              </p:ext>
            </p:extLst>
          </p:nvPr>
        </p:nvGraphicFramePr>
        <p:xfrm>
          <a:off x="4255232" y="3696058"/>
          <a:ext cx="4114800" cy="596900"/>
        </p:xfrm>
        <a:graphic>
          <a:graphicData uri="http://schemas.openxmlformats.org/presentationml/2006/ole">
            <mc:AlternateContent xmlns:mc="http://schemas.openxmlformats.org/markup-compatibility/2006">
              <mc:Choice xmlns:v="urn:schemas-microsoft-com:vml" Requires="v">
                <p:oleObj name="公式" r:id="rId4" imgW="4902120" imgH="723600" progId="Equation.3">
                  <p:embed/>
                </p:oleObj>
              </mc:Choice>
              <mc:Fallback>
                <p:oleObj name="公式" r:id="rId4" imgW="4902120" imgH="723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5232" y="3696058"/>
                        <a:ext cx="4114800" cy="596900"/>
                      </a:xfrm>
                      <a:prstGeom prst="rect">
                        <a:avLst/>
                      </a:prstGeom>
                      <a:solidFill>
                        <a:srgbClr val="00FFFF"/>
                      </a:solidFill>
                      <a:ln w="9525" algn="ctr">
                        <a:solidFill>
                          <a:srgbClr val="66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49"/>
          <p:cNvSpPr>
            <a:spLocks noChangeArrowheads="1"/>
          </p:cNvSpPr>
          <p:nvPr/>
        </p:nvSpPr>
        <p:spPr bwMode="auto">
          <a:xfrm>
            <a:off x="477065" y="4217748"/>
            <a:ext cx="2598788" cy="523220"/>
          </a:xfrm>
          <a:prstGeom prst="rect">
            <a:avLst/>
          </a:prstGeom>
          <a:noFill/>
          <a:ln>
            <a:solidFill>
              <a:srgbClr val="0000FF"/>
            </a:solidFill>
          </a:ln>
          <a:effectLst/>
        </p:spPr>
        <p:txBody>
          <a:bodyPr wrap="none">
            <a:spAutoFit/>
          </a:bodyPr>
          <a:lstStyle/>
          <a:p>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原子核质量数</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6" name="Rectangle 50"/>
          <p:cNvSpPr>
            <a:spLocks noChangeArrowheads="1"/>
          </p:cNvSpPr>
          <p:nvPr/>
        </p:nvSpPr>
        <p:spPr bwMode="auto">
          <a:xfrm>
            <a:off x="3409723" y="4516213"/>
            <a:ext cx="5364163" cy="396875"/>
          </a:xfrm>
          <a:prstGeom prst="rect">
            <a:avLst/>
          </a:prstGeom>
          <a:noFill/>
          <a:ln>
            <a:noFill/>
          </a:ln>
          <a:effectLst/>
        </p:spPr>
        <p:txBody>
          <a:bodyPr wrap="none">
            <a:spAutoFit/>
          </a:bodyPr>
          <a:lstStyle/>
          <a:p>
            <a:pPr algn="l" fontAlgn="base"/>
            <a:r>
              <a:rPr lang="zh-CN" altLang="en-US"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原子的质量都接近于一个整数</a:t>
            </a:r>
            <a:r>
              <a:rPr lang="en-US" altLang="zh-CN"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这个整数称为</a:t>
            </a:r>
            <a:r>
              <a:rPr lang="en-US" altLang="zh-CN"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7" name="Rectangle 59"/>
          <p:cNvSpPr>
            <a:spLocks noChangeArrowheads="1"/>
          </p:cNvSpPr>
          <p:nvPr/>
        </p:nvSpPr>
        <p:spPr bwMode="auto">
          <a:xfrm>
            <a:off x="382441" y="5563516"/>
            <a:ext cx="1143000" cy="523220"/>
          </a:xfrm>
          <a:prstGeom prst="rect">
            <a:avLst/>
          </a:prstGeom>
          <a:noFill/>
          <a:ln>
            <a:solidFill>
              <a:srgbClr val="0000FF"/>
            </a:solidFill>
          </a:ln>
          <a:effectLst/>
        </p:spPr>
        <p:txBody>
          <a:bodyPr>
            <a:spAutoFit/>
          </a:bodyPr>
          <a:lstStyle/>
          <a:p>
            <a:pPr algn="ctr"/>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核子</a:t>
            </a:r>
          </a:p>
        </p:txBody>
      </p:sp>
      <p:sp>
        <p:nvSpPr>
          <p:cNvPr id="18" name="Rectangle 60"/>
          <p:cNvSpPr>
            <a:spLocks noChangeArrowheads="1"/>
          </p:cNvSpPr>
          <p:nvPr/>
        </p:nvSpPr>
        <p:spPr bwMode="auto">
          <a:xfrm>
            <a:off x="1506580" y="5659788"/>
            <a:ext cx="2971800" cy="461665"/>
          </a:xfrm>
          <a:prstGeom prst="rect">
            <a:avLst/>
          </a:prstGeom>
          <a:noFill/>
          <a:ln>
            <a:noFill/>
          </a:ln>
          <a:effectLst/>
        </p:spPr>
        <p:txBody>
          <a:bodyPr>
            <a:spAutoFit/>
          </a:bodyPr>
          <a:lstStyle/>
          <a:p>
            <a:pPr algn="l" fontAlgn="base"/>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中子和质子统称核子</a:t>
            </a:r>
          </a:p>
        </p:txBody>
      </p:sp>
      <p:graphicFrame>
        <p:nvGraphicFramePr>
          <p:cNvPr id="19" name="Object 61"/>
          <p:cNvGraphicFramePr>
            <a:graphicFrameLocks noChangeAspect="1"/>
          </p:cNvGraphicFramePr>
          <p:nvPr/>
        </p:nvGraphicFramePr>
        <p:xfrm>
          <a:off x="4478380" y="5496763"/>
          <a:ext cx="4038600" cy="838200"/>
        </p:xfrm>
        <a:graphic>
          <a:graphicData uri="http://schemas.openxmlformats.org/presentationml/2006/ole">
            <mc:AlternateContent xmlns:mc="http://schemas.openxmlformats.org/markup-compatibility/2006">
              <mc:Choice xmlns:v="urn:schemas-microsoft-com:vml" Requires="v">
                <p:oleObj name="公式" r:id="rId6" imgW="4343400" imgH="914400" progId="Equation.3">
                  <p:embed/>
                </p:oleObj>
              </mc:Choice>
              <mc:Fallback>
                <p:oleObj name="公式" r:id="rId6" imgW="4343400" imgH="914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8380" y="5496763"/>
                        <a:ext cx="4038600" cy="838200"/>
                      </a:xfrm>
                      <a:prstGeom prst="rect">
                        <a:avLst/>
                      </a:prstGeom>
                      <a:solidFill>
                        <a:srgbClr val="00FFFF"/>
                      </a:solidFill>
                      <a:ln w="9525" algn="ctr">
                        <a:solidFill>
                          <a:srgbClr val="6600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64"/>
          <p:cNvSpPr>
            <a:spLocks noChangeArrowheads="1"/>
          </p:cNvSpPr>
          <p:nvPr/>
        </p:nvSpPr>
        <p:spPr bwMode="auto">
          <a:xfrm>
            <a:off x="382441" y="4941225"/>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原子核的质量一般可用</a:t>
            </a:r>
            <a:r>
              <a:rPr lang="zh-CN" altLang="en-US" sz="2000" dirty="0">
                <a:solidFill>
                  <a:srgbClr val="0000FF"/>
                </a:solidFill>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质谱仪</a:t>
            </a:r>
            <a:r>
              <a:rPr lang="zh-CN" altLang="en-US"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测定，其测量精度可达</a:t>
            </a:r>
            <a:r>
              <a:rPr lang="en-US" altLang="zh-CN"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2000" baseline="30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-6</a:t>
            </a:r>
            <a:r>
              <a:rPr lang="zh-CN" altLang="en-US" sz="20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11" name="Footer Placeholder 10"/>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36567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核素及其标记</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18</a:t>
            </a:fld>
            <a:endParaRPr lang="en-US" altLang="zh-CN" dirty="0"/>
          </a:p>
        </p:txBody>
      </p:sp>
      <p:graphicFrame>
        <p:nvGraphicFramePr>
          <p:cNvPr id="8" name="Object 53"/>
          <p:cNvGraphicFramePr>
            <a:graphicFrameLocks noGrp="1" noChangeAspect="1"/>
          </p:cNvGraphicFramePr>
          <p:nvPr>
            <p:ph idx="4294967295"/>
          </p:nvPr>
        </p:nvGraphicFramePr>
        <p:xfrm>
          <a:off x="8496300" y="3506788"/>
          <a:ext cx="647700" cy="406400"/>
        </p:xfrm>
        <a:graphic>
          <a:graphicData uri="http://schemas.openxmlformats.org/presentationml/2006/ole">
            <mc:AlternateContent xmlns:mc="http://schemas.openxmlformats.org/markup-compatibility/2006">
              <mc:Choice xmlns:v="urn:schemas-microsoft-com:vml" Requires="v">
                <p:oleObj name="公式" r:id="rId2" imgW="647640" imgH="406080" progId="Equation.3">
                  <p:embed/>
                </p:oleObj>
              </mc:Choice>
              <mc:Fallback>
                <p:oleObj name="公式" r:id="rId2" imgW="647640" imgH="4060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3506788"/>
                        <a:ext cx="647700" cy="406400"/>
                      </a:xfrm>
                      <a:prstGeom prst="rect">
                        <a:avLst/>
                      </a:prstGeom>
                      <a:solidFill>
                        <a:srgbClr val="CC0000"/>
                      </a:solidFill>
                      <a:ln>
                        <a:noFill/>
                      </a:ln>
                      <a:effectLst>
                        <a:outerShdw dist="107763" dir="135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8"/>
          <p:cNvSpPr>
            <a:spLocks noChangeArrowheads="1"/>
          </p:cNvSpPr>
          <p:nvPr/>
        </p:nvSpPr>
        <p:spPr bwMode="auto">
          <a:xfrm>
            <a:off x="381000" y="1336131"/>
            <a:ext cx="4057521" cy="535531"/>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lnSpc>
                <a:spcPct val="120000"/>
              </a:lnSpc>
            </a:pP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元素</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质子数相同的一类原子</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 name="Rectangle 49"/>
          <p:cNvSpPr>
            <a:spLocks noChangeArrowheads="1"/>
          </p:cNvSpPr>
          <p:nvPr/>
        </p:nvSpPr>
        <p:spPr bwMode="auto">
          <a:xfrm>
            <a:off x="381000" y="1998415"/>
            <a:ext cx="4038600" cy="90486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110000"/>
              </a:lnSpc>
            </a:pP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核素</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具有相同质子数和相同　　中子数的一类原子核</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7" name="AutoShape 50"/>
          <p:cNvSpPr>
            <a:spLocks/>
          </p:cNvSpPr>
          <p:nvPr/>
        </p:nvSpPr>
        <p:spPr bwMode="auto">
          <a:xfrm>
            <a:off x="4419600" y="811557"/>
            <a:ext cx="1491916" cy="494197"/>
          </a:xfrm>
          <a:prstGeom prst="borderCallout1">
            <a:avLst>
              <a:gd name="adj1" fmla="val 99474"/>
              <a:gd name="adj2" fmla="val 52632"/>
              <a:gd name="adj3" fmla="val 99825"/>
              <a:gd name="adj4" fmla="val 50266"/>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核素符号</a:t>
            </a:r>
          </a:p>
        </p:txBody>
      </p:sp>
      <p:graphicFrame>
        <p:nvGraphicFramePr>
          <p:cNvPr id="9" name="Object 61"/>
          <p:cNvGraphicFramePr>
            <a:graphicFrameLocks noChangeAspect="1"/>
          </p:cNvGraphicFramePr>
          <p:nvPr/>
        </p:nvGraphicFramePr>
        <p:xfrm>
          <a:off x="7419480" y="3137571"/>
          <a:ext cx="1295400" cy="431800"/>
        </p:xfrm>
        <a:graphic>
          <a:graphicData uri="http://schemas.openxmlformats.org/presentationml/2006/ole">
            <mc:AlternateContent xmlns:mc="http://schemas.openxmlformats.org/markup-compatibility/2006">
              <mc:Choice xmlns:v="urn:schemas-microsoft-com:vml" Requires="v">
                <p:oleObj name="公式" r:id="rId4" imgW="1180800" imgH="393480" progId="Equation.3">
                  <p:embed/>
                </p:oleObj>
              </mc:Choice>
              <mc:Fallback>
                <p:oleObj name="公式" r:id="rId4" imgW="11808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9480" y="3137571"/>
                        <a:ext cx="1295400" cy="431800"/>
                      </a:xfrm>
                      <a:prstGeom prst="rect">
                        <a:avLst/>
                      </a:prstGeom>
                      <a:solidFill>
                        <a:srgbClr val="0076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6"/>
          <p:cNvGraphicFramePr>
            <a:graphicFrameLocks noChangeAspect="1"/>
          </p:cNvGraphicFramePr>
          <p:nvPr/>
        </p:nvGraphicFramePr>
        <p:xfrm>
          <a:off x="7419480" y="3645571"/>
          <a:ext cx="1066800" cy="446088"/>
        </p:xfrm>
        <a:graphic>
          <a:graphicData uri="http://schemas.openxmlformats.org/presentationml/2006/ole">
            <mc:AlternateContent xmlns:mc="http://schemas.openxmlformats.org/markup-compatibility/2006">
              <mc:Choice xmlns:v="urn:schemas-microsoft-com:vml" Requires="v">
                <p:oleObj name="公式" r:id="rId6" imgW="1002960" imgH="419040" progId="Equation.3">
                  <p:embed/>
                </p:oleObj>
              </mc:Choice>
              <mc:Fallback>
                <p:oleObj name="公式" r:id="rId6" imgW="10029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9480" y="3645571"/>
                        <a:ext cx="1066800" cy="446088"/>
                      </a:xfrm>
                      <a:prstGeom prst="rect">
                        <a:avLst/>
                      </a:prstGeom>
                      <a:solidFill>
                        <a:srgbClr val="4D4D4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55"/>
          <p:cNvSpPr>
            <a:spLocks noChangeArrowheads="1"/>
          </p:cNvSpPr>
          <p:nvPr/>
        </p:nvSpPr>
        <p:spPr bwMode="auto">
          <a:xfrm>
            <a:off x="6028953" y="1374249"/>
            <a:ext cx="2906500" cy="142192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20000"/>
              </a:lnSpc>
            </a:pPr>
            <a:r>
              <a:rPr lang="en-US" altLang="zh-CN" sz="2400" i="1"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质量数</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核子数</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lnSpc>
                <a:spcPct val="120000"/>
              </a:lnSpc>
            </a:pPr>
            <a:r>
              <a:rPr lang="en-US" altLang="zh-CN" sz="2400" i="1"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Z</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质子数</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原子序数</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　</a:t>
            </a:r>
          </a:p>
          <a:p>
            <a:pPr algn="l" fontAlgn="base">
              <a:lnSpc>
                <a:spcPct val="120000"/>
              </a:lnSpc>
            </a:pPr>
            <a:r>
              <a:rPr lang="en-US" altLang="zh-CN" sz="2400" i="1"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A-Z:</a:t>
            </a:r>
            <a:r>
              <a:rPr lang="zh-CN" altLang="en-US" sz="2400" dirty="0">
                <a:solidFill>
                  <a:srgbClr val="F9FD55"/>
                </a:solidFill>
                <a:latin typeface="Times New Roman" panose="02020603050405020304" pitchFamily="18" charset="0"/>
                <a:ea typeface="华文楷体" panose="02010600040101010101" pitchFamily="2" charset="-122"/>
                <a:cs typeface="Times New Roman" panose="02020603050405020304" pitchFamily="18" charset="0"/>
              </a:rPr>
              <a:t>中子数</a:t>
            </a:r>
          </a:p>
        </p:txBody>
      </p:sp>
      <p:sp>
        <p:nvSpPr>
          <p:cNvPr id="12" name="Rectangle 56"/>
          <p:cNvSpPr>
            <a:spLocks noChangeArrowheads="1"/>
          </p:cNvSpPr>
          <p:nvPr/>
        </p:nvSpPr>
        <p:spPr bwMode="auto">
          <a:xfrm>
            <a:off x="272712" y="3079242"/>
            <a:ext cx="4191000" cy="461665"/>
          </a:xfrm>
          <a:prstGeom prst="rect">
            <a:avLst/>
          </a:prstGeom>
          <a:solidFill>
            <a:srgbClr val="007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同位素</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相同但</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不同的核素</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 name="Rectangle 64"/>
          <p:cNvSpPr>
            <a:spLocks noChangeArrowheads="1"/>
          </p:cNvSpPr>
          <p:nvPr/>
        </p:nvSpPr>
        <p:spPr bwMode="auto">
          <a:xfrm>
            <a:off x="272712" y="3645571"/>
            <a:ext cx="5105400" cy="461665"/>
          </a:xfrm>
          <a:prstGeom prst="rect">
            <a:avLst/>
          </a:prstGeom>
          <a:solidFill>
            <a:srgbClr val="4D4D4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同中子异位素</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相同但</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不同的核素</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5" name="Rectangle 69"/>
          <p:cNvSpPr>
            <a:spLocks noChangeArrowheads="1"/>
          </p:cNvSpPr>
          <p:nvPr/>
        </p:nvSpPr>
        <p:spPr bwMode="auto">
          <a:xfrm>
            <a:off x="272712" y="4178971"/>
            <a:ext cx="5105400" cy="461665"/>
          </a:xfrm>
          <a:prstGeom prst="rect">
            <a:avLst/>
          </a:prstGeom>
          <a:solidFill>
            <a:srgbClr val="0054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同量异位素</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相同但</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不同的核素</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6" name="Object 71"/>
          <p:cNvGraphicFramePr>
            <a:graphicFrameLocks noChangeAspect="1"/>
          </p:cNvGraphicFramePr>
          <p:nvPr/>
        </p:nvGraphicFramePr>
        <p:xfrm>
          <a:off x="7419480" y="4144046"/>
          <a:ext cx="1143000" cy="415925"/>
        </p:xfrm>
        <a:graphic>
          <a:graphicData uri="http://schemas.openxmlformats.org/presentationml/2006/ole">
            <mc:AlternateContent xmlns:mc="http://schemas.openxmlformats.org/markup-compatibility/2006">
              <mc:Choice xmlns:v="urn:schemas-microsoft-com:vml" Requires="v">
                <p:oleObj name="公式" r:id="rId8" imgW="1155600" imgH="419040" progId="Equation.3">
                  <p:embed/>
                </p:oleObj>
              </mc:Choice>
              <mc:Fallback>
                <p:oleObj name="公式" r:id="rId8" imgW="115560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19480" y="4144046"/>
                        <a:ext cx="1143000" cy="415925"/>
                      </a:xfrm>
                      <a:prstGeom prst="rect">
                        <a:avLst/>
                      </a:prstGeom>
                      <a:solidFill>
                        <a:srgbClr val="0054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74"/>
          <p:cNvSpPr>
            <a:spLocks noChangeArrowheads="1"/>
          </p:cNvSpPr>
          <p:nvPr/>
        </p:nvSpPr>
        <p:spPr bwMode="auto">
          <a:xfrm>
            <a:off x="272712" y="4702846"/>
            <a:ext cx="6705600" cy="461665"/>
          </a:xfrm>
          <a:prstGeom prst="rect">
            <a:avLst/>
          </a:prstGeom>
          <a:solidFill>
            <a:srgbClr val="0000FF"/>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同质异能素</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均相同但能量状态不同的核素</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8" name="Object 76"/>
          <p:cNvGraphicFramePr>
            <a:graphicFrameLocks noChangeAspect="1"/>
          </p:cNvGraphicFramePr>
          <p:nvPr>
            <p:extLst>
              <p:ext uri="{D42A27DB-BD31-4B8C-83A1-F6EECF244321}">
                <p14:modId xmlns:p14="http://schemas.microsoft.com/office/powerpoint/2010/main" val="1979292748"/>
              </p:ext>
            </p:extLst>
          </p:nvPr>
        </p:nvGraphicFramePr>
        <p:xfrm>
          <a:off x="7419480" y="4691416"/>
          <a:ext cx="1447800" cy="468312"/>
        </p:xfrm>
        <a:graphic>
          <a:graphicData uri="http://schemas.openxmlformats.org/presentationml/2006/ole">
            <mc:AlternateContent xmlns:mc="http://schemas.openxmlformats.org/markup-compatibility/2006">
              <mc:Choice xmlns:v="urn:schemas-microsoft-com:vml" Requires="v">
                <p:oleObj name="公式" r:id="rId10" imgW="711000" imgH="228600" progId="Equation.3">
                  <p:embed/>
                </p:oleObj>
              </mc:Choice>
              <mc:Fallback>
                <p:oleObj name="公式" r:id="rId10" imgW="7110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19480" y="4691416"/>
                        <a:ext cx="1447800" cy="468312"/>
                      </a:xfrm>
                      <a:prstGeom prst="rect">
                        <a:avLst/>
                      </a:prstGeom>
                      <a:solidFill>
                        <a:srgbClr val="0000FF"/>
                      </a:solidFill>
                    </p:spPr>
                  </p:pic>
                </p:oleObj>
              </mc:Fallback>
            </mc:AlternateContent>
          </a:graphicData>
        </a:graphic>
      </p:graphicFrame>
      <p:sp>
        <p:nvSpPr>
          <p:cNvPr id="19" name="Rectangle 77"/>
          <p:cNvSpPr>
            <a:spLocks noChangeArrowheads="1"/>
          </p:cNvSpPr>
          <p:nvPr/>
        </p:nvSpPr>
        <p:spPr bwMode="auto">
          <a:xfrm>
            <a:off x="381000" y="5181600"/>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迄今为止发现的</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2000</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多个核素</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中，有</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300</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多个天然核素</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280</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多个稳定核素，</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60</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多个放射性核素</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，其余</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1600</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多个是自</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1934</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年以来人工合成的放射性核素。</a:t>
            </a:r>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graphicFrame>
        <p:nvGraphicFramePr>
          <p:cNvPr id="20" name="Object 53"/>
          <p:cNvGraphicFramePr>
            <a:graphicFrameLocks noChangeAspect="1"/>
          </p:cNvGraphicFramePr>
          <p:nvPr>
            <p:extLst>
              <p:ext uri="{D42A27DB-BD31-4B8C-83A1-F6EECF244321}">
                <p14:modId xmlns:p14="http://schemas.microsoft.com/office/powerpoint/2010/main" val="1250418519"/>
              </p:ext>
            </p:extLst>
          </p:nvPr>
        </p:nvGraphicFramePr>
        <p:xfrm>
          <a:off x="4624137" y="1494818"/>
          <a:ext cx="1219200" cy="1103312"/>
        </p:xfrm>
        <a:graphic>
          <a:graphicData uri="http://schemas.openxmlformats.org/presentationml/2006/ole">
            <mc:AlternateContent xmlns:mc="http://schemas.openxmlformats.org/markup-compatibility/2006">
              <mc:Choice xmlns:v="urn:schemas-microsoft-com:vml" Requires="v">
                <p:oleObj name="公式" r:id="rId2" imgW="647640" imgH="406080" progId="Equation.3">
                  <p:embed/>
                </p:oleObj>
              </mc:Choice>
              <mc:Fallback>
                <p:oleObj name="公式" r:id="rId2" imgW="647640" imgH="4060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137" y="1494818"/>
                        <a:ext cx="1219200" cy="1103312"/>
                      </a:xfrm>
                      <a:prstGeom prst="rect">
                        <a:avLst/>
                      </a:prstGeom>
                      <a:solidFill>
                        <a:srgbClr val="CC0000"/>
                      </a:solidFill>
                      <a:ln>
                        <a:noFill/>
                      </a:ln>
                      <a:effectLst>
                        <a:outerShdw dist="107763" dir="13500000" algn="ctr" rotWithShape="0">
                          <a:schemeClr val="bg2">
                            <a:alpha val="50000"/>
                          </a:schemeClr>
                        </a:outerShdw>
                      </a:effectLst>
                      <a:extLs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0556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核素图</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19</a:t>
            </a:fld>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85090" y="1314951"/>
            <a:ext cx="4036989" cy="471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
          <p:cNvSpPr txBox="1">
            <a:spLocks noChangeArrowheads="1"/>
          </p:cNvSpPr>
          <p:nvPr/>
        </p:nvSpPr>
        <p:spPr bwMode="auto">
          <a:xfrm>
            <a:off x="3272564" y="5867400"/>
            <a:ext cx="126829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2000" b="1">
                <a:latin typeface="Times New Roman" panose="02020603050405020304" pitchFamily="18" charset="0"/>
                <a:ea typeface="华文楷体" panose="02010600040101010101" pitchFamily="2" charset="-122"/>
                <a:cs typeface="Times New Roman" panose="02020603050405020304" pitchFamily="18" charset="0"/>
              </a:rPr>
              <a:t>中子数 </a:t>
            </a:r>
            <a:r>
              <a:rPr kumimoji="0" lang="en-US" altLang="zh-CN" sz="2000" b="1" i="1" dirty="0">
                <a:latin typeface="Times New Roman" panose="02020603050405020304" pitchFamily="18" charset="0"/>
                <a:ea typeface="华文楷体" panose="02010600040101010101" pitchFamily="2" charset="-122"/>
                <a:cs typeface="Times New Roman" panose="02020603050405020304" pitchFamily="18" charset="0"/>
              </a:rPr>
              <a:t>N</a:t>
            </a:r>
            <a:r>
              <a:rPr kumimoji="0"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endParaRPr kumimoji="0"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TextBox 4"/>
          <p:cNvSpPr txBox="1">
            <a:spLocks noChangeArrowheads="1"/>
          </p:cNvSpPr>
          <p:nvPr/>
        </p:nvSpPr>
        <p:spPr bwMode="auto">
          <a:xfrm rot="16200000">
            <a:off x="1101849" y="3263595"/>
            <a:ext cx="1449436"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2400" b="1">
                <a:latin typeface="Times New Roman" panose="02020603050405020304" pitchFamily="18" charset="0"/>
                <a:ea typeface="华文楷体" panose="02010600040101010101" pitchFamily="2" charset="-122"/>
                <a:cs typeface="Times New Roman" panose="02020603050405020304" pitchFamily="18" charset="0"/>
              </a:rPr>
              <a:t>质子数 </a:t>
            </a:r>
            <a:r>
              <a:rPr kumimoji="0" lang="en-US" altLang="zh-CN" sz="2400" b="1" i="1" dirty="0">
                <a:latin typeface="Times New Roman" panose="02020603050405020304" pitchFamily="18" charset="0"/>
                <a:ea typeface="华文楷体" panose="02010600040101010101" pitchFamily="2" charset="-122"/>
                <a:cs typeface="Times New Roman" panose="02020603050405020304" pitchFamily="18" charset="0"/>
              </a:rPr>
              <a:t>Z </a:t>
            </a:r>
            <a:endParaRPr kumimoji="0" lang="zh-CN" altLang="en-US" sz="2400" b="1"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TextBox 5"/>
          <p:cNvSpPr txBox="1">
            <a:spLocks noChangeArrowheads="1"/>
          </p:cNvSpPr>
          <p:nvPr/>
        </p:nvSpPr>
        <p:spPr bwMode="auto">
          <a:xfrm>
            <a:off x="6087060" y="3087168"/>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同量异位素线</a:t>
            </a:r>
          </a:p>
        </p:txBody>
      </p:sp>
      <p:sp>
        <p:nvSpPr>
          <p:cNvPr id="9" name="Footer Placeholder 8"/>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54789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a:defRPr/>
            </a:pPr>
            <a:r>
              <a:rPr lang="zh-CN" altLang="en-US" sz="3600" dirty="0">
                <a:solidFill>
                  <a:schemeClr val="tx1"/>
                </a:solidFill>
                <a:latin typeface="华文楷体"/>
                <a:ea typeface="华文楷体"/>
                <a:cs typeface="华文楷体"/>
              </a:rPr>
              <a:t>上一章回顾</a:t>
            </a:r>
          </a:p>
        </p:txBody>
      </p:sp>
      <p:sp>
        <p:nvSpPr>
          <p:cNvPr id="3" name="Slide Number Placeholder 2"/>
          <p:cNvSpPr>
            <a:spLocks noGrp="1"/>
          </p:cNvSpPr>
          <p:nvPr>
            <p:ph type="sldNum" sz="quarter" idx="12"/>
          </p:nvPr>
        </p:nvSpPr>
        <p:spPr/>
        <p:txBody>
          <a:bodyPr/>
          <a:lstStyle/>
          <a:p>
            <a:pPr lvl="0"/>
            <a:fld id="{86CB4B4D-7CA3-9044-876B-883B54F8677D}" type="slidenum">
              <a:rPr lang="uk-UA" smtClean="0"/>
              <a:t>2</a:t>
            </a:fld>
            <a:endParaRPr lang="uk-UA"/>
          </a:p>
        </p:txBody>
      </p:sp>
      <p:sp>
        <p:nvSpPr>
          <p:cNvPr id="4" name="Footer Placeholder 3"/>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0" name="内容占位符 3">
            <a:extLst>
              <a:ext uri="{FF2B5EF4-FFF2-40B4-BE49-F238E27FC236}">
                <a16:creationId xmlns:a16="http://schemas.microsoft.com/office/drawing/2014/main" id="{01AC7B91-C28A-CF49-80E6-20A91A33E8F8}"/>
              </a:ext>
            </a:extLst>
          </p:cNvPr>
          <p:cNvSpPr txBox="1">
            <a:spLocks/>
          </p:cNvSpPr>
          <p:nvPr/>
        </p:nvSpPr>
        <p:spPr>
          <a:xfrm>
            <a:off x="381000" y="4158090"/>
            <a:ext cx="8382000" cy="4773612"/>
          </a:xfrm>
          <a:prstGeom prst="rect">
            <a:avLst/>
          </a:prstGeom>
        </p:spPr>
        <p:txBody>
          <a:bodyPr vert="horz" lIns="0" tIns="45720" rIns="0" bIns="45720" rtlCol="0">
            <a:normAutofit/>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lnSpc>
                <a:spcPct val="110000"/>
              </a:lnSpc>
            </a:pPr>
            <a:endParaRPr kumimoji="0" lang="en-US" altLang="zh-CN" b="0" dirty="0">
              <a:latin typeface="Times New Roman" charset="0"/>
              <a:ea typeface="Times New Roman" charset="0"/>
              <a:cs typeface="Times New Roman" charset="0"/>
            </a:endParaRPr>
          </a:p>
        </p:txBody>
      </p:sp>
      <p:sp>
        <p:nvSpPr>
          <p:cNvPr id="8" name="文本占位符 2">
            <a:extLst>
              <a:ext uri="{FF2B5EF4-FFF2-40B4-BE49-F238E27FC236}">
                <a16:creationId xmlns:a16="http://schemas.microsoft.com/office/drawing/2014/main" id="{56565A9C-A926-9B42-ABDE-3D672C0543C9}"/>
              </a:ext>
            </a:extLst>
          </p:cNvPr>
          <p:cNvSpPr txBox="1">
            <a:spLocks/>
          </p:cNvSpPr>
          <p:nvPr/>
        </p:nvSpPr>
        <p:spPr>
          <a:xfrm>
            <a:off x="533409" y="1172671"/>
            <a:ext cx="8382000" cy="1008771"/>
          </a:xfrm>
          <a:prstGeom prst="rect">
            <a:avLst/>
          </a:prstGeom>
        </p:spPr>
        <p:txBody>
          <a:bodyPr vert="horz" lIns="0" tIns="45720" rIns="0" bIns="45720" rtlCol="0">
            <a:normAutofit fontScale="92500" lnSpcReduction="10000"/>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dirty="0"/>
              <a:t>X-ray</a:t>
            </a:r>
            <a:r>
              <a:rPr lang="zh-CN" altLang="en-US" sz="2800" dirty="0"/>
              <a:t>的产生</a:t>
            </a:r>
          </a:p>
          <a:p>
            <a:pPr lvl="1"/>
            <a:r>
              <a:rPr lang="en-US" altLang="zh-CN" sz="2000" dirty="0"/>
              <a:t>X-ray</a:t>
            </a:r>
            <a:r>
              <a:rPr lang="zh-CN" altLang="en-US" sz="2000" dirty="0"/>
              <a:t>是怎么产生的？</a:t>
            </a:r>
          </a:p>
          <a:p>
            <a:pPr lvl="1"/>
            <a:r>
              <a:rPr lang="zh-CN" altLang="en-US" sz="2000" dirty="0"/>
              <a:t>什么是</a:t>
            </a:r>
            <a:r>
              <a:rPr lang="en-US" altLang="zh-CN" sz="2000" dirty="0"/>
              <a:t>bremsstrahlung? </a:t>
            </a:r>
            <a:r>
              <a:rPr lang="zh-CN" altLang="en-US" sz="2000" dirty="0"/>
              <a:t>什么是标识谱？它们产生的机理是什么？</a:t>
            </a:r>
          </a:p>
        </p:txBody>
      </p:sp>
      <p:sp>
        <p:nvSpPr>
          <p:cNvPr id="9" name="文本占位符 2">
            <a:extLst>
              <a:ext uri="{FF2B5EF4-FFF2-40B4-BE49-F238E27FC236}">
                <a16:creationId xmlns:a16="http://schemas.microsoft.com/office/drawing/2014/main" id="{8422D42A-ABB9-8C48-A55B-0E8EAA74DF46}"/>
              </a:ext>
            </a:extLst>
          </p:cNvPr>
          <p:cNvSpPr txBox="1">
            <a:spLocks/>
          </p:cNvSpPr>
          <p:nvPr/>
        </p:nvSpPr>
        <p:spPr>
          <a:xfrm>
            <a:off x="533409" y="2198193"/>
            <a:ext cx="8382000" cy="1230807"/>
          </a:xfrm>
          <a:prstGeom prst="rect">
            <a:avLst/>
          </a:prstGeom>
        </p:spPr>
        <p:txBody>
          <a:bodyPr vert="horz" lIns="0" tIns="45720" rIns="0" bIns="45720" rtlCol="0">
            <a:normAutofit fontScale="92500" lnSpcReduction="10000"/>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dirty="0"/>
              <a:t>X-ray</a:t>
            </a:r>
            <a:r>
              <a:rPr lang="zh-CN" altLang="en-US" sz="2800" dirty="0"/>
              <a:t>的特性</a:t>
            </a:r>
          </a:p>
          <a:p>
            <a:pPr lvl="1"/>
            <a:r>
              <a:rPr lang="zh-CN" altLang="en-US" sz="2000" dirty="0"/>
              <a:t>波性是如何表现的？</a:t>
            </a:r>
          </a:p>
          <a:p>
            <a:pPr lvl="1"/>
            <a:r>
              <a:rPr lang="zh-CN" altLang="en-US" sz="2000" dirty="0"/>
              <a:t>粒子性是如何表现的？</a:t>
            </a:r>
          </a:p>
          <a:p>
            <a:pPr lvl="1"/>
            <a:r>
              <a:rPr lang="zh-CN" altLang="en-US" sz="2000" dirty="0"/>
              <a:t>布拉格公式 </a:t>
            </a:r>
          </a:p>
        </p:txBody>
      </p:sp>
      <p:sp>
        <p:nvSpPr>
          <p:cNvPr id="10" name="文本占位符 2">
            <a:extLst>
              <a:ext uri="{FF2B5EF4-FFF2-40B4-BE49-F238E27FC236}">
                <a16:creationId xmlns:a16="http://schemas.microsoft.com/office/drawing/2014/main" id="{315FFD3A-083A-2D46-ACAF-6CE4ACC7ADAC}"/>
              </a:ext>
            </a:extLst>
          </p:cNvPr>
          <p:cNvSpPr txBox="1">
            <a:spLocks/>
          </p:cNvSpPr>
          <p:nvPr/>
        </p:nvSpPr>
        <p:spPr>
          <a:xfrm>
            <a:off x="533409" y="5206556"/>
            <a:ext cx="8382000" cy="529813"/>
          </a:xfrm>
          <a:prstGeom prst="rect">
            <a:avLst/>
          </a:prstGeom>
        </p:spPr>
        <p:txBody>
          <a:bodyPr vert="horz" lIns="0" tIns="45720" rIns="0" bIns="45720" rtlCol="0">
            <a:normAutofit/>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fontAlgn="auto" latinLnBrk="1" hangingPunct="0">
              <a:lnSpc>
                <a:spcPct val="110000"/>
              </a:lnSpc>
              <a:buClrTx/>
              <a:buSzTx/>
              <a:buFont typeface="Wingdings" charset="2"/>
              <a:buChar char="Ø"/>
            </a:pPr>
            <a:r>
              <a:rPr lang="zh-CN" altLang="en-US" sz="2400" dirty="0"/>
              <a:t>激光原理： 粒子数反转</a:t>
            </a:r>
            <a:r>
              <a:rPr lang="en-US" altLang="zh-CN" sz="2400" dirty="0"/>
              <a:t>+</a:t>
            </a:r>
            <a:r>
              <a:rPr lang="zh-CN" altLang="en-CN" sz="2400" dirty="0"/>
              <a:t>受激发射</a:t>
            </a:r>
            <a:endParaRPr kumimoji="0" lang="zh-CN" altLang="en-US" sz="2400" b="0" dirty="0">
              <a:solidFill>
                <a:srgbClr val="FF0000"/>
              </a:solidFill>
              <a:latin typeface="华文楷体"/>
              <a:ea typeface="华文楷体"/>
              <a:cs typeface="华文楷体"/>
            </a:endParaRPr>
          </a:p>
        </p:txBody>
      </p:sp>
      <p:sp>
        <p:nvSpPr>
          <p:cNvPr id="14" name="文本占位符 2">
            <a:extLst>
              <a:ext uri="{FF2B5EF4-FFF2-40B4-BE49-F238E27FC236}">
                <a16:creationId xmlns:a16="http://schemas.microsoft.com/office/drawing/2014/main" id="{092978B5-CADE-8C4F-B8E6-F2A0DADA97CF}"/>
              </a:ext>
            </a:extLst>
          </p:cNvPr>
          <p:cNvSpPr txBox="1">
            <a:spLocks/>
          </p:cNvSpPr>
          <p:nvPr/>
        </p:nvSpPr>
        <p:spPr>
          <a:xfrm>
            <a:off x="566066" y="3528638"/>
            <a:ext cx="8382000" cy="1008771"/>
          </a:xfrm>
          <a:prstGeom prst="rect">
            <a:avLst/>
          </a:prstGeom>
        </p:spPr>
        <p:txBody>
          <a:bodyPr vert="horz" lIns="0" tIns="45720" rIns="0" bIns="45720" rtlCol="0">
            <a:normAutofit fontScale="92500" lnSpcReduction="10000"/>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dirty="0">
                <a:solidFill>
                  <a:schemeClr val="tx1"/>
                </a:solidFill>
              </a:rPr>
              <a:t>X-ray</a:t>
            </a:r>
            <a:r>
              <a:rPr lang="zh-CN" altLang="en-US" sz="2800" dirty="0">
                <a:solidFill>
                  <a:schemeClr val="tx1"/>
                </a:solidFill>
              </a:rPr>
              <a:t>的吸收</a:t>
            </a:r>
          </a:p>
          <a:p>
            <a:pPr lvl="1"/>
            <a:r>
              <a:rPr lang="zh-CN" altLang="en-US" sz="2000" dirty="0">
                <a:solidFill>
                  <a:schemeClr val="tx1"/>
                </a:solidFill>
              </a:rPr>
              <a:t>吸收系数及其与波长的关系</a:t>
            </a:r>
          </a:p>
          <a:p>
            <a:pPr lvl="1"/>
            <a:r>
              <a:rPr lang="zh-CN" altLang="en-US" sz="2000" dirty="0">
                <a:solidFill>
                  <a:schemeClr val="tx1"/>
                </a:solidFill>
              </a:rPr>
              <a:t>吸收边和吸收谱</a:t>
            </a:r>
            <a:endParaRPr lang="zh-CN" altLang="en-US" sz="1800" dirty="0">
              <a:solidFill>
                <a:schemeClr val="tx1"/>
              </a:solidFill>
            </a:endParaRPr>
          </a:p>
        </p:txBody>
      </p:sp>
      <p:sp>
        <p:nvSpPr>
          <p:cNvPr id="15" name="文本占位符 2">
            <a:extLst>
              <a:ext uri="{FF2B5EF4-FFF2-40B4-BE49-F238E27FC236}">
                <a16:creationId xmlns:a16="http://schemas.microsoft.com/office/drawing/2014/main" id="{2350639A-7365-79B4-8F85-D41B693FC0EC}"/>
              </a:ext>
            </a:extLst>
          </p:cNvPr>
          <p:cNvSpPr txBox="1">
            <a:spLocks/>
          </p:cNvSpPr>
          <p:nvPr/>
        </p:nvSpPr>
        <p:spPr>
          <a:xfrm>
            <a:off x="533409" y="5864248"/>
            <a:ext cx="8382000" cy="529813"/>
          </a:xfrm>
          <a:prstGeom prst="rect">
            <a:avLst/>
          </a:prstGeom>
        </p:spPr>
        <p:txBody>
          <a:bodyPr vert="horz" lIns="0" tIns="45720" rIns="0" bIns="45720" rtlCol="0">
            <a:normAutofit/>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fontAlgn="auto" latinLnBrk="1" hangingPunct="0">
              <a:lnSpc>
                <a:spcPct val="110000"/>
              </a:lnSpc>
              <a:buClrTx/>
              <a:buSzTx/>
              <a:buFont typeface="Wingdings" charset="2"/>
              <a:buChar char="Ø"/>
            </a:pPr>
            <a:r>
              <a:rPr lang="zh-CN" altLang="en-US" sz="2400" dirty="0"/>
              <a:t>激光特性及其应用：光强高，</a:t>
            </a:r>
            <a:r>
              <a:rPr lang="zh-CN" altLang="en-CN" sz="2400" dirty="0"/>
              <a:t>方向性好</a:t>
            </a:r>
            <a:r>
              <a:rPr lang="zh-CN" altLang="en-US" sz="2400" dirty="0"/>
              <a:t>，相干性好</a:t>
            </a:r>
            <a:endParaRPr kumimoji="0" lang="zh-CN" altLang="en-US" sz="2400" b="0" dirty="0">
              <a:solidFill>
                <a:srgbClr val="FF0000"/>
              </a:solidFill>
              <a:latin typeface="华文楷体"/>
              <a:ea typeface="华文楷体"/>
              <a:cs typeface="华文楷体"/>
            </a:endParaRPr>
          </a:p>
        </p:txBody>
      </p:sp>
      <p:sp>
        <p:nvSpPr>
          <p:cNvPr id="17" name="文本占位符 2">
            <a:extLst>
              <a:ext uri="{FF2B5EF4-FFF2-40B4-BE49-F238E27FC236}">
                <a16:creationId xmlns:a16="http://schemas.microsoft.com/office/drawing/2014/main" id="{839C87BB-4E10-C0B6-FB66-5532D4493D21}"/>
              </a:ext>
            </a:extLst>
          </p:cNvPr>
          <p:cNvSpPr txBox="1">
            <a:spLocks/>
          </p:cNvSpPr>
          <p:nvPr/>
        </p:nvSpPr>
        <p:spPr>
          <a:xfrm>
            <a:off x="522523" y="4537409"/>
            <a:ext cx="8382000" cy="1008771"/>
          </a:xfrm>
          <a:prstGeom prst="rect">
            <a:avLst/>
          </a:prstGeom>
        </p:spPr>
        <p:txBody>
          <a:bodyPr vert="horz" lIns="0" tIns="45720" rIns="0" bIns="45720" rtlCol="0">
            <a:normAutofit/>
          </a:bodyPr>
          <a:lstStyle>
            <a:lvl1pPr marL="269875" indent="-254000" algn="l" defTabSz="914400" rtl="0" eaLnBrk="1" latinLnBrk="0" hangingPunct="1">
              <a:lnSpc>
                <a:spcPct val="100000"/>
              </a:lnSpc>
              <a:spcBef>
                <a:spcPts val="0"/>
              </a:spcBef>
              <a:spcAft>
                <a:spcPts val="0"/>
              </a:spcAft>
              <a:buClr>
                <a:schemeClr val="accent1"/>
              </a:buClr>
              <a:buSzPct val="100000"/>
              <a:buFont typeface="Arial" charset="0"/>
              <a:buChar char="•"/>
              <a:tabLst/>
              <a:defRPr sz="3600" kern="1200">
                <a:solidFill>
                  <a:schemeClr val="tx1">
                    <a:lumMod val="75000"/>
                    <a:lumOff val="25000"/>
                  </a:schemeClr>
                </a:solidFill>
                <a:latin typeface="+mn-lt"/>
                <a:ea typeface="+mn-ea"/>
                <a:cs typeface="+mn-cs"/>
              </a:defRPr>
            </a:lvl1pPr>
            <a:lvl2pPr marL="492125" indent="-254000" algn="l" defTabSz="914400" rtl="0" eaLnBrk="1" latinLnBrk="0" hangingPunct="1">
              <a:lnSpc>
                <a:spcPct val="100000"/>
              </a:lnSpc>
              <a:spcBef>
                <a:spcPts val="0"/>
              </a:spcBef>
              <a:spcAft>
                <a:spcPts val="0"/>
              </a:spcAft>
              <a:buClr>
                <a:schemeClr val="accent1"/>
              </a:buClr>
              <a:buFont typeface="Courier New" charset="0"/>
              <a:buChar char="o"/>
              <a:tabLst/>
              <a:defRPr sz="3200" kern="1200">
                <a:solidFill>
                  <a:schemeClr val="tx1">
                    <a:lumMod val="75000"/>
                    <a:lumOff val="25000"/>
                  </a:schemeClr>
                </a:solidFill>
                <a:latin typeface="+mn-lt"/>
                <a:ea typeface="+mn-ea"/>
                <a:cs typeface="+mn-cs"/>
              </a:defRPr>
            </a:lvl2pPr>
            <a:lvl3pPr marL="857250" indent="-365125" algn="l" defTabSz="914400" rtl="0" eaLnBrk="1" latinLnBrk="0" hangingPunct="1">
              <a:lnSpc>
                <a:spcPct val="100000"/>
              </a:lnSpc>
              <a:spcBef>
                <a:spcPts val="0"/>
              </a:spcBef>
              <a:spcAft>
                <a:spcPts val="0"/>
              </a:spcAft>
              <a:buClr>
                <a:schemeClr val="accent1"/>
              </a:buClr>
              <a:buFont typeface="Wingdings" charset="2"/>
              <a:buChar char="v"/>
              <a:tabLst/>
              <a:defRPr sz="2800" kern="1200">
                <a:solidFill>
                  <a:schemeClr val="tx1">
                    <a:lumMod val="75000"/>
                    <a:lumOff val="25000"/>
                  </a:schemeClr>
                </a:solidFill>
                <a:latin typeface="+mn-lt"/>
                <a:ea typeface="+mn-ea"/>
                <a:cs typeface="+mn-cs"/>
              </a:defRPr>
            </a:lvl3pPr>
            <a:lvl4pPr marL="1127125" indent="-317500" algn="l" defTabSz="914400" rtl="0" eaLnBrk="1" latinLnBrk="0" hangingPunct="1">
              <a:lnSpc>
                <a:spcPct val="100000"/>
              </a:lnSpc>
              <a:spcBef>
                <a:spcPts val="0"/>
              </a:spcBef>
              <a:spcAft>
                <a:spcPts val="0"/>
              </a:spcAft>
              <a:buClr>
                <a:schemeClr val="accent1"/>
              </a:buClr>
              <a:buFont typeface="Wingdings" charset="2"/>
              <a:buChar char="q"/>
              <a:tabLst/>
              <a:defRPr sz="2400" kern="1200">
                <a:solidFill>
                  <a:schemeClr val="tx1">
                    <a:lumMod val="75000"/>
                    <a:lumOff val="25000"/>
                  </a:schemeClr>
                </a:solidFill>
                <a:latin typeface="+mn-lt"/>
                <a:ea typeface="+mn-ea"/>
                <a:cs typeface="+mn-cs"/>
              </a:defRPr>
            </a:lvl4pPr>
            <a:lvl5pPr marL="1476375" indent="-317500" algn="l" defTabSz="914400" rtl="0" eaLnBrk="1" latinLnBrk="0" hangingPunct="1">
              <a:lnSpc>
                <a:spcPct val="100000"/>
              </a:lnSpc>
              <a:spcBef>
                <a:spcPts val="0"/>
              </a:spcBef>
              <a:spcAft>
                <a:spcPts val="0"/>
              </a:spcAft>
              <a:buClr>
                <a:schemeClr val="accent1"/>
              </a:buClr>
              <a:buFont typeface="Wingdings" charset="2"/>
              <a:buChar char="Ø"/>
              <a:tabLst/>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2800" dirty="0">
                <a:solidFill>
                  <a:schemeClr val="tx1"/>
                </a:solidFill>
              </a:rPr>
              <a:t>X-ray</a:t>
            </a:r>
            <a:r>
              <a:rPr lang="zh-CN" altLang="en-US" sz="2800" dirty="0">
                <a:solidFill>
                  <a:schemeClr val="tx1"/>
                </a:solidFill>
              </a:rPr>
              <a:t>的应用</a:t>
            </a:r>
          </a:p>
        </p:txBody>
      </p:sp>
    </p:spTree>
    <p:extLst>
      <p:ext uri="{BB962C8B-B14F-4D97-AF65-F5344CB8AC3E}">
        <p14:creationId xmlns:p14="http://schemas.microsoft.com/office/powerpoint/2010/main" val="335653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P spid="15"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8200" y="1341438"/>
            <a:ext cx="7046913" cy="4608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2" name="TextBox 3"/>
          <p:cNvSpPr txBox="1">
            <a:spLocks noChangeArrowheads="1"/>
          </p:cNvSpPr>
          <p:nvPr/>
        </p:nvSpPr>
        <p:spPr bwMode="auto">
          <a:xfrm>
            <a:off x="3419475" y="5786438"/>
            <a:ext cx="1693092" cy="52322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kumimoji="0" lang="zh-CN" altLang="en-US" sz="2800" b="1" dirty="0"/>
              <a:t>中子数 </a:t>
            </a:r>
            <a:r>
              <a:rPr kumimoji="0" lang="en-US" altLang="zh-CN" sz="2800" b="1" i="1" dirty="0">
                <a:latin typeface="Times New Roman" charset="0"/>
              </a:rPr>
              <a:t>N </a:t>
            </a:r>
            <a:endParaRPr kumimoji="0" lang="zh-CN" altLang="en-US" sz="2800" b="1" i="1" dirty="0">
              <a:latin typeface="Times New Roman" charset="0"/>
            </a:endParaRPr>
          </a:p>
        </p:txBody>
      </p:sp>
      <p:sp>
        <p:nvSpPr>
          <p:cNvPr id="30723" name="TextBox 4"/>
          <p:cNvSpPr txBox="1">
            <a:spLocks noChangeArrowheads="1"/>
          </p:cNvSpPr>
          <p:nvPr/>
        </p:nvSpPr>
        <p:spPr bwMode="auto">
          <a:xfrm rot="-5400000">
            <a:off x="46616" y="3342809"/>
            <a:ext cx="1653017" cy="52322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kumimoji="0" lang="zh-CN" altLang="en-US" sz="2800" b="1" dirty="0"/>
              <a:t>质子数 </a:t>
            </a:r>
            <a:r>
              <a:rPr kumimoji="0" lang="en-US" altLang="zh-CN" sz="2800" b="1" i="1" dirty="0">
                <a:latin typeface="Times New Roman" charset="0"/>
              </a:rPr>
              <a:t>Z </a:t>
            </a:r>
            <a:endParaRPr kumimoji="0" lang="zh-CN" altLang="en-US" sz="2800" b="1" i="1" dirty="0">
              <a:latin typeface="Times New Roman" charset="0"/>
            </a:endParaRPr>
          </a:p>
        </p:txBody>
      </p:sp>
      <p:sp>
        <p:nvSpPr>
          <p:cNvPr id="30724" name="TextBox 5"/>
          <p:cNvSpPr txBox="1">
            <a:spLocks noChangeArrowheads="1"/>
          </p:cNvSpPr>
          <p:nvPr/>
        </p:nvSpPr>
        <p:spPr bwMode="auto">
          <a:xfrm>
            <a:off x="2987675" y="4724400"/>
            <a:ext cx="413385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kumimoji="0" lang="zh-CN" altLang="en-US" sz="2800" b="1" dirty="0">
                <a:solidFill>
                  <a:srgbClr val="0000FF"/>
                </a:solidFill>
                <a:latin typeface="华文楷体"/>
                <a:ea typeface="华文楷体"/>
                <a:cs typeface="华文楷体"/>
              </a:rPr>
              <a:t>绿色部分表示稳定核素带</a:t>
            </a:r>
          </a:p>
        </p:txBody>
      </p:sp>
      <p:sp>
        <p:nvSpPr>
          <p:cNvPr id="3" name="Title 2"/>
          <p:cNvSpPr>
            <a:spLocks noGrp="1"/>
          </p:cNvSpPr>
          <p:nvPr>
            <p:ph type="title"/>
          </p:nvPr>
        </p:nvSpPr>
        <p:spPr/>
        <p:txBody>
          <a:bodyPr/>
          <a:lstStyle/>
          <a:p>
            <a:r>
              <a:rPr lang="zh-CN" altLang="en-US" dirty="0"/>
              <a:t>核素图 </a:t>
            </a:r>
            <a:r>
              <a:rPr lang="en-US" altLang="zh-CN" dirty="0"/>
              <a:t>(</a:t>
            </a:r>
            <a:r>
              <a:rPr lang="zh-CN" altLang="en-US" dirty="0"/>
              <a:t>水平：</a:t>
            </a:r>
            <a:r>
              <a:rPr lang="en-US" altLang="zh-CN" i="1" dirty="0"/>
              <a:t>N</a:t>
            </a:r>
            <a:r>
              <a:rPr lang="zh-CN" altLang="en-US" dirty="0"/>
              <a:t>，垂直：</a:t>
            </a:r>
            <a:r>
              <a:rPr lang="en-US" altLang="zh-CN" i="1" dirty="0"/>
              <a:t>Z</a:t>
            </a:r>
            <a:r>
              <a:rPr lang="en-US" altLang="zh-CN" dirty="0"/>
              <a:t>)</a:t>
            </a:r>
            <a:endParaRPr lang="en-US" dirty="0"/>
          </a:p>
        </p:txBody>
      </p:sp>
      <p:sp>
        <p:nvSpPr>
          <p:cNvPr id="8" name="Slide Number Placeholder 7"/>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0593373C-D6D9-1F45-91BC-F1396534B64D}" type="slidenum">
              <a:rPr kumimoji="0" lang="zh-CN" altLang="en-US" sz="1200">
                <a:solidFill>
                  <a:srgbClr val="898989"/>
                </a:solidFill>
              </a:rPr>
              <a:pPr/>
              <a:t>20</a:t>
            </a:fld>
            <a:endParaRPr kumimoji="0" lang="zh-CN" altLang="en-US" sz="1200">
              <a:solidFill>
                <a:srgbClr val="898989"/>
              </a:solidFill>
            </a:endParaRPr>
          </a:p>
        </p:txBody>
      </p:sp>
      <p:sp>
        <p:nvSpPr>
          <p:cNvPr id="2" name="页脚占位符 1">
            <a:extLst>
              <a:ext uri="{FF2B5EF4-FFF2-40B4-BE49-F238E27FC236}">
                <a16:creationId xmlns:a16="http://schemas.microsoft.com/office/drawing/2014/main" id="{323876D2-DDD1-934B-B2E3-AC09101AD5C6}"/>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8414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8" descr="chartall">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5223" y="1177719"/>
            <a:ext cx="7674140" cy="487157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核素图 </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21</a:t>
            </a:fld>
            <a:endParaRPr lang="en-US" altLang="zh-CN" dirty="0"/>
          </a:p>
        </p:txBody>
      </p:sp>
      <p:sp>
        <p:nvSpPr>
          <p:cNvPr id="5" name="Rectangle 11"/>
          <p:cNvSpPr>
            <a:spLocks noChangeArrowheads="1"/>
          </p:cNvSpPr>
          <p:nvPr/>
        </p:nvSpPr>
        <p:spPr bwMode="auto">
          <a:xfrm>
            <a:off x="533400" y="1483816"/>
            <a:ext cx="854714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核素的稳定区：稳定核素几乎全落在</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一条光滑曲线上或紧靠其两侧</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此区域称核素的</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稳定区</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对于轻核</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这条曲线与直</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线</a:t>
            </a:r>
            <a:r>
              <a:rPr lang="en-US" altLang="zh-CN" sz="2400" i="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重合</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当</a:t>
            </a:r>
            <a:r>
              <a:rPr lang="en-US" altLang="zh-CN" sz="2400" i="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i="1"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Z</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增大至一定数值后</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稳定线逐渐向                                                   </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位于稳定线   </a:t>
            </a:r>
          </a:p>
          <a:p>
            <a:pPr algn="l" fontAlgn="base"/>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的方                                                  </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上侧的为缺中子</a:t>
            </a:r>
          </a:p>
          <a:p>
            <a:pPr algn="l" fontAlgn="base"/>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向偏离</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核区</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下侧为丰中子核区</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中子数和质子数过多或过少</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的核素都不稳定</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8" name="Footer Placeholder 7"/>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791759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β </a:t>
            </a:r>
            <a:r>
              <a:rPr lang="zh-CN" altLang="en-US" dirty="0"/>
              <a:t>稳定线 </a:t>
            </a:r>
            <a:endParaRPr lang="en-US" dirty="0"/>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p:cNvSpPr>
            <a:spLocks noGrp="1"/>
          </p:cNvSpPr>
          <p:nvPr>
            <p:ph type="sldNum" sz="quarter" idx="12"/>
          </p:nvPr>
        </p:nvSpPr>
        <p:spPr/>
        <p:txBody>
          <a:bodyPr/>
          <a:lstStyle/>
          <a:p>
            <a:pPr>
              <a:defRPr/>
            </a:pPr>
            <a:fld id="{B4690805-D7D2-4AB9-A191-0BC729846278}" type="slidenum">
              <a:rPr lang="zh-CN" altLang="en-US" smtClean="0"/>
              <a:pPr>
                <a:defRPr/>
              </a:pPr>
              <a:t>22</a:t>
            </a:fld>
            <a:endParaRPr lang="en-US" altLang="zh-CN" dirty="0"/>
          </a:p>
        </p:txBody>
      </p:sp>
      <p:pic>
        <p:nvPicPr>
          <p:cNvPr id="5" name="Picture 4"/>
          <p:cNvPicPr>
            <a:picLocks noChangeAspect="1"/>
          </p:cNvPicPr>
          <p:nvPr/>
        </p:nvPicPr>
        <p:blipFill>
          <a:blip r:embed="rId2"/>
          <a:stretch>
            <a:fillRect/>
          </a:stretch>
        </p:blipFill>
        <p:spPr>
          <a:xfrm>
            <a:off x="964439" y="1175085"/>
            <a:ext cx="7094047" cy="4844715"/>
          </a:xfrm>
          <a:prstGeom prst="rect">
            <a:avLst/>
          </a:prstGeom>
        </p:spPr>
      </p:pic>
      <p:pic>
        <p:nvPicPr>
          <p:cNvPr id="7" name="Picture 6"/>
          <p:cNvPicPr>
            <a:picLocks noChangeAspect="1"/>
          </p:cNvPicPr>
          <p:nvPr/>
        </p:nvPicPr>
        <p:blipFill rotWithShape="1">
          <a:blip r:embed="rId3"/>
          <a:srcRect t="39784"/>
          <a:stretch/>
        </p:blipFill>
        <p:spPr>
          <a:xfrm>
            <a:off x="5589963" y="4495800"/>
            <a:ext cx="2819400" cy="655028"/>
          </a:xfrm>
          <a:prstGeom prst="rect">
            <a:avLst/>
          </a:prstGeom>
        </p:spPr>
      </p:pic>
      <p:pic>
        <p:nvPicPr>
          <p:cNvPr id="8" name="Picture 7"/>
          <p:cNvPicPr>
            <a:picLocks noChangeAspect="1"/>
          </p:cNvPicPr>
          <p:nvPr/>
        </p:nvPicPr>
        <p:blipFill>
          <a:blip r:embed="rId4"/>
          <a:stretch>
            <a:fillRect/>
          </a:stretch>
        </p:blipFill>
        <p:spPr>
          <a:xfrm>
            <a:off x="2057400" y="1600200"/>
            <a:ext cx="2958829" cy="723450"/>
          </a:xfrm>
          <a:prstGeom prst="rect">
            <a:avLst/>
          </a:prstGeom>
        </p:spPr>
      </p:pic>
      <p:sp>
        <p:nvSpPr>
          <p:cNvPr id="9" name="Rectangle 8"/>
          <p:cNvSpPr/>
          <p:nvPr/>
        </p:nvSpPr>
        <p:spPr>
          <a:xfrm>
            <a:off x="1731386" y="2514600"/>
            <a:ext cx="2031325" cy="584775"/>
          </a:xfrm>
          <a:prstGeom prst="rect">
            <a:avLst/>
          </a:prstGeom>
        </p:spPr>
        <p:txBody>
          <a:bodyPr wrap="none">
            <a:spAutoFit/>
          </a:bodyPr>
          <a:lstStyle/>
          <a:p>
            <a:r>
              <a:rPr lang="zh-CN" altLang="en-US" dirty="0">
                <a:solidFill>
                  <a:srgbClr val="0000FF"/>
                </a:solidFill>
                <a:latin typeface="+mn-ea"/>
                <a:ea typeface="+mn-ea"/>
              </a:rPr>
              <a:t>缺中子区 </a:t>
            </a:r>
          </a:p>
        </p:txBody>
      </p:sp>
      <p:sp>
        <p:nvSpPr>
          <p:cNvPr id="10" name="Rectangle 9"/>
          <p:cNvSpPr/>
          <p:nvPr/>
        </p:nvSpPr>
        <p:spPr>
          <a:xfrm>
            <a:off x="5690574" y="3989200"/>
            <a:ext cx="1734770" cy="584775"/>
          </a:xfrm>
          <a:prstGeom prst="rect">
            <a:avLst/>
          </a:prstGeom>
        </p:spPr>
        <p:txBody>
          <a:bodyPr wrap="none">
            <a:spAutoFit/>
          </a:bodyPr>
          <a:lstStyle/>
          <a:p>
            <a:r>
              <a:rPr lang="zh-CN" altLang="en-US" sz="2800" dirty="0">
                <a:solidFill>
                  <a:srgbClr val="0000FF"/>
                </a:solidFill>
                <a:latin typeface="+mn-ea"/>
                <a:ea typeface="+mn-ea"/>
              </a:rPr>
              <a:t>丰中子区</a:t>
            </a:r>
            <a:r>
              <a:rPr lang="zh-CN" altLang="en-US" dirty="0"/>
              <a:t> </a:t>
            </a:r>
          </a:p>
        </p:txBody>
      </p:sp>
      <p:sp>
        <p:nvSpPr>
          <p:cNvPr id="11" name="Rectangle 10"/>
          <p:cNvSpPr/>
          <p:nvPr/>
        </p:nvSpPr>
        <p:spPr>
          <a:xfrm>
            <a:off x="2265854" y="5828850"/>
            <a:ext cx="6475810" cy="523220"/>
          </a:xfrm>
          <a:prstGeom prst="rect">
            <a:avLst/>
          </a:prstGeom>
        </p:spPr>
        <p:txBody>
          <a:bodyPr wrap="square">
            <a:spAutoFit/>
          </a:bodyPr>
          <a:lstStyle/>
          <a:p>
            <a:r>
              <a:rPr lang="zh-CN" altLang="en-US" sz="2800" dirty="0">
                <a:solidFill>
                  <a:schemeClr val="tx1"/>
                </a:solidFill>
                <a:latin typeface="+mn-ea"/>
                <a:ea typeface="+mn-ea"/>
              </a:rPr>
              <a:t>两边的核素经</a:t>
            </a:r>
            <a:r>
              <a:rPr lang="en-US" altLang="zh-CN" sz="2800" i="1" dirty="0">
                <a:solidFill>
                  <a:schemeClr val="tx1"/>
                </a:solidFill>
                <a:latin typeface="+mn-ea"/>
                <a:ea typeface="+mn-ea"/>
              </a:rPr>
              <a:t>β</a:t>
            </a:r>
            <a:r>
              <a:rPr lang="zh-CN" altLang="en-US" sz="2800" dirty="0">
                <a:solidFill>
                  <a:schemeClr val="tx1"/>
                </a:solidFill>
                <a:latin typeface="+mn-ea"/>
                <a:ea typeface="+mn-ea"/>
              </a:rPr>
              <a:t>衰变后都趋向</a:t>
            </a:r>
            <a:r>
              <a:rPr lang="en-US" altLang="zh-CN" sz="2800" i="1" dirty="0">
                <a:solidFill>
                  <a:schemeClr val="tx1"/>
                </a:solidFill>
                <a:latin typeface="+mn-ea"/>
                <a:ea typeface="+mn-ea"/>
              </a:rPr>
              <a:t>β</a:t>
            </a:r>
            <a:r>
              <a:rPr lang="zh-CN" altLang="en-US" sz="2800" dirty="0">
                <a:solidFill>
                  <a:schemeClr val="tx1"/>
                </a:solidFill>
                <a:latin typeface="+mn-ea"/>
                <a:ea typeface="+mn-ea"/>
              </a:rPr>
              <a:t>稳定线 </a:t>
            </a:r>
          </a:p>
        </p:txBody>
      </p:sp>
    </p:spTree>
    <p:extLst>
      <p:ext uri="{BB962C8B-B14F-4D97-AF65-F5344CB8AC3E}">
        <p14:creationId xmlns:p14="http://schemas.microsoft.com/office/powerpoint/2010/main" val="86760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核素的稳定岛（理论）</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23</a:t>
            </a:fld>
            <a:endParaRPr lang="en-US" altLang="zh-CN" dirty="0"/>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pic>
        <p:nvPicPr>
          <p:cNvPr id="206850" name="Picture 2" descr="https://gss0.bdstatic.com/94o3dSag_xI4khGkpoWK1HF6hhy/baike/c0%3Dbaike80%2C5%2C5%2C80%2C26/sign=2a8213bb0ad162d991e36a4e70b6c289/cf1b9d16fdfaaf51db54dcc08c5494eef01f7a1d.jpg"/>
          <p:cNvPicPr>
            <a:picLocks noChangeAspect="1" noChangeArrowheads="1"/>
          </p:cNvPicPr>
          <p:nvPr/>
        </p:nvPicPr>
        <p:blipFill rotWithShape="1">
          <a:blip r:embed="rId2">
            <a:extLst>
              <a:ext uri="{28A0092B-C50C-407E-A947-70E740481C1C}">
                <a14:useLocalDpi xmlns:a14="http://schemas.microsoft.com/office/drawing/2010/main"/>
              </a:ext>
            </a:extLst>
          </a:blip>
          <a:srcRect/>
          <a:stretch/>
        </p:blipFill>
        <p:spPr bwMode="auto">
          <a:xfrm>
            <a:off x="1542470" y="1371600"/>
            <a:ext cx="5861538"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642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A9E2-3446-1F2A-6AB2-EAC762D4F78E}"/>
              </a:ext>
            </a:extLst>
          </p:cNvPr>
          <p:cNvSpPr>
            <a:spLocks noGrp="1"/>
          </p:cNvSpPr>
          <p:nvPr>
            <p:ph type="title"/>
          </p:nvPr>
        </p:nvSpPr>
        <p:spPr/>
        <p:txBody>
          <a:bodyPr/>
          <a:lstStyle/>
          <a:p>
            <a:r>
              <a:rPr lang="en-CN" dirty="0"/>
              <a:t>最新核素图</a:t>
            </a:r>
          </a:p>
        </p:txBody>
      </p:sp>
      <p:sp>
        <p:nvSpPr>
          <p:cNvPr id="3" name="Footer Placeholder 2">
            <a:extLst>
              <a:ext uri="{FF2B5EF4-FFF2-40B4-BE49-F238E27FC236}">
                <a16:creationId xmlns:a16="http://schemas.microsoft.com/office/drawing/2014/main" id="{94774573-D18A-E868-EF78-21C7CA7CD2CA}"/>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a:extLst>
              <a:ext uri="{FF2B5EF4-FFF2-40B4-BE49-F238E27FC236}">
                <a16:creationId xmlns:a16="http://schemas.microsoft.com/office/drawing/2014/main" id="{9C9B55C4-E6F5-D036-CC0F-AA5CDCC4B3F5}"/>
              </a:ext>
            </a:extLst>
          </p:cNvPr>
          <p:cNvSpPr>
            <a:spLocks noGrp="1"/>
          </p:cNvSpPr>
          <p:nvPr>
            <p:ph type="sldNum" sz="quarter" idx="12"/>
          </p:nvPr>
        </p:nvSpPr>
        <p:spPr/>
        <p:txBody>
          <a:bodyPr/>
          <a:lstStyle/>
          <a:p>
            <a:pPr>
              <a:defRPr/>
            </a:pPr>
            <a:fld id="{B4690805-D7D2-4AB9-A191-0BC729846278}" type="slidenum">
              <a:rPr lang="zh-CN" altLang="en-US" smtClean="0"/>
              <a:pPr>
                <a:defRPr/>
              </a:pPr>
              <a:t>24</a:t>
            </a:fld>
            <a:endParaRPr lang="en-US" altLang="zh-CN" dirty="0"/>
          </a:p>
        </p:txBody>
      </p:sp>
      <p:pic>
        <p:nvPicPr>
          <p:cNvPr id="6" name="Picture 5">
            <a:extLst>
              <a:ext uri="{FF2B5EF4-FFF2-40B4-BE49-F238E27FC236}">
                <a16:creationId xmlns:a16="http://schemas.microsoft.com/office/drawing/2014/main" id="{E5592E8B-2C9B-309E-8317-C3F164E3E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269697" y="-461180"/>
            <a:ext cx="5956905" cy="8572500"/>
          </a:xfrm>
          <a:prstGeom prst="rect">
            <a:avLst/>
          </a:prstGeom>
        </p:spPr>
      </p:pic>
    </p:spTree>
    <p:extLst>
      <p:ext uri="{BB962C8B-B14F-4D97-AF65-F5344CB8AC3E}">
        <p14:creationId xmlns:p14="http://schemas.microsoft.com/office/powerpoint/2010/main" val="772641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物质结构的更小层次</a:t>
            </a:r>
            <a:r>
              <a:rPr lang="en-US" altLang="zh-CN" dirty="0"/>
              <a:t>—</a:t>
            </a:r>
            <a:r>
              <a:rPr lang="zh-CN" altLang="en-US" dirty="0"/>
              <a:t>原子核</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25</a:t>
            </a:fld>
            <a:endParaRPr lang="en-US" altLang="zh-CN" dirty="0"/>
          </a:p>
        </p:txBody>
      </p:sp>
      <p:sp>
        <p:nvSpPr>
          <p:cNvPr id="3" name="内容占位符 2"/>
          <p:cNvSpPr>
            <a:spLocks noGrp="1"/>
          </p:cNvSpPr>
          <p:nvPr>
            <p:ph idx="4294967295"/>
          </p:nvPr>
        </p:nvSpPr>
        <p:spPr>
          <a:xfrm>
            <a:off x="419100" y="1338387"/>
            <a:ext cx="8382000" cy="4773612"/>
          </a:xfrm>
        </p:spPr>
        <p:txBody>
          <a:bodyPr>
            <a:normAutofit lnSpcReduction="10000"/>
          </a:bodyPr>
          <a:lstStyle/>
          <a:p>
            <a:r>
              <a:rPr lang="zh-CN" altLang="en-US" dirty="0"/>
              <a:t>原子核的尺度仅为原子的万分之一，但贡献</a:t>
            </a:r>
            <a:r>
              <a:rPr lang="en-US" altLang="zh-CN" dirty="0"/>
              <a:t>99%</a:t>
            </a:r>
            <a:r>
              <a:rPr lang="zh-CN" altLang="en-US" dirty="0"/>
              <a:t>以上的质量；</a:t>
            </a:r>
          </a:p>
          <a:p>
            <a:r>
              <a:rPr lang="zh-CN" altLang="en-US" dirty="0"/>
              <a:t>与电子不同，原子核除了质量和电荷外，其它性质对原子影响微小；</a:t>
            </a:r>
          </a:p>
          <a:p>
            <a:r>
              <a:rPr lang="zh-CN" altLang="en-US" dirty="0"/>
              <a:t>核外电子对核的性质毫无关系；</a:t>
            </a:r>
          </a:p>
          <a:p>
            <a:r>
              <a:rPr lang="zh-CN" altLang="en-US" dirty="0"/>
              <a:t>核外电子：元素的化学性质、物理性质、光谱特性，日常生活到处可见；</a:t>
            </a:r>
          </a:p>
          <a:p>
            <a:r>
              <a:rPr lang="zh-CN" altLang="en-US" dirty="0"/>
              <a:t>原子核：元素的放射性，存在于自然界中，但难以用肉眼察觉。</a:t>
            </a:r>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983061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http://hyperphysics.phy-astr.gsu.edu/hbase/nuclear/imgnuc/nucradius.gif"/>
          <p:cNvPicPr>
            <a:picLocks noChangeAspect="1" noChangeArrowheads="1"/>
          </p:cNvPicPr>
          <p:nvPr/>
        </p:nvPicPr>
        <p:blipFill>
          <a:blip r:embed="rId2" r:link="rId3">
            <a:extLst>
              <a:ext uri="{28A0092B-C50C-407E-A947-70E740481C1C}">
                <a14:useLocalDpi xmlns:a14="http://schemas.microsoft.com/office/drawing/2010/main"/>
              </a:ext>
            </a:extLst>
          </a:blip>
          <a:srcRect/>
          <a:stretch>
            <a:fillRect/>
          </a:stretch>
        </p:blipFill>
        <p:spPr bwMode="auto">
          <a:xfrm>
            <a:off x="5715000" y="4332117"/>
            <a:ext cx="2415403" cy="1984772"/>
          </a:xfrm>
          <a:prstGeom prst="rect">
            <a:avLst/>
          </a:prstGeom>
          <a:solidFill>
            <a:schemeClr val="bg1"/>
          </a:solidFill>
        </p:spPr>
      </p:pic>
      <p:sp>
        <p:nvSpPr>
          <p:cNvPr id="12" name="Title 11"/>
          <p:cNvSpPr>
            <a:spLocks noGrp="1"/>
          </p:cNvSpPr>
          <p:nvPr>
            <p:ph type="title"/>
          </p:nvPr>
        </p:nvSpPr>
        <p:spPr/>
        <p:txBody>
          <a:bodyPr>
            <a:normAutofit/>
          </a:bodyPr>
          <a:lstStyle/>
          <a:p>
            <a:r>
              <a:rPr lang="zh-CN" altLang="en-US" dirty="0">
                <a:latin typeface="华文楷体"/>
                <a:ea typeface="华文楷体"/>
                <a:cs typeface="华文楷体"/>
              </a:rPr>
              <a:t>物质的组成单元</a:t>
            </a:r>
            <a:endParaRPr lang="en-US" dirty="0"/>
          </a:p>
        </p:txBody>
      </p:sp>
      <p:sp>
        <p:nvSpPr>
          <p:cNvPr id="2" name="幻灯片编号占位符 1"/>
          <p:cNvSpPr>
            <a:spLocks noGrp="1"/>
          </p:cNvSpPr>
          <p:nvPr>
            <p:ph type="sldNum" sz="quarter" idx="12"/>
          </p:nvPr>
        </p:nvSpPr>
        <p:spPr/>
        <p:txBody>
          <a:bodyPr/>
          <a:lstStyle/>
          <a:p>
            <a:pPr>
              <a:defRPr/>
            </a:pPr>
            <a:fld id="{8486441D-73B2-4300-883B-8FC5FEE08090}" type="slidenum">
              <a:rPr lang="zh-CN" altLang="en-US" smtClean="0"/>
              <a:pPr>
                <a:defRPr/>
              </a:pPr>
              <a:t>26</a:t>
            </a:fld>
            <a:endParaRPr lang="en-US" altLang="zh-CN" dirty="0"/>
          </a:p>
        </p:txBody>
      </p:sp>
      <p:pic>
        <p:nvPicPr>
          <p:cNvPr id="3" name="Picture 18"/>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81401" y="1219199"/>
            <a:ext cx="5304528" cy="23655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文本框 8"/>
          <p:cNvSpPr txBox="1"/>
          <p:nvPr/>
        </p:nvSpPr>
        <p:spPr>
          <a:xfrm>
            <a:off x="685800" y="1432935"/>
            <a:ext cx="2971800" cy="954107"/>
          </a:xfrm>
          <a:prstGeom prst="rect">
            <a:avLst/>
          </a:prstGeom>
          <a:noFill/>
        </p:spPr>
        <p:txBody>
          <a:bodyPr wrap="square" rtlCol="0">
            <a:spAutoFit/>
          </a:bodyPr>
          <a:lstStyle/>
          <a:p>
            <a:r>
              <a:rPr kumimoji="1" lang="zh-CN" altLang="en-US" sz="2800" dirty="0">
                <a:solidFill>
                  <a:schemeClr val="tx1"/>
                </a:solidFill>
                <a:latin typeface="华文楷体"/>
                <a:ea typeface="华文楷体"/>
                <a:cs typeface="华文楷体"/>
              </a:rPr>
              <a:t>归一到</a:t>
            </a:r>
            <a:r>
              <a:rPr kumimoji="1" lang="en-US" altLang="zh-CN" sz="2800" dirty="0">
                <a:solidFill>
                  <a:schemeClr val="tx1"/>
                </a:solidFill>
                <a:latin typeface="华文楷体"/>
                <a:ea typeface="华文楷体"/>
                <a:cs typeface="华文楷体"/>
              </a:rPr>
              <a:t>1</a:t>
            </a:r>
            <a:r>
              <a:rPr kumimoji="1" lang="zh-CN" altLang="en-US" sz="2800" dirty="0">
                <a:solidFill>
                  <a:schemeClr val="tx1"/>
                </a:solidFill>
                <a:latin typeface="华文楷体"/>
                <a:ea typeface="华文楷体"/>
                <a:cs typeface="华文楷体"/>
              </a:rPr>
              <a:t>英尺的原子与太阳系</a:t>
            </a:r>
          </a:p>
        </p:txBody>
      </p:sp>
      <p:sp>
        <p:nvSpPr>
          <p:cNvPr id="13" name="Rectangle 2"/>
          <p:cNvSpPr>
            <a:spLocks noChangeArrowheads="1"/>
          </p:cNvSpPr>
          <p:nvPr/>
        </p:nvSpPr>
        <p:spPr bwMode="auto">
          <a:xfrm>
            <a:off x="722376" y="3389293"/>
            <a:ext cx="81635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800" dirty="0">
                <a:solidFill>
                  <a:schemeClr val="tx1"/>
                </a:solidFill>
                <a:latin typeface="华文楷体"/>
                <a:ea typeface="华文楷体"/>
                <a:cs typeface="华文楷体"/>
              </a:rPr>
              <a:t>各种散射实验表明原子核近似球形，不同核密度</a:t>
            </a:r>
          </a:p>
          <a:p>
            <a:r>
              <a:rPr lang="zh-CN" altLang="en-US" sz="2800" dirty="0">
                <a:solidFill>
                  <a:schemeClr val="tx1"/>
                </a:solidFill>
                <a:latin typeface="华文楷体"/>
                <a:ea typeface="华文楷体"/>
                <a:cs typeface="华文楷体"/>
              </a:rPr>
              <a:t>相同。费米模型得到</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核半径的一个经验公式 </a:t>
            </a:r>
          </a:p>
        </p:txBody>
      </p:sp>
      <p:graphicFrame>
        <p:nvGraphicFramePr>
          <p:cNvPr id="14" name="Object 5"/>
          <p:cNvGraphicFramePr>
            <a:graphicFrameLocks noChangeAspect="1"/>
          </p:cNvGraphicFramePr>
          <p:nvPr>
            <p:extLst>
              <p:ext uri="{D42A27DB-BD31-4B8C-83A1-F6EECF244321}">
                <p14:modId xmlns:p14="http://schemas.microsoft.com/office/powerpoint/2010/main" val="1374008343"/>
              </p:ext>
            </p:extLst>
          </p:nvPr>
        </p:nvGraphicFramePr>
        <p:xfrm>
          <a:off x="2532888" y="4692903"/>
          <a:ext cx="1527175" cy="611973"/>
        </p:xfrm>
        <a:graphic>
          <a:graphicData uri="http://schemas.openxmlformats.org/presentationml/2006/ole">
            <mc:AlternateContent xmlns:mc="http://schemas.openxmlformats.org/markup-compatibility/2006">
              <mc:Choice xmlns:v="urn:schemas-microsoft-com:vml" Requires="v">
                <p:oleObj name="Equation" r:id="rId5" imgW="622080" imgH="241200" progId="Equation.DSMT4">
                  <p:embed/>
                </p:oleObj>
              </mc:Choice>
              <mc:Fallback>
                <p:oleObj name="Equation" r:id="rId5" imgW="622080" imgH="241200" progId="Equation.DSMT4">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2888" y="4692903"/>
                        <a:ext cx="1527175" cy="61197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5" name="Rectangle 14"/>
              <p:cNvSpPr/>
              <p:nvPr/>
            </p:nvSpPr>
            <p:spPr>
              <a:xfrm>
                <a:off x="1503686" y="5424147"/>
                <a:ext cx="3124702" cy="523220"/>
              </a:xfrm>
              <a:prstGeom prst="rect">
                <a:avLst/>
              </a:prstGeom>
            </p:spPr>
            <p:txBody>
              <a:bodyPr wrap="none">
                <a:spAutoFit/>
              </a:bodyPr>
              <a:lstStyle/>
              <a:p>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其中：</a:t>
                </a:r>
                <a14:m>
                  <m:oMath xmlns:m="http://schemas.openxmlformats.org/officeDocument/2006/math">
                    <m:sSub>
                      <m:sSubPr>
                        <m:ctrlPr>
                          <a:rPr lang="en-US" altLang="zh-CN" sz="2800" b="1" i="1" smtClean="0">
                            <a:solidFill>
                              <a:srgbClr val="000066"/>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2800" b="1" i="1" smtClean="0">
                            <a:solidFill>
                              <a:srgbClr val="000066"/>
                            </a:solidFill>
                            <a:latin typeface="Cambria Math" charset="0"/>
                            <a:ea typeface="华文楷体" panose="02010600040101010101" pitchFamily="2" charset="-122"/>
                            <a:cs typeface="Times New Roman" panose="02020603050405020304" pitchFamily="18" charset="0"/>
                          </a:rPr>
                          <m:t>𝒓</m:t>
                        </m:r>
                      </m:e>
                      <m:sub>
                        <m:r>
                          <a:rPr lang="en-US" altLang="zh-CN" sz="2800" b="1" i="1" smtClean="0">
                            <a:solidFill>
                              <a:srgbClr val="000066"/>
                            </a:solidFill>
                            <a:latin typeface="Cambria Math" charset="0"/>
                            <a:ea typeface="华文楷体" panose="02010600040101010101" pitchFamily="2" charset="-122"/>
                            <a:cs typeface="Times New Roman" panose="02020603050405020304" pitchFamily="18" charset="0"/>
                          </a:rPr>
                          <m:t>𝒐</m:t>
                        </m:r>
                      </m:sub>
                    </m:sSub>
                    <m:r>
                      <a:rPr lang="en-US" altLang="zh-CN" sz="2800" b="1" i="1" smtClean="0">
                        <a:solidFill>
                          <a:srgbClr val="000066"/>
                        </a:solidFill>
                        <a:latin typeface="Cambria Math" charset="0"/>
                        <a:ea typeface="华文楷体" panose="02010600040101010101" pitchFamily="2" charset="-122"/>
                        <a:cs typeface="Times New Roman" panose="02020603050405020304" pitchFamily="18" charset="0"/>
                      </a:rPr>
                      <m:t>=</m:t>
                    </m:r>
                    <m:r>
                      <a:rPr lang="en-US" altLang="zh-CN" sz="2800" b="1" i="1" smtClean="0">
                        <a:solidFill>
                          <a:srgbClr val="000066"/>
                        </a:solidFill>
                        <a:latin typeface="Cambria Math" charset="0"/>
                        <a:ea typeface="华文楷体" panose="02010600040101010101" pitchFamily="2" charset="-122"/>
                        <a:cs typeface="Times New Roman" panose="02020603050405020304" pitchFamily="18" charset="0"/>
                      </a:rPr>
                      <m:t>𝟏</m:t>
                    </m:r>
                    <m:r>
                      <a:rPr lang="en-US" altLang="zh-CN" sz="2800" b="1" i="1" smtClean="0">
                        <a:solidFill>
                          <a:srgbClr val="000066"/>
                        </a:solidFill>
                        <a:latin typeface="Cambria Math" charset="0"/>
                        <a:ea typeface="华文楷体" panose="02010600040101010101" pitchFamily="2" charset="-122"/>
                        <a:cs typeface="Times New Roman" panose="02020603050405020304" pitchFamily="18" charset="0"/>
                      </a:rPr>
                      <m:t>.</m:t>
                    </m:r>
                    <m:r>
                      <a:rPr lang="en-US" altLang="zh-CN" sz="2800" b="1" i="1" smtClean="0">
                        <a:solidFill>
                          <a:srgbClr val="000066"/>
                        </a:solidFill>
                        <a:latin typeface="Cambria Math" charset="0"/>
                        <a:ea typeface="华文楷体" panose="02010600040101010101" pitchFamily="2" charset="-122"/>
                        <a:cs typeface="Times New Roman" panose="02020603050405020304" pitchFamily="18" charset="0"/>
                      </a:rPr>
                      <m:t>𝟐</m:t>
                    </m:r>
                    <m:r>
                      <a:rPr lang="en-US" altLang="zh-CN" sz="2800" b="1" i="0" smtClean="0">
                        <a:solidFill>
                          <a:srgbClr val="000066"/>
                        </a:solidFill>
                        <a:latin typeface="Cambria Math" charset="0"/>
                        <a:ea typeface="华文楷体" panose="02010600040101010101" pitchFamily="2" charset="-122"/>
                        <a:cs typeface="Times New Roman" panose="02020603050405020304" pitchFamily="18" charset="0"/>
                      </a:rPr>
                      <m:t>𝐟𝐦</m:t>
                    </m:r>
                  </m:oMath>
                </a14:m>
                <a:endParaRPr lang="en-US" sz="2800" dirty="0"/>
              </a:p>
            </p:txBody>
          </p:sp>
        </mc:Choice>
        <mc:Fallback xmlns="">
          <p:sp>
            <p:nvSpPr>
              <p:cNvPr id="15" name="Rectangle 14"/>
              <p:cNvSpPr>
                <a:spLocks noRot="1" noChangeAspect="1" noMove="1" noResize="1" noEditPoints="1" noAdjustHandles="1" noChangeArrowheads="1" noChangeShapeType="1" noTextEdit="1"/>
              </p:cNvSpPr>
              <p:nvPr/>
            </p:nvSpPr>
            <p:spPr>
              <a:xfrm>
                <a:off x="1503686" y="5424147"/>
                <a:ext cx="3124702" cy="523220"/>
              </a:xfrm>
              <a:prstGeom prst="rect">
                <a:avLst/>
              </a:prstGeom>
              <a:blipFill rotWithShape="0">
                <a:blip r:embed="rId8"/>
                <a:stretch>
                  <a:fillRect l="-4102" t="-16279" b="-27907"/>
                </a:stretch>
              </a:blipFill>
            </p:spPr>
            <p:txBody>
              <a:bodyPr/>
              <a:lstStyle/>
              <a:p>
                <a:r>
                  <a:rPr lang="en-US">
                    <a:noFill/>
                  </a:rPr>
                  <a:t> </a:t>
                </a:r>
              </a:p>
            </p:txBody>
          </p:sp>
        </mc:Fallback>
      </mc:AlternateContent>
      <p:sp>
        <p:nvSpPr>
          <p:cNvPr id="4" name="页脚占位符 3">
            <a:extLst>
              <a:ext uri="{FF2B5EF4-FFF2-40B4-BE49-F238E27FC236}">
                <a16:creationId xmlns:a16="http://schemas.microsoft.com/office/drawing/2014/main" id="{BF36C169-20DF-2D47-BC5E-70268A667A44}"/>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20415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ppt_x"/>
                                          </p:val>
                                        </p:tav>
                                        <p:tav tm="100000">
                                          <p:val>
                                            <p:strVal val="#ppt_x"/>
                                          </p:val>
                                        </p:tav>
                                      </p:tavLst>
                                    </p:anim>
                                    <p:anim calcmode="lin" valueType="num">
                                      <p:cBhvr additive="base">
                                        <p:cTn id="21" dur="500" fill="hold"/>
                                        <p:tgtEl>
                                          <p:spTgt spid="1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原子核的大小和密度</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27</a:t>
            </a:fld>
            <a:endParaRPr lang="en-US" altLang="zh-CN" dirty="0"/>
          </a:p>
        </p:txBody>
      </p:sp>
      <p:graphicFrame>
        <p:nvGraphicFramePr>
          <p:cNvPr id="7" name="Object 4"/>
          <p:cNvGraphicFramePr>
            <a:graphicFrameLocks noChangeAspect="1"/>
          </p:cNvGraphicFramePr>
          <p:nvPr>
            <p:extLst>
              <p:ext uri="{D42A27DB-BD31-4B8C-83A1-F6EECF244321}">
                <p14:modId xmlns:p14="http://schemas.microsoft.com/office/powerpoint/2010/main" val="62060982"/>
              </p:ext>
            </p:extLst>
          </p:nvPr>
        </p:nvGraphicFramePr>
        <p:xfrm>
          <a:off x="2321763" y="1996379"/>
          <a:ext cx="1468223" cy="1500033"/>
        </p:xfrm>
        <a:graphic>
          <a:graphicData uri="http://schemas.openxmlformats.org/presentationml/2006/ole">
            <mc:AlternateContent xmlns:mc="http://schemas.openxmlformats.org/markup-compatibility/2006">
              <mc:Choice xmlns:v="urn:schemas-microsoft-com:vml" Requires="v">
                <p:oleObj name="Equation" r:id="rId2" imgW="571320" imgH="583920" progId="Equation.DSMT4">
                  <p:embed/>
                </p:oleObj>
              </mc:Choice>
              <mc:Fallback>
                <p:oleObj name="Equation" r:id="rId2" imgW="571320" imgH="583920" progId="Equation.DSMT4">
                  <p:embed/>
                  <p:pic>
                    <p:nvPicPr>
                      <p:cNvPr id="0" name=""/>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63" y="1996379"/>
                        <a:ext cx="1468223" cy="1500033"/>
                      </a:xfrm>
                      <a:prstGeom prst="rect">
                        <a:avLst/>
                      </a:prstGeom>
                      <a:noFill/>
                      <a:ln>
                        <a:noFill/>
                      </a:ln>
                      <a:effectLst/>
                    </p:spPr>
                  </p:pic>
                </p:oleObj>
              </mc:Fallback>
            </mc:AlternateContent>
          </a:graphicData>
        </a:graphic>
      </p:graphicFrame>
      <p:sp>
        <p:nvSpPr>
          <p:cNvPr id="13" name="Rectangle 9"/>
          <p:cNvSpPr>
            <a:spLocks noChangeArrowheads="1"/>
          </p:cNvSpPr>
          <p:nvPr/>
        </p:nvSpPr>
        <p:spPr bwMode="auto">
          <a:xfrm>
            <a:off x="336168" y="1367987"/>
            <a:ext cx="84359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由此我们可以求得核的密度</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ρ</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是一个与</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无关的常数 </a:t>
            </a:r>
          </a:p>
        </p:txBody>
      </p:sp>
      <p:graphicFrame>
        <p:nvGraphicFramePr>
          <p:cNvPr id="14" name="Object 11"/>
          <p:cNvGraphicFramePr>
            <a:graphicFrameLocks noChangeAspect="1"/>
          </p:cNvGraphicFramePr>
          <p:nvPr>
            <p:extLst>
              <p:ext uri="{D42A27DB-BD31-4B8C-83A1-F6EECF244321}">
                <p14:modId xmlns:p14="http://schemas.microsoft.com/office/powerpoint/2010/main" val="1529355679"/>
              </p:ext>
            </p:extLst>
          </p:nvPr>
        </p:nvGraphicFramePr>
        <p:xfrm>
          <a:off x="559609" y="2317907"/>
          <a:ext cx="784252" cy="539750"/>
        </p:xfrm>
        <a:graphic>
          <a:graphicData uri="http://schemas.openxmlformats.org/presentationml/2006/ole">
            <mc:AlternateContent xmlns:mc="http://schemas.openxmlformats.org/markup-compatibility/2006">
              <mc:Choice xmlns:v="urn:schemas-microsoft-com:vml" Requires="v">
                <p:oleObj name="Equation" r:id="rId4" imgW="266400" imgH="164880" progId="Equation.DSMT4">
                  <p:embed/>
                </p:oleObj>
              </mc:Choice>
              <mc:Fallback>
                <p:oleObj name="Equation" r:id="rId4" imgW="266400" imgH="164880" progId="Equation.DSMT4">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09" y="2317907"/>
                        <a:ext cx="784252" cy="539750"/>
                      </a:xfrm>
                      <a:prstGeom prst="rect">
                        <a:avLst/>
                      </a:prstGeom>
                      <a:noFill/>
                    </p:spPr>
                  </p:pic>
                </p:oleObj>
              </mc:Fallback>
            </mc:AlternateContent>
          </a:graphicData>
        </a:graphic>
      </p:graphicFrame>
      <p:sp>
        <p:nvSpPr>
          <p:cNvPr id="15" name="Rectangle 12"/>
          <p:cNvSpPr>
            <a:spLocks noChangeArrowheads="1"/>
          </p:cNvSpPr>
          <p:nvPr/>
        </p:nvSpPr>
        <p:spPr bwMode="auto">
          <a:xfrm>
            <a:off x="6794947" y="2223175"/>
            <a:ext cx="19641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(kg/</a:t>
            </a:r>
            <a:r>
              <a:rPr lang="zh-CN"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立方米</a:t>
            </a:r>
            <a:r>
              <a:rPr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16" name="Rectangle 13"/>
          <p:cNvSpPr>
            <a:spLocks noChangeArrowheads="1"/>
          </p:cNvSpPr>
          <p:nvPr/>
        </p:nvSpPr>
        <p:spPr bwMode="auto">
          <a:xfrm>
            <a:off x="559609" y="3959300"/>
            <a:ext cx="522684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1mm</a:t>
            </a:r>
            <a:r>
              <a:rPr lang="en-US" altLang="zh-CN" sz="2800" baseline="30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不到的一粒米大小的原子核，其质量竟达</a:t>
            </a:r>
            <a:r>
              <a:rPr lang="en-US" altLang="zh-CN"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20</a:t>
            </a:r>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万吨！可见核是质量高度集中的地方。 </a:t>
            </a:r>
          </a:p>
        </p:txBody>
      </p:sp>
      <p:graphicFrame>
        <p:nvGraphicFramePr>
          <p:cNvPr id="17" name="Object 14"/>
          <p:cNvGraphicFramePr>
            <a:graphicFrameLocks noChangeAspect="1"/>
          </p:cNvGraphicFramePr>
          <p:nvPr>
            <p:extLst>
              <p:ext uri="{D42A27DB-BD31-4B8C-83A1-F6EECF244321}">
                <p14:modId xmlns:p14="http://schemas.microsoft.com/office/powerpoint/2010/main" val="649126010"/>
              </p:ext>
            </p:extLst>
          </p:nvPr>
        </p:nvGraphicFramePr>
        <p:xfrm>
          <a:off x="3838746" y="2001024"/>
          <a:ext cx="2971258" cy="1040315"/>
        </p:xfrm>
        <a:graphic>
          <a:graphicData uri="http://schemas.openxmlformats.org/presentationml/2006/ole">
            <mc:AlternateContent xmlns:mc="http://schemas.openxmlformats.org/markup-compatibility/2006">
              <mc:Choice xmlns:v="urn:schemas-microsoft-com:vml" Requires="v">
                <p:oleObj name="Equation" r:id="rId6" imgW="1231560" imgH="431640" progId="Equation.DSMT4">
                  <p:embed/>
                </p:oleObj>
              </mc:Choice>
              <mc:Fallback>
                <p:oleObj name="Equation" r:id="rId6" imgW="1231560" imgH="431640" progId="Equation.DSMT4">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746" y="2001024"/>
                        <a:ext cx="2971258" cy="1040315"/>
                      </a:xfrm>
                      <a:prstGeom prst="rect">
                        <a:avLst/>
                      </a:prstGeom>
                      <a:noFill/>
                      <a:ln>
                        <a:noFill/>
                      </a:ln>
                      <a:effectLst/>
                    </p:spPr>
                  </p:pic>
                </p:oleObj>
              </mc:Fallback>
            </mc:AlternateContent>
          </a:graphicData>
        </a:graphic>
      </p:graphicFrame>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graphicFrame>
        <p:nvGraphicFramePr>
          <p:cNvPr id="18" name="Object 3"/>
          <p:cNvGraphicFramePr>
            <a:graphicFrameLocks noChangeAspect="1"/>
          </p:cNvGraphicFramePr>
          <p:nvPr>
            <p:extLst>
              <p:ext uri="{D42A27DB-BD31-4B8C-83A1-F6EECF244321}">
                <p14:modId xmlns:p14="http://schemas.microsoft.com/office/powerpoint/2010/main" val="643923310"/>
              </p:ext>
            </p:extLst>
          </p:nvPr>
        </p:nvGraphicFramePr>
        <p:xfrm>
          <a:off x="1435544" y="1996379"/>
          <a:ext cx="870796" cy="1000239"/>
        </p:xfrm>
        <a:graphic>
          <a:graphicData uri="http://schemas.openxmlformats.org/presentationml/2006/ole">
            <mc:AlternateContent xmlns:mc="http://schemas.openxmlformats.org/markup-compatibility/2006">
              <mc:Choice xmlns:v="urn:schemas-microsoft-com:vml" Requires="v">
                <p:oleObj name="Equation" r:id="rId8" imgW="342720" imgH="393480" progId="Equation.DSMT4">
                  <p:embed/>
                </p:oleObj>
              </mc:Choice>
              <mc:Fallback>
                <p:oleObj name="Equation" r:id="rId8" imgW="342720" imgH="393480" progId="Equation.DSMT4">
                  <p:embed/>
                  <p:pic>
                    <p:nvPicPr>
                      <p:cNvPr id="0" name=""/>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5544" y="1996379"/>
                        <a:ext cx="870796" cy="1000239"/>
                      </a:xfrm>
                      <a:prstGeom prst="rect">
                        <a:avLst/>
                      </a:prstGeom>
                      <a:noFill/>
                      <a:ln>
                        <a:noFill/>
                      </a:ln>
                      <a:effectLst/>
                    </p:spPr>
                  </p:pic>
                </p:oleObj>
              </mc:Fallback>
            </mc:AlternateContent>
          </a:graphicData>
        </a:graphic>
      </p:graphicFrame>
      <p:pic>
        <p:nvPicPr>
          <p:cNvPr id="21" name="Picture 19"/>
          <p:cNvPicPr>
            <a:picLocks noChangeAspect="1" noChangeArrowheads="1"/>
          </p:cNvPicPr>
          <p:nvPr/>
        </p:nvPicPr>
        <p:blipFill>
          <a:blip r:embed="rId10">
            <a:extLst>
              <a:ext uri="{28A0092B-C50C-407E-A947-70E740481C1C}">
                <a14:useLocalDpi xmlns:a14="http://schemas.microsoft.com/office/drawing/2010/main"/>
              </a:ext>
            </a:extLst>
          </a:blip>
          <a:srcRect t="4668"/>
          <a:stretch>
            <a:fillRect/>
          </a:stretch>
        </p:blipFill>
        <p:spPr bwMode="auto">
          <a:xfrm>
            <a:off x="5963050" y="3411322"/>
            <a:ext cx="2924587"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46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5" name="Slide Number Placeholder 4"/>
          <p:cNvSpPr>
            <a:spLocks noGrp="1"/>
          </p:cNvSpPr>
          <p:nvPr>
            <p:ph type="sldNum" sz="quarter" idx="12"/>
          </p:nvPr>
        </p:nvSpPr>
        <p:spPr/>
        <p:txBody>
          <a:bodyPr/>
          <a:lstStyle/>
          <a:p>
            <a:pPr>
              <a:defRPr/>
            </a:pPr>
            <a:fld id="{B4690805-D7D2-4AB9-A191-0BC729846278}" type="slidenum">
              <a:rPr lang="zh-CN" altLang="en-US" smtClean="0"/>
              <a:pPr>
                <a:defRPr/>
              </a:pPr>
              <a:t>28</a:t>
            </a:fld>
            <a:endParaRPr lang="en-US" altLang="zh-CN" dirty="0"/>
          </a:p>
        </p:txBody>
      </p:sp>
      <p:sp>
        <p:nvSpPr>
          <p:cNvPr id="2" name="标题 1"/>
          <p:cNvSpPr>
            <a:spLocks noGrp="1"/>
          </p:cNvSpPr>
          <p:nvPr>
            <p:ph type="title" idx="4294967295"/>
          </p:nvPr>
        </p:nvSpPr>
        <p:spPr>
          <a:xfrm>
            <a:off x="533400" y="2667000"/>
            <a:ext cx="8305800" cy="936625"/>
          </a:xfrm>
        </p:spPr>
        <p:txBody>
          <a:bodyPr>
            <a:normAutofit fontScale="90000"/>
          </a:bodyPr>
          <a:lstStyle/>
          <a:p>
            <a:r>
              <a:rPr lang="zh-CN" altLang="en-US" dirty="0">
                <a:effectLst/>
              </a:rPr>
              <a:t>原子核的结合能、核反应和核能</a:t>
            </a:r>
            <a:endParaRPr lang="zh-CN" altLang="en-US" dirty="0"/>
          </a:p>
        </p:txBody>
      </p:sp>
    </p:spTree>
    <p:extLst>
      <p:ext uri="{BB962C8B-B14F-4D97-AF65-F5344CB8AC3E}">
        <p14:creationId xmlns:p14="http://schemas.microsoft.com/office/powerpoint/2010/main" val="1618323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核的质量与结合能</a:t>
            </a:r>
          </a:p>
        </p:txBody>
      </p:sp>
      <p:sp>
        <p:nvSpPr>
          <p:cNvPr id="12" name="Footer Placeholder 11"/>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29</a:t>
            </a:fld>
            <a:endParaRPr lang="en-US" altLang="zh-CN" dirty="0"/>
          </a:p>
        </p:txBody>
      </p:sp>
      <p:sp>
        <p:nvSpPr>
          <p:cNvPr id="5" name="TextBox 2"/>
          <p:cNvSpPr txBox="1">
            <a:spLocks noChangeArrowheads="1"/>
          </p:cNvSpPr>
          <p:nvPr/>
        </p:nvSpPr>
        <p:spPr bwMode="auto">
          <a:xfrm>
            <a:off x="671513" y="2472145"/>
            <a:ext cx="7100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原子的质量可以以原子质量单位 </a:t>
            </a:r>
            <a:r>
              <a:rPr kumimoji="0"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u </a:t>
            </a:r>
            <a:r>
              <a:rPr kumimoji="0"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来表示，它是用 </a:t>
            </a:r>
            <a:r>
              <a:rPr kumimoji="0" lang="en-US" altLang="zh-CN" sz="2800" b="1" baseline="30000" dirty="0">
                <a:latin typeface="Times New Roman" panose="02020603050405020304" pitchFamily="18" charset="0"/>
                <a:ea typeface="华文楷体" panose="02010600040101010101" pitchFamily="2" charset="-122"/>
                <a:cs typeface="Times New Roman" panose="02020603050405020304" pitchFamily="18" charset="0"/>
              </a:rPr>
              <a:t>12</a:t>
            </a:r>
            <a:r>
              <a:rPr kumimoji="0" lang="en-US" altLang="zh-CN" sz="2800" b="1" dirty="0">
                <a:latin typeface="Times New Roman" panose="02020603050405020304" pitchFamily="18" charset="0"/>
                <a:ea typeface="华文楷体" panose="02010600040101010101" pitchFamily="2" charset="-122"/>
                <a:cs typeface="Times New Roman" panose="02020603050405020304" pitchFamily="18" charset="0"/>
              </a:rPr>
              <a:t>C</a:t>
            </a:r>
            <a:r>
              <a:rPr kumimoji="0"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的原子质量来做标定的。</a:t>
            </a:r>
          </a:p>
        </p:txBody>
      </p:sp>
      <p:pic>
        <p:nvPicPr>
          <p:cNvPr id="6" name="图片 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903537" y="3480207"/>
            <a:ext cx="2670968" cy="48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671512" y="4037420"/>
            <a:ext cx="8281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根据爱因斯坦的质能关系，有</a:t>
            </a:r>
          </a:p>
        </p:txBody>
      </p:sp>
      <p:pic>
        <p:nvPicPr>
          <p:cNvPr id="8" name="图片 7"/>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048000" y="4535895"/>
            <a:ext cx="2526506" cy="4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24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本章的内容、目的及要求</a:t>
            </a:r>
          </a:p>
        </p:txBody>
      </p:sp>
      <p:sp>
        <p:nvSpPr>
          <p:cNvPr id="8" name="灯片编号占位符 3"/>
          <p:cNvSpPr>
            <a:spLocks noGrp="1"/>
          </p:cNvSpPr>
          <p:nvPr>
            <p:ph type="sldNum" sz="quarter" idx="12"/>
          </p:nvPr>
        </p:nvSpPr>
        <p:spPr/>
        <p:txBody>
          <a:bodyPr/>
          <a:lstStyle/>
          <a:p>
            <a:pPr>
              <a:defRPr/>
            </a:pPr>
            <a:fld id="{E3BAC4F7-8877-4A8A-A428-06935D1FE728}" type="slidenum">
              <a:rPr lang="zh-CN" altLang="en-US" smtClean="0"/>
              <a:pPr>
                <a:defRPr/>
              </a:pPr>
              <a:t>3</a:t>
            </a:fld>
            <a:endParaRPr lang="en-US" altLang="zh-CN" dirty="0"/>
          </a:p>
        </p:txBody>
      </p:sp>
      <p:sp>
        <p:nvSpPr>
          <p:cNvPr id="4" name="Rectangle 8"/>
          <p:cNvSpPr>
            <a:spLocks noChangeArrowheads="1"/>
          </p:cNvSpPr>
          <p:nvPr/>
        </p:nvSpPr>
        <p:spPr bwMode="auto">
          <a:xfrm>
            <a:off x="3124200" y="1261408"/>
            <a:ext cx="5334000" cy="1938992"/>
          </a:xfrm>
          <a:prstGeom prst="rect">
            <a:avLst/>
          </a:prstGeom>
          <a:solidFill>
            <a:srgbClr val="0033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原子核的基本性质</a:t>
            </a:r>
          </a:p>
          <a:p>
            <a:pPr algn="l"/>
            <a:r>
              <a:rPr lang="zh-CN" altLang="en-US"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核力和壳层模型</a:t>
            </a:r>
          </a:p>
          <a:p>
            <a:pPr algn="l"/>
            <a:r>
              <a:rPr lang="zh-CN" altLang="en-US"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原子核衰变（辐射） </a:t>
            </a:r>
          </a:p>
          <a:p>
            <a:pPr algn="l"/>
            <a:r>
              <a:rPr lang="zh-CN" altLang="en-US"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原子核的结合能、核反应和核能</a:t>
            </a:r>
          </a:p>
          <a:p>
            <a:pPr algn="l"/>
            <a:r>
              <a:rPr lang="zh-CN" altLang="en-US"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辐射探测</a:t>
            </a:r>
            <a:endParaRPr lang="en-US" altLang="zh-CN"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endParaRPr>
          </a:p>
          <a:p>
            <a:pPr algn="l"/>
            <a:r>
              <a:rPr lang="zh-CN" altLang="en-US" sz="20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原子核物理应用</a:t>
            </a:r>
          </a:p>
        </p:txBody>
      </p:sp>
      <p:sp>
        <p:nvSpPr>
          <p:cNvPr id="5" name="Rectangle 7"/>
          <p:cNvSpPr>
            <a:spLocks noChangeArrowheads="1"/>
          </p:cNvSpPr>
          <p:nvPr/>
        </p:nvSpPr>
        <p:spPr bwMode="auto">
          <a:xfrm>
            <a:off x="533400" y="1341904"/>
            <a:ext cx="2209800" cy="763588"/>
          </a:xfrm>
          <a:prstGeom prst="rect">
            <a:avLst/>
          </a:prstGeom>
          <a:solidFill>
            <a:srgbClr val="660033"/>
          </a:solidFill>
          <a:ln>
            <a:noFill/>
          </a:ln>
          <a:effectLst/>
          <a:scene3d>
            <a:camera prst="legacyPerspectiveBottom"/>
            <a:lightRig rig="legacyFlat3" dir="t"/>
          </a:scene3d>
          <a:sp3d extrusionH="121893000" prstMaterial="legacyMatte">
            <a:bevelT w="13500" h="13500" prst="angle"/>
            <a:bevelB w="13500" h="13500" prst="angle"/>
            <a:extrusionClr>
              <a:srgbClr val="660033"/>
            </a:extrusionClr>
            <a:contourClr>
              <a:srgbClr val="660033"/>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txBody>
          <a:bodyPr>
            <a:spAutoFit/>
            <a:flatTx/>
          </a:bodyPr>
          <a:lstStyle/>
          <a:p>
            <a:pPr algn="ctr" fontAlgn="base"/>
            <a:r>
              <a:rPr lang="zh-CN" altLang="en-US" sz="360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基本内容</a:t>
            </a:r>
          </a:p>
          <a:p>
            <a:pPr algn="ctr" fontAlgn="base"/>
            <a:endParaRPr lang="en-US" altLang="zh-CN" sz="800">
              <a:solidFill>
                <a:srgbClr val="FFFF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Rectangle 9"/>
          <p:cNvSpPr>
            <a:spLocks noChangeArrowheads="1"/>
          </p:cNvSpPr>
          <p:nvPr/>
        </p:nvSpPr>
        <p:spPr bwMode="auto">
          <a:xfrm>
            <a:off x="609600" y="3389055"/>
            <a:ext cx="685800" cy="2554545"/>
          </a:xfrm>
          <a:prstGeom prst="rect">
            <a:avLst/>
          </a:prstGeom>
          <a:solidFill>
            <a:srgbClr val="660033"/>
          </a:solidFill>
          <a:ln>
            <a:noFill/>
          </a:ln>
          <a:effectLst/>
          <a:scene3d>
            <a:camera prst="legacyObliqueBottomLeft"/>
            <a:lightRig rig="legacyFlat3" dir="t"/>
          </a:scene3d>
          <a:sp3d extrusionH="430200" prstMaterial="legacyMatte">
            <a:bevelT w="13500" h="13500" prst="angle"/>
            <a:bevelB w="13500" h="13500" prst="angle"/>
            <a:extrusionClr>
              <a:srgbClr val="660033"/>
            </a:extrusionClr>
            <a:contourClr>
              <a:srgbClr val="660033"/>
            </a:contourClr>
          </a:sp3d>
          <a:extLst>
            <a:ext uri="{91240B29-F687-4F45-9708-019B960494DF}">
              <a14:hiddenLine xmlns:a14="http://schemas.microsoft.com/office/drawing/2010/main" w="9525" algn="ctr">
                <a:noFill/>
                <a:miter lim="800000"/>
                <a:headEnd/>
                <a:tailEnd/>
              </a14:hiddenLine>
            </a:ext>
            <a:ext uri="{AF507438-7753-43E0-B8FC-AC1667EBCBE1}">
              <a14:hiddenEffects xmlns:a14="http://schemas.microsoft.com/office/drawing/2010/main">
                <a:effectLst>
                  <a:outerShdw dist="35921" dir="2700000" algn="ctr" rotWithShape="0">
                    <a:srgbClr val="990000"/>
                  </a:outerShdw>
                </a:effectLst>
              </a14:hiddenEffects>
            </a:ext>
          </a:extLst>
        </p:spPr>
        <p:txBody>
          <a:bodyPr>
            <a:spAutoFit/>
            <a:flatTx/>
          </a:bodyPr>
          <a:lstStyle/>
          <a:p>
            <a:pPr algn="ctr" fontAlgn="base"/>
            <a:r>
              <a:rPr lang="zh-CN" altLang="en-US" sz="320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目的与要求</a:t>
            </a:r>
          </a:p>
        </p:txBody>
      </p:sp>
      <p:sp>
        <p:nvSpPr>
          <p:cNvPr id="7" name="Rectangle 10"/>
          <p:cNvSpPr>
            <a:spLocks noChangeArrowheads="1"/>
          </p:cNvSpPr>
          <p:nvPr/>
        </p:nvSpPr>
        <p:spPr bwMode="auto">
          <a:xfrm>
            <a:off x="1371600" y="3429000"/>
            <a:ext cx="7315200" cy="267765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了解原子核的基本性质</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了解原子核的结构模型</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掌握放射性衰变规律及其应用</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能计算原子核的结合能</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掌握核反应的一般规律</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(6)</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了解裂变、聚变反应</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了解原子能的利用和加速器</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a:p>
            <a:pPr algn="l"/>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(7)</a:t>
            </a:r>
            <a:r>
              <a:rPr lang="zh-CN" altLang="en-US"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核辐射探测和应用</a:t>
            </a:r>
            <a:r>
              <a:rPr lang="en-US" altLang="zh-CN" sz="2400" dirty="0">
                <a:solidFill>
                  <a:srgbClr val="F6FC04"/>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 name="Footer Placeholder 1"/>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93606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70" name="Text Box 106"/>
          <p:cNvSpPr txBox="1">
            <a:spLocks noChangeArrowheads="1"/>
          </p:cNvSpPr>
          <p:nvPr/>
        </p:nvSpPr>
        <p:spPr bwMode="auto">
          <a:xfrm>
            <a:off x="708025" y="1241423"/>
            <a:ext cx="71945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FF"/>
                </a:solidFill>
                <a:latin typeface="华文楷体"/>
                <a:ea typeface="华文楷体"/>
                <a:cs typeface="华文楷体"/>
              </a:rPr>
              <a:t>原子核的质量并不严格等于质子和中子的质量之和。</a:t>
            </a:r>
          </a:p>
        </p:txBody>
      </p:sp>
      <p:grpSp>
        <p:nvGrpSpPr>
          <p:cNvPr id="3" name="Group 118"/>
          <p:cNvGrpSpPr>
            <a:grpSpLocks/>
          </p:cNvGrpSpPr>
          <p:nvPr/>
        </p:nvGrpSpPr>
        <p:grpSpPr bwMode="auto">
          <a:xfrm>
            <a:off x="609601" y="2119313"/>
            <a:ext cx="2209800" cy="457200"/>
            <a:chOff x="480" y="2016"/>
            <a:chExt cx="1392" cy="288"/>
          </a:xfrm>
        </p:grpSpPr>
        <p:sp>
          <p:nvSpPr>
            <p:cNvPr id="34836" name="Text Box 107"/>
            <p:cNvSpPr txBox="1">
              <a:spLocks noChangeArrowheads="1"/>
            </p:cNvSpPr>
            <p:nvPr/>
          </p:nvSpPr>
          <p:spPr bwMode="auto">
            <a:xfrm>
              <a:off x="480" y="2016"/>
              <a:ext cx="12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00"/>
                  </a:solidFill>
                  <a:latin typeface="华文楷体"/>
                  <a:ea typeface="华文楷体"/>
                  <a:cs typeface="华文楷体"/>
                </a:rPr>
                <a:t>例如：氘核</a:t>
              </a:r>
            </a:p>
          </p:txBody>
        </p:sp>
        <p:graphicFrame>
          <p:nvGraphicFramePr>
            <p:cNvPr id="34837" name="Object 108"/>
            <p:cNvGraphicFramePr>
              <a:graphicFrameLocks noChangeAspect="1"/>
            </p:cNvGraphicFramePr>
            <p:nvPr/>
          </p:nvGraphicFramePr>
          <p:xfrm>
            <a:off x="1584" y="2025"/>
            <a:ext cx="288" cy="240"/>
          </p:xfrm>
          <a:graphic>
            <a:graphicData uri="http://schemas.openxmlformats.org/presentationml/2006/ole">
              <mc:AlternateContent xmlns:mc="http://schemas.openxmlformats.org/markup-compatibility/2006">
                <mc:Choice xmlns:v="urn:schemas-microsoft-com:vml" Requires="v">
                  <p:oleObj name="Equation" r:id="rId3" imgW="228600" imgH="190500" progId="Equation.DSMT4">
                    <p:embed/>
                  </p:oleObj>
                </mc:Choice>
                <mc:Fallback>
                  <p:oleObj name="Equation" r:id="rId3" imgW="2286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025"/>
                          <a:ext cx="288" cy="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4" name="Group 119"/>
          <p:cNvGrpSpPr>
            <a:grpSpLocks/>
          </p:cNvGrpSpPr>
          <p:nvPr/>
        </p:nvGrpSpPr>
        <p:grpSpPr bwMode="auto">
          <a:xfrm>
            <a:off x="3552825" y="2182811"/>
            <a:ext cx="3886200" cy="503238"/>
            <a:chOff x="2241" y="2016"/>
            <a:chExt cx="2448" cy="317"/>
          </a:xfrm>
        </p:grpSpPr>
        <p:sp>
          <p:nvSpPr>
            <p:cNvPr id="34834" name="Text Box 109"/>
            <p:cNvSpPr txBox="1">
              <a:spLocks noChangeArrowheads="1"/>
            </p:cNvSpPr>
            <p:nvPr/>
          </p:nvSpPr>
          <p:spPr bwMode="auto">
            <a:xfrm>
              <a:off x="2241" y="2016"/>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00"/>
                  </a:solidFill>
                  <a:latin typeface="华文楷体"/>
                  <a:ea typeface="华文楷体"/>
                  <a:cs typeface="华文楷体"/>
                </a:rPr>
                <a:t>中子质量：</a:t>
              </a:r>
            </a:p>
          </p:txBody>
        </p:sp>
        <p:graphicFrame>
          <p:nvGraphicFramePr>
            <p:cNvPr id="34835" name="Object 110"/>
            <p:cNvGraphicFramePr>
              <a:graphicFrameLocks noChangeAspect="1"/>
            </p:cNvGraphicFramePr>
            <p:nvPr/>
          </p:nvGraphicFramePr>
          <p:xfrm>
            <a:off x="3297" y="2016"/>
            <a:ext cx="1392" cy="317"/>
          </p:xfrm>
          <a:graphic>
            <a:graphicData uri="http://schemas.openxmlformats.org/presentationml/2006/ole">
              <mc:AlternateContent xmlns:mc="http://schemas.openxmlformats.org/markup-compatibility/2006">
                <mc:Choice xmlns:v="urn:schemas-microsoft-com:vml" Requires="v">
                  <p:oleObj name="Equation" r:id="rId5" imgW="1002865" imgH="228501" progId="Equation.DSMT4">
                    <p:embed/>
                  </p:oleObj>
                </mc:Choice>
                <mc:Fallback>
                  <p:oleObj name="Equation" r:id="rId5" imgW="1002865" imgH="22850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 y="2016"/>
                          <a:ext cx="1392"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5" name="Group 120"/>
          <p:cNvGrpSpPr>
            <a:grpSpLocks/>
          </p:cNvGrpSpPr>
          <p:nvPr/>
        </p:nvGrpSpPr>
        <p:grpSpPr bwMode="auto">
          <a:xfrm>
            <a:off x="3538538" y="2760661"/>
            <a:ext cx="3900487" cy="530225"/>
            <a:chOff x="2241" y="2352"/>
            <a:chExt cx="2457" cy="334"/>
          </a:xfrm>
        </p:grpSpPr>
        <p:sp>
          <p:nvSpPr>
            <p:cNvPr id="34832" name="Text Box 111"/>
            <p:cNvSpPr txBox="1">
              <a:spLocks noChangeArrowheads="1"/>
            </p:cNvSpPr>
            <p:nvPr/>
          </p:nvSpPr>
          <p:spPr bwMode="auto">
            <a:xfrm>
              <a:off x="2241" y="2360"/>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00"/>
                  </a:solidFill>
                  <a:latin typeface="华文楷体"/>
                  <a:ea typeface="华文楷体"/>
                  <a:cs typeface="华文楷体"/>
                </a:rPr>
                <a:t>质子质量：</a:t>
              </a:r>
            </a:p>
          </p:txBody>
        </p:sp>
        <p:graphicFrame>
          <p:nvGraphicFramePr>
            <p:cNvPr id="34833" name="Object 112"/>
            <p:cNvGraphicFramePr>
              <a:graphicFrameLocks noChangeAspect="1"/>
            </p:cNvGraphicFramePr>
            <p:nvPr/>
          </p:nvGraphicFramePr>
          <p:xfrm>
            <a:off x="3288" y="2352"/>
            <a:ext cx="1410" cy="334"/>
          </p:xfrm>
          <a:graphic>
            <a:graphicData uri="http://schemas.openxmlformats.org/presentationml/2006/ole">
              <mc:AlternateContent xmlns:mc="http://schemas.openxmlformats.org/markup-compatibility/2006">
                <mc:Choice xmlns:v="urn:schemas-microsoft-com:vml" Requires="v">
                  <p:oleObj name="Equation" r:id="rId7" imgW="1016000" imgH="241300" progId="Equation.DSMT4">
                    <p:embed/>
                  </p:oleObj>
                </mc:Choice>
                <mc:Fallback>
                  <p:oleObj name="Equation" r:id="rId7" imgW="10160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8" y="2352"/>
                          <a:ext cx="1410" cy="3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6" name="Group 121"/>
          <p:cNvGrpSpPr>
            <a:grpSpLocks/>
          </p:cNvGrpSpPr>
          <p:nvPr/>
        </p:nvGrpSpPr>
        <p:grpSpPr bwMode="auto">
          <a:xfrm>
            <a:off x="3552825" y="3411536"/>
            <a:ext cx="3943350" cy="503238"/>
            <a:chOff x="2238" y="2696"/>
            <a:chExt cx="2484" cy="317"/>
          </a:xfrm>
        </p:grpSpPr>
        <p:sp>
          <p:nvSpPr>
            <p:cNvPr id="34830" name="Text Box 113"/>
            <p:cNvSpPr txBox="1">
              <a:spLocks noChangeArrowheads="1"/>
            </p:cNvSpPr>
            <p:nvPr/>
          </p:nvSpPr>
          <p:spPr bwMode="auto">
            <a:xfrm>
              <a:off x="2238" y="2696"/>
              <a:ext cx="110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00"/>
                  </a:solidFill>
                  <a:latin typeface="华文楷体"/>
                  <a:ea typeface="华文楷体"/>
                  <a:cs typeface="华文楷体"/>
                </a:rPr>
                <a:t>氘核质量：</a:t>
              </a:r>
            </a:p>
          </p:txBody>
        </p:sp>
        <p:graphicFrame>
          <p:nvGraphicFramePr>
            <p:cNvPr id="34831" name="Object 114"/>
            <p:cNvGraphicFramePr>
              <a:graphicFrameLocks noChangeAspect="1"/>
            </p:cNvGraphicFramePr>
            <p:nvPr/>
          </p:nvGraphicFramePr>
          <p:xfrm>
            <a:off x="3295" y="2696"/>
            <a:ext cx="1427" cy="317"/>
          </p:xfrm>
          <a:graphic>
            <a:graphicData uri="http://schemas.openxmlformats.org/presentationml/2006/ole">
              <mc:AlternateContent xmlns:mc="http://schemas.openxmlformats.org/markup-compatibility/2006">
                <mc:Choice xmlns:v="urn:schemas-microsoft-com:vml" Requires="v">
                  <p:oleObj name="Equation" r:id="rId9" imgW="1028700" imgH="228600" progId="Equation.DSMT4">
                    <p:embed/>
                  </p:oleObj>
                </mc:Choice>
                <mc:Fallback>
                  <p:oleObj name="Equation" r:id="rId9" imgW="10287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95" y="2696"/>
                          <a:ext cx="1427"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pSp>
        <p:nvGrpSpPr>
          <p:cNvPr id="7" name="Group 122"/>
          <p:cNvGrpSpPr>
            <a:grpSpLocks/>
          </p:cNvGrpSpPr>
          <p:nvPr/>
        </p:nvGrpSpPr>
        <p:grpSpPr bwMode="auto">
          <a:xfrm>
            <a:off x="1395412" y="4205285"/>
            <a:ext cx="6507163" cy="560388"/>
            <a:chOff x="1008" y="3042"/>
            <a:chExt cx="4099" cy="353"/>
          </a:xfrm>
        </p:grpSpPr>
        <p:sp>
          <p:nvSpPr>
            <p:cNvPr id="34828" name="Text Box 115"/>
            <p:cNvSpPr txBox="1">
              <a:spLocks noChangeArrowheads="1"/>
            </p:cNvSpPr>
            <p:nvPr/>
          </p:nvSpPr>
          <p:spPr bwMode="auto">
            <a:xfrm>
              <a:off x="1008" y="3072"/>
              <a:ext cx="43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00"/>
                  </a:solidFill>
                  <a:latin typeface="华文楷体"/>
                  <a:ea typeface="华文楷体"/>
                  <a:cs typeface="华文楷体"/>
                </a:rPr>
                <a:t>则</a:t>
              </a:r>
            </a:p>
          </p:txBody>
        </p:sp>
        <p:graphicFrame>
          <p:nvGraphicFramePr>
            <p:cNvPr id="34829" name="Object 116"/>
            <p:cNvGraphicFramePr>
              <a:graphicFrameLocks noChangeAspect="1"/>
            </p:cNvGraphicFramePr>
            <p:nvPr/>
          </p:nvGraphicFramePr>
          <p:xfrm>
            <a:off x="1407" y="3042"/>
            <a:ext cx="3700" cy="353"/>
          </p:xfrm>
          <a:graphic>
            <a:graphicData uri="http://schemas.openxmlformats.org/presentationml/2006/ole">
              <mc:AlternateContent xmlns:mc="http://schemas.openxmlformats.org/markup-compatibility/2006">
                <mc:Choice xmlns:v="urn:schemas-microsoft-com:vml" Requires="v">
                  <p:oleObj name="公式" r:id="rId11" imgW="2667000" imgH="254000" progId="Equation.3">
                    <p:embed/>
                  </p:oleObj>
                </mc:Choice>
                <mc:Fallback>
                  <p:oleObj name="公式" r:id="rId11" imgW="26670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7" y="3042"/>
                          <a:ext cx="3700" cy="3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sp>
        <p:nvSpPr>
          <p:cNvPr id="36981" name="Text Box 117"/>
          <p:cNvSpPr txBox="1">
            <a:spLocks noChangeArrowheads="1"/>
          </p:cNvSpPr>
          <p:nvPr/>
        </p:nvSpPr>
        <p:spPr bwMode="auto">
          <a:xfrm>
            <a:off x="992187" y="4981574"/>
            <a:ext cx="6934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spcBef>
                <a:spcPct val="50000"/>
              </a:spcBef>
            </a:pPr>
            <a:r>
              <a:rPr lang="zh-CN" altLang="en-US" b="1" dirty="0">
                <a:solidFill>
                  <a:srgbClr val="000000"/>
                </a:solidFill>
                <a:latin typeface="华文楷体"/>
                <a:ea typeface="华文楷体"/>
                <a:cs typeface="华文楷体"/>
              </a:rPr>
              <a:t>中子和质子组成氘核时，会释放出一部分能量。</a:t>
            </a:r>
          </a:p>
        </p:txBody>
      </p:sp>
      <p:sp>
        <p:nvSpPr>
          <p:cNvPr id="2" name="Title 1"/>
          <p:cNvSpPr>
            <a:spLocks noGrp="1"/>
          </p:cNvSpPr>
          <p:nvPr>
            <p:ph type="title"/>
          </p:nvPr>
        </p:nvSpPr>
        <p:spPr/>
        <p:txBody>
          <a:bodyPr/>
          <a:lstStyle/>
          <a:p>
            <a:r>
              <a:rPr lang="mr-IN" dirty="0" err="1"/>
              <a:t>核质量</a:t>
            </a:r>
            <a:r>
              <a:rPr lang="mr-IN" dirty="0"/>
              <a:t> “1+1=2</a:t>
            </a:r>
            <a:r>
              <a:rPr lang="zh-CN" altLang="en-US" dirty="0"/>
              <a:t>？</a:t>
            </a:r>
            <a:r>
              <a:rPr lang="mr-IN" dirty="0"/>
              <a:t>”</a:t>
            </a:r>
          </a:p>
        </p:txBody>
      </p:sp>
      <p:sp>
        <p:nvSpPr>
          <p:cNvPr id="9" name="幻灯片编号占位符 8"/>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7FCA5834-A074-0649-991C-3565A8BD2958}" type="slidenum">
              <a:rPr kumimoji="0" lang="zh-CN" altLang="en-US" sz="1200">
                <a:solidFill>
                  <a:srgbClr val="898989"/>
                </a:solidFill>
              </a:rPr>
              <a:pPr/>
              <a:t>30</a:t>
            </a:fld>
            <a:endParaRPr kumimoji="0" lang="zh-CN" altLang="en-US" sz="1200">
              <a:solidFill>
                <a:srgbClr val="898989"/>
              </a:solidFill>
            </a:endParaRPr>
          </a:p>
        </p:txBody>
      </p:sp>
      <p:sp>
        <p:nvSpPr>
          <p:cNvPr id="8" name="页脚占位符 7">
            <a:extLst>
              <a:ext uri="{FF2B5EF4-FFF2-40B4-BE49-F238E27FC236}">
                <a16:creationId xmlns:a16="http://schemas.microsoft.com/office/drawing/2014/main" id="{62B16E52-FB3D-394A-8CAC-7A8703AF7210}"/>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731325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970"/>
                                        </p:tgtEl>
                                        <p:attrNameLst>
                                          <p:attrName>style.visibility</p:attrName>
                                        </p:attrNameLst>
                                      </p:cBhvr>
                                      <p:to>
                                        <p:strVal val="visible"/>
                                      </p:to>
                                    </p:set>
                                    <p:animEffect transition="in" filter="wipe(left)">
                                      <p:cBhvr>
                                        <p:cTn id="7" dur="500"/>
                                        <p:tgtEl>
                                          <p:spTgt spid="36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981"/>
                                        </p:tgtEl>
                                        <p:attrNameLst>
                                          <p:attrName>style.visibility</p:attrName>
                                        </p:attrNameLst>
                                      </p:cBhvr>
                                      <p:to>
                                        <p:strVal val="visible"/>
                                      </p:to>
                                    </p:set>
                                    <p:animEffect transition="in" filter="wipe(left)">
                                      <p:cBhvr>
                                        <p:cTn id="37" dur="500"/>
                                        <p:tgtEl>
                                          <p:spTgt spid="3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0" grpId="0"/>
      <p:bldP spid="3698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Text Box 4"/>
          <p:cNvSpPr txBox="1">
            <a:spLocks noChangeArrowheads="1"/>
          </p:cNvSpPr>
          <p:nvPr/>
        </p:nvSpPr>
        <p:spPr bwMode="auto">
          <a:xfrm>
            <a:off x="611188" y="981075"/>
            <a:ext cx="7696200" cy="1143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4063"/>
              </a:lnSpc>
              <a:spcBef>
                <a:spcPct val="50000"/>
              </a:spcBef>
            </a:pPr>
            <a:r>
              <a:rPr lang="en-US" altLang="zh-CN" b="1" dirty="0">
                <a:solidFill>
                  <a:srgbClr val="000000"/>
                </a:solidFill>
                <a:latin typeface="Arial" charset="0"/>
                <a:ea typeface="楷体_GB2312" charset="0"/>
              </a:rPr>
              <a:t>       </a:t>
            </a:r>
            <a:r>
              <a:rPr lang="zh-CN" altLang="en-US" b="1" dirty="0">
                <a:solidFill>
                  <a:srgbClr val="000000"/>
                </a:solidFill>
                <a:latin typeface="STKaiti" charset="-122"/>
                <a:ea typeface="STKaiti" charset="-122"/>
                <a:cs typeface="STKaiti" charset="-122"/>
              </a:rPr>
              <a:t>自由质子与中子结合成原子核时质量的减少值，称为</a:t>
            </a:r>
            <a:r>
              <a:rPr lang="zh-CN" altLang="en-US" b="1" dirty="0">
                <a:solidFill>
                  <a:srgbClr val="FF0000"/>
                </a:solidFill>
                <a:latin typeface="STKaiti" charset="-122"/>
                <a:ea typeface="STKaiti" charset="-122"/>
                <a:cs typeface="STKaiti" charset="-122"/>
              </a:rPr>
              <a:t>质量亏损</a:t>
            </a:r>
            <a:r>
              <a:rPr lang="zh-CN" altLang="en-US" b="1" dirty="0">
                <a:solidFill>
                  <a:srgbClr val="000000"/>
                </a:solidFill>
                <a:latin typeface="STKaiti" charset="-122"/>
                <a:ea typeface="STKaiti" charset="-122"/>
                <a:cs typeface="STKaiti" charset="-122"/>
              </a:rPr>
              <a:t>。</a:t>
            </a:r>
          </a:p>
        </p:txBody>
      </p:sp>
      <p:grpSp>
        <p:nvGrpSpPr>
          <p:cNvPr id="2" name="Group 13"/>
          <p:cNvGrpSpPr>
            <a:grpSpLocks/>
          </p:cNvGrpSpPr>
          <p:nvPr/>
        </p:nvGrpSpPr>
        <p:grpSpPr bwMode="auto">
          <a:xfrm>
            <a:off x="468313" y="2205039"/>
            <a:ext cx="8351837" cy="1144588"/>
            <a:chOff x="295" y="1661"/>
            <a:chExt cx="5261" cy="721"/>
          </a:xfrm>
        </p:grpSpPr>
        <p:sp>
          <p:nvSpPr>
            <p:cNvPr id="35853" name="Text Box 7"/>
            <p:cNvSpPr txBox="1">
              <a:spLocks noChangeArrowheads="1"/>
            </p:cNvSpPr>
            <p:nvPr/>
          </p:nvSpPr>
          <p:spPr bwMode="auto">
            <a:xfrm>
              <a:off x="295" y="1661"/>
              <a:ext cx="5261" cy="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4063"/>
                </a:lnSpc>
                <a:spcBef>
                  <a:spcPct val="50000"/>
                </a:spcBef>
              </a:pPr>
              <a:r>
                <a:rPr lang="en-US" altLang="zh-CN" b="1" dirty="0">
                  <a:solidFill>
                    <a:srgbClr val="000000"/>
                  </a:solidFill>
                  <a:latin typeface="STKaiti" charset="-122"/>
                  <a:ea typeface="STKaiti" charset="-122"/>
                  <a:cs typeface="STKaiti" charset="-122"/>
                </a:rPr>
                <a:t>       Z</a:t>
              </a:r>
              <a:r>
                <a:rPr lang="zh-CN" altLang="en-US" b="1" dirty="0">
                  <a:solidFill>
                    <a:srgbClr val="000000"/>
                  </a:solidFill>
                  <a:latin typeface="STKaiti" charset="-122"/>
                  <a:ea typeface="STKaiti" charset="-122"/>
                  <a:cs typeface="STKaiti" charset="-122"/>
                </a:rPr>
                <a:t>个质子与</a:t>
              </a:r>
              <a:r>
                <a:rPr lang="en-US" altLang="zh-CN" b="1" dirty="0">
                  <a:solidFill>
                    <a:srgbClr val="000000"/>
                  </a:solidFill>
                  <a:latin typeface="STKaiti" charset="-122"/>
                  <a:ea typeface="STKaiti" charset="-122"/>
                  <a:cs typeface="STKaiti" charset="-122"/>
                </a:rPr>
                <a:t>N</a:t>
              </a:r>
              <a:r>
                <a:rPr lang="zh-CN" altLang="en-US" b="1" dirty="0">
                  <a:solidFill>
                    <a:srgbClr val="000000"/>
                  </a:solidFill>
                  <a:latin typeface="STKaiti" charset="-122"/>
                  <a:ea typeface="STKaiti" charset="-122"/>
                  <a:cs typeface="STKaiti" charset="-122"/>
                </a:rPr>
                <a:t>个中子组成原子核       时，所发生的质量亏损为</a:t>
              </a:r>
            </a:p>
          </p:txBody>
        </p:sp>
        <p:graphicFrame>
          <p:nvGraphicFramePr>
            <p:cNvPr id="35854" name="Object 8"/>
            <p:cNvGraphicFramePr>
              <a:graphicFrameLocks noChangeAspect="1"/>
            </p:cNvGraphicFramePr>
            <p:nvPr/>
          </p:nvGraphicFramePr>
          <p:xfrm>
            <a:off x="3288" y="1752"/>
            <a:ext cx="320" cy="304"/>
          </p:xfrm>
          <a:graphic>
            <a:graphicData uri="http://schemas.openxmlformats.org/presentationml/2006/ole">
              <mc:AlternateContent xmlns:mc="http://schemas.openxmlformats.org/markup-compatibility/2006">
                <mc:Choice xmlns:v="urn:schemas-microsoft-com:vml" Requires="v">
                  <p:oleObj name="Equation" r:id="rId2" imgW="253890" imgH="241195" progId="Equation.DSMT4">
                    <p:embed/>
                  </p:oleObj>
                </mc:Choice>
                <mc:Fallback>
                  <p:oleObj name="Equation" r:id="rId2" imgW="253890" imgH="241195"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 y="1752"/>
                          <a:ext cx="320"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graphicFrame>
        <p:nvGraphicFramePr>
          <p:cNvPr id="174089" name="Object 9"/>
          <p:cNvGraphicFramePr>
            <a:graphicFrameLocks noChangeAspect="1"/>
          </p:cNvGraphicFramePr>
          <p:nvPr>
            <p:extLst>
              <p:ext uri="{D42A27DB-BD31-4B8C-83A1-F6EECF244321}">
                <p14:modId xmlns:p14="http://schemas.microsoft.com/office/powerpoint/2010/main" val="93634210"/>
              </p:ext>
            </p:extLst>
          </p:nvPr>
        </p:nvGraphicFramePr>
        <p:xfrm>
          <a:off x="2627313" y="3068638"/>
          <a:ext cx="3041650" cy="520700"/>
        </p:xfrm>
        <a:graphic>
          <a:graphicData uri="http://schemas.openxmlformats.org/presentationml/2006/ole">
            <mc:AlternateContent xmlns:mc="http://schemas.openxmlformats.org/markup-compatibility/2006">
              <mc:Choice xmlns:v="urn:schemas-microsoft-com:vml" Requires="v">
                <p:oleObj name="公式" r:id="rId4" imgW="1409088" imgH="241195" progId="Equation.3">
                  <p:embed/>
                </p:oleObj>
              </mc:Choice>
              <mc:Fallback>
                <p:oleObj name="公式" r:id="rId4" imgW="1409088"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068638"/>
                        <a:ext cx="30416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4090" name="Object 10"/>
          <p:cNvGraphicFramePr>
            <a:graphicFrameLocks noChangeAspect="1"/>
          </p:cNvGraphicFramePr>
          <p:nvPr/>
        </p:nvGraphicFramePr>
        <p:xfrm>
          <a:off x="3132138" y="3860800"/>
          <a:ext cx="3654425" cy="544513"/>
        </p:xfrm>
        <a:graphic>
          <a:graphicData uri="http://schemas.openxmlformats.org/presentationml/2006/ole">
            <mc:AlternateContent xmlns:mc="http://schemas.openxmlformats.org/markup-compatibility/2006">
              <mc:Choice xmlns:v="urn:schemas-microsoft-com:vml" Requires="v">
                <p:oleObj name="公式" r:id="rId6" imgW="1701800" imgH="254000" progId="Equation.3">
                  <p:embed/>
                </p:oleObj>
              </mc:Choice>
              <mc:Fallback>
                <p:oleObj name="公式" r:id="rId6" imgW="17018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860800"/>
                        <a:ext cx="3654425" cy="544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74091" name="Object 11"/>
          <p:cNvGraphicFramePr>
            <a:graphicFrameLocks noChangeAspect="1"/>
          </p:cNvGraphicFramePr>
          <p:nvPr>
            <p:extLst>
              <p:ext uri="{D42A27DB-BD31-4B8C-83A1-F6EECF244321}">
                <p14:modId xmlns:p14="http://schemas.microsoft.com/office/powerpoint/2010/main" val="1287724643"/>
              </p:ext>
            </p:extLst>
          </p:nvPr>
        </p:nvGraphicFramePr>
        <p:xfrm>
          <a:off x="3132138" y="4508500"/>
          <a:ext cx="3517900" cy="598488"/>
        </p:xfrm>
        <a:graphic>
          <a:graphicData uri="http://schemas.openxmlformats.org/presentationml/2006/ole">
            <mc:AlternateContent xmlns:mc="http://schemas.openxmlformats.org/markup-compatibility/2006">
              <mc:Choice xmlns:v="urn:schemas-microsoft-com:vml" Requires="v">
                <p:oleObj name="Equation" r:id="rId8" imgW="1638300" imgH="279400" progId="Equation.DSMT4">
                  <p:embed/>
                </p:oleObj>
              </mc:Choice>
              <mc:Fallback>
                <p:oleObj name="Equation" r:id="rId8" imgW="1638300" imgH="279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4508500"/>
                        <a:ext cx="3517900" cy="59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74092" name="Object 12"/>
          <p:cNvGraphicFramePr>
            <a:graphicFrameLocks noChangeAspect="1"/>
          </p:cNvGraphicFramePr>
          <p:nvPr/>
        </p:nvGraphicFramePr>
        <p:xfrm>
          <a:off x="3132138" y="5229225"/>
          <a:ext cx="2671762" cy="488950"/>
        </p:xfrm>
        <a:graphic>
          <a:graphicData uri="http://schemas.openxmlformats.org/presentationml/2006/ole">
            <mc:AlternateContent xmlns:mc="http://schemas.openxmlformats.org/markup-compatibility/2006">
              <mc:Choice xmlns:v="urn:schemas-microsoft-com:vml" Requires="v">
                <p:oleObj name="公式" r:id="rId10" imgW="1244600" imgH="228600" progId="Equation.3">
                  <p:embed/>
                </p:oleObj>
              </mc:Choice>
              <mc:Fallback>
                <p:oleObj name="公式" r:id="rId10" imgW="12446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2138" y="5229225"/>
                        <a:ext cx="2671762"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文本框 3"/>
          <p:cNvSpPr txBox="1">
            <a:spLocks noChangeArrowheads="1"/>
          </p:cNvSpPr>
          <p:nvPr/>
        </p:nvSpPr>
        <p:spPr bwMode="auto">
          <a:xfrm>
            <a:off x="6804025" y="2852738"/>
            <a:ext cx="1439863" cy="461962"/>
          </a:xfrm>
          <a:prstGeom prst="rect">
            <a:avLst/>
          </a:prstGeom>
          <a:noFill/>
          <a:ln w="9525">
            <a:solidFill>
              <a:srgbClr val="4F81BD"/>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lang="zh-CN" altLang="en-US" b="1" dirty="0">
                <a:solidFill>
                  <a:srgbClr val="FF0000"/>
                </a:solidFill>
                <a:latin typeface="STKaiti" charset="-122"/>
                <a:ea typeface="STKaiti" charset="-122"/>
                <a:cs typeface="STKaiti" charset="-122"/>
              </a:rPr>
              <a:t>原子质量</a:t>
            </a:r>
          </a:p>
        </p:txBody>
      </p:sp>
      <p:cxnSp>
        <p:nvCxnSpPr>
          <p:cNvPr id="6" name="直线箭头连接符 5"/>
          <p:cNvCxnSpPr/>
          <p:nvPr/>
        </p:nvCxnSpPr>
        <p:spPr>
          <a:xfrm flipV="1">
            <a:off x="5651500" y="3357563"/>
            <a:ext cx="1152525" cy="647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0"/>
          <p:cNvSpPr txBox="1">
            <a:spLocks noChangeArrowheads="1"/>
          </p:cNvSpPr>
          <p:nvPr/>
        </p:nvSpPr>
        <p:spPr bwMode="auto">
          <a:xfrm>
            <a:off x="539750" y="5876925"/>
            <a:ext cx="84899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kumimoji="0" lang="zh-CN" altLang="en-US" b="1" dirty="0">
                <a:solidFill>
                  <a:srgbClr val="FF0000"/>
                </a:solidFill>
                <a:latin typeface="STKaiti" charset="-122"/>
                <a:ea typeface="STKaiti" charset="-122"/>
                <a:cs typeface="STKaiti" charset="-122"/>
              </a:rPr>
              <a:t>注：以氢原子质量代替质子质量可以把元素的电子质量消掉。</a:t>
            </a:r>
          </a:p>
        </p:txBody>
      </p:sp>
      <p:sp>
        <p:nvSpPr>
          <p:cNvPr id="3" name="Title 2"/>
          <p:cNvSpPr>
            <a:spLocks noGrp="1"/>
          </p:cNvSpPr>
          <p:nvPr>
            <p:ph type="title"/>
          </p:nvPr>
        </p:nvSpPr>
        <p:spPr/>
        <p:txBody>
          <a:bodyPr>
            <a:normAutofit/>
          </a:bodyPr>
          <a:lstStyle/>
          <a:p>
            <a:r>
              <a:rPr lang="zh-CN" altLang="en-US" dirty="0"/>
              <a:t>质量亏损</a:t>
            </a:r>
            <a:endParaRPr lang="en-US" dirty="0"/>
          </a:p>
        </p:txBody>
      </p:sp>
      <p:sp>
        <p:nvSpPr>
          <p:cNvPr id="5" name="幻灯片编号占位符 4"/>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EDFA495D-0874-294F-88ED-156396CA9BAC}" type="slidenum">
              <a:rPr kumimoji="0" lang="zh-CN" altLang="en-US" sz="1200">
                <a:solidFill>
                  <a:srgbClr val="898989"/>
                </a:solidFill>
              </a:rPr>
              <a:pPr/>
              <a:t>31</a:t>
            </a:fld>
            <a:endParaRPr kumimoji="0" lang="zh-CN" altLang="en-US" sz="1200">
              <a:solidFill>
                <a:srgbClr val="898989"/>
              </a:solidFill>
            </a:endParaRPr>
          </a:p>
        </p:txBody>
      </p:sp>
      <p:sp>
        <p:nvSpPr>
          <p:cNvPr id="7" name="页脚占位符 6">
            <a:extLst>
              <a:ext uri="{FF2B5EF4-FFF2-40B4-BE49-F238E27FC236}">
                <a16:creationId xmlns:a16="http://schemas.microsoft.com/office/drawing/2014/main" id="{29E14FD8-A402-1544-B942-CF9B6AE0C506}"/>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103370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linds(horizontal)">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4089"/>
                                        </p:tgtEl>
                                        <p:attrNameLst>
                                          <p:attrName>style.visibility</p:attrName>
                                        </p:attrNameLst>
                                      </p:cBhvr>
                                      <p:to>
                                        <p:strVal val="visible"/>
                                      </p:to>
                                    </p:set>
                                    <p:animEffect transition="in" filter="wipe(left)">
                                      <p:cBhvr>
                                        <p:cTn id="17" dur="500"/>
                                        <p:tgtEl>
                                          <p:spTgt spid="1740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4090"/>
                                        </p:tgtEl>
                                        <p:attrNameLst>
                                          <p:attrName>style.visibility</p:attrName>
                                        </p:attrNameLst>
                                      </p:cBhvr>
                                      <p:to>
                                        <p:strVal val="visible"/>
                                      </p:to>
                                    </p:set>
                                    <p:animEffect transition="in" filter="wipe(left)">
                                      <p:cBhvr>
                                        <p:cTn id="22" dur="500"/>
                                        <p:tgtEl>
                                          <p:spTgt spid="1740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74091"/>
                                        </p:tgtEl>
                                        <p:attrNameLst>
                                          <p:attrName>style.visibility</p:attrName>
                                        </p:attrNameLst>
                                      </p:cBhvr>
                                      <p:to>
                                        <p:strVal val="visible"/>
                                      </p:to>
                                    </p:set>
                                    <p:animEffect transition="in" filter="wipe(left)">
                                      <p:cBhvr>
                                        <p:cTn id="36" dur="500"/>
                                        <p:tgtEl>
                                          <p:spTgt spid="1740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74092"/>
                                        </p:tgtEl>
                                        <p:attrNameLst>
                                          <p:attrName>style.visibility</p:attrName>
                                        </p:attrNameLst>
                                      </p:cBhvr>
                                      <p:to>
                                        <p:strVal val="visible"/>
                                      </p:to>
                                    </p:set>
                                    <p:animEffect transition="in" filter="wipe(left)">
                                      <p:cBhvr>
                                        <p:cTn id="41" dur="500"/>
                                        <p:tgtEl>
                                          <p:spTgt spid="17409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p:bldP spid="4"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08" name="Object 4"/>
          <p:cNvGraphicFramePr>
            <a:graphicFrameLocks noChangeAspect="1"/>
          </p:cNvGraphicFramePr>
          <p:nvPr>
            <p:extLst>
              <p:ext uri="{D42A27DB-BD31-4B8C-83A1-F6EECF244321}">
                <p14:modId xmlns:p14="http://schemas.microsoft.com/office/powerpoint/2010/main" val="1783624547"/>
              </p:ext>
            </p:extLst>
          </p:nvPr>
        </p:nvGraphicFramePr>
        <p:xfrm>
          <a:off x="1981200" y="3172239"/>
          <a:ext cx="4876800" cy="596900"/>
        </p:xfrm>
        <a:graphic>
          <a:graphicData uri="http://schemas.openxmlformats.org/presentationml/2006/ole">
            <mc:AlternateContent xmlns:mc="http://schemas.openxmlformats.org/markup-compatibility/2006">
              <mc:Choice xmlns:v="urn:schemas-microsoft-com:vml" Requires="v">
                <p:oleObj name="Equation" r:id="rId2" imgW="2286000" imgH="279400" progId="Equation.DSMT4">
                  <p:embed/>
                </p:oleObj>
              </mc:Choice>
              <mc:Fallback>
                <p:oleObj name="Equation" r:id="rId2" imgW="2286000" imgH="2794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72239"/>
                        <a:ext cx="4876800" cy="596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75109" name="Text Box 5"/>
          <p:cNvSpPr txBox="1">
            <a:spLocks noChangeArrowheads="1"/>
          </p:cNvSpPr>
          <p:nvPr/>
        </p:nvSpPr>
        <p:spPr bwMode="auto">
          <a:xfrm>
            <a:off x="762000" y="4267200"/>
            <a:ext cx="7543800" cy="15327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ct val="130000"/>
              </a:lnSpc>
              <a:spcBef>
                <a:spcPct val="50000"/>
              </a:spcBef>
            </a:pPr>
            <a:r>
              <a:rPr lang="zh-CN" altLang="en-US" b="1" dirty="0">
                <a:solidFill>
                  <a:srgbClr val="000000"/>
                </a:solidFill>
                <a:latin typeface="STKaiti" charset="-122"/>
                <a:ea typeface="STKaiti" charset="-122"/>
                <a:cs typeface="STKaiti" charset="-122"/>
              </a:rPr>
              <a:t>即当核子结合成原子核时，</a:t>
            </a:r>
            <a:r>
              <a:rPr lang="zh-CN" altLang="en-US" b="1" dirty="0">
                <a:solidFill>
                  <a:srgbClr val="FF0000"/>
                </a:solidFill>
                <a:latin typeface="STKaiti" charset="-122"/>
                <a:ea typeface="STKaiti" charset="-122"/>
                <a:cs typeface="STKaiti" charset="-122"/>
              </a:rPr>
              <a:t>因质量亏损而必然有相应的能量释放出来；</a:t>
            </a:r>
            <a:r>
              <a:rPr lang="zh-CN" altLang="en-US" b="1" dirty="0">
                <a:solidFill>
                  <a:srgbClr val="000000"/>
                </a:solidFill>
                <a:latin typeface="STKaiti" charset="-122"/>
                <a:ea typeface="STKaiti" charset="-122"/>
                <a:cs typeface="STKaiti" charset="-122"/>
              </a:rPr>
              <a:t>相反，如果将原子核拆散成自由核子，则必须由外界提供原子核同样大小的能量。</a:t>
            </a:r>
          </a:p>
        </p:txBody>
      </p:sp>
      <p:sp>
        <p:nvSpPr>
          <p:cNvPr id="38915" name="Rectangle 10"/>
          <p:cNvSpPr>
            <a:spLocks noChangeArrowheads="1"/>
          </p:cNvSpPr>
          <p:nvPr/>
        </p:nvSpPr>
        <p:spPr bwMode="auto">
          <a:xfrm>
            <a:off x="685800" y="1148842"/>
            <a:ext cx="4343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lang="zh-CN" altLang="en-US" b="1" dirty="0">
                <a:solidFill>
                  <a:srgbClr val="FF0000"/>
                </a:solidFill>
                <a:latin typeface="STKaiti" charset="-122"/>
                <a:ea typeface="STKaiti" charset="-122"/>
                <a:cs typeface="STKaiti" charset="-122"/>
              </a:rPr>
              <a:t>根据狭义相对论质能关系式</a:t>
            </a:r>
          </a:p>
        </p:txBody>
      </p:sp>
      <p:sp>
        <p:nvSpPr>
          <p:cNvPr id="175115" name="Rectangle 11"/>
          <p:cNvSpPr>
            <a:spLocks noChangeArrowheads="1"/>
          </p:cNvSpPr>
          <p:nvPr/>
        </p:nvSpPr>
        <p:spPr bwMode="auto">
          <a:xfrm>
            <a:off x="762000" y="2438400"/>
            <a:ext cx="5699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lang="zh-CN" altLang="en-US" b="1" dirty="0">
                <a:solidFill>
                  <a:srgbClr val="000000"/>
                </a:solidFill>
                <a:latin typeface="STKaiti" charset="-122"/>
                <a:ea typeface="STKaiti" charset="-122"/>
                <a:cs typeface="STKaiti" charset="-122"/>
              </a:rPr>
              <a:t>可知，质量的改变必然伴随能量的改变。</a:t>
            </a:r>
          </a:p>
        </p:txBody>
      </p:sp>
      <p:graphicFrame>
        <p:nvGraphicFramePr>
          <p:cNvPr id="175116" name="Object 12"/>
          <p:cNvGraphicFramePr>
            <a:graphicFrameLocks noChangeAspect="1"/>
          </p:cNvGraphicFramePr>
          <p:nvPr>
            <p:extLst>
              <p:ext uri="{D42A27DB-BD31-4B8C-83A1-F6EECF244321}">
                <p14:modId xmlns:p14="http://schemas.microsoft.com/office/powerpoint/2010/main" val="2112068830"/>
              </p:ext>
            </p:extLst>
          </p:nvPr>
        </p:nvGraphicFramePr>
        <p:xfrm>
          <a:off x="3810000" y="1704975"/>
          <a:ext cx="1447800" cy="552450"/>
        </p:xfrm>
        <a:graphic>
          <a:graphicData uri="http://schemas.openxmlformats.org/presentationml/2006/ole">
            <mc:AlternateContent xmlns:mc="http://schemas.openxmlformats.org/markup-compatibility/2006">
              <mc:Choice xmlns:v="urn:schemas-microsoft-com:vml" Requires="v">
                <p:oleObj name="公式" r:id="rId4" imgW="533169" imgH="203112" progId="Equation.3">
                  <p:embed/>
                </p:oleObj>
              </mc:Choice>
              <mc:Fallback>
                <p:oleObj name="公式" r:id="rId4" imgW="533169"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704975"/>
                        <a:ext cx="1447800" cy="5524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zh-CN" altLang="en-US" dirty="0"/>
              <a:t>能量释放</a:t>
            </a:r>
            <a:endParaRPr lang="en-US" dirty="0"/>
          </a:p>
        </p:txBody>
      </p:sp>
      <p:sp>
        <p:nvSpPr>
          <p:cNvPr id="3" name="幻灯片编号占位符 2"/>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D69E4873-E944-F040-8127-068B591E0DBC}" type="slidenum">
              <a:rPr kumimoji="0" lang="zh-CN" altLang="en-US" sz="1200">
                <a:solidFill>
                  <a:srgbClr val="898989"/>
                </a:solidFill>
              </a:rPr>
              <a:pPr/>
              <a:t>32</a:t>
            </a:fld>
            <a:endParaRPr kumimoji="0" lang="zh-CN" altLang="en-US" sz="1200">
              <a:solidFill>
                <a:srgbClr val="898989"/>
              </a:solidFill>
            </a:endParaRPr>
          </a:p>
        </p:txBody>
      </p:sp>
      <mc:AlternateContent xmlns:mc="http://schemas.openxmlformats.org/markup-compatibility/2006" xmlns:a14="http://schemas.microsoft.com/office/drawing/2010/main">
        <mc:Choice Requires="a14">
          <p:sp>
            <p:nvSpPr>
              <p:cNvPr id="4" name="TextBox 3"/>
              <p:cNvSpPr txBox="1"/>
              <p:nvPr/>
            </p:nvSpPr>
            <p:spPr>
              <a:xfrm>
                <a:off x="1524000" y="3149025"/>
                <a:ext cx="754758" cy="58477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ea typeface="+mn-ea"/>
                            </a:rPr>
                          </m:ctrlPr>
                        </m:sSubPr>
                        <m:e>
                          <m:r>
                            <a:rPr lang="en-US" altLang="zh-CN" i="1" smtClean="0">
                              <a:solidFill>
                                <a:schemeClr val="tx1"/>
                              </a:solidFill>
                              <a:latin typeface="Cambria Math" charset="0"/>
                              <a:ea typeface="+mn-ea"/>
                            </a:rPr>
                            <m:t>𝐸</m:t>
                          </m:r>
                        </m:e>
                        <m:sub>
                          <m:r>
                            <m:rPr>
                              <m:sty m:val="p"/>
                            </m:rPr>
                            <a:rPr lang="en-US" altLang="zh-CN" i="1" smtClean="0">
                              <a:solidFill>
                                <a:schemeClr val="tx1"/>
                              </a:solidFill>
                              <a:latin typeface="Cambria Math" charset="0"/>
                              <a:ea typeface="+mn-ea"/>
                            </a:rPr>
                            <m:t>B</m:t>
                          </m:r>
                        </m:sub>
                      </m:sSub>
                    </m:oMath>
                  </m:oMathPara>
                </a14:m>
                <a:endParaRPr lang="en-US" dirty="0">
                  <a:solidFill>
                    <a:schemeClr val="tx1"/>
                  </a:solidFill>
                  <a:latin typeface="+mn-ea"/>
                  <a:ea typeface="+mn-ea"/>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24000" y="3149025"/>
                <a:ext cx="754758" cy="584775"/>
              </a:xfrm>
              <a:prstGeom prst="rect">
                <a:avLst/>
              </a:prstGeom>
              <a:blipFill rotWithShape="0">
                <a:blip r:embed="rId7"/>
                <a:stretch>
                  <a:fillRect/>
                </a:stretch>
              </a:blipFill>
            </p:spPr>
            <p:txBody>
              <a:bodyPr/>
              <a:lstStyle/>
              <a:p>
                <a:r>
                  <a:rPr lang="en-US">
                    <a:noFill/>
                  </a:rPr>
                  <a:t> </a:t>
                </a:r>
              </a:p>
            </p:txBody>
          </p:sp>
        </mc:Fallback>
      </mc:AlternateContent>
      <p:sp>
        <p:nvSpPr>
          <p:cNvPr id="5" name="页脚占位符 4">
            <a:extLst>
              <a:ext uri="{FF2B5EF4-FFF2-40B4-BE49-F238E27FC236}">
                <a16:creationId xmlns:a16="http://schemas.microsoft.com/office/drawing/2014/main" id="{C092B85B-8D79-D043-AC7F-52A320144B47}"/>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458612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5116"/>
                                        </p:tgtEl>
                                        <p:attrNameLst>
                                          <p:attrName>style.visibility</p:attrName>
                                        </p:attrNameLst>
                                      </p:cBhvr>
                                      <p:to>
                                        <p:strVal val="visible"/>
                                      </p:to>
                                    </p:set>
                                    <p:animEffect transition="in" filter="blinds(horizontal)">
                                      <p:cBhvr>
                                        <p:cTn id="7" dur="500"/>
                                        <p:tgtEl>
                                          <p:spTgt spid="175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115"/>
                                        </p:tgtEl>
                                        <p:attrNameLst>
                                          <p:attrName>style.visibility</p:attrName>
                                        </p:attrNameLst>
                                      </p:cBhvr>
                                      <p:to>
                                        <p:strVal val="visible"/>
                                      </p:to>
                                    </p:set>
                                    <p:animEffect transition="in" filter="wipe(left)">
                                      <p:cBhvr>
                                        <p:cTn id="12" dur="500"/>
                                        <p:tgtEl>
                                          <p:spTgt spid="175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5108"/>
                                        </p:tgtEl>
                                        <p:attrNameLst>
                                          <p:attrName>style.visibility</p:attrName>
                                        </p:attrNameLst>
                                      </p:cBhvr>
                                      <p:to>
                                        <p:strVal val="visible"/>
                                      </p:to>
                                    </p:set>
                                    <p:animEffect transition="in" filter="wipe(left)">
                                      <p:cBhvr>
                                        <p:cTn id="17" dur="500"/>
                                        <p:tgtEl>
                                          <p:spTgt spid="175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5109"/>
                                        </p:tgtEl>
                                        <p:attrNameLst>
                                          <p:attrName>style.visibility</p:attrName>
                                        </p:attrNameLst>
                                      </p:cBhvr>
                                      <p:to>
                                        <p:strVal val="visible"/>
                                      </p:to>
                                    </p:set>
                                    <p:animEffect transition="in" filter="blinds(horizontal)">
                                      <p:cBhvr>
                                        <p:cTn id="22" dur="500"/>
                                        <p:tgtEl>
                                          <p:spTgt spid="175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p:bldP spid="1751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87" name="Rectangle 199"/>
          <p:cNvSpPr>
            <a:spLocks noChangeArrowheads="1"/>
          </p:cNvSpPr>
          <p:nvPr/>
        </p:nvSpPr>
        <p:spPr bwMode="auto">
          <a:xfrm>
            <a:off x="468313" y="966299"/>
            <a:ext cx="8207375" cy="2464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nchor="ct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3675"/>
              </a:lnSpc>
            </a:pPr>
            <a:r>
              <a:rPr lang="en-US" altLang="zh-CN" b="1" dirty="0">
                <a:solidFill>
                  <a:srgbClr val="000000"/>
                </a:solidFill>
              </a:rPr>
              <a:t>       </a:t>
            </a:r>
            <a:r>
              <a:rPr lang="zh-CN" altLang="en-US" b="1" dirty="0">
                <a:solidFill>
                  <a:srgbClr val="000000"/>
                </a:solidFill>
                <a:latin typeface="STKaiti" charset="-122"/>
                <a:ea typeface="STKaiti" charset="-122"/>
                <a:cs typeface="STKaiti" charset="-122"/>
              </a:rPr>
              <a:t>我们已经知道，原子核中的核子是依靠核力的作用紧密地结合在一起的，显然，若要把它们分散开来，</a:t>
            </a:r>
            <a:r>
              <a:rPr lang="zh-CN" altLang="en-US" b="1" dirty="0">
                <a:solidFill>
                  <a:srgbClr val="FF0000"/>
                </a:solidFill>
                <a:latin typeface="STKaiti" charset="-122"/>
                <a:ea typeface="STKaiti" charset="-122"/>
                <a:cs typeface="STKaiti" charset="-122"/>
              </a:rPr>
              <a:t>外界必须为克服核力而作功。</a:t>
            </a:r>
            <a:endParaRPr lang="en-US" altLang="zh-CN" b="1" dirty="0">
              <a:solidFill>
                <a:srgbClr val="FF0000"/>
              </a:solidFill>
              <a:latin typeface="STKaiti" charset="-122"/>
              <a:ea typeface="STKaiti" charset="-122"/>
              <a:cs typeface="STKaiti" charset="-122"/>
            </a:endParaRPr>
          </a:p>
          <a:p>
            <a:pPr>
              <a:lnSpc>
                <a:spcPts val="3675"/>
              </a:lnSpc>
            </a:pPr>
            <a:r>
              <a:rPr lang="zh-CN" altLang="en-US" b="1" dirty="0">
                <a:solidFill>
                  <a:srgbClr val="000000"/>
                </a:solidFill>
                <a:latin typeface="STKaiti" charset="-122"/>
                <a:ea typeface="STKaiti" charset="-122"/>
                <a:cs typeface="STKaiti" charset="-122"/>
              </a:rPr>
              <a:t>反之，</a:t>
            </a:r>
            <a:r>
              <a:rPr lang="zh-CN" altLang="en-US" b="1" dirty="0">
                <a:solidFill>
                  <a:srgbClr val="0000FF"/>
                </a:solidFill>
                <a:latin typeface="STKaiti" charset="-122"/>
                <a:ea typeface="STKaiti" charset="-122"/>
                <a:cs typeface="STKaiti" charset="-122"/>
              </a:rPr>
              <a:t>孤立核子若结合成原子核，必定要放出一定的能量</a:t>
            </a:r>
            <a:r>
              <a:rPr lang="zh-CN" altLang="en-US" b="1" dirty="0">
                <a:solidFill>
                  <a:srgbClr val="000000"/>
                </a:solidFill>
                <a:latin typeface="STKaiti" charset="-122"/>
                <a:ea typeface="STKaiti" charset="-122"/>
                <a:cs typeface="STKaiti" charset="-122"/>
              </a:rPr>
              <a:t>，这部分能量与先前为拆散它们外界所作的功是相等的。 </a:t>
            </a:r>
          </a:p>
        </p:txBody>
      </p:sp>
      <p:sp>
        <p:nvSpPr>
          <p:cNvPr id="38088" name="Rectangle 200"/>
          <p:cNvSpPr>
            <a:spLocks noChangeArrowheads="1"/>
          </p:cNvSpPr>
          <p:nvPr/>
        </p:nvSpPr>
        <p:spPr bwMode="auto">
          <a:xfrm>
            <a:off x="554667" y="3383464"/>
            <a:ext cx="7848600" cy="1041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nchor="ct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3675"/>
              </a:lnSpc>
            </a:pPr>
            <a:r>
              <a:rPr lang="en-US" altLang="zh-CN" b="1" dirty="0">
                <a:solidFill>
                  <a:srgbClr val="000000"/>
                </a:solidFill>
              </a:rPr>
              <a:t>        </a:t>
            </a:r>
            <a:r>
              <a:rPr lang="zh-CN" altLang="en-US" b="1" dirty="0">
                <a:solidFill>
                  <a:srgbClr val="000000"/>
                </a:solidFill>
                <a:latin typeface="STKaiti" charset="-122"/>
                <a:ea typeface="STKaiti" charset="-122"/>
                <a:cs typeface="STKaiti" charset="-122"/>
              </a:rPr>
              <a:t>孤立核子组成原子核时所放出的能量，就称为</a:t>
            </a:r>
            <a:r>
              <a:rPr lang="zh-CN" altLang="en-US" b="1" dirty="0">
                <a:solidFill>
                  <a:srgbClr val="FF0000"/>
                </a:solidFill>
                <a:latin typeface="STKaiti" charset="-122"/>
                <a:ea typeface="STKaiti" charset="-122"/>
                <a:cs typeface="STKaiti" charset="-122"/>
              </a:rPr>
              <a:t>原子核的结合能</a:t>
            </a:r>
            <a:r>
              <a:rPr lang="zh-CN" altLang="en-US" b="1" dirty="0">
                <a:solidFill>
                  <a:srgbClr val="000000"/>
                </a:solidFill>
                <a:latin typeface="STKaiti" charset="-122"/>
                <a:ea typeface="STKaiti" charset="-122"/>
                <a:cs typeface="STKaiti" charset="-122"/>
              </a:rPr>
              <a:t>。 </a:t>
            </a:r>
          </a:p>
        </p:txBody>
      </p:sp>
      <p:sp>
        <p:nvSpPr>
          <p:cNvPr id="38089" name="Text Box 201"/>
          <p:cNvSpPr txBox="1">
            <a:spLocks noChangeArrowheads="1"/>
          </p:cNvSpPr>
          <p:nvPr/>
        </p:nvSpPr>
        <p:spPr bwMode="auto">
          <a:xfrm>
            <a:off x="859467" y="4369291"/>
            <a:ext cx="7239000" cy="5668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3675"/>
              </a:lnSpc>
              <a:spcBef>
                <a:spcPct val="50000"/>
              </a:spcBef>
            </a:pPr>
            <a:r>
              <a:rPr lang="zh-CN" altLang="en-US" b="1" dirty="0">
                <a:solidFill>
                  <a:srgbClr val="000000"/>
                </a:solidFill>
                <a:latin typeface="STKaiti" charset="-122"/>
                <a:ea typeface="STKaiti" charset="-122"/>
                <a:cs typeface="STKaiti" charset="-122"/>
              </a:rPr>
              <a:t>如果一个原子核的质量为</a:t>
            </a:r>
            <a:r>
              <a:rPr lang="en-US" altLang="zh-CN" b="1" i="1" dirty="0" err="1">
                <a:solidFill>
                  <a:srgbClr val="000000"/>
                </a:solidFill>
                <a:latin typeface="STKaiti" charset="-122"/>
                <a:ea typeface="STKaiti" charset="-122"/>
                <a:cs typeface="STKaiti" charset="-122"/>
              </a:rPr>
              <a:t>m</a:t>
            </a:r>
            <a:r>
              <a:rPr lang="en-US" altLang="zh-CN" b="1" i="1" baseline="-25000" dirty="0" err="1">
                <a:solidFill>
                  <a:srgbClr val="000000"/>
                </a:solidFill>
                <a:latin typeface="STKaiti" charset="-122"/>
                <a:ea typeface="STKaiti" charset="-122"/>
                <a:cs typeface="STKaiti" charset="-122"/>
              </a:rPr>
              <a:t>N</a:t>
            </a:r>
            <a:r>
              <a:rPr lang="zh-CN" altLang="en-US" b="1" dirty="0">
                <a:solidFill>
                  <a:srgbClr val="000000"/>
                </a:solidFill>
                <a:latin typeface="STKaiti" charset="-122"/>
                <a:ea typeface="STKaiti" charset="-122"/>
                <a:cs typeface="STKaiti" charset="-122"/>
              </a:rPr>
              <a:t>，那么其</a:t>
            </a:r>
            <a:r>
              <a:rPr lang="zh-CN" altLang="en-US" b="1" dirty="0">
                <a:solidFill>
                  <a:srgbClr val="FF0000"/>
                </a:solidFill>
                <a:latin typeface="STKaiti" charset="-122"/>
                <a:ea typeface="STKaiti" charset="-122"/>
                <a:cs typeface="STKaiti" charset="-122"/>
              </a:rPr>
              <a:t>结合能</a:t>
            </a:r>
            <a:r>
              <a:rPr lang="en-US" altLang="zh-CN" b="1" i="1" dirty="0">
                <a:solidFill>
                  <a:srgbClr val="FF0000"/>
                </a:solidFill>
                <a:latin typeface="STKaiti" charset="-122"/>
                <a:ea typeface="STKaiti" charset="-122"/>
                <a:cs typeface="STKaiti" charset="-122"/>
              </a:rPr>
              <a:t>E</a:t>
            </a:r>
            <a:r>
              <a:rPr lang="en-US" altLang="zh-CN" b="1" i="1" baseline="-25000" dirty="0">
                <a:solidFill>
                  <a:srgbClr val="FF0000"/>
                </a:solidFill>
                <a:latin typeface="STKaiti" charset="-122"/>
                <a:ea typeface="STKaiti" charset="-122"/>
                <a:cs typeface="STKaiti" charset="-122"/>
              </a:rPr>
              <a:t>B</a:t>
            </a:r>
            <a:r>
              <a:rPr lang="zh-CN" altLang="en-US" b="1" dirty="0">
                <a:solidFill>
                  <a:srgbClr val="000000"/>
                </a:solidFill>
                <a:latin typeface="STKaiti" charset="-122"/>
                <a:ea typeface="STKaiti" charset="-122"/>
                <a:cs typeface="STKaiti" charset="-122"/>
              </a:rPr>
              <a:t>满足</a:t>
            </a:r>
          </a:p>
        </p:txBody>
      </p:sp>
      <p:graphicFrame>
        <p:nvGraphicFramePr>
          <p:cNvPr id="38090" name="Object 202"/>
          <p:cNvGraphicFramePr>
            <a:graphicFrameLocks noChangeAspect="1"/>
          </p:cNvGraphicFramePr>
          <p:nvPr>
            <p:extLst>
              <p:ext uri="{D42A27DB-BD31-4B8C-83A1-F6EECF244321}">
                <p14:modId xmlns:p14="http://schemas.microsoft.com/office/powerpoint/2010/main" val="332469179"/>
              </p:ext>
            </p:extLst>
          </p:nvPr>
        </p:nvGraphicFramePr>
        <p:xfrm>
          <a:off x="2936081" y="4936113"/>
          <a:ext cx="3652838" cy="579438"/>
        </p:xfrm>
        <a:graphic>
          <a:graphicData uri="http://schemas.openxmlformats.org/presentationml/2006/ole">
            <mc:AlternateContent xmlns:mc="http://schemas.openxmlformats.org/markup-compatibility/2006">
              <mc:Choice xmlns:v="urn:schemas-microsoft-com:vml" Requires="v">
                <p:oleObj name="Equation" r:id="rId3" imgW="1600200" imgH="254000" progId="Equation.DSMT4">
                  <p:embed/>
                </p:oleObj>
              </mc:Choice>
              <mc:Fallback>
                <p:oleObj name="Equation" r:id="rId3" imgW="16002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081" y="4936113"/>
                        <a:ext cx="3652838"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 name="Group 205"/>
          <p:cNvGrpSpPr>
            <a:grpSpLocks/>
          </p:cNvGrpSpPr>
          <p:nvPr/>
        </p:nvGrpSpPr>
        <p:grpSpPr bwMode="auto">
          <a:xfrm>
            <a:off x="1104900" y="5314732"/>
            <a:ext cx="5607050" cy="823913"/>
            <a:chOff x="699" y="3579"/>
            <a:chExt cx="3532" cy="519"/>
          </a:xfrm>
        </p:grpSpPr>
        <p:graphicFrame>
          <p:nvGraphicFramePr>
            <p:cNvPr id="37897" name="Object 203"/>
            <p:cNvGraphicFramePr>
              <a:graphicFrameLocks noChangeAspect="1"/>
            </p:cNvGraphicFramePr>
            <p:nvPr/>
          </p:nvGraphicFramePr>
          <p:xfrm>
            <a:off x="1769" y="3744"/>
            <a:ext cx="2462" cy="354"/>
          </p:xfrm>
          <a:graphic>
            <a:graphicData uri="http://schemas.openxmlformats.org/presentationml/2006/ole">
              <mc:AlternateContent xmlns:mc="http://schemas.openxmlformats.org/markup-compatibility/2006">
                <mc:Choice xmlns:v="urn:schemas-microsoft-com:vml" Requires="v">
                  <p:oleObj name="公式" r:id="rId5" imgW="1676400" imgH="241300" progId="Equation.3">
                    <p:embed/>
                  </p:oleObj>
                </mc:Choice>
                <mc:Fallback>
                  <p:oleObj name="公式" r:id="rId5" imgW="16764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9" y="3744"/>
                          <a:ext cx="2462" cy="3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7898" name="Text Box 204"/>
            <p:cNvSpPr txBox="1">
              <a:spLocks noChangeArrowheads="1"/>
            </p:cNvSpPr>
            <p:nvPr/>
          </p:nvSpPr>
          <p:spPr bwMode="auto">
            <a:xfrm>
              <a:off x="699" y="3579"/>
              <a:ext cx="432"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3675"/>
                </a:lnSpc>
                <a:spcBef>
                  <a:spcPct val="50000"/>
                </a:spcBef>
              </a:pPr>
              <a:r>
                <a:rPr lang="zh-CN" altLang="en-US" b="1" dirty="0">
                  <a:solidFill>
                    <a:srgbClr val="0000FF"/>
                  </a:solidFill>
                  <a:latin typeface="STKaiti" charset="-122"/>
                  <a:ea typeface="STKaiti" charset="-122"/>
                  <a:cs typeface="STKaiti" charset="-122"/>
                </a:rPr>
                <a:t>或</a:t>
              </a:r>
            </a:p>
          </p:txBody>
        </p:sp>
      </p:grpSp>
      <p:sp>
        <p:nvSpPr>
          <p:cNvPr id="5" name="Title 4"/>
          <p:cNvSpPr>
            <a:spLocks noGrp="1"/>
          </p:cNvSpPr>
          <p:nvPr>
            <p:ph type="title"/>
          </p:nvPr>
        </p:nvSpPr>
        <p:spPr/>
        <p:txBody>
          <a:bodyPr/>
          <a:lstStyle/>
          <a:p>
            <a:r>
              <a:rPr lang="zh-CN" altLang="en-US" dirty="0"/>
              <a:t>结合能</a:t>
            </a:r>
            <a:r>
              <a:rPr lang="en-US" altLang="zh-CN" b="1" i="1" dirty="0">
                <a:solidFill>
                  <a:srgbClr val="0000FF"/>
                </a:solidFill>
                <a:latin typeface="STKaiti" charset="-122"/>
                <a:ea typeface="STKaiti" charset="-122"/>
                <a:cs typeface="STKaiti" charset="-122"/>
              </a:rPr>
              <a:t>E</a:t>
            </a:r>
            <a:r>
              <a:rPr lang="en-US" altLang="zh-CN" b="1" i="1" baseline="-25000" dirty="0">
                <a:solidFill>
                  <a:srgbClr val="0000FF"/>
                </a:solidFill>
                <a:latin typeface="STKaiti" charset="-122"/>
                <a:ea typeface="STKaiti" charset="-122"/>
                <a:cs typeface="STKaiti" charset="-122"/>
              </a:rPr>
              <a:t>B</a:t>
            </a:r>
            <a:endParaRPr lang="en-US" dirty="0">
              <a:solidFill>
                <a:srgbClr val="0000FF"/>
              </a:solidFill>
            </a:endParaRPr>
          </a:p>
        </p:txBody>
      </p:sp>
      <p:sp>
        <p:nvSpPr>
          <p:cNvPr id="4" name="幻灯片编号占位符 3"/>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0AD34258-5795-DC4F-BA57-F86E4F6C88E3}" type="slidenum">
              <a:rPr kumimoji="0" lang="zh-CN" altLang="en-US" sz="1200">
                <a:solidFill>
                  <a:srgbClr val="898989"/>
                </a:solidFill>
              </a:rPr>
              <a:pPr/>
              <a:t>33</a:t>
            </a:fld>
            <a:endParaRPr kumimoji="0" lang="zh-CN" altLang="en-US" sz="1200">
              <a:solidFill>
                <a:srgbClr val="898989"/>
              </a:solidFill>
            </a:endParaRPr>
          </a:p>
        </p:txBody>
      </p:sp>
      <p:sp>
        <p:nvSpPr>
          <p:cNvPr id="6" name="TextBox 5"/>
          <p:cNvSpPr txBox="1"/>
          <p:nvPr/>
        </p:nvSpPr>
        <p:spPr>
          <a:xfrm>
            <a:off x="1676400" y="5048917"/>
            <a:ext cx="954107" cy="400110"/>
          </a:xfrm>
          <a:prstGeom prst="rect">
            <a:avLst/>
          </a:prstGeom>
          <a:noFill/>
        </p:spPr>
        <p:txBody>
          <a:bodyPr wrap="none" rtlCol="0">
            <a:spAutoFit/>
          </a:bodyPr>
          <a:lstStyle/>
          <a:p>
            <a:r>
              <a:rPr lang="zh-CN" altLang="en-US" sz="2000">
                <a:solidFill>
                  <a:schemeClr val="tx1"/>
                </a:solidFill>
                <a:latin typeface="+mn-ea"/>
                <a:ea typeface="+mn-ea"/>
              </a:rPr>
              <a:t>核质量</a:t>
            </a:r>
            <a:endParaRPr lang="en-US" sz="2000" dirty="0">
              <a:solidFill>
                <a:schemeClr val="tx1"/>
              </a:solidFill>
              <a:latin typeface="+mn-ea"/>
              <a:ea typeface="+mn-ea"/>
            </a:endParaRPr>
          </a:p>
        </p:txBody>
      </p:sp>
      <p:sp>
        <p:nvSpPr>
          <p:cNvPr id="14" name="TextBox 13"/>
          <p:cNvSpPr txBox="1"/>
          <p:nvPr/>
        </p:nvSpPr>
        <p:spPr>
          <a:xfrm>
            <a:off x="1600200" y="5695890"/>
            <a:ext cx="1210588" cy="400110"/>
          </a:xfrm>
          <a:prstGeom prst="rect">
            <a:avLst/>
          </a:prstGeom>
          <a:noFill/>
        </p:spPr>
        <p:txBody>
          <a:bodyPr wrap="none" rtlCol="0">
            <a:spAutoFit/>
          </a:bodyPr>
          <a:lstStyle/>
          <a:p>
            <a:r>
              <a:rPr lang="zh-CN" altLang="en-US" sz="2000">
                <a:solidFill>
                  <a:schemeClr val="tx1"/>
                </a:solidFill>
                <a:latin typeface="+mn-ea"/>
                <a:ea typeface="+mn-ea"/>
              </a:rPr>
              <a:t>原子质量</a:t>
            </a:r>
            <a:endParaRPr lang="en-US" sz="2000" dirty="0">
              <a:solidFill>
                <a:schemeClr val="tx1"/>
              </a:solidFill>
              <a:latin typeface="+mn-ea"/>
              <a:ea typeface="+mn-ea"/>
            </a:endParaRPr>
          </a:p>
        </p:txBody>
      </p:sp>
      <p:sp>
        <p:nvSpPr>
          <p:cNvPr id="3" name="页脚占位符 2">
            <a:extLst>
              <a:ext uri="{FF2B5EF4-FFF2-40B4-BE49-F238E27FC236}">
                <a16:creationId xmlns:a16="http://schemas.microsoft.com/office/drawing/2014/main" id="{E068F5D6-5D19-C446-A6A3-8672D7991C62}"/>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460730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87">
                                            <p:txEl>
                                              <p:pRg st="0" end="0"/>
                                            </p:txEl>
                                          </p:spTgt>
                                        </p:tgtEl>
                                        <p:attrNameLst>
                                          <p:attrName>style.visibility</p:attrName>
                                        </p:attrNameLst>
                                      </p:cBhvr>
                                      <p:to>
                                        <p:strVal val="visible"/>
                                      </p:to>
                                    </p:set>
                                    <p:animEffect transition="in" filter="blinds(horizontal)">
                                      <p:cBhvr>
                                        <p:cTn id="7" dur="500"/>
                                        <p:tgtEl>
                                          <p:spTgt spid="380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087">
                                            <p:txEl>
                                              <p:pRg st="1" end="1"/>
                                            </p:txEl>
                                          </p:spTgt>
                                        </p:tgtEl>
                                        <p:attrNameLst>
                                          <p:attrName>style.visibility</p:attrName>
                                        </p:attrNameLst>
                                      </p:cBhvr>
                                      <p:to>
                                        <p:strVal val="visible"/>
                                      </p:to>
                                    </p:set>
                                    <p:animEffect transition="in" filter="blinds(horizontal)">
                                      <p:cBhvr>
                                        <p:cTn id="12" dur="500"/>
                                        <p:tgtEl>
                                          <p:spTgt spid="380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088"/>
                                        </p:tgtEl>
                                        <p:attrNameLst>
                                          <p:attrName>style.visibility</p:attrName>
                                        </p:attrNameLst>
                                      </p:cBhvr>
                                      <p:to>
                                        <p:strVal val="visible"/>
                                      </p:to>
                                    </p:set>
                                    <p:animEffect transition="in" filter="blinds(horizontal)">
                                      <p:cBhvr>
                                        <p:cTn id="17" dur="500"/>
                                        <p:tgtEl>
                                          <p:spTgt spid="38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089"/>
                                        </p:tgtEl>
                                        <p:attrNameLst>
                                          <p:attrName>style.visibility</p:attrName>
                                        </p:attrNameLst>
                                      </p:cBhvr>
                                      <p:to>
                                        <p:strVal val="visible"/>
                                      </p:to>
                                    </p:set>
                                    <p:animEffect transition="in" filter="wipe(left)">
                                      <p:cBhvr>
                                        <p:cTn id="22" dur="500"/>
                                        <p:tgtEl>
                                          <p:spTgt spid="380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090"/>
                                        </p:tgtEl>
                                        <p:attrNameLst>
                                          <p:attrName>style.visibility</p:attrName>
                                        </p:attrNameLst>
                                      </p:cBhvr>
                                      <p:to>
                                        <p:strVal val="visible"/>
                                      </p:to>
                                    </p:set>
                                    <p:animEffect transition="in" filter="wipe(left)">
                                      <p:cBhvr>
                                        <p:cTn id="27" dur="500"/>
                                        <p:tgtEl>
                                          <p:spTgt spid="38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87" grpId="0" build="p"/>
      <p:bldP spid="38088" grpId="0"/>
      <p:bldP spid="3808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结合能占比</a:t>
            </a:r>
            <a:endParaRPr lang="en-US" dirty="0"/>
          </a:p>
        </p:txBody>
      </p:sp>
      <p:sp>
        <p:nvSpPr>
          <p:cNvPr id="3" name="幻灯片编号占位符 2"/>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FB2E3C9E-BD4A-FF43-9709-CCE377EAF36B}" type="slidenum">
              <a:rPr kumimoji="0" lang="zh-CN" altLang="en-US" sz="1200">
                <a:solidFill>
                  <a:srgbClr val="898989"/>
                </a:solidFill>
              </a:rPr>
              <a:pPr/>
              <a:t>34</a:t>
            </a:fld>
            <a:endParaRPr kumimoji="0" lang="zh-CN" altLang="en-US" sz="1200">
              <a:solidFill>
                <a:srgbClr val="898989"/>
              </a:solidFill>
            </a:endParaRPr>
          </a:p>
        </p:txBody>
      </p:sp>
      <p:sp>
        <p:nvSpPr>
          <p:cNvPr id="36867" name="TextBox 10"/>
          <p:cNvSpPr txBox="1">
            <a:spLocks noChangeArrowheads="1"/>
          </p:cNvSpPr>
          <p:nvPr/>
        </p:nvSpPr>
        <p:spPr bwMode="auto">
          <a:xfrm>
            <a:off x="451104" y="1202275"/>
            <a:ext cx="8280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r>
              <a:rPr kumimoji="0" lang="zh-CN" altLang="en-US" b="1" dirty="0">
                <a:solidFill>
                  <a:srgbClr val="FF0000"/>
                </a:solidFill>
                <a:latin typeface="STKaiti" charset="-122"/>
                <a:ea typeface="STKaiti" charset="-122"/>
                <a:cs typeface="STKaiti" charset="-122"/>
              </a:rPr>
              <a:t>上述推导时，忽略了原子核和自由电子形成原子时的结合能</a:t>
            </a:r>
          </a:p>
        </p:txBody>
      </p:sp>
      <p:sp>
        <p:nvSpPr>
          <p:cNvPr id="5" name="TextBox 10"/>
          <p:cNvSpPr txBox="1">
            <a:spLocks noChangeArrowheads="1"/>
          </p:cNvSpPr>
          <p:nvPr/>
        </p:nvSpPr>
        <p:spPr bwMode="auto">
          <a:xfrm>
            <a:off x="451104" y="1618201"/>
            <a:ext cx="8280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ct val="150000"/>
              </a:lnSpc>
            </a:pPr>
            <a:r>
              <a:rPr kumimoji="0" lang="zh-CN" altLang="en-US" b="1" dirty="0">
                <a:solidFill>
                  <a:srgbClr val="0000FF"/>
                </a:solidFill>
                <a:latin typeface="STKaiti" charset="-122"/>
                <a:ea typeface="STKaiti" charset="-122"/>
                <a:cs typeface="STKaiti" charset="-122"/>
              </a:rPr>
              <a:t>质子和自由电子形成氢原子时放出</a:t>
            </a:r>
            <a:r>
              <a:rPr kumimoji="0" lang="en-US" altLang="zh-CN" b="1" dirty="0">
                <a:solidFill>
                  <a:srgbClr val="0000FF"/>
                </a:solidFill>
                <a:latin typeface="STKaiti" charset="-122"/>
                <a:ea typeface="STKaiti" charset="-122"/>
                <a:cs typeface="STKaiti" charset="-122"/>
              </a:rPr>
              <a:t>13.6eV</a:t>
            </a:r>
            <a:r>
              <a:rPr kumimoji="0" lang="zh-CN" altLang="en-US" b="1" dirty="0">
                <a:solidFill>
                  <a:srgbClr val="0000FF"/>
                </a:solidFill>
                <a:latin typeface="STKaiti" charset="-122"/>
                <a:ea typeface="STKaiti" charset="-122"/>
                <a:cs typeface="STKaiti" charset="-122"/>
              </a:rPr>
              <a:t>的能量，它与电子的静止能量之比</a:t>
            </a:r>
          </a:p>
        </p:txBody>
      </p:sp>
      <p:graphicFrame>
        <p:nvGraphicFramePr>
          <p:cNvPr id="6" name="Object 9"/>
          <p:cNvGraphicFramePr>
            <a:graphicFrameLocks noChangeAspect="1"/>
          </p:cNvGraphicFramePr>
          <p:nvPr>
            <p:extLst>
              <p:ext uri="{D42A27DB-BD31-4B8C-83A1-F6EECF244321}">
                <p14:modId xmlns:p14="http://schemas.microsoft.com/office/powerpoint/2010/main" val="304856477"/>
              </p:ext>
            </p:extLst>
          </p:nvPr>
        </p:nvGraphicFramePr>
        <p:xfrm>
          <a:off x="3332416" y="2544506"/>
          <a:ext cx="2382838" cy="876300"/>
        </p:xfrm>
        <a:graphic>
          <a:graphicData uri="http://schemas.openxmlformats.org/presentationml/2006/ole">
            <mc:AlternateContent xmlns:mc="http://schemas.openxmlformats.org/markup-compatibility/2006">
              <mc:Choice xmlns:v="urn:schemas-microsoft-com:vml" Requires="v">
                <p:oleObj name="公式" r:id="rId2" imgW="1104900" imgH="406400" progId="Equation.3">
                  <p:embed/>
                </p:oleObj>
              </mc:Choice>
              <mc:Fallback>
                <p:oleObj name="公式" r:id="rId2" imgW="1104900" imgH="406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416" y="2544506"/>
                        <a:ext cx="2382838" cy="876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 name="TextBox 10"/>
          <p:cNvSpPr txBox="1">
            <a:spLocks noChangeArrowheads="1"/>
          </p:cNvSpPr>
          <p:nvPr/>
        </p:nvSpPr>
        <p:spPr bwMode="auto">
          <a:xfrm>
            <a:off x="451104" y="3483267"/>
            <a:ext cx="8280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ct val="150000"/>
              </a:lnSpc>
            </a:pPr>
            <a:r>
              <a:rPr kumimoji="0" lang="zh-CN" altLang="en-US" b="1" dirty="0">
                <a:solidFill>
                  <a:srgbClr val="FF0000"/>
                </a:solidFill>
                <a:latin typeface="STKaiti" charset="-122"/>
                <a:ea typeface="STKaiti" charset="-122"/>
                <a:cs typeface="STKaiti" charset="-122"/>
              </a:rPr>
              <a:t>但当质子和中子形成氘原子核时放出</a:t>
            </a:r>
            <a:r>
              <a:rPr kumimoji="0" lang="en-US" altLang="zh-CN" b="1" dirty="0">
                <a:solidFill>
                  <a:srgbClr val="FF0000"/>
                </a:solidFill>
                <a:latin typeface="STKaiti" charset="-122"/>
                <a:ea typeface="STKaiti" charset="-122"/>
                <a:cs typeface="STKaiti" charset="-122"/>
              </a:rPr>
              <a:t>2.225MeV</a:t>
            </a:r>
            <a:r>
              <a:rPr kumimoji="0" lang="zh-CN" altLang="en-US" b="1" dirty="0">
                <a:solidFill>
                  <a:srgbClr val="FF0000"/>
                </a:solidFill>
                <a:latin typeface="STKaiti" charset="-122"/>
                <a:ea typeface="STKaiti" charset="-122"/>
                <a:cs typeface="STKaiti" charset="-122"/>
              </a:rPr>
              <a:t>的能量，它与质子的静止能量之比为</a:t>
            </a:r>
          </a:p>
        </p:txBody>
      </p:sp>
      <p:graphicFrame>
        <p:nvGraphicFramePr>
          <p:cNvPr id="8" name="Object 9"/>
          <p:cNvGraphicFramePr>
            <a:graphicFrameLocks noChangeAspect="1"/>
          </p:cNvGraphicFramePr>
          <p:nvPr>
            <p:extLst>
              <p:ext uri="{D42A27DB-BD31-4B8C-83A1-F6EECF244321}">
                <p14:modId xmlns:p14="http://schemas.microsoft.com/office/powerpoint/2010/main" val="1472525311"/>
              </p:ext>
            </p:extLst>
          </p:nvPr>
        </p:nvGraphicFramePr>
        <p:xfrm>
          <a:off x="3141916" y="4722432"/>
          <a:ext cx="2573338" cy="876300"/>
        </p:xfrm>
        <a:graphic>
          <a:graphicData uri="http://schemas.openxmlformats.org/presentationml/2006/ole">
            <mc:AlternateContent xmlns:mc="http://schemas.openxmlformats.org/markup-compatibility/2006">
              <mc:Choice xmlns:v="urn:schemas-microsoft-com:vml" Requires="v">
                <p:oleObj name="公式" r:id="rId4" imgW="1193800" imgH="406400" progId="Equation.3">
                  <p:embed/>
                </p:oleObj>
              </mc:Choice>
              <mc:Fallback>
                <p:oleObj name="公式" r:id="rId4" imgW="11938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1916" y="4722432"/>
                        <a:ext cx="2573338" cy="8763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 name="TextBox 10"/>
          <p:cNvSpPr txBox="1">
            <a:spLocks noChangeArrowheads="1"/>
          </p:cNvSpPr>
          <p:nvPr/>
        </p:nvSpPr>
        <p:spPr bwMode="auto">
          <a:xfrm>
            <a:off x="611188" y="5589588"/>
            <a:ext cx="8280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ct val="150000"/>
              </a:lnSpc>
            </a:pPr>
            <a:r>
              <a:rPr kumimoji="0" lang="zh-CN" altLang="en-US" b="1" dirty="0">
                <a:solidFill>
                  <a:srgbClr val="0000FF"/>
                </a:solidFill>
                <a:latin typeface="STKaiti" charset="-122"/>
                <a:ea typeface="STKaiti" charset="-122"/>
                <a:cs typeface="STKaiti" charset="-122"/>
              </a:rPr>
              <a:t>可见，这个结合能大得多。</a:t>
            </a:r>
          </a:p>
        </p:txBody>
      </p:sp>
      <p:sp>
        <p:nvSpPr>
          <p:cNvPr id="4" name="页脚占位符 3">
            <a:extLst>
              <a:ext uri="{FF2B5EF4-FFF2-40B4-BE49-F238E27FC236}">
                <a16:creationId xmlns:a16="http://schemas.microsoft.com/office/drawing/2014/main" id="{8EDA78F6-A4D3-E645-80BE-61B1F4225837}"/>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266621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83" name="Rectangle 71"/>
          <p:cNvSpPr>
            <a:spLocks noChangeArrowheads="1"/>
          </p:cNvSpPr>
          <p:nvPr/>
        </p:nvSpPr>
        <p:spPr bwMode="auto">
          <a:xfrm>
            <a:off x="381000" y="1078360"/>
            <a:ext cx="8534400" cy="154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anchor="ct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3975"/>
              </a:lnSpc>
            </a:pPr>
            <a:r>
              <a:rPr lang="en-US" altLang="zh-CN" b="1" dirty="0">
                <a:solidFill>
                  <a:srgbClr val="FF0000"/>
                </a:solidFill>
              </a:rPr>
              <a:t>        </a:t>
            </a:r>
            <a:r>
              <a:rPr lang="zh-CN" altLang="en-US" sz="2000" b="1" dirty="0">
                <a:solidFill>
                  <a:srgbClr val="FF0000"/>
                </a:solidFill>
                <a:latin typeface="STKaiti" charset="-122"/>
                <a:ea typeface="STKaiti" charset="-122"/>
                <a:cs typeface="STKaiti" charset="-122"/>
              </a:rPr>
              <a:t>原子核的结合能越大，核子之间的结合就越牢固，原子核就越稳定。</a:t>
            </a:r>
            <a:endParaRPr lang="en-US" altLang="zh-CN" sz="2000" b="1" dirty="0">
              <a:solidFill>
                <a:srgbClr val="FF0000"/>
              </a:solidFill>
              <a:latin typeface="STKaiti" charset="-122"/>
              <a:ea typeface="STKaiti" charset="-122"/>
              <a:cs typeface="STKaiti" charset="-122"/>
            </a:endParaRPr>
          </a:p>
          <a:p>
            <a:pPr>
              <a:lnSpc>
                <a:spcPts val="3975"/>
              </a:lnSpc>
            </a:pPr>
            <a:r>
              <a:rPr lang="zh-CN" altLang="en-US" sz="2000" b="1" dirty="0">
                <a:solidFill>
                  <a:srgbClr val="000000"/>
                </a:solidFill>
                <a:latin typeface="STKaiti" charset="-122"/>
                <a:ea typeface="STKaiti" charset="-122"/>
                <a:cs typeface="STKaiti" charset="-122"/>
              </a:rPr>
              <a:t>为了比较不同原子核的稳定程度，我们引入核子的</a:t>
            </a:r>
            <a:r>
              <a:rPr lang="zh-CN" altLang="en-US" sz="2000" b="1" dirty="0">
                <a:solidFill>
                  <a:srgbClr val="FF0000"/>
                </a:solidFill>
                <a:latin typeface="STKaiti" charset="-122"/>
                <a:ea typeface="STKaiti" charset="-122"/>
                <a:cs typeface="STKaiti" charset="-122"/>
              </a:rPr>
              <a:t>平均（比）结合能</a:t>
            </a:r>
            <a:r>
              <a:rPr lang="zh-CN" altLang="en-US" sz="2000" b="1" dirty="0">
                <a:solidFill>
                  <a:srgbClr val="000000"/>
                </a:solidFill>
                <a:latin typeface="STKaiti" charset="-122"/>
                <a:ea typeface="STKaiti" charset="-122"/>
                <a:cs typeface="STKaiti" charset="-122"/>
              </a:rPr>
              <a:t>，定义为原子核的结合能与原子核内所包含的总核子数之比，即 </a:t>
            </a:r>
          </a:p>
        </p:txBody>
      </p:sp>
      <p:sp>
        <p:nvSpPr>
          <p:cNvPr id="38984" name="Rectangle 72"/>
          <p:cNvSpPr>
            <a:spLocks noChangeArrowheads="1"/>
          </p:cNvSpPr>
          <p:nvPr/>
        </p:nvSpPr>
        <p:spPr bwMode="auto">
          <a:xfrm>
            <a:off x="685800" y="3888849"/>
            <a:ext cx="8077200" cy="21441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nchor="ctr">
            <a:spAutoFit/>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pPr>
              <a:lnSpc>
                <a:spcPts val="3975"/>
              </a:lnSpc>
            </a:pPr>
            <a:r>
              <a:rPr lang="zh-CN" altLang="en-US" b="1" dirty="0">
                <a:solidFill>
                  <a:srgbClr val="0000FF"/>
                </a:solidFill>
                <a:latin typeface="STKaiti" charset="-122"/>
                <a:ea typeface="STKaiti" charset="-122"/>
                <a:cs typeface="STKaiti" charset="-122"/>
              </a:rPr>
              <a:t>核子的平均结合能越大，原子核就越稳定</a:t>
            </a:r>
            <a:r>
              <a:rPr lang="zh-CN" altLang="en-US" b="1" dirty="0">
                <a:solidFill>
                  <a:srgbClr val="000000"/>
                </a:solidFill>
                <a:latin typeface="STKaiti" charset="-122"/>
                <a:ea typeface="STKaiti" charset="-122"/>
                <a:cs typeface="STKaiti" charset="-122"/>
              </a:rPr>
              <a:t>。例如，氘核的结合能为</a:t>
            </a:r>
            <a:r>
              <a:rPr lang="en-US" altLang="zh-CN" b="1" dirty="0">
                <a:solidFill>
                  <a:srgbClr val="000000"/>
                </a:solidFill>
                <a:latin typeface="STKaiti" charset="-122"/>
                <a:ea typeface="STKaiti" charset="-122"/>
                <a:cs typeface="STKaiti" charset="-122"/>
              </a:rPr>
              <a:t>2.23MeV</a:t>
            </a:r>
            <a:r>
              <a:rPr lang="zh-CN" altLang="en-US" b="1" dirty="0">
                <a:solidFill>
                  <a:srgbClr val="000000"/>
                </a:solidFill>
                <a:latin typeface="STKaiti" charset="-122"/>
                <a:ea typeface="STKaiti" charset="-122"/>
                <a:cs typeface="STKaiti" charset="-122"/>
              </a:rPr>
              <a:t>，核子的平均结合能为</a:t>
            </a:r>
            <a:r>
              <a:rPr lang="en-US" altLang="zh-CN" b="1" dirty="0">
                <a:solidFill>
                  <a:srgbClr val="000000"/>
                </a:solidFill>
                <a:latin typeface="STKaiti" charset="-122"/>
                <a:ea typeface="STKaiti" charset="-122"/>
                <a:cs typeface="STKaiti" charset="-122"/>
              </a:rPr>
              <a:t>1.11MeV</a:t>
            </a:r>
            <a:r>
              <a:rPr lang="zh-CN" altLang="en-US" b="1" dirty="0">
                <a:solidFill>
                  <a:srgbClr val="000000"/>
                </a:solidFill>
                <a:latin typeface="STKaiti" charset="-122"/>
                <a:ea typeface="STKaiti" charset="-122"/>
                <a:cs typeface="STKaiti" charset="-122"/>
              </a:rPr>
              <a:t>，而氦核的结合能为</a:t>
            </a:r>
            <a:r>
              <a:rPr lang="en-US" altLang="zh-CN" b="1" dirty="0">
                <a:solidFill>
                  <a:srgbClr val="000000"/>
                </a:solidFill>
                <a:latin typeface="STKaiti" charset="-122"/>
                <a:ea typeface="STKaiti" charset="-122"/>
                <a:cs typeface="STKaiti" charset="-122"/>
              </a:rPr>
              <a:t>28.28MeV</a:t>
            </a:r>
            <a:r>
              <a:rPr lang="zh-CN" altLang="en-US" b="1" dirty="0">
                <a:solidFill>
                  <a:srgbClr val="000000"/>
                </a:solidFill>
                <a:latin typeface="STKaiti" charset="-122"/>
                <a:ea typeface="STKaiti" charset="-122"/>
                <a:cs typeface="STKaiti" charset="-122"/>
              </a:rPr>
              <a:t>，核子的平均结合能为</a:t>
            </a:r>
            <a:r>
              <a:rPr lang="en-US" altLang="zh-CN" b="1" dirty="0">
                <a:solidFill>
                  <a:srgbClr val="000000"/>
                </a:solidFill>
                <a:latin typeface="STKaiti" charset="-122"/>
                <a:ea typeface="STKaiti" charset="-122"/>
                <a:cs typeface="STKaiti" charset="-122"/>
              </a:rPr>
              <a:t>7.07MeV</a:t>
            </a:r>
            <a:r>
              <a:rPr lang="zh-CN" altLang="en-US" b="1" dirty="0">
                <a:solidFill>
                  <a:srgbClr val="000000"/>
                </a:solidFill>
                <a:latin typeface="STKaiti" charset="-122"/>
                <a:ea typeface="STKaiti" charset="-122"/>
                <a:cs typeface="STKaiti" charset="-122"/>
              </a:rPr>
              <a:t>，</a:t>
            </a:r>
            <a:r>
              <a:rPr lang="zh-CN" altLang="en-US" b="1" dirty="0">
                <a:solidFill>
                  <a:srgbClr val="0000FF"/>
                </a:solidFill>
                <a:latin typeface="STKaiti" charset="-122"/>
                <a:ea typeface="STKaiti" charset="-122"/>
                <a:cs typeface="STKaiti" charset="-122"/>
              </a:rPr>
              <a:t>显然氦核比氘核更稳定。 </a:t>
            </a:r>
          </a:p>
        </p:txBody>
      </p:sp>
      <p:sp>
        <p:nvSpPr>
          <p:cNvPr id="2" name="Title 1"/>
          <p:cNvSpPr>
            <a:spLocks noGrp="1"/>
          </p:cNvSpPr>
          <p:nvPr>
            <p:ph type="title"/>
          </p:nvPr>
        </p:nvSpPr>
        <p:spPr/>
        <p:txBody>
          <a:bodyPr/>
          <a:lstStyle/>
          <a:p>
            <a:r>
              <a:rPr lang="zh-CN" altLang="en-US" dirty="0"/>
              <a:t>平均结合能 或 比结合能</a:t>
            </a:r>
            <a:endParaRPr lang="en-US" dirty="0"/>
          </a:p>
        </p:txBody>
      </p:sp>
      <p:sp>
        <p:nvSpPr>
          <p:cNvPr id="3" name="幻灯片编号占位符 2"/>
          <p:cNvSpPr>
            <a:spLocks noGrp="1"/>
          </p:cNvSpPr>
          <p:nvPr>
            <p:ph type="sldNum" sz="quarter" idx="12"/>
          </p:nvPr>
        </p:nvSpPr>
        <p:spPr>
          <a:prstGeom prst="rect">
            <a:avLst/>
          </a:prstGeom>
        </p:spPr>
        <p:txBody>
          <a:bodyPr/>
          <a:lstStyle>
            <a:lvl1pPr>
              <a:defRPr kumimoji="1" sz="2400">
                <a:solidFill>
                  <a:schemeClr val="tx1"/>
                </a:solidFill>
                <a:latin typeface="Calibri" charset="0"/>
                <a:ea typeface="宋体" charset="0"/>
              </a:defRPr>
            </a:lvl1pPr>
            <a:lvl2pPr marL="742950" indent="-285750">
              <a:defRPr kumimoji="1" sz="2400">
                <a:solidFill>
                  <a:schemeClr val="tx1"/>
                </a:solidFill>
                <a:latin typeface="Calibri" charset="0"/>
                <a:ea typeface="宋体" charset="0"/>
              </a:defRPr>
            </a:lvl2pPr>
            <a:lvl3pPr marL="1143000" indent="-228600">
              <a:defRPr kumimoji="1" sz="2400">
                <a:solidFill>
                  <a:schemeClr val="tx1"/>
                </a:solidFill>
                <a:latin typeface="Calibri" charset="0"/>
                <a:ea typeface="宋体" charset="0"/>
              </a:defRPr>
            </a:lvl3pPr>
            <a:lvl4pPr marL="1600200" indent="-228600">
              <a:defRPr kumimoji="1" sz="2400">
                <a:solidFill>
                  <a:schemeClr val="tx1"/>
                </a:solidFill>
                <a:latin typeface="Calibri" charset="0"/>
                <a:ea typeface="宋体" charset="0"/>
              </a:defRPr>
            </a:lvl4pPr>
            <a:lvl5pPr marL="2057400" indent="-228600">
              <a:defRPr kumimoji="1" sz="2400">
                <a:solidFill>
                  <a:schemeClr val="tx1"/>
                </a:solidFill>
                <a:latin typeface="Calibri" charset="0"/>
                <a:ea typeface="宋体" charset="0"/>
              </a:defRPr>
            </a:lvl5pPr>
            <a:lvl6pPr marL="2514600" indent="-228600" fontAlgn="base">
              <a:spcBef>
                <a:spcPct val="0"/>
              </a:spcBef>
              <a:spcAft>
                <a:spcPct val="0"/>
              </a:spcAft>
              <a:defRPr kumimoji="1" sz="2400">
                <a:solidFill>
                  <a:schemeClr val="tx1"/>
                </a:solidFill>
                <a:latin typeface="Calibri" charset="0"/>
                <a:ea typeface="宋体" charset="0"/>
              </a:defRPr>
            </a:lvl6pPr>
            <a:lvl7pPr marL="2971800" indent="-228600" fontAlgn="base">
              <a:spcBef>
                <a:spcPct val="0"/>
              </a:spcBef>
              <a:spcAft>
                <a:spcPct val="0"/>
              </a:spcAft>
              <a:defRPr kumimoji="1" sz="2400">
                <a:solidFill>
                  <a:schemeClr val="tx1"/>
                </a:solidFill>
                <a:latin typeface="Calibri" charset="0"/>
                <a:ea typeface="宋体" charset="0"/>
              </a:defRPr>
            </a:lvl7pPr>
            <a:lvl8pPr marL="3429000" indent="-228600" fontAlgn="base">
              <a:spcBef>
                <a:spcPct val="0"/>
              </a:spcBef>
              <a:spcAft>
                <a:spcPct val="0"/>
              </a:spcAft>
              <a:defRPr kumimoji="1" sz="2400">
                <a:solidFill>
                  <a:schemeClr val="tx1"/>
                </a:solidFill>
                <a:latin typeface="Calibri" charset="0"/>
                <a:ea typeface="宋体" charset="0"/>
              </a:defRPr>
            </a:lvl8pPr>
            <a:lvl9pPr marL="3886200" indent="-228600" fontAlgn="base">
              <a:spcBef>
                <a:spcPct val="0"/>
              </a:spcBef>
              <a:spcAft>
                <a:spcPct val="0"/>
              </a:spcAft>
              <a:defRPr kumimoji="1" sz="2400">
                <a:solidFill>
                  <a:schemeClr val="tx1"/>
                </a:solidFill>
                <a:latin typeface="Calibri" charset="0"/>
                <a:ea typeface="宋体" charset="0"/>
              </a:defRPr>
            </a:lvl9pPr>
          </a:lstStyle>
          <a:p>
            <a:fld id="{12218E24-C13A-FD48-8747-0DE8E5729626}" type="slidenum">
              <a:rPr kumimoji="0" lang="zh-CN" altLang="en-US" sz="1200">
                <a:solidFill>
                  <a:srgbClr val="898989"/>
                </a:solidFill>
              </a:rPr>
              <a:pPr/>
              <a:t>35</a:t>
            </a:fld>
            <a:endParaRPr kumimoji="0" lang="zh-CN" altLang="en-US" sz="1200">
              <a:solidFill>
                <a:srgbClr val="898989"/>
              </a:solidFill>
            </a:endParaRPr>
          </a:p>
        </p:txBody>
      </p:sp>
      <mc:AlternateContent xmlns:mc="http://schemas.openxmlformats.org/markup-compatibility/2006" xmlns:a14="http://schemas.microsoft.com/office/drawing/2010/main">
        <mc:Choice Requires="a14">
          <p:sp>
            <p:nvSpPr>
              <p:cNvPr id="4" name="TextBox 3"/>
              <p:cNvSpPr txBox="1"/>
              <p:nvPr/>
            </p:nvSpPr>
            <p:spPr>
              <a:xfrm>
                <a:off x="2790986" y="2667000"/>
                <a:ext cx="1933414" cy="15035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tx1"/>
                          </a:solidFill>
                          <a:latin typeface="Cambria Math" charset="0"/>
                          <a:ea typeface="+mn-ea"/>
                        </a:rPr>
                        <m:t>𝝐</m:t>
                      </m:r>
                      <m:r>
                        <a:rPr lang="en-US" altLang="zh-CN" b="1" i="1" smtClean="0">
                          <a:solidFill>
                            <a:schemeClr val="tx1"/>
                          </a:solidFill>
                          <a:latin typeface="Cambria Math" charset="0"/>
                          <a:ea typeface="+mn-ea"/>
                        </a:rPr>
                        <m:t>=</m:t>
                      </m:r>
                      <m:f>
                        <m:fPr>
                          <m:ctrlPr>
                            <a:rPr lang="en-US" altLang="zh-CN" b="1" i="1" smtClean="0">
                              <a:solidFill>
                                <a:schemeClr val="tx1"/>
                              </a:solidFill>
                              <a:latin typeface="Cambria Math" panose="02040503050406030204" pitchFamily="18" charset="0"/>
                              <a:ea typeface="+mn-ea"/>
                            </a:rPr>
                          </m:ctrlPr>
                        </m:fPr>
                        <m:num>
                          <m:sSub>
                            <m:sSubPr>
                              <m:ctrlPr>
                                <a:rPr lang="en-US" altLang="zh-CN" b="1" i="1" smtClean="0">
                                  <a:solidFill>
                                    <a:schemeClr val="tx1"/>
                                  </a:solidFill>
                                  <a:latin typeface="Cambria Math" panose="02040503050406030204" pitchFamily="18" charset="0"/>
                                  <a:ea typeface="+mn-ea"/>
                                </a:rPr>
                              </m:ctrlPr>
                            </m:sSubPr>
                            <m:e>
                              <m:r>
                                <a:rPr lang="en-US" altLang="zh-CN" b="1" i="1" smtClean="0">
                                  <a:solidFill>
                                    <a:schemeClr val="tx1"/>
                                  </a:solidFill>
                                  <a:latin typeface="Cambria Math" charset="0"/>
                                  <a:ea typeface="+mn-ea"/>
                                </a:rPr>
                                <m:t>𝑬</m:t>
                              </m:r>
                            </m:e>
                            <m:sub>
                              <m:r>
                                <a:rPr lang="en-US" altLang="zh-CN" b="1" i="1" smtClean="0">
                                  <a:solidFill>
                                    <a:schemeClr val="tx1"/>
                                  </a:solidFill>
                                  <a:latin typeface="Cambria Math" charset="0"/>
                                  <a:ea typeface="+mn-ea"/>
                                </a:rPr>
                                <m:t>𝑩</m:t>
                              </m:r>
                            </m:sub>
                          </m:sSub>
                        </m:num>
                        <m:den>
                          <m:r>
                            <a:rPr lang="en-US" altLang="zh-CN" b="1" i="1" smtClean="0">
                              <a:solidFill>
                                <a:schemeClr val="tx1"/>
                              </a:solidFill>
                              <a:latin typeface="Cambria Math" charset="0"/>
                              <a:ea typeface="+mn-ea"/>
                            </a:rPr>
                            <m:t>𝑨</m:t>
                          </m:r>
                        </m:den>
                      </m:f>
                    </m:oMath>
                  </m:oMathPara>
                </a14:m>
                <a:endParaRPr lang="en-US" altLang="zh-CN" b="1" dirty="0">
                  <a:solidFill>
                    <a:schemeClr val="tx1"/>
                  </a:solidFill>
                  <a:latin typeface="+mn-ea"/>
                  <a:ea typeface="+mn-ea"/>
                </a:endParaRPr>
              </a:p>
              <a:p>
                <a:endParaRPr lang="en-US" dirty="0">
                  <a:solidFill>
                    <a:schemeClr val="tx1"/>
                  </a:solidFill>
                  <a:latin typeface="+mn-ea"/>
                  <a:ea typeface="+mn-ea"/>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0986" y="2667000"/>
                <a:ext cx="1933414" cy="1503553"/>
              </a:xfrm>
              <a:prstGeom prst="rect">
                <a:avLst/>
              </a:prstGeom>
              <a:blipFill rotWithShape="0">
                <a:blip r:embed="rId2"/>
                <a:stretch>
                  <a:fillRect/>
                </a:stretch>
              </a:blipFill>
            </p:spPr>
            <p:txBody>
              <a:bodyPr/>
              <a:lstStyle/>
              <a:p>
                <a:r>
                  <a:rPr lang="en-US">
                    <a:noFill/>
                  </a:rPr>
                  <a:t> </a:t>
                </a:r>
              </a:p>
            </p:txBody>
          </p:sp>
        </mc:Fallback>
      </mc:AlternateContent>
      <p:sp>
        <p:nvSpPr>
          <p:cNvPr id="5" name="Rectangle 4"/>
          <p:cNvSpPr/>
          <p:nvPr/>
        </p:nvSpPr>
        <p:spPr>
          <a:xfrm>
            <a:off x="4751832" y="2870577"/>
            <a:ext cx="3536546" cy="584775"/>
          </a:xfrm>
          <a:prstGeom prst="rect">
            <a:avLst/>
          </a:prstGeom>
        </p:spPr>
        <p:txBody>
          <a:bodyPr wrap="none">
            <a:spAutoFit/>
          </a:bodyPr>
          <a:lstStyle/>
          <a:p>
            <a:pPr lvl="0"/>
            <a:r>
              <a:rPr kumimoji="0"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其中 </a:t>
            </a:r>
            <a:r>
              <a:rPr kumimoji="0" lang="en-US" altLang="zh-CN"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kumimoji="0" lang="zh-CN" altLang="en-US"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为质量数。</a:t>
            </a:r>
          </a:p>
        </p:txBody>
      </p:sp>
      <p:sp>
        <p:nvSpPr>
          <p:cNvPr id="6" name="页脚占位符 5">
            <a:extLst>
              <a:ext uri="{FF2B5EF4-FFF2-40B4-BE49-F238E27FC236}">
                <a16:creationId xmlns:a16="http://schemas.microsoft.com/office/drawing/2014/main" id="{1650CCE1-AE44-3146-A7A8-3AF6858848FB}"/>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575764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83">
                                            <p:txEl>
                                              <p:pRg st="1" end="1"/>
                                            </p:txEl>
                                          </p:spTgt>
                                        </p:tgtEl>
                                        <p:attrNameLst>
                                          <p:attrName>style.visibility</p:attrName>
                                        </p:attrNameLst>
                                      </p:cBhvr>
                                      <p:to>
                                        <p:strVal val="visible"/>
                                      </p:to>
                                    </p:set>
                                    <p:animEffect transition="in" filter="blinds(horizontal)">
                                      <p:cBhvr>
                                        <p:cTn id="7" dur="500"/>
                                        <p:tgtEl>
                                          <p:spTgt spid="389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84"/>
                                        </p:tgtEl>
                                        <p:attrNameLst>
                                          <p:attrName>style.visibility</p:attrName>
                                        </p:attrNameLst>
                                      </p:cBhvr>
                                      <p:to>
                                        <p:strVal val="visible"/>
                                      </p:to>
                                    </p:set>
                                    <p:animEffect transition="in" filter="blinds(horizontal)">
                                      <p:cBhvr>
                                        <p:cTn id="12" dur="500"/>
                                        <p:tgtEl>
                                          <p:spTgt spid="38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83" grpId="0" build="p"/>
      <p:bldP spid="389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核的平均（比）结合能</a:t>
            </a:r>
          </a:p>
        </p:txBody>
      </p:sp>
      <p:sp>
        <p:nvSpPr>
          <p:cNvPr id="13" name="Footer Placeholder 1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36</a:t>
            </a:fld>
            <a:endParaRPr lang="en-US" altLang="zh-CN" dirty="0"/>
          </a:p>
        </p:txBody>
      </p:sp>
      <p:grpSp>
        <p:nvGrpSpPr>
          <p:cNvPr id="8" name="Group 8"/>
          <p:cNvGrpSpPr>
            <a:grpSpLocks/>
          </p:cNvGrpSpPr>
          <p:nvPr/>
        </p:nvGrpSpPr>
        <p:grpSpPr bwMode="auto">
          <a:xfrm>
            <a:off x="3637757" y="1219200"/>
            <a:ext cx="4930775" cy="4416425"/>
            <a:chOff x="2162278" y="2458327"/>
            <a:chExt cx="4930002" cy="4416604"/>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411760" y="2708920"/>
              <a:ext cx="4680520" cy="377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6"/>
            <p:cNvSpPr txBox="1">
              <a:spLocks noChangeArrowheads="1"/>
            </p:cNvSpPr>
            <p:nvPr/>
          </p:nvSpPr>
          <p:spPr bwMode="auto">
            <a:xfrm rot="-5400000">
              <a:off x="646318" y="3974287"/>
              <a:ext cx="3616696"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比结合能 （</a:t>
              </a:r>
              <a:r>
                <a:rPr kumimoji="0" lang="en-US" altLang="zh-CN" sz="3200" b="1">
                  <a:latin typeface="Times New Roman" panose="02020603050405020304" pitchFamily="18" charset="0"/>
                  <a:ea typeface="华文楷体" panose="02010600040101010101" pitchFamily="2" charset="-122"/>
                  <a:cs typeface="Times New Roman" panose="02020603050405020304" pitchFamily="18" charset="0"/>
                </a:rPr>
                <a:t>MeV</a:t>
              </a:r>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2" name="TextBox 7"/>
            <p:cNvSpPr txBox="1">
              <a:spLocks noChangeArrowheads="1"/>
            </p:cNvSpPr>
            <p:nvPr/>
          </p:nvSpPr>
          <p:spPr bwMode="auto">
            <a:xfrm>
              <a:off x="4206664" y="6290156"/>
              <a:ext cx="1899879"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质量数 </a:t>
              </a:r>
              <a:r>
                <a:rPr kumimoji="0" lang="en-US" altLang="zh-CN" sz="3200" b="1" i="1">
                  <a:latin typeface="Times New Roman" panose="02020603050405020304" pitchFamily="18" charset="0"/>
                  <a:ea typeface="华文楷体" panose="02010600040101010101" pitchFamily="2" charset="-122"/>
                  <a:cs typeface="Times New Roman" panose="02020603050405020304" pitchFamily="18" charset="0"/>
                </a:rPr>
                <a:t>A</a:t>
              </a:r>
              <a:r>
                <a:rPr kumimoji="0" lang="en-US" altLang="zh-CN" sz="3200" b="1">
                  <a:latin typeface="Times New Roman" panose="02020603050405020304" pitchFamily="18" charset="0"/>
                  <a:ea typeface="华文楷体" panose="02010600040101010101" pitchFamily="2" charset="-122"/>
                  <a:cs typeface="Times New Roman" panose="02020603050405020304" pitchFamily="18" charset="0"/>
                </a:rPr>
                <a:t> </a:t>
              </a:r>
              <a:endPar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9" name="TextBox 9"/>
          <p:cNvSpPr txBox="1">
            <a:spLocks noChangeArrowheads="1"/>
          </p:cNvSpPr>
          <p:nvPr/>
        </p:nvSpPr>
        <p:spPr bwMode="auto">
          <a:xfrm>
            <a:off x="469107" y="1905000"/>
            <a:ext cx="31686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比结合能越大，表明核结合得越紧密，将这样的核分离开所需要提供给每个核子的能量就越大。</a:t>
            </a:r>
          </a:p>
        </p:txBody>
      </p:sp>
      <p:sp>
        <p:nvSpPr>
          <p:cNvPr id="3" name="TextBox 2"/>
          <p:cNvSpPr txBox="1"/>
          <p:nvPr/>
        </p:nvSpPr>
        <p:spPr>
          <a:xfrm>
            <a:off x="800830" y="5659910"/>
            <a:ext cx="8392041" cy="584775"/>
          </a:xfrm>
          <a:prstGeom prst="rect">
            <a:avLst/>
          </a:prstGeom>
          <a:noFill/>
        </p:spPr>
        <p:txBody>
          <a:bodyPr wrap="none" rtlCol="0">
            <a:spAutoFit/>
          </a:bodyPr>
          <a:lstStyle/>
          <a:p>
            <a:r>
              <a:rPr lang="zh-CN" altLang="en-US" u="sng" dirty="0">
                <a:solidFill>
                  <a:schemeClr val="tx1"/>
                </a:solidFill>
                <a:latin typeface="+mn-ea"/>
                <a:ea typeface="+mn-ea"/>
              </a:rPr>
              <a:t>中等质量的核素比结合能比轻核、重核都大。</a:t>
            </a:r>
            <a:endParaRPr lang="en-US" u="sng" dirty="0">
              <a:solidFill>
                <a:schemeClr val="tx1"/>
              </a:solidFill>
              <a:latin typeface="+mn-ea"/>
              <a:ea typeface="+mn-ea"/>
            </a:endParaRPr>
          </a:p>
        </p:txBody>
      </p:sp>
    </p:spTree>
    <p:extLst>
      <p:ext uri="{BB962C8B-B14F-4D97-AF65-F5344CB8AC3E}">
        <p14:creationId xmlns:p14="http://schemas.microsoft.com/office/powerpoint/2010/main" val="1839101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原子能（核能）</a:t>
            </a:r>
          </a:p>
        </p:txBody>
      </p:sp>
      <p:sp>
        <p:nvSpPr>
          <p:cNvPr id="17" name="Footer Placeholder 16"/>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ea typeface="华文楷体" panose="02010600040101010101" pitchFamily="2" charset="-122"/>
              </a:rPr>
              <a:pPr>
                <a:defRPr/>
              </a:pPr>
              <a:t>37</a:t>
            </a:fld>
            <a:endParaRPr lang="en-US" altLang="zh-CN" dirty="0">
              <a:ea typeface="华文楷体" panose="02010600040101010101" pitchFamily="2" charset="-122"/>
            </a:endParaRPr>
          </a:p>
        </p:txBody>
      </p:sp>
      <p:sp>
        <p:nvSpPr>
          <p:cNvPr id="3" name="内容占位符 2"/>
          <p:cNvSpPr>
            <a:spLocks noGrp="1"/>
          </p:cNvSpPr>
          <p:nvPr>
            <p:ph idx="4294967295"/>
          </p:nvPr>
        </p:nvSpPr>
        <p:spPr>
          <a:xfrm>
            <a:off x="762000" y="1322388"/>
            <a:ext cx="8382000" cy="2156692"/>
          </a:xfrm>
        </p:spPr>
        <p:txBody>
          <a:bodyPr>
            <a:normAutofit lnSpcReduction="10000"/>
          </a:bodyPr>
          <a:lstStyle/>
          <a:p>
            <a:r>
              <a:rPr lang="zh-CN" altLang="en-US" sz="2400" dirty="0"/>
              <a:t>原子核结合能发生变化时释放的能量</a:t>
            </a:r>
            <a:endParaRPr lang="en-US" altLang="zh-CN" sz="2400" dirty="0"/>
          </a:p>
          <a:p>
            <a:r>
              <a:rPr lang="zh-CN" altLang="en-US" sz="2400" dirty="0"/>
              <a:t>轻核和重核的</a:t>
            </a:r>
            <a:r>
              <a:rPr lang="zh-CN" altLang="en-US" sz="2400" dirty="0">
                <a:solidFill>
                  <a:srgbClr val="FF0000"/>
                </a:solidFill>
              </a:rPr>
              <a:t>比结合能都比较小</a:t>
            </a:r>
            <a:r>
              <a:rPr lang="zh-CN" altLang="en-US" sz="2400" dirty="0"/>
              <a:t>，因此，轻核的聚变和重核的裂变都有能量放出 </a:t>
            </a:r>
            <a:r>
              <a:rPr lang="zh-CN" altLang="en-US" sz="2400" dirty="0">
                <a:sym typeface="Symbol" panose="05050102010706020507" pitchFamily="18" charset="2"/>
              </a:rPr>
              <a:t> </a:t>
            </a:r>
            <a:r>
              <a:rPr lang="zh-CN" altLang="en-US" sz="2400" dirty="0"/>
              <a:t>获得核能的两个途径</a:t>
            </a:r>
            <a:endParaRPr lang="en-US" altLang="zh-CN" sz="2400" dirty="0"/>
          </a:p>
          <a:p>
            <a:pPr lvl="1"/>
            <a:r>
              <a:rPr lang="zh-CN" altLang="en-US" sz="2000" dirty="0">
                <a:solidFill>
                  <a:srgbClr val="CC0000"/>
                </a:solidFill>
              </a:rPr>
              <a:t>重核裂变：</a:t>
            </a:r>
            <a:r>
              <a:rPr lang="zh-CN" altLang="en-US" sz="2000" b="1" dirty="0">
                <a:solidFill>
                  <a:srgbClr val="162A40"/>
                </a:solidFill>
                <a:latin typeface="STKaiti" charset="-122"/>
                <a:ea typeface="STKaiti" charset="-122"/>
                <a:cs typeface="STKaiti" charset="-122"/>
              </a:rPr>
              <a:t>一个重核分裂成两个中等质量的核</a:t>
            </a:r>
            <a:endParaRPr lang="zh-CN" altLang="en-US" sz="2000" dirty="0">
              <a:solidFill>
                <a:srgbClr val="CC0000"/>
              </a:solidFill>
            </a:endParaRPr>
          </a:p>
          <a:p>
            <a:pPr lvl="1"/>
            <a:r>
              <a:rPr lang="zh-CN" altLang="en-US" sz="2000" dirty="0">
                <a:solidFill>
                  <a:srgbClr val="CC0000"/>
                </a:solidFill>
              </a:rPr>
              <a:t>轻核聚变：</a:t>
            </a:r>
            <a:r>
              <a:rPr lang="zh-CN" altLang="en-US" sz="2000" b="1" dirty="0">
                <a:solidFill>
                  <a:srgbClr val="162A40"/>
                </a:solidFill>
                <a:latin typeface="STKaiti" charset="-122"/>
                <a:ea typeface="STKaiti" charset="-122"/>
                <a:cs typeface="STKaiti" charset="-122"/>
              </a:rPr>
              <a:t>两个轻核聚合为一个更重质量的核</a:t>
            </a:r>
          </a:p>
          <a:p>
            <a:r>
              <a:rPr lang="zh-CN" altLang="en-US" sz="2400" dirty="0"/>
              <a:t>例如：</a:t>
            </a:r>
            <a:endParaRPr lang="en-US" altLang="zh-CN" sz="2400" dirty="0"/>
          </a:p>
        </p:txBody>
      </p:sp>
      <p:graphicFrame>
        <p:nvGraphicFramePr>
          <p:cNvPr id="5" name="Object 3"/>
          <p:cNvGraphicFramePr>
            <a:graphicFrameLocks noChangeAspect="1"/>
          </p:cNvGraphicFramePr>
          <p:nvPr>
            <p:extLst>
              <p:ext uri="{D42A27DB-BD31-4B8C-83A1-F6EECF244321}">
                <p14:modId xmlns:p14="http://schemas.microsoft.com/office/powerpoint/2010/main" val="1343827252"/>
              </p:ext>
            </p:extLst>
          </p:nvPr>
        </p:nvGraphicFramePr>
        <p:xfrm>
          <a:off x="648623" y="3360953"/>
          <a:ext cx="1994565" cy="396967"/>
        </p:xfrm>
        <a:graphic>
          <a:graphicData uri="http://schemas.openxmlformats.org/presentationml/2006/ole">
            <mc:AlternateContent xmlns:mc="http://schemas.openxmlformats.org/markup-compatibility/2006">
              <mc:Choice xmlns:v="urn:schemas-microsoft-com:vml" Requires="v">
                <p:oleObj name="Equation" r:id="rId3" imgW="1181100" imgH="228600" progId="Equation.DSMT4">
                  <p:embed/>
                </p:oleObj>
              </mc:Choice>
              <mc:Fallback>
                <p:oleObj name="Equation" r:id="rId3" imgW="11811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23" y="3360953"/>
                        <a:ext cx="1994565" cy="396967"/>
                      </a:xfrm>
                      <a:prstGeom prst="rect">
                        <a:avLst/>
                      </a:prstGeom>
                      <a:noFill/>
                      <a:ln>
                        <a:noFill/>
                      </a:ln>
                    </p:spPr>
                  </p:pic>
                </p:oleObj>
              </mc:Fallback>
            </mc:AlternateContent>
          </a:graphicData>
        </a:graphic>
      </p:graphicFrame>
      <p:sp>
        <p:nvSpPr>
          <p:cNvPr id="6" name="Rectangle 4"/>
          <p:cNvSpPr>
            <a:spLocks noChangeArrowheads="1"/>
          </p:cNvSpPr>
          <p:nvPr/>
        </p:nvSpPr>
        <p:spPr bwMode="auto">
          <a:xfrm>
            <a:off x="2557463" y="3291028"/>
            <a:ext cx="14097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dirty="0">
                <a:solidFill>
                  <a:srgbClr val="000066"/>
                </a:solidFill>
                <a:ea typeface="华文楷体" panose="02010600040101010101" pitchFamily="2" charset="-122"/>
                <a:cs typeface="Times New Roman" panose="02020603050405020304" pitchFamily="18" charset="0"/>
              </a:rPr>
              <a:t>当一个</a:t>
            </a:r>
          </a:p>
        </p:txBody>
      </p:sp>
      <p:graphicFrame>
        <p:nvGraphicFramePr>
          <p:cNvPr id="7" name="Object 5"/>
          <p:cNvGraphicFramePr>
            <a:graphicFrameLocks noChangeAspect="1"/>
          </p:cNvGraphicFramePr>
          <p:nvPr>
            <p:extLst>
              <p:ext uri="{D42A27DB-BD31-4B8C-83A1-F6EECF244321}">
                <p14:modId xmlns:p14="http://schemas.microsoft.com/office/powerpoint/2010/main" val="1752527773"/>
              </p:ext>
            </p:extLst>
          </p:nvPr>
        </p:nvGraphicFramePr>
        <p:xfrm>
          <a:off x="3581400" y="3375867"/>
          <a:ext cx="537370" cy="335856"/>
        </p:xfrm>
        <a:graphic>
          <a:graphicData uri="http://schemas.openxmlformats.org/presentationml/2006/ole">
            <mc:AlternateContent xmlns:mc="http://schemas.openxmlformats.org/markup-compatibility/2006">
              <mc:Choice xmlns:v="urn:schemas-microsoft-com:vml" Requires="v">
                <p:oleObj name="Equation" r:id="rId5" imgW="317225" imgH="203024" progId="Equation.DSMT4">
                  <p:embed/>
                </p:oleObj>
              </mc:Choice>
              <mc:Fallback>
                <p:oleObj name="Equation" r:id="rId5" imgW="317225"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375867"/>
                        <a:ext cx="537370" cy="335856"/>
                      </a:xfrm>
                      <a:prstGeom prst="rect">
                        <a:avLst/>
                      </a:prstGeom>
                      <a:noFill/>
                      <a:ln>
                        <a:noFill/>
                      </a:ln>
                    </p:spPr>
                  </p:pic>
                </p:oleObj>
              </mc:Fallback>
            </mc:AlternateContent>
          </a:graphicData>
        </a:graphic>
      </p:graphicFrame>
      <p:sp>
        <p:nvSpPr>
          <p:cNvPr id="8" name="Rectangle 6"/>
          <p:cNvSpPr>
            <a:spLocks noChangeArrowheads="1"/>
          </p:cNvSpPr>
          <p:nvPr/>
        </p:nvSpPr>
        <p:spPr bwMode="auto">
          <a:xfrm>
            <a:off x="4033838" y="3276600"/>
            <a:ext cx="339150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dirty="0">
                <a:solidFill>
                  <a:srgbClr val="000066"/>
                </a:solidFill>
                <a:ea typeface="华文楷体" panose="02010600040101010101" pitchFamily="2" charset="-122"/>
                <a:cs typeface="Times New Roman" panose="02020603050405020304" pitchFamily="18" charset="0"/>
              </a:rPr>
              <a:t>裂为两个质量中等的核</a:t>
            </a:r>
          </a:p>
        </p:txBody>
      </p:sp>
      <p:graphicFrame>
        <p:nvGraphicFramePr>
          <p:cNvPr id="9" name="Object 7"/>
          <p:cNvGraphicFramePr>
            <a:graphicFrameLocks noChangeAspect="1"/>
          </p:cNvGraphicFramePr>
          <p:nvPr>
            <p:extLst>
              <p:ext uri="{D42A27DB-BD31-4B8C-83A1-F6EECF244321}">
                <p14:modId xmlns:p14="http://schemas.microsoft.com/office/powerpoint/2010/main" val="804424340"/>
              </p:ext>
            </p:extLst>
          </p:nvPr>
        </p:nvGraphicFramePr>
        <p:xfrm>
          <a:off x="7242175" y="3376204"/>
          <a:ext cx="1019175" cy="321845"/>
        </p:xfrm>
        <a:graphic>
          <a:graphicData uri="http://schemas.openxmlformats.org/presentationml/2006/ole">
            <mc:AlternateContent xmlns:mc="http://schemas.openxmlformats.org/markup-compatibility/2006">
              <mc:Choice xmlns:v="urn:schemas-microsoft-com:vml" Requires="v">
                <p:oleObj name="Equation" r:id="rId7" imgW="622030" imgH="203112" progId="Equation.DSMT4">
                  <p:embed/>
                </p:oleObj>
              </mc:Choice>
              <mc:Fallback>
                <p:oleObj name="Equation" r:id="rId7" imgW="622030"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42175" y="3376204"/>
                        <a:ext cx="1019175" cy="321845"/>
                      </a:xfrm>
                      <a:prstGeom prst="rect">
                        <a:avLst/>
                      </a:prstGeom>
                      <a:noFill/>
                      <a:ln>
                        <a:noFill/>
                      </a:ln>
                    </p:spPr>
                  </p:pic>
                </p:oleObj>
              </mc:Fallback>
            </mc:AlternateContent>
          </a:graphicData>
        </a:graphic>
      </p:graphicFrame>
      <p:sp>
        <p:nvSpPr>
          <p:cNvPr id="10" name="Rectangle 8"/>
          <p:cNvSpPr>
            <a:spLocks noChangeArrowheads="1"/>
          </p:cNvSpPr>
          <p:nvPr/>
        </p:nvSpPr>
        <p:spPr bwMode="auto">
          <a:xfrm>
            <a:off x="798513" y="3772834"/>
            <a:ext cx="58578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dirty="0">
                <a:solidFill>
                  <a:srgbClr val="000066"/>
                </a:solidFill>
                <a:ea typeface="华文楷体" panose="02010600040101010101" pitchFamily="2" charset="-122"/>
                <a:cs typeface="Times New Roman" panose="02020603050405020304" pitchFamily="18" charset="0"/>
              </a:rPr>
              <a:t>则每个核子放出</a:t>
            </a:r>
            <a:r>
              <a:rPr lang="en-US" altLang="zh-CN" dirty="0">
                <a:solidFill>
                  <a:srgbClr val="000066"/>
                </a:solidFill>
                <a:ea typeface="华文楷体" panose="02010600040101010101" pitchFamily="2" charset="-122"/>
                <a:cs typeface="Times New Roman" panose="02020603050405020304" pitchFamily="18" charset="0"/>
              </a:rPr>
              <a:t>1MeV</a:t>
            </a:r>
            <a:r>
              <a:rPr lang="zh-CN" altLang="en-US" dirty="0">
                <a:solidFill>
                  <a:srgbClr val="000066"/>
                </a:solidFill>
                <a:ea typeface="华文楷体" panose="02010600040101010101" pitchFamily="2" charset="-122"/>
                <a:cs typeface="Times New Roman" panose="02020603050405020304" pitchFamily="18" charset="0"/>
              </a:rPr>
              <a:t>的能量，因此</a:t>
            </a:r>
          </a:p>
        </p:txBody>
      </p:sp>
      <p:graphicFrame>
        <p:nvGraphicFramePr>
          <p:cNvPr id="11" name="Object 9"/>
          <p:cNvGraphicFramePr>
            <a:graphicFrameLocks noChangeAspect="1"/>
          </p:cNvGraphicFramePr>
          <p:nvPr>
            <p:extLst>
              <p:ext uri="{D42A27DB-BD31-4B8C-83A1-F6EECF244321}">
                <p14:modId xmlns:p14="http://schemas.microsoft.com/office/powerpoint/2010/main" val="1550324515"/>
              </p:ext>
            </p:extLst>
          </p:nvPr>
        </p:nvGraphicFramePr>
        <p:xfrm>
          <a:off x="1585912" y="4329051"/>
          <a:ext cx="525237" cy="325647"/>
        </p:xfrm>
        <a:graphic>
          <a:graphicData uri="http://schemas.openxmlformats.org/presentationml/2006/ole">
            <mc:AlternateContent xmlns:mc="http://schemas.openxmlformats.org/markup-compatibility/2006">
              <mc:Choice xmlns:v="urn:schemas-microsoft-com:vml" Requires="v">
                <p:oleObj name="Equation" r:id="rId9" imgW="317225" imgH="203024" progId="Equation.DSMT4">
                  <p:embed/>
                </p:oleObj>
              </mc:Choice>
              <mc:Fallback>
                <p:oleObj name="Equation" r:id="rId9" imgW="317225" imgH="203024"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5912" y="4329051"/>
                        <a:ext cx="525237" cy="325647"/>
                      </a:xfrm>
                      <a:prstGeom prst="rect">
                        <a:avLst/>
                      </a:prstGeom>
                      <a:noFill/>
                      <a:ln>
                        <a:noFill/>
                      </a:ln>
                    </p:spPr>
                  </p:pic>
                </p:oleObj>
              </mc:Fallback>
            </mc:AlternateContent>
          </a:graphicData>
        </a:graphic>
      </p:graphicFrame>
      <p:sp>
        <p:nvSpPr>
          <p:cNvPr id="12" name="Rectangle 10"/>
          <p:cNvSpPr>
            <a:spLocks noChangeArrowheads="1"/>
          </p:cNvSpPr>
          <p:nvPr/>
        </p:nvSpPr>
        <p:spPr bwMode="auto">
          <a:xfrm>
            <a:off x="2089150" y="4240212"/>
            <a:ext cx="59372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dirty="0">
                <a:solidFill>
                  <a:srgbClr val="000066"/>
                </a:solidFill>
                <a:ea typeface="华文楷体" panose="02010600040101010101" pitchFamily="2" charset="-122"/>
                <a:cs typeface="Times New Roman" panose="02020603050405020304" pitchFamily="18" charset="0"/>
              </a:rPr>
              <a:t>的核放出的能量约为</a:t>
            </a:r>
            <a:r>
              <a:rPr lang="en-US" altLang="zh-CN" dirty="0">
                <a:solidFill>
                  <a:srgbClr val="000066"/>
                </a:solidFill>
                <a:ea typeface="华文楷体" panose="02010600040101010101" pitchFamily="2" charset="-122"/>
                <a:cs typeface="Times New Roman" panose="02020603050405020304" pitchFamily="18" charset="0"/>
              </a:rPr>
              <a:t>200MeV</a:t>
            </a:r>
            <a:r>
              <a:rPr lang="zh-CN" altLang="en-US" dirty="0">
                <a:solidFill>
                  <a:srgbClr val="000066"/>
                </a:solidFill>
                <a:ea typeface="华文楷体" panose="02010600040101010101" pitchFamily="2" charset="-122"/>
                <a:cs typeface="Times New Roman" panose="02020603050405020304" pitchFamily="18" charset="0"/>
              </a:rPr>
              <a:t>，而一克</a:t>
            </a:r>
          </a:p>
        </p:txBody>
      </p:sp>
      <p:graphicFrame>
        <p:nvGraphicFramePr>
          <p:cNvPr id="13" name="Object 11"/>
          <p:cNvGraphicFramePr>
            <a:graphicFrameLocks noChangeAspect="1"/>
          </p:cNvGraphicFramePr>
          <p:nvPr>
            <p:extLst>
              <p:ext uri="{D42A27DB-BD31-4B8C-83A1-F6EECF244321}">
                <p14:modId xmlns:p14="http://schemas.microsoft.com/office/powerpoint/2010/main" val="885034554"/>
              </p:ext>
            </p:extLst>
          </p:nvPr>
        </p:nvGraphicFramePr>
        <p:xfrm>
          <a:off x="7380288" y="4351633"/>
          <a:ext cx="457200" cy="285750"/>
        </p:xfrm>
        <a:graphic>
          <a:graphicData uri="http://schemas.openxmlformats.org/presentationml/2006/ole">
            <mc:AlternateContent xmlns:mc="http://schemas.openxmlformats.org/markup-compatibility/2006">
              <mc:Choice xmlns:v="urn:schemas-microsoft-com:vml" Requires="v">
                <p:oleObj name="Equation" r:id="rId11" imgW="317225" imgH="203024" progId="Equation.DSMT4">
                  <p:embed/>
                </p:oleObj>
              </mc:Choice>
              <mc:Fallback>
                <p:oleObj name="Equation" r:id="rId11" imgW="317225" imgH="20302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80288" y="4351633"/>
                        <a:ext cx="4572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2"/>
          <p:cNvSpPr>
            <a:spLocks noChangeArrowheads="1"/>
          </p:cNvSpPr>
          <p:nvPr/>
        </p:nvSpPr>
        <p:spPr bwMode="auto">
          <a:xfrm>
            <a:off x="7823201" y="4247288"/>
            <a:ext cx="79692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dirty="0">
                <a:solidFill>
                  <a:srgbClr val="000066"/>
                </a:solidFill>
                <a:ea typeface="华文楷体" panose="02010600040101010101" pitchFamily="2" charset="-122"/>
                <a:cs typeface="Times New Roman" panose="02020603050405020304" pitchFamily="18" charset="0"/>
              </a:rPr>
              <a:t>含有</a:t>
            </a:r>
          </a:p>
        </p:txBody>
      </p:sp>
      <p:graphicFrame>
        <p:nvGraphicFramePr>
          <p:cNvPr id="15" name="Object 13"/>
          <p:cNvGraphicFramePr>
            <a:graphicFrameLocks noChangeAspect="1"/>
          </p:cNvGraphicFramePr>
          <p:nvPr>
            <p:extLst>
              <p:ext uri="{D42A27DB-BD31-4B8C-83A1-F6EECF244321}">
                <p14:modId xmlns:p14="http://schemas.microsoft.com/office/powerpoint/2010/main" val="1304009956"/>
              </p:ext>
            </p:extLst>
          </p:nvPr>
        </p:nvGraphicFramePr>
        <p:xfrm>
          <a:off x="893763" y="4787772"/>
          <a:ext cx="1771650" cy="620712"/>
        </p:xfrm>
        <a:graphic>
          <a:graphicData uri="http://schemas.openxmlformats.org/presentationml/2006/ole">
            <mc:AlternateContent xmlns:mc="http://schemas.openxmlformats.org/markup-compatibility/2006">
              <mc:Choice xmlns:v="urn:schemas-microsoft-com:vml" Requires="v">
                <p:oleObj name="Equation" r:id="rId13" imgW="1460500" imgH="419100" progId="Equation.DSMT4">
                  <p:embed/>
                </p:oleObj>
              </mc:Choice>
              <mc:Fallback>
                <p:oleObj name="Equation" r:id="rId13" imgW="1460500" imgH="4191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3763" y="4787772"/>
                        <a:ext cx="17716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4"/>
          <p:cNvSpPr>
            <a:spLocks noChangeArrowheads="1"/>
          </p:cNvSpPr>
          <p:nvPr/>
        </p:nvSpPr>
        <p:spPr bwMode="auto">
          <a:xfrm>
            <a:off x="2695575" y="4798864"/>
            <a:ext cx="12573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en-US" altLang="zh-CN" dirty="0">
                <a:solidFill>
                  <a:srgbClr val="000066"/>
                </a:solidFill>
                <a:ea typeface="华文楷体" panose="02010600040101010101" pitchFamily="2" charset="-122"/>
                <a:cs typeface="Times New Roman" panose="02020603050405020304" pitchFamily="18" charset="0"/>
              </a:rPr>
              <a:t>(</a:t>
            </a:r>
            <a:r>
              <a:rPr lang="zh-CN" altLang="en-US" dirty="0">
                <a:solidFill>
                  <a:srgbClr val="000066"/>
                </a:solidFill>
                <a:ea typeface="华文楷体" panose="02010600040101010101" pitchFamily="2" charset="-122"/>
                <a:cs typeface="Times New Roman" panose="02020603050405020304" pitchFamily="18" charset="0"/>
              </a:rPr>
              <a:t>个核）</a:t>
            </a:r>
          </a:p>
        </p:txBody>
      </p:sp>
      <p:sp>
        <p:nvSpPr>
          <p:cNvPr id="18" name="Rectangle 16"/>
          <p:cNvSpPr>
            <a:spLocks noChangeArrowheads="1"/>
          </p:cNvSpPr>
          <p:nvPr/>
        </p:nvSpPr>
        <p:spPr bwMode="auto">
          <a:xfrm>
            <a:off x="3787775" y="4820967"/>
            <a:ext cx="46215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dirty="0">
                <a:solidFill>
                  <a:srgbClr val="000066"/>
                </a:solidFill>
                <a:ea typeface="华文楷体" panose="02010600040101010101" pitchFamily="2" charset="-122"/>
                <a:cs typeface="Times New Roman" panose="02020603050405020304" pitchFamily="18" charset="0"/>
              </a:rPr>
              <a:t>在裂变反应中放出的能量大约为</a:t>
            </a:r>
          </a:p>
        </p:txBody>
      </p:sp>
      <p:graphicFrame>
        <p:nvGraphicFramePr>
          <p:cNvPr id="19" name="Object 17"/>
          <p:cNvGraphicFramePr>
            <a:graphicFrameLocks noChangeAspect="1"/>
          </p:cNvGraphicFramePr>
          <p:nvPr>
            <p:extLst>
              <p:ext uri="{D42A27DB-BD31-4B8C-83A1-F6EECF244321}">
                <p14:modId xmlns:p14="http://schemas.microsoft.com/office/powerpoint/2010/main" val="1424712857"/>
              </p:ext>
            </p:extLst>
          </p:nvPr>
        </p:nvGraphicFramePr>
        <p:xfrm>
          <a:off x="1127919" y="5355081"/>
          <a:ext cx="3689350" cy="401638"/>
        </p:xfrm>
        <a:graphic>
          <a:graphicData uri="http://schemas.openxmlformats.org/presentationml/2006/ole">
            <mc:AlternateContent xmlns:mc="http://schemas.openxmlformats.org/markup-compatibility/2006">
              <mc:Choice xmlns:v="urn:schemas-microsoft-com:vml" Requires="v">
                <p:oleObj name="Equation" r:id="rId15" imgW="2222500" imgH="203200" progId="Equation.DSMT4">
                  <p:embed/>
                </p:oleObj>
              </mc:Choice>
              <mc:Fallback>
                <p:oleObj name="Equation" r:id="rId15" imgW="2222500" imgH="203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7919" y="5355081"/>
                        <a:ext cx="36893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21"/>
          <p:cNvGraphicFramePr>
            <a:graphicFrameLocks noChangeAspect="1"/>
          </p:cNvGraphicFramePr>
          <p:nvPr>
            <p:extLst>
              <p:ext uri="{D42A27DB-BD31-4B8C-83A1-F6EECF244321}">
                <p14:modId xmlns:p14="http://schemas.microsoft.com/office/powerpoint/2010/main" val="706323549"/>
              </p:ext>
            </p:extLst>
          </p:nvPr>
        </p:nvGraphicFramePr>
        <p:xfrm>
          <a:off x="4947194" y="5428806"/>
          <a:ext cx="3943455" cy="368892"/>
        </p:xfrm>
        <a:graphic>
          <a:graphicData uri="http://schemas.openxmlformats.org/presentationml/2006/ole">
            <mc:AlternateContent xmlns:mc="http://schemas.openxmlformats.org/markup-compatibility/2006">
              <mc:Choice xmlns:v="urn:schemas-microsoft-com:vml" Requires="v">
                <p:oleObj name="Equation" r:id="rId17" imgW="2400300" imgH="228600" progId="Equation.DSMT4">
                  <p:embed/>
                </p:oleObj>
              </mc:Choice>
              <mc:Fallback>
                <p:oleObj name="Equation" r:id="rId17" imgW="240030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7194" y="5428806"/>
                        <a:ext cx="3943455" cy="368892"/>
                      </a:xfrm>
                      <a:prstGeom prst="rect">
                        <a:avLst/>
                      </a:prstGeom>
                      <a:noFill/>
                      <a:ln>
                        <a:noFill/>
                      </a:ln>
                    </p:spPr>
                  </p:pic>
                </p:oleObj>
              </mc:Fallback>
            </mc:AlternateContent>
          </a:graphicData>
        </a:graphic>
      </p:graphicFrame>
      <p:sp>
        <p:nvSpPr>
          <p:cNvPr id="24" name="Rectangle 22"/>
          <p:cNvSpPr>
            <a:spLocks noChangeArrowheads="1"/>
          </p:cNvSpPr>
          <p:nvPr/>
        </p:nvSpPr>
        <p:spPr bwMode="auto">
          <a:xfrm>
            <a:off x="1174750" y="5776912"/>
            <a:ext cx="40163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a:solidFill>
                  <a:srgbClr val="000066"/>
                </a:solidFill>
                <a:ea typeface="华文楷体" panose="02010600040101010101" pitchFamily="2" charset="-122"/>
                <a:cs typeface="Times New Roman" panose="02020603050405020304" pitchFamily="18" charset="0"/>
              </a:rPr>
              <a:t>这相当于</a:t>
            </a:r>
            <a:r>
              <a:rPr lang="en-US" altLang="zh-CN">
                <a:solidFill>
                  <a:srgbClr val="000066"/>
                </a:solidFill>
                <a:ea typeface="华文楷体" panose="02010600040101010101" pitchFamily="2" charset="-122"/>
                <a:cs typeface="Times New Roman" panose="02020603050405020304" pitchFamily="18" charset="0"/>
              </a:rPr>
              <a:t>2.5</a:t>
            </a:r>
            <a:r>
              <a:rPr lang="zh-CN" altLang="en-US">
                <a:solidFill>
                  <a:srgbClr val="000066"/>
                </a:solidFill>
                <a:ea typeface="华文楷体" panose="02010600040101010101" pitchFamily="2" charset="-122"/>
                <a:cs typeface="Times New Roman" panose="02020603050405020304" pitchFamily="18" charset="0"/>
              </a:rPr>
              <a:t>吨煤的燃烧热。</a:t>
            </a:r>
          </a:p>
        </p:txBody>
      </p:sp>
      <p:sp>
        <p:nvSpPr>
          <p:cNvPr id="26" name="Text Box 24"/>
          <p:cNvSpPr txBox="1">
            <a:spLocks noChangeArrowheads="1"/>
          </p:cNvSpPr>
          <p:nvPr/>
        </p:nvSpPr>
        <p:spPr bwMode="auto">
          <a:xfrm>
            <a:off x="648623" y="4262585"/>
            <a:ext cx="92141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lgn="r" fontAlgn="t">
              <a:defRPr sz="2400" b="1">
                <a:solidFill>
                  <a:schemeClr val="tx1"/>
                </a:solidFill>
                <a:latin typeface="Times New Roman" panose="02020603050405020304" pitchFamily="18" charset="0"/>
                <a:ea typeface="仿宋_GB2312" pitchFamily="49" charset="-122"/>
              </a:defRPr>
            </a:lvl1pPr>
            <a:lvl2pPr marL="742950" indent="-285750" algn="r" fontAlgn="t">
              <a:defRPr sz="2400" b="1">
                <a:solidFill>
                  <a:schemeClr val="tx1"/>
                </a:solidFill>
                <a:latin typeface="Times New Roman" panose="02020603050405020304" pitchFamily="18" charset="0"/>
                <a:ea typeface="仿宋_GB2312" pitchFamily="49" charset="-122"/>
              </a:defRPr>
            </a:lvl2pPr>
            <a:lvl3pPr marL="1143000" indent="-228600" algn="r" fontAlgn="t">
              <a:defRPr sz="2400" b="1">
                <a:solidFill>
                  <a:schemeClr val="tx1"/>
                </a:solidFill>
                <a:latin typeface="Times New Roman" panose="02020603050405020304" pitchFamily="18" charset="0"/>
                <a:ea typeface="仿宋_GB2312" pitchFamily="49" charset="-122"/>
              </a:defRPr>
            </a:lvl3pPr>
            <a:lvl4pPr marL="1600200" indent="-228600" algn="r" fontAlgn="t">
              <a:defRPr sz="2400" b="1">
                <a:solidFill>
                  <a:schemeClr val="tx1"/>
                </a:solidFill>
                <a:latin typeface="Times New Roman" panose="02020603050405020304" pitchFamily="18" charset="0"/>
                <a:ea typeface="仿宋_GB2312" pitchFamily="49" charset="-122"/>
              </a:defRPr>
            </a:lvl4pPr>
            <a:lvl5pPr marL="2057400" indent="-228600" algn="r" fontAlgn="t">
              <a:defRPr sz="2400" b="1">
                <a:solidFill>
                  <a:schemeClr val="tx1"/>
                </a:solidFill>
                <a:latin typeface="Times New Roman" panose="02020603050405020304" pitchFamily="18" charset="0"/>
                <a:ea typeface="仿宋_GB2312" pitchFamily="49" charset="-122"/>
              </a:defRPr>
            </a:lvl5pPr>
            <a:lvl6pPr marL="25146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6pPr>
            <a:lvl7pPr marL="29718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7pPr>
            <a:lvl8pPr marL="34290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8pPr>
            <a:lvl9pPr marL="3886200" indent="-228600" algn="r" eaLnBrk="0" fontAlgn="t" hangingPunct="0">
              <a:spcBef>
                <a:spcPct val="0"/>
              </a:spcBef>
              <a:spcAft>
                <a:spcPct val="0"/>
              </a:spcAft>
              <a:defRPr sz="2400" b="1">
                <a:solidFill>
                  <a:schemeClr val="tx1"/>
                </a:solidFill>
                <a:latin typeface="Times New Roman" panose="02020603050405020304" pitchFamily="18" charset="0"/>
                <a:ea typeface="仿宋_GB2312" pitchFamily="49" charset="-122"/>
              </a:defRPr>
            </a:lvl9pPr>
          </a:lstStyle>
          <a:p>
            <a:pPr algn="l" eaLnBrk="1" fontAlgn="base" hangingPunct="1"/>
            <a:r>
              <a:rPr lang="zh-CN" altLang="en-US">
                <a:solidFill>
                  <a:srgbClr val="000066"/>
                </a:solidFill>
                <a:ea typeface="华文楷体" panose="02010600040101010101" pitchFamily="2" charset="-122"/>
                <a:cs typeface="Times New Roman" panose="02020603050405020304" pitchFamily="18" charset="0"/>
              </a:rPr>
              <a:t>一个</a:t>
            </a:r>
          </a:p>
        </p:txBody>
      </p:sp>
    </p:spTree>
    <p:extLst>
      <p:ext uri="{BB962C8B-B14F-4D97-AF65-F5344CB8AC3E}">
        <p14:creationId xmlns:p14="http://schemas.microsoft.com/office/powerpoint/2010/main" val="1051854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p:cNvSpPr>
            <a:spLocks noGrp="1"/>
          </p:cNvSpPr>
          <p:nvPr>
            <p:ph type="sldNum" sz="quarter" idx="12"/>
          </p:nvPr>
        </p:nvSpPr>
        <p:spPr/>
        <p:txBody>
          <a:bodyPr/>
          <a:lstStyle/>
          <a:p>
            <a:pPr>
              <a:defRPr/>
            </a:pPr>
            <a:fld id="{B4690805-D7D2-4AB9-A191-0BC729846278}" type="slidenum">
              <a:rPr lang="zh-CN" altLang="en-US" smtClean="0"/>
              <a:pPr>
                <a:defRPr/>
              </a:pPr>
              <a:t>38</a:t>
            </a:fld>
            <a:endParaRPr lang="en-US" altLang="zh-CN" dirty="0"/>
          </a:p>
        </p:txBody>
      </p:sp>
      <p:sp>
        <p:nvSpPr>
          <p:cNvPr id="5" name="TextBox 4"/>
          <p:cNvSpPr txBox="1"/>
          <p:nvPr/>
        </p:nvSpPr>
        <p:spPr>
          <a:xfrm>
            <a:off x="1828800" y="2667000"/>
            <a:ext cx="5724644" cy="830997"/>
          </a:xfrm>
          <a:prstGeom prst="rect">
            <a:avLst/>
          </a:prstGeom>
          <a:noFill/>
        </p:spPr>
        <p:txBody>
          <a:bodyPr wrap="none" rtlCol="0">
            <a:spAutoFit/>
          </a:bodyPr>
          <a:lstStyle/>
          <a:p>
            <a:r>
              <a:rPr lang="zh-CN" altLang="en-US" sz="4800" b="0" dirty="0">
                <a:solidFill>
                  <a:schemeClr val="tx1"/>
                </a:solidFill>
                <a:latin typeface="+mn-ea"/>
                <a:ea typeface="+mn-ea"/>
              </a:rPr>
              <a:t>原子核的自旋与磁矩</a:t>
            </a:r>
            <a:endParaRPr lang="en-US" sz="4800" b="0" dirty="0">
              <a:solidFill>
                <a:schemeClr val="tx1"/>
              </a:solidFill>
              <a:latin typeface="+mn-ea"/>
              <a:ea typeface="+mn-ea"/>
            </a:endParaRPr>
          </a:p>
        </p:txBody>
      </p:sp>
    </p:spTree>
    <p:extLst>
      <p:ext uri="{BB962C8B-B14F-4D97-AF65-F5344CB8AC3E}">
        <p14:creationId xmlns:p14="http://schemas.microsoft.com/office/powerpoint/2010/main" val="747866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原子核的自旋</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39</a:t>
            </a:fld>
            <a:endParaRPr lang="en-US" altLang="zh-CN" dirty="0"/>
          </a:p>
        </p:txBody>
      </p:sp>
      <p:sp>
        <p:nvSpPr>
          <p:cNvPr id="8" name="Rectangle 9"/>
          <p:cNvSpPr>
            <a:spLocks noChangeArrowheads="1"/>
          </p:cNvSpPr>
          <p:nvPr/>
        </p:nvSpPr>
        <p:spPr bwMode="auto">
          <a:xfrm>
            <a:off x="1486070" y="1187505"/>
            <a:ext cx="6288901" cy="523220"/>
          </a:xfrm>
          <a:prstGeom prst="rect">
            <a:avLst/>
          </a:prstGeom>
          <a:noFill/>
          <a:ln w="22225">
            <a:solidFill>
              <a:srgbClr val="0000FF"/>
            </a:solidFill>
          </a:ln>
          <a:effectLst/>
        </p:spPr>
        <p:txBody>
          <a:bodyPr wrap="none">
            <a:spAutoFit/>
          </a:bodyPr>
          <a:lstStyle/>
          <a:p>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原子核自身的角动量通常称为核的自旋</a:t>
            </a:r>
          </a:p>
        </p:txBody>
      </p:sp>
      <p:sp>
        <p:nvSpPr>
          <p:cNvPr id="9" name="Rectangle 10"/>
          <p:cNvSpPr>
            <a:spLocks noChangeArrowheads="1"/>
          </p:cNvSpPr>
          <p:nvPr/>
        </p:nvSpPr>
        <p:spPr bwMode="auto">
          <a:xfrm>
            <a:off x="228600" y="1771471"/>
            <a:ext cx="8229600" cy="1200329"/>
          </a:xfrm>
          <a:prstGeom prst="rect">
            <a:avLst/>
          </a:prstGeom>
          <a:noFill/>
          <a:ln w="22225">
            <a:solidFill>
              <a:srgbClr val="0000FF"/>
            </a:solidFill>
          </a:ln>
          <a:effectLst/>
        </p:spPr>
        <p:txBody>
          <a:bodyPr>
            <a:spAutoFit/>
          </a:bodyPr>
          <a:lstStyle/>
          <a:p>
            <a:pPr algn="l" fontAlgn="base"/>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泡利电子自旋假设提出</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(1924</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之前，为解释原子光谱的超精细结构</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就提出了核自旋的假设。但只有在</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1932</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年查德威克</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发现中子</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以后，人们才理解核自旋的来源</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36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0" name="Group 11"/>
          <p:cNvGrpSpPr>
            <a:grpSpLocks/>
          </p:cNvGrpSpPr>
          <p:nvPr/>
        </p:nvGrpSpPr>
        <p:grpSpPr bwMode="auto">
          <a:xfrm>
            <a:off x="360362" y="3057524"/>
            <a:ext cx="1338267" cy="1360488"/>
            <a:chOff x="506" y="2046"/>
            <a:chExt cx="843" cy="857"/>
          </a:xfrm>
          <a:noFill/>
        </p:grpSpPr>
        <p:sp>
          <p:nvSpPr>
            <p:cNvPr id="11" name="Rectangle 12"/>
            <p:cNvSpPr>
              <a:spLocks noChangeArrowheads="1"/>
            </p:cNvSpPr>
            <p:nvPr/>
          </p:nvSpPr>
          <p:spPr bwMode="auto">
            <a:xfrm>
              <a:off x="506" y="2046"/>
              <a:ext cx="504" cy="291"/>
            </a:xfrm>
            <a:prstGeom prst="rect">
              <a:avLst/>
            </a:prstGeom>
            <a:grpFill/>
            <a:ln w="222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中子</a:t>
              </a:r>
            </a:p>
          </p:txBody>
        </p:sp>
        <p:sp>
          <p:nvSpPr>
            <p:cNvPr id="12" name="Rectangle 13"/>
            <p:cNvSpPr>
              <a:spLocks noChangeArrowheads="1"/>
            </p:cNvSpPr>
            <p:nvPr/>
          </p:nvSpPr>
          <p:spPr bwMode="auto">
            <a:xfrm>
              <a:off x="506" y="2324"/>
              <a:ext cx="504" cy="291"/>
            </a:xfrm>
            <a:prstGeom prst="rect">
              <a:avLst/>
            </a:prstGeom>
            <a:grpFill/>
            <a:ln w="222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质子</a:t>
              </a:r>
            </a:p>
          </p:txBody>
        </p:sp>
        <p:sp>
          <p:nvSpPr>
            <p:cNvPr id="13" name="Line 14"/>
            <p:cNvSpPr>
              <a:spLocks noChangeShapeType="1"/>
            </p:cNvSpPr>
            <p:nvPr/>
          </p:nvSpPr>
          <p:spPr bwMode="auto">
            <a:xfrm>
              <a:off x="1061" y="2160"/>
              <a:ext cx="288" cy="173"/>
            </a:xfrm>
            <a:prstGeom prst="line">
              <a:avLst/>
            </a:prstGeom>
            <a:grpFill/>
            <a:ln w="22225">
              <a:solidFill>
                <a:srgbClr val="0000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Line 15"/>
            <p:cNvSpPr>
              <a:spLocks noChangeShapeType="1"/>
            </p:cNvSpPr>
            <p:nvPr/>
          </p:nvSpPr>
          <p:spPr bwMode="auto">
            <a:xfrm flipV="1">
              <a:off x="1061" y="2563"/>
              <a:ext cx="288" cy="173"/>
            </a:xfrm>
            <a:prstGeom prst="line">
              <a:avLst/>
            </a:prstGeom>
            <a:grpFill/>
            <a:ln w="22225">
              <a:solidFill>
                <a:srgbClr val="0000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 name="Rectangle 16"/>
            <p:cNvSpPr>
              <a:spLocks noChangeArrowheads="1"/>
            </p:cNvSpPr>
            <p:nvPr/>
          </p:nvSpPr>
          <p:spPr bwMode="auto">
            <a:xfrm>
              <a:off x="506" y="2612"/>
              <a:ext cx="504" cy="291"/>
            </a:xfrm>
            <a:prstGeom prst="rect">
              <a:avLst/>
            </a:prstGeom>
            <a:grpFill/>
            <a:ln w="222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电子</a:t>
              </a:r>
            </a:p>
          </p:txBody>
        </p:sp>
        <p:sp>
          <p:nvSpPr>
            <p:cNvPr id="16" name="Line 17"/>
            <p:cNvSpPr>
              <a:spLocks noChangeShapeType="1"/>
            </p:cNvSpPr>
            <p:nvPr/>
          </p:nvSpPr>
          <p:spPr bwMode="auto">
            <a:xfrm>
              <a:off x="1056" y="2448"/>
              <a:ext cx="288" cy="0"/>
            </a:xfrm>
            <a:prstGeom prst="line">
              <a:avLst/>
            </a:prstGeom>
            <a:grpFill/>
            <a:ln w="22225">
              <a:solidFill>
                <a:srgbClr val="0000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8" name="Rectangle 19"/>
          <p:cNvSpPr>
            <a:spLocks noChangeArrowheads="1"/>
          </p:cNvSpPr>
          <p:nvPr/>
        </p:nvSpPr>
        <p:spPr bwMode="auto">
          <a:xfrm>
            <a:off x="1773233" y="3467097"/>
            <a:ext cx="3581430" cy="584775"/>
          </a:xfrm>
          <a:prstGeom prst="rect">
            <a:avLst/>
          </a:prstGeom>
          <a:noFill/>
          <a:ln w="222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自旋为</a:t>
            </a:r>
            <a:r>
              <a:rPr lang="en-US" altLang="zh-CN"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的费米子</a:t>
            </a:r>
          </a:p>
        </p:txBody>
      </p:sp>
      <p:sp>
        <p:nvSpPr>
          <p:cNvPr id="20" name="Rectangle 21"/>
          <p:cNvSpPr>
            <a:spLocks noChangeArrowheads="1"/>
          </p:cNvSpPr>
          <p:nvPr/>
        </p:nvSpPr>
        <p:spPr bwMode="auto">
          <a:xfrm>
            <a:off x="5514972" y="3034605"/>
            <a:ext cx="3629028" cy="1384995"/>
          </a:xfrm>
          <a:prstGeom prst="rect">
            <a:avLst/>
          </a:prstGeom>
          <a:noFill/>
          <a:ln w="22225">
            <a:solidFill>
              <a:srgbClr val="0000FF"/>
            </a:solidFill>
          </a:ln>
          <a:effectLst/>
        </p:spPr>
        <p:txBody>
          <a:bodyPr wrap="square">
            <a:spAutoFit/>
          </a:bodyPr>
          <a:lstStyle/>
          <a:p>
            <a:pPr algn="l" fontAlgn="base"/>
            <a:r>
              <a:rPr lang="zh-CN" altLang="en-US" sz="2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核子的自旋和各种复杂相对运动的角动量</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总和构成核的自旋</a:t>
            </a:r>
          </a:p>
        </p:txBody>
      </p:sp>
      <p:sp>
        <p:nvSpPr>
          <p:cNvPr id="21" name="Rectangle 22"/>
          <p:cNvSpPr>
            <a:spLocks noChangeArrowheads="1"/>
          </p:cNvSpPr>
          <p:nvPr/>
        </p:nvSpPr>
        <p:spPr bwMode="auto">
          <a:xfrm>
            <a:off x="536744" y="4569754"/>
            <a:ext cx="6827510" cy="523220"/>
          </a:xfrm>
          <a:prstGeom prst="rect">
            <a:avLst/>
          </a:prstGeom>
          <a:noFill/>
          <a:ln w="22225">
            <a:solidFill>
              <a:srgbClr val="0000FF"/>
            </a:solidFill>
          </a:ln>
          <a:effectLst/>
        </p:spPr>
        <p:txBody>
          <a:bodyPr wrap="none">
            <a:spAutoFit/>
          </a:bodyPr>
          <a:lstStyle/>
          <a:p>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核的自旋是核固有的</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与核的外部运动无关</a:t>
            </a:r>
            <a:r>
              <a:rPr lang="en-US" altLang="zh-CN"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2" name="Rectangle 23"/>
          <p:cNvSpPr>
            <a:spLocks noChangeArrowheads="1"/>
          </p:cNvSpPr>
          <p:nvPr/>
        </p:nvSpPr>
        <p:spPr bwMode="auto">
          <a:xfrm>
            <a:off x="311721" y="5485542"/>
            <a:ext cx="3775393" cy="523220"/>
          </a:xfrm>
          <a:prstGeom prst="rect">
            <a:avLst/>
          </a:prstGeom>
          <a:noFill/>
          <a:ln w="22225">
            <a:solidFill>
              <a:srgbClr val="0000FF"/>
            </a:solidFill>
          </a:ln>
          <a:effectLst/>
        </p:spPr>
        <p:txBody>
          <a:bodyPr wrap="none">
            <a:spAutoFit/>
          </a:bodyPr>
          <a:lstStyle/>
          <a:p>
            <a:r>
              <a:rPr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原子核基态的自旋规律</a:t>
            </a:r>
          </a:p>
        </p:txBody>
      </p:sp>
      <p:sp>
        <p:nvSpPr>
          <p:cNvPr id="23" name="Rectangle 24"/>
          <p:cNvSpPr>
            <a:spLocks noChangeArrowheads="1"/>
          </p:cNvSpPr>
          <p:nvPr/>
        </p:nvSpPr>
        <p:spPr bwMode="auto">
          <a:xfrm>
            <a:off x="4572000" y="5105400"/>
            <a:ext cx="4386262" cy="1200329"/>
          </a:xfrm>
          <a:prstGeom prst="rect">
            <a:avLst/>
          </a:prstGeom>
          <a:solidFill>
            <a:srgbClr val="FFFF00"/>
          </a:solidFill>
          <a:ln w="22225">
            <a:solidFill>
              <a:srgbClr val="0000FF"/>
            </a:solidFill>
          </a:ln>
          <a:effectLst/>
        </p:spPr>
        <p:txBody>
          <a:bodyPr wrap="square">
            <a:spAutoFit/>
          </a:bodyPr>
          <a:lstStyle/>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偶偶核的自旋为</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0;</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奇偶核的自旋都是半整数</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奇奇核的自旋都是整数</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03488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idx="4294967295"/>
          </p:nvPr>
        </p:nvSpPr>
        <p:spPr>
          <a:xfrm>
            <a:off x="304800" y="2133600"/>
            <a:ext cx="8534400" cy="914400"/>
          </a:xfrm>
        </p:spPr>
        <p:txBody>
          <a:bodyPr/>
          <a:lstStyle/>
          <a:p>
            <a:pPr algn="ctr"/>
            <a:r>
              <a:rPr lang="zh-CN" altLang="en-US" sz="5400" dirty="0">
                <a:effectLst/>
              </a:rPr>
              <a:t>原子核的基本性质</a:t>
            </a:r>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p:cNvSpPr>
            <a:spLocks noGrp="1"/>
          </p:cNvSpPr>
          <p:nvPr>
            <p:ph type="sldNum" sz="quarter" idx="12"/>
          </p:nvPr>
        </p:nvSpPr>
        <p:spPr/>
        <p:txBody>
          <a:bodyPr/>
          <a:lstStyle/>
          <a:p>
            <a:pPr>
              <a:defRPr/>
            </a:pPr>
            <a:fld id="{B4690805-D7D2-4AB9-A191-0BC729846278}" type="slidenum">
              <a:rPr lang="zh-CN" altLang="en-US" smtClean="0"/>
              <a:pPr>
                <a:defRPr/>
              </a:pPr>
              <a:t>4</a:t>
            </a:fld>
            <a:endParaRPr lang="en-US" altLang="zh-CN" dirty="0"/>
          </a:p>
        </p:txBody>
      </p:sp>
    </p:spTree>
    <p:extLst>
      <p:ext uri="{BB962C8B-B14F-4D97-AF65-F5344CB8AC3E}">
        <p14:creationId xmlns:p14="http://schemas.microsoft.com/office/powerpoint/2010/main" val="1937520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质子磁矩（由理论和实验给出）</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40</a:t>
            </a:fld>
            <a:endParaRPr lang="en-US" altLang="zh-CN" dirty="0"/>
          </a:p>
        </p:txBody>
      </p:sp>
      <p:sp>
        <p:nvSpPr>
          <p:cNvPr id="7" name="Rectangle 9"/>
          <p:cNvSpPr>
            <a:spLocks noChangeArrowheads="1"/>
          </p:cNvSpPr>
          <p:nvPr/>
        </p:nvSpPr>
        <p:spPr bwMode="auto">
          <a:xfrm>
            <a:off x="419101" y="1244602"/>
            <a:ext cx="826770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fontAlgn="base">
              <a:spcBef>
                <a:spcPct val="20000"/>
              </a:spcBef>
              <a:buFont typeface="Arial" charset="0"/>
              <a:buChar char="•"/>
            </a:pP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质子与电子均为费米子（质子近似看成点粒子），只是质量和电荷不同</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故</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质子的磁矩表达式与电子相似</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a:p>
            <a:pPr marL="342900" indent="-342900">
              <a:spcBef>
                <a:spcPct val="20000"/>
              </a:spcBef>
              <a:buFont typeface="Arial" charset="0"/>
              <a:buChar char="•"/>
            </a:pPr>
            <a:r>
              <a:rPr kumimoji="0" lang="zh-CN" altLang="en-US" sz="2400" dirty="0">
                <a:solidFill>
                  <a:prstClr val="black"/>
                </a:solidFill>
                <a:latin typeface="华文楷体"/>
                <a:ea typeface="华文楷体"/>
                <a:cs typeface="华文楷体"/>
              </a:rPr>
              <a:t>电子的磁矩（轨道</a:t>
            </a:r>
            <a:r>
              <a:rPr kumimoji="0" lang="en-US" altLang="zh-CN" sz="2400" dirty="0">
                <a:solidFill>
                  <a:prstClr val="black"/>
                </a:solidFill>
                <a:latin typeface="华文楷体"/>
                <a:ea typeface="华文楷体"/>
                <a:cs typeface="华文楷体"/>
              </a:rPr>
              <a:t>-</a:t>
            </a:r>
            <a:r>
              <a:rPr kumimoji="0" lang="zh-CN" altLang="en-US" sz="2400" dirty="0">
                <a:solidFill>
                  <a:prstClr val="black"/>
                </a:solidFill>
                <a:latin typeface="华文楷体"/>
                <a:ea typeface="华文楷体"/>
                <a:cs typeface="华文楷体"/>
              </a:rPr>
              <a:t>自旋 </a:t>
            </a:r>
            <a:r>
              <a:rPr kumimoji="0" lang="en-US" altLang="zh-CN" sz="2400" i="1" dirty="0">
                <a:solidFill>
                  <a:prstClr val="black"/>
                </a:solidFill>
                <a:latin typeface="华文楷体"/>
                <a:ea typeface="华文楷体"/>
                <a:cs typeface="华文楷体"/>
              </a:rPr>
              <a:t>L</a:t>
            </a:r>
            <a:r>
              <a:rPr kumimoji="0" lang="en-US" altLang="zh-CN" sz="2400" dirty="0">
                <a:solidFill>
                  <a:prstClr val="black"/>
                </a:solidFill>
                <a:latin typeface="华文楷体"/>
                <a:ea typeface="华文楷体"/>
                <a:cs typeface="华文楷体"/>
              </a:rPr>
              <a:t>+</a:t>
            </a:r>
            <a:r>
              <a:rPr kumimoji="0" lang="en-US" altLang="zh-CN" sz="2400" i="1" dirty="0">
                <a:solidFill>
                  <a:prstClr val="black"/>
                </a:solidFill>
                <a:latin typeface="华文楷体"/>
                <a:ea typeface="华文楷体"/>
                <a:cs typeface="华文楷体"/>
              </a:rPr>
              <a:t>S</a:t>
            </a:r>
            <a:r>
              <a:rPr kumimoji="0" lang="en-US" altLang="zh-CN" sz="2400" dirty="0">
                <a:solidFill>
                  <a:prstClr val="black"/>
                </a:solidFill>
                <a:latin typeface="华文楷体"/>
                <a:ea typeface="华文楷体"/>
                <a:cs typeface="华文楷体"/>
              </a:rPr>
              <a:t> </a:t>
            </a:r>
            <a:r>
              <a:rPr kumimoji="0" lang="zh-CN" altLang="en-US" sz="2400" dirty="0">
                <a:solidFill>
                  <a:prstClr val="black"/>
                </a:solidFill>
                <a:latin typeface="华文楷体"/>
                <a:ea typeface="华文楷体"/>
                <a:cs typeface="华文楷体"/>
              </a:rPr>
              <a:t>耦合）</a:t>
            </a:r>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24" name="TextBox 23"/>
          <p:cNvSpPr txBox="1">
            <a:spLocks noChangeArrowheads="1"/>
          </p:cNvSpPr>
          <p:nvPr/>
        </p:nvSpPr>
        <p:spPr bwMode="auto">
          <a:xfrm>
            <a:off x="419101" y="3239773"/>
            <a:ext cx="575309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342900" indent="-342900">
              <a:buFont typeface="Arial" charset="0"/>
              <a:buChar char="•"/>
            </a:pPr>
            <a:r>
              <a:rPr kumimoji="0" lang="zh-CN" altLang="en-US" b="1" dirty="0">
                <a:solidFill>
                  <a:prstClr val="black"/>
                </a:solidFill>
                <a:latin typeface="华文楷体"/>
                <a:ea typeface="华文楷体"/>
                <a:cs typeface="华文楷体"/>
              </a:rPr>
              <a:t>质子的磁矩（轨道</a:t>
            </a:r>
            <a:r>
              <a:rPr kumimoji="0" lang="en-US" altLang="zh-CN" b="1" dirty="0">
                <a:solidFill>
                  <a:prstClr val="black"/>
                </a:solidFill>
                <a:latin typeface="华文楷体"/>
                <a:ea typeface="华文楷体"/>
                <a:cs typeface="华文楷体"/>
              </a:rPr>
              <a:t>-</a:t>
            </a:r>
            <a:r>
              <a:rPr kumimoji="0" lang="zh-CN" altLang="en-US" b="1" dirty="0">
                <a:solidFill>
                  <a:prstClr val="black"/>
                </a:solidFill>
                <a:latin typeface="华文楷体"/>
                <a:ea typeface="华文楷体"/>
                <a:cs typeface="华文楷体"/>
              </a:rPr>
              <a:t>自旋 </a:t>
            </a:r>
            <a:r>
              <a:rPr kumimoji="0" lang="en-US" altLang="zh-CN" b="1" i="1" dirty="0">
                <a:solidFill>
                  <a:prstClr val="black"/>
                </a:solidFill>
                <a:latin typeface="华文楷体"/>
                <a:ea typeface="华文楷体"/>
                <a:cs typeface="华文楷体"/>
              </a:rPr>
              <a:t>L</a:t>
            </a:r>
            <a:r>
              <a:rPr kumimoji="0" lang="en-US" altLang="zh-CN" b="1" dirty="0">
                <a:solidFill>
                  <a:prstClr val="black"/>
                </a:solidFill>
                <a:latin typeface="华文楷体"/>
                <a:ea typeface="华文楷体"/>
                <a:cs typeface="华文楷体"/>
              </a:rPr>
              <a:t>+</a:t>
            </a:r>
            <a:r>
              <a:rPr kumimoji="0" lang="en-US" altLang="zh-CN" b="1" i="1" dirty="0">
                <a:solidFill>
                  <a:prstClr val="black"/>
                </a:solidFill>
                <a:latin typeface="华文楷体"/>
                <a:ea typeface="华文楷体"/>
                <a:cs typeface="华文楷体"/>
              </a:rPr>
              <a:t>S</a:t>
            </a:r>
            <a:r>
              <a:rPr kumimoji="0" lang="en-US" altLang="zh-CN" b="1" dirty="0">
                <a:solidFill>
                  <a:prstClr val="black"/>
                </a:solidFill>
                <a:latin typeface="华文楷体"/>
                <a:ea typeface="华文楷体"/>
                <a:cs typeface="华文楷体"/>
              </a:rPr>
              <a:t> </a:t>
            </a:r>
            <a:r>
              <a:rPr kumimoji="0" lang="zh-CN" altLang="en-US" b="1" dirty="0">
                <a:solidFill>
                  <a:prstClr val="black"/>
                </a:solidFill>
                <a:latin typeface="华文楷体"/>
                <a:ea typeface="华文楷体"/>
                <a:cs typeface="华文楷体"/>
              </a:rPr>
              <a:t>耦合）</a:t>
            </a:r>
          </a:p>
        </p:txBody>
      </p:sp>
      <p:sp>
        <p:nvSpPr>
          <p:cNvPr id="25" name="TextBox 24"/>
          <p:cNvSpPr txBox="1">
            <a:spLocks noChangeArrowheads="1"/>
          </p:cNvSpPr>
          <p:nvPr/>
        </p:nvSpPr>
        <p:spPr bwMode="auto">
          <a:xfrm>
            <a:off x="508379" y="5322855"/>
            <a:ext cx="825462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kumimoji="0" lang="zh-CN" altLang="en-US" sz="2800" b="1" dirty="0">
                <a:solidFill>
                  <a:srgbClr val="FF0000"/>
                </a:solidFill>
                <a:latin typeface="华文楷体"/>
                <a:ea typeface="华文楷体"/>
                <a:cs typeface="华文楷体"/>
              </a:rPr>
              <a:t>问题：同是自旋为</a:t>
            </a:r>
            <a:r>
              <a:rPr kumimoji="0" lang="en-US" altLang="zh-CN" sz="2800" b="1" dirty="0">
                <a:solidFill>
                  <a:srgbClr val="FF0000"/>
                </a:solidFill>
                <a:latin typeface="华文楷体"/>
                <a:ea typeface="华文楷体"/>
                <a:cs typeface="华文楷体"/>
              </a:rPr>
              <a:t>1/2</a:t>
            </a:r>
            <a:r>
              <a:rPr kumimoji="0" lang="zh-CN" altLang="en-US" sz="2800" b="1" dirty="0">
                <a:solidFill>
                  <a:srgbClr val="FF0000"/>
                </a:solidFill>
                <a:latin typeface="华文楷体"/>
                <a:ea typeface="华文楷体"/>
                <a:cs typeface="华文楷体"/>
              </a:rPr>
              <a:t>的粒子，为什么实验观测的耦合因子 </a:t>
            </a:r>
            <a:r>
              <a:rPr kumimoji="0" lang="en-US" altLang="zh-CN" sz="2800" b="1" i="1" dirty="0" err="1">
                <a:solidFill>
                  <a:srgbClr val="FF0000"/>
                </a:solidFill>
                <a:latin typeface="华文楷体"/>
                <a:ea typeface="华文楷体"/>
                <a:cs typeface="华文楷体"/>
              </a:rPr>
              <a:t>g</a:t>
            </a:r>
            <a:r>
              <a:rPr kumimoji="0" lang="en-US" altLang="zh-CN" sz="2800" b="1" i="1" baseline="-25000" dirty="0" err="1">
                <a:solidFill>
                  <a:srgbClr val="FF0000"/>
                </a:solidFill>
                <a:latin typeface="华文楷体"/>
                <a:ea typeface="华文楷体"/>
                <a:cs typeface="华文楷体"/>
              </a:rPr>
              <a:t>p,S</a:t>
            </a:r>
            <a:r>
              <a:rPr kumimoji="0" lang="en-US" altLang="zh-CN" sz="2800" b="1" i="1" dirty="0">
                <a:solidFill>
                  <a:srgbClr val="FF0000"/>
                </a:solidFill>
                <a:latin typeface="华文楷体"/>
                <a:ea typeface="华文楷体"/>
                <a:cs typeface="华文楷体"/>
              </a:rPr>
              <a:t>=</a:t>
            </a:r>
            <a:r>
              <a:rPr kumimoji="0" lang="en-US" altLang="zh-CN" sz="2800" b="1" dirty="0">
                <a:solidFill>
                  <a:srgbClr val="FF0000"/>
                </a:solidFill>
                <a:latin typeface="华文楷体"/>
                <a:ea typeface="华文楷体"/>
                <a:cs typeface="华文楷体"/>
              </a:rPr>
              <a:t>5.6</a:t>
            </a:r>
            <a:r>
              <a:rPr kumimoji="0" lang="zh-CN" altLang="en-US" sz="2800" b="1" dirty="0">
                <a:solidFill>
                  <a:srgbClr val="FF0000"/>
                </a:solidFill>
                <a:latin typeface="华文楷体"/>
                <a:ea typeface="华文楷体"/>
                <a:cs typeface="华文楷体"/>
              </a:rPr>
              <a:t>比预期的 </a:t>
            </a:r>
            <a:r>
              <a:rPr kumimoji="0" lang="en-US" altLang="zh-CN" sz="2800" b="1" dirty="0">
                <a:solidFill>
                  <a:srgbClr val="FF0000"/>
                </a:solidFill>
                <a:latin typeface="华文楷体"/>
                <a:ea typeface="华文楷体"/>
                <a:cs typeface="华文楷体"/>
              </a:rPr>
              <a:t>2 </a:t>
            </a:r>
            <a:r>
              <a:rPr kumimoji="0" lang="zh-CN" altLang="en-US" sz="2800" b="1" dirty="0">
                <a:solidFill>
                  <a:srgbClr val="FF0000"/>
                </a:solidFill>
                <a:latin typeface="华文楷体"/>
                <a:ea typeface="华文楷体"/>
                <a:cs typeface="华文楷体"/>
              </a:rPr>
              <a:t>大？</a:t>
            </a:r>
          </a:p>
        </p:txBody>
      </p:sp>
      <p:sp>
        <p:nvSpPr>
          <p:cNvPr id="26" name="文本框 1"/>
          <p:cNvSpPr txBox="1"/>
          <p:nvPr/>
        </p:nvSpPr>
        <p:spPr>
          <a:xfrm>
            <a:off x="4610100" y="4723612"/>
            <a:ext cx="2400300" cy="338554"/>
          </a:xfrm>
          <a:prstGeom prst="rect">
            <a:avLst/>
          </a:prstGeom>
          <a:noFill/>
          <a:ln>
            <a:solidFill>
              <a:srgbClr val="FF00FF"/>
            </a:solidFill>
          </a:ln>
        </p:spPr>
        <p:txBody>
          <a:bodyPr wrap="square" rtlCol="0">
            <a:spAutoFit/>
          </a:bodyPr>
          <a:lstStyle/>
          <a:p>
            <a:r>
              <a:rPr lang="zh-CN" altLang="en-US" sz="1600" b="1" dirty="0">
                <a:solidFill>
                  <a:srgbClr val="FF00FF"/>
                </a:solidFill>
                <a:latin typeface="华文楷体"/>
                <a:ea typeface="华文楷体"/>
                <a:cs typeface="华文楷体"/>
              </a:rPr>
              <a:t>核的玻尔磁子</a:t>
            </a:r>
            <a:r>
              <a:rPr lang="en-US" altLang="zh-CN" sz="1600" b="1" dirty="0">
                <a:solidFill>
                  <a:srgbClr val="FF00FF"/>
                </a:solidFill>
                <a:latin typeface="华文楷体"/>
                <a:ea typeface="华文楷体"/>
                <a:cs typeface="华文楷体"/>
              </a:rPr>
              <a:t>(</a:t>
            </a:r>
            <a:r>
              <a:rPr lang="zh-CN" altLang="en-US" sz="1600" b="1" dirty="0">
                <a:solidFill>
                  <a:srgbClr val="FF00FF"/>
                </a:solidFill>
                <a:latin typeface="华文楷体"/>
                <a:ea typeface="华文楷体"/>
                <a:cs typeface="华文楷体"/>
              </a:rPr>
              <a:t>核磁子</a:t>
            </a:r>
            <a:r>
              <a:rPr lang="en-US" altLang="zh-CN" sz="1600" b="1" dirty="0">
                <a:solidFill>
                  <a:srgbClr val="FF00FF"/>
                </a:solidFill>
                <a:latin typeface="华文楷体"/>
                <a:ea typeface="华文楷体"/>
                <a:cs typeface="华文楷体"/>
              </a:rPr>
              <a:t>)</a:t>
            </a:r>
            <a:endParaRPr lang="zh-CN" altLang="en-US" sz="1600" b="1" dirty="0">
              <a:solidFill>
                <a:srgbClr val="FF00FF"/>
              </a:solidFill>
              <a:latin typeface="华文楷体"/>
              <a:ea typeface="华文楷体"/>
              <a:cs typeface="华文楷体"/>
            </a:endParaRPr>
          </a:p>
        </p:txBody>
      </p:sp>
      <p:graphicFrame>
        <p:nvGraphicFramePr>
          <p:cNvPr id="27" name="Object 2"/>
          <p:cNvGraphicFramePr>
            <a:graphicFrameLocks noChangeAspect="1"/>
          </p:cNvGraphicFramePr>
          <p:nvPr>
            <p:extLst>
              <p:ext uri="{D42A27DB-BD31-4B8C-83A1-F6EECF244321}">
                <p14:modId xmlns:p14="http://schemas.microsoft.com/office/powerpoint/2010/main" val="626268330"/>
              </p:ext>
            </p:extLst>
          </p:nvPr>
        </p:nvGraphicFramePr>
        <p:xfrm>
          <a:off x="1029559" y="2500992"/>
          <a:ext cx="2193996" cy="822316"/>
        </p:xfrm>
        <a:graphic>
          <a:graphicData uri="http://schemas.openxmlformats.org/presentationml/2006/ole">
            <mc:AlternateContent xmlns:mc="http://schemas.openxmlformats.org/markup-compatibility/2006">
              <mc:Choice xmlns:v="urn:schemas-microsoft-com:vml" Requires="v">
                <p:oleObj name="Equation" r:id="rId2" imgW="1536480" imgH="431640" progId="Equation.DSMT4">
                  <p:embed/>
                </p:oleObj>
              </mc:Choice>
              <mc:Fallback>
                <p:oleObj name="Equation" r:id="rId2" imgW="1536480" imgH="431640" progId="Equation.DSMT4">
                  <p:embed/>
                  <p:pic>
                    <p:nvPicPr>
                      <p:cNvPr id="0" name=""/>
                      <p:cNvPicPr>
                        <a:picLocks noChangeAspect="1" noChangeArrowheads="1"/>
                      </p:cNvPicPr>
                      <p:nvPr/>
                    </p:nvPicPr>
                    <p:blipFill>
                      <a:blip r:embed="rId3"/>
                      <a:srcRect/>
                      <a:stretch>
                        <a:fillRect/>
                      </a:stretch>
                    </p:blipFill>
                    <p:spPr bwMode="auto">
                      <a:xfrm>
                        <a:off x="1029559" y="2500992"/>
                        <a:ext cx="2193996" cy="8223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8" name="Object 3"/>
          <p:cNvGraphicFramePr>
            <a:graphicFrameLocks noChangeAspect="1"/>
          </p:cNvGraphicFramePr>
          <p:nvPr>
            <p:extLst>
              <p:ext uri="{D42A27DB-BD31-4B8C-83A1-F6EECF244321}">
                <p14:modId xmlns:p14="http://schemas.microsoft.com/office/powerpoint/2010/main" val="451281367"/>
              </p:ext>
            </p:extLst>
          </p:nvPr>
        </p:nvGraphicFramePr>
        <p:xfrm>
          <a:off x="3399993" y="2651309"/>
          <a:ext cx="1629207" cy="473493"/>
        </p:xfrm>
        <a:graphic>
          <a:graphicData uri="http://schemas.openxmlformats.org/presentationml/2006/ole">
            <mc:AlternateContent xmlns:mc="http://schemas.openxmlformats.org/markup-compatibility/2006">
              <mc:Choice xmlns:v="urn:schemas-microsoft-com:vml" Requires="v">
                <p:oleObj name="Equation" r:id="rId4" imgW="1104840" imgH="241200" progId="Equation.DSMT4">
                  <p:embed/>
                </p:oleObj>
              </mc:Choice>
              <mc:Fallback>
                <p:oleObj name="Equation" r:id="rId4" imgW="1104840" imgH="241200" progId="Equation.DSMT4">
                  <p:embed/>
                  <p:pic>
                    <p:nvPicPr>
                      <p:cNvPr id="0" name=""/>
                      <p:cNvPicPr>
                        <a:picLocks noChangeAspect="1" noChangeArrowheads="1"/>
                      </p:cNvPicPr>
                      <p:nvPr/>
                    </p:nvPicPr>
                    <p:blipFill>
                      <a:blip r:embed="rId5"/>
                      <a:srcRect/>
                      <a:stretch>
                        <a:fillRect/>
                      </a:stretch>
                    </p:blipFill>
                    <p:spPr bwMode="auto">
                      <a:xfrm>
                        <a:off x="3399993" y="2651309"/>
                        <a:ext cx="1629207" cy="4734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29" name="Object 5"/>
          <p:cNvGraphicFramePr>
            <a:graphicFrameLocks noChangeAspect="1"/>
          </p:cNvGraphicFramePr>
          <p:nvPr>
            <p:extLst>
              <p:ext uri="{D42A27DB-BD31-4B8C-83A1-F6EECF244321}">
                <p14:modId xmlns:p14="http://schemas.microsoft.com/office/powerpoint/2010/main" val="294874219"/>
              </p:ext>
            </p:extLst>
          </p:nvPr>
        </p:nvGraphicFramePr>
        <p:xfrm>
          <a:off x="5172075" y="2519363"/>
          <a:ext cx="3657600" cy="766762"/>
        </p:xfrm>
        <a:graphic>
          <a:graphicData uri="http://schemas.openxmlformats.org/presentationml/2006/ole">
            <mc:AlternateContent xmlns:mc="http://schemas.openxmlformats.org/markup-compatibility/2006">
              <mc:Choice xmlns:v="urn:schemas-microsoft-com:vml" Requires="v">
                <p:oleObj name="Equation" r:id="rId6" imgW="2743200" imgH="431640" progId="Equation.DSMT4">
                  <p:embed/>
                </p:oleObj>
              </mc:Choice>
              <mc:Fallback>
                <p:oleObj name="Equation" r:id="rId6" imgW="274320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2075" y="2519363"/>
                        <a:ext cx="3657600" cy="766762"/>
                      </a:xfrm>
                      <a:prstGeom prst="rect">
                        <a:avLst/>
                      </a:prstGeom>
                      <a:noFill/>
                      <a:ln>
                        <a:noFill/>
                      </a:ln>
                      <a:effectLst/>
                    </p:spPr>
                  </p:pic>
                </p:oleObj>
              </mc:Fallback>
            </mc:AlternateContent>
          </a:graphicData>
        </a:graphic>
      </p:graphicFrame>
      <p:graphicFrame>
        <p:nvGraphicFramePr>
          <p:cNvPr id="30" name="Object 3"/>
          <p:cNvGraphicFramePr>
            <a:graphicFrameLocks noChangeAspect="1"/>
          </p:cNvGraphicFramePr>
          <p:nvPr>
            <p:extLst>
              <p:ext uri="{D42A27DB-BD31-4B8C-83A1-F6EECF244321}">
                <p14:modId xmlns:p14="http://schemas.microsoft.com/office/powerpoint/2010/main" val="498510729"/>
              </p:ext>
            </p:extLst>
          </p:nvPr>
        </p:nvGraphicFramePr>
        <p:xfrm>
          <a:off x="1050895" y="3666880"/>
          <a:ext cx="2313795" cy="914790"/>
        </p:xfrm>
        <a:graphic>
          <a:graphicData uri="http://schemas.openxmlformats.org/presentationml/2006/ole">
            <mc:AlternateContent xmlns:mc="http://schemas.openxmlformats.org/markup-compatibility/2006">
              <mc:Choice xmlns:v="urn:schemas-microsoft-com:vml" Requires="v">
                <p:oleObj name="Equation" r:id="rId8" imgW="1498320" imgH="444240" progId="Equation.3">
                  <p:embed/>
                </p:oleObj>
              </mc:Choice>
              <mc:Fallback>
                <p:oleObj name="Equation" r:id="rId8" imgW="149832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0895" y="3666880"/>
                        <a:ext cx="2313795" cy="914790"/>
                      </a:xfrm>
                      <a:prstGeom prst="rect">
                        <a:avLst/>
                      </a:prstGeom>
                      <a:noFill/>
                      <a:ln>
                        <a:noFill/>
                      </a:ln>
                      <a:effectLst/>
                    </p:spPr>
                  </p:pic>
                </p:oleObj>
              </mc:Fallback>
            </mc:AlternateContent>
          </a:graphicData>
        </a:graphic>
      </p:graphicFrame>
      <p:graphicFrame>
        <p:nvGraphicFramePr>
          <p:cNvPr id="31" name="Object 3"/>
          <p:cNvGraphicFramePr>
            <a:graphicFrameLocks noChangeAspect="1"/>
          </p:cNvGraphicFramePr>
          <p:nvPr>
            <p:extLst>
              <p:ext uri="{D42A27DB-BD31-4B8C-83A1-F6EECF244321}">
                <p14:modId xmlns:p14="http://schemas.microsoft.com/office/powerpoint/2010/main" val="502528170"/>
              </p:ext>
            </p:extLst>
          </p:nvPr>
        </p:nvGraphicFramePr>
        <p:xfrm>
          <a:off x="3643024" y="3858515"/>
          <a:ext cx="1860331" cy="489835"/>
        </p:xfrm>
        <a:graphic>
          <a:graphicData uri="http://schemas.openxmlformats.org/presentationml/2006/ole">
            <mc:AlternateContent xmlns:mc="http://schemas.openxmlformats.org/markup-compatibility/2006">
              <mc:Choice xmlns:v="urn:schemas-microsoft-com:vml" Requires="v">
                <p:oleObj name="Equation" r:id="rId10" imgW="1218960" imgH="241200" progId="Equation.DSMT4">
                  <p:embed/>
                </p:oleObj>
              </mc:Choice>
              <mc:Fallback>
                <p:oleObj name="Equation" r:id="rId10" imgW="1218960" imgH="241200" progId="Equation.DSMT4">
                  <p:embed/>
                  <p:pic>
                    <p:nvPicPr>
                      <p:cNvPr id="0" name=""/>
                      <p:cNvPicPr>
                        <a:picLocks noChangeAspect="1" noChangeArrowheads="1"/>
                      </p:cNvPicPr>
                      <p:nvPr/>
                    </p:nvPicPr>
                    <p:blipFill>
                      <a:blip r:embed="rId11"/>
                      <a:srcRect/>
                      <a:stretch>
                        <a:fillRect/>
                      </a:stretch>
                    </p:blipFill>
                    <p:spPr bwMode="auto">
                      <a:xfrm>
                        <a:off x="3643024" y="3858515"/>
                        <a:ext cx="1860331" cy="4898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2" name="Object 5"/>
          <p:cNvGraphicFramePr>
            <a:graphicFrameLocks noChangeAspect="1"/>
          </p:cNvGraphicFramePr>
          <p:nvPr>
            <p:extLst>
              <p:ext uri="{D42A27DB-BD31-4B8C-83A1-F6EECF244321}">
                <p14:modId xmlns:p14="http://schemas.microsoft.com/office/powerpoint/2010/main" val="1333812565"/>
              </p:ext>
            </p:extLst>
          </p:nvPr>
        </p:nvGraphicFramePr>
        <p:xfrm>
          <a:off x="1029559" y="4545310"/>
          <a:ext cx="3365948" cy="747807"/>
        </p:xfrm>
        <a:graphic>
          <a:graphicData uri="http://schemas.openxmlformats.org/presentationml/2006/ole">
            <mc:AlternateContent xmlns:mc="http://schemas.openxmlformats.org/markup-compatibility/2006">
              <mc:Choice xmlns:v="urn:schemas-microsoft-com:vml" Requires="v">
                <p:oleObj name="公式" r:id="rId12" imgW="2666880" imgH="444240" progId="Equation.3">
                  <p:embed/>
                </p:oleObj>
              </mc:Choice>
              <mc:Fallback>
                <p:oleObj name="公式" r:id="rId12" imgW="2666880" imgH="4442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9559" y="4545310"/>
                        <a:ext cx="3365948" cy="747807"/>
                      </a:xfrm>
                      <a:prstGeom prst="rect">
                        <a:avLst/>
                      </a:prstGeom>
                      <a:noFill/>
                      <a:ln>
                        <a:noFill/>
                      </a:ln>
                      <a:effectLst/>
                    </p:spPr>
                  </p:pic>
                </p:oleObj>
              </mc:Fallback>
            </mc:AlternateContent>
          </a:graphicData>
        </a:graphic>
      </p:graphicFrame>
      <p:graphicFrame>
        <p:nvGraphicFramePr>
          <p:cNvPr id="33" name="Object 14"/>
          <p:cNvGraphicFramePr>
            <a:graphicFrameLocks noChangeAspect="1"/>
          </p:cNvGraphicFramePr>
          <p:nvPr>
            <p:extLst>
              <p:ext uri="{D42A27DB-BD31-4B8C-83A1-F6EECF244321}">
                <p14:modId xmlns:p14="http://schemas.microsoft.com/office/powerpoint/2010/main" val="1530404297"/>
              </p:ext>
            </p:extLst>
          </p:nvPr>
        </p:nvGraphicFramePr>
        <p:xfrm>
          <a:off x="6400030" y="3742604"/>
          <a:ext cx="1789984" cy="706981"/>
        </p:xfrm>
        <a:graphic>
          <a:graphicData uri="http://schemas.openxmlformats.org/presentationml/2006/ole">
            <mc:AlternateContent xmlns:mc="http://schemas.openxmlformats.org/markup-compatibility/2006">
              <mc:Choice xmlns:v="urn:schemas-microsoft-com:vml" Requires="v">
                <p:oleObj name="公式" r:id="rId14" imgW="2120760" imgH="838080" progId="Equation.3">
                  <p:embed/>
                </p:oleObj>
              </mc:Choice>
              <mc:Fallback>
                <p:oleObj name="公式" r:id="rId14" imgW="2120760" imgH="8380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00030" y="3742604"/>
                        <a:ext cx="1789984" cy="706981"/>
                      </a:xfrm>
                      <a:prstGeom prst="rect">
                        <a:avLst/>
                      </a:prstGeom>
                      <a:solidFill>
                        <a:srgbClr val="FFFF00"/>
                      </a:solidFill>
                      <a:ln>
                        <a:noFill/>
                      </a:ln>
                      <a:effectLst/>
                    </p:spPr>
                  </p:pic>
                </p:oleObj>
              </mc:Fallback>
            </mc:AlternateContent>
          </a:graphicData>
        </a:graphic>
      </p:graphicFrame>
    </p:spTree>
    <p:extLst>
      <p:ext uri="{BB962C8B-B14F-4D97-AF65-F5344CB8AC3E}">
        <p14:creationId xmlns:p14="http://schemas.microsoft.com/office/powerpoint/2010/main" val="8507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质子和中子的反常磁矩</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41</a:t>
            </a:fld>
            <a:endParaRPr lang="en-US" altLang="zh-CN" dirty="0"/>
          </a:p>
        </p:txBody>
      </p:sp>
      <p:sp>
        <p:nvSpPr>
          <p:cNvPr id="7" name="Rectangle 9"/>
          <p:cNvSpPr>
            <a:spLocks noChangeArrowheads="1"/>
          </p:cNvSpPr>
          <p:nvPr/>
        </p:nvSpPr>
        <p:spPr bwMode="auto">
          <a:xfrm>
            <a:off x="419101" y="1244602"/>
            <a:ext cx="8267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0000"/>
              </a:spcBef>
              <a:buFont typeface="Arial" charset="0"/>
              <a:buChar char="•"/>
            </a:pP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中子不带电，与轨道角动量相联系的磁矩为</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，但与自旋角动量相联系的磁矩不为</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，这表明</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中子内部存在着电荷分布</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。中子自旋指向与电子一样，自旋指向与磁矩相反</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22" name="TextBox 21"/>
          <p:cNvSpPr txBox="1">
            <a:spLocks noChangeArrowheads="1"/>
          </p:cNvSpPr>
          <p:nvPr/>
        </p:nvSpPr>
        <p:spPr bwMode="auto">
          <a:xfrm>
            <a:off x="685800" y="2590800"/>
            <a:ext cx="497123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kumimoji="0" lang="zh-CN" altLang="en-US" b="1" dirty="0">
                <a:solidFill>
                  <a:prstClr val="black"/>
                </a:solidFill>
                <a:latin typeface="华文楷体"/>
                <a:ea typeface="华文楷体"/>
                <a:cs typeface="华文楷体"/>
              </a:rPr>
              <a:t>中子的磁矩（轨道</a:t>
            </a:r>
            <a:r>
              <a:rPr kumimoji="0" lang="en-US" altLang="zh-CN" b="1" dirty="0">
                <a:solidFill>
                  <a:prstClr val="black"/>
                </a:solidFill>
                <a:latin typeface="华文楷体"/>
                <a:ea typeface="华文楷体"/>
                <a:cs typeface="华文楷体"/>
              </a:rPr>
              <a:t>-</a:t>
            </a:r>
            <a:r>
              <a:rPr kumimoji="0" lang="zh-CN" altLang="en-US" b="1" dirty="0">
                <a:solidFill>
                  <a:prstClr val="black"/>
                </a:solidFill>
                <a:latin typeface="华文楷体"/>
                <a:ea typeface="华文楷体"/>
                <a:cs typeface="华文楷体"/>
              </a:rPr>
              <a:t>自旋 </a:t>
            </a:r>
            <a:r>
              <a:rPr kumimoji="0" lang="en-US" altLang="zh-CN" b="1" i="1" dirty="0">
                <a:solidFill>
                  <a:prstClr val="black"/>
                </a:solidFill>
                <a:latin typeface="华文楷体"/>
                <a:ea typeface="华文楷体"/>
                <a:cs typeface="华文楷体"/>
              </a:rPr>
              <a:t>L</a:t>
            </a:r>
            <a:r>
              <a:rPr kumimoji="0" lang="en-US" altLang="zh-CN" b="1" dirty="0">
                <a:solidFill>
                  <a:prstClr val="black"/>
                </a:solidFill>
                <a:latin typeface="华文楷体"/>
                <a:ea typeface="华文楷体"/>
                <a:cs typeface="华文楷体"/>
              </a:rPr>
              <a:t>+</a:t>
            </a:r>
            <a:r>
              <a:rPr kumimoji="0" lang="en-US" altLang="zh-CN" b="1" i="1" dirty="0">
                <a:solidFill>
                  <a:prstClr val="black"/>
                </a:solidFill>
                <a:latin typeface="华文楷体"/>
                <a:ea typeface="华文楷体"/>
                <a:cs typeface="华文楷体"/>
              </a:rPr>
              <a:t>S</a:t>
            </a:r>
            <a:r>
              <a:rPr kumimoji="0" lang="en-US" altLang="zh-CN" b="1" dirty="0">
                <a:solidFill>
                  <a:prstClr val="black"/>
                </a:solidFill>
                <a:latin typeface="华文楷体"/>
                <a:ea typeface="华文楷体"/>
                <a:cs typeface="华文楷体"/>
              </a:rPr>
              <a:t> </a:t>
            </a:r>
            <a:r>
              <a:rPr kumimoji="0" lang="zh-CN" altLang="en-US" b="1" dirty="0">
                <a:solidFill>
                  <a:prstClr val="black"/>
                </a:solidFill>
                <a:latin typeface="华文楷体"/>
                <a:ea typeface="华文楷体"/>
                <a:cs typeface="华文楷体"/>
              </a:rPr>
              <a:t>耦合）</a:t>
            </a:r>
          </a:p>
        </p:txBody>
      </p:sp>
      <p:graphicFrame>
        <p:nvGraphicFramePr>
          <p:cNvPr id="23" name="Object 3"/>
          <p:cNvGraphicFramePr>
            <a:graphicFrameLocks noChangeAspect="1"/>
          </p:cNvGraphicFramePr>
          <p:nvPr>
            <p:extLst>
              <p:ext uri="{D42A27DB-BD31-4B8C-83A1-F6EECF244321}">
                <p14:modId xmlns:p14="http://schemas.microsoft.com/office/powerpoint/2010/main" val="1536017022"/>
              </p:ext>
            </p:extLst>
          </p:nvPr>
        </p:nvGraphicFramePr>
        <p:xfrm>
          <a:off x="5538788" y="2444931"/>
          <a:ext cx="2191567" cy="888543"/>
        </p:xfrm>
        <a:graphic>
          <a:graphicData uri="http://schemas.openxmlformats.org/presentationml/2006/ole">
            <mc:AlternateContent xmlns:mc="http://schemas.openxmlformats.org/markup-compatibility/2006">
              <mc:Choice xmlns:v="urn:schemas-microsoft-com:vml" Requires="v">
                <p:oleObj name="公式" r:id="rId2" imgW="1460160" imgH="444240" progId="Equation.3">
                  <p:embed/>
                </p:oleObj>
              </mc:Choice>
              <mc:Fallback>
                <p:oleObj name="公式" r:id="rId2" imgW="1460160" imgH="444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788" y="2444931"/>
                        <a:ext cx="2191567" cy="88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4" name="TextBox 23"/>
          <p:cNvSpPr txBox="1">
            <a:spLocks noChangeArrowheads="1"/>
          </p:cNvSpPr>
          <p:nvPr/>
        </p:nvSpPr>
        <p:spPr bwMode="auto">
          <a:xfrm>
            <a:off x="609600" y="3139305"/>
            <a:ext cx="822959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kumimoji="0" lang="zh-CN" altLang="en-US" b="1" dirty="0">
                <a:solidFill>
                  <a:srgbClr val="FF0000"/>
                </a:solidFill>
                <a:latin typeface="华文楷体"/>
                <a:ea typeface="华文楷体"/>
                <a:cs typeface="华文楷体"/>
              </a:rPr>
              <a:t>问题：</a:t>
            </a:r>
            <a:r>
              <a:rPr kumimoji="0" lang="zh-CN" altLang="en-US" b="1" dirty="0">
                <a:solidFill>
                  <a:prstClr val="black"/>
                </a:solidFill>
                <a:latin typeface="华文楷体"/>
                <a:ea typeface="华文楷体"/>
                <a:cs typeface="华文楷体"/>
              </a:rPr>
              <a:t>中子也是自旋为</a:t>
            </a:r>
            <a:r>
              <a:rPr kumimoji="0" lang="en-US" altLang="zh-CN" b="1" dirty="0">
                <a:solidFill>
                  <a:prstClr val="black"/>
                </a:solidFill>
                <a:latin typeface="华文楷体"/>
                <a:ea typeface="华文楷体"/>
                <a:cs typeface="华文楷体"/>
              </a:rPr>
              <a:t>1/2</a:t>
            </a:r>
            <a:r>
              <a:rPr kumimoji="0" lang="zh-CN" altLang="en-US" b="1" dirty="0">
                <a:solidFill>
                  <a:prstClr val="black"/>
                </a:solidFill>
                <a:latin typeface="华文楷体"/>
                <a:ea typeface="华文楷体"/>
                <a:cs typeface="华文楷体"/>
              </a:rPr>
              <a:t>的电中性粒子过去的理论预期 </a:t>
            </a:r>
            <a:r>
              <a:rPr kumimoji="0" lang="en-US" altLang="zh-CN" b="1" i="1" dirty="0" err="1">
                <a:solidFill>
                  <a:prstClr val="black"/>
                </a:solidFill>
                <a:latin typeface="华文楷体"/>
                <a:ea typeface="华文楷体"/>
                <a:cs typeface="华文楷体"/>
              </a:rPr>
              <a:t>g</a:t>
            </a:r>
            <a:r>
              <a:rPr kumimoji="0" lang="en-US" altLang="zh-CN" b="1" i="1" baseline="-25000" dirty="0" err="1">
                <a:solidFill>
                  <a:prstClr val="black"/>
                </a:solidFill>
                <a:latin typeface="华文楷体"/>
                <a:ea typeface="华文楷体"/>
                <a:cs typeface="华文楷体"/>
              </a:rPr>
              <a:t>n,S</a:t>
            </a:r>
            <a:r>
              <a:rPr kumimoji="0" lang="zh-CN" altLang="en-US" b="1" dirty="0">
                <a:solidFill>
                  <a:prstClr val="black"/>
                </a:solidFill>
                <a:latin typeface="华文楷体"/>
                <a:ea typeface="华文楷体"/>
                <a:cs typeface="华文楷体"/>
              </a:rPr>
              <a:t> </a:t>
            </a:r>
            <a:r>
              <a:rPr kumimoji="0" lang="en-US" altLang="zh-CN" b="1" dirty="0">
                <a:solidFill>
                  <a:prstClr val="black"/>
                </a:solidFill>
                <a:latin typeface="华文楷体"/>
                <a:ea typeface="华文楷体"/>
                <a:cs typeface="华文楷体"/>
              </a:rPr>
              <a:t>=0</a:t>
            </a:r>
            <a:r>
              <a:rPr kumimoji="0" lang="zh-CN" altLang="en-US" b="1" dirty="0">
                <a:solidFill>
                  <a:prstClr val="black"/>
                </a:solidFill>
                <a:latin typeface="华文楷体"/>
                <a:ea typeface="华文楷体"/>
                <a:cs typeface="华文楷体"/>
              </a:rPr>
              <a:t>，但实验观测是 </a:t>
            </a:r>
            <a:r>
              <a:rPr kumimoji="0" lang="en-US" altLang="zh-CN" b="1" dirty="0">
                <a:solidFill>
                  <a:prstClr val="black"/>
                </a:solidFill>
                <a:latin typeface="华文楷体"/>
                <a:ea typeface="华文楷体"/>
                <a:cs typeface="华文楷体"/>
              </a:rPr>
              <a:t>-3.82</a:t>
            </a:r>
            <a:r>
              <a:rPr kumimoji="0" lang="zh-CN" altLang="en-US" b="1" dirty="0">
                <a:solidFill>
                  <a:prstClr val="black"/>
                </a:solidFill>
                <a:latin typeface="华文楷体"/>
                <a:ea typeface="华文楷体"/>
                <a:cs typeface="华文楷体"/>
              </a:rPr>
              <a:t>，</a:t>
            </a:r>
            <a:r>
              <a:rPr kumimoji="0" lang="zh-CN" altLang="en-US" b="1" dirty="0">
                <a:solidFill>
                  <a:srgbClr val="FF0000"/>
                </a:solidFill>
                <a:latin typeface="华文楷体"/>
                <a:ea typeface="华文楷体"/>
                <a:cs typeface="华文楷体"/>
              </a:rPr>
              <a:t>为什么？</a:t>
            </a:r>
          </a:p>
        </p:txBody>
      </p:sp>
      <p:sp>
        <p:nvSpPr>
          <p:cNvPr id="25" name="TextBox 24"/>
          <p:cNvSpPr txBox="1">
            <a:spLocks noChangeArrowheads="1"/>
          </p:cNvSpPr>
          <p:nvPr/>
        </p:nvSpPr>
        <p:spPr bwMode="auto">
          <a:xfrm>
            <a:off x="1600200" y="4434705"/>
            <a:ext cx="172354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kumimoji="0" lang="zh-CN" altLang="en-US" b="1" dirty="0">
                <a:solidFill>
                  <a:prstClr val="black"/>
                </a:solidFill>
                <a:latin typeface="华文楷体"/>
                <a:ea typeface="华文楷体"/>
                <a:cs typeface="华文楷体"/>
              </a:rPr>
              <a:t>核子的磁矩</a:t>
            </a:r>
          </a:p>
        </p:txBody>
      </p:sp>
      <p:graphicFrame>
        <p:nvGraphicFramePr>
          <p:cNvPr id="26" name="Object 25"/>
          <p:cNvGraphicFramePr>
            <a:graphicFrameLocks noChangeAspect="1"/>
          </p:cNvGraphicFramePr>
          <p:nvPr>
            <p:extLst>
              <p:ext uri="{D42A27DB-BD31-4B8C-83A1-F6EECF244321}">
                <p14:modId xmlns:p14="http://schemas.microsoft.com/office/powerpoint/2010/main" val="1441252580"/>
              </p:ext>
            </p:extLst>
          </p:nvPr>
        </p:nvGraphicFramePr>
        <p:xfrm>
          <a:off x="3810000" y="4129905"/>
          <a:ext cx="1728788" cy="1250950"/>
        </p:xfrm>
        <a:graphic>
          <a:graphicData uri="http://schemas.openxmlformats.org/presentationml/2006/ole">
            <mc:AlternateContent xmlns:mc="http://schemas.openxmlformats.org/markup-compatibility/2006">
              <mc:Choice xmlns:v="urn:schemas-microsoft-com:vml" Requires="v">
                <p:oleObj name="Equation" r:id="rId4" imgW="888614" imgH="482391" progId="Equation.DSMT4">
                  <p:embed/>
                </p:oleObj>
              </mc:Choice>
              <mc:Fallback>
                <p:oleObj name="Equation" r:id="rId4" imgW="888614" imgH="48239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129905"/>
                        <a:ext cx="1728788" cy="1250950"/>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7" name="TextBox 26"/>
          <p:cNvSpPr txBox="1">
            <a:spLocks noChangeArrowheads="1"/>
          </p:cNvSpPr>
          <p:nvPr/>
        </p:nvSpPr>
        <p:spPr bwMode="auto">
          <a:xfrm>
            <a:off x="304800" y="5471371"/>
            <a:ext cx="840943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r>
              <a:rPr kumimoji="0" lang="zh-CN" altLang="en-US" b="1" dirty="0">
                <a:solidFill>
                  <a:prstClr val="black"/>
                </a:solidFill>
                <a:latin typeface="华文楷体"/>
                <a:ea typeface="华文楷体"/>
                <a:cs typeface="华文楷体"/>
              </a:rPr>
              <a:t>这些反常表明无论是质子和中子，虽然都是自旋为</a:t>
            </a:r>
            <a:r>
              <a:rPr kumimoji="0" lang="en-US" altLang="zh-CN" b="1" dirty="0">
                <a:solidFill>
                  <a:prstClr val="black"/>
                </a:solidFill>
                <a:latin typeface="华文楷体"/>
                <a:ea typeface="华文楷体"/>
                <a:cs typeface="华文楷体"/>
              </a:rPr>
              <a:t>1/2</a:t>
            </a:r>
            <a:r>
              <a:rPr kumimoji="0" lang="zh-CN" altLang="en-US" b="1" dirty="0">
                <a:solidFill>
                  <a:prstClr val="black"/>
                </a:solidFill>
                <a:latin typeface="华文楷体"/>
                <a:ea typeface="华文楷体"/>
                <a:cs typeface="华文楷体"/>
              </a:rPr>
              <a:t>的粒子，但是与电子不同，不是点粒子，</a:t>
            </a:r>
            <a:r>
              <a:rPr kumimoji="0" lang="zh-CN" altLang="en-US" b="1" dirty="0">
                <a:solidFill>
                  <a:srgbClr val="0000FF"/>
                </a:solidFill>
                <a:latin typeface="华文楷体"/>
                <a:ea typeface="华文楷体"/>
                <a:cs typeface="华文楷体"/>
              </a:rPr>
              <a:t>它们必定有内部结构</a:t>
            </a:r>
            <a:r>
              <a:rPr kumimoji="0" lang="zh-CN" altLang="en-US" b="1" dirty="0">
                <a:solidFill>
                  <a:prstClr val="black"/>
                </a:solidFill>
                <a:latin typeface="华文楷体"/>
                <a:ea typeface="华文楷体"/>
                <a:cs typeface="华文楷体"/>
              </a:rPr>
              <a:t>。</a:t>
            </a:r>
          </a:p>
        </p:txBody>
      </p:sp>
      <p:sp>
        <p:nvSpPr>
          <p:cNvPr id="28" name="文本框 7"/>
          <p:cNvSpPr txBox="1"/>
          <p:nvPr/>
        </p:nvSpPr>
        <p:spPr>
          <a:xfrm>
            <a:off x="5791200" y="4114800"/>
            <a:ext cx="3132589" cy="1200329"/>
          </a:xfrm>
          <a:prstGeom prst="rect">
            <a:avLst/>
          </a:prstGeom>
          <a:noFill/>
        </p:spPr>
        <p:txBody>
          <a:bodyPr wrap="none" rtlCol="0">
            <a:spAutoFit/>
          </a:bodyPr>
          <a:lstStyle/>
          <a:p>
            <a:r>
              <a:rPr kumimoji="1" lang="zh-CN" altLang="en-US" sz="1800" dirty="0">
                <a:solidFill>
                  <a:srgbClr val="0000FF"/>
                </a:solidFill>
                <a:latin typeface="华文楷体"/>
                <a:ea typeface="华文楷体"/>
                <a:cs typeface="华文楷体"/>
              </a:rPr>
              <a:t>核物理中核磁矩的大小</a:t>
            </a:r>
          </a:p>
          <a:p>
            <a:r>
              <a:rPr lang="zh-CN" altLang="en-US" sz="1800" dirty="0">
                <a:solidFill>
                  <a:srgbClr val="0000FF"/>
                </a:solidFill>
                <a:latin typeface="华文楷体"/>
                <a:ea typeface="华文楷体"/>
                <a:cs typeface="华文楷体"/>
              </a:rPr>
              <a:t>都是以磁矩在</a:t>
            </a:r>
            <a:r>
              <a:rPr lang="en-US" altLang="zh-CN" sz="1800" dirty="0">
                <a:solidFill>
                  <a:srgbClr val="0000FF"/>
                </a:solidFill>
                <a:latin typeface="华文楷体"/>
                <a:ea typeface="华文楷体"/>
                <a:cs typeface="华文楷体"/>
              </a:rPr>
              <a:t>z</a:t>
            </a:r>
            <a:r>
              <a:rPr lang="zh-CN" altLang="en-US" sz="1800" dirty="0">
                <a:solidFill>
                  <a:srgbClr val="0000FF"/>
                </a:solidFill>
                <a:latin typeface="华文楷体"/>
                <a:ea typeface="华文楷体"/>
                <a:cs typeface="华文楷体"/>
              </a:rPr>
              <a:t>方向的投影</a:t>
            </a:r>
          </a:p>
          <a:p>
            <a:r>
              <a:rPr kumimoji="1" lang="zh-CN" altLang="en-US" sz="1800" dirty="0">
                <a:solidFill>
                  <a:srgbClr val="0000FF"/>
                </a:solidFill>
                <a:latin typeface="华文楷体"/>
                <a:ea typeface="华文楷体"/>
                <a:cs typeface="华文楷体"/>
              </a:rPr>
              <a:t>最大值来表征，</a:t>
            </a:r>
            <a:r>
              <a:rPr lang="zh-CN" altLang="en-US" sz="1800" dirty="0">
                <a:solidFill>
                  <a:srgbClr val="0000FF"/>
                </a:solidFill>
                <a:latin typeface="华文楷体"/>
                <a:ea typeface="华文楷体"/>
                <a:cs typeface="华文楷体"/>
              </a:rPr>
              <a:t>而</a:t>
            </a:r>
            <a:r>
              <a:rPr kumimoji="1" lang="zh-CN" altLang="en-US" sz="1800" dirty="0">
                <a:solidFill>
                  <a:srgbClr val="0000FF"/>
                </a:solidFill>
                <a:latin typeface="华文楷体"/>
                <a:ea typeface="华文楷体"/>
                <a:cs typeface="华文楷体"/>
              </a:rPr>
              <a:t>质子和</a:t>
            </a:r>
          </a:p>
          <a:p>
            <a:r>
              <a:rPr lang="zh-CN" altLang="en-US" sz="1800" dirty="0">
                <a:solidFill>
                  <a:srgbClr val="0000FF"/>
                </a:solidFill>
                <a:latin typeface="华文楷体"/>
                <a:ea typeface="华文楷体"/>
                <a:cs typeface="华文楷体"/>
              </a:rPr>
              <a:t>中子磁矩在</a:t>
            </a:r>
            <a:r>
              <a:rPr lang="en-US" altLang="zh-CN" sz="1800" dirty="0">
                <a:solidFill>
                  <a:srgbClr val="0000FF"/>
                </a:solidFill>
                <a:latin typeface="华文楷体"/>
                <a:ea typeface="华文楷体"/>
                <a:cs typeface="华文楷体"/>
              </a:rPr>
              <a:t>z</a:t>
            </a:r>
            <a:r>
              <a:rPr lang="zh-CN" altLang="en-US" sz="1800" dirty="0">
                <a:solidFill>
                  <a:srgbClr val="0000FF"/>
                </a:solidFill>
                <a:latin typeface="华文楷体"/>
                <a:ea typeface="华文楷体"/>
                <a:cs typeface="华文楷体"/>
              </a:rPr>
              <a:t>方向投影为±</a:t>
            </a:r>
            <a:r>
              <a:rPr lang="en-US" altLang="zh-CN" sz="1800" dirty="0">
                <a:solidFill>
                  <a:srgbClr val="0000FF"/>
                </a:solidFill>
                <a:latin typeface="华文楷体"/>
                <a:ea typeface="华文楷体"/>
                <a:cs typeface="华文楷体"/>
              </a:rPr>
              <a:t>1/2.</a:t>
            </a:r>
            <a:endParaRPr kumimoji="1" lang="zh-CN" altLang="en-US" sz="1800" dirty="0">
              <a:solidFill>
                <a:srgbClr val="0000FF"/>
              </a:solidFill>
              <a:latin typeface="华文楷体"/>
              <a:ea typeface="华文楷体"/>
              <a:cs typeface="华文楷体"/>
            </a:endParaRPr>
          </a:p>
        </p:txBody>
      </p:sp>
    </p:spTree>
    <p:extLst>
      <p:ext uri="{BB962C8B-B14F-4D97-AF65-F5344CB8AC3E}">
        <p14:creationId xmlns:p14="http://schemas.microsoft.com/office/powerpoint/2010/main" val="206545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质子与中子的反常磁矩</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42</a:t>
            </a:fld>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730251" y="2028147"/>
            <a:ext cx="324008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4684713" y="2018622"/>
            <a:ext cx="32575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5"/>
          <p:cNvSpPr txBox="1">
            <a:spLocks noChangeArrowheads="1"/>
          </p:cNvSpPr>
          <p:nvPr/>
        </p:nvSpPr>
        <p:spPr bwMode="auto">
          <a:xfrm>
            <a:off x="635490" y="1161371"/>
            <a:ext cx="72818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近代物理观点：</a:t>
            </a:r>
            <a:endParaRPr kumimoji="0"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r>
              <a:rPr kumimoji="0"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质子与中子都是由夸克和胶子组成的。</a:t>
            </a:r>
          </a:p>
        </p:txBody>
      </p:sp>
      <p:sp>
        <p:nvSpPr>
          <p:cNvPr id="8" name="文本框 6"/>
          <p:cNvSpPr txBox="1">
            <a:spLocks noChangeArrowheads="1"/>
          </p:cNvSpPr>
          <p:nvPr/>
        </p:nvSpPr>
        <p:spPr bwMode="auto">
          <a:xfrm>
            <a:off x="1811338" y="5011059"/>
            <a:ext cx="1008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质子</a:t>
            </a:r>
          </a:p>
        </p:txBody>
      </p:sp>
      <p:sp>
        <p:nvSpPr>
          <p:cNvPr id="9" name="文本框 7"/>
          <p:cNvSpPr txBox="1">
            <a:spLocks noChangeArrowheads="1"/>
          </p:cNvSpPr>
          <p:nvPr/>
        </p:nvSpPr>
        <p:spPr bwMode="auto">
          <a:xfrm>
            <a:off x="5808663" y="5011059"/>
            <a:ext cx="100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中子</a:t>
            </a:r>
          </a:p>
        </p:txBody>
      </p:sp>
      <p:sp>
        <p:nvSpPr>
          <p:cNvPr id="10" name="文本框 8"/>
          <p:cNvSpPr txBox="1">
            <a:spLocks noChangeArrowheads="1"/>
          </p:cNvSpPr>
          <p:nvPr/>
        </p:nvSpPr>
        <p:spPr bwMode="auto">
          <a:xfrm>
            <a:off x="307975" y="5701100"/>
            <a:ext cx="88360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a:lstStyle>
          <a:p>
            <a:r>
              <a:rPr kumimoji="0" lang="zh-CN" altLang="en-US" sz="3200" b="1">
                <a:latin typeface="Times New Roman" panose="02020603050405020304" pitchFamily="18" charset="0"/>
                <a:ea typeface="华文楷体" panose="02010600040101010101" pitchFamily="2" charset="-122"/>
                <a:cs typeface="Times New Roman" panose="02020603050405020304" pitchFamily="18" charset="0"/>
              </a:rPr>
              <a:t>质子与中子的反常磁矩是夸克存在的证据之一。</a:t>
            </a:r>
          </a:p>
        </p:txBody>
      </p:sp>
      <p:sp>
        <p:nvSpPr>
          <p:cNvPr id="11" name="Footer Placeholder 10"/>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211205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a:prstGeom prst="rect">
            <a:avLst/>
          </a:prstGeom>
        </p:spPr>
        <p:txBody>
          <a:bodyPr/>
          <a:lstStyle/>
          <a:p>
            <a:fld id="{E391F287-6C71-4514-9DCA-3E176701CA3F}" type="slidenum">
              <a:rPr lang="en-US" altLang="zh-CN"/>
              <a:pPr/>
              <a:t>43</a:t>
            </a:fld>
            <a:endParaRPr lang="en-US" altLang="zh-CN"/>
          </a:p>
        </p:txBody>
      </p:sp>
      <p:pic>
        <p:nvPicPr>
          <p:cNvPr id="2251778" name="Picture 2" descr="c7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894195" y="4558329"/>
            <a:ext cx="2251075" cy="21336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1779" name="Picture 3" descr=" "/>
          <p:cNvPicPr>
            <a:picLocks noChangeAspect="1" noChangeArrowheads="1"/>
          </p:cNvPicPr>
          <p:nvPr/>
        </p:nvPicPr>
        <p:blipFill>
          <a:blip r:embed="rId3" r:link="rId4">
            <a:extLst>
              <a:ext uri="{28A0092B-C50C-407E-A947-70E740481C1C}">
                <a14:useLocalDpi xmlns:a14="http://schemas.microsoft.com/office/drawing/2010/main"/>
              </a:ext>
            </a:extLst>
          </a:blip>
          <a:srcRect/>
          <a:stretch>
            <a:fillRect/>
          </a:stretch>
        </p:blipFill>
        <p:spPr bwMode="auto">
          <a:xfrm>
            <a:off x="4572000" y="0"/>
            <a:ext cx="1905000" cy="1905000"/>
          </a:xfrm>
          <a:prstGeom prst="rect">
            <a:avLst/>
          </a:prstGeom>
          <a:noFill/>
          <a:extLst>
            <a:ext uri="{909E8E84-426E-40dd-AFC4-6F175D3DCCD1}">
              <a14:hiddenFill xmlns:a14="http://schemas.microsoft.com/office/drawing/2010/main" xmlns="">
                <a:solidFill>
                  <a:srgbClr val="FFFFFF"/>
                </a:solidFill>
              </a14:hiddenFill>
            </a:ext>
          </a:extLst>
        </p:spPr>
      </p:pic>
      <p:sp>
        <p:nvSpPr>
          <p:cNvPr id="2251780" name="Text Box 4"/>
          <p:cNvSpPr txBox="1">
            <a:spLocks noChangeArrowheads="1"/>
          </p:cNvSpPr>
          <p:nvPr/>
        </p:nvSpPr>
        <p:spPr bwMode="auto">
          <a:xfrm>
            <a:off x="1676400" y="2041525"/>
            <a:ext cx="4953000" cy="646331"/>
          </a:xfrm>
          <a:prstGeom prst="rect">
            <a:avLst/>
          </a:prstGeom>
          <a:noFill/>
          <a:ln w="19050">
            <a:solidFill>
              <a:srgbClr val="FF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1800" dirty="0">
                <a:solidFill>
                  <a:schemeClr val="tx1"/>
                </a:solidFill>
              </a:rPr>
              <a:t>The inner structure of proton and neutron </a:t>
            </a:r>
          </a:p>
          <a:p>
            <a:pPr algn="ctr"/>
            <a:r>
              <a:rPr lang="en-US" altLang="zh-CN" sz="1800" dirty="0">
                <a:solidFill>
                  <a:schemeClr val="tx1"/>
                </a:solidFill>
              </a:rPr>
              <a:t>Quark (</a:t>
            </a:r>
            <a:r>
              <a:rPr lang="en-US" altLang="zh-CN" sz="1800" i="1" dirty="0">
                <a:solidFill>
                  <a:schemeClr val="tx1"/>
                </a:solidFill>
              </a:rPr>
              <a:t>r</a:t>
            </a:r>
            <a:r>
              <a:rPr lang="en-US" altLang="zh-CN" sz="1800" dirty="0">
                <a:solidFill>
                  <a:schemeClr val="tx1"/>
                </a:solidFill>
              </a:rPr>
              <a:t> &lt; 10</a:t>
            </a:r>
            <a:r>
              <a:rPr lang="en-US" altLang="zh-CN" sz="1800" baseline="30000" dirty="0">
                <a:solidFill>
                  <a:schemeClr val="tx1"/>
                </a:solidFill>
              </a:rPr>
              <a:t>-19</a:t>
            </a:r>
            <a:r>
              <a:rPr lang="en-US" altLang="zh-CN" sz="1800" dirty="0">
                <a:solidFill>
                  <a:schemeClr val="tx1"/>
                </a:solidFill>
              </a:rPr>
              <a:t> m): </a:t>
            </a:r>
            <a:r>
              <a:rPr lang="en-US" altLang="zh-CN" sz="1800" i="1" dirty="0">
                <a:solidFill>
                  <a:schemeClr val="tx1"/>
                </a:solidFill>
              </a:rPr>
              <a:t>p </a:t>
            </a:r>
            <a:r>
              <a:rPr lang="en-US" altLang="zh-CN" sz="1800" dirty="0">
                <a:solidFill>
                  <a:schemeClr val="tx1"/>
                </a:solidFill>
              </a:rPr>
              <a:t>(u u d), </a:t>
            </a:r>
            <a:r>
              <a:rPr lang="en-US" altLang="zh-CN" sz="1800" i="1" dirty="0">
                <a:solidFill>
                  <a:schemeClr val="tx1"/>
                </a:solidFill>
              </a:rPr>
              <a:t>n</a:t>
            </a:r>
            <a:r>
              <a:rPr lang="en-US" altLang="zh-CN" sz="1800" dirty="0">
                <a:solidFill>
                  <a:schemeClr val="tx1"/>
                </a:solidFill>
              </a:rPr>
              <a:t> (u d d)</a:t>
            </a:r>
          </a:p>
        </p:txBody>
      </p:sp>
      <p:sp>
        <p:nvSpPr>
          <p:cNvPr id="2251781" name="Text Box 5"/>
          <p:cNvSpPr txBox="1">
            <a:spLocks noChangeArrowheads="1"/>
          </p:cNvSpPr>
          <p:nvPr/>
        </p:nvSpPr>
        <p:spPr bwMode="auto">
          <a:xfrm>
            <a:off x="-228600" y="2793984"/>
            <a:ext cx="7391400" cy="8699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lnSpc>
                <a:spcPct val="95000"/>
              </a:lnSpc>
              <a:spcBef>
                <a:spcPct val="30000"/>
              </a:spcBef>
            </a:pPr>
            <a:r>
              <a:rPr lang="en-US" altLang="zh-CN" sz="1600" dirty="0">
                <a:solidFill>
                  <a:srgbClr val="FF0000"/>
                </a:solidFill>
                <a:sym typeface="Wingdings 2" panose="05020102010507070707" pitchFamily="18" charset="2"/>
              </a:rPr>
              <a:t></a:t>
            </a:r>
            <a:r>
              <a:rPr lang="en-US" altLang="zh-CN" sz="1600" dirty="0">
                <a:solidFill>
                  <a:srgbClr val="FF0000"/>
                </a:solidFill>
              </a:rPr>
              <a:t> </a:t>
            </a:r>
            <a:r>
              <a:rPr lang="en-US" altLang="zh-CN" sz="1600" b="1" dirty="0">
                <a:solidFill>
                  <a:srgbClr val="FF0000"/>
                </a:solidFill>
              </a:rPr>
              <a:t>Murray Gell-Mann</a:t>
            </a:r>
            <a:r>
              <a:rPr lang="en-US" altLang="zh-CN" sz="1600" dirty="0">
                <a:solidFill>
                  <a:srgbClr val="FF0000"/>
                </a:solidFill>
              </a:rPr>
              <a:t> (USA, 1929- ): 1969 Nobel Laureate in Physics</a:t>
            </a:r>
          </a:p>
          <a:p>
            <a:pPr algn="ctr">
              <a:lnSpc>
                <a:spcPct val="95000"/>
              </a:lnSpc>
              <a:spcBef>
                <a:spcPct val="30000"/>
              </a:spcBef>
            </a:pPr>
            <a:r>
              <a:rPr lang="en-US" altLang="zh-CN" sz="1600" b="1" dirty="0">
                <a:solidFill>
                  <a:srgbClr val="FF0000"/>
                </a:solidFill>
                <a:cs typeface="Arial" panose="020B0604020202020204" pitchFamily="34" charset="0"/>
              </a:rPr>
              <a:t>"for his contributions and discoveries concerning the classification of </a:t>
            </a:r>
            <a:r>
              <a:rPr lang="en-US" altLang="zh-CN" sz="1600" b="1" u="sng" dirty="0">
                <a:solidFill>
                  <a:srgbClr val="FF0000"/>
                </a:solidFill>
                <a:cs typeface="Arial" panose="020B0604020202020204" pitchFamily="34" charset="0"/>
              </a:rPr>
              <a:t>elementary particles and their interactions</a:t>
            </a:r>
            <a:r>
              <a:rPr lang="en-US" altLang="zh-CN" sz="1600" b="1" dirty="0">
                <a:solidFill>
                  <a:srgbClr val="FF0000"/>
                </a:solidFill>
                <a:cs typeface="Arial" panose="020B0604020202020204" pitchFamily="34" charset="0"/>
              </a:rPr>
              <a:t>"</a:t>
            </a:r>
            <a:r>
              <a:rPr lang="en-US" altLang="zh-CN" sz="1600" b="1" dirty="0">
                <a:solidFill>
                  <a:srgbClr val="FF0000"/>
                </a:solidFill>
              </a:rPr>
              <a:t> </a:t>
            </a:r>
          </a:p>
        </p:txBody>
      </p:sp>
      <p:pic>
        <p:nvPicPr>
          <p:cNvPr id="2251782" name="Picture 6" descr="Murray Gell-Mann"/>
          <p:cNvPicPr>
            <a:picLocks noChangeAspect="1" noChangeArrowheads="1"/>
          </p:cNvPicPr>
          <p:nvPr/>
        </p:nvPicPr>
        <p:blipFill>
          <a:blip r:embed="rId5" r:link="rId6">
            <a:extLst>
              <a:ext uri="{28A0092B-C50C-407E-A947-70E740481C1C}">
                <a14:useLocalDpi xmlns:a14="http://schemas.microsoft.com/office/drawing/2010/main"/>
              </a:ext>
            </a:extLst>
          </a:blip>
          <a:srcRect/>
          <a:stretch>
            <a:fillRect/>
          </a:stretch>
        </p:blipFill>
        <p:spPr bwMode="auto">
          <a:xfrm>
            <a:off x="228600" y="152400"/>
            <a:ext cx="1350962" cy="1905000"/>
          </a:xfrm>
          <a:prstGeom prst="rect">
            <a:avLst/>
          </a:prstGeom>
          <a:noFill/>
          <a:ln w="50800">
            <a:solidFill>
              <a:srgbClr val="FFCC00"/>
            </a:solidFill>
            <a:miter lim="800000"/>
            <a:headEnd/>
            <a:tailEnd/>
          </a:ln>
          <a:extLst>
            <a:ext uri="{909E8E84-426E-40dd-AFC4-6F175D3DCCD1}">
              <a14:hiddenFill xmlns:a14="http://schemas.microsoft.com/office/drawing/2010/main" xmlns="">
                <a:solidFill>
                  <a:srgbClr val="FFFFFF"/>
                </a:solidFill>
              </a14:hiddenFill>
            </a:ext>
          </a:extLst>
        </p:spPr>
      </p:pic>
      <p:pic>
        <p:nvPicPr>
          <p:cNvPr id="2251783" name="Picture 7" descr="三位美国科学家分享2004年度诺贝尔物理学奖"/>
          <p:cNvPicPr>
            <a:picLocks noChangeAspect="1" noChangeArrowheads="1"/>
          </p:cNvPicPr>
          <p:nvPr/>
        </p:nvPicPr>
        <p:blipFill>
          <a:blip r:embed="rId7" r:link="rId8" cstate="print">
            <a:extLst>
              <a:ext uri="{28A0092B-C50C-407E-A947-70E740481C1C}">
                <a14:useLocalDpi xmlns:a14="http://schemas.microsoft.com/office/drawing/2010/main"/>
              </a:ext>
            </a:extLst>
          </a:blip>
          <a:srcRect/>
          <a:stretch>
            <a:fillRect/>
          </a:stretch>
        </p:blipFill>
        <p:spPr bwMode="auto">
          <a:xfrm>
            <a:off x="152400" y="3800475"/>
            <a:ext cx="1228725" cy="1685925"/>
          </a:xfrm>
          <a:prstGeom prst="rect">
            <a:avLst/>
          </a:prstGeom>
          <a:noFill/>
          <a:ln w="50800">
            <a:solidFill>
              <a:srgbClr val="FFCC00"/>
            </a:solidFill>
            <a:miter lim="800000"/>
            <a:headEnd/>
            <a:tailEnd/>
          </a:ln>
          <a:extLst>
            <a:ext uri="{909E8E84-426E-40dd-AFC4-6F175D3DCCD1}">
              <a14:hiddenFill xmlns:a14="http://schemas.microsoft.com/office/drawing/2010/main" xmlns="">
                <a:solidFill>
                  <a:srgbClr val="FFFFFF"/>
                </a:solidFill>
              </a14:hiddenFill>
            </a:ext>
          </a:extLst>
        </p:spPr>
      </p:pic>
      <p:pic>
        <p:nvPicPr>
          <p:cNvPr id="2251784" name="Picture 8" descr="三位美国科学家分享2004年度诺贝尔物理学奖"/>
          <p:cNvPicPr>
            <a:picLocks noChangeAspect="1" noChangeArrowheads="1"/>
          </p:cNvPicPr>
          <p:nvPr/>
        </p:nvPicPr>
        <p:blipFill>
          <a:blip r:embed="rId9" r:link="rId10" cstate="print">
            <a:extLst>
              <a:ext uri="{28A0092B-C50C-407E-A947-70E740481C1C}">
                <a14:useLocalDpi xmlns:a14="http://schemas.microsoft.com/office/drawing/2010/main"/>
              </a:ext>
            </a:extLst>
          </a:blip>
          <a:srcRect/>
          <a:stretch>
            <a:fillRect/>
          </a:stretch>
        </p:blipFill>
        <p:spPr bwMode="auto">
          <a:xfrm>
            <a:off x="1752600" y="3810000"/>
            <a:ext cx="1260475" cy="1695450"/>
          </a:xfrm>
          <a:prstGeom prst="rect">
            <a:avLst/>
          </a:prstGeom>
          <a:noFill/>
          <a:ln w="50800">
            <a:solidFill>
              <a:srgbClr val="FFCC00"/>
            </a:solidFill>
            <a:miter lim="800000"/>
            <a:headEnd/>
            <a:tailEnd/>
          </a:ln>
          <a:extLst>
            <a:ext uri="{909E8E84-426E-40dd-AFC4-6F175D3DCCD1}">
              <a14:hiddenFill xmlns:a14="http://schemas.microsoft.com/office/drawing/2010/main" xmlns="">
                <a:solidFill>
                  <a:srgbClr val="FFFFFF"/>
                </a:solidFill>
              </a14:hiddenFill>
            </a:ext>
          </a:extLst>
        </p:spPr>
      </p:pic>
      <p:pic>
        <p:nvPicPr>
          <p:cNvPr id="2251785" name="Picture 9" descr="三位美国科学家分享2004年度诺贝尔物理学奖"/>
          <p:cNvPicPr>
            <a:picLocks noChangeAspect="1" noChangeArrowheads="1"/>
          </p:cNvPicPr>
          <p:nvPr/>
        </p:nvPicPr>
        <p:blipFill>
          <a:blip r:embed="rId11" r:link="rId12" cstate="print">
            <a:extLst>
              <a:ext uri="{28A0092B-C50C-407E-A947-70E740481C1C}">
                <a14:useLocalDpi xmlns:a14="http://schemas.microsoft.com/office/drawing/2010/main"/>
              </a:ext>
            </a:extLst>
          </a:blip>
          <a:srcRect/>
          <a:stretch>
            <a:fillRect/>
          </a:stretch>
        </p:blipFill>
        <p:spPr bwMode="auto">
          <a:xfrm>
            <a:off x="3429000" y="3810000"/>
            <a:ext cx="1282700" cy="1685925"/>
          </a:xfrm>
          <a:prstGeom prst="rect">
            <a:avLst/>
          </a:prstGeom>
          <a:noFill/>
          <a:ln w="50800">
            <a:solidFill>
              <a:srgbClr val="FFCC00"/>
            </a:solidFill>
            <a:miter lim="800000"/>
            <a:headEnd/>
            <a:tailEnd/>
          </a:ln>
          <a:extLst>
            <a:ext uri="{909E8E84-426E-40dd-AFC4-6F175D3DCCD1}">
              <a14:hiddenFill xmlns:a14="http://schemas.microsoft.com/office/drawing/2010/main" xmlns="">
                <a:solidFill>
                  <a:srgbClr val="FFFFFF"/>
                </a:solidFill>
              </a14:hiddenFill>
            </a:ext>
          </a:extLst>
        </p:spPr>
      </p:pic>
      <p:sp>
        <p:nvSpPr>
          <p:cNvPr id="2251786" name="Text Box 10"/>
          <p:cNvSpPr txBox="1">
            <a:spLocks noChangeArrowheads="1"/>
          </p:cNvSpPr>
          <p:nvPr/>
        </p:nvSpPr>
        <p:spPr bwMode="auto">
          <a:xfrm>
            <a:off x="0" y="5486400"/>
            <a:ext cx="15240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1600" b="1">
                <a:solidFill>
                  <a:srgbClr val="FF0000"/>
                </a:solidFill>
              </a:rPr>
              <a:t>David J. Gross</a:t>
            </a:r>
            <a:r>
              <a:rPr lang="en-US" altLang="zh-CN" sz="1600">
                <a:solidFill>
                  <a:srgbClr val="FF0000"/>
                </a:solidFill>
              </a:rPr>
              <a:t> (USA, 1941- )</a:t>
            </a:r>
          </a:p>
        </p:txBody>
      </p:sp>
      <p:sp>
        <p:nvSpPr>
          <p:cNvPr id="2251787" name="Text Box 11"/>
          <p:cNvSpPr txBox="1">
            <a:spLocks noChangeArrowheads="1"/>
          </p:cNvSpPr>
          <p:nvPr/>
        </p:nvSpPr>
        <p:spPr bwMode="auto">
          <a:xfrm>
            <a:off x="1447800" y="5486400"/>
            <a:ext cx="18288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1600" b="1">
                <a:solidFill>
                  <a:srgbClr val="FF0000"/>
                </a:solidFill>
                <a:ea typeface="Arial Unicode MS" panose="020B0604020202020204" pitchFamily="34" charset="-122"/>
                <a:cs typeface="Arial Unicode MS" panose="020B0604020202020204" pitchFamily="34" charset="-122"/>
              </a:rPr>
              <a:t>H. David Politzer </a:t>
            </a:r>
            <a:r>
              <a:rPr lang="en-US" altLang="zh-CN" sz="1600">
                <a:solidFill>
                  <a:srgbClr val="FF0000"/>
                </a:solidFill>
              </a:rPr>
              <a:t>(USA, 1949- )</a:t>
            </a:r>
          </a:p>
        </p:txBody>
      </p:sp>
      <p:sp>
        <p:nvSpPr>
          <p:cNvPr id="2251788" name="Text Box 12"/>
          <p:cNvSpPr txBox="1">
            <a:spLocks noChangeArrowheads="1"/>
          </p:cNvSpPr>
          <p:nvPr/>
        </p:nvSpPr>
        <p:spPr bwMode="auto">
          <a:xfrm>
            <a:off x="3276600" y="5486400"/>
            <a:ext cx="15240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1600" b="1">
                <a:solidFill>
                  <a:srgbClr val="FF0000"/>
                </a:solidFill>
              </a:rPr>
              <a:t>Frank Wilczek </a:t>
            </a:r>
            <a:r>
              <a:rPr lang="en-US" altLang="zh-CN" sz="1600">
                <a:solidFill>
                  <a:srgbClr val="FF0000"/>
                </a:solidFill>
              </a:rPr>
              <a:t>(USA, 1951- )</a:t>
            </a:r>
          </a:p>
        </p:txBody>
      </p:sp>
      <p:sp>
        <p:nvSpPr>
          <p:cNvPr id="2251789" name="Text Box 13"/>
          <p:cNvSpPr txBox="1">
            <a:spLocks noChangeArrowheads="1"/>
          </p:cNvSpPr>
          <p:nvPr/>
        </p:nvSpPr>
        <p:spPr bwMode="auto">
          <a:xfrm>
            <a:off x="4800600" y="3733800"/>
            <a:ext cx="2133600" cy="1801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1600" dirty="0">
                <a:solidFill>
                  <a:srgbClr val="336600"/>
                </a:solidFill>
              </a:rPr>
              <a:t>2004 Nobel Prize in Physics</a:t>
            </a:r>
          </a:p>
          <a:p>
            <a:r>
              <a:rPr lang="en-US" altLang="zh-CN" sz="1600" b="1" dirty="0">
                <a:solidFill>
                  <a:srgbClr val="FF0000"/>
                </a:solidFill>
                <a:cs typeface="Arial" panose="020B0604020202020204" pitchFamily="34" charset="0"/>
              </a:rPr>
              <a:t>"for the discovery of asymptotic freedom in the theory of the strong interaction"</a:t>
            </a:r>
            <a:r>
              <a:rPr lang="en-US" altLang="zh-CN" sz="1600" b="1" dirty="0">
                <a:solidFill>
                  <a:srgbClr val="FF0000"/>
                </a:solidFill>
              </a:rPr>
              <a:t> </a:t>
            </a:r>
          </a:p>
        </p:txBody>
      </p:sp>
      <p:sp>
        <p:nvSpPr>
          <p:cNvPr id="2251790" name="Text Box 14"/>
          <p:cNvSpPr txBox="1">
            <a:spLocks noChangeArrowheads="1"/>
          </p:cNvSpPr>
          <p:nvPr/>
        </p:nvSpPr>
        <p:spPr bwMode="auto">
          <a:xfrm>
            <a:off x="4724400" y="5486400"/>
            <a:ext cx="22860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zh-CN" altLang="en-US" sz="1600" b="1" dirty="0">
                <a:solidFill>
                  <a:srgbClr val="0000CC"/>
                </a:solidFill>
                <a:latin typeface="华文楷体"/>
                <a:ea typeface="华文楷体"/>
                <a:cs typeface="华文楷体"/>
              </a:rPr>
              <a:t>发现了强相互作用理论中的“渐近自由”现象</a:t>
            </a:r>
          </a:p>
        </p:txBody>
      </p:sp>
      <p:pic>
        <p:nvPicPr>
          <p:cNvPr id="2251791" name="Picture 15" descr="c72"/>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6892925" y="0"/>
            <a:ext cx="22510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1792" name="Picture 16" descr="c72"/>
          <p:cNvPicPr>
            <a:picLocks noChangeAspect="1" noChangeArrowheads="1"/>
          </p:cNvPicPr>
          <p:nvPr/>
        </p:nvPicPr>
        <p:blipFill>
          <a:blip r:embed="rId14" cstate="print">
            <a:extLst>
              <a:ext uri="{28A0092B-C50C-407E-A947-70E740481C1C}">
                <a14:useLocalDpi xmlns:a14="http://schemas.microsoft.com/office/drawing/2010/main"/>
              </a:ext>
            </a:extLst>
          </a:blip>
          <a:srcRect/>
          <a:stretch>
            <a:fillRect/>
          </a:stretch>
        </p:blipFill>
        <p:spPr bwMode="auto">
          <a:xfrm>
            <a:off x="6892925" y="914400"/>
            <a:ext cx="2251075" cy="9144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1793" name="Picture 17" descr="c72"/>
          <p:cNvPicPr>
            <a:picLocks noChangeAspect="1" noChangeArrowheads="1"/>
          </p:cNvPicPr>
          <p:nvPr/>
        </p:nvPicPr>
        <p:blipFill>
          <a:blip r:embed="rId15" cstate="print">
            <a:extLst>
              <a:ext uri="{28A0092B-C50C-407E-A947-70E740481C1C}">
                <a14:useLocalDpi xmlns:a14="http://schemas.microsoft.com/office/drawing/2010/main"/>
              </a:ext>
            </a:extLst>
          </a:blip>
          <a:srcRect/>
          <a:stretch>
            <a:fillRect/>
          </a:stretch>
        </p:blipFill>
        <p:spPr bwMode="auto">
          <a:xfrm>
            <a:off x="6892925" y="1828800"/>
            <a:ext cx="2251075" cy="12192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1794" name="Picture 18" descr="c72"/>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6892925" y="3048000"/>
            <a:ext cx="2251075" cy="1676400"/>
          </a:xfrm>
          <a:prstGeom prst="rect">
            <a:avLst/>
          </a:prstGeom>
          <a:noFill/>
          <a:extLst>
            <a:ext uri="{909E8E84-426E-40dd-AFC4-6F175D3DCCD1}">
              <a14:hiddenFill xmlns:a14="http://schemas.microsoft.com/office/drawing/2010/main" xmlns="">
                <a:solidFill>
                  <a:srgbClr val="FFFFFF"/>
                </a:solidFill>
              </a14:hiddenFill>
            </a:ext>
          </a:extLst>
        </p:spPr>
      </p:pic>
      <p:pic>
        <p:nvPicPr>
          <p:cNvPr id="2251795" name="Picture 19"/>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6889750" y="2362200"/>
            <a:ext cx="225425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51796" name="Picture 20"/>
          <p:cNvPicPr>
            <a:picLocks noChangeAspect="1" noChangeArrowheads="1"/>
          </p:cNvPicPr>
          <p:nvPr/>
        </p:nvPicPr>
        <p:blipFill>
          <a:blip r:embed="rId18">
            <a:extLst>
              <a:ext uri="{28A0092B-C50C-407E-A947-70E740481C1C}">
                <a14:useLocalDpi xmlns:a14="http://schemas.microsoft.com/office/drawing/2010/main"/>
              </a:ext>
            </a:extLst>
          </a:blip>
          <a:srcRect/>
          <a:stretch>
            <a:fillRect/>
          </a:stretch>
        </p:blipFill>
        <p:spPr bwMode="auto">
          <a:xfrm>
            <a:off x="6888163" y="0"/>
            <a:ext cx="2255837"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51797" name="Picture 21"/>
          <p:cNvPicPr>
            <a:picLocks noChangeAspect="1" noChangeArrowheads="1"/>
          </p:cNvPicPr>
          <p:nvPr/>
        </p:nvPicPr>
        <p:blipFill>
          <a:blip r:embed="rId19">
            <a:extLst>
              <a:ext uri="{28A0092B-C50C-407E-A947-70E740481C1C}">
                <a14:useLocalDpi xmlns:a14="http://schemas.microsoft.com/office/drawing/2010/main"/>
              </a:ext>
            </a:extLst>
          </a:blip>
          <a:srcRect/>
          <a:stretch>
            <a:fillRect/>
          </a:stretch>
        </p:blipFill>
        <p:spPr bwMode="auto">
          <a:xfrm>
            <a:off x="2209800" y="0"/>
            <a:ext cx="1905000" cy="1914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页脚占位符 1">
            <a:extLst>
              <a:ext uri="{FF2B5EF4-FFF2-40B4-BE49-F238E27FC236}">
                <a16:creationId xmlns:a16="http://schemas.microsoft.com/office/drawing/2014/main" id="{887CF5CA-B5AC-F44A-9D30-636CFEAE61DD}"/>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61754700"/>
      </p:ext>
    </p:extLst>
  </p:cSld>
  <p:clrMapOvr>
    <a:masterClrMapping/>
  </p:clrMapOvr>
  <mc:AlternateContent xmlns:mc="http://schemas.openxmlformats.org/markup-compatibility/2006" xmlns:p14="http://schemas.microsoft.com/office/powerpoint/2010/main">
    <mc:Choice Requires="p14">
      <p:transition spd="slow" p14:dur="2000" advTm="162928"/>
    </mc:Choice>
    <mc:Fallback xmlns="">
      <p:transition xmlns:p14="http://schemas.microsoft.com/office/powerpoint/2010/main" spd="slow" advTm="162928"/>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1000"/>
                                  </p:stCondLst>
                                  <p:childTnLst>
                                    <p:set>
                                      <p:cBhvr>
                                        <p:cTn id="6" dur="1" fill="hold">
                                          <p:stCondLst>
                                            <p:cond delay="0"/>
                                          </p:stCondLst>
                                        </p:cTn>
                                        <p:tgtEl>
                                          <p:spTgt spid="2251791"/>
                                        </p:tgtEl>
                                        <p:attrNameLst>
                                          <p:attrName>style.visibility</p:attrName>
                                        </p:attrNameLst>
                                      </p:cBhvr>
                                      <p:to>
                                        <p:strVal val="visible"/>
                                      </p:to>
                                    </p:set>
                                    <p:anim calcmode="lin" valueType="num">
                                      <p:cBhvr>
                                        <p:cTn id="7" dur="500" fill="hold"/>
                                        <p:tgtEl>
                                          <p:spTgt spid="2251791"/>
                                        </p:tgtEl>
                                        <p:attrNameLst>
                                          <p:attrName>ppt_w</p:attrName>
                                        </p:attrNameLst>
                                      </p:cBhvr>
                                      <p:tavLst>
                                        <p:tav tm="0">
                                          <p:val>
                                            <p:fltVal val="0"/>
                                          </p:val>
                                        </p:tav>
                                        <p:tav tm="100000">
                                          <p:val>
                                            <p:strVal val="#ppt_w"/>
                                          </p:val>
                                        </p:tav>
                                      </p:tavLst>
                                    </p:anim>
                                    <p:anim calcmode="lin" valueType="num">
                                      <p:cBhvr>
                                        <p:cTn id="8" dur="500" fill="hold"/>
                                        <p:tgtEl>
                                          <p:spTgt spid="2251791"/>
                                        </p:tgtEl>
                                        <p:attrNameLst>
                                          <p:attrName>ppt_h</p:attrName>
                                        </p:attrNameLst>
                                      </p:cBhvr>
                                      <p:tavLst>
                                        <p:tav tm="0">
                                          <p:val>
                                            <p:fltVal val="0"/>
                                          </p:val>
                                        </p:tav>
                                        <p:tav tm="100000">
                                          <p:val>
                                            <p:strVal val="#ppt_h"/>
                                          </p:val>
                                        </p:tav>
                                      </p:tavLst>
                                    </p:anim>
                                  </p:childTnLst>
                                </p:cTn>
                              </p:par>
                            </p:childTnLst>
                          </p:cTn>
                        </p:par>
                        <p:par>
                          <p:cTn id="9" fill="hold" nodeType="afterGroup">
                            <p:stCondLst>
                              <p:cond delay="1500"/>
                            </p:stCondLst>
                            <p:childTnLst>
                              <p:par>
                                <p:cTn id="10" presetID="12" presetClass="entr" presetSubtype="1" fill="hold" nodeType="afterEffect">
                                  <p:stCondLst>
                                    <p:cond delay="3000"/>
                                  </p:stCondLst>
                                  <p:childTnLst>
                                    <p:set>
                                      <p:cBhvr>
                                        <p:cTn id="11" dur="1" fill="hold">
                                          <p:stCondLst>
                                            <p:cond delay="0"/>
                                          </p:stCondLst>
                                        </p:cTn>
                                        <p:tgtEl>
                                          <p:spTgt spid="2251792"/>
                                        </p:tgtEl>
                                        <p:attrNameLst>
                                          <p:attrName>style.visibility</p:attrName>
                                        </p:attrNameLst>
                                      </p:cBhvr>
                                      <p:to>
                                        <p:strVal val="visible"/>
                                      </p:to>
                                    </p:set>
                                    <p:animEffect transition="in" filter="slide(fromTop)">
                                      <p:cBhvr>
                                        <p:cTn id="12" dur="500"/>
                                        <p:tgtEl>
                                          <p:spTgt spid="2251792"/>
                                        </p:tgtEl>
                                      </p:cBhvr>
                                    </p:animEffect>
                                  </p:childTnLst>
                                </p:cTn>
                              </p:par>
                            </p:childTnLst>
                          </p:cTn>
                        </p:par>
                        <p:par>
                          <p:cTn id="13" fill="hold" nodeType="afterGroup">
                            <p:stCondLst>
                              <p:cond delay="5000"/>
                            </p:stCondLst>
                            <p:childTnLst>
                              <p:par>
                                <p:cTn id="14" presetID="12" presetClass="entr" presetSubtype="1" fill="hold" nodeType="afterEffect">
                                  <p:stCondLst>
                                    <p:cond delay="8000"/>
                                  </p:stCondLst>
                                  <p:childTnLst>
                                    <p:set>
                                      <p:cBhvr>
                                        <p:cTn id="15" dur="1" fill="hold">
                                          <p:stCondLst>
                                            <p:cond delay="0"/>
                                          </p:stCondLst>
                                        </p:cTn>
                                        <p:tgtEl>
                                          <p:spTgt spid="2251793"/>
                                        </p:tgtEl>
                                        <p:attrNameLst>
                                          <p:attrName>style.visibility</p:attrName>
                                        </p:attrNameLst>
                                      </p:cBhvr>
                                      <p:to>
                                        <p:strVal val="visible"/>
                                      </p:to>
                                    </p:set>
                                    <p:animEffect transition="in" filter="slide(fromTop)">
                                      <p:cBhvr>
                                        <p:cTn id="16" dur="500"/>
                                        <p:tgtEl>
                                          <p:spTgt spid="2251793"/>
                                        </p:tgtEl>
                                      </p:cBhvr>
                                    </p:animEffect>
                                  </p:childTnLst>
                                </p:cTn>
                              </p:par>
                            </p:childTnLst>
                          </p:cTn>
                        </p:par>
                        <p:par>
                          <p:cTn id="17" fill="hold" nodeType="afterGroup">
                            <p:stCondLst>
                              <p:cond delay="13500"/>
                            </p:stCondLst>
                            <p:childTnLst>
                              <p:par>
                                <p:cTn id="18" presetID="12" presetClass="entr" presetSubtype="1" fill="hold" nodeType="afterEffect">
                                  <p:stCondLst>
                                    <p:cond delay="9000"/>
                                  </p:stCondLst>
                                  <p:childTnLst>
                                    <p:set>
                                      <p:cBhvr>
                                        <p:cTn id="19" dur="1" fill="hold">
                                          <p:stCondLst>
                                            <p:cond delay="0"/>
                                          </p:stCondLst>
                                        </p:cTn>
                                        <p:tgtEl>
                                          <p:spTgt spid="2251794"/>
                                        </p:tgtEl>
                                        <p:attrNameLst>
                                          <p:attrName>style.visibility</p:attrName>
                                        </p:attrNameLst>
                                      </p:cBhvr>
                                      <p:to>
                                        <p:strVal val="visible"/>
                                      </p:to>
                                    </p:set>
                                    <p:animEffect transition="in" filter="slide(fromTop)">
                                      <p:cBhvr>
                                        <p:cTn id="20" dur="500"/>
                                        <p:tgtEl>
                                          <p:spTgt spid="225179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51780"/>
                                        </p:tgtEl>
                                        <p:attrNameLst>
                                          <p:attrName>style.visibility</p:attrName>
                                        </p:attrNameLst>
                                      </p:cBhvr>
                                      <p:to>
                                        <p:strVal val="visible"/>
                                      </p:to>
                                    </p:set>
                                    <p:animEffect transition="in" filter="blinds(horizontal)">
                                      <p:cBhvr>
                                        <p:cTn id="25" dur="500"/>
                                        <p:tgtEl>
                                          <p:spTgt spid="2251780"/>
                                        </p:tgtEl>
                                      </p:cBhvr>
                                    </p:animEffect>
                                  </p:childTnLst>
                                </p:cTn>
                              </p:par>
                            </p:childTnLst>
                          </p:cTn>
                        </p:par>
                        <p:par>
                          <p:cTn id="26" fill="hold" nodeType="afterGroup">
                            <p:stCondLst>
                              <p:cond delay="500"/>
                            </p:stCondLst>
                            <p:childTnLst>
                              <p:par>
                                <p:cTn id="27" presetID="12" presetClass="entr" presetSubtype="1" fill="hold" nodeType="afterEffect">
                                  <p:stCondLst>
                                    <p:cond delay="8000"/>
                                  </p:stCondLst>
                                  <p:childTnLst>
                                    <p:set>
                                      <p:cBhvr>
                                        <p:cTn id="28" dur="1" fill="hold">
                                          <p:stCondLst>
                                            <p:cond delay="0"/>
                                          </p:stCondLst>
                                        </p:cTn>
                                        <p:tgtEl>
                                          <p:spTgt spid="2251778"/>
                                        </p:tgtEl>
                                        <p:attrNameLst>
                                          <p:attrName>style.visibility</p:attrName>
                                        </p:attrNameLst>
                                      </p:cBhvr>
                                      <p:to>
                                        <p:strVal val="visible"/>
                                      </p:to>
                                    </p:set>
                                    <p:animEffect transition="in" filter="slide(fromTop)">
                                      <p:cBhvr>
                                        <p:cTn id="29" dur="500"/>
                                        <p:tgtEl>
                                          <p:spTgt spid="22517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251781"/>
                                        </p:tgtEl>
                                        <p:attrNameLst>
                                          <p:attrName>style.visibility</p:attrName>
                                        </p:attrNameLst>
                                      </p:cBhvr>
                                      <p:to>
                                        <p:strVal val="visible"/>
                                      </p:to>
                                    </p:set>
                                    <p:animEffect transition="in" filter="wipe(up)">
                                      <p:cBhvr>
                                        <p:cTn id="34" dur="500"/>
                                        <p:tgtEl>
                                          <p:spTgt spid="2251781"/>
                                        </p:tgtEl>
                                      </p:cBhvr>
                                    </p:animEffect>
                                  </p:childTnLst>
                                </p:cTn>
                              </p:par>
                            </p:childTnLst>
                          </p:cTn>
                        </p:par>
                        <p:par>
                          <p:cTn id="35" fill="hold" nodeType="afterGroup">
                            <p:stCondLst>
                              <p:cond delay="500"/>
                            </p:stCondLst>
                            <p:childTnLst>
                              <p:par>
                                <p:cTn id="36" presetID="23" presetClass="entr" presetSubtype="16" fill="hold" nodeType="afterEffect">
                                  <p:stCondLst>
                                    <p:cond delay="3000"/>
                                  </p:stCondLst>
                                  <p:childTnLst>
                                    <p:set>
                                      <p:cBhvr>
                                        <p:cTn id="37" dur="1" fill="hold">
                                          <p:stCondLst>
                                            <p:cond delay="0"/>
                                          </p:stCondLst>
                                        </p:cTn>
                                        <p:tgtEl>
                                          <p:spTgt spid="2251782"/>
                                        </p:tgtEl>
                                        <p:attrNameLst>
                                          <p:attrName>style.visibility</p:attrName>
                                        </p:attrNameLst>
                                      </p:cBhvr>
                                      <p:to>
                                        <p:strVal val="visible"/>
                                      </p:to>
                                    </p:set>
                                    <p:anim calcmode="lin" valueType="num">
                                      <p:cBhvr>
                                        <p:cTn id="38" dur="500" fill="hold"/>
                                        <p:tgtEl>
                                          <p:spTgt spid="2251782"/>
                                        </p:tgtEl>
                                        <p:attrNameLst>
                                          <p:attrName>ppt_w</p:attrName>
                                        </p:attrNameLst>
                                      </p:cBhvr>
                                      <p:tavLst>
                                        <p:tav tm="0">
                                          <p:val>
                                            <p:fltVal val="0"/>
                                          </p:val>
                                        </p:tav>
                                        <p:tav tm="100000">
                                          <p:val>
                                            <p:strVal val="#ppt_w"/>
                                          </p:val>
                                        </p:tav>
                                      </p:tavLst>
                                    </p:anim>
                                    <p:anim calcmode="lin" valueType="num">
                                      <p:cBhvr>
                                        <p:cTn id="39" dur="500" fill="hold"/>
                                        <p:tgtEl>
                                          <p:spTgt spid="2251782"/>
                                        </p:tgtEl>
                                        <p:attrNameLst>
                                          <p:attrName>ppt_h</p:attrName>
                                        </p:attrNameLst>
                                      </p:cBhvr>
                                      <p:tavLst>
                                        <p:tav tm="0">
                                          <p:val>
                                            <p:fltVal val="0"/>
                                          </p:val>
                                        </p:tav>
                                        <p:tav tm="100000">
                                          <p:val>
                                            <p:strVal val="#ppt_h"/>
                                          </p:val>
                                        </p:tav>
                                      </p:tavLst>
                                    </p:anim>
                                  </p:childTnLst>
                                </p:cTn>
                              </p:par>
                            </p:childTnLst>
                          </p:cTn>
                        </p:par>
                        <p:par>
                          <p:cTn id="40" fill="hold" nodeType="afterGroup">
                            <p:stCondLst>
                              <p:cond delay="4000"/>
                            </p:stCondLst>
                            <p:childTnLst>
                              <p:par>
                                <p:cTn id="41" presetID="17" presetClass="entr" presetSubtype="10" fill="hold" nodeType="afterEffect">
                                  <p:stCondLst>
                                    <p:cond delay="1000"/>
                                  </p:stCondLst>
                                  <p:childTnLst>
                                    <p:set>
                                      <p:cBhvr>
                                        <p:cTn id="42" dur="1" fill="hold">
                                          <p:stCondLst>
                                            <p:cond delay="0"/>
                                          </p:stCondLst>
                                        </p:cTn>
                                        <p:tgtEl>
                                          <p:spTgt spid="2251779"/>
                                        </p:tgtEl>
                                        <p:attrNameLst>
                                          <p:attrName>style.visibility</p:attrName>
                                        </p:attrNameLst>
                                      </p:cBhvr>
                                      <p:to>
                                        <p:strVal val="visible"/>
                                      </p:to>
                                    </p:set>
                                    <p:anim calcmode="lin" valueType="num">
                                      <p:cBhvr>
                                        <p:cTn id="43" dur="500" fill="hold"/>
                                        <p:tgtEl>
                                          <p:spTgt spid="2251779"/>
                                        </p:tgtEl>
                                        <p:attrNameLst>
                                          <p:attrName>ppt_w</p:attrName>
                                        </p:attrNameLst>
                                      </p:cBhvr>
                                      <p:tavLst>
                                        <p:tav tm="0">
                                          <p:val>
                                            <p:fltVal val="0"/>
                                          </p:val>
                                        </p:tav>
                                        <p:tav tm="100000">
                                          <p:val>
                                            <p:strVal val="#ppt_w"/>
                                          </p:val>
                                        </p:tav>
                                      </p:tavLst>
                                    </p:anim>
                                    <p:anim calcmode="lin" valueType="num">
                                      <p:cBhvr>
                                        <p:cTn id="44" dur="500" fill="hold"/>
                                        <p:tgtEl>
                                          <p:spTgt spid="2251779"/>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2251796"/>
                                        </p:tgtEl>
                                        <p:attrNameLst>
                                          <p:attrName>style.visibility</p:attrName>
                                        </p:attrNameLst>
                                      </p:cBhvr>
                                      <p:to>
                                        <p:strVal val="visible"/>
                                      </p:to>
                                    </p:set>
                                    <p:anim calcmode="lin" valueType="num">
                                      <p:cBhvr>
                                        <p:cTn id="49" dur="500" fill="hold"/>
                                        <p:tgtEl>
                                          <p:spTgt spid="2251796"/>
                                        </p:tgtEl>
                                        <p:attrNameLst>
                                          <p:attrName>ppt_w</p:attrName>
                                        </p:attrNameLst>
                                      </p:cBhvr>
                                      <p:tavLst>
                                        <p:tav tm="0">
                                          <p:val>
                                            <p:fltVal val="0"/>
                                          </p:val>
                                        </p:tav>
                                        <p:tav tm="100000">
                                          <p:val>
                                            <p:strVal val="#ppt_w"/>
                                          </p:val>
                                        </p:tav>
                                      </p:tavLst>
                                    </p:anim>
                                    <p:anim calcmode="lin" valueType="num">
                                      <p:cBhvr>
                                        <p:cTn id="50" dur="500" fill="hold"/>
                                        <p:tgtEl>
                                          <p:spTgt spid="2251796"/>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2251795"/>
                                        </p:tgtEl>
                                        <p:attrNameLst>
                                          <p:attrName>style.visibility</p:attrName>
                                        </p:attrNameLst>
                                      </p:cBhvr>
                                      <p:to>
                                        <p:strVal val="visible"/>
                                      </p:to>
                                    </p:set>
                                    <p:anim calcmode="lin" valueType="num">
                                      <p:cBhvr>
                                        <p:cTn id="55" dur="500" fill="hold"/>
                                        <p:tgtEl>
                                          <p:spTgt spid="2251795"/>
                                        </p:tgtEl>
                                        <p:attrNameLst>
                                          <p:attrName>ppt_w</p:attrName>
                                        </p:attrNameLst>
                                      </p:cBhvr>
                                      <p:tavLst>
                                        <p:tav tm="0">
                                          <p:val>
                                            <p:fltVal val="0"/>
                                          </p:val>
                                        </p:tav>
                                        <p:tav tm="100000">
                                          <p:val>
                                            <p:strVal val="#ppt_w"/>
                                          </p:val>
                                        </p:tav>
                                      </p:tavLst>
                                    </p:anim>
                                    <p:anim calcmode="lin" valueType="num">
                                      <p:cBhvr>
                                        <p:cTn id="56" dur="500" fill="hold"/>
                                        <p:tgtEl>
                                          <p:spTgt spid="2251795"/>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51789"/>
                                        </p:tgtEl>
                                        <p:attrNameLst>
                                          <p:attrName>style.visibility</p:attrName>
                                        </p:attrNameLst>
                                      </p:cBhvr>
                                      <p:to>
                                        <p:strVal val="visible"/>
                                      </p:to>
                                    </p:set>
                                    <p:animEffect transition="in" filter="wipe(up)">
                                      <p:cBhvr>
                                        <p:cTn id="61" dur="500"/>
                                        <p:tgtEl>
                                          <p:spTgt spid="2251789"/>
                                        </p:tgtEl>
                                      </p:cBhvr>
                                    </p:animEffect>
                                  </p:childTnLst>
                                </p:cTn>
                              </p:par>
                            </p:childTnLst>
                          </p:cTn>
                        </p:par>
                        <p:par>
                          <p:cTn id="62" fill="hold" nodeType="afterGroup">
                            <p:stCondLst>
                              <p:cond delay="500"/>
                            </p:stCondLst>
                            <p:childTnLst>
                              <p:par>
                                <p:cTn id="63" presetID="23" presetClass="entr" presetSubtype="16" fill="hold" nodeType="afterEffect">
                                  <p:stCondLst>
                                    <p:cond delay="4000"/>
                                  </p:stCondLst>
                                  <p:childTnLst>
                                    <p:set>
                                      <p:cBhvr>
                                        <p:cTn id="64" dur="1" fill="hold">
                                          <p:stCondLst>
                                            <p:cond delay="0"/>
                                          </p:stCondLst>
                                        </p:cTn>
                                        <p:tgtEl>
                                          <p:spTgt spid="2251797"/>
                                        </p:tgtEl>
                                        <p:attrNameLst>
                                          <p:attrName>style.visibility</p:attrName>
                                        </p:attrNameLst>
                                      </p:cBhvr>
                                      <p:to>
                                        <p:strVal val="visible"/>
                                      </p:to>
                                    </p:set>
                                    <p:anim calcmode="lin" valueType="num">
                                      <p:cBhvr>
                                        <p:cTn id="65" dur="500" fill="hold"/>
                                        <p:tgtEl>
                                          <p:spTgt spid="2251797"/>
                                        </p:tgtEl>
                                        <p:attrNameLst>
                                          <p:attrName>ppt_w</p:attrName>
                                        </p:attrNameLst>
                                      </p:cBhvr>
                                      <p:tavLst>
                                        <p:tav tm="0">
                                          <p:val>
                                            <p:fltVal val="0"/>
                                          </p:val>
                                        </p:tav>
                                        <p:tav tm="100000">
                                          <p:val>
                                            <p:strVal val="#ppt_w"/>
                                          </p:val>
                                        </p:tav>
                                      </p:tavLst>
                                    </p:anim>
                                    <p:anim calcmode="lin" valueType="num">
                                      <p:cBhvr>
                                        <p:cTn id="66" dur="500" fill="hold"/>
                                        <p:tgtEl>
                                          <p:spTgt spid="2251797"/>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0"/>
                            </p:stCondLst>
                            <p:childTnLst>
                              <p:par>
                                <p:cTn id="68" presetID="23" presetClass="entr" presetSubtype="16" fill="hold" nodeType="afterEffect">
                                  <p:stCondLst>
                                    <p:cond delay="1000"/>
                                  </p:stCondLst>
                                  <p:childTnLst>
                                    <p:set>
                                      <p:cBhvr>
                                        <p:cTn id="69" dur="1" fill="hold">
                                          <p:stCondLst>
                                            <p:cond delay="0"/>
                                          </p:stCondLst>
                                        </p:cTn>
                                        <p:tgtEl>
                                          <p:spTgt spid="2251783"/>
                                        </p:tgtEl>
                                        <p:attrNameLst>
                                          <p:attrName>style.visibility</p:attrName>
                                        </p:attrNameLst>
                                      </p:cBhvr>
                                      <p:to>
                                        <p:strVal val="visible"/>
                                      </p:to>
                                    </p:set>
                                    <p:anim calcmode="lin" valueType="num">
                                      <p:cBhvr>
                                        <p:cTn id="70" dur="500" fill="hold"/>
                                        <p:tgtEl>
                                          <p:spTgt spid="2251783"/>
                                        </p:tgtEl>
                                        <p:attrNameLst>
                                          <p:attrName>ppt_w</p:attrName>
                                        </p:attrNameLst>
                                      </p:cBhvr>
                                      <p:tavLst>
                                        <p:tav tm="0">
                                          <p:val>
                                            <p:fltVal val="0"/>
                                          </p:val>
                                        </p:tav>
                                        <p:tav tm="100000">
                                          <p:val>
                                            <p:strVal val="#ppt_w"/>
                                          </p:val>
                                        </p:tav>
                                      </p:tavLst>
                                    </p:anim>
                                    <p:anim calcmode="lin" valueType="num">
                                      <p:cBhvr>
                                        <p:cTn id="71" dur="500" fill="hold"/>
                                        <p:tgtEl>
                                          <p:spTgt spid="2251783"/>
                                        </p:tgtEl>
                                        <p:attrNameLst>
                                          <p:attrName>ppt_h</p:attrName>
                                        </p:attrNameLst>
                                      </p:cBhvr>
                                      <p:tavLst>
                                        <p:tav tm="0">
                                          <p:val>
                                            <p:fltVal val="0"/>
                                          </p:val>
                                        </p:tav>
                                        <p:tav tm="100000">
                                          <p:val>
                                            <p:strVal val="#ppt_h"/>
                                          </p:val>
                                        </p:tav>
                                      </p:tavLst>
                                    </p:anim>
                                  </p:childTnLst>
                                </p:cTn>
                              </p:par>
                            </p:childTnLst>
                          </p:cTn>
                        </p:par>
                        <p:par>
                          <p:cTn id="72" fill="hold" nodeType="afterGroup">
                            <p:stCondLst>
                              <p:cond delay="6500"/>
                            </p:stCondLst>
                            <p:childTnLst>
                              <p:par>
                                <p:cTn id="73" presetID="22" presetClass="entr" presetSubtype="1" fill="hold" grpId="0" nodeType="afterEffect">
                                  <p:stCondLst>
                                    <p:cond delay="1000"/>
                                  </p:stCondLst>
                                  <p:childTnLst>
                                    <p:set>
                                      <p:cBhvr>
                                        <p:cTn id="74" dur="1" fill="hold">
                                          <p:stCondLst>
                                            <p:cond delay="0"/>
                                          </p:stCondLst>
                                        </p:cTn>
                                        <p:tgtEl>
                                          <p:spTgt spid="2251786"/>
                                        </p:tgtEl>
                                        <p:attrNameLst>
                                          <p:attrName>style.visibility</p:attrName>
                                        </p:attrNameLst>
                                      </p:cBhvr>
                                      <p:to>
                                        <p:strVal val="visible"/>
                                      </p:to>
                                    </p:set>
                                    <p:animEffect transition="in" filter="wipe(up)">
                                      <p:cBhvr>
                                        <p:cTn id="75" dur="500"/>
                                        <p:tgtEl>
                                          <p:spTgt spid="2251786"/>
                                        </p:tgtEl>
                                      </p:cBhvr>
                                    </p:animEffect>
                                  </p:childTnLst>
                                </p:cTn>
                              </p:par>
                            </p:childTnLst>
                          </p:cTn>
                        </p:par>
                        <p:par>
                          <p:cTn id="76" fill="hold" nodeType="afterGroup">
                            <p:stCondLst>
                              <p:cond delay="8000"/>
                            </p:stCondLst>
                            <p:childTnLst>
                              <p:par>
                                <p:cTn id="77" presetID="23" presetClass="entr" presetSubtype="16" fill="hold" nodeType="afterEffect">
                                  <p:stCondLst>
                                    <p:cond delay="1000"/>
                                  </p:stCondLst>
                                  <p:childTnLst>
                                    <p:set>
                                      <p:cBhvr>
                                        <p:cTn id="78" dur="1" fill="hold">
                                          <p:stCondLst>
                                            <p:cond delay="0"/>
                                          </p:stCondLst>
                                        </p:cTn>
                                        <p:tgtEl>
                                          <p:spTgt spid="2251784"/>
                                        </p:tgtEl>
                                        <p:attrNameLst>
                                          <p:attrName>style.visibility</p:attrName>
                                        </p:attrNameLst>
                                      </p:cBhvr>
                                      <p:to>
                                        <p:strVal val="visible"/>
                                      </p:to>
                                    </p:set>
                                    <p:anim calcmode="lin" valueType="num">
                                      <p:cBhvr>
                                        <p:cTn id="79" dur="500" fill="hold"/>
                                        <p:tgtEl>
                                          <p:spTgt spid="2251784"/>
                                        </p:tgtEl>
                                        <p:attrNameLst>
                                          <p:attrName>ppt_w</p:attrName>
                                        </p:attrNameLst>
                                      </p:cBhvr>
                                      <p:tavLst>
                                        <p:tav tm="0">
                                          <p:val>
                                            <p:fltVal val="0"/>
                                          </p:val>
                                        </p:tav>
                                        <p:tav tm="100000">
                                          <p:val>
                                            <p:strVal val="#ppt_w"/>
                                          </p:val>
                                        </p:tav>
                                      </p:tavLst>
                                    </p:anim>
                                    <p:anim calcmode="lin" valueType="num">
                                      <p:cBhvr>
                                        <p:cTn id="80" dur="500" fill="hold"/>
                                        <p:tgtEl>
                                          <p:spTgt spid="2251784"/>
                                        </p:tgtEl>
                                        <p:attrNameLst>
                                          <p:attrName>ppt_h</p:attrName>
                                        </p:attrNameLst>
                                      </p:cBhvr>
                                      <p:tavLst>
                                        <p:tav tm="0">
                                          <p:val>
                                            <p:fltVal val="0"/>
                                          </p:val>
                                        </p:tav>
                                        <p:tav tm="100000">
                                          <p:val>
                                            <p:strVal val="#ppt_h"/>
                                          </p:val>
                                        </p:tav>
                                      </p:tavLst>
                                    </p:anim>
                                  </p:childTnLst>
                                </p:cTn>
                              </p:par>
                            </p:childTnLst>
                          </p:cTn>
                        </p:par>
                        <p:par>
                          <p:cTn id="81" fill="hold" nodeType="afterGroup">
                            <p:stCondLst>
                              <p:cond delay="9500"/>
                            </p:stCondLst>
                            <p:childTnLst>
                              <p:par>
                                <p:cTn id="82" presetID="22" presetClass="entr" presetSubtype="1" fill="hold" grpId="0" nodeType="afterEffect">
                                  <p:stCondLst>
                                    <p:cond delay="1000"/>
                                  </p:stCondLst>
                                  <p:childTnLst>
                                    <p:set>
                                      <p:cBhvr>
                                        <p:cTn id="83" dur="1" fill="hold">
                                          <p:stCondLst>
                                            <p:cond delay="0"/>
                                          </p:stCondLst>
                                        </p:cTn>
                                        <p:tgtEl>
                                          <p:spTgt spid="2251787"/>
                                        </p:tgtEl>
                                        <p:attrNameLst>
                                          <p:attrName>style.visibility</p:attrName>
                                        </p:attrNameLst>
                                      </p:cBhvr>
                                      <p:to>
                                        <p:strVal val="visible"/>
                                      </p:to>
                                    </p:set>
                                    <p:animEffect transition="in" filter="wipe(up)">
                                      <p:cBhvr>
                                        <p:cTn id="84" dur="500"/>
                                        <p:tgtEl>
                                          <p:spTgt spid="2251787"/>
                                        </p:tgtEl>
                                      </p:cBhvr>
                                    </p:animEffect>
                                  </p:childTnLst>
                                </p:cTn>
                              </p:par>
                            </p:childTnLst>
                          </p:cTn>
                        </p:par>
                        <p:par>
                          <p:cTn id="85" fill="hold" nodeType="afterGroup">
                            <p:stCondLst>
                              <p:cond delay="11000"/>
                            </p:stCondLst>
                            <p:childTnLst>
                              <p:par>
                                <p:cTn id="86" presetID="23" presetClass="entr" presetSubtype="16" fill="hold" nodeType="afterEffect">
                                  <p:stCondLst>
                                    <p:cond delay="1000"/>
                                  </p:stCondLst>
                                  <p:childTnLst>
                                    <p:set>
                                      <p:cBhvr>
                                        <p:cTn id="87" dur="1" fill="hold">
                                          <p:stCondLst>
                                            <p:cond delay="0"/>
                                          </p:stCondLst>
                                        </p:cTn>
                                        <p:tgtEl>
                                          <p:spTgt spid="2251785"/>
                                        </p:tgtEl>
                                        <p:attrNameLst>
                                          <p:attrName>style.visibility</p:attrName>
                                        </p:attrNameLst>
                                      </p:cBhvr>
                                      <p:to>
                                        <p:strVal val="visible"/>
                                      </p:to>
                                    </p:set>
                                    <p:anim calcmode="lin" valueType="num">
                                      <p:cBhvr>
                                        <p:cTn id="88" dur="500" fill="hold"/>
                                        <p:tgtEl>
                                          <p:spTgt spid="2251785"/>
                                        </p:tgtEl>
                                        <p:attrNameLst>
                                          <p:attrName>ppt_w</p:attrName>
                                        </p:attrNameLst>
                                      </p:cBhvr>
                                      <p:tavLst>
                                        <p:tav tm="0">
                                          <p:val>
                                            <p:fltVal val="0"/>
                                          </p:val>
                                        </p:tav>
                                        <p:tav tm="100000">
                                          <p:val>
                                            <p:strVal val="#ppt_w"/>
                                          </p:val>
                                        </p:tav>
                                      </p:tavLst>
                                    </p:anim>
                                    <p:anim calcmode="lin" valueType="num">
                                      <p:cBhvr>
                                        <p:cTn id="89" dur="500" fill="hold"/>
                                        <p:tgtEl>
                                          <p:spTgt spid="2251785"/>
                                        </p:tgtEl>
                                        <p:attrNameLst>
                                          <p:attrName>ppt_h</p:attrName>
                                        </p:attrNameLst>
                                      </p:cBhvr>
                                      <p:tavLst>
                                        <p:tav tm="0">
                                          <p:val>
                                            <p:fltVal val="0"/>
                                          </p:val>
                                        </p:tav>
                                        <p:tav tm="100000">
                                          <p:val>
                                            <p:strVal val="#ppt_h"/>
                                          </p:val>
                                        </p:tav>
                                      </p:tavLst>
                                    </p:anim>
                                  </p:childTnLst>
                                </p:cTn>
                              </p:par>
                            </p:childTnLst>
                          </p:cTn>
                        </p:par>
                        <p:par>
                          <p:cTn id="90" fill="hold" nodeType="afterGroup">
                            <p:stCondLst>
                              <p:cond delay="12500"/>
                            </p:stCondLst>
                            <p:childTnLst>
                              <p:par>
                                <p:cTn id="91" presetID="22" presetClass="entr" presetSubtype="1" fill="hold" grpId="0" nodeType="afterEffect">
                                  <p:stCondLst>
                                    <p:cond delay="1000"/>
                                  </p:stCondLst>
                                  <p:childTnLst>
                                    <p:set>
                                      <p:cBhvr>
                                        <p:cTn id="92" dur="1" fill="hold">
                                          <p:stCondLst>
                                            <p:cond delay="0"/>
                                          </p:stCondLst>
                                        </p:cTn>
                                        <p:tgtEl>
                                          <p:spTgt spid="2251788"/>
                                        </p:tgtEl>
                                        <p:attrNameLst>
                                          <p:attrName>style.visibility</p:attrName>
                                        </p:attrNameLst>
                                      </p:cBhvr>
                                      <p:to>
                                        <p:strVal val="visible"/>
                                      </p:to>
                                    </p:set>
                                    <p:animEffect transition="in" filter="wipe(up)">
                                      <p:cBhvr>
                                        <p:cTn id="93" dur="500"/>
                                        <p:tgtEl>
                                          <p:spTgt spid="2251788"/>
                                        </p:tgtEl>
                                      </p:cBhvr>
                                    </p:animEffect>
                                  </p:childTnLst>
                                </p:cTn>
                              </p:par>
                            </p:childTnLst>
                          </p:cTn>
                        </p:par>
                        <p:par>
                          <p:cTn id="94" fill="hold" nodeType="afterGroup">
                            <p:stCondLst>
                              <p:cond delay="14000"/>
                            </p:stCondLst>
                            <p:childTnLst>
                              <p:par>
                                <p:cTn id="95" presetID="12" presetClass="entr" presetSubtype="1" fill="hold" grpId="0" nodeType="afterEffect">
                                  <p:stCondLst>
                                    <p:cond delay="2000"/>
                                  </p:stCondLst>
                                  <p:childTnLst>
                                    <p:set>
                                      <p:cBhvr>
                                        <p:cTn id="96" dur="1" fill="hold">
                                          <p:stCondLst>
                                            <p:cond delay="0"/>
                                          </p:stCondLst>
                                        </p:cTn>
                                        <p:tgtEl>
                                          <p:spTgt spid="2251790"/>
                                        </p:tgtEl>
                                        <p:attrNameLst>
                                          <p:attrName>style.visibility</p:attrName>
                                        </p:attrNameLst>
                                      </p:cBhvr>
                                      <p:to>
                                        <p:strVal val="visible"/>
                                      </p:to>
                                    </p:set>
                                    <p:animEffect transition="in" filter="slide(fromTop)">
                                      <p:cBhvr>
                                        <p:cTn id="97" dur="500"/>
                                        <p:tgtEl>
                                          <p:spTgt spid="2251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1780" grpId="0" animBg="1" autoUpdateAnimBg="0"/>
      <p:bldP spid="2251781" grpId="0" autoUpdateAnimBg="0"/>
      <p:bldP spid="2251786" grpId="0" autoUpdateAnimBg="0"/>
      <p:bldP spid="2251787" grpId="0" autoUpdateAnimBg="0"/>
      <p:bldP spid="2251788" grpId="0" autoUpdateAnimBg="0"/>
      <p:bldP spid="2251789" grpId="0" autoUpdateAnimBg="0"/>
      <p:bldP spid="225179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核的自旋与磁矩</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44</a:t>
            </a:fld>
            <a:endParaRPr lang="en-US" altLang="zh-CN" dirty="0"/>
          </a:p>
        </p:txBody>
      </p:sp>
      <p:sp>
        <p:nvSpPr>
          <p:cNvPr id="13" name="Rectangle 15"/>
          <p:cNvSpPr>
            <a:spLocks noChangeArrowheads="1"/>
          </p:cNvSpPr>
          <p:nvPr/>
        </p:nvSpPr>
        <p:spPr bwMode="auto">
          <a:xfrm>
            <a:off x="381000" y="2789952"/>
            <a:ext cx="2967772" cy="578411"/>
          </a:xfrm>
          <a:prstGeom prst="rect">
            <a:avLst/>
          </a:prstGeom>
          <a:solidFill>
            <a:srgbClr val="A50021"/>
          </a:solidFill>
          <a:ln>
            <a:noFill/>
          </a:ln>
          <a:effectLst/>
          <a:scene3d>
            <a:camera prst="legacyObliqueTopRight"/>
            <a:lightRig rig="legacyFlat3" dir="b"/>
          </a:scene3d>
          <a:sp3d extrusionH="430200" prstMaterial="legacyMatte">
            <a:bevelT w="13500" h="13500" prst="angle"/>
            <a:bevelB w="13500" h="13500" prst="angle"/>
            <a:extrusionClr>
              <a:srgbClr val="A50021"/>
            </a:extrusionClr>
            <a:contourClr>
              <a:srgbClr val="A5002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flatTx/>
          </a:bodyPr>
          <a:lstStyle>
            <a:lvl1pPr algn="ctr" fontAlgn="base">
              <a:defRPr sz="4400">
                <a:solidFill>
                  <a:schemeClr val="tx2"/>
                </a:solidFill>
                <a:latin typeface="Arial" panose="020B0604020202020204" pitchFamily="34" charset="0"/>
                <a:ea typeface="仿宋_GB2312" pitchFamily="49" charset="-122"/>
              </a:defRPr>
            </a:lvl1pPr>
            <a:lvl2pPr algn="ctr" fontAlgn="base">
              <a:defRPr sz="4400">
                <a:solidFill>
                  <a:schemeClr val="tx2"/>
                </a:solidFill>
                <a:latin typeface="Arial" panose="020B0604020202020204" pitchFamily="34" charset="0"/>
                <a:ea typeface="仿宋_GB2312" pitchFamily="49" charset="-122"/>
              </a:defRPr>
            </a:lvl2pPr>
            <a:lvl3pPr algn="ctr" fontAlgn="base">
              <a:defRPr sz="4400">
                <a:solidFill>
                  <a:schemeClr val="tx2"/>
                </a:solidFill>
                <a:latin typeface="Arial" panose="020B0604020202020204" pitchFamily="34" charset="0"/>
                <a:ea typeface="仿宋_GB2312" pitchFamily="49" charset="-122"/>
              </a:defRPr>
            </a:lvl3pPr>
            <a:lvl4pPr algn="ctr" fontAlgn="base">
              <a:defRPr sz="4400">
                <a:solidFill>
                  <a:schemeClr val="tx2"/>
                </a:solidFill>
                <a:latin typeface="Arial" panose="020B0604020202020204" pitchFamily="34" charset="0"/>
                <a:ea typeface="仿宋_GB2312" pitchFamily="49" charset="-122"/>
              </a:defRPr>
            </a:lvl4pPr>
            <a:lvl5pPr algn="ctr" fontAlgn="base">
              <a:defRPr sz="4400">
                <a:solidFill>
                  <a:schemeClr val="tx2"/>
                </a:solidFill>
                <a:latin typeface="Arial" panose="020B0604020202020204" pitchFamily="34" charset="0"/>
                <a:ea typeface="仿宋_GB2312" pitchFamily="49" charset="-122"/>
              </a:defRPr>
            </a:lvl5pPr>
            <a:lvl6pPr marL="457200" algn="ctr" fontAlgn="base">
              <a:spcBef>
                <a:spcPct val="0"/>
              </a:spcBef>
              <a:spcAft>
                <a:spcPct val="0"/>
              </a:spcAft>
              <a:defRPr sz="4400">
                <a:solidFill>
                  <a:schemeClr val="tx2"/>
                </a:solidFill>
                <a:latin typeface="Arial" panose="020B0604020202020204" pitchFamily="34" charset="0"/>
                <a:ea typeface="仿宋_GB2312" pitchFamily="49" charset="-122"/>
              </a:defRPr>
            </a:lvl6pPr>
            <a:lvl7pPr marL="914400" algn="ctr" fontAlgn="base">
              <a:spcBef>
                <a:spcPct val="0"/>
              </a:spcBef>
              <a:spcAft>
                <a:spcPct val="0"/>
              </a:spcAft>
              <a:defRPr sz="4400">
                <a:solidFill>
                  <a:schemeClr val="tx2"/>
                </a:solidFill>
                <a:latin typeface="Arial" panose="020B0604020202020204" pitchFamily="34" charset="0"/>
                <a:ea typeface="仿宋_GB2312" pitchFamily="49" charset="-122"/>
              </a:defRPr>
            </a:lvl7pPr>
            <a:lvl8pPr marL="1371600" algn="ctr" fontAlgn="base">
              <a:spcBef>
                <a:spcPct val="0"/>
              </a:spcBef>
              <a:spcAft>
                <a:spcPct val="0"/>
              </a:spcAft>
              <a:defRPr sz="4400">
                <a:solidFill>
                  <a:schemeClr val="tx2"/>
                </a:solidFill>
                <a:latin typeface="Arial" panose="020B0604020202020204" pitchFamily="34" charset="0"/>
                <a:ea typeface="仿宋_GB2312" pitchFamily="49" charset="-122"/>
              </a:defRPr>
            </a:lvl8pPr>
            <a:lvl9pPr marL="1828800" algn="ctr" fontAlgn="base">
              <a:spcBef>
                <a:spcPct val="0"/>
              </a:spcBef>
              <a:spcAft>
                <a:spcPct val="0"/>
              </a:spcAft>
              <a:defRPr sz="4400">
                <a:solidFill>
                  <a:schemeClr val="tx2"/>
                </a:solidFill>
                <a:latin typeface="Arial" panose="020B0604020202020204" pitchFamily="34" charset="0"/>
                <a:ea typeface="仿宋_GB2312" pitchFamily="49" charset="-122"/>
              </a:defRPr>
            </a:lvl9pPr>
          </a:lstStyle>
          <a:p>
            <a:r>
              <a:rPr lang="zh-CN" altLang="en-US" sz="280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核的自旋角动量</a:t>
            </a:r>
            <a:endParaRPr lang="zh-CN" altLang="en-US" sz="2800" b="0">
              <a:solidFill>
                <a:srgbClr val="FFFF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Text Box 21"/>
          <p:cNvSpPr txBox="1">
            <a:spLocks noChangeArrowheads="1"/>
          </p:cNvSpPr>
          <p:nvPr/>
        </p:nvSpPr>
        <p:spPr bwMode="auto">
          <a:xfrm>
            <a:off x="5865270" y="2248161"/>
            <a:ext cx="25166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核的自旋量子数</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为整数和半整数</a:t>
            </a:r>
          </a:p>
        </p:txBody>
      </p:sp>
      <p:sp>
        <p:nvSpPr>
          <p:cNvPr id="20" name="Text Box 22"/>
          <p:cNvSpPr txBox="1">
            <a:spLocks noChangeArrowheads="1"/>
          </p:cNvSpPr>
          <p:nvPr/>
        </p:nvSpPr>
        <p:spPr bwMode="auto">
          <a:xfrm>
            <a:off x="3744523" y="352413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磁量子数</a:t>
            </a:r>
          </a:p>
        </p:txBody>
      </p:sp>
      <p:graphicFrame>
        <p:nvGraphicFramePr>
          <p:cNvPr id="21" name="Object 23"/>
          <p:cNvGraphicFramePr>
            <a:graphicFrameLocks noChangeAspect="1"/>
          </p:cNvGraphicFramePr>
          <p:nvPr>
            <p:extLst>
              <p:ext uri="{D42A27DB-BD31-4B8C-83A1-F6EECF244321}">
                <p14:modId xmlns:p14="http://schemas.microsoft.com/office/powerpoint/2010/main" val="1499219418"/>
              </p:ext>
            </p:extLst>
          </p:nvPr>
        </p:nvGraphicFramePr>
        <p:xfrm>
          <a:off x="5268523" y="3597150"/>
          <a:ext cx="3085206" cy="338905"/>
        </p:xfrm>
        <a:graphic>
          <a:graphicData uri="http://schemas.openxmlformats.org/presentationml/2006/ole">
            <mc:AlternateContent xmlns:mc="http://schemas.openxmlformats.org/markup-compatibility/2006">
              <mc:Choice xmlns:v="urn:schemas-microsoft-com:vml" Requires="v">
                <p:oleObj name="公式" r:id="rId2" imgW="3352680" imgH="368280" progId="Equation.3">
                  <p:embed/>
                </p:oleObj>
              </mc:Choice>
              <mc:Fallback>
                <p:oleObj name="公式" r:id="rId2" imgW="3352680" imgH="3682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523" y="3597150"/>
                        <a:ext cx="3085206" cy="338905"/>
                      </a:xfrm>
                      <a:prstGeom prst="rect">
                        <a:avLst/>
                      </a:prstGeom>
                      <a:noFill/>
                      <a:ln>
                        <a:noFill/>
                      </a:ln>
                      <a:effectLst/>
                    </p:spPr>
                  </p:pic>
                </p:oleObj>
              </mc:Fallback>
            </mc:AlternateContent>
          </a:graphicData>
        </a:graphic>
      </p:graphicFrame>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693641962"/>
              </p:ext>
            </p:extLst>
          </p:nvPr>
        </p:nvGraphicFramePr>
        <p:xfrm>
          <a:off x="4089104" y="2271474"/>
          <a:ext cx="1551196" cy="1176121"/>
        </p:xfrm>
        <a:graphic>
          <a:graphicData uri="http://schemas.openxmlformats.org/presentationml/2006/ole">
            <mc:AlternateContent xmlns:mc="http://schemas.openxmlformats.org/markup-compatibility/2006">
              <mc:Choice xmlns:v="urn:schemas-microsoft-com:vml" Requires="v">
                <p:oleObj name="公式" r:id="rId4" imgW="914400" imgH="520700" progId="Equation.3">
                  <p:embed/>
                </p:oleObj>
              </mc:Choice>
              <mc:Fallback>
                <p:oleObj name="公式" r:id="rId4" imgW="9144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104" y="2271474"/>
                        <a:ext cx="1551196" cy="11761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3" name="Rectangle 2"/>
          <p:cNvSpPr/>
          <p:nvPr/>
        </p:nvSpPr>
        <p:spPr>
          <a:xfrm>
            <a:off x="457200" y="1183562"/>
            <a:ext cx="8305800" cy="954107"/>
          </a:xfrm>
          <a:prstGeom prst="rect">
            <a:avLst/>
          </a:prstGeom>
        </p:spPr>
        <p:txBody>
          <a:bodyPr wrap="square">
            <a:spAutoFit/>
          </a:bodyPr>
          <a:lstStyle/>
          <a:p>
            <a:r>
              <a:rPr kumimoji="0" lang="zh-CN" altLang="en-US" sz="2800">
                <a:solidFill>
                  <a:prstClr val="black"/>
                </a:solidFill>
                <a:latin typeface="华文楷体"/>
                <a:ea typeface="华文楷体"/>
                <a:cs typeface="华文楷体"/>
              </a:rPr>
              <a:t>原子核由质子与中子组成，因此其自旋与磁矩应与所有核子的自旋与磁矩的矢量和有关。</a:t>
            </a:r>
            <a:endParaRPr kumimoji="0" lang="zh-CN" altLang="en-US" sz="2800" dirty="0">
              <a:solidFill>
                <a:prstClr val="black"/>
              </a:solidFill>
              <a:latin typeface="华文楷体"/>
              <a:ea typeface="华文楷体"/>
              <a:cs typeface="华文楷体"/>
            </a:endParaRPr>
          </a:p>
        </p:txBody>
      </p:sp>
      <p:sp>
        <p:nvSpPr>
          <p:cNvPr id="23" name="TextBox 22"/>
          <p:cNvSpPr txBox="1"/>
          <p:nvPr/>
        </p:nvSpPr>
        <p:spPr>
          <a:xfrm>
            <a:off x="838200" y="3963487"/>
            <a:ext cx="7924800" cy="2308324"/>
          </a:xfrm>
          <a:prstGeom prst="rect">
            <a:avLst/>
          </a:prstGeom>
          <a:noFill/>
        </p:spPr>
        <p:txBody>
          <a:bodyPr wrap="square">
            <a:spAutoFit/>
          </a:bodyPr>
          <a:lstStyle>
            <a:lvl1pPr>
              <a:defRPr kumimoji="1" sz="2400">
                <a:solidFill>
                  <a:schemeClr val="tx1"/>
                </a:solidFill>
                <a:latin typeface="Calibri" panose="020F0502020204030204" pitchFamily="34" charset="0"/>
                <a:ea typeface="宋体" panose="02010600030101010101" pitchFamily="2" charset="-122"/>
              </a:defRPr>
            </a:lvl1pPr>
            <a:lvl2pPr marL="742950" indent="-285750">
              <a:defRPr kumimoji="1" sz="2400">
                <a:solidFill>
                  <a:schemeClr val="tx1"/>
                </a:solidFill>
                <a:latin typeface="Calibri" panose="020F0502020204030204" pitchFamily="34" charset="0"/>
                <a:ea typeface="宋体" panose="02010600030101010101" pitchFamily="2" charset="-122"/>
              </a:defRPr>
            </a:lvl2pPr>
            <a:lvl3pPr marL="1143000" indent="-228600">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kumimoji="0" lang="zh-CN" altLang="en-US" b="1" dirty="0">
                <a:solidFill>
                  <a:srgbClr val="FF0000"/>
                </a:solidFill>
                <a:latin typeface="华文楷体"/>
                <a:ea typeface="华文楷体"/>
                <a:cs typeface="华文楷体"/>
              </a:rPr>
              <a:t>讨论：</a:t>
            </a:r>
            <a:endParaRPr kumimoji="0" lang="en-US" altLang="zh-CN" b="1" dirty="0">
              <a:solidFill>
                <a:srgbClr val="FF0000"/>
              </a:solidFill>
              <a:latin typeface="华文楷体"/>
              <a:ea typeface="华文楷体"/>
              <a:cs typeface="华文楷体"/>
            </a:endParaRPr>
          </a:p>
          <a:p>
            <a:pPr fontAlgn="base">
              <a:spcBef>
                <a:spcPct val="0"/>
              </a:spcBef>
              <a:spcAft>
                <a:spcPct val="0"/>
              </a:spcAft>
              <a:buFont typeface="Calibri" panose="020F0502020204030204" pitchFamily="34" charset="0"/>
              <a:buAutoNum type="arabicPeriod"/>
            </a:pPr>
            <a:r>
              <a:rPr kumimoji="0" lang="en-US" altLang="zh-CN" b="1"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由于</a:t>
            </a:r>
            <a:r>
              <a:rPr kumimoji="0" lang="zh-CN" altLang="en-US" b="1" dirty="0">
                <a:solidFill>
                  <a:prstClr val="black"/>
                </a:solidFill>
                <a:latin typeface="华文楷体"/>
                <a:ea typeface="华文楷体"/>
                <a:cs typeface="华文楷体"/>
              </a:rPr>
              <a:t>核磁子</a:t>
            </a:r>
            <a:r>
              <a:rPr kumimoji="0" lang="zh-CN" altLang="en-US" b="1" dirty="0">
                <a:solidFill>
                  <a:srgbClr val="0000FF"/>
                </a:solidFill>
                <a:latin typeface="华文楷体"/>
                <a:ea typeface="华文楷体"/>
                <a:cs typeface="华文楷体"/>
              </a:rPr>
              <a:t>远小于</a:t>
            </a:r>
            <a:r>
              <a:rPr kumimoji="0" lang="zh-CN" altLang="en-US" b="1" dirty="0">
                <a:solidFill>
                  <a:srgbClr val="000000"/>
                </a:solidFill>
                <a:latin typeface="华文楷体"/>
                <a:ea typeface="华文楷体"/>
                <a:cs typeface="华文楷体"/>
              </a:rPr>
              <a:t>玻尔磁子</a:t>
            </a:r>
            <a:r>
              <a:rPr kumimoji="0" lang="zh-CN" altLang="en-US" b="1" dirty="0">
                <a:solidFill>
                  <a:srgbClr val="0000FF"/>
                </a:solidFill>
                <a:latin typeface="华文楷体"/>
                <a:ea typeface="华文楷体"/>
                <a:cs typeface="华文楷体"/>
              </a:rPr>
              <a:t>，因此核磁矩与核子磁</a:t>
            </a:r>
          </a:p>
          <a:p>
            <a:pPr fontAlgn="base">
              <a:spcBef>
                <a:spcPct val="0"/>
              </a:spcBef>
              <a:spcAft>
                <a:spcPct val="0"/>
              </a:spcAft>
            </a:pPr>
            <a:r>
              <a:rPr kumimoji="0" lang="en-US" altLang="zh-CN"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矩一样比原子磁矩要小很多 </a:t>
            </a:r>
            <a:r>
              <a:rPr kumimoji="0" lang="en-US" altLang="zh-CN" b="1" dirty="0">
                <a:solidFill>
                  <a:srgbClr val="FF33CC"/>
                </a:solidFill>
                <a:latin typeface="华文楷体"/>
                <a:ea typeface="华文楷体"/>
                <a:cs typeface="华文楷体"/>
              </a:rPr>
              <a:t>=〉</a:t>
            </a:r>
            <a:r>
              <a:rPr kumimoji="0" lang="zh-CN" altLang="en-US" b="1" dirty="0">
                <a:solidFill>
                  <a:srgbClr val="FF33CC"/>
                </a:solidFill>
                <a:latin typeface="华文楷体"/>
                <a:ea typeface="华文楷体"/>
                <a:cs typeface="华文楷体"/>
              </a:rPr>
              <a:t>超精细作用；</a:t>
            </a:r>
            <a:endParaRPr kumimoji="0" lang="en-US" altLang="zh-CN" b="1" dirty="0">
              <a:solidFill>
                <a:srgbClr val="FF33CC"/>
              </a:solidFill>
              <a:latin typeface="华文楷体"/>
              <a:ea typeface="华文楷体"/>
              <a:cs typeface="华文楷体"/>
            </a:endParaRPr>
          </a:p>
          <a:p>
            <a:pPr fontAlgn="base">
              <a:spcBef>
                <a:spcPct val="0"/>
              </a:spcBef>
              <a:spcAft>
                <a:spcPct val="0"/>
              </a:spcAft>
            </a:pPr>
            <a:r>
              <a:rPr kumimoji="0" lang="zh-CN" altLang="zh-CN" dirty="0">
                <a:solidFill>
                  <a:srgbClr val="0000FF"/>
                </a:solidFill>
                <a:latin typeface="华文楷体"/>
                <a:ea typeface="华文楷体"/>
                <a:cs typeface="华文楷体"/>
              </a:rPr>
              <a:t>2</a:t>
            </a:r>
            <a:r>
              <a:rPr kumimoji="0" lang="en-US" altLang="zh-CN"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原子核的 </a:t>
            </a:r>
            <a:r>
              <a:rPr kumimoji="0" lang="en-US" altLang="zh-CN" b="1" i="1" dirty="0" err="1">
                <a:solidFill>
                  <a:srgbClr val="0000FF"/>
                </a:solidFill>
                <a:latin typeface="华文楷体"/>
                <a:ea typeface="华文楷体"/>
                <a:cs typeface="华文楷体"/>
              </a:rPr>
              <a:t>g</a:t>
            </a:r>
            <a:r>
              <a:rPr kumimoji="0" lang="en-US" altLang="zh-CN" b="1" i="1" baseline="-25000" dirty="0" err="1">
                <a:solidFill>
                  <a:srgbClr val="0000FF"/>
                </a:solidFill>
                <a:latin typeface="华文楷体"/>
                <a:ea typeface="华文楷体"/>
                <a:cs typeface="华文楷体"/>
              </a:rPr>
              <a:t>I</a:t>
            </a:r>
            <a:r>
              <a:rPr kumimoji="0" lang="en-US" altLang="zh-CN" b="1" i="1"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因子随核而变；</a:t>
            </a:r>
            <a:endParaRPr kumimoji="0" lang="en-US" altLang="zh-CN" b="1" dirty="0">
              <a:solidFill>
                <a:srgbClr val="0000FF"/>
              </a:solidFill>
              <a:latin typeface="华文楷体"/>
              <a:ea typeface="华文楷体"/>
              <a:cs typeface="华文楷体"/>
            </a:endParaRPr>
          </a:p>
          <a:p>
            <a:pPr fontAlgn="base">
              <a:spcBef>
                <a:spcPct val="0"/>
              </a:spcBef>
              <a:spcAft>
                <a:spcPct val="0"/>
              </a:spcAft>
            </a:pPr>
            <a:r>
              <a:rPr kumimoji="0" lang="zh-CN" altLang="zh-CN" dirty="0">
                <a:solidFill>
                  <a:srgbClr val="0000FF"/>
                </a:solidFill>
                <a:latin typeface="华文楷体"/>
                <a:ea typeface="华文楷体"/>
                <a:cs typeface="华文楷体"/>
              </a:rPr>
              <a:t>3</a:t>
            </a:r>
            <a:r>
              <a:rPr kumimoji="0" lang="en-US" altLang="zh-CN"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核的自旋角动量是量子化的，有</a:t>
            </a:r>
            <a:r>
              <a:rPr kumimoji="0" lang="en-US" altLang="zh-CN" b="1" dirty="0">
                <a:solidFill>
                  <a:srgbClr val="0000FF"/>
                </a:solidFill>
                <a:latin typeface="华文楷体"/>
                <a:ea typeface="华文楷体"/>
                <a:cs typeface="华文楷体"/>
              </a:rPr>
              <a:t>2</a:t>
            </a:r>
            <a:r>
              <a:rPr kumimoji="0" lang="en-US" altLang="zh-CN" b="1" i="1" dirty="0">
                <a:solidFill>
                  <a:srgbClr val="0000FF"/>
                </a:solidFill>
                <a:latin typeface="华文楷体"/>
                <a:ea typeface="华文楷体"/>
                <a:cs typeface="华文楷体"/>
              </a:rPr>
              <a:t>I</a:t>
            </a:r>
            <a:r>
              <a:rPr kumimoji="0" lang="en-US" altLang="zh-CN" b="1" dirty="0">
                <a:solidFill>
                  <a:srgbClr val="0000FF"/>
                </a:solidFill>
                <a:latin typeface="华文楷体"/>
                <a:ea typeface="华文楷体"/>
                <a:cs typeface="华文楷体"/>
              </a:rPr>
              <a:t> + 1 </a:t>
            </a:r>
            <a:r>
              <a:rPr kumimoji="0" lang="zh-CN" altLang="en-US" b="1" dirty="0">
                <a:solidFill>
                  <a:srgbClr val="0000FF"/>
                </a:solidFill>
                <a:latin typeface="华文楷体"/>
                <a:ea typeface="华文楷体"/>
                <a:cs typeface="华文楷体"/>
              </a:rPr>
              <a:t>个取向；</a:t>
            </a:r>
            <a:endParaRPr kumimoji="0" lang="en-US" altLang="zh-CN" b="1" dirty="0">
              <a:solidFill>
                <a:srgbClr val="0000FF"/>
              </a:solidFill>
              <a:latin typeface="华文楷体"/>
              <a:ea typeface="华文楷体"/>
              <a:cs typeface="华文楷体"/>
            </a:endParaRPr>
          </a:p>
          <a:p>
            <a:pPr fontAlgn="base">
              <a:spcBef>
                <a:spcPct val="0"/>
              </a:spcBef>
              <a:spcAft>
                <a:spcPct val="0"/>
              </a:spcAft>
            </a:pPr>
            <a:r>
              <a:rPr kumimoji="0" lang="zh-CN" altLang="zh-CN" dirty="0">
                <a:solidFill>
                  <a:srgbClr val="0000FF"/>
                </a:solidFill>
                <a:latin typeface="华文楷体"/>
                <a:ea typeface="华文楷体"/>
                <a:cs typeface="华文楷体"/>
              </a:rPr>
              <a:t>4</a:t>
            </a:r>
            <a:r>
              <a:rPr kumimoji="0" lang="en-US" altLang="zh-CN"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原子核的磁量子数 </a:t>
            </a:r>
            <a:r>
              <a:rPr kumimoji="0" lang="en-US" altLang="zh-CN" b="1" i="1" dirty="0" err="1">
                <a:solidFill>
                  <a:srgbClr val="0000FF"/>
                </a:solidFill>
                <a:latin typeface="华文楷体"/>
                <a:ea typeface="华文楷体"/>
                <a:cs typeface="华文楷体"/>
              </a:rPr>
              <a:t>m</a:t>
            </a:r>
            <a:r>
              <a:rPr kumimoji="0" lang="en-US" altLang="zh-CN" b="1" i="1" baseline="-25000" dirty="0" err="1">
                <a:solidFill>
                  <a:srgbClr val="0000FF"/>
                </a:solidFill>
                <a:latin typeface="华文楷体"/>
                <a:ea typeface="华文楷体"/>
                <a:cs typeface="华文楷体"/>
              </a:rPr>
              <a:t>I</a:t>
            </a:r>
            <a:r>
              <a:rPr kumimoji="0" lang="en-US" altLang="zh-CN" b="1"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取值从</a:t>
            </a:r>
            <a:r>
              <a:rPr kumimoji="0" lang="en-US" altLang="zh-CN" b="1" dirty="0">
                <a:solidFill>
                  <a:srgbClr val="0000FF"/>
                </a:solidFill>
                <a:latin typeface="华文楷体"/>
                <a:ea typeface="华文楷体"/>
                <a:cs typeface="华文楷体"/>
              </a:rPr>
              <a:t>–</a:t>
            </a:r>
            <a:r>
              <a:rPr kumimoji="0" lang="en-US" altLang="zh-CN" b="1" i="1" dirty="0">
                <a:solidFill>
                  <a:srgbClr val="0000FF"/>
                </a:solidFill>
                <a:latin typeface="华文楷体"/>
                <a:ea typeface="华文楷体"/>
                <a:cs typeface="华文楷体"/>
              </a:rPr>
              <a:t>I</a:t>
            </a:r>
            <a:r>
              <a:rPr kumimoji="0" lang="en-US" altLang="zh-CN" b="1" dirty="0">
                <a:solidFill>
                  <a:srgbClr val="0000FF"/>
                </a:solidFill>
                <a:latin typeface="华文楷体"/>
                <a:ea typeface="华文楷体"/>
                <a:cs typeface="华文楷体"/>
              </a:rPr>
              <a:t> </a:t>
            </a:r>
            <a:r>
              <a:rPr kumimoji="0" lang="zh-CN" altLang="en-US" b="1" dirty="0">
                <a:solidFill>
                  <a:srgbClr val="0000FF"/>
                </a:solidFill>
                <a:latin typeface="华文楷体"/>
                <a:ea typeface="华文楷体"/>
                <a:cs typeface="华文楷体"/>
              </a:rPr>
              <a:t>到</a:t>
            </a:r>
            <a:r>
              <a:rPr kumimoji="0" lang="en-US" altLang="zh-CN" b="1" dirty="0">
                <a:solidFill>
                  <a:srgbClr val="0000FF"/>
                </a:solidFill>
                <a:latin typeface="华文楷体"/>
                <a:ea typeface="华文楷体"/>
                <a:cs typeface="华文楷体"/>
              </a:rPr>
              <a:t>+</a:t>
            </a:r>
            <a:r>
              <a:rPr kumimoji="0" lang="en-US" altLang="zh-CN" b="1" i="1" dirty="0">
                <a:solidFill>
                  <a:srgbClr val="0000FF"/>
                </a:solidFill>
                <a:latin typeface="华文楷体"/>
                <a:ea typeface="华文楷体"/>
                <a:cs typeface="华文楷体"/>
              </a:rPr>
              <a:t>I</a:t>
            </a:r>
            <a:r>
              <a:rPr kumimoji="0" lang="zh-CN" altLang="en-US" b="1" dirty="0">
                <a:solidFill>
                  <a:srgbClr val="0000FF"/>
                </a:solidFill>
                <a:latin typeface="华文楷体"/>
                <a:ea typeface="华文楷体"/>
                <a:cs typeface="华文楷体"/>
              </a:rPr>
              <a:t>。</a:t>
            </a:r>
          </a:p>
        </p:txBody>
      </p:sp>
    </p:spTree>
    <p:extLst>
      <p:ext uri="{BB962C8B-B14F-4D97-AF65-F5344CB8AC3E}">
        <p14:creationId xmlns:p14="http://schemas.microsoft.com/office/powerpoint/2010/main" val="1140212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a:t>核磁矩（磁偶极矩、</a:t>
            </a:r>
            <a:r>
              <a:rPr lang="en-US" altLang="zh-CN" sz="3200" dirty="0"/>
              <a:t>magnetic dipole moment</a:t>
            </a:r>
            <a:r>
              <a:rPr lang="zh-CN" altLang="en-US" sz="3200" dirty="0"/>
              <a:t>）</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45</a:t>
            </a:fld>
            <a:endParaRPr lang="en-US" altLang="zh-CN" dirty="0"/>
          </a:p>
        </p:txBody>
      </p:sp>
      <p:graphicFrame>
        <p:nvGraphicFramePr>
          <p:cNvPr id="5" name="Object 7"/>
          <p:cNvGraphicFramePr>
            <a:graphicFrameLocks noChangeAspect="1"/>
          </p:cNvGraphicFramePr>
          <p:nvPr/>
        </p:nvGraphicFramePr>
        <p:xfrm>
          <a:off x="415925" y="1328725"/>
          <a:ext cx="2133600" cy="1438275"/>
        </p:xfrm>
        <a:graphic>
          <a:graphicData uri="http://schemas.openxmlformats.org/presentationml/2006/ole">
            <mc:AlternateContent xmlns:mc="http://schemas.openxmlformats.org/markup-compatibility/2006">
              <mc:Choice xmlns:v="urn:schemas-microsoft-com:vml" Requires="v">
                <p:oleObj name="公式" r:id="rId3" imgW="2006280" imgH="1346040" progId="Equation.3">
                  <p:embed/>
                </p:oleObj>
              </mc:Choice>
              <mc:Fallback>
                <p:oleObj name="公式" r:id="rId3" imgW="2006280" imgH="1346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5" y="1328725"/>
                        <a:ext cx="2133600" cy="1438275"/>
                      </a:xfrm>
                      <a:prstGeom prst="rect">
                        <a:avLst/>
                      </a:prstGeom>
                      <a:solidFill>
                        <a:srgbClr val="005400"/>
                      </a:solidFill>
                    </p:spPr>
                  </p:pic>
                </p:oleObj>
              </mc:Fallback>
            </mc:AlternateContent>
          </a:graphicData>
        </a:graphic>
      </p:graphicFrame>
      <p:graphicFrame>
        <p:nvGraphicFramePr>
          <p:cNvPr id="6" name="Object 8"/>
          <p:cNvGraphicFramePr>
            <a:graphicFrameLocks noChangeAspect="1"/>
          </p:cNvGraphicFramePr>
          <p:nvPr/>
        </p:nvGraphicFramePr>
        <p:xfrm>
          <a:off x="3962400" y="1066788"/>
          <a:ext cx="4953000" cy="828675"/>
        </p:xfrm>
        <a:graphic>
          <a:graphicData uri="http://schemas.openxmlformats.org/presentationml/2006/ole">
            <mc:AlternateContent xmlns:mc="http://schemas.openxmlformats.org/markup-compatibility/2006">
              <mc:Choice xmlns:v="urn:schemas-microsoft-com:vml" Requires="v">
                <p:oleObj name="公式" r:id="rId5" imgW="2730240" imgH="457200" progId="Equation.3">
                  <p:embed/>
                </p:oleObj>
              </mc:Choice>
              <mc:Fallback>
                <p:oleObj name="公式" r:id="rId5" imgW="273024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1066788"/>
                        <a:ext cx="4953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9"/>
          <p:cNvGrpSpPr>
            <a:grpSpLocks/>
          </p:cNvGrpSpPr>
          <p:nvPr/>
        </p:nvGrpSpPr>
        <p:grpSpPr bwMode="auto">
          <a:xfrm>
            <a:off x="2743200" y="1239828"/>
            <a:ext cx="1255713" cy="442913"/>
            <a:chOff x="1872" y="1123"/>
            <a:chExt cx="791" cy="279"/>
          </a:xfrm>
        </p:grpSpPr>
        <p:graphicFrame>
          <p:nvGraphicFramePr>
            <p:cNvPr id="8" name="Object 10"/>
            <p:cNvGraphicFramePr>
              <a:graphicFrameLocks noChangeAspect="1"/>
            </p:cNvGraphicFramePr>
            <p:nvPr>
              <p:extLst>
                <p:ext uri="{D42A27DB-BD31-4B8C-83A1-F6EECF244321}">
                  <p14:modId xmlns:p14="http://schemas.microsoft.com/office/powerpoint/2010/main" val="1260003364"/>
                </p:ext>
              </p:extLst>
            </p:nvPr>
          </p:nvGraphicFramePr>
          <p:xfrm>
            <a:off x="1872" y="1123"/>
            <a:ext cx="239" cy="275"/>
          </p:xfrm>
          <a:graphic>
            <a:graphicData uri="http://schemas.openxmlformats.org/presentationml/2006/ole">
              <mc:AlternateContent xmlns:mc="http://schemas.openxmlformats.org/markup-compatibility/2006">
                <mc:Choice xmlns:v="urn:schemas-microsoft-com:vml" Requires="v">
                  <p:oleObj name="公式" r:id="rId7" imgW="190440" imgH="215640" progId="Equation.3">
                    <p:embed/>
                  </p:oleObj>
                </mc:Choice>
                <mc:Fallback>
                  <p:oleObj name="公式" r:id="rId7" imgW="19044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1123"/>
                          <a:ext cx="239" cy="275"/>
                        </a:xfrm>
                        <a:prstGeom prst="rect">
                          <a:avLst/>
                        </a:prstGeom>
                        <a:noFill/>
                      </p:spPr>
                    </p:pic>
                  </p:oleObj>
                </mc:Fallback>
              </mc:AlternateContent>
            </a:graphicData>
          </a:graphic>
        </p:graphicFrame>
        <p:sp>
          <p:nvSpPr>
            <p:cNvPr id="9" name="Text Box 11"/>
            <p:cNvSpPr txBox="1">
              <a:spLocks noChangeArrowheads="1"/>
            </p:cNvSpPr>
            <p:nvPr/>
          </p:nvSpPr>
          <p:spPr bwMode="auto">
            <a:xfrm>
              <a:off x="2064" y="1152"/>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的大小</a:t>
              </a:r>
            </a:p>
          </p:txBody>
        </p:sp>
      </p:grpSp>
      <p:grpSp>
        <p:nvGrpSpPr>
          <p:cNvPr id="10" name="Group 12"/>
          <p:cNvGrpSpPr>
            <a:grpSpLocks/>
          </p:cNvGrpSpPr>
          <p:nvPr/>
        </p:nvGrpSpPr>
        <p:grpSpPr bwMode="auto">
          <a:xfrm>
            <a:off x="2568571" y="1880763"/>
            <a:ext cx="4876800" cy="985839"/>
            <a:chOff x="1968" y="1533"/>
            <a:chExt cx="3072" cy="621"/>
          </a:xfrm>
        </p:grpSpPr>
        <p:graphicFrame>
          <p:nvGraphicFramePr>
            <p:cNvPr id="11" name="Object 13"/>
            <p:cNvGraphicFramePr>
              <a:graphicFrameLocks noChangeAspect="1"/>
            </p:cNvGraphicFramePr>
            <p:nvPr/>
          </p:nvGraphicFramePr>
          <p:xfrm>
            <a:off x="2073" y="1533"/>
            <a:ext cx="292" cy="336"/>
          </p:xfrm>
          <a:graphic>
            <a:graphicData uri="http://schemas.openxmlformats.org/presentationml/2006/ole">
              <mc:AlternateContent xmlns:mc="http://schemas.openxmlformats.org/markup-compatibility/2006">
                <mc:Choice xmlns:v="urn:schemas-microsoft-com:vml" Requires="v">
                  <p:oleObj name="公式" r:id="rId7" imgW="190440" imgH="215640" progId="Equation.3">
                    <p:embed/>
                  </p:oleObj>
                </mc:Choice>
                <mc:Fallback>
                  <p:oleObj name="公式" r:id="rId7" imgW="19044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3" y="1533"/>
                          <a:ext cx="292"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
            <p:cNvSpPr>
              <a:spLocks noChangeArrowheads="1"/>
            </p:cNvSpPr>
            <p:nvPr/>
          </p:nvSpPr>
          <p:spPr bwMode="auto">
            <a:xfrm>
              <a:off x="1968" y="1584"/>
              <a:ext cx="3072"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10000"/>
                </a:lnSpc>
              </a:pPr>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方向上的分量也有（</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2I+1</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）个取值</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其最大投影量为</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graphicFrame>
        <p:nvGraphicFramePr>
          <p:cNvPr id="13" name="Object 15"/>
          <p:cNvGraphicFramePr>
            <a:graphicFrameLocks noChangeAspect="1"/>
          </p:cNvGraphicFramePr>
          <p:nvPr/>
        </p:nvGraphicFramePr>
        <p:xfrm>
          <a:off x="7408850" y="2001828"/>
          <a:ext cx="1376362" cy="623887"/>
        </p:xfrm>
        <a:graphic>
          <a:graphicData uri="http://schemas.openxmlformats.org/presentationml/2006/ole">
            <mc:AlternateContent xmlns:mc="http://schemas.openxmlformats.org/markup-compatibility/2006">
              <mc:Choice xmlns:v="urn:schemas-microsoft-com:vml" Requires="v">
                <p:oleObj name="公式" r:id="rId9" imgW="507960" imgH="228600" progId="Equation.3">
                  <p:embed/>
                </p:oleObj>
              </mc:Choice>
              <mc:Fallback>
                <p:oleObj name="公式" r:id="rId9" imgW="5079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08850" y="2001828"/>
                        <a:ext cx="1376362" cy="623887"/>
                      </a:xfrm>
                      <a:prstGeom prst="rect">
                        <a:avLst/>
                      </a:prstGeom>
                      <a:solidFill>
                        <a:srgbClr val="005400"/>
                      </a:solidFill>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1188651051"/>
              </p:ext>
            </p:extLst>
          </p:nvPr>
        </p:nvGraphicFramePr>
        <p:xfrm>
          <a:off x="3005937" y="2824255"/>
          <a:ext cx="385744" cy="444227"/>
        </p:xfrm>
        <a:graphic>
          <a:graphicData uri="http://schemas.openxmlformats.org/presentationml/2006/ole">
            <mc:AlternateContent xmlns:mc="http://schemas.openxmlformats.org/markup-compatibility/2006">
              <mc:Choice xmlns:v="urn:schemas-microsoft-com:vml" Requires="v">
                <p:oleObj name="公式" r:id="rId11" imgW="190440" imgH="215640" progId="Equation.3">
                  <p:embed/>
                </p:oleObj>
              </mc:Choice>
              <mc:Fallback>
                <p:oleObj name="公式" r:id="rId11" imgW="19044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5937" y="2824255"/>
                        <a:ext cx="385744" cy="444227"/>
                      </a:xfrm>
                      <a:prstGeom prst="rect">
                        <a:avLst/>
                      </a:prstGeom>
                      <a:noFill/>
                    </p:spPr>
                  </p:pic>
                </p:oleObj>
              </mc:Fallback>
            </mc:AlternateContent>
          </a:graphicData>
        </a:graphic>
      </p:graphicFrame>
      <p:sp>
        <p:nvSpPr>
          <p:cNvPr id="15" name="Rectangle 17"/>
          <p:cNvSpPr>
            <a:spLocks noChangeArrowheads="1"/>
          </p:cNvSpPr>
          <p:nvPr/>
        </p:nvSpPr>
        <p:spPr bwMode="auto">
          <a:xfrm>
            <a:off x="3295646" y="2870984"/>
            <a:ext cx="54673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为核的朗德因子</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不同核有不同的取值</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16" name="Object 18"/>
          <p:cNvGraphicFramePr>
            <a:graphicFrameLocks noChangeAspect="1"/>
          </p:cNvGraphicFramePr>
          <p:nvPr>
            <p:extLst>
              <p:ext uri="{D42A27DB-BD31-4B8C-83A1-F6EECF244321}">
                <p14:modId xmlns:p14="http://schemas.microsoft.com/office/powerpoint/2010/main" val="1765329763"/>
              </p:ext>
            </p:extLst>
          </p:nvPr>
        </p:nvGraphicFramePr>
        <p:xfrm>
          <a:off x="4573190" y="3699237"/>
          <a:ext cx="3581400" cy="519113"/>
        </p:xfrm>
        <a:graphic>
          <a:graphicData uri="http://schemas.openxmlformats.org/presentationml/2006/ole">
            <mc:AlternateContent xmlns:mc="http://schemas.openxmlformats.org/markup-compatibility/2006">
              <mc:Choice xmlns:v="urn:schemas-microsoft-com:vml" Requires="v">
                <p:oleObj name="公式" r:id="rId13" imgW="1549080" imgH="228600" progId="Equation.3">
                  <p:embed/>
                </p:oleObj>
              </mc:Choice>
              <mc:Fallback>
                <p:oleObj name="公式" r:id="rId13" imgW="15490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3190" y="3699237"/>
                        <a:ext cx="35814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9"/>
          <p:cNvSpPr>
            <a:spLocks noChangeArrowheads="1"/>
          </p:cNvSpPr>
          <p:nvPr/>
        </p:nvSpPr>
        <p:spPr bwMode="auto">
          <a:xfrm>
            <a:off x="222625" y="3501375"/>
            <a:ext cx="4227512"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10000"/>
              </a:lnSpc>
            </a:pP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在磁场中</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核自旋磁矩与磁场相互作用所产生的附加能量：</a:t>
            </a:r>
          </a:p>
        </p:txBody>
      </p:sp>
      <p:grpSp>
        <p:nvGrpSpPr>
          <p:cNvPr id="18" name="Group 20"/>
          <p:cNvGrpSpPr>
            <a:grpSpLocks/>
          </p:cNvGrpSpPr>
          <p:nvPr/>
        </p:nvGrpSpPr>
        <p:grpSpPr bwMode="auto">
          <a:xfrm>
            <a:off x="222625" y="4488030"/>
            <a:ext cx="8186738" cy="490534"/>
            <a:chOff x="387" y="3115"/>
            <a:chExt cx="5157" cy="309"/>
          </a:xfrm>
        </p:grpSpPr>
        <p:graphicFrame>
          <p:nvGraphicFramePr>
            <p:cNvPr id="19" name="Object 21"/>
            <p:cNvGraphicFramePr>
              <a:graphicFrameLocks noChangeAspect="1"/>
            </p:cNvGraphicFramePr>
            <p:nvPr/>
          </p:nvGraphicFramePr>
          <p:xfrm>
            <a:off x="593" y="3115"/>
            <a:ext cx="317" cy="309"/>
          </p:xfrm>
          <a:graphic>
            <a:graphicData uri="http://schemas.openxmlformats.org/presentationml/2006/ole">
              <mc:AlternateContent xmlns:mc="http://schemas.openxmlformats.org/markup-compatibility/2006">
                <mc:Choice xmlns:v="urn:schemas-microsoft-com:vml" Requires="v">
                  <p:oleObj name="公式" r:id="rId15" imgW="228600" imgH="215640" progId="Equation.3">
                    <p:embed/>
                  </p:oleObj>
                </mc:Choice>
                <mc:Fallback>
                  <p:oleObj name="公式" r:id="rId15" imgW="22860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3" y="3115"/>
                          <a:ext cx="317"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2"/>
            <p:cNvGraphicFramePr>
              <a:graphicFrameLocks noChangeAspect="1"/>
            </p:cNvGraphicFramePr>
            <p:nvPr/>
          </p:nvGraphicFramePr>
          <p:xfrm>
            <a:off x="1029" y="3174"/>
            <a:ext cx="644" cy="224"/>
          </p:xfrm>
          <a:graphic>
            <a:graphicData uri="http://schemas.openxmlformats.org/presentationml/2006/ole">
              <mc:AlternateContent xmlns:mc="http://schemas.openxmlformats.org/markup-compatibility/2006">
                <mc:Choice xmlns:v="urn:schemas-microsoft-com:vml" Requires="v">
                  <p:oleObj name="公式" r:id="rId17" imgW="520560" imgH="177480" progId="Equation.3">
                    <p:embed/>
                  </p:oleObj>
                </mc:Choice>
                <mc:Fallback>
                  <p:oleObj name="公式" r:id="rId17" imgW="52056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29" y="3174"/>
                          <a:ext cx="64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3"/>
            <p:cNvGraphicFramePr>
              <a:graphicFrameLocks noChangeAspect="1"/>
            </p:cNvGraphicFramePr>
            <p:nvPr/>
          </p:nvGraphicFramePr>
          <p:xfrm>
            <a:off x="2966" y="3176"/>
            <a:ext cx="658" cy="230"/>
          </p:xfrm>
          <a:graphic>
            <a:graphicData uri="http://schemas.openxmlformats.org/presentationml/2006/ole">
              <mc:AlternateContent xmlns:mc="http://schemas.openxmlformats.org/markup-compatibility/2006">
                <mc:Choice xmlns:v="urn:schemas-microsoft-com:vml" Requires="v">
                  <p:oleObj name="公式" r:id="rId19" imgW="520560" imgH="177480" progId="Equation.3">
                    <p:embed/>
                  </p:oleObj>
                </mc:Choice>
                <mc:Fallback>
                  <p:oleObj name="公式" r:id="rId19" imgW="52056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66" y="3176"/>
                          <a:ext cx="658"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4"/>
            <p:cNvSpPr>
              <a:spLocks noChangeArrowheads="1"/>
            </p:cNvSpPr>
            <p:nvPr/>
          </p:nvSpPr>
          <p:spPr bwMode="auto">
            <a:xfrm>
              <a:off x="387" y="3133"/>
              <a:ext cx="51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因    有             个取值，所以有             个不同的附加能量。</a:t>
              </a:r>
            </a:p>
          </p:txBody>
        </p:sp>
      </p:grpSp>
      <p:grpSp>
        <p:nvGrpSpPr>
          <p:cNvPr id="23" name="Group 25"/>
          <p:cNvGrpSpPr>
            <a:grpSpLocks/>
          </p:cNvGrpSpPr>
          <p:nvPr/>
        </p:nvGrpSpPr>
        <p:grpSpPr bwMode="auto">
          <a:xfrm>
            <a:off x="215900" y="5029200"/>
            <a:ext cx="8474076" cy="1039813"/>
            <a:chOff x="160" y="3198"/>
            <a:chExt cx="5338" cy="655"/>
          </a:xfrm>
        </p:grpSpPr>
        <p:graphicFrame>
          <p:nvGraphicFramePr>
            <p:cNvPr id="24" name="Object 26"/>
            <p:cNvGraphicFramePr>
              <a:graphicFrameLocks noChangeAspect="1"/>
            </p:cNvGraphicFramePr>
            <p:nvPr/>
          </p:nvGraphicFramePr>
          <p:xfrm>
            <a:off x="160" y="3589"/>
            <a:ext cx="821" cy="233"/>
          </p:xfrm>
          <a:graphic>
            <a:graphicData uri="http://schemas.openxmlformats.org/presentationml/2006/ole">
              <mc:AlternateContent xmlns:mc="http://schemas.openxmlformats.org/markup-compatibility/2006">
                <mc:Choice xmlns:v="urn:schemas-microsoft-com:vml" Requires="v">
                  <p:oleObj name="公式" r:id="rId21" imgW="520560" imgH="177480" progId="Equation.3">
                    <p:embed/>
                  </p:oleObj>
                </mc:Choice>
                <mc:Fallback>
                  <p:oleObj name="公式" r:id="rId21" imgW="520560" imgH="1774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 y="3589"/>
                          <a:ext cx="821"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7"/>
            <p:cNvSpPr>
              <a:spLocks noChangeArrowheads="1"/>
            </p:cNvSpPr>
            <p:nvPr/>
          </p:nvSpPr>
          <p:spPr bwMode="auto">
            <a:xfrm>
              <a:off x="250" y="3198"/>
              <a:ext cx="5248"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10000"/>
                </a:lnSpc>
              </a:pPr>
              <a:r>
                <a:rPr lang="zh-CN" altLang="en-US"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于是就发生塞曼能级分裂</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一条核能级在磁场中就分裂为</a:t>
              </a:r>
              <a:endPar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l" fontAlgn="base">
                <a:lnSpc>
                  <a:spcPct val="110000"/>
                </a:lnSpc>
              </a:pP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条</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相邻两条分裂能级间的能量差为</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graphicFrame>
        <p:nvGraphicFramePr>
          <p:cNvPr id="26" name="Object 28"/>
          <p:cNvGraphicFramePr>
            <a:graphicFrameLocks noChangeAspect="1"/>
          </p:cNvGraphicFramePr>
          <p:nvPr>
            <p:extLst>
              <p:ext uri="{D42A27DB-BD31-4B8C-83A1-F6EECF244321}">
                <p14:modId xmlns:p14="http://schemas.microsoft.com/office/powerpoint/2010/main" val="262633788"/>
              </p:ext>
            </p:extLst>
          </p:nvPr>
        </p:nvGraphicFramePr>
        <p:xfrm>
          <a:off x="6381742" y="5560540"/>
          <a:ext cx="1981200" cy="490538"/>
        </p:xfrm>
        <a:graphic>
          <a:graphicData uri="http://schemas.openxmlformats.org/presentationml/2006/ole">
            <mc:AlternateContent xmlns:mc="http://schemas.openxmlformats.org/markup-compatibility/2006">
              <mc:Choice xmlns:v="urn:schemas-microsoft-com:vml" Requires="v">
                <p:oleObj name="公式" r:id="rId23" imgW="876240" imgH="215640" progId="Equation.3">
                  <p:embed/>
                </p:oleObj>
              </mc:Choice>
              <mc:Fallback>
                <p:oleObj name="公式" r:id="rId23" imgW="87624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81742" y="5560540"/>
                        <a:ext cx="1981200"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Footer Placeholder 26"/>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2091920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氘</a:t>
            </a:r>
            <a:r>
              <a:rPr lang="zh-CN" altLang="en-US" dirty="0"/>
              <a:t>（</a:t>
            </a:r>
            <a:r>
              <a:rPr lang="en-US" altLang="zh-CN" dirty="0"/>
              <a:t> deuteron </a:t>
            </a:r>
            <a:r>
              <a:rPr lang="zh-CN" altLang="en-US" dirty="0"/>
              <a:t>）的磁矩</a:t>
            </a:r>
            <a:endParaRPr lang="en-US" dirty="0"/>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p:cNvSpPr>
            <a:spLocks noGrp="1"/>
          </p:cNvSpPr>
          <p:nvPr>
            <p:ph type="sldNum" sz="quarter" idx="12"/>
          </p:nvPr>
        </p:nvSpPr>
        <p:spPr/>
        <p:txBody>
          <a:bodyPr/>
          <a:lstStyle/>
          <a:p>
            <a:pPr>
              <a:defRPr/>
            </a:pPr>
            <a:fld id="{B4690805-D7D2-4AB9-A191-0BC729846278}" type="slidenum">
              <a:rPr lang="zh-CN" altLang="en-US" smtClean="0"/>
              <a:pPr>
                <a:defRPr/>
              </a:pPr>
              <a:t>46</a:t>
            </a:fld>
            <a:endParaRPr lang="en-US" altLang="zh-CN" dirty="0"/>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26753" y="1219200"/>
            <a:ext cx="1981200" cy="20414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44013" y="1362785"/>
            <a:ext cx="6629400" cy="1446550"/>
          </a:xfrm>
          <a:prstGeom prst="rect">
            <a:avLst/>
          </a:prstGeom>
        </p:spPr>
        <p:txBody>
          <a:bodyPr wrap="square">
            <a:spAutoFit/>
          </a:bodyPr>
          <a:lstStyle/>
          <a:p>
            <a:pPr lvl="0">
              <a:spcBef>
                <a:spcPct val="20000"/>
              </a:spcBef>
            </a:pPr>
            <a:r>
              <a:rPr lang="en-US" altLang="zh-CN" sz="2000" dirty="0">
                <a:solidFill>
                  <a:srgbClr val="0000FF"/>
                </a:solidFill>
              </a:rPr>
              <a:t> if ground state is </a:t>
            </a:r>
            <a:r>
              <a:rPr lang="en-US" altLang="zh-CN" sz="2000" i="1" dirty="0">
                <a:solidFill>
                  <a:srgbClr val="0000FF"/>
                </a:solidFill>
              </a:rPr>
              <a:t>S</a:t>
            </a:r>
            <a:r>
              <a:rPr lang="en-US" altLang="zh-CN" sz="2000" dirty="0">
                <a:solidFill>
                  <a:srgbClr val="0000FF"/>
                </a:solidFill>
              </a:rPr>
              <a:t> state </a:t>
            </a:r>
            <a:r>
              <a:rPr lang="en-US" altLang="zh-CN" sz="2000" dirty="0">
                <a:solidFill>
                  <a:srgbClr val="FF0033"/>
                </a:solidFill>
              </a:rPr>
              <a:t>(</a:t>
            </a:r>
            <a:r>
              <a:rPr lang="en-US" altLang="zh-CN" sz="2000" i="1" dirty="0">
                <a:solidFill>
                  <a:srgbClr val="FF0033"/>
                </a:solidFill>
              </a:rPr>
              <a:t>l</a:t>
            </a:r>
            <a:r>
              <a:rPr lang="en-US" altLang="zh-CN" sz="2000" dirty="0">
                <a:solidFill>
                  <a:srgbClr val="FF0033"/>
                </a:solidFill>
              </a:rPr>
              <a:t> = 0, no orbital magnetic moment)</a:t>
            </a:r>
            <a:r>
              <a:rPr lang="en-US" altLang="zh-CN" sz="2000" dirty="0">
                <a:solidFill>
                  <a:srgbClr val="0000FF"/>
                </a:solidFill>
              </a:rPr>
              <a:t>, the nuclear magnetic moment </a:t>
            </a:r>
          </a:p>
          <a:p>
            <a:pPr lvl="0" algn="ctr">
              <a:spcBef>
                <a:spcPct val="20000"/>
              </a:spcBef>
            </a:pPr>
            <a:r>
              <a:rPr lang="en-US" altLang="zh-CN" sz="2000" i="1" dirty="0">
                <a:solidFill>
                  <a:srgbClr val="0000FF"/>
                </a:solidFill>
              </a:rPr>
              <a:t></a:t>
            </a:r>
            <a:r>
              <a:rPr lang="en-US" altLang="zh-CN" sz="2000" dirty="0">
                <a:solidFill>
                  <a:srgbClr val="0000FF"/>
                </a:solidFill>
              </a:rPr>
              <a:t> = </a:t>
            </a:r>
            <a:r>
              <a:rPr lang="en-US" altLang="zh-CN" sz="2000" i="1" dirty="0">
                <a:solidFill>
                  <a:srgbClr val="0000FF"/>
                </a:solidFill>
              </a:rPr>
              <a:t></a:t>
            </a:r>
            <a:r>
              <a:rPr lang="en-US" altLang="zh-CN" sz="2000" i="1" baseline="-30000" dirty="0">
                <a:solidFill>
                  <a:srgbClr val="0000FF"/>
                </a:solidFill>
              </a:rPr>
              <a:t>p</a:t>
            </a:r>
            <a:r>
              <a:rPr lang="en-US" altLang="zh-CN" sz="2000" baseline="-30000" dirty="0">
                <a:solidFill>
                  <a:srgbClr val="0000FF"/>
                </a:solidFill>
              </a:rPr>
              <a:t> </a:t>
            </a:r>
            <a:r>
              <a:rPr lang="en-US" altLang="zh-CN" sz="2000" dirty="0">
                <a:solidFill>
                  <a:srgbClr val="0000FF"/>
                </a:solidFill>
              </a:rPr>
              <a:t>+ </a:t>
            </a:r>
            <a:r>
              <a:rPr lang="en-US" altLang="zh-CN" sz="2000" i="1" dirty="0">
                <a:solidFill>
                  <a:srgbClr val="0000FF"/>
                </a:solidFill>
              </a:rPr>
              <a:t></a:t>
            </a:r>
            <a:r>
              <a:rPr lang="en-US" altLang="zh-CN" sz="2000" i="1" baseline="-30000" dirty="0">
                <a:solidFill>
                  <a:srgbClr val="0000FF"/>
                </a:solidFill>
              </a:rPr>
              <a:t>n</a:t>
            </a:r>
            <a:r>
              <a:rPr lang="en-US" altLang="zh-CN" sz="2000" baseline="-30000" dirty="0">
                <a:solidFill>
                  <a:srgbClr val="0000FF"/>
                </a:solidFill>
              </a:rPr>
              <a:t> </a:t>
            </a:r>
            <a:r>
              <a:rPr lang="en-US" altLang="zh-CN" sz="2000" dirty="0">
                <a:solidFill>
                  <a:srgbClr val="0000FF"/>
                </a:solidFill>
              </a:rPr>
              <a:t>= 0.87981 </a:t>
            </a:r>
            <a:r>
              <a:rPr lang="en-US" altLang="zh-CN" sz="2000" i="1" dirty="0">
                <a:solidFill>
                  <a:srgbClr val="0000FF"/>
                </a:solidFill>
              </a:rPr>
              <a:t></a:t>
            </a:r>
            <a:r>
              <a:rPr lang="en-US" altLang="zh-CN" sz="2000" i="1" baseline="-30000" dirty="0">
                <a:solidFill>
                  <a:srgbClr val="0000FF"/>
                </a:solidFill>
              </a:rPr>
              <a:t>N</a:t>
            </a:r>
            <a:r>
              <a:rPr lang="en-US" altLang="zh-CN" sz="2000" baseline="-30000" dirty="0">
                <a:solidFill>
                  <a:srgbClr val="0000FF"/>
                </a:solidFill>
              </a:rPr>
              <a:t>  </a:t>
            </a:r>
          </a:p>
          <a:p>
            <a:pPr lvl="0">
              <a:spcBef>
                <a:spcPct val="20000"/>
              </a:spcBef>
            </a:pPr>
            <a:r>
              <a:rPr lang="en-US" altLang="zh-CN" sz="2000" baseline="-30000" dirty="0">
                <a:solidFill>
                  <a:srgbClr val="0000FF"/>
                </a:solidFill>
              </a:rPr>
              <a:t>                          </a:t>
            </a:r>
            <a:r>
              <a:rPr lang="en-US" altLang="zh-CN" sz="2000" dirty="0">
                <a:solidFill>
                  <a:srgbClr val="FF0033"/>
                </a:solidFill>
              </a:rPr>
              <a:t>(</a:t>
            </a:r>
            <a:r>
              <a:rPr lang="en-US" altLang="zh-CN" sz="2000" baseline="-30000" dirty="0">
                <a:solidFill>
                  <a:srgbClr val="FF0033"/>
                </a:solidFill>
              </a:rPr>
              <a:t> </a:t>
            </a:r>
            <a:r>
              <a:rPr lang="en-US" altLang="zh-CN" sz="2000" i="1" dirty="0">
                <a:solidFill>
                  <a:srgbClr val="FF0033"/>
                </a:solidFill>
              </a:rPr>
              <a:t></a:t>
            </a:r>
            <a:r>
              <a:rPr lang="en-US" altLang="zh-CN" sz="2000" i="1" baseline="-30000" dirty="0">
                <a:solidFill>
                  <a:srgbClr val="FF0033"/>
                </a:solidFill>
              </a:rPr>
              <a:t>p</a:t>
            </a:r>
            <a:r>
              <a:rPr lang="en-US" altLang="zh-CN" sz="2000" baseline="-30000" dirty="0">
                <a:solidFill>
                  <a:srgbClr val="FF0033"/>
                </a:solidFill>
              </a:rPr>
              <a:t> </a:t>
            </a:r>
            <a:r>
              <a:rPr lang="en-US" altLang="zh-CN" sz="2000" dirty="0">
                <a:solidFill>
                  <a:srgbClr val="FF0033"/>
                </a:solidFill>
              </a:rPr>
              <a:t>=  2.79 285 </a:t>
            </a:r>
            <a:r>
              <a:rPr lang="en-US" altLang="zh-CN" sz="2000" i="1" dirty="0">
                <a:solidFill>
                  <a:srgbClr val="FF0033"/>
                </a:solidFill>
              </a:rPr>
              <a:t></a:t>
            </a:r>
            <a:r>
              <a:rPr lang="en-US" altLang="zh-CN" sz="2000" i="1" baseline="-30000" dirty="0">
                <a:solidFill>
                  <a:srgbClr val="FF0033"/>
                </a:solidFill>
              </a:rPr>
              <a:t>N</a:t>
            </a:r>
            <a:r>
              <a:rPr lang="en-US" altLang="zh-CN" sz="2000" dirty="0">
                <a:solidFill>
                  <a:srgbClr val="FF0033"/>
                </a:solidFill>
              </a:rPr>
              <a:t> ; </a:t>
            </a:r>
            <a:r>
              <a:rPr lang="en-US" altLang="zh-CN" sz="2000" i="1" dirty="0">
                <a:solidFill>
                  <a:srgbClr val="FF0033"/>
                </a:solidFill>
              </a:rPr>
              <a:t></a:t>
            </a:r>
            <a:r>
              <a:rPr lang="en-US" altLang="zh-CN" sz="2000" i="1" baseline="-30000" dirty="0">
                <a:solidFill>
                  <a:srgbClr val="FF0033"/>
                </a:solidFill>
              </a:rPr>
              <a:t>n</a:t>
            </a:r>
            <a:r>
              <a:rPr lang="en-US" altLang="zh-CN" sz="2000" baseline="-30000" dirty="0">
                <a:solidFill>
                  <a:srgbClr val="FF0033"/>
                </a:solidFill>
              </a:rPr>
              <a:t> </a:t>
            </a:r>
            <a:r>
              <a:rPr lang="en-US" altLang="zh-CN" sz="2000" dirty="0">
                <a:solidFill>
                  <a:srgbClr val="FF0033"/>
                </a:solidFill>
              </a:rPr>
              <a:t>= -1.91 304 </a:t>
            </a:r>
            <a:r>
              <a:rPr lang="en-US" altLang="zh-CN" sz="2000" i="1" dirty="0">
                <a:solidFill>
                  <a:srgbClr val="FF0033"/>
                </a:solidFill>
              </a:rPr>
              <a:t></a:t>
            </a:r>
            <a:r>
              <a:rPr lang="en-US" altLang="zh-CN" sz="2000" i="1" baseline="-30000" dirty="0">
                <a:solidFill>
                  <a:srgbClr val="FF0033"/>
                </a:solidFill>
              </a:rPr>
              <a:t>N </a:t>
            </a:r>
            <a:r>
              <a:rPr lang="en-US" altLang="zh-CN" sz="2000" dirty="0">
                <a:solidFill>
                  <a:srgbClr val="FF0033"/>
                </a:solidFill>
              </a:rPr>
              <a:t>)</a:t>
            </a:r>
            <a:endParaRPr lang="en-US" dirty="0"/>
          </a:p>
        </p:txBody>
      </p:sp>
      <p:sp>
        <p:nvSpPr>
          <p:cNvPr id="7" name="Text Box 4"/>
          <p:cNvSpPr txBox="1">
            <a:spLocks noChangeArrowheads="1"/>
          </p:cNvSpPr>
          <p:nvPr/>
        </p:nvSpPr>
        <p:spPr bwMode="auto">
          <a:xfrm>
            <a:off x="548813" y="3733000"/>
            <a:ext cx="79248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lang="en-US" altLang="zh-CN" sz="2000" dirty="0"/>
              <a:t>So the nuclear magnetic moment in ground state</a:t>
            </a:r>
            <a:r>
              <a:rPr lang="en-US" altLang="zh-CN" sz="2000" dirty="0">
                <a:solidFill>
                  <a:srgbClr val="003366"/>
                </a:solidFill>
              </a:rPr>
              <a:t> </a:t>
            </a:r>
            <a:r>
              <a:rPr lang="en-US" altLang="zh-CN" sz="2000" dirty="0">
                <a:solidFill>
                  <a:schemeClr val="hlink"/>
                </a:solidFill>
              </a:rPr>
              <a:t>comes mainly from the spin magnetic moment</a:t>
            </a:r>
            <a:r>
              <a:rPr lang="en-US" altLang="zh-CN" sz="2000" dirty="0">
                <a:solidFill>
                  <a:srgbClr val="003366"/>
                </a:solidFill>
              </a:rPr>
              <a:t>.</a:t>
            </a:r>
            <a:endParaRPr lang="en-US" altLang="zh-CN" sz="2000" dirty="0"/>
          </a:p>
        </p:txBody>
      </p:sp>
      <p:sp>
        <p:nvSpPr>
          <p:cNvPr id="8" name="Text Box 5"/>
          <p:cNvSpPr txBox="1">
            <a:spLocks noChangeArrowheads="1"/>
          </p:cNvSpPr>
          <p:nvPr/>
        </p:nvSpPr>
        <p:spPr bwMode="auto">
          <a:xfrm>
            <a:off x="701213" y="4647400"/>
            <a:ext cx="3810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dirty="0">
                <a:solidFill>
                  <a:srgbClr val="FF0000"/>
                </a:solidFill>
              </a:rPr>
              <a:t>How about the difference?</a:t>
            </a:r>
          </a:p>
        </p:txBody>
      </p:sp>
      <p:sp>
        <p:nvSpPr>
          <p:cNvPr id="9" name="Text Box 6"/>
          <p:cNvSpPr txBox="1">
            <a:spLocks noChangeArrowheads="1"/>
          </p:cNvSpPr>
          <p:nvPr/>
        </p:nvSpPr>
        <p:spPr bwMode="auto">
          <a:xfrm>
            <a:off x="1158413" y="3123400"/>
            <a:ext cx="5715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20000"/>
              </a:spcBef>
            </a:pPr>
            <a:r>
              <a:rPr lang="en-US" altLang="zh-CN" sz="2000" dirty="0">
                <a:solidFill>
                  <a:srgbClr val="FF0000"/>
                </a:solidFill>
              </a:rPr>
              <a:t>the experimental result </a:t>
            </a:r>
            <a:r>
              <a:rPr lang="en-US" altLang="zh-CN" sz="2000" i="1" dirty="0">
                <a:solidFill>
                  <a:srgbClr val="FF0000"/>
                </a:solidFill>
                <a:sym typeface="Symbol" panose="05050102010706020507" pitchFamily="18" charset="2"/>
              </a:rPr>
              <a:t></a:t>
            </a:r>
            <a:r>
              <a:rPr lang="en-US" altLang="zh-CN" sz="2000" dirty="0">
                <a:solidFill>
                  <a:srgbClr val="FF0000"/>
                </a:solidFill>
              </a:rPr>
              <a:t>  = 0.857483 </a:t>
            </a:r>
            <a:r>
              <a:rPr lang="en-US" altLang="zh-CN" sz="2000" i="1" dirty="0">
                <a:solidFill>
                  <a:srgbClr val="FF0000"/>
                </a:solidFill>
                <a:sym typeface="Symbol" panose="05050102010706020507" pitchFamily="18" charset="2"/>
              </a:rPr>
              <a:t></a:t>
            </a:r>
            <a:r>
              <a:rPr lang="en-US" altLang="zh-CN" sz="2000" i="1" baseline="-30000" dirty="0">
                <a:solidFill>
                  <a:srgbClr val="FF0000"/>
                </a:solidFill>
              </a:rPr>
              <a:t>N</a:t>
            </a:r>
            <a:endParaRPr lang="en-US" altLang="zh-CN" sz="2000" dirty="0"/>
          </a:p>
        </p:txBody>
      </p:sp>
      <p:sp>
        <p:nvSpPr>
          <p:cNvPr id="10" name="Text Box 7"/>
          <p:cNvSpPr txBox="1">
            <a:spLocks noChangeArrowheads="1"/>
          </p:cNvSpPr>
          <p:nvPr/>
        </p:nvSpPr>
        <p:spPr bwMode="auto">
          <a:xfrm>
            <a:off x="3520613" y="5485600"/>
            <a:ext cx="4724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altLang="zh-CN" sz="2800" dirty="0">
                <a:solidFill>
                  <a:srgbClr val="FF0000"/>
                </a:solidFill>
                <a:sym typeface="Wingdings" panose="05000000000000000000" pitchFamily="2" charset="2"/>
              </a:rPr>
              <a:t></a:t>
            </a:r>
            <a:r>
              <a:rPr lang="en-US" altLang="zh-CN" sz="2800" dirty="0">
                <a:solidFill>
                  <a:srgbClr val="FF0000"/>
                </a:solidFill>
              </a:rPr>
              <a:t> </a:t>
            </a:r>
            <a:r>
              <a:rPr lang="en-US" altLang="zh-CN" sz="2000" dirty="0">
                <a:solidFill>
                  <a:srgbClr val="FF0000"/>
                </a:solidFill>
              </a:rPr>
              <a:t>Electric quadrupole moment</a:t>
            </a:r>
            <a:br>
              <a:rPr lang="en-US" altLang="zh-CN" sz="2000" dirty="0">
                <a:solidFill>
                  <a:srgbClr val="FF0000"/>
                </a:solidFill>
              </a:rPr>
            </a:br>
            <a:r>
              <a:rPr lang="zh-CN" altLang="en-US" sz="2000" dirty="0">
                <a:solidFill>
                  <a:srgbClr val="0000FF"/>
                </a:solidFill>
                <a:latin typeface="+mn-ea"/>
                <a:ea typeface="+mn-ea"/>
              </a:rPr>
              <a:t>电四极矩</a:t>
            </a:r>
            <a:endParaRPr lang="en-US" altLang="zh-CN" sz="2000" dirty="0">
              <a:solidFill>
                <a:srgbClr val="0000FF"/>
              </a:solidFill>
              <a:latin typeface="+mn-ea"/>
              <a:ea typeface="+mn-ea"/>
            </a:endParaRPr>
          </a:p>
        </p:txBody>
      </p:sp>
      <p:sp>
        <p:nvSpPr>
          <p:cNvPr id="11" name="Text Box 8"/>
          <p:cNvSpPr txBox="1">
            <a:spLocks noChangeArrowheads="1"/>
          </p:cNvSpPr>
          <p:nvPr/>
        </p:nvSpPr>
        <p:spPr bwMode="auto">
          <a:xfrm>
            <a:off x="1006013" y="4952200"/>
            <a:ext cx="71628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000" dirty="0">
                <a:solidFill>
                  <a:srgbClr val="0000FF"/>
                </a:solidFill>
              </a:rPr>
              <a:t>Results not just from spin, but also from orbital motion.</a:t>
            </a:r>
            <a:br>
              <a:rPr lang="en-US" altLang="zh-CN" sz="2000" dirty="0">
                <a:solidFill>
                  <a:srgbClr val="0000FF"/>
                </a:solidFill>
              </a:rPr>
            </a:br>
            <a:r>
              <a:rPr lang="zh-CN" altLang="en-US" sz="2000" dirty="0">
                <a:solidFill>
                  <a:srgbClr val="0000FF"/>
                </a:solidFill>
                <a:latin typeface="+mn-ea"/>
                <a:ea typeface="+mn-ea"/>
              </a:rPr>
              <a:t>（不仅仅只有</a:t>
            </a:r>
            <a:r>
              <a:rPr lang="en-US" altLang="zh-CN" sz="2000" dirty="0">
                <a:solidFill>
                  <a:srgbClr val="0000FF"/>
                </a:solidFill>
                <a:latin typeface="+mn-ea"/>
                <a:ea typeface="+mn-ea"/>
              </a:rPr>
              <a:t>S</a:t>
            </a:r>
            <a:r>
              <a:rPr lang="zh-CN" altLang="en-US" sz="2000" dirty="0">
                <a:solidFill>
                  <a:srgbClr val="0000FF"/>
                </a:solidFill>
                <a:latin typeface="+mn-ea"/>
                <a:ea typeface="+mn-ea"/>
              </a:rPr>
              <a:t>态，还有</a:t>
            </a:r>
            <a:r>
              <a:rPr lang="en-US" altLang="zh-CN" sz="2000" dirty="0">
                <a:solidFill>
                  <a:srgbClr val="0000FF"/>
                </a:solidFill>
                <a:latin typeface="+mn-ea"/>
                <a:ea typeface="+mn-ea"/>
              </a:rPr>
              <a:t>4%</a:t>
            </a:r>
            <a:r>
              <a:rPr lang="zh-CN" altLang="en-US" sz="2000" dirty="0">
                <a:solidFill>
                  <a:srgbClr val="0000FF"/>
                </a:solidFill>
                <a:latin typeface="+mn-ea"/>
                <a:ea typeface="+mn-ea"/>
              </a:rPr>
              <a:t>的</a:t>
            </a:r>
            <a:r>
              <a:rPr lang="en-US" altLang="zh-CN" sz="2000" dirty="0">
                <a:solidFill>
                  <a:srgbClr val="0000FF"/>
                </a:solidFill>
                <a:latin typeface="+mn-ea"/>
                <a:ea typeface="+mn-ea"/>
              </a:rPr>
              <a:t>D</a:t>
            </a:r>
            <a:r>
              <a:rPr lang="zh-CN" altLang="en-US" sz="2000" dirty="0">
                <a:solidFill>
                  <a:srgbClr val="0000FF"/>
                </a:solidFill>
                <a:latin typeface="+mn-ea"/>
                <a:ea typeface="+mn-ea"/>
              </a:rPr>
              <a:t>态</a:t>
            </a:r>
            <a:r>
              <a:rPr lang="en-US" altLang="zh-CN" sz="2000" dirty="0">
                <a:solidFill>
                  <a:srgbClr val="0000FF"/>
                </a:solidFill>
                <a:latin typeface="+mn-ea"/>
                <a:ea typeface="+mn-ea"/>
              </a:rPr>
              <a:t>)</a:t>
            </a:r>
          </a:p>
        </p:txBody>
      </p:sp>
    </p:spTree>
    <p:extLst>
      <p:ext uri="{BB962C8B-B14F-4D97-AF65-F5344CB8AC3E}">
        <p14:creationId xmlns:p14="http://schemas.microsoft.com/office/powerpoint/2010/main" val="98482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4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22" presetClass="entr" presetSubtype="8" fill="hold" grpId="0" nodeType="afterEffect">
                                  <p:stCondLst>
                                    <p:cond delay="500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6000"/>
                            </p:stCondLst>
                            <p:childTnLst>
                              <p:par>
                                <p:cTn id="31" presetID="22" presetClass="entr" presetSubtype="8" fill="hold" grpId="0" nodeType="afterEffect">
                                  <p:stCondLst>
                                    <p:cond delay="400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原子核的电四极矩</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47</a:t>
            </a:fld>
            <a:endParaRPr lang="en-US" altLang="zh-CN" dirty="0"/>
          </a:p>
        </p:txBody>
      </p:sp>
      <p:sp>
        <p:nvSpPr>
          <p:cNvPr id="5" name="Rectangle 7"/>
          <p:cNvSpPr>
            <a:spLocks noChangeArrowheads="1"/>
          </p:cNvSpPr>
          <p:nvPr/>
        </p:nvSpPr>
        <p:spPr bwMode="auto">
          <a:xfrm>
            <a:off x="24384" y="1148284"/>
            <a:ext cx="58674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10000"/>
              </a:lnSpc>
            </a:pP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从电磁理论知，当带电体的</a:t>
            </a:r>
            <a:r>
              <a:rPr lang="zh-CN" altLang="en-US" sz="24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电荷分布呈</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球形对称时</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在体外距球心</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处的电势为</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6" name="Object 8"/>
          <p:cNvGraphicFramePr>
            <a:graphicFrameLocks noChangeAspect="1"/>
          </p:cNvGraphicFramePr>
          <p:nvPr>
            <p:extLst>
              <p:ext uri="{D42A27DB-BD31-4B8C-83A1-F6EECF244321}">
                <p14:modId xmlns:p14="http://schemas.microsoft.com/office/powerpoint/2010/main" val="1884694747"/>
              </p:ext>
            </p:extLst>
          </p:nvPr>
        </p:nvGraphicFramePr>
        <p:xfrm>
          <a:off x="5973508" y="1188592"/>
          <a:ext cx="2506663" cy="852488"/>
        </p:xfrm>
        <a:graphic>
          <a:graphicData uri="http://schemas.openxmlformats.org/presentationml/2006/ole">
            <mc:AlternateContent xmlns:mc="http://schemas.openxmlformats.org/markup-compatibility/2006">
              <mc:Choice xmlns:v="urn:schemas-microsoft-com:vml" Requires="v">
                <p:oleObj name="公式" r:id="rId2" imgW="1193760" imgH="406080" progId="Equation.3">
                  <p:embed/>
                </p:oleObj>
              </mc:Choice>
              <mc:Fallback>
                <p:oleObj name="公式" r:id="rId2" imgW="1193760" imgH="4060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508" y="1188592"/>
                        <a:ext cx="2506663"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9"/>
          <p:cNvSpPr>
            <a:spLocks noChangeShapeType="1"/>
          </p:cNvSpPr>
          <p:nvPr/>
        </p:nvSpPr>
        <p:spPr bwMode="auto">
          <a:xfrm>
            <a:off x="701675" y="2300288"/>
            <a:ext cx="33369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Oval 10"/>
          <p:cNvSpPr>
            <a:spLocks noChangeArrowheads="1"/>
          </p:cNvSpPr>
          <p:nvPr/>
        </p:nvSpPr>
        <p:spPr bwMode="auto">
          <a:xfrm>
            <a:off x="1676400" y="2224088"/>
            <a:ext cx="152400" cy="152400"/>
          </a:xfrm>
          <a:prstGeom prst="ellipse">
            <a:avLst/>
          </a:prstGeom>
          <a:solidFill>
            <a:srgbClr val="66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Oval 11"/>
          <p:cNvSpPr>
            <a:spLocks noChangeArrowheads="1"/>
          </p:cNvSpPr>
          <p:nvPr/>
        </p:nvSpPr>
        <p:spPr bwMode="auto">
          <a:xfrm>
            <a:off x="701675" y="2224088"/>
            <a:ext cx="152400" cy="152400"/>
          </a:xfrm>
          <a:prstGeom prst="ellipse">
            <a:avLst/>
          </a:prstGeom>
          <a:solidFill>
            <a:srgbClr val="FF0000"/>
          </a:solidFill>
          <a:ln w="952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Oval 12"/>
          <p:cNvSpPr>
            <a:spLocks noChangeArrowheads="1"/>
          </p:cNvSpPr>
          <p:nvPr/>
        </p:nvSpPr>
        <p:spPr bwMode="auto">
          <a:xfrm>
            <a:off x="2743200" y="2224088"/>
            <a:ext cx="152400" cy="152400"/>
          </a:xfrm>
          <a:prstGeom prst="ellipse">
            <a:avLst/>
          </a:prstGeom>
          <a:solidFill>
            <a:srgbClr val="FF0000"/>
          </a:solidFill>
          <a:ln w="952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13"/>
          <p:cNvSpPr txBox="1">
            <a:spLocks noChangeArrowheads="1"/>
          </p:cNvSpPr>
          <p:nvPr/>
        </p:nvSpPr>
        <p:spPr bwMode="auto">
          <a:xfrm>
            <a:off x="609600" y="2398713"/>
            <a:ext cx="3733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en-US" altLang="zh-CN" sz="1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-e           +2e              -e               </a:t>
            </a:r>
            <a:r>
              <a:rPr lang="en-US" altLang="zh-CN" sz="18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12" name="Text Box 14"/>
          <p:cNvSpPr txBox="1">
            <a:spLocks noChangeArrowheads="1"/>
          </p:cNvSpPr>
          <p:nvPr/>
        </p:nvSpPr>
        <p:spPr bwMode="auto">
          <a:xfrm>
            <a:off x="1295400" y="2730455"/>
            <a:ext cx="2209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电四极矩的例子</a:t>
            </a:r>
          </a:p>
        </p:txBody>
      </p:sp>
      <p:sp>
        <p:nvSpPr>
          <p:cNvPr id="13" name="Rectangle 15"/>
          <p:cNvSpPr>
            <a:spLocks noChangeArrowheads="1"/>
          </p:cNvSpPr>
          <p:nvPr/>
        </p:nvSpPr>
        <p:spPr bwMode="auto">
          <a:xfrm>
            <a:off x="4343400" y="2101850"/>
            <a:ext cx="44958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110000"/>
              </a:lnSpc>
            </a:pP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如图示的电四极矩</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总电荷和电偶极矩均为</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只需考虑电四极矩即可</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一般情况下电四极矩在</a:t>
            </a:r>
            <a:r>
              <a:rPr lang="en-US" altLang="zh-CN" sz="20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处产生的电势为：</a:t>
            </a:r>
          </a:p>
        </p:txBody>
      </p:sp>
      <p:graphicFrame>
        <p:nvGraphicFramePr>
          <p:cNvPr id="14" name="Object 16"/>
          <p:cNvGraphicFramePr>
            <a:graphicFrameLocks noChangeAspect="1"/>
          </p:cNvGraphicFramePr>
          <p:nvPr/>
        </p:nvGraphicFramePr>
        <p:xfrm>
          <a:off x="4953000" y="3163888"/>
          <a:ext cx="3521075" cy="842962"/>
        </p:xfrm>
        <a:graphic>
          <a:graphicData uri="http://schemas.openxmlformats.org/presentationml/2006/ole">
            <mc:AlternateContent xmlns:mc="http://schemas.openxmlformats.org/markup-compatibility/2006">
              <mc:Choice xmlns:v="urn:schemas-microsoft-com:vml" Requires="v">
                <p:oleObj name="公式" r:id="rId4" imgW="1688760" imgH="406080" progId="Equation.3">
                  <p:embed/>
                </p:oleObj>
              </mc:Choice>
              <mc:Fallback>
                <p:oleObj name="公式" r:id="rId4" imgW="16887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163888"/>
                        <a:ext cx="352107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7"/>
          <p:cNvSpPr>
            <a:spLocks noChangeArrowheads="1"/>
          </p:cNvSpPr>
          <p:nvPr/>
        </p:nvSpPr>
        <p:spPr bwMode="auto">
          <a:xfrm>
            <a:off x="123829" y="3187698"/>
            <a:ext cx="3952875"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非球形对称分布带电体产生的电势一般表示为</a:t>
            </a:r>
          </a:p>
        </p:txBody>
      </p:sp>
      <p:sp>
        <p:nvSpPr>
          <p:cNvPr id="16" name="AutoShape 18"/>
          <p:cNvSpPr>
            <a:spLocks noChangeArrowheads="1"/>
          </p:cNvSpPr>
          <p:nvPr/>
        </p:nvSpPr>
        <p:spPr bwMode="auto">
          <a:xfrm flipV="1">
            <a:off x="2895600" y="3707238"/>
            <a:ext cx="681038" cy="379509"/>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17" name="Object 19"/>
          <p:cNvGraphicFramePr>
            <a:graphicFrameLocks noChangeAspect="1"/>
          </p:cNvGraphicFramePr>
          <p:nvPr>
            <p:extLst>
              <p:ext uri="{D42A27DB-BD31-4B8C-83A1-F6EECF244321}">
                <p14:modId xmlns:p14="http://schemas.microsoft.com/office/powerpoint/2010/main" val="601179668"/>
              </p:ext>
            </p:extLst>
          </p:nvPr>
        </p:nvGraphicFramePr>
        <p:xfrm>
          <a:off x="1108456" y="4208344"/>
          <a:ext cx="6959602" cy="806263"/>
        </p:xfrm>
        <a:graphic>
          <a:graphicData uri="http://schemas.openxmlformats.org/presentationml/2006/ole">
            <mc:AlternateContent xmlns:mc="http://schemas.openxmlformats.org/markup-compatibility/2006">
              <mc:Choice xmlns:v="urn:schemas-microsoft-com:vml" Requires="v">
                <p:oleObj name="公式" r:id="rId6" imgW="3441600" imgH="406080" progId="Equation.3">
                  <p:embed/>
                </p:oleObj>
              </mc:Choice>
              <mc:Fallback>
                <p:oleObj name="公式" r:id="rId6" imgW="34416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8456" y="4208344"/>
                        <a:ext cx="6959602" cy="806263"/>
                      </a:xfrm>
                      <a:prstGeom prst="rect">
                        <a:avLst/>
                      </a:prstGeom>
                      <a:solidFill>
                        <a:srgbClr val="660033"/>
                      </a:solidFill>
                      <a:ln>
                        <a:noFill/>
                      </a:ln>
                      <a:effectLst/>
                    </p:spPr>
                  </p:pic>
                </p:oleObj>
              </mc:Fallback>
            </mc:AlternateContent>
          </a:graphicData>
        </a:graphic>
      </p:graphicFrame>
      <p:grpSp>
        <p:nvGrpSpPr>
          <p:cNvPr id="18" name="Group 20"/>
          <p:cNvGrpSpPr>
            <a:grpSpLocks/>
          </p:cNvGrpSpPr>
          <p:nvPr/>
        </p:nvGrpSpPr>
        <p:grpSpPr bwMode="auto">
          <a:xfrm>
            <a:off x="1828800" y="5257800"/>
            <a:ext cx="1600200" cy="990600"/>
            <a:chOff x="1008" y="3456"/>
            <a:chExt cx="1008" cy="624"/>
          </a:xfrm>
        </p:grpSpPr>
        <p:sp>
          <p:nvSpPr>
            <p:cNvPr id="19" name="AutoShape 21"/>
            <p:cNvSpPr>
              <a:spLocks/>
            </p:cNvSpPr>
            <p:nvPr/>
          </p:nvSpPr>
          <p:spPr bwMode="auto">
            <a:xfrm>
              <a:off x="1008" y="3456"/>
              <a:ext cx="1008" cy="384"/>
            </a:xfrm>
            <a:prstGeom prst="borderCallout1">
              <a:avLst>
                <a:gd name="adj1" fmla="val 18750"/>
                <a:gd name="adj2" fmla="val -4764"/>
                <a:gd name="adj3" fmla="val -37500"/>
                <a:gd name="adj4" fmla="val -1478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base"/>
              <a:r>
                <a:rPr lang="zh-CN" altLang="en-US" sz="18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单电荷</a:t>
              </a:r>
            </a:p>
            <a:p>
              <a:pPr algn="l" fontAlgn="base"/>
              <a:r>
                <a:rPr lang="zh-CN" altLang="en-US" sz="18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的电势</a:t>
              </a:r>
            </a:p>
          </p:txBody>
        </p:sp>
        <p:sp>
          <p:nvSpPr>
            <p:cNvPr id="20" name="Oval 22"/>
            <p:cNvSpPr>
              <a:spLocks noChangeArrowheads="1"/>
            </p:cNvSpPr>
            <p:nvPr/>
          </p:nvSpPr>
          <p:spPr bwMode="auto">
            <a:xfrm>
              <a:off x="1440" y="3888"/>
              <a:ext cx="192" cy="192"/>
            </a:xfrm>
            <a:prstGeom prst="ellipse">
              <a:avLst/>
            </a:prstGeom>
            <a:solidFill>
              <a:schemeClr val="accent2"/>
            </a:solidFill>
            <a:ln w="9525">
              <a:solidFill>
                <a:schemeClr val="tx1"/>
              </a:solidFill>
              <a:round/>
              <a:headEnd/>
              <a:tailEnd/>
            </a:ln>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1" name="Object 23"/>
            <p:cNvGraphicFramePr>
              <a:graphicFrameLocks noChangeAspect="1"/>
            </p:cNvGraphicFramePr>
            <p:nvPr/>
          </p:nvGraphicFramePr>
          <p:xfrm>
            <a:off x="1584" y="3552"/>
            <a:ext cx="392" cy="256"/>
          </p:xfrm>
          <a:graphic>
            <a:graphicData uri="http://schemas.openxmlformats.org/presentationml/2006/ole">
              <mc:AlternateContent xmlns:mc="http://schemas.openxmlformats.org/markup-compatibility/2006">
                <mc:Choice xmlns:v="urn:schemas-microsoft-com:vml" Requires="v">
                  <p:oleObj name="公式" r:id="rId8" imgW="622080" imgH="406080" progId="Equation.3">
                    <p:embed/>
                  </p:oleObj>
                </mc:Choice>
                <mc:Fallback>
                  <p:oleObj name="公式" r:id="rId8" imgW="622080" imgH="4060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3552"/>
                          <a:ext cx="39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Group 32"/>
          <p:cNvGrpSpPr>
            <a:grpSpLocks/>
          </p:cNvGrpSpPr>
          <p:nvPr/>
        </p:nvGrpSpPr>
        <p:grpSpPr bwMode="auto">
          <a:xfrm>
            <a:off x="6477002" y="5257802"/>
            <a:ext cx="1785938" cy="1150938"/>
            <a:chOff x="4080" y="3408"/>
            <a:chExt cx="1125" cy="725"/>
          </a:xfrm>
        </p:grpSpPr>
        <p:sp>
          <p:nvSpPr>
            <p:cNvPr id="23" name="AutoShape 33"/>
            <p:cNvSpPr>
              <a:spLocks/>
            </p:cNvSpPr>
            <p:nvPr/>
          </p:nvSpPr>
          <p:spPr bwMode="auto">
            <a:xfrm>
              <a:off x="4080" y="3408"/>
              <a:ext cx="1104" cy="384"/>
            </a:xfrm>
            <a:prstGeom prst="borderCallout1">
              <a:avLst>
                <a:gd name="adj1" fmla="val 18750"/>
                <a:gd name="adj2" fmla="val -4347"/>
                <a:gd name="adj3" fmla="val -45833"/>
                <a:gd name="adj4" fmla="val -1422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base"/>
              <a:r>
                <a:rPr lang="zh-CN" altLang="en-US" sz="18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电四极矩</a:t>
              </a:r>
            </a:p>
            <a:p>
              <a:pPr algn="l" fontAlgn="base"/>
              <a:r>
                <a:rPr lang="zh-CN" altLang="en-US" sz="18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的电势</a:t>
              </a:r>
            </a:p>
          </p:txBody>
        </p:sp>
        <p:sp>
          <p:nvSpPr>
            <p:cNvPr id="24" name="Oval 34"/>
            <p:cNvSpPr>
              <a:spLocks noChangeArrowheads="1"/>
            </p:cNvSpPr>
            <p:nvPr/>
          </p:nvSpPr>
          <p:spPr bwMode="auto">
            <a:xfrm>
              <a:off x="4176" y="3888"/>
              <a:ext cx="144" cy="144"/>
            </a:xfrm>
            <a:prstGeom prst="ellipse">
              <a:avLst/>
            </a:prstGeom>
            <a:solidFill>
              <a:srgbClr val="00FFFF"/>
            </a:solidFill>
            <a:ln w="9525">
              <a:solidFill>
                <a:schemeClr val="tx1"/>
              </a:solidFill>
              <a:round/>
              <a:headEnd/>
              <a:tailEnd/>
            </a:ln>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 name="Oval 35"/>
            <p:cNvSpPr>
              <a:spLocks noChangeArrowheads="1"/>
            </p:cNvSpPr>
            <p:nvPr/>
          </p:nvSpPr>
          <p:spPr bwMode="auto">
            <a:xfrm>
              <a:off x="4512" y="3821"/>
              <a:ext cx="240" cy="240"/>
            </a:xfrm>
            <a:prstGeom prst="ellipse">
              <a:avLst/>
            </a:prstGeom>
            <a:solidFill>
              <a:srgbClr val="00FFFF"/>
            </a:solidFill>
            <a:ln w="9525">
              <a:solidFill>
                <a:schemeClr val="tx1"/>
              </a:solidFill>
              <a:round/>
              <a:headEnd/>
              <a:tailEnd/>
            </a:ln>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 name="Oval 36"/>
            <p:cNvSpPr>
              <a:spLocks noChangeArrowheads="1"/>
            </p:cNvSpPr>
            <p:nvPr/>
          </p:nvSpPr>
          <p:spPr bwMode="auto">
            <a:xfrm>
              <a:off x="4944" y="3888"/>
              <a:ext cx="144" cy="144"/>
            </a:xfrm>
            <a:prstGeom prst="ellipse">
              <a:avLst/>
            </a:prstGeom>
            <a:solidFill>
              <a:srgbClr val="00FFFF"/>
            </a:solidFill>
            <a:ln w="9525">
              <a:solidFill>
                <a:schemeClr val="tx1"/>
              </a:solidFill>
              <a:round/>
              <a:headEnd/>
              <a:tailEnd/>
            </a:ln>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 name="Line 37"/>
            <p:cNvSpPr>
              <a:spLocks noChangeShapeType="1"/>
            </p:cNvSpPr>
            <p:nvPr/>
          </p:nvSpPr>
          <p:spPr bwMode="auto">
            <a:xfrm>
              <a:off x="4320" y="3936"/>
              <a:ext cx="192"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8" name="Line 38"/>
            <p:cNvSpPr>
              <a:spLocks noChangeShapeType="1"/>
            </p:cNvSpPr>
            <p:nvPr/>
          </p:nvSpPr>
          <p:spPr bwMode="auto">
            <a:xfrm>
              <a:off x="4752" y="3936"/>
              <a:ext cx="192" cy="0"/>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 name="Text Box 39"/>
            <p:cNvSpPr txBox="1">
              <a:spLocks noChangeArrowheads="1"/>
            </p:cNvSpPr>
            <p:nvPr/>
          </p:nvSpPr>
          <p:spPr bwMode="auto">
            <a:xfrm>
              <a:off x="4503" y="3765"/>
              <a:ext cx="288"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fontAlgn="base">
                <a:spcBef>
                  <a:spcPct val="50000"/>
                </a:spcBef>
              </a:pPr>
              <a:r>
                <a:rPr kumimoji="1"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 name="Text Box 40"/>
            <p:cNvSpPr txBox="1">
              <a:spLocks noChangeArrowheads="1"/>
            </p:cNvSpPr>
            <p:nvPr/>
          </p:nvSpPr>
          <p:spPr bwMode="auto">
            <a:xfrm>
              <a:off x="4158" y="3765"/>
              <a:ext cx="192"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fontAlgn="base">
                <a:spcBef>
                  <a:spcPct val="50000"/>
                </a:spcBef>
              </a:pPr>
              <a:r>
                <a:rPr kumimoji="1"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1" name="Text Box 41"/>
            <p:cNvSpPr txBox="1">
              <a:spLocks noChangeArrowheads="1"/>
            </p:cNvSpPr>
            <p:nvPr/>
          </p:nvSpPr>
          <p:spPr bwMode="auto">
            <a:xfrm>
              <a:off x="4917" y="3765"/>
              <a:ext cx="288"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fontAlgn="base">
                <a:spcBef>
                  <a:spcPct val="50000"/>
                </a:spcBef>
              </a:pPr>
              <a:r>
                <a:rPr kumimoji="1"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32" name="Object 42"/>
            <p:cNvGraphicFramePr>
              <a:graphicFrameLocks noChangeAspect="1"/>
            </p:cNvGraphicFramePr>
            <p:nvPr/>
          </p:nvGraphicFramePr>
          <p:xfrm>
            <a:off x="4720" y="3480"/>
            <a:ext cx="416" cy="264"/>
          </p:xfrm>
          <a:graphic>
            <a:graphicData uri="http://schemas.openxmlformats.org/presentationml/2006/ole">
              <mc:AlternateContent xmlns:mc="http://schemas.openxmlformats.org/markup-compatibility/2006">
                <mc:Choice xmlns:v="urn:schemas-microsoft-com:vml" Requires="v">
                  <p:oleObj name="公式" r:id="rId10" imgW="660240" imgH="419040" progId="Equation.3">
                    <p:embed/>
                  </p:oleObj>
                </mc:Choice>
                <mc:Fallback>
                  <p:oleObj name="公式" r:id="rId10" imgW="66024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0" y="3480"/>
                          <a:ext cx="41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 name="Group 24"/>
          <p:cNvGrpSpPr>
            <a:grpSpLocks/>
          </p:cNvGrpSpPr>
          <p:nvPr/>
        </p:nvGrpSpPr>
        <p:grpSpPr bwMode="auto">
          <a:xfrm>
            <a:off x="4114800" y="5257800"/>
            <a:ext cx="1752600" cy="1136650"/>
            <a:chOff x="2448" y="3456"/>
            <a:chExt cx="1104" cy="716"/>
          </a:xfrm>
        </p:grpSpPr>
        <p:sp>
          <p:nvSpPr>
            <p:cNvPr id="39" name="AutoShape 25"/>
            <p:cNvSpPr>
              <a:spLocks/>
            </p:cNvSpPr>
            <p:nvPr/>
          </p:nvSpPr>
          <p:spPr bwMode="auto">
            <a:xfrm>
              <a:off x="2448" y="3456"/>
              <a:ext cx="1104" cy="384"/>
            </a:xfrm>
            <a:prstGeom prst="borderCallout1">
              <a:avLst>
                <a:gd name="adj1" fmla="val 18750"/>
                <a:gd name="adj2" fmla="val -4347"/>
                <a:gd name="adj3" fmla="val -45833"/>
                <a:gd name="adj4" fmla="val -13495"/>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base"/>
              <a:r>
                <a:rPr lang="zh-CN" altLang="en-US" sz="1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电偶极子</a:t>
              </a:r>
            </a:p>
            <a:p>
              <a:pPr algn="l" fontAlgn="base"/>
              <a:r>
                <a:rPr lang="zh-CN" altLang="en-US" sz="1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的电势</a:t>
              </a:r>
            </a:p>
          </p:txBody>
        </p:sp>
        <p:sp>
          <p:nvSpPr>
            <p:cNvPr id="40" name="Oval 26"/>
            <p:cNvSpPr>
              <a:spLocks noChangeArrowheads="1"/>
            </p:cNvSpPr>
            <p:nvPr/>
          </p:nvSpPr>
          <p:spPr bwMode="auto">
            <a:xfrm>
              <a:off x="2688" y="3888"/>
              <a:ext cx="192" cy="192"/>
            </a:xfrm>
            <a:prstGeom prst="ellipse">
              <a:avLst/>
            </a:prstGeom>
            <a:solidFill>
              <a:srgbClr val="FF0000"/>
            </a:solidFill>
            <a:ln w="9525">
              <a:solidFill>
                <a:schemeClr val="tx1"/>
              </a:solidFill>
              <a:round/>
              <a:headEnd/>
              <a:tailEnd/>
            </a:ln>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1" name="Line 27"/>
            <p:cNvSpPr>
              <a:spLocks noChangeShapeType="1"/>
            </p:cNvSpPr>
            <p:nvPr/>
          </p:nvSpPr>
          <p:spPr bwMode="auto">
            <a:xfrm>
              <a:off x="2880" y="398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 name="Oval 28"/>
            <p:cNvSpPr>
              <a:spLocks noChangeArrowheads="1"/>
            </p:cNvSpPr>
            <p:nvPr/>
          </p:nvSpPr>
          <p:spPr bwMode="auto">
            <a:xfrm>
              <a:off x="3216" y="3888"/>
              <a:ext cx="192" cy="192"/>
            </a:xfrm>
            <a:prstGeom prst="ellipse">
              <a:avLst/>
            </a:prstGeom>
            <a:solidFill>
              <a:srgbClr val="FF0000"/>
            </a:solidFill>
            <a:ln w="9525">
              <a:solidFill>
                <a:schemeClr val="tx1"/>
              </a:solidFill>
              <a:round/>
              <a:headEnd/>
              <a:tailEnd/>
            </a:ln>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 name="Text Box 29"/>
            <p:cNvSpPr txBox="1">
              <a:spLocks noChangeArrowheads="1"/>
            </p:cNvSpPr>
            <p:nvPr/>
          </p:nvSpPr>
          <p:spPr bwMode="auto">
            <a:xfrm>
              <a:off x="2652" y="3804"/>
              <a:ext cx="288" cy="368"/>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2"/>
                  </a:solidFill>
                  <a:miter lim="800000"/>
                  <a:headEnd/>
                  <a:tailEnd/>
                </a14:hiddenLine>
              </a:ext>
            </a:extLst>
          </p:spPr>
          <p:txBody>
            <a:bodyPr>
              <a:spAutoFit/>
            </a:bodyPr>
            <a:lstStyle/>
            <a:p>
              <a:pPr algn="l" fontAlgn="base">
                <a:spcBef>
                  <a:spcPct val="50000"/>
                </a:spcBef>
              </a:pPr>
              <a:r>
                <a:rPr kumimoji="1"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4" name="Text Box 30"/>
            <p:cNvSpPr txBox="1">
              <a:spLocks noChangeArrowheads="1"/>
            </p:cNvSpPr>
            <p:nvPr/>
          </p:nvSpPr>
          <p:spPr bwMode="auto">
            <a:xfrm>
              <a:off x="3225" y="3785"/>
              <a:ext cx="192" cy="368"/>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fontAlgn="base">
                <a:spcBef>
                  <a:spcPct val="50000"/>
                </a:spcBef>
              </a:pPr>
              <a:r>
                <a:rPr kumimoji="1" lang="en-US" altLang="zh-CN"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45" name="Object 31"/>
            <p:cNvGraphicFramePr>
              <a:graphicFrameLocks noChangeAspect="1"/>
            </p:cNvGraphicFramePr>
            <p:nvPr/>
          </p:nvGraphicFramePr>
          <p:xfrm>
            <a:off x="3120" y="3536"/>
            <a:ext cx="416" cy="256"/>
          </p:xfrm>
          <a:graphic>
            <a:graphicData uri="http://schemas.openxmlformats.org/presentationml/2006/ole">
              <mc:AlternateContent xmlns:mc="http://schemas.openxmlformats.org/markup-compatibility/2006">
                <mc:Choice xmlns:v="urn:schemas-microsoft-com:vml" Requires="v">
                  <p:oleObj name="公式" r:id="rId12" imgW="660240" imgH="406080" progId="Equation.3">
                    <p:embed/>
                  </p:oleObj>
                </mc:Choice>
                <mc:Fallback>
                  <p:oleObj name="公式" r:id="rId12" imgW="660240" imgH="406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0" y="3536"/>
                          <a:ext cx="41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 name="Footer Placeholder 3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3" name="TextBox 2">
            <a:extLst>
              <a:ext uri="{FF2B5EF4-FFF2-40B4-BE49-F238E27FC236}">
                <a16:creationId xmlns:a16="http://schemas.microsoft.com/office/drawing/2014/main" id="{AC2D1F0C-3F05-DD2B-C86A-F09E9902F76A}"/>
              </a:ext>
            </a:extLst>
          </p:cNvPr>
          <p:cNvSpPr txBox="1"/>
          <p:nvPr/>
        </p:nvSpPr>
        <p:spPr>
          <a:xfrm>
            <a:off x="7543802" y="402135"/>
            <a:ext cx="1591055" cy="461665"/>
          </a:xfrm>
          <a:prstGeom prst="rect">
            <a:avLst/>
          </a:prstGeom>
          <a:solidFill>
            <a:srgbClr val="FFFF00"/>
          </a:solidFill>
        </p:spPr>
        <p:txBody>
          <a:bodyPr wrap="square" rtlCol="0">
            <a:spAutoFit/>
          </a:bodyPr>
          <a:lstStyle/>
          <a:p>
            <a:r>
              <a:rPr lang="en-CN" sz="2400" dirty="0">
                <a:solidFill>
                  <a:schemeClr val="tx1"/>
                </a:solidFill>
                <a:latin typeface="+mn-ea"/>
                <a:ea typeface="+mn-ea"/>
              </a:rPr>
              <a:t>电动力学</a:t>
            </a:r>
          </a:p>
        </p:txBody>
      </p:sp>
    </p:spTree>
    <p:extLst>
      <p:ext uri="{BB962C8B-B14F-4D97-AF65-F5344CB8AC3E}">
        <p14:creationId xmlns:p14="http://schemas.microsoft.com/office/powerpoint/2010/main" val="313137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原子核的电偶极矩</a:t>
            </a:r>
            <a:r>
              <a:rPr lang="en-US" altLang="zh-CN" dirty="0"/>
              <a:t>=0</a:t>
            </a:r>
            <a:endParaRPr lang="zh-CN" altLang="en-US" dirty="0"/>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48</a:t>
            </a:fld>
            <a:endParaRPr lang="en-US" altLang="zh-CN" dirty="0"/>
          </a:p>
        </p:txBody>
      </p:sp>
      <p:graphicFrame>
        <p:nvGraphicFramePr>
          <p:cNvPr id="10" name="Object 10"/>
          <p:cNvGraphicFramePr>
            <a:graphicFrameLocks noGrp="1" noChangeAspect="1"/>
          </p:cNvGraphicFramePr>
          <p:nvPr>
            <p:ph idx="4294967295"/>
            <p:extLst>
              <p:ext uri="{D42A27DB-BD31-4B8C-83A1-F6EECF244321}">
                <p14:modId xmlns:p14="http://schemas.microsoft.com/office/powerpoint/2010/main" val="1488123388"/>
              </p:ext>
            </p:extLst>
          </p:nvPr>
        </p:nvGraphicFramePr>
        <p:xfrm>
          <a:off x="5824188" y="3595656"/>
          <a:ext cx="1974104" cy="752040"/>
        </p:xfrm>
        <a:graphic>
          <a:graphicData uri="http://schemas.openxmlformats.org/presentationml/2006/ole">
            <mc:AlternateContent xmlns:mc="http://schemas.openxmlformats.org/markup-compatibility/2006">
              <mc:Choice xmlns:v="urn:schemas-microsoft-com:vml" Requires="v">
                <p:oleObj name="公式" r:id="rId2" imgW="1066680" imgH="406080" progId="Equation.3">
                  <p:embed/>
                </p:oleObj>
              </mc:Choice>
              <mc:Fallback>
                <p:oleObj name="公式" r:id="rId2" imgW="1066680" imgH="4060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188" y="3595656"/>
                        <a:ext cx="1974104" cy="752040"/>
                      </a:xfrm>
                      <a:prstGeom prst="rect">
                        <a:avLst/>
                      </a:prstGeom>
                      <a:solidFill>
                        <a:srgbClr val="A50021"/>
                      </a:solidFill>
                      <a:ln w="9525">
                        <a:solidFill>
                          <a:schemeClr val="tx1"/>
                        </a:solidFill>
                        <a:miter lim="800000"/>
                        <a:headEnd/>
                        <a:tailEnd/>
                      </a:ln>
                      <a:effec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791925062"/>
              </p:ext>
            </p:extLst>
          </p:nvPr>
        </p:nvGraphicFramePr>
        <p:xfrm>
          <a:off x="5638800" y="1195326"/>
          <a:ext cx="2615723" cy="735138"/>
        </p:xfrm>
        <a:graphic>
          <a:graphicData uri="http://schemas.openxmlformats.org/presentationml/2006/ole">
            <mc:AlternateContent xmlns:mc="http://schemas.openxmlformats.org/markup-compatibility/2006">
              <mc:Choice xmlns:v="urn:schemas-microsoft-com:vml" Requires="v">
                <p:oleObj name="公式" r:id="rId4" imgW="1434960" imgH="406080" progId="Equation.3">
                  <p:embed/>
                </p:oleObj>
              </mc:Choice>
              <mc:Fallback>
                <p:oleObj name="公式" r:id="rId4" imgW="14349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195326"/>
                        <a:ext cx="2615723" cy="735138"/>
                      </a:xfrm>
                      <a:prstGeom prst="rect">
                        <a:avLst/>
                      </a:prstGeom>
                      <a:no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65755501"/>
              </p:ext>
            </p:extLst>
          </p:nvPr>
        </p:nvGraphicFramePr>
        <p:xfrm>
          <a:off x="3754343" y="2071761"/>
          <a:ext cx="1949718" cy="432937"/>
        </p:xfrm>
        <a:graphic>
          <a:graphicData uri="http://schemas.openxmlformats.org/presentationml/2006/ole">
            <mc:AlternateContent xmlns:mc="http://schemas.openxmlformats.org/markup-compatibility/2006">
              <mc:Choice xmlns:v="urn:schemas-microsoft-com:vml" Requires="v">
                <p:oleObj name="公式" r:id="rId6" imgW="901440" imgH="203040" progId="Equation.3">
                  <p:embed/>
                </p:oleObj>
              </mc:Choice>
              <mc:Fallback>
                <p:oleObj name="公式" r:id="rId6" imgW="90144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4343" y="2071761"/>
                        <a:ext cx="1949718" cy="432937"/>
                      </a:xfrm>
                      <a:prstGeom prst="rect">
                        <a:avLst/>
                      </a:prstGeom>
                      <a:noFill/>
                    </p:spPr>
                  </p:pic>
                </p:oleObj>
              </mc:Fallback>
            </mc:AlternateContent>
          </a:graphicData>
        </a:graphic>
      </p:graphicFrame>
      <p:sp>
        <p:nvSpPr>
          <p:cNvPr id="7" name="Rectangle 7"/>
          <p:cNvSpPr>
            <a:spLocks noChangeArrowheads="1"/>
          </p:cNvSpPr>
          <p:nvPr/>
        </p:nvSpPr>
        <p:spPr bwMode="auto">
          <a:xfrm>
            <a:off x="432277" y="1201002"/>
            <a:ext cx="4832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理论和实验都证明</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原子核的电偶极矩为</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，它的电四极矩定义为：</a:t>
            </a:r>
          </a:p>
        </p:txBody>
      </p:sp>
      <p:sp>
        <p:nvSpPr>
          <p:cNvPr id="8" name="Rectangle 8"/>
          <p:cNvSpPr>
            <a:spLocks noChangeArrowheads="1"/>
          </p:cNvSpPr>
          <p:nvPr/>
        </p:nvSpPr>
        <p:spPr bwMode="auto">
          <a:xfrm>
            <a:off x="887890" y="2039202"/>
            <a:ext cx="26789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fontAlgn="base">
              <a:spcBef>
                <a:spcPct val="20000"/>
              </a:spcBef>
            </a:pP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的单位：靶</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b</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9" name="Rectangle 9"/>
          <p:cNvSpPr>
            <a:spLocks noChangeArrowheads="1"/>
          </p:cNvSpPr>
          <p:nvPr/>
        </p:nvSpPr>
        <p:spPr bwMode="auto">
          <a:xfrm>
            <a:off x="457200" y="2536448"/>
            <a:ext cx="83058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spcBef>
                <a:spcPct val="20000"/>
              </a:spcBef>
            </a:pPr>
            <a:r>
              <a:rPr lang="zh-CN" altLang="en-US" sz="2800" b="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实验事实表明</a:t>
            </a:r>
            <a:r>
              <a:rPr lang="en-US" altLang="zh-CN"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原子核的形状是略偏离球形的轴对称旋转椭球。假设原子核均匀带电。可证明原子核的电四极矩为：</a:t>
            </a:r>
          </a:p>
        </p:txBody>
      </p:sp>
      <p:grpSp>
        <p:nvGrpSpPr>
          <p:cNvPr id="11" name="Group 15"/>
          <p:cNvGrpSpPr>
            <a:grpSpLocks/>
          </p:cNvGrpSpPr>
          <p:nvPr/>
        </p:nvGrpSpPr>
        <p:grpSpPr bwMode="auto">
          <a:xfrm>
            <a:off x="407893" y="3429000"/>
            <a:ext cx="990600" cy="2746375"/>
            <a:chOff x="480" y="2160"/>
            <a:chExt cx="624" cy="1730"/>
          </a:xfrm>
        </p:grpSpPr>
        <p:sp>
          <p:nvSpPr>
            <p:cNvPr id="12" name="Oval 16"/>
            <p:cNvSpPr>
              <a:spLocks noChangeArrowheads="1"/>
            </p:cNvSpPr>
            <p:nvPr/>
          </p:nvSpPr>
          <p:spPr bwMode="auto">
            <a:xfrm>
              <a:off x="480" y="2688"/>
              <a:ext cx="576" cy="576"/>
            </a:xfrm>
            <a:prstGeom prst="ellipse">
              <a:avLst/>
            </a:prstGeom>
            <a:solidFill>
              <a:srgbClr val="660033"/>
            </a:solidFill>
            <a:ln w="9525" algn="ctr">
              <a:solidFill>
                <a:srgbClr val="F6FC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Oval 17"/>
            <p:cNvSpPr>
              <a:spLocks noChangeArrowheads="1"/>
            </p:cNvSpPr>
            <p:nvPr/>
          </p:nvSpPr>
          <p:spPr bwMode="auto">
            <a:xfrm>
              <a:off x="480" y="2832"/>
              <a:ext cx="576" cy="262"/>
            </a:xfrm>
            <a:prstGeom prst="ellipse">
              <a:avLst/>
            </a:prstGeom>
            <a:solidFill>
              <a:srgbClr val="660033"/>
            </a:solidFill>
            <a:ln w="12700" algn="ctr">
              <a:solidFill>
                <a:srgbClr val="F6FC04"/>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Line 18"/>
            <p:cNvSpPr>
              <a:spLocks noChangeShapeType="1"/>
            </p:cNvSpPr>
            <p:nvPr/>
          </p:nvSpPr>
          <p:spPr bwMode="auto">
            <a:xfrm>
              <a:off x="768" y="2976"/>
              <a:ext cx="288" cy="0"/>
            </a:xfrm>
            <a:prstGeom prst="line">
              <a:avLst/>
            </a:prstGeom>
            <a:noFill/>
            <a:ln w="38100">
              <a:solidFill>
                <a:srgbClr val="F6FC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5" name="Line 19"/>
            <p:cNvSpPr>
              <a:spLocks noChangeShapeType="1"/>
            </p:cNvSpPr>
            <p:nvPr/>
          </p:nvSpPr>
          <p:spPr bwMode="auto">
            <a:xfrm rot="-10800000">
              <a:off x="768" y="2208"/>
              <a:ext cx="0" cy="13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6" name="Text Box 20"/>
            <p:cNvSpPr txBox="1">
              <a:spLocks noChangeArrowheads="1"/>
            </p:cNvSpPr>
            <p:nvPr/>
          </p:nvSpPr>
          <p:spPr bwMode="auto">
            <a:xfrm>
              <a:off x="572" y="2160"/>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17" name="Text Box 21"/>
            <p:cNvSpPr txBox="1">
              <a:spLocks noChangeArrowheads="1"/>
            </p:cNvSpPr>
            <p:nvPr/>
          </p:nvSpPr>
          <p:spPr bwMode="auto">
            <a:xfrm>
              <a:off x="803" y="2928"/>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8" name="Text Box 22"/>
            <p:cNvSpPr txBox="1">
              <a:spLocks noChangeArrowheads="1"/>
            </p:cNvSpPr>
            <p:nvPr/>
          </p:nvSpPr>
          <p:spPr bwMode="auto">
            <a:xfrm>
              <a:off x="528" y="364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p>
          </p:txBody>
        </p:sp>
      </p:grpSp>
      <p:grpSp>
        <p:nvGrpSpPr>
          <p:cNvPr id="19" name="Group 23"/>
          <p:cNvGrpSpPr>
            <a:grpSpLocks/>
          </p:cNvGrpSpPr>
          <p:nvPr/>
        </p:nvGrpSpPr>
        <p:grpSpPr bwMode="auto">
          <a:xfrm>
            <a:off x="1855693" y="3429000"/>
            <a:ext cx="990600" cy="2746375"/>
            <a:chOff x="1440" y="2160"/>
            <a:chExt cx="624" cy="1730"/>
          </a:xfrm>
        </p:grpSpPr>
        <p:sp>
          <p:nvSpPr>
            <p:cNvPr id="20" name="Oval 24"/>
            <p:cNvSpPr>
              <a:spLocks noChangeArrowheads="1"/>
            </p:cNvSpPr>
            <p:nvPr/>
          </p:nvSpPr>
          <p:spPr bwMode="auto">
            <a:xfrm>
              <a:off x="1440" y="2496"/>
              <a:ext cx="576" cy="960"/>
            </a:xfrm>
            <a:prstGeom prst="ellipse">
              <a:avLst/>
            </a:prstGeom>
            <a:solidFill>
              <a:srgbClr val="660033"/>
            </a:solidFill>
            <a:ln w="9525" algn="ctr">
              <a:solidFill>
                <a:srgbClr val="F6FC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 name="Oval 25"/>
            <p:cNvSpPr>
              <a:spLocks noChangeArrowheads="1"/>
            </p:cNvSpPr>
            <p:nvPr/>
          </p:nvSpPr>
          <p:spPr bwMode="auto">
            <a:xfrm>
              <a:off x="1440" y="2832"/>
              <a:ext cx="576" cy="253"/>
            </a:xfrm>
            <a:prstGeom prst="ellipse">
              <a:avLst/>
            </a:prstGeom>
            <a:solidFill>
              <a:srgbClr val="660033"/>
            </a:solidFill>
            <a:ln w="12700" algn="ctr">
              <a:solidFill>
                <a:srgbClr val="F6FC04"/>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Line 26"/>
            <p:cNvSpPr>
              <a:spLocks noChangeShapeType="1"/>
            </p:cNvSpPr>
            <p:nvPr/>
          </p:nvSpPr>
          <p:spPr bwMode="auto">
            <a:xfrm rot="-10800000">
              <a:off x="1728" y="2208"/>
              <a:ext cx="0" cy="13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Text Box 27"/>
            <p:cNvSpPr txBox="1">
              <a:spLocks noChangeArrowheads="1"/>
            </p:cNvSpPr>
            <p:nvPr/>
          </p:nvSpPr>
          <p:spPr bwMode="auto">
            <a:xfrm>
              <a:off x="1532" y="2160"/>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24" name="Line 28"/>
            <p:cNvSpPr>
              <a:spLocks noChangeShapeType="1"/>
            </p:cNvSpPr>
            <p:nvPr/>
          </p:nvSpPr>
          <p:spPr bwMode="auto">
            <a:xfrm>
              <a:off x="1728" y="2976"/>
              <a:ext cx="288" cy="0"/>
            </a:xfrm>
            <a:prstGeom prst="line">
              <a:avLst/>
            </a:prstGeom>
            <a:noFill/>
            <a:ln w="38100">
              <a:solidFill>
                <a:srgbClr val="F6FC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 name="Text Box 29"/>
            <p:cNvSpPr txBox="1">
              <a:spLocks noChangeArrowheads="1"/>
            </p:cNvSpPr>
            <p:nvPr/>
          </p:nvSpPr>
          <p:spPr bwMode="auto">
            <a:xfrm>
              <a:off x="1763" y="2928"/>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26" name="Text Box 30"/>
            <p:cNvSpPr txBox="1">
              <a:spLocks noChangeArrowheads="1"/>
            </p:cNvSpPr>
            <p:nvPr/>
          </p:nvSpPr>
          <p:spPr bwMode="auto">
            <a:xfrm>
              <a:off x="1488" y="364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grpSp>
        <p:nvGrpSpPr>
          <p:cNvPr id="27" name="Group 31"/>
          <p:cNvGrpSpPr>
            <a:grpSpLocks/>
          </p:cNvGrpSpPr>
          <p:nvPr/>
        </p:nvGrpSpPr>
        <p:grpSpPr bwMode="auto">
          <a:xfrm>
            <a:off x="3303493" y="3429000"/>
            <a:ext cx="1524000" cy="2746375"/>
            <a:chOff x="2400" y="2160"/>
            <a:chExt cx="960" cy="1730"/>
          </a:xfrm>
        </p:grpSpPr>
        <p:sp>
          <p:nvSpPr>
            <p:cNvPr id="28" name="Oval 32"/>
            <p:cNvSpPr>
              <a:spLocks noChangeArrowheads="1"/>
            </p:cNvSpPr>
            <p:nvPr/>
          </p:nvSpPr>
          <p:spPr bwMode="auto">
            <a:xfrm rot="-16200000">
              <a:off x="2592" y="2496"/>
              <a:ext cx="576" cy="960"/>
            </a:xfrm>
            <a:prstGeom prst="ellipse">
              <a:avLst/>
            </a:prstGeom>
            <a:solidFill>
              <a:srgbClr val="660033"/>
            </a:solidFill>
            <a:ln w="9525" algn="ctr">
              <a:solidFill>
                <a:srgbClr val="F6FC0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 name="Oval 33"/>
            <p:cNvSpPr>
              <a:spLocks noChangeArrowheads="1"/>
            </p:cNvSpPr>
            <p:nvPr/>
          </p:nvSpPr>
          <p:spPr bwMode="auto">
            <a:xfrm>
              <a:off x="2400" y="2832"/>
              <a:ext cx="960" cy="262"/>
            </a:xfrm>
            <a:prstGeom prst="ellipse">
              <a:avLst/>
            </a:prstGeom>
            <a:solidFill>
              <a:srgbClr val="660033"/>
            </a:solidFill>
            <a:ln w="12700" algn="ctr">
              <a:solidFill>
                <a:srgbClr val="F6FC04"/>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 name="Line 34"/>
            <p:cNvSpPr>
              <a:spLocks noChangeShapeType="1"/>
            </p:cNvSpPr>
            <p:nvPr/>
          </p:nvSpPr>
          <p:spPr bwMode="auto">
            <a:xfrm>
              <a:off x="2880" y="2976"/>
              <a:ext cx="480" cy="0"/>
            </a:xfrm>
            <a:prstGeom prst="line">
              <a:avLst/>
            </a:prstGeom>
            <a:noFill/>
            <a:ln w="38100">
              <a:solidFill>
                <a:srgbClr val="F6FC0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1" name="Line 35"/>
            <p:cNvSpPr>
              <a:spLocks noChangeShapeType="1"/>
            </p:cNvSpPr>
            <p:nvPr/>
          </p:nvSpPr>
          <p:spPr bwMode="auto">
            <a:xfrm rot="-10800000">
              <a:off x="2880" y="2208"/>
              <a:ext cx="0" cy="13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2" name="Text Box 36"/>
            <p:cNvSpPr txBox="1">
              <a:spLocks noChangeArrowheads="1"/>
            </p:cNvSpPr>
            <p:nvPr/>
          </p:nvSpPr>
          <p:spPr bwMode="auto">
            <a:xfrm>
              <a:off x="2684" y="2160"/>
              <a:ext cx="1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a:t>
              </a:r>
            </a:p>
          </p:txBody>
        </p:sp>
        <p:sp>
          <p:nvSpPr>
            <p:cNvPr id="33" name="Text Box 37"/>
            <p:cNvSpPr txBox="1">
              <a:spLocks noChangeArrowheads="1"/>
            </p:cNvSpPr>
            <p:nvPr/>
          </p:nvSpPr>
          <p:spPr bwMode="auto">
            <a:xfrm>
              <a:off x="3011" y="2928"/>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34" name="Text Box 38"/>
            <p:cNvSpPr txBox="1">
              <a:spLocks noChangeArrowheads="1"/>
            </p:cNvSpPr>
            <p:nvPr/>
          </p:nvSpPr>
          <p:spPr bwMode="auto">
            <a:xfrm>
              <a:off x="2640" y="364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6FC0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0</a:t>
              </a:r>
            </a:p>
          </p:txBody>
        </p:sp>
      </p:grpSp>
      <p:sp>
        <p:nvSpPr>
          <p:cNvPr id="35" name="Rectangle 39"/>
          <p:cNvSpPr>
            <a:spLocks noChangeArrowheads="1"/>
          </p:cNvSpPr>
          <p:nvPr/>
        </p:nvSpPr>
        <p:spPr bwMode="auto">
          <a:xfrm>
            <a:off x="5513293" y="4495800"/>
            <a:ext cx="3540220" cy="1569660"/>
          </a:xfrm>
          <a:prstGeom prst="rect">
            <a:avLst/>
          </a:prstGeom>
          <a:solidFill>
            <a:srgbClr val="007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en-US" altLang="zh-CN" sz="2400" i="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：对称轴（即旋转轴</a:t>
            </a:r>
            <a:r>
              <a:rPr lang="en-US" altLang="zh-CN"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）的半轴长</a:t>
            </a:r>
          </a:p>
          <a:p>
            <a:pPr algn="l" fontAlgn="base"/>
            <a:r>
              <a:rPr lang="en-US" altLang="zh-CN" sz="2400" i="1"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dirty="0">
                <a:solidFill>
                  <a:schemeClr val="bg1"/>
                </a:solidFill>
                <a:latin typeface="Times New Roman" panose="02020603050405020304" pitchFamily="18" charset="0"/>
                <a:ea typeface="华文楷体" panose="02010600040101010101" pitchFamily="2" charset="-122"/>
                <a:cs typeface="Times New Roman" panose="02020603050405020304" pitchFamily="18" charset="0"/>
              </a:rPr>
              <a:t>：旋转椭球垂直于对称轴的最大截面的半径</a:t>
            </a:r>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574859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一些核素的核矩实验值</a:t>
            </a:r>
            <a:endParaRPr lang="en-US" dirty="0"/>
          </a:p>
        </p:txBody>
      </p:sp>
      <p:sp>
        <p:nvSpPr>
          <p:cNvPr id="3" name="Footer Placeholder 2"/>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4" name="Slide Number Placeholder 3"/>
          <p:cNvSpPr>
            <a:spLocks noGrp="1"/>
          </p:cNvSpPr>
          <p:nvPr>
            <p:ph type="sldNum" sz="quarter" idx="12"/>
          </p:nvPr>
        </p:nvSpPr>
        <p:spPr/>
        <p:txBody>
          <a:bodyPr/>
          <a:lstStyle/>
          <a:p>
            <a:pPr>
              <a:defRPr/>
            </a:pPr>
            <a:fld id="{B4690805-D7D2-4AB9-A191-0BC729846278}" type="slidenum">
              <a:rPr lang="zh-CN" altLang="en-US" smtClean="0"/>
              <a:pPr>
                <a:defRPr/>
              </a:pPr>
              <a:t>49</a:t>
            </a:fld>
            <a:endParaRPr lang="en-US" altLang="zh-CN"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1447800"/>
            <a:ext cx="6553200" cy="4158761"/>
          </a:xfrm>
          <a:prstGeom prst="rect">
            <a:avLst/>
          </a:prstGeom>
        </p:spPr>
      </p:pic>
      <p:sp>
        <p:nvSpPr>
          <p:cNvPr id="7" name="TextBox 6"/>
          <p:cNvSpPr txBox="1"/>
          <p:nvPr/>
        </p:nvSpPr>
        <p:spPr>
          <a:xfrm>
            <a:off x="1028700" y="5715000"/>
            <a:ext cx="7086599" cy="400110"/>
          </a:xfrm>
          <a:prstGeom prst="rect">
            <a:avLst/>
          </a:prstGeom>
          <a:noFill/>
        </p:spPr>
        <p:txBody>
          <a:bodyPr wrap="square" rtlCol="0">
            <a:spAutoFit/>
          </a:bodyPr>
          <a:lstStyle/>
          <a:p>
            <a:r>
              <a:rPr lang="zh-CN" altLang="en-US" sz="2000" dirty="0">
                <a:solidFill>
                  <a:schemeClr val="tx1"/>
                </a:solidFill>
                <a:latin typeface="+mn-ea"/>
                <a:ea typeface="+mn-ea"/>
              </a:rPr>
              <a:t>由于对称性要求，量子力学可以证明，</a:t>
            </a:r>
            <a:r>
              <a:rPr lang="en-US" altLang="zh-CN" sz="2000" dirty="0">
                <a:solidFill>
                  <a:schemeClr val="tx1"/>
                </a:solidFill>
                <a:latin typeface="+mn-ea"/>
                <a:ea typeface="+mn-ea"/>
              </a:rPr>
              <a:t>I=0</a:t>
            </a:r>
            <a:r>
              <a:rPr lang="zh-CN" altLang="en-US" sz="2000" dirty="0">
                <a:solidFill>
                  <a:schemeClr val="tx1"/>
                </a:solidFill>
                <a:latin typeface="+mn-ea"/>
                <a:ea typeface="+mn-ea"/>
              </a:rPr>
              <a:t>或</a:t>
            </a:r>
            <a:r>
              <a:rPr lang="en-US" altLang="zh-CN" sz="2000" dirty="0">
                <a:solidFill>
                  <a:schemeClr val="tx1"/>
                </a:solidFill>
                <a:latin typeface="+mn-ea"/>
                <a:ea typeface="+mn-ea"/>
              </a:rPr>
              <a:t>1/2</a:t>
            </a:r>
            <a:r>
              <a:rPr lang="zh-CN" altLang="en-US" sz="2000" dirty="0">
                <a:solidFill>
                  <a:schemeClr val="tx1"/>
                </a:solidFill>
                <a:latin typeface="+mn-ea"/>
                <a:ea typeface="+mn-ea"/>
              </a:rPr>
              <a:t>时，</a:t>
            </a:r>
            <a:r>
              <a:rPr lang="en-US" altLang="zh-CN" sz="2000" dirty="0">
                <a:solidFill>
                  <a:schemeClr val="tx1"/>
                </a:solidFill>
                <a:latin typeface="+mn-ea"/>
                <a:ea typeface="+mn-ea"/>
              </a:rPr>
              <a:t>Q=0</a:t>
            </a:r>
            <a:r>
              <a:rPr lang="zh-CN" altLang="en-US" sz="2000" dirty="0">
                <a:solidFill>
                  <a:schemeClr val="tx1"/>
                </a:solidFill>
                <a:latin typeface="+mn-ea"/>
                <a:ea typeface="+mn-ea"/>
              </a:rPr>
              <a:t>。</a:t>
            </a:r>
            <a:endParaRPr lang="en-US" sz="2000" dirty="0">
              <a:solidFill>
                <a:schemeClr val="tx1"/>
              </a:solidFill>
              <a:latin typeface="+mn-ea"/>
              <a:ea typeface="+mn-ea"/>
            </a:endParaRPr>
          </a:p>
        </p:txBody>
      </p:sp>
      <p:sp>
        <p:nvSpPr>
          <p:cNvPr id="9" name="Rectangle 8"/>
          <p:cNvSpPr/>
          <p:nvPr/>
        </p:nvSpPr>
        <p:spPr>
          <a:xfrm>
            <a:off x="7601376" y="1445865"/>
            <a:ext cx="909223" cy="338554"/>
          </a:xfrm>
          <a:prstGeom prst="rect">
            <a:avLst/>
          </a:prstGeom>
        </p:spPr>
        <p:txBody>
          <a:bodyPr wrap="none">
            <a:spAutoFit/>
          </a:bodyPr>
          <a:lstStyle/>
          <a:p>
            <a:r>
              <a:rPr lang="en-US" altLang="zh-CN" sz="1600" dirty="0">
                <a:solidFill>
                  <a:srgbClr val="FF0033"/>
                </a:solidFill>
                <a:latin typeface="华文楷体"/>
                <a:ea typeface="华文楷体"/>
                <a:cs typeface="华文楷体"/>
              </a:rPr>
              <a:t>(10</a:t>
            </a:r>
            <a:r>
              <a:rPr lang="en-US" altLang="zh-CN" sz="1600" baseline="30000" dirty="0">
                <a:solidFill>
                  <a:srgbClr val="FF0033"/>
                </a:solidFill>
                <a:latin typeface="华文楷体"/>
                <a:ea typeface="华文楷体"/>
                <a:cs typeface="华文楷体"/>
              </a:rPr>
              <a:t>-28</a:t>
            </a:r>
            <a:r>
              <a:rPr lang="en-US" altLang="zh-CN" sz="1600" dirty="0">
                <a:solidFill>
                  <a:srgbClr val="FF0033"/>
                </a:solidFill>
                <a:latin typeface="华文楷体"/>
                <a:ea typeface="华文楷体"/>
                <a:cs typeface="华文楷体"/>
              </a:rPr>
              <a:t>m</a:t>
            </a:r>
            <a:r>
              <a:rPr lang="en-US" altLang="zh-CN" sz="1600" baseline="30000" dirty="0">
                <a:solidFill>
                  <a:srgbClr val="FF0033"/>
                </a:solidFill>
                <a:latin typeface="华文楷体"/>
                <a:ea typeface="华文楷体"/>
                <a:cs typeface="华文楷体"/>
              </a:rPr>
              <a:t>2</a:t>
            </a:r>
            <a:r>
              <a:rPr lang="en-US" altLang="zh-CN" sz="1600" dirty="0">
                <a:solidFill>
                  <a:srgbClr val="FF0033"/>
                </a:solidFill>
                <a:latin typeface="华文楷体"/>
                <a:ea typeface="华文楷体"/>
                <a:cs typeface="华文楷体"/>
              </a:rPr>
              <a:t>)</a:t>
            </a:r>
            <a:endParaRPr lang="en-US" sz="2400" dirty="0"/>
          </a:p>
        </p:txBody>
      </p:sp>
      <p:sp>
        <p:nvSpPr>
          <p:cNvPr id="12" name="Text Box 12"/>
          <p:cNvSpPr txBox="1">
            <a:spLocks noChangeArrowheads="1"/>
          </p:cNvSpPr>
          <p:nvPr/>
        </p:nvSpPr>
        <p:spPr bwMode="auto">
          <a:xfrm>
            <a:off x="1905000" y="2587823"/>
            <a:ext cx="783439" cy="30777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0033"/>
                </a:solidFill>
                <a:effectLst/>
                <a:uLnTx/>
                <a:uFillTx/>
              </a:rPr>
              <a:t>(</a:t>
            </a:r>
            <a:r>
              <a:rPr kumimoji="0" lang="en-US" altLang="zh-CN" sz="1400" b="0" i="0" u="none" strike="noStrike" kern="0" cap="none" spc="0" normalizeH="0" baseline="0" noProof="0">
                <a:ln>
                  <a:noFill/>
                </a:ln>
                <a:solidFill>
                  <a:srgbClr val="0000FF"/>
                </a:solidFill>
                <a:effectLst/>
                <a:uLnTx/>
                <a:uFillTx/>
              </a:rPr>
              <a:t>2n</a:t>
            </a:r>
            <a:r>
              <a:rPr kumimoji="0" lang="en-US" altLang="zh-CN" sz="1400" b="0" i="0" u="none" strike="noStrike" kern="0" cap="none" spc="0" normalizeH="0" baseline="0" noProof="0">
                <a:ln>
                  <a:noFill/>
                </a:ln>
                <a:solidFill>
                  <a:srgbClr val="FF0033"/>
                </a:solidFill>
                <a:effectLst/>
                <a:uLnTx/>
                <a:uFillTx/>
              </a:rPr>
              <a:t> + p)</a:t>
            </a:r>
          </a:p>
        </p:txBody>
      </p:sp>
      <p:sp>
        <p:nvSpPr>
          <p:cNvPr id="13" name="Text Box 13"/>
          <p:cNvSpPr txBox="1">
            <a:spLocks noChangeArrowheads="1"/>
          </p:cNvSpPr>
          <p:nvPr/>
        </p:nvSpPr>
        <p:spPr bwMode="auto">
          <a:xfrm>
            <a:off x="1905000" y="2892623"/>
            <a:ext cx="783439" cy="30777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FF0033"/>
                </a:solidFill>
                <a:effectLst/>
                <a:uLnTx/>
                <a:uFillTx/>
              </a:rPr>
              <a:t>(</a:t>
            </a:r>
            <a:r>
              <a:rPr kumimoji="0" lang="en-US" altLang="zh-CN" sz="1400" b="0" i="0" u="none" strike="noStrike" kern="0" cap="none" spc="0" normalizeH="0" baseline="0" noProof="0" dirty="0">
                <a:ln>
                  <a:noFill/>
                </a:ln>
                <a:solidFill>
                  <a:srgbClr val="0000FF"/>
                </a:solidFill>
                <a:effectLst/>
                <a:uLnTx/>
                <a:uFillTx/>
              </a:rPr>
              <a:t>2p</a:t>
            </a:r>
            <a:r>
              <a:rPr kumimoji="0" lang="en-US" altLang="zh-CN" sz="1400" b="0" i="0" u="none" strike="noStrike" kern="0" cap="none" spc="0" normalizeH="0" baseline="0" noProof="0" dirty="0">
                <a:ln>
                  <a:noFill/>
                </a:ln>
                <a:solidFill>
                  <a:srgbClr val="FF0033"/>
                </a:solidFill>
                <a:effectLst/>
                <a:uLnTx/>
                <a:uFillTx/>
              </a:rPr>
              <a:t> + n)</a:t>
            </a:r>
          </a:p>
        </p:txBody>
      </p:sp>
      <p:sp>
        <p:nvSpPr>
          <p:cNvPr id="14" name="Text Box 13"/>
          <p:cNvSpPr txBox="1">
            <a:spLocks noChangeArrowheads="1"/>
          </p:cNvSpPr>
          <p:nvPr/>
        </p:nvSpPr>
        <p:spPr bwMode="auto">
          <a:xfrm>
            <a:off x="1905000" y="3197423"/>
            <a:ext cx="935839" cy="30777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srgbClr val="FF0033"/>
                </a:solidFill>
                <a:effectLst/>
                <a:uLnTx/>
                <a:uFillTx/>
              </a:rPr>
              <a:t>(</a:t>
            </a:r>
            <a:r>
              <a:rPr kumimoji="0" lang="en-US" altLang="zh-CN" sz="1400" b="0" i="0" u="none" strike="noStrike" kern="0" cap="none" spc="0" normalizeH="0" baseline="0" noProof="0">
                <a:ln>
                  <a:noFill/>
                </a:ln>
                <a:solidFill>
                  <a:srgbClr val="0000FF"/>
                </a:solidFill>
                <a:effectLst/>
                <a:uLnTx/>
                <a:uFillTx/>
              </a:rPr>
              <a:t>2p</a:t>
            </a:r>
            <a:r>
              <a:rPr kumimoji="0" lang="en-US" altLang="zh-CN" sz="1400" b="0" i="0" u="none" strike="noStrike" kern="0" cap="none" spc="0" normalizeH="0" baseline="0" noProof="0">
                <a:ln>
                  <a:noFill/>
                </a:ln>
                <a:solidFill>
                  <a:srgbClr val="FF0033"/>
                </a:solidFill>
                <a:effectLst/>
                <a:uLnTx/>
                <a:uFillTx/>
              </a:rPr>
              <a:t> + 2n)</a:t>
            </a:r>
          </a:p>
        </p:txBody>
      </p:sp>
    </p:spTree>
    <p:extLst>
      <p:ext uri="{BB962C8B-B14F-4D97-AF65-F5344CB8AC3E}">
        <p14:creationId xmlns:p14="http://schemas.microsoft.com/office/powerpoint/2010/main" val="12561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40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par>
                          <p:cTn id="9" fill="hold">
                            <p:stCondLst>
                              <p:cond delay="4500"/>
                            </p:stCondLst>
                            <p:childTnLst>
                              <p:par>
                                <p:cTn id="10" presetID="23" presetClass="entr" presetSubtype="16" fill="hold" grpId="0" nodeType="afterEffect">
                                  <p:stCondLst>
                                    <p:cond delay="4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par>
                          <p:cTn id="14" fill="hold">
                            <p:stCondLst>
                              <p:cond delay="9000"/>
                            </p:stCondLst>
                            <p:childTnLst>
                              <p:par>
                                <p:cTn id="15" presetID="23" presetClass="entr" presetSubtype="16" fill="hold" grpId="0" nodeType="afterEffect">
                                  <p:stCondLst>
                                    <p:cond delay="400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381000" y="2457199"/>
            <a:ext cx="844704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zh-CN" altLang="en-US" sz="2400" dirty="0">
                <a:solidFill>
                  <a:srgbClr val="000000"/>
                </a:solidFill>
                <a:latin typeface="STKaiti" charset="-122"/>
                <a:ea typeface="STKaiti" charset="-122"/>
                <a:cs typeface="STKaiti" charset="-122"/>
              </a:rPr>
              <a:t>1898年，卢瑟福发现“铀射线”至少包含两种不同辐射，一种非常容易被吸收，他称之为</a:t>
            </a:r>
            <a:r>
              <a:rPr lang="en-US" altLang="zh-CN" sz="2400" dirty="0">
                <a:solidFill>
                  <a:srgbClr val="3333FF"/>
                </a:solidFill>
                <a:latin typeface="STKaiti" charset="-122"/>
                <a:ea typeface="STKaiti" charset="-122"/>
                <a:cs typeface="STKaiti" charset="-122"/>
              </a:rPr>
              <a:t>α</a:t>
            </a:r>
            <a:r>
              <a:rPr lang="zh-CN" altLang="en-US" sz="2400" dirty="0">
                <a:solidFill>
                  <a:srgbClr val="3333FF"/>
                </a:solidFill>
                <a:latin typeface="STKaiti" charset="-122"/>
                <a:ea typeface="STKaiti" charset="-122"/>
                <a:cs typeface="STKaiti" charset="-122"/>
              </a:rPr>
              <a:t>射线</a:t>
            </a:r>
            <a:r>
              <a:rPr lang="zh-CN" altLang="en-US" sz="2400" dirty="0">
                <a:solidFill>
                  <a:srgbClr val="000000"/>
                </a:solidFill>
                <a:latin typeface="STKaiti" charset="-122"/>
                <a:ea typeface="STKaiti" charset="-122"/>
                <a:cs typeface="STKaiti" charset="-122"/>
              </a:rPr>
              <a:t>；另一种具有较强贯穿本领，称之为</a:t>
            </a:r>
            <a:r>
              <a:rPr lang="en-US" altLang="zh-CN" sz="2400" dirty="0">
                <a:solidFill>
                  <a:srgbClr val="3333FF"/>
                </a:solidFill>
                <a:latin typeface="STKaiti" charset="-122"/>
                <a:ea typeface="STKaiti" charset="-122"/>
                <a:cs typeface="STKaiti" charset="-122"/>
              </a:rPr>
              <a:t>β</a:t>
            </a:r>
            <a:r>
              <a:rPr lang="zh-CN" altLang="en-US" sz="2400" dirty="0">
                <a:solidFill>
                  <a:srgbClr val="3333FF"/>
                </a:solidFill>
                <a:latin typeface="STKaiti" charset="-122"/>
                <a:ea typeface="STKaiti" charset="-122"/>
                <a:cs typeface="STKaiti" charset="-122"/>
              </a:rPr>
              <a:t>射线</a:t>
            </a:r>
            <a:r>
              <a:rPr lang="zh-CN" altLang="en-US" sz="2400" dirty="0">
                <a:solidFill>
                  <a:srgbClr val="000000"/>
                </a:solidFill>
                <a:latin typeface="STKaiti" charset="-122"/>
                <a:ea typeface="STKaiti" charset="-122"/>
                <a:cs typeface="STKaiti" charset="-122"/>
              </a:rPr>
              <a:t>。这一成果发表于</a:t>
            </a:r>
            <a:r>
              <a:rPr lang="zh-CN" altLang="en-US" sz="2400" dirty="0">
                <a:solidFill>
                  <a:srgbClr val="FF00FF"/>
                </a:solidFill>
                <a:latin typeface="STKaiti" charset="-122"/>
                <a:ea typeface="STKaiti" charset="-122"/>
                <a:cs typeface="STKaiti" charset="-122"/>
              </a:rPr>
              <a:t>1899年</a:t>
            </a:r>
            <a:endParaRPr lang="zh-CN" altLang="en-US" sz="2400" dirty="0">
              <a:solidFill>
                <a:srgbClr val="000000"/>
              </a:solidFill>
              <a:latin typeface="STKaiti" charset="-122"/>
              <a:ea typeface="STKaiti" charset="-122"/>
              <a:cs typeface="STKaiti" charset="-122"/>
            </a:endParaRPr>
          </a:p>
        </p:txBody>
      </p:sp>
      <p:sp>
        <p:nvSpPr>
          <p:cNvPr id="24580" name="Text Box 4"/>
          <p:cNvSpPr txBox="1">
            <a:spLocks noChangeArrowheads="1"/>
          </p:cNvSpPr>
          <p:nvPr/>
        </p:nvSpPr>
        <p:spPr bwMode="auto">
          <a:xfrm>
            <a:off x="397726" y="3555578"/>
            <a:ext cx="763707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400" dirty="0">
                <a:solidFill>
                  <a:srgbClr val="3333FF"/>
                </a:solidFill>
                <a:latin typeface="STKaiti" charset="-122"/>
                <a:ea typeface="STKaiti" charset="-122"/>
                <a:cs typeface="STKaiti" charset="-122"/>
              </a:rPr>
              <a:t>1900年，贝克勒尔通过实验确定</a:t>
            </a:r>
            <a:r>
              <a:rPr lang="en-US" altLang="zh-CN" sz="2400" i="1" u="sng" dirty="0">
                <a:solidFill>
                  <a:srgbClr val="3333FF"/>
                </a:solidFill>
                <a:latin typeface="STKaiti" charset="-122"/>
                <a:ea typeface="STKaiti" charset="-122"/>
                <a:cs typeface="STKaiti" charset="-122"/>
              </a:rPr>
              <a:t>β</a:t>
            </a:r>
            <a:r>
              <a:rPr lang="zh-CN" altLang="en-US" sz="2400" i="1" u="sng" dirty="0">
                <a:solidFill>
                  <a:srgbClr val="3333FF"/>
                </a:solidFill>
                <a:latin typeface="STKaiti" charset="-122"/>
                <a:ea typeface="STKaiti" charset="-122"/>
                <a:cs typeface="STKaiti" charset="-122"/>
              </a:rPr>
              <a:t>射线就是高速电子</a:t>
            </a:r>
            <a:r>
              <a:rPr lang="zh-CN" altLang="en-US" sz="2400" dirty="0">
                <a:solidFill>
                  <a:srgbClr val="3333FF"/>
                </a:solidFill>
                <a:latin typeface="STKaiti" charset="-122"/>
                <a:ea typeface="STKaiti" charset="-122"/>
                <a:cs typeface="STKaiti" charset="-122"/>
              </a:rPr>
              <a:t> </a:t>
            </a:r>
          </a:p>
        </p:txBody>
      </p:sp>
      <p:sp>
        <p:nvSpPr>
          <p:cNvPr id="24581" name="Text Box 5"/>
          <p:cNvSpPr txBox="1">
            <a:spLocks noChangeArrowheads="1"/>
          </p:cNvSpPr>
          <p:nvPr/>
        </p:nvSpPr>
        <p:spPr bwMode="auto">
          <a:xfrm>
            <a:off x="397726" y="3934408"/>
            <a:ext cx="843032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en-US" altLang="zh-CN" sz="2400" dirty="0">
                <a:solidFill>
                  <a:srgbClr val="000000"/>
                </a:solidFill>
                <a:latin typeface="STKaiti" charset="-122"/>
                <a:ea typeface="STKaiti" charset="-122"/>
                <a:cs typeface="STKaiti" charset="-122"/>
              </a:rPr>
              <a:t>1900</a:t>
            </a:r>
            <a:r>
              <a:rPr lang="zh-CN" altLang="en-US" sz="2400" dirty="0">
                <a:solidFill>
                  <a:srgbClr val="000000"/>
                </a:solidFill>
                <a:latin typeface="STKaiti" charset="-122"/>
                <a:ea typeface="STKaiti" charset="-122"/>
                <a:cs typeface="STKaiti" charset="-122"/>
              </a:rPr>
              <a:t>年，维拉德发现</a:t>
            </a:r>
            <a:r>
              <a:rPr lang="en-US" altLang="zh-CN" sz="2400" i="1" u="sng" dirty="0">
                <a:solidFill>
                  <a:srgbClr val="000000"/>
                </a:solidFill>
                <a:latin typeface="STKaiti" charset="-122"/>
                <a:ea typeface="STKaiti" charset="-122"/>
                <a:cs typeface="STKaiti" charset="-122"/>
              </a:rPr>
              <a:t>γ</a:t>
            </a:r>
            <a:r>
              <a:rPr lang="zh-CN" altLang="en-US" sz="2400" i="1" u="sng" dirty="0">
                <a:solidFill>
                  <a:srgbClr val="000000"/>
                </a:solidFill>
                <a:latin typeface="STKaiti" charset="-122"/>
                <a:ea typeface="STKaiti" charset="-122"/>
                <a:cs typeface="STKaiti" charset="-122"/>
              </a:rPr>
              <a:t>射线，后来被证实为一种高频电磁辐射</a:t>
            </a:r>
            <a:endParaRPr lang="zh-CN" altLang="en-US" sz="2400" dirty="0">
              <a:solidFill>
                <a:srgbClr val="000000"/>
              </a:solidFill>
              <a:latin typeface="STKaiti" charset="-122"/>
              <a:ea typeface="STKaiti" charset="-122"/>
              <a:cs typeface="STKaiti" charset="-122"/>
            </a:endParaRPr>
          </a:p>
        </p:txBody>
      </p:sp>
      <p:sp>
        <p:nvSpPr>
          <p:cNvPr id="24582" name="Text Box 6"/>
          <p:cNvSpPr txBox="1">
            <a:spLocks noChangeArrowheads="1"/>
          </p:cNvSpPr>
          <p:nvPr/>
        </p:nvSpPr>
        <p:spPr bwMode="auto">
          <a:xfrm>
            <a:off x="397726" y="4362492"/>
            <a:ext cx="858086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lvl="0"/>
            <a:r>
              <a:rPr lang="en-US" altLang="zh-CN" sz="2400" dirty="0">
                <a:solidFill>
                  <a:srgbClr val="FF00FF"/>
                </a:solidFill>
                <a:latin typeface="STKaiti" charset="-122"/>
                <a:ea typeface="STKaiti" charset="-122"/>
                <a:cs typeface="STKaiti" charset="-122"/>
              </a:rPr>
              <a:t>1909</a:t>
            </a:r>
            <a:r>
              <a:rPr lang="zh-CN" altLang="en-US" sz="2400" dirty="0">
                <a:solidFill>
                  <a:srgbClr val="FF00FF"/>
                </a:solidFill>
                <a:latin typeface="STKaiti" charset="-122"/>
                <a:ea typeface="STKaiti" charset="-122"/>
                <a:cs typeface="STKaiti" charset="-122"/>
              </a:rPr>
              <a:t>年，卢瑟福将</a:t>
            </a:r>
            <a:r>
              <a:rPr lang="en-US" altLang="zh-CN" sz="2400" i="1" u="sng" dirty="0">
                <a:solidFill>
                  <a:srgbClr val="FF00FF"/>
                </a:solidFill>
                <a:latin typeface="STKaiti" charset="-122"/>
                <a:ea typeface="STKaiti" charset="-122"/>
                <a:cs typeface="STKaiti" charset="-122"/>
              </a:rPr>
              <a:t>α</a:t>
            </a:r>
            <a:r>
              <a:rPr lang="zh-CN" altLang="en-US" sz="2400" i="1" u="sng" dirty="0">
                <a:solidFill>
                  <a:srgbClr val="FF00FF"/>
                </a:solidFill>
                <a:latin typeface="STKaiti" charset="-122"/>
                <a:ea typeface="STKaiti" charset="-122"/>
                <a:cs typeface="STKaiti" charset="-122"/>
              </a:rPr>
              <a:t>粒子</a:t>
            </a:r>
            <a:r>
              <a:rPr lang="zh-CN" altLang="en-US" sz="2400" dirty="0">
                <a:solidFill>
                  <a:srgbClr val="FF00FF"/>
                </a:solidFill>
                <a:latin typeface="STKaiti" charset="-122"/>
                <a:ea typeface="STKaiti" charset="-122"/>
                <a:cs typeface="STKaiti" charset="-122"/>
              </a:rPr>
              <a:t>装入薄玻璃瓶，向人们演示它们</a:t>
            </a:r>
            <a:r>
              <a:rPr lang="zh-CN" altLang="en-US" sz="2400" i="1" u="sng" dirty="0">
                <a:solidFill>
                  <a:srgbClr val="FF00FF"/>
                </a:solidFill>
                <a:latin typeface="STKaiti" charset="-122"/>
                <a:ea typeface="STKaiti" charset="-122"/>
                <a:cs typeface="STKaiti" charset="-122"/>
              </a:rPr>
              <a:t>是氦原子核</a:t>
            </a:r>
            <a:endParaRPr lang="zh-CN" altLang="en-US" sz="2400" dirty="0">
              <a:solidFill>
                <a:srgbClr val="FF00FF"/>
              </a:solidFill>
              <a:latin typeface="STKaiti" charset="-122"/>
              <a:ea typeface="STKaiti" charset="-122"/>
              <a:cs typeface="STKaiti" charset="-122"/>
            </a:endParaRPr>
          </a:p>
        </p:txBody>
      </p:sp>
      <p:sp>
        <p:nvSpPr>
          <p:cNvPr id="2" name="文本框 1"/>
          <p:cNvSpPr txBox="1"/>
          <p:nvPr/>
        </p:nvSpPr>
        <p:spPr>
          <a:xfrm>
            <a:off x="381000" y="1371600"/>
            <a:ext cx="6917278" cy="830997"/>
          </a:xfrm>
          <a:prstGeom prst="rect">
            <a:avLst/>
          </a:prstGeom>
          <a:noFill/>
        </p:spPr>
        <p:txBody>
          <a:bodyPr wrap="none" rtlCol="0">
            <a:spAutoFit/>
          </a:bodyPr>
          <a:lstStyle/>
          <a:p>
            <a:r>
              <a:rPr lang="en-US" altLang="zh-CN" sz="2400" dirty="0">
                <a:latin typeface="STKaiti" charset="-122"/>
                <a:ea typeface="STKaiti" charset="-122"/>
                <a:cs typeface="STKaiti" charset="-122"/>
              </a:rPr>
              <a:t>1896</a:t>
            </a:r>
            <a:r>
              <a:rPr lang="zh-CN" altLang="en-US" sz="2400" dirty="0">
                <a:latin typeface="STKaiti" charset="-122"/>
                <a:ea typeface="STKaiti" charset="-122"/>
                <a:cs typeface="STKaiti" charset="-122"/>
              </a:rPr>
              <a:t>年，贝克勒尔发现铀的放射性</a:t>
            </a:r>
            <a:endParaRPr lang="en-US" altLang="zh-CN" sz="2400" dirty="0">
              <a:latin typeface="STKaiti" charset="-122"/>
              <a:ea typeface="STKaiti" charset="-122"/>
              <a:cs typeface="STKaiti" charset="-122"/>
            </a:endParaRPr>
          </a:p>
          <a:p>
            <a:r>
              <a:rPr lang="en-US" altLang="zh-CN" sz="2400" dirty="0">
                <a:solidFill>
                  <a:srgbClr val="FF00FF"/>
                </a:solidFill>
                <a:latin typeface="STKaiti" charset="-122"/>
                <a:ea typeface="STKaiti" charset="-122"/>
                <a:cs typeface="STKaiti" charset="-122"/>
              </a:rPr>
              <a:t>1897</a:t>
            </a:r>
            <a:r>
              <a:rPr lang="zh-CN" altLang="en-US" sz="2400" dirty="0">
                <a:solidFill>
                  <a:srgbClr val="FF00FF"/>
                </a:solidFill>
                <a:latin typeface="STKaiti" charset="-122"/>
                <a:ea typeface="STKaiti" charset="-122"/>
                <a:cs typeface="STKaiti" charset="-122"/>
              </a:rPr>
              <a:t>年，居里夫妇从铀盐中发现放射性元素钋和镭</a:t>
            </a:r>
            <a:endParaRPr lang="en-US" altLang="zh-CN" sz="2400" dirty="0">
              <a:solidFill>
                <a:srgbClr val="FF00FF"/>
              </a:solidFill>
              <a:latin typeface="STKaiti" charset="-122"/>
              <a:ea typeface="STKaiti" charset="-122"/>
              <a:cs typeface="STKaiti" charset="-122"/>
            </a:endParaRPr>
          </a:p>
        </p:txBody>
      </p:sp>
      <p:sp>
        <p:nvSpPr>
          <p:cNvPr id="3" name="文本框 2"/>
          <p:cNvSpPr txBox="1"/>
          <p:nvPr/>
        </p:nvSpPr>
        <p:spPr>
          <a:xfrm>
            <a:off x="388393" y="5181600"/>
            <a:ext cx="8552341" cy="461665"/>
          </a:xfrm>
          <a:prstGeom prst="rect">
            <a:avLst/>
          </a:prstGeom>
          <a:noFill/>
        </p:spPr>
        <p:txBody>
          <a:bodyPr wrap="none" rtlCol="0">
            <a:spAutoFit/>
          </a:bodyPr>
          <a:lstStyle/>
          <a:p>
            <a:r>
              <a:rPr lang="en-US" altLang="zh-CN" sz="2400" dirty="0">
                <a:solidFill>
                  <a:srgbClr val="000000"/>
                </a:solidFill>
                <a:latin typeface="STKaiti" charset="-122"/>
                <a:ea typeface="STKaiti" charset="-122"/>
                <a:cs typeface="STKaiti" charset="-122"/>
              </a:rPr>
              <a:t>1909</a:t>
            </a:r>
            <a:r>
              <a:rPr lang="zh-CN" altLang="en-US" sz="2400" dirty="0">
                <a:solidFill>
                  <a:srgbClr val="000000"/>
                </a:solidFill>
                <a:latin typeface="STKaiti" charset="-122"/>
                <a:ea typeface="STKaiti" charset="-122"/>
                <a:cs typeface="STKaiti" charset="-122"/>
              </a:rPr>
              <a:t>年，盖革</a:t>
            </a:r>
            <a:r>
              <a:rPr lang="en-US" altLang="zh-CN" sz="2400" dirty="0">
                <a:solidFill>
                  <a:srgbClr val="000000"/>
                </a:solidFill>
                <a:latin typeface="STKaiti" charset="-122"/>
                <a:ea typeface="STKaiti" charset="-122"/>
                <a:cs typeface="STKaiti" charset="-122"/>
              </a:rPr>
              <a:t>-</a:t>
            </a:r>
            <a:r>
              <a:rPr lang="zh-CN" altLang="en-US" sz="2400" dirty="0">
                <a:solidFill>
                  <a:srgbClr val="000000"/>
                </a:solidFill>
                <a:latin typeface="STKaiti" charset="-122"/>
                <a:ea typeface="STKaiti" charset="-122"/>
                <a:cs typeface="STKaiti" charset="-122"/>
              </a:rPr>
              <a:t>马斯顿实验，导致卢瑟福发现原子核的行星结构</a:t>
            </a:r>
          </a:p>
        </p:txBody>
      </p:sp>
      <p:sp>
        <p:nvSpPr>
          <p:cNvPr id="9" name="文本框 8"/>
          <p:cNvSpPr txBox="1"/>
          <p:nvPr/>
        </p:nvSpPr>
        <p:spPr>
          <a:xfrm>
            <a:off x="397727" y="2070852"/>
            <a:ext cx="3531736" cy="461665"/>
          </a:xfrm>
          <a:prstGeom prst="rect">
            <a:avLst/>
          </a:prstGeom>
          <a:noFill/>
        </p:spPr>
        <p:txBody>
          <a:bodyPr wrap="none" rtlCol="0">
            <a:spAutoFit/>
          </a:bodyPr>
          <a:lstStyle/>
          <a:p>
            <a:r>
              <a:rPr lang="en-US" altLang="zh-CN" sz="2400" dirty="0">
                <a:solidFill>
                  <a:srgbClr val="000000"/>
                </a:solidFill>
                <a:latin typeface="STKaiti" charset="-122"/>
                <a:ea typeface="STKaiti" charset="-122"/>
                <a:cs typeface="STKaiti" charset="-122"/>
              </a:rPr>
              <a:t>1897</a:t>
            </a:r>
            <a:r>
              <a:rPr lang="zh-CN" altLang="en-US" sz="2400" dirty="0">
                <a:solidFill>
                  <a:srgbClr val="000000"/>
                </a:solidFill>
                <a:latin typeface="STKaiti" charset="-122"/>
                <a:ea typeface="STKaiti" charset="-122"/>
                <a:cs typeface="STKaiti" charset="-122"/>
              </a:rPr>
              <a:t>年，汤姆孙发现电子</a:t>
            </a:r>
          </a:p>
        </p:txBody>
      </p:sp>
      <p:sp>
        <p:nvSpPr>
          <p:cNvPr id="4" name="矩形 3"/>
          <p:cNvSpPr/>
          <p:nvPr/>
        </p:nvSpPr>
        <p:spPr>
          <a:xfrm>
            <a:off x="414452" y="5638800"/>
            <a:ext cx="5378395" cy="461665"/>
          </a:xfrm>
          <a:prstGeom prst="rect">
            <a:avLst/>
          </a:prstGeom>
        </p:spPr>
        <p:txBody>
          <a:bodyPr wrap="none">
            <a:spAutoFit/>
          </a:bodyPr>
          <a:lstStyle/>
          <a:p>
            <a:r>
              <a:rPr lang="en-US" altLang="zh-CN" sz="2400" dirty="0">
                <a:solidFill>
                  <a:srgbClr val="3333FF"/>
                </a:solidFill>
                <a:latin typeface="STKaiti" charset="-122"/>
                <a:ea typeface="STKaiti" charset="-122"/>
                <a:cs typeface="STKaiti" charset="-122"/>
              </a:rPr>
              <a:t>1914</a:t>
            </a:r>
            <a:r>
              <a:rPr lang="zh-CN" altLang="en-US" sz="2400" dirty="0">
                <a:solidFill>
                  <a:srgbClr val="3333FF"/>
                </a:solidFill>
                <a:latin typeface="STKaiti" charset="-122"/>
                <a:ea typeface="STKaiti" charset="-122"/>
                <a:cs typeface="STKaiti" charset="-122"/>
              </a:rPr>
              <a:t>年，卢瑟福把</a:t>
            </a:r>
            <a:r>
              <a:rPr lang="zh-CN" altLang="en-US" sz="2400" i="1" u="sng" dirty="0">
                <a:solidFill>
                  <a:srgbClr val="3333FF"/>
                </a:solidFill>
                <a:latin typeface="STKaiti" charset="-122"/>
                <a:ea typeface="STKaiti" charset="-122"/>
                <a:cs typeface="STKaiti" charset="-122"/>
              </a:rPr>
              <a:t>氢原子核</a:t>
            </a:r>
            <a:r>
              <a:rPr lang="zh-CN" altLang="en-US" sz="2400" dirty="0">
                <a:solidFill>
                  <a:srgbClr val="3333FF"/>
                </a:solidFill>
                <a:latin typeface="STKaiti" charset="-122"/>
                <a:ea typeface="STKaiti" charset="-122"/>
                <a:cs typeface="STKaiti" charset="-122"/>
              </a:rPr>
              <a:t>命名为</a:t>
            </a:r>
            <a:r>
              <a:rPr lang="zh-CN" altLang="en-US" sz="2400" i="1" u="sng" dirty="0">
                <a:solidFill>
                  <a:srgbClr val="3333FF"/>
                </a:solidFill>
                <a:latin typeface="STKaiti" charset="-122"/>
                <a:ea typeface="STKaiti" charset="-122"/>
                <a:cs typeface="STKaiti" charset="-122"/>
              </a:rPr>
              <a:t>质子</a:t>
            </a:r>
          </a:p>
        </p:txBody>
      </p:sp>
      <p:sp>
        <p:nvSpPr>
          <p:cNvPr id="6" name="Title 5"/>
          <p:cNvSpPr>
            <a:spLocks noGrp="1"/>
          </p:cNvSpPr>
          <p:nvPr>
            <p:ph type="title"/>
          </p:nvPr>
        </p:nvSpPr>
        <p:spPr/>
        <p:txBody>
          <a:bodyPr>
            <a:normAutofit/>
          </a:bodyPr>
          <a:lstStyle/>
          <a:p>
            <a:r>
              <a:rPr lang="zh-CN" altLang="en-US" dirty="0"/>
              <a:t>早期研究历史回顾</a:t>
            </a:r>
            <a:endParaRPr lang="en-US" dirty="0"/>
          </a:p>
        </p:txBody>
      </p:sp>
      <p:sp>
        <p:nvSpPr>
          <p:cNvPr id="5" name="幻灯片编号占位符 4"/>
          <p:cNvSpPr>
            <a:spLocks noGrp="1"/>
          </p:cNvSpPr>
          <p:nvPr>
            <p:ph type="sldNum" sz="quarter" idx="12"/>
          </p:nvPr>
        </p:nvSpPr>
        <p:spPr>
          <a:prstGeom prst="rect">
            <a:avLst/>
          </a:prstGeom>
        </p:spPr>
        <p:txBody>
          <a:bodyPr/>
          <a:lstStyle/>
          <a:p>
            <a:fld id="{7B30F255-56BD-414A-9F6A-5F42497E43FA}" type="slidenum">
              <a:rPr lang="zh-CN" altLang="en-US" smtClean="0"/>
              <a:t>5</a:t>
            </a:fld>
            <a:endParaRPr lang="zh-CN" altLang="en-US"/>
          </a:p>
        </p:txBody>
      </p:sp>
      <p:sp>
        <p:nvSpPr>
          <p:cNvPr id="7" name="页脚占位符 6">
            <a:extLst>
              <a:ext uri="{FF2B5EF4-FFF2-40B4-BE49-F238E27FC236}">
                <a16:creationId xmlns:a16="http://schemas.microsoft.com/office/drawing/2014/main" id="{A520E268-C491-8E49-A3BF-16D85861C081}"/>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629405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原子的超精细结构</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50</a:t>
            </a:fld>
            <a:endParaRPr lang="en-US" altLang="zh-CN" dirty="0"/>
          </a:p>
        </p:txBody>
      </p:sp>
      <p:sp>
        <p:nvSpPr>
          <p:cNvPr id="5" name="Rectangle 13"/>
          <p:cNvSpPr>
            <a:spLocks noChangeArrowheads="1"/>
          </p:cNvSpPr>
          <p:nvPr/>
        </p:nvSpPr>
        <p:spPr bwMode="auto">
          <a:xfrm>
            <a:off x="490659" y="1295400"/>
            <a:ext cx="827234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spcBef>
                <a:spcPct val="20000"/>
              </a:spcBef>
            </a:pP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原子核有一定的大小</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其电荷有一个分布</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电四极矩</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它还有自旋角动量</a:t>
            </a:r>
            <a:r>
              <a:rPr lang="en-US" altLang="zh-CN" sz="28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和磁矩</a:t>
            </a:r>
            <a:r>
              <a:rPr lang="zh-CN" altLang="en-US" sz="2800" i="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i="1" baseline="-25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，这些性质对核外电子的运动必然要产生影响</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从而使原子光谱进一步分裂，其分裂程度比精细结构还要小</a:t>
            </a:r>
            <a:r>
              <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个数量级，故称为超精细结构，它的起因称为超精细相互作用。</a:t>
            </a:r>
            <a:endParaRPr lang="en-US" altLang="zh-CN" sz="28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Text Box 14"/>
          <p:cNvSpPr txBox="1">
            <a:spLocks noChangeArrowheads="1"/>
          </p:cNvSpPr>
          <p:nvPr/>
        </p:nvSpPr>
        <p:spPr bwMode="auto">
          <a:xfrm>
            <a:off x="457200" y="3733800"/>
            <a:ext cx="8534400" cy="1495794"/>
          </a:xfrm>
          <a:prstGeom prst="rect">
            <a:avLst/>
          </a:prstGeom>
          <a:solidFill>
            <a:srgbClr val="0054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20000"/>
              </a:lnSpc>
            </a:pP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视原子核为点电荷</a:t>
            </a:r>
            <a:r>
              <a:rPr lang="en-US" altLang="zh-CN" sz="2400" dirty="0" err="1">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Ze</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，得到原子光谱的粗结构。</a:t>
            </a:r>
            <a:endPar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endParaRPr>
          </a:p>
          <a:p>
            <a:pPr algn="l" fontAlgn="base">
              <a:lnSpc>
                <a:spcPct val="130000"/>
              </a:lnSpc>
            </a:pP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考虑电子的自旋</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轨道作用后</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得到原子光谱的精细结构。</a:t>
            </a:r>
            <a:endPar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endParaRPr>
          </a:p>
          <a:p>
            <a:pPr algn="l" fontAlgn="base">
              <a:lnSpc>
                <a:spcPct val="130000"/>
              </a:lnSpc>
            </a:pP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考虑核的自旋、磁矩和电四极矩</a:t>
            </a:r>
            <a:r>
              <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rPr>
              <a:t>得到原子光谱的超精细结构。</a:t>
            </a:r>
            <a:endParaRPr lang="en-US" altLang="zh-CN" sz="2400" dirty="0">
              <a:solidFill>
                <a:srgbClr val="FFFF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
        <p:nvSpPr>
          <p:cNvPr id="3" name="TextBox 2"/>
          <p:cNvSpPr txBox="1"/>
          <p:nvPr/>
        </p:nvSpPr>
        <p:spPr>
          <a:xfrm>
            <a:off x="2590800" y="5410200"/>
            <a:ext cx="2646878" cy="584775"/>
          </a:xfrm>
          <a:prstGeom prst="rect">
            <a:avLst/>
          </a:prstGeom>
          <a:noFill/>
        </p:spPr>
        <p:txBody>
          <a:bodyPr wrap="none" rtlCol="0">
            <a:spAutoFit/>
          </a:bodyPr>
          <a:lstStyle/>
          <a:p>
            <a:r>
              <a:rPr lang="zh-CN" altLang="en-US" dirty="0">
                <a:solidFill>
                  <a:schemeClr val="tx1"/>
                </a:solidFill>
                <a:latin typeface="+mn-ea"/>
                <a:ea typeface="+mn-ea"/>
              </a:rPr>
              <a:t>核磁共振技术</a:t>
            </a:r>
            <a:endParaRPr lang="en-US" dirty="0">
              <a:solidFill>
                <a:schemeClr val="tx1"/>
              </a:solidFill>
              <a:latin typeface="+mn-ea"/>
              <a:ea typeface="+mn-ea"/>
            </a:endParaRPr>
          </a:p>
        </p:txBody>
      </p:sp>
      <p:pic>
        <p:nvPicPr>
          <p:cNvPr id="9" name="Picture 8">
            <a:extLst>
              <a:ext uri="{FF2B5EF4-FFF2-40B4-BE49-F238E27FC236}">
                <a16:creationId xmlns:a16="http://schemas.microsoft.com/office/drawing/2014/main" id="{A84C7914-4808-BA1D-4BF9-418F0DCC33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7534" y="5920243"/>
            <a:ext cx="3215466" cy="365126"/>
          </a:xfrm>
          <a:prstGeom prst="rect">
            <a:avLst/>
          </a:prstGeom>
        </p:spPr>
      </p:pic>
    </p:spTree>
    <p:extLst>
      <p:ext uri="{BB962C8B-B14F-4D97-AF65-F5344CB8AC3E}">
        <p14:creationId xmlns:p14="http://schemas.microsoft.com/office/powerpoint/2010/main" val="926188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 </a:t>
            </a:r>
            <a:r>
              <a:rPr lang="en-US" altLang="zh-CN" dirty="0"/>
              <a:t>Na </a:t>
            </a:r>
            <a:r>
              <a:rPr lang="zh-CN" altLang="en-US" dirty="0"/>
              <a:t>原子黄双线的超精细光谱</a:t>
            </a:r>
            <a:endParaRPr lang="en-US" dirty="0"/>
          </a:p>
        </p:txBody>
      </p:sp>
      <p:sp>
        <p:nvSpPr>
          <p:cNvPr id="3" name="幻灯片编号占位符 2"/>
          <p:cNvSpPr>
            <a:spLocks noGrp="1"/>
          </p:cNvSpPr>
          <p:nvPr>
            <p:ph type="sldNum" sz="quarter" idx="12"/>
          </p:nvPr>
        </p:nvSpPr>
        <p:spPr>
          <a:prstGeom prst="rect">
            <a:avLst/>
          </a:prstGeom>
        </p:spPr>
        <p:txBody>
          <a:bodyPr/>
          <a:lstStyle/>
          <a:p>
            <a:pPr>
              <a:defRPr/>
            </a:pPr>
            <a:fld id="{4F63FEE4-DF1E-A547-B498-A3B4B7E3A669}" type="slidenum">
              <a:rPr lang="en-US" smtClean="0">
                <a:latin typeface="Times New Roman"/>
                <a:cs typeface="Times New Roman"/>
              </a:rPr>
              <a:pPr>
                <a:defRPr/>
              </a:pPr>
              <a:t>51</a:t>
            </a:fld>
            <a:endParaRPr lang="en-US">
              <a:latin typeface="Times New Roman"/>
              <a:cs typeface="Times New Roman"/>
            </a:endParaRPr>
          </a:p>
        </p:txBody>
      </p:sp>
      <p:sp>
        <p:nvSpPr>
          <p:cNvPr id="30723" name="Rectangle 16"/>
          <p:cNvSpPr>
            <a:spLocks noChangeArrowheads="1"/>
          </p:cNvSpPr>
          <p:nvPr/>
        </p:nvSpPr>
        <p:spPr bwMode="auto">
          <a:xfrm>
            <a:off x="337821" y="1177205"/>
            <a:ext cx="6011862" cy="489364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zh-CN" sz="2400" b="1" dirty="0">
                <a:solidFill>
                  <a:srgbClr val="0000FF"/>
                </a:solidFill>
                <a:latin typeface="华文楷体"/>
                <a:ea typeface="华文楷体"/>
                <a:cs typeface="华文楷体"/>
                <a:hlinkClick r:id="rId3" action="ppaction://hlinkfile"/>
              </a:rPr>
              <a:t>Na </a:t>
            </a:r>
            <a:r>
              <a:rPr lang="zh-CN" altLang="en-US" sz="2400" b="1" dirty="0">
                <a:solidFill>
                  <a:srgbClr val="0000FF"/>
                </a:solidFill>
                <a:latin typeface="华文楷体"/>
                <a:ea typeface="华文楷体"/>
                <a:cs typeface="华文楷体"/>
                <a:hlinkClick r:id="rId3" action="ppaction://hlinkfile"/>
              </a:rPr>
              <a:t>原子黄双线：</a:t>
            </a:r>
            <a:r>
              <a:rPr lang="zh-CN" altLang="en-US" sz="2400" dirty="0">
                <a:solidFill>
                  <a:schemeClr val="tx1"/>
                </a:solidFill>
                <a:latin typeface="华文楷体"/>
                <a:ea typeface="华文楷体"/>
                <a:cs typeface="华文楷体"/>
              </a:rPr>
              <a:t>主线系 </a:t>
            </a:r>
            <a:r>
              <a:rPr lang="en-US" altLang="zh-CN" sz="2400" dirty="0">
                <a:solidFill>
                  <a:schemeClr val="tx1"/>
                </a:solidFill>
                <a:latin typeface="华文楷体"/>
                <a:ea typeface="华文楷体"/>
                <a:cs typeface="华文楷体"/>
              </a:rPr>
              <a:t>3</a:t>
            </a:r>
            <a:r>
              <a:rPr lang="en-US" altLang="zh-CN" sz="2400" baseline="30000" dirty="0">
                <a:solidFill>
                  <a:schemeClr val="tx1"/>
                </a:solidFill>
                <a:latin typeface="华文楷体"/>
                <a:ea typeface="华文楷体"/>
                <a:cs typeface="华文楷体"/>
              </a:rPr>
              <a:t>2</a:t>
            </a:r>
            <a:r>
              <a:rPr lang="en-US" altLang="zh-CN" sz="2400" i="1" dirty="0">
                <a:solidFill>
                  <a:schemeClr val="tx1"/>
                </a:solidFill>
                <a:latin typeface="华文楷体"/>
                <a:ea typeface="华文楷体"/>
                <a:cs typeface="华文楷体"/>
              </a:rPr>
              <a:t>P</a:t>
            </a:r>
            <a:r>
              <a:rPr lang="en-US" altLang="zh-CN" sz="2400" dirty="0">
                <a:solidFill>
                  <a:schemeClr val="tx1"/>
                </a:solidFill>
                <a:latin typeface="华文楷体"/>
                <a:ea typeface="华文楷体"/>
                <a:cs typeface="华文楷体"/>
              </a:rPr>
              <a:t>→ 3</a:t>
            </a:r>
            <a:r>
              <a:rPr lang="en-US" altLang="zh-CN" sz="2400" baseline="30000" dirty="0">
                <a:solidFill>
                  <a:schemeClr val="tx1"/>
                </a:solidFill>
                <a:latin typeface="华文楷体"/>
                <a:ea typeface="华文楷体"/>
                <a:cs typeface="华文楷体"/>
              </a:rPr>
              <a:t>2</a:t>
            </a:r>
            <a:r>
              <a:rPr lang="en-US" altLang="zh-CN" sz="2400" i="1" dirty="0">
                <a:solidFill>
                  <a:schemeClr val="tx1"/>
                </a:solidFill>
                <a:latin typeface="华文楷体"/>
                <a:ea typeface="华文楷体"/>
                <a:cs typeface="华文楷体"/>
              </a:rPr>
              <a:t>S</a:t>
            </a: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a:p>
            <a:endParaRPr lang="en-US" altLang="zh-CN" sz="2400" i="1" dirty="0">
              <a:solidFill>
                <a:schemeClr val="tx1"/>
              </a:solidFill>
              <a:latin typeface="Times New Roman" charset="0"/>
              <a:cs typeface="Times New Roman" charset="0"/>
            </a:endParaRPr>
          </a:p>
        </p:txBody>
      </p:sp>
      <p:sp>
        <p:nvSpPr>
          <p:cNvPr id="76833" name="Rectangle 33"/>
          <p:cNvSpPr>
            <a:spLocks noChangeArrowheads="1"/>
          </p:cNvSpPr>
          <p:nvPr/>
        </p:nvSpPr>
        <p:spPr bwMode="auto">
          <a:xfrm>
            <a:off x="463653" y="2133600"/>
            <a:ext cx="4787900" cy="1938992"/>
          </a:xfrm>
          <a:prstGeom prst="rect">
            <a:avLst/>
          </a:prstGeom>
          <a:noFill/>
          <a:ln w="25400" cmpd="dbl">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nSpc>
                <a:spcPct val="125000"/>
              </a:lnSpc>
            </a:pPr>
            <a:r>
              <a:rPr lang="en-US" altLang="zh-CN" sz="2400" b="1" baseline="30000" dirty="0">
                <a:solidFill>
                  <a:schemeClr val="tx1"/>
                </a:solidFill>
                <a:latin typeface="华文楷体"/>
                <a:ea typeface="华文楷体"/>
                <a:cs typeface="华文楷体"/>
              </a:rPr>
              <a:t>2</a:t>
            </a:r>
            <a:r>
              <a:rPr lang="en-US" altLang="zh-CN" sz="2400" b="1" dirty="0">
                <a:solidFill>
                  <a:schemeClr val="tx1"/>
                </a:solidFill>
                <a:latin typeface="华文楷体"/>
                <a:ea typeface="华文楷体"/>
                <a:cs typeface="华文楷体"/>
              </a:rPr>
              <a:t>P</a:t>
            </a:r>
            <a:r>
              <a:rPr lang="en-US" altLang="zh-CN" sz="2400" b="1" baseline="-25000" dirty="0">
                <a:solidFill>
                  <a:schemeClr val="tx1"/>
                </a:solidFill>
                <a:latin typeface="华文楷体"/>
                <a:ea typeface="华文楷体"/>
                <a:cs typeface="华文楷体"/>
              </a:rPr>
              <a:t>3/2</a:t>
            </a:r>
            <a:r>
              <a:rPr lang="en-GB" altLang="zh-CN" sz="2400" dirty="0">
                <a:solidFill>
                  <a:schemeClr val="tx1"/>
                </a:solidFill>
                <a:latin typeface="华文楷体"/>
                <a:ea typeface="华文楷体"/>
                <a:cs typeface="华文楷体"/>
              </a:rPr>
              <a:t>: j =3/2; I=3/2 → F=3,2,</a:t>
            </a:r>
            <a:r>
              <a:rPr lang="en-US" altLang="zh-CN" sz="2400" dirty="0">
                <a:solidFill>
                  <a:schemeClr val="tx1"/>
                </a:solidFill>
                <a:latin typeface="华文楷体"/>
                <a:ea typeface="华文楷体"/>
                <a:cs typeface="华文楷体"/>
              </a:rPr>
              <a:t>1</a:t>
            </a:r>
            <a:r>
              <a:rPr lang="en-GB" altLang="zh-CN" sz="2400" dirty="0">
                <a:solidFill>
                  <a:schemeClr val="tx1"/>
                </a:solidFill>
                <a:latin typeface="华文楷体"/>
                <a:ea typeface="华文楷体"/>
                <a:cs typeface="华文楷体"/>
              </a:rPr>
              <a:t>,0</a:t>
            </a:r>
          </a:p>
          <a:p>
            <a:pPr>
              <a:lnSpc>
                <a:spcPct val="125000"/>
              </a:lnSpc>
            </a:pPr>
            <a:r>
              <a:rPr lang="en-US" altLang="zh-CN" sz="2400" dirty="0">
                <a:solidFill>
                  <a:schemeClr val="tx1"/>
                </a:solidFill>
                <a:latin typeface="华文楷体"/>
                <a:ea typeface="华文楷体"/>
                <a:cs typeface="华文楷体"/>
                <a:sym typeface="Symbol" charset="0"/>
              </a:rPr>
              <a:t>  </a:t>
            </a:r>
            <a:r>
              <a:rPr lang="en-US" altLang="zh-CN" sz="2400" dirty="0" err="1">
                <a:solidFill>
                  <a:schemeClr val="tx1"/>
                </a:solidFill>
                <a:latin typeface="华文楷体"/>
                <a:ea typeface="华文楷体"/>
                <a:cs typeface="华文楷体"/>
                <a:sym typeface="Symbol" charset="0"/>
              </a:rPr>
              <a:t>E</a:t>
            </a:r>
            <a:r>
              <a:rPr lang="en-US" altLang="zh-CN" sz="2400" baseline="-25000" dirty="0" err="1">
                <a:solidFill>
                  <a:schemeClr val="tx1"/>
                </a:solidFill>
                <a:latin typeface="华文楷体"/>
                <a:ea typeface="华文楷体"/>
                <a:cs typeface="华文楷体"/>
                <a:sym typeface="Symbol" charset="0"/>
              </a:rPr>
              <a:t>I,j</a:t>
            </a:r>
            <a:r>
              <a:rPr lang="en-US" altLang="zh-CN" sz="2400" dirty="0">
                <a:solidFill>
                  <a:schemeClr val="tx1"/>
                </a:solidFill>
                <a:latin typeface="华文楷体"/>
                <a:ea typeface="华文楷体"/>
                <a:cs typeface="华文楷体"/>
                <a:sym typeface="Symbol" charset="0"/>
              </a:rPr>
              <a:t>= ……</a:t>
            </a:r>
            <a:endParaRPr lang="en-US" altLang="zh-CN" sz="2400" baseline="30000" dirty="0">
              <a:solidFill>
                <a:schemeClr val="tx1"/>
              </a:solidFill>
              <a:latin typeface="华文楷体"/>
              <a:ea typeface="华文楷体"/>
              <a:cs typeface="华文楷体"/>
            </a:endParaRPr>
          </a:p>
          <a:p>
            <a:pPr>
              <a:lnSpc>
                <a:spcPct val="125000"/>
              </a:lnSpc>
            </a:pPr>
            <a:r>
              <a:rPr lang="en-US" altLang="zh-CN" sz="2400" b="1" baseline="30000" dirty="0">
                <a:solidFill>
                  <a:schemeClr val="tx1"/>
                </a:solidFill>
                <a:latin typeface="华文楷体"/>
                <a:ea typeface="华文楷体"/>
                <a:cs typeface="华文楷体"/>
              </a:rPr>
              <a:t>2</a:t>
            </a:r>
            <a:r>
              <a:rPr lang="en-US" altLang="zh-CN" sz="2400" b="1" dirty="0">
                <a:solidFill>
                  <a:schemeClr val="tx1"/>
                </a:solidFill>
                <a:latin typeface="华文楷体"/>
                <a:ea typeface="华文楷体"/>
                <a:cs typeface="华文楷体"/>
              </a:rPr>
              <a:t>P</a:t>
            </a:r>
            <a:r>
              <a:rPr lang="en-US" altLang="zh-CN" sz="2400" b="1" baseline="-25000" dirty="0">
                <a:solidFill>
                  <a:schemeClr val="tx1"/>
                </a:solidFill>
                <a:latin typeface="华文楷体"/>
                <a:ea typeface="华文楷体"/>
                <a:cs typeface="华文楷体"/>
              </a:rPr>
              <a:t>1/2</a:t>
            </a:r>
            <a:r>
              <a:rPr lang="en-GB" altLang="zh-CN" sz="2400" dirty="0">
                <a:solidFill>
                  <a:schemeClr val="tx1"/>
                </a:solidFill>
                <a:latin typeface="华文楷体"/>
                <a:ea typeface="华文楷体"/>
                <a:cs typeface="华文楷体"/>
              </a:rPr>
              <a:t>: j =1/2; I=3/2 →  F=2,1</a:t>
            </a:r>
            <a:endParaRPr lang="en-US" altLang="zh-CN" sz="2400" dirty="0">
              <a:solidFill>
                <a:schemeClr val="tx1"/>
              </a:solidFill>
              <a:latin typeface="华文楷体"/>
              <a:ea typeface="华文楷体"/>
              <a:cs typeface="华文楷体"/>
            </a:endParaRPr>
          </a:p>
          <a:p>
            <a:pPr>
              <a:lnSpc>
                <a:spcPct val="125000"/>
              </a:lnSpc>
            </a:pPr>
            <a:r>
              <a:rPr lang="en-US" altLang="zh-CN" sz="2400" dirty="0">
                <a:solidFill>
                  <a:schemeClr val="tx1"/>
                </a:solidFill>
                <a:latin typeface="华文楷体"/>
                <a:ea typeface="华文楷体"/>
                <a:cs typeface="华文楷体"/>
                <a:sym typeface="Symbol" charset="0"/>
              </a:rPr>
              <a:t>  </a:t>
            </a:r>
            <a:r>
              <a:rPr lang="en-US" altLang="zh-CN" sz="2400" dirty="0" err="1">
                <a:solidFill>
                  <a:schemeClr val="tx1"/>
                </a:solidFill>
                <a:latin typeface="华文楷体"/>
                <a:ea typeface="华文楷体"/>
                <a:cs typeface="华文楷体"/>
                <a:sym typeface="Symbol" charset="0"/>
              </a:rPr>
              <a:t>E</a:t>
            </a:r>
            <a:r>
              <a:rPr lang="en-US" altLang="zh-CN" sz="2400" baseline="-25000" dirty="0" err="1">
                <a:solidFill>
                  <a:schemeClr val="tx1"/>
                </a:solidFill>
                <a:latin typeface="华文楷体"/>
                <a:ea typeface="华文楷体"/>
                <a:cs typeface="华文楷体"/>
                <a:sym typeface="Symbol" charset="0"/>
              </a:rPr>
              <a:t>I,j</a:t>
            </a:r>
            <a:r>
              <a:rPr lang="en-US" altLang="zh-CN" sz="2400" dirty="0">
                <a:solidFill>
                  <a:schemeClr val="tx1"/>
                </a:solidFill>
                <a:latin typeface="华文楷体"/>
                <a:ea typeface="华文楷体"/>
                <a:cs typeface="华文楷体"/>
                <a:sym typeface="Symbol" charset="0"/>
              </a:rPr>
              <a:t>= </a:t>
            </a:r>
            <a:r>
              <a:rPr lang="en-US" altLang="zh-CN" sz="2400" dirty="0">
                <a:solidFill>
                  <a:schemeClr val="tx1"/>
                </a:solidFill>
                <a:latin typeface="华文楷体"/>
                <a:ea typeface="华文楷体"/>
                <a:cs typeface="华文楷体"/>
              </a:rPr>
              <a:t>3a</a:t>
            </a:r>
            <a:r>
              <a:rPr lang="en-US" altLang="zh-CN" sz="2400" baseline="-25000" dirty="0">
                <a:solidFill>
                  <a:schemeClr val="tx1"/>
                </a:solidFill>
                <a:latin typeface="华文楷体"/>
                <a:ea typeface="华文楷体"/>
                <a:cs typeface="华文楷体"/>
              </a:rPr>
              <a:t>I,j</a:t>
            </a:r>
            <a:r>
              <a:rPr lang="en-US" altLang="zh-CN" sz="2400" dirty="0">
                <a:solidFill>
                  <a:schemeClr val="tx1"/>
                </a:solidFill>
                <a:latin typeface="华文楷体"/>
                <a:ea typeface="华文楷体"/>
                <a:cs typeface="华文楷体"/>
              </a:rPr>
              <a:t> /4 , -5a</a:t>
            </a:r>
            <a:r>
              <a:rPr lang="en-US" altLang="zh-CN" sz="2400" baseline="-25000" dirty="0">
                <a:solidFill>
                  <a:schemeClr val="tx1"/>
                </a:solidFill>
                <a:latin typeface="华文楷体"/>
                <a:ea typeface="华文楷体"/>
                <a:cs typeface="华文楷体"/>
              </a:rPr>
              <a:t>I,j </a:t>
            </a:r>
            <a:r>
              <a:rPr lang="en-US" altLang="zh-CN" sz="2400" dirty="0">
                <a:solidFill>
                  <a:schemeClr val="tx1"/>
                </a:solidFill>
                <a:latin typeface="华文楷体"/>
                <a:ea typeface="华文楷体"/>
                <a:cs typeface="华文楷体"/>
              </a:rPr>
              <a:t>/ 4</a:t>
            </a:r>
          </a:p>
        </p:txBody>
      </p:sp>
      <p:sp>
        <p:nvSpPr>
          <p:cNvPr id="76842" name="Rectangle 42"/>
          <p:cNvSpPr>
            <a:spLocks noChangeArrowheads="1"/>
          </p:cNvSpPr>
          <p:nvPr/>
        </p:nvSpPr>
        <p:spPr bwMode="auto">
          <a:xfrm>
            <a:off x="2470150" y="1600993"/>
            <a:ext cx="408305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defRPr/>
            </a:pPr>
            <a:r>
              <a:rPr lang="en-US" altLang="zh-CN" sz="2400" baseline="30000" dirty="0">
                <a:solidFill>
                  <a:schemeClr val="tx1"/>
                </a:solidFill>
                <a:effectLst>
                  <a:outerShdw blurRad="38100" dist="38100" dir="2700000" algn="tl">
                    <a:srgbClr val="DDDDDD"/>
                  </a:outerShdw>
                </a:effectLst>
                <a:latin typeface="华文楷体"/>
                <a:ea typeface="华文楷体"/>
                <a:cs typeface="华文楷体"/>
              </a:rPr>
              <a:t>2</a:t>
            </a:r>
            <a:r>
              <a:rPr lang="en-US" altLang="zh-CN" sz="2400" i="1" dirty="0">
                <a:solidFill>
                  <a:schemeClr val="tx1"/>
                </a:solidFill>
                <a:effectLst>
                  <a:outerShdw blurRad="38100" dist="38100" dir="2700000" algn="tl">
                    <a:srgbClr val="DDDDDD"/>
                  </a:outerShdw>
                </a:effectLst>
                <a:latin typeface="华文楷体"/>
                <a:ea typeface="华文楷体"/>
                <a:cs typeface="华文楷体"/>
              </a:rPr>
              <a:t>P</a:t>
            </a:r>
            <a:r>
              <a:rPr lang="en-US" altLang="zh-CN" sz="2400" dirty="0">
                <a:solidFill>
                  <a:schemeClr val="tx1"/>
                </a:solidFill>
                <a:effectLst>
                  <a:outerShdw blurRad="38100" dist="38100" dir="2700000" algn="tl">
                    <a:srgbClr val="DDDDDD"/>
                  </a:outerShdw>
                </a:effectLst>
                <a:latin typeface="华文楷体"/>
                <a:ea typeface="华文楷体"/>
                <a:cs typeface="华文楷体"/>
              </a:rPr>
              <a:t> →</a:t>
            </a:r>
            <a:r>
              <a:rPr lang="en-US" altLang="zh-CN" sz="2400" baseline="30000" dirty="0">
                <a:solidFill>
                  <a:schemeClr val="tx1"/>
                </a:solidFill>
                <a:effectLst>
                  <a:outerShdw blurRad="38100" dist="38100" dir="2700000" algn="tl">
                    <a:srgbClr val="DDDDDD"/>
                  </a:outerShdw>
                </a:effectLst>
                <a:latin typeface="华文楷体"/>
                <a:ea typeface="华文楷体"/>
                <a:cs typeface="华文楷体"/>
              </a:rPr>
              <a:t>2</a:t>
            </a:r>
            <a:r>
              <a:rPr lang="en-US" altLang="zh-CN" sz="2400" i="1" dirty="0">
                <a:solidFill>
                  <a:schemeClr val="tx1"/>
                </a:solidFill>
                <a:effectLst>
                  <a:outerShdw blurRad="38100" dist="38100" dir="2700000" algn="tl">
                    <a:srgbClr val="DDDDDD"/>
                  </a:outerShdw>
                </a:effectLst>
                <a:latin typeface="华文楷体"/>
                <a:ea typeface="华文楷体"/>
                <a:cs typeface="华文楷体"/>
              </a:rPr>
              <a:t>P</a:t>
            </a:r>
            <a:r>
              <a:rPr lang="en-US" altLang="zh-CN" sz="2400" baseline="-25000" dirty="0">
                <a:solidFill>
                  <a:schemeClr val="tx1"/>
                </a:solidFill>
                <a:effectLst>
                  <a:outerShdw blurRad="38100" dist="38100" dir="2700000" algn="tl">
                    <a:srgbClr val="DDDDDD"/>
                  </a:outerShdw>
                </a:effectLst>
                <a:latin typeface="华文楷体"/>
                <a:ea typeface="华文楷体"/>
                <a:cs typeface="华文楷体"/>
              </a:rPr>
              <a:t>3/2</a:t>
            </a:r>
            <a:r>
              <a:rPr lang="en-US" altLang="zh-CN" sz="2400" dirty="0">
                <a:solidFill>
                  <a:schemeClr val="tx1"/>
                </a:solidFill>
                <a:effectLst>
                  <a:outerShdw blurRad="38100" dist="38100" dir="2700000" algn="tl">
                    <a:srgbClr val="DDDDDD"/>
                  </a:outerShdw>
                </a:effectLst>
                <a:latin typeface="华文楷体"/>
                <a:ea typeface="华文楷体"/>
                <a:cs typeface="华文楷体"/>
              </a:rPr>
              <a:t> </a:t>
            </a:r>
            <a:r>
              <a:rPr lang="zh-CN" altLang="en-US" sz="2400" dirty="0">
                <a:solidFill>
                  <a:schemeClr val="tx1"/>
                </a:solidFill>
                <a:effectLst>
                  <a:outerShdw blurRad="38100" dist="38100" dir="2700000" algn="tl">
                    <a:srgbClr val="DDDDDD"/>
                  </a:outerShdw>
                </a:effectLst>
                <a:latin typeface="华文楷体"/>
                <a:ea typeface="华文楷体"/>
                <a:cs typeface="华文楷体"/>
              </a:rPr>
              <a:t>，</a:t>
            </a:r>
            <a:r>
              <a:rPr lang="en-US" altLang="zh-CN" sz="2400" baseline="30000" dirty="0">
                <a:solidFill>
                  <a:schemeClr val="tx1"/>
                </a:solidFill>
                <a:effectLst>
                  <a:outerShdw blurRad="38100" dist="38100" dir="2700000" algn="tl">
                    <a:srgbClr val="DDDDDD"/>
                  </a:outerShdw>
                </a:effectLst>
                <a:latin typeface="华文楷体"/>
                <a:ea typeface="华文楷体"/>
                <a:cs typeface="华文楷体"/>
              </a:rPr>
              <a:t>2</a:t>
            </a:r>
            <a:r>
              <a:rPr lang="en-US" altLang="zh-CN" sz="2400" i="1" dirty="0">
                <a:solidFill>
                  <a:schemeClr val="tx1"/>
                </a:solidFill>
                <a:effectLst>
                  <a:outerShdw blurRad="38100" dist="38100" dir="2700000" algn="tl">
                    <a:srgbClr val="DDDDDD"/>
                  </a:outerShdw>
                </a:effectLst>
                <a:latin typeface="华文楷体"/>
                <a:ea typeface="华文楷体"/>
                <a:cs typeface="华文楷体"/>
              </a:rPr>
              <a:t>P</a:t>
            </a:r>
            <a:r>
              <a:rPr lang="en-US" altLang="zh-CN" sz="2400" baseline="-25000" dirty="0">
                <a:solidFill>
                  <a:schemeClr val="tx1"/>
                </a:solidFill>
                <a:effectLst>
                  <a:outerShdw blurRad="38100" dist="38100" dir="2700000" algn="tl">
                    <a:srgbClr val="DDDDDD"/>
                  </a:outerShdw>
                </a:effectLst>
                <a:latin typeface="华文楷体"/>
                <a:ea typeface="华文楷体"/>
                <a:cs typeface="华文楷体"/>
              </a:rPr>
              <a:t>1/2</a:t>
            </a:r>
            <a:r>
              <a:rPr lang="en-US" altLang="zh-CN" sz="2400" dirty="0">
                <a:solidFill>
                  <a:schemeClr val="tx1"/>
                </a:solidFill>
                <a:effectLst>
                  <a:outerShdw blurRad="38100" dist="38100" dir="2700000" algn="tl">
                    <a:srgbClr val="DDDDDD"/>
                  </a:outerShdw>
                </a:effectLst>
                <a:latin typeface="华文楷体"/>
                <a:ea typeface="华文楷体"/>
                <a:cs typeface="华文楷体"/>
              </a:rPr>
              <a:t> (</a:t>
            </a:r>
            <a:r>
              <a:rPr lang="zh-CN" altLang="en-US" sz="2400" dirty="0">
                <a:solidFill>
                  <a:schemeClr val="tx1"/>
                </a:solidFill>
                <a:effectLst>
                  <a:outerShdw blurRad="38100" dist="38100" dir="2700000" algn="tl">
                    <a:srgbClr val="DDDDDD"/>
                  </a:outerShdw>
                </a:effectLst>
                <a:latin typeface="华文楷体"/>
                <a:ea typeface="华文楷体"/>
                <a:cs typeface="华文楷体"/>
              </a:rPr>
              <a:t>精细结构） </a:t>
            </a:r>
            <a:r>
              <a:rPr lang="zh-CN" altLang="en-US" sz="2400" dirty="0">
                <a:solidFill>
                  <a:schemeClr val="tx1"/>
                </a:solidFill>
                <a:latin typeface="华文楷体"/>
                <a:ea typeface="华文楷体"/>
                <a:cs typeface="华文楷体"/>
              </a:rPr>
              <a:t> </a:t>
            </a:r>
          </a:p>
        </p:txBody>
      </p:sp>
      <p:sp>
        <p:nvSpPr>
          <p:cNvPr id="76820" name="Rectangle 20"/>
          <p:cNvSpPr>
            <a:spLocks noChangeArrowheads="1"/>
          </p:cNvSpPr>
          <p:nvPr/>
        </p:nvSpPr>
        <p:spPr bwMode="auto">
          <a:xfrm>
            <a:off x="328677" y="5029200"/>
            <a:ext cx="5426075" cy="1016000"/>
          </a:xfrm>
          <a:prstGeom prst="rect">
            <a:avLst/>
          </a:prstGeom>
          <a:noFill/>
          <a:ln w="25400">
            <a:solidFill>
              <a:srgbClr val="0000CC"/>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pPr>
              <a:lnSpc>
                <a:spcPct val="125000"/>
              </a:lnSpc>
            </a:pPr>
            <a:r>
              <a:rPr lang="en-GB" altLang="zh-CN" sz="2400" b="1" baseline="30000" dirty="0">
                <a:solidFill>
                  <a:schemeClr val="tx1"/>
                </a:solidFill>
                <a:latin typeface="华文楷体"/>
                <a:ea typeface="华文楷体"/>
                <a:cs typeface="华文楷体"/>
              </a:rPr>
              <a:t>2</a:t>
            </a:r>
            <a:r>
              <a:rPr lang="en-GB" altLang="zh-CN" sz="2400" b="1" dirty="0">
                <a:solidFill>
                  <a:schemeClr val="tx1"/>
                </a:solidFill>
                <a:latin typeface="华文楷体"/>
                <a:ea typeface="华文楷体"/>
                <a:cs typeface="华文楷体"/>
              </a:rPr>
              <a:t>S</a:t>
            </a:r>
            <a:r>
              <a:rPr lang="en-US" altLang="zh-CN" sz="2400" b="1" baseline="-25000" dirty="0">
                <a:solidFill>
                  <a:schemeClr val="tx1"/>
                </a:solidFill>
                <a:latin typeface="华文楷体"/>
                <a:ea typeface="华文楷体"/>
                <a:cs typeface="华文楷体"/>
              </a:rPr>
              <a:t>1/2</a:t>
            </a:r>
            <a:r>
              <a:rPr lang="zh-CN" altLang="en-US" sz="2400" dirty="0">
                <a:solidFill>
                  <a:schemeClr val="tx1"/>
                </a:solidFill>
                <a:latin typeface="华文楷体"/>
                <a:ea typeface="华文楷体"/>
                <a:cs typeface="华文楷体"/>
              </a:rPr>
              <a:t>：</a:t>
            </a:r>
            <a:r>
              <a:rPr lang="en-GB" altLang="zh-CN" sz="2400" dirty="0">
                <a:solidFill>
                  <a:schemeClr val="tx1"/>
                </a:solidFill>
                <a:latin typeface="华文楷体"/>
                <a:ea typeface="华文楷体"/>
                <a:cs typeface="华文楷体"/>
              </a:rPr>
              <a:t>j=1/2; I=3/2  → F = 2,1 </a:t>
            </a:r>
          </a:p>
          <a:p>
            <a:pPr>
              <a:lnSpc>
                <a:spcPct val="125000"/>
              </a:lnSpc>
            </a:pPr>
            <a:r>
              <a:rPr lang="en-US" altLang="zh-CN" sz="2400" dirty="0">
                <a:solidFill>
                  <a:schemeClr val="tx1"/>
                </a:solidFill>
                <a:latin typeface="华文楷体"/>
                <a:ea typeface="华文楷体"/>
                <a:cs typeface="华文楷体"/>
                <a:sym typeface="Symbol" charset="0"/>
              </a:rPr>
              <a:t>      </a:t>
            </a:r>
            <a:r>
              <a:rPr lang="en-US" altLang="zh-CN" sz="2400" dirty="0" err="1">
                <a:solidFill>
                  <a:schemeClr val="tx1"/>
                </a:solidFill>
                <a:latin typeface="华文楷体"/>
                <a:ea typeface="华文楷体"/>
                <a:cs typeface="华文楷体"/>
              </a:rPr>
              <a:t>E</a:t>
            </a:r>
            <a:r>
              <a:rPr lang="en-US" altLang="zh-CN" sz="2400" baseline="-30000" dirty="0" err="1">
                <a:solidFill>
                  <a:schemeClr val="tx1"/>
                </a:solidFill>
                <a:latin typeface="华文楷体"/>
                <a:ea typeface="华文楷体"/>
                <a:cs typeface="华文楷体"/>
                <a:sym typeface="Symbol" charset="0"/>
              </a:rPr>
              <a:t>I,j</a:t>
            </a:r>
            <a:r>
              <a:rPr lang="en-US" altLang="zh-CN" sz="2400" baseline="-30000" dirty="0">
                <a:solidFill>
                  <a:schemeClr val="tx1"/>
                </a:solidFill>
                <a:latin typeface="华文楷体"/>
                <a:ea typeface="华文楷体"/>
                <a:cs typeface="华文楷体"/>
                <a:sym typeface="Symbol" charset="0"/>
              </a:rPr>
              <a:t> </a:t>
            </a:r>
            <a:r>
              <a:rPr lang="en-US" altLang="zh-CN" sz="2400" dirty="0">
                <a:solidFill>
                  <a:schemeClr val="tx1"/>
                </a:solidFill>
                <a:latin typeface="华文楷体"/>
                <a:ea typeface="华文楷体"/>
                <a:cs typeface="华文楷体"/>
                <a:sym typeface="Symbol" charset="0"/>
              </a:rPr>
              <a:t>= 3a</a:t>
            </a:r>
            <a:r>
              <a:rPr lang="en-US" altLang="zh-CN" sz="2400" baseline="-30000" dirty="0">
                <a:solidFill>
                  <a:schemeClr val="tx1"/>
                </a:solidFill>
                <a:latin typeface="华文楷体"/>
                <a:ea typeface="华文楷体"/>
                <a:cs typeface="华文楷体"/>
                <a:sym typeface="Symbol" charset="0"/>
              </a:rPr>
              <a:t>I,j </a:t>
            </a:r>
            <a:r>
              <a:rPr lang="en-US" altLang="zh-CN" sz="2400" dirty="0">
                <a:solidFill>
                  <a:schemeClr val="tx1"/>
                </a:solidFill>
                <a:latin typeface="华文楷体"/>
                <a:ea typeface="华文楷体"/>
                <a:cs typeface="华文楷体"/>
                <a:sym typeface="Symbol" charset="0"/>
              </a:rPr>
              <a:t>/4</a:t>
            </a:r>
            <a:r>
              <a:rPr lang="zh-CN" altLang="en-US" sz="2400" dirty="0">
                <a:solidFill>
                  <a:schemeClr val="tx1"/>
                </a:solidFill>
                <a:latin typeface="华文楷体"/>
                <a:ea typeface="华文楷体"/>
                <a:cs typeface="华文楷体"/>
                <a:sym typeface="Symbol" charset="0"/>
              </a:rPr>
              <a:t>，</a:t>
            </a:r>
            <a:r>
              <a:rPr lang="en-US" altLang="zh-CN" sz="2400" dirty="0">
                <a:solidFill>
                  <a:schemeClr val="tx1"/>
                </a:solidFill>
                <a:latin typeface="华文楷体"/>
                <a:ea typeface="华文楷体"/>
                <a:cs typeface="华文楷体"/>
                <a:sym typeface="Symbol" charset="0"/>
              </a:rPr>
              <a:t>-5a</a:t>
            </a:r>
            <a:r>
              <a:rPr lang="en-US" altLang="zh-CN" sz="2400" baseline="-30000" dirty="0">
                <a:solidFill>
                  <a:schemeClr val="tx1"/>
                </a:solidFill>
                <a:latin typeface="华文楷体"/>
                <a:ea typeface="华文楷体"/>
                <a:cs typeface="华文楷体"/>
                <a:sym typeface="Symbol" charset="0"/>
              </a:rPr>
              <a:t>I,j </a:t>
            </a:r>
            <a:r>
              <a:rPr lang="en-US" altLang="zh-CN" sz="2400" dirty="0">
                <a:solidFill>
                  <a:schemeClr val="tx1"/>
                </a:solidFill>
                <a:latin typeface="华文楷体"/>
                <a:ea typeface="华文楷体"/>
                <a:cs typeface="华文楷体"/>
                <a:sym typeface="Symbol" charset="0"/>
              </a:rPr>
              <a:t>/4</a:t>
            </a:r>
          </a:p>
        </p:txBody>
      </p:sp>
      <p:sp>
        <p:nvSpPr>
          <p:cNvPr id="76817" name="Rectangle 17"/>
          <p:cNvSpPr>
            <a:spLocks noChangeArrowheads="1"/>
          </p:cNvSpPr>
          <p:nvPr/>
        </p:nvSpPr>
        <p:spPr bwMode="auto">
          <a:xfrm>
            <a:off x="3635477" y="4564860"/>
            <a:ext cx="3232151" cy="461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defRPr/>
            </a:pPr>
            <a:r>
              <a:rPr lang="en-US" altLang="zh-CN" sz="2400" baseline="30000" dirty="0">
                <a:solidFill>
                  <a:schemeClr val="tx1"/>
                </a:solidFill>
                <a:effectLst>
                  <a:outerShdw blurRad="38100" dist="38100" dir="2700000" algn="tl">
                    <a:srgbClr val="DDDDDD"/>
                  </a:outerShdw>
                </a:effectLst>
                <a:latin typeface="华文楷体"/>
                <a:ea typeface="华文楷体"/>
                <a:cs typeface="华文楷体"/>
              </a:rPr>
              <a:t>2</a:t>
            </a:r>
            <a:r>
              <a:rPr lang="en-US" altLang="zh-CN" sz="2400" i="1" dirty="0">
                <a:solidFill>
                  <a:schemeClr val="tx1"/>
                </a:solidFill>
                <a:effectLst>
                  <a:outerShdw blurRad="38100" dist="38100" dir="2700000" algn="tl">
                    <a:srgbClr val="DDDDDD"/>
                  </a:outerShdw>
                </a:effectLst>
                <a:latin typeface="华文楷体"/>
                <a:ea typeface="华文楷体"/>
                <a:cs typeface="华文楷体"/>
              </a:rPr>
              <a:t>S</a:t>
            </a:r>
            <a:r>
              <a:rPr lang="en-US" altLang="zh-CN" sz="2400" dirty="0">
                <a:solidFill>
                  <a:schemeClr val="tx1"/>
                </a:solidFill>
                <a:effectLst>
                  <a:outerShdw blurRad="38100" dist="38100" dir="2700000" algn="tl">
                    <a:srgbClr val="DDDDDD"/>
                  </a:outerShdw>
                </a:effectLst>
                <a:latin typeface="华文楷体"/>
                <a:ea typeface="华文楷体"/>
                <a:cs typeface="华文楷体"/>
              </a:rPr>
              <a:t> →</a:t>
            </a:r>
            <a:r>
              <a:rPr lang="en-US" altLang="zh-CN" sz="2400" baseline="30000" dirty="0">
                <a:solidFill>
                  <a:schemeClr val="tx1"/>
                </a:solidFill>
                <a:effectLst>
                  <a:outerShdw blurRad="38100" dist="38100" dir="2700000" algn="tl">
                    <a:srgbClr val="DDDDDD"/>
                  </a:outerShdw>
                </a:effectLst>
                <a:latin typeface="华文楷体"/>
                <a:ea typeface="华文楷体"/>
                <a:cs typeface="华文楷体"/>
              </a:rPr>
              <a:t>2</a:t>
            </a:r>
            <a:r>
              <a:rPr lang="en-US" altLang="zh-CN" sz="2400" i="1" dirty="0">
                <a:solidFill>
                  <a:schemeClr val="tx1"/>
                </a:solidFill>
                <a:effectLst>
                  <a:outerShdw blurRad="38100" dist="38100" dir="2700000" algn="tl">
                    <a:srgbClr val="DDDDDD"/>
                  </a:outerShdw>
                </a:effectLst>
                <a:latin typeface="华文楷体"/>
                <a:ea typeface="华文楷体"/>
                <a:cs typeface="华文楷体"/>
              </a:rPr>
              <a:t>S</a:t>
            </a:r>
            <a:r>
              <a:rPr lang="en-US" altLang="zh-CN" sz="2400" baseline="-25000" dirty="0">
                <a:solidFill>
                  <a:schemeClr val="tx1"/>
                </a:solidFill>
                <a:effectLst>
                  <a:outerShdw blurRad="38100" dist="38100" dir="2700000" algn="tl">
                    <a:srgbClr val="DDDDDD"/>
                  </a:outerShdw>
                </a:effectLst>
                <a:latin typeface="华文楷体"/>
                <a:ea typeface="华文楷体"/>
                <a:cs typeface="华文楷体"/>
              </a:rPr>
              <a:t>1/2</a:t>
            </a:r>
            <a:r>
              <a:rPr lang="en-US" altLang="zh-CN" sz="2400" dirty="0">
                <a:solidFill>
                  <a:schemeClr val="tx1"/>
                </a:solidFill>
                <a:effectLst>
                  <a:outerShdw blurRad="38100" dist="38100" dir="2700000" algn="tl">
                    <a:srgbClr val="DDDDDD"/>
                  </a:outerShdw>
                </a:effectLst>
                <a:latin typeface="华文楷体"/>
                <a:ea typeface="华文楷体"/>
                <a:cs typeface="华文楷体"/>
              </a:rPr>
              <a:t> (</a:t>
            </a:r>
            <a:r>
              <a:rPr lang="zh-CN" altLang="en-US" sz="2400" dirty="0">
                <a:solidFill>
                  <a:schemeClr val="tx1"/>
                </a:solidFill>
                <a:effectLst>
                  <a:outerShdw blurRad="38100" dist="38100" dir="2700000" algn="tl">
                    <a:srgbClr val="DDDDDD"/>
                  </a:outerShdw>
                </a:effectLst>
                <a:latin typeface="华文楷体"/>
                <a:ea typeface="华文楷体"/>
                <a:cs typeface="华文楷体"/>
              </a:rPr>
              <a:t>精细结构）</a:t>
            </a:r>
          </a:p>
        </p:txBody>
      </p:sp>
      <p:pic>
        <p:nvPicPr>
          <p:cNvPr id="4" name="Picture 3"/>
          <p:cNvPicPr>
            <a:picLocks noChangeAspect="1"/>
          </p:cNvPicPr>
          <p:nvPr/>
        </p:nvPicPr>
        <p:blipFill>
          <a:blip r:embed="rId4"/>
          <a:stretch>
            <a:fillRect/>
          </a:stretch>
        </p:blipFill>
        <p:spPr>
          <a:xfrm>
            <a:off x="5754752" y="1192816"/>
            <a:ext cx="3241914" cy="4935786"/>
          </a:xfrm>
          <a:prstGeom prst="rect">
            <a:avLst/>
          </a:prstGeom>
        </p:spPr>
      </p:pic>
      <p:sp>
        <p:nvSpPr>
          <p:cNvPr id="5" name="页脚占位符 4">
            <a:extLst>
              <a:ext uri="{FF2B5EF4-FFF2-40B4-BE49-F238E27FC236}">
                <a16:creationId xmlns:a16="http://schemas.microsoft.com/office/drawing/2014/main" id="{607AA50F-CF1A-1844-A383-4403BEC9C487}"/>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graphicFrame>
        <p:nvGraphicFramePr>
          <p:cNvPr id="12" name="对象 10">
            <a:extLst>
              <a:ext uri="{FF2B5EF4-FFF2-40B4-BE49-F238E27FC236}">
                <a16:creationId xmlns:a16="http://schemas.microsoft.com/office/drawing/2014/main" id="{1D479DA3-8FEC-9507-563F-4EAF2A00E3F7}"/>
              </a:ext>
            </a:extLst>
          </p:cNvPr>
          <p:cNvGraphicFramePr>
            <a:graphicFrameLocks noChangeAspect="1"/>
          </p:cNvGraphicFramePr>
          <p:nvPr>
            <p:extLst>
              <p:ext uri="{D42A27DB-BD31-4B8C-83A1-F6EECF244321}">
                <p14:modId xmlns:p14="http://schemas.microsoft.com/office/powerpoint/2010/main" val="2668159318"/>
              </p:ext>
            </p:extLst>
          </p:nvPr>
        </p:nvGraphicFramePr>
        <p:xfrm>
          <a:off x="76201" y="6415313"/>
          <a:ext cx="3243184" cy="432163"/>
        </p:xfrm>
        <a:graphic>
          <a:graphicData uri="http://schemas.openxmlformats.org/presentationml/2006/ole">
            <mc:AlternateContent xmlns:mc="http://schemas.openxmlformats.org/markup-compatibility/2006">
              <mc:Choice xmlns:v="urn:schemas-microsoft-com:vml" Requires="v">
                <p:oleObj spid="_x0000_s1075" name="公式" r:id="rId5" imgW="3048000" imgH="406400" progId="Equation.3">
                  <p:embed/>
                </p:oleObj>
              </mc:Choice>
              <mc:Fallback>
                <p:oleObj name="公式" r:id="rId5" imgW="3048000" imgH="406400" progId="Equation.3">
                  <p:embed/>
                  <p:pic>
                    <p:nvPicPr>
                      <p:cNvPr id="13" name="对象 10">
                        <a:extLst>
                          <a:ext uri="{FF2B5EF4-FFF2-40B4-BE49-F238E27FC236}">
                            <a16:creationId xmlns:a16="http://schemas.microsoft.com/office/drawing/2014/main" id="{4ACDFFBE-F45A-5447-A27B-4056C01FB227}"/>
                          </a:ext>
                        </a:extLst>
                      </p:cNvPr>
                      <p:cNvPicPr>
                        <a:picLocks noChangeAspect="1" noChangeArrowheads="1"/>
                      </p:cNvPicPr>
                      <p:nvPr/>
                    </p:nvPicPr>
                    <p:blipFill>
                      <a:blip r:embed="rId6"/>
                      <a:srcRect/>
                      <a:stretch>
                        <a:fillRect/>
                      </a:stretch>
                    </p:blipFill>
                    <p:spPr bwMode="auto">
                      <a:xfrm>
                        <a:off x="76201" y="6415313"/>
                        <a:ext cx="3243184" cy="432163"/>
                      </a:xfrm>
                      <a:prstGeom prst="rect">
                        <a:avLst/>
                      </a:prstGeom>
                      <a:solidFill>
                        <a:srgbClr val="FFFF99"/>
                      </a:solidFill>
                      <a:ln>
                        <a:noFill/>
                      </a:ln>
                    </p:spPr>
                  </p:pic>
                </p:oleObj>
              </mc:Fallback>
            </mc:AlternateContent>
          </a:graphicData>
        </a:graphic>
      </p:graphicFrame>
      <p:sp>
        <p:nvSpPr>
          <p:cNvPr id="13" name="TextBox 12">
            <a:extLst>
              <a:ext uri="{FF2B5EF4-FFF2-40B4-BE49-F238E27FC236}">
                <a16:creationId xmlns:a16="http://schemas.microsoft.com/office/drawing/2014/main" id="{446CF94E-0619-870B-EB42-431EAEE937F8}"/>
              </a:ext>
            </a:extLst>
          </p:cNvPr>
          <p:cNvSpPr txBox="1"/>
          <p:nvPr/>
        </p:nvSpPr>
        <p:spPr>
          <a:xfrm>
            <a:off x="5284462" y="1192816"/>
            <a:ext cx="1097280" cy="461665"/>
          </a:xfrm>
          <a:prstGeom prst="rect">
            <a:avLst/>
          </a:prstGeom>
          <a:noFill/>
        </p:spPr>
        <p:txBody>
          <a:bodyPr wrap="square">
            <a:spAutoFit/>
          </a:bodyPr>
          <a:lstStyle/>
          <a:p>
            <a:r>
              <a:rPr kumimoji="0" lang="en-US" altLang="zh-CN" sz="2400" b="0" i="1" kern="0" dirty="0">
                <a:solidFill>
                  <a:sysClr val="windowText" lastClr="000000"/>
                </a:solidFill>
                <a:effectLst>
                  <a:outerShdw blurRad="38100" dist="38100" dir="2700000" algn="tl">
                    <a:srgbClr val="FFFFFF"/>
                  </a:outerShdw>
                </a:effectLst>
                <a:latin typeface="隶书" pitchFamily="49" charset="-122"/>
                <a:ea typeface="隶书" pitchFamily="49" charset="-122"/>
                <a:cs typeface="Times New Roman" pitchFamily="18" charset="0"/>
                <a:sym typeface="STXinwei"/>
              </a:rPr>
              <a:t>I</a:t>
            </a:r>
            <a:r>
              <a:rPr kumimoji="0" lang="zh-CN" altLang="en-GB" sz="2400" b="0" kern="0" dirty="0">
                <a:solidFill>
                  <a:sysClr val="windowText" lastClr="000000"/>
                </a:solidFill>
                <a:effectLst>
                  <a:outerShdw blurRad="38100" dist="38100" dir="2700000" algn="tl">
                    <a:srgbClr val="FFFFFF"/>
                  </a:outerShdw>
                </a:effectLst>
                <a:latin typeface="隶书" pitchFamily="49" charset="-122"/>
                <a:ea typeface="隶书" pitchFamily="49" charset="-122"/>
                <a:cs typeface="Times New Roman" pitchFamily="18" charset="0"/>
                <a:sym typeface="STXinwei"/>
              </a:rPr>
              <a:t>＝</a:t>
            </a:r>
            <a:r>
              <a:rPr kumimoji="0" lang="en-US" altLang="zh-CN" sz="2400" b="0" kern="0" dirty="0">
                <a:solidFill>
                  <a:sysClr val="windowText" lastClr="000000"/>
                </a:solidFill>
                <a:effectLst>
                  <a:outerShdw blurRad="38100" dist="38100" dir="2700000" algn="tl">
                    <a:srgbClr val="FFFFFF"/>
                  </a:outerShdw>
                </a:effectLst>
                <a:latin typeface="隶书" pitchFamily="49" charset="-122"/>
                <a:ea typeface="隶书" pitchFamily="49" charset="-122"/>
                <a:cs typeface="Times New Roman" pitchFamily="18" charset="0"/>
                <a:sym typeface="STXinwei"/>
              </a:rPr>
              <a:t>3/2</a:t>
            </a:r>
            <a:endParaRPr lang="en-CN" sz="2400" dirty="0"/>
          </a:p>
        </p:txBody>
      </p:sp>
      <p:sp>
        <p:nvSpPr>
          <p:cNvPr id="6" name="TextBox 5">
            <a:extLst>
              <a:ext uri="{FF2B5EF4-FFF2-40B4-BE49-F238E27FC236}">
                <a16:creationId xmlns:a16="http://schemas.microsoft.com/office/drawing/2014/main" id="{A2A0221E-DDEE-F5FB-4BC2-A81E21EA0055}"/>
              </a:ext>
            </a:extLst>
          </p:cNvPr>
          <p:cNvSpPr txBox="1"/>
          <p:nvPr/>
        </p:nvSpPr>
        <p:spPr>
          <a:xfrm>
            <a:off x="609600" y="4267200"/>
            <a:ext cx="1860550" cy="646331"/>
          </a:xfrm>
          <a:prstGeom prst="rect">
            <a:avLst/>
          </a:prstGeom>
          <a:solidFill>
            <a:srgbClr val="FFFF00"/>
          </a:solidFill>
        </p:spPr>
        <p:txBody>
          <a:bodyPr wrap="square" rtlCol="0">
            <a:spAutoFit/>
          </a:bodyPr>
          <a:lstStyle/>
          <a:p>
            <a:r>
              <a:rPr lang="en-US" sz="1800" b="0" dirty="0" err="1">
                <a:solidFill>
                  <a:schemeClr val="tx1"/>
                </a:solidFill>
                <a:highlight>
                  <a:srgbClr val="FFFF00"/>
                </a:highlight>
                <a:latin typeface="+mn-ea"/>
                <a:ea typeface="+mn-ea"/>
              </a:rPr>
              <a:t>Δ</a:t>
            </a:r>
            <a:r>
              <a:rPr lang="en-CN" sz="1800" b="0" dirty="0">
                <a:solidFill>
                  <a:schemeClr val="tx1"/>
                </a:solidFill>
                <a:highlight>
                  <a:srgbClr val="FFFF00"/>
                </a:highlight>
                <a:latin typeface="+mn-ea"/>
                <a:ea typeface="+mn-ea"/>
              </a:rPr>
              <a:t>F   = 0; </a:t>
            </a:r>
            <a:r>
              <a:rPr lang="en-US" sz="1800" b="0" dirty="0">
                <a:solidFill>
                  <a:schemeClr val="tx1"/>
                </a:solidFill>
                <a:highlight>
                  <a:srgbClr val="FFFF00"/>
                </a:highlight>
                <a:latin typeface="+mn-ea"/>
              </a:rPr>
              <a:t>± </a:t>
            </a:r>
            <a:r>
              <a:rPr lang="en-CN" sz="1800" b="0" dirty="0">
                <a:solidFill>
                  <a:schemeClr val="tx1"/>
                </a:solidFill>
                <a:highlight>
                  <a:srgbClr val="FFFF00"/>
                </a:highlight>
                <a:latin typeface="+mn-ea"/>
                <a:ea typeface="+mn-ea"/>
              </a:rPr>
              <a:t>1;</a:t>
            </a:r>
          </a:p>
          <a:p>
            <a:r>
              <a:rPr lang="en-US" sz="1800" b="0" dirty="0" err="1">
                <a:solidFill>
                  <a:schemeClr val="tx1"/>
                </a:solidFill>
                <a:highlight>
                  <a:srgbClr val="FFFF00"/>
                </a:highlight>
                <a:latin typeface="+mn-ea"/>
              </a:rPr>
              <a:t>Δ</a:t>
            </a:r>
            <a:r>
              <a:rPr lang="en-US" sz="1800" b="0" dirty="0">
                <a:solidFill>
                  <a:schemeClr val="tx1"/>
                </a:solidFill>
                <a:highlight>
                  <a:srgbClr val="FFFF00"/>
                </a:highlight>
                <a:latin typeface="+mn-ea"/>
              </a:rPr>
              <a:t> </a:t>
            </a:r>
            <a:r>
              <a:rPr lang="en-CN" sz="1800" b="0" dirty="0">
                <a:solidFill>
                  <a:schemeClr val="tx1"/>
                </a:solidFill>
                <a:highlight>
                  <a:srgbClr val="FFFF00"/>
                </a:highlight>
                <a:latin typeface="+mn-ea"/>
                <a:ea typeface="+mn-ea"/>
              </a:rPr>
              <a:t>M</a:t>
            </a:r>
            <a:r>
              <a:rPr lang="en-CN" sz="1800" b="0" baseline="-25000" dirty="0">
                <a:solidFill>
                  <a:schemeClr val="tx1"/>
                </a:solidFill>
                <a:highlight>
                  <a:srgbClr val="FFFF00"/>
                </a:highlight>
                <a:latin typeface="+mn-ea"/>
                <a:ea typeface="+mn-ea"/>
              </a:rPr>
              <a:t>F</a:t>
            </a:r>
            <a:r>
              <a:rPr lang="en-CN" sz="1800" b="0" dirty="0">
                <a:solidFill>
                  <a:schemeClr val="tx1"/>
                </a:solidFill>
                <a:highlight>
                  <a:srgbClr val="FFFF00"/>
                </a:highlight>
                <a:latin typeface="+mn-ea"/>
                <a:ea typeface="+mn-ea"/>
              </a:rPr>
              <a:t> = 0; </a:t>
            </a:r>
            <a:r>
              <a:rPr lang="en-US" sz="1800" b="0" dirty="0">
                <a:solidFill>
                  <a:schemeClr val="tx1"/>
                </a:solidFill>
                <a:highlight>
                  <a:srgbClr val="FFFF00"/>
                </a:highlight>
                <a:latin typeface="+mn-ea"/>
              </a:rPr>
              <a:t>± </a:t>
            </a:r>
            <a:r>
              <a:rPr lang="en-CN" sz="1800" b="0" dirty="0">
                <a:solidFill>
                  <a:schemeClr val="tx1"/>
                </a:solidFill>
                <a:highlight>
                  <a:srgbClr val="FFFF00"/>
                </a:highlight>
                <a:latin typeface="+mn-ea"/>
                <a:ea typeface="+mn-ea"/>
              </a:rPr>
              <a:t>1;</a:t>
            </a:r>
          </a:p>
        </p:txBody>
      </p:sp>
    </p:spTree>
    <p:extLst>
      <p:ext uri="{BB962C8B-B14F-4D97-AF65-F5344CB8AC3E}">
        <p14:creationId xmlns:p14="http://schemas.microsoft.com/office/powerpoint/2010/main" val="872694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33"/>
                                        </p:tgtEl>
                                        <p:attrNameLst>
                                          <p:attrName>style.visibility</p:attrName>
                                        </p:attrNameLst>
                                      </p:cBhvr>
                                      <p:to>
                                        <p:strVal val="visible"/>
                                      </p:to>
                                    </p:set>
                                    <p:animEffect transition="in" filter="blinds(horizontal)">
                                      <p:cBhvr>
                                        <p:cTn id="7" dur="500"/>
                                        <p:tgtEl>
                                          <p:spTgt spid="768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6820"/>
                                        </p:tgtEl>
                                        <p:attrNameLst>
                                          <p:attrName>style.visibility</p:attrName>
                                        </p:attrNameLst>
                                      </p:cBhvr>
                                      <p:to>
                                        <p:strVal val="visible"/>
                                      </p:to>
                                    </p:set>
                                    <p:animEffect transition="in" filter="checkerboard(across)">
                                      <p:cBhvr>
                                        <p:cTn id="12" dur="500"/>
                                        <p:tgtEl>
                                          <p:spTgt spid="7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3" grpId="0" animBg="1"/>
      <p:bldP spid="768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原子核辐射的发现</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6</a:t>
            </a:fld>
            <a:endParaRPr lang="en-US" altLang="zh-CN" dirty="0"/>
          </a:p>
        </p:txBody>
      </p:sp>
      <p:sp>
        <p:nvSpPr>
          <p:cNvPr id="6" name="Rectangle 9"/>
          <p:cNvSpPr>
            <a:spLocks noChangeArrowheads="1"/>
          </p:cNvSpPr>
          <p:nvPr/>
        </p:nvSpPr>
        <p:spPr bwMode="auto">
          <a:xfrm>
            <a:off x="376989" y="1248637"/>
            <a:ext cx="5943600" cy="1815882"/>
          </a:xfrm>
          <a:prstGeom prst="rect">
            <a:avLst/>
          </a:prstGeom>
          <a:solidFill>
            <a:schemeClr val="bg1"/>
          </a:solidFill>
          <a:ln>
            <a:noFill/>
          </a:ln>
          <a:effectLst/>
        </p:spPr>
        <p:txBody>
          <a:bodyPr>
            <a:spAutoFit/>
          </a:bodyPr>
          <a:lstStyle/>
          <a:p>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   1896</a:t>
            </a:r>
            <a:r>
              <a:rPr lang="zh-CN" altLang="en-US"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贝克勒尔（</a:t>
            </a:r>
            <a:r>
              <a:rPr lang="en-US" altLang="zh-CN" sz="2800" dirty="0" err="1">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H.Becquerel</a:t>
            </a:r>
            <a:r>
              <a:rPr lang="zh-CN" altLang="en-US"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）发现铀盐的放射现象。这是</a:t>
            </a:r>
            <a:r>
              <a:rPr kumimoji="1" lang="zh-CN" altLang="en-US"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人类历史上第一次在实验室里观察到原子核现象，是</a:t>
            </a:r>
            <a:r>
              <a:rPr kumimoji="1" lang="zh-CN" altLang="en-US" sz="2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核物理学的开端</a:t>
            </a:r>
            <a:r>
              <a:rPr kumimoji="1" lang="zh-CN" altLang="en-US" sz="2800"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7" name="AutoShape 14"/>
          <p:cNvSpPr>
            <a:spLocks noChangeArrowheads="1"/>
          </p:cNvSpPr>
          <p:nvPr/>
        </p:nvSpPr>
        <p:spPr bwMode="auto">
          <a:xfrm>
            <a:off x="3733800" y="4079836"/>
            <a:ext cx="3352800" cy="415964"/>
          </a:xfrm>
          <a:prstGeom prst="wedgeRectCallout">
            <a:avLst>
              <a:gd name="adj1" fmla="val 37077"/>
              <a:gd name="adj2" fmla="val -195862"/>
            </a:avLst>
          </a:prstGeom>
          <a:solidFill>
            <a:srgbClr val="FF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获</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1903</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年度诺贝尔物理学奖</a:t>
            </a:r>
          </a:p>
        </p:txBody>
      </p:sp>
      <p:sp>
        <p:nvSpPr>
          <p:cNvPr id="8" name="Text Box 15"/>
          <p:cNvSpPr txBox="1">
            <a:spLocks noChangeArrowheads="1"/>
          </p:cNvSpPr>
          <p:nvPr/>
        </p:nvSpPr>
        <p:spPr bwMode="auto">
          <a:xfrm>
            <a:off x="6705600" y="3505200"/>
            <a:ext cx="1828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A.H.</a:t>
            </a:r>
            <a:r>
              <a:rPr lang="zh-CN" altLang="en-US" sz="1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贝克勒尔</a:t>
            </a:r>
          </a:p>
          <a:p>
            <a:pPr algn="ctr"/>
            <a:r>
              <a:rPr lang="zh-CN" altLang="en-US" sz="1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（法）</a:t>
            </a:r>
            <a:r>
              <a:rPr lang="en-US" altLang="zh-CN" sz="1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1852-1908</a:t>
            </a:r>
          </a:p>
        </p:txBody>
      </p:sp>
      <p:pic>
        <p:nvPicPr>
          <p:cNvPr id="9" name="Picture 21" descr="H"/>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597650" y="838200"/>
            <a:ext cx="1847850" cy="25908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2"/>
          <p:cNvSpPr>
            <a:spLocks noChangeArrowheads="1"/>
          </p:cNvSpPr>
          <p:nvPr/>
        </p:nvSpPr>
        <p:spPr bwMode="auto">
          <a:xfrm>
            <a:off x="3844089" y="4448631"/>
            <a:ext cx="5181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发现铀盐在没有外部光源照射下，可以</a:t>
            </a:r>
            <a:r>
              <a:rPr lang="zh-CN" altLang="en-US"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使底片感光</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！这种射线跟荧光不一样，不需要外来激发，进一步的研究表明这是有别于</a:t>
            </a:r>
            <a:r>
              <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射线的辐射，他称之为“铀辐射”。</a:t>
            </a:r>
            <a:endParaRPr lang="en-US" altLang="zh-CN" sz="24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1" name="Picture 24" descr="fsh_0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5011" y="4267200"/>
            <a:ext cx="3124200" cy="200977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27"/>
          <p:cNvSpPr>
            <a:spLocks noChangeArrowheads="1"/>
          </p:cNvSpPr>
          <p:nvPr/>
        </p:nvSpPr>
        <p:spPr bwMode="auto">
          <a:xfrm>
            <a:off x="381000" y="3083004"/>
            <a:ext cx="6096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lnSpc>
                <a:spcPct val="110000"/>
              </a:lnSpc>
            </a:pP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贝克勒尔是研究</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荧光</a:t>
            </a:r>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和</a:t>
            </a:r>
            <a:r>
              <a:rPr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磷光</a:t>
            </a:r>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现象的世家子弟，于</a:t>
            </a:r>
            <a:r>
              <a:rPr lang="en-US" altLang="zh-CN"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1892</a:t>
            </a:r>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年担任巴黎自然历史博物馆教授 </a:t>
            </a:r>
            <a:r>
              <a:rPr lang="en-US" altLang="zh-CN"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而此职位是他祖父和父亲曾担任过的</a:t>
            </a:r>
            <a:r>
              <a:rPr lang="en-US" altLang="zh-CN" sz="20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61332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核辐射的发现</a:t>
            </a:r>
          </a:p>
        </p:txBody>
      </p:sp>
      <p:sp>
        <p:nvSpPr>
          <p:cNvPr id="4" name="灯片编号占位符 3"/>
          <p:cNvSpPr>
            <a:spLocks noGrp="1"/>
          </p:cNvSpPr>
          <p:nvPr>
            <p:ph type="sldNum" sz="quarter" idx="12"/>
          </p:nvPr>
        </p:nvSpPr>
        <p:spPr/>
        <p:txBody>
          <a:bodyPr/>
          <a:lstStyle/>
          <a:p>
            <a:pPr>
              <a:defRPr/>
            </a:pPr>
            <a:fld id="{E3BAC4F7-8877-4A8A-A428-06935D1FE728}" type="slidenum">
              <a:rPr lang="zh-CN" altLang="en-US" smtClean="0"/>
              <a:pPr>
                <a:defRPr/>
              </a:pPr>
              <a:t>7</a:t>
            </a:fld>
            <a:endParaRPr lang="en-US" altLang="zh-CN" dirty="0"/>
          </a:p>
        </p:txBody>
      </p:sp>
      <p:sp>
        <p:nvSpPr>
          <p:cNvPr id="5" name="Rectangle 21"/>
          <p:cNvSpPr>
            <a:spLocks noChangeArrowheads="1"/>
          </p:cNvSpPr>
          <p:nvPr/>
        </p:nvSpPr>
        <p:spPr bwMode="auto">
          <a:xfrm>
            <a:off x="533400" y="838200"/>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Text Box 23"/>
          <p:cNvSpPr txBox="1">
            <a:spLocks noChangeArrowheads="1"/>
          </p:cNvSpPr>
          <p:nvPr/>
        </p:nvSpPr>
        <p:spPr bwMode="auto">
          <a:xfrm>
            <a:off x="5097379" y="3544669"/>
            <a:ext cx="4038600" cy="646331"/>
          </a:xfrm>
          <a:prstGeom prst="rect">
            <a:avLst/>
          </a:prstGeom>
          <a:noFill/>
          <a:ln>
            <a:noFill/>
          </a:ln>
          <a:effectLst/>
        </p:spPr>
        <p:txBody>
          <a:bodyPr wrap="square">
            <a:spAutoFit/>
          </a:bodyPr>
          <a:lstStyle/>
          <a:p>
            <a:pPr algn="l" fontAlgn="base"/>
            <a:r>
              <a:rPr lang="zh-CN" altLang="en-US"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皮埃尔</a:t>
            </a:r>
            <a:r>
              <a:rPr lang="en-US" altLang="zh-CN"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居里（法）（</a:t>
            </a:r>
            <a:r>
              <a:rPr lang="en-US" altLang="zh-CN"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1859-1906</a:t>
            </a:r>
            <a:r>
              <a:rPr lang="zh-CN" altLang="en-US"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p>
          <a:p>
            <a:pPr algn="l" fontAlgn="base"/>
            <a:r>
              <a:rPr lang="zh-CN" altLang="en-US"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玛丽</a:t>
            </a:r>
            <a:r>
              <a:rPr lang="en-US" altLang="zh-CN"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居里（法籍波兰）（</a:t>
            </a:r>
            <a:r>
              <a:rPr lang="en-US" altLang="zh-CN" sz="1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1867-1934</a:t>
            </a:r>
            <a:r>
              <a:rPr lang="zh-CN" altLang="en-US" sz="16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7" name="Rectangle 26"/>
          <p:cNvSpPr>
            <a:spLocks noChangeArrowheads="1"/>
          </p:cNvSpPr>
          <p:nvPr/>
        </p:nvSpPr>
        <p:spPr bwMode="auto">
          <a:xfrm>
            <a:off x="356937" y="1159488"/>
            <a:ext cx="4419600" cy="892552"/>
          </a:xfrm>
          <a:prstGeom prst="rect">
            <a:avLst/>
          </a:prstGeom>
          <a:noFill/>
          <a:ln>
            <a:noFill/>
          </a:ln>
          <a:effectLst/>
        </p:spPr>
        <p:txBody>
          <a:bodyPr>
            <a:spAutoFit/>
          </a:bodyPr>
          <a:lstStyle/>
          <a:p>
            <a:pPr algn="l" fontAlgn="base"/>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1898</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居里夫妇发现放射性元素 </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钋</a:t>
            </a:r>
            <a:r>
              <a:rPr kumimoji="1"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(Po)</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和镭</a:t>
            </a:r>
            <a:r>
              <a:rPr kumimoji="1" lang="en-US" altLang="zh-CN"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Ra)</a:t>
            </a:r>
            <a:r>
              <a:rPr kumimoji="1" lang="en-US" altLang="en-US"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endParaRPr kumimoji="1" lang="en-US" altLang="zh-CN" sz="28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8" name="Picture 27" descr="居里夫妇正在做实验"/>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61021" y="242420"/>
            <a:ext cx="3886200" cy="32289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8"/>
          <p:cNvSpPr>
            <a:spLocks noChangeArrowheads="1"/>
          </p:cNvSpPr>
          <p:nvPr/>
        </p:nvSpPr>
        <p:spPr bwMode="auto">
          <a:xfrm>
            <a:off x="685800" y="5943600"/>
            <a:ext cx="8382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她们的女儿</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(1897-1956)</a:t>
            </a:r>
            <a:r>
              <a:rPr kumimoji="1" lang="zh-CN"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和女婿</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(1900-1958)</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因发现人工放射性获</a:t>
            </a:r>
            <a:r>
              <a:rPr kumimoji="1" lang="en-US" altLang="zh-CN"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1934</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年诺贝尔奖</a:t>
            </a:r>
            <a:r>
              <a:rPr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AutoShape 29"/>
          <p:cNvSpPr>
            <a:spLocks noChangeArrowheads="1"/>
          </p:cNvSpPr>
          <p:nvPr/>
        </p:nvSpPr>
        <p:spPr bwMode="auto">
          <a:xfrm>
            <a:off x="5113421" y="4267200"/>
            <a:ext cx="3581400" cy="381000"/>
          </a:xfrm>
          <a:prstGeom prst="wedgeRectCallout">
            <a:avLst>
              <a:gd name="adj1" fmla="val 13971"/>
              <a:gd name="adj2" fmla="val -46865"/>
            </a:avLst>
          </a:prstGeom>
          <a:noFill/>
          <a:ln w="9525">
            <a:solidFill>
              <a:schemeClr val="tx1"/>
            </a:solidFill>
            <a:miter lim="800000"/>
            <a:headEnd/>
            <a:tailEnd/>
          </a:ln>
          <a:effectLst/>
        </p:spPr>
        <p:txBody>
          <a:bodyPr/>
          <a:lstStyle/>
          <a:p>
            <a:pPr algn="l" fontAlgn="base"/>
            <a:r>
              <a:rPr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共同获</a:t>
            </a:r>
            <a:r>
              <a:rPr lang="en-US" altLang="zh-CN"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1903</a:t>
            </a:r>
            <a:r>
              <a:rPr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年度诺贝尔物理学奖</a:t>
            </a:r>
          </a:p>
        </p:txBody>
      </p:sp>
      <p:sp>
        <p:nvSpPr>
          <p:cNvPr id="11" name="Rectangle 32"/>
          <p:cNvSpPr>
            <a:spLocks noChangeArrowheads="1"/>
          </p:cNvSpPr>
          <p:nvPr/>
        </p:nvSpPr>
        <p:spPr bwMode="auto">
          <a:xfrm>
            <a:off x="368968" y="2104013"/>
            <a:ext cx="41910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贝克勒尔的发现引发了居里夫妇的兴趣</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他们发现有多种元素会</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自发辐射</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并着手寻找新的辐射元素</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Rectangle 33"/>
          <p:cNvSpPr>
            <a:spLocks noChangeArrowheads="1"/>
          </p:cNvSpPr>
          <p:nvPr/>
        </p:nvSpPr>
        <p:spPr bwMode="auto">
          <a:xfrm>
            <a:off x="228600" y="3028021"/>
            <a:ext cx="45720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lnSpc>
                <a:spcPct val="110000"/>
              </a:lnSpc>
            </a:pP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1898</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年</a:t>
            </a:r>
            <a:r>
              <a:rPr kumimoji="1" lang="en-US" altLang="zh-CN"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7</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月</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他们发现沥青铀矿分离物的放射性比同质量的铀强</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400</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倍</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确证放射性来自分离物内的一种微量元素</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最终找到了特别强的放射性物质</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居里夫妇建议称之为钋（</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Polonium</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为的是</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纪念祖国波兰</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Rectangle 34"/>
          <p:cNvSpPr>
            <a:spLocks noChangeArrowheads="1"/>
          </p:cNvSpPr>
          <p:nvPr/>
        </p:nvSpPr>
        <p:spPr bwMode="auto">
          <a:xfrm>
            <a:off x="381000" y="4717122"/>
            <a:ext cx="82296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110000"/>
              </a:lnSpc>
            </a:pP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　进一步的分离实验发现钡盐有更强的放射性</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认为还有第二种放射性更强的物质</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他们命名为</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镭</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最终得到放射性比铀强</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10</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万倍的镭的化合物结晶</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后来他们用</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年时间从</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8</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吨矿渣中提取了</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0.1g</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纯镭盐用于实验</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1902</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年测得镭的原子量为</a:t>
            </a:r>
            <a:r>
              <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225</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，找到</a:t>
            </a:r>
            <a:r>
              <a:rPr kumimoji="1" lang="zh-CN" altLang="en-US" sz="18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两根明亮的特征谱线</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至此</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镭的存在得到公认</a:t>
            </a:r>
            <a:r>
              <a:rPr lang="zh-CN" altLang="en-US"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1800" dirty="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 name="Footer Placeholder 13"/>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06814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846082" y="1371222"/>
            <a:ext cx="7528035" cy="1061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zh-CN" altLang="en-US" sz="1800" dirty="0">
                <a:solidFill>
                  <a:srgbClr val="000000"/>
                </a:solidFill>
                <a:latin typeface="黑体" panose="02010609060101010101" pitchFamily="49" charset="-122"/>
                <a:ea typeface="黑体" panose="02010609060101010101" pitchFamily="49" charset="-122"/>
              </a:rPr>
              <a:t>   </a:t>
            </a:r>
            <a:r>
              <a:rPr lang="zh-CN" altLang="en-US" sz="2100" dirty="0">
                <a:solidFill>
                  <a:srgbClr val="000000"/>
                </a:solidFill>
                <a:latin typeface="STKaiti" charset="-122"/>
                <a:ea typeface="STKaiti" charset="-122"/>
                <a:cs typeface="STKaiti" charset="-122"/>
              </a:rPr>
              <a:t>1919年，卢瑟福继承了他的老师汤姆逊的剑桥大学卡文迪许实验室主任的职务。同年他采用如下装置利用</a:t>
            </a:r>
            <a:r>
              <a:rPr lang="zh-CN" altLang="en-US" sz="2100" baseline="30000" dirty="0">
                <a:solidFill>
                  <a:srgbClr val="000000"/>
                </a:solidFill>
                <a:latin typeface="STKaiti" charset="-122"/>
                <a:ea typeface="STKaiti" charset="-122"/>
                <a:cs typeface="STKaiti" charset="-122"/>
              </a:rPr>
              <a:t>212</a:t>
            </a:r>
            <a:r>
              <a:rPr lang="en-US" altLang="zh-CN" sz="2100" dirty="0">
                <a:solidFill>
                  <a:srgbClr val="000000"/>
                </a:solidFill>
                <a:latin typeface="STKaiti" charset="-122"/>
                <a:ea typeface="STKaiti" charset="-122"/>
                <a:cs typeface="STKaiti" charset="-122"/>
              </a:rPr>
              <a:t>Po</a:t>
            </a:r>
            <a:r>
              <a:rPr lang="zh-CN" altLang="en-US" sz="2100" dirty="0">
                <a:solidFill>
                  <a:srgbClr val="000000"/>
                </a:solidFill>
                <a:latin typeface="STKaiti" charset="-122"/>
                <a:ea typeface="STKaiti" charset="-122"/>
                <a:cs typeface="STKaiti" charset="-122"/>
              </a:rPr>
              <a:t>放出的</a:t>
            </a:r>
            <a:r>
              <a:rPr lang="en-US" altLang="zh-CN" sz="2100" dirty="0">
                <a:solidFill>
                  <a:srgbClr val="000000"/>
                </a:solidFill>
                <a:latin typeface="STKaiti" charset="-122"/>
                <a:ea typeface="STKaiti" charset="-122"/>
                <a:cs typeface="STKaiti" charset="-122"/>
              </a:rPr>
              <a:t>α</a:t>
            </a:r>
            <a:r>
              <a:rPr lang="zh-CN" altLang="en-US" sz="2100" dirty="0">
                <a:solidFill>
                  <a:srgbClr val="000000"/>
                </a:solidFill>
                <a:latin typeface="STKaiti" charset="-122"/>
                <a:ea typeface="STKaiti" charset="-122"/>
                <a:cs typeface="STKaiti" charset="-122"/>
              </a:rPr>
              <a:t>粒子去轰击</a:t>
            </a:r>
            <a:r>
              <a:rPr lang="en-US" altLang="zh-CN" sz="2100" dirty="0">
                <a:solidFill>
                  <a:srgbClr val="000000"/>
                </a:solidFill>
                <a:latin typeface="STKaiti" charset="-122"/>
                <a:ea typeface="STKaiti" charset="-122"/>
                <a:cs typeface="STKaiti" charset="-122"/>
              </a:rPr>
              <a:t>N</a:t>
            </a:r>
            <a:r>
              <a:rPr lang="zh-CN" altLang="en-US" sz="2100" dirty="0">
                <a:solidFill>
                  <a:srgbClr val="000000"/>
                </a:solidFill>
                <a:latin typeface="STKaiti" charset="-122"/>
                <a:ea typeface="STKaiti" charset="-122"/>
                <a:cs typeface="STKaiti" charset="-122"/>
              </a:rPr>
              <a:t>原子，实现了历史上第一个人工核反应。 </a:t>
            </a:r>
          </a:p>
        </p:txBody>
      </p:sp>
      <p:pic>
        <p:nvPicPr>
          <p:cNvPr id="27656" name="Picture 8"/>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878317" y="2701622"/>
            <a:ext cx="4981904" cy="295867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3"/>
          <p:cNvPicPr>
            <a:picLocks noChangeAspect="1" noChangeArrowheads="1"/>
          </p:cNvPicPr>
          <p:nvPr/>
        </p:nvPicPr>
        <p:blipFill>
          <a:blip r:embed="rId3">
            <a:extLst>
              <a:ext uri="{28A0092B-C50C-407E-A947-70E740481C1C}">
                <a14:useLocalDpi xmlns:a14="http://schemas.microsoft.com/office/drawing/2010/main"/>
              </a:ext>
            </a:extLst>
          </a:blip>
          <a:srcRect l="7005" t="8421" r="13135" b="7368"/>
          <a:stretch>
            <a:fillRect/>
          </a:stretch>
        </p:blipFill>
        <p:spPr bwMode="auto">
          <a:xfrm>
            <a:off x="396108" y="3672523"/>
            <a:ext cx="325755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itle 3"/>
          <p:cNvSpPr>
            <a:spLocks noGrp="1"/>
          </p:cNvSpPr>
          <p:nvPr>
            <p:ph type="title"/>
          </p:nvPr>
        </p:nvSpPr>
        <p:spPr/>
        <p:txBody>
          <a:bodyPr>
            <a:noAutofit/>
          </a:bodyPr>
          <a:lstStyle/>
          <a:p>
            <a:r>
              <a:rPr lang="zh-CN" altLang="en-US" sz="3600" dirty="0"/>
              <a:t>质子的发现 </a:t>
            </a:r>
            <a:r>
              <a:rPr lang="en-US" altLang="zh-CN" sz="3600" dirty="0"/>
              <a:t>-- </a:t>
            </a:r>
            <a:r>
              <a:rPr lang="zh-CN" altLang="en-US" sz="3600" dirty="0"/>
              <a:t>历史上第一个人工核反应</a:t>
            </a:r>
          </a:p>
        </p:txBody>
      </p:sp>
      <p:sp>
        <p:nvSpPr>
          <p:cNvPr id="2" name="幻灯片编号占位符 1"/>
          <p:cNvSpPr>
            <a:spLocks noGrp="1"/>
          </p:cNvSpPr>
          <p:nvPr>
            <p:ph type="sldNum" sz="quarter" idx="12"/>
          </p:nvPr>
        </p:nvSpPr>
        <p:spPr>
          <a:prstGeom prst="rect">
            <a:avLst/>
          </a:prstGeom>
        </p:spPr>
        <p:txBody>
          <a:bodyPr/>
          <a:lstStyle/>
          <a:p>
            <a:fld id="{7B30F255-56BD-414A-9F6A-5F42497E43FA}" type="slidenum">
              <a:rPr lang="zh-CN" altLang="en-US" smtClean="0"/>
              <a:t>8</a:t>
            </a:fld>
            <a:endParaRPr lang="zh-CN" altLang="en-US"/>
          </a:p>
        </p:txBody>
      </p:sp>
      <p:sp>
        <p:nvSpPr>
          <p:cNvPr id="3" name="页脚占位符 2">
            <a:extLst>
              <a:ext uri="{FF2B5EF4-FFF2-40B4-BE49-F238E27FC236}">
                <a16:creationId xmlns:a16="http://schemas.microsoft.com/office/drawing/2014/main" id="{021744AD-1D59-D04D-9E38-8D1806592817}"/>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46275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1026"/>
          <p:cNvGraphicFramePr>
            <a:graphicFrameLocks noChangeAspect="1"/>
          </p:cNvGraphicFramePr>
          <p:nvPr>
            <p:extLst>
              <p:ext uri="{D42A27DB-BD31-4B8C-83A1-F6EECF244321}">
                <p14:modId xmlns:p14="http://schemas.microsoft.com/office/powerpoint/2010/main" val="770849178"/>
              </p:ext>
            </p:extLst>
          </p:nvPr>
        </p:nvGraphicFramePr>
        <p:xfrm>
          <a:off x="5181600" y="1261522"/>
          <a:ext cx="2445080" cy="552407"/>
        </p:xfrm>
        <a:graphic>
          <a:graphicData uri="http://schemas.openxmlformats.org/presentationml/2006/ole">
            <mc:AlternateContent xmlns:mc="http://schemas.openxmlformats.org/markup-compatibility/2006">
              <mc:Choice xmlns:v="urn:schemas-microsoft-com:vml" Requires="v">
                <p:oleObj name="Equation" r:id="rId2" imgW="1066680" imgH="241200" progId="Equation.3">
                  <p:embed/>
                </p:oleObj>
              </mc:Choice>
              <mc:Fallback>
                <p:oleObj name="Equation" r:id="rId2" imgW="1066680" imgH="24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261522"/>
                        <a:ext cx="2445080" cy="552407"/>
                      </a:xfrm>
                      <a:prstGeom prst="rect">
                        <a:avLst/>
                      </a:prstGeom>
                      <a:solidFill>
                        <a:srgbClr val="FFFF00"/>
                      </a:solidFill>
                      <a:ln>
                        <a:noFill/>
                      </a:ln>
                      <a:effectLst/>
                    </p:spPr>
                  </p:pic>
                </p:oleObj>
              </mc:Fallback>
            </mc:AlternateContent>
          </a:graphicData>
        </a:graphic>
      </p:graphicFrame>
      <p:sp>
        <p:nvSpPr>
          <p:cNvPr id="33795" name="Text Box 1027"/>
          <p:cNvSpPr txBox="1">
            <a:spLocks noChangeArrowheads="1"/>
          </p:cNvSpPr>
          <p:nvPr/>
        </p:nvSpPr>
        <p:spPr bwMode="auto">
          <a:xfrm>
            <a:off x="441437" y="1795614"/>
            <a:ext cx="7512269" cy="738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zh-CN" altLang="en-US" sz="1800" dirty="0">
                <a:solidFill>
                  <a:srgbClr val="000000"/>
                </a:solidFill>
              </a:rPr>
              <a:t>     </a:t>
            </a:r>
            <a:r>
              <a:rPr lang="zh-CN" altLang="en-US" sz="2100" dirty="0">
                <a:solidFill>
                  <a:srgbClr val="000000"/>
                </a:solidFill>
                <a:latin typeface="STKaiti" charset="-122"/>
                <a:ea typeface="STKaiti" charset="-122"/>
                <a:cs typeface="STKaiti" charset="-122"/>
              </a:rPr>
              <a:t>这是人类历史上第一次人工实现的“点金术”，使一种元素转变成了另一种元素。</a:t>
            </a:r>
          </a:p>
        </p:txBody>
      </p:sp>
      <p:sp>
        <p:nvSpPr>
          <p:cNvPr id="33796" name="Text Box 1028"/>
          <p:cNvSpPr txBox="1">
            <a:spLocks noChangeArrowheads="1"/>
          </p:cNvSpPr>
          <p:nvPr/>
        </p:nvSpPr>
        <p:spPr bwMode="auto">
          <a:xfrm>
            <a:off x="407346" y="2511195"/>
            <a:ext cx="7512269" cy="1061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lang="zh-CN" altLang="en-US" sz="1800" dirty="0">
                <a:solidFill>
                  <a:srgbClr val="000000"/>
                </a:solidFill>
              </a:rPr>
              <a:t>     </a:t>
            </a:r>
            <a:r>
              <a:rPr lang="zh-CN" altLang="en-US" sz="2100" dirty="0">
                <a:solidFill>
                  <a:srgbClr val="000000"/>
                </a:solidFill>
                <a:latin typeface="STKaiti" charset="-122"/>
                <a:ea typeface="STKaiti" charset="-122"/>
                <a:cs typeface="STKaiti" charset="-122"/>
              </a:rPr>
              <a:t>卢瑟福发现许多元素在</a:t>
            </a:r>
            <a:r>
              <a:rPr lang="en-US" altLang="zh-CN" sz="2100" dirty="0">
                <a:solidFill>
                  <a:srgbClr val="000000"/>
                </a:solidFill>
                <a:latin typeface="STKaiti" charset="-122"/>
                <a:ea typeface="STKaiti" charset="-122"/>
                <a:cs typeface="STKaiti" charset="-122"/>
              </a:rPr>
              <a:t>α</a:t>
            </a:r>
            <a:r>
              <a:rPr lang="zh-CN" altLang="en-US" sz="2100" dirty="0">
                <a:solidFill>
                  <a:srgbClr val="000000"/>
                </a:solidFill>
                <a:latin typeface="STKaiti" charset="-122"/>
                <a:ea typeface="STKaiti" charset="-122"/>
                <a:cs typeface="STKaiti" charset="-122"/>
              </a:rPr>
              <a:t>粒子轰击下都可放射出“带正电的氢原子”。因此认为所有元素的原子核中都存在这种带正电的粒子，</a:t>
            </a:r>
            <a:r>
              <a:rPr lang="zh-CN" altLang="en-US" sz="2100" dirty="0">
                <a:solidFill>
                  <a:srgbClr val="FF0000"/>
                </a:solidFill>
                <a:latin typeface="STKaiti" charset="-122"/>
                <a:ea typeface="STKaiti" charset="-122"/>
                <a:cs typeface="STKaiti" charset="-122"/>
              </a:rPr>
              <a:t>并于1920年将其命名为“质子(</a:t>
            </a:r>
            <a:r>
              <a:rPr lang="en-US" altLang="zh-CN" sz="2100" dirty="0">
                <a:solidFill>
                  <a:srgbClr val="FF0000"/>
                </a:solidFill>
                <a:latin typeface="STKaiti" charset="-122"/>
                <a:ea typeface="STKaiti" charset="-122"/>
                <a:cs typeface="STKaiti" charset="-122"/>
              </a:rPr>
              <a:t>proton)，</a:t>
            </a:r>
            <a:r>
              <a:rPr lang="zh-CN" altLang="en-US" sz="2100" dirty="0">
                <a:solidFill>
                  <a:srgbClr val="FF0000"/>
                </a:solidFill>
                <a:latin typeface="STKaiti" charset="-122"/>
                <a:ea typeface="STKaiti" charset="-122"/>
                <a:cs typeface="STKaiti" charset="-122"/>
              </a:rPr>
              <a:t>符号为 </a:t>
            </a:r>
            <a:r>
              <a:rPr lang="en-US" altLang="zh-CN" sz="2100" i="1" dirty="0">
                <a:solidFill>
                  <a:srgbClr val="FF0000"/>
                </a:solidFill>
                <a:latin typeface="STKaiti" charset="-122"/>
                <a:ea typeface="STKaiti" charset="-122"/>
                <a:cs typeface="STKaiti" charset="-122"/>
              </a:rPr>
              <a:t>p</a:t>
            </a:r>
            <a:r>
              <a:rPr lang="en-US" altLang="zh-CN" sz="2100" dirty="0">
                <a:solidFill>
                  <a:srgbClr val="FF0000"/>
                </a:solidFill>
                <a:latin typeface="STKaiti" charset="-122"/>
                <a:ea typeface="STKaiti" charset="-122"/>
                <a:cs typeface="STKaiti" charset="-122"/>
              </a:rPr>
              <a:t>”。</a:t>
            </a:r>
          </a:p>
        </p:txBody>
      </p:sp>
      <p:sp>
        <p:nvSpPr>
          <p:cNvPr id="33798" name="Text Box 1030"/>
          <p:cNvSpPr txBox="1">
            <a:spLocks noChangeArrowheads="1"/>
          </p:cNvSpPr>
          <p:nvPr/>
        </p:nvSpPr>
        <p:spPr bwMode="auto">
          <a:xfrm>
            <a:off x="677065" y="1282294"/>
            <a:ext cx="5019839" cy="4154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zh-CN" altLang="en-US" sz="2100" dirty="0">
                <a:solidFill>
                  <a:srgbClr val="000000"/>
                </a:solidFill>
                <a:latin typeface="STKaiti" charset="-122"/>
                <a:ea typeface="STKaiti" charset="-122"/>
                <a:cs typeface="STKaiti" charset="-122"/>
              </a:rPr>
              <a:t>卢瑟福在实验中实现了下述核反应：</a:t>
            </a:r>
          </a:p>
        </p:txBody>
      </p:sp>
      <p:sp>
        <p:nvSpPr>
          <p:cNvPr id="2" name="文本框 1"/>
          <p:cNvSpPr txBox="1"/>
          <p:nvPr/>
        </p:nvSpPr>
        <p:spPr>
          <a:xfrm>
            <a:off x="677064" y="3620551"/>
            <a:ext cx="2069797" cy="415498"/>
          </a:xfrm>
          <a:prstGeom prst="rect">
            <a:avLst/>
          </a:prstGeom>
          <a:noFill/>
        </p:spPr>
        <p:txBody>
          <a:bodyPr wrap="none" rtlCol="0">
            <a:spAutoFit/>
          </a:bodyPr>
          <a:lstStyle/>
          <a:p>
            <a:r>
              <a:rPr lang="zh-CN" altLang="en-US" sz="2100" dirty="0">
                <a:solidFill>
                  <a:schemeClr val="tx1"/>
                </a:solidFill>
                <a:latin typeface="STKaiti" charset="-122"/>
                <a:ea typeface="STKaiti" charset="-122"/>
                <a:cs typeface="STKaiti" charset="-122"/>
              </a:rPr>
              <a:t>质子的质量为：</a:t>
            </a:r>
          </a:p>
        </p:txBody>
      </p:sp>
      <p:graphicFrame>
        <p:nvGraphicFramePr>
          <p:cNvPr id="3" name="对象 2"/>
          <p:cNvGraphicFramePr>
            <a:graphicFrameLocks noChangeAspect="1"/>
          </p:cNvGraphicFramePr>
          <p:nvPr/>
        </p:nvGraphicFramePr>
        <p:xfrm>
          <a:off x="2709111" y="3587689"/>
          <a:ext cx="3275283" cy="478695"/>
        </p:xfrm>
        <a:graphic>
          <a:graphicData uri="http://schemas.openxmlformats.org/presentationml/2006/ole">
            <mc:AlternateContent xmlns:mc="http://schemas.openxmlformats.org/markup-compatibility/2006">
              <mc:Choice xmlns:v="urn:schemas-microsoft-com:vml" Requires="v">
                <p:oleObj name="Equation" r:id="rId4" imgW="1650960" imgH="241200" progId="Equation.DSMT4">
                  <p:embed/>
                </p:oleObj>
              </mc:Choice>
              <mc:Fallback>
                <p:oleObj name="Equation" r:id="rId4" imgW="1650960" imgH="241200" progId="Equation.DSMT4">
                  <p:embed/>
                  <p:pic>
                    <p:nvPicPr>
                      <p:cNvPr id="0" name=""/>
                      <p:cNvPicPr/>
                      <p:nvPr/>
                    </p:nvPicPr>
                    <p:blipFill>
                      <a:blip r:embed="rId5"/>
                      <a:stretch>
                        <a:fillRect/>
                      </a:stretch>
                    </p:blipFill>
                    <p:spPr>
                      <a:xfrm>
                        <a:off x="2709111" y="3587689"/>
                        <a:ext cx="3275283" cy="47869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123546" y="4066384"/>
          <a:ext cx="2788525" cy="388613"/>
        </p:xfrm>
        <a:graphic>
          <a:graphicData uri="http://schemas.openxmlformats.org/presentationml/2006/ole">
            <mc:AlternateContent xmlns:mc="http://schemas.openxmlformats.org/markup-compatibility/2006">
              <mc:Choice xmlns:v="urn:schemas-microsoft-com:vml" Requires="v">
                <p:oleObj name="Equation" r:id="rId6" imgW="1460160" imgH="203040" progId="Equation.DSMT4">
                  <p:embed/>
                </p:oleObj>
              </mc:Choice>
              <mc:Fallback>
                <p:oleObj name="Equation" r:id="rId6" imgW="1460160" imgH="203040" progId="Equation.DSMT4">
                  <p:embed/>
                  <p:pic>
                    <p:nvPicPr>
                      <p:cNvPr id="0" name=""/>
                      <p:cNvPicPr/>
                      <p:nvPr/>
                    </p:nvPicPr>
                    <p:blipFill>
                      <a:blip r:embed="rId7"/>
                      <a:stretch>
                        <a:fillRect/>
                      </a:stretch>
                    </p:blipFill>
                    <p:spPr>
                      <a:xfrm>
                        <a:off x="3123546" y="4066384"/>
                        <a:ext cx="2788525" cy="388613"/>
                      </a:xfrm>
                      <a:prstGeom prst="rect">
                        <a:avLst/>
                      </a:prstGeom>
                    </p:spPr>
                  </p:pic>
                </p:oleObj>
              </mc:Fallback>
            </mc:AlternateContent>
          </a:graphicData>
        </a:graphic>
      </p:graphicFrame>
      <p:sp>
        <p:nvSpPr>
          <p:cNvPr id="4" name="文本框 3"/>
          <p:cNvSpPr txBox="1"/>
          <p:nvPr/>
        </p:nvSpPr>
        <p:spPr>
          <a:xfrm>
            <a:off x="304799" y="4532523"/>
            <a:ext cx="8610601" cy="1384995"/>
          </a:xfrm>
          <a:prstGeom prst="rect">
            <a:avLst/>
          </a:prstGeom>
          <a:noFill/>
        </p:spPr>
        <p:txBody>
          <a:bodyPr wrap="square" rtlCol="0">
            <a:spAutoFit/>
          </a:bodyPr>
          <a:lstStyle/>
          <a:p>
            <a:r>
              <a:rPr lang="zh-CN" altLang="en-US" sz="2100" dirty="0">
                <a:solidFill>
                  <a:schemeClr val="tx1"/>
                </a:solidFill>
                <a:latin typeface="STKaiti" charset="-122"/>
                <a:ea typeface="STKaiti" charset="-122"/>
                <a:cs typeface="STKaiti" charset="-122"/>
              </a:rPr>
              <a:t>中子发现以前，不少人认为原子核由质子和电子构成，</a:t>
            </a:r>
            <a:r>
              <a:rPr lang="zh-CN" altLang="en-US" sz="2100" dirty="0">
                <a:solidFill>
                  <a:srgbClr val="3333FF"/>
                </a:solidFill>
                <a:latin typeface="STKaiti" charset="-122"/>
                <a:ea typeface="STKaiti" charset="-122"/>
                <a:cs typeface="STKaiti" charset="-122"/>
              </a:rPr>
              <a:t>但遇到问题：</a:t>
            </a:r>
            <a:endParaRPr lang="en-US" altLang="zh-CN" sz="2100" dirty="0">
              <a:solidFill>
                <a:srgbClr val="3333FF"/>
              </a:solidFill>
              <a:latin typeface="STKaiti" charset="-122"/>
              <a:ea typeface="STKaiti" charset="-122"/>
              <a:cs typeface="STKaiti" charset="-122"/>
            </a:endParaRPr>
          </a:p>
          <a:p>
            <a:pPr marL="342900" indent="-342900">
              <a:buFont typeface="Arial" panose="020B0604020202020204" pitchFamily="34" charset="0"/>
              <a:buChar char="•"/>
            </a:pPr>
            <a:r>
              <a:rPr lang="zh-CN" altLang="en-US" sz="2100" dirty="0">
                <a:solidFill>
                  <a:srgbClr val="3333FF"/>
                </a:solidFill>
                <a:latin typeface="STKaiti" charset="-122"/>
                <a:ea typeface="STKaiti" charset="-122"/>
                <a:cs typeface="STKaiti" charset="-122"/>
              </a:rPr>
              <a:t>不确定原理告诉我们电子在氦原子核内会有能量</a:t>
            </a:r>
            <a:r>
              <a:rPr lang="en-US" altLang="zh-CN" sz="2100" dirty="0">
                <a:solidFill>
                  <a:srgbClr val="3333FF"/>
                </a:solidFill>
                <a:latin typeface="STKaiti" charset="-122"/>
                <a:ea typeface="STKaiti" charset="-122"/>
                <a:cs typeface="STKaiti" charset="-122"/>
              </a:rPr>
              <a:t>~124MeV</a:t>
            </a:r>
            <a:r>
              <a:rPr lang="zh-CN" altLang="en-US" sz="2100" dirty="0">
                <a:solidFill>
                  <a:srgbClr val="3333FF"/>
                </a:solidFill>
                <a:latin typeface="STKaiti" charset="-122"/>
                <a:ea typeface="STKaiti" charset="-122"/>
                <a:cs typeface="STKaiti" charset="-122"/>
              </a:rPr>
              <a:t>；</a:t>
            </a:r>
            <a:endParaRPr lang="en-US" altLang="zh-CN" sz="2100" dirty="0">
              <a:solidFill>
                <a:srgbClr val="3333FF"/>
              </a:solidFill>
              <a:latin typeface="STKaiti" charset="-122"/>
              <a:ea typeface="STKaiti" charset="-122"/>
              <a:cs typeface="STKaiti" charset="-122"/>
            </a:endParaRPr>
          </a:p>
          <a:p>
            <a:pPr marL="342900" indent="-342900">
              <a:buFont typeface="Arial" panose="020B0604020202020204" pitchFamily="34" charset="0"/>
              <a:buChar char="•"/>
            </a:pPr>
            <a:r>
              <a:rPr lang="zh-CN" altLang="en-US" sz="2100" dirty="0">
                <a:solidFill>
                  <a:srgbClr val="3333FF"/>
                </a:solidFill>
                <a:latin typeface="STKaiti" charset="-122"/>
                <a:ea typeface="STKaiti" charset="-122"/>
                <a:cs typeface="STKaiti" charset="-122"/>
              </a:rPr>
              <a:t>一些原子核的自旋，如氮有</a:t>
            </a:r>
            <a:r>
              <a:rPr lang="en-US" altLang="zh-CN" sz="2100" dirty="0">
                <a:solidFill>
                  <a:srgbClr val="3333FF"/>
                </a:solidFill>
                <a:latin typeface="STKaiti" charset="-122"/>
                <a:ea typeface="STKaiti" charset="-122"/>
                <a:cs typeface="STKaiti" charset="-122"/>
              </a:rPr>
              <a:t>14</a:t>
            </a:r>
            <a:r>
              <a:rPr lang="zh-CN" altLang="en-US" sz="2100" dirty="0">
                <a:solidFill>
                  <a:srgbClr val="3333FF"/>
                </a:solidFill>
                <a:latin typeface="STKaiti" charset="-122"/>
                <a:ea typeface="STKaiti" charset="-122"/>
                <a:cs typeface="STKaiti" charset="-122"/>
              </a:rPr>
              <a:t>个质子</a:t>
            </a:r>
            <a:r>
              <a:rPr lang="en-US" altLang="zh-CN" sz="2100" dirty="0">
                <a:solidFill>
                  <a:srgbClr val="3333FF"/>
                </a:solidFill>
                <a:latin typeface="STKaiti" charset="-122"/>
                <a:ea typeface="STKaiti" charset="-122"/>
                <a:cs typeface="STKaiti" charset="-122"/>
              </a:rPr>
              <a:t>+7</a:t>
            </a:r>
            <a:r>
              <a:rPr lang="zh-CN" altLang="en-US" sz="2100" dirty="0">
                <a:solidFill>
                  <a:srgbClr val="3333FF"/>
                </a:solidFill>
                <a:latin typeface="STKaiti" charset="-122"/>
                <a:ea typeface="STKaiti" charset="-122"/>
                <a:cs typeface="STKaiti" charset="-122"/>
              </a:rPr>
              <a:t>个电子，奇数个费米子的总自旋应为半整数，但实验测量显示自旋为整数</a:t>
            </a:r>
            <a:r>
              <a:rPr lang="en-US" altLang="zh-CN" sz="2100" dirty="0">
                <a:solidFill>
                  <a:srgbClr val="3333FF"/>
                </a:solidFill>
                <a:latin typeface="STKaiti" charset="-122"/>
                <a:ea typeface="STKaiti" charset="-122"/>
                <a:cs typeface="STKaiti" charset="-122"/>
              </a:rPr>
              <a:t>1</a:t>
            </a:r>
            <a:r>
              <a:rPr lang="zh-CN" altLang="en-US" sz="2100" dirty="0">
                <a:solidFill>
                  <a:srgbClr val="3333FF"/>
                </a:solidFill>
                <a:latin typeface="STKaiti" charset="-122"/>
                <a:ea typeface="STKaiti" charset="-122"/>
                <a:cs typeface="STKaiti" charset="-122"/>
              </a:rPr>
              <a:t>。</a:t>
            </a:r>
          </a:p>
        </p:txBody>
      </p:sp>
      <p:sp>
        <p:nvSpPr>
          <p:cNvPr id="7" name="Title 6"/>
          <p:cNvSpPr>
            <a:spLocks noGrp="1"/>
          </p:cNvSpPr>
          <p:nvPr>
            <p:ph type="title"/>
          </p:nvPr>
        </p:nvSpPr>
        <p:spPr/>
        <p:txBody>
          <a:bodyPr/>
          <a:lstStyle/>
          <a:p>
            <a:r>
              <a:rPr lang="zh-CN" altLang="en-US" dirty="0"/>
              <a:t>质子的发现</a:t>
            </a:r>
            <a:endParaRPr lang="en-US" dirty="0"/>
          </a:p>
        </p:txBody>
      </p:sp>
      <p:sp>
        <p:nvSpPr>
          <p:cNvPr id="5" name="幻灯片编号占位符 4"/>
          <p:cNvSpPr>
            <a:spLocks noGrp="1"/>
          </p:cNvSpPr>
          <p:nvPr>
            <p:ph type="sldNum" sz="quarter" idx="12"/>
          </p:nvPr>
        </p:nvSpPr>
        <p:spPr>
          <a:prstGeom prst="rect">
            <a:avLst/>
          </a:prstGeom>
        </p:spPr>
        <p:txBody>
          <a:bodyPr/>
          <a:lstStyle/>
          <a:p>
            <a:fld id="{7B30F255-56BD-414A-9F6A-5F42497E43FA}" type="slidenum">
              <a:rPr lang="zh-CN" altLang="en-US" smtClean="0"/>
              <a:t>9</a:t>
            </a:fld>
            <a:endParaRPr lang="zh-CN" altLang="en-US"/>
          </a:p>
        </p:txBody>
      </p:sp>
      <p:sp>
        <p:nvSpPr>
          <p:cNvPr id="6" name="页脚占位符 5">
            <a:extLst>
              <a:ext uri="{FF2B5EF4-FFF2-40B4-BE49-F238E27FC236}">
                <a16:creationId xmlns:a16="http://schemas.microsoft.com/office/drawing/2014/main" id="{84B2EC6B-516C-9343-9458-FAF8571152C0}"/>
              </a:ext>
            </a:extLst>
          </p:cNvPr>
          <p:cNvSpPr>
            <a:spLocks noGrp="1"/>
          </p:cNvSpPr>
          <p:nvPr>
            <p:ph type="ftr" sz="quarter" idx="11"/>
          </p:nvPr>
        </p:nvSpPr>
        <p:spPr/>
        <p:txBody>
          <a:bodyPr/>
          <a:lstStyle/>
          <a:p>
            <a:r>
              <a:rPr lang="zh-CN" altLang="en-US"/>
              <a:t>原子物理</a:t>
            </a:r>
            <a:r>
              <a:rPr lang="en-US" altLang="zh-CN"/>
              <a:t>2025</a:t>
            </a:r>
            <a:r>
              <a:rPr lang="zh-CN" altLang="en-US"/>
              <a:t>年春</a:t>
            </a:r>
            <a:endParaRPr lang="en-US" dirty="0"/>
          </a:p>
        </p:txBody>
      </p:sp>
    </p:spTree>
    <p:extLst>
      <p:ext uri="{BB962C8B-B14F-4D97-AF65-F5344CB8AC3E}">
        <p14:creationId xmlns:p14="http://schemas.microsoft.com/office/powerpoint/2010/main" val="108829921"/>
      </p:ext>
    </p:extLst>
  </p:cSld>
  <p:clrMapOvr>
    <a:masterClrMapping/>
  </p:clrMapOvr>
</p:sld>
</file>

<file path=ppt/theme/theme1.xml><?xml version="1.0" encoding="utf-8"?>
<a:theme xmlns:a="http://schemas.openxmlformats.org/drawingml/2006/main" name="Xiaorui-l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noFill/>
      </a:spPr>
      <a:bodyPr wrap="none" rtlCol="0">
        <a:spAutoFit/>
      </a:bodyPr>
      <a:lstStyle>
        <a:defPPr>
          <a:defRPr dirty="0" smtClean="0">
            <a:solidFill>
              <a:schemeClr val="tx1"/>
            </a:solidFill>
            <a:latin typeface="+mn-ea"/>
            <a:ea typeface="+mn-ea"/>
          </a:defRPr>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53034</TotalTime>
  <Words>4465</Words>
  <Application>Microsoft Office PowerPoint</Application>
  <PresentationFormat>全屏显示(4:3)</PresentationFormat>
  <Paragraphs>487</Paragraphs>
  <Slides>51</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8" baseType="lpstr">
      <vt:lpstr>Arial Unicode MS</vt:lpstr>
      <vt:lpstr>黑体</vt:lpstr>
      <vt:lpstr>华文楷体</vt:lpstr>
      <vt:lpstr>华文楷体</vt:lpstr>
      <vt:lpstr>隶书</vt:lpstr>
      <vt:lpstr>Arial</vt:lpstr>
      <vt:lpstr>Calibri</vt:lpstr>
      <vt:lpstr>Calibri Light</vt:lpstr>
      <vt:lpstr>Cambria Math</vt:lpstr>
      <vt:lpstr>Courier New</vt:lpstr>
      <vt:lpstr>Symbol</vt:lpstr>
      <vt:lpstr>Times New Roman</vt:lpstr>
      <vt:lpstr>Wingdings</vt:lpstr>
      <vt:lpstr>Wingdings 2</vt:lpstr>
      <vt:lpstr>Xiaorui-lect</vt:lpstr>
      <vt:lpstr>Equation</vt:lpstr>
      <vt:lpstr>公式</vt:lpstr>
      <vt:lpstr>第七章原子核物理概论</vt:lpstr>
      <vt:lpstr>上一章回顾</vt:lpstr>
      <vt:lpstr>本章的内容、目的及要求</vt:lpstr>
      <vt:lpstr>原子核的基本性质</vt:lpstr>
      <vt:lpstr>早期研究历史回顾</vt:lpstr>
      <vt:lpstr>原子核辐射的发现</vt:lpstr>
      <vt:lpstr>核辐射的发现</vt:lpstr>
      <vt:lpstr>质子的发现 -- 历史上第一个人工核反应</vt:lpstr>
      <vt:lpstr>质子的发现</vt:lpstr>
      <vt:lpstr>质子和中子的发现</vt:lpstr>
      <vt:lpstr>导致发现中子的核反应 </vt:lpstr>
      <vt:lpstr>查德威克的发现</vt:lpstr>
      <vt:lpstr>核子的性质</vt:lpstr>
      <vt:lpstr>核反应堆的发明</vt:lpstr>
      <vt:lpstr>一些相关历史</vt:lpstr>
      <vt:lpstr>我国的一些相关历史</vt:lpstr>
      <vt:lpstr>原子核的组成和分类</vt:lpstr>
      <vt:lpstr>核素及其标记</vt:lpstr>
      <vt:lpstr>核素图</vt:lpstr>
      <vt:lpstr>核素图 (水平：N，垂直：Z)</vt:lpstr>
      <vt:lpstr>核素图 </vt:lpstr>
      <vt:lpstr>β 稳定线 </vt:lpstr>
      <vt:lpstr>核素的稳定岛（理论）</vt:lpstr>
      <vt:lpstr>最新核素图</vt:lpstr>
      <vt:lpstr>物质结构的更小层次—原子核</vt:lpstr>
      <vt:lpstr>物质的组成单元</vt:lpstr>
      <vt:lpstr>原子核的大小和密度</vt:lpstr>
      <vt:lpstr>原子核的结合能、核反应和核能</vt:lpstr>
      <vt:lpstr>核的质量与结合能</vt:lpstr>
      <vt:lpstr>核质量 “1+1=2？”</vt:lpstr>
      <vt:lpstr>质量亏损</vt:lpstr>
      <vt:lpstr>能量释放</vt:lpstr>
      <vt:lpstr>结合能EB</vt:lpstr>
      <vt:lpstr>结合能占比</vt:lpstr>
      <vt:lpstr>平均结合能 或 比结合能</vt:lpstr>
      <vt:lpstr>核的平均（比）结合能</vt:lpstr>
      <vt:lpstr>原子能（核能）</vt:lpstr>
      <vt:lpstr>PowerPoint 演示文稿</vt:lpstr>
      <vt:lpstr>原子核的自旋</vt:lpstr>
      <vt:lpstr>质子磁矩（由理论和实验给出）</vt:lpstr>
      <vt:lpstr>质子和中子的反常磁矩</vt:lpstr>
      <vt:lpstr>质子与中子的反常磁矩</vt:lpstr>
      <vt:lpstr>PowerPoint 演示文稿</vt:lpstr>
      <vt:lpstr>核的自旋与磁矩</vt:lpstr>
      <vt:lpstr>核磁矩（磁偶极矩、magnetic dipole moment）</vt:lpstr>
      <vt:lpstr>氘（ deuteron ）的磁矩</vt:lpstr>
      <vt:lpstr>原子核的电四极矩</vt:lpstr>
      <vt:lpstr>原子核的电偶极矩=0</vt:lpstr>
      <vt:lpstr>一些核素的核矩实验值</vt:lpstr>
      <vt:lpstr>原子的超精细结构</vt:lpstr>
      <vt:lpstr> Na 原子黄双线的超精细光谱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dc:title>
  <dc:creator>Yangheng Zheng</dc:creator>
  <cp:lastModifiedBy>首赫 朱</cp:lastModifiedBy>
  <cp:revision>2905</cp:revision>
  <dcterms:created xsi:type="dcterms:W3CDTF">2003-04-28T21:37:29Z</dcterms:created>
  <dcterms:modified xsi:type="dcterms:W3CDTF">2025-06-09T08:07:07Z</dcterms:modified>
</cp:coreProperties>
</file>