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1" r:id="rId1"/>
    <p:sldMasterId id="2147484067" r:id="rId2"/>
  </p:sldMasterIdLst>
  <p:notesMasterIdLst>
    <p:notesMasterId r:id="rId54"/>
  </p:notesMasterIdLst>
  <p:sldIdLst>
    <p:sldId id="641" r:id="rId3"/>
    <p:sldId id="921" r:id="rId4"/>
    <p:sldId id="671" r:id="rId5"/>
    <p:sldId id="922" r:id="rId6"/>
    <p:sldId id="923" r:id="rId7"/>
    <p:sldId id="924" r:id="rId8"/>
    <p:sldId id="925" r:id="rId9"/>
    <p:sldId id="672" r:id="rId10"/>
    <p:sldId id="673" r:id="rId11"/>
    <p:sldId id="739" r:id="rId12"/>
    <p:sldId id="740" r:id="rId13"/>
    <p:sldId id="676" r:id="rId14"/>
    <p:sldId id="677" r:id="rId15"/>
    <p:sldId id="744" r:id="rId16"/>
    <p:sldId id="745" r:id="rId17"/>
    <p:sldId id="746" r:id="rId18"/>
    <p:sldId id="749" r:id="rId19"/>
    <p:sldId id="750" r:id="rId20"/>
    <p:sldId id="747" r:id="rId21"/>
    <p:sldId id="678" r:id="rId22"/>
    <p:sldId id="679" r:id="rId23"/>
    <p:sldId id="680" r:id="rId24"/>
    <p:sldId id="681" r:id="rId25"/>
    <p:sldId id="742" r:id="rId26"/>
    <p:sldId id="743" r:id="rId27"/>
    <p:sldId id="684" r:id="rId28"/>
    <p:sldId id="685" r:id="rId29"/>
    <p:sldId id="686" r:id="rId30"/>
    <p:sldId id="751" r:id="rId31"/>
    <p:sldId id="687" r:id="rId32"/>
    <p:sldId id="688" r:id="rId33"/>
    <p:sldId id="689" r:id="rId34"/>
    <p:sldId id="690" r:id="rId35"/>
    <p:sldId id="752" r:id="rId36"/>
    <p:sldId id="691" r:id="rId37"/>
    <p:sldId id="692" r:id="rId38"/>
    <p:sldId id="693" r:id="rId39"/>
    <p:sldId id="694" r:id="rId40"/>
    <p:sldId id="695" r:id="rId41"/>
    <p:sldId id="755" r:id="rId42"/>
    <p:sldId id="754" r:id="rId43"/>
    <p:sldId id="753" r:id="rId44"/>
    <p:sldId id="696" r:id="rId45"/>
    <p:sldId id="697" r:id="rId46"/>
    <p:sldId id="698" r:id="rId47"/>
    <p:sldId id="699" r:id="rId48"/>
    <p:sldId id="700" r:id="rId49"/>
    <p:sldId id="756" r:id="rId50"/>
    <p:sldId id="701" r:id="rId51"/>
    <p:sldId id="761" r:id="rId52"/>
    <p:sldId id="760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5pPr>
    <a:lvl6pPr marL="2286000" algn="l" defTabSz="914400" rtl="0" eaLnBrk="1" latinLnBrk="0" hangingPunct="1"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6pPr>
    <a:lvl7pPr marL="2743200" algn="l" defTabSz="914400" rtl="0" eaLnBrk="1" latinLnBrk="0" hangingPunct="1"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7pPr>
    <a:lvl8pPr marL="3200400" algn="l" defTabSz="914400" rtl="0" eaLnBrk="1" latinLnBrk="0" hangingPunct="1"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8pPr>
    <a:lvl9pPr marL="3657600" algn="l" defTabSz="914400" rtl="0" eaLnBrk="1" latinLnBrk="0" hangingPunct="1">
      <a:defRPr kumimoji="1" sz="3200" b="1" kern="1200">
        <a:solidFill>
          <a:schemeClr val="hlink"/>
        </a:solidFill>
        <a:latin typeface="Arial" panose="020B0604020202020204" pitchFamily="34" charset="0"/>
        <a:ea typeface="MS PGothic" pitchFamily="34" charset="-128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FF"/>
    <a:srgbClr val="FF0000"/>
    <a:srgbClr val="000066"/>
    <a:srgbClr val="FF0066"/>
    <a:srgbClr val="BA0023"/>
    <a:srgbClr val="CC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8" autoAdjust="0"/>
    <p:restoredTop sz="92651" autoAdjust="0"/>
  </p:normalViewPr>
  <p:slideViewPr>
    <p:cSldViewPr>
      <p:cViewPr varScale="1">
        <p:scale>
          <a:sx n="70" d="100"/>
          <a:sy n="70" d="100"/>
        </p:scale>
        <p:origin x="60" y="4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1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FontTx/>
              <a:buNone/>
              <a:defRPr kumimoji="0" sz="1200" b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200" b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8CF476E-78EB-4515-A009-F1CB868C9A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522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539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850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67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16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4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5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4808A-012D-43EA-9761-03E2C1908CF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2586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0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510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556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F476E-78EB-4515-A009-F1CB868C9A3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75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50EA-9F05-1244-82E7-6122B61F9668}" type="datetime1">
              <a:rPr lang="zh-CN" altLang="en-US" smtClean="0"/>
              <a:t>2025/5/18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3BAC4F7-8877-4A8A-A428-06935D1FE72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9669B-E99C-4A0B-BA1B-081DA43CAEA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3962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F8B42-DC61-45F1-96FE-621FB6601CE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46D1D-02EB-463D-853A-E5AB01CD807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3E557-D441-4357-A945-F2E1178F743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441D-73B2-4300-883B-8FC5FEE0809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E2B9E-FFE5-4794-A8DA-F7D52FEE30A4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D858-BD28-433D-B04C-8DD36E23FB5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05B26-92D0-4101-B870-576B6EE311B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FFEFB-AD55-4847-8252-3CEF9637942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8866-2A7D-5143-8295-41095F19FC18}" type="datetime1">
              <a:rPr lang="zh-CN" altLang="en-US" smtClean="0"/>
              <a:t>2025/5/18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3124200"/>
            <a:ext cx="8458200" cy="46038"/>
          </a:xfrm>
          <a:prstGeom prst="rect">
            <a:avLst/>
          </a:prstGeom>
          <a:gradFill rotWithShape="0">
            <a:gsLst>
              <a:gs pos="0">
                <a:srgbClr val="9F9FFF"/>
              </a:gs>
              <a:gs pos="50000">
                <a:srgbClr val="9999FF"/>
              </a:gs>
              <a:gs pos="100000">
                <a:srgbClr val="9F9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9pPr>
          </a:lstStyle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524000"/>
            <a:ext cx="7772400" cy="1371600"/>
          </a:xfrm>
        </p:spPr>
        <p:txBody>
          <a:bodyPr/>
          <a:lstStyle>
            <a:lvl1pPr algn="ctr">
              <a:defRPr sz="6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3124200"/>
            <a:ext cx="8458200" cy="46038"/>
          </a:xfrm>
          <a:prstGeom prst="rect">
            <a:avLst/>
          </a:prstGeom>
          <a:gradFill rotWithShape="0">
            <a:gsLst>
              <a:gs pos="0">
                <a:srgbClr val="9F9FFF"/>
              </a:gs>
              <a:gs pos="50000">
                <a:srgbClr val="9999FF"/>
              </a:gs>
              <a:gs pos="100000">
                <a:srgbClr val="9F9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9pPr>
          </a:lstStyle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524000"/>
            <a:ext cx="7772400" cy="1371600"/>
          </a:xfrm>
        </p:spPr>
        <p:txBody>
          <a:bodyPr/>
          <a:lstStyle>
            <a:lvl1pPr algn="ctr">
              <a:defRPr sz="6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3124200"/>
            <a:ext cx="8458200" cy="46038"/>
          </a:xfrm>
          <a:prstGeom prst="rect">
            <a:avLst/>
          </a:prstGeom>
          <a:gradFill rotWithShape="0">
            <a:gsLst>
              <a:gs pos="0">
                <a:srgbClr val="9F9FFF"/>
              </a:gs>
              <a:gs pos="50000">
                <a:srgbClr val="9999FF"/>
              </a:gs>
              <a:gs pos="100000">
                <a:srgbClr val="9F9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9pPr>
          </a:lstStyle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524000"/>
            <a:ext cx="7772400" cy="1371600"/>
          </a:xfrm>
        </p:spPr>
        <p:txBody>
          <a:bodyPr/>
          <a:lstStyle>
            <a:lvl1pPr algn="ctr">
              <a:defRPr sz="6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3124200"/>
            <a:ext cx="8458200" cy="46038"/>
          </a:xfrm>
          <a:prstGeom prst="rect">
            <a:avLst/>
          </a:prstGeom>
          <a:gradFill rotWithShape="0">
            <a:gsLst>
              <a:gs pos="0">
                <a:srgbClr val="9F9FFF"/>
              </a:gs>
              <a:gs pos="50000">
                <a:srgbClr val="9999FF"/>
              </a:gs>
              <a:gs pos="100000">
                <a:srgbClr val="9F9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9pPr>
          </a:lstStyle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524000"/>
            <a:ext cx="7772400" cy="1371600"/>
          </a:xfrm>
        </p:spPr>
        <p:txBody>
          <a:bodyPr/>
          <a:lstStyle>
            <a:lvl1pPr algn="ctr">
              <a:defRPr sz="6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24C47-57D5-4F4A-85C4-C71DAB073765}" type="datetime1">
              <a:rPr lang="zh-CN" altLang="en-US" smtClean="0">
                <a:solidFill>
                  <a:srgbClr val="FF0033"/>
                </a:solidFill>
              </a:rPr>
              <a:t>2025/5/18</a:t>
            </a:fld>
            <a:endParaRPr lang="en-US" altLang="zh-CN">
              <a:solidFill>
                <a:srgbClr val="FF0033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FF0033"/>
                </a:solidFill>
              </a:rPr>
              <a:t>原子物理学</a:t>
            </a:r>
            <a:r>
              <a:rPr lang="en-US" altLang="zh-CN">
                <a:solidFill>
                  <a:srgbClr val="FF0033"/>
                </a:solidFill>
              </a:rPr>
              <a:t>2025</a:t>
            </a:r>
            <a:r>
              <a:rPr lang="zh-CN" altLang="en-US">
                <a:solidFill>
                  <a:srgbClr val="FF0033"/>
                </a:solidFill>
              </a:rPr>
              <a:t>年春</a:t>
            </a:r>
            <a:endParaRPr lang="en-US" altLang="zh-CN">
              <a:solidFill>
                <a:srgbClr val="FF0033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6193-DF8B-B447-80D8-67C6C56ECA0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2D29-4915-BA46-9F05-77FF8AC139A8}" type="datetime1">
              <a:rPr lang="zh-CN" altLang="en-US" smtClean="0"/>
              <a:t>2025/5/18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0010-34EB-A44E-94E4-8AC40314102F}" type="datetime1">
              <a:rPr lang="zh-CN" altLang="en-US" smtClean="0"/>
              <a:t>2025/5/18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000066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</a:rPr>
              <a:t>单击此处编辑母版标题样式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66"/>
                </a:solidFill>
              </a:rPr>
              <a:t>单击此处编辑母版文本样式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66"/>
                </a:solidFill>
              </a:rPr>
              <a:t>第二级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66"/>
                </a:solidFill>
              </a:rPr>
              <a:t>第三级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66"/>
                </a:solidFill>
              </a:rPr>
              <a:t>第四级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66"/>
                </a:solidFill>
              </a:rPr>
              <a:t>第五级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0264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、文本和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600202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2401E-ED5F-064C-94BA-56B17448348A}" type="datetime1">
              <a:rPr lang="zh-CN" altLang="en-US" smtClean="0"/>
              <a:t>2025/5/18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D0331-1667-8644-890F-F2174E815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55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E402-A65B-DF4A-BB3A-CD364627E41F}" type="datetime1">
              <a:rPr kumimoji="1" lang="zh-CN" altLang="en-US" smtClean="0"/>
              <a:t>2025/5/18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原子物理学</a:t>
            </a:r>
            <a:r>
              <a:rPr kumimoji="1" lang="en-US" altLang="zh-CN"/>
              <a:t>2025</a:t>
            </a:r>
            <a:r>
              <a:rPr kumimoji="1" lang="zh-CN" altLang="en-US"/>
              <a:t>年春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69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04800" y="3124200"/>
            <a:ext cx="8458200" cy="46038"/>
          </a:xfrm>
          <a:prstGeom prst="rect">
            <a:avLst/>
          </a:prstGeom>
          <a:gradFill rotWithShape="0">
            <a:gsLst>
              <a:gs pos="0">
                <a:srgbClr val="9F9FFF"/>
              </a:gs>
              <a:gs pos="50000">
                <a:srgbClr val="9999FF"/>
              </a:gs>
              <a:gs pos="100000">
                <a:srgbClr val="9F9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9pPr>
          </a:lstStyle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524000"/>
            <a:ext cx="7772400" cy="1371600"/>
          </a:xfrm>
        </p:spPr>
        <p:txBody>
          <a:bodyPr/>
          <a:lstStyle>
            <a:lvl1pPr algn="ctr">
              <a:defRPr sz="6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  <p:sp>
        <p:nvSpPr>
          <p:cNvPr id="67891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19200" y="3352800"/>
            <a:ext cx="6400800" cy="12954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32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04800" y="3124200"/>
            <a:ext cx="8458200" cy="46038"/>
          </a:xfrm>
          <a:prstGeom prst="rect">
            <a:avLst/>
          </a:prstGeom>
          <a:gradFill rotWithShape="0">
            <a:gsLst>
              <a:gs pos="0">
                <a:srgbClr val="9F9FFF"/>
              </a:gs>
              <a:gs pos="50000">
                <a:srgbClr val="9999FF"/>
              </a:gs>
              <a:gs pos="100000">
                <a:srgbClr val="9F9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1pPr>
            <a:lvl2pPr marL="742950" indent="-28575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2pPr>
            <a:lvl3pPr marL="11430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3pPr>
            <a:lvl4pPr marL="16002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4pPr>
            <a:lvl5pPr marL="2057400" indent="-228600" eaLnBrk="0" hangingPunct="0"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99"/>
              </a:buClr>
              <a:buFont typeface="Wingdings 2" pitchFamily="18" charset="2"/>
              <a:buChar char="è"/>
              <a:defRPr kumimoji="1" sz="3200" b="1">
                <a:solidFill>
                  <a:schemeClr val="hlink"/>
                </a:solidFill>
                <a:latin typeface="Arial" charset="0"/>
                <a:ea typeface="MS PGothic" pitchFamily="34" charset="-128"/>
                <a:sym typeface="Symbol" pitchFamily="18" charset="2"/>
              </a:defRPr>
            </a:lvl9pPr>
          </a:lstStyle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524000"/>
            <a:ext cx="7772400" cy="1371600"/>
          </a:xfrm>
        </p:spPr>
        <p:txBody>
          <a:bodyPr/>
          <a:lstStyle>
            <a:lvl1pPr algn="ctr">
              <a:defRPr sz="6000">
                <a:solidFill>
                  <a:srgbClr val="333399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477"/>
            <a:ext cx="8305800" cy="936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1904"/>
            <a:ext cx="8381999" cy="47740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E91FDB-9FB3-BC4C-9975-AB1B2EBB7101}" type="datetime1">
              <a:rPr lang="zh-CN" altLang="en-US" smtClean="0"/>
              <a:t>2025/5/18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0000FF"/>
                </a:solidFill>
              </a:defRPr>
            </a:lvl1pPr>
          </a:lstStyle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4300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5" r:id="rId3"/>
    <p:sldLayoutId id="2147484046" r:id="rId4"/>
    <p:sldLayoutId id="2147484063" r:id="rId5"/>
    <p:sldLayoutId id="2147484064" r:id="rId6"/>
    <p:sldLayoutId id="2147484065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9875" indent="-25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charset="0"/>
        <a:buChar char="•"/>
        <a:tabLst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92125" indent="-254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charset="0"/>
        <a:buChar char="o"/>
        <a:tabLst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36512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charset="2"/>
        <a:buChar char="v"/>
        <a:tabLst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7125" indent="-3175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charset="2"/>
        <a:buChar char="q"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76375" indent="-3175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1" name="Rectangle 3"/>
          <p:cNvSpPr>
            <a:spLocks noChangeArrowheads="1"/>
          </p:cNvSpPr>
          <p:nvPr userDrawn="1"/>
        </p:nvSpPr>
        <p:spPr bwMode="auto">
          <a:xfrm>
            <a:off x="228600" y="685800"/>
            <a:ext cx="8763000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372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2400" b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789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7543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778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9100" y="6629400"/>
            <a:ext cx="990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kumimoji="0" sz="160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>
              <a:defRPr/>
            </a:pPr>
            <a:fld id="{B4690805-D7D2-4AB9-A191-0BC72984627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楷体" panose="02010600040101010101" pitchFamily="2" charset="-122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楷体" panose="02010600040101010101" pitchFamily="2" charset="-122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楷体" panose="02010600040101010101" pitchFamily="2" charset="-122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楷体" panose="02010600040101010101" pitchFamily="2" charset="-122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行楷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行楷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行楷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华文行楷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Font typeface="Wingdings 2" panose="05020102010507070707" pitchFamily="18" charset="2"/>
        <a:buChar char="è"/>
        <a:defRPr sz="4400" b="1">
          <a:solidFill>
            <a:srgbClr val="000066"/>
          </a:solidFill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Font typeface="Wingdings 2" panose="05020102010507070707" pitchFamily="18" charset="2"/>
        <a:buChar char="è"/>
        <a:defRPr sz="4000" b="1">
          <a:solidFill>
            <a:srgbClr val="000099"/>
          </a:solidFill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Font typeface="Wingdings 2" panose="05020102010507070707" pitchFamily="18" charset="2"/>
        <a:buChar char="è"/>
        <a:defRPr sz="3600" b="1">
          <a:solidFill>
            <a:schemeClr val="accent1"/>
          </a:solidFill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Font typeface="Wingdings 2" panose="05020102010507070707" pitchFamily="18" charset="2"/>
        <a:buChar char="è"/>
        <a:defRPr sz="3200" b="1">
          <a:solidFill>
            <a:srgbClr val="FF0000"/>
          </a:solidFill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99"/>
        </a:buClr>
        <a:buFont typeface="Wingdings 2" panose="05020102010507070707" pitchFamily="18" charset="2"/>
        <a:buChar char="è"/>
        <a:defRPr sz="3200" b="1">
          <a:solidFill>
            <a:srgbClr val="000066"/>
          </a:solidFill>
          <a:latin typeface="Times New Roman" panose="02020603050405020304" pitchFamily="18" charset="0"/>
          <a:ea typeface="华文楷体" panose="02010600040101010101" pitchFamily="2" charset="-122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99"/>
        </a:buClr>
        <a:buFont typeface="Wingdings 2" pitchFamily="18" charset="2"/>
        <a:buChar char="è"/>
        <a:defRPr sz="2800" b="1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99"/>
        </a:buClr>
        <a:buFont typeface="Wingdings 2" pitchFamily="18" charset="2"/>
        <a:buChar char="è"/>
        <a:defRPr sz="2800" b="1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99"/>
        </a:buClr>
        <a:buFont typeface="Wingdings 2" pitchFamily="18" charset="2"/>
        <a:buChar char="è"/>
        <a:defRPr sz="2800" b="1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99"/>
        </a:buClr>
        <a:buFont typeface="Wingdings 2" pitchFamily="18" charset="2"/>
        <a:buChar char="è"/>
        <a:defRPr sz="28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e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7.wmf"/><Relationship Id="rId18" Type="http://schemas.openxmlformats.org/officeDocument/2006/relationships/image" Target="../media/image35.png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34.png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2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6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29625" y="2949575"/>
            <a:ext cx="8305800" cy="93662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zh-CN" altLang="en-US" sz="5400" dirty="0"/>
              <a:t>第五章   多电子原子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796325" y="1062707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CN" sz="6600" b="0"/>
              <a:t>《</a:t>
            </a:r>
            <a:r>
              <a:rPr kumimoji="0" lang="zh-CN" altLang="en-US" sz="6600" b="0" dirty="0"/>
              <a:t>原子物理学</a:t>
            </a:r>
            <a:r>
              <a:rPr kumimoji="0" lang="en-US" altLang="zh-CN" sz="6600" b="0" dirty="0"/>
              <a:t>》</a:t>
            </a:r>
            <a:endParaRPr kumimoji="0" lang="zh-CN" altLang="en-US" sz="5400" b="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D6671-595A-AD6B-16ED-011167A822A9}"/>
              </a:ext>
            </a:extLst>
          </p:cNvPr>
          <p:cNvSpPr txBox="1"/>
          <p:nvPr/>
        </p:nvSpPr>
        <p:spPr>
          <a:xfrm>
            <a:off x="3733800" y="5017104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3-4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节课</a:t>
            </a:r>
            <a:endParaRPr lang="en-CN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10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3200400" y="1449457"/>
            <a:ext cx="5867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楷体"/>
                <a:ea typeface="华文楷体"/>
                <a:cs typeface="华文楷体"/>
              </a:rPr>
              <a:t>Pauli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仔细分析原子光谱和塞曼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(Zeeman)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效应之后，于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1925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年提出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Pauli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不相容原理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.</a:t>
            </a:r>
            <a:endParaRPr lang="zh-CN" altLang="en-US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3962400" y="4800600"/>
            <a:ext cx="4787133" cy="1200329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华文楷体"/>
                <a:ea typeface="华文楷体"/>
                <a:cs typeface="华文楷体"/>
              </a:rPr>
              <a:t>1940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年</a:t>
            </a:r>
            <a:r>
              <a:rPr lang="en-US" altLang="zh-CN" dirty="0">
                <a:latin typeface="华文楷体"/>
                <a:ea typeface="华文楷体"/>
                <a:cs typeface="华文楷体"/>
              </a:rPr>
              <a:t>Pauli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又证明了不相容原理对</a:t>
            </a:r>
            <a:r>
              <a:rPr lang="zh-CN" altLang="en-US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自旋半整数</a:t>
            </a:r>
            <a:r>
              <a:rPr lang="zh-CN" altLang="en-US" dirty="0">
                <a:latin typeface="华文楷体"/>
                <a:ea typeface="华文楷体"/>
                <a:cs typeface="华文楷体"/>
              </a:rPr>
              <a:t>粒子是</a:t>
            </a:r>
            <a:r>
              <a:rPr lang="zh-CN" altLang="en-US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相对论性波动方程结构的必然结果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3581400" y="3886200"/>
            <a:ext cx="548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不相容原理的建立使得玻尔</a:t>
            </a:r>
            <a:r>
              <a:rPr lang="en-US" altLang="zh-CN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(Bohr)</a:t>
            </a:r>
            <a:r>
              <a:rPr lang="zh-CN" altLang="en-US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对元素周期表的解释有了牢固的理论基础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657600" y="2616370"/>
            <a:ext cx="5105400" cy="1015663"/>
          </a:xfrm>
          <a:prstGeom prst="rect">
            <a:avLst/>
          </a:prstGeom>
          <a:solidFill>
            <a:srgbClr val="FFFF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2000" b="1" dirty="0">
                <a:solidFill>
                  <a:srgbClr val="110882"/>
                </a:solidFill>
                <a:latin typeface="华文楷体"/>
                <a:ea typeface="华文楷体"/>
                <a:cs typeface="华文楷体"/>
              </a:rPr>
              <a:t>　</a:t>
            </a:r>
            <a:r>
              <a:rPr kumimoji="0" lang="zh-CN" altLang="en-US" sz="20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在一个原子中，不可能有两个或两个以上的电子具有完全相同的状态。（</a:t>
            </a:r>
            <a:r>
              <a:rPr lang="zh-CN" altLang="en-US" sz="2000" b="1" dirty="0">
                <a:solidFill>
                  <a:srgbClr val="110882"/>
                </a:solidFill>
                <a:latin typeface="华文楷体"/>
                <a:ea typeface="华文楷体"/>
                <a:cs typeface="华文楷体"/>
              </a:rPr>
              <a:t>需要第四个量子数，在自旋概念提出之前。）</a:t>
            </a:r>
            <a:endParaRPr kumimoji="0" lang="zh-CN" altLang="en-US" sz="2000" b="1" dirty="0">
              <a:solidFill>
                <a:srgbClr val="110882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9" name="Picture 2" descr="Wolfgang Pau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52" y="1285985"/>
            <a:ext cx="23622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52400" y="4572000"/>
            <a:ext cx="4038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奥地利人</a:t>
            </a:r>
            <a:endParaRPr lang="en-US" altLang="zh-CN" sz="2800" b="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Nobel Prize in Physics 1945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"for the discovery of the Exclusion Principle, also called the Pauli Principle"</a:t>
            </a:r>
            <a:r>
              <a:rPr lang="en-US" altLang="zh-CN" sz="20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54477"/>
            <a:ext cx="8305800" cy="936123"/>
          </a:xfrm>
        </p:spPr>
        <p:txBody>
          <a:bodyPr/>
          <a:lstStyle/>
          <a:p>
            <a:r>
              <a:rPr lang="en-US" altLang="zh-CN" dirty="0"/>
              <a:t>Wolfgang Pauli (1900-1958)</a:t>
            </a:r>
            <a:endParaRPr lang="zh-CN" altLang="en-US" dirty="0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</p:spPr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/>
      <p:bldP spid="103432" grpId="0" animBg="1"/>
      <p:bldP spid="1034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latin typeface="华文楷体"/>
                <a:ea typeface="华文楷体"/>
                <a:cs typeface="华文楷体"/>
              </a:rPr>
              <a:t>泡利趣事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4CF0DB0-835C-4707-AE11-569FB349AEA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625" y="1452686"/>
            <a:ext cx="437197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从不批评 </a:t>
            </a:r>
            <a:r>
              <a:rPr lang="en-US" altLang="zh-CN" sz="2800" dirty="0">
                <a:latin typeface="华文楷体"/>
                <a:ea typeface="华文楷体"/>
                <a:cs typeface="华文楷体"/>
              </a:rPr>
              <a:t>= </a:t>
            </a: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极度敬重</a:t>
            </a:r>
          </a:p>
          <a:p>
            <a:pPr marL="0" indent="0">
              <a:buNone/>
            </a:pP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偶尔批评 </a:t>
            </a:r>
            <a:r>
              <a:rPr lang="en-US" altLang="zh-CN" sz="2800" dirty="0">
                <a:latin typeface="华文楷体"/>
                <a:ea typeface="华文楷体"/>
                <a:cs typeface="华文楷体"/>
              </a:rPr>
              <a:t>= </a:t>
            </a: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比较敬重</a:t>
            </a:r>
          </a:p>
          <a:p>
            <a:pPr marL="0" indent="0">
              <a:buNone/>
            </a:pP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偶尔表扬 </a:t>
            </a:r>
            <a:r>
              <a:rPr lang="en-US" altLang="zh-CN" sz="2800" dirty="0">
                <a:latin typeface="华文楷体"/>
                <a:ea typeface="华文楷体"/>
                <a:cs typeface="华文楷体"/>
              </a:rPr>
              <a:t>= </a:t>
            </a: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有点敬重</a:t>
            </a:r>
          </a:p>
          <a:p>
            <a:pPr marL="0" indent="0">
              <a:buNone/>
            </a:pP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狠狠批评 </a:t>
            </a:r>
            <a:r>
              <a:rPr lang="en-US" altLang="zh-CN" sz="2800" dirty="0">
                <a:latin typeface="华文楷体"/>
                <a:ea typeface="华文楷体"/>
                <a:cs typeface="华文楷体"/>
              </a:rPr>
              <a:t>= </a:t>
            </a:r>
            <a:r>
              <a:rPr lang="zh-CN" altLang="en-US" sz="2800" dirty="0">
                <a:latin typeface="华文楷体"/>
                <a:ea typeface="华文楷体"/>
                <a:cs typeface="华文楷体"/>
              </a:rPr>
              <a:t>正常朋友</a:t>
            </a:r>
            <a:endParaRPr lang="en-US" altLang="zh-CN" sz="28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endParaRPr kumimoji="1" lang="en-US" altLang="zh-CN" sz="2800" dirty="0"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泡利敬重的</a:t>
            </a:r>
            <a:r>
              <a:rPr kumimoji="1" lang="en-US" altLang="zh-CN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”</a:t>
            </a:r>
            <a:r>
              <a:rPr kumimoji="1"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三个半“人：</a:t>
            </a:r>
            <a:r>
              <a:rPr kumimoji="1" lang="en-US" altLang="zh-CN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 </a:t>
            </a:r>
            <a:br>
              <a:rPr kumimoji="1" lang="en-US" altLang="zh-CN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</a:br>
            <a:r>
              <a:rPr kumimoji="1"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索莫菲尔德，玻尔、爱因斯坦、</a:t>
            </a:r>
            <a:endParaRPr kumimoji="1" lang="en-US" altLang="zh-CN" sz="2400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 marL="0" indent="0"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”半个“是海森堡</a:t>
            </a:r>
            <a:endParaRPr kumimoji="1" lang="en-US" altLang="zh-CN" sz="2400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00600" y="1449638"/>
            <a:ext cx="3962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关于泡利的搞笑故事：</a:t>
            </a:r>
            <a:endParaRPr lang="en-US" altLang="zh-CN" sz="2400" b="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His mere presence in a laboratory, it was said, would cause something to go wrong: 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power would fail, vacuum tubes would suddenly leak, instruments would break or malfunction...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Indeed, such was the frequency of Pauli-related incidents that the strange phenomenon came to be known as the '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Pauli Effect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'. </a:t>
            </a:r>
            <a:endParaRPr lang="zh-CN" altLang="en-US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宋体" pitchFamily="2" charset="-122"/>
              </a:rPr>
              <a:t>泡利不相容原理的量子表述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5800" y="2286000"/>
                <a:ext cx="8077200" cy="38862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在一个原子中，不可能有两个或两个以上的电子具有完全相同的四个量子数如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CN" sz="2800" i="1" baseline="-250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zh-CN" sz="2800" i="1" dirty="0" err="1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</a:t>
                </a:r>
                <a:r>
                  <a:rPr lang="en-US" altLang="zh-CN" sz="2800" i="1" baseline="-25000" dirty="0" err="1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s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  <a:endParaRPr kumimoji="1" lang="en-US" altLang="zh-CN" sz="28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kumimoji="1" lang="zh-CN" altLang="en-US" sz="2800" dirty="0"/>
                  <a:t>    或者说，原子中的每</a:t>
                </a:r>
                <a:r>
                  <a:rPr kumimoji="1" lang="zh-CN" altLang="en-US" sz="2800" dirty="0">
                    <a:solidFill>
                      <a:srgbClr val="FF0000"/>
                    </a:solidFill>
                  </a:rPr>
                  <a:t>一个状态</a:t>
                </a:r>
                <a:r>
                  <a:rPr kumimoji="1" lang="zh-CN" altLang="en-US" sz="2800" dirty="0"/>
                  <a:t>只能容纳</a:t>
                </a:r>
                <a:r>
                  <a:rPr kumimoji="1" lang="zh-CN" altLang="en-US" sz="2800" dirty="0">
                    <a:solidFill>
                      <a:srgbClr val="FF0000"/>
                    </a:solidFill>
                  </a:rPr>
                  <a:t>一个电子</a:t>
                </a:r>
                <a:endParaRPr kumimoji="1" lang="zh-CN" alt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latin typeface="华文楷体"/>
                    <a:ea typeface="华文楷体"/>
                    <a:cs typeface="华文楷体"/>
                  </a:rPr>
                  <a:t>泡利原理不仅适用于原子，也适用于其它微观体系，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华文楷体"/>
                    <a:ea typeface="华文楷体"/>
                    <a:cs typeface="华文楷体"/>
                  </a:rPr>
                  <a:t>是微观粒子运动的基本规律之一</a:t>
                </a:r>
                <a:r>
                  <a:rPr lang="zh-CN" altLang="en-US" sz="2800" b="1" dirty="0">
                    <a:latin typeface="华文楷体"/>
                    <a:ea typeface="华文楷体"/>
                    <a:cs typeface="华文楷体"/>
                  </a:rPr>
                  <a:t>。</a:t>
                </a:r>
                <a:endParaRPr lang="en-US" altLang="zh-CN" sz="2800" b="1" dirty="0">
                  <a:latin typeface="华文楷体"/>
                  <a:ea typeface="华文楷体"/>
                  <a:cs typeface="华文楷体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800" dirty="0">
                    <a:latin typeface="宋体" pitchFamily="2" charset="-122"/>
                  </a:rPr>
                  <a:t>泡利原理更一般的描述是：</a:t>
                </a:r>
                <a:br>
                  <a:rPr kumimoji="1" lang="en-US" altLang="zh-CN" sz="2800" dirty="0">
                    <a:latin typeface="宋体" pitchFamily="2" charset="-122"/>
                  </a:rPr>
                </a:br>
                <a:r>
                  <a:rPr kumimoji="1" lang="zh-CN" altLang="en-US" sz="2400" dirty="0">
                    <a:highlight>
                      <a:srgbClr val="FFFF00"/>
                    </a:highlight>
                  </a:rPr>
                  <a:t>在费米子（自旋为半整数的粒子）组成的系统中不能有两个或多个粒子处于完全相同的状态</a:t>
                </a:r>
                <a:r>
                  <a:rPr kumimoji="1" lang="zh-CN" altLang="en-US" sz="2400" dirty="0"/>
                  <a:t>。</a:t>
                </a:r>
                <a:br>
                  <a:rPr kumimoji="1" lang="en-US" altLang="zh-CN" sz="2400" dirty="0"/>
                </a:br>
                <a:r>
                  <a:rPr lang="zh-CN" altLang="en-US" sz="2400" b="1" dirty="0">
                    <a:solidFill>
                      <a:srgbClr val="110882"/>
                    </a:solidFill>
                    <a:latin typeface="华文楷体"/>
                    <a:ea typeface="华文楷体"/>
                    <a:cs typeface="华文楷体"/>
                  </a:rPr>
                  <a:t>自旋为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rgbClr val="110882"/>
                            </a:solidFill>
                            <a:latin typeface="Cambria Math" panose="02040503050406030204" pitchFamily="18" charset="0"/>
                            <a:ea typeface="华文楷体"/>
                            <a:cs typeface="华文楷体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110882"/>
                            </a:solidFill>
                            <a:latin typeface="Cambria Math" charset="0"/>
                            <a:ea typeface="华文楷体"/>
                            <a:cs typeface="华文楷体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110882"/>
                            </a:solidFill>
                            <a:latin typeface="Cambria Math" charset="0"/>
                            <a:ea typeface="华文楷体"/>
                            <a:cs typeface="华文楷体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solidFill>
                          <a:srgbClr val="11088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ℏ</m:t>
                    </m:r>
                  </m:oMath>
                </a14:m>
                <a:r>
                  <a:rPr lang="zh-CN" altLang="en-US" sz="2400" b="1" dirty="0">
                    <a:solidFill>
                      <a:srgbClr val="110882"/>
                    </a:solidFill>
                    <a:latin typeface="华文楷体"/>
                    <a:ea typeface="华文楷体"/>
                    <a:cs typeface="华文楷体"/>
                  </a:rPr>
                  <a:t>奇数倍的微观粒子，包括如电子、质子、中子、超子等。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5800" y="2286000"/>
                <a:ext cx="8077200" cy="3886200"/>
              </a:xfrm>
              <a:blipFill>
                <a:blip r:embed="rId3"/>
                <a:stretch>
                  <a:fillRect l="-2041" t="-16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1430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10882"/>
                </a:solidFill>
                <a:latin typeface="华文楷体"/>
                <a:ea typeface="华文楷体"/>
                <a:cs typeface="华文楷体"/>
              </a:rPr>
              <a:t>量子力学建立后，利用量子力学的语言对泡利原理作了量子的表述。</a:t>
            </a:r>
          </a:p>
        </p:txBody>
      </p:sp>
    </p:spTree>
    <p:extLst>
      <p:ext uri="{BB962C8B-B14F-4D97-AF65-F5344CB8AC3E}">
        <p14:creationId xmlns:p14="http://schemas.microsoft.com/office/powerpoint/2010/main" val="37272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原子的量子数再回顾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1150938"/>
            <a:ext cx="72675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在前面的讨论中，我们先后引入了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个量子数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描述电子的状态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它们分别是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4400" y="3287373"/>
            <a:ext cx="8012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          外，其余</a:t>
            </a:r>
            <a:r>
              <a:rPr kumimoji="1"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个量子数都可用来描述电子的状态。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58750" y="3657600"/>
            <a:ext cx="88772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泡利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原理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指出，决定电子的状态需要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四个量子数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505196"/>
            <a:ext cx="2305050" cy="450850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:mc="http://schemas.openxmlformats.org/markup-compatibility/2006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598488" cy="410883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:mc="http://schemas.openxmlformats.org/markup-compatibility/2006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81000" y="4075772"/>
            <a:ext cx="792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457200" algn="just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主量子数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确定原子中电子在核外空间运动轨道的大小和能量的高低。一般说来，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大，能量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高，轨道半径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82954" y="4774121"/>
            <a:ext cx="777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轨道角量子数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决定电子轨道的形状和角动量的大小，同时也与能量有关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相同时，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大，能量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6458" y="5461233"/>
            <a:ext cx="64139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轨道磁量子数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表示轨道角动量在外场方向的投影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82954" y="5929269"/>
            <a:ext cx="723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indent="304800" algn="just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自旋磁量子数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表示自旋角动量在外场方向的投影：共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905000"/>
            <a:ext cx="5791200" cy="14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99050" y="4191000"/>
            <a:ext cx="3663950" cy="1844675"/>
            <a:chOff x="5084763" y="4608513"/>
            <a:chExt cx="3663950" cy="1844675"/>
          </a:xfrm>
        </p:grpSpPr>
        <p:sp>
          <p:nvSpPr>
            <p:cNvPr id="593952" name="Rectangle 32"/>
            <p:cNvSpPr>
              <a:spLocks noChangeArrowheads="1"/>
            </p:cNvSpPr>
            <p:nvPr/>
          </p:nvSpPr>
          <p:spPr bwMode="auto">
            <a:xfrm>
              <a:off x="5111750" y="4708525"/>
              <a:ext cx="3636963" cy="1692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93934" name="Group 14"/>
            <p:cNvGrpSpPr>
              <a:grpSpLocks/>
            </p:cNvGrpSpPr>
            <p:nvPr/>
          </p:nvGrpSpPr>
          <p:grpSpPr bwMode="auto">
            <a:xfrm>
              <a:off x="5084763" y="4989513"/>
              <a:ext cx="3657600" cy="1219200"/>
              <a:chOff x="2400" y="2544"/>
              <a:chExt cx="2304" cy="768"/>
            </a:xfrm>
          </p:grpSpPr>
          <p:grpSp>
            <p:nvGrpSpPr>
              <p:cNvPr id="593935" name="Group 15"/>
              <p:cNvGrpSpPr>
                <a:grpSpLocks/>
              </p:cNvGrpSpPr>
              <p:nvPr/>
            </p:nvGrpSpPr>
            <p:grpSpPr bwMode="auto">
              <a:xfrm>
                <a:off x="2400" y="2880"/>
                <a:ext cx="240" cy="432"/>
                <a:chOff x="2400" y="2880"/>
                <a:chExt cx="240" cy="432"/>
              </a:xfrm>
            </p:grpSpPr>
            <p:sp>
              <p:nvSpPr>
                <p:cNvPr id="593936" name="Oval 16"/>
                <p:cNvSpPr>
                  <a:spLocks noChangeArrowheads="1"/>
                </p:cNvSpPr>
                <p:nvPr/>
              </p:nvSpPr>
              <p:spPr bwMode="auto">
                <a:xfrm>
                  <a:off x="2496" y="3216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393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400" y="2880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ea typeface="eʩ" charset="0"/>
                      <a:cs typeface="eʩ" charset="0"/>
                    </a:rPr>
                    <a:t>1</a:t>
                  </a:r>
                  <a:endParaRPr kumimoji="1"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93938" name="Group 18"/>
              <p:cNvGrpSpPr>
                <a:grpSpLocks/>
              </p:cNvGrpSpPr>
              <p:nvPr/>
            </p:nvGrpSpPr>
            <p:grpSpPr bwMode="auto">
              <a:xfrm>
                <a:off x="4320" y="2544"/>
                <a:ext cx="384" cy="346"/>
                <a:chOff x="5040" y="2448"/>
                <a:chExt cx="384" cy="346"/>
              </a:xfrm>
            </p:grpSpPr>
            <p:sp>
              <p:nvSpPr>
                <p:cNvPr id="593939" name="Oval 19"/>
                <p:cNvSpPr>
                  <a:spLocks noChangeArrowheads="1"/>
                </p:cNvSpPr>
                <p:nvPr/>
              </p:nvSpPr>
              <p:spPr bwMode="auto">
                <a:xfrm>
                  <a:off x="5040" y="2448"/>
                  <a:ext cx="96" cy="96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394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184" y="2544"/>
                  <a:ext cx="24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FF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ea typeface="eʩ" charset="0"/>
                      <a:cs typeface="eʩ" charset="0"/>
                    </a:rPr>
                    <a:t>2</a:t>
                  </a:r>
                  <a:endParaRPr kumimoji="1" lang="en-US" altLang="zh-CN" sz="240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93941" name="Group 21"/>
            <p:cNvGrpSpPr>
              <a:grpSpLocks/>
            </p:cNvGrpSpPr>
            <p:nvPr/>
          </p:nvGrpSpPr>
          <p:grpSpPr bwMode="auto">
            <a:xfrm>
              <a:off x="5389563" y="4608513"/>
              <a:ext cx="2971800" cy="1844675"/>
              <a:chOff x="2592" y="2304"/>
              <a:chExt cx="1872" cy="1162"/>
            </a:xfrm>
          </p:grpSpPr>
          <p:grpSp>
            <p:nvGrpSpPr>
              <p:cNvPr id="593942" name="Group 22"/>
              <p:cNvGrpSpPr>
                <a:grpSpLocks/>
              </p:cNvGrpSpPr>
              <p:nvPr/>
            </p:nvGrpSpPr>
            <p:grpSpPr bwMode="auto">
              <a:xfrm>
                <a:off x="2592" y="2304"/>
                <a:ext cx="1178" cy="960"/>
                <a:chOff x="2592" y="2304"/>
                <a:chExt cx="1178" cy="960"/>
              </a:xfrm>
            </p:grpSpPr>
            <p:sp>
              <p:nvSpPr>
                <p:cNvPr id="593943" name="Freeform 23"/>
                <p:cNvSpPr>
                  <a:spLocks/>
                </p:cNvSpPr>
                <p:nvPr/>
              </p:nvSpPr>
              <p:spPr bwMode="auto">
                <a:xfrm>
                  <a:off x="2592" y="2472"/>
                  <a:ext cx="1178" cy="792"/>
                </a:xfrm>
                <a:custGeom>
                  <a:avLst/>
                  <a:gdLst>
                    <a:gd name="T0" fmla="*/ 0 w 1178"/>
                    <a:gd name="T1" fmla="*/ 792 h 792"/>
                    <a:gd name="T2" fmla="*/ 672 w 1178"/>
                    <a:gd name="T3" fmla="*/ 648 h 792"/>
                    <a:gd name="T4" fmla="*/ 996 w 1178"/>
                    <a:gd name="T5" fmla="*/ 468 h 792"/>
                    <a:gd name="T6" fmla="*/ 1056 w 1178"/>
                    <a:gd name="T7" fmla="*/ 420 h 792"/>
                    <a:gd name="T8" fmla="*/ 1176 w 1178"/>
                    <a:gd name="T9" fmla="*/ 240 h 792"/>
                    <a:gd name="T10" fmla="*/ 1068 w 1178"/>
                    <a:gd name="T11" fmla="*/ 72 h 792"/>
                    <a:gd name="T12" fmla="*/ 912 w 1178"/>
                    <a:gd name="T13" fmla="*/ 0 h 7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8" h="792">
                      <a:moveTo>
                        <a:pt x="0" y="792"/>
                      </a:moveTo>
                      <a:cubicBezTo>
                        <a:pt x="112" y="768"/>
                        <a:pt x="506" y="702"/>
                        <a:pt x="672" y="648"/>
                      </a:cubicBezTo>
                      <a:cubicBezTo>
                        <a:pt x="838" y="594"/>
                        <a:pt x="932" y="506"/>
                        <a:pt x="996" y="468"/>
                      </a:cubicBezTo>
                      <a:cubicBezTo>
                        <a:pt x="1060" y="430"/>
                        <a:pt x="1026" y="458"/>
                        <a:pt x="1056" y="420"/>
                      </a:cubicBezTo>
                      <a:cubicBezTo>
                        <a:pt x="1086" y="382"/>
                        <a:pt x="1174" y="298"/>
                        <a:pt x="1176" y="240"/>
                      </a:cubicBezTo>
                      <a:cubicBezTo>
                        <a:pt x="1178" y="182"/>
                        <a:pt x="1112" y="112"/>
                        <a:pt x="1068" y="72"/>
                      </a:cubicBezTo>
                      <a:cubicBezTo>
                        <a:pt x="1024" y="32"/>
                        <a:pt x="944" y="15"/>
                        <a:pt x="912" y="0"/>
                      </a:cubicBezTo>
                    </a:path>
                  </a:pathLst>
                </a:custGeom>
                <a:noFill/>
                <a:ln w="38100">
                  <a:solidFill>
                    <a:srgbClr val="FF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93944" name="Group 24"/>
                <p:cNvGrpSpPr>
                  <a:grpSpLocks/>
                </p:cNvGrpSpPr>
                <p:nvPr/>
              </p:nvGrpSpPr>
              <p:grpSpPr bwMode="auto">
                <a:xfrm>
                  <a:off x="3072" y="2304"/>
                  <a:ext cx="432" cy="250"/>
                  <a:chOff x="3072" y="2304"/>
                  <a:chExt cx="432" cy="250"/>
                </a:xfrm>
              </p:grpSpPr>
              <p:sp>
                <p:nvSpPr>
                  <p:cNvPr id="59394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2400"/>
                    <a:ext cx="96" cy="96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94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304"/>
                    <a:ext cx="24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00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1"/>
                        </a:solidFill>
                        <a:ea typeface="eʩ" charset="0"/>
                        <a:cs typeface="eʩ" charset="0"/>
                      </a:rPr>
                      <a:t>1</a:t>
                    </a:r>
                    <a:endParaRPr kumimoji="1" lang="en-US" altLang="zh-CN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93947" name="Group 27"/>
              <p:cNvGrpSpPr>
                <a:grpSpLocks/>
              </p:cNvGrpSpPr>
              <p:nvPr/>
            </p:nvGrpSpPr>
            <p:grpSpPr bwMode="auto">
              <a:xfrm>
                <a:off x="3330" y="2592"/>
                <a:ext cx="1134" cy="874"/>
                <a:chOff x="3330" y="2592"/>
                <a:chExt cx="1134" cy="874"/>
              </a:xfrm>
            </p:grpSpPr>
            <p:sp>
              <p:nvSpPr>
                <p:cNvPr id="593948" name="Freeform 28"/>
                <p:cNvSpPr>
                  <a:spLocks/>
                </p:cNvSpPr>
                <p:nvPr/>
              </p:nvSpPr>
              <p:spPr bwMode="auto">
                <a:xfrm>
                  <a:off x="3330" y="2592"/>
                  <a:ext cx="990" cy="672"/>
                </a:xfrm>
                <a:custGeom>
                  <a:avLst/>
                  <a:gdLst>
                    <a:gd name="T0" fmla="*/ 990 w 990"/>
                    <a:gd name="T1" fmla="*/ 0 h 672"/>
                    <a:gd name="T2" fmla="*/ 294 w 990"/>
                    <a:gd name="T3" fmla="*/ 144 h 672"/>
                    <a:gd name="T4" fmla="*/ 6 w 990"/>
                    <a:gd name="T5" fmla="*/ 384 h 672"/>
                    <a:gd name="T6" fmla="*/ 330 w 990"/>
                    <a:gd name="T7" fmla="*/ 564 h 672"/>
                    <a:gd name="T8" fmla="*/ 702 w 990"/>
                    <a:gd name="T9" fmla="*/ 672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90" h="672">
                      <a:moveTo>
                        <a:pt x="990" y="0"/>
                      </a:moveTo>
                      <a:cubicBezTo>
                        <a:pt x="874" y="24"/>
                        <a:pt x="458" y="80"/>
                        <a:pt x="294" y="144"/>
                      </a:cubicBezTo>
                      <a:cubicBezTo>
                        <a:pt x="130" y="208"/>
                        <a:pt x="0" y="314"/>
                        <a:pt x="6" y="384"/>
                      </a:cubicBezTo>
                      <a:cubicBezTo>
                        <a:pt x="12" y="454"/>
                        <a:pt x="214" y="516"/>
                        <a:pt x="330" y="564"/>
                      </a:cubicBezTo>
                      <a:cubicBezTo>
                        <a:pt x="446" y="612"/>
                        <a:pt x="624" y="649"/>
                        <a:pt x="702" y="672"/>
                      </a:cubicBezTo>
                    </a:path>
                  </a:pathLst>
                </a:custGeom>
                <a:noFill/>
                <a:ln w="38100">
                  <a:solidFill>
                    <a:srgbClr val="FF00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593949" name="Group 29"/>
                <p:cNvGrpSpPr>
                  <a:grpSpLocks/>
                </p:cNvGrpSpPr>
                <p:nvPr/>
              </p:nvGrpSpPr>
              <p:grpSpPr bwMode="auto">
                <a:xfrm>
                  <a:off x="4032" y="3216"/>
                  <a:ext cx="432" cy="250"/>
                  <a:chOff x="4272" y="3168"/>
                  <a:chExt cx="432" cy="250"/>
                </a:xfrm>
              </p:grpSpPr>
              <p:sp>
                <p:nvSpPr>
                  <p:cNvPr id="593950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3168"/>
                    <a:ext cx="96" cy="96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395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3168"/>
                    <a:ext cx="240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00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chemeClr val="tx1"/>
                        </a:solidFill>
                        <a:ea typeface="eʩ" charset="0"/>
                        <a:cs typeface="eʩ" charset="0"/>
                      </a:rPr>
                      <a:t>2</a:t>
                    </a:r>
                    <a:endParaRPr kumimoji="1" lang="en-US" altLang="zh-CN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全同粒子和全同性原理</a:t>
            </a:r>
            <a:endParaRPr lang="en-US" dirty="0"/>
          </a:p>
        </p:txBody>
      </p:sp>
      <p:sp>
        <p:nvSpPr>
          <p:cNvPr id="31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E67B7-CFC4-F94A-8595-4F8C9E3C508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250825" y="1318860"/>
            <a:ext cx="8158538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666699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kumimoji="1" lang="zh-CN" altLang="en-US" sz="28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全同粒子：</a:t>
            </a: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质量、电荷、自旋等固有性质完全相同的微观粒子。</a:t>
            </a:r>
            <a:endParaRPr lang="en-US" altLang="zh-CN" sz="2800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经典粒子的可区分性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250825" y="2819400"/>
            <a:ext cx="864235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经典力学中，固有性质完全相同的两个粒子，是可以区分的。因为，二粒子有各自确定的轨道，在任意时刻都有确定的位置和速度。</a:t>
            </a:r>
          </a:p>
        </p:txBody>
      </p:sp>
      <p:sp>
        <p:nvSpPr>
          <p:cNvPr id="593932" name="Rectangle 12"/>
          <p:cNvSpPr>
            <a:spLocks noChangeArrowheads="1"/>
          </p:cNvSpPr>
          <p:nvPr/>
        </p:nvSpPr>
        <p:spPr bwMode="auto">
          <a:xfrm>
            <a:off x="250824" y="4634805"/>
            <a:ext cx="3236625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可根据轨道判断哪个是第一个粒子哪个是第二个粒子。</a:t>
            </a:r>
          </a:p>
        </p:txBody>
      </p:sp>
      <p:graphicFrame>
        <p:nvGraphicFramePr>
          <p:cNvPr id="593933" name="Object 13" descr="羊皮纸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678970"/>
              </p:ext>
            </p:extLst>
          </p:nvPr>
        </p:nvGraphicFramePr>
        <p:xfrm>
          <a:off x="3584863" y="4267200"/>
          <a:ext cx="228253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65160" imgH="482400" progId="Equation.3">
                  <p:embed/>
                </p:oleObj>
              </mc:Choice>
              <mc:Fallback>
                <p:oleObj name="公式" r:id="rId2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863" y="4267200"/>
                        <a:ext cx="2282537" cy="1046163"/>
                      </a:xfrm>
                      <a:prstGeom prst="rect">
                        <a:avLst/>
                      </a:prstGeom>
                      <a:blipFill dpi="0" rotWithShape="1">
                        <a:blip r:embed="rId4"/>
                        <a:srcRect/>
                        <a:tile tx="0" ty="0" sx="100000" sy="100000" flip="none" algn="tl"/>
                      </a:blipFill>
                      <a:ln w="2857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8" grpId="0"/>
      <p:bldP spid="593931" grpId="0"/>
      <p:bldP spid="5939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微观粒子的不可区分性</a:t>
            </a:r>
            <a:endParaRPr lang="en-US" dirty="0"/>
          </a:p>
        </p:txBody>
      </p:sp>
      <p:sp>
        <p:nvSpPr>
          <p:cNvPr id="2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1028-79E8-6846-8B83-59CE9A98750E}" type="slidenum">
              <a:rPr lang="en-US" altLang="zh-CN"/>
              <a:pPr/>
              <a:t>15</a:t>
            </a:fld>
            <a:endParaRPr lang="en-US" altLang="zh-CN"/>
          </a:p>
        </p:txBody>
      </p:sp>
      <p:grpSp>
        <p:nvGrpSpPr>
          <p:cNvPr id="729090" name="Group 2"/>
          <p:cNvGrpSpPr>
            <a:grpSpLocks/>
          </p:cNvGrpSpPr>
          <p:nvPr/>
        </p:nvGrpSpPr>
        <p:grpSpPr bwMode="auto">
          <a:xfrm>
            <a:off x="3200400" y="2355850"/>
            <a:ext cx="2286000" cy="379413"/>
            <a:chOff x="624" y="1824"/>
            <a:chExt cx="1440" cy="335"/>
          </a:xfrm>
        </p:grpSpPr>
        <p:sp>
          <p:nvSpPr>
            <p:cNvPr id="729091" name="Freeform 3"/>
            <p:cNvSpPr>
              <a:spLocks/>
            </p:cNvSpPr>
            <p:nvPr/>
          </p:nvSpPr>
          <p:spPr bwMode="auto">
            <a:xfrm>
              <a:off x="624" y="1824"/>
              <a:ext cx="1104" cy="335"/>
            </a:xfrm>
            <a:custGeom>
              <a:avLst/>
              <a:gdLst>
                <a:gd name="T0" fmla="*/ 0 w 1104"/>
                <a:gd name="T1" fmla="*/ 335 h 335"/>
                <a:gd name="T2" fmla="*/ 197 w 1104"/>
                <a:gd name="T3" fmla="*/ 267 h 335"/>
                <a:gd name="T4" fmla="*/ 460 w 1104"/>
                <a:gd name="T5" fmla="*/ 27 h 335"/>
                <a:gd name="T6" fmla="*/ 672 w 1104"/>
                <a:gd name="T7" fmla="*/ 107 h 335"/>
                <a:gd name="T8" fmla="*/ 756 w 1104"/>
                <a:gd name="T9" fmla="*/ 180 h 335"/>
                <a:gd name="T10" fmla="*/ 780 w 1104"/>
                <a:gd name="T11" fmla="*/ 204 h 335"/>
                <a:gd name="T12" fmla="*/ 933 w 1104"/>
                <a:gd name="T13" fmla="*/ 284 h 335"/>
                <a:gd name="T14" fmla="*/ 1104 w 1104"/>
                <a:gd name="T15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4" h="335">
                  <a:moveTo>
                    <a:pt x="0" y="335"/>
                  </a:moveTo>
                  <a:cubicBezTo>
                    <a:pt x="33" y="324"/>
                    <a:pt x="120" y="318"/>
                    <a:pt x="197" y="267"/>
                  </a:cubicBezTo>
                  <a:cubicBezTo>
                    <a:pt x="274" y="215"/>
                    <a:pt x="381" y="54"/>
                    <a:pt x="460" y="27"/>
                  </a:cubicBezTo>
                  <a:cubicBezTo>
                    <a:pt x="539" y="0"/>
                    <a:pt x="623" y="82"/>
                    <a:pt x="672" y="107"/>
                  </a:cubicBezTo>
                  <a:cubicBezTo>
                    <a:pt x="721" y="132"/>
                    <a:pt x="738" y="164"/>
                    <a:pt x="756" y="180"/>
                  </a:cubicBezTo>
                  <a:cubicBezTo>
                    <a:pt x="774" y="196"/>
                    <a:pt x="750" y="187"/>
                    <a:pt x="780" y="204"/>
                  </a:cubicBezTo>
                  <a:cubicBezTo>
                    <a:pt x="810" y="221"/>
                    <a:pt x="879" y="262"/>
                    <a:pt x="933" y="284"/>
                  </a:cubicBezTo>
                  <a:cubicBezTo>
                    <a:pt x="987" y="306"/>
                    <a:pt x="1069" y="325"/>
                    <a:pt x="1104" y="335"/>
                  </a:cubicBezTo>
                </a:path>
              </a:pathLst>
            </a:custGeom>
            <a:solidFill>
              <a:srgbClr val="00FF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9092" name="Freeform 4"/>
            <p:cNvSpPr>
              <a:spLocks/>
            </p:cNvSpPr>
            <p:nvPr/>
          </p:nvSpPr>
          <p:spPr bwMode="auto">
            <a:xfrm>
              <a:off x="1008" y="1870"/>
              <a:ext cx="1056" cy="288"/>
            </a:xfrm>
            <a:custGeom>
              <a:avLst/>
              <a:gdLst>
                <a:gd name="T0" fmla="*/ 0 w 1056"/>
                <a:gd name="T1" fmla="*/ 288 h 288"/>
                <a:gd name="T2" fmla="*/ 180 w 1056"/>
                <a:gd name="T3" fmla="*/ 218 h 288"/>
                <a:gd name="T4" fmla="*/ 312 w 1056"/>
                <a:gd name="T5" fmla="*/ 110 h 288"/>
                <a:gd name="T6" fmla="*/ 336 w 1056"/>
                <a:gd name="T7" fmla="*/ 98 h 288"/>
                <a:gd name="T8" fmla="*/ 540 w 1056"/>
                <a:gd name="T9" fmla="*/ 4 h 288"/>
                <a:gd name="T10" fmla="*/ 648 w 1056"/>
                <a:gd name="T11" fmla="*/ 76 h 288"/>
                <a:gd name="T12" fmla="*/ 768 w 1056"/>
                <a:gd name="T13" fmla="*/ 184 h 288"/>
                <a:gd name="T14" fmla="*/ 888 w 1056"/>
                <a:gd name="T15" fmla="*/ 232 h 288"/>
                <a:gd name="T16" fmla="*/ 1056 w 1056"/>
                <a:gd name="T17" fmla="*/ 26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6" h="288">
                  <a:moveTo>
                    <a:pt x="0" y="288"/>
                  </a:moveTo>
                  <a:cubicBezTo>
                    <a:pt x="30" y="276"/>
                    <a:pt x="128" y="248"/>
                    <a:pt x="180" y="218"/>
                  </a:cubicBezTo>
                  <a:cubicBezTo>
                    <a:pt x="232" y="188"/>
                    <a:pt x="286" y="130"/>
                    <a:pt x="312" y="110"/>
                  </a:cubicBezTo>
                  <a:cubicBezTo>
                    <a:pt x="338" y="90"/>
                    <a:pt x="298" y="116"/>
                    <a:pt x="336" y="98"/>
                  </a:cubicBezTo>
                  <a:cubicBezTo>
                    <a:pt x="374" y="80"/>
                    <a:pt x="488" y="8"/>
                    <a:pt x="540" y="4"/>
                  </a:cubicBezTo>
                  <a:cubicBezTo>
                    <a:pt x="592" y="0"/>
                    <a:pt x="610" y="46"/>
                    <a:pt x="648" y="76"/>
                  </a:cubicBezTo>
                  <a:cubicBezTo>
                    <a:pt x="686" y="106"/>
                    <a:pt x="728" y="158"/>
                    <a:pt x="768" y="184"/>
                  </a:cubicBezTo>
                  <a:cubicBezTo>
                    <a:pt x="808" y="210"/>
                    <a:pt x="840" y="218"/>
                    <a:pt x="888" y="232"/>
                  </a:cubicBezTo>
                  <a:cubicBezTo>
                    <a:pt x="936" y="246"/>
                    <a:pt x="1021" y="261"/>
                    <a:pt x="1056" y="268"/>
                  </a:cubicBezTo>
                </a:path>
              </a:pathLst>
            </a:custGeom>
            <a:solidFill>
              <a:srgbClr val="00FF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104" name="Text Box 16"/>
          <p:cNvSpPr txBox="1">
            <a:spLocks noChangeArrowheads="1"/>
          </p:cNvSpPr>
          <p:nvPr/>
        </p:nvSpPr>
        <p:spPr bwMode="auto">
          <a:xfrm>
            <a:off x="500063" y="1376660"/>
            <a:ext cx="811053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20000"/>
              </a:spcBef>
              <a:defRPr sz="2800">
                <a:solidFill>
                  <a:srgbClr val="FF0000"/>
                </a:solidFill>
                <a:latin typeface="华文楷体"/>
                <a:ea typeface="华文楷体"/>
                <a:cs typeface="华文楷体"/>
              </a:defRPr>
            </a:lvl1pPr>
          </a:lstStyle>
          <a:p>
            <a:r>
              <a:rPr lang="zh-CN" altLang="en-US" dirty="0"/>
              <a:t>波函数描述：</a:t>
            </a:r>
            <a:r>
              <a:rPr lang="zh-CN" altLang="en-US" dirty="0">
                <a:solidFill>
                  <a:schemeClr val="tx1"/>
                </a:solidFill>
              </a:rPr>
              <a:t>在波函数重叠区，粒子不可区分。</a:t>
            </a:r>
          </a:p>
        </p:txBody>
      </p:sp>
      <p:sp>
        <p:nvSpPr>
          <p:cNvPr id="729105" name="Line 17"/>
          <p:cNvSpPr>
            <a:spLocks noChangeShapeType="1"/>
          </p:cNvSpPr>
          <p:nvPr/>
        </p:nvSpPr>
        <p:spPr bwMode="auto">
          <a:xfrm>
            <a:off x="2743200" y="2889250"/>
            <a:ext cx="3200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9106" name="Group 18"/>
          <p:cNvGrpSpPr>
            <a:grpSpLocks/>
          </p:cNvGrpSpPr>
          <p:nvPr/>
        </p:nvGrpSpPr>
        <p:grpSpPr bwMode="auto">
          <a:xfrm>
            <a:off x="2743200" y="2203450"/>
            <a:ext cx="3048000" cy="571500"/>
            <a:chOff x="768" y="1152"/>
            <a:chExt cx="1104" cy="360"/>
          </a:xfrm>
        </p:grpSpPr>
        <p:sp>
          <p:nvSpPr>
            <p:cNvPr id="729107" name="Freeform 19"/>
            <p:cNvSpPr>
              <a:spLocks/>
            </p:cNvSpPr>
            <p:nvPr/>
          </p:nvSpPr>
          <p:spPr bwMode="auto">
            <a:xfrm>
              <a:off x="1440" y="1152"/>
              <a:ext cx="432" cy="360"/>
            </a:xfrm>
            <a:custGeom>
              <a:avLst/>
              <a:gdLst>
                <a:gd name="T0" fmla="*/ 0 w 432"/>
                <a:gd name="T1" fmla="*/ 336 h 360"/>
                <a:gd name="T2" fmla="*/ 108 w 432"/>
                <a:gd name="T3" fmla="*/ 312 h 360"/>
                <a:gd name="T4" fmla="*/ 168 w 432"/>
                <a:gd name="T5" fmla="*/ 48 h 360"/>
                <a:gd name="T6" fmla="*/ 216 w 432"/>
                <a:gd name="T7" fmla="*/ 24 h 360"/>
                <a:gd name="T8" fmla="*/ 264 w 432"/>
                <a:gd name="T9" fmla="*/ 72 h 360"/>
                <a:gd name="T10" fmla="*/ 312 w 432"/>
                <a:gd name="T11" fmla="*/ 300 h 360"/>
                <a:gd name="T12" fmla="*/ 432 w 432"/>
                <a:gd name="T13" fmla="*/ 33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360">
                  <a:moveTo>
                    <a:pt x="0" y="336"/>
                  </a:moveTo>
                  <a:cubicBezTo>
                    <a:pt x="18" y="332"/>
                    <a:pt x="80" y="360"/>
                    <a:pt x="108" y="312"/>
                  </a:cubicBezTo>
                  <a:cubicBezTo>
                    <a:pt x="136" y="264"/>
                    <a:pt x="150" y="96"/>
                    <a:pt x="168" y="48"/>
                  </a:cubicBezTo>
                  <a:cubicBezTo>
                    <a:pt x="186" y="0"/>
                    <a:pt x="200" y="20"/>
                    <a:pt x="216" y="24"/>
                  </a:cubicBezTo>
                  <a:cubicBezTo>
                    <a:pt x="232" y="28"/>
                    <a:pt x="248" y="26"/>
                    <a:pt x="264" y="72"/>
                  </a:cubicBezTo>
                  <a:cubicBezTo>
                    <a:pt x="280" y="118"/>
                    <a:pt x="284" y="256"/>
                    <a:pt x="312" y="300"/>
                  </a:cubicBezTo>
                  <a:cubicBezTo>
                    <a:pt x="340" y="344"/>
                    <a:pt x="407" y="329"/>
                    <a:pt x="432" y="336"/>
                  </a:cubicBezTo>
                </a:path>
              </a:pathLst>
            </a:custGeom>
            <a:solidFill>
              <a:srgbClr val="0099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9108" name="Freeform 20"/>
            <p:cNvSpPr>
              <a:spLocks/>
            </p:cNvSpPr>
            <p:nvPr/>
          </p:nvSpPr>
          <p:spPr bwMode="auto">
            <a:xfrm>
              <a:off x="768" y="1152"/>
              <a:ext cx="432" cy="360"/>
            </a:xfrm>
            <a:custGeom>
              <a:avLst/>
              <a:gdLst>
                <a:gd name="T0" fmla="*/ 0 w 432"/>
                <a:gd name="T1" fmla="*/ 336 h 360"/>
                <a:gd name="T2" fmla="*/ 108 w 432"/>
                <a:gd name="T3" fmla="*/ 312 h 360"/>
                <a:gd name="T4" fmla="*/ 168 w 432"/>
                <a:gd name="T5" fmla="*/ 48 h 360"/>
                <a:gd name="T6" fmla="*/ 216 w 432"/>
                <a:gd name="T7" fmla="*/ 24 h 360"/>
                <a:gd name="T8" fmla="*/ 264 w 432"/>
                <a:gd name="T9" fmla="*/ 72 h 360"/>
                <a:gd name="T10" fmla="*/ 312 w 432"/>
                <a:gd name="T11" fmla="*/ 300 h 360"/>
                <a:gd name="T12" fmla="*/ 432 w 432"/>
                <a:gd name="T13" fmla="*/ 336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2" h="360">
                  <a:moveTo>
                    <a:pt x="0" y="336"/>
                  </a:moveTo>
                  <a:cubicBezTo>
                    <a:pt x="18" y="332"/>
                    <a:pt x="80" y="360"/>
                    <a:pt x="108" y="312"/>
                  </a:cubicBezTo>
                  <a:cubicBezTo>
                    <a:pt x="136" y="264"/>
                    <a:pt x="150" y="96"/>
                    <a:pt x="168" y="48"/>
                  </a:cubicBezTo>
                  <a:cubicBezTo>
                    <a:pt x="186" y="0"/>
                    <a:pt x="200" y="20"/>
                    <a:pt x="216" y="24"/>
                  </a:cubicBezTo>
                  <a:cubicBezTo>
                    <a:pt x="232" y="28"/>
                    <a:pt x="248" y="26"/>
                    <a:pt x="264" y="72"/>
                  </a:cubicBezTo>
                  <a:cubicBezTo>
                    <a:pt x="280" y="118"/>
                    <a:pt x="284" y="256"/>
                    <a:pt x="312" y="300"/>
                  </a:cubicBezTo>
                  <a:cubicBezTo>
                    <a:pt x="340" y="344"/>
                    <a:pt x="407" y="329"/>
                    <a:pt x="432" y="336"/>
                  </a:cubicBezTo>
                </a:path>
              </a:pathLst>
            </a:custGeom>
            <a:solidFill>
              <a:srgbClr val="0099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9111" name="Text Box 23"/>
          <p:cNvSpPr txBox="1">
            <a:spLocks noChangeArrowheads="1"/>
          </p:cNvSpPr>
          <p:nvPr/>
        </p:nvSpPr>
        <p:spPr bwMode="auto">
          <a:xfrm>
            <a:off x="325438" y="2819400"/>
            <a:ext cx="8605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666699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量子力学的全同性原理</a:t>
            </a:r>
          </a:p>
        </p:txBody>
      </p:sp>
      <p:sp>
        <p:nvSpPr>
          <p:cNvPr id="729112" name="Rectangle 24"/>
          <p:cNvSpPr>
            <a:spLocks noChangeArrowheads="1"/>
          </p:cNvSpPr>
          <p:nvPr/>
        </p:nvSpPr>
        <p:spPr bwMode="auto">
          <a:xfrm>
            <a:off x="515938" y="3429000"/>
            <a:ext cx="8018462" cy="1200329"/>
          </a:xfrm>
          <a:prstGeom prst="rect">
            <a:avLst/>
          </a:prstGeom>
          <a:solidFill>
            <a:srgbClr val="EEECE1"/>
          </a:solidFill>
          <a:ln w="3175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全同粒子所组成的体系中，两全同粒子相互调换不引起体系物理状态的改变</a:t>
            </a:r>
            <a:r>
              <a:rPr kumimoji="1"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——</a:t>
            </a:r>
            <a:r>
              <a:rPr kumimoji="1"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全同性原理</a:t>
            </a:r>
            <a:r>
              <a:rPr kumimoji="1"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运动规律对全同粒子不可分辨。</a:t>
            </a:r>
            <a:endParaRPr kumimoji="1" lang="zh-CN" altLang="en-US" sz="2400" b="1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729113" name="Text Box 25"/>
          <p:cNvSpPr txBox="1">
            <a:spLocks noChangeArrowheads="1"/>
          </p:cNvSpPr>
          <p:nvPr/>
        </p:nvSpPr>
        <p:spPr bwMode="auto">
          <a:xfrm>
            <a:off x="515938" y="5036850"/>
            <a:ext cx="7978775" cy="990015"/>
          </a:xfrm>
          <a:prstGeom prst="rect">
            <a:avLst/>
          </a:prstGeom>
          <a:solidFill>
            <a:srgbClr val="FFFF00"/>
          </a:solidFill>
          <a:ln w="3175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ts val="3480"/>
              </a:lnSpc>
            </a:pPr>
            <a:r>
              <a:rPr kumimoji="1" lang="zh-CN" altLang="en-US" sz="2400" b="1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全同性</a:t>
            </a:r>
            <a:r>
              <a:rPr kumimoji="1"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原理是量子力学的基本原理之一，由此原理出发，就可研究全同粒子体系的状态特点。</a:t>
            </a:r>
          </a:p>
        </p:txBody>
      </p:sp>
      <p:sp>
        <p:nvSpPr>
          <p:cNvPr id="729114" name="Freeform 26" descr="深色上对角线"/>
          <p:cNvSpPr>
            <a:spLocks/>
          </p:cNvSpPr>
          <p:nvPr/>
        </p:nvSpPr>
        <p:spPr bwMode="auto">
          <a:xfrm>
            <a:off x="3886200" y="2508250"/>
            <a:ext cx="1066800" cy="228600"/>
          </a:xfrm>
          <a:custGeom>
            <a:avLst/>
            <a:gdLst>
              <a:gd name="T0" fmla="*/ 0 w 672"/>
              <a:gd name="T1" fmla="*/ 191 h 191"/>
              <a:gd name="T2" fmla="*/ 146 w 672"/>
              <a:gd name="T3" fmla="*/ 119 h 191"/>
              <a:gd name="T4" fmla="*/ 288 w 672"/>
              <a:gd name="T5" fmla="*/ 14 h 191"/>
              <a:gd name="T6" fmla="*/ 336 w 672"/>
              <a:gd name="T7" fmla="*/ 38 h 191"/>
              <a:gd name="T8" fmla="*/ 516 w 672"/>
              <a:gd name="T9" fmla="*/ 144 h 191"/>
              <a:gd name="T10" fmla="*/ 672 w 672"/>
              <a:gd name="T1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2" h="191">
                <a:moveTo>
                  <a:pt x="0" y="191"/>
                </a:moveTo>
                <a:cubicBezTo>
                  <a:pt x="24" y="179"/>
                  <a:pt x="98" y="149"/>
                  <a:pt x="146" y="119"/>
                </a:cubicBezTo>
                <a:cubicBezTo>
                  <a:pt x="194" y="89"/>
                  <a:pt x="256" y="28"/>
                  <a:pt x="288" y="14"/>
                </a:cubicBezTo>
                <a:cubicBezTo>
                  <a:pt x="320" y="0"/>
                  <a:pt x="298" y="16"/>
                  <a:pt x="336" y="38"/>
                </a:cubicBezTo>
                <a:cubicBezTo>
                  <a:pt x="374" y="60"/>
                  <a:pt x="460" y="119"/>
                  <a:pt x="516" y="144"/>
                </a:cubicBezTo>
                <a:cubicBezTo>
                  <a:pt x="572" y="169"/>
                  <a:pt x="640" y="181"/>
                  <a:pt x="672" y="191"/>
                </a:cubicBezTo>
              </a:path>
            </a:pathLst>
          </a:custGeom>
          <a:pattFill prst="dkUpDiag">
            <a:fgClr>
              <a:srgbClr val="0033CC"/>
            </a:fgClr>
            <a:bgClr>
              <a:srgbClr val="00FF00"/>
            </a:bgClr>
          </a:patt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6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29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72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9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4" grpId="0" animBg="1"/>
      <p:bldP spid="729105" grpId="0" animBg="1"/>
      <p:bldP spid="729111" grpId="0"/>
      <p:bldP spid="729112" grpId="0" animBg="1"/>
      <p:bldP spid="729113" grpId="0" animBg="1" autoUpdateAnimBg="0"/>
      <p:bldP spid="7291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波函数的交换对称性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5579998" y="1147409"/>
          <a:ext cx="1200991" cy="452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4380" imgH="215810" progId="Equation.3">
                  <p:embed/>
                </p:oleObj>
              </mc:Choice>
              <mc:Fallback>
                <p:oleObj name="公式" r:id="rId2" imgW="584380" imgH="2158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998" y="1147409"/>
                        <a:ext cx="1200991" cy="452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585836" y="1593702"/>
          <a:ext cx="3500764" cy="491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62655" imgH="215725" progId="Equation.3">
                  <p:embed/>
                </p:oleObj>
              </mc:Choice>
              <mc:Fallback>
                <p:oleObj name="公式" r:id="rId4" imgW="1562655" imgH="21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36" y="1593702"/>
                        <a:ext cx="3500764" cy="491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710111" y="1178425"/>
            <a:ext cx="48753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两个全同粒子组成系统的波函数： 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710111" y="1579222"/>
            <a:ext cx="17975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交换操作： </a:t>
            </a: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563236" y="2224281"/>
            <a:ext cx="3022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氦原子的哈密顿量：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009025" y="2895600"/>
            <a:ext cx="5397269" cy="2110455"/>
            <a:chOff x="2009025" y="2969988"/>
            <a:chExt cx="5397269" cy="211045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7787635"/>
                </p:ext>
              </p:extLst>
            </p:nvPr>
          </p:nvGraphicFramePr>
          <p:xfrm>
            <a:off x="2083073" y="2969988"/>
            <a:ext cx="4861136" cy="442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15590" imgH="228690" progId="Equation.3">
                    <p:embed/>
                  </p:oleObj>
                </mc:Choice>
                <mc:Fallback>
                  <p:oleObj name="公式" r:id="rId6" imgW="2515590" imgH="2286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073" y="2969988"/>
                          <a:ext cx="4861136" cy="442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203667"/>
                </p:ext>
              </p:extLst>
            </p:nvPr>
          </p:nvGraphicFramePr>
          <p:xfrm>
            <a:off x="2388208" y="3545825"/>
            <a:ext cx="829558" cy="425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94567" imgH="203601" progId="Equation.3">
                    <p:embed/>
                  </p:oleObj>
                </mc:Choice>
                <mc:Fallback>
                  <p:oleObj name="公式" r:id="rId8" imgW="394567" imgH="2036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208" y="3545825"/>
                          <a:ext cx="829558" cy="425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068524"/>
                </p:ext>
              </p:extLst>
            </p:nvPr>
          </p:nvGraphicFramePr>
          <p:xfrm>
            <a:off x="4547208" y="3588142"/>
            <a:ext cx="1090439" cy="362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45468" imgH="177970" progId="Equation.3">
                    <p:embed/>
                  </p:oleObj>
                </mc:Choice>
                <mc:Fallback>
                  <p:oleObj name="公式" r:id="rId10" imgW="445468" imgH="1779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208" y="3588142"/>
                          <a:ext cx="1090439" cy="362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6"/>
            <p:cNvSpPr txBox="1">
              <a:spLocks noChangeArrowheads="1"/>
            </p:cNvSpPr>
            <p:nvPr/>
          </p:nvSpPr>
          <p:spPr bwMode="auto">
            <a:xfrm>
              <a:off x="5656697" y="3513826"/>
              <a:ext cx="1708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（本征值）</a:t>
              </a:r>
            </a:p>
          </p:txBody>
        </p:sp>
        <p:graphicFrame>
          <p:nvGraphicFramePr>
            <p:cNvPr id="1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076194"/>
                </p:ext>
              </p:extLst>
            </p:nvPr>
          </p:nvGraphicFramePr>
          <p:xfrm>
            <a:off x="2037830" y="4061876"/>
            <a:ext cx="3253784" cy="464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37085" imgH="215725" progId="Equation.3">
                    <p:embed/>
                  </p:oleObj>
                </mc:Choice>
                <mc:Fallback>
                  <p:oleObj name="公式" r:id="rId12" imgW="1537085" imgH="215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7830" y="4061876"/>
                          <a:ext cx="3253784" cy="464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5690207" y="4062783"/>
              <a:ext cx="14097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交换对称</a:t>
              </a:r>
            </a:p>
          </p:txBody>
        </p:sp>
        <p:graphicFrame>
          <p:nvGraphicFramePr>
            <p:cNvPr id="2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802618"/>
                </p:ext>
              </p:extLst>
            </p:nvPr>
          </p:nvGraphicFramePr>
          <p:xfrm>
            <a:off x="2009025" y="4582325"/>
            <a:ext cx="3300182" cy="471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537085" imgH="215725" progId="Equation.3">
                    <p:embed/>
                  </p:oleObj>
                </mc:Choice>
                <mc:Fallback>
                  <p:oleObj name="公式" r:id="rId14" imgW="1537085" imgH="2157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025" y="4582325"/>
                          <a:ext cx="3300182" cy="471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8"/>
            <p:cNvSpPr txBox="1">
              <a:spLocks noChangeArrowheads="1"/>
            </p:cNvSpPr>
            <p:nvPr/>
          </p:nvSpPr>
          <p:spPr bwMode="auto">
            <a:xfrm>
              <a:off x="5690207" y="4623243"/>
              <a:ext cx="17160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交换反对称</a:t>
              </a:r>
            </a:p>
          </p:txBody>
        </p:sp>
      </p:grp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04800" y="4953000"/>
            <a:ext cx="8610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5900" indent="-215900"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交换两个全同粒子，其波函数要么是交换对称的，要么是交换反对称的，这就是全同粒子的交换对称性</a:t>
            </a:r>
            <a:endParaRPr lang="en-US" altLang="zh-CN" sz="2000" dirty="0">
              <a:solidFill>
                <a:srgbClr val="0000FF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15900" indent="-215900"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对称性（交换对称性）不随时间改变</a:t>
            </a:r>
            <a:r>
              <a:rPr lang="en-US" altLang="zh-CN"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lang="zh-CN" altLang="en-US" sz="2000" dirty="0">
                <a:solidFill>
                  <a:srgbClr val="0000FF"/>
                </a:solidFill>
                <a:latin typeface="Times New Roman" charset="0"/>
                <a:ea typeface="Times New Roman" charset="0"/>
                <a:cs typeface="Times New Roman" charset="0"/>
              </a:rPr>
              <a:t>如果体系在某一时刻处于对称（或反对称）态上，则它将永远处于对称（或反对称）的态上。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5200" y="2209800"/>
            <a:ext cx="5029199" cy="6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构造对称波函数</a:t>
            </a:r>
            <a:endParaRPr 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D86-8B38-4992-A279-1FEB7B70614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457200" y="1412897"/>
            <a:ext cx="8001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</a:t>
            </a:r>
            <a:r>
              <a:rPr lang="zh-CN" altLang="en-US" sz="2800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</a:t>
            </a:r>
            <a:r>
              <a:rPr lang="en-US" altLang="zh-CN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(q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和</a:t>
            </a:r>
            <a:r>
              <a:rPr lang="zh-CN" altLang="en-US" sz="2800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</a:t>
            </a:r>
            <a:r>
              <a:rPr lang="en-US" altLang="zh-CN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(q</a:t>
            </a:r>
            <a:r>
              <a:rPr lang="en-US" altLang="zh-CN" sz="2800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) --- </a:t>
            </a: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粒子</a:t>
            </a:r>
            <a:r>
              <a:rPr lang="en-US" altLang="zh-CN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和</a:t>
            </a:r>
            <a:r>
              <a:rPr lang="en-US" altLang="zh-CN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处于和态的波函数。</a:t>
            </a:r>
            <a:endParaRPr lang="zh-CN" altLang="en-US" sz="2800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325" y="2286000"/>
            <a:ext cx="8397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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I 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= 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</a:t>
            </a:r>
            <a:r>
              <a:rPr lang="zh-CN" altLang="en-US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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(q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</a:t>
            </a:r>
            <a:r>
              <a:rPr lang="zh-CN" altLang="en-US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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(q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； 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II 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= 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</a:t>
            </a:r>
            <a:r>
              <a:rPr lang="zh-CN" altLang="en-US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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(q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</a:t>
            </a:r>
            <a:r>
              <a:rPr lang="zh-CN" altLang="en-US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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(q</a:t>
            </a:r>
            <a:r>
              <a:rPr lang="en-US" altLang="zh-CN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均为</a:t>
            </a:r>
            <a:r>
              <a:rPr lang="en-US" altLang="zh-CN" sz="2400" b="1" dirty="0" err="1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Schordinger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方程的解，这两种形式出现的概率应该是等价的；</a:t>
            </a:r>
            <a:endParaRPr lang="en-US" altLang="zh-CN" sz="2400" b="1" dirty="0">
              <a:solidFill>
                <a:schemeClr val="tx1"/>
              </a:solidFill>
              <a:latin typeface="华文楷体"/>
              <a:ea typeface="华文楷体"/>
              <a:cs typeface="华文楷体"/>
              <a:sym typeface="Symbol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可以说体系有一半时间处在</a:t>
            </a:r>
            <a:r>
              <a:rPr lang="zh-CN" altLang="en-US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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状态，一半时间处在</a:t>
            </a:r>
            <a:r>
              <a:rPr lang="zh-CN" altLang="en-US" sz="2400" b="1" baseline="-250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</a:t>
            </a: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  <a:sym typeface="Symbol"/>
              </a:rPr>
              <a:t>状态。但这两个解不满足交换对称性，通过线性组合，构造满足交换对称性的解为：</a:t>
            </a:r>
            <a:endParaRPr lang="zh-CN" altLang="en-US" sz="2400" b="1" dirty="0">
              <a:solidFill>
                <a:schemeClr val="tx1"/>
              </a:solidFill>
              <a:latin typeface="华文楷体"/>
              <a:ea typeface="华文楷体"/>
              <a:cs typeface="华文楷体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343400"/>
            <a:ext cx="5980290" cy="174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波函数的交换对称效应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1476375" y="1483361"/>
          <a:ext cx="5948969" cy="80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36900" imgH="419100" progId="Equation.DSMT4">
                  <p:embed/>
                </p:oleObj>
              </mc:Choice>
              <mc:Fallback>
                <p:oleObj r:id="rId2" imgW="3136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3361"/>
                        <a:ext cx="5948969" cy="80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39750" y="1136354"/>
            <a:ext cx="522640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双电子满足交换</a:t>
            </a:r>
            <a:r>
              <a:rPr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对称性的波函数：</a:t>
            </a: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3635375" y="2074461"/>
            <a:ext cx="2849584" cy="971217"/>
            <a:chOff x="2290" y="1389"/>
            <a:chExt cx="1507" cy="630"/>
          </a:xfrm>
        </p:grpSpPr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2290" y="1718"/>
              <a:ext cx="1507" cy="301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55600" indent="-355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空间坐标</a:t>
              </a:r>
              <a:r>
                <a:rPr lang="en-US" altLang="zh-CN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自旋坐标</a:t>
              </a:r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584" y="1401"/>
              <a:ext cx="477" cy="30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H="1">
              <a:off x="3061" y="1389"/>
              <a:ext cx="0" cy="31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oup 27"/>
          <p:cNvGrpSpPr>
            <a:grpSpLocks/>
          </p:cNvGrpSpPr>
          <p:nvPr/>
        </p:nvGrpSpPr>
        <p:grpSpPr bwMode="auto">
          <a:xfrm>
            <a:off x="827088" y="2121205"/>
            <a:ext cx="1657350" cy="799643"/>
            <a:chOff x="567" y="1416"/>
            <a:chExt cx="886" cy="477"/>
          </a:xfrm>
        </p:grpSpPr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567" y="1616"/>
              <a:ext cx="886" cy="277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marL="355600" indent="-355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总波函数</a:t>
              </a: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 flipH="1">
              <a:off x="1020" y="1416"/>
              <a:ext cx="42" cy="2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55650" y="4648200"/>
            <a:ext cx="7428935" cy="46384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交换反对称的总空间波函数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交换对称的总自旋波函数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755650" y="5426075"/>
            <a:ext cx="7428935" cy="463846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交换对称的总空间波函数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交换反对称的总自旋波函数</a:t>
            </a: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4284663" y="5067300"/>
            <a:ext cx="47190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723" y="3210273"/>
            <a:ext cx="4381500" cy="102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3154960"/>
                <a:ext cx="38100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/>
                              <a:cs typeface="华文楷体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华文楷体"/>
                              <a:cs typeface="华文楷体"/>
                            </a:rPr>
                            <m:t>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华文楷体"/>
                              <a:cs typeface="华文楷体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/>
                              <a:cs typeface="华文楷体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/>
                                  <a:cs typeface="华文楷体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charset="0"/>
                              <a:ea typeface="华文楷体"/>
                              <a:cs typeface="华文楷体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/>
                                  <a:cs typeface="华文楷体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charset="0"/>
                          <a:ea typeface="华文楷体"/>
                          <a:cs typeface="华文楷体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charset="0"/>
                          <a:ea typeface="华文楷体"/>
                          <a:cs typeface="华文楷体"/>
                        </a:rPr>
                        <m:t>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华文楷体"/>
                              <a:cs typeface="华文楷体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/>
                                  <a:cs typeface="华文楷体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charset="0"/>
                              <a:ea typeface="华文楷体"/>
                              <a:cs typeface="华文楷体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华文楷体"/>
                                  <a:cs typeface="华文楷体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华文楷体"/>
                                  <a:cs typeface="华文楷体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charset="0"/>
                          <a:ea typeface="华文楷体"/>
                          <a:cs typeface="华文楷体"/>
                        </a:rPr>
                        <m:t>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54960"/>
                <a:ext cx="3810000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83628" y="3117554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总波函数分离变量：</a:t>
            </a:r>
          </a:p>
        </p:txBody>
      </p:sp>
    </p:spTree>
    <p:extLst>
      <p:ext uri="{BB962C8B-B14F-4D97-AF65-F5344CB8AC3E}">
        <p14:creationId xmlns:p14="http://schemas.microsoft.com/office/powerpoint/2010/main" val="164218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84968" y="2288645"/>
            <a:ext cx="70167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根据 </a:t>
            </a:r>
            <a:r>
              <a:rPr lang="en-US" altLang="zh-CN" sz="2400" dirty="0">
                <a:latin typeface="华文楷体"/>
                <a:ea typeface="华文楷体"/>
                <a:cs typeface="华文楷体"/>
              </a:rPr>
              <a:t>                            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可以把一切粒子分为两大类：</a:t>
            </a: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11096"/>
              </p:ext>
            </p:extLst>
          </p:nvPr>
        </p:nvGraphicFramePr>
        <p:xfrm>
          <a:off x="1093270" y="2376312"/>
          <a:ext cx="2224063" cy="4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228600" progId="Equation.3">
                  <p:embed/>
                </p:oleObj>
              </mc:Choice>
              <mc:Fallback>
                <p:oleObj name="公式" r:id="rId2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270" y="2376312"/>
                        <a:ext cx="2224063" cy="4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08768" y="2886583"/>
            <a:ext cx="82089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buFontTx/>
              <a:buAutoNum type="alphaLcParenR"/>
              <a:defRPr/>
            </a:pPr>
            <a:r>
              <a:rPr lang="en-US" altLang="zh-CN" sz="2400" dirty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本征值为正的粒子的自旋为整数，波函数为完全对称的，</a:t>
            </a:r>
            <a:r>
              <a:rPr lang="en-US" altLang="zh-CN" sz="2400" dirty="0"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这类粒子称为玻色子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遵从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Bose-Einstein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统计规律，称为</a:t>
            </a:r>
            <a:r>
              <a:rPr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Bose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子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。如：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  <a:sym typeface="Symbol" charset="0"/>
              </a:rPr>
              <a:t>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光子</a:t>
            </a:r>
            <a:r>
              <a:rPr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（</a:t>
            </a:r>
            <a:r>
              <a:rPr lang="en-US" altLang="zh-CN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 =1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）；</a:t>
            </a:r>
            <a:r>
              <a:rPr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  <a:sym typeface="Symbol" charset="0"/>
              </a:rPr>
              <a:t>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介子</a:t>
            </a:r>
            <a:r>
              <a:rPr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（</a:t>
            </a:r>
            <a:r>
              <a:rPr lang="en-US" altLang="zh-CN" sz="24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s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 = 0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）。</a:t>
            </a:r>
            <a:endParaRPr lang="zh-CN" altLang="en-US" sz="2400" dirty="0">
              <a:latin typeface="华文楷体"/>
              <a:ea typeface="华文楷体"/>
              <a:cs typeface="华文楷体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自旋统计关系</a:t>
            </a:r>
            <a:endParaRPr 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038E-89BA-7247-892E-995FBDF4CD2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47252" y="4189274"/>
            <a:ext cx="8515748" cy="166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华文楷体"/>
                <a:ea typeface="华文楷体"/>
                <a:cs typeface="华文楷体"/>
              </a:rPr>
              <a:t>b)   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本征值为负的粒子的自旋为半整数，波函数完全反对称，</a:t>
            </a:r>
            <a:endParaRPr lang="en-US" altLang="zh-CN" sz="2400" dirty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这类粒子称为费米子，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遵从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Fermi-Dirac</a:t>
            </a:r>
            <a:r>
              <a:rPr lang="en-US" altLang="zh-CN" sz="2400" dirty="0">
                <a:latin typeface="华文楷体"/>
                <a:ea typeface="华文楷体"/>
                <a:cs typeface="华文楷体"/>
              </a:rPr>
              <a:t> 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统计规律，称为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Fermi 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子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。例如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电子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质子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、</a:t>
            </a:r>
            <a:r>
              <a:rPr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中子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（</a:t>
            </a:r>
            <a:r>
              <a:rPr lang="en-US" altLang="zh-CN" sz="2400" i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s</a:t>
            </a:r>
            <a:r>
              <a:rPr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/>
                <a:ea typeface="华文楷体"/>
                <a:cs typeface="华文楷体"/>
              </a:rPr>
              <a:t> =1/2</a:t>
            </a:r>
            <a:r>
              <a:rPr lang="zh-CN" altLang="en-US" sz="2400" dirty="0">
                <a:latin typeface="华文楷体"/>
                <a:ea typeface="华文楷体"/>
                <a:cs typeface="华文楷体"/>
              </a:rPr>
              <a:t>）等粒子。</a:t>
            </a:r>
          </a:p>
        </p:txBody>
      </p:sp>
      <p:sp>
        <p:nvSpPr>
          <p:cNvPr id="3" name="Rectangle 2"/>
          <p:cNvSpPr/>
          <p:nvPr/>
        </p:nvSpPr>
        <p:spPr>
          <a:xfrm>
            <a:off x="384968" y="1165890"/>
            <a:ext cx="8149432" cy="11135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实验表明：对于每一种粒子，其波函数的交换对称性是完全确定的，而且该对称性与粒子的自旋有确定的联系。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2FBD-9CBB-404B-8ED0-FF9D943A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复习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332BE-0FB7-1B46-8084-0E0451C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6FDA9-9345-9D4F-A996-D38CAFCA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F6B1E4E-D6BC-8648-BC5B-79352506F502}"/>
              </a:ext>
            </a:extLst>
          </p:cNvPr>
          <p:cNvSpPr txBox="1">
            <a:spLocks/>
          </p:cNvSpPr>
          <p:nvPr/>
        </p:nvSpPr>
        <p:spPr>
          <a:xfrm>
            <a:off x="685800" y="1262311"/>
            <a:ext cx="7848600" cy="51974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9875" indent="-25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tabLst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92125" indent="-254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ourier New" charset="0"/>
              <a:buChar char="o"/>
              <a:tabLst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3651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v"/>
              <a:tabLst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27125" indent="-317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q"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76375" indent="-317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charset="2"/>
              <a:buChar char="Ø"/>
              <a:tabLst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1" lang="zh-CN" altLang="en-US" sz="2800" b="0" dirty="0"/>
              <a:t>碱土金属的光谱（最外层</a:t>
            </a:r>
            <a:r>
              <a:rPr kumimoji="1" lang="en-US" altLang="zh-CN" sz="2800" b="0" dirty="0"/>
              <a:t>2</a:t>
            </a:r>
            <a:r>
              <a:rPr kumimoji="1" lang="zh-CN" altLang="en-US" sz="2800" b="0" dirty="0"/>
              <a:t>个电子）</a:t>
            </a:r>
            <a:endParaRPr kumimoji="1" lang="en-US" altLang="zh-CN" sz="2800" b="0" dirty="0"/>
          </a:p>
          <a:p>
            <a:pPr lvl="1" fontAlgn="auto"/>
            <a:r>
              <a:rPr lang="en-US" altLang="zh-CN" sz="2400" b="0" dirty="0"/>
              <a:t>S=0</a:t>
            </a:r>
            <a:r>
              <a:rPr lang="zh-CN" altLang="en-US" sz="2400" b="0" dirty="0"/>
              <a:t>， </a:t>
            </a:r>
            <a:r>
              <a:rPr lang="en-US" altLang="zh-CN" sz="2400" b="0" dirty="0"/>
              <a:t>S=1</a:t>
            </a:r>
            <a:endParaRPr kumimoji="1" lang="en-US" altLang="zh-CN" sz="2400" b="0" dirty="0"/>
          </a:p>
          <a:p>
            <a:pPr fontAlgn="auto"/>
            <a:r>
              <a:rPr lang="en-US" altLang="zh-CN" sz="2800" b="0" dirty="0"/>
              <a:t>L-S</a:t>
            </a:r>
            <a:r>
              <a:rPr lang="zh-CN" altLang="en-US" sz="2800" b="0" dirty="0"/>
              <a:t>耦合与</a:t>
            </a:r>
            <a:r>
              <a:rPr lang="en-US" altLang="zh-CN" sz="2800" b="0" dirty="0"/>
              <a:t>J-J</a:t>
            </a:r>
            <a:r>
              <a:rPr lang="zh-CN" altLang="en-US" sz="2800" b="0" dirty="0"/>
              <a:t>耦</a:t>
            </a:r>
            <a:endParaRPr kumimoji="1" lang="en-US" altLang="zh-CN" sz="2800" b="0" dirty="0"/>
          </a:p>
          <a:p>
            <a:pPr fontAlgn="auto"/>
            <a:endParaRPr kumimoji="1" lang="en-US" altLang="zh-CN" sz="2800" b="0" dirty="0"/>
          </a:p>
          <a:p>
            <a:pPr fontAlgn="auto"/>
            <a:r>
              <a:rPr kumimoji="1" lang="zh-CN" altLang="en-US" sz="2800" b="0" dirty="0"/>
              <a:t>选择定则：</a:t>
            </a:r>
            <a:r>
              <a:rPr kumimoji="1" lang="en-US" altLang="zh-CN" sz="2800" b="0" dirty="0"/>
              <a:t>L-S:</a:t>
            </a:r>
          </a:p>
          <a:p>
            <a:pPr fontAlgn="auto"/>
            <a:r>
              <a:rPr kumimoji="1" lang="en-US" altLang="zh-CN" sz="2400" b="0" dirty="0"/>
              <a:t>                           j-j:</a:t>
            </a:r>
          </a:p>
          <a:p>
            <a:pPr marL="15875" indent="0" fontAlgn="auto">
              <a:buNone/>
            </a:pPr>
            <a:endParaRPr kumimoji="1" lang="en-US" altLang="zh-CN" sz="2400" b="0" dirty="0"/>
          </a:p>
          <a:p>
            <a:pPr marL="15875" indent="0" fontAlgn="auto">
              <a:buNone/>
            </a:pPr>
            <a:endParaRPr lang="en-US" altLang="zh-CN" sz="2800" b="0" dirty="0"/>
          </a:p>
          <a:p>
            <a:pPr fontAlgn="auto"/>
            <a:r>
              <a:rPr kumimoji="1" lang="zh-CN" altLang="en-CN" sz="2800" b="0" dirty="0"/>
              <a:t>电子</a:t>
            </a:r>
            <a:r>
              <a:rPr kumimoji="1" lang="zh-CN" altLang="en-US" sz="2800" b="0" dirty="0"/>
              <a:t>屏蔽效应的理解</a:t>
            </a:r>
            <a:endParaRPr kumimoji="1" lang="en-US" altLang="zh-CN" sz="2800" b="0" dirty="0"/>
          </a:p>
          <a:p>
            <a:pPr lvl="1" fontAlgn="auto"/>
            <a:r>
              <a:rPr lang="zh-CN" altLang="en-US" sz="2400" b="0" dirty="0"/>
              <a:t>电子受力合成</a:t>
            </a:r>
            <a:endParaRPr kumimoji="1" lang="en-US" altLang="zh-CN" sz="2400" b="0" dirty="0"/>
          </a:p>
          <a:p>
            <a:pPr fontAlgn="auto"/>
            <a:r>
              <a:rPr lang="zh-CN" altLang="en-US" sz="2800" b="0" dirty="0">
                <a:solidFill>
                  <a:srgbClr val="0000FF"/>
                </a:solidFill>
              </a:rPr>
              <a:t>为什么不能有</a:t>
            </a:r>
            <a:r>
              <a:rPr lang="en-US" altLang="zh-CN" sz="2800" b="0" dirty="0">
                <a:solidFill>
                  <a:srgbClr val="0000FF"/>
                </a:solidFill>
              </a:rPr>
              <a:t>J=0</a:t>
            </a:r>
            <a:r>
              <a:rPr lang="zh-CN" altLang="en-US" sz="2800" b="0" dirty="0">
                <a:solidFill>
                  <a:srgbClr val="0000FF"/>
                </a:solidFill>
              </a:rPr>
              <a:t>到</a:t>
            </a:r>
            <a:r>
              <a:rPr lang="en-US" altLang="zh-CN" sz="2800" b="0" dirty="0">
                <a:solidFill>
                  <a:srgbClr val="0000FF"/>
                </a:solidFill>
              </a:rPr>
              <a:t>J’=0</a:t>
            </a:r>
            <a:r>
              <a:rPr lang="zh-CN" altLang="en-US" sz="2800" b="0" dirty="0">
                <a:solidFill>
                  <a:srgbClr val="0000FF"/>
                </a:solidFill>
              </a:rPr>
              <a:t>的跃迁</a:t>
            </a:r>
            <a:endParaRPr lang="en-US" altLang="zh-CN" sz="2800" b="0" dirty="0">
              <a:solidFill>
                <a:srgbClr val="0000FF"/>
              </a:solidFill>
            </a:endParaRPr>
          </a:p>
          <a:p>
            <a:pPr lvl="1" fontAlgn="auto"/>
            <a:r>
              <a:rPr kumimoji="0" lang="zh-CN" altLang="en-US" sz="2400" b="0" dirty="0">
                <a:solidFill>
                  <a:srgbClr val="0000FF"/>
                </a:solidFill>
              </a:rPr>
              <a:t>总角动量守恒</a:t>
            </a:r>
          </a:p>
        </p:txBody>
      </p:sp>
      <p:pic>
        <p:nvPicPr>
          <p:cNvPr id="6" name="图片 15">
            <a:extLst>
              <a:ext uri="{FF2B5EF4-FFF2-40B4-BE49-F238E27FC236}">
                <a16:creationId xmlns:a16="http://schemas.microsoft.com/office/drawing/2014/main" id="{C15BBF06-CFB6-5683-2E39-0B04BB4CA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9" y="2950828"/>
            <a:ext cx="968375" cy="385762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16">
            <a:extLst>
              <a:ext uri="{FF2B5EF4-FFF2-40B4-BE49-F238E27FC236}">
                <a16:creationId xmlns:a16="http://schemas.microsoft.com/office/drawing/2014/main" id="{DFD62FFB-3630-36B9-DC1E-A0496374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8857"/>
            <a:ext cx="1295391" cy="401638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8">
            <a:extLst>
              <a:ext uri="{FF2B5EF4-FFF2-40B4-BE49-F238E27FC236}">
                <a16:creationId xmlns:a16="http://schemas.microsoft.com/office/drawing/2014/main" id="{BAFF0FB8-6535-E23B-97AD-D922E0E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18" y="3875423"/>
            <a:ext cx="3490888" cy="438150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8">
            <a:extLst>
              <a:ext uri="{FF2B5EF4-FFF2-40B4-BE49-F238E27FC236}">
                <a16:creationId xmlns:a16="http://schemas.microsoft.com/office/drawing/2014/main" id="{39017D16-F04E-F4CE-4B70-827EB918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276" y="3822117"/>
            <a:ext cx="167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除外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10">
            <a:extLst>
              <a:ext uri="{FF2B5EF4-FFF2-40B4-BE49-F238E27FC236}">
                <a16:creationId xmlns:a16="http://schemas.microsoft.com/office/drawing/2014/main" id="{1303AFAD-5E0B-AFAE-6830-016DBCA6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79" y="3345250"/>
            <a:ext cx="1265229" cy="441326"/>
          </a:xfrm>
          <a:prstGeom prst="rect">
            <a:avLst/>
          </a:prstGeom>
          <a:noFill/>
          <a:extLst>
            <a:ext uri="{909E8E84-426E-40dd-AFC4-6F175D3DCCD1}">
              <a14:hiddenFill xmlns:lc="http://schemas.openxmlformats.org/drawingml/2006/lockedCanvas" xmlns:a14="http://schemas.microsoft.com/office/drawing/2010/main" xmlns:mc="http://schemas.openxmlformats.org/markup-compatibility/2006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D52D18-8B15-5AEF-F108-0138511C3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37" y="1370907"/>
            <a:ext cx="2892153" cy="18257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6643B-1C89-4A6F-B612-53A44CEA4B88}"/>
              </a:ext>
            </a:extLst>
          </p:cNvPr>
          <p:cNvSpPr txBox="1"/>
          <p:nvPr/>
        </p:nvSpPr>
        <p:spPr>
          <a:xfrm>
            <a:off x="7284738" y="3429000"/>
            <a:ext cx="1265229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CN" sz="2000" b="0" dirty="0">
                <a:solidFill>
                  <a:schemeClr val="tx1"/>
                </a:solidFill>
                <a:latin typeface="+mn-ea"/>
                <a:ea typeface="+mn-ea"/>
              </a:rPr>
              <a:t>初态末态宇称相反</a:t>
            </a:r>
          </a:p>
        </p:txBody>
      </p:sp>
    </p:spTree>
    <p:extLst>
      <p:ext uri="{BB962C8B-B14F-4D97-AF65-F5344CB8AC3E}">
        <p14:creationId xmlns:p14="http://schemas.microsoft.com/office/powerpoint/2010/main" val="1024471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多电子系统的波函数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153400" cy="4876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电子是费米子，</a:t>
            </a:r>
            <a:r>
              <a:rPr lang="zh-CN" altLang="en-US" sz="2800" dirty="0">
                <a:highlight>
                  <a:srgbClr val="FFFF00"/>
                </a:highlight>
              </a:rPr>
              <a:t>两电子系统</a:t>
            </a:r>
            <a:r>
              <a:rPr lang="zh-CN" altLang="en-US" sz="2800" dirty="0"/>
              <a:t>的反对称波函数可以写为：（</a:t>
            </a:r>
            <a:r>
              <a:rPr lang="zh-CN" altLang="en-US" sz="2800" dirty="0">
                <a:solidFill>
                  <a:srgbClr val="0000FF"/>
                </a:solidFill>
              </a:rPr>
              <a:t>量子力学可以推导</a:t>
            </a:r>
            <a:r>
              <a:rPr lang="zh-CN" altLang="en-US" sz="2800" dirty="0"/>
              <a:t>） 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若</a:t>
            </a:r>
            <a:r>
              <a:rPr lang="zh-CN" altLang="en-US" sz="2800" dirty="0">
                <a:solidFill>
                  <a:srgbClr val="FF0000"/>
                </a:solidFill>
              </a:rPr>
              <a:t>状态相同</a:t>
            </a:r>
            <a:r>
              <a:rPr lang="zh-CN" altLang="en-US" sz="2800" dirty="0"/>
              <a:t>，也即</a:t>
            </a:r>
            <a:r>
              <a:rPr lang="en-US" altLang="zh-CN" sz="2800" i="1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=</a:t>
            </a:r>
            <a:r>
              <a:rPr lang="en-US" altLang="zh-CN" sz="2800" i="1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sz="2800" dirty="0"/>
              <a:t>，必有： </a:t>
            </a:r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则全空间这种状态</a:t>
            </a:r>
            <a:r>
              <a:rPr lang="zh-CN" altLang="en-US" sz="2800" dirty="0">
                <a:solidFill>
                  <a:srgbClr val="FF0000"/>
                </a:solidFill>
              </a:rPr>
              <a:t>出现概率为</a:t>
            </a:r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r>
              <a:rPr lang="zh-CN" altLang="en-US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 泡利不相容原理！</a:t>
            </a:r>
            <a:endParaRPr lang="en-US" altLang="zh-CN" sz="28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79324"/>
              </p:ext>
            </p:extLst>
          </p:nvPr>
        </p:nvGraphicFramePr>
        <p:xfrm>
          <a:off x="2041338" y="2209800"/>
          <a:ext cx="5273862" cy="79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95060" imgH="419205" progId="Equation.3">
                  <p:embed/>
                </p:oleObj>
              </mc:Choice>
              <mc:Fallback>
                <p:oleObj name="公式" r:id="rId2" imgW="2795060" imgH="4192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338" y="2209800"/>
                        <a:ext cx="5273862" cy="792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924531"/>
              </p:ext>
            </p:extLst>
          </p:nvPr>
        </p:nvGraphicFramePr>
        <p:xfrm>
          <a:off x="3886199" y="3714752"/>
          <a:ext cx="1526147" cy="46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24170" imgH="215810" progId="Equation.3">
                  <p:embed/>
                </p:oleObj>
              </mc:Choice>
              <mc:Fallback>
                <p:oleObj name="公式" r:id="rId4" imgW="724170" imgH="2158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714752"/>
                        <a:ext cx="1526147" cy="461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2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</a:t>
            </a:r>
            <a:r>
              <a:rPr lang="zh-CN" altLang="en-US" dirty="0"/>
              <a:t>原子的基态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8313" y="1219200"/>
            <a:ext cx="8066087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/>
              <a:t>He</a:t>
            </a:r>
            <a:r>
              <a:rPr kumimoji="1" lang="zh-CN" altLang="en-US" sz="2800" dirty="0"/>
              <a:t>原子基态的电子组态是</a:t>
            </a:r>
            <a:r>
              <a:rPr kumimoji="1" lang="en-US" altLang="zh-CN" sz="2800" dirty="0"/>
              <a:t>1s1s</a:t>
            </a:r>
            <a:r>
              <a:rPr kumimoji="1" lang="zh-CN" altLang="en-US" sz="2800" dirty="0"/>
              <a:t>，按</a:t>
            </a:r>
            <a:r>
              <a:rPr kumimoji="1" lang="en-US" altLang="zh-CN" sz="2800" i="1" dirty="0"/>
              <a:t>L-S</a:t>
            </a:r>
            <a:r>
              <a:rPr kumimoji="1" lang="zh-CN" altLang="en-US" sz="2800" dirty="0"/>
              <a:t>耦合，可能的原子态是</a:t>
            </a:r>
            <a:r>
              <a:rPr kumimoji="1" lang="en-US" altLang="zh-CN" sz="2800" dirty="0">
                <a:solidFill>
                  <a:srgbClr val="FF0000"/>
                </a:solidFill>
              </a:rPr>
              <a:t>(1s1s)</a:t>
            </a:r>
            <a:r>
              <a:rPr kumimoji="1" lang="en-US" altLang="zh-CN" sz="2800" baseline="30000" dirty="0">
                <a:solidFill>
                  <a:srgbClr val="FF0000"/>
                </a:solidFill>
              </a:rPr>
              <a:t>1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kumimoji="1" lang="zh-CN" altLang="en-US" sz="2800" dirty="0"/>
              <a:t>和</a:t>
            </a:r>
            <a:r>
              <a:rPr kumimoji="1" lang="en-US" altLang="zh-CN" sz="2800" dirty="0">
                <a:solidFill>
                  <a:srgbClr val="FF0000"/>
                </a:solidFill>
              </a:rPr>
              <a:t>(1s1s)</a:t>
            </a:r>
            <a:r>
              <a:rPr kumimoji="1" lang="en-US" altLang="zh-CN" sz="2800" baseline="30000" dirty="0">
                <a:solidFill>
                  <a:srgbClr val="FF0000"/>
                </a:solidFill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1</a:t>
            </a:r>
            <a:endParaRPr kumimoji="1"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/>
              <a:t>一般来说， 同一电子组态形成的原子态中，三重态能级低于单态能级，因为三重态</a:t>
            </a:r>
            <a:r>
              <a:rPr lang="en-US" altLang="zh-CN" sz="2800" dirty="0"/>
              <a:t>S=1</a:t>
            </a:r>
            <a:r>
              <a:rPr lang="zh-CN" altLang="en-US" sz="2800" dirty="0"/>
              <a:t>，两个电子的自旋是同向的</a:t>
            </a:r>
            <a:r>
              <a:rPr lang="en-US" altLang="zh-CN" sz="2800" dirty="0"/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</a:rPr>
              <a:t> 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1/2</a:t>
            </a:r>
            <a:r>
              <a:rPr lang="en-US" altLang="zh-CN" sz="28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800" dirty="0"/>
              <a:t>在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l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 =</a:t>
            </a: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l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情况下，泡利原理要求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l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800" i="1" dirty="0">
                <a:solidFill>
                  <a:srgbClr val="FF0000"/>
                </a:solidFill>
              </a:rPr>
              <a:t> 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l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/>
              <a:t>,</a:t>
            </a:r>
            <a:r>
              <a:rPr lang="zh-CN" altLang="en-US" sz="2800" dirty="0"/>
              <a:t>即两个电子轨道的空间取向不同。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对于</a:t>
            </a:r>
            <a:r>
              <a:rPr kumimoji="1" lang="en-US" altLang="zh-CN" sz="2800" dirty="0">
                <a:solidFill>
                  <a:srgbClr val="FF0000"/>
                </a:solidFill>
              </a:rPr>
              <a:t>(1s1s)</a:t>
            </a:r>
            <a:r>
              <a:rPr kumimoji="1" lang="en-US" altLang="zh-CN" sz="2800" baseline="30000" dirty="0">
                <a:solidFill>
                  <a:srgbClr val="FF0000"/>
                </a:solidFill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态：</a:t>
            </a:r>
            <a:r>
              <a:rPr lang="en-US" altLang="zh-CN" sz="2800" i="1" dirty="0">
                <a:solidFill>
                  <a:srgbClr val="FF0000"/>
                </a:solidFill>
              </a:rPr>
              <a:t> n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</a:rPr>
              <a:t>l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l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/>
              <a:t>相同，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zh-CN" altLang="en-US" sz="2800" dirty="0"/>
              <a:t>同向</a:t>
            </a:r>
            <a:r>
              <a:rPr lang="en-US" altLang="zh-CN" sz="2800" dirty="0"/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自旋平行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i="1" dirty="0">
                <a:solidFill>
                  <a:srgbClr val="FF0000"/>
                </a:solidFill>
              </a:rPr>
              <a:t>  </a:t>
            </a:r>
            <a:r>
              <a:rPr lang="en-US" altLang="zh-CN" sz="2800" i="1" dirty="0" err="1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s</a:t>
            </a:r>
            <a:r>
              <a:rPr lang="zh-CN" altLang="en-US" sz="2800" dirty="0"/>
              <a:t>相同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kumimoji="1" lang="zh-CN" altLang="en-US" sz="2800" dirty="0">
                <a:latin typeface="宋体" pitchFamily="2" charset="-122"/>
              </a:rPr>
              <a:t>违反了泡利不相容原理</a:t>
            </a:r>
            <a:br>
              <a:rPr kumimoji="1" lang="en-US" altLang="zh-CN" sz="2800" dirty="0">
                <a:latin typeface="宋体" pitchFamily="2" charset="-122"/>
              </a:rPr>
            </a:b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kumimoji="1" lang="zh-CN" altLang="en-US" sz="2800" dirty="0">
                <a:latin typeface="宋体" pitchFamily="2" charset="-122"/>
              </a:rPr>
              <a:t>这个状态是不存在的</a:t>
            </a:r>
            <a:endParaRPr lang="en-US" altLang="zh-CN" sz="2800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71380" y="3962400"/>
            <a:ext cx="8091620" cy="830997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电子是相互排斥的，空间距离越大，势能越低，体系越稳定。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所以同一组态的原子态中，三重态能级总低于单态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B303D-66E7-D839-8D4D-9CD2E316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/>
          <a:stretch>
            <a:fillRect/>
          </a:stretch>
        </p:blipFill>
        <p:spPr bwMode="auto">
          <a:xfrm>
            <a:off x="6392628" y="5244732"/>
            <a:ext cx="2370372" cy="161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56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原子的大小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8001000" cy="914400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玻尔的观点：原子的大小应随着原子序数</a:t>
            </a:r>
            <a:r>
              <a:rPr kumimoji="1" lang="en-US" altLang="zh-CN" sz="2400" dirty="0"/>
              <a:t>Z</a:t>
            </a:r>
            <a:r>
              <a:rPr kumimoji="1" lang="zh-CN" altLang="en-US" sz="2400" dirty="0"/>
              <a:t>的增大而变的越来越小。</a:t>
            </a:r>
            <a:endParaRPr kumimoji="1" lang="en-US" altLang="zh-CN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6" name="内容占位符 5" descr="未命名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" b="18093"/>
          <a:stretch/>
        </p:blipFill>
        <p:spPr>
          <a:xfrm>
            <a:off x="2505682" y="1981200"/>
            <a:ext cx="4199918" cy="1905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" y="4061810"/>
            <a:ext cx="8153400" cy="226279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269875" indent="-25400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泡利不相容原理：限制了同一轨道上的电子数目，原子内也不会存在状态相同的两个电子，随着原子序数的增大，核对外层电子的吸引力增大。</a:t>
            </a:r>
          </a:p>
          <a:p>
            <a:pPr marL="269875" indent="-254000" eaLnBrk="1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这虽然使某些轨道半径变小了，但同时轨道层次增加 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</a:b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 原子的大小随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Z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的变化并不明显。正是泡利不相容原理限制了一个轨道上的电子的数目，否则，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Z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大的原子反而变小。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21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泡利不相容原理的其它应用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62000" y="1295400"/>
            <a:ext cx="7848600" cy="4876800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latin typeface="宋体" pitchFamily="2" charset="-122"/>
              </a:rPr>
              <a:t>加热不能使金属内层电子获得能量；</a:t>
            </a:r>
            <a:endParaRPr kumimoji="1" lang="en-US" altLang="zh-CN" dirty="0">
              <a:latin typeface="宋体" pitchFamily="2" charset="-122"/>
            </a:endParaRPr>
          </a:p>
          <a:p>
            <a:endParaRPr kumimoji="1" lang="en-US" altLang="zh-CN" dirty="0">
              <a:latin typeface="宋体" pitchFamily="2" charset="-122"/>
            </a:endParaRPr>
          </a:p>
          <a:p>
            <a:r>
              <a:rPr kumimoji="1" lang="zh-CN" altLang="en-US" dirty="0">
                <a:latin typeface="宋体" pitchFamily="2" charset="-122"/>
              </a:rPr>
              <a:t>核子之间没有相互碰撞；</a:t>
            </a:r>
            <a:endParaRPr kumimoji="1" lang="en-US" altLang="zh-CN" dirty="0">
              <a:latin typeface="宋体" pitchFamily="2" charset="-122"/>
            </a:endParaRPr>
          </a:p>
          <a:p>
            <a:endParaRPr kumimoji="1" lang="en-US" altLang="zh-CN" dirty="0">
              <a:latin typeface="宋体" pitchFamily="2" charset="-122"/>
            </a:endParaRPr>
          </a:p>
          <a:p>
            <a:r>
              <a:rPr kumimoji="1" lang="zh-CN" altLang="en-US" dirty="0">
                <a:latin typeface="宋体" pitchFamily="2" charset="-122"/>
              </a:rPr>
              <a:t>构成核子的夸克是有颜色区别的 </a:t>
            </a:r>
            <a:r>
              <a:rPr kumimoji="1" lang="zh-CN" altLang="en-US" dirty="0">
                <a:latin typeface="宋体" pitchFamily="2" charset="-122"/>
                <a:sym typeface="Symbol" panose="05050102010706020507" pitchFamily="18" charset="2"/>
              </a:rPr>
              <a:t></a:t>
            </a:r>
            <a:r>
              <a:rPr kumimoji="1" lang="zh-CN" altLang="en-US" dirty="0">
                <a:latin typeface="宋体" pitchFamily="2" charset="-122"/>
              </a:rPr>
              <a:t>引入色量子数</a:t>
            </a:r>
            <a:endParaRPr kumimoji="1" lang="en-US" altLang="zh-CN" dirty="0">
              <a:latin typeface="宋体" pitchFamily="2" charset="-122"/>
            </a:endParaRPr>
          </a:p>
          <a:p>
            <a:endParaRPr kumimoji="1" lang="en-US" altLang="zh-CN" dirty="0">
              <a:solidFill>
                <a:srgbClr val="0000FF"/>
              </a:solidFill>
              <a:latin typeface="宋体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FF"/>
                </a:solidFill>
              </a:rPr>
              <a:t>以上各点都可以用泡利原理作出很好的解释。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9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金属中的电子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4CF0DB0-835C-4707-AE11-569FB349AEA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77837" y="1265486"/>
            <a:ext cx="4398963" cy="4678114"/>
          </a:xfrm>
        </p:spPr>
        <p:txBody>
          <a:bodyPr>
            <a:normAutofit/>
          </a:bodyPr>
          <a:lstStyle/>
          <a:p>
            <a:pPr>
              <a:lnSpc>
                <a:spcPts val="3180"/>
              </a:lnSpc>
            </a:pPr>
            <a:r>
              <a:rPr kumimoji="1" lang="zh-CN" altLang="en-US" sz="2400" b="1" dirty="0">
                <a:latin typeface="华文楷体"/>
                <a:ea typeface="华文楷体"/>
                <a:cs typeface="华文楷体"/>
              </a:rPr>
              <a:t>金属的一个特性：加热过程中，原子核与核外的电子得到的能量差别很大，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能量几乎都被原子核得到。</a:t>
            </a:r>
            <a:endParaRPr kumimoji="1" lang="en-US" altLang="zh-CN" sz="2400" b="1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>
              <a:lnSpc>
                <a:spcPts val="3180"/>
              </a:lnSpc>
            </a:pPr>
            <a:r>
              <a:rPr kumimoji="1" lang="zh-CN" altLang="en-US" sz="2400" b="1" dirty="0">
                <a:latin typeface="华文楷体"/>
                <a:ea typeface="华文楷体"/>
                <a:cs typeface="华文楷体"/>
              </a:rPr>
              <a:t>按照泡利不相容原理，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金属内部电子附近轨道都被填满，</a:t>
            </a:r>
            <a:r>
              <a:rPr kumimoji="1" lang="zh-CN" altLang="en-US" sz="2400" b="1" dirty="0">
                <a:latin typeface="华文楷体"/>
                <a:ea typeface="华文楷体"/>
                <a:cs typeface="华文楷体"/>
              </a:rPr>
              <a:t>除非得到很大能量，跳到最外层</a:t>
            </a:r>
            <a:endParaRPr kumimoji="1" lang="en-US" altLang="zh-CN" sz="2400" b="1" dirty="0">
              <a:latin typeface="华文楷体"/>
              <a:ea typeface="华文楷体"/>
              <a:cs typeface="华文楷体"/>
            </a:endParaRPr>
          </a:p>
          <a:p>
            <a:pPr>
              <a:lnSpc>
                <a:spcPts val="318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而加热一万度才相当于一个电子伏特</a:t>
            </a:r>
            <a:r>
              <a:rPr kumimoji="1" lang="zh-CN" altLang="en-US" sz="2400" b="1" dirty="0">
                <a:latin typeface="华文楷体"/>
                <a:ea typeface="华文楷体"/>
                <a:cs typeface="华文楷体"/>
              </a:rPr>
              <a:t>，所以除了外层的几个电子，能量都被金属晶格得到，使晶格骨架融化了</a:t>
            </a:r>
          </a:p>
        </p:txBody>
      </p:sp>
      <p:pic>
        <p:nvPicPr>
          <p:cNvPr id="6" name="图片 5" descr="未命名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44" y="1265486"/>
            <a:ext cx="2908205" cy="495250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夸克的颜色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34CF0DB0-835C-4707-AE11-569FB349AEA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28637" y="1536436"/>
            <a:ext cx="8229600" cy="43309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华文楷体"/>
                <a:ea typeface="华文楷体"/>
                <a:cs typeface="华文楷体"/>
              </a:rPr>
              <a:t>在粒子物理中有一种重子Δ由三个相同的夸克组成，</a:t>
            </a:r>
            <a:endParaRPr kumimoji="1" lang="en-US" altLang="zh-CN" sz="2800" b="1" dirty="0"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三个夸克都处于基态，而且自旋都为</a:t>
            </a:r>
            <a:r>
              <a:rPr kumimoji="1" lang="en-US" altLang="zh-CN" sz="2800" b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1/2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华文楷体"/>
                <a:ea typeface="华文楷体"/>
                <a:cs typeface="华文楷体"/>
              </a:rPr>
              <a:t>基态三个夸克的轨道角动量都为</a:t>
            </a:r>
            <a:r>
              <a:rPr kumimoji="1" lang="en-US" altLang="zh-CN" sz="2800" b="1" dirty="0">
                <a:latin typeface="华文楷体"/>
                <a:ea typeface="华文楷体"/>
                <a:cs typeface="华文楷体"/>
              </a:rPr>
              <a:t>0</a:t>
            </a:r>
          </a:p>
          <a:p>
            <a:pPr>
              <a:lnSpc>
                <a:spcPct val="15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这似乎违法了泡利不相容原理。</a:t>
            </a:r>
            <a:endParaRPr kumimoji="1" lang="en-US" altLang="zh-CN" sz="2800" b="1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b="1" dirty="0">
                <a:latin typeface="华文楷体"/>
                <a:ea typeface="华文楷体"/>
                <a:cs typeface="华文楷体"/>
              </a:rPr>
              <a:t>1964</a:t>
            </a:r>
            <a:r>
              <a:rPr kumimoji="1" lang="zh-CN" altLang="en-US" sz="2800" b="1" dirty="0">
                <a:latin typeface="华文楷体"/>
                <a:ea typeface="华文楷体"/>
                <a:cs typeface="华文楷体"/>
              </a:rPr>
              <a:t>年格林伯格引入了新的量子数－－颜色，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发现夸克还有三种不同的颜色“</a:t>
            </a:r>
            <a:r>
              <a:rPr kumimoji="1" lang="zh-CN" altLang="en-US" sz="2800" b="1" dirty="0">
                <a:latin typeface="华文楷体"/>
                <a:ea typeface="华文楷体"/>
                <a:cs typeface="华文楷体"/>
              </a:rPr>
              <a:t>（</a:t>
            </a:r>
            <a:r>
              <a:rPr kumimoji="1" lang="zh-CN" altLang="en-US" sz="28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红、</a:t>
            </a:r>
            <a:r>
              <a:rPr kumimoji="1" lang="zh-CN" altLang="en-US" sz="2800" b="1" dirty="0">
                <a:solidFill>
                  <a:srgbClr val="008000"/>
                </a:solidFill>
                <a:latin typeface="华文楷体"/>
                <a:ea typeface="华文楷体"/>
                <a:cs typeface="华文楷体"/>
              </a:rPr>
              <a:t>绿、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蓝</a:t>
            </a:r>
            <a:r>
              <a:rPr kumimoji="1" lang="zh-CN" altLang="en-US" sz="2800" b="1" dirty="0">
                <a:latin typeface="华文楷体"/>
                <a:ea typeface="华文楷体"/>
                <a:cs typeface="华文楷体"/>
              </a:rPr>
              <a:t>）的概念</a:t>
            </a:r>
            <a:endParaRPr kumimoji="1" lang="zh-CN" altLang="en-US" sz="2800" b="1" dirty="0">
              <a:solidFill>
                <a:srgbClr val="0000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63358B-B54B-4B4C-89B0-CF33A778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558" y="2209800"/>
            <a:ext cx="13208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两个电子的自旋波函数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69900" y="2203154"/>
            <a:ext cx="8405150" cy="463846"/>
          </a:xfrm>
          <a:prstGeom prst="rect">
            <a:avLst/>
          </a:prstGeom>
          <a:solidFill>
            <a:schemeClr val="accent1">
              <a:alpha val="5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交换对称的自旋波函数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  <a:sym typeface="Symbol"/>
              </a:rPr>
              <a:t> </a:t>
            </a:r>
            <a:r>
              <a:rPr lang="en-US" altLang="zh-CN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  <a:sym typeface="Symbol"/>
              </a:rPr>
              <a:t>or ,</a:t>
            </a:r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  <a:sym typeface="Symbol"/>
              </a:rPr>
              <a:t>构成三重态</a:t>
            </a:r>
            <a:r>
              <a:rPr lang="en-US" altLang="zh-CN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总自旋为</a:t>
            </a:r>
            <a:r>
              <a:rPr lang="en-US" altLang="zh-CN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31439" y="3321816"/>
            <a:ext cx="1817687" cy="830997"/>
          </a:xfrm>
          <a:prstGeom prst="rect">
            <a:avLst/>
          </a:prstGeom>
          <a:solidFill>
            <a:srgbClr val="FF990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自旋平行的波函数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415263" y="1098550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耦合前的自旋波函数：</a:t>
            </a: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83811"/>
              </p:ext>
            </p:extLst>
          </p:nvPr>
        </p:nvGraphicFramePr>
        <p:xfrm>
          <a:off x="867700" y="1652588"/>
          <a:ext cx="1277059" cy="40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254000" progId="Equation.DSMT4">
                  <p:embed/>
                </p:oleObj>
              </mc:Choice>
              <mc:Fallback>
                <p:oleObj name="Equation" r:id="rId2" imgW="78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700" y="1652588"/>
                        <a:ext cx="1277059" cy="404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804393"/>
              </p:ext>
            </p:extLst>
          </p:nvPr>
        </p:nvGraphicFramePr>
        <p:xfrm>
          <a:off x="2812388" y="1690046"/>
          <a:ext cx="1397662" cy="44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400" imgH="254000" progId="Equation.DSMT4">
                  <p:embed/>
                </p:oleObj>
              </mc:Choice>
              <mc:Fallback>
                <p:oleObj name="Equation" r:id="rId4" imgW="78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388" y="1690046"/>
                        <a:ext cx="1397662" cy="443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576149"/>
              </p:ext>
            </p:extLst>
          </p:nvPr>
        </p:nvGraphicFramePr>
        <p:xfrm>
          <a:off x="4971388" y="1690046"/>
          <a:ext cx="1397662" cy="44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254000" progId="Equation.DSMT4">
                  <p:embed/>
                </p:oleObj>
              </mc:Choice>
              <mc:Fallback>
                <p:oleObj name="Equation" r:id="rId6" imgW="78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388" y="1690046"/>
                        <a:ext cx="1397662" cy="443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914899"/>
              </p:ext>
            </p:extLst>
          </p:nvPr>
        </p:nvGraphicFramePr>
        <p:xfrm>
          <a:off x="7060538" y="1690046"/>
          <a:ext cx="1397662" cy="44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400" imgH="254000" progId="Equation.DSMT4">
                  <p:embed/>
                </p:oleObj>
              </mc:Choice>
              <mc:Fallback>
                <p:oleObj name="Equation" r:id="rId8" imgW="78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0538" y="1690046"/>
                        <a:ext cx="1397662" cy="443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45479"/>
              </p:ext>
            </p:extLst>
          </p:nvPr>
        </p:nvGraphicFramePr>
        <p:xfrm>
          <a:off x="2764639" y="2743200"/>
          <a:ext cx="4534023" cy="153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781300" imgH="939800" progId="Equation.DSMT4">
                  <p:embed/>
                </p:oleObj>
              </mc:Choice>
              <mc:Fallback>
                <p:oleObj r:id="rId10" imgW="27813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39" y="2743200"/>
                        <a:ext cx="4534023" cy="1538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468313" y="4717754"/>
            <a:ext cx="8066087" cy="463846"/>
          </a:xfrm>
          <a:prstGeom prst="rect">
            <a:avLst/>
          </a:prstGeom>
          <a:solidFill>
            <a:schemeClr val="accent1">
              <a:alpha val="5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交换反对称的自旋波函</a:t>
            </a:r>
            <a:r>
              <a:rPr lang="en-US" altLang="zh-CN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  <a:sym typeface="Symbol"/>
              </a:rPr>
              <a:t>，构成单态</a:t>
            </a:r>
            <a:r>
              <a:rPr lang="en-US" altLang="zh-CN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总自旋为</a:t>
            </a:r>
            <a:r>
              <a:rPr lang="en-US" altLang="zh-CN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39311"/>
              </p:ext>
            </p:extLst>
          </p:nvPr>
        </p:nvGraphicFramePr>
        <p:xfrm>
          <a:off x="2850357" y="5398926"/>
          <a:ext cx="4473705" cy="69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05100" imgH="419100" progId="Equation.DSMT4">
                  <p:embed/>
                </p:oleObj>
              </mc:Choice>
              <mc:Fallback>
                <p:oleObj name="Equation" r:id="rId12" imgW="2705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357" y="5398926"/>
                        <a:ext cx="4473705" cy="692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7"/>
          <p:cNvSpPr>
            <a:spLocks noChangeArrowheads="1"/>
          </p:cNvSpPr>
          <p:nvPr/>
        </p:nvSpPr>
        <p:spPr bwMode="auto">
          <a:xfrm>
            <a:off x="680639" y="5443747"/>
            <a:ext cx="1868487" cy="830997"/>
          </a:xfrm>
          <a:prstGeom prst="rect">
            <a:avLst/>
          </a:prstGeom>
          <a:solidFill>
            <a:srgbClr val="FF990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自旋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平行的波函数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5263" y="4186535"/>
            <a:ext cx="83477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同一个自旋的不同</a:t>
            </a:r>
            <a:r>
              <a:rPr lang="en-US" altLang="zh-CN" sz="2400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z</a:t>
            </a:r>
            <a:r>
              <a:rPr lang="zh-CN" altLang="en-US" sz="2400" u="sng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分量必须具有相同的对称性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36762" y="2744940"/>
                <a:ext cx="1144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762" y="2744940"/>
                <a:ext cx="1144096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90304" y="3333690"/>
                <a:ext cx="1140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304" y="3333690"/>
                <a:ext cx="1140889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390304" y="3790890"/>
                <a:ext cx="13332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=−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304" y="3790890"/>
                <a:ext cx="1333250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89162" y="5486400"/>
                <a:ext cx="1140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𝑴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+mn-ea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+mn-ea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62" y="5486400"/>
                <a:ext cx="1140889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12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两个电子自旋偶合图像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5405437" y="1350377"/>
            <a:ext cx="395692" cy="2844444"/>
          </a:xfrm>
          <a:prstGeom prst="rightBrace">
            <a:avLst>
              <a:gd name="adj1" fmla="val 63706"/>
              <a:gd name="adj2" fmla="val 50000"/>
            </a:avLst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43600" y="2577432"/>
            <a:ext cx="2689233" cy="461665"/>
          </a:xfrm>
          <a:prstGeom prst="rect">
            <a:avLst/>
          </a:prstGeom>
          <a:solidFill>
            <a:srgbClr val="FF990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自旋平行的波函数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5701924" y="5540304"/>
            <a:ext cx="3061076" cy="461665"/>
          </a:xfrm>
          <a:prstGeom prst="rect">
            <a:avLst/>
          </a:prstGeom>
          <a:solidFill>
            <a:srgbClr val="FF9900">
              <a:alpha val="4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平行的波函数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195" name="Picture 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34" y="1350377"/>
            <a:ext cx="4334422" cy="3321050"/>
          </a:xfrm>
          <a:prstGeom prst="rect">
            <a:avLst/>
          </a:prstGeom>
        </p:spPr>
      </p:pic>
      <p:pic>
        <p:nvPicPr>
          <p:cNvPr id="221" name="Picture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4956761"/>
            <a:ext cx="4747846" cy="973161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98" y="4483686"/>
            <a:ext cx="1203503" cy="946150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049" y="1373160"/>
            <a:ext cx="192659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同科电子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06768" y="4128947"/>
            <a:ext cx="8101012" cy="1384995"/>
          </a:xfrm>
          <a:prstGeom prst="rect">
            <a:avLst/>
          </a:prstGeom>
          <a:solidFill>
            <a:srgbClr val="00FF00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个电子，如果其中任何两个电子的主量子数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和轨道角动量量子数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都不完全一样，我们称这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个电子是非同科电子，或者叫非等效电子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61335" y="1185187"/>
            <a:ext cx="4134465" cy="523220"/>
          </a:xfrm>
          <a:prstGeom prst="rect">
            <a:avLst/>
          </a:prstGeom>
          <a:solidFill>
            <a:srgbClr val="FFFF99">
              <a:alpha val="2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同科电子（等效电子）：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33387" y="3514914"/>
            <a:ext cx="4852610" cy="523220"/>
          </a:xfrm>
          <a:prstGeom prst="rect">
            <a:avLst/>
          </a:prstGeom>
          <a:solidFill>
            <a:srgbClr val="FFFF99">
              <a:alpha val="2313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非同科电子（非等效电子）：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63893" y="1815405"/>
            <a:ext cx="8243887" cy="830997"/>
          </a:xfrm>
          <a:prstGeom prst="rect">
            <a:avLst/>
          </a:prstGeom>
          <a:solidFill>
            <a:srgbClr val="00FF00">
              <a:alpha val="1215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如果主量子数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和轨道角动量量子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都相同的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几个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电子，被称为同科电子或者等效电子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，表示为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nl</a:t>
            </a:r>
            <a:r>
              <a:rPr lang="en-US" altLang="zh-CN" sz="2400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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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：同科电子的个数</a:t>
            </a:r>
            <a:endParaRPr lang="en-US" altLang="zh-CN" sz="2400" baseline="30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553018" y="5644586"/>
            <a:ext cx="3466782" cy="523220"/>
          </a:xfrm>
          <a:prstGeom prst="rect">
            <a:avLst/>
          </a:prstGeom>
          <a:solidFill>
            <a:srgbClr val="FF00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2p3d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2p3p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1s2s3p</a:t>
            </a: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247775" y="2743200"/>
            <a:ext cx="2486025" cy="523220"/>
          </a:xfrm>
          <a:prstGeom prst="rect">
            <a:avLst/>
          </a:prstGeom>
          <a:solidFill>
            <a:srgbClr val="FF00FF">
              <a:alpha val="1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1s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2p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4205446" y="2743200"/>
            <a:ext cx="2879725" cy="523220"/>
          </a:xfrm>
          <a:prstGeom prst="rect">
            <a:avLst/>
          </a:prstGeom>
          <a:solidFill>
            <a:srgbClr val="00FFFF">
              <a:alpha val="1490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泡利不相容原理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74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电子的总波函数</a:t>
            </a:r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F0DB0-835C-4707-AE11-569FB349AEA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5655" y="1226403"/>
                <a:ext cx="78337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>
                    <a:solidFill>
                      <a:srgbClr val="0000FF"/>
                    </a:solidFill>
                    <a:latin typeface="华文楷体"/>
                    <a:ea typeface="华文楷体"/>
                    <a:cs typeface="华文楷体"/>
                  </a:rPr>
                  <a:t>有了自旋波函数以后，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楷体"/>
                    <a:ea typeface="华文楷体"/>
                    <a:cs typeface="华文楷体"/>
                  </a:rPr>
                  <a:t>电子</a:t>
                </a:r>
                <a:r>
                  <a:rPr kumimoji="1" lang="zh-CN" altLang="en-US" sz="2400" b="1" dirty="0">
                    <a:solidFill>
                      <a:srgbClr val="0000FF"/>
                    </a:solidFill>
                    <a:latin typeface="华文楷体"/>
                    <a:ea typeface="华文楷体"/>
                    <a:cs typeface="华文楷体"/>
                  </a:rPr>
                  <a:t>波函数分离变量可写为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华文楷体"/>
                    <a:ea typeface="华文楷体"/>
                    <a:cs typeface="华文楷体"/>
                  </a:rPr>
                  <a:t>空间波函数和自旋波函数：  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𝝍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/>
                            <a:cs typeface="华文楷体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/>
                                <a:cs typeface="华文楷体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华文楷体"/>
                            <a:cs typeface="华文楷体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/>
                                <a:cs typeface="华文楷体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𝒒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𝝓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/>
                            <a:cs typeface="华文楷体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/>
                                <a:cs typeface="华文楷体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华文楷体"/>
                            <a:cs typeface="华文楷体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华文楷体"/>
                                <a:cs typeface="华文楷体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charset="0"/>
                                <a:ea typeface="华文楷体"/>
                                <a:cs typeface="华文楷体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𝝌</m:t>
                    </m:r>
                  </m:oMath>
                </a14:m>
                <a:endParaRPr kumimoji="1" lang="zh-CN" altLang="en-US" sz="2400" b="1" dirty="0">
                  <a:solidFill>
                    <a:srgbClr val="0000FF"/>
                  </a:solidFill>
                  <a:latin typeface="华文楷体"/>
                  <a:ea typeface="华文楷体"/>
                  <a:cs typeface="华文楷体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55" y="1226403"/>
                <a:ext cx="7833707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167" t="-5839" r="-856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239308" y="2048793"/>
            <a:ext cx="6152092" cy="2209800"/>
            <a:chOff x="1127452" y="2048793"/>
            <a:chExt cx="6152092" cy="2209800"/>
          </a:xfrm>
        </p:grpSpPr>
        <p:pic>
          <p:nvPicPr>
            <p:cNvPr id="4" name="图片 3" descr="未命名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572" y="2048793"/>
              <a:ext cx="5050972" cy="22098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27452" y="2486561"/>
              <a:ext cx="108234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情况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1:</a:t>
              </a:r>
            </a:p>
            <a:p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情况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：</a:t>
              </a:r>
              <a:endParaRPr 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88973" y="3432805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𝝌</m:t>
                    </m:r>
                  </m:oMath>
                </a14:m>
                <a:r>
                  <a:rPr lang="zh-CN" altLang="en-US" sz="2000" u="sng" dirty="0">
                    <a:solidFill>
                      <a:schemeClr val="tx1"/>
                    </a:solidFill>
                    <a:latin typeface="+mn-ea"/>
                    <a:ea typeface="+mn-ea"/>
                  </a:rPr>
                  <a:t>对称</a:t>
                </a:r>
                <a:endParaRPr lang="en-US" sz="2000" u="sng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973" y="3432805"/>
                <a:ext cx="865943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0606" r="-704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0146" y="3429000"/>
                <a:ext cx="1149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𝝓</m:t>
                    </m:r>
                  </m:oMath>
                </a14:m>
                <a:r>
                  <a:rPr lang="zh-CN" altLang="en-US" sz="2000" u="sng" dirty="0">
                    <a:solidFill>
                      <a:schemeClr val="tx1"/>
                    </a:solidFill>
                    <a:latin typeface="+mn-ea"/>
                    <a:ea typeface="+mn-ea"/>
                  </a:rPr>
                  <a:t>反对称</a:t>
                </a:r>
                <a:endParaRPr lang="en-US" sz="2000" u="sng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146" y="3429000"/>
                <a:ext cx="1149674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660" t="-12308" r="-5319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24600" y="4171890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𝝌</m:t>
                    </m:r>
                  </m:oMath>
                </a14:m>
                <a:r>
                  <a:rPr lang="zh-CN" altLang="en-US" sz="2000" u="sng" dirty="0">
                    <a:solidFill>
                      <a:schemeClr val="tx1"/>
                    </a:solidFill>
                    <a:latin typeface="+mn-ea"/>
                    <a:ea typeface="+mn-ea"/>
                  </a:rPr>
                  <a:t>反对称</a:t>
                </a:r>
                <a:endParaRPr lang="en-US" sz="2000" u="sng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171890"/>
                <a:ext cx="1122423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606" r="-489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95800" y="4168085"/>
                <a:ext cx="8931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𝝓</m:t>
                    </m:r>
                  </m:oMath>
                </a14:m>
                <a:r>
                  <a:rPr lang="zh-CN" altLang="en-US" sz="2000" u="sng" dirty="0">
                    <a:solidFill>
                      <a:schemeClr val="tx1"/>
                    </a:solidFill>
                    <a:latin typeface="+mn-ea"/>
                    <a:ea typeface="+mn-ea"/>
                  </a:rPr>
                  <a:t>对称</a:t>
                </a:r>
                <a:endParaRPr lang="en-US" sz="2000" u="sng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68085"/>
                <a:ext cx="893193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3425" t="-12308" r="-6849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8"/>
              <p:cNvSpPr txBox="1"/>
              <p:nvPr/>
            </p:nvSpPr>
            <p:spPr>
              <a:xfrm>
                <a:off x="1143000" y="4655656"/>
                <a:ext cx="7266362" cy="1592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880"/>
                  </a:lnSpc>
                </a:pPr>
                <a:r>
                  <a:rPr kumimoji="1" lang="zh-CN" altLang="en-US" sz="2400" b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空间波函数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𝝓</m:t>
                    </m:r>
                  </m:oMath>
                </a14:m>
                <a:r>
                  <a:rPr kumimoji="1" lang="zh-CN" altLang="en-US" sz="2400" b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正比于球谐函数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Y</a:t>
                </a:r>
                <a:r>
                  <a:rPr kumimoji="1" lang="en-US" altLang="zh-CN" sz="2400" b="1" baseline="-25000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LM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  <a:sym typeface="Wingdings" pitchFamily="2" charset="2"/>
                  </a:rPr>
                  <a:t>: (</a:t>
                </a:r>
                <a:r>
                  <a:rPr kumimoji="1" lang="en-US" altLang="zh-CN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-1</a:t>
                </a:r>
                <a:r>
                  <a:rPr kumimoji="1" lang="zh-CN" altLang="en-US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）</a:t>
                </a:r>
                <a:r>
                  <a:rPr kumimoji="1" lang="en-US" altLang="zh-CN" sz="2400" b="1" i="1" baseline="30000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l</a:t>
                </a:r>
              </a:p>
              <a:p>
                <a:pPr>
                  <a:lnSpc>
                    <a:spcPts val="3880"/>
                  </a:lnSpc>
                </a:pPr>
                <a:r>
                  <a:rPr kumimoji="1" lang="zh-CN" altLang="en-US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轨道角动量</a:t>
                </a:r>
                <a:r>
                  <a:rPr kumimoji="1" lang="en-US" altLang="zh-CN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L</a:t>
                </a:r>
                <a:r>
                  <a:rPr kumimoji="1" lang="zh-CN" altLang="en-US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为偶数时，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华文楷体"/>
                    <a:cs typeface="华文楷体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𝝓</m:t>
                    </m:r>
                  </m:oMath>
                </a14:m>
                <a:r>
                  <a:rPr kumimoji="1" lang="zh-CN" altLang="en-US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为对称的</a:t>
                </a:r>
                <a:endParaRPr kumimoji="1" lang="en-US" altLang="zh-CN" sz="2400" b="1" i="1" dirty="0">
                  <a:solidFill>
                    <a:schemeClr val="tx1"/>
                  </a:solidFill>
                  <a:latin typeface="华文楷体"/>
                  <a:ea typeface="华文楷体"/>
                  <a:cs typeface="华文楷体"/>
                </a:endParaRPr>
              </a:p>
              <a:p>
                <a:pPr>
                  <a:lnSpc>
                    <a:spcPts val="3880"/>
                  </a:lnSpc>
                </a:pPr>
                <a:r>
                  <a:rPr lang="zh-CN" altLang="en-US" sz="2400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轨道角动量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 L</a:t>
                </a:r>
                <a:r>
                  <a:rPr kumimoji="1" lang="zh-CN" altLang="en-US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为奇数时，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华文楷体"/>
                    <a:cs typeface="华文楷体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charset="0"/>
                        <a:ea typeface="华文楷体"/>
                        <a:cs typeface="华文楷体"/>
                      </a:rPr>
                      <m:t>𝝓</m:t>
                    </m:r>
                  </m:oMath>
                </a14:m>
                <a:r>
                  <a:rPr kumimoji="1" lang="zh-CN" altLang="en-US" sz="2400" b="1" i="1" dirty="0">
                    <a:solidFill>
                      <a:schemeClr val="tx1"/>
                    </a:solidFill>
                    <a:latin typeface="华文楷体"/>
                    <a:ea typeface="华文楷体"/>
                    <a:cs typeface="华文楷体"/>
                  </a:rPr>
                  <a:t>为反对称的</a:t>
                </a:r>
                <a:endParaRPr kumimoji="1" lang="en-US" altLang="zh-CN" sz="2400" b="1" i="1" dirty="0">
                  <a:solidFill>
                    <a:schemeClr val="tx1"/>
                  </a:solidFill>
                  <a:latin typeface="华文楷体"/>
                  <a:ea typeface="华文楷体"/>
                  <a:cs typeface="华文楷体"/>
                </a:endParaRPr>
              </a:p>
            </p:txBody>
          </p:sp>
        </mc:Choice>
        <mc:Fallback xmlns="">
          <p:sp>
            <p:nvSpPr>
              <p:cNvPr id="15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655656"/>
                <a:ext cx="7266362" cy="1592744"/>
              </a:xfrm>
              <a:prstGeom prst="rect">
                <a:avLst/>
              </a:prstGeom>
              <a:blipFill>
                <a:blip r:embed="rId8"/>
                <a:stretch>
                  <a:fillRect l="-1399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9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</a:t>
            </a:r>
            <a:r>
              <a:rPr lang="zh-CN" altLang="en-US" dirty="0"/>
              <a:t>原子能级的形成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10051"/>
            <a:ext cx="8091488" cy="49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97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（两个）同科电子的</a:t>
            </a:r>
            <a:r>
              <a:rPr lang="en-US" altLang="zh-CN" i="1" dirty="0"/>
              <a:t>L-S</a:t>
            </a:r>
            <a:r>
              <a:rPr lang="zh-CN" altLang="en-US" dirty="0"/>
              <a:t>耦合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609600" y="1231106"/>
            <a:ext cx="7777163" cy="830997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泡利不相容原理：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个电子的四个量子数不能完全相同，其可能的状态数为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12788" y="3576638"/>
            <a:ext cx="7231062" cy="457200"/>
          </a:xfrm>
          <a:prstGeom prst="rect">
            <a:avLst/>
          </a:prstGeom>
          <a:solidFill>
            <a:srgbClr val="FF00FF">
              <a:alpha val="1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泡利不相容原理：两个电子总的波函数交换反对称。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614684"/>
              </p:ext>
            </p:extLst>
          </p:nvPr>
        </p:nvGraphicFramePr>
        <p:xfrm>
          <a:off x="2277276" y="2095500"/>
          <a:ext cx="17287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01309" imgH="418918" progId="Equation.DSMT4">
                  <p:embed/>
                </p:oleObj>
              </mc:Choice>
              <mc:Fallback>
                <p:oleObj r:id="rId3" imgW="901309" imgH="418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276" y="2095500"/>
                        <a:ext cx="1728788" cy="800100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973628"/>
              </p:ext>
            </p:extLst>
          </p:nvPr>
        </p:nvGraphicFramePr>
        <p:xfrm>
          <a:off x="5059364" y="2260897"/>
          <a:ext cx="1311274" cy="41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12447" imgH="253890" progId="Equation.DSMT4">
                  <p:embed/>
                </p:oleObj>
              </mc:Choice>
              <mc:Fallback>
                <p:oleObj r:id="rId5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4" y="2260897"/>
                        <a:ext cx="1311274" cy="416441"/>
                      </a:xfrm>
                      <a:prstGeom prst="rect">
                        <a:avLst/>
                      </a:prstGeom>
                      <a:solidFill>
                        <a:srgbClr val="00FFFF">
                          <a:alpha val="20000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27088" y="2957513"/>
            <a:ext cx="7559675" cy="463846"/>
          </a:xfrm>
          <a:prstGeom prst="rect">
            <a:avLst/>
          </a:prstGeom>
          <a:solidFill>
            <a:srgbClr val="008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1s</a:t>
            </a:r>
            <a:r>
              <a:rPr lang="en-US" altLang="zh-CN" sz="24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，状态数目为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。而对于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lang="en-US" altLang="zh-CN" sz="24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，状态数目为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120</a:t>
            </a:r>
            <a:r>
              <a:rPr lang="zh-CN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8"/>
          <p:cNvSpPr txBox="1">
            <a:spLocks noChangeArrowheads="1"/>
          </p:cNvSpPr>
          <p:nvPr/>
        </p:nvSpPr>
        <p:spPr bwMode="auto">
          <a:xfrm>
            <a:off x="755650" y="4159250"/>
            <a:ext cx="6896100" cy="457200"/>
          </a:xfrm>
          <a:prstGeom prst="rect">
            <a:avLst/>
          </a:prstGeom>
          <a:solidFill>
            <a:srgbClr val="008000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两个电子的自旋波函数交换对称性取决于（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S+1</a:t>
            </a:r>
            <a:endParaRPr lang="zh-CN" altLang="en-US" sz="2400" baseline="30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755650" y="4724400"/>
            <a:ext cx="6700838" cy="457200"/>
          </a:xfrm>
          <a:prstGeom prst="rect">
            <a:avLst/>
          </a:prstGeom>
          <a:solidFill>
            <a:srgbClr val="0000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两个电子的空间波函数交换对称性取决于（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400" baseline="30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755650" y="5300662"/>
            <a:ext cx="5614988" cy="457200"/>
          </a:xfrm>
          <a:prstGeom prst="rect">
            <a:avLst/>
          </a:prstGeom>
          <a:solidFill>
            <a:srgbClr val="CC00FF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总的波函数交换对称性取决于（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L+S+1</a:t>
            </a:r>
            <a:endParaRPr lang="zh-CN" altLang="en-US" sz="2400" baseline="30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19600" y="2260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+mn-ea"/>
                <a:ea typeface="+mn-ea"/>
              </a:rPr>
              <a:t>其中</a:t>
            </a:r>
            <a:endParaRPr 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7565" y="584829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+mn-ea"/>
                <a:ea typeface="+mn-ea"/>
              </a:rPr>
              <a:t>只对两个</a:t>
            </a:r>
            <a:r>
              <a:rPr lang="zh-CN" altLang="en-US" sz="2000">
                <a:solidFill>
                  <a:srgbClr val="0000FF"/>
                </a:solidFill>
                <a:latin typeface="+mn-ea"/>
                <a:ea typeface="+mn-ea"/>
              </a:rPr>
              <a:t>同科电子适用</a:t>
            </a:r>
            <a:endParaRPr lang="en-US" sz="2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8B94E9-0F68-18D4-F528-027A796F1E49}"/>
              </a:ext>
            </a:extLst>
          </p:cNvPr>
          <p:cNvSpPr txBox="1"/>
          <p:nvPr/>
        </p:nvSpPr>
        <p:spPr>
          <a:xfrm>
            <a:off x="793329" y="5796773"/>
            <a:ext cx="2749471" cy="584775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  <a:latin typeface="+mn-ea"/>
                <a:ea typeface="+mn-ea"/>
              </a:rPr>
              <a:t>L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+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偶数</a:t>
            </a:r>
            <a:endParaRPr kumimoji="1"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95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两个同科</a:t>
            </a:r>
            <a:r>
              <a:rPr lang="en-US" altLang="zh-CN" dirty="0"/>
              <a:t>p</a:t>
            </a:r>
            <a:r>
              <a:rPr lang="zh-CN" altLang="en-US" dirty="0"/>
              <a:t>电子排列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>
                <a:ea typeface="华文楷体" panose="02010600040101010101" pitchFamily="2" charset="-122"/>
              </a:rPr>
              <a:pPr>
                <a:defRPr/>
              </a:pPr>
              <a:t>31</a:t>
            </a:fld>
            <a:endParaRPr lang="en-US" altLang="zh-CN" dirty="0">
              <a:ea typeface="华文楷体" panose="0201060004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8600" y="1212554"/>
            <a:ext cx="4641312" cy="463846"/>
          </a:xfrm>
          <a:prstGeom prst="rect">
            <a:avLst/>
          </a:prstGeom>
          <a:solidFill>
            <a:srgbClr val="00CCFF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np</a:t>
            </a:r>
            <a:r>
              <a:rPr lang="en-US" altLang="zh-CN" sz="2400" baseline="30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LS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耦合下的原子态符号。</a:t>
            </a:r>
            <a:endParaRPr lang="zh-CN" altLang="en-US" sz="5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50825" y="1771650"/>
            <a:ext cx="6991016" cy="461665"/>
          </a:xfrm>
          <a:prstGeom prst="rect">
            <a:avLst/>
          </a:prstGeom>
          <a:solidFill>
            <a:srgbClr val="339966">
              <a:alpha val="2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先不考虑泡利不相容原理，可能的原子态符号为：</a:t>
            </a:r>
          </a:p>
        </p:txBody>
      </p:sp>
      <p:graphicFrame>
        <p:nvGraphicFramePr>
          <p:cNvPr id="7" name="Group 52"/>
          <p:cNvGraphicFramePr>
            <a:graphicFrameLocks noGrp="1"/>
          </p:cNvGraphicFramePr>
          <p:nvPr/>
        </p:nvGraphicFramePr>
        <p:xfrm>
          <a:off x="323850" y="2492375"/>
          <a:ext cx="8640763" cy="266700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   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10953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                   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2     1     0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   2                             1                              0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58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2     1     0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76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  3    2    1                2    1    0                        1    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能级数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1588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1      1     1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76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        3                            3                              1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原子态符号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   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  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                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状态个数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5       3        1</a:t>
                      </a: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762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 7       5       3           5        3        1                 3</a:t>
                      </a: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组合 33"/>
          <p:cNvGrpSpPr>
            <a:grpSpLocks/>
          </p:cNvGrpSpPr>
          <p:nvPr/>
        </p:nvGrpSpPr>
        <p:grpSpPr bwMode="auto">
          <a:xfrm>
            <a:off x="2484438" y="2924175"/>
            <a:ext cx="5759450" cy="2232025"/>
            <a:chOff x="2483768" y="1628799"/>
            <a:chExt cx="5760640" cy="2232249"/>
          </a:xfrm>
        </p:grpSpPr>
        <p:sp>
          <p:nvSpPr>
            <p:cNvPr id="9" name="矩形 17"/>
            <p:cNvSpPr>
              <a:spLocks noChangeArrowheads="1"/>
            </p:cNvSpPr>
            <p:nvPr/>
          </p:nvSpPr>
          <p:spPr bwMode="auto">
            <a:xfrm>
              <a:off x="2483768" y="1628799"/>
              <a:ext cx="431889" cy="40233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marL="355600" indent="-355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18"/>
            <p:cNvSpPr>
              <a:spLocks noChangeArrowheads="1"/>
            </p:cNvSpPr>
            <p:nvPr/>
          </p:nvSpPr>
          <p:spPr bwMode="auto">
            <a:xfrm>
              <a:off x="3852476" y="1628799"/>
              <a:ext cx="1511612" cy="40233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marL="355600" indent="-355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20"/>
            <p:cNvSpPr>
              <a:spLocks noChangeArrowheads="1"/>
            </p:cNvSpPr>
            <p:nvPr/>
          </p:nvSpPr>
          <p:spPr bwMode="auto">
            <a:xfrm>
              <a:off x="7812519" y="1628799"/>
              <a:ext cx="431889" cy="40233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 marL="355600" indent="-355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22"/>
            <p:cNvCxnSpPr>
              <a:cxnSpLocks noChangeShapeType="1"/>
            </p:cNvCxnSpPr>
            <p:nvPr/>
          </p:nvCxnSpPr>
          <p:spPr bwMode="auto">
            <a:xfrm>
              <a:off x="2483768" y="1628800"/>
              <a:ext cx="432048" cy="223224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23"/>
            <p:cNvCxnSpPr>
              <a:cxnSpLocks noChangeShapeType="1"/>
            </p:cNvCxnSpPr>
            <p:nvPr/>
          </p:nvCxnSpPr>
          <p:spPr bwMode="auto">
            <a:xfrm flipH="1">
              <a:off x="2483768" y="1628800"/>
              <a:ext cx="432048" cy="223224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7"/>
            <p:cNvCxnSpPr>
              <a:cxnSpLocks noChangeShapeType="1"/>
            </p:cNvCxnSpPr>
            <p:nvPr/>
          </p:nvCxnSpPr>
          <p:spPr bwMode="auto">
            <a:xfrm>
              <a:off x="7812360" y="1628800"/>
              <a:ext cx="432048" cy="223224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8"/>
            <p:cNvCxnSpPr>
              <a:cxnSpLocks noChangeShapeType="1"/>
            </p:cNvCxnSpPr>
            <p:nvPr/>
          </p:nvCxnSpPr>
          <p:spPr bwMode="auto">
            <a:xfrm flipH="1">
              <a:off x="7812360" y="1628800"/>
              <a:ext cx="432048" cy="223224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9"/>
            <p:cNvCxnSpPr>
              <a:cxnSpLocks noChangeShapeType="1"/>
            </p:cNvCxnSpPr>
            <p:nvPr/>
          </p:nvCxnSpPr>
          <p:spPr bwMode="auto">
            <a:xfrm>
              <a:off x="3851920" y="1628800"/>
              <a:ext cx="1512168" cy="223224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连接符 30"/>
            <p:cNvCxnSpPr>
              <a:cxnSpLocks noChangeShapeType="1"/>
            </p:cNvCxnSpPr>
            <p:nvPr/>
          </p:nvCxnSpPr>
          <p:spPr bwMode="auto">
            <a:xfrm flipH="1">
              <a:off x="3851920" y="1628800"/>
              <a:ext cx="1512168" cy="2232248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3492500" y="5372100"/>
          <a:ext cx="19780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01309" imgH="393529" progId="Equation.3">
                  <p:embed/>
                </p:oleObj>
              </mc:Choice>
              <mc:Fallback>
                <p:oleObj name="公式" r:id="rId2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72100"/>
                        <a:ext cx="1978025" cy="865188"/>
                      </a:xfrm>
                      <a:prstGeom prst="rect">
                        <a:avLst/>
                      </a:prstGeom>
                      <a:solidFill>
                        <a:srgbClr val="008000">
                          <a:alpha val="16862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95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斯莱特（</a:t>
            </a:r>
            <a:r>
              <a:rPr lang="en-US" altLang="zh-CN" dirty="0"/>
              <a:t>Slater</a:t>
            </a:r>
            <a:r>
              <a:rPr lang="zh-CN" altLang="en-US" dirty="0"/>
              <a:t>）方法</a:t>
            </a:r>
            <a:r>
              <a:rPr lang="en-US" altLang="zh-CN" dirty="0"/>
              <a:t>(</a:t>
            </a:r>
            <a:r>
              <a:rPr lang="en-US" altLang="zh-CN" dirty="0">
                <a:highlight>
                  <a:srgbClr val="FFFF00"/>
                </a:highlight>
              </a:rPr>
              <a:t>np</a:t>
            </a:r>
            <a:r>
              <a:rPr lang="en-US" altLang="zh-CN" baseline="30000" dirty="0">
                <a:highlight>
                  <a:srgbClr val="FFFF00"/>
                </a:highlight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组态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9243" y="1300208"/>
          <a:ext cx="5010791" cy="48214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1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329">
                <a:tc>
                  <a:txBody>
                    <a:bodyPr/>
                    <a:lstStyle/>
                    <a:p>
                      <a:r>
                        <a:rPr lang="en-US" altLang="zh-CN" sz="1600" i="1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CN" sz="1600" i="1" baseline="-25000" dirty="0" err="1">
                          <a:solidFill>
                            <a:srgbClr val="FF0000"/>
                          </a:solidFill>
                        </a:rPr>
                        <a:t>l</a:t>
                      </a:r>
                      <a:r>
                        <a:rPr lang="en-US" altLang="zh-CN" sz="1600" i="1" baseline="0" dirty="0">
                          <a:solidFill>
                            <a:srgbClr val="FF0000"/>
                          </a:solidFill>
                        </a:rPr>
                        <a:t>\</a:t>
                      </a:r>
                      <a:r>
                        <a:rPr lang="en-US" altLang="zh-CN" sz="1600" i="1" dirty="0" err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CN" sz="1600" i="1" baseline="-25000" dirty="0" err="1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</a:t>
                      </a:r>
                      <a:r>
                        <a:rPr lang="en-US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-) (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   </a:t>
                      </a:r>
                      <a:r>
                        <a:rPr lang="en-US" altLang="zh-CN" sz="3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lang="zh-CN" altLang="en-US" sz="3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mr-IN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mr-IN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(1, -) 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(1,</a:t>
                      </a:r>
                      <a:r>
                        <a:rPr lang="en-US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+</a:t>
                      </a:r>
                      <a:r>
                        <a:rPr lang="mr-IN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) (1, </a:t>
                      </a:r>
                      <a:r>
                        <a:rPr lang="en-US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+</a:t>
                      </a:r>
                      <a:r>
                        <a:rPr lang="mr-IN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)</a:t>
                      </a:r>
                      <a:br>
                        <a:rPr lang="en-US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</a:br>
                      <a:r>
                        <a:rPr lang="mr-IN" altLang="zh-CN" sz="18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 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lang="zh-CN" altLang="en-US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(1,-) (0,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(1,+) (0,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(1,-) (0,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(1,+) (0,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(1,-)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  <a:endParaRPr lang="zh-CN" altLang="en-US" sz="20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(1,+)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  <a:endParaRPr lang="zh-CN" altLang="en-US" sz="20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(0,+) (0,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  <a:endParaRPr lang="zh-CN" altLang="en-US" sz="20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(1,-)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+)</a:t>
                      </a:r>
                      <a:endParaRPr lang="zh-CN" altLang="en-US" sz="20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(1,+)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+)</a:t>
                      </a:r>
                      <a:endParaRPr lang="zh-CN" altLang="en-US" sz="20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(0,-) (-1,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(0,+)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(0,-)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(0,+)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2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(-1,</a:t>
                      </a:r>
                      <a:r>
                        <a:rPr lang="en-US" altLang="zh-CN" sz="2000" b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-) (-1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altLang="en-US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0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br>
                        <a:rPr lang="en-US" altLang="zh-CN" sz="2000" b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3600" b="1" baseline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lang="zh-CN" altLang="en-US" sz="3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(-1,+) (-1,</a:t>
                      </a:r>
                      <a:r>
                        <a:rPr lang="zh-CN" altLang="en-US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-)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mr-IN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mr-IN" altLang="zh-CN" sz="20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(-1, +)</a:t>
                      </a:r>
                    </a:p>
                    <a:p>
                      <a:pPr algn="ctr"/>
                      <a:r>
                        <a:rPr lang="en-US" altLang="zh-CN" sz="36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lang="zh-CN" altLang="en-US" sz="3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676400"/>
            <a:ext cx="3105713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1A128-B754-D14B-20CE-A755682DF450}"/>
              </a:ext>
            </a:extLst>
          </p:cNvPr>
          <p:cNvSpPr txBox="1"/>
          <p:nvPr/>
        </p:nvSpPr>
        <p:spPr>
          <a:xfrm>
            <a:off x="5467991" y="1182876"/>
            <a:ext cx="3904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>
                <a:solidFill>
                  <a:schemeClr val="tx1"/>
                </a:solidFill>
                <a:latin typeface="+mn-ea"/>
                <a:ea typeface="+mn-ea"/>
              </a:rPr>
              <a:t>电子</a:t>
            </a:r>
            <a:r>
              <a:rPr lang="en-US" altLang="zh-CN" sz="2000" i="1" dirty="0">
                <a:solidFill>
                  <a:schemeClr val="tx1"/>
                </a:solidFill>
                <a:latin typeface="+mn-ea"/>
                <a:ea typeface="+mn-ea"/>
              </a:rPr>
              <a:t>1(</a:t>
            </a:r>
            <a:r>
              <a:rPr lang="en-US" altLang="zh-CN" sz="2000" i="1" dirty="0">
                <a:solidFill>
                  <a:srgbClr val="FF0000"/>
                </a:solidFill>
              </a:rPr>
              <a:t>m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l</a:t>
            </a:r>
            <a:r>
              <a:rPr lang="zh-CN" altLang="en-US" sz="2000" i="1" baseline="-250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</a:rPr>
              <a:t>m</a:t>
            </a:r>
            <a:r>
              <a:rPr lang="en-US" altLang="zh-CN" sz="2000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  <a:latin typeface="+mn-ea"/>
                <a:ea typeface="+mn-ea"/>
              </a:rPr>
              <a:t>电子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</a:rPr>
              <a:t>m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l2</a:t>
            </a:r>
            <a:r>
              <a:rPr lang="zh-CN" altLang="en-US" sz="2000" i="1" baseline="-250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i="1" dirty="0">
                <a:solidFill>
                  <a:srgbClr val="FF0000"/>
                </a:solidFill>
              </a:rPr>
              <a:t> m</a:t>
            </a:r>
            <a:r>
              <a:rPr lang="en-US" altLang="zh-CN" sz="2000" i="1" baseline="-25000" dirty="0">
                <a:solidFill>
                  <a:srgbClr val="FF0000"/>
                </a:solidFill>
              </a:rPr>
              <a:t>s2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195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斯莱特图解法的分解图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66" y="2657478"/>
            <a:ext cx="1796776" cy="26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868" y="2631009"/>
            <a:ext cx="1608848" cy="267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213" y="2627241"/>
            <a:ext cx="1457787" cy="266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0" y="5553104"/>
            <a:ext cx="89180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拆成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张图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使每个方块只对应一个状态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，对应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种谱项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1248" y="1285174"/>
            <a:ext cx="6186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列出服从泡利不相容原理的所有电子组态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按照对称性分配组态给不同的原子态</a:t>
            </a:r>
            <a:endParaRPr 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08" y="2677282"/>
            <a:ext cx="203283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670908" y="528785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                                 </a:t>
            </a:r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>
            <a:off x="2437356" y="3642130"/>
            <a:ext cx="28336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4532320" y="3642130"/>
            <a:ext cx="445502" cy="396470"/>
          </a:xfrm>
          <a:prstGeom prst="plus">
            <a:avLst>
              <a:gd name="adj" fmla="val 35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6758540" y="3636402"/>
            <a:ext cx="445502" cy="396470"/>
          </a:xfrm>
          <a:prstGeom prst="plus">
            <a:avLst>
              <a:gd name="adj" fmla="val 35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多个同科电子的原子态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1" y="1295400"/>
                <a:ext cx="7543800" cy="4424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对于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+mn-ea"/>
                              </a:rPr>
                              <m:t>𝒏𝒍</m:t>
                            </m:r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𝒀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的同科电子，其状态数为</a:t>
                </a:r>
                <a:br>
                  <a:rPr lang="en-US" altLang="zh-CN" sz="2800" dirty="0">
                    <a:solidFill>
                      <a:schemeClr val="tx1"/>
                    </a:solidFill>
                    <a:latin typeface="+mn-ea"/>
                    <a:ea typeface="+mn-ea"/>
                  </a:rPr>
                </a:b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𝑮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𝒀</m:t>
                        </m:r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+mn-ea"/>
                              </a:rPr>
                              <m:t>𝒀</m:t>
                            </m:r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800" b="1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+mn-ea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!</m:t>
                        </m:r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𝒗</m:t>
                        </m:r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!</m:t>
                        </m:r>
                      </m:den>
                    </m:f>
                  </m:oMath>
                </a14:m>
                <a:br>
                  <a:rPr lang="en-US" altLang="zh-CN" sz="2800" b="1" dirty="0">
                    <a:solidFill>
                      <a:schemeClr val="tx1"/>
                    </a:solidFill>
                    <a:latin typeface="+mn-ea"/>
                    <a:ea typeface="+mn-ea"/>
                  </a:rPr>
                </a:b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+mn-ea"/>
                              </a:rPr>
                              <m:t>𝒏𝒍</m:t>
                            </m:r>
                          </m:e>
                        </m:d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𝒗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的同科电子的状态一样。</a:t>
                </a:r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事实上，他们耦合出来的原子态是相同的。如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𝒏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𝒑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耦合出来的原子态都是</a:t>
                </a:r>
                <a:r>
                  <a:rPr lang="en-US" altLang="zh-CN" sz="28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2,1,0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aseline="30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baseline="-250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solidFill>
                    <a:srgbClr val="0000CC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这是多个同科电子耦合的一种方便处理。</a:t>
                </a:r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buFont typeface="Arial" charset="0"/>
                  <a:buChar char="•"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对于一般情况下多于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个的同科电子耦合，需要用斯莱特图来帮助确定。</a:t>
                </a:r>
                <a:endParaRPr 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1295400"/>
                <a:ext cx="7543800" cy="4424416"/>
              </a:xfrm>
              <a:prstGeom prst="rect">
                <a:avLst/>
              </a:prstGeom>
              <a:blipFill rotWithShape="0">
                <a:blip r:embed="rId2"/>
                <a:stretch>
                  <a:fillRect l="-1454" t="-1655" r="-81" b="-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154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组态如何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213" y="1247479"/>
            <a:ext cx="1012113" cy="463846"/>
          </a:xfrm>
          <a:prstGeom prst="rect">
            <a:avLst/>
          </a:prstGeom>
          <a:solidFill>
            <a:srgbClr val="99CC00">
              <a:alpha val="3803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30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6138" y="5063829"/>
            <a:ext cx="3240087" cy="463846"/>
          </a:xfrm>
          <a:prstGeom prst="rect">
            <a:avLst/>
          </a:prstGeom>
          <a:solidFill>
            <a:srgbClr val="00CCFF">
              <a:alpha val="1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把该组合个数列出来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6138" y="1823741"/>
            <a:ext cx="1655762" cy="463846"/>
          </a:xfrm>
          <a:prstGeom prst="rect">
            <a:avLst/>
          </a:prstGeom>
          <a:solidFill>
            <a:srgbClr val="339966">
              <a:alpha val="1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最大：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81175" y="2326979"/>
            <a:ext cx="5184775" cy="463846"/>
          </a:xfrm>
          <a:prstGeom prst="rect">
            <a:avLst/>
          </a:prstGeom>
          <a:solidFill>
            <a:srgbClr val="006600">
              <a:alpha val="1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46138" y="2950866"/>
            <a:ext cx="2159000" cy="463846"/>
          </a:xfrm>
          <a:prstGeom prst="rect">
            <a:avLst/>
          </a:prstGeom>
          <a:solidFill>
            <a:schemeClr val="accent2">
              <a:alpha val="1607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最大：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3/2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81175" y="3454104"/>
            <a:ext cx="5184775" cy="463846"/>
          </a:xfrm>
          <a:prstGeom prst="rect">
            <a:avLst/>
          </a:prstGeom>
          <a:solidFill>
            <a:schemeClr val="accent2">
              <a:alpha val="1607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3/2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1/2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-1/2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-3/2</a:t>
            </a:r>
            <a:endParaRPr lang="zh-CN" altLang="en-US" sz="24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46138" y="4309766"/>
            <a:ext cx="7993062" cy="463846"/>
          </a:xfrm>
          <a:prstGeom prst="rect">
            <a:avLst/>
          </a:prstGeom>
          <a:solidFill>
            <a:srgbClr val="FF3300">
              <a:alpha val="1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寻找满足泡利不相容原理允许的耦合前的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组合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6138" y="5784554"/>
            <a:ext cx="4535487" cy="463846"/>
          </a:xfrm>
          <a:prstGeom prst="rect">
            <a:avLst/>
          </a:prstGeom>
          <a:solidFill>
            <a:srgbClr val="FF00FF">
              <a:alpha val="1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用斯莱特图给出原子态符号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组态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381000"/>
                <a:ext cx="5120633" cy="62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𝑺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𝑺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+mn-ea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情况类似同下。</a:t>
                </a:r>
                <a:endParaRPr lang="en-US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1000"/>
                <a:ext cx="5120633" cy="624082"/>
              </a:xfrm>
              <a:prstGeom prst="rect">
                <a:avLst/>
              </a:prstGeom>
              <a:blipFill rotWithShape="0">
                <a:blip r:embed="rId3"/>
                <a:stretch>
                  <a:fillRect r="-954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Group 406"/>
          <p:cNvGraphicFramePr>
            <a:graphicFrameLocks noGrp="1"/>
          </p:cNvGraphicFramePr>
          <p:nvPr/>
        </p:nvGraphicFramePr>
        <p:xfrm>
          <a:off x="152400" y="1219200"/>
          <a:ext cx="8420100" cy="5061030"/>
        </p:xfrm>
        <a:graphic>
          <a:graphicData uri="http://schemas.openxmlformats.org/drawingml/2006/table">
            <a:tbl>
              <a:tblPr/>
              <a:tblGrid>
                <a:gridCol w="71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16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泡利不相容原理所允许的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组合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）状态数目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 1,+;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 1,+;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 0,+;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1,+;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 0,+;  -1,+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0,+;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-1,+;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-1,+;  0,+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-1,+;  -1,+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1,-;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 1,-;  0,+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1,+;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0,-;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0,+;  0,-;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1,-;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(0,+;  1,+;  -1,-)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(0,-;  1,+;  -1,+)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(0,+;  1,-; -1,+)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0,+;  0,-;  -1,-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-1,-;  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-1,-;  0,-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0,-; -1,+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1/2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-1,+;  -1,-;  -1,+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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81" marB="467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717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20290" y="2895600"/>
            <a:ext cx="8305800" cy="936625"/>
          </a:xfrm>
        </p:spPr>
        <p:txBody>
          <a:bodyPr/>
          <a:lstStyle/>
          <a:p>
            <a:pPr algn="ctr"/>
            <a:r>
              <a:rPr lang="zh-CN" altLang="zh-CN" dirty="0">
                <a:effectLst/>
              </a:rPr>
              <a:t>元素周期表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321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元素周期表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23E557-D441-4357-A945-F2E1178F743A}" type="slidenum">
              <a:rPr lang="zh-CN" altLang="en-US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34"/>
          <a:stretch>
            <a:fillRect/>
          </a:stretch>
        </p:blipFill>
        <p:spPr bwMode="auto">
          <a:xfrm>
            <a:off x="5798836" y="2549636"/>
            <a:ext cx="1165812" cy="171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71824" y="2713989"/>
            <a:ext cx="2133600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FF0000"/>
                </a:solidFill>
              </a:rPr>
              <a:t>Dmitri 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Ivanovich</a:t>
            </a:r>
            <a:r>
              <a:rPr kumimoji="1" lang="en-US" altLang="zh-CN" sz="2000" dirty="0">
                <a:solidFill>
                  <a:srgbClr val="FF0000"/>
                </a:solidFill>
              </a:rPr>
              <a:t> Mendeleev </a:t>
            </a:r>
          </a:p>
          <a:p>
            <a:pPr algn="ctr">
              <a:lnSpc>
                <a:spcPct val="100000"/>
              </a:lnSpc>
              <a:spcBef>
                <a:spcPct val="10000"/>
              </a:spcBef>
            </a:pPr>
            <a:r>
              <a:rPr kumimoji="1" lang="en-US" altLang="zh-CN" sz="2000" dirty="0">
                <a:solidFill>
                  <a:srgbClr val="FF0000"/>
                </a:solidFill>
              </a:rPr>
              <a:t>(1834-1907)</a:t>
            </a:r>
          </a:p>
        </p:txBody>
      </p:sp>
      <p:pic>
        <p:nvPicPr>
          <p:cNvPr id="364546" name="Picture 2" descr="ee the source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40833"/>
          <a:stretch/>
        </p:blipFill>
        <p:spPr bwMode="auto">
          <a:xfrm>
            <a:off x="335048" y="1517808"/>
            <a:ext cx="5410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95400" y="533400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门捷列夫创造的第一张元素周期表</a:t>
            </a:r>
            <a:endParaRPr 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400" y="118534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+mn-ea"/>
                <a:ea typeface="+mn-ea"/>
              </a:rPr>
              <a:t>质量数</a:t>
            </a:r>
            <a:endParaRPr 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2707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历史背景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457200" y="3962400"/>
            <a:ext cx="8039100" cy="2209800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尽管元素性质的周期性早在</a:t>
            </a:r>
            <a:r>
              <a:rPr lang="en-US" altLang="zh-CN" sz="2400" dirty="0"/>
              <a:t>1869</a:t>
            </a:r>
            <a:r>
              <a:rPr lang="zh-CN" altLang="en-US" sz="2400" dirty="0"/>
              <a:t>年就提出来了，直到</a:t>
            </a:r>
            <a:r>
              <a:rPr lang="en-US" altLang="zh-CN" sz="2400" dirty="0"/>
              <a:t>50</a:t>
            </a:r>
            <a:r>
              <a:rPr lang="zh-CN" altLang="en-US" sz="2400" dirty="0"/>
              <a:t>年后才由</a:t>
            </a:r>
            <a:r>
              <a:rPr lang="en-US" altLang="zh-CN" sz="2400" dirty="0"/>
              <a:t>Bohr</a:t>
            </a:r>
            <a:r>
              <a:rPr lang="zh-CN" altLang="en-US" sz="2400" dirty="0"/>
              <a:t>给出了</a:t>
            </a:r>
            <a:r>
              <a:rPr lang="zh-CN" altLang="en-US" sz="2400" dirty="0">
                <a:solidFill>
                  <a:srgbClr val="FF0000"/>
                </a:solidFill>
              </a:rPr>
              <a:t>物理解释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1925</a:t>
            </a:r>
            <a:r>
              <a:rPr lang="zh-CN" altLang="en-US" sz="2400" dirty="0"/>
              <a:t>年</a:t>
            </a:r>
            <a:r>
              <a:rPr lang="en-US" altLang="zh-CN" sz="2400" dirty="0"/>
              <a:t>Pauli</a:t>
            </a:r>
            <a:r>
              <a:rPr lang="zh-CN" altLang="en-US" sz="2400" dirty="0"/>
              <a:t>提出</a:t>
            </a:r>
            <a:r>
              <a:rPr lang="zh-CN" altLang="en-US" sz="2400" dirty="0">
                <a:solidFill>
                  <a:srgbClr val="FF0000"/>
                </a:solidFill>
              </a:rPr>
              <a:t>不相容原理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 </a:t>
            </a:r>
            <a:r>
              <a:rPr lang="zh-CN" altLang="en-US" sz="2400" dirty="0"/>
              <a:t>元素性质的</a:t>
            </a:r>
            <a:r>
              <a:rPr lang="zh-CN" altLang="en-US" sz="2400" dirty="0">
                <a:solidFill>
                  <a:srgbClr val="FF0000"/>
                </a:solidFill>
              </a:rPr>
              <a:t>周期性</a:t>
            </a:r>
            <a:r>
              <a:rPr lang="en-US" altLang="zh-CN" sz="2400" dirty="0"/>
              <a:t>,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FF0000"/>
                </a:solidFill>
              </a:rPr>
              <a:t>电子组态周期性</a:t>
            </a:r>
            <a:r>
              <a:rPr lang="zh-CN" altLang="en-US" sz="2400" dirty="0"/>
              <a:t>的反映。</a:t>
            </a:r>
            <a:endParaRPr lang="en-US" altLang="zh-CN" sz="2400" dirty="0"/>
          </a:p>
          <a:p>
            <a:r>
              <a:rPr lang="zh-CN" altLang="en-US" sz="2400" dirty="0"/>
              <a:t>下面我们从讨论各</a:t>
            </a:r>
            <a:r>
              <a:rPr lang="zh-CN" altLang="en-US" sz="2400" dirty="0">
                <a:solidFill>
                  <a:srgbClr val="FF0000"/>
                </a:solidFill>
              </a:rPr>
              <a:t>“轨道”的电子容量</a:t>
            </a:r>
            <a:r>
              <a:rPr lang="zh-CN" altLang="en-US" sz="2400" dirty="0"/>
              <a:t>入手</a:t>
            </a:r>
            <a:r>
              <a:rPr lang="en-US" altLang="zh-CN" sz="2400" dirty="0"/>
              <a:t>,</a:t>
            </a:r>
            <a:r>
              <a:rPr lang="zh-CN" altLang="en-US" sz="2400" dirty="0"/>
              <a:t>讨论电子的</a:t>
            </a:r>
            <a:r>
              <a:rPr lang="zh-CN" altLang="en-US" sz="2400" dirty="0">
                <a:solidFill>
                  <a:srgbClr val="FF0000"/>
                </a:solidFill>
              </a:rPr>
              <a:t>填充次序</a:t>
            </a:r>
            <a:r>
              <a:rPr lang="zh-CN" altLang="en-US" sz="2400" dirty="0"/>
              <a:t>以及</a:t>
            </a:r>
            <a:r>
              <a:rPr lang="zh-CN" altLang="en-US" sz="2400" dirty="0">
                <a:solidFill>
                  <a:srgbClr val="FF0000"/>
                </a:solidFill>
              </a:rPr>
              <a:t>能级相对高、低</a:t>
            </a:r>
            <a:r>
              <a:rPr lang="zh-CN" altLang="en-US" sz="2400" dirty="0"/>
              <a:t>的一般规律。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861665" y="1386543"/>
            <a:ext cx="1874838" cy="2423457"/>
            <a:chOff x="6861665" y="1386543"/>
            <a:chExt cx="1874838" cy="2423457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6861665" y="3286780"/>
              <a:ext cx="1828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b="1" dirty="0">
                  <a:solidFill>
                    <a:srgbClr val="FF0000"/>
                  </a:solidFill>
                </a:rPr>
                <a:t>Mendeleev</a:t>
              </a:r>
              <a:r>
                <a:rPr lang="en-US" altLang="zh-CN" sz="1400" b="1">
                  <a:solidFill>
                    <a:srgbClr val="FF0000"/>
                  </a:solidFill>
                </a:rPr>
                <a:t>, </a:t>
              </a:r>
              <a:br>
                <a:rPr lang="en-US" altLang="zh-CN" sz="1400" b="1">
                  <a:solidFill>
                    <a:srgbClr val="FF0000"/>
                  </a:solidFill>
                </a:rPr>
              </a:br>
              <a:r>
                <a:rPr lang="en-US" altLang="zh-CN" sz="1400" b="1">
                  <a:solidFill>
                    <a:srgbClr val="FF0000"/>
                  </a:solidFill>
                </a:rPr>
                <a:t>a 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Russian Chemist</a:t>
              </a:r>
            </a:p>
          </p:txBody>
        </p:sp>
        <p:pic>
          <p:nvPicPr>
            <p:cNvPr id="7" name="Picture 8" descr="Portrait of Mendeleev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5478" y="1386543"/>
              <a:ext cx="1851025" cy="19002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457200" y="1592520"/>
            <a:ext cx="632460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lvl="0" indent="-254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Arial" charset="0"/>
              <a:buChar char="•"/>
            </a:pPr>
            <a:r>
              <a:rPr kumimoji="0" lang="en-US" altLang="zh-CN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1869</a:t>
            </a:r>
            <a:r>
              <a:rPr kumimoji="0" lang="zh-CN" altLang="en-US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年：已经发现了</a:t>
            </a:r>
            <a:r>
              <a:rPr kumimoji="0" lang="en-US" altLang="zh-CN" sz="2400" b="0" dirty="0">
                <a:solidFill>
                  <a:srgbClr val="FF0000"/>
                </a:solidFill>
                <a:latin typeface="Calibri"/>
                <a:ea typeface="宋体" charset="-122"/>
              </a:rPr>
              <a:t>62</a:t>
            </a:r>
            <a:r>
              <a:rPr kumimoji="0" lang="zh-CN" altLang="en-US" sz="2400" b="0" dirty="0">
                <a:solidFill>
                  <a:srgbClr val="FF0000"/>
                </a:solidFill>
                <a:latin typeface="Calibri"/>
                <a:ea typeface="宋体" charset="-122"/>
              </a:rPr>
              <a:t>种元素</a:t>
            </a:r>
            <a:r>
              <a:rPr kumimoji="0" lang="en-US" altLang="zh-CN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  </a:t>
            </a:r>
            <a:r>
              <a:rPr kumimoji="0" lang="zh-CN" altLang="en-US" sz="2400" b="0" dirty="0">
                <a:solidFill>
                  <a:srgbClr val="FF0000"/>
                </a:solidFill>
                <a:latin typeface="Calibri"/>
                <a:ea typeface="宋体" charset="-122"/>
              </a:rPr>
              <a:t>规律</a:t>
            </a:r>
            <a:r>
              <a:rPr kumimoji="0" lang="en-US" altLang="zh-CN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?</a:t>
            </a:r>
          </a:p>
          <a:p>
            <a:pPr marL="269875" lvl="0" indent="-254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Arial" charset="0"/>
              <a:buChar char="•"/>
            </a:pPr>
            <a:r>
              <a:rPr kumimoji="0" lang="zh-CN" altLang="en-US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这一年俄国科学家</a:t>
            </a:r>
            <a:r>
              <a:rPr kumimoji="0" lang="zh-CN" altLang="en-US" sz="2400" b="0" dirty="0">
                <a:solidFill>
                  <a:srgbClr val="FF0000"/>
                </a:solidFill>
                <a:latin typeface="Calibri"/>
                <a:ea typeface="宋体" charset="-122"/>
              </a:rPr>
              <a:t>门捷列夫</a:t>
            </a:r>
            <a:r>
              <a:rPr kumimoji="0" lang="zh-CN" altLang="en-US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  </a:t>
            </a:r>
            <a:r>
              <a:rPr kumimoji="0" lang="zh-CN" altLang="en-US" sz="2400" b="0" dirty="0">
                <a:solidFill>
                  <a:srgbClr val="FF0000"/>
                </a:solidFill>
                <a:latin typeface="Calibri"/>
                <a:ea typeface="宋体" charset="-122"/>
              </a:rPr>
              <a:t>元素周期</a:t>
            </a:r>
            <a:r>
              <a:rPr kumimoji="0" lang="zh-CN" altLang="en-US" sz="24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说。</a:t>
            </a:r>
            <a:endParaRPr kumimoji="0" lang="en-US" altLang="zh-CN" sz="2400" b="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宋体" charset="-122"/>
            </a:endParaRPr>
          </a:p>
          <a:p>
            <a:pPr marL="492125" lvl="1" indent="-254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Font typeface="Courier New" charset="0"/>
              <a:buChar char="o"/>
            </a:pP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把元素按原子量进行排列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,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元素的物理和化学性质都表现出明显的</a:t>
            </a:r>
            <a:r>
              <a:rPr kumimoji="0" lang="zh-CN" altLang="en-US" sz="2000" b="0" dirty="0">
                <a:solidFill>
                  <a:srgbClr val="FF0000"/>
                </a:solidFill>
                <a:latin typeface="Calibri"/>
                <a:ea typeface="宋体" charset="-122"/>
              </a:rPr>
              <a:t>周期性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。</a:t>
            </a:r>
            <a:endParaRPr kumimoji="0" lang="en-US" altLang="zh-CN" sz="2000" b="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宋体" charset="-122"/>
            </a:endParaRPr>
          </a:p>
          <a:p>
            <a:pPr marL="492125" lvl="1" indent="-2540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Font typeface="Courier New" charset="0"/>
              <a:buChar char="o"/>
            </a:pP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在作排列时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, 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还发现有三处缺位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,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他预言了这几种元素的存在以及它们的性质。后来这些元素在实验中先后被发现，它们分别是钪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(</a:t>
            </a:r>
            <a:r>
              <a:rPr kumimoji="0" lang="en-US" altLang="zh-CN" sz="2000" b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Sc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)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，镓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(Ga)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和锗</a:t>
            </a:r>
            <a:r>
              <a:rPr kumimoji="0" lang="en-US" altLang="zh-CN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(Ge)</a:t>
            </a:r>
            <a:r>
              <a:rPr kumimoji="0" lang="zh-CN" altLang="en-US" sz="2000" b="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/>
                <a:ea typeface="宋体" charset="-122"/>
              </a:rPr>
              <a:t>。</a:t>
            </a:r>
            <a:endParaRPr kumimoji="0" lang="en-US" altLang="zh-CN" sz="2000" b="0" dirty="0">
              <a:solidFill>
                <a:srgbClr val="000000">
                  <a:lumMod val="75000"/>
                  <a:lumOff val="25000"/>
                </a:srgbClr>
              </a:solidFill>
              <a:latin typeface="Calibri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59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/>
          <a:stretch>
            <a:fillRect/>
          </a:stretch>
        </p:blipFill>
        <p:spPr bwMode="auto">
          <a:xfrm>
            <a:off x="762000" y="1193606"/>
            <a:ext cx="7203078" cy="49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</a:t>
            </a:r>
            <a:r>
              <a:rPr lang="zh-CN" altLang="en-US" dirty="0"/>
              <a:t>原子能级的形成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667000" y="3886200"/>
            <a:ext cx="6096000" cy="1955606"/>
          </a:xfrm>
        </p:spPr>
        <p:txBody>
          <a:bodyPr>
            <a:no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Δs</a:t>
            </a:r>
            <a:r>
              <a:rPr lang="en-US" altLang="zh-CN" sz="32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=0</a:t>
            </a:r>
            <a:r>
              <a:rPr lang="zh-CN" altLang="en-US" sz="32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决定了氦的两套能级之间不可能发生跃迁。</a:t>
            </a:r>
            <a:endParaRPr lang="en-US" altLang="zh-CN" sz="3200" b="1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r>
              <a:rPr kumimoji="1"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这就是氦的能级和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光谱分为两套</a:t>
            </a:r>
            <a:r>
              <a:rPr kumimoji="1" lang="zh-CN" altLang="en-US" sz="3200" b="1" dirty="0">
                <a:solidFill>
                  <a:srgbClr val="00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的原因。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37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现代元素周期表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EA55A4-F6B3-9E49-A8D5-EFDC1A79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2" y="990600"/>
            <a:ext cx="8316798" cy="576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9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元素周期表：发现国与时间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96" y="1295400"/>
            <a:ext cx="7543800" cy="40943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24200" y="564776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u="sng" dirty="0">
                <a:solidFill>
                  <a:schemeClr val="tx1"/>
                </a:solidFill>
              </a:rPr>
              <a:t>https</a:t>
            </a:r>
            <a:r>
              <a:rPr lang="en-US" altLang="zh-CN" sz="1200" i="1" u="sng" dirty="0">
                <a:solidFill>
                  <a:schemeClr val="tx1"/>
                </a:solidFill>
              </a:rPr>
              <a:t>://</a:t>
            </a:r>
            <a:r>
              <a:rPr lang="en-US" sz="1200" i="1" u="sng" dirty="0" err="1">
                <a:solidFill>
                  <a:schemeClr val="tx1"/>
                </a:solidFill>
              </a:rPr>
              <a:t>commons.wikimedia.org</a:t>
            </a:r>
            <a:endParaRPr lang="en-US" sz="1200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76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元素性质的周期性变化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62760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 eaLnBrk="1" hangingPunct="1"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元素按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原子序数</a:t>
            </a:r>
            <a:r>
              <a:rPr kumimoji="0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（或核电荷数）的次序排列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762000" y="2635250"/>
            <a:ext cx="5981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 eaLnBrk="1" hangingPunct="1">
              <a:buClr>
                <a:srgbClr val="FF3300"/>
              </a:buClr>
              <a:buFont typeface="Wingdings" pitchFamily="2" charset="2"/>
              <a:buChar char="v"/>
            </a:pPr>
            <a:r>
              <a:rPr kumimoji="0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元素的</a:t>
            </a:r>
            <a:r>
              <a:rPr kumimoji="0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物理、化学性质</a:t>
            </a:r>
            <a:r>
              <a:rPr kumimoji="0" lang="zh-CN" alt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呈现周期性的重复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082675" y="3490912"/>
            <a:ext cx="61179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 eaLnBrk="1" hangingPunct="1"/>
            <a:r>
              <a:rPr kumimoji="0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比如：电离能、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导电性</a:t>
            </a:r>
            <a:r>
              <a:rPr kumimoji="0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、原子半径、密度 等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311275" y="4191000"/>
            <a:ext cx="693420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 eaLnBrk="1" hangingPunct="1"/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横排：周期（七个）；</a:t>
            </a:r>
          </a:p>
          <a:p>
            <a:pPr defTabSz="457200" eaLnBrk="1" hangingPunct="1"/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竖排：族（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7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个主族、零族、过渡元素  </a:t>
            </a:r>
            <a:b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</a:b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          [7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个副族、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VIII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族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]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）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1311274" y="5526693"/>
            <a:ext cx="480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 eaLnBrk="1" hangingPunct="1"/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过渡元素：过渡元素、镧系、锕系</a:t>
            </a:r>
          </a:p>
        </p:txBody>
      </p:sp>
    </p:spTree>
    <p:extLst>
      <p:ext uri="{BB962C8B-B14F-4D97-AF65-F5344CB8AC3E}">
        <p14:creationId xmlns:p14="http://schemas.microsoft.com/office/powerpoint/2010/main" val="19159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元素性质的周期性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276600" y="1048687"/>
          <a:ext cx="5346382" cy="429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131869" imgH="2899258" progId="Origin50.Graph">
                  <p:embed/>
                </p:oleObj>
              </mc:Choice>
              <mc:Fallback>
                <p:oleObj name="Graph" r:id="rId2" imgW="4131869" imgH="2899258" progId="Origin50.Graph">
                  <p:embed/>
                  <p:pic>
                    <p:nvPicPr>
                      <p:cNvPr id="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21" t="5133" r="7970"/>
                      <a:stretch>
                        <a:fillRect/>
                      </a:stretch>
                    </p:blipFill>
                    <p:spPr bwMode="auto">
                      <a:xfrm>
                        <a:off x="3276600" y="1048687"/>
                        <a:ext cx="5346382" cy="4293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08000" y="2623653"/>
            <a:ext cx="251460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原子的电离能随其原子序数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的变化  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元素的第一电离能越大化学性质越稳定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8000" y="1423324"/>
            <a:ext cx="276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 eaLnBrk="0" hangingPunct="0">
              <a:spcBef>
                <a:spcPct val="5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电离能、摩尔体积、线胀系数等也都呈现周期性变化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5787" y="5334000"/>
            <a:ext cx="7643813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just"/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将元素按核电荷数的大小排列起来，其物理、化学性质将出现明显的周期性。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82987" y="5718838"/>
            <a:ext cx="4083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同族元素的性质基本相同。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99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原子中的电子壳层结构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44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85800" y="1371600"/>
            <a:ext cx="7723563" cy="3124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玻尔</a:t>
            </a:r>
            <a:r>
              <a:rPr lang="zh-CN" altLang="en-US" sz="2800" dirty="0"/>
              <a:t>：原子内的电子按一定的</a:t>
            </a:r>
            <a:r>
              <a:rPr lang="zh-CN" altLang="en-US" sz="2800" dirty="0">
                <a:solidFill>
                  <a:srgbClr val="0000FF"/>
                </a:solidFill>
              </a:rPr>
              <a:t>壳层排列</a:t>
            </a:r>
            <a:r>
              <a:rPr lang="zh-CN" altLang="en-US" sz="2800" dirty="0"/>
              <a:t>，每一壳层内的电子都有</a:t>
            </a:r>
            <a:r>
              <a:rPr lang="zh-CN" altLang="en-US" sz="2800" dirty="0">
                <a:solidFill>
                  <a:srgbClr val="0000FF"/>
                </a:solidFill>
              </a:rPr>
              <a:t>相同的主量子数</a:t>
            </a:r>
            <a:r>
              <a:rPr lang="zh-CN" altLang="en-US" sz="2800" dirty="0"/>
              <a:t>，每一个</a:t>
            </a:r>
            <a:r>
              <a:rPr lang="zh-CN" altLang="en-US" sz="2800" dirty="0">
                <a:solidFill>
                  <a:srgbClr val="0000FF"/>
                </a:solidFill>
              </a:rPr>
              <a:t>新的周期</a:t>
            </a:r>
            <a:r>
              <a:rPr lang="zh-CN" altLang="en-US" sz="2800" dirty="0"/>
              <a:t>是从电子填充</a:t>
            </a:r>
            <a:r>
              <a:rPr lang="zh-CN" altLang="en-US" sz="2800" dirty="0">
                <a:solidFill>
                  <a:srgbClr val="0000FF"/>
                </a:solidFill>
              </a:rPr>
              <a:t>新的主壳层</a:t>
            </a:r>
            <a:r>
              <a:rPr lang="zh-CN" altLang="en-US" sz="2800" dirty="0"/>
              <a:t>开始，元素的</a:t>
            </a:r>
            <a:r>
              <a:rPr lang="zh-CN" altLang="en-US" sz="2800" dirty="0">
                <a:solidFill>
                  <a:srgbClr val="0000FF"/>
                </a:solidFill>
              </a:rPr>
              <a:t>物理、化学性质</a:t>
            </a:r>
            <a:r>
              <a:rPr lang="zh-CN" altLang="en-US" sz="2800" dirty="0"/>
              <a:t>取决于原子最外层的电子即</a:t>
            </a:r>
            <a:r>
              <a:rPr lang="zh-CN" altLang="en-US" sz="2800" dirty="0">
                <a:solidFill>
                  <a:srgbClr val="0000FF"/>
                </a:solidFill>
              </a:rPr>
              <a:t>价电子的数目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kumimoji="1" lang="zh-CN" altLang="en-US" sz="2800" dirty="0"/>
              <a:t>不论在强磁场中还是弱磁场中，主量子数相同的量子构成一个壳层，同一壳层内，</a:t>
            </a:r>
            <a:r>
              <a:rPr kumimoji="1" lang="zh-CN" altLang="en-US" sz="2800" dirty="0">
                <a:solidFill>
                  <a:srgbClr val="0000FF"/>
                </a:solidFill>
              </a:rPr>
              <a:t>相同</a:t>
            </a:r>
            <a:r>
              <a:rPr kumimoji="1" lang="en-US" altLang="zh-CN" sz="2800" dirty="0">
                <a:solidFill>
                  <a:srgbClr val="0000FF"/>
                </a:solidFill>
              </a:rPr>
              <a:t>L</a:t>
            </a:r>
            <a:r>
              <a:rPr kumimoji="1" lang="zh-CN" altLang="en-US" sz="2800" dirty="0">
                <a:solidFill>
                  <a:srgbClr val="0000FF"/>
                </a:solidFill>
              </a:rPr>
              <a:t>的电子构成一个支壳层</a:t>
            </a:r>
            <a:r>
              <a:rPr kumimoji="1" lang="zh-CN" altLang="en-US" sz="2800" dirty="0"/>
              <a:t>（一个壳层内有几个支壳层），壳层和支壳层表示为：</a:t>
            </a:r>
          </a:p>
          <a:p>
            <a:endParaRPr lang="zh-CN" altLang="en-US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94" y="4267200"/>
            <a:ext cx="7160869" cy="196061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电子填充壳层结构的原则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82106" y="1219200"/>
                <a:ext cx="7928493" cy="41910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泡利不相容原理</a:t>
                </a:r>
                <a:r>
                  <a:rPr lang="zh-CN" altLang="en-US" sz="2800" dirty="0"/>
                  <a:t>：原子核外电子数等于该原子的原子序数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不可能有两个或两个以上的电子具有完全相同的状态。</a:t>
                </a:r>
                <a:endParaRPr lang="en-US" altLang="zh-CN" sz="2800" dirty="0"/>
              </a:p>
              <a:p>
                <a:pPr>
                  <a:lnSpc>
                    <a:spcPct val="125000"/>
                  </a:lnSpc>
                </a:pPr>
                <a:r>
                  <a:rPr lang="zh-CN" altLang="en-US" sz="2800" dirty="0"/>
                  <a:t>对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当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:r>
                  <a:rPr lang="en-US" altLang="zh-CN" sz="2800" i="1" dirty="0"/>
                  <a:t>l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一定时，</a:t>
                </a:r>
                <a:r>
                  <a:rPr lang="en-US" altLang="zh-CN" sz="2800" dirty="0"/>
                  <a:t>m</a:t>
                </a:r>
                <a:r>
                  <a:rPr lang="en-US" altLang="zh-CN" sz="2800" i="1" baseline="-25000" dirty="0"/>
                  <a:t>l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可取</a:t>
                </a:r>
                <a:r>
                  <a:rPr lang="en-US" altLang="zh-CN" sz="2800" dirty="0"/>
                  <a:t>(2</a:t>
                </a:r>
                <a:r>
                  <a:rPr lang="en-US" altLang="zh-CN" sz="2800" i="1" dirty="0"/>
                  <a:t>l</a:t>
                </a:r>
                <a:r>
                  <a:rPr lang="en-US" altLang="zh-CN" sz="2800" dirty="0"/>
                  <a:t>+1)</a:t>
                </a:r>
                <a:r>
                  <a:rPr lang="zh-CN" altLang="en-US" sz="2800" dirty="0"/>
                  <a:t>个值；对每一个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en-US" altLang="zh-CN" sz="2800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/>
                  <a:t>可取二个值。</a:t>
                </a:r>
                <a:endParaRPr lang="en-US" altLang="zh-CN" sz="2800" dirty="0"/>
              </a:p>
              <a:p>
                <a:r>
                  <a:rPr lang="zh-CN" altLang="en-US" sz="2800" dirty="0"/>
                  <a:t>各壳层和支壳层所能容纳的最大电子数</a:t>
                </a:r>
                <a:r>
                  <a:rPr lang="en-US" altLang="zh-CN" sz="2800" dirty="0"/>
                  <a:t>: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能量最小原理</a:t>
                </a:r>
                <a:r>
                  <a:rPr lang="zh-CN" altLang="en-US" sz="2800" dirty="0"/>
                  <a:t>：电子按能量由低到高的次序填充各壳层 </a:t>
                </a:r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原子实的贯穿和原子实极化</a:t>
                </a:r>
                <a:r>
                  <a:rPr lang="zh-CN" altLang="en-US" sz="2800" dirty="0"/>
                  <a:t>对能级的影响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82106" y="1219200"/>
                <a:ext cx="7928493" cy="4191000"/>
              </a:xfrm>
              <a:blipFill>
                <a:blip r:embed="rId2"/>
                <a:stretch>
                  <a:fillRect l="-1920" t="-3021" r="-3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898575" y="3197239"/>
            <a:ext cx="3772484" cy="402291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每个支壳层可以容纳的电子数：</a:t>
            </a:r>
          </a:p>
        </p:txBody>
      </p:sp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4887528" y="3197239"/>
          <a:ext cx="886031" cy="39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252" imgH="253890" progId="Equation.DSMT4">
                  <p:embed/>
                </p:oleObj>
              </mc:Choice>
              <mc:Fallback>
                <p:oleObj name="Equation" r:id="rId3" imgW="571252" imgH="253890" progId="Equation.DSMT4">
                  <p:embed/>
                  <p:pic>
                    <p:nvPicPr>
                      <p:cNvPr id="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528" y="3197239"/>
                        <a:ext cx="886031" cy="392586"/>
                      </a:xfrm>
                      <a:prstGeom prst="rect">
                        <a:avLst/>
                      </a:prstGeom>
                      <a:solidFill>
                        <a:srgbClr val="00FF00">
                          <a:alpha val="25098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4800601" y="3599530"/>
          <a:ext cx="2209800" cy="68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300" imgH="431800" progId="Equation.DSMT4">
                  <p:embed/>
                </p:oleObj>
              </mc:Choice>
              <mc:Fallback>
                <p:oleObj name="Equation" r:id="rId5" imgW="1384300" imgH="431800" progId="Equation.DSMT4">
                  <p:embed/>
                  <p:pic>
                    <p:nvPicPr>
                      <p:cNvPr id="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599530"/>
                        <a:ext cx="2209800" cy="685560"/>
                      </a:xfrm>
                      <a:prstGeom prst="rect">
                        <a:avLst/>
                      </a:prstGeom>
                      <a:solidFill>
                        <a:srgbClr val="00FF00">
                          <a:alpha val="29019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903596" y="3810000"/>
            <a:ext cx="3516004" cy="402291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每个壳层可以容纳的电子数：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25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壳层中电子的数目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46</a:t>
            </a:fld>
            <a:endParaRPr lang="en-US" altLang="zh-CN" dirty="0"/>
          </a:p>
        </p:txBody>
      </p:sp>
      <p:sp>
        <p:nvSpPr>
          <p:cNvPr id="12" name="Rectangle 523"/>
          <p:cNvSpPr>
            <a:spLocks noChangeArrowheads="1"/>
          </p:cNvSpPr>
          <p:nvPr/>
        </p:nvSpPr>
        <p:spPr bwMode="auto">
          <a:xfrm>
            <a:off x="629850" y="1219200"/>
            <a:ext cx="4798406" cy="463846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壳层和支壳层可以容纳的电子数目</a:t>
            </a:r>
          </a:p>
        </p:txBody>
      </p:sp>
      <p:graphicFrame>
        <p:nvGraphicFramePr>
          <p:cNvPr id="13" name="Group 1008"/>
          <p:cNvGraphicFramePr>
            <a:graphicFrameLocks noGrp="1"/>
          </p:cNvGraphicFramePr>
          <p:nvPr/>
        </p:nvGraphicFramePr>
        <p:xfrm>
          <a:off x="744149" y="1808251"/>
          <a:ext cx="6608135" cy="3491632"/>
        </p:xfrm>
        <a:graphic>
          <a:graphicData uri="http://schemas.openxmlformats.org/drawingml/2006/table">
            <a:tbl>
              <a:tblPr/>
              <a:tblGrid>
                <a:gridCol w="74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29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5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674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 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总计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5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90000" marR="90000" marT="46777" marB="467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Line 1007"/>
          <p:cNvSpPr>
            <a:spLocks noChangeShapeType="1"/>
          </p:cNvSpPr>
          <p:nvPr/>
        </p:nvSpPr>
        <p:spPr bwMode="auto">
          <a:xfrm flipH="1" flipV="1">
            <a:off x="744149" y="1802420"/>
            <a:ext cx="713268" cy="6989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1009"/>
          <p:cNvSpPr>
            <a:spLocks noChangeArrowheads="1"/>
          </p:cNvSpPr>
          <p:nvPr/>
        </p:nvSpPr>
        <p:spPr bwMode="auto">
          <a:xfrm>
            <a:off x="7466583" y="1235890"/>
            <a:ext cx="1437168" cy="1202510"/>
          </a:xfrm>
          <a:prstGeom prst="rect">
            <a:avLst/>
          </a:prstGeom>
          <a:solidFill>
            <a:schemeClr val="accent1">
              <a:alpha val="3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每一周期内的原子数目</a:t>
            </a:r>
          </a:p>
        </p:txBody>
      </p:sp>
      <p:sp>
        <p:nvSpPr>
          <p:cNvPr id="16" name="Text Box 1010"/>
          <p:cNvSpPr txBox="1">
            <a:spLocks noChangeArrowheads="1"/>
          </p:cNvSpPr>
          <p:nvPr/>
        </p:nvSpPr>
        <p:spPr bwMode="auto">
          <a:xfrm>
            <a:off x="7617223" y="2514600"/>
            <a:ext cx="558800" cy="2376806"/>
          </a:xfrm>
          <a:prstGeom prst="rect">
            <a:avLst/>
          </a:prstGeom>
          <a:solidFill>
            <a:srgbClr val="00FF00">
              <a:alpha val="3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  <a:p>
            <a:pPr algn="ctr" eaLnBrk="1" hangingPunct="1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</a:p>
          <a:p>
            <a:pPr algn="ctr" eaLnBrk="1" hangingPunct="1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</a:p>
          <a:p>
            <a:pPr algn="ctr" eaLnBrk="1" hangingPunct="1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18</a:t>
            </a:r>
          </a:p>
          <a:p>
            <a:pPr algn="ctr" eaLnBrk="1" hangingPunct="1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18</a:t>
            </a:r>
          </a:p>
          <a:p>
            <a:pPr algn="ctr" eaLnBrk="1" hangingPunct="1">
              <a:lnSpc>
                <a:spcPts val="25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19" name="Rectangle 5"/>
          <p:cNvSpPr/>
          <p:nvPr/>
        </p:nvSpPr>
        <p:spPr>
          <a:xfrm>
            <a:off x="381000" y="5299883"/>
            <a:ext cx="8001000" cy="1015663"/>
          </a:xfrm>
          <a:prstGeom prst="rect">
            <a:avLst/>
          </a:prstGeom>
          <a:noFill/>
          <a:ln w="9525" cap="flat" cmpd="sng" algn="ctr">
            <a:solidFill>
              <a:srgbClr val="C32D2E"/>
            </a:solidFill>
            <a:prstDash val="solid"/>
          </a:ln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rgbClr val="C32D2E">
                <a:shade val="80000"/>
              </a:srgbClr>
            </a:contourClr>
          </a:sp3d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每个壳层的最大电子容量是：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72……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；而各周期的元素依次是：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32……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。可见两者并不一致；这说明：某一壳层尚未填满，电子会开始填一个新的壳层。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电子组态的能量</a:t>
            </a:r>
            <a:r>
              <a:rPr lang="en-US" altLang="zh-CN" dirty="0"/>
              <a:t>--</a:t>
            </a:r>
            <a:r>
              <a:rPr lang="zh-CN" altLang="en-US" dirty="0"/>
              <a:t>壳层的次序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47</a:t>
            </a:fld>
            <a:endParaRPr lang="en-US" altLang="zh-C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7460" y="1354753"/>
            <a:ext cx="4334540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第一周期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个元素，第二周期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个元素，电子填充很有规律。逐一增加电子时，从内向外进行填充；第三周期一直到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18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号元素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为止，电子的填充都是从内向外进行，到氩时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支壳层被填满，但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支壳层还全空着，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下一个元素的第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个电子是填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还是填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4s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呢？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我们看到，这个价电子放弃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轨道。而进入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4s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轨道，从而开始了下一周期。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这是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由能量最小原理决定的</a:t>
            </a:r>
          </a:p>
        </p:txBody>
      </p:sp>
      <p:grpSp>
        <p:nvGrpSpPr>
          <p:cNvPr id="40" name="Group 3"/>
          <p:cNvGrpSpPr>
            <a:grpSpLocks/>
          </p:cNvGrpSpPr>
          <p:nvPr/>
        </p:nvGrpSpPr>
        <p:grpSpPr bwMode="auto">
          <a:xfrm>
            <a:off x="3810452" y="1357312"/>
            <a:ext cx="5081588" cy="4967288"/>
            <a:chOff x="327" y="856"/>
            <a:chExt cx="3201" cy="3129"/>
          </a:xfrm>
        </p:grpSpPr>
        <p:sp>
          <p:nvSpPr>
            <p:cNvPr id="41" name="Text Box 4"/>
            <p:cNvSpPr txBox="1">
              <a:spLocks noChangeArrowheads="1"/>
            </p:cNvSpPr>
            <p:nvPr/>
          </p:nvSpPr>
          <p:spPr bwMode="auto">
            <a:xfrm>
              <a:off x="327" y="206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160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296"/>
              <a:ext cx="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235" y="889"/>
              <a:ext cx="2176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7s    7p    7d    7f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6s    6p    6d    6f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5s    5p    5d    5f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4s    4p    4d    4f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3s     3p   3d 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2s    2p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3600" dirty="0">
                  <a:solidFill>
                    <a:srgbClr val="0099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1s</a:t>
              </a: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H="1" flipV="1">
              <a:off x="1537" y="3745"/>
              <a:ext cx="383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984" y="3240"/>
              <a:ext cx="1360" cy="680"/>
            </a:xfrm>
            <a:custGeom>
              <a:avLst/>
              <a:gdLst>
                <a:gd name="T0" fmla="*/ 264 w 1360"/>
                <a:gd name="T1" fmla="*/ 312 h 680"/>
                <a:gd name="T2" fmla="*/ 72 w 1360"/>
                <a:gd name="T3" fmla="*/ 168 h 680"/>
                <a:gd name="T4" fmla="*/ 168 w 1360"/>
                <a:gd name="T5" fmla="*/ 72 h 680"/>
                <a:gd name="T6" fmla="*/ 1080 w 1360"/>
                <a:gd name="T7" fmla="*/ 600 h 680"/>
                <a:gd name="T8" fmla="*/ 1272 w 1360"/>
                <a:gd name="T9" fmla="*/ 552 h 680"/>
                <a:gd name="T10" fmla="*/ 552 w 1360"/>
                <a:gd name="T11" fmla="*/ 72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60" h="680">
                  <a:moveTo>
                    <a:pt x="264" y="312"/>
                  </a:moveTo>
                  <a:cubicBezTo>
                    <a:pt x="176" y="260"/>
                    <a:pt x="88" y="208"/>
                    <a:pt x="72" y="168"/>
                  </a:cubicBezTo>
                  <a:cubicBezTo>
                    <a:pt x="56" y="128"/>
                    <a:pt x="0" y="0"/>
                    <a:pt x="168" y="72"/>
                  </a:cubicBezTo>
                  <a:cubicBezTo>
                    <a:pt x="336" y="144"/>
                    <a:pt x="896" y="520"/>
                    <a:pt x="1080" y="600"/>
                  </a:cubicBezTo>
                  <a:cubicBezTo>
                    <a:pt x="1264" y="680"/>
                    <a:pt x="1360" y="640"/>
                    <a:pt x="1272" y="552"/>
                  </a:cubicBezTo>
                  <a:cubicBezTo>
                    <a:pt x="1184" y="464"/>
                    <a:pt x="664" y="152"/>
                    <a:pt x="552" y="72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080" y="2960"/>
              <a:ext cx="1528" cy="752"/>
            </a:xfrm>
            <a:custGeom>
              <a:avLst/>
              <a:gdLst>
                <a:gd name="T0" fmla="*/ 168 w 1528"/>
                <a:gd name="T1" fmla="*/ 208 h 752"/>
                <a:gd name="T2" fmla="*/ 24 w 1528"/>
                <a:gd name="T3" fmla="*/ 112 h 752"/>
                <a:gd name="T4" fmla="*/ 24 w 1528"/>
                <a:gd name="T5" fmla="*/ 16 h 752"/>
                <a:gd name="T6" fmla="*/ 120 w 1528"/>
                <a:gd name="T7" fmla="*/ 16 h 752"/>
                <a:gd name="T8" fmla="*/ 264 w 1528"/>
                <a:gd name="T9" fmla="*/ 64 h 752"/>
                <a:gd name="T10" fmla="*/ 456 w 1528"/>
                <a:gd name="T11" fmla="*/ 160 h 752"/>
                <a:gd name="T12" fmla="*/ 1368 w 1528"/>
                <a:gd name="T13" fmla="*/ 688 h 752"/>
                <a:gd name="T14" fmla="*/ 1416 w 1528"/>
                <a:gd name="T15" fmla="*/ 544 h 752"/>
                <a:gd name="T16" fmla="*/ 1080 w 1528"/>
                <a:gd name="T17" fmla="*/ 304 h 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8" h="752">
                  <a:moveTo>
                    <a:pt x="168" y="208"/>
                  </a:moveTo>
                  <a:cubicBezTo>
                    <a:pt x="108" y="176"/>
                    <a:pt x="48" y="144"/>
                    <a:pt x="24" y="112"/>
                  </a:cubicBezTo>
                  <a:cubicBezTo>
                    <a:pt x="0" y="80"/>
                    <a:pt x="8" y="32"/>
                    <a:pt x="24" y="16"/>
                  </a:cubicBezTo>
                  <a:cubicBezTo>
                    <a:pt x="40" y="0"/>
                    <a:pt x="80" y="8"/>
                    <a:pt x="120" y="16"/>
                  </a:cubicBezTo>
                  <a:cubicBezTo>
                    <a:pt x="160" y="24"/>
                    <a:pt x="208" y="40"/>
                    <a:pt x="264" y="64"/>
                  </a:cubicBezTo>
                  <a:cubicBezTo>
                    <a:pt x="320" y="88"/>
                    <a:pt x="272" y="56"/>
                    <a:pt x="456" y="160"/>
                  </a:cubicBezTo>
                  <a:cubicBezTo>
                    <a:pt x="640" y="264"/>
                    <a:pt x="1208" y="624"/>
                    <a:pt x="1368" y="688"/>
                  </a:cubicBezTo>
                  <a:cubicBezTo>
                    <a:pt x="1528" y="752"/>
                    <a:pt x="1464" y="608"/>
                    <a:pt x="1416" y="544"/>
                  </a:cubicBezTo>
                  <a:cubicBezTo>
                    <a:pt x="1368" y="480"/>
                    <a:pt x="1168" y="360"/>
                    <a:pt x="1080" y="304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 flipV="1">
              <a:off x="1536" y="2880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1104" y="2544"/>
              <a:ext cx="1528" cy="752"/>
            </a:xfrm>
            <a:custGeom>
              <a:avLst/>
              <a:gdLst>
                <a:gd name="T0" fmla="*/ 168 w 1528"/>
                <a:gd name="T1" fmla="*/ 208 h 752"/>
                <a:gd name="T2" fmla="*/ 24 w 1528"/>
                <a:gd name="T3" fmla="*/ 112 h 752"/>
                <a:gd name="T4" fmla="*/ 24 w 1528"/>
                <a:gd name="T5" fmla="*/ 16 h 752"/>
                <a:gd name="T6" fmla="*/ 120 w 1528"/>
                <a:gd name="T7" fmla="*/ 16 h 752"/>
                <a:gd name="T8" fmla="*/ 264 w 1528"/>
                <a:gd name="T9" fmla="*/ 64 h 752"/>
                <a:gd name="T10" fmla="*/ 456 w 1528"/>
                <a:gd name="T11" fmla="*/ 160 h 752"/>
                <a:gd name="T12" fmla="*/ 1368 w 1528"/>
                <a:gd name="T13" fmla="*/ 688 h 752"/>
                <a:gd name="T14" fmla="*/ 1416 w 1528"/>
                <a:gd name="T15" fmla="*/ 544 h 752"/>
                <a:gd name="T16" fmla="*/ 1080 w 1528"/>
                <a:gd name="T17" fmla="*/ 304 h 7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8" h="752">
                  <a:moveTo>
                    <a:pt x="168" y="208"/>
                  </a:moveTo>
                  <a:cubicBezTo>
                    <a:pt x="108" y="176"/>
                    <a:pt x="48" y="144"/>
                    <a:pt x="24" y="112"/>
                  </a:cubicBezTo>
                  <a:cubicBezTo>
                    <a:pt x="0" y="80"/>
                    <a:pt x="8" y="32"/>
                    <a:pt x="24" y="16"/>
                  </a:cubicBezTo>
                  <a:cubicBezTo>
                    <a:pt x="40" y="0"/>
                    <a:pt x="80" y="8"/>
                    <a:pt x="120" y="16"/>
                  </a:cubicBezTo>
                  <a:cubicBezTo>
                    <a:pt x="160" y="24"/>
                    <a:pt x="208" y="40"/>
                    <a:pt x="264" y="64"/>
                  </a:cubicBezTo>
                  <a:cubicBezTo>
                    <a:pt x="320" y="88"/>
                    <a:pt x="272" y="56"/>
                    <a:pt x="456" y="160"/>
                  </a:cubicBezTo>
                  <a:cubicBezTo>
                    <a:pt x="640" y="264"/>
                    <a:pt x="1208" y="624"/>
                    <a:pt x="1368" y="688"/>
                  </a:cubicBezTo>
                  <a:cubicBezTo>
                    <a:pt x="1528" y="752"/>
                    <a:pt x="1464" y="608"/>
                    <a:pt x="1416" y="544"/>
                  </a:cubicBezTo>
                  <a:cubicBezTo>
                    <a:pt x="1368" y="480"/>
                    <a:pt x="1168" y="360"/>
                    <a:pt x="1080" y="304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 flipV="1">
              <a:off x="1584" y="2496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1136" y="2160"/>
              <a:ext cx="256" cy="192"/>
            </a:xfrm>
            <a:custGeom>
              <a:avLst/>
              <a:gdLst>
                <a:gd name="T0" fmla="*/ 112 w 256"/>
                <a:gd name="T1" fmla="*/ 192 h 192"/>
                <a:gd name="T2" fmla="*/ 16 w 256"/>
                <a:gd name="T3" fmla="*/ 144 h 192"/>
                <a:gd name="T4" fmla="*/ 16 w 256"/>
                <a:gd name="T5" fmla="*/ 48 h 192"/>
                <a:gd name="T6" fmla="*/ 112 w 256"/>
                <a:gd name="T7" fmla="*/ 0 h 192"/>
                <a:gd name="T8" fmla="*/ 256 w 2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6" h="192">
                  <a:moveTo>
                    <a:pt x="112" y="192"/>
                  </a:moveTo>
                  <a:cubicBezTo>
                    <a:pt x="72" y="180"/>
                    <a:pt x="32" y="168"/>
                    <a:pt x="16" y="144"/>
                  </a:cubicBezTo>
                  <a:cubicBezTo>
                    <a:pt x="0" y="120"/>
                    <a:pt x="0" y="72"/>
                    <a:pt x="16" y="48"/>
                  </a:cubicBezTo>
                  <a:cubicBezTo>
                    <a:pt x="32" y="24"/>
                    <a:pt x="72" y="0"/>
                    <a:pt x="112" y="0"/>
                  </a:cubicBezTo>
                  <a:cubicBezTo>
                    <a:pt x="152" y="0"/>
                    <a:pt x="224" y="16"/>
                    <a:pt x="256" y="48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1392" y="2208"/>
              <a:ext cx="1392" cy="91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2736" y="2880"/>
              <a:ext cx="168" cy="248"/>
            </a:xfrm>
            <a:custGeom>
              <a:avLst/>
              <a:gdLst>
                <a:gd name="T0" fmla="*/ 48 w 168"/>
                <a:gd name="T1" fmla="*/ 240 h 248"/>
                <a:gd name="T2" fmla="*/ 96 w 168"/>
                <a:gd name="T3" fmla="*/ 240 h 248"/>
                <a:gd name="T4" fmla="*/ 144 w 168"/>
                <a:gd name="T5" fmla="*/ 192 h 248"/>
                <a:gd name="T6" fmla="*/ 144 w 168"/>
                <a:gd name="T7" fmla="*/ 96 h 248"/>
                <a:gd name="T8" fmla="*/ 0 w 168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248">
                  <a:moveTo>
                    <a:pt x="48" y="240"/>
                  </a:moveTo>
                  <a:cubicBezTo>
                    <a:pt x="64" y="244"/>
                    <a:pt x="80" y="248"/>
                    <a:pt x="96" y="240"/>
                  </a:cubicBezTo>
                  <a:cubicBezTo>
                    <a:pt x="112" y="232"/>
                    <a:pt x="136" y="216"/>
                    <a:pt x="144" y="192"/>
                  </a:cubicBezTo>
                  <a:cubicBezTo>
                    <a:pt x="152" y="168"/>
                    <a:pt x="168" y="128"/>
                    <a:pt x="144" y="96"/>
                  </a:cubicBezTo>
                  <a:cubicBezTo>
                    <a:pt x="120" y="64"/>
                    <a:pt x="24" y="2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H="1" flipV="1">
              <a:off x="2160" y="2496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H="1" flipV="1">
              <a:off x="1584" y="2112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1152" y="1768"/>
              <a:ext cx="256" cy="192"/>
            </a:xfrm>
            <a:custGeom>
              <a:avLst/>
              <a:gdLst>
                <a:gd name="T0" fmla="*/ 112 w 256"/>
                <a:gd name="T1" fmla="*/ 192 h 192"/>
                <a:gd name="T2" fmla="*/ 16 w 256"/>
                <a:gd name="T3" fmla="*/ 144 h 192"/>
                <a:gd name="T4" fmla="*/ 16 w 256"/>
                <a:gd name="T5" fmla="*/ 48 h 192"/>
                <a:gd name="T6" fmla="*/ 112 w 256"/>
                <a:gd name="T7" fmla="*/ 0 h 192"/>
                <a:gd name="T8" fmla="*/ 256 w 2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6" h="192">
                  <a:moveTo>
                    <a:pt x="112" y="192"/>
                  </a:moveTo>
                  <a:cubicBezTo>
                    <a:pt x="72" y="180"/>
                    <a:pt x="32" y="168"/>
                    <a:pt x="16" y="144"/>
                  </a:cubicBezTo>
                  <a:cubicBezTo>
                    <a:pt x="0" y="120"/>
                    <a:pt x="0" y="72"/>
                    <a:pt x="16" y="48"/>
                  </a:cubicBezTo>
                  <a:cubicBezTo>
                    <a:pt x="32" y="24"/>
                    <a:pt x="72" y="0"/>
                    <a:pt x="112" y="0"/>
                  </a:cubicBezTo>
                  <a:cubicBezTo>
                    <a:pt x="152" y="0"/>
                    <a:pt x="224" y="16"/>
                    <a:pt x="256" y="48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1408" y="1816"/>
              <a:ext cx="1472" cy="96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2832" y="2544"/>
              <a:ext cx="168" cy="248"/>
            </a:xfrm>
            <a:custGeom>
              <a:avLst/>
              <a:gdLst>
                <a:gd name="T0" fmla="*/ 48 w 168"/>
                <a:gd name="T1" fmla="*/ 240 h 248"/>
                <a:gd name="T2" fmla="*/ 96 w 168"/>
                <a:gd name="T3" fmla="*/ 240 h 248"/>
                <a:gd name="T4" fmla="*/ 144 w 168"/>
                <a:gd name="T5" fmla="*/ 192 h 248"/>
                <a:gd name="T6" fmla="*/ 144 w 168"/>
                <a:gd name="T7" fmla="*/ 96 h 248"/>
                <a:gd name="T8" fmla="*/ 0 w 168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248">
                  <a:moveTo>
                    <a:pt x="48" y="240"/>
                  </a:moveTo>
                  <a:cubicBezTo>
                    <a:pt x="64" y="244"/>
                    <a:pt x="80" y="248"/>
                    <a:pt x="96" y="240"/>
                  </a:cubicBezTo>
                  <a:cubicBezTo>
                    <a:pt x="112" y="232"/>
                    <a:pt x="136" y="216"/>
                    <a:pt x="144" y="192"/>
                  </a:cubicBezTo>
                  <a:cubicBezTo>
                    <a:pt x="152" y="168"/>
                    <a:pt x="168" y="128"/>
                    <a:pt x="144" y="96"/>
                  </a:cubicBezTo>
                  <a:cubicBezTo>
                    <a:pt x="120" y="64"/>
                    <a:pt x="24" y="2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H="1" flipV="1">
              <a:off x="2176" y="2104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 flipV="1">
              <a:off x="1536" y="1680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H="1" flipV="1">
              <a:off x="2736" y="2496"/>
              <a:ext cx="96" cy="48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25"/>
            <p:cNvSpPr>
              <a:spLocks/>
            </p:cNvSpPr>
            <p:nvPr/>
          </p:nvSpPr>
          <p:spPr bwMode="auto">
            <a:xfrm>
              <a:off x="1136" y="1344"/>
              <a:ext cx="256" cy="192"/>
            </a:xfrm>
            <a:custGeom>
              <a:avLst/>
              <a:gdLst>
                <a:gd name="T0" fmla="*/ 112 w 256"/>
                <a:gd name="T1" fmla="*/ 192 h 192"/>
                <a:gd name="T2" fmla="*/ 16 w 256"/>
                <a:gd name="T3" fmla="*/ 144 h 192"/>
                <a:gd name="T4" fmla="*/ 16 w 256"/>
                <a:gd name="T5" fmla="*/ 48 h 192"/>
                <a:gd name="T6" fmla="*/ 112 w 256"/>
                <a:gd name="T7" fmla="*/ 0 h 192"/>
                <a:gd name="T8" fmla="*/ 256 w 2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6" h="192">
                  <a:moveTo>
                    <a:pt x="112" y="192"/>
                  </a:moveTo>
                  <a:cubicBezTo>
                    <a:pt x="72" y="180"/>
                    <a:pt x="32" y="168"/>
                    <a:pt x="16" y="144"/>
                  </a:cubicBezTo>
                  <a:cubicBezTo>
                    <a:pt x="0" y="120"/>
                    <a:pt x="0" y="72"/>
                    <a:pt x="16" y="48"/>
                  </a:cubicBezTo>
                  <a:cubicBezTo>
                    <a:pt x="32" y="24"/>
                    <a:pt x="72" y="0"/>
                    <a:pt x="112" y="0"/>
                  </a:cubicBezTo>
                  <a:cubicBezTo>
                    <a:pt x="152" y="0"/>
                    <a:pt x="224" y="16"/>
                    <a:pt x="256" y="48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392" y="1384"/>
              <a:ext cx="2016" cy="130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3360" y="2448"/>
              <a:ext cx="168" cy="248"/>
            </a:xfrm>
            <a:custGeom>
              <a:avLst/>
              <a:gdLst>
                <a:gd name="T0" fmla="*/ 48 w 168"/>
                <a:gd name="T1" fmla="*/ 240 h 248"/>
                <a:gd name="T2" fmla="*/ 96 w 168"/>
                <a:gd name="T3" fmla="*/ 240 h 248"/>
                <a:gd name="T4" fmla="*/ 144 w 168"/>
                <a:gd name="T5" fmla="*/ 192 h 248"/>
                <a:gd name="T6" fmla="*/ 144 w 168"/>
                <a:gd name="T7" fmla="*/ 96 h 248"/>
                <a:gd name="T8" fmla="*/ 0 w 168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248">
                  <a:moveTo>
                    <a:pt x="48" y="240"/>
                  </a:moveTo>
                  <a:cubicBezTo>
                    <a:pt x="64" y="244"/>
                    <a:pt x="80" y="248"/>
                    <a:pt x="96" y="240"/>
                  </a:cubicBezTo>
                  <a:cubicBezTo>
                    <a:pt x="112" y="232"/>
                    <a:pt x="136" y="216"/>
                    <a:pt x="144" y="192"/>
                  </a:cubicBezTo>
                  <a:cubicBezTo>
                    <a:pt x="152" y="168"/>
                    <a:pt x="168" y="128"/>
                    <a:pt x="144" y="96"/>
                  </a:cubicBezTo>
                  <a:cubicBezTo>
                    <a:pt x="120" y="64"/>
                    <a:pt x="24" y="2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H="1" flipV="1">
              <a:off x="1584" y="1248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 flipV="1">
              <a:off x="2736" y="2064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 flipH="1" flipV="1">
              <a:off x="2160" y="1680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1104" y="952"/>
              <a:ext cx="256" cy="192"/>
            </a:xfrm>
            <a:custGeom>
              <a:avLst/>
              <a:gdLst>
                <a:gd name="T0" fmla="*/ 112 w 256"/>
                <a:gd name="T1" fmla="*/ 192 h 192"/>
                <a:gd name="T2" fmla="*/ 16 w 256"/>
                <a:gd name="T3" fmla="*/ 144 h 192"/>
                <a:gd name="T4" fmla="*/ 16 w 256"/>
                <a:gd name="T5" fmla="*/ 48 h 192"/>
                <a:gd name="T6" fmla="*/ 112 w 256"/>
                <a:gd name="T7" fmla="*/ 0 h 192"/>
                <a:gd name="T8" fmla="*/ 256 w 2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6" h="192">
                  <a:moveTo>
                    <a:pt x="112" y="192"/>
                  </a:moveTo>
                  <a:cubicBezTo>
                    <a:pt x="72" y="180"/>
                    <a:pt x="32" y="168"/>
                    <a:pt x="16" y="144"/>
                  </a:cubicBezTo>
                  <a:cubicBezTo>
                    <a:pt x="0" y="120"/>
                    <a:pt x="0" y="72"/>
                    <a:pt x="16" y="48"/>
                  </a:cubicBezTo>
                  <a:cubicBezTo>
                    <a:pt x="32" y="24"/>
                    <a:pt x="72" y="0"/>
                    <a:pt x="112" y="0"/>
                  </a:cubicBezTo>
                  <a:cubicBezTo>
                    <a:pt x="152" y="0"/>
                    <a:pt x="224" y="16"/>
                    <a:pt x="256" y="48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>
              <a:off x="1360" y="992"/>
              <a:ext cx="2016" cy="1304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3328" y="2056"/>
              <a:ext cx="168" cy="248"/>
            </a:xfrm>
            <a:custGeom>
              <a:avLst/>
              <a:gdLst>
                <a:gd name="T0" fmla="*/ 48 w 168"/>
                <a:gd name="T1" fmla="*/ 240 h 248"/>
                <a:gd name="T2" fmla="*/ 96 w 168"/>
                <a:gd name="T3" fmla="*/ 240 h 248"/>
                <a:gd name="T4" fmla="*/ 144 w 168"/>
                <a:gd name="T5" fmla="*/ 192 h 248"/>
                <a:gd name="T6" fmla="*/ 144 w 168"/>
                <a:gd name="T7" fmla="*/ 96 h 248"/>
                <a:gd name="T8" fmla="*/ 0 w 168"/>
                <a:gd name="T9" fmla="*/ 0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" h="248">
                  <a:moveTo>
                    <a:pt x="48" y="240"/>
                  </a:moveTo>
                  <a:cubicBezTo>
                    <a:pt x="64" y="244"/>
                    <a:pt x="80" y="248"/>
                    <a:pt x="96" y="240"/>
                  </a:cubicBezTo>
                  <a:cubicBezTo>
                    <a:pt x="112" y="232"/>
                    <a:pt x="136" y="216"/>
                    <a:pt x="144" y="192"/>
                  </a:cubicBezTo>
                  <a:cubicBezTo>
                    <a:pt x="152" y="168"/>
                    <a:pt x="168" y="128"/>
                    <a:pt x="144" y="96"/>
                  </a:cubicBezTo>
                  <a:cubicBezTo>
                    <a:pt x="120" y="64"/>
                    <a:pt x="24" y="2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 flipV="1">
              <a:off x="1552" y="856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 flipH="1" flipV="1">
              <a:off x="2704" y="1672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 flipH="1" flipV="1">
              <a:off x="2128" y="1288"/>
              <a:ext cx="288" cy="19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kumimoji="0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8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829690" y="1176338"/>
            <a:ext cx="75523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原子实：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FF0000"/>
                </a:highlight>
                <a:latin typeface="华文楷体"/>
                <a:ea typeface="华文楷体"/>
                <a:cs typeface="华文楷体"/>
              </a:rPr>
              <a:t>满壳层和满支壳层时</a:t>
            </a:r>
            <a:r>
              <a:rPr lang="zh-CN" altLang="en-US" sz="2400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对应的原子态为：</a:t>
            </a:r>
            <a:r>
              <a:rPr lang="en-US" altLang="zh-CN" sz="2400" b="1" baseline="30000" dirty="0">
                <a:solidFill>
                  <a:schemeClr val="tx1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0</a:t>
            </a:r>
            <a:endParaRPr lang="en-US" altLang="zh-CN" sz="2400" b="1" dirty="0">
              <a:solidFill>
                <a:schemeClr val="tx1"/>
              </a:solidFill>
              <a:highlight>
                <a:srgbClr val="FFFF00"/>
              </a:highlight>
              <a:latin typeface="华文楷体"/>
              <a:ea typeface="华文楷体"/>
              <a:cs typeface="华文楷体"/>
            </a:endParaRP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684404" y="1823741"/>
            <a:ext cx="7991475" cy="1221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78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华文楷体"/>
                <a:ea typeface="华文楷体"/>
                <a:cs typeface="华文楷体"/>
              </a:rPr>
              <a:t>由于原子实的总角动量和总磁矩为零</a:t>
            </a:r>
          </a:p>
          <a:p>
            <a:pPr>
              <a:lnSpc>
                <a:spcPts val="4780"/>
              </a:lnSpc>
            </a:pP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一般用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价电子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的组态来代表原子的</a:t>
            </a: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华文楷体"/>
                <a:ea typeface="华文楷体"/>
                <a:cs typeface="华文楷体"/>
              </a:rPr>
              <a:t>电子组态</a:t>
            </a:r>
          </a:p>
        </p:txBody>
      </p:sp>
      <p:grpSp>
        <p:nvGrpSpPr>
          <p:cNvPr id="166924" name="Group 12"/>
          <p:cNvGrpSpPr>
            <a:grpSpLocks/>
          </p:cNvGrpSpPr>
          <p:nvPr/>
        </p:nvGrpSpPr>
        <p:grpSpPr bwMode="auto">
          <a:xfrm>
            <a:off x="746126" y="3276600"/>
            <a:ext cx="7929754" cy="1047750"/>
            <a:chOff x="336" y="2851"/>
            <a:chExt cx="5194" cy="660"/>
          </a:xfrm>
        </p:grpSpPr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336" y="2851"/>
              <a:ext cx="51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华文楷体"/>
                  <a:ea typeface="华文楷体"/>
                  <a:cs typeface="华文楷体"/>
                </a:rPr>
                <a:t>硼（</a:t>
              </a:r>
              <a:r>
                <a:rPr lang="en-US" altLang="zh-CN" sz="2400" b="1" dirty="0">
                  <a:solidFill>
                    <a:schemeClr val="tx1"/>
                  </a:solidFill>
                  <a:latin typeface="华文楷体"/>
                  <a:ea typeface="华文楷体"/>
                  <a:cs typeface="华文楷体"/>
                </a:rPr>
                <a:t>Z=5）</a:t>
              </a:r>
              <a:r>
                <a:rPr lang="zh-CN" altLang="en-US" sz="2400" b="1" dirty="0">
                  <a:solidFill>
                    <a:schemeClr val="tx1"/>
                  </a:solidFill>
                  <a:latin typeface="华文楷体"/>
                  <a:ea typeface="华文楷体"/>
                  <a:cs typeface="华文楷体"/>
                </a:rPr>
                <a:t>原子若处于基态电子组态为：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1562" y="3220"/>
              <a:ext cx="30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/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1s (2) , 2s(2)</a:t>
              </a: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；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n-US" altLang="zh-CN" b="1" dirty="0"/>
                <a:t>2p(1)   </a:t>
              </a:r>
              <a:r>
                <a:rPr lang="en-US" altLang="zh-CN" b="1" dirty="0">
                  <a:sym typeface="Wingdings"/>
                </a:rPr>
                <a:t>   2</a:t>
              </a:r>
              <a:r>
                <a:rPr lang="en-US" altLang="zh-CN" b="1" baseline="30000" dirty="0">
                  <a:sym typeface="Wingdings"/>
                </a:rPr>
                <a:t>2</a:t>
              </a:r>
              <a:r>
                <a:rPr lang="en-US" altLang="zh-CN" b="1" dirty="0">
                  <a:sym typeface="Wingdings"/>
                </a:rPr>
                <a:t>P</a:t>
              </a:r>
              <a:r>
                <a:rPr lang="en-US" altLang="zh-CN" b="1" baseline="-25000" dirty="0">
                  <a:sym typeface="Wingdings"/>
                </a:rPr>
                <a:t>1/2,3/2</a:t>
              </a:r>
              <a:endParaRPr lang="en-US" altLang="zh-CN" b="1" baseline="-25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原子的电子组态</a:t>
            </a:r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F0DB0-835C-4707-AE11-569FB349AEA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30827" y="4448176"/>
            <a:ext cx="77511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buFont typeface="Wingdings" pitchFamily="2" charset="2"/>
              <a:buChar char="v"/>
            </a:pPr>
            <a:r>
              <a:rPr lang="en-US" altLang="zh-CN" sz="280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  <a:cs typeface="Arial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能量最低原理</a:t>
            </a:r>
            <a:endParaRPr lang="zh-CN" altLang="en-US" sz="900" b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/>
              <a:ea typeface="华文楷体"/>
              <a:cs typeface="华文楷体"/>
            </a:endParaRPr>
          </a:p>
          <a:p>
            <a:pPr lvl="0" defTabSz="457200"/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多电子原子处于基态时，</a:t>
            </a:r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核外电子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的分布在不违反泡利原理前提下，</a:t>
            </a:r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总是尽先分布在能量较低的轨道</a:t>
            </a:r>
            <a:r>
              <a:rPr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，以使原子处于能量最低状态。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</a:t>
            </a:r>
            <a:r>
              <a:rPr lang="en-US" altLang="zh-CN" dirty="0"/>
              <a:t>3d</a:t>
            </a:r>
            <a:r>
              <a:rPr lang="zh-CN" altLang="en-US" dirty="0"/>
              <a:t>还是填</a:t>
            </a:r>
            <a:r>
              <a:rPr lang="en-US" altLang="zh-CN" dirty="0"/>
              <a:t>4s</a:t>
            </a:r>
            <a:r>
              <a:rPr lang="zh-CN" altLang="en-US" dirty="0"/>
              <a:t>的定性解释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5821" y="1358354"/>
            <a:ext cx="3424630" cy="374704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3200" dirty="0"/>
              <a:t>3d</a:t>
            </a:r>
            <a:r>
              <a:rPr lang="zh-CN" altLang="en-US" sz="3200" dirty="0"/>
              <a:t>轨道是</a:t>
            </a:r>
            <a:r>
              <a:rPr lang="en-US" altLang="zh-CN" sz="3200" dirty="0"/>
              <a:t>(</a:t>
            </a:r>
            <a:r>
              <a:rPr lang="en-US" altLang="zh-CN" sz="3200" i="1" dirty="0"/>
              <a:t>n</a:t>
            </a:r>
            <a:r>
              <a:rPr lang="en-US" altLang="zh-CN" sz="3200" dirty="0"/>
              <a:t>=3,</a:t>
            </a:r>
            <a:r>
              <a:rPr lang="en-US" altLang="zh-CN" sz="3200" i="1" dirty="0"/>
              <a:t>l</a:t>
            </a:r>
            <a:r>
              <a:rPr lang="en-US" altLang="zh-CN" sz="3200" dirty="0"/>
              <a:t>=2)</a:t>
            </a:r>
            <a:r>
              <a:rPr lang="zh-CN" altLang="en-US" sz="3200" dirty="0"/>
              <a:t>圆轨道，没有</a:t>
            </a:r>
            <a:r>
              <a:rPr lang="zh-CN" altLang="en-US" sz="3200" dirty="0">
                <a:solidFill>
                  <a:srgbClr val="FF0000"/>
                </a:solidFill>
              </a:rPr>
              <a:t>轨道贯穿和极化效应</a:t>
            </a:r>
            <a:r>
              <a:rPr lang="zh-CN" altLang="en-US" sz="3200" dirty="0"/>
              <a:t>，而</a:t>
            </a:r>
            <a:r>
              <a:rPr lang="en-US" altLang="zh-CN" sz="3200" dirty="0"/>
              <a:t>4s</a:t>
            </a:r>
            <a:r>
              <a:rPr lang="zh-CN" altLang="en-US" sz="3200" dirty="0"/>
              <a:t>轨道</a:t>
            </a:r>
            <a:r>
              <a:rPr lang="en-US" altLang="zh-CN" sz="3200" i="1" dirty="0"/>
              <a:t>n</a:t>
            </a:r>
            <a:r>
              <a:rPr lang="en-US" altLang="zh-CN" sz="3200" dirty="0"/>
              <a:t>=4, </a:t>
            </a:r>
            <a:r>
              <a:rPr lang="en-US" altLang="zh-CN" sz="3200" i="1" dirty="0"/>
              <a:t>l</a:t>
            </a:r>
            <a:r>
              <a:rPr lang="en-US" altLang="zh-CN" sz="3200" dirty="0"/>
              <a:t>=0</a:t>
            </a:r>
            <a:r>
              <a:rPr lang="zh-CN" altLang="en-US" sz="3200" dirty="0"/>
              <a:t>，轨道在径向有多次扭结，波函数在靠近原子核处有较大比重，以致于其能量下降而低于</a:t>
            </a:r>
            <a:r>
              <a:rPr lang="en-US" altLang="zh-CN" sz="3200" dirty="0"/>
              <a:t>3d</a:t>
            </a:r>
            <a:r>
              <a:rPr lang="zh-CN" altLang="en-US" sz="3200" dirty="0"/>
              <a:t>能级。</a:t>
            </a:r>
          </a:p>
          <a:p>
            <a:endParaRPr lang="zh-CN" altLang="en-US" sz="3200" dirty="0"/>
          </a:p>
        </p:txBody>
      </p:sp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4166670" y="2491036"/>
          <a:ext cx="4335463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2999232" imgH="3121152" progId="Origin50.Graph">
                  <p:embed/>
                </p:oleObj>
              </mc:Choice>
              <mc:Fallback>
                <p:oleObj name="Graph" r:id="rId2" imgW="2999232" imgH="3121152" progId="Origin50.Graph">
                  <p:embed/>
                  <p:pic>
                    <p:nvPicPr>
                      <p:cNvPr id="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728" t="6450" b="4448"/>
                      <a:stretch>
                        <a:fillRect/>
                      </a:stretch>
                    </p:blipFill>
                    <p:spPr bwMode="auto">
                      <a:xfrm>
                        <a:off x="4166670" y="2491036"/>
                        <a:ext cx="4335463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7"/>
          <p:cNvGraphicFramePr>
            <a:graphicFrameLocks noChangeAspect="1"/>
          </p:cNvGraphicFramePr>
          <p:nvPr/>
        </p:nvGraphicFramePr>
        <p:xfrm>
          <a:off x="5874164" y="3458203"/>
          <a:ext cx="30241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54000" progId="Equation.DSMT4">
                  <p:embed/>
                </p:oleObj>
              </mc:Choice>
              <mc:Fallback>
                <p:oleObj name="Equation" r:id="rId4" imgW="1600200" imgH="254000" progId="Equation.DSMT4">
                  <p:embed/>
                  <p:pic>
                    <p:nvPicPr>
                      <p:cNvPr id="6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164" y="3458203"/>
                        <a:ext cx="3024188" cy="487362"/>
                      </a:xfrm>
                      <a:prstGeom prst="rect">
                        <a:avLst/>
                      </a:prstGeom>
                      <a:solidFill>
                        <a:srgbClr val="FF99CC">
                          <a:alpha val="32941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428300" y="4847807"/>
            <a:ext cx="1720641" cy="463846"/>
          </a:xfrm>
          <a:prstGeom prst="rect">
            <a:avLst/>
          </a:prstGeom>
          <a:solidFill>
            <a:srgbClr val="FF0000">
              <a:alpha val="3098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55600" indent="-355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能级交错：</a:t>
            </a:r>
          </a:p>
        </p:txBody>
      </p:sp>
      <p:graphicFrame>
        <p:nvGraphicFramePr>
          <p:cNvPr id="8" name="Object 50"/>
          <p:cNvGraphicFramePr>
            <a:graphicFrameLocks noChangeAspect="1"/>
          </p:cNvGraphicFramePr>
          <p:nvPr/>
        </p:nvGraphicFramePr>
        <p:xfrm>
          <a:off x="1288620" y="5311653"/>
          <a:ext cx="23764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600" imgH="520700" progId="Equation.DSMT4">
                  <p:embed/>
                </p:oleObj>
              </mc:Choice>
              <mc:Fallback>
                <p:oleObj name="Equation" r:id="rId6" imgW="1244600" imgH="520700" progId="Equation.DSMT4">
                  <p:embed/>
                  <p:pic>
                    <p:nvPicPr>
                      <p:cNvPr id="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620" y="5311653"/>
                        <a:ext cx="2376487" cy="996950"/>
                      </a:xfrm>
                      <a:prstGeom prst="rect">
                        <a:avLst/>
                      </a:prstGeom>
                      <a:solidFill>
                        <a:srgbClr val="FF00FF">
                          <a:alpha val="2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771007" y="1177225"/>
            <a:ext cx="5354705" cy="1198263"/>
            <a:chOff x="3771007" y="1177225"/>
            <a:chExt cx="5354705" cy="1198263"/>
          </a:xfrm>
        </p:grpSpPr>
        <p:graphicFrame>
          <p:nvGraphicFramePr>
            <p:cNvPr id="10" name="Object 23"/>
            <p:cNvGraphicFramePr>
              <a:graphicFrameLocks noChangeAspect="1"/>
            </p:cNvGraphicFramePr>
            <p:nvPr/>
          </p:nvGraphicFramePr>
          <p:xfrm>
            <a:off x="3771007" y="1497600"/>
            <a:ext cx="3378200" cy="877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12800" imgH="419040" progId="Equation.DSMT4">
                    <p:embed/>
                  </p:oleObj>
                </mc:Choice>
                <mc:Fallback>
                  <p:oleObj name="Equation" r:id="rId8" imgW="1612800" imgH="419040" progId="Equation.DSMT4">
                    <p:embed/>
                    <p:pic>
                      <p:nvPicPr>
                        <p:cNvPr id="1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1007" y="1497600"/>
                          <a:ext cx="3378200" cy="877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7097295" y="1177225"/>
              <a:ext cx="2028417" cy="463846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55600" indent="-3556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有效核电荷数</a:t>
              </a:r>
            </a:p>
          </p:txBody>
        </p:sp>
        <p:sp>
          <p:nvSpPr>
            <p:cNvPr id="12" name="Line 44"/>
            <p:cNvSpPr>
              <a:spLocks noChangeShapeType="1"/>
            </p:cNvSpPr>
            <p:nvPr/>
          </p:nvSpPr>
          <p:spPr bwMode="auto">
            <a:xfrm flipH="1">
              <a:off x="6839712" y="1641071"/>
              <a:ext cx="533400" cy="1573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2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58800" y="1715146"/>
            <a:ext cx="2032000" cy="461962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两个亚稳态：</a:t>
            </a: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3276600" y="1715146"/>
            <a:ext cx="2803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(1s2s)</a:t>
            </a:r>
            <a:r>
              <a:rPr kumimoji="0" lang="en-US" altLang="zh-CN" b="1" baseline="30000" dirty="0">
                <a:latin typeface="隶书" charset="0"/>
                <a:ea typeface="隶书" charset="0"/>
                <a:cs typeface="隶书" charset="0"/>
              </a:rPr>
              <a:t>1</a:t>
            </a:r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S</a:t>
            </a:r>
            <a:r>
              <a:rPr kumimoji="0" lang="en-US" altLang="zh-CN" b="1" baseline="-25000" dirty="0">
                <a:latin typeface="隶书" charset="0"/>
                <a:ea typeface="隶书" charset="0"/>
                <a:cs typeface="隶书" charset="0"/>
              </a:rPr>
              <a:t>0</a:t>
            </a:r>
            <a:r>
              <a:rPr kumimoji="0" lang="en-US" altLang="zh-CN" b="1" baseline="30000" dirty="0"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b="1" dirty="0">
                <a:latin typeface="隶书" charset="0"/>
                <a:ea typeface="隶书" charset="0"/>
                <a:cs typeface="隶书" charset="0"/>
              </a:rPr>
              <a:t>和</a:t>
            </a:r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(1s2s)</a:t>
            </a:r>
            <a:r>
              <a:rPr kumimoji="0" lang="zh-CN" altLang="en-US" b="1" baseline="30000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S</a:t>
            </a:r>
            <a:r>
              <a:rPr kumimoji="0" lang="en-US" altLang="zh-CN" b="1" baseline="-25000" dirty="0">
                <a:latin typeface="隶书" charset="0"/>
                <a:ea typeface="隶书" charset="0"/>
                <a:cs typeface="隶书" charset="0"/>
              </a:rPr>
              <a:t>1</a:t>
            </a:r>
          </a:p>
        </p:txBody>
      </p: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517525" y="2553346"/>
            <a:ext cx="5773738" cy="461963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电离能和第一激发电势</a:t>
            </a:r>
            <a:r>
              <a:rPr kumimoji="0" lang="zh-CN" altLang="en-US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很大</a:t>
            </a:r>
          </a:p>
        </p:txBody>
      </p:sp>
      <p:sp>
        <p:nvSpPr>
          <p:cNvPr id="27655" name="Text Box 10"/>
          <p:cNvSpPr txBox="1">
            <a:spLocks noChangeArrowheads="1"/>
          </p:cNvSpPr>
          <p:nvPr/>
        </p:nvSpPr>
        <p:spPr bwMode="auto">
          <a:xfrm>
            <a:off x="517525" y="3382021"/>
            <a:ext cx="7472363" cy="461963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在三层结构中没有（1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s1s) </a:t>
            </a:r>
            <a:r>
              <a:rPr kumimoji="0" lang="en-US" altLang="zh-CN" b="1" baseline="30000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S</a:t>
            </a:r>
            <a:r>
              <a:rPr kumimoji="0" lang="en-US" altLang="zh-CN" b="1" baseline="-25000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1</a:t>
            </a:r>
            <a:r>
              <a:rPr kumimoji="0" lang="en-US" altLang="zh-CN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对应的能级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b="1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(?)</a:t>
            </a:r>
          </a:p>
        </p:txBody>
      </p:sp>
      <p:sp>
        <p:nvSpPr>
          <p:cNvPr id="27656" name="Text Box 11"/>
          <p:cNvSpPr txBox="1">
            <a:spLocks noChangeArrowheads="1"/>
          </p:cNvSpPr>
          <p:nvPr/>
        </p:nvSpPr>
        <p:spPr bwMode="auto">
          <a:xfrm>
            <a:off x="517525" y="4197996"/>
            <a:ext cx="4800600" cy="461963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>
                <a:solidFill>
                  <a:srgbClr val="000099"/>
                </a:solidFill>
                <a:latin typeface="隶书" charset="0"/>
                <a:ea typeface="隶书" charset="0"/>
                <a:cs typeface="隶书" charset="0"/>
              </a:rPr>
              <a:t>三重态能级低于相应的单重态能级</a:t>
            </a:r>
          </a:p>
        </p:txBody>
      </p: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517525" y="4801246"/>
            <a:ext cx="1723549" cy="46166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倒序</a:t>
            </a:r>
            <a:r>
              <a:rPr kumimoji="0" lang="zh-CN" altLang="en-US" b="1" dirty="0">
                <a:solidFill>
                  <a:srgbClr val="000099"/>
                </a:solidFill>
                <a:latin typeface="隶书" charset="0"/>
                <a:ea typeface="隶书" charset="0"/>
                <a:cs typeface="隶书" charset="0"/>
              </a:rPr>
              <a:t>排列：</a:t>
            </a:r>
          </a:p>
        </p:txBody>
      </p:sp>
      <p:sp>
        <p:nvSpPr>
          <p:cNvPr id="47114" name="Text Box 13"/>
          <p:cNvSpPr txBox="1">
            <a:spLocks noChangeArrowheads="1"/>
          </p:cNvSpPr>
          <p:nvPr/>
        </p:nvSpPr>
        <p:spPr bwMode="auto">
          <a:xfrm>
            <a:off x="2743200" y="4763146"/>
            <a:ext cx="2073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b="1" baseline="30000" dirty="0"/>
              <a:t>3</a:t>
            </a:r>
            <a:r>
              <a:rPr kumimoji="0" lang="en-US" altLang="zh-CN" b="1" dirty="0"/>
              <a:t>P</a:t>
            </a:r>
            <a:r>
              <a:rPr kumimoji="0" lang="en-US" altLang="zh-CN" b="1" baseline="-25000" dirty="0"/>
              <a:t>0</a:t>
            </a:r>
            <a:r>
              <a:rPr kumimoji="0" lang="en-US" altLang="zh-CN" b="1" baseline="30000" dirty="0"/>
              <a:t> </a:t>
            </a:r>
            <a:r>
              <a:rPr kumimoji="0" lang="en-US" altLang="zh-CN" b="1" dirty="0"/>
              <a:t>&gt; </a:t>
            </a:r>
            <a:r>
              <a:rPr kumimoji="0" lang="en-US" altLang="zh-CN" b="1" baseline="30000" dirty="0"/>
              <a:t>3</a:t>
            </a:r>
            <a:r>
              <a:rPr kumimoji="0" lang="en-US" altLang="zh-CN" b="1" dirty="0"/>
              <a:t>P</a:t>
            </a:r>
            <a:r>
              <a:rPr kumimoji="0" lang="en-US" altLang="zh-CN" b="1" baseline="-25000" dirty="0"/>
              <a:t>1</a:t>
            </a:r>
            <a:r>
              <a:rPr kumimoji="0" lang="en-US" altLang="zh-CN" b="1" dirty="0"/>
              <a:t>&gt; </a:t>
            </a:r>
            <a:r>
              <a:rPr kumimoji="0" lang="en-US" altLang="zh-CN" b="1" baseline="30000" dirty="0"/>
              <a:t>3</a:t>
            </a:r>
            <a:r>
              <a:rPr kumimoji="0" lang="en-US" altLang="zh-CN" b="1" dirty="0"/>
              <a:t>P</a:t>
            </a:r>
            <a:r>
              <a:rPr kumimoji="0" lang="en-US" altLang="zh-CN" b="1" baseline="-25000" dirty="0"/>
              <a:t>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0038" y="44411"/>
            <a:ext cx="8305800" cy="936123"/>
          </a:xfrm>
        </p:spPr>
        <p:txBody>
          <a:bodyPr>
            <a:normAutofit/>
          </a:bodyPr>
          <a:lstStyle/>
          <a:p>
            <a:r>
              <a:rPr lang="en-US" altLang="zh-CN" dirty="0"/>
              <a:t>He</a:t>
            </a:r>
            <a:r>
              <a:rPr lang="zh-CN" altLang="en-US" dirty="0"/>
              <a:t>原子能级结构</a:t>
            </a:r>
            <a:endParaRPr 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DD8AE0D7-F8C4-DC45-834C-2ADC3330DA7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00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原子实的静电屏蔽作用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5800" y="1752600"/>
            <a:ext cx="2667000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 eaLnBrk="1" hangingPunct="1">
              <a:lnSpc>
                <a:spcPts val="3780"/>
              </a:lnSpc>
            </a:pP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先填充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4</a:t>
            </a:r>
            <a:r>
              <a:rPr kumimoji="0" lang="en-US" altLang="zh-CN" sz="2400" i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s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后填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3</a:t>
            </a:r>
            <a:r>
              <a:rPr kumimoji="0" lang="en-US" altLang="zh-CN" sz="2400" i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d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是由于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4</a:t>
            </a:r>
            <a:r>
              <a:rPr kumimoji="0" lang="en-US" altLang="zh-CN" sz="2400" i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s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的电子径向分布几率不同于</a:t>
            </a:r>
            <a:r>
              <a:rPr kumimoji="0" lang="en-US" altLang="zh-CN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3</a:t>
            </a:r>
            <a:r>
              <a:rPr kumimoji="0" lang="en-US" altLang="zh-CN" sz="2400" i="1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d</a:t>
            </a:r>
            <a:r>
              <a:rPr kumimoji="0" lang="zh-CN" altLang="en-US" sz="2400" dirty="0">
                <a:solidFill>
                  <a:prstClr val="black"/>
                </a:solidFill>
                <a:latin typeface="华文楷体"/>
                <a:ea typeface="华文楷体"/>
                <a:cs typeface="华文楷体"/>
              </a:rPr>
              <a:t>（见图）。</a:t>
            </a:r>
            <a:endParaRPr kumimoji="0" lang="en-US" altLang="zh-CN" sz="2400" dirty="0">
              <a:solidFill>
                <a:prstClr val="black"/>
              </a:solidFill>
              <a:latin typeface="华文楷体"/>
              <a:ea typeface="华文楷体"/>
              <a:cs typeface="华文楷体"/>
            </a:endParaRPr>
          </a:p>
          <a:p>
            <a:pPr defTabSz="457200" eaLnBrk="1" hangingPunct="1">
              <a:lnSpc>
                <a:spcPts val="3780"/>
              </a:lnSpc>
            </a:pPr>
            <a:r>
              <a:rPr kumimoji="0" lang="zh-CN" altLang="en-US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填充</a:t>
            </a:r>
            <a:r>
              <a:rPr kumimoji="0" lang="en-US" altLang="zh-CN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4</a:t>
            </a:r>
            <a:r>
              <a:rPr kumimoji="0" lang="en-US" altLang="zh-CN" sz="2400" i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s</a:t>
            </a:r>
            <a:r>
              <a:rPr kumimoji="0" lang="zh-CN" altLang="en-US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有利于能量最低，见原子的电子分布图。</a:t>
            </a:r>
          </a:p>
        </p:txBody>
      </p:sp>
      <p:pic>
        <p:nvPicPr>
          <p:cNvPr id="7" name="Picture 5" descr="D:\guoru\新建文件夹\未标题-7---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t="1130" r="1476" b="7258"/>
          <a:stretch/>
        </p:blipFill>
        <p:spPr bwMode="auto">
          <a:xfrm>
            <a:off x="4051337" y="1289594"/>
            <a:ext cx="3890400" cy="487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6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/>
              <a:t>原子</a:t>
            </a:r>
            <a:r>
              <a:rPr lang="zh-CN" altLang="en-US" sz="3600" dirty="0"/>
              <a:t>中电子的结合能和原子序数</a:t>
            </a:r>
            <a:r>
              <a:rPr lang="en-US" altLang="zh-CN" sz="3600" dirty="0"/>
              <a:t>Z</a:t>
            </a:r>
            <a:r>
              <a:rPr lang="zh-CN" altLang="en-US" sz="3600" dirty="0"/>
              <a:t>的关系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90805-D7D2-4AB9-A191-0BC729846278}" type="slidenum">
              <a:rPr lang="zh-CN" altLang="en-US" smtClean="0"/>
              <a:pPr>
                <a:defRPr/>
              </a:pPr>
              <a:t>51</a:t>
            </a:fld>
            <a:endParaRPr lang="en-US" altLang="zh-CN" dirty="0"/>
          </a:p>
        </p:txBody>
      </p:sp>
      <p:pic>
        <p:nvPicPr>
          <p:cNvPr id="5" name="图片 3" descr="未命名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71600"/>
            <a:ext cx="3626649" cy="4798089"/>
          </a:xfrm>
          <a:prstGeom prst="rect">
            <a:avLst/>
          </a:prstGeom>
        </p:spPr>
      </p:pic>
      <p:sp>
        <p:nvSpPr>
          <p:cNvPr id="6" name="文本框 4"/>
          <p:cNvSpPr txBox="1"/>
          <p:nvPr/>
        </p:nvSpPr>
        <p:spPr>
          <a:xfrm>
            <a:off x="228600" y="15240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实验测量的原子中电子的结合能和原子序数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Z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的关系曲线。</a:t>
            </a:r>
            <a:endParaRPr kumimoji="1" lang="en-US" altLang="zh-CN" sz="2400" b="1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与量子力学的计算符合。</a:t>
            </a:r>
            <a:endParaRPr kumimoji="1" lang="en-US" altLang="zh-CN" sz="2400" b="1" dirty="0">
              <a:solidFill>
                <a:srgbClr val="0000FF"/>
              </a:solidFill>
              <a:latin typeface="华文楷体"/>
              <a:ea typeface="华文楷体"/>
              <a:cs typeface="华文楷体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在一些区域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4s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壳层的能级低于</a:t>
            </a:r>
            <a:r>
              <a:rPr kumimoji="1" lang="zh-CN" altLang="zh-CN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3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d</a:t>
            </a:r>
            <a:r>
              <a:rPr kumimoji="1" lang="zh-CN" altLang="en-US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壳层的能级，故电子先填</a:t>
            </a:r>
            <a:r>
              <a:rPr kumimoji="1" lang="en-US" altLang="zh-CN" sz="2400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4s.</a:t>
            </a:r>
            <a:endParaRPr kumimoji="1" lang="zh-CN" altLang="en-US" sz="2400" b="1" dirty="0">
              <a:solidFill>
                <a:srgbClr val="FF0000"/>
              </a:solidFill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27517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77"/>
            <a:ext cx="8514123" cy="93612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碱土</a:t>
            </a:r>
            <a:r>
              <a:rPr lang="zh-CN" altLang="en-US" b="1" dirty="0">
                <a:latin typeface="华文楷体"/>
                <a:ea typeface="华文楷体"/>
                <a:cs typeface="华文楷体"/>
              </a:rPr>
              <a:t>族</a:t>
            </a:r>
            <a:r>
              <a:rPr lang="zh-CN" altLang="en-US" b="1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原子光谱的实验规律和能级 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9F6F77F-2B99-3E44-A601-4C59CA72AD79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94984" y="1895180"/>
            <a:ext cx="8710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zh-CN" altLang="en-US" dirty="0">
                <a:latin typeface="华文楷体"/>
                <a:ea typeface="华文楷体"/>
                <a:cs typeface="华文楷体"/>
              </a:rPr>
              <a:t>实验发现，碱土族元素原子与氦原子的能级和光谱结构相仿，</a:t>
            </a:r>
            <a:r>
              <a:rPr lang="zh-CN" altLang="en-US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光谱都有两套线系。如镁</a:t>
            </a:r>
            <a:r>
              <a:rPr lang="en-US" altLang="zh-CN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Mg(</a:t>
            </a:r>
            <a:r>
              <a:rPr lang="zh-CN" altLang="en-US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外层电子</a:t>
            </a:r>
            <a:r>
              <a:rPr lang="en-US" altLang="zh-CN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n=2)</a:t>
            </a:r>
            <a:r>
              <a:rPr lang="zh-CN" altLang="en-US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有两套结构：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94984" y="1128355"/>
            <a:ext cx="83442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 cap="rnd">
                <a:solidFill>
                  <a:srgbClr val="FFFF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类似的</a:t>
            </a:r>
            <a:r>
              <a:rPr lang="zh-CN" altLang="en-US" sz="2400" b="1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双电子系统：</a:t>
            </a:r>
            <a:r>
              <a:rPr kumimoji="0"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任何具有 两个价电子的原子或离子都与氦原子的光谱和能级结构相</a:t>
            </a:r>
            <a:r>
              <a:rPr kumimoji="0" lang="zh-CN" altLang="en-US" sz="2400" dirty="0">
                <a:solidFill>
                  <a:srgbClr val="FF0000"/>
                </a:solidFill>
                <a:latin typeface="华文楷体"/>
                <a:ea typeface="华文楷体"/>
                <a:cs typeface="华文楷体"/>
              </a:rPr>
              <a:t>类似 </a:t>
            </a:r>
            <a:r>
              <a:rPr kumimoji="0" lang="zh-CN" altLang="en-US" sz="2400" dirty="0">
                <a:solidFill>
                  <a:srgbClr val="0000CC"/>
                </a:solidFill>
                <a:latin typeface="华文楷体"/>
                <a:ea typeface="华文楷体"/>
                <a:cs typeface="华文楷体"/>
              </a:rPr>
              <a:t>。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30645" y="2656530"/>
            <a:ext cx="6394699" cy="5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ts val="3780"/>
              </a:lnSpc>
              <a:defRPr/>
            </a:pPr>
            <a:r>
              <a:rPr kumimoji="0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单层：</a:t>
            </a:r>
            <a:r>
              <a:rPr kumimoji="0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S=0，</a:t>
            </a:r>
            <a:r>
              <a:rPr kumimoji="0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重数为1；三层：</a:t>
            </a:r>
            <a:r>
              <a:rPr kumimoji="0"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S=1，</a:t>
            </a:r>
            <a:r>
              <a:rPr kumimoji="0"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/>
                <a:ea typeface="华文楷体"/>
                <a:cs typeface="华文楷体"/>
              </a:rPr>
              <a:t>重数为3；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6707" y="3434399"/>
            <a:ext cx="2032000" cy="461962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两个亚稳态：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396807" y="3429000"/>
            <a:ext cx="1758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b="1" baseline="30000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P</a:t>
            </a:r>
            <a:r>
              <a:rPr kumimoji="0" lang="en-US" altLang="zh-CN" b="1" baseline="-25000" dirty="0">
                <a:latin typeface="隶书" charset="0"/>
                <a:ea typeface="隶书" charset="0"/>
                <a:cs typeface="隶书" charset="0"/>
              </a:rPr>
              <a:t>0</a:t>
            </a:r>
            <a:r>
              <a:rPr kumimoji="0" lang="en-US" altLang="zh-CN" b="1" baseline="30000" dirty="0"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b="1" dirty="0">
                <a:latin typeface="隶书" charset="0"/>
                <a:ea typeface="隶书" charset="0"/>
                <a:cs typeface="隶书" charset="0"/>
              </a:rPr>
              <a:t>和</a:t>
            </a:r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zh-CN" altLang="en-US" b="1" baseline="30000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b="1" dirty="0">
                <a:latin typeface="隶书" charset="0"/>
                <a:ea typeface="隶书" charset="0"/>
                <a:cs typeface="隶书" charset="0"/>
              </a:rPr>
              <a:t>P</a:t>
            </a:r>
            <a:r>
              <a:rPr kumimoji="0" lang="en-US" altLang="zh-CN" b="1" baseline="-25000" dirty="0">
                <a:latin typeface="隶书" charset="0"/>
                <a:ea typeface="隶书" charset="0"/>
                <a:cs typeface="隶书" charset="0"/>
              </a:rPr>
              <a:t>2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31470" y="4081463"/>
            <a:ext cx="4024253" cy="460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电离能和第一激发电势</a:t>
            </a:r>
            <a:r>
              <a:rPr kumimoji="0" lang="zh-CN" altLang="en-US" b="1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不大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58457" y="4649788"/>
            <a:ext cx="6042343" cy="460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在三层结构中没有（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3s</a:t>
            </a:r>
            <a:r>
              <a:rPr kumimoji="0" lang="en-US" altLang="zh-CN" b="1" baseline="30000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2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)</a:t>
            </a:r>
            <a:r>
              <a:rPr kumimoji="0" lang="en-US" altLang="zh-CN" b="1" baseline="30000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 3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S</a:t>
            </a:r>
            <a:r>
              <a:rPr kumimoji="0" lang="en-US" altLang="zh-CN" b="1" baseline="-25000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1</a:t>
            </a:r>
            <a:r>
              <a:rPr kumimoji="0" lang="en-US" altLang="zh-CN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对应的能级</a:t>
            </a:r>
            <a:r>
              <a:rPr kumimoji="0" lang="en-US" altLang="zh-CN" b="1" dirty="0">
                <a:solidFill>
                  <a:srgbClr val="0000CC"/>
                </a:solidFill>
                <a:latin typeface="隶书" charset="0"/>
                <a:ea typeface="隶书" charset="0"/>
                <a:cs typeface="隶书" charset="0"/>
              </a:rPr>
              <a:t> </a:t>
            </a:r>
            <a:r>
              <a:rPr kumimoji="0" lang="zh-CN" altLang="en-US" b="1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(?)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58457" y="5249334"/>
            <a:ext cx="4823143" cy="461962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 dirty="0">
                <a:solidFill>
                  <a:srgbClr val="000099"/>
                </a:solidFill>
                <a:latin typeface="隶书" charset="0"/>
                <a:ea typeface="隶书" charset="0"/>
                <a:cs typeface="隶书" charset="0"/>
              </a:rPr>
              <a:t>三重态能级低于相应的单重态能级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4501832" y="3252616"/>
            <a:ext cx="446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两</a:t>
            </a:r>
            <a:r>
              <a:rPr lang="zh-CN" altLang="en-US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套</a:t>
            </a:r>
            <a:r>
              <a:rPr kumimoji="1" lang="zh-CN" altLang="en-US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能级间一般不发生</a:t>
            </a:r>
            <a:r>
              <a:rPr lang="zh-CN" altLang="en-US" sz="2400" dirty="0">
                <a:solidFill>
                  <a:srgbClr val="0000FF"/>
                </a:solidFill>
                <a:latin typeface="华文楷体"/>
                <a:ea typeface="华文楷体"/>
                <a:cs typeface="华文楷体"/>
              </a:rPr>
              <a:t>跃迁，但</a:t>
            </a:r>
            <a:r>
              <a:rPr kumimoji="0" lang="en-US" altLang="zh-CN" sz="2000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zh-CN" altLang="en-US" sz="2000" baseline="30000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sz="2000" dirty="0">
                <a:latin typeface="隶书" charset="0"/>
                <a:ea typeface="隶书" charset="0"/>
                <a:cs typeface="隶书" charset="0"/>
              </a:rPr>
              <a:t>P</a:t>
            </a:r>
            <a:r>
              <a:rPr kumimoji="0" lang="en-US" altLang="zh-CN" sz="2000" baseline="-25000" dirty="0">
                <a:latin typeface="隶书" charset="0"/>
                <a:ea typeface="隶书" charset="0"/>
                <a:cs typeface="隶书" charset="0"/>
              </a:rPr>
              <a:t>1</a:t>
            </a:r>
            <a:r>
              <a:rPr kumimoji="0" lang="zh-CN" altLang="en-US" sz="2000" dirty="0">
                <a:latin typeface="隶书" charset="0"/>
                <a:ea typeface="隶书" charset="0"/>
                <a:cs typeface="隶书" charset="0"/>
              </a:rPr>
              <a:t>可以跃迁到</a:t>
            </a:r>
            <a:r>
              <a:rPr kumimoji="0" lang="en-US" altLang="zh-CN" sz="2000" dirty="0">
                <a:latin typeface="隶书" charset="0"/>
                <a:ea typeface="隶书" charset="0"/>
                <a:cs typeface="隶书" charset="0"/>
              </a:rPr>
              <a:t>3</a:t>
            </a:r>
            <a:r>
              <a:rPr kumimoji="0" lang="en-US" altLang="zh-CN" sz="2000" baseline="30000" dirty="0">
                <a:latin typeface="隶书" charset="0"/>
                <a:ea typeface="隶书" charset="0"/>
                <a:cs typeface="隶书" charset="0"/>
              </a:rPr>
              <a:t>1</a:t>
            </a:r>
            <a:r>
              <a:rPr kumimoji="0" lang="en-US" altLang="zh-CN" sz="2000" dirty="0">
                <a:latin typeface="隶书" charset="0"/>
                <a:ea typeface="隶书" charset="0"/>
                <a:cs typeface="隶书" charset="0"/>
              </a:rPr>
              <a:t>S</a:t>
            </a:r>
            <a:r>
              <a:rPr kumimoji="0" lang="en-US" altLang="zh-CN" sz="2000" baseline="-25000" dirty="0">
                <a:latin typeface="隶书" charset="0"/>
                <a:ea typeface="隶书" charset="0"/>
                <a:cs typeface="隶书" charset="0"/>
              </a:rPr>
              <a:t>0</a:t>
            </a:r>
            <a:r>
              <a:rPr kumimoji="0" lang="en-US" altLang="zh-CN" sz="2000" dirty="0">
                <a:latin typeface="隶书" charset="0"/>
                <a:ea typeface="隶书" charset="0"/>
                <a:cs typeface="隶书" charset="0"/>
              </a:rPr>
              <a:t>,</a:t>
            </a:r>
            <a:r>
              <a:rPr kumimoji="0" lang="zh-CN" altLang="en-US" sz="2000" dirty="0">
                <a:latin typeface="隶书" charset="0"/>
                <a:ea typeface="隶书" charset="0"/>
                <a:cs typeface="隶书" charset="0"/>
              </a:rPr>
              <a:t>故非亚稳态</a:t>
            </a:r>
            <a:endParaRPr kumimoji="1" lang="zh-CN" altLang="en-US" sz="2000" dirty="0">
              <a:solidFill>
                <a:srgbClr val="0000F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64650" y="5788025"/>
            <a:ext cx="1724025" cy="461962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正序</a:t>
            </a:r>
            <a:r>
              <a:rPr kumimoji="0" lang="zh-CN" altLang="en-US" b="1" dirty="0">
                <a:solidFill>
                  <a:srgbClr val="000099"/>
                </a:solidFill>
                <a:latin typeface="隶书" charset="0"/>
                <a:ea typeface="隶书" charset="0"/>
                <a:cs typeface="隶书" charset="0"/>
              </a:rPr>
              <a:t>排列：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406332" y="5788025"/>
            <a:ext cx="20716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en-US" altLang="zh-CN" b="1" baseline="30000"/>
              <a:t>3</a:t>
            </a:r>
            <a:r>
              <a:rPr kumimoji="0" lang="en-US" altLang="zh-CN" b="1"/>
              <a:t>P</a:t>
            </a:r>
            <a:r>
              <a:rPr kumimoji="0" lang="en-US" altLang="zh-CN" b="1" baseline="-25000"/>
              <a:t>2</a:t>
            </a:r>
            <a:r>
              <a:rPr kumimoji="0" lang="en-US" altLang="zh-CN" b="1" baseline="30000"/>
              <a:t> </a:t>
            </a:r>
            <a:r>
              <a:rPr kumimoji="0" lang="en-US" altLang="zh-CN" b="1"/>
              <a:t>&gt; </a:t>
            </a:r>
            <a:r>
              <a:rPr kumimoji="0" lang="en-US" altLang="zh-CN" b="1" baseline="30000"/>
              <a:t>3</a:t>
            </a:r>
            <a:r>
              <a:rPr kumimoji="0" lang="en-US" altLang="zh-CN" b="1"/>
              <a:t>P</a:t>
            </a:r>
            <a:r>
              <a:rPr kumimoji="0" lang="en-US" altLang="zh-CN" b="1" baseline="-25000"/>
              <a:t>1</a:t>
            </a:r>
            <a:r>
              <a:rPr kumimoji="0" lang="en-US" altLang="zh-CN" b="1"/>
              <a:t>&gt; </a:t>
            </a:r>
            <a:r>
              <a:rPr kumimoji="0" lang="en-US" altLang="zh-CN" b="1" baseline="30000"/>
              <a:t>3</a:t>
            </a:r>
            <a:r>
              <a:rPr kumimoji="0" lang="en-US" altLang="zh-CN" b="1"/>
              <a:t>P</a:t>
            </a:r>
            <a:r>
              <a:rPr kumimoji="0" lang="en-US" altLang="zh-CN" b="1" baseline="-25000"/>
              <a:t>0</a:t>
            </a:r>
          </a:p>
        </p:txBody>
      </p:sp>
      <p:sp>
        <p:nvSpPr>
          <p:cNvPr id="19" name="波形 2"/>
          <p:cNvSpPr/>
          <p:nvPr/>
        </p:nvSpPr>
        <p:spPr>
          <a:xfrm>
            <a:off x="5305425" y="5607050"/>
            <a:ext cx="2695575" cy="793750"/>
          </a:xfrm>
          <a:prstGeom prst="wave">
            <a:avLst/>
          </a:prstGeom>
          <a:solidFill>
            <a:srgbClr val="EEEC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zh-CN" altLang="en-US" b="1"/>
          </a:p>
        </p:txBody>
      </p:sp>
      <p:sp>
        <p:nvSpPr>
          <p:cNvPr id="20" name="TextBox 16"/>
          <p:cNvSpPr txBox="1">
            <a:spLocks noChangeArrowheads="1"/>
          </p:cNvSpPr>
          <p:nvPr/>
        </p:nvSpPr>
        <p:spPr bwMode="auto">
          <a:xfrm>
            <a:off x="5451475" y="5708650"/>
            <a:ext cx="203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kumimoji="0" lang="zh-CN" altLang="en-US" b="1" dirty="0">
                <a:solidFill>
                  <a:srgbClr val="FF0000"/>
                </a:solidFill>
                <a:latin typeface="隶书" charset="0"/>
                <a:ea typeface="隶书" charset="0"/>
                <a:cs typeface="隶书" charset="0"/>
              </a:rPr>
              <a:t>能级的形成？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1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29F6F77F-2B99-3E44-A601-4C59CA72AD7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676EF78-1DC9-0A46-AAB5-72650F7A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</a:t>
            </a:r>
            <a:r>
              <a:rPr lang="zh-CN" altLang="en-US" dirty="0"/>
              <a:t>和</a:t>
            </a:r>
            <a:r>
              <a:rPr lang="en-US" altLang="zh-CN" dirty="0"/>
              <a:t>Mg</a:t>
            </a:r>
            <a:r>
              <a:rPr lang="zh-CN" altLang="en-US" dirty="0"/>
              <a:t>原子顺序的差别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63FB8D-D29F-CA48-AFF7-167A3D47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71600"/>
            <a:ext cx="7799763" cy="262700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2272D19-A9CC-894B-A4BA-06BDB98491A9}"/>
              </a:ext>
            </a:extLst>
          </p:cNvPr>
          <p:cNvSpPr/>
          <p:nvPr/>
        </p:nvSpPr>
        <p:spPr>
          <a:xfrm>
            <a:off x="5227081" y="4495800"/>
            <a:ext cx="3182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褚圣麟 原子物理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3416B-9A22-6CA8-8308-02CFFE39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95" y="4208344"/>
            <a:ext cx="3347505" cy="2113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6FCA1-266B-06A0-7A39-9ECA182CB12E}"/>
              </a:ext>
            </a:extLst>
          </p:cNvPr>
          <p:cNvSpPr txBox="1"/>
          <p:nvPr/>
        </p:nvSpPr>
        <p:spPr>
          <a:xfrm>
            <a:off x="5926561" y="5715000"/>
            <a:ext cx="178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b="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+mn-ea"/>
              </a:rPr>
              <a:t>为什么这样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+mn-ea"/>
                <a:ea typeface="+mn-ea"/>
              </a:rPr>
              <a:t>？</a:t>
            </a:r>
            <a:endParaRPr lang="en-CN" sz="1800" b="0" dirty="0">
              <a:solidFill>
                <a:schemeClr val="tx1"/>
              </a:solidFill>
              <a:highlight>
                <a:srgbClr val="FFFF00"/>
              </a:highligh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535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0805-D7D2-4AB9-A191-0BC729846278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20290" y="3048000"/>
            <a:ext cx="8305800" cy="936625"/>
          </a:xfrm>
        </p:spPr>
        <p:txBody>
          <a:bodyPr/>
          <a:lstStyle/>
          <a:p>
            <a:pPr algn="ctr"/>
            <a:r>
              <a:rPr lang="zh-CN" altLang="zh-CN" dirty="0"/>
              <a:t>泡利不相容原理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48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理解多电子原子的一些困惑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3BAC4F7-8877-4A8A-A428-06935D1FE728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685800" y="1262311"/>
            <a:ext cx="7848600" cy="4833689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800" dirty="0"/>
              <a:t>原子处于基态时，不是所有的电子都在最内层轨道。</a:t>
            </a:r>
            <a:r>
              <a:rPr kumimoji="1" lang="zh-CN" altLang="en-US" sz="2800" dirty="0">
                <a:solidFill>
                  <a:srgbClr val="0000FF"/>
                </a:solidFill>
              </a:rPr>
              <a:t>为什么？</a:t>
            </a:r>
            <a:endParaRPr kumimoji="1" lang="en-US" altLang="zh-CN" sz="2800" dirty="0">
              <a:solidFill>
                <a:srgbClr val="0000FF"/>
              </a:solidFill>
            </a:endParaRPr>
          </a:p>
          <a:p>
            <a:r>
              <a:rPr kumimoji="1" lang="zh-CN" altLang="en-US" sz="2800" dirty="0"/>
              <a:t>电子在原子核外是在不同轨道上按一定规律排布 </a:t>
            </a:r>
            <a:r>
              <a:rPr kumimoji="1" lang="zh-CN" altLang="en-US" sz="2800" dirty="0">
                <a:sym typeface="Symbol" panose="05050102010706020507" pitchFamily="18" charset="2"/>
              </a:rPr>
              <a:t> </a:t>
            </a:r>
            <a:r>
              <a:rPr kumimoji="1" lang="zh-CN" altLang="en-US" sz="2800" dirty="0"/>
              <a:t>元素周期表。中学阶段：某一轨道上能够</a:t>
            </a:r>
            <a:r>
              <a:rPr kumimoji="1" lang="zh-CN" altLang="en-US" sz="2800" dirty="0">
                <a:solidFill>
                  <a:srgbClr val="FF0000"/>
                </a:solidFill>
              </a:rPr>
              <a:t>容纳</a:t>
            </a:r>
            <a:r>
              <a:rPr kumimoji="1" lang="zh-CN" altLang="en-US" sz="2800" dirty="0"/>
              <a:t>的最多</a:t>
            </a:r>
            <a:r>
              <a:rPr kumimoji="1" lang="zh-CN" altLang="en-US" sz="2800" dirty="0">
                <a:solidFill>
                  <a:srgbClr val="FF0000"/>
                </a:solidFill>
              </a:rPr>
              <a:t>电子数</a:t>
            </a:r>
            <a:r>
              <a:rPr kumimoji="1" lang="zh-CN" altLang="en-US" sz="2800" dirty="0"/>
              <a:t>为</a:t>
            </a:r>
            <a:r>
              <a:rPr kumimoji="1" lang="en-US" altLang="zh-CN" sz="2800" dirty="0">
                <a:solidFill>
                  <a:srgbClr val="FF0000"/>
                </a:solidFill>
              </a:rPr>
              <a:t>2n</a:t>
            </a:r>
            <a:r>
              <a:rPr kumimoji="1"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0000FF"/>
                </a:solidFill>
              </a:rPr>
              <a:t>为什么？</a:t>
            </a:r>
          </a:p>
          <a:p>
            <a:r>
              <a:rPr kumimoji="1" lang="en-US" altLang="zh-CN" sz="2800" dirty="0"/>
              <a:t>He</a:t>
            </a:r>
            <a:r>
              <a:rPr kumimoji="1" lang="zh-CN" altLang="en-US" sz="2800" dirty="0"/>
              <a:t>原子的基态电子组态是</a:t>
            </a:r>
            <a:r>
              <a:rPr kumimoji="1" lang="en-US" altLang="zh-CN" sz="2800" dirty="0"/>
              <a:t>1s1s</a:t>
            </a:r>
            <a:r>
              <a:rPr kumimoji="1" lang="zh-CN" altLang="en-US" sz="2800" dirty="0"/>
              <a:t>；在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L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S</a:t>
            </a:r>
            <a:r>
              <a:rPr kumimoji="1" lang="zh-CN" altLang="en-US" sz="2800" dirty="0"/>
              <a:t>耦合下，可能原子态是</a:t>
            </a:r>
            <a:r>
              <a:rPr kumimoji="1" lang="en-US" altLang="zh-CN" sz="2800" dirty="0"/>
              <a:t>(1s1s)</a:t>
            </a:r>
            <a:r>
              <a:rPr kumimoji="1" lang="en-US" altLang="zh-CN" sz="2800" baseline="30000" dirty="0"/>
              <a:t>1</a:t>
            </a:r>
            <a:r>
              <a:rPr kumimoji="1" lang="en-US" altLang="zh-CN" sz="2800" dirty="0"/>
              <a:t>S</a:t>
            </a:r>
            <a:r>
              <a:rPr kumimoji="1" lang="en-US" altLang="zh-CN" sz="2800" baseline="-25000" dirty="0"/>
              <a:t>0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(1s1s)</a:t>
            </a:r>
            <a:r>
              <a:rPr kumimoji="1" lang="en-US" altLang="zh-CN" sz="2800" baseline="30000" dirty="0"/>
              <a:t>3</a:t>
            </a:r>
            <a:r>
              <a:rPr kumimoji="1" lang="en-US" altLang="zh-CN" sz="2800" dirty="0"/>
              <a:t>S</a:t>
            </a:r>
            <a:r>
              <a:rPr kumimoji="1" lang="en-US" altLang="zh-CN" sz="2800" baseline="-25000" dirty="0"/>
              <a:t>1</a:t>
            </a:r>
            <a:r>
              <a:rPr kumimoji="1" lang="en-US" altLang="zh-CN" sz="2800" dirty="0"/>
              <a:t>;</a:t>
            </a:r>
            <a:r>
              <a:rPr kumimoji="1" lang="zh-CN" altLang="en-US" sz="2800" dirty="0"/>
              <a:t> 但在能级图上，却找不到原子态</a:t>
            </a:r>
            <a:r>
              <a:rPr kumimoji="1" lang="en-US" altLang="zh-CN" sz="2800" dirty="0">
                <a:solidFill>
                  <a:srgbClr val="FF0000"/>
                </a:solidFill>
              </a:rPr>
              <a:t>(1s1s)</a:t>
            </a:r>
            <a:r>
              <a:rPr kumimoji="1" lang="en-US" altLang="zh-CN" sz="2800" baseline="30000" dirty="0">
                <a:solidFill>
                  <a:srgbClr val="FF0000"/>
                </a:solidFill>
              </a:rPr>
              <a:t>3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1 </a:t>
            </a:r>
            <a:r>
              <a:rPr kumimoji="1" lang="zh-CN" altLang="en-US" sz="2800" dirty="0"/>
              <a:t>，事实上这个态是不存在的。</a:t>
            </a:r>
            <a:r>
              <a:rPr kumimoji="1" lang="zh-CN" altLang="en-US" sz="2800" dirty="0">
                <a:solidFill>
                  <a:srgbClr val="0000FF"/>
                </a:solidFill>
              </a:rPr>
              <a:t>为什么？</a:t>
            </a:r>
            <a:endParaRPr kumimoji="1" lang="en-US" altLang="zh-CN" sz="2800" dirty="0">
              <a:solidFill>
                <a:srgbClr val="0000FF"/>
              </a:solidFill>
            </a:endParaRPr>
          </a:p>
          <a:p>
            <a:r>
              <a:rPr kumimoji="1" lang="en-US" altLang="zh-CN" sz="2800" dirty="0">
                <a:solidFill>
                  <a:srgbClr val="0000FF"/>
                </a:solidFill>
              </a:rPr>
              <a:t>1925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年，奥地利物理学家</a:t>
            </a:r>
            <a:r>
              <a:rPr kumimoji="1" lang="en-US" altLang="zh-CN" sz="2800" i="1" dirty="0">
                <a:solidFill>
                  <a:srgbClr val="0000FF"/>
                </a:solidFill>
              </a:rPr>
              <a:t>Pauli 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提出了</a:t>
            </a:r>
            <a:r>
              <a:rPr kumimoji="1" lang="zh-CN" altLang="en-US" sz="2800" dirty="0">
                <a:solidFill>
                  <a:srgbClr val="FF0000"/>
                </a:solidFill>
                <a:latin typeface="宋体" pitchFamily="2" charset="-122"/>
              </a:rPr>
              <a:t>不相容原理</a:t>
            </a:r>
            <a:r>
              <a:rPr kumimoji="1" lang="zh-CN" altLang="en-US" sz="2800" dirty="0">
                <a:solidFill>
                  <a:srgbClr val="0000FF"/>
                </a:solidFill>
                <a:latin typeface="宋体" pitchFamily="2" charset="-122"/>
              </a:rPr>
              <a:t>，回答了上述问题。揭示了微观粒子遵从的一个重要规律。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原子物理学</a:t>
            </a:r>
            <a:r>
              <a:rPr lang="en-US" altLang="zh-CN"/>
              <a:t>2025</a:t>
            </a:r>
            <a:r>
              <a:rPr lang="zh-CN" altLang="en-US"/>
              <a:t>年春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81854"/>
      </p:ext>
    </p:extLst>
  </p:cSld>
  <p:clrMapOvr>
    <a:masterClrMapping/>
  </p:clrMapOvr>
</p:sld>
</file>

<file path=ppt/theme/theme1.xml><?xml version="1.0" encoding="utf-8"?>
<a:theme xmlns:a="http://schemas.openxmlformats.org/drawingml/2006/main" name="Xiaorui-l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zyh-teaching">
  <a:themeElements>
    <a:clrScheme name="1_zyh-uh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zyh-uh">
      <a:majorFont>
        <a:latin typeface="华文行楷"/>
        <a:ea typeface="宋体"/>
        <a:cs typeface=""/>
      </a:majorFont>
      <a:minorFont>
        <a:latin typeface="华文新魏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99"/>
          </a:buClr>
          <a:buSzTx/>
          <a:buFont typeface="Wingdings 2" pitchFamily="18" charset="2"/>
          <a:buChar char="è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MS PGothic" pitchFamily="34" charset="-128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342900" marR="0" indent="-34290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99"/>
          </a:buClr>
          <a:buSzTx/>
          <a:buFont typeface="Wingdings 2" pitchFamily="18" charset="2"/>
          <a:buChar char="è"/>
          <a:tabLst/>
          <a:defRPr kumimoji="1" lang="en-US" sz="32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  <a:ea typeface="MS PGothic" pitchFamily="34" charset="-128"/>
            <a:sym typeface="Symbol" pitchFamily="18" charset="2"/>
          </a:defRPr>
        </a:defPPr>
      </a:lstStyle>
    </a:lnDef>
  </a:objectDefaults>
  <a:extraClrSchemeLst>
    <a:extraClrScheme>
      <a:clrScheme name="1_zyh-uh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zyh-uh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zyh-uh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84209</TotalTime>
  <Words>4628</Words>
  <Application>Microsoft Office PowerPoint</Application>
  <PresentationFormat>全屏显示(4:3)</PresentationFormat>
  <Paragraphs>601</Paragraphs>
  <Slides>51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51</vt:i4>
      </vt:variant>
    </vt:vector>
  </HeadingPairs>
  <TitlesOfParts>
    <vt:vector size="72" baseType="lpstr">
      <vt:lpstr>Arial Unicode MS</vt:lpstr>
      <vt:lpstr>eʩ</vt:lpstr>
      <vt:lpstr>华文楷体</vt:lpstr>
      <vt:lpstr>华文行楷</vt:lpstr>
      <vt:lpstr>隶书</vt:lpstr>
      <vt:lpstr>宋体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Wingdings 2</vt:lpstr>
      <vt:lpstr>Xiaorui-lect</vt:lpstr>
      <vt:lpstr>1_zyh-teaching</vt:lpstr>
      <vt:lpstr>公式</vt:lpstr>
      <vt:lpstr>Equation.DSMT4</vt:lpstr>
      <vt:lpstr>Equation</vt:lpstr>
      <vt:lpstr>Graph</vt:lpstr>
      <vt:lpstr>第五章   多电子原子</vt:lpstr>
      <vt:lpstr>复习</vt:lpstr>
      <vt:lpstr>He原子能级的形成</vt:lpstr>
      <vt:lpstr>He原子能级的形成</vt:lpstr>
      <vt:lpstr>He原子能级结构</vt:lpstr>
      <vt:lpstr>碱土族原子光谱的实验规律和能级 </vt:lpstr>
      <vt:lpstr>He和Mg原子顺序的差别</vt:lpstr>
      <vt:lpstr>泡利不相容原理</vt:lpstr>
      <vt:lpstr>理解多电子原子的一些困惑</vt:lpstr>
      <vt:lpstr>Wolfgang Pauli (1900-1958)</vt:lpstr>
      <vt:lpstr>泡利趣事</vt:lpstr>
      <vt:lpstr>泡利不相容原理的量子表述</vt:lpstr>
      <vt:lpstr>原子的量子数再回顾</vt:lpstr>
      <vt:lpstr>全同粒子和全同性原理</vt:lpstr>
      <vt:lpstr>微观粒子的不可区分性</vt:lpstr>
      <vt:lpstr>波函数的交换对称性</vt:lpstr>
      <vt:lpstr>构造对称波函数</vt:lpstr>
      <vt:lpstr>波函数的交换对称效应</vt:lpstr>
      <vt:lpstr>自旋统计关系</vt:lpstr>
      <vt:lpstr>多电子系统的波函数</vt:lpstr>
      <vt:lpstr>He原子的基态</vt:lpstr>
      <vt:lpstr>原子的大小</vt:lpstr>
      <vt:lpstr>泡利不相容原理的其它应用</vt:lpstr>
      <vt:lpstr>金属中的电子</vt:lpstr>
      <vt:lpstr>夸克的颜色</vt:lpstr>
      <vt:lpstr>两个电子的自旋波函数</vt:lpstr>
      <vt:lpstr>两个电子自旋偶合图像</vt:lpstr>
      <vt:lpstr>同科电子</vt:lpstr>
      <vt:lpstr>电子的总波函数</vt:lpstr>
      <vt:lpstr>（两个）同科电子的L-S耦合</vt:lpstr>
      <vt:lpstr>两个同科p电子排列</vt:lpstr>
      <vt:lpstr>斯莱特（Slater）方法(np2 组态)</vt:lpstr>
      <vt:lpstr>斯莱特图解法的分解图</vt:lpstr>
      <vt:lpstr>多个同科电子的原子态</vt:lpstr>
      <vt:lpstr>np3 组态如何?</vt:lpstr>
      <vt:lpstr>np3 组态</vt:lpstr>
      <vt:lpstr>元素周期表</vt:lpstr>
      <vt:lpstr>元素周期表</vt:lpstr>
      <vt:lpstr>历史背景</vt:lpstr>
      <vt:lpstr>现代元素周期表</vt:lpstr>
      <vt:lpstr>元素周期表：发现国与时间</vt:lpstr>
      <vt:lpstr> 元素性质的周期性变化</vt:lpstr>
      <vt:lpstr>元素性质的周期性</vt:lpstr>
      <vt:lpstr>原子中的电子壳层结构</vt:lpstr>
      <vt:lpstr>电子填充壳层结构的原则</vt:lpstr>
      <vt:lpstr>壳层中电子的数目</vt:lpstr>
      <vt:lpstr>电子组态的能量--壳层的次序</vt:lpstr>
      <vt:lpstr>原子的电子组态</vt:lpstr>
      <vt:lpstr>填3d还是填4s的定性解释</vt:lpstr>
      <vt:lpstr>原子实的静电屏蔽作用</vt:lpstr>
      <vt:lpstr>原子中电子的结合能和原子序数Z的关系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原子物理学课件</dc:title>
  <dc:subject/>
  <dc:creator/>
  <cp:keywords/>
  <dc:description/>
  <cp:lastModifiedBy>首赫 朱</cp:lastModifiedBy>
  <cp:revision>2666</cp:revision>
  <cp:lastPrinted>2018-04-26T08:07:25Z</cp:lastPrinted>
  <dcterms:created xsi:type="dcterms:W3CDTF">2003-04-28T21:37:29Z</dcterms:created>
  <dcterms:modified xsi:type="dcterms:W3CDTF">2025-05-18T14:42:50Z</dcterms:modified>
  <cp:category/>
</cp:coreProperties>
</file>