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34" r:id="rId5"/>
    <p:sldId id="319" r:id="rId6"/>
    <p:sldId id="269" r:id="rId7"/>
    <p:sldId id="270" r:id="rId8"/>
    <p:sldId id="321" r:id="rId9"/>
    <p:sldId id="274" r:id="rId10"/>
    <p:sldId id="318" r:id="rId11"/>
    <p:sldId id="313" r:id="rId12"/>
    <p:sldId id="315" r:id="rId13"/>
    <p:sldId id="316" r:id="rId14"/>
    <p:sldId id="317" r:id="rId15"/>
    <p:sldId id="264" r:id="rId16"/>
    <p:sldId id="333" r:id="rId17"/>
    <p:sldId id="322" r:id="rId18"/>
    <p:sldId id="323" r:id="rId19"/>
    <p:sldId id="325" r:id="rId20"/>
    <p:sldId id="326" r:id="rId21"/>
    <p:sldId id="327" r:id="rId22"/>
    <p:sldId id="330" r:id="rId23"/>
    <p:sldId id="331" r:id="rId24"/>
    <p:sldId id="332" r:id="rId25"/>
    <p:sldId id="335" r:id="rId26"/>
  </p:sldIdLst>
  <p:sldSz cx="9144000" cy="5143500" type="screen16x9"/>
  <p:notesSz cx="6858000" cy="9144000"/>
  <p:embeddedFontLst>
    <p:embeddedFont>
      <p:font typeface="IBM Plex Mono" panose="020B0509050203000203"/>
      <p:regular r:id="rId30"/>
    </p:embeddedFont>
    <p:embeddedFont>
      <p:font typeface="Poppins" panose="00000500000000000000"/>
      <p:regular r:id="rId31"/>
    </p:embeddedFont>
    <p:embeddedFont>
      <p:font typeface="Source Code Pro" panose="020B0509030403020204"/>
      <p:regular r:id="rId32"/>
    </p:embeddedFont>
    <p:embeddedFont>
      <p:font typeface="PT Sans" panose="020B0503020203020204"/>
      <p:regular r:id="rId33"/>
    </p:embeddedFont>
    <p:embeddedFont>
      <p:font typeface="微软雅黑" panose="020B0503020204020204" pitchFamily="34" charset="-122"/>
      <p:regular r:id="rId34"/>
    </p:embeddedFont>
    <p:embeddedFont>
      <p:font typeface="Roboto" panose="02000000000000000000" pitchFamily="2" charset="0"/>
      <p:regular r:id="rId35"/>
      <p:bold r:id="rId36"/>
      <p:italic r:id="rId37"/>
      <p:boldItalic r:id="rId38"/>
    </p:embeddedFont>
    <p:embeddedFont>
      <p:font typeface="IBM Plex Mono" panose="020B0509050203000203" pitchFamily="49" charset="0"/>
      <p:regular r:id="rId39"/>
      <p:bold r:id="rId40"/>
    </p:embeddedFont>
    <p:embeddedFont>
      <p:font typeface="黑体" panose="02010609060101010101" pitchFamily="49" charset="-122"/>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54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12.fntdata"/><Relationship Id="rId40" Type="http://schemas.openxmlformats.org/officeDocument/2006/relationships/font" Target="fonts/font11.fntdata"/><Relationship Id="rId4" Type="http://schemas.openxmlformats.org/officeDocument/2006/relationships/notesMaster" Target="notesMasters/notesMaster1.xml"/><Relationship Id="rId39" Type="http://schemas.openxmlformats.org/officeDocument/2006/relationships/font" Target="fonts/font10.fntdata"/><Relationship Id="rId38" Type="http://schemas.openxmlformats.org/officeDocument/2006/relationships/font" Target="fonts/font9.fntdata"/><Relationship Id="rId37" Type="http://schemas.openxmlformats.org/officeDocument/2006/relationships/font" Target="fonts/font8.fntdata"/><Relationship Id="rId36" Type="http://schemas.openxmlformats.org/officeDocument/2006/relationships/font" Target="fonts/font7.fntdata"/><Relationship Id="rId35" Type="http://schemas.openxmlformats.org/officeDocument/2006/relationships/font" Target="fonts/font6.fntdata"/><Relationship Id="rId34" Type="http://schemas.openxmlformats.org/officeDocument/2006/relationships/font" Target="fonts/font5.fntdata"/><Relationship Id="rId33" Type="http://schemas.openxmlformats.org/officeDocument/2006/relationships/font" Target="fonts/font4.fntdata"/><Relationship Id="rId32" Type="http://schemas.openxmlformats.org/officeDocument/2006/relationships/font" Target="fonts/font3.fntdata"/><Relationship Id="rId31" Type="http://schemas.openxmlformats.org/officeDocument/2006/relationships/font" Target="fonts/font2.fntdata"/><Relationship Id="rId30" Type="http://schemas.openxmlformats.org/officeDocument/2006/relationships/font" Target="fonts/font1.fntdata"/><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E15931E-1654-4B73-89B2-8E333D9C42E0}" type="doc">
      <dgm:prSet loTypeId="urn:microsoft.com/office/officeart/2005/8/layout/vList5" loCatId="list" qsTypeId="urn:microsoft.com/office/officeart/2005/8/quickstyle/simple3#1" qsCatId="simple" csTypeId="urn:microsoft.com/office/officeart/2005/8/colors/accent1_2#1" csCatId="accent1" phldr="0"/>
      <dgm:spPr/>
      <dgm:t>
        <a:bodyPr/>
        <a:lstStyle/>
        <a:p>
          <a:endParaRPr lang="zh-CN" altLang="en-US"/>
        </a:p>
      </dgm:t>
    </dgm:pt>
    <dgm:pt modelId="{90DDC401-903F-495B-A387-FFA8A45891F6}">
      <dgm:prSet phldrT="[文本]" phldr="0" custT="0"/>
      <dgm:spPr/>
      <dgm:t>
        <a:bodyPr vert="horz" wrap="square"/>
        <a:lstStyle/>
        <a:p>
          <a:pPr>
            <a:lnSpc>
              <a:spcPct val="100000"/>
            </a:lnSpc>
            <a:spcBef>
              <a:spcPct val="0"/>
            </a:spcBef>
            <a:spcAft>
              <a:spcPct val="35000"/>
            </a:spcAft>
          </a:pPr>
          <a:r>
            <a:rPr lang="en-US" altLang="zh-CN"/>
            <a:t>CPU</a:t>
          </a:r>
        </a:p>
      </dgm:t>
    </dgm:pt>
    <dgm:pt modelId="{C8BB0B8A-C63A-4F83-B8DD-3A7CE259E4EE}" cxnId="{051E0806-12D0-4D63-BE15-327A76E9E370}" type="parTrans">
      <dgm:prSet/>
      <dgm:spPr/>
      <dgm:t>
        <a:bodyPr/>
        <a:lstStyle/>
        <a:p>
          <a:endParaRPr lang="zh-CN" altLang="en-US"/>
        </a:p>
      </dgm:t>
    </dgm:pt>
    <dgm:pt modelId="{35E5E878-0907-4014-9CFA-56AEFE6C22E5}" cxnId="{051E0806-12D0-4D63-BE15-327A76E9E370}" type="sibTrans">
      <dgm:prSet/>
      <dgm:spPr/>
      <dgm:t>
        <a:bodyPr/>
        <a:lstStyle/>
        <a:p>
          <a:endParaRPr lang="zh-CN" altLang="en-US"/>
        </a:p>
      </dgm:t>
    </dgm:pt>
    <dgm:pt modelId="{E08CEB0C-E37F-4DCA-A8EA-4B2CD3AD7754}">
      <dgm:prSet phldrT="[文本]" phldr="0" custT="0"/>
      <dgm:spPr/>
      <dgm:t>
        <a:bodyPr vert="horz" wrap="square"/>
        <a:lstStyle/>
        <a:p>
          <a:pPr>
            <a:lnSpc>
              <a:spcPct val="100000"/>
            </a:lnSpc>
            <a:spcBef>
              <a:spcPct val="0"/>
            </a:spcBef>
            <a:spcAft>
              <a:spcPct val="15000"/>
            </a:spcAft>
          </a:pPr>
          <a:r>
            <a:rPr lang="zh-CN" altLang="en-US" b="1">
              <a:latin typeface="微软雅黑" panose="020B0503020204020204" pitchFamily="34" charset="-122"/>
              <a:ea typeface="微软雅黑" panose="020B0503020204020204" pitchFamily="34" charset="-122"/>
            </a:rPr>
            <a:t>控制和管理任务</a:t>
          </a:r>
        </a:p>
      </dgm:t>
    </dgm:pt>
    <dgm:pt modelId="{FB4BCC77-44E9-4065-8A2F-90CD32DE34E3}" cxnId="{4F5088F5-C8BE-4142-A153-05A29F457896}" type="parTrans">
      <dgm:prSet/>
      <dgm:spPr/>
      <dgm:t>
        <a:bodyPr/>
        <a:lstStyle/>
        <a:p>
          <a:endParaRPr lang="zh-CN" altLang="en-US"/>
        </a:p>
      </dgm:t>
    </dgm:pt>
    <dgm:pt modelId="{41FED480-3E2E-47A2-B997-02D527BC8082}" cxnId="{4F5088F5-C8BE-4142-A153-05A29F457896}" type="sibTrans">
      <dgm:prSet/>
      <dgm:spPr/>
      <dgm:t>
        <a:bodyPr/>
        <a:lstStyle/>
        <a:p>
          <a:endParaRPr lang="zh-CN" altLang="en-US"/>
        </a:p>
      </dgm:t>
    </dgm:pt>
    <dgm:pt modelId="{D8C95C7E-E111-4A88-A0EA-712726ACC1BC}">
      <dgm:prSet phldr="0" custT="0"/>
      <dgm:spPr/>
      <dgm:t>
        <a:bodyPr vert="horz" wrap="square"/>
        <a:lstStyle/>
        <a:p>
          <a:pPr>
            <a:lnSpc>
              <a:spcPct val="100000"/>
            </a:lnSpc>
            <a:spcBef>
              <a:spcPct val="0"/>
            </a:spcBef>
            <a:spcAft>
              <a:spcPct val="15000"/>
            </a:spcAft>
          </a:pPr>
          <a:r>
            <a:rPr lang="en-US" altLang="zh-CN"/>
            <a:t>Control and manage tasks</a:t>
          </a:r>
        </a:p>
      </dgm:t>
    </dgm:pt>
    <dgm:pt modelId="{67055184-B4DB-4160-B724-788049C987D5}" cxnId="{1CD8A44D-E377-4A58-A064-05058CA4C8A2}" type="parTrans">
      <dgm:prSet/>
      <dgm:spPr/>
    </dgm:pt>
    <dgm:pt modelId="{7ED9FBDD-9730-4023-8A96-00D48C96BDAC}" cxnId="{1CD8A44D-E377-4A58-A064-05058CA4C8A2}" type="sibTrans">
      <dgm:prSet/>
      <dgm:spPr/>
    </dgm:pt>
    <dgm:pt modelId="{A6685E83-BEEC-49B3-B40A-539E2C0D7A1A}">
      <dgm:prSet phldrT="[文本]" phldr="0" custT="0"/>
      <dgm:spPr/>
      <dgm:t>
        <a:bodyPr vert="horz" wrap="square"/>
        <a:lstStyle/>
        <a:p>
          <a:pPr>
            <a:lnSpc>
              <a:spcPct val="100000"/>
            </a:lnSpc>
            <a:spcBef>
              <a:spcPct val="0"/>
            </a:spcBef>
            <a:spcAft>
              <a:spcPct val="35000"/>
            </a:spcAft>
          </a:pPr>
          <a:r>
            <a:rPr lang="en-US" altLang="zh-CN"/>
            <a:t>GPA</a:t>
          </a:r>
        </a:p>
      </dgm:t>
    </dgm:pt>
    <dgm:pt modelId="{FECC43A3-D59E-4EE1-9557-8FBB90D5B362}" cxnId="{DC4E0FFA-237E-40B3-BD28-11C0EF359611}" type="parTrans">
      <dgm:prSet/>
      <dgm:spPr/>
      <dgm:t>
        <a:bodyPr/>
        <a:lstStyle/>
        <a:p>
          <a:endParaRPr lang="zh-CN" altLang="en-US"/>
        </a:p>
      </dgm:t>
    </dgm:pt>
    <dgm:pt modelId="{68BB6C9A-B7F0-43A0-955B-FC8C4D4009BF}" cxnId="{DC4E0FFA-237E-40B3-BD28-11C0EF359611}" type="sibTrans">
      <dgm:prSet/>
      <dgm:spPr/>
      <dgm:t>
        <a:bodyPr/>
        <a:lstStyle/>
        <a:p>
          <a:endParaRPr lang="zh-CN" altLang="en-US"/>
        </a:p>
      </dgm:t>
    </dgm:pt>
    <dgm:pt modelId="{CBA50553-63FA-4B5A-9888-EDDBA06CA593}">
      <dgm:prSet phldrT="[文本]" phldr="0" custT="0"/>
      <dgm:spPr/>
      <dgm:t>
        <a:bodyPr vert="horz" wrap="square"/>
        <a:lstStyle/>
        <a:p>
          <a:pPr>
            <a:lnSpc>
              <a:spcPct val="100000"/>
            </a:lnSpc>
            <a:spcBef>
              <a:spcPct val="0"/>
            </a:spcBef>
            <a:spcAft>
              <a:spcPct val="15000"/>
            </a:spcAft>
          </a:pPr>
          <a:r>
            <a:rPr lang="zh-CN" altLang="en-US" b="1">
              <a:latin typeface="微软雅黑" panose="020B0503020204020204" pitchFamily="34" charset="-122"/>
              <a:ea typeface="微软雅黑" panose="020B0503020204020204" pitchFamily="34" charset="-122"/>
            </a:rPr>
            <a:t>并行处理大规模矩阵运算</a:t>
          </a:r>
        </a:p>
      </dgm:t>
    </dgm:pt>
    <dgm:pt modelId="{73E2772F-165D-4B56-ACC2-969CBF53B0A8}" cxnId="{0F437FBB-FAB5-4234-AEA4-771168CB9C2C}" type="parTrans">
      <dgm:prSet/>
      <dgm:spPr/>
      <dgm:t>
        <a:bodyPr/>
        <a:lstStyle/>
        <a:p>
          <a:endParaRPr lang="zh-CN" altLang="en-US"/>
        </a:p>
      </dgm:t>
    </dgm:pt>
    <dgm:pt modelId="{7BFD1607-7356-4D3D-A829-75D002A3A4B0}" cxnId="{0F437FBB-FAB5-4234-AEA4-771168CB9C2C}" type="sibTrans">
      <dgm:prSet/>
      <dgm:spPr/>
      <dgm:t>
        <a:bodyPr/>
        <a:lstStyle/>
        <a:p>
          <a:endParaRPr lang="zh-CN" altLang="en-US"/>
        </a:p>
      </dgm:t>
    </dgm:pt>
    <dgm:pt modelId="{21BC5778-BC52-497B-BF28-2551E26AC036}">
      <dgm:prSet phldr="0" custT="0"/>
      <dgm:spPr/>
      <dgm:t>
        <a:bodyPr vert="horz" wrap="square"/>
        <a:lstStyle/>
        <a:p>
          <a:pPr>
            <a:lnSpc>
              <a:spcPct val="100000"/>
            </a:lnSpc>
            <a:spcBef>
              <a:spcPct val="0"/>
            </a:spcBef>
            <a:spcAft>
              <a:spcPct val="15000"/>
            </a:spcAft>
          </a:pPr>
          <a:r>
            <a:rPr lang="en-US" altLang="zh-CN"/>
            <a:t>Parallel processing of large-scale matrix operations</a:t>
          </a:r>
        </a:p>
      </dgm:t>
    </dgm:pt>
    <dgm:pt modelId="{038BD69B-DF1F-4EAF-A280-794007579EFE}" cxnId="{A8436AF4-B9DD-4250-B6D4-7C644288F501}" type="parTrans">
      <dgm:prSet/>
      <dgm:spPr/>
    </dgm:pt>
    <dgm:pt modelId="{F198268D-461F-43F2-A389-2423E489ABD0}" cxnId="{A8436AF4-B9DD-4250-B6D4-7C644288F501}" type="sibTrans">
      <dgm:prSet/>
      <dgm:spPr/>
    </dgm:pt>
    <dgm:pt modelId="{C8DDDFA1-AF37-4444-AAEB-D51CEE212719}">
      <dgm:prSet phldrT="[文本]" phldr="0" custT="0"/>
      <dgm:spPr/>
      <dgm:t>
        <a:bodyPr vert="horz" wrap="square"/>
        <a:lstStyle/>
        <a:p>
          <a:pPr>
            <a:lnSpc>
              <a:spcPct val="100000"/>
            </a:lnSpc>
            <a:spcBef>
              <a:spcPct val="0"/>
            </a:spcBef>
            <a:spcAft>
              <a:spcPct val="35000"/>
            </a:spcAft>
          </a:pPr>
          <a:r>
            <a:rPr lang="en-US" altLang="zh-CN"/>
            <a:t>FPGA</a:t>
          </a:r>
        </a:p>
      </dgm:t>
    </dgm:pt>
    <dgm:pt modelId="{26EA520A-5891-4EBA-B2AD-1840663D8C07}" cxnId="{442BCF70-DFE7-4BC7-B4D1-5C51388A9908}" type="parTrans">
      <dgm:prSet/>
      <dgm:spPr/>
      <dgm:t>
        <a:bodyPr/>
        <a:lstStyle/>
        <a:p>
          <a:endParaRPr lang="zh-CN" altLang="en-US"/>
        </a:p>
      </dgm:t>
    </dgm:pt>
    <dgm:pt modelId="{CE2287C8-6424-4771-88FD-4DADE15C5A04}" cxnId="{442BCF70-DFE7-4BC7-B4D1-5C51388A9908}" type="sibTrans">
      <dgm:prSet/>
      <dgm:spPr/>
      <dgm:t>
        <a:bodyPr/>
        <a:lstStyle/>
        <a:p>
          <a:endParaRPr lang="zh-CN" altLang="en-US"/>
        </a:p>
      </dgm:t>
    </dgm:pt>
    <dgm:pt modelId="{5AA02751-379E-46DB-884A-F23ACBC498EE}">
      <dgm:prSet phldrT="[文本]" phldr="0" custT="0"/>
      <dgm:spPr/>
      <dgm:t>
        <a:bodyPr vert="horz" wrap="square"/>
        <a:lstStyle/>
        <a:p>
          <a:pPr>
            <a:lnSpc>
              <a:spcPct val="100000"/>
            </a:lnSpc>
            <a:spcBef>
              <a:spcPct val="0"/>
            </a:spcBef>
            <a:spcAft>
              <a:spcPct val="15000"/>
            </a:spcAft>
          </a:pPr>
          <a:r>
            <a:rPr lang="zh-CN" altLang="en-US" b="1">
              <a:latin typeface="微软雅黑" panose="020B0503020204020204" pitchFamily="34" charset="-122"/>
              <a:ea typeface="微软雅黑" panose="020B0503020204020204" pitchFamily="34" charset="-122"/>
            </a:rPr>
            <a:t>实现特定的信号处理算法</a:t>
          </a:r>
        </a:p>
      </dgm:t>
    </dgm:pt>
    <dgm:pt modelId="{D0D77647-95BE-4607-B2F0-006D9CAB8F0E}" cxnId="{030CAF22-F98A-48F3-9EF0-8615A4D13636}" type="parTrans">
      <dgm:prSet/>
      <dgm:spPr/>
      <dgm:t>
        <a:bodyPr/>
        <a:lstStyle/>
        <a:p>
          <a:endParaRPr lang="zh-CN" altLang="en-US"/>
        </a:p>
      </dgm:t>
    </dgm:pt>
    <dgm:pt modelId="{3DBF6B9F-A188-4D67-ABE8-0633561FA9E5}" cxnId="{030CAF22-F98A-48F3-9EF0-8615A4D13636}" type="sibTrans">
      <dgm:prSet/>
      <dgm:spPr/>
      <dgm:t>
        <a:bodyPr/>
        <a:lstStyle/>
        <a:p>
          <a:endParaRPr lang="zh-CN" altLang="en-US"/>
        </a:p>
      </dgm:t>
    </dgm:pt>
    <dgm:pt modelId="{896BABB6-A11B-442B-9DE8-60406CF3DBD6}">
      <dgm:prSet phldr="0" custT="0"/>
      <dgm:spPr/>
      <dgm:t>
        <a:bodyPr vert="horz" wrap="square"/>
        <a:lstStyle/>
        <a:p>
          <a:pPr>
            <a:lnSpc>
              <a:spcPct val="100000"/>
            </a:lnSpc>
            <a:spcBef>
              <a:spcPct val="0"/>
            </a:spcBef>
            <a:spcAft>
              <a:spcPct val="15000"/>
            </a:spcAft>
          </a:pPr>
          <a:r>
            <a:rPr lang="en-US" altLang="zh-CN"/>
            <a:t>Implement a specific signal processing algorithm</a:t>
          </a:r>
        </a:p>
      </dgm:t>
    </dgm:pt>
    <dgm:pt modelId="{0F47670B-FC1B-4617-9FAF-BFD235CFA92A}" cxnId="{50214FB6-C874-450F-BDB9-9F4C48CED296}" type="parTrans">
      <dgm:prSet/>
      <dgm:spPr/>
    </dgm:pt>
    <dgm:pt modelId="{63E6C1F5-A30A-4C97-B777-0F335D9F647C}" cxnId="{50214FB6-C874-450F-BDB9-9F4C48CED296}" type="sibTrans">
      <dgm:prSet/>
      <dgm:spPr/>
    </dgm:pt>
    <dgm:pt modelId="{D5935282-3C7C-4F88-A1AE-C27DB8591514}" type="pres">
      <dgm:prSet presAssocID="{2E15931E-1654-4B73-89B2-8E333D9C42E0}" presName="Name0" presStyleCnt="0">
        <dgm:presLayoutVars>
          <dgm:dir/>
          <dgm:animLvl val="lvl"/>
          <dgm:resizeHandles val="exact"/>
        </dgm:presLayoutVars>
      </dgm:prSet>
      <dgm:spPr/>
    </dgm:pt>
    <dgm:pt modelId="{E61486FD-113E-4C87-8ADF-B1A8E2A84801}" type="pres">
      <dgm:prSet presAssocID="{90DDC401-903F-495B-A387-FFA8A45891F6}" presName="linNode" presStyleCnt="0"/>
      <dgm:spPr/>
    </dgm:pt>
    <dgm:pt modelId="{96BE2B31-D87C-43E1-BE64-4C27B13F4AA4}" type="pres">
      <dgm:prSet presAssocID="{90DDC401-903F-495B-A387-FFA8A45891F6}" presName="parentText" presStyleLbl="node1" presStyleIdx="0" presStyleCnt="3" custScaleX="46060" custLinFactNeighborX="485">
        <dgm:presLayoutVars>
          <dgm:chMax val="1"/>
          <dgm:bulletEnabled val="1"/>
        </dgm:presLayoutVars>
      </dgm:prSet>
      <dgm:spPr/>
    </dgm:pt>
    <dgm:pt modelId="{DD9406C3-FC80-4468-A55B-122D744D43F0}" type="pres">
      <dgm:prSet presAssocID="{90DDC401-903F-495B-A387-FFA8A45891F6}" presName="descendantText" presStyleLbl="alignAccFollowNode1" presStyleIdx="0" presStyleCnt="3">
        <dgm:presLayoutVars>
          <dgm:bulletEnabled val="1"/>
        </dgm:presLayoutVars>
      </dgm:prSet>
      <dgm:spPr/>
    </dgm:pt>
    <dgm:pt modelId="{F1941F29-E51C-4282-956D-50CFAFAEB9B8}" type="pres">
      <dgm:prSet presAssocID="{35E5E878-0907-4014-9CFA-56AEFE6C22E5}" presName="sp" presStyleCnt="0"/>
      <dgm:spPr/>
    </dgm:pt>
    <dgm:pt modelId="{B589D1EC-5156-4FB2-BB1C-8E1290A868B9}" type="pres">
      <dgm:prSet presAssocID="{A6685E83-BEEC-49B3-B40A-539E2C0D7A1A}" presName="linNode" presStyleCnt="0"/>
      <dgm:spPr/>
    </dgm:pt>
    <dgm:pt modelId="{EBD335B5-8308-49CB-9630-99D852747B1F}" type="pres">
      <dgm:prSet presAssocID="{A6685E83-BEEC-49B3-B40A-539E2C0D7A1A}" presName="parentText" presStyleLbl="node1" presStyleIdx="1" presStyleCnt="3" custScaleX="46459" custLinFactNeighborY="84">
        <dgm:presLayoutVars>
          <dgm:chMax val="1"/>
          <dgm:bulletEnabled val="1"/>
        </dgm:presLayoutVars>
      </dgm:prSet>
      <dgm:spPr/>
    </dgm:pt>
    <dgm:pt modelId="{6EB2A58E-CA03-4F76-94B6-D8FE50231963}" type="pres">
      <dgm:prSet presAssocID="{A6685E83-BEEC-49B3-B40A-539E2C0D7A1A}" presName="descendantText" presStyleLbl="alignAccFollowNode1" presStyleIdx="1" presStyleCnt="3" custLinFactNeighborX="897">
        <dgm:presLayoutVars>
          <dgm:bulletEnabled val="1"/>
        </dgm:presLayoutVars>
      </dgm:prSet>
      <dgm:spPr/>
    </dgm:pt>
    <dgm:pt modelId="{A76EE5BB-CBA4-4DD9-BFB7-3F3F246C9BF0}" type="pres">
      <dgm:prSet presAssocID="{68BB6C9A-B7F0-43A0-955B-FC8C4D4009BF}" presName="sp" presStyleCnt="0"/>
      <dgm:spPr/>
    </dgm:pt>
    <dgm:pt modelId="{2BB2A428-FB05-47E5-AC5F-C6A7936A9AC0}" type="pres">
      <dgm:prSet presAssocID="{C8DDDFA1-AF37-4444-AAEB-D51CEE212719}" presName="linNode" presStyleCnt="0"/>
      <dgm:spPr/>
    </dgm:pt>
    <dgm:pt modelId="{B093CE78-670B-40EB-95CF-315E334D550F}" type="pres">
      <dgm:prSet presAssocID="{C8DDDFA1-AF37-4444-AAEB-D51CEE212719}" presName="parentText" presStyleLbl="node1" presStyleIdx="2" presStyleCnt="3" custScaleX="47655">
        <dgm:presLayoutVars>
          <dgm:chMax val="1"/>
          <dgm:bulletEnabled val="1"/>
        </dgm:presLayoutVars>
      </dgm:prSet>
      <dgm:spPr/>
    </dgm:pt>
    <dgm:pt modelId="{64028F0D-BE57-4642-92F7-303D4E45C524}" type="pres">
      <dgm:prSet presAssocID="{C8DDDFA1-AF37-4444-AAEB-D51CEE212719}" presName="descendantText" presStyleLbl="alignAccFollowNode1" presStyleIdx="2" presStyleCnt="3">
        <dgm:presLayoutVars>
          <dgm:bulletEnabled val="1"/>
        </dgm:presLayoutVars>
      </dgm:prSet>
      <dgm:spPr/>
    </dgm:pt>
  </dgm:ptLst>
  <dgm:cxnLst>
    <dgm:cxn modelId="{051E0806-12D0-4D63-BE15-327A76E9E370}" srcId="{2E15931E-1654-4B73-89B2-8E333D9C42E0}" destId="{90DDC401-903F-495B-A387-FFA8A45891F6}" srcOrd="0" destOrd="0" parTransId="{C8BB0B8A-C63A-4F83-B8DD-3A7CE259E4EE}" sibTransId="{35E5E878-0907-4014-9CFA-56AEFE6C22E5}"/>
    <dgm:cxn modelId="{795D3212-C9C8-4187-ABDA-207B76AAA4CB}" type="presOf" srcId="{D8C95C7E-E111-4A88-A0EA-712726ACC1BC}" destId="{DD9406C3-FC80-4468-A55B-122D744D43F0}" srcOrd="0" destOrd="1" presId="urn:microsoft.com/office/officeart/2005/8/layout/vList5"/>
    <dgm:cxn modelId="{030CAF22-F98A-48F3-9EF0-8615A4D13636}" srcId="{C8DDDFA1-AF37-4444-AAEB-D51CEE212719}" destId="{5AA02751-379E-46DB-884A-F23ACBC498EE}" srcOrd="0" destOrd="0" parTransId="{D0D77647-95BE-4607-B2F0-006D9CAB8F0E}" sibTransId="{3DBF6B9F-A188-4D67-ABE8-0633561FA9E5}"/>
    <dgm:cxn modelId="{08B95D34-C031-471C-96FE-5EE2557E3DBF}" type="presOf" srcId="{5AA02751-379E-46DB-884A-F23ACBC498EE}" destId="{64028F0D-BE57-4642-92F7-303D4E45C524}" srcOrd="0" destOrd="0" presId="urn:microsoft.com/office/officeart/2005/8/layout/vList5"/>
    <dgm:cxn modelId="{A535BF36-5400-42DF-8C1E-7D02D55E3A8A}" type="presOf" srcId="{C8DDDFA1-AF37-4444-AAEB-D51CEE212719}" destId="{B093CE78-670B-40EB-95CF-315E334D550F}" srcOrd="0" destOrd="0" presId="urn:microsoft.com/office/officeart/2005/8/layout/vList5"/>
    <dgm:cxn modelId="{E3FD6061-AA4D-4E70-9A47-DF2FED313C12}" type="presOf" srcId="{90DDC401-903F-495B-A387-FFA8A45891F6}" destId="{96BE2B31-D87C-43E1-BE64-4C27B13F4AA4}" srcOrd="0" destOrd="0" presId="urn:microsoft.com/office/officeart/2005/8/layout/vList5"/>
    <dgm:cxn modelId="{1CD8A44D-E377-4A58-A064-05058CA4C8A2}" srcId="{90DDC401-903F-495B-A387-FFA8A45891F6}" destId="{D8C95C7E-E111-4A88-A0EA-712726ACC1BC}" srcOrd="1" destOrd="0" parTransId="{67055184-B4DB-4160-B724-788049C987D5}" sibTransId="{7ED9FBDD-9730-4023-8A96-00D48C96BDAC}"/>
    <dgm:cxn modelId="{442BCF70-DFE7-4BC7-B4D1-5C51388A9908}" srcId="{2E15931E-1654-4B73-89B2-8E333D9C42E0}" destId="{C8DDDFA1-AF37-4444-AAEB-D51CEE212719}" srcOrd="2" destOrd="0" parTransId="{26EA520A-5891-4EBA-B2AD-1840663D8C07}" sibTransId="{CE2287C8-6424-4771-88FD-4DADE15C5A04}"/>
    <dgm:cxn modelId="{361A5C92-F0D7-482D-B37E-CDB36C60E527}" type="presOf" srcId="{2E15931E-1654-4B73-89B2-8E333D9C42E0}" destId="{D5935282-3C7C-4F88-A1AE-C27DB8591514}" srcOrd="0" destOrd="0" presId="urn:microsoft.com/office/officeart/2005/8/layout/vList5"/>
    <dgm:cxn modelId="{EAAA9592-F480-4D1E-BCD7-7D5B70F80D06}" type="presOf" srcId="{896BABB6-A11B-442B-9DE8-60406CF3DBD6}" destId="{64028F0D-BE57-4642-92F7-303D4E45C524}" srcOrd="0" destOrd="1" presId="urn:microsoft.com/office/officeart/2005/8/layout/vList5"/>
    <dgm:cxn modelId="{75B5B595-2EDE-45FD-A2DB-430A4BD9C36E}" type="presOf" srcId="{CBA50553-63FA-4B5A-9888-EDDBA06CA593}" destId="{6EB2A58E-CA03-4F76-94B6-D8FE50231963}" srcOrd="0" destOrd="0" presId="urn:microsoft.com/office/officeart/2005/8/layout/vList5"/>
    <dgm:cxn modelId="{50214FB6-C874-450F-BDB9-9F4C48CED296}" srcId="{C8DDDFA1-AF37-4444-AAEB-D51CEE212719}" destId="{896BABB6-A11B-442B-9DE8-60406CF3DBD6}" srcOrd="1" destOrd="0" parTransId="{0F47670B-FC1B-4617-9FAF-BFD235CFA92A}" sibTransId="{63E6C1F5-A30A-4C97-B777-0F335D9F647C}"/>
    <dgm:cxn modelId="{4621F3B9-B92D-4701-ABDE-8E0A4DE2F70A}" type="presOf" srcId="{E08CEB0C-E37F-4DCA-A8EA-4B2CD3AD7754}" destId="{DD9406C3-FC80-4468-A55B-122D744D43F0}" srcOrd="0" destOrd="0" presId="urn:microsoft.com/office/officeart/2005/8/layout/vList5"/>
    <dgm:cxn modelId="{0F437FBB-FAB5-4234-AEA4-771168CB9C2C}" srcId="{A6685E83-BEEC-49B3-B40A-539E2C0D7A1A}" destId="{CBA50553-63FA-4B5A-9888-EDDBA06CA593}" srcOrd="0" destOrd="0" parTransId="{73E2772F-165D-4B56-ACC2-969CBF53B0A8}" sibTransId="{7BFD1607-7356-4D3D-A829-75D002A3A4B0}"/>
    <dgm:cxn modelId="{477BFEEF-712A-4D48-9B64-FB31827EFA22}" type="presOf" srcId="{A6685E83-BEEC-49B3-B40A-539E2C0D7A1A}" destId="{EBD335B5-8308-49CB-9630-99D852747B1F}" srcOrd="0" destOrd="0" presId="urn:microsoft.com/office/officeart/2005/8/layout/vList5"/>
    <dgm:cxn modelId="{2BBA62F2-FBE8-4D66-A5C5-859012BB7619}" type="presOf" srcId="{21BC5778-BC52-497B-BF28-2551E26AC036}" destId="{6EB2A58E-CA03-4F76-94B6-D8FE50231963}" srcOrd="0" destOrd="1" presId="urn:microsoft.com/office/officeart/2005/8/layout/vList5"/>
    <dgm:cxn modelId="{A8436AF4-B9DD-4250-B6D4-7C644288F501}" srcId="{A6685E83-BEEC-49B3-B40A-539E2C0D7A1A}" destId="{21BC5778-BC52-497B-BF28-2551E26AC036}" srcOrd="1" destOrd="0" parTransId="{038BD69B-DF1F-4EAF-A280-794007579EFE}" sibTransId="{F198268D-461F-43F2-A389-2423E489ABD0}"/>
    <dgm:cxn modelId="{4F5088F5-C8BE-4142-A153-05A29F457896}" srcId="{90DDC401-903F-495B-A387-FFA8A45891F6}" destId="{E08CEB0C-E37F-4DCA-A8EA-4B2CD3AD7754}" srcOrd="0" destOrd="0" parTransId="{FB4BCC77-44E9-4065-8A2F-90CD32DE34E3}" sibTransId="{41FED480-3E2E-47A2-B997-02D527BC8082}"/>
    <dgm:cxn modelId="{DC4E0FFA-237E-40B3-BD28-11C0EF359611}" srcId="{2E15931E-1654-4B73-89B2-8E333D9C42E0}" destId="{A6685E83-BEEC-49B3-B40A-539E2C0D7A1A}" srcOrd="1" destOrd="0" parTransId="{FECC43A3-D59E-4EE1-9557-8FBB90D5B362}" sibTransId="{68BB6C9A-B7F0-43A0-955B-FC8C4D4009BF}"/>
    <dgm:cxn modelId="{4B553344-575B-4667-BAE4-A8C8F4F5BF44}" type="presParOf" srcId="{D5935282-3C7C-4F88-A1AE-C27DB8591514}" destId="{E61486FD-113E-4C87-8ADF-B1A8E2A84801}" srcOrd="0" destOrd="0" presId="urn:microsoft.com/office/officeart/2005/8/layout/vList5"/>
    <dgm:cxn modelId="{55E7D8B5-A4FF-4862-B29E-32E3381AA995}" type="presParOf" srcId="{E61486FD-113E-4C87-8ADF-B1A8E2A84801}" destId="{96BE2B31-D87C-43E1-BE64-4C27B13F4AA4}" srcOrd="0" destOrd="0" presId="urn:microsoft.com/office/officeart/2005/8/layout/vList5"/>
    <dgm:cxn modelId="{2EFC72BB-B5F4-4A18-94C5-42D25E544BD3}" type="presParOf" srcId="{E61486FD-113E-4C87-8ADF-B1A8E2A84801}" destId="{DD9406C3-FC80-4468-A55B-122D744D43F0}" srcOrd="1" destOrd="0" presId="urn:microsoft.com/office/officeart/2005/8/layout/vList5"/>
    <dgm:cxn modelId="{534CBC19-4F9C-440C-B757-88ED2DE59F6B}" type="presParOf" srcId="{D5935282-3C7C-4F88-A1AE-C27DB8591514}" destId="{F1941F29-E51C-4282-956D-50CFAFAEB9B8}" srcOrd="1" destOrd="0" presId="urn:microsoft.com/office/officeart/2005/8/layout/vList5"/>
    <dgm:cxn modelId="{9DAEA0AA-4F49-493E-9C76-CFB8941ABBDF}" type="presParOf" srcId="{D5935282-3C7C-4F88-A1AE-C27DB8591514}" destId="{B589D1EC-5156-4FB2-BB1C-8E1290A868B9}" srcOrd="2" destOrd="0" presId="urn:microsoft.com/office/officeart/2005/8/layout/vList5"/>
    <dgm:cxn modelId="{C18A423D-7986-4775-9E34-4F0353A322C1}" type="presParOf" srcId="{B589D1EC-5156-4FB2-BB1C-8E1290A868B9}" destId="{EBD335B5-8308-49CB-9630-99D852747B1F}" srcOrd="0" destOrd="0" presId="urn:microsoft.com/office/officeart/2005/8/layout/vList5"/>
    <dgm:cxn modelId="{BE7F12A9-34E7-4258-95A8-DB272D46211B}" type="presParOf" srcId="{B589D1EC-5156-4FB2-BB1C-8E1290A868B9}" destId="{6EB2A58E-CA03-4F76-94B6-D8FE50231963}" srcOrd="1" destOrd="0" presId="urn:microsoft.com/office/officeart/2005/8/layout/vList5"/>
    <dgm:cxn modelId="{1FF7B63F-991A-414D-98BD-E1984529A5A1}" type="presParOf" srcId="{D5935282-3C7C-4F88-A1AE-C27DB8591514}" destId="{A76EE5BB-CBA4-4DD9-BFB7-3F3F246C9BF0}" srcOrd="3" destOrd="0" presId="urn:microsoft.com/office/officeart/2005/8/layout/vList5"/>
    <dgm:cxn modelId="{2B95C0E3-5911-448D-BD36-6C81BBFECD17}" type="presParOf" srcId="{D5935282-3C7C-4F88-A1AE-C27DB8591514}" destId="{2BB2A428-FB05-47E5-AC5F-C6A7936A9AC0}" srcOrd="4" destOrd="0" presId="urn:microsoft.com/office/officeart/2005/8/layout/vList5"/>
    <dgm:cxn modelId="{5E77957C-8F63-4191-8460-68492ABBC4F4}" type="presParOf" srcId="{2BB2A428-FB05-47E5-AC5F-C6A7936A9AC0}" destId="{B093CE78-670B-40EB-95CF-315E334D550F}" srcOrd="0" destOrd="0" presId="urn:microsoft.com/office/officeart/2005/8/layout/vList5"/>
    <dgm:cxn modelId="{99349CA4-20FE-40B7-85C6-BE731554E775}" type="presParOf" srcId="{2BB2A428-FB05-47E5-AC5F-C6A7936A9AC0}" destId="{64028F0D-BE57-4642-92F7-303D4E45C524}" srcOrd="1"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023100" cy="2553970"/>
        <a:chOff x="0" y="0"/>
        <a:chExt cx="7023100" cy="2553970"/>
      </a:xfrm>
    </dsp:grpSpPr>
    <dsp:sp modelId="{DD9406C3-FC80-4468-A55B-122D744D43F0}">
      <dsp:nvSpPr>
        <dsp:cNvPr id="4" name="同侧圆角矩形 3"/>
        <dsp:cNvSpPr/>
      </dsp:nvSpPr>
      <dsp:spPr bwMode="white">
        <a:xfrm rot="5400000">
          <a:off x="3744113" y="-1835461"/>
          <a:ext cx="659089" cy="4494784"/>
        </a:xfrm>
        <a:prstGeom prst="round2SameRect">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3340" tIns="26670" rIns="53340" bIns="26670" anchor="ctr"/>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a:lnSpc>
              <a:spcPct val="100000"/>
            </a:lnSpc>
            <a:spcBef>
              <a:spcPct val="0"/>
            </a:spcBef>
            <a:spcAft>
              <a:spcPct val="15000"/>
            </a:spcAft>
            <a:buChar char="•"/>
          </a:pPr>
          <a:r>
            <a:rPr lang="zh-CN" altLang="en-US" b="1">
              <a:solidFill>
                <a:schemeClr val="dk1"/>
              </a:solidFill>
              <a:latin typeface="微软雅黑" panose="020B0503020204020204" pitchFamily="34" charset="-122"/>
              <a:ea typeface="微软雅黑" panose="020B0503020204020204" pitchFamily="34" charset="-122"/>
            </a:rPr>
            <a:t>控制和管理任务</a:t>
          </a:r>
          <a:endParaRPr lang="zh-CN" altLang="en-US" b="1">
            <a:solidFill>
              <a:schemeClr val="dk1"/>
            </a:solidFill>
            <a:latin typeface="微软雅黑" panose="020B0503020204020204" pitchFamily="34" charset="-122"/>
            <a:ea typeface="微软雅黑" panose="020B0503020204020204" pitchFamily="34" charset="-122"/>
          </a:endParaRPr>
        </a:p>
        <a:p>
          <a:pPr lvl="1">
            <a:lnSpc>
              <a:spcPct val="100000"/>
            </a:lnSpc>
            <a:spcBef>
              <a:spcPct val="0"/>
            </a:spcBef>
            <a:spcAft>
              <a:spcPct val="15000"/>
            </a:spcAft>
            <a:buChar char="•"/>
          </a:pPr>
          <a:r>
            <a:rPr lang="en-US" altLang="zh-CN">
              <a:solidFill>
                <a:schemeClr val="dk1"/>
              </a:solidFill>
            </a:rPr>
            <a:t>Control and manage tasks</a:t>
          </a:r>
          <a:endParaRPr>
            <a:solidFill>
              <a:schemeClr val="dk1"/>
            </a:solidFill>
          </a:endParaRPr>
        </a:p>
      </dsp:txBody>
      <dsp:txXfrm rot="5400000">
        <a:off x="3744113" y="-1835461"/>
        <a:ext cx="659089" cy="4494784"/>
      </dsp:txXfrm>
    </dsp:sp>
    <dsp:sp modelId="{96BE2B31-D87C-43E1-BE64-4C27B13F4AA4}">
      <dsp:nvSpPr>
        <dsp:cNvPr id="3" name="圆角矩形 2"/>
        <dsp:cNvSpPr/>
      </dsp:nvSpPr>
      <dsp:spPr bwMode="white">
        <a:xfrm>
          <a:off x="683523" y="0"/>
          <a:ext cx="1164542" cy="823861"/>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99060" tIns="49530" rIns="99060" bIns="4953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a:t>CPU</a:t>
          </a:r>
        </a:p>
      </dsp:txBody>
      <dsp:txXfrm>
        <a:off x="683523" y="0"/>
        <a:ext cx="1164542" cy="823861"/>
      </dsp:txXfrm>
    </dsp:sp>
    <dsp:sp modelId="{6EB2A58E-CA03-4F76-94B6-D8FE50231963}">
      <dsp:nvSpPr>
        <dsp:cNvPr id="6" name="同侧圆角矩形 5"/>
        <dsp:cNvSpPr/>
      </dsp:nvSpPr>
      <dsp:spPr bwMode="white">
        <a:xfrm rot="5400000">
          <a:off x="3776880" y="-970407"/>
          <a:ext cx="659089" cy="4494784"/>
        </a:xfrm>
        <a:prstGeom prst="round2SameRect">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3340" tIns="26670" rIns="53340" bIns="26670" anchor="ctr"/>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a:lnSpc>
              <a:spcPct val="100000"/>
            </a:lnSpc>
            <a:spcBef>
              <a:spcPct val="0"/>
            </a:spcBef>
            <a:spcAft>
              <a:spcPct val="15000"/>
            </a:spcAft>
            <a:buChar char="•"/>
          </a:pPr>
          <a:r>
            <a:rPr lang="zh-CN" altLang="en-US" b="1">
              <a:solidFill>
                <a:schemeClr val="dk1"/>
              </a:solidFill>
              <a:latin typeface="微软雅黑" panose="020B0503020204020204" pitchFamily="34" charset="-122"/>
              <a:ea typeface="微软雅黑" panose="020B0503020204020204" pitchFamily="34" charset="-122"/>
            </a:rPr>
            <a:t>并行处理大规模矩阵运算</a:t>
          </a:r>
          <a:endParaRPr lang="zh-CN" altLang="en-US" b="1">
            <a:solidFill>
              <a:schemeClr val="dk1"/>
            </a:solidFill>
            <a:latin typeface="微软雅黑" panose="020B0503020204020204" pitchFamily="34" charset="-122"/>
            <a:ea typeface="微软雅黑" panose="020B0503020204020204" pitchFamily="34" charset="-122"/>
          </a:endParaRPr>
        </a:p>
        <a:p>
          <a:pPr lvl="1">
            <a:lnSpc>
              <a:spcPct val="100000"/>
            </a:lnSpc>
            <a:spcBef>
              <a:spcPct val="0"/>
            </a:spcBef>
            <a:spcAft>
              <a:spcPct val="15000"/>
            </a:spcAft>
            <a:buChar char="•"/>
          </a:pPr>
          <a:r>
            <a:rPr lang="en-US" altLang="zh-CN">
              <a:solidFill>
                <a:schemeClr val="dk1"/>
              </a:solidFill>
            </a:rPr>
            <a:t>Parallel processing of large-scale matrix operations</a:t>
          </a:r>
          <a:endParaRPr>
            <a:solidFill>
              <a:schemeClr val="dk1"/>
            </a:solidFill>
          </a:endParaRPr>
        </a:p>
      </dsp:txBody>
      <dsp:txXfrm rot="5400000">
        <a:off x="3776880" y="-970407"/>
        <a:ext cx="659089" cy="4494784"/>
      </dsp:txXfrm>
    </dsp:sp>
    <dsp:sp modelId="{EBD335B5-8308-49CB-9630-99D852747B1F}">
      <dsp:nvSpPr>
        <dsp:cNvPr id="5" name="圆角矩形 4"/>
        <dsp:cNvSpPr/>
      </dsp:nvSpPr>
      <dsp:spPr bwMode="white">
        <a:xfrm>
          <a:off x="661724" y="865746"/>
          <a:ext cx="1174630" cy="823861"/>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99060" tIns="49530" rIns="99060" bIns="4953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a:t>GPA</a:t>
          </a:r>
        </a:p>
      </dsp:txBody>
      <dsp:txXfrm>
        <a:off x="661724" y="865746"/>
        <a:ext cx="1174630" cy="823861"/>
      </dsp:txXfrm>
    </dsp:sp>
    <dsp:sp modelId="{64028F0D-BE57-4642-92F7-303D4E45C524}">
      <dsp:nvSpPr>
        <dsp:cNvPr id="8" name="同侧圆角矩形 7"/>
        <dsp:cNvSpPr/>
      </dsp:nvSpPr>
      <dsp:spPr bwMode="white">
        <a:xfrm rot="5400000">
          <a:off x="3784440" y="-105353"/>
          <a:ext cx="659089" cy="4494784"/>
        </a:xfrm>
        <a:prstGeom prst="round2SameRect">
          <a:avLst/>
        </a:prstGeom>
      </dsp:spPr>
      <dsp:style>
        <a:lnRef idx="1">
          <a:schemeClr val="accent1">
            <a:alpha val="90000"/>
            <a:tint val="40000"/>
          </a:schemeClr>
        </a:lnRef>
        <a:fillRef idx="1">
          <a:schemeClr val="accent1">
            <a:alpha val="90000"/>
            <a:tint val="40000"/>
          </a:schemeClr>
        </a:fillRef>
        <a:effectRef idx="0">
          <a:scrgbClr r="0" g="0" b="0"/>
        </a:effectRef>
        <a:fontRef idx="minor"/>
      </dsp:style>
      <dsp:txBody>
        <a:bodyPr rot="-5400000" vert="horz" wrap="square" lIns="53340" tIns="26670" rIns="53340" bIns="26670" anchor="ctr"/>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a:lnSpc>
              <a:spcPct val="100000"/>
            </a:lnSpc>
            <a:spcBef>
              <a:spcPct val="0"/>
            </a:spcBef>
            <a:spcAft>
              <a:spcPct val="15000"/>
            </a:spcAft>
            <a:buChar char="•"/>
          </a:pPr>
          <a:r>
            <a:rPr lang="zh-CN" altLang="en-US" b="1">
              <a:solidFill>
                <a:schemeClr val="dk1"/>
              </a:solidFill>
              <a:latin typeface="微软雅黑" panose="020B0503020204020204" pitchFamily="34" charset="-122"/>
              <a:ea typeface="微软雅黑" panose="020B0503020204020204" pitchFamily="34" charset="-122"/>
            </a:rPr>
            <a:t>实现特定的信号处理算法</a:t>
          </a:r>
          <a:endParaRPr lang="zh-CN" altLang="en-US" b="1">
            <a:solidFill>
              <a:schemeClr val="dk1"/>
            </a:solidFill>
            <a:latin typeface="微软雅黑" panose="020B0503020204020204" pitchFamily="34" charset="-122"/>
            <a:ea typeface="微软雅黑" panose="020B0503020204020204" pitchFamily="34" charset="-122"/>
          </a:endParaRPr>
        </a:p>
        <a:p>
          <a:pPr lvl="1">
            <a:lnSpc>
              <a:spcPct val="100000"/>
            </a:lnSpc>
            <a:spcBef>
              <a:spcPct val="0"/>
            </a:spcBef>
            <a:spcAft>
              <a:spcPct val="15000"/>
            </a:spcAft>
            <a:buChar char="•"/>
          </a:pPr>
          <a:r>
            <a:rPr lang="en-US" altLang="zh-CN">
              <a:solidFill>
                <a:schemeClr val="dk1"/>
              </a:solidFill>
            </a:rPr>
            <a:t>Implement a specific signal processing algorithm</a:t>
          </a:r>
          <a:endParaRPr>
            <a:solidFill>
              <a:schemeClr val="dk1"/>
            </a:solidFill>
          </a:endParaRPr>
        </a:p>
      </dsp:txBody>
      <dsp:txXfrm rot="5400000">
        <a:off x="3784440" y="-105353"/>
        <a:ext cx="659089" cy="4494784"/>
      </dsp:txXfrm>
    </dsp:sp>
    <dsp:sp modelId="{B093CE78-670B-40EB-95CF-315E334D550F}">
      <dsp:nvSpPr>
        <dsp:cNvPr id="7" name="圆角矩形 6"/>
        <dsp:cNvSpPr/>
      </dsp:nvSpPr>
      <dsp:spPr bwMode="white">
        <a:xfrm>
          <a:off x="661724" y="1730109"/>
          <a:ext cx="1204869" cy="823861"/>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horz" wrap="square" lIns="99060" tIns="49530" rIns="99060" bIns="4953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altLang="zh-CN"/>
            <a:t>FPGA</a:t>
          </a:r>
        </a:p>
      </dsp:txBody>
      <dsp:txXfrm>
        <a:off x="661724" y="1730109"/>
        <a:ext cx="1204869" cy="82386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26"/>
        <p:cNvGrpSpPr/>
        <p:nvPr/>
      </p:nvGrpSpPr>
      <p:grpSpPr>
        <a:xfrm>
          <a:off x="0" y="0"/>
          <a:ext cx="0" cy="0"/>
          <a:chOff x="0" y="0"/>
          <a:chExt cx="0" cy="0"/>
        </a:xfrm>
      </p:grpSpPr>
      <p:sp>
        <p:nvSpPr>
          <p:cNvPr id="1427" name="Google Shape;1427;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8"/>
        <p:cNvGrpSpPr/>
        <p:nvPr/>
      </p:nvGrpSpPr>
      <p:grpSpPr>
        <a:xfrm>
          <a:off x="0" y="0"/>
          <a:ext cx="0" cy="0"/>
          <a:chOff x="0" y="0"/>
          <a:chExt cx="0" cy="0"/>
        </a:xfrm>
      </p:grpSpPr>
      <p:sp>
        <p:nvSpPr>
          <p:cNvPr id="1729" name="Google Shape;1729;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28"/>
        <p:cNvGrpSpPr/>
        <p:nvPr/>
      </p:nvGrpSpPr>
      <p:grpSpPr>
        <a:xfrm>
          <a:off x="0" y="0"/>
          <a:ext cx="0" cy="0"/>
          <a:chOff x="0" y="0"/>
          <a:chExt cx="0" cy="0"/>
        </a:xfrm>
      </p:grpSpPr>
      <p:sp>
        <p:nvSpPr>
          <p:cNvPr id="1729" name="Google Shape;1729;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2"/>
        <p:cNvGrpSpPr/>
        <p:nvPr/>
      </p:nvGrpSpPr>
      <p:grpSpPr>
        <a:xfrm>
          <a:off x="0" y="0"/>
          <a:ext cx="0" cy="0"/>
          <a:chOff x="0" y="0"/>
          <a:chExt cx="0" cy="0"/>
        </a:xfrm>
      </p:grpSpPr>
      <p:sp>
        <p:nvSpPr>
          <p:cNvPr id="1463" name="Google Shape;1463;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4" name="Google Shape;1464;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2"/>
        <p:cNvGrpSpPr/>
        <p:nvPr/>
      </p:nvGrpSpPr>
      <p:grpSpPr>
        <a:xfrm>
          <a:off x="0" y="0"/>
          <a:ext cx="0" cy="0"/>
          <a:chOff x="0" y="0"/>
          <a:chExt cx="0" cy="0"/>
        </a:xfrm>
      </p:grpSpPr>
      <p:sp>
        <p:nvSpPr>
          <p:cNvPr id="1913" name="Google Shape;1913;g24ed99bf1a4_0_1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4" name="Google Shape;1914;g24ed99bf1a4_0_1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5"/>
        <p:cNvGrpSpPr/>
        <p:nvPr/>
      </p:nvGrpSpPr>
      <p:grpSpPr>
        <a:xfrm>
          <a:off x="0" y="0"/>
          <a:ext cx="0" cy="0"/>
          <a:chOff x="0" y="0"/>
          <a:chExt cx="0" cy="0"/>
        </a:xfrm>
      </p:grpSpPr>
      <p:sp>
        <p:nvSpPr>
          <p:cNvPr id="1946" name="Google Shape;1946;g24ed99bf1a4_0_1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7" name="Google Shape;1947;g24ed99bf1a4_0_1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97"/>
        <p:cNvGrpSpPr/>
        <p:nvPr/>
      </p:nvGrpSpPr>
      <p:grpSpPr>
        <a:xfrm>
          <a:off x="0" y="0"/>
          <a:ext cx="0" cy="0"/>
          <a:chOff x="0" y="0"/>
          <a:chExt cx="0" cy="0"/>
        </a:xfrm>
      </p:grpSpPr>
      <p:sp>
        <p:nvSpPr>
          <p:cNvPr id="2098" name="Google Shape;2098;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9" name="Google Shape;2099;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79"/>
        <p:cNvGrpSpPr/>
        <p:nvPr/>
      </p:nvGrpSpPr>
      <p:grpSpPr>
        <a:xfrm>
          <a:off x="0" y="0"/>
          <a:ext cx="0" cy="0"/>
          <a:chOff x="0" y="0"/>
          <a:chExt cx="0" cy="0"/>
        </a:xfrm>
      </p:grpSpPr>
      <p:sp>
        <p:nvSpPr>
          <p:cNvPr id="1480" name="Google Shape;1480;g24e6b4d5c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1" name="Google Shape;1481;g24e6b4d5c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26"/>
        <p:cNvGrpSpPr/>
        <p:nvPr/>
      </p:nvGrpSpPr>
      <p:grpSpPr>
        <a:xfrm>
          <a:off x="0" y="0"/>
          <a:ext cx="0" cy="0"/>
          <a:chOff x="0" y="0"/>
          <a:chExt cx="0" cy="0"/>
        </a:xfrm>
      </p:grpSpPr>
      <p:sp>
        <p:nvSpPr>
          <p:cNvPr id="1527" name="Google Shape;1527;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8" name="Google Shape;1528;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2" name="Google Shape;12;p2"/>
              <p:cNvPicPr preferRelativeResize="0"/>
              <p:nvPr/>
            </p:nvPicPr>
            <p:blipFill rotWithShape="1">
              <a:blip r:embed="rId2"/>
              <a:srcRect t="17657" b="17663"/>
              <a:stretch>
                <a:fillRect/>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srcRect l="16960" t="24718" r="7121" b="26177"/>
            <a:stretch>
              <a:fillRect/>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4"/>
        <p:cNvGrpSpPr/>
        <p:nvPr/>
      </p:nvGrpSpPr>
      <p:grpSpPr>
        <a:xfrm>
          <a:off x="0" y="0"/>
          <a:ext cx="0" cy="0"/>
          <a:chOff x="0" y="0"/>
          <a:chExt cx="0" cy="0"/>
        </a:xfrm>
      </p:grpSpPr>
      <p:sp>
        <p:nvSpPr>
          <p:cNvPr id="365" name="Google Shape;365;p8"/>
          <p:cNvSpPr txBox="1">
            <a:spLocks noGrp="1"/>
          </p:cNvSpPr>
          <p:nvPr>
            <p:ph type="title"/>
          </p:nvPr>
        </p:nvSpPr>
        <p:spPr>
          <a:xfrm>
            <a:off x="713225" y="2122600"/>
            <a:ext cx="7297500" cy="9102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8"/>
              <p:cNvSpPr/>
              <p:nvPr/>
            </p:nvSpPr>
            <p:spPr>
              <a:xfrm rot="5400000">
                <a:off x="391825" y="3465468"/>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70" name="Google Shape;370;p8"/>
            <p:cNvSpPr/>
            <p:nvPr/>
          </p:nvSpPr>
          <p:spPr>
            <a:xfrm rot="5400000">
              <a:off x="7783092" y="-77047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8"/>
            <p:cNvSpPr/>
            <p:nvPr/>
          </p:nvSpPr>
          <p:spPr>
            <a:xfrm rot="5400000">
              <a:off x="7617537" y="-361157"/>
              <a:ext cx="687411" cy="1771028"/>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10" name="Google Shape;610;p15"/>
              <p:cNvPicPr preferRelativeResize="0"/>
              <p:nvPr/>
            </p:nvPicPr>
            <p:blipFill rotWithShape="1">
              <a:blip r:embed="rId2"/>
              <a:srcRect t="17657" b="17663"/>
              <a:stretch>
                <a:fillRect/>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720000" y="2079325"/>
            <a:ext cx="559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a:spLocks noGrp="1"/>
          </p:cNvSpPr>
          <p:nvPr>
            <p:ph type="title" idx="2" hasCustomPrompt="1"/>
          </p:nvPr>
        </p:nvSpPr>
        <p:spPr>
          <a:xfrm>
            <a:off x="720000" y="1025725"/>
            <a:ext cx="1702500" cy="9936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2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8" name="Google Shape;98;p3"/>
          <p:cNvSpPr txBox="1">
            <a:spLocks noGrp="1"/>
          </p:cNvSpPr>
          <p:nvPr>
            <p:ph type="subTitle" idx="1"/>
          </p:nvPr>
        </p:nvSpPr>
        <p:spPr>
          <a:xfrm>
            <a:off x="720000" y="3252375"/>
            <a:ext cx="5598000" cy="45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15" name="Google Shape;11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 name="Google Shape;133;p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5" name="Google Shape;135;p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2pPr>
            <a:lvl3pPr lvl="2"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3pPr>
            <a:lvl4pPr lvl="3"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4pPr>
            <a:lvl5pPr lvl="4"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5pPr>
            <a:lvl6pPr lvl="5"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6pPr>
            <a:lvl7pPr lvl="6"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7pPr>
            <a:lvl8pPr lvl="7"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8pPr>
            <a:lvl9pPr lvl="8"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2pPr>
            <a:lvl3pPr lvl="2"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3pPr>
            <a:lvl4pPr lvl="3"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4pPr>
            <a:lvl5pPr lvl="4"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5pPr>
            <a:lvl6pPr lvl="5"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6pPr>
            <a:lvl7pPr lvl="6"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7pPr>
            <a:lvl8pPr lvl="7"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8pPr>
            <a:lvl9pPr lvl="8"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2pPr>
            <a:lvl3pPr lvl="2"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3pPr>
            <a:lvl4pPr lvl="3"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4pPr>
            <a:lvl5pPr lvl="4"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5pPr>
            <a:lvl6pPr lvl="5"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6pPr>
            <a:lvl7pPr lvl="6"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7pPr>
            <a:lvl8pPr lvl="7"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8pPr>
            <a:lvl9pPr lvl="8"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panose="00000500000000000000"/>
                <a:ea typeface="Poppins" panose="00000500000000000000"/>
                <a:cs typeface="Poppins" panose="00000500000000000000"/>
                <a:sym typeface="Poppins" panose="00000500000000000000"/>
              </a:defRPr>
            </a:lvl1pPr>
            <a:lvl2pPr lvl="1"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2pPr>
            <a:lvl3pPr lvl="2"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3pPr>
            <a:lvl4pPr lvl="3"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4pPr>
            <a:lvl5pPr lvl="4"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5pPr>
            <a:lvl6pPr lvl="5"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6pPr>
            <a:lvl7pPr lvl="6"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7pPr>
            <a:lvl8pPr lvl="7"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8pPr>
            <a:lvl9pPr lvl="8" rtl="0">
              <a:spcBef>
                <a:spcPts val="0"/>
              </a:spcBef>
              <a:spcAft>
                <a:spcPts val="0"/>
              </a:spcAft>
              <a:buSzPts val="3000"/>
              <a:buFont typeface="IBM Plex Mono" panose="020B0509050203000203"/>
              <a:buNone/>
              <a:defRPr sz="3000">
                <a:latin typeface="IBM Plex Mono" panose="020B0509050203000203"/>
                <a:ea typeface="IBM Plex Mono" panose="020B0509050203000203"/>
                <a:cs typeface="IBM Plex Mono" panose="020B0509050203000203"/>
                <a:sym typeface="IBM Plex Mono" panose="020B0509050203000203"/>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panose="020B0509030403020204"/>
              <a:buNone/>
              <a:defRPr sz="1900" b="1">
                <a:latin typeface="IBM Plex Mono" panose="020B0509050203000203"/>
                <a:ea typeface="IBM Plex Mono" panose="020B0509050203000203"/>
                <a:cs typeface="IBM Plex Mono" panose="020B0509050203000203"/>
                <a:sym typeface="IBM Plex Mono" panose="020B0509050203000203"/>
              </a:defRPr>
            </a:lvl1pPr>
            <a:lvl2pPr lvl="1"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2pPr>
            <a:lvl3pPr lvl="2"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3pPr>
            <a:lvl4pPr lvl="3"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4pPr>
            <a:lvl5pPr lvl="4"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5pPr>
            <a:lvl6pPr lvl="5"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6pPr>
            <a:lvl7pPr lvl="6"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7pPr>
            <a:lvl8pPr lvl="7"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8pPr>
            <a:lvl9pPr lvl="8"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9pPr>
          </a:lstStyle>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panose="020B0509030403020204"/>
              <a:buNone/>
              <a:defRPr sz="1900" b="1">
                <a:latin typeface="IBM Plex Mono" panose="020B0509050203000203"/>
                <a:ea typeface="IBM Plex Mono" panose="020B0509050203000203"/>
                <a:cs typeface="IBM Plex Mono" panose="020B0509050203000203"/>
                <a:sym typeface="IBM Plex Mono" panose="020B0509050203000203"/>
              </a:defRPr>
            </a:lvl1pPr>
            <a:lvl2pPr lvl="1"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2pPr>
            <a:lvl3pPr lvl="2"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3pPr>
            <a:lvl4pPr lvl="3"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4pPr>
            <a:lvl5pPr lvl="4"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5pPr>
            <a:lvl6pPr lvl="5"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6pPr>
            <a:lvl7pPr lvl="6"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7pPr>
            <a:lvl8pPr lvl="7"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8pPr>
            <a:lvl9pPr lvl="8" algn="ctr" rtl="0">
              <a:lnSpc>
                <a:spcPct val="100000"/>
              </a:lnSpc>
              <a:spcBef>
                <a:spcPts val="0"/>
              </a:spcBef>
              <a:spcAft>
                <a:spcPts val="0"/>
              </a:spcAft>
              <a:buSzPts val="2400"/>
              <a:buFont typeface="Source Code Pro" panose="020B0509030403020204"/>
              <a:buNone/>
              <a:defRPr sz="2400" b="1">
                <a:latin typeface="Source Code Pro" panose="020B0509030403020204"/>
                <a:ea typeface="Source Code Pro" panose="020B0509030403020204"/>
                <a:cs typeface="Source Code Pro" panose="020B0509030403020204"/>
                <a:sym typeface="Source Code Pro" panose="020B0509030403020204"/>
              </a:defRPr>
            </a:lvl9pPr>
          </a:lstStyle>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panose="020B0509050203000203"/>
              <a:buNone/>
              <a:defRPr sz="1900" b="1">
                <a:latin typeface="IBM Plex Mono" panose="020B0509050203000203"/>
                <a:ea typeface="IBM Plex Mono" panose="020B0509050203000203"/>
                <a:cs typeface="IBM Plex Mono" panose="020B0509050203000203"/>
                <a:sym typeface="IBM Plex Mono" panose="020B0509050203000203"/>
              </a:defRPr>
            </a:lvl1pPr>
            <a:lvl2pPr lvl="1"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2pPr>
            <a:lvl3pPr lvl="2"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3pPr>
            <a:lvl4pPr lvl="3"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4pPr>
            <a:lvl5pPr lvl="4"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5pPr>
            <a:lvl6pPr lvl="5"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6pPr>
            <a:lvl7pPr lvl="6"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7pPr>
            <a:lvl8pPr lvl="7"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8pPr>
            <a:lvl9pPr lvl="8"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9pPr>
          </a:lstStyle>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panose="020B0509050203000203"/>
              <a:buNone/>
              <a:defRPr sz="1900" b="1">
                <a:latin typeface="IBM Plex Mono" panose="020B0509050203000203"/>
                <a:ea typeface="IBM Plex Mono" panose="020B0509050203000203"/>
                <a:cs typeface="IBM Plex Mono" panose="020B0509050203000203"/>
                <a:sym typeface="IBM Plex Mono" panose="020B0509050203000203"/>
              </a:defRPr>
            </a:lvl1pPr>
            <a:lvl2pPr lvl="1"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2pPr>
            <a:lvl3pPr lvl="2"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3pPr>
            <a:lvl4pPr lvl="3"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4pPr>
            <a:lvl5pPr lvl="4"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5pPr>
            <a:lvl6pPr lvl="5"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6pPr>
            <a:lvl7pPr lvl="6"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7pPr>
            <a:lvl8pPr lvl="7"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8pPr>
            <a:lvl9pPr lvl="8"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776" name="Google Shape;776;p19"/>
            <p:cNvPicPr preferRelativeResize="0"/>
            <p:nvPr/>
          </p:nvPicPr>
          <p:blipFill rotWithShape="1">
            <a:blip r:embed="rId2"/>
            <a:srcRect l="16960" t="24718" r="7121" b="26177"/>
            <a:stretch>
              <a:fillRect/>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panose="020B0509050203000203"/>
              <a:buNone/>
              <a:defRPr sz="2000" b="1">
                <a:latin typeface="IBM Plex Mono" panose="020B0509050203000203"/>
                <a:ea typeface="IBM Plex Mono" panose="020B0509050203000203"/>
                <a:cs typeface="IBM Plex Mono" panose="020B0509050203000203"/>
                <a:sym typeface="IBM Plex Mono" panose="020B0509050203000203"/>
              </a:defRPr>
            </a:lvl1pPr>
            <a:lvl2pPr lvl="1"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2pPr>
            <a:lvl3pPr lvl="2"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3pPr>
            <a:lvl4pPr lvl="3"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4pPr>
            <a:lvl5pPr lvl="4"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5pPr>
            <a:lvl6pPr lvl="5"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6pPr>
            <a:lvl7pPr lvl="6"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7pPr>
            <a:lvl8pPr lvl="7"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8pPr>
            <a:lvl9pPr lvl="8"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9pPr>
          </a:lstStyle>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panose="020B0509050203000203"/>
              <a:buNone/>
              <a:defRPr sz="2000" b="1">
                <a:latin typeface="IBM Plex Mono" panose="020B0509050203000203"/>
                <a:ea typeface="IBM Plex Mono" panose="020B0509050203000203"/>
                <a:cs typeface="IBM Plex Mono" panose="020B0509050203000203"/>
                <a:sym typeface="IBM Plex Mono" panose="020B0509050203000203"/>
              </a:defRPr>
            </a:lvl1pPr>
            <a:lvl2pPr lvl="1"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2pPr>
            <a:lvl3pPr lvl="2"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3pPr>
            <a:lvl4pPr lvl="3"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4pPr>
            <a:lvl5pPr lvl="4"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5pPr>
            <a:lvl6pPr lvl="5"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6pPr>
            <a:lvl7pPr lvl="6"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7pPr>
            <a:lvl8pPr lvl="7"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8pPr>
            <a:lvl9pPr lvl="8"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9pPr>
          </a:lstStyle>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panose="020B0509050203000203"/>
              <a:buNone/>
              <a:defRPr sz="2000" b="1">
                <a:latin typeface="IBM Plex Mono" panose="020B0509050203000203"/>
                <a:ea typeface="IBM Plex Mono" panose="020B0509050203000203"/>
                <a:cs typeface="IBM Plex Mono" panose="020B0509050203000203"/>
                <a:sym typeface="IBM Plex Mono" panose="020B0509050203000203"/>
              </a:defRPr>
            </a:lvl1pPr>
            <a:lvl2pPr lvl="1"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2pPr>
            <a:lvl3pPr lvl="2"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3pPr>
            <a:lvl4pPr lvl="3"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4pPr>
            <a:lvl5pPr lvl="4"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5pPr>
            <a:lvl6pPr lvl="5"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6pPr>
            <a:lvl7pPr lvl="6"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7pPr>
            <a:lvl8pPr lvl="7"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8pPr>
            <a:lvl9pPr lvl="8"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9pPr>
          </a:lstStyle>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panose="020B0509050203000203"/>
              <a:buNone/>
              <a:defRPr sz="2000" b="1">
                <a:latin typeface="IBM Plex Mono" panose="020B0509050203000203"/>
                <a:ea typeface="IBM Plex Mono" panose="020B0509050203000203"/>
                <a:cs typeface="IBM Plex Mono" panose="020B0509050203000203"/>
                <a:sym typeface="IBM Plex Mono" panose="020B0509050203000203"/>
              </a:defRPr>
            </a:lvl1pPr>
            <a:lvl2pPr lvl="1"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2pPr>
            <a:lvl3pPr lvl="2"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3pPr>
            <a:lvl4pPr lvl="3"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4pPr>
            <a:lvl5pPr lvl="4"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5pPr>
            <a:lvl6pPr lvl="5"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6pPr>
            <a:lvl7pPr lvl="6"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7pPr>
            <a:lvl8pPr lvl="7"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8pPr>
            <a:lvl9pPr lvl="8" algn="ctr" rtl="0">
              <a:lnSpc>
                <a:spcPct val="100000"/>
              </a:lnSpc>
              <a:spcBef>
                <a:spcPts val="0"/>
              </a:spcBef>
              <a:spcAft>
                <a:spcPts val="0"/>
              </a:spcAft>
              <a:buSzPts val="2400"/>
              <a:buFont typeface="IBM Plex Mono" panose="020B0509050203000203"/>
              <a:buNone/>
              <a:defRPr sz="2400" b="1">
                <a:latin typeface="IBM Plex Mono" panose="020B0509050203000203"/>
                <a:ea typeface="IBM Plex Mono" panose="020B0509050203000203"/>
                <a:cs typeface="IBM Plex Mono" panose="020B0509050203000203"/>
                <a:sym typeface="IBM Plex Mono" panose="020B0509050203000203"/>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srcRect l="16960" t="24718" r="7121" b="26177"/>
            <a:stretch>
              <a:fillRect/>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pic>
          <p:nvPicPr>
            <p:cNvPr id="1207" name="Google Shape;1207;p26"/>
            <p:cNvPicPr preferRelativeResize="0"/>
            <p:nvPr/>
          </p:nvPicPr>
          <p:blipFill rotWithShape="1">
            <a:blip r:embed="rId2"/>
            <a:srcRect l="16960" t="24718" r="7121" b="26177"/>
            <a:stretch>
              <a:fillRect/>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8"/>
        <p:cNvGrpSpPr/>
        <p:nvPr/>
      </p:nvGrpSpPr>
      <p:grpSpPr>
        <a:xfrm>
          <a:off x="0" y="0"/>
          <a:ext cx="0" cy="0"/>
          <a:chOff x="0" y="0"/>
          <a:chExt cx="0" cy="0"/>
        </a:xfrm>
      </p:grpSpPr>
      <p:grpSp>
        <p:nvGrpSpPr>
          <p:cNvPr id="1339" name="Google Shape;1339;p30"/>
          <p:cNvGrpSpPr/>
          <p:nvPr/>
        </p:nvGrpSpPr>
        <p:grpSpPr>
          <a:xfrm>
            <a:off x="-623241" y="3925887"/>
            <a:ext cx="2833357" cy="1517787"/>
            <a:chOff x="-623241" y="3849687"/>
            <a:chExt cx="2833357" cy="1517787"/>
          </a:xfrm>
        </p:grpSpPr>
        <p:grpSp>
          <p:nvGrpSpPr>
            <p:cNvPr id="1340" name="Google Shape;1340;p30"/>
            <p:cNvGrpSpPr/>
            <p:nvPr/>
          </p:nvGrpSpPr>
          <p:grpSpPr>
            <a:xfrm rot="5400000">
              <a:off x="-879113" y="4155104"/>
              <a:ext cx="1517787" cy="906953"/>
              <a:chOff x="-55500" y="4835979"/>
              <a:chExt cx="1517787" cy="906953"/>
            </a:xfrm>
          </p:grpSpPr>
          <p:sp>
            <p:nvSpPr>
              <p:cNvPr id="1341" name="Google Shape;1341;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45" name="Google Shape;1345;p30"/>
            <p:cNvGrpSpPr/>
            <p:nvPr/>
          </p:nvGrpSpPr>
          <p:grpSpPr>
            <a:xfrm>
              <a:off x="-623241" y="3946426"/>
              <a:ext cx="2833357" cy="1421047"/>
              <a:chOff x="-677366" y="4067276"/>
              <a:chExt cx="2833357" cy="1421047"/>
            </a:xfrm>
          </p:grpSpPr>
          <p:sp>
            <p:nvSpPr>
              <p:cNvPr id="1346" name="Google Shape;1346;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47" name="Google Shape;1347;p30"/>
              <p:cNvGrpSpPr/>
              <p:nvPr/>
            </p:nvGrpSpPr>
            <p:grpSpPr>
              <a:xfrm>
                <a:off x="317735" y="4614472"/>
                <a:ext cx="161977" cy="161940"/>
                <a:chOff x="1101075" y="2142375"/>
                <a:chExt cx="439200" cy="439100"/>
              </a:xfrm>
            </p:grpSpPr>
            <p:sp>
              <p:nvSpPr>
                <p:cNvPr id="1348" name="Google Shape;1348;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0" name="Google Shape;1350;p30"/>
              <p:cNvGrpSpPr/>
              <p:nvPr/>
            </p:nvGrpSpPr>
            <p:grpSpPr>
              <a:xfrm rot="10800000">
                <a:off x="1700151" y="5032693"/>
                <a:ext cx="161977" cy="161940"/>
                <a:chOff x="1101075" y="2142375"/>
                <a:chExt cx="439200" cy="439100"/>
              </a:xfrm>
            </p:grpSpPr>
            <p:sp>
              <p:nvSpPr>
                <p:cNvPr id="1351" name="Google Shape;1351;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353" name="Google Shape;1353;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54" name="Google Shape;1354;p30"/>
          <p:cNvGrpSpPr/>
          <p:nvPr/>
        </p:nvGrpSpPr>
        <p:grpSpPr>
          <a:xfrm>
            <a:off x="6323925" y="-1678249"/>
            <a:ext cx="4189199" cy="3065874"/>
            <a:chOff x="6171525" y="-1678249"/>
            <a:chExt cx="4189199" cy="3065874"/>
          </a:xfrm>
        </p:grpSpPr>
        <p:sp>
          <p:nvSpPr>
            <p:cNvPr id="1355" name="Google Shape;1355;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56" name="Google Shape;1356;p30"/>
            <p:cNvPicPr preferRelativeResize="0"/>
            <p:nvPr/>
          </p:nvPicPr>
          <p:blipFill rotWithShape="1">
            <a:blip r:embed="rId2"/>
            <a:srcRect l="16960" t="24718" r="7121" b="26177"/>
            <a:stretch>
              <a:fillRect/>
            </a:stretch>
          </p:blipFill>
          <p:spPr>
            <a:xfrm>
              <a:off x="6587425" y="-1678249"/>
              <a:ext cx="3773299" cy="2879876"/>
            </a:xfrm>
            <a:prstGeom prst="rect">
              <a:avLst/>
            </a:prstGeom>
            <a:noFill/>
            <a:ln>
              <a:noFill/>
            </a:ln>
          </p:spPr>
        </p:pic>
        <p:sp>
          <p:nvSpPr>
            <p:cNvPr id="1357" name="Google Shape;1357;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58" name="Google Shape;1358;p30"/>
            <p:cNvGrpSpPr/>
            <p:nvPr/>
          </p:nvGrpSpPr>
          <p:grpSpPr>
            <a:xfrm rot="-2700000">
              <a:off x="8302147" y="61289"/>
              <a:ext cx="582044" cy="582419"/>
              <a:chOff x="959750" y="3039275"/>
              <a:chExt cx="582050" cy="582425"/>
            </a:xfrm>
          </p:grpSpPr>
          <p:sp>
            <p:nvSpPr>
              <p:cNvPr id="1359" name="Google Shape;1359;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66" name="Google Shape;1366;p30"/>
            <p:cNvGrpSpPr/>
            <p:nvPr/>
          </p:nvGrpSpPr>
          <p:grpSpPr>
            <a:xfrm rot="-2700000">
              <a:off x="8551447" y="61289"/>
              <a:ext cx="582044" cy="582419"/>
              <a:chOff x="959750" y="3039275"/>
              <a:chExt cx="582050" cy="582425"/>
            </a:xfrm>
          </p:grpSpPr>
          <p:sp>
            <p:nvSpPr>
              <p:cNvPr id="1367" name="Google Shape;1367;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374" name="Google Shape;1374;p30"/>
          <p:cNvGrpSpPr/>
          <p:nvPr/>
        </p:nvGrpSpPr>
        <p:grpSpPr>
          <a:xfrm rot="2700000">
            <a:off x="8945322" y="2352177"/>
            <a:ext cx="439196" cy="439096"/>
            <a:chOff x="1101075" y="2142375"/>
            <a:chExt cx="439200" cy="439100"/>
          </a:xfrm>
        </p:grpSpPr>
        <p:sp>
          <p:nvSpPr>
            <p:cNvPr id="1375" name="Google Shape;1375;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7"/>
        <p:cNvGrpSpPr/>
        <p:nvPr/>
      </p:nvGrpSpPr>
      <p:grpSpPr>
        <a:xfrm>
          <a:off x="0" y="0"/>
          <a:ext cx="0" cy="0"/>
          <a:chOff x="0" y="0"/>
          <a:chExt cx="0" cy="0"/>
        </a:xfrm>
      </p:grpSpPr>
      <p:grpSp>
        <p:nvGrpSpPr>
          <p:cNvPr id="1378" name="Google Shape;1378;p31"/>
          <p:cNvGrpSpPr/>
          <p:nvPr/>
        </p:nvGrpSpPr>
        <p:grpSpPr>
          <a:xfrm>
            <a:off x="8332551" y="-7"/>
            <a:ext cx="2386151" cy="3293873"/>
            <a:chOff x="8256351" y="-7"/>
            <a:chExt cx="2386151" cy="3293873"/>
          </a:xfrm>
        </p:grpSpPr>
        <p:pic>
          <p:nvPicPr>
            <p:cNvPr id="1379" name="Google Shape;1379;p31"/>
            <p:cNvPicPr preferRelativeResize="0"/>
            <p:nvPr/>
          </p:nvPicPr>
          <p:blipFill rotWithShape="1">
            <a:blip r:embed="rId2"/>
            <a:srcRect l="16960" t="24718" r="7121" b="26177"/>
            <a:stretch>
              <a:fillRect/>
            </a:stretch>
          </p:blipFill>
          <p:spPr>
            <a:xfrm rot="5400000">
              <a:off x="7886227" y="537590"/>
              <a:ext cx="3126400" cy="2386151"/>
            </a:xfrm>
            <a:prstGeom prst="rect">
              <a:avLst/>
            </a:prstGeom>
            <a:noFill/>
            <a:ln>
              <a:noFill/>
            </a:ln>
          </p:spPr>
        </p:pic>
        <p:grpSp>
          <p:nvGrpSpPr>
            <p:cNvPr id="1380" name="Google Shape;1380;p31"/>
            <p:cNvGrpSpPr/>
            <p:nvPr/>
          </p:nvGrpSpPr>
          <p:grpSpPr>
            <a:xfrm rot="10800000">
              <a:off x="8452444" y="-7"/>
              <a:ext cx="325154" cy="1788670"/>
              <a:chOff x="8869019" y="-622132"/>
              <a:chExt cx="325154" cy="1788670"/>
            </a:xfrm>
          </p:grpSpPr>
          <p:sp>
            <p:nvSpPr>
              <p:cNvPr id="1381" name="Google Shape;1381;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82" name="Google Shape;1382;p31"/>
              <p:cNvGrpSpPr/>
              <p:nvPr/>
            </p:nvGrpSpPr>
            <p:grpSpPr>
              <a:xfrm rot="1800062">
                <a:off x="9035610" y="1007995"/>
                <a:ext cx="134040" cy="134009"/>
                <a:chOff x="1101075" y="2142375"/>
                <a:chExt cx="439200" cy="439100"/>
              </a:xfrm>
            </p:grpSpPr>
            <p:sp>
              <p:nvSpPr>
                <p:cNvPr id="1383" name="Google Shape;1383;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385" name="Google Shape;1385;p31"/>
          <p:cNvGrpSpPr/>
          <p:nvPr/>
        </p:nvGrpSpPr>
        <p:grpSpPr>
          <a:xfrm>
            <a:off x="-213525" y="171225"/>
            <a:ext cx="439200" cy="439100"/>
            <a:chOff x="1101075" y="2142375"/>
            <a:chExt cx="439200" cy="439100"/>
          </a:xfrm>
        </p:grpSpPr>
        <p:sp>
          <p:nvSpPr>
            <p:cNvPr id="1386" name="Google Shape;1386;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88" name="Google Shape;1388;p31"/>
          <p:cNvGrpSpPr/>
          <p:nvPr/>
        </p:nvGrpSpPr>
        <p:grpSpPr>
          <a:xfrm>
            <a:off x="-1262974" y="3161328"/>
            <a:ext cx="4822591" cy="2934500"/>
            <a:chOff x="-1186774" y="3161328"/>
            <a:chExt cx="4822591" cy="2934500"/>
          </a:xfrm>
        </p:grpSpPr>
        <p:pic>
          <p:nvPicPr>
            <p:cNvPr id="1389" name="Google Shape;1389;p31"/>
            <p:cNvPicPr preferRelativeResize="0"/>
            <p:nvPr/>
          </p:nvPicPr>
          <p:blipFill rotWithShape="1">
            <a:blip r:embed="rId2"/>
            <a:srcRect l="16960" t="24718" r="7121" b="26177"/>
            <a:stretch>
              <a:fillRect/>
            </a:stretch>
          </p:blipFill>
          <p:spPr>
            <a:xfrm rot="5400000">
              <a:off x="-1534175" y="3508728"/>
              <a:ext cx="2934500" cy="2239699"/>
            </a:xfrm>
            <a:prstGeom prst="rect">
              <a:avLst/>
            </a:prstGeom>
            <a:noFill/>
            <a:ln>
              <a:noFill/>
            </a:ln>
          </p:spPr>
        </p:pic>
        <p:sp>
          <p:nvSpPr>
            <p:cNvPr id="1390" name="Google Shape;1390;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91" name="Google Shape;1391;p31"/>
            <p:cNvGrpSpPr/>
            <p:nvPr/>
          </p:nvGrpSpPr>
          <p:grpSpPr>
            <a:xfrm>
              <a:off x="58899" y="4608583"/>
              <a:ext cx="604346" cy="657081"/>
              <a:chOff x="58899" y="4608583"/>
              <a:chExt cx="604346" cy="657081"/>
            </a:xfrm>
          </p:grpSpPr>
          <p:grpSp>
            <p:nvGrpSpPr>
              <p:cNvPr id="1392" name="Google Shape;1392;p31"/>
              <p:cNvGrpSpPr/>
              <p:nvPr/>
            </p:nvGrpSpPr>
            <p:grpSpPr>
              <a:xfrm rot="10800000">
                <a:off x="58899" y="4608583"/>
                <a:ext cx="328346" cy="328531"/>
                <a:chOff x="3678700" y="407275"/>
                <a:chExt cx="708100" cy="708500"/>
              </a:xfrm>
            </p:grpSpPr>
            <p:sp>
              <p:nvSpPr>
                <p:cNvPr id="1393" name="Google Shape;1393;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0" name="Google Shape;1400;p31"/>
              <p:cNvGrpSpPr/>
              <p:nvPr/>
            </p:nvGrpSpPr>
            <p:grpSpPr>
              <a:xfrm rot="10800000">
                <a:off x="334899" y="4608583"/>
                <a:ext cx="328346" cy="328531"/>
                <a:chOff x="3678700" y="407275"/>
                <a:chExt cx="708100" cy="708500"/>
              </a:xfrm>
            </p:grpSpPr>
            <p:sp>
              <p:nvSpPr>
                <p:cNvPr id="1401" name="Google Shape;1401;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08" name="Google Shape;1408;p31"/>
              <p:cNvGrpSpPr/>
              <p:nvPr/>
            </p:nvGrpSpPr>
            <p:grpSpPr>
              <a:xfrm rot="10800000">
                <a:off x="282574" y="4937133"/>
                <a:ext cx="328346" cy="328531"/>
                <a:chOff x="3678700" y="407275"/>
                <a:chExt cx="708100" cy="708500"/>
              </a:xfrm>
            </p:grpSpPr>
            <p:sp>
              <p:nvSpPr>
                <p:cNvPr id="1409" name="Google Shape;1409;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16" name="Google Shape;1416;p31"/>
            <p:cNvGrpSpPr/>
            <p:nvPr/>
          </p:nvGrpSpPr>
          <p:grpSpPr>
            <a:xfrm>
              <a:off x="-923150" y="4796551"/>
              <a:ext cx="4558967" cy="134100"/>
              <a:chOff x="796100" y="3019701"/>
              <a:chExt cx="4558967" cy="134100"/>
            </a:xfrm>
          </p:grpSpPr>
          <p:sp>
            <p:nvSpPr>
              <p:cNvPr id="1417" name="Google Shape;1417;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18" name="Google Shape;1418;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19" name="Google Shape;1419;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265"/>
        <p:cNvGrpSpPr/>
        <p:nvPr/>
      </p:nvGrpSpPr>
      <p:grpSpPr>
        <a:xfrm>
          <a:off x="0" y="0"/>
          <a:ext cx="0" cy="0"/>
          <a:chOff x="0" y="0"/>
          <a:chExt cx="0" cy="0"/>
        </a:xfrm>
      </p:grpSpPr>
      <p:sp>
        <p:nvSpPr>
          <p:cNvPr id="1266" name="Google Shape;1266;p28"/>
          <p:cNvSpPr txBox="1">
            <a:spLocks noGrp="1"/>
          </p:cNvSpPr>
          <p:nvPr>
            <p:ph type="title" hasCustomPrompt="1"/>
          </p:nvPr>
        </p:nvSpPr>
        <p:spPr>
          <a:xfrm>
            <a:off x="2358450" y="664988"/>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a:spLocks noGrp="1"/>
          </p:cNvSpPr>
          <p:nvPr>
            <p:ph type="subTitle" idx="1"/>
          </p:nvPr>
        </p:nvSpPr>
        <p:spPr>
          <a:xfrm>
            <a:off x="2358450" y="1282313"/>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panose="020B0503020203020204"/>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268" name="Google Shape;1268;p28"/>
          <p:cNvSpPr txBox="1">
            <a:spLocks noGrp="1"/>
          </p:cNvSpPr>
          <p:nvPr>
            <p:ph type="title" idx="2" hasCustomPrompt="1"/>
          </p:nvPr>
        </p:nvSpPr>
        <p:spPr>
          <a:xfrm>
            <a:off x="2358450" y="2027244"/>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a:spLocks noGrp="1"/>
          </p:cNvSpPr>
          <p:nvPr>
            <p:ph type="subTitle" idx="3"/>
          </p:nvPr>
        </p:nvSpPr>
        <p:spPr>
          <a:xfrm>
            <a:off x="2358450" y="2645558"/>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panose="020B0503020203020204"/>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270" name="Google Shape;1270;p28"/>
          <p:cNvSpPr txBox="1">
            <a:spLocks noGrp="1"/>
          </p:cNvSpPr>
          <p:nvPr>
            <p:ph type="title" idx="4" hasCustomPrompt="1"/>
          </p:nvPr>
        </p:nvSpPr>
        <p:spPr>
          <a:xfrm>
            <a:off x="2358450" y="3390475"/>
            <a:ext cx="4696800" cy="7689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200">
                <a:latin typeface="Poppins" panose="00000500000000000000"/>
                <a:ea typeface="Poppins" panose="00000500000000000000"/>
                <a:cs typeface="Poppins" panose="00000500000000000000"/>
                <a:sym typeface="Poppins" panose="00000500000000000000"/>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a:spLocks noGrp="1"/>
          </p:cNvSpPr>
          <p:nvPr>
            <p:ph type="subTitle" idx="5"/>
          </p:nvPr>
        </p:nvSpPr>
        <p:spPr>
          <a:xfrm>
            <a:off x="2358450" y="4009779"/>
            <a:ext cx="4696800" cy="59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PT Sans" panose="020B0503020203020204"/>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Clr>
                <a:schemeClr val="dk1"/>
              </a:buClr>
              <a:buSzPts val="2100"/>
              <a:buFont typeface="PT Sans" panose="020B0503020203020204"/>
              <a:buNone/>
              <a:defRPr sz="2100">
                <a:solidFill>
                  <a:schemeClr val="dk1"/>
                </a:solidFill>
                <a:latin typeface="PT Sans" panose="020B0503020203020204"/>
                <a:ea typeface="PT Sans" panose="020B0503020203020204"/>
                <a:cs typeface="PT Sans" panose="020B0503020203020204"/>
                <a:sym typeface="PT Sans" panose="020B0503020203020204"/>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278" name="Google Shape;1278;p2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79" name="Google Shape;1279;p2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panose="020B0509050203000203"/>
              <a:buNone/>
              <a:defRPr sz="3000" b="1">
                <a:solidFill>
                  <a:schemeClr val="dk2"/>
                </a:solidFill>
                <a:latin typeface="IBM Plex Mono" panose="020B0509050203000203"/>
                <a:ea typeface="IBM Plex Mono" panose="020B0509050203000203"/>
                <a:cs typeface="IBM Plex Mono" panose="020B0509050203000203"/>
                <a:sym typeface="IBM Plex Mono" panose="020B0509050203000203"/>
              </a:defRPr>
            </a:lvl1pPr>
            <a:lvl2pPr lvl="1" rtl="0">
              <a:spcBef>
                <a:spcPts val="0"/>
              </a:spcBef>
              <a:spcAft>
                <a:spcPts val="0"/>
              </a:spcAft>
              <a:buClr>
                <a:schemeClr val="dk2"/>
              </a:buClr>
              <a:buSzPts val="3000"/>
              <a:buFont typeface="IBM Plex Mono" panose="020B0509050203000203"/>
              <a:buNone/>
              <a:defRPr sz="3000" b="1">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lvl="2" rtl="0">
              <a:spcBef>
                <a:spcPts val="0"/>
              </a:spcBef>
              <a:spcAft>
                <a:spcPts val="0"/>
              </a:spcAft>
              <a:buClr>
                <a:schemeClr val="dk2"/>
              </a:buClr>
              <a:buSzPts val="3000"/>
              <a:buFont typeface="IBM Plex Mono" panose="020B0509050203000203"/>
              <a:buNone/>
              <a:defRPr sz="3000" b="1">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lvl="3" rtl="0">
              <a:spcBef>
                <a:spcPts val="0"/>
              </a:spcBef>
              <a:spcAft>
                <a:spcPts val="0"/>
              </a:spcAft>
              <a:buClr>
                <a:schemeClr val="dk2"/>
              </a:buClr>
              <a:buSzPts val="3000"/>
              <a:buFont typeface="IBM Plex Mono" panose="020B0509050203000203"/>
              <a:buNone/>
              <a:defRPr sz="3000" b="1">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lvl="4" rtl="0">
              <a:spcBef>
                <a:spcPts val="0"/>
              </a:spcBef>
              <a:spcAft>
                <a:spcPts val="0"/>
              </a:spcAft>
              <a:buClr>
                <a:schemeClr val="dk2"/>
              </a:buClr>
              <a:buSzPts val="3000"/>
              <a:buFont typeface="IBM Plex Mono" panose="020B0509050203000203"/>
              <a:buNone/>
              <a:defRPr sz="3000" b="1">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lvl="5" rtl="0">
              <a:spcBef>
                <a:spcPts val="0"/>
              </a:spcBef>
              <a:spcAft>
                <a:spcPts val="0"/>
              </a:spcAft>
              <a:buClr>
                <a:schemeClr val="dk2"/>
              </a:buClr>
              <a:buSzPts val="3000"/>
              <a:buFont typeface="IBM Plex Mono" panose="020B0509050203000203"/>
              <a:buNone/>
              <a:defRPr sz="3000" b="1">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lvl="6" rtl="0">
              <a:spcBef>
                <a:spcPts val="0"/>
              </a:spcBef>
              <a:spcAft>
                <a:spcPts val="0"/>
              </a:spcAft>
              <a:buClr>
                <a:schemeClr val="dk2"/>
              </a:buClr>
              <a:buSzPts val="3000"/>
              <a:buFont typeface="IBM Plex Mono" panose="020B0509050203000203"/>
              <a:buNone/>
              <a:defRPr sz="3000" b="1">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lvl="7" rtl="0">
              <a:spcBef>
                <a:spcPts val="0"/>
              </a:spcBef>
              <a:spcAft>
                <a:spcPts val="0"/>
              </a:spcAft>
              <a:buClr>
                <a:schemeClr val="dk2"/>
              </a:buClr>
              <a:buSzPts val="3000"/>
              <a:buFont typeface="IBM Plex Mono" panose="020B0509050203000203"/>
              <a:buNone/>
              <a:defRPr sz="3000" b="1">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lvl="8" rtl="0">
              <a:spcBef>
                <a:spcPts val="0"/>
              </a:spcBef>
              <a:spcAft>
                <a:spcPts val="0"/>
              </a:spcAft>
              <a:buClr>
                <a:schemeClr val="dk2"/>
              </a:buClr>
              <a:buSzPts val="3000"/>
              <a:buFont typeface="IBM Plex Mono" panose="020B0509050203000203"/>
              <a:buNone/>
              <a:defRPr sz="3000" b="1">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1pPr>
            <a:lvl2pPr marL="914400" lvl="1"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2pPr>
            <a:lvl3pPr marL="1371600" lvl="2"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3pPr>
            <a:lvl4pPr marL="1828800" lvl="3"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4pPr>
            <a:lvl5pPr marL="2286000" lvl="4"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5pPr>
            <a:lvl6pPr marL="2743200" lvl="5"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6pPr>
            <a:lvl7pPr marL="3200400" lvl="6"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7pPr>
            <a:lvl8pPr marL="3657600" lvl="7"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8pPr>
            <a:lvl9pPr marL="4114800" lvl="8" indent="-317500">
              <a:lnSpc>
                <a:spcPct val="115000"/>
              </a:lnSpc>
              <a:spcBef>
                <a:spcPts val="0"/>
              </a:spcBef>
              <a:spcAft>
                <a:spcPts val="0"/>
              </a:spcAft>
              <a:buClr>
                <a:schemeClr val="dk1"/>
              </a:buClr>
              <a:buSzPts val="1400"/>
              <a:buFont typeface="Poppins" panose="00000500000000000000"/>
              <a:buChar char="■"/>
              <a:defRPr>
                <a:solidFill>
                  <a:schemeClr val="dk1"/>
                </a:solidFill>
                <a:latin typeface="Poppins" panose="00000500000000000000"/>
                <a:ea typeface="Poppins" panose="00000500000000000000"/>
                <a:cs typeface="Poppins" panose="00000500000000000000"/>
                <a:sym typeface="Poppins" panose="000005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6.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5.xml"/><Relationship Id="rId1"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0.xml"/><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29"/>
        <p:cNvGrpSpPr/>
        <p:nvPr/>
      </p:nvGrpSpPr>
      <p:grpSpPr>
        <a:xfrm>
          <a:off x="0" y="0"/>
          <a:ext cx="0" cy="0"/>
          <a:chOff x="0" y="0"/>
          <a:chExt cx="0" cy="0"/>
        </a:xfrm>
      </p:grpSpPr>
      <p:sp>
        <p:nvSpPr>
          <p:cNvPr id="1430" name="Google Shape;1430;p35"/>
          <p:cNvSpPr txBox="1">
            <a:spLocks noGrp="1"/>
          </p:cNvSpPr>
          <p:nvPr>
            <p:ph type="subTitle" idx="1"/>
          </p:nvPr>
        </p:nvSpPr>
        <p:spPr>
          <a:xfrm>
            <a:off x="1096850" y="3456249"/>
            <a:ext cx="4882500" cy="102322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zh-CN" altLang="en-US" b="1" dirty="0">
                <a:latin typeface="微软雅黑" panose="020B0503020204020204" pitchFamily="34" charset="-122"/>
                <a:ea typeface="微软雅黑" panose="020B0503020204020204" pitchFamily="34" charset="-122"/>
              </a:rPr>
              <a:t>汇报：朱希研</a:t>
            </a:r>
            <a:endParaRPr lang="en-US" altLang="zh-CN" b="1" dirty="0">
              <a:latin typeface="微软雅黑" panose="020B0503020204020204" pitchFamily="34" charset="-122"/>
              <a:ea typeface="微软雅黑" panose="020B0503020204020204" pitchFamily="34" charset="-122"/>
            </a:endParaRPr>
          </a:p>
          <a:p>
            <a:pPr marL="0" lvl="0" indent="0" algn="l" rtl="0">
              <a:lnSpc>
                <a:spcPct val="150000"/>
              </a:lnSpc>
              <a:spcBef>
                <a:spcPts val="0"/>
              </a:spcBef>
              <a:spcAft>
                <a:spcPts val="0"/>
              </a:spcAft>
              <a:buNone/>
            </a:pPr>
            <a:r>
              <a:rPr lang="en-US" altLang="zh-CN" b="1" dirty="0">
                <a:latin typeface="微软雅黑" panose="020B0503020204020204" pitchFamily="34" charset="-122"/>
                <a:ea typeface="微软雅黑" panose="020B0503020204020204" pitchFamily="34" charset="-122"/>
              </a:rPr>
              <a:t>PPT </a:t>
            </a:r>
            <a:r>
              <a:rPr lang="zh-CN" altLang="en-US" b="1" dirty="0">
                <a:latin typeface="微软雅黑" panose="020B0503020204020204" pitchFamily="34" charset="-122"/>
                <a:ea typeface="微软雅黑" panose="020B0503020204020204" pitchFamily="34" charset="-122"/>
              </a:rPr>
              <a:t>：朱首赫、李皓</a:t>
            </a:r>
            <a:endParaRPr b="1" dirty="0">
              <a:latin typeface="微软雅黑" panose="020B0503020204020204" pitchFamily="34" charset="-122"/>
              <a:ea typeface="微软雅黑" panose="020B0503020204020204" pitchFamily="34" charset="-122"/>
            </a:endParaRPr>
          </a:p>
        </p:txBody>
      </p:sp>
      <p:sp>
        <p:nvSpPr>
          <p:cNvPr id="1431" name="Google Shape;1431;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r>
              <a:rPr lang="zh-CN" altLang="zh-CN" sz="4000" kern="100" dirty="0">
                <a:latin typeface="微软雅黑" panose="020B0503020204020204" pitchFamily="34" charset="-122"/>
                <a:ea typeface="微软雅黑" panose="020B0503020204020204" pitchFamily="34" charset="-122"/>
                <a:cs typeface="Times New Roman" panose="02020603050405020304" pitchFamily="18" charset="0"/>
              </a:rPr>
              <a:t>异构融合计算：</a:t>
            </a:r>
            <a:b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br>
            <a:r>
              <a:rPr lang="zh-CN" altLang="zh-CN" sz="3600" dirty="0">
                <a:solidFill>
                  <a:schemeClr val="dk1"/>
                </a:solidFill>
              </a:rPr>
              <a:t>多核协同驱动的创新革命</a:t>
            </a:r>
            <a:endParaRPr dirty="0">
              <a:solidFill>
                <a:schemeClr val="dk1"/>
              </a:solidFill>
            </a:endParaRPr>
          </a:p>
        </p:txBody>
      </p:sp>
      <p:grpSp>
        <p:nvGrpSpPr>
          <p:cNvPr id="1432" name="Google Shape;1432;p35"/>
          <p:cNvGrpSpPr/>
          <p:nvPr/>
        </p:nvGrpSpPr>
        <p:grpSpPr>
          <a:xfrm>
            <a:off x="1096850" y="3242811"/>
            <a:ext cx="5608750" cy="134004"/>
            <a:chOff x="1096850" y="3242811"/>
            <a:chExt cx="3936683" cy="134070"/>
          </a:xfrm>
        </p:grpSpPr>
        <p:cxnSp>
          <p:nvCxnSpPr>
            <p:cNvPr id="1433" name="Google Shape;1433;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4" name="Google Shape;1434;p35"/>
            <p:cNvGrpSpPr/>
            <p:nvPr/>
          </p:nvGrpSpPr>
          <p:grpSpPr>
            <a:xfrm>
              <a:off x="4899464" y="3242811"/>
              <a:ext cx="134070" cy="134070"/>
              <a:chOff x="8382514" y="1084976"/>
              <a:chExt cx="265800" cy="265800"/>
            </a:xfrm>
          </p:grpSpPr>
          <p:sp>
            <p:nvSpPr>
              <p:cNvPr id="1435" name="Google Shape;1435;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437" name="Google Shape;1437;p35"/>
          <p:cNvGrpSpPr/>
          <p:nvPr/>
        </p:nvGrpSpPr>
        <p:grpSpPr>
          <a:xfrm>
            <a:off x="8017432" y="-313900"/>
            <a:ext cx="134070" cy="1891362"/>
            <a:chOff x="8017432" y="-313900"/>
            <a:chExt cx="134070" cy="1891362"/>
          </a:xfrm>
        </p:grpSpPr>
        <p:sp>
          <p:nvSpPr>
            <p:cNvPr id="1438" name="Google Shape;1438;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439" name="Google Shape;1439;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0" name="Google Shape;1440;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1" name="Google Shape;1441;p35"/>
          <p:cNvGrpSpPr/>
          <p:nvPr/>
        </p:nvGrpSpPr>
        <p:grpSpPr>
          <a:xfrm>
            <a:off x="6309526" y="957475"/>
            <a:ext cx="3504715" cy="5119205"/>
            <a:chOff x="6309526" y="836950"/>
            <a:chExt cx="3504715" cy="5119205"/>
          </a:xfrm>
        </p:grpSpPr>
        <p:sp>
          <p:nvSpPr>
            <p:cNvPr id="1442" name="Google Shape;1442;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3" name="Google Shape;1443;p35"/>
            <p:cNvGrpSpPr/>
            <p:nvPr/>
          </p:nvGrpSpPr>
          <p:grpSpPr>
            <a:xfrm>
              <a:off x="7728436" y="3524084"/>
              <a:ext cx="134004" cy="134004"/>
              <a:chOff x="8356813" y="1074288"/>
              <a:chExt cx="351900" cy="351900"/>
            </a:xfrm>
          </p:grpSpPr>
          <p:sp>
            <p:nvSpPr>
              <p:cNvPr id="1444" name="Google Shape;1444;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6" name="Google Shape;1446;p35"/>
            <p:cNvGrpSpPr/>
            <p:nvPr/>
          </p:nvGrpSpPr>
          <p:grpSpPr>
            <a:xfrm>
              <a:off x="7344361" y="3150259"/>
              <a:ext cx="134004" cy="134004"/>
              <a:chOff x="8356813" y="1074288"/>
              <a:chExt cx="351900" cy="351900"/>
            </a:xfrm>
          </p:grpSpPr>
          <p:sp>
            <p:nvSpPr>
              <p:cNvPr id="1447" name="Google Shape;1447;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49" name="Google Shape;1449;p35"/>
            <p:cNvGrpSpPr/>
            <p:nvPr/>
          </p:nvGrpSpPr>
          <p:grpSpPr>
            <a:xfrm>
              <a:off x="8337811" y="2464059"/>
              <a:ext cx="134004" cy="134004"/>
              <a:chOff x="8356813" y="1074288"/>
              <a:chExt cx="351900" cy="351900"/>
            </a:xfrm>
          </p:grpSpPr>
          <p:sp>
            <p:nvSpPr>
              <p:cNvPr id="1450" name="Google Shape;1450;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2" name="Google Shape;1452;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grpSp>
        <p:nvGrpSpPr>
          <p:cNvPr id="1534" name="Google Shape;1534;p39"/>
          <p:cNvGrpSpPr/>
          <p:nvPr/>
        </p:nvGrpSpPr>
        <p:grpSpPr>
          <a:xfrm rot="18893828">
            <a:off x="-597323" y="-22428"/>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 name="Google Shape;1466;p37"/>
          <p:cNvSpPr txBox="1">
            <a:spLocks noGrp="1"/>
          </p:cNvSpPr>
          <p:nvPr>
            <p:ph type="title"/>
          </p:nvPr>
        </p:nvSpPr>
        <p:spPr>
          <a:xfrm>
            <a:off x="-3" y="45434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a:t>
            </a:r>
            <a:r>
              <a:rPr lang="en-US" altLang="zh-CN" sz="2000" dirty="0">
                <a:latin typeface="IBM Plex Mono" panose="020B0509050203000203" pitchFamily="49" charset="0"/>
                <a:ea typeface="微软雅黑" panose="020B0503020204020204" pitchFamily="34" charset="-122"/>
                <a:cs typeface="Times New Roman" panose="02020603050405020304" pitchFamily="18" charset="0"/>
              </a:rPr>
              <a:t>3</a:t>
            </a: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）统一内存架构</a:t>
            </a:r>
            <a:endParaRPr lang="en-US" sz="2000" dirty="0">
              <a:latin typeface="IBM Plex Mono" panose="020B0509050203000203" pitchFamily="49" charset="0"/>
            </a:endParaRPr>
          </a:p>
        </p:txBody>
      </p:sp>
      <p:sp>
        <p:nvSpPr>
          <p:cNvPr id="12" name="文本框 11"/>
          <p:cNvSpPr txBox="1"/>
          <p:nvPr/>
        </p:nvSpPr>
        <p:spPr>
          <a:xfrm>
            <a:off x="100187" y="921191"/>
            <a:ext cx="5843413" cy="323165"/>
          </a:xfrm>
          <a:prstGeom prst="rect">
            <a:avLst/>
          </a:prstGeom>
          <a:noFill/>
        </p:spPr>
        <p:txBody>
          <a:bodyPr wrap="square">
            <a:spAutoFit/>
          </a:bodyPr>
          <a:lstStyle/>
          <a:p>
            <a:r>
              <a:rPr lang="en-US" altLang="zh-CN" sz="15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1500" dirty="0">
                <a:ea typeface="微软雅黑" panose="020B0503020204020204" pitchFamily="34" charset="-122"/>
                <a:cs typeface="Times New Roman" panose="02020603050405020304" pitchFamily="18" charset="0"/>
              </a:rPr>
              <a:t>提供单一、连贯的内存地址空间，可由任何</a:t>
            </a:r>
            <a:r>
              <a:rPr lang="en-US" altLang="zh-CN" sz="1500" dirty="0">
                <a:ea typeface="微软雅黑" panose="020B0503020204020204" pitchFamily="34" charset="-122"/>
                <a:cs typeface="Times New Roman" panose="02020603050405020304" pitchFamily="18" charset="0"/>
              </a:rPr>
              <a:t>CPU</a:t>
            </a:r>
            <a:r>
              <a:rPr lang="zh-CN" altLang="en-US" sz="1500" dirty="0">
                <a:ea typeface="微软雅黑" panose="020B0503020204020204" pitchFamily="34" charset="-122"/>
                <a:cs typeface="Times New Roman" panose="02020603050405020304" pitchFamily="18" charset="0"/>
              </a:rPr>
              <a:t>或</a:t>
            </a:r>
            <a:r>
              <a:rPr lang="en-US" altLang="zh-CN" sz="1500" dirty="0">
                <a:ea typeface="微软雅黑" panose="020B0503020204020204" pitchFamily="34" charset="-122"/>
                <a:cs typeface="Times New Roman" panose="02020603050405020304" pitchFamily="18" charset="0"/>
              </a:rPr>
              <a:t>GPU</a:t>
            </a:r>
            <a:r>
              <a:rPr lang="zh-CN" altLang="en-US" sz="1500" dirty="0">
                <a:ea typeface="微软雅黑" panose="020B0503020204020204" pitchFamily="34" charset="-122"/>
                <a:cs typeface="Times New Roman" panose="02020603050405020304" pitchFamily="18" charset="0"/>
              </a:rPr>
              <a:t>访问</a:t>
            </a:r>
            <a:endParaRPr lang="zh-CN" altLang="en-US" sz="1500" dirty="0">
              <a:ea typeface="微软雅黑" panose="020B0503020204020204" pitchFamily="34" charset="-122"/>
              <a:cs typeface="Times New Roman" panose="02020603050405020304" pitchFamily="18" charset="0"/>
            </a:endParaRPr>
          </a:p>
        </p:txBody>
      </p:sp>
      <p:sp>
        <p:nvSpPr>
          <p:cNvPr id="13" name="文本框 12"/>
          <p:cNvSpPr txBox="1"/>
          <p:nvPr/>
        </p:nvSpPr>
        <p:spPr>
          <a:xfrm>
            <a:off x="350053" y="1334595"/>
            <a:ext cx="7531838" cy="553998"/>
          </a:xfrm>
          <a:prstGeom prst="rect">
            <a:avLst/>
          </a:prstGeom>
          <a:noFill/>
        </p:spPr>
        <p:txBody>
          <a:bodyPr wrap="square">
            <a:spAutoFit/>
          </a:bodyPr>
          <a:lstStyle/>
          <a:p>
            <a:r>
              <a:rPr lang="zh-CN" altLang="zh-CN" sz="1500" dirty="0">
                <a:effectLst/>
                <a:ea typeface="微软雅黑" panose="020B0503020204020204" pitchFamily="34" charset="-122"/>
                <a:cs typeface="Times New Roman" panose="02020603050405020304" pitchFamily="18" charset="0"/>
              </a:rPr>
              <a:t>消除了程序员手动管理数据传输的需要</a:t>
            </a:r>
            <a:r>
              <a:rPr lang="zh-CN" altLang="en-US" sz="1500" dirty="0">
                <a:effectLst/>
                <a:ea typeface="微软雅黑" panose="020B0503020204020204" pitchFamily="34" charset="-122"/>
                <a:cs typeface="Times New Roman" panose="02020603050405020304" pitchFamily="18" charset="0"/>
              </a:rPr>
              <a:t>，</a:t>
            </a:r>
            <a:endParaRPr lang="en-US" altLang="zh-CN" sz="1500" dirty="0">
              <a:effectLst/>
              <a:ea typeface="微软雅黑" panose="020B0503020204020204" pitchFamily="34" charset="-122"/>
              <a:cs typeface="Times New Roman" panose="02020603050405020304" pitchFamily="18" charset="0"/>
            </a:endParaRPr>
          </a:p>
          <a:p>
            <a:r>
              <a:rPr lang="zh-CN" altLang="en-US" sz="1500" dirty="0">
                <a:ea typeface="微软雅黑" panose="020B0503020204020204" pitchFamily="34" charset="-122"/>
                <a:cs typeface="Times New Roman" panose="02020603050405020304" pitchFamily="18" charset="0"/>
              </a:rPr>
              <a:t>解决异构计算中数据传输瓶颈和编程复杂性</a:t>
            </a:r>
            <a:endParaRPr lang="zh-CN" altLang="en-US" sz="1500" dirty="0"/>
          </a:p>
        </p:txBody>
      </p:sp>
      <p:sp>
        <p:nvSpPr>
          <p:cNvPr id="15" name="文本框 14"/>
          <p:cNvSpPr txBox="1"/>
          <p:nvPr/>
        </p:nvSpPr>
        <p:spPr>
          <a:xfrm>
            <a:off x="100187" y="1356626"/>
            <a:ext cx="325622" cy="307777"/>
          </a:xfrm>
          <a:prstGeom prst="rect">
            <a:avLst/>
          </a:prstGeom>
          <a:noFill/>
        </p:spPr>
        <p:txBody>
          <a:bodyPr wrap="square">
            <a:spAutoFit/>
          </a:bodyPr>
          <a:lstStyle/>
          <a:p>
            <a:r>
              <a:rPr lang="en-US" altLang="zh-CN" sz="14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p>
        </p:txBody>
      </p:sp>
      <p:sp>
        <p:nvSpPr>
          <p:cNvPr id="18" name="Google Shape;1466;p37"/>
          <p:cNvSpPr txBox="1"/>
          <p:nvPr/>
        </p:nvSpPr>
        <p:spPr>
          <a:xfrm>
            <a:off x="0" y="2782101"/>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1pPr>
            <a:lvl2pPr marR="0" lvl="1"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pPr algn="l"/>
            <a:r>
              <a:rPr lang="zh-CN" altLang="en-US" sz="2000" dirty="0">
                <a:latin typeface="IBM Plex Mono" panose="020B0509050203000203" pitchFamily="49" charset="0"/>
                <a:ea typeface="微软雅黑" panose="020B0503020204020204" pitchFamily="34" charset="-122"/>
                <a:cs typeface="Times New Roman" panose="02020603050405020304" pitchFamily="18" charset="0"/>
              </a:rPr>
              <a:t>（</a:t>
            </a:r>
            <a:r>
              <a:rPr lang="en-US" altLang="zh-CN" sz="2000" dirty="0">
                <a:latin typeface="IBM Plex Mono" panose="020B0509050203000203" pitchFamily="49" charset="0"/>
                <a:ea typeface="微软雅黑" panose="020B0503020204020204" pitchFamily="34" charset="-122"/>
                <a:cs typeface="Times New Roman" panose="02020603050405020304" pitchFamily="18" charset="0"/>
              </a:rPr>
              <a:t>4</a:t>
            </a:r>
            <a:r>
              <a:rPr lang="zh-CN" altLang="en-US" sz="2000" dirty="0">
                <a:latin typeface="IBM Plex Mono" panose="020B0509050203000203" pitchFamily="49" charset="0"/>
                <a:ea typeface="微软雅黑" panose="020B0503020204020204" pitchFamily="34" charset="-122"/>
                <a:cs typeface="Times New Roman" panose="02020603050405020304" pitchFamily="18" charset="0"/>
              </a:rPr>
              <a:t>）</a:t>
            </a:r>
            <a:r>
              <a:rPr lang="zh-CN" altLang="en-US" sz="2000" dirty="0">
                <a:effectLst/>
                <a:ea typeface="微软雅黑" panose="020B0503020204020204" pitchFamily="34" charset="-122"/>
                <a:cs typeface="Times New Roman" panose="02020603050405020304" pitchFamily="18" charset="0"/>
              </a:rPr>
              <a:t>高效互联通信</a:t>
            </a:r>
            <a:endParaRPr lang="en-US" sz="2000" dirty="0">
              <a:latin typeface="IBM Plex Mono" panose="020B0509050203000203" pitchFamily="49" charset="0"/>
            </a:endParaRPr>
          </a:p>
        </p:txBody>
      </p:sp>
      <p:sp>
        <p:nvSpPr>
          <p:cNvPr id="20" name="文本框 19"/>
          <p:cNvSpPr txBox="1"/>
          <p:nvPr/>
        </p:nvSpPr>
        <p:spPr>
          <a:xfrm>
            <a:off x="280295" y="3326208"/>
            <a:ext cx="5505006" cy="323165"/>
          </a:xfrm>
          <a:prstGeom prst="rect">
            <a:avLst/>
          </a:prstGeom>
          <a:noFill/>
        </p:spPr>
        <p:txBody>
          <a:bodyPr wrap="square">
            <a:spAutoFit/>
          </a:bodyPr>
          <a:lstStyle/>
          <a:p>
            <a:r>
              <a:rPr lang="en-US" altLang="zh-CN" sz="1500" b="1" dirty="0">
                <a:latin typeface="黑体" panose="02010609060101010101" pitchFamily="49" charset="-122"/>
                <a:ea typeface="黑体" panose="02010609060101010101" pitchFamily="49" charset="-122"/>
                <a:cs typeface="Times New Roman" panose="02020603050405020304" pitchFamily="18" charset="0"/>
              </a:rPr>
              <a:t>·</a:t>
            </a:r>
            <a:r>
              <a:rPr lang="zh-CN" altLang="zh-CN" sz="1500" dirty="0">
                <a:effectLst/>
                <a:ea typeface="微软雅黑" panose="020B0503020204020204" pitchFamily="34" charset="-122"/>
                <a:cs typeface="Times New Roman" panose="02020603050405020304" pitchFamily="18" charset="0"/>
              </a:rPr>
              <a:t>确保处理器间数据快速交换</a:t>
            </a:r>
            <a:r>
              <a:rPr lang="zh-CN" altLang="en-US" sz="1500" dirty="0">
                <a:effectLst/>
                <a:ea typeface="微软雅黑" panose="020B0503020204020204" pitchFamily="34" charset="-122"/>
                <a:cs typeface="Times New Roman" panose="02020603050405020304" pitchFamily="18" charset="0"/>
              </a:rPr>
              <a:t>，</a:t>
            </a:r>
            <a:r>
              <a:rPr lang="zh-CN" altLang="zh-CN" sz="1500" dirty="0">
                <a:effectLst/>
                <a:ea typeface="微软雅黑" panose="020B0503020204020204" pitchFamily="34" charset="-122"/>
                <a:cs typeface="Times New Roman" panose="02020603050405020304" pitchFamily="18" charset="0"/>
              </a:rPr>
              <a:t>是异构系统发挥潜力的关键，</a:t>
            </a:r>
            <a:endParaRPr lang="zh-CN" altLang="en-US" sz="1500" dirty="0">
              <a:ea typeface="微软雅黑" panose="020B0503020204020204" pitchFamily="34" charset="-122"/>
              <a:cs typeface="Times New Roman" panose="02020603050405020304" pitchFamily="18" charset="0"/>
            </a:endParaRPr>
          </a:p>
        </p:txBody>
      </p:sp>
      <p:sp>
        <p:nvSpPr>
          <p:cNvPr id="21" name="文本框 20"/>
          <p:cNvSpPr txBox="1"/>
          <p:nvPr/>
        </p:nvSpPr>
        <p:spPr>
          <a:xfrm>
            <a:off x="281402" y="3760829"/>
            <a:ext cx="5505006" cy="1015663"/>
          </a:xfrm>
          <a:prstGeom prst="rect">
            <a:avLst/>
          </a:prstGeom>
          <a:noFill/>
        </p:spPr>
        <p:txBody>
          <a:bodyPr wrap="square">
            <a:spAutoFit/>
          </a:bodyPr>
          <a:lstStyle/>
          <a:p>
            <a:pPr lvl="3"/>
            <a:r>
              <a:rPr lang="en-US" altLang="zh-CN" sz="15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500" dirty="0">
                <a:ea typeface="微软雅黑" panose="020B0503020204020204" pitchFamily="34" charset="-122"/>
                <a:cs typeface="Times New Roman" panose="02020603050405020304" pitchFamily="18" charset="0"/>
              </a:rPr>
              <a:t>现有技术</a:t>
            </a:r>
            <a:r>
              <a:rPr lang="zh-CN" altLang="en-US" sz="15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500" dirty="0">
                <a:effectLst/>
                <a:latin typeface="微软雅黑" panose="020B0503020204020204" pitchFamily="34" charset="-122"/>
                <a:cs typeface="Times New Roman" panose="02020603050405020304" pitchFamily="18" charset="0"/>
              </a:rPr>
              <a:t>PCIe</a:t>
            </a:r>
            <a:r>
              <a:rPr lang="zh-CN" altLang="en-US" sz="1500" dirty="0">
                <a:effectLst/>
                <a:latin typeface="微软雅黑" panose="020B0503020204020204" pitchFamily="34" charset="-122"/>
                <a:cs typeface="Times New Roman" panose="02020603050405020304" pitchFamily="18" charset="0"/>
              </a:rPr>
              <a:t>：</a:t>
            </a:r>
            <a:r>
              <a:rPr lang="en-US" altLang="zh-CN" sz="1500" dirty="0">
                <a:effectLst/>
                <a:latin typeface="微软雅黑" panose="020B0503020204020204" pitchFamily="34" charset="-122"/>
                <a:cs typeface="Times New Roman" panose="02020603050405020304" pitchFamily="18" charset="0"/>
              </a:rPr>
              <a:t>	</a:t>
            </a:r>
            <a:r>
              <a:rPr lang="zh-CN" altLang="zh-CN" sz="1500" dirty="0">
                <a:effectLst/>
                <a:ea typeface="微软雅黑" panose="020B0503020204020204" pitchFamily="34" charset="-122"/>
                <a:cs typeface="Times New Roman" panose="02020603050405020304" pitchFamily="18" charset="0"/>
              </a:rPr>
              <a:t>通用高速总线</a:t>
            </a:r>
            <a:r>
              <a:rPr lang="zh-CN" altLang="en-US" sz="1500" dirty="0">
                <a:effectLst/>
                <a:ea typeface="微软雅黑" panose="020B0503020204020204" pitchFamily="34" charset="-122"/>
                <a:cs typeface="Times New Roman" panose="02020603050405020304" pitchFamily="18" charset="0"/>
              </a:rPr>
              <a:t>、</a:t>
            </a:r>
            <a:endParaRPr lang="en-US" altLang="zh-CN" sz="1500" dirty="0">
              <a:effectLst/>
              <a:latin typeface="微软雅黑" panose="020B0503020204020204" pitchFamily="34" charset="-122"/>
              <a:cs typeface="Times New Roman" panose="02020603050405020304" pitchFamily="18" charset="0"/>
            </a:endParaRPr>
          </a:p>
          <a:p>
            <a:pPr lvl="3"/>
            <a:r>
              <a:rPr lang="en-US" altLang="zh-CN" sz="1500" kern="100" dirty="0">
                <a:effectLst/>
                <a:latin typeface="微软雅黑" panose="020B0503020204020204" pitchFamily="34" charset="-122"/>
                <a:cs typeface="Times New Roman" panose="02020603050405020304" pitchFamily="18" charset="0"/>
              </a:rPr>
              <a:t>	    CXL</a:t>
            </a:r>
            <a:r>
              <a:rPr lang="zh-CN" altLang="en-US" sz="1500" kern="100" dirty="0">
                <a:effectLst/>
                <a:latin typeface="微软雅黑" panose="020B0503020204020204" pitchFamily="34" charset="-122"/>
                <a:cs typeface="Times New Roman" panose="02020603050405020304" pitchFamily="18" charset="0"/>
              </a:rPr>
              <a:t>：</a:t>
            </a:r>
            <a:r>
              <a:rPr lang="en-US" altLang="zh-CN" sz="1500" kern="100" dirty="0">
                <a:effectLst/>
                <a:latin typeface="微软雅黑" panose="020B0503020204020204" pitchFamily="34" charset="-122"/>
                <a:cs typeface="Times New Roman" panose="02020603050405020304" pitchFamily="18" charset="0"/>
              </a:rPr>
              <a:t>	</a:t>
            </a:r>
            <a:r>
              <a:rPr lang="zh-CN" altLang="en-US" sz="1500" kern="100" dirty="0">
                <a:effectLst/>
                <a:latin typeface="微软雅黑" panose="020B0503020204020204" pitchFamily="34" charset="-122"/>
                <a:cs typeface="Times New Roman" panose="02020603050405020304" pitchFamily="18" charset="0"/>
              </a:rPr>
              <a:t>基于</a:t>
            </a:r>
            <a:r>
              <a:rPr lang="en-US" altLang="zh-CN" sz="1500" kern="100" dirty="0" err="1">
                <a:effectLst/>
                <a:latin typeface="微软雅黑" panose="020B0503020204020204" pitchFamily="34" charset="-122"/>
                <a:cs typeface="Times New Roman" panose="02020603050405020304" pitchFamily="18" charset="0"/>
              </a:rPr>
              <a:t>Pcle</a:t>
            </a:r>
            <a:r>
              <a:rPr lang="zh-CN" altLang="en-US" sz="1500" kern="100" dirty="0">
                <a:effectLst/>
                <a:latin typeface="微软雅黑" panose="020B0503020204020204" pitchFamily="34" charset="-122"/>
                <a:cs typeface="Times New Roman" panose="02020603050405020304" pitchFamily="18" charset="0"/>
              </a:rPr>
              <a:t>的</a:t>
            </a:r>
            <a:r>
              <a:rPr lang="zh-CN" altLang="zh-CN" sz="1500" kern="100" dirty="0">
                <a:effectLst/>
                <a:ea typeface="微软雅黑" panose="020B0503020204020204" pitchFamily="34" charset="-122"/>
                <a:cs typeface="Times New Roman" panose="02020603050405020304" pitchFamily="18" charset="0"/>
              </a:rPr>
              <a:t>高速串行协议</a:t>
            </a:r>
            <a:endParaRPr lang="en-US" altLang="zh-CN" sz="1500" dirty="0">
              <a:effectLst/>
              <a:latin typeface="微软雅黑" panose="020B0503020204020204" pitchFamily="34" charset="-122"/>
              <a:cs typeface="Times New Roman" panose="02020603050405020304" pitchFamily="18" charset="0"/>
            </a:endParaRPr>
          </a:p>
          <a:p>
            <a:pPr lvl="3"/>
            <a:r>
              <a:rPr lang="en-US" altLang="zh-CN" sz="1500" dirty="0">
                <a:effectLst/>
                <a:latin typeface="微软雅黑" panose="020B0503020204020204" pitchFamily="34" charset="-122"/>
                <a:cs typeface="Times New Roman" panose="02020603050405020304" pitchFamily="18" charset="0"/>
              </a:rPr>
              <a:t>	    </a:t>
            </a:r>
            <a:r>
              <a:rPr lang="en-US" altLang="zh-CN" sz="1500" dirty="0" err="1">
                <a:effectLst/>
                <a:latin typeface="微软雅黑" panose="020B0503020204020204" pitchFamily="34" charset="-122"/>
                <a:cs typeface="Times New Roman" panose="02020603050405020304" pitchFamily="18" charset="0"/>
              </a:rPr>
              <a:t>NVLink</a:t>
            </a:r>
            <a:r>
              <a:rPr lang="zh-CN" altLang="en-US" sz="1500" dirty="0">
                <a:effectLst/>
                <a:latin typeface="微软雅黑" panose="020B0503020204020204" pitchFamily="34" charset="-122"/>
                <a:cs typeface="Times New Roman" panose="02020603050405020304" pitchFamily="18" charset="0"/>
              </a:rPr>
              <a:t>：提供</a:t>
            </a:r>
            <a:r>
              <a:rPr lang="en-US" altLang="zh-CN" sz="1500" dirty="0">
                <a:latin typeface="微软雅黑" panose="020B0503020204020204" pitchFamily="34" charset="-122"/>
                <a:cs typeface="Times New Roman" panose="02020603050405020304" pitchFamily="18" charset="0"/>
              </a:rPr>
              <a:t>NVIDIA GPU</a:t>
            </a:r>
            <a:r>
              <a:rPr lang="zh-CN" altLang="en-US" sz="1500" dirty="0">
                <a:latin typeface="微软雅黑" panose="020B0503020204020204" pitchFamily="34" charset="-122"/>
                <a:cs typeface="Times New Roman" panose="02020603050405020304" pitchFamily="18" charset="0"/>
              </a:rPr>
              <a:t>间高速互联</a:t>
            </a:r>
            <a:endParaRPr lang="en-US" altLang="zh-CN" sz="1500" dirty="0">
              <a:latin typeface="微软雅黑" panose="020B0503020204020204" pitchFamily="34" charset="-122"/>
              <a:cs typeface="Times New Roman" panose="02020603050405020304" pitchFamily="18" charset="0"/>
            </a:endParaRPr>
          </a:p>
          <a:p>
            <a:pPr lvl="3"/>
            <a:r>
              <a:rPr lang="en-US" altLang="zh-CN" sz="1500" dirty="0">
                <a:latin typeface="微软雅黑" panose="020B0503020204020204" pitchFamily="34" charset="-122"/>
                <a:cs typeface="Times New Roman" panose="02020603050405020304" pitchFamily="18" charset="0"/>
              </a:rPr>
              <a:t>	    </a:t>
            </a:r>
            <a:r>
              <a:rPr lang="en-US" altLang="zh-CN" sz="1500" dirty="0">
                <a:effectLst/>
                <a:latin typeface="微软雅黑" panose="020B0503020204020204" pitchFamily="34" charset="-122"/>
                <a:cs typeface="Times New Roman" panose="02020603050405020304" pitchFamily="18" charset="0"/>
              </a:rPr>
              <a:t>InfiniBand</a:t>
            </a:r>
            <a:r>
              <a:rPr lang="zh-CN" altLang="en-US" sz="1500" dirty="0">
                <a:effectLst/>
                <a:latin typeface="微软雅黑" panose="020B0503020204020204" pitchFamily="34" charset="-122"/>
                <a:cs typeface="Times New Roman" panose="02020603050405020304" pitchFamily="18" charset="0"/>
              </a:rPr>
              <a:t>：</a:t>
            </a:r>
            <a:r>
              <a:rPr lang="zh-CN" altLang="zh-CN" sz="1500" kern="100" dirty="0">
                <a:effectLst/>
                <a:ea typeface="微软雅黑" panose="020B0503020204020204" pitchFamily="34" charset="-122"/>
                <a:cs typeface="Times New Roman" panose="02020603050405020304" pitchFamily="18" charset="0"/>
              </a:rPr>
              <a:t>提供服务器间</a:t>
            </a:r>
            <a:r>
              <a:rPr lang="zh-CN" altLang="en-US" sz="1500" kern="100" dirty="0">
                <a:effectLst/>
                <a:ea typeface="微软雅黑" panose="020B0503020204020204" pitchFamily="34" charset="-122"/>
                <a:cs typeface="Times New Roman" panose="02020603050405020304" pitchFamily="18" charset="0"/>
              </a:rPr>
              <a:t>高性能网络</a:t>
            </a:r>
            <a:r>
              <a:rPr lang="zh-CN" altLang="zh-CN" sz="1500" kern="100" dirty="0">
                <a:effectLst/>
                <a:ea typeface="微软雅黑" panose="020B0503020204020204" pitchFamily="34" charset="-122"/>
                <a:cs typeface="Times New Roman" panose="02020603050405020304" pitchFamily="18" charset="0"/>
              </a:rPr>
              <a:t>通信</a:t>
            </a:r>
            <a:endParaRPr lang="zh-CN" altLang="en-US" sz="1500" dirty="0">
              <a:ea typeface="微软雅黑" panose="020B0503020204020204" pitchFamily="34" charset="-122"/>
              <a:cs typeface="Times New Roman" panose="02020603050405020304" pitchFamily="18" charset="0"/>
            </a:endParaRPr>
          </a:p>
        </p:txBody>
      </p:sp>
      <p:sp>
        <p:nvSpPr>
          <p:cNvPr id="2" name="文本框 1"/>
          <p:cNvSpPr txBox="1"/>
          <p:nvPr/>
        </p:nvSpPr>
        <p:spPr>
          <a:xfrm>
            <a:off x="100187" y="1947982"/>
            <a:ext cx="6545541" cy="323165"/>
          </a:xfrm>
          <a:prstGeom prst="rect">
            <a:avLst/>
          </a:prstGeom>
          <a:noFill/>
        </p:spPr>
        <p:txBody>
          <a:bodyPr wrap="square">
            <a:spAutoFit/>
          </a:bodyPr>
          <a:lstStyle/>
          <a:p>
            <a:r>
              <a:rPr lang="en-US" altLang="zh-CN" sz="15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1500" dirty="0">
                <a:latin typeface="微软雅黑" panose="020B0503020204020204" pitchFamily="34" charset="-122"/>
                <a:ea typeface="微软雅黑" panose="020B0503020204020204" pitchFamily="34" charset="-122"/>
                <a:cs typeface="Times New Roman" panose="02020603050405020304" pitchFamily="18" charset="0"/>
              </a:rPr>
              <a:t>具体实现的例子</a:t>
            </a:r>
            <a:endParaRPr lang="zh-CN" altLang="en-US" sz="15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rcRect t="15012" b="16946"/>
          <a:stretch>
            <a:fillRect/>
          </a:stretch>
        </p:blipFill>
        <p:spPr>
          <a:xfrm>
            <a:off x="5765191" y="963372"/>
            <a:ext cx="3077300" cy="156944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文本框 4"/>
          <p:cNvSpPr txBox="1"/>
          <p:nvPr/>
        </p:nvSpPr>
        <p:spPr>
          <a:xfrm>
            <a:off x="280292" y="2278811"/>
            <a:ext cx="5785756" cy="307777"/>
          </a:xfrm>
          <a:prstGeom prst="rect">
            <a:avLst/>
          </a:prstGeom>
          <a:noFill/>
        </p:spPr>
        <p:txBody>
          <a:bodyPr wrap="square">
            <a:spAutoFit/>
          </a:bodyPr>
          <a:lstStyle/>
          <a:p>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按需分页迁移</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400" dirty="0">
                <a:latin typeface="微软雅黑" panose="020B0503020204020204" pitchFamily="34" charset="-122"/>
                <a:ea typeface="微软雅黑" panose="020B0503020204020204" pitchFamily="34" charset="-122"/>
                <a:cs typeface="Times New Roman" panose="02020603050405020304" pitchFamily="18" charset="0"/>
              </a:rPr>
              <a:t>通过共享指针而非数据拷贝来实现了交换数据</a:t>
            </a:r>
            <a:endParaRPr lang="zh-CN" altLang="en-US" dirty="0"/>
          </a:p>
        </p:txBody>
      </p:sp>
      <p:pic>
        <p:nvPicPr>
          <p:cNvPr id="7" name="图片 6" descr="图片包含 文本"/>
          <p:cNvPicPr>
            <a:picLocks noChangeAspect="1"/>
          </p:cNvPicPr>
          <p:nvPr/>
        </p:nvPicPr>
        <p:blipFill>
          <a:blip r:embed="rId2"/>
          <a:stretch>
            <a:fillRect/>
          </a:stretch>
        </p:blipFill>
        <p:spPr>
          <a:xfrm>
            <a:off x="5716647" y="2950029"/>
            <a:ext cx="3125844" cy="195365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9" name="Google Shape;1522;p38"/>
          <p:cNvGrpSpPr/>
          <p:nvPr/>
        </p:nvGrpSpPr>
        <p:grpSpPr>
          <a:xfrm rot="10800000">
            <a:off x="1572149" y="2644270"/>
            <a:ext cx="7270342" cy="152420"/>
            <a:chOff x="796100" y="3019701"/>
            <a:chExt cx="4558967" cy="134100"/>
          </a:xfrm>
        </p:grpSpPr>
        <p:sp>
          <p:nvSpPr>
            <p:cNvPr id="10"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1"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4"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8" name="Google Shape;1466;p37"/>
          <p:cNvSpPr txBox="1">
            <a:spLocks noGrp="1"/>
          </p:cNvSpPr>
          <p:nvPr>
            <p:ph type="title"/>
          </p:nvPr>
        </p:nvSpPr>
        <p:spPr>
          <a:xfrm>
            <a:off x="82288" y="456609"/>
            <a:ext cx="281549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a:t>
            </a:r>
            <a:r>
              <a:rPr lang="en-US" altLang="zh-CN" sz="2000" dirty="0">
                <a:effectLst/>
                <a:latin typeface="IBM Plex Mono" panose="020B0509050203000203" pitchFamily="49" charset="0"/>
                <a:ea typeface="微软雅黑" panose="020B0503020204020204" pitchFamily="34" charset="-122"/>
                <a:cs typeface="Times New Roman" panose="02020603050405020304" pitchFamily="18" charset="0"/>
              </a:rPr>
              <a:t>5</a:t>
            </a: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a:t>
            </a:r>
            <a:r>
              <a:rPr lang="zh-CN" altLang="zh-CN" sz="2000" kern="100" dirty="0">
                <a:effectLst/>
                <a:ea typeface="微软雅黑" panose="020B0503020204020204" pitchFamily="34" charset="-122"/>
                <a:cs typeface="Times New Roman" panose="02020603050405020304" pitchFamily="18" charset="0"/>
              </a:rPr>
              <a:t>多架构编程模型</a:t>
            </a:r>
            <a:endParaRPr lang="en-US" sz="2000" dirty="0">
              <a:latin typeface="IBM Plex Mono" panose="020B0509050203000203" pitchFamily="49" charset="0"/>
            </a:endParaRPr>
          </a:p>
        </p:txBody>
      </p:sp>
      <p:sp>
        <p:nvSpPr>
          <p:cNvPr id="12" name="文本框 11"/>
          <p:cNvSpPr txBox="1"/>
          <p:nvPr/>
        </p:nvSpPr>
        <p:spPr>
          <a:xfrm>
            <a:off x="208718" y="1109686"/>
            <a:ext cx="4471929" cy="323165"/>
          </a:xfrm>
          <a:prstGeom prst="rect">
            <a:avLst/>
          </a:prstGeom>
          <a:noFill/>
        </p:spPr>
        <p:txBody>
          <a:bodyPr wrap="square">
            <a:spAutoFit/>
          </a:bodyPr>
          <a:lstStyle/>
          <a:p>
            <a:r>
              <a:rPr lang="en-US" altLang="zh-CN" sz="1500" b="1" dirty="0">
                <a:latin typeface="黑体" panose="02010609060101010101" pitchFamily="49" charset="-122"/>
                <a:ea typeface="黑体" panose="02010609060101010101" pitchFamily="49" charset="-122"/>
                <a:cs typeface="Times New Roman" panose="02020603050405020304" pitchFamily="18" charset="0"/>
              </a:rPr>
              <a:t>·</a:t>
            </a:r>
            <a:r>
              <a:rPr lang="zh-CN" altLang="zh-CN" sz="1500" kern="100" dirty="0">
                <a:effectLst/>
                <a:ea typeface="微软雅黑" panose="020B0503020204020204" pitchFamily="34" charset="-122"/>
                <a:cs typeface="Times New Roman" panose="02020603050405020304" pitchFamily="18" charset="0"/>
              </a:rPr>
              <a:t>统一不同架构、指令集和编程模型</a:t>
            </a:r>
            <a:r>
              <a:rPr lang="zh-CN" altLang="en-US" sz="1500" kern="100" dirty="0">
                <a:effectLst/>
                <a:ea typeface="微软雅黑" panose="020B0503020204020204" pitchFamily="34" charset="-122"/>
                <a:cs typeface="Times New Roman" panose="02020603050405020304" pitchFamily="18" charset="0"/>
              </a:rPr>
              <a:t>的</a:t>
            </a:r>
            <a:r>
              <a:rPr lang="zh-CN" altLang="zh-CN" sz="1500" kern="100" dirty="0">
                <a:effectLst/>
                <a:ea typeface="微软雅黑" panose="020B0503020204020204" pitchFamily="34" charset="-122"/>
                <a:cs typeface="Times New Roman" panose="02020603050405020304" pitchFamily="18" charset="0"/>
              </a:rPr>
              <a:t>编程抽象</a:t>
            </a:r>
            <a:endParaRPr lang="zh-CN" altLang="en-US" sz="1500" dirty="0">
              <a:ea typeface="微软雅黑" panose="020B0503020204020204" pitchFamily="34" charset="-122"/>
              <a:cs typeface="Times New Roman" panose="02020603050405020304" pitchFamily="18" charset="0"/>
            </a:endParaRPr>
          </a:p>
        </p:txBody>
      </p:sp>
      <p:sp>
        <p:nvSpPr>
          <p:cNvPr id="13" name="文本框 12"/>
          <p:cNvSpPr txBox="1"/>
          <p:nvPr/>
        </p:nvSpPr>
        <p:spPr>
          <a:xfrm>
            <a:off x="402361" y="1508632"/>
            <a:ext cx="3734209" cy="323165"/>
          </a:xfrm>
          <a:prstGeom prst="rect">
            <a:avLst/>
          </a:prstGeom>
          <a:noFill/>
        </p:spPr>
        <p:txBody>
          <a:bodyPr wrap="square">
            <a:spAutoFit/>
          </a:bodyPr>
          <a:lstStyle/>
          <a:p>
            <a:r>
              <a:rPr lang="zh-CN" altLang="zh-CN" sz="1500" kern="100" dirty="0">
                <a:effectLst/>
                <a:ea typeface="微软雅黑" panose="020B0503020204020204" pitchFamily="34" charset="-122"/>
                <a:cs typeface="Times New Roman" panose="02020603050405020304" pitchFamily="18" charset="0"/>
              </a:rPr>
              <a:t>降低软件开发</a:t>
            </a:r>
            <a:r>
              <a:rPr lang="zh-CN" altLang="en-US" sz="1500" kern="100" dirty="0">
                <a:effectLst/>
                <a:ea typeface="微软雅黑" panose="020B0503020204020204" pitchFamily="34" charset="-122"/>
                <a:cs typeface="Times New Roman" panose="02020603050405020304" pitchFamily="18" charset="0"/>
              </a:rPr>
              <a:t>门槛</a:t>
            </a:r>
            <a:r>
              <a:rPr lang="zh-CN" altLang="zh-CN" sz="1500" kern="100" dirty="0">
                <a:effectLst/>
                <a:ea typeface="微软雅黑" panose="020B0503020204020204" pitchFamily="34" charset="-122"/>
                <a:cs typeface="Times New Roman" panose="02020603050405020304" pitchFamily="18" charset="0"/>
              </a:rPr>
              <a:t>，提高程序员生产力</a:t>
            </a:r>
            <a:endParaRPr lang="zh-CN" altLang="en-US" sz="1500" dirty="0"/>
          </a:p>
        </p:txBody>
      </p:sp>
      <p:sp>
        <p:nvSpPr>
          <p:cNvPr id="15" name="文本框 14"/>
          <p:cNvSpPr txBox="1"/>
          <p:nvPr/>
        </p:nvSpPr>
        <p:spPr>
          <a:xfrm>
            <a:off x="208718" y="1509687"/>
            <a:ext cx="249197" cy="307777"/>
          </a:xfrm>
          <a:prstGeom prst="rect">
            <a:avLst/>
          </a:prstGeom>
          <a:noFill/>
        </p:spPr>
        <p:txBody>
          <a:bodyPr wrap="square">
            <a:spAutoFit/>
          </a:bodyPr>
          <a:lstStyle/>
          <a:p>
            <a:r>
              <a:rPr lang="en-US" altLang="zh-CN" sz="14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p>
        </p:txBody>
      </p:sp>
      <p:sp>
        <p:nvSpPr>
          <p:cNvPr id="18" name="Google Shape;1466;p37"/>
          <p:cNvSpPr txBox="1"/>
          <p:nvPr/>
        </p:nvSpPr>
        <p:spPr>
          <a:xfrm>
            <a:off x="82288" y="2802336"/>
            <a:ext cx="3015345"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1pPr>
            <a:lvl2pPr marR="0" lvl="1"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pPr algn="l"/>
            <a:r>
              <a:rPr lang="zh-CN" altLang="en-US" sz="2000" dirty="0">
                <a:latin typeface="IBM Plex Mono" panose="020B0509050203000203" pitchFamily="49" charset="0"/>
                <a:ea typeface="微软雅黑" panose="020B0503020204020204" pitchFamily="34" charset="-122"/>
                <a:cs typeface="Times New Roman" panose="02020603050405020304" pitchFamily="18" charset="0"/>
              </a:rPr>
              <a:t>（</a:t>
            </a:r>
            <a:r>
              <a:rPr lang="en-US" altLang="zh-CN" sz="2000" dirty="0">
                <a:latin typeface="IBM Plex Mono" panose="020B0509050203000203" pitchFamily="49" charset="0"/>
                <a:ea typeface="微软雅黑" panose="020B0503020204020204" pitchFamily="34" charset="-122"/>
                <a:cs typeface="Times New Roman" panose="02020603050405020304" pitchFamily="18" charset="0"/>
              </a:rPr>
              <a:t>6</a:t>
            </a:r>
            <a:r>
              <a:rPr lang="zh-CN" altLang="en-US" sz="2000" dirty="0">
                <a:latin typeface="IBM Plex Mono" panose="020B0509050203000203" pitchFamily="49" charset="0"/>
                <a:ea typeface="微软雅黑" panose="020B0503020204020204" pitchFamily="34" charset="-122"/>
                <a:cs typeface="Times New Roman" panose="02020603050405020304" pitchFamily="18" charset="0"/>
              </a:rPr>
              <a:t>）</a:t>
            </a:r>
            <a:r>
              <a:rPr lang="zh-CN" altLang="zh-CN" sz="2000" kern="100" dirty="0">
                <a:effectLst/>
                <a:ea typeface="微软雅黑" panose="020B0503020204020204" pitchFamily="34" charset="-122"/>
                <a:cs typeface="Times New Roman" panose="02020603050405020304" pitchFamily="18" charset="0"/>
              </a:rPr>
              <a:t>软硬件协同优化</a:t>
            </a:r>
            <a:endParaRPr lang="en-US" sz="2000" dirty="0">
              <a:latin typeface="IBM Plex Mono" panose="020B0509050203000203" pitchFamily="49" charset="0"/>
            </a:endParaRPr>
          </a:p>
        </p:txBody>
      </p:sp>
      <p:sp>
        <p:nvSpPr>
          <p:cNvPr id="20" name="文本框 19"/>
          <p:cNvSpPr txBox="1"/>
          <p:nvPr/>
        </p:nvSpPr>
        <p:spPr>
          <a:xfrm>
            <a:off x="302679" y="3874664"/>
            <a:ext cx="7106156" cy="323165"/>
          </a:xfrm>
          <a:prstGeom prst="rect">
            <a:avLst/>
          </a:prstGeom>
          <a:noFill/>
        </p:spPr>
        <p:txBody>
          <a:bodyPr wrap="square">
            <a:spAutoFit/>
          </a:bodyPr>
          <a:lstStyle/>
          <a:p>
            <a:r>
              <a:rPr lang="en-US" altLang="zh-CN" sz="1500" b="1" dirty="0">
                <a:latin typeface="黑体" panose="02010609060101010101" pitchFamily="49" charset="-122"/>
                <a:ea typeface="黑体" panose="02010609060101010101" pitchFamily="49" charset="-122"/>
                <a:cs typeface="Times New Roman" panose="02020603050405020304" pitchFamily="18" charset="0"/>
              </a:rPr>
              <a:t>·</a:t>
            </a:r>
            <a:r>
              <a:rPr lang="zh-CN" altLang="zh-CN" sz="1500" kern="100" dirty="0">
                <a:effectLst/>
                <a:ea typeface="微软雅黑" panose="020B0503020204020204" pitchFamily="34" charset="-122"/>
                <a:cs typeface="Times New Roman" panose="02020603050405020304" pitchFamily="18" charset="0"/>
              </a:rPr>
              <a:t>既需要从底层为异构计算设计的硬件架构，也需要能够促进异构计算的软件栈。</a:t>
            </a:r>
            <a:endParaRPr lang="zh-CN" altLang="en-US" sz="1500" dirty="0">
              <a:ea typeface="微软雅黑" panose="020B0503020204020204" pitchFamily="34" charset="-122"/>
              <a:cs typeface="Times New Roman" panose="02020603050405020304" pitchFamily="18" charset="0"/>
            </a:endParaRPr>
          </a:p>
        </p:txBody>
      </p:sp>
      <p:sp>
        <p:nvSpPr>
          <p:cNvPr id="21" name="文本框 20"/>
          <p:cNvSpPr txBox="1"/>
          <p:nvPr/>
        </p:nvSpPr>
        <p:spPr>
          <a:xfrm>
            <a:off x="302679" y="4323162"/>
            <a:ext cx="5505006" cy="323165"/>
          </a:xfrm>
          <a:prstGeom prst="rect">
            <a:avLst/>
          </a:prstGeom>
          <a:noFill/>
        </p:spPr>
        <p:txBody>
          <a:bodyPr wrap="square">
            <a:spAutoFit/>
          </a:bodyPr>
          <a:lstStyle/>
          <a:p>
            <a:pPr lvl="3"/>
            <a:r>
              <a:rPr lang="en-US" altLang="zh-CN" sz="15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500" dirty="0">
                <a:ea typeface="微软雅黑" panose="020B0503020204020204" pitchFamily="34" charset="-122"/>
                <a:cs typeface="Times New Roman" panose="02020603050405020304" pitchFamily="18" charset="0"/>
              </a:rPr>
              <a:t>二者“双向奔赴”，才能</a:t>
            </a:r>
            <a:r>
              <a:rPr lang="zh-CN" altLang="zh-CN" sz="1500" kern="100" dirty="0">
                <a:effectLst/>
                <a:ea typeface="微软雅黑" panose="020B0503020204020204" pitchFamily="34" charset="-122"/>
                <a:cs typeface="Times New Roman" panose="02020603050405020304" pitchFamily="18" charset="0"/>
              </a:rPr>
              <a:t>充分释放</a:t>
            </a:r>
            <a:r>
              <a:rPr lang="zh-CN" altLang="en-US" sz="1500" kern="100" dirty="0">
                <a:effectLst/>
                <a:ea typeface="微软雅黑" panose="020B0503020204020204" pitchFamily="34" charset="-122"/>
                <a:cs typeface="Times New Roman" panose="02020603050405020304" pitchFamily="18" charset="0"/>
              </a:rPr>
              <a:t>异构计算的</a:t>
            </a:r>
            <a:r>
              <a:rPr lang="zh-CN" altLang="zh-CN" sz="1500" kern="100" dirty="0">
                <a:effectLst/>
                <a:ea typeface="微软雅黑" panose="020B0503020204020204" pitchFamily="34" charset="-122"/>
                <a:cs typeface="Times New Roman" panose="02020603050405020304" pitchFamily="18" charset="0"/>
              </a:rPr>
              <a:t>潜力</a:t>
            </a:r>
            <a:endParaRPr lang="zh-CN" altLang="en-US" sz="1500" dirty="0">
              <a:ea typeface="微软雅黑" panose="020B0503020204020204" pitchFamily="34" charset="-122"/>
              <a:cs typeface="Times New Roman" panose="02020603050405020304" pitchFamily="18" charset="0"/>
            </a:endParaRPr>
          </a:p>
        </p:txBody>
      </p:sp>
      <p:grpSp>
        <p:nvGrpSpPr>
          <p:cNvPr id="1534" name="Google Shape;1534;p39"/>
          <p:cNvGrpSpPr/>
          <p:nvPr/>
        </p:nvGrpSpPr>
        <p:grpSpPr>
          <a:xfrm rot="18893828">
            <a:off x="-597323" y="-22428"/>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文本框 2"/>
          <p:cNvSpPr txBox="1"/>
          <p:nvPr/>
        </p:nvSpPr>
        <p:spPr>
          <a:xfrm>
            <a:off x="402361" y="1921099"/>
            <a:ext cx="8638224" cy="553998"/>
          </a:xfrm>
          <a:prstGeom prst="rect">
            <a:avLst/>
          </a:prstGeom>
          <a:noFill/>
        </p:spPr>
        <p:txBody>
          <a:bodyPr wrap="square">
            <a:spAutoFit/>
          </a:bodyPr>
          <a:lstStyle/>
          <a:p>
            <a:r>
              <a:rPr lang="zh-CN" altLang="en-US" sz="1500" dirty="0"/>
              <a:t>例如：</a:t>
            </a:r>
            <a:r>
              <a:rPr lang="en-US" altLang="zh-CN" sz="1500" dirty="0"/>
              <a:t>CUDA</a:t>
            </a:r>
            <a:r>
              <a:rPr lang="zh-CN" altLang="zh-CN" sz="1500" kern="100" dirty="0">
                <a:effectLst/>
                <a:ea typeface="微软雅黑" panose="020B0503020204020204" pitchFamily="34" charset="-122"/>
                <a:cs typeface="Times New Roman" panose="02020603050405020304" pitchFamily="18" charset="0"/>
              </a:rPr>
              <a:t>通过对流行编程语言的扩展，</a:t>
            </a:r>
            <a:r>
              <a:rPr lang="zh-CN" altLang="en-US" sz="1500" kern="100" dirty="0">
                <a:effectLst/>
                <a:ea typeface="微软雅黑" panose="020B0503020204020204" pitchFamily="34" charset="-122"/>
                <a:cs typeface="Times New Roman" panose="02020603050405020304" pitchFamily="18" charset="0"/>
              </a:rPr>
              <a:t>便于</a:t>
            </a:r>
            <a:r>
              <a:rPr lang="zh-CN" altLang="zh-CN" sz="1500" kern="100" dirty="0">
                <a:effectLst/>
                <a:ea typeface="微软雅黑" panose="020B0503020204020204" pitchFamily="34" charset="-122"/>
                <a:cs typeface="Times New Roman" panose="02020603050405020304" pitchFamily="18" charset="0"/>
              </a:rPr>
              <a:t>开发者利用</a:t>
            </a:r>
            <a:r>
              <a:rPr lang="en-US" altLang="zh-CN" sz="1500" kern="100" dirty="0">
                <a:effectLst/>
                <a:ea typeface="微软雅黑" panose="020B0503020204020204" pitchFamily="34" charset="-122"/>
                <a:cs typeface="Times New Roman" panose="02020603050405020304" pitchFamily="18" charset="0"/>
              </a:rPr>
              <a:t>GPU</a:t>
            </a:r>
            <a:r>
              <a:rPr lang="zh-CN" altLang="zh-CN" sz="1500" kern="100" dirty="0">
                <a:effectLst/>
                <a:ea typeface="微软雅黑" panose="020B0503020204020204" pitchFamily="34" charset="-122"/>
                <a:cs typeface="Times New Roman" panose="02020603050405020304" pitchFamily="18" charset="0"/>
              </a:rPr>
              <a:t>的强大并行处理能力加速应用</a:t>
            </a:r>
            <a:r>
              <a:rPr lang="zh-CN" altLang="en-US" sz="1500" kern="100" dirty="0">
                <a:ea typeface="微软雅黑" panose="020B0503020204020204" pitchFamily="34" charset="-122"/>
                <a:cs typeface="Times New Roman" panose="02020603050405020304" pitchFamily="18" charset="0"/>
              </a:rPr>
              <a:t>。</a:t>
            </a:r>
            <a:endParaRPr lang="en-US" altLang="zh-CN" sz="1500" kern="100" dirty="0">
              <a:effectLst/>
              <a:ea typeface="微软雅黑" panose="020B0503020204020204" pitchFamily="34" charset="-122"/>
              <a:cs typeface="Times New Roman" panose="02020603050405020304" pitchFamily="18" charset="0"/>
            </a:endParaRPr>
          </a:p>
          <a:p>
            <a:r>
              <a:rPr lang="zh-CN" altLang="en-US" sz="1500" kern="100" dirty="0">
                <a:ea typeface="微软雅黑" panose="020B0503020204020204" pitchFamily="34" charset="-122"/>
                <a:cs typeface="Times New Roman" panose="02020603050405020304" pitchFamily="18" charset="0"/>
              </a:rPr>
              <a:t>它还</a:t>
            </a:r>
            <a:r>
              <a:rPr lang="zh-CN" altLang="zh-CN" sz="1500" kern="100" dirty="0">
                <a:effectLst/>
                <a:ea typeface="微软雅黑" panose="020B0503020204020204" pitchFamily="34" charset="-122"/>
                <a:cs typeface="Times New Roman" panose="02020603050405020304" pitchFamily="18" charset="0"/>
              </a:rPr>
              <a:t>提供了包括</a:t>
            </a:r>
            <a:r>
              <a:rPr lang="en-US" altLang="zh-CN" sz="1500" kern="100" dirty="0">
                <a:effectLst/>
                <a:ea typeface="微软雅黑" panose="020B0503020204020204" pitchFamily="34" charset="-122"/>
                <a:cs typeface="Times New Roman" panose="02020603050405020304" pitchFamily="18" charset="0"/>
              </a:rPr>
              <a:t>GPU</a:t>
            </a:r>
            <a:r>
              <a:rPr lang="zh-CN" altLang="zh-CN" sz="1500" kern="100" dirty="0">
                <a:effectLst/>
                <a:ea typeface="微软雅黑" panose="020B0503020204020204" pitchFamily="34" charset="-122"/>
                <a:cs typeface="Times New Roman" panose="02020603050405020304" pitchFamily="18" charset="0"/>
              </a:rPr>
              <a:t>加速库、编译器、开发工具和运行时库等工具，形成了一套强大的生态系统。</a:t>
            </a:r>
            <a:endParaRPr lang="zh-CN" altLang="en-US" sz="1500" dirty="0"/>
          </a:p>
        </p:txBody>
      </p:sp>
      <p:sp>
        <p:nvSpPr>
          <p:cNvPr id="4" name="文本框 3"/>
          <p:cNvSpPr txBox="1"/>
          <p:nvPr/>
        </p:nvSpPr>
        <p:spPr>
          <a:xfrm>
            <a:off x="208718" y="1928920"/>
            <a:ext cx="249197" cy="307777"/>
          </a:xfrm>
          <a:prstGeom prst="rect">
            <a:avLst/>
          </a:prstGeom>
          <a:noFill/>
        </p:spPr>
        <p:txBody>
          <a:bodyPr wrap="square">
            <a:spAutoFit/>
          </a:bodyPr>
          <a:lstStyle/>
          <a:p>
            <a:r>
              <a:rPr lang="en-US" altLang="zh-CN" sz="14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p>
        </p:txBody>
      </p:sp>
      <p:sp>
        <p:nvSpPr>
          <p:cNvPr id="10" name="文本框 9"/>
          <p:cNvSpPr txBox="1"/>
          <p:nvPr/>
        </p:nvSpPr>
        <p:spPr>
          <a:xfrm>
            <a:off x="302679" y="3434838"/>
            <a:ext cx="4471929" cy="569387"/>
          </a:xfrm>
          <a:prstGeom prst="rect">
            <a:avLst/>
          </a:prstGeom>
          <a:noFill/>
        </p:spPr>
        <p:txBody>
          <a:bodyPr wrap="square">
            <a:spAutoFit/>
          </a:bodyPr>
          <a:lstStyle/>
          <a:p>
            <a:r>
              <a:rPr lang="en-US" altLang="zh-CN" sz="1500" b="1" dirty="0">
                <a:latin typeface="黑体" panose="02010609060101010101" pitchFamily="49" charset="-122"/>
                <a:ea typeface="黑体" panose="02010609060101010101" pitchFamily="49" charset="-122"/>
                <a:cs typeface="Times New Roman" panose="02020603050405020304" pitchFamily="18" charset="0"/>
              </a:rPr>
              <a:t>·</a:t>
            </a:r>
            <a:r>
              <a:rPr lang="zh-CN" altLang="zh-CN" sz="1500" kern="100" dirty="0">
                <a:effectLst/>
                <a:latin typeface="微软雅黑" panose="020B0503020204020204" pitchFamily="34" charset="-122"/>
                <a:ea typeface="微软雅黑" panose="020B0503020204020204" pitchFamily="34" charset="-122"/>
                <a:cs typeface="Times New Roman" panose="02020603050405020304" pitchFamily="18" charset="0"/>
              </a:rPr>
              <a:t>要求硬件设计与软件需求紧密结合</a:t>
            </a:r>
            <a:endParaRPr lang="zh-CN" altLang="en-US" sz="1500" dirty="0">
              <a:latin typeface="微软雅黑" panose="020B0503020204020204" pitchFamily="34" charset="-122"/>
              <a:ea typeface="微软雅黑" panose="020B0503020204020204" pitchFamily="34" charset="-122"/>
            </a:endParaRPr>
          </a:p>
          <a:p>
            <a:endParaRPr lang="zh-CN" altLang="en-US" sz="1500" dirty="0">
              <a:ea typeface="微软雅黑" panose="020B0503020204020204" pitchFamily="34"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04</a:t>
            </a:r>
            <a:endParaRPr dirty="0"/>
          </a:p>
        </p:txBody>
      </p:sp>
      <p:sp>
        <p:nvSpPr>
          <p:cNvPr id="1484" name="Google Shape;1484;p38"/>
          <p:cNvSpPr txBox="1">
            <a:spLocks noGrp="1"/>
          </p:cNvSpPr>
          <p:nvPr>
            <p:ph type="subTitle" idx="1"/>
          </p:nvPr>
        </p:nvSpPr>
        <p:spPr>
          <a:xfrm>
            <a:off x="724285" y="3079120"/>
            <a:ext cx="55980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solidFill>
                  <a:srgbClr val="111111"/>
                </a:solidFill>
                <a:latin typeface="Roboto" panose="02000000000000000000" pitchFamily="2" charset="0"/>
              </a:rPr>
              <a:t>Applications </a:t>
            </a:r>
            <a:r>
              <a:rPr lang="en-US" altLang="zh-CN" b="0" i="0" dirty="0">
                <a:solidFill>
                  <a:srgbClr val="111111"/>
                </a:solidFill>
                <a:effectLst/>
                <a:latin typeface="Roboto" panose="02000000000000000000" pitchFamily="2" charset="0"/>
              </a:rPr>
              <a:t>of Heterogeneous Fusion Computing Technology</a:t>
            </a:r>
            <a:endParaRPr lang="en-US" dirty="0"/>
          </a:p>
        </p:txBody>
      </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1" name="Google Shape;1491;p38"/>
          <p:cNvSpPr txBox="1">
            <a:spLocks noGrp="1"/>
          </p:cNvSpPr>
          <p:nvPr>
            <p:ph type="title"/>
          </p:nvPr>
        </p:nvSpPr>
        <p:spPr>
          <a:xfrm>
            <a:off x="687409" y="2636993"/>
            <a:ext cx="5938938" cy="274635"/>
          </a:xfrm>
          <a:prstGeom prst="rect">
            <a:avLst/>
          </a:prstGeom>
        </p:spPr>
        <p:txBody>
          <a:bodyPr spcFirstLastPara="1" wrap="square" lIns="91425" tIns="91425" rIns="91425" bIns="91425" anchor="ctr" anchorCtr="0">
            <a:noAutofit/>
          </a:bodyPr>
          <a:lstStyle/>
          <a:p>
            <a:r>
              <a:rPr lang="zh-CN"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异构融合计算技术</a:t>
            </a:r>
            <a:r>
              <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3400" kern="100" dirty="0">
                <a:latin typeface="微软雅黑" panose="020B0503020204020204" pitchFamily="34" charset="-122"/>
                <a:ea typeface="微软雅黑" panose="020B0503020204020204" pitchFamily="34" charset="-122"/>
                <a:cs typeface="Times New Roman" panose="02020603050405020304" pitchFamily="18" charset="0"/>
              </a:rPr>
              <a:t>发展应用</a:t>
            </a:r>
            <a:b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br>
            <a:endParaRPr lang="en-US" dirty="0"/>
          </a:p>
        </p:txBody>
      </p:sp>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8" name="Google Shape;1498;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8"/>
          <p:cNvGrpSpPr/>
          <p:nvPr/>
        </p:nvGrpSpPr>
        <p:grpSpPr>
          <a:xfrm>
            <a:off x="774835" y="2817498"/>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4" name="Google Shape;1734;p43"/>
          <p:cNvSpPr txBox="1">
            <a:spLocks noGrp="1"/>
          </p:cNvSpPr>
          <p:nvPr>
            <p:ph type="title"/>
          </p:nvPr>
        </p:nvSpPr>
        <p:spPr>
          <a:xfrm>
            <a:off x="337228" y="1335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200" b="1" kern="100" dirty="0">
                <a:effectLst/>
                <a:ea typeface="微软雅黑" panose="020B0503020204020204" pitchFamily="34" charset="-122"/>
                <a:cs typeface="Times New Roman" panose="02020603050405020304" pitchFamily="18" charset="0"/>
              </a:rPr>
              <a:t>在</a:t>
            </a:r>
            <a:r>
              <a:rPr lang="zh-CN" altLang="zh-CN" sz="2200" b="1" kern="100" dirty="0">
                <a:effectLst/>
                <a:ea typeface="微软雅黑" panose="020B0503020204020204" pitchFamily="34" charset="-122"/>
                <a:cs typeface="Times New Roman" panose="02020603050405020304" pitchFamily="18" charset="0"/>
              </a:rPr>
              <a:t>人工智能与机器学习（</a:t>
            </a:r>
            <a:r>
              <a:rPr lang="en-US" altLang="zh-CN" sz="2200" b="1" kern="100" dirty="0">
                <a:effectLst/>
                <a:ea typeface="微软雅黑" panose="020B0503020204020204" pitchFamily="34" charset="-122"/>
                <a:cs typeface="Times New Roman" panose="02020603050405020304" pitchFamily="18" charset="0"/>
              </a:rPr>
              <a:t>AI/ML</a:t>
            </a:r>
            <a:r>
              <a:rPr lang="zh-CN" altLang="zh-CN" sz="2200" b="1" kern="100" dirty="0">
                <a:effectLst/>
                <a:ea typeface="微软雅黑" panose="020B0503020204020204" pitchFamily="34" charset="-122"/>
                <a:cs typeface="Times New Roman" panose="02020603050405020304" pitchFamily="18" charset="0"/>
              </a:rPr>
              <a:t>）领域的应用</a:t>
            </a:r>
            <a:endParaRPr sz="2200" dirty="0"/>
          </a:p>
        </p:txBody>
      </p:sp>
      <p:sp>
        <p:nvSpPr>
          <p:cNvPr id="1735" name="Google Shape;1735;p43"/>
          <p:cNvSpPr txBox="1">
            <a:spLocks noGrp="1"/>
          </p:cNvSpPr>
          <p:nvPr>
            <p:ph type="subTitle" idx="5"/>
          </p:nvPr>
        </p:nvSpPr>
        <p:spPr>
          <a:xfrm>
            <a:off x="201156" y="679772"/>
            <a:ext cx="4149627" cy="572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1900" dirty="0"/>
              <a:t>满足</a:t>
            </a:r>
            <a:r>
              <a:rPr lang="en-US" altLang="zh-CN" sz="1900" dirty="0"/>
              <a:t>AI/ML</a:t>
            </a:r>
            <a:r>
              <a:rPr lang="zh-CN" altLang="en-US" sz="1900" dirty="0"/>
              <a:t>任务</a:t>
            </a:r>
            <a:r>
              <a:rPr lang="zh-CN" altLang="zh-CN" sz="1900" kern="100" dirty="0">
                <a:effectLst/>
                <a:ea typeface="微软雅黑" panose="020B0503020204020204" pitchFamily="34" charset="-122"/>
                <a:cs typeface="Times New Roman" panose="02020603050405020304" pitchFamily="18" charset="0"/>
              </a:rPr>
              <a:t>对算力的</a:t>
            </a:r>
            <a:r>
              <a:rPr lang="zh-CN" altLang="en-US" sz="1900" kern="100" dirty="0">
                <a:effectLst/>
                <a:ea typeface="微软雅黑" panose="020B0503020204020204" pitchFamily="34" charset="-122"/>
                <a:cs typeface="Times New Roman" panose="02020603050405020304" pitchFamily="18" charset="0"/>
              </a:rPr>
              <a:t>巨大</a:t>
            </a:r>
            <a:r>
              <a:rPr lang="zh-CN" altLang="zh-CN" sz="1900" kern="100" dirty="0">
                <a:effectLst/>
                <a:ea typeface="微软雅黑" panose="020B0503020204020204" pitchFamily="34" charset="-122"/>
                <a:cs typeface="Times New Roman" panose="02020603050405020304" pitchFamily="18" charset="0"/>
              </a:rPr>
              <a:t>需求</a:t>
            </a:r>
            <a:endParaRPr sz="1900" dirty="0"/>
          </a:p>
        </p:txBody>
      </p: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96448" y="1710690"/>
            <a:ext cx="3865880" cy="2436008"/>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文本框 17"/>
          <p:cNvSpPr txBox="1"/>
          <p:nvPr/>
        </p:nvSpPr>
        <p:spPr>
          <a:xfrm>
            <a:off x="201155" y="1259491"/>
            <a:ext cx="4149627" cy="323165"/>
          </a:xfrm>
          <a:prstGeom prst="rect">
            <a:avLst/>
          </a:prstGeom>
          <a:noFill/>
        </p:spPr>
        <p:txBody>
          <a:bodyPr wrap="square">
            <a:spAutoFit/>
          </a:bodyPr>
          <a:lstStyle/>
          <a:p>
            <a:r>
              <a:rPr lang="zh-CN" altLang="zh-CN" sz="1500" kern="100" dirty="0">
                <a:effectLst/>
                <a:latin typeface="微软雅黑" panose="020B0503020204020204" pitchFamily="34" charset="-122"/>
                <a:ea typeface="微软雅黑" panose="020B0503020204020204" pitchFamily="34" charset="-122"/>
                <a:cs typeface="Times New Roman" panose="02020603050405020304" pitchFamily="18" charset="0"/>
              </a:rPr>
              <a:t>以大规模图像识别模型</a:t>
            </a:r>
            <a:r>
              <a:rPr lang="en-US" altLang="zh-CN" sz="1500" kern="100" dirty="0">
                <a:effectLst/>
                <a:latin typeface="微软雅黑" panose="020B0503020204020204" pitchFamily="34" charset="-122"/>
                <a:ea typeface="微软雅黑" panose="020B0503020204020204" pitchFamily="34" charset="-122"/>
                <a:cs typeface="Times New Roman" panose="02020603050405020304" pitchFamily="18" charset="0"/>
              </a:rPr>
              <a:t>ResNet-50</a:t>
            </a:r>
            <a:r>
              <a:rPr lang="zh-CN" altLang="en-US" sz="1500" kern="1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zh-CN" altLang="zh-CN" sz="1500" kern="100" dirty="0">
                <a:effectLst/>
                <a:latin typeface="微软雅黑" panose="020B0503020204020204" pitchFamily="34" charset="-122"/>
                <a:ea typeface="微软雅黑" panose="020B0503020204020204" pitchFamily="34" charset="-122"/>
                <a:cs typeface="Times New Roman" panose="02020603050405020304" pitchFamily="18" charset="0"/>
              </a:rPr>
              <a:t>训练为例</a:t>
            </a:r>
            <a:r>
              <a:rPr lang="zh-CN" altLang="en-US" sz="15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500" dirty="0">
              <a:latin typeface="微软雅黑" panose="020B0503020204020204" pitchFamily="34" charset="-122"/>
              <a:ea typeface="微软雅黑" panose="020B0503020204020204" pitchFamily="34" charset="-122"/>
            </a:endParaRPr>
          </a:p>
        </p:txBody>
      </p:sp>
      <p:sp>
        <p:nvSpPr>
          <p:cNvPr id="20" name="文本框 19"/>
          <p:cNvSpPr txBox="1"/>
          <p:nvPr/>
        </p:nvSpPr>
        <p:spPr>
          <a:xfrm>
            <a:off x="4519407" y="1833357"/>
            <a:ext cx="4751424" cy="307777"/>
          </a:xfrm>
          <a:prstGeom prst="rect">
            <a:avLst/>
          </a:prstGeom>
          <a:noFill/>
        </p:spPr>
        <p:txBody>
          <a:bodyPr wrap="square">
            <a:spAutoFit/>
          </a:bodyPr>
          <a:lstStyle/>
          <a:p>
            <a:r>
              <a:rPr lang="en-US" altLang="zh-CN" kern="100" dirty="0">
                <a:effectLst/>
                <a:latin typeface="微软雅黑" panose="020B0503020204020204" pitchFamily="34" charset="-122"/>
                <a:cs typeface="Times New Roman" panose="02020603050405020304" pitchFamily="18" charset="0"/>
              </a:rPr>
              <a:t>GPU+</a:t>
            </a:r>
            <a:r>
              <a:rPr lang="zh-CN" altLang="zh-CN" kern="100" dirty="0">
                <a:effectLst/>
                <a:ea typeface="微软雅黑" panose="020B0503020204020204" pitchFamily="34" charset="-122"/>
                <a:cs typeface="Times New Roman" panose="02020603050405020304" pitchFamily="18" charset="0"/>
              </a:rPr>
              <a:t>配合</a:t>
            </a:r>
            <a:r>
              <a:rPr lang="en-US" altLang="zh-CN" kern="100" dirty="0" err="1">
                <a:effectLst/>
                <a:ea typeface="微软雅黑" panose="020B0503020204020204" pitchFamily="34" charset="-122"/>
                <a:cs typeface="Times New Roman" panose="02020603050405020304" pitchFamily="18" charset="0"/>
              </a:rPr>
              <a:t>cuDNN</a:t>
            </a:r>
            <a:r>
              <a:rPr lang="zh-CN" altLang="zh-CN" kern="100" dirty="0">
                <a:effectLst/>
                <a:ea typeface="微软雅黑" panose="020B0503020204020204" pitchFamily="34" charset="-122"/>
                <a:cs typeface="Times New Roman" panose="02020603050405020304" pitchFamily="18" charset="0"/>
              </a:rPr>
              <a:t>等</a:t>
            </a:r>
            <a:r>
              <a:rPr lang="zh-CN" altLang="en-US" kern="100" dirty="0">
                <a:effectLst/>
                <a:ea typeface="微软雅黑" panose="020B0503020204020204" pitchFamily="34" charset="-122"/>
                <a:cs typeface="Times New Roman" panose="02020603050405020304" pitchFamily="18" charset="0"/>
              </a:rPr>
              <a:t>：并行加速，大大缩短训练时间</a:t>
            </a:r>
            <a:endParaRPr lang="zh-CN" altLang="en-US" dirty="0"/>
          </a:p>
        </p:txBody>
      </p:sp>
      <p:sp>
        <p:nvSpPr>
          <p:cNvPr id="22" name="文本框 21"/>
          <p:cNvSpPr txBox="1"/>
          <p:nvPr/>
        </p:nvSpPr>
        <p:spPr>
          <a:xfrm>
            <a:off x="4519407" y="2289661"/>
            <a:ext cx="5435894" cy="307777"/>
          </a:xfrm>
          <a:prstGeom prst="rect">
            <a:avLst/>
          </a:prstGeom>
          <a:noFill/>
        </p:spPr>
        <p:txBody>
          <a:bodyPr wrap="square">
            <a:spAutoFit/>
          </a:bodyPr>
          <a:lstStyle/>
          <a:p>
            <a:r>
              <a:rPr lang="en-US" altLang="zh-CN" kern="100" dirty="0">
                <a:effectLst/>
                <a:latin typeface="微软雅黑" panose="020B0503020204020204" pitchFamily="34" charset="-122"/>
                <a:cs typeface="Times New Roman" panose="02020603050405020304" pitchFamily="18" charset="0"/>
              </a:rPr>
              <a:t>CPU</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kern="100" dirty="0">
                <a:effectLst/>
                <a:ea typeface="微软雅黑" panose="020B0503020204020204" pitchFamily="34" charset="-122"/>
                <a:cs typeface="Times New Roman" panose="02020603050405020304" pitchFamily="18" charset="0"/>
              </a:rPr>
              <a:t>数据加载、预处理和任务调度</a:t>
            </a:r>
            <a:endParaRPr lang="zh-CN" altLang="en-US" dirty="0"/>
          </a:p>
        </p:txBody>
      </p:sp>
      <p:sp>
        <p:nvSpPr>
          <p:cNvPr id="24" name="文本框 23"/>
          <p:cNvSpPr txBox="1"/>
          <p:nvPr/>
        </p:nvSpPr>
        <p:spPr>
          <a:xfrm>
            <a:off x="4544659" y="2726329"/>
            <a:ext cx="5536904" cy="307777"/>
          </a:xfrm>
          <a:prstGeom prst="rect">
            <a:avLst/>
          </a:prstGeom>
          <a:noFill/>
        </p:spPr>
        <p:txBody>
          <a:bodyPr wrap="square">
            <a:spAutoFit/>
          </a:bodyPr>
          <a:lstStyle/>
          <a:p>
            <a:r>
              <a:rPr lang="en-US" altLang="zh-CN" sz="1400" kern="100" dirty="0" err="1">
                <a:effectLst/>
                <a:latin typeface="微软雅黑" panose="020B0503020204020204" pitchFamily="34" charset="-122"/>
                <a:cs typeface="Times New Roman" panose="02020603050405020304" pitchFamily="18" charset="0"/>
              </a:rPr>
              <a:t>NVLink</a:t>
            </a:r>
            <a:r>
              <a:rPr lang="zh-CN" altLang="en-US" sz="1400" kern="100" dirty="0">
                <a:effectLst/>
                <a:latin typeface="微软雅黑" panose="020B0503020204020204" pitchFamily="34" charset="-122"/>
                <a:cs typeface="Times New Roman" panose="02020603050405020304" pitchFamily="18" charset="0"/>
              </a:rPr>
              <a:t>：</a:t>
            </a:r>
            <a:r>
              <a:rPr lang="zh-CN" altLang="zh-CN" sz="1400" kern="100" dirty="0">
                <a:effectLst/>
                <a:ea typeface="微软雅黑" panose="020B0503020204020204" pitchFamily="34" charset="-122"/>
                <a:cs typeface="Times New Roman" panose="02020603050405020304" pitchFamily="18" charset="0"/>
              </a:rPr>
              <a:t>高速互联</a:t>
            </a:r>
            <a:r>
              <a:rPr lang="zh-CN" altLang="en-US" kern="100" dirty="0">
                <a:ea typeface="微软雅黑" panose="020B0503020204020204" pitchFamily="34" charset="-122"/>
                <a:cs typeface="Times New Roman" panose="02020603050405020304" pitchFamily="18" charset="0"/>
              </a:rPr>
              <a:t>，</a:t>
            </a:r>
            <a:r>
              <a:rPr lang="zh-CN" altLang="zh-CN" sz="1400" kern="100" dirty="0">
                <a:effectLst/>
                <a:ea typeface="微软雅黑" panose="020B0503020204020204" pitchFamily="34" charset="-122"/>
                <a:cs typeface="Times New Roman" panose="02020603050405020304" pitchFamily="18" charset="0"/>
              </a:rPr>
              <a:t>提升数据交换效率</a:t>
            </a:r>
            <a:endParaRPr lang="zh-CN" altLang="en-US" dirty="0"/>
          </a:p>
        </p:txBody>
      </p:sp>
      <p:sp>
        <p:nvSpPr>
          <p:cNvPr id="26" name="文本框 25"/>
          <p:cNvSpPr txBox="1"/>
          <p:nvPr/>
        </p:nvSpPr>
        <p:spPr>
          <a:xfrm>
            <a:off x="4544659" y="3168404"/>
            <a:ext cx="3092746" cy="307777"/>
          </a:xfrm>
          <a:prstGeom prst="rect">
            <a:avLst/>
          </a:prstGeom>
          <a:noFill/>
        </p:spPr>
        <p:txBody>
          <a:bodyPr wrap="square">
            <a:spAutoFit/>
          </a:bodyPr>
          <a:lstStyle/>
          <a:p>
            <a:r>
              <a:rPr lang="en-US" altLang="zh-CN" kern="100" dirty="0" err="1">
                <a:effectLst/>
                <a:latin typeface="微软雅黑" panose="020B0503020204020204" pitchFamily="34" charset="-122"/>
                <a:cs typeface="Times New Roman" panose="02020603050405020304" pitchFamily="18" charset="0"/>
              </a:rPr>
              <a:t>TensorRT</a:t>
            </a:r>
            <a:r>
              <a:rPr lang="zh-CN" altLang="en-US" kern="100" dirty="0">
                <a:effectLst/>
                <a:latin typeface="微软雅黑" panose="020B0503020204020204" pitchFamily="34" charset="-122"/>
                <a:cs typeface="Times New Roman" panose="02020603050405020304" pitchFamily="18" charset="0"/>
              </a:rPr>
              <a:t>：</a:t>
            </a:r>
            <a:r>
              <a:rPr lang="zh-CN" altLang="zh-CN" kern="100" dirty="0">
                <a:effectLst/>
                <a:ea typeface="微软雅黑" panose="020B0503020204020204" pitchFamily="34" charset="-122"/>
                <a:cs typeface="Times New Roman" panose="02020603050405020304" pitchFamily="18" charset="0"/>
              </a:rPr>
              <a:t>优化和量化</a:t>
            </a:r>
            <a:endParaRPr lang="zh-CN" altLang="en-US" dirty="0"/>
          </a:p>
        </p:txBody>
      </p:sp>
      <p:sp>
        <p:nvSpPr>
          <p:cNvPr id="28" name="文本框 27"/>
          <p:cNvSpPr txBox="1"/>
          <p:nvPr/>
        </p:nvSpPr>
        <p:spPr>
          <a:xfrm>
            <a:off x="2164584" y="4624733"/>
            <a:ext cx="5587408" cy="369332"/>
          </a:xfrm>
          <a:prstGeom prst="rect">
            <a:avLst/>
          </a:prstGeom>
          <a:noFill/>
        </p:spPr>
        <p:txBody>
          <a:bodyPr wrap="square">
            <a:spAutoFit/>
          </a:bodyPr>
          <a:lstStyle/>
          <a:p>
            <a:r>
              <a:rPr lang="zh-CN" altLang="zh-CN" sz="1800" b="1" kern="100" dirty="0">
                <a:effectLst/>
                <a:ea typeface="微软雅黑" panose="020B0503020204020204" pitchFamily="34" charset="-122"/>
                <a:cs typeface="Times New Roman" panose="02020603050405020304" pitchFamily="18" charset="0"/>
              </a:rPr>
              <a:t>共同构建了以</a:t>
            </a:r>
            <a:r>
              <a:rPr lang="en-US" altLang="zh-CN" sz="1800" b="1" kern="100" dirty="0">
                <a:effectLst/>
                <a:ea typeface="微软雅黑" panose="020B0503020204020204" pitchFamily="34" charset="-122"/>
                <a:cs typeface="Times New Roman" panose="02020603050405020304" pitchFamily="18" charset="0"/>
              </a:rPr>
              <a:t>GPU</a:t>
            </a:r>
            <a:r>
              <a:rPr lang="zh-CN" altLang="zh-CN" sz="1800" b="1" kern="100" dirty="0">
                <a:effectLst/>
                <a:ea typeface="微软雅黑" panose="020B0503020204020204" pitchFamily="34" charset="-122"/>
                <a:cs typeface="Times New Roman" panose="02020603050405020304" pitchFamily="18" charset="0"/>
              </a:rPr>
              <a:t>为核心的高效异构计算平台</a:t>
            </a:r>
            <a:endParaRPr lang="zh-CN" altLang="en-US" sz="1800" b="1" dirty="0"/>
          </a:p>
        </p:txBody>
      </p:sp>
      <p:sp>
        <p:nvSpPr>
          <p:cNvPr id="30" name="文本框 29"/>
          <p:cNvSpPr txBox="1"/>
          <p:nvPr/>
        </p:nvSpPr>
        <p:spPr>
          <a:xfrm>
            <a:off x="4544659" y="3646418"/>
            <a:ext cx="5587408" cy="307777"/>
          </a:xfrm>
          <a:prstGeom prst="rect">
            <a:avLst/>
          </a:prstGeom>
          <a:noFill/>
        </p:spPr>
        <p:txBody>
          <a:bodyPr wrap="square">
            <a:spAutoFit/>
          </a:bodyPr>
          <a:lstStyle/>
          <a:p>
            <a:r>
              <a:rPr lang="zh-CN" altLang="zh-CN" kern="100" dirty="0">
                <a:effectLst/>
                <a:ea typeface="微软雅黑" panose="020B0503020204020204" pitchFamily="34" charset="-122"/>
                <a:cs typeface="Times New Roman" panose="02020603050405020304" pitchFamily="18" charset="0"/>
              </a:rPr>
              <a:t>特定</a:t>
            </a:r>
            <a:r>
              <a:rPr lang="en-US" altLang="zh-CN" kern="100" dirty="0">
                <a:effectLst/>
                <a:ea typeface="微软雅黑" panose="020B0503020204020204" pitchFamily="34" charset="-122"/>
                <a:cs typeface="Times New Roman" panose="02020603050405020304" pitchFamily="18" charset="0"/>
              </a:rPr>
              <a:t>SDK</a:t>
            </a:r>
            <a:r>
              <a:rPr lang="zh-CN" altLang="zh-CN" kern="100" dirty="0">
                <a:effectLst/>
                <a:ea typeface="微软雅黑" panose="020B0503020204020204" pitchFamily="34" charset="-122"/>
                <a:cs typeface="Times New Roman" panose="02020603050405020304" pitchFamily="18" charset="0"/>
              </a:rPr>
              <a:t>和库</a:t>
            </a:r>
            <a:r>
              <a:rPr lang="zh-CN" altLang="en-US" kern="100" dirty="0">
                <a:effectLst/>
                <a:ea typeface="微软雅黑" panose="020B0503020204020204" pitchFamily="34" charset="-122"/>
                <a:cs typeface="Times New Roman" panose="02020603050405020304" pitchFamily="18" charset="0"/>
              </a:rPr>
              <a:t>：</a:t>
            </a:r>
            <a:r>
              <a:rPr lang="zh-CN" altLang="zh-CN" kern="100" dirty="0">
                <a:effectLst/>
                <a:ea typeface="微软雅黑" panose="020B0503020204020204" pitchFamily="34" charset="-122"/>
                <a:cs typeface="Times New Roman" panose="02020603050405020304" pitchFamily="18" charset="0"/>
              </a:rPr>
              <a:t>简化了开发和部署流程</a:t>
            </a:r>
            <a:endParaRPr lang="zh-CN" altLang="en-US" dirty="0"/>
          </a:p>
        </p:txBody>
      </p:sp>
      <p:sp>
        <p:nvSpPr>
          <p:cNvPr id="35" name="左大括号 34"/>
          <p:cNvSpPr/>
          <p:nvPr/>
        </p:nvSpPr>
        <p:spPr>
          <a:xfrm rot="16200000">
            <a:off x="4444802" y="-10581"/>
            <a:ext cx="254396" cy="8825023"/>
          </a:xfrm>
          <a:prstGeom prst="leftBrace">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deepseek_mermaid_20250608_b469d5"/>
          <p:cNvPicPr>
            <a:picLocks noChangeAspect="1"/>
          </p:cNvPicPr>
          <p:nvPr/>
        </p:nvPicPr>
        <p:blipFill>
          <a:blip r:embed="rId1"/>
          <a:stretch>
            <a:fillRect/>
          </a:stretch>
        </p:blipFill>
        <p:spPr>
          <a:xfrm>
            <a:off x="466090" y="1381760"/>
            <a:ext cx="7092950" cy="2115185"/>
          </a:xfrm>
          <a:prstGeom prst="rect">
            <a:avLst/>
          </a:prstGeom>
        </p:spPr>
      </p:pic>
      <p:sp>
        <p:nvSpPr>
          <p:cNvPr id="1734" name="Google Shape;1734;p43"/>
          <p:cNvSpPr txBox="1">
            <a:spLocks noGrp="1"/>
          </p:cNvSpPr>
          <p:nvPr>
            <p:ph type="title"/>
          </p:nvPr>
        </p:nvSpPr>
        <p:spPr>
          <a:xfrm>
            <a:off x="337228" y="1335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200" dirty="0">
                <a:latin typeface="微软雅黑" panose="020B0503020204020204" pitchFamily="34" charset="-122"/>
                <a:ea typeface="微软雅黑" panose="020B0503020204020204" pitchFamily="34" charset="-122"/>
              </a:rPr>
              <a:t>图像处理与计算机视觉领域的应用</a:t>
            </a:r>
            <a:endParaRPr lang="zh-CN" altLang="en-US" sz="22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518160" y="593090"/>
            <a:ext cx="6891020" cy="838200"/>
          </a:xfrm>
          <a:prstGeom prst="rect">
            <a:avLst/>
          </a:prstGeom>
        </p:spPr>
        <p:txBody>
          <a:bodyPr>
            <a:noAutofit/>
          </a:bodyPr>
          <a:lstStyle/>
          <a:p>
            <a:pPr marL="0" indent="266700" algn="just" defTabSz="266700">
              <a:spcBef>
                <a:spcPct val="0"/>
              </a:spcBef>
              <a:spcAft>
                <a:spcPct val="0"/>
              </a:spcAft>
            </a:pPr>
            <a:r>
              <a:rPr lang="zh-CN" altLang="en-US" sz="1600">
                <a:latin typeface="微软雅黑" panose="020B0503020204020204" pitchFamily="34" charset="-122"/>
                <a:ea typeface="微软雅黑" panose="020B0503020204020204" pitchFamily="34" charset="-122"/>
              </a:rPr>
              <a:t>图像处理任务通常涉及大量像素数据，</a:t>
            </a:r>
            <a:r>
              <a:rPr lang="en-US" altLang="zh-CN" sz="1600">
                <a:latin typeface="微软雅黑" panose="020B0503020204020204" pitchFamily="34" charset="-122"/>
                <a:ea typeface="微软雅黑" panose="020B0503020204020204" pitchFamily="34" charset="-122"/>
              </a:rPr>
              <a:t>GPU</a:t>
            </a:r>
            <a:r>
              <a:rPr lang="zh-CN" altLang="en-US" sz="1600">
                <a:latin typeface="微软雅黑" panose="020B0503020204020204" pitchFamily="34" charset="-122"/>
                <a:ea typeface="微软雅黑" panose="020B0503020204020204" pitchFamily="34" charset="-122"/>
              </a:rPr>
              <a:t>的并行计算能力使其能够高效执行去噪、物体识别、边缘检测等任务。通过异构计算，</a:t>
            </a:r>
            <a:r>
              <a:rPr lang="en-US" altLang="zh-CN" sz="1600">
                <a:latin typeface="微软雅黑" panose="020B0503020204020204" pitchFamily="34" charset="-122"/>
                <a:ea typeface="微软雅黑" panose="020B0503020204020204" pitchFamily="34" charset="-122"/>
              </a:rPr>
              <a:t>GPU</a:t>
            </a:r>
            <a:r>
              <a:rPr lang="zh-CN" altLang="en-US" sz="1600">
                <a:latin typeface="微软雅黑" panose="020B0503020204020204" pitchFamily="34" charset="-122"/>
                <a:ea typeface="微软雅黑" panose="020B0503020204020204" pitchFamily="34" charset="-122"/>
              </a:rPr>
              <a:t>和</a:t>
            </a:r>
            <a:r>
              <a:rPr lang="en-US" altLang="zh-CN" sz="1600">
                <a:latin typeface="微软雅黑" panose="020B0503020204020204" pitchFamily="34" charset="-122"/>
                <a:ea typeface="微软雅黑" panose="020B0503020204020204" pitchFamily="34" charset="-122"/>
              </a:rPr>
              <a:t>CPU</a:t>
            </a:r>
            <a:r>
              <a:rPr lang="zh-CN" altLang="en-US" sz="1600">
                <a:latin typeface="微软雅黑" panose="020B0503020204020204" pitchFamily="34" charset="-122"/>
                <a:ea typeface="微软雅黑" panose="020B0503020204020204" pitchFamily="34" charset="-122"/>
              </a:rPr>
              <a:t>的紧密协作提升了图像处理的效率、实时性和精度。</a:t>
            </a:r>
            <a:endParaRPr lang="zh-CN" altLang="en-US" sz="1600">
              <a:latin typeface="微软雅黑" panose="020B0503020204020204" pitchFamily="34" charset="-122"/>
              <a:ea typeface="微软雅黑" panose="020B0503020204020204" pitchFamily="34" charset="-122"/>
            </a:endParaRPr>
          </a:p>
        </p:txBody>
      </p:sp>
      <p:sp>
        <p:nvSpPr>
          <p:cNvPr id="13" name="文本框 12"/>
          <p:cNvSpPr txBox="1"/>
          <p:nvPr/>
        </p:nvSpPr>
        <p:spPr>
          <a:xfrm>
            <a:off x="518160" y="3557905"/>
            <a:ext cx="6709410" cy="1456055"/>
          </a:xfrm>
          <a:prstGeom prst="rect">
            <a:avLst/>
          </a:prstGeom>
        </p:spPr>
        <p:txBody>
          <a:bodyPr wrap="square">
            <a:noAutofit/>
          </a:bodyPr>
          <a:lstStyle/>
          <a:p>
            <a:pPr marL="0" indent="266700" algn="just" defTabSz="266700">
              <a:spcBef>
                <a:spcPct val="0"/>
              </a:spcBef>
              <a:spcAft>
                <a:spcPct val="0"/>
              </a:spcAft>
            </a:pPr>
            <a:r>
              <a:rPr lang="zh-CN" altLang="en-US" sz="1600">
                <a:latin typeface="微软雅黑" panose="020B0503020204020204" pitchFamily="34" charset="-122"/>
                <a:ea typeface="微软雅黑" panose="020B0503020204020204" pitchFamily="34" charset="-122"/>
              </a:rPr>
              <a:t>在医疗影像分析中，量子算法与边缘计算的协同架构设计为解决传统算力瓶颈与实时性需求提供了新思路。例如，在医疗场景中，量子退火算法可加速对高分辨率</a:t>
            </a:r>
            <a:r>
              <a:rPr lang="en-US" altLang="zh-CN" sz="1600">
                <a:latin typeface="微软雅黑" panose="020B0503020204020204" pitchFamily="34" charset="-122"/>
                <a:ea typeface="微软雅黑" panose="020B0503020204020204" pitchFamily="34" charset="-122"/>
              </a:rPr>
              <a:t>CT</a:t>
            </a:r>
            <a:r>
              <a:rPr lang="zh-CN" altLang="en-US" sz="1600">
                <a:latin typeface="微软雅黑" panose="020B0503020204020204" pitchFamily="34" charset="-122"/>
                <a:ea typeface="微软雅黑" panose="020B0503020204020204" pitchFamily="34" charset="-122"/>
              </a:rPr>
              <a:t>图像的异常区域定位，而边缘计算节点通过分布式缓存机制实现影像数据的实时预处理，显著缩短诊断响应时间。</a:t>
            </a:r>
            <a:endParaRPr lang="zh-CN" altLang="en-US" sz="160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4" name="Google Shape;1734;p43"/>
          <p:cNvSpPr txBox="1">
            <a:spLocks noGrp="1"/>
          </p:cNvSpPr>
          <p:nvPr>
            <p:ph type="title"/>
          </p:nvPr>
        </p:nvSpPr>
        <p:spPr>
          <a:xfrm>
            <a:off x="337228" y="1335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200" b="1" kern="100" dirty="0">
                <a:effectLst/>
                <a:ea typeface="微软雅黑" panose="020B0503020204020204" pitchFamily="34" charset="-122"/>
                <a:cs typeface="Times New Roman" panose="02020603050405020304" pitchFamily="18" charset="0"/>
              </a:rPr>
              <a:t>在通信</a:t>
            </a:r>
            <a:r>
              <a:rPr lang="zh-CN" altLang="zh-CN" sz="2200" b="1" kern="100" dirty="0">
                <a:effectLst/>
                <a:ea typeface="微软雅黑" panose="020B0503020204020204" pitchFamily="34" charset="-122"/>
                <a:cs typeface="Times New Roman" panose="02020603050405020304" pitchFamily="18" charset="0"/>
              </a:rPr>
              <a:t>领域的应用</a:t>
            </a:r>
            <a:endParaRPr sz="2200" dirty="0"/>
          </a:p>
        </p:txBody>
      </p:sp>
      <p:sp>
        <p:nvSpPr>
          <p:cNvPr id="1735" name="Google Shape;1735;p43"/>
          <p:cNvSpPr txBox="1">
            <a:spLocks noGrp="1"/>
          </p:cNvSpPr>
          <p:nvPr>
            <p:ph type="subTitle" idx="5"/>
          </p:nvPr>
        </p:nvSpPr>
        <p:spPr>
          <a:xfrm>
            <a:off x="201295" y="680085"/>
            <a:ext cx="6653530" cy="34163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sz="1900" dirty="0"/>
              <a:t>有效提升通信系统的性能和效率，满足日益增长的通信需求</a:t>
            </a:r>
            <a:endParaRPr lang="zh-CN" altLang="en-US" sz="1900" dirty="0"/>
          </a:p>
        </p:txBody>
      </p:sp>
      <p:sp>
        <p:nvSpPr>
          <p:cNvPr id="28" name="文本框 27"/>
          <p:cNvSpPr txBox="1"/>
          <p:nvPr/>
        </p:nvSpPr>
        <p:spPr>
          <a:xfrm>
            <a:off x="2164584" y="4624733"/>
            <a:ext cx="5587408" cy="398780"/>
          </a:xfrm>
          <a:prstGeom prst="rect">
            <a:avLst/>
          </a:prstGeom>
          <a:noFill/>
        </p:spPr>
        <p:txBody>
          <a:bodyPr wrap="square">
            <a:spAutoFit/>
          </a:bodyPr>
          <a:lstStyle/>
          <a:p>
            <a:r>
              <a:rPr lang="zh-CN" altLang="en-US" sz="2000" b="1" dirty="0">
                <a:latin typeface="微软雅黑" panose="020B0503020204020204" pitchFamily="34" charset="-122"/>
                <a:ea typeface="微软雅黑" panose="020B0503020204020204" pitchFamily="34" charset="-122"/>
              </a:rPr>
              <a:t>实现高效、低延迟的信号处理</a:t>
            </a:r>
            <a:endParaRPr lang="zh-CN" altLang="en-US" sz="2000" b="1" dirty="0">
              <a:latin typeface="微软雅黑" panose="020B0503020204020204" pitchFamily="34" charset="-122"/>
              <a:ea typeface="微软雅黑" panose="020B0503020204020204" pitchFamily="34" charset="-122"/>
            </a:endParaRPr>
          </a:p>
        </p:txBody>
      </p:sp>
      <p:sp>
        <p:nvSpPr>
          <p:cNvPr id="35" name="左大括号 34"/>
          <p:cNvSpPr/>
          <p:nvPr/>
        </p:nvSpPr>
        <p:spPr>
          <a:xfrm rot="16200000">
            <a:off x="4444802" y="-10581"/>
            <a:ext cx="254396" cy="8825023"/>
          </a:xfrm>
          <a:prstGeom prst="leftBrace">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aphicFrame>
        <p:nvGraphicFramePr>
          <p:cNvPr id="3" name="图示 2"/>
          <p:cNvGraphicFramePr/>
          <p:nvPr/>
        </p:nvGraphicFramePr>
        <p:xfrm>
          <a:off x="474345" y="1205865"/>
          <a:ext cx="7023100" cy="25539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a:t>
            </a:r>
            <a:r>
              <a:rPr lang="en-US" altLang="en-GB" dirty="0"/>
              <a:t>5</a:t>
            </a:r>
            <a:endParaRPr lang="en-US" altLang="en-GB" dirty="0"/>
          </a:p>
        </p:txBody>
      </p:sp>
      <p:sp>
        <p:nvSpPr>
          <p:cNvPr id="1484" name="Google Shape;1484;p38"/>
          <p:cNvSpPr txBox="1">
            <a:spLocks noGrp="1"/>
          </p:cNvSpPr>
          <p:nvPr>
            <p:ph type="subTitle" idx="1"/>
          </p:nvPr>
        </p:nvSpPr>
        <p:spPr>
          <a:xfrm>
            <a:off x="724285" y="3079120"/>
            <a:ext cx="55980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t>Technical challenges and future trends</a:t>
            </a:r>
            <a:endParaRPr lang="en-US" altLang="zh-CN" dirty="0"/>
          </a:p>
        </p:txBody>
      </p:sp>
      <p:sp>
        <p:nvSpPr>
          <p:cNvPr id="1491" name="Google Shape;1491;p38"/>
          <p:cNvSpPr txBox="1">
            <a:spLocks noGrp="1"/>
          </p:cNvSpPr>
          <p:nvPr>
            <p:ph type="title"/>
          </p:nvPr>
        </p:nvSpPr>
        <p:spPr>
          <a:xfrm>
            <a:off x="812165" y="2637155"/>
            <a:ext cx="5814695" cy="180340"/>
          </a:xfrm>
          <a:prstGeom prst="rect">
            <a:avLst/>
          </a:prstGeom>
        </p:spPr>
        <p:txBody>
          <a:bodyPr spcFirstLastPara="1" wrap="square" lIns="91425" tIns="91425" rIns="91425" bIns="91425" anchor="ctr" anchorCtr="0">
            <a:noAutofit/>
          </a:bodyPr>
          <a:lstStyle/>
          <a:p>
            <a:r>
              <a:rPr lang="zh-CN"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异构融合计算技术</a:t>
            </a:r>
            <a:r>
              <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rPr>
              <a:t>的技术挑战与未来趋势</a:t>
            </a:r>
            <a:b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b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8" name="Google Shape;1498;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8"/>
          <p:cNvGrpSpPr/>
          <p:nvPr/>
        </p:nvGrpSpPr>
        <p:grpSpPr>
          <a:xfrm>
            <a:off x="764040" y="3068958"/>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8" name="Google Shape;1466;p37"/>
          <p:cNvSpPr txBox="1">
            <a:spLocks noGrp="1"/>
          </p:cNvSpPr>
          <p:nvPr>
            <p:ph type="title"/>
          </p:nvPr>
        </p:nvSpPr>
        <p:spPr>
          <a:xfrm>
            <a:off x="82550" y="605155"/>
            <a:ext cx="3514090" cy="504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a:t>
            </a:r>
            <a:r>
              <a:rPr lang="en-US" altLang="zh-CN" sz="2000" dirty="0">
                <a:effectLst/>
                <a:latin typeface="IBM Plex Mono" panose="020B0509050203000203" pitchFamily="49" charset="0"/>
                <a:ea typeface="微软雅黑" panose="020B0503020204020204" pitchFamily="34" charset="-122"/>
                <a:cs typeface="Times New Roman" panose="02020603050405020304" pitchFamily="18" charset="0"/>
              </a:rPr>
              <a:t>1</a:t>
            </a: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硬件层面</a:t>
            </a:r>
            <a:endParaRPr lang="zh-CN" altLang="en-US" sz="2000"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208915" y="1043305"/>
            <a:ext cx="8651875" cy="1618615"/>
          </a:xfrm>
          <a:prstGeom prst="rect">
            <a:avLst/>
          </a:prstGeom>
          <a:noFill/>
        </p:spPr>
        <p:txBody>
          <a:bodyPr wrap="square">
            <a:noAutofit/>
          </a:bodyPr>
          <a:lstStyle/>
          <a:p>
            <a:r>
              <a:rPr lang="zh-CN" altLang="en-US" sz="2000" b="1" dirty="0">
                <a:ea typeface="微软雅黑" panose="020B0503020204020204" pitchFamily="34" charset="-122"/>
                <a:cs typeface="Times New Roman" panose="02020603050405020304" pitchFamily="18" charset="0"/>
              </a:rPr>
              <a:t>指令集与内存模型不统一</a:t>
            </a:r>
            <a:r>
              <a:rPr lang="zh-CN" altLang="en-US" sz="2000" dirty="0">
                <a:ea typeface="微软雅黑" panose="020B0503020204020204" pitchFamily="34" charset="-122"/>
                <a:cs typeface="Times New Roman" panose="02020603050405020304" pitchFamily="18" charset="0"/>
              </a:rPr>
              <a:t>：不同计算单元（如</a:t>
            </a:r>
            <a:r>
              <a:rPr lang="en-US" altLang="zh-CN" sz="2000" dirty="0">
                <a:ea typeface="微软雅黑" panose="020B0503020204020204" pitchFamily="34" charset="-122"/>
                <a:cs typeface="Times New Roman" panose="02020603050405020304" pitchFamily="18" charset="0"/>
              </a:rPr>
              <a:t>CPU</a:t>
            </a:r>
            <a:r>
              <a:rPr lang="zh-CN" altLang="en-US" sz="2000" dirty="0">
                <a:ea typeface="微软雅黑" panose="020B0503020204020204" pitchFamily="34" charset="-122"/>
                <a:cs typeface="Times New Roman" panose="02020603050405020304" pitchFamily="18" charset="0"/>
              </a:rPr>
              <a:t>的通用指令集与</a:t>
            </a:r>
            <a:r>
              <a:rPr lang="en-US" altLang="zh-CN" sz="2000" dirty="0">
                <a:ea typeface="微软雅黑" panose="020B0503020204020204" pitchFamily="34" charset="-122"/>
                <a:cs typeface="Times New Roman" panose="02020603050405020304" pitchFamily="18" charset="0"/>
              </a:rPr>
              <a:t>GPU</a:t>
            </a:r>
            <a:r>
              <a:rPr lang="zh-CN" altLang="en-US" sz="2000" dirty="0">
                <a:ea typeface="微软雅黑" panose="020B0503020204020204" pitchFamily="34" charset="-122"/>
                <a:cs typeface="Times New Roman" panose="02020603050405020304" pitchFamily="18" charset="0"/>
              </a:rPr>
              <a:t>的</a:t>
            </a:r>
            <a:r>
              <a:rPr lang="en-US" altLang="zh-CN" sz="2000" dirty="0">
                <a:ea typeface="微软雅黑" panose="020B0503020204020204" pitchFamily="34" charset="-122"/>
                <a:cs typeface="Times New Roman" panose="02020603050405020304" pitchFamily="18" charset="0"/>
              </a:rPr>
              <a:t>SIMD</a:t>
            </a:r>
            <a:r>
              <a:rPr lang="zh-CN" altLang="en-US" sz="2000" dirty="0">
                <a:ea typeface="微软雅黑" panose="020B0503020204020204" pitchFamily="34" charset="-122"/>
                <a:cs typeface="Times New Roman" panose="02020603050405020304" pitchFamily="18" charset="0"/>
              </a:rPr>
              <a:t>架构）的硬件设计差异导致任务调度和数据交换困难。</a:t>
            </a:r>
            <a:endParaRPr lang="en-US" altLang="zh-CN" sz="2000" dirty="0">
              <a:ea typeface="微软雅黑" panose="020B0503020204020204" pitchFamily="34" charset="-122"/>
              <a:cs typeface="Times New Roman" panose="02020603050405020304" pitchFamily="18" charset="0"/>
            </a:endParaRPr>
          </a:p>
          <a:p>
            <a:r>
              <a:rPr lang="zh-CN" altLang="en-US" sz="2000" b="1" dirty="0">
                <a:ea typeface="微软雅黑" panose="020B0503020204020204" pitchFamily="34" charset="-122"/>
                <a:cs typeface="Times New Roman" panose="02020603050405020304" pitchFamily="18" charset="0"/>
              </a:rPr>
              <a:t>数据传输延迟与带宽限制</a:t>
            </a:r>
            <a:r>
              <a:rPr lang="zh-CN" altLang="en-US" sz="2000" dirty="0">
                <a:ea typeface="微软雅黑" panose="020B0503020204020204" pitchFamily="34" charset="-122"/>
                <a:cs typeface="Times New Roman" panose="02020603050405020304" pitchFamily="18" charset="0"/>
              </a:rPr>
              <a:t>：异构设备间通常依赖</a:t>
            </a:r>
            <a:r>
              <a:rPr lang="en-US" altLang="zh-CN" sz="2000" dirty="0">
                <a:ea typeface="微软雅黑" panose="020B0503020204020204" pitchFamily="34" charset="-122"/>
                <a:cs typeface="Times New Roman" panose="02020603050405020304" pitchFamily="18" charset="0"/>
              </a:rPr>
              <a:t>PCIe</a:t>
            </a:r>
            <a:r>
              <a:rPr lang="zh-CN" altLang="en-US" sz="2000" dirty="0">
                <a:ea typeface="微软雅黑" panose="020B0503020204020204" pitchFamily="34" charset="-122"/>
                <a:cs typeface="Times New Roman" panose="02020603050405020304" pitchFamily="18" charset="0"/>
              </a:rPr>
              <a:t>或</a:t>
            </a:r>
            <a:r>
              <a:rPr lang="en-US" altLang="zh-CN" sz="2000" dirty="0">
                <a:ea typeface="微软雅黑" panose="020B0503020204020204" pitchFamily="34" charset="-122"/>
                <a:cs typeface="Times New Roman" panose="02020603050405020304" pitchFamily="18" charset="0"/>
              </a:rPr>
              <a:t>NVLink</a:t>
            </a:r>
            <a:r>
              <a:rPr lang="zh-CN" altLang="en-US" sz="2000" dirty="0">
                <a:ea typeface="微软雅黑" panose="020B0503020204020204" pitchFamily="34" charset="-122"/>
                <a:cs typeface="Times New Roman" panose="02020603050405020304" pitchFamily="18" charset="0"/>
              </a:rPr>
              <a:t>互连，带宽有限（如</a:t>
            </a:r>
            <a:r>
              <a:rPr lang="en-US" altLang="zh-CN" sz="2000" dirty="0">
                <a:ea typeface="微软雅黑" panose="020B0503020204020204" pitchFamily="34" charset="-122"/>
                <a:cs typeface="Times New Roman" panose="02020603050405020304" pitchFamily="18" charset="0"/>
              </a:rPr>
              <a:t>PCIe 5.0</a:t>
            </a:r>
            <a:r>
              <a:rPr lang="zh-CN" altLang="en-US" sz="2000" dirty="0">
                <a:ea typeface="微软雅黑" panose="020B0503020204020204" pitchFamily="34" charset="-122"/>
                <a:cs typeface="Times New Roman" panose="02020603050405020304" pitchFamily="18" charset="0"/>
              </a:rPr>
              <a:t>仅</a:t>
            </a:r>
            <a:r>
              <a:rPr lang="en-US" altLang="zh-CN" sz="2000" dirty="0">
                <a:ea typeface="微软雅黑" panose="020B0503020204020204" pitchFamily="34" charset="-122"/>
                <a:cs typeface="Times New Roman" panose="02020603050405020304" pitchFamily="18" charset="0"/>
              </a:rPr>
              <a:t>128GB/s</a:t>
            </a:r>
            <a:r>
              <a:rPr lang="zh-CN" altLang="en-US" sz="2000" dirty="0">
                <a:ea typeface="微软雅黑" panose="020B0503020204020204" pitchFamily="34" charset="-122"/>
                <a:cs typeface="Times New Roman" panose="02020603050405020304" pitchFamily="18" charset="0"/>
              </a:rPr>
              <a:t>），成为性能瓶颈。</a:t>
            </a:r>
            <a:endParaRPr lang="en-US" altLang="zh-CN" sz="2000" dirty="0">
              <a:ea typeface="微软雅黑" panose="020B0503020204020204" pitchFamily="34" charset="-122"/>
              <a:cs typeface="Times New Roman" panose="02020603050405020304" pitchFamily="18" charset="0"/>
            </a:endParaRPr>
          </a:p>
          <a:p>
            <a:r>
              <a:rPr lang="zh-CN" altLang="en-US" sz="2000" b="1" dirty="0">
                <a:ea typeface="微软雅黑" panose="020B0503020204020204" pitchFamily="34" charset="-122"/>
                <a:cs typeface="Times New Roman" panose="02020603050405020304" pitchFamily="18" charset="0"/>
              </a:rPr>
              <a:t>能效平衡问题</a:t>
            </a:r>
            <a:r>
              <a:rPr lang="zh-CN" altLang="en-US" sz="2000" dirty="0">
                <a:ea typeface="微软雅黑" panose="020B0503020204020204" pitchFamily="34" charset="-122"/>
                <a:cs typeface="Times New Roman" panose="02020603050405020304" pitchFamily="18" charset="0"/>
              </a:rPr>
              <a:t>：高能效单元（如</a:t>
            </a:r>
            <a:r>
              <a:rPr lang="en-US" altLang="zh-CN" sz="2000" dirty="0">
                <a:ea typeface="微软雅黑" panose="020B0503020204020204" pitchFamily="34" charset="-122"/>
                <a:cs typeface="Times New Roman" panose="02020603050405020304" pitchFamily="18" charset="0"/>
              </a:rPr>
              <a:t>ASIC</a:t>
            </a:r>
            <a:r>
              <a:rPr lang="zh-CN" altLang="en-US" sz="2000" dirty="0">
                <a:ea typeface="微软雅黑" panose="020B0503020204020204" pitchFamily="34" charset="-122"/>
                <a:cs typeface="Times New Roman" panose="02020603050405020304" pitchFamily="18" charset="0"/>
              </a:rPr>
              <a:t>）与灵活单元（如</a:t>
            </a:r>
            <a:r>
              <a:rPr lang="en-US" altLang="zh-CN" sz="2000" dirty="0">
                <a:ea typeface="微软雅黑" panose="020B0503020204020204" pitchFamily="34" charset="-122"/>
                <a:cs typeface="Times New Roman" panose="02020603050405020304" pitchFamily="18" charset="0"/>
              </a:rPr>
              <a:t>FPGA</a:t>
            </a:r>
            <a:r>
              <a:rPr lang="zh-CN" altLang="en-US" sz="2000" dirty="0">
                <a:ea typeface="微软雅黑" panose="020B0503020204020204" pitchFamily="34" charset="-122"/>
                <a:cs typeface="Times New Roman" panose="02020603050405020304" pitchFamily="18" charset="0"/>
              </a:rPr>
              <a:t>）的协同需动态功耗管理，但现有技术难以实时优化。异构融合计算系统中，硬件资源的管理与调度至关重要。</a:t>
            </a:r>
            <a:endParaRPr lang="zh-CN" altLang="en-US" sz="2000" dirty="0">
              <a:ea typeface="微软雅黑" panose="020B0503020204020204" pitchFamily="34" charset="-122"/>
              <a:cs typeface="Times New Roman" panose="02020603050405020304" pitchFamily="18" charset="0"/>
            </a:endParaRPr>
          </a:p>
        </p:txBody>
      </p:sp>
      <p:sp>
        <p:nvSpPr>
          <p:cNvPr id="15" name="文本框 14"/>
          <p:cNvSpPr txBox="1"/>
          <p:nvPr/>
        </p:nvSpPr>
        <p:spPr>
          <a:xfrm>
            <a:off x="208718" y="1509687"/>
            <a:ext cx="249197" cy="307777"/>
          </a:xfrm>
          <a:prstGeom prst="rect">
            <a:avLst/>
          </a:prstGeom>
          <a:noFill/>
        </p:spPr>
        <p:txBody>
          <a:bodyPr wrap="square">
            <a:spAutoFit/>
          </a:bodyPr>
          <a:lstStyle/>
          <a:p>
            <a:r>
              <a:rPr lang="en-US" altLang="zh-CN" sz="14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p>
        </p:txBody>
      </p:sp>
      <p:sp>
        <p:nvSpPr>
          <p:cNvPr id="18" name="Google Shape;1466;p37"/>
          <p:cNvSpPr txBox="1"/>
          <p:nvPr/>
        </p:nvSpPr>
        <p:spPr>
          <a:xfrm>
            <a:off x="82550" y="3284855"/>
            <a:ext cx="6439535" cy="625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1pPr>
            <a:lvl2pPr marR="0" lvl="1"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pPr algn="l"/>
            <a:r>
              <a:rPr lang="zh-CN" altLang="en-US" sz="2000" kern="100" dirty="0">
                <a:effectLst/>
                <a:ea typeface="微软雅黑" panose="020B0503020204020204" pitchFamily="34" charset="-122"/>
                <a:cs typeface="Times New Roman" panose="02020603050405020304" pitchFamily="18" charset="0"/>
              </a:rPr>
              <a:t>（</a:t>
            </a:r>
            <a:r>
              <a:rPr lang="en-US" altLang="zh-CN" sz="2000" kern="100" dirty="0">
                <a:effectLst/>
                <a:ea typeface="微软雅黑" panose="020B0503020204020204" pitchFamily="34" charset="-122"/>
                <a:cs typeface="Times New Roman" panose="02020603050405020304" pitchFamily="18" charset="0"/>
              </a:rPr>
              <a:t>2</a:t>
            </a:r>
            <a:r>
              <a:rPr lang="zh-CN" altLang="en-US" sz="2000" kern="100" dirty="0">
                <a:effectLst/>
                <a:ea typeface="微软雅黑" panose="020B0503020204020204" pitchFamily="34" charset="-122"/>
                <a:cs typeface="Times New Roman" panose="02020603050405020304" pitchFamily="18" charset="0"/>
              </a:rPr>
              <a:t>）软件层面</a:t>
            </a:r>
            <a:endParaRPr lang="zh-CN" altLang="en-US" sz="2000" kern="100" dirty="0">
              <a:effectLst/>
              <a:ea typeface="微软雅黑" panose="020B0503020204020204" pitchFamily="34" charset="-122"/>
              <a:cs typeface="Times New Roman" panose="02020603050405020304" pitchFamily="18" charset="0"/>
            </a:endParaRPr>
          </a:p>
        </p:txBody>
      </p:sp>
      <p:grpSp>
        <p:nvGrpSpPr>
          <p:cNvPr id="1534" name="Google Shape;1534;p39"/>
          <p:cNvGrpSpPr/>
          <p:nvPr/>
        </p:nvGrpSpPr>
        <p:grpSpPr>
          <a:xfrm rot="18893828">
            <a:off x="-596688" y="140767"/>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 name="文本框 9"/>
          <p:cNvSpPr txBox="1"/>
          <p:nvPr/>
        </p:nvSpPr>
        <p:spPr>
          <a:xfrm>
            <a:off x="302895" y="3723640"/>
            <a:ext cx="6824980" cy="358140"/>
          </a:xfrm>
          <a:prstGeom prst="rect">
            <a:avLst/>
          </a:prstGeom>
          <a:noFill/>
        </p:spPr>
        <p:txBody>
          <a:bodyPr wrap="square">
            <a:noAutofit/>
          </a:bodyPr>
          <a:lstStyle/>
          <a:p>
            <a:r>
              <a:rPr lang="zh-CN" altLang="en-US" sz="2000" b="1" dirty="0">
                <a:ea typeface="微软雅黑" panose="020B0503020204020204" pitchFamily="34" charset="-122"/>
                <a:cs typeface="Times New Roman" panose="02020603050405020304" pitchFamily="18" charset="0"/>
              </a:rPr>
              <a:t>抽象层缺失</a:t>
            </a:r>
            <a:r>
              <a:rPr lang="zh-CN" altLang="en-US" sz="2000" dirty="0">
                <a:ea typeface="微软雅黑" panose="020B0503020204020204" pitchFamily="34" charset="-122"/>
                <a:cs typeface="Times New Roman" panose="02020603050405020304" pitchFamily="18" charset="0"/>
              </a:rPr>
              <a:t>：现有框架（如</a:t>
            </a:r>
            <a:r>
              <a:rPr lang="en-US" altLang="zh-CN" sz="2000" dirty="0">
                <a:ea typeface="微软雅黑" panose="020B0503020204020204" pitchFamily="34" charset="-122"/>
                <a:cs typeface="Times New Roman" panose="02020603050405020304" pitchFamily="18" charset="0"/>
              </a:rPr>
              <a:t>Kubernetes Device Plugin</a:t>
            </a:r>
            <a:r>
              <a:rPr lang="zh-CN" altLang="en-US" sz="2000" dirty="0">
                <a:ea typeface="微软雅黑" panose="020B0503020204020204" pitchFamily="34" charset="-122"/>
                <a:cs typeface="Times New Roman" panose="02020603050405020304" pitchFamily="18" charset="0"/>
              </a:rPr>
              <a:t>）对异构资源的抽象不彻底，无法完全屏蔽底层差异。</a:t>
            </a:r>
            <a:endParaRPr lang="zh-CN" altLang="en-US" sz="2000" dirty="0">
              <a:ea typeface="微软雅黑" panose="020B0503020204020204" pitchFamily="34" charset="-122"/>
              <a:cs typeface="Times New Roman" panose="02020603050405020304" pitchFamily="18" charset="0"/>
            </a:endParaRPr>
          </a:p>
          <a:p>
            <a:r>
              <a:rPr lang="zh-CN" altLang="en-US" sz="2000" b="1" dirty="0">
                <a:ea typeface="微软雅黑" panose="020B0503020204020204" pitchFamily="34" charset="-122"/>
                <a:cs typeface="Times New Roman" panose="02020603050405020304" pitchFamily="18" charset="0"/>
              </a:rPr>
              <a:t>工具链碎片化</a:t>
            </a:r>
            <a:r>
              <a:rPr lang="zh-CN" altLang="en-US" sz="2000" dirty="0">
                <a:ea typeface="微软雅黑" panose="020B0503020204020204" pitchFamily="34" charset="-122"/>
                <a:cs typeface="Times New Roman" panose="02020603050405020304" pitchFamily="18" charset="0"/>
              </a:rPr>
              <a:t>：各厂商提供独立的</a:t>
            </a:r>
            <a:r>
              <a:rPr lang="en-US" altLang="zh-CN" sz="2000" dirty="0">
                <a:ea typeface="微软雅黑" panose="020B0503020204020204" pitchFamily="34" charset="-122"/>
                <a:cs typeface="Times New Roman" panose="02020603050405020304" pitchFamily="18" charset="0"/>
              </a:rPr>
              <a:t>Profiler</a:t>
            </a:r>
            <a:r>
              <a:rPr lang="zh-CN" altLang="en-US" sz="2000" dirty="0">
                <a:ea typeface="微软雅黑" panose="020B0503020204020204" pitchFamily="34" charset="-122"/>
                <a:cs typeface="Times New Roman" panose="02020603050405020304" pitchFamily="18" charset="0"/>
              </a:rPr>
              <a:t>（如</a:t>
            </a:r>
            <a:r>
              <a:rPr lang="en-US" altLang="zh-CN" sz="2000" dirty="0">
                <a:ea typeface="微软雅黑" panose="020B0503020204020204" pitchFamily="34" charset="-122"/>
                <a:cs typeface="Times New Roman" panose="02020603050405020304" pitchFamily="18" charset="0"/>
              </a:rPr>
              <a:t>NVIDIA Nsight</a:t>
            </a:r>
            <a:r>
              <a:rPr lang="zh-CN" altLang="en-US" sz="2000" dirty="0">
                <a:ea typeface="微软雅黑" panose="020B0503020204020204" pitchFamily="34" charset="-122"/>
                <a:cs typeface="Times New Roman" panose="02020603050405020304" pitchFamily="18" charset="0"/>
              </a:rPr>
              <a:t>、</a:t>
            </a:r>
            <a:r>
              <a:rPr lang="en-US" altLang="zh-CN" sz="2000" dirty="0">
                <a:ea typeface="微软雅黑" panose="020B0503020204020204" pitchFamily="34" charset="-122"/>
                <a:cs typeface="Times New Roman" panose="02020603050405020304" pitchFamily="18" charset="0"/>
              </a:rPr>
              <a:t>Intel VTune</a:t>
            </a:r>
            <a:r>
              <a:rPr lang="zh-CN" altLang="en-US" sz="2000" dirty="0">
                <a:ea typeface="微软雅黑" panose="020B0503020204020204" pitchFamily="34" charset="-122"/>
                <a:cs typeface="Times New Roman" panose="02020603050405020304" pitchFamily="18" charset="0"/>
              </a:rPr>
              <a:t>），缺乏跨平台调试方案</a:t>
            </a:r>
            <a:endParaRPr lang="zh-CN" altLang="en-US" sz="2000" dirty="0">
              <a:ea typeface="微软雅黑" panose="020B0503020204020204" pitchFamily="34" charset="-122"/>
              <a:cs typeface="Times New Roman" panose="02020603050405020304" pitchFamily="18" charset="0"/>
            </a:endParaRPr>
          </a:p>
        </p:txBody>
      </p:sp>
      <p:sp>
        <p:nvSpPr>
          <p:cNvPr id="2" name="文本框 1"/>
          <p:cNvSpPr txBox="1"/>
          <p:nvPr/>
        </p:nvSpPr>
        <p:spPr>
          <a:xfrm>
            <a:off x="400685" y="142875"/>
            <a:ext cx="2568575" cy="429895"/>
          </a:xfrm>
          <a:prstGeom prst="rect">
            <a:avLst/>
          </a:prstGeom>
          <a:noFill/>
        </p:spPr>
        <p:txBody>
          <a:bodyPr wrap="square" rtlCol="0">
            <a:spAutoFit/>
          </a:bodyPr>
          <a:lstStyle/>
          <a:p>
            <a:r>
              <a:rPr lang="zh-CN" altLang="en-US" sz="2200" b="1">
                <a:solidFill>
                  <a:schemeClr val="bg2"/>
                </a:solidFill>
                <a:latin typeface="微软雅黑" panose="020B0503020204020204" pitchFamily="34" charset="-122"/>
                <a:ea typeface="微软雅黑" panose="020B0503020204020204" pitchFamily="34" charset="-122"/>
              </a:rPr>
              <a:t>技术挑战</a:t>
            </a:r>
            <a:endParaRPr lang="zh-CN" altLang="en-US" sz="2200" b="1">
              <a:solidFill>
                <a:schemeClr val="bg2"/>
              </a:solidFill>
              <a:latin typeface="微软雅黑" panose="020B0503020204020204" pitchFamily="34" charset="-122"/>
              <a:ea typeface="微软雅黑" panose="020B0503020204020204" pitchFamily="34" charset="-122"/>
            </a:endParaRPr>
          </a:p>
        </p:txBody>
      </p:sp>
      <p:grpSp>
        <p:nvGrpSpPr>
          <p:cNvPr id="1522" name="Google Shape;1522;p38"/>
          <p:cNvGrpSpPr/>
          <p:nvPr/>
        </p:nvGrpSpPr>
        <p:grpSpPr>
          <a:xfrm>
            <a:off x="250960" y="464823"/>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8" name="Google Shape;1466;p37"/>
          <p:cNvSpPr txBox="1">
            <a:spLocks noGrp="1"/>
          </p:cNvSpPr>
          <p:nvPr>
            <p:ph type="title"/>
          </p:nvPr>
        </p:nvSpPr>
        <p:spPr>
          <a:xfrm>
            <a:off x="82550" y="456565"/>
            <a:ext cx="3514090" cy="5048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a:t>
            </a:r>
            <a:r>
              <a:rPr lang="en-US" altLang="zh-CN" sz="2000" dirty="0">
                <a:effectLst/>
                <a:latin typeface="IBM Plex Mono" panose="020B0509050203000203" pitchFamily="49" charset="0"/>
                <a:ea typeface="微软雅黑" panose="020B0503020204020204" pitchFamily="34" charset="-122"/>
                <a:cs typeface="Times New Roman" panose="02020603050405020304" pitchFamily="18" charset="0"/>
              </a:rPr>
              <a:t>3</a:t>
            </a: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rPr>
              <a:t>新兴场景的适应性挑战</a:t>
            </a:r>
            <a:endParaRPr lang="zh-CN" altLang="en-US" sz="20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208718" y="1509687"/>
            <a:ext cx="249197" cy="307777"/>
          </a:xfrm>
          <a:prstGeom prst="rect">
            <a:avLst/>
          </a:prstGeom>
          <a:noFill/>
        </p:spPr>
        <p:txBody>
          <a:bodyPr wrap="square">
            <a:spAutoFit/>
          </a:bodyPr>
          <a:lstStyle/>
          <a:p>
            <a:r>
              <a:rPr lang="en-US" altLang="zh-CN" sz="14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p>
        </p:txBody>
      </p:sp>
      <p:grpSp>
        <p:nvGrpSpPr>
          <p:cNvPr id="1534" name="Google Shape;1534;p39"/>
          <p:cNvGrpSpPr/>
          <p:nvPr/>
        </p:nvGrpSpPr>
        <p:grpSpPr>
          <a:xfrm rot="18893828">
            <a:off x="-597323" y="-22428"/>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文本框 1"/>
          <p:cNvSpPr txBox="1"/>
          <p:nvPr/>
        </p:nvSpPr>
        <p:spPr>
          <a:xfrm>
            <a:off x="208915" y="961390"/>
            <a:ext cx="8821420" cy="1873250"/>
          </a:xfrm>
          <a:prstGeom prst="rect">
            <a:avLst/>
          </a:prstGeom>
        </p:spPr>
        <p:txBody>
          <a:bodyPr>
            <a:noAutofit/>
          </a:bodyPr>
          <a:lstStyle/>
          <a:p>
            <a:pPr marL="0" indent="266700" algn="l" defTabSz="266700" fontAlgn="base">
              <a:spcBef>
                <a:spcPct val="0"/>
              </a:spcBef>
              <a:spcAft>
                <a:spcPct val="0"/>
              </a:spcAft>
            </a:pPr>
            <a:r>
              <a:rPr lang="zh-CN" altLang="en-US" sz="2000" b="1" i="0">
                <a:latin typeface="微软雅黑" panose="020B0503020204020204" pitchFamily="34" charset="-122"/>
                <a:ea typeface="微软雅黑" panose="020B0503020204020204" pitchFamily="34" charset="-122"/>
              </a:rPr>
              <a:t>三类及以上芯片整合</a:t>
            </a:r>
            <a:r>
              <a:rPr lang="zh-CN" altLang="en-US" sz="2000" b="0" i="0">
                <a:latin typeface="微软雅黑" panose="020B0503020204020204" pitchFamily="34" charset="-122"/>
                <a:ea typeface="微软雅黑" panose="020B0503020204020204" pitchFamily="34" charset="-122"/>
              </a:rPr>
              <a:t>：超异构（如</a:t>
            </a:r>
            <a:r>
              <a:rPr lang="en-US" altLang="zh-CN" sz="2000" b="0" i="0">
                <a:latin typeface="微软雅黑" panose="020B0503020204020204" pitchFamily="34" charset="-122"/>
                <a:ea typeface="微软雅黑" panose="020B0503020204020204" pitchFamily="34" charset="-122"/>
              </a:rPr>
              <a:t>CPU+GPU+ASIC</a:t>
            </a:r>
            <a:r>
              <a:rPr lang="zh-CN" altLang="en-US" sz="2000" b="0" i="0">
                <a:latin typeface="微软雅黑" panose="020B0503020204020204" pitchFamily="34" charset="-122"/>
                <a:ea typeface="微软雅黑" panose="020B0503020204020204" pitchFamily="34" charset="-122"/>
              </a:rPr>
              <a:t>）需解决更复杂的任务划分与数据流优化，现有调度算法难以胜任。</a:t>
            </a:r>
            <a:endParaRPr lang="en-US" altLang="zh-CN" sz="2000" b="0" i="0">
              <a:latin typeface="微软雅黑" panose="020B0503020204020204" pitchFamily="34" charset="-122"/>
              <a:ea typeface="微软雅黑" panose="020B0503020204020204" pitchFamily="34" charset="-122"/>
            </a:endParaRPr>
          </a:p>
          <a:p>
            <a:pPr marL="0" indent="266700" algn="l" defTabSz="266700" fontAlgn="base">
              <a:spcBef>
                <a:spcPct val="0"/>
              </a:spcBef>
              <a:spcAft>
                <a:spcPct val="0"/>
              </a:spcAft>
            </a:pPr>
            <a:r>
              <a:rPr lang="zh-CN" altLang="en-US" sz="2000" b="1" i="0">
                <a:latin typeface="微软雅黑" panose="020B0503020204020204" pitchFamily="34" charset="-122"/>
                <a:ea typeface="微软雅黑" panose="020B0503020204020204" pitchFamily="34" charset="-122"/>
              </a:rPr>
              <a:t>量子</a:t>
            </a:r>
            <a:r>
              <a:rPr lang="en-US" altLang="zh-CN" sz="2000" b="1" i="0">
                <a:latin typeface="微软雅黑" panose="020B0503020204020204" pitchFamily="34" charset="-122"/>
                <a:ea typeface="微软雅黑" panose="020B0503020204020204" pitchFamily="34" charset="-122"/>
              </a:rPr>
              <a:t>-</a:t>
            </a:r>
            <a:r>
              <a:rPr lang="zh-CN" altLang="en-US" sz="2000" b="1" i="0">
                <a:latin typeface="微软雅黑" panose="020B0503020204020204" pitchFamily="34" charset="-122"/>
                <a:ea typeface="微软雅黑" panose="020B0503020204020204" pitchFamily="34" charset="-122"/>
              </a:rPr>
              <a:t>经典混合计算</a:t>
            </a:r>
            <a:r>
              <a:rPr lang="zh-CN" altLang="en-US" sz="2000" b="0" i="0">
                <a:latin typeface="微软雅黑" panose="020B0503020204020204" pitchFamily="34" charset="-122"/>
                <a:ea typeface="微软雅黑" panose="020B0503020204020204" pitchFamily="34" charset="-122"/>
              </a:rPr>
              <a:t>：量子处理器与经典异构系统的协同面临算法适配和错误校正等难题。</a:t>
            </a:r>
            <a:endParaRPr lang="zh-CN" altLang="en-US" sz="2000" b="0" i="0">
              <a:latin typeface="微软雅黑" panose="020B0503020204020204" pitchFamily="34" charset="-122"/>
              <a:ea typeface="微软雅黑" panose="020B0503020204020204" pitchFamily="34" charset="-122"/>
            </a:endParaRPr>
          </a:p>
        </p:txBody>
      </p:sp>
      <p:pic>
        <p:nvPicPr>
          <p:cNvPr id="6" name="图片 3" descr="IMG_256"/>
          <p:cNvPicPr>
            <a:picLocks noChangeAspect="1"/>
          </p:cNvPicPr>
          <p:nvPr/>
        </p:nvPicPr>
        <p:blipFill>
          <a:blip r:embed="rId1"/>
          <a:srcRect t="5059" r="-5263" b="7551"/>
          <a:stretch>
            <a:fillRect/>
          </a:stretch>
        </p:blipFill>
        <p:spPr>
          <a:xfrm>
            <a:off x="1229995" y="2308860"/>
            <a:ext cx="5536565" cy="268668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 name="文本框 14"/>
          <p:cNvSpPr txBox="1"/>
          <p:nvPr/>
        </p:nvSpPr>
        <p:spPr>
          <a:xfrm>
            <a:off x="208718" y="1509687"/>
            <a:ext cx="249197" cy="307777"/>
          </a:xfrm>
          <a:prstGeom prst="rect">
            <a:avLst/>
          </a:prstGeom>
          <a:noFill/>
        </p:spPr>
        <p:txBody>
          <a:bodyPr wrap="square">
            <a:spAutoFit/>
          </a:bodyPr>
          <a:lstStyle/>
          <a:p>
            <a:r>
              <a:rPr lang="en-US" altLang="zh-CN" sz="14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p>
        </p:txBody>
      </p:sp>
      <p:grpSp>
        <p:nvGrpSpPr>
          <p:cNvPr id="1534" name="Google Shape;1534;p39"/>
          <p:cNvGrpSpPr/>
          <p:nvPr/>
        </p:nvGrpSpPr>
        <p:grpSpPr>
          <a:xfrm rot="18893828">
            <a:off x="-597323" y="-22428"/>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标题 1"/>
          <p:cNvSpPr>
            <a:spLocks noGrp="1"/>
          </p:cNvSpPr>
          <p:nvPr>
            <p:ph type="title"/>
          </p:nvPr>
        </p:nvSpPr>
        <p:spPr>
          <a:xfrm>
            <a:off x="720090" y="445135"/>
            <a:ext cx="4140200" cy="572770"/>
          </a:xfrm>
        </p:spPr>
        <p:txBody>
          <a:bodyPr/>
          <a:lstStyle/>
          <a:p>
            <a:pPr algn="l"/>
            <a:r>
              <a:rPr lang="zh-CN" altLang="en-US"/>
              <a:t>未来趋势</a:t>
            </a:r>
            <a:endParaRPr lang="zh-CN" altLang="en-US"/>
          </a:p>
        </p:txBody>
      </p:sp>
      <p:grpSp>
        <p:nvGrpSpPr>
          <p:cNvPr id="1522" name="Google Shape;1522;p38"/>
          <p:cNvGrpSpPr/>
          <p:nvPr/>
        </p:nvGrpSpPr>
        <p:grpSpPr>
          <a:xfrm>
            <a:off x="595130" y="958218"/>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1466;p37"/>
          <p:cNvSpPr txBox="1"/>
          <p:nvPr/>
        </p:nvSpPr>
        <p:spPr>
          <a:xfrm>
            <a:off x="82550" y="1191895"/>
            <a:ext cx="6439535" cy="625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1pPr>
            <a:lvl2pPr marR="0" lvl="1"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pPr algn="l"/>
            <a:r>
              <a:rPr lang="zh-CN" altLang="en-US" sz="2000" kern="100" dirty="0">
                <a:effectLst/>
                <a:ea typeface="微软雅黑" panose="020B0503020204020204" pitchFamily="34" charset="-122"/>
                <a:cs typeface="Times New Roman" panose="02020603050405020304" pitchFamily="18" charset="0"/>
              </a:rPr>
              <a:t>（</a:t>
            </a:r>
            <a:r>
              <a:rPr lang="en-US" altLang="zh-CN" sz="2000" kern="100" dirty="0">
                <a:effectLst/>
                <a:ea typeface="微软雅黑" panose="020B0503020204020204" pitchFamily="34" charset="-122"/>
                <a:cs typeface="Times New Roman" panose="02020603050405020304" pitchFamily="18" charset="0"/>
              </a:rPr>
              <a:t>1</a:t>
            </a:r>
            <a:r>
              <a:rPr lang="zh-CN" altLang="en-US" sz="2000" kern="100" dirty="0">
                <a:effectLst/>
                <a:ea typeface="微软雅黑" panose="020B0503020204020204" pitchFamily="34" charset="-122"/>
                <a:cs typeface="Times New Roman" panose="02020603050405020304" pitchFamily="18" charset="0"/>
              </a:rPr>
              <a:t>）硬件架构创新</a:t>
            </a:r>
            <a:endParaRPr lang="zh-CN" altLang="en-US" sz="2000" kern="100" dirty="0">
              <a:effectLst/>
              <a:ea typeface="微软雅黑" panose="020B0503020204020204" pitchFamily="34" charset="-122"/>
              <a:cs typeface="Times New Roman" panose="02020603050405020304" pitchFamily="18" charset="0"/>
            </a:endParaRPr>
          </a:p>
        </p:txBody>
      </p:sp>
      <p:sp>
        <p:nvSpPr>
          <p:cNvPr id="3" name="文本框 2"/>
          <p:cNvSpPr txBox="1"/>
          <p:nvPr/>
        </p:nvSpPr>
        <p:spPr>
          <a:xfrm>
            <a:off x="208915" y="1656715"/>
            <a:ext cx="8796020" cy="1431925"/>
          </a:xfrm>
          <a:prstGeom prst="rect">
            <a:avLst/>
          </a:prstGeom>
        </p:spPr>
        <p:txBody>
          <a:bodyPr>
            <a:noAutofit/>
          </a:bodyPr>
          <a:lstStyle/>
          <a:p>
            <a:pPr defTabSz="266700"/>
            <a:r>
              <a:rPr lang="zh-CN" altLang="en-US" sz="2000" b="0" i="0">
                <a:latin typeface="微软雅黑" panose="020B0503020204020204" pitchFamily="34" charset="-122"/>
                <a:ea typeface="微软雅黑" panose="020B0503020204020204" pitchFamily="34" charset="-122"/>
              </a:rPr>
              <a:t>更高集成度的异构芯片：未来，随着芯片制造工艺的不断进步，异构融合计算芯片的集成度将进一步提高。例如，通过采用</a:t>
            </a:r>
            <a:r>
              <a:rPr lang="en-US" altLang="zh-CN" sz="2000" b="0" i="0">
                <a:latin typeface="微软雅黑" panose="020B0503020204020204" pitchFamily="34" charset="-122"/>
                <a:ea typeface="微软雅黑" panose="020B0503020204020204" pitchFamily="34" charset="-122"/>
              </a:rPr>
              <a:t>Chiplet</a:t>
            </a:r>
            <a:r>
              <a:rPr lang="zh-CN" altLang="en-US" sz="2000" b="0" i="0">
                <a:latin typeface="微软雅黑" panose="020B0503020204020204" pitchFamily="34" charset="-122"/>
                <a:ea typeface="微软雅黑" panose="020B0503020204020204" pitchFamily="34" charset="-122"/>
              </a:rPr>
              <a:t>技术，将不同架构的处理器、内存、</a:t>
            </a:r>
            <a:r>
              <a:rPr lang="en-US" altLang="zh-CN" sz="2000" b="0" i="0">
                <a:latin typeface="微软雅黑" panose="020B0503020204020204" pitchFamily="34" charset="-122"/>
                <a:ea typeface="微软雅黑" panose="020B0503020204020204" pitchFamily="34" charset="-122"/>
              </a:rPr>
              <a:t>I/O</a:t>
            </a:r>
            <a:r>
              <a:rPr lang="zh-CN" altLang="en-US" sz="2000" b="0" i="0">
                <a:latin typeface="微软雅黑" panose="020B0503020204020204" pitchFamily="34" charset="-122"/>
                <a:ea typeface="微软雅黑" panose="020B0503020204020204" pitchFamily="34" charset="-122"/>
              </a:rPr>
              <a:t>等组件集成在一个芯片封装内，实现更紧密的协同和更高的性能。同时，</a:t>
            </a:r>
            <a:r>
              <a:rPr lang="en-US" altLang="zh-CN" sz="2000" b="0" i="0">
                <a:latin typeface="微软雅黑" panose="020B0503020204020204" pitchFamily="34" charset="-122"/>
                <a:ea typeface="微软雅黑" panose="020B0503020204020204" pitchFamily="34" charset="-122"/>
              </a:rPr>
              <a:t>3D</a:t>
            </a:r>
            <a:r>
              <a:rPr lang="zh-CN" altLang="en-US" sz="2000" b="0" i="0">
                <a:latin typeface="微软雅黑" panose="020B0503020204020204" pitchFamily="34" charset="-122"/>
                <a:ea typeface="微软雅黑" panose="020B0503020204020204" pitchFamily="34" charset="-122"/>
              </a:rPr>
              <a:t>堆叠技术也将得到更广泛的应用，通过在垂直方向上堆叠多个芯片，进一步提高芯片的性能和密度。</a:t>
            </a:r>
            <a:endParaRPr lang="zh-CN" altLang="en-US" sz="2000" b="0" i="0">
              <a:latin typeface="微软雅黑" panose="020B0503020204020204" pitchFamily="34" charset="-122"/>
              <a:ea typeface="微软雅黑" panose="020B0503020204020204" pitchFamily="34" charset="-122"/>
            </a:endParaRPr>
          </a:p>
        </p:txBody>
      </p:sp>
      <p:pic>
        <p:nvPicPr>
          <p:cNvPr id="4" name="图片 1" descr="IMG_256"/>
          <p:cNvPicPr>
            <a:picLocks noChangeAspect="1"/>
          </p:cNvPicPr>
          <p:nvPr/>
        </p:nvPicPr>
        <p:blipFill>
          <a:blip r:embed="rId1"/>
          <a:stretch>
            <a:fillRect/>
          </a:stretch>
        </p:blipFill>
        <p:spPr>
          <a:xfrm>
            <a:off x="594995" y="3342958"/>
            <a:ext cx="4667250" cy="1800225"/>
          </a:xfrm>
          <a:prstGeom prst="rect">
            <a:avLst/>
          </a:prstGeom>
          <a:noFill/>
          <a:ln w="9525">
            <a:noFill/>
          </a:ln>
        </p:spPr>
      </p:pic>
      <p:sp>
        <p:nvSpPr>
          <p:cNvPr id="5" name="文本框 4"/>
          <p:cNvSpPr txBox="1"/>
          <p:nvPr/>
        </p:nvSpPr>
        <p:spPr>
          <a:xfrm>
            <a:off x="5538470" y="4066540"/>
            <a:ext cx="3367405" cy="389255"/>
          </a:xfrm>
          <a:prstGeom prst="rect">
            <a:avLst/>
          </a:prstGeom>
        </p:spPr>
        <p:txBody>
          <a:bodyPr>
            <a:noAutofit/>
          </a:bodyPr>
          <a:lstStyle/>
          <a:p>
            <a:pPr marL="0" indent="266700" algn="ctr" defTabSz="266700" fontAlgn="base">
              <a:spcBef>
                <a:spcPct val="0"/>
              </a:spcBef>
              <a:spcAft>
                <a:spcPct val="0"/>
              </a:spcAft>
            </a:pPr>
            <a:r>
              <a:rPr lang="en-US" altLang="zh-CN" sz="1600" b="0" i="0">
                <a:latin typeface="微软雅黑" panose="020B0503020204020204" pitchFamily="34" charset="-122"/>
                <a:ea typeface="微软雅黑" panose="020B0503020204020204" pitchFamily="34" charset="-122"/>
              </a:rPr>
              <a:t>2.5D Chiplet</a:t>
            </a:r>
            <a:r>
              <a:rPr lang="zh-CN" altLang="en-US" sz="1600" b="0" i="0">
                <a:latin typeface="微软雅黑" panose="020B0503020204020204" pitchFamily="34" charset="-122"/>
                <a:ea typeface="微软雅黑" panose="020B0503020204020204" pitchFamily="34" charset="-122"/>
              </a:rPr>
              <a:t>封装示意图</a:t>
            </a:r>
            <a:endParaRPr lang="zh-CN" altLang="en-US" sz="1600" b="0" i="0">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cxnSp>
        <p:nvCxnSpPr>
          <p:cNvPr id="1493" name="直接连接符 1492"/>
          <p:cNvCxnSpPr/>
          <p:nvPr/>
        </p:nvCxnSpPr>
        <p:spPr>
          <a:xfrm>
            <a:off x="5453898" y="1435395"/>
            <a:ext cx="0" cy="1557040"/>
          </a:xfrm>
          <a:prstGeom prst="line">
            <a:avLst/>
          </a:prstGeom>
          <a:ln>
            <a:solidFill>
              <a:srgbClr val="0C0A9E"/>
            </a:solidFill>
          </a:ln>
        </p:spPr>
        <p:style>
          <a:lnRef idx="1">
            <a:schemeClr val="accent1"/>
          </a:lnRef>
          <a:fillRef idx="0">
            <a:schemeClr val="accent1"/>
          </a:fillRef>
          <a:effectRef idx="0">
            <a:schemeClr val="accent1"/>
          </a:effectRef>
          <a:fontRef idx="minor">
            <a:schemeClr val="tx1"/>
          </a:fontRef>
        </p:style>
      </p:cxnSp>
      <p:cxnSp>
        <p:nvCxnSpPr>
          <p:cNvPr id="1448" name="直接连接符 1447"/>
          <p:cNvCxnSpPr/>
          <p:nvPr/>
        </p:nvCxnSpPr>
        <p:spPr>
          <a:xfrm>
            <a:off x="1821599" y="1185530"/>
            <a:ext cx="23232" cy="2424336"/>
          </a:xfrm>
          <a:prstGeom prst="line">
            <a:avLst/>
          </a:prstGeom>
          <a:ln>
            <a:solidFill>
              <a:srgbClr val="0C0A9E"/>
            </a:solidFill>
          </a:ln>
        </p:spPr>
        <p:style>
          <a:lnRef idx="1">
            <a:schemeClr val="accent1"/>
          </a:lnRef>
          <a:fillRef idx="0">
            <a:schemeClr val="accent1"/>
          </a:fillRef>
          <a:effectRef idx="0">
            <a:schemeClr val="accent1"/>
          </a:effectRef>
          <a:fontRef idx="minor">
            <a:schemeClr val="tx1"/>
          </a:fontRef>
        </p:style>
      </p:cxnSp>
      <p:sp>
        <p:nvSpPr>
          <p:cNvPr id="1466" name="Google Shape;1466;p37"/>
          <p:cNvSpPr txBox="1">
            <a:spLocks noGrp="1"/>
          </p:cNvSpPr>
          <p:nvPr>
            <p:ph type="title"/>
          </p:nvPr>
        </p:nvSpPr>
        <p:spPr>
          <a:xfrm>
            <a:off x="618990" y="596489"/>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dk2"/>
                </a:solidFill>
                <a:latin typeface="IBM Plex Mono" panose="020B0509050203000203"/>
                <a:ea typeface="IBM Plex Mono" panose="020B0509050203000203"/>
                <a:cs typeface="IBM Plex Mono" panose="020B0509050203000203"/>
                <a:sym typeface="IBM Plex Mono" panose="020B0509050203000203"/>
              </a:rPr>
              <a:t>Table of contents</a:t>
            </a:r>
            <a:endParaRPr sz="3200" dirty="0">
              <a:solidFill>
                <a:schemeClr val="dk2"/>
              </a:solidFill>
              <a:latin typeface="IBM Plex Mono" panose="020B0509050203000203"/>
              <a:ea typeface="IBM Plex Mono" panose="020B0509050203000203"/>
              <a:cs typeface="IBM Plex Mono" panose="020B0509050203000203"/>
              <a:sym typeface="IBM Plex Mono" panose="020B0509050203000203"/>
            </a:endParaRPr>
          </a:p>
        </p:txBody>
      </p:sp>
      <p:grpSp>
        <p:nvGrpSpPr>
          <p:cNvPr id="1432" name="Google Shape;3288;p72"/>
          <p:cNvGrpSpPr/>
          <p:nvPr/>
        </p:nvGrpSpPr>
        <p:grpSpPr>
          <a:xfrm>
            <a:off x="442173" y="199888"/>
            <a:ext cx="2118871" cy="336766"/>
            <a:chOff x="6336019" y="3733725"/>
            <a:chExt cx="2566206" cy="351310"/>
          </a:xfrm>
          <a:solidFill>
            <a:srgbClr val="ACADE1"/>
          </a:solidFill>
        </p:grpSpPr>
        <p:sp>
          <p:nvSpPr>
            <p:cNvPr id="1433" name="Google Shape;3289;p72"/>
            <p:cNvSpPr/>
            <p:nvPr/>
          </p:nvSpPr>
          <p:spPr>
            <a:xfrm>
              <a:off x="6336019" y="3733735"/>
              <a:ext cx="1881300" cy="351300"/>
            </a:xfrm>
            <a:prstGeom prst="homePlate">
              <a:avLst>
                <a:gd name="adj" fmla="val 50000"/>
              </a:avLst>
            </a:prstGeom>
            <a:grpFill/>
            <a:ln w="9525" cap="flat" cmpd="sng">
              <a:solidFill>
                <a:srgbClr val="C7C9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3290;p72"/>
            <p:cNvSpPr/>
            <p:nvPr/>
          </p:nvSpPr>
          <p:spPr>
            <a:xfrm>
              <a:off x="8098525" y="3733725"/>
              <a:ext cx="346500" cy="351300"/>
            </a:xfrm>
            <a:prstGeom prst="chevron">
              <a:avLst>
                <a:gd name="adj" fmla="val 50000"/>
              </a:avLst>
            </a:prstGeom>
            <a:grpFill/>
            <a:ln w="9525" cap="flat" cmpd="sng">
              <a:solidFill>
                <a:srgbClr val="C7C9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3291;p72"/>
            <p:cNvSpPr/>
            <p:nvPr/>
          </p:nvSpPr>
          <p:spPr>
            <a:xfrm>
              <a:off x="8327125" y="3733725"/>
              <a:ext cx="346500" cy="351300"/>
            </a:xfrm>
            <a:prstGeom prst="chevron">
              <a:avLst>
                <a:gd name="adj" fmla="val 50000"/>
              </a:avLst>
            </a:prstGeom>
            <a:grpFill/>
            <a:ln w="9525" cap="flat" cmpd="sng">
              <a:solidFill>
                <a:srgbClr val="C7C9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3292;p72"/>
            <p:cNvSpPr/>
            <p:nvPr/>
          </p:nvSpPr>
          <p:spPr>
            <a:xfrm>
              <a:off x="8555725" y="3733725"/>
              <a:ext cx="346500" cy="351300"/>
            </a:xfrm>
            <a:prstGeom prst="chevron">
              <a:avLst>
                <a:gd name="adj" fmla="val 50000"/>
              </a:avLst>
            </a:prstGeom>
            <a:grpFill/>
            <a:ln w="9525" cap="flat" cmpd="sng">
              <a:solidFill>
                <a:srgbClr val="C7C9E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37" name="Google Shape;3276;p72"/>
          <p:cNvGrpSpPr/>
          <p:nvPr/>
        </p:nvGrpSpPr>
        <p:grpSpPr>
          <a:xfrm>
            <a:off x="1698661" y="1340454"/>
            <a:ext cx="817109" cy="512773"/>
            <a:chOff x="4411970" y="2726085"/>
            <a:chExt cx="643107" cy="193659"/>
          </a:xfrm>
          <a:solidFill>
            <a:srgbClr val="C7C9EC"/>
          </a:solidFill>
        </p:grpSpPr>
        <p:sp>
          <p:nvSpPr>
            <p:cNvPr id="1438" name="Google Shape;3277;p72"/>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3278;p72"/>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3279;p72"/>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45" name="Google Shape;1472;p37"/>
          <p:cNvSpPr txBox="1">
            <a:spLocks noGrp="1"/>
          </p:cNvSpPr>
          <p:nvPr>
            <p:ph type="title" idx="5"/>
          </p:nvPr>
        </p:nvSpPr>
        <p:spPr>
          <a:xfrm>
            <a:off x="1819481" y="1307772"/>
            <a:ext cx="1057500" cy="640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01</a:t>
            </a:r>
            <a:endParaRPr dirty="0"/>
          </a:p>
        </p:txBody>
      </p:sp>
      <p:sp>
        <p:nvSpPr>
          <p:cNvPr id="1446" name="Google Shape;1467;p37"/>
          <p:cNvSpPr txBox="1"/>
          <p:nvPr/>
        </p:nvSpPr>
        <p:spPr>
          <a:xfrm>
            <a:off x="2629090" y="1478603"/>
            <a:ext cx="1493873"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panose="020B0509030403020204"/>
              <a:buNone/>
              <a:defRPr sz="1900" b="1" i="0" u="none" strike="noStrike" cap="none">
                <a:solidFill>
                  <a:schemeClr val="dk1"/>
                </a:solidFill>
                <a:latin typeface="IBM Plex Mono" panose="020B0509050203000203"/>
                <a:ea typeface="IBM Plex Mono" panose="020B0509050203000203"/>
                <a:cs typeface="IBM Plex Mono" panose="020B0509050203000203"/>
                <a:sym typeface="IBM Plex Mono" panose="020B0509050203000203"/>
              </a:defRPr>
            </a:lvl1pPr>
            <a:lvl2pPr marL="914400" marR="0" lvl="1"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2pPr>
            <a:lvl3pPr marL="1371600" marR="0" lvl="2"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3pPr>
            <a:lvl4pPr marL="1828800" marR="0" lvl="3"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4pPr>
            <a:lvl5pPr marL="2286000" marR="0" lvl="4"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5pPr>
            <a:lvl6pPr marL="2743200" marR="0" lvl="5"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6pPr>
            <a:lvl7pPr marL="3200400" marR="0" lvl="6"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7pPr>
            <a:lvl8pPr marL="3657600" marR="0" lvl="7"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8pPr>
            <a:lvl9pPr marL="4114800" marR="0" lvl="8"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9pPr>
          </a:lstStyle>
          <a:p>
            <a:pPr marL="0" indent="0"/>
            <a:r>
              <a:rPr lang="zh-CN" altLang="en-US"/>
              <a:t>研究背景</a:t>
            </a:r>
            <a:endParaRPr lang="zh-CN" altLang="en-US" dirty="0"/>
          </a:p>
        </p:txBody>
      </p:sp>
      <p:grpSp>
        <p:nvGrpSpPr>
          <p:cNvPr id="1449" name="Google Shape;3276;p72"/>
          <p:cNvGrpSpPr/>
          <p:nvPr/>
        </p:nvGrpSpPr>
        <p:grpSpPr>
          <a:xfrm>
            <a:off x="1693893" y="2242445"/>
            <a:ext cx="817109" cy="512773"/>
            <a:chOff x="4411970" y="2726085"/>
            <a:chExt cx="643107" cy="193659"/>
          </a:xfrm>
          <a:solidFill>
            <a:srgbClr val="C7C9EC"/>
          </a:solidFill>
        </p:grpSpPr>
        <p:sp>
          <p:nvSpPr>
            <p:cNvPr id="1450" name="Google Shape;3277;p72"/>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3278;p72"/>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3279;p72"/>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3" name="Google Shape;1472;p37"/>
          <p:cNvSpPr txBox="1"/>
          <p:nvPr/>
        </p:nvSpPr>
        <p:spPr>
          <a:xfrm>
            <a:off x="1814713" y="2209763"/>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Poppins" panose="00000500000000000000"/>
                <a:ea typeface="Poppins" panose="00000500000000000000"/>
                <a:cs typeface="Poppins" panose="00000500000000000000"/>
                <a:sym typeface="Poppins" panose="00000500000000000000"/>
              </a:defRPr>
            </a:lvl1pPr>
            <a:lvl2pPr marR="0" lvl="1"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r>
              <a:rPr lang="en-GB" dirty="0"/>
              <a:t>02</a:t>
            </a:r>
            <a:endParaRPr lang="en-GB" dirty="0"/>
          </a:p>
        </p:txBody>
      </p:sp>
      <p:sp>
        <p:nvSpPr>
          <p:cNvPr id="1454" name="Google Shape;1467;p37"/>
          <p:cNvSpPr txBox="1"/>
          <p:nvPr/>
        </p:nvSpPr>
        <p:spPr>
          <a:xfrm>
            <a:off x="2624322" y="2380594"/>
            <a:ext cx="1493873"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panose="020B0509030403020204"/>
              <a:buNone/>
              <a:defRPr sz="1900" b="1" i="0" u="none" strike="noStrike" cap="none">
                <a:solidFill>
                  <a:schemeClr val="dk1"/>
                </a:solidFill>
                <a:latin typeface="IBM Plex Mono" panose="020B0509050203000203"/>
                <a:ea typeface="IBM Plex Mono" panose="020B0509050203000203"/>
                <a:cs typeface="IBM Plex Mono" panose="020B0509050203000203"/>
                <a:sym typeface="IBM Plex Mono" panose="020B0509050203000203"/>
              </a:defRPr>
            </a:lvl1pPr>
            <a:lvl2pPr marL="914400" marR="0" lvl="1"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2pPr>
            <a:lvl3pPr marL="1371600" marR="0" lvl="2"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3pPr>
            <a:lvl4pPr marL="1828800" marR="0" lvl="3"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4pPr>
            <a:lvl5pPr marL="2286000" marR="0" lvl="4"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5pPr>
            <a:lvl6pPr marL="2743200" marR="0" lvl="5"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6pPr>
            <a:lvl7pPr marL="3200400" marR="0" lvl="6"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7pPr>
            <a:lvl8pPr marL="3657600" marR="0" lvl="7"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8pPr>
            <a:lvl9pPr marL="4114800" marR="0" lvl="8"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9pPr>
          </a:lstStyle>
          <a:p>
            <a:pPr marL="0" lvl="0" indent="0" algn="l" rtl="0">
              <a:spcBef>
                <a:spcPts val="0"/>
              </a:spcBef>
              <a:spcAft>
                <a:spcPts val="0"/>
              </a:spcAft>
              <a:buNone/>
            </a:pPr>
            <a:r>
              <a:rPr lang="zh-CN" altLang="en-US" dirty="0"/>
              <a:t>技术定义</a:t>
            </a:r>
            <a:endParaRPr lang="zh-CN" altLang="en-US" dirty="0"/>
          </a:p>
        </p:txBody>
      </p:sp>
      <p:grpSp>
        <p:nvGrpSpPr>
          <p:cNvPr id="1455" name="Google Shape;3276;p72"/>
          <p:cNvGrpSpPr/>
          <p:nvPr/>
        </p:nvGrpSpPr>
        <p:grpSpPr>
          <a:xfrm>
            <a:off x="1698661" y="3144436"/>
            <a:ext cx="817109" cy="512773"/>
            <a:chOff x="4411970" y="2726085"/>
            <a:chExt cx="643107" cy="193659"/>
          </a:xfrm>
          <a:solidFill>
            <a:srgbClr val="C7C9EC"/>
          </a:solidFill>
        </p:grpSpPr>
        <p:sp>
          <p:nvSpPr>
            <p:cNvPr id="1456" name="Google Shape;3277;p72"/>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3278;p72"/>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3279;p72"/>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59" name="Google Shape;1472;p37"/>
          <p:cNvSpPr txBox="1"/>
          <p:nvPr/>
        </p:nvSpPr>
        <p:spPr>
          <a:xfrm>
            <a:off x="1819481" y="3111754"/>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Poppins" panose="00000500000000000000"/>
                <a:ea typeface="Poppins" panose="00000500000000000000"/>
                <a:cs typeface="Poppins" panose="00000500000000000000"/>
                <a:sym typeface="Poppins" panose="00000500000000000000"/>
              </a:defRPr>
            </a:lvl1pPr>
            <a:lvl2pPr marR="0" lvl="1"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r>
              <a:rPr lang="en-GB" dirty="0"/>
              <a:t>03</a:t>
            </a:r>
            <a:endParaRPr lang="en-GB" dirty="0"/>
          </a:p>
        </p:txBody>
      </p:sp>
      <p:sp>
        <p:nvSpPr>
          <p:cNvPr id="1460" name="Google Shape;1467;p37"/>
          <p:cNvSpPr txBox="1"/>
          <p:nvPr/>
        </p:nvSpPr>
        <p:spPr>
          <a:xfrm>
            <a:off x="2629090" y="3282585"/>
            <a:ext cx="1493873"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panose="020B0509030403020204"/>
              <a:buNone/>
              <a:defRPr sz="1900" b="1" i="0" u="none" strike="noStrike" cap="none">
                <a:solidFill>
                  <a:schemeClr val="dk1"/>
                </a:solidFill>
                <a:latin typeface="IBM Plex Mono" panose="020B0509050203000203"/>
                <a:ea typeface="IBM Plex Mono" panose="020B0509050203000203"/>
                <a:cs typeface="IBM Plex Mono" panose="020B0509050203000203"/>
                <a:sym typeface="IBM Plex Mono" panose="020B0509050203000203"/>
              </a:defRPr>
            </a:lvl1pPr>
            <a:lvl2pPr marL="914400" marR="0" lvl="1"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2pPr>
            <a:lvl3pPr marL="1371600" marR="0" lvl="2"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3pPr>
            <a:lvl4pPr marL="1828800" marR="0" lvl="3"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4pPr>
            <a:lvl5pPr marL="2286000" marR="0" lvl="4"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5pPr>
            <a:lvl6pPr marL="2743200" marR="0" lvl="5"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6pPr>
            <a:lvl7pPr marL="3200400" marR="0" lvl="6"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7pPr>
            <a:lvl8pPr marL="3657600" marR="0" lvl="7"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8pPr>
            <a:lvl9pPr marL="4114800" marR="0" lvl="8"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9pPr>
          </a:lstStyle>
          <a:p>
            <a:pPr marL="0" lvl="0" indent="0" algn="l" rtl="0">
              <a:spcBef>
                <a:spcPts val="0"/>
              </a:spcBef>
              <a:spcAft>
                <a:spcPts val="0"/>
              </a:spcAft>
              <a:buNone/>
            </a:pPr>
            <a:r>
              <a:rPr lang="zh-CN" altLang="en-US" dirty="0"/>
              <a:t>核心原理</a:t>
            </a:r>
            <a:endParaRPr lang="zh-CN" altLang="en-US" dirty="0"/>
          </a:p>
        </p:txBody>
      </p:sp>
      <p:grpSp>
        <p:nvGrpSpPr>
          <p:cNvPr id="1461" name="Google Shape;3276;p72"/>
          <p:cNvGrpSpPr/>
          <p:nvPr/>
        </p:nvGrpSpPr>
        <p:grpSpPr>
          <a:xfrm>
            <a:off x="5352849" y="1625014"/>
            <a:ext cx="817109" cy="512773"/>
            <a:chOff x="4411970" y="2726085"/>
            <a:chExt cx="643107" cy="193659"/>
          </a:xfrm>
          <a:solidFill>
            <a:srgbClr val="C7C9EC"/>
          </a:solidFill>
        </p:grpSpPr>
        <p:sp>
          <p:nvSpPr>
            <p:cNvPr id="1462" name="Google Shape;3277;p72"/>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3278;p72"/>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3279;p72"/>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65" name="Google Shape;1472;p37"/>
          <p:cNvSpPr txBox="1"/>
          <p:nvPr/>
        </p:nvSpPr>
        <p:spPr>
          <a:xfrm>
            <a:off x="5473669" y="1592332"/>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Poppins" panose="00000500000000000000"/>
                <a:ea typeface="Poppins" panose="00000500000000000000"/>
                <a:cs typeface="Poppins" panose="00000500000000000000"/>
                <a:sym typeface="Poppins" panose="00000500000000000000"/>
              </a:defRPr>
            </a:lvl1pPr>
            <a:lvl2pPr marR="0" lvl="1"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r>
              <a:rPr lang="en-GB" dirty="0"/>
              <a:t>04</a:t>
            </a:r>
            <a:endParaRPr lang="en-GB" dirty="0"/>
          </a:p>
        </p:txBody>
      </p:sp>
      <p:sp>
        <p:nvSpPr>
          <p:cNvPr id="1479" name="Google Shape;1467;p37"/>
          <p:cNvSpPr txBox="1"/>
          <p:nvPr/>
        </p:nvSpPr>
        <p:spPr>
          <a:xfrm>
            <a:off x="6283278" y="1763163"/>
            <a:ext cx="1493873"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panose="020B0509030403020204"/>
              <a:buNone/>
              <a:defRPr sz="1900" b="1" i="0" u="none" strike="noStrike" cap="none">
                <a:solidFill>
                  <a:schemeClr val="dk1"/>
                </a:solidFill>
                <a:latin typeface="IBM Plex Mono" panose="020B0509050203000203"/>
                <a:ea typeface="IBM Plex Mono" panose="020B0509050203000203"/>
                <a:cs typeface="IBM Plex Mono" panose="020B0509050203000203"/>
                <a:sym typeface="IBM Plex Mono" panose="020B0509050203000203"/>
              </a:defRPr>
            </a:lvl1pPr>
            <a:lvl2pPr marL="914400" marR="0" lvl="1"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2pPr>
            <a:lvl3pPr marL="1371600" marR="0" lvl="2"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3pPr>
            <a:lvl4pPr marL="1828800" marR="0" lvl="3"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4pPr>
            <a:lvl5pPr marL="2286000" marR="0" lvl="4"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5pPr>
            <a:lvl6pPr marL="2743200" marR="0" lvl="5"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6pPr>
            <a:lvl7pPr marL="3200400" marR="0" lvl="6"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7pPr>
            <a:lvl8pPr marL="3657600" marR="0" lvl="7"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8pPr>
            <a:lvl9pPr marL="4114800" marR="0" lvl="8"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9pPr>
          </a:lstStyle>
          <a:p>
            <a:pPr marL="0" indent="0"/>
            <a:r>
              <a:rPr lang="zh-CN" altLang="en-US" dirty="0"/>
              <a:t>发展应用</a:t>
            </a:r>
            <a:endParaRPr lang="zh-CN" altLang="en-US" dirty="0"/>
          </a:p>
        </p:txBody>
      </p:sp>
      <p:grpSp>
        <p:nvGrpSpPr>
          <p:cNvPr id="1480" name="Google Shape;3276;p72"/>
          <p:cNvGrpSpPr/>
          <p:nvPr/>
        </p:nvGrpSpPr>
        <p:grpSpPr>
          <a:xfrm>
            <a:off x="5348081" y="2527005"/>
            <a:ext cx="817109" cy="512773"/>
            <a:chOff x="4411970" y="2726085"/>
            <a:chExt cx="643107" cy="193659"/>
          </a:xfrm>
          <a:solidFill>
            <a:srgbClr val="C7C9EC"/>
          </a:solidFill>
        </p:grpSpPr>
        <p:sp>
          <p:nvSpPr>
            <p:cNvPr id="1481" name="Google Shape;3277;p72"/>
            <p:cNvSpPr/>
            <p:nvPr/>
          </p:nvSpPr>
          <p:spPr>
            <a:xfrm>
              <a:off x="4411970" y="2726085"/>
              <a:ext cx="118796" cy="193659"/>
            </a:xfrm>
            <a:custGeom>
              <a:avLst/>
              <a:gdLst/>
              <a:ahLst/>
              <a:cxnLst/>
              <a:rect l="l" t="t" r="r" b="b"/>
              <a:pathLst>
                <a:path w="2631" h="4289" extrusionOk="0">
                  <a:moveTo>
                    <a:pt x="450" y="0"/>
                  </a:moveTo>
                  <a:cubicBezTo>
                    <a:pt x="357" y="0"/>
                    <a:pt x="264" y="35"/>
                    <a:pt x="193" y="106"/>
                  </a:cubicBezTo>
                  <a:lnTo>
                    <a:pt x="1" y="298"/>
                  </a:lnTo>
                  <a:lnTo>
                    <a:pt x="1591" y="1886"/>
                  </a:lnTo>
                  <a:cubicBezTo>
                    <a:pt x="1732" y="2029"/>
                    <a:pt x="1732" y="2258"/>
                    <a:pt x="1591" y="2401"/>
                  </a:cubicBezTo>
                  <a:lnTo>
                    <a:pt x="1" y="3991"/>
                  </a:lnTo>
                  <a:lnTo>
                    <a:pt x="193" y="4183"/>
                  </a:lnTo>
                  <a:cubicBezTo>
                    <a:pt x="264" y="4253"/>
                    <a:pt x="357" y="4288"/>
                    <a:pt x="450" y="4288"/>
                  </a:cubicBezTo>
                  <a:cubicBezTo>
                    <a:pt x="543" y="4288"/>
                    <a:pt x="636" y="4253"/>
                    <a:pt x="707" y="4183"/>
                  </a:cubicBezTo>
                  <a:lnTo>
                    <a:pt x="2488" y="2401"/>
                  </a:lnTo>
                  <a:cubicBezTo>
                    <a:pt x="2630" y="2260"/>
                    <a:pt x="2630" y="2029"/>
                    <a:pt x="2488" y="1888"/>
                  </a:cubicBezTo>
                  <a:lnTo>
                    <a:pt x="707" y="106"/>
                  </a:lnTo>
                  <a:cubicBezTo>
                    <a:pt x="636" y="35"/>
                    <a:pt x="543" y="0"/>
                    <a:pt x="450"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3278;p72"/>
            <p:cNvSpPr/>
            <p:nvPr/>
          </p:nvSpPr>
          <p:spPr>
            <a:xfrm>
              <a:off x="4426058" y="2791601"/>
              <a:ext cx="36167" cy="62627"/>
            </a:xfrm>
            <a:custGeom>
              <a:avLst/>
              <a:gdLst/>
              <a:ahLst/>
              <a:cxnLst/>
              <a:rect l="l" t="t" r="r" b="b"/>
              <a:pathLst>
                <a:path w="801" h="1387" extrusionOk="0">
                  <a:moveTo>
                    <a:pt x="176" y="0"/>
                  </a:moveTo>
                  <a:cubicBezTo>
                    <a:pt x="87" y="0"/>
                    <a:pt x="1" y="69"/>
                    <a:pt x="1" y="173"/>
                  </a:cubicBezTo>
                  <a:lnTo>
                    <a:pt x="1" y="1214"/>
                  </a:lnTo>
                  <a:cubicBezTo>
                    <a:pt x="1" y="1318"/>
                    <a:pt x="87" y="1386"/>
                    <a:pt x="176" y="1386"/>
                  </a:cubicBezTo>
                  <a:cubicBezTo>
                    <a:pt x="218" y="1386"/>
                    <a:pt x="262" y="1371"/>
                    <a:pt x="297" y="1335"/>
                  </a:cubicBezTo>
                  <a:lnTo>
                    <a:pt x="627" y="1006"/>
                  </a:lnTo>
                  <a:cubicBezTo>
                    <a:pt x="800" y="834"/>
                    <a:pt x="800" y="554"/>
                    <a:pt x="627" y="381"/>
                  </a:cubicBezTo>
                  <a:lnTo>
                    <a:pt x="297" y="51"/>
                  </a:lnTo>
                  <a:cubicBezTo>
                    <a:pt x="262" y="16"/>
                    <a:pt x="218" y="0"/>
                    <a:pt x="176" y="0"/>
                  </a:cubicBez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3279;p72"/>
            <p:cNvSpPr/>
            <p:nvPr/>
          </p:nvSpPr>
          <p:spPr>
            <a:xfrm>
              <a:off x="4456806" y="2743875"/>
              <a:ext cx="598271" cy="157989"/>
            </a:xfrm>
            <a:custGeom>
              <a:avLst/>
              <a:gdLst/>
              <a:ahLst/>
              <a:cxnLst/>
              <a:rect l="l" t="t" r="r" b="b"/>
              <a:pathLst>
                <a:path w="13250" h="3499" extrusionOk="0">
                  <a:moveTo>
                    <a:pt x="1" y="0"/>
                  </a:moveTo>
                  <a:lnTo>
                    <a:pt x="1495" y="1494"/>
                  </a:lnTo>
                  <a:cubicBezTo>
                    <a:pt x="1635" y="1635"/>
                    <a:pt x="1635" y="1866"/>
                    <a:pt x="1495" y="2007"/>
                  </a:cubicBezTo>
                  <a:lnTo>
                    <a:pt x="2" y="3499"/>
                  </a:lnTo>
                  <a:lnTo>
                    <a:pt x="11527" y="3499"/>
                  </a:lnTo>
                  <a:lnTo>
                    <a:pt x="13250" y="1750"/>
                  </a:lnTo>
                  <a:lnTo>
                    <a:pt x="11527" y="0"/>
                  </a:lnTo>
                  <a:close/>
                </a:path>
              </a:pathLst>
            </a:custGeom>
            <a:grpFill/>
            <a:ln w="9525" cap="flat" cmpd="sng">
              <a:solidFill>
                <a:srgbClr val="ACADE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84" name="Google Shape;1472;p37"/>
          <p:cNvSpPr txBox="1"/>
          <p:nvPr/>
        </p:nvSpPr>
        <p:spPr>
          <a:xfrm>
            <a:off x="5468901" y="2494323"/>
            <a:ext cx="1057500" cy="640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Poppins" panose="00000500000000000000"/>
                <a:ea typeface="Poppins" panose="00000500000000000000"/>
                <a:cs typeface="Poppins" panose="00000500000000000000"/>
                <a:sym typeface="Poppins" panose="00000500000000000000"/>
              </a:defRPr>
            </a:lvl1pPr>
            <a:lvl2pPr marR="0" lvl="1"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l"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r>
              <a:rPr lang="en-GB" dirty="0"/>
              <a:t>05</a:t>
            </a:r>
            <a:endParaRPr lang="en-GB" dirty="0"/>
          </a:p>
        </p:txBody>
      </p:sp>
      <p:sp>
        <p:nvSpPr>
          <p:cNvPr id="1485" name="Google Shape;1467;p37"/>
          <p:cNvSpPr txBox="1"/>
          <p:nvPr/>
        </p:nvSpPr>
        <p:spPr>
          <a:xfrm>
            <a:off x="6278510" y="2665154"/>
            <a:ext cx="1493873"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Source Code Pro" panose="020B0509030403020204"/>
              <a:buNone/>
              <a:defRPr sz="1900" b="1" i="0" u="none" strike="noStrike" cap="none">
                <a:solidFill>
                  <a:schemeClr val="dk1"/>
                </a:solidFill>
                <a:latin typeface="IBM Plex Mono" panose="020B0509050203000203"/>
                <a:ea typeface="IBM Plex Mono" panose="020B0509050203000203"/>
                <a:cs typeface="IBM Plex Mono" panose="020B0509050203000203"/>
                <a:sym typeface="IBM Plex Mono" panose="020B0509050203000203"/>
              </a:defRPr>
            </a:lvl1pPr>
            <a:lvl2pPr marL="914400" marR="0" lvl="1"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2pPr>
            <a:lvl3pPr marL="1371600" marR="0" lvl="2"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3pPr>
            <a:lvl4pPr marL="1828800" marR="0" lvl="3"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4pPr>
            <a:lvl5pPr marL="2286000" marR="0" lvl="4"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5pPr>
            <a:lvl6pPr marL="2743200" marR="0" lvl="5"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6pPr>
            <a:lvl7pPr marL="3200400" marR="0" lvl="6"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7pPr>
            <a:lvl8pPr marL="3657600" marR="0" lvl="7"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8pPr>
            <a:lvl9pPr marL="4114800" marR="0" lvl="8" indent="-317500" algn="ctr" rtl="0">
              <a:lnSpc>
                <a:spcPct val="100000"/>
              </a:lnSpc>
              <a:spcBef>
                <a:spcPts val="0"/>
              </a:spcBef>
              <a:spcAft>
                <a:spcPts val="0"/>
              </a:spcAft>
              <a:buClr>
                <a:schemeClr val="dk1"/>
              </a:buClr>
              <a:buSzPts val="2400"/>
              <a:buFont typeface="Source Code Pro" panose="020B0509030403020204"/>
              <a:buNone/>
              <a:defRPr sz="2400" b="1" i="0" u="none" strike="noStrike" cap="none">
                <a:solidFill>
                  <a:schemeClr val="dk1"/>
                </a:solidFill>
                <a:latin typeface="Source Code Pro" panose="020B0509030403020204"/>
                <a:ea typeface="Source Code Pro" panose="020B0509030403020204"/>
                <a:cs typeface="Source Code Pro" panose="020B0509030403020204"/>
                <a:sym typeface="Source Code Pro" panose="020B0509030403020204"/>
              </a:defRPr>
            </a:lvl9pPr>
          </a:lstStyle>
          <a:p>
            <a:pPr marL="0" lvl="0" indent="0" algn="l" rtl="0">
              <a:spcBef>
                <a:spcPts val="0"/>
              </a:spcBef>
              <a:spcAft>
                <a:spcPts val="0"/>
              </a:spcAft>
              <a:buNone/>
            </a:pPr>
            <a:r>
              <a:rPr lang="zh-CN" altLang="en-US" dirty="0"/>
              <a:t>挑战与展望</a:t>
            </a:r>
            <a:endParaRPr lang="zh-CN" altLang="en-US" dirty="0"/>
          </a:p>
        </p:txBody>
      </p:sp>
      <p:cxnSp>
        <p:nvCxnSpPr>
          <p:cNvPr id="1494" name="直接连接符 1493"/>
          <p:cNvCxnSpPr/>
          <p:nvPr/>
        </p:nvCxnSpPr>
        <p:spPr>
          <a:xfrm>
            <a:off x="774627" y="1185530"/>
            <a:ext cx="3343568" cy="0"/>
          </a:xfrm>
          <a:prstGeom prst="line">
            <a:avLst/>
          </a:prstGeom>
          <a:ln>
            <a:solidFill>
              <a:srgbClr val="0C0A9E"/>
            </a:solidFill>
          </a:ln>
        </p:spPr>
        <p:style>
          <a:lnRef idx="1">
            <a:schemeClr val="accent1"/>
          </a:lnRef>
          <a:fillRef idx="0">
            <a:schemeClr val="accent1"/>
          </a:fillRef>
          <a:effectRef idx="0">
            <a:schemeClr val="accent1"/>
          </a:effectRef>
          <a:fontRef idx="minor">
            <a:schemeClr val="tx1"/>
          </a:fontRef>
        </p:style>
      </p:cxnSp>
      <p:cxnSp>
        <p:nvCxnSpPr>
          <p:cNvPr id="1503" name="直接连接符 1502"/>
          <p:cNvCxnSpPr/>
          <p:nvPr/>
        </p:nvCxnSpPr>
        <p:spPr>
          <a:xfrm>
            <a:off x="4118195" y="1185530"/>
            <a:ext cx="907478" cy="250695"/>
          </a:xfrm>
          <a:prstGeom prst="line">
            <a:avLst/>
          </a:prstGeom>
          <a:ln>
            <a:solidFill>
              <a:srgbClr val="0C0A9E"/>
            </a:solidFill>
          </a:ln>
        </p:spPr>
        <p:style>
          <a:lnRef idx="1">
            <a:schemeClr val="accent1"/>
          </a:lnRef>
          <a:fillRef idx="0">
            <a:schemeClr val="accent1"/>
          </a:fillRef>
          <a:effectRef idx="0">
            <a:schemeClr val="accent1"/>
          </a:effectRef>
          <a:fontRef idx="minor">
            <a:schemeClr val="tx1"/>
          </a:fontRef>
        </p:style>
      </p:cxnSp>
      <p:cxnSp>
        <p:nvCxnSpPr>
          <p:cNvPr id="1511" name="直接连接符 1510"/>
          <p:cNvCxnSpPr/>
          <p:nvPr/>
        </p:nvCxnSpPr>
        <p:spPr>
          <a:xfrm>
            <a:off x="5025673" y="1435395"/>
            <a:ext cx="428225" cy="0"/>
          </a:xfrm>
          <a:prstGeom prst="line">
            <a:avLst/>
          </a:prstGeom>
          <a:ln>
            <a:solidFill>
              <a:srgbClr val="0C0A9E"/>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2" descr="IMG_256"/>
          <p:cNvPicPr>
            <a:picLocks noChangeAspect="1"/>
          </p:cNvPicPr>
          <p:nvPr/>
        </p:nvPicPr>
        <p:blipFill>
          <a:blip r:embed="rId1"/>
          <a:stretch>
            <a:fillRect/>
          </a:stretch>
        </p:blipFill>
        <p:spPr>
          <a:xfrm>
            <a:off x="681355" y="763270"/>
            <a:ext cx="6849745" cy="2185670"/>
          </a:xfrm>
          <a:prstGeom prst="rect">
            <a:avLst/>
          </a:prstGeom>
          <a:noFill/>
          <a:ln w="9525">
            <a:noFill/>
          </a:ln>
        </p:spPr>
      </p:pic>
      <p:sp>
        <p:nvSpPr>
          <p:cNvPr id="6" name="文本框 5"/>
          <p:cNvSpPr txBox="1"/>
          <p:nvPr/>
        </p:nvSpPr>
        <p:spPr>
          <a:xfrm>
            <a:off x="1979295" y="3008948"/>
            <a:ext cx="5080000" cy="337185"/>
          </a:xfrm>
          <a:prstGeom prst="rect">
            <a:avLst/>
          </a:prstGeom>
        </p:spPr>
        <p:txBody>
          <a:bodyPr>
            <a:spAutoFit/>
          </a:bodyPr>
          <a:lstStyle/>
          <a:p>
            <a:pPr marL="0" indent="0" algn="just" defTabSz="266700">
              <a:spcBef>
                <a:spcPct val="0"/>
              </a:spcBef>
              <a:spcAft>
                <a:spcPct val="0"/>
              </a:spcAft>
            </a:pPr>
            <a:r>
              <a:rPr lang="en-US" altLang="zh-CN" sz="1600">
                <a:latin typeface="微软雅黑" panose="020B0503020204020204" pitchFamily="34" charset="-122"/>
                <a:ea typeface="微软雅黑" panose="020B0503020204020204" pitchFamily="34" charset="-122"/>
              </a:rPr>
              <a:t>3D Chiplet</a:t>
            </a:r>
            <a:r>
              <a:rPr lang="zh-CN" altLang="en-US" sz="1600">
                <a:latin typeface="微软雅黑" panose="020B0503020204020204" pitchFamily="34" charset="-122"/>
                <a:ea typeface="微软雅黑" panose="020B0503020204020204" pitchFamily="34" charset="-122"/>
              </a:rPr>
              <a:t>封装示意图</a:t>
            </a:r>
            <a:endParaRPr lang="zh-CN" altLang="en-US" sz="1600">
              <a:latin typeface="微软雅黑" panose="020B0503020204020204" pitchFamily="34" charset="-122"/>
              <a:ea typeface="微软雅黑" panose="020B0503020204020204" pitchFamily="34" charset="-122"/>
            </a:endParaRPr>
          </a:p>
        </p:txBody>
      </p:sp>
      <p:sp>
        <p:nvSpPr>
          <p:cNvPr id="7" name="文本框 6"/>
          <p:cNvSpPr txBox="1"/>
          <p:nvPr/>
        </p:nvSpPr>
        <p:spPr>
          <a:xfrm>
            <a:off x="594995" y="3346450"/>
            <a:ext cx="7828915" cy="1713865"/>
          </a:xfrm>
          <a:prstGeom prst="rect">
            <a:avLst/>
          </a:prstGeom>
        </p:spPr>
        <p:txBody>
          <a:bodyPr>
            <a:noAutofit/>
          </a:bodyPr>
          <a:lstStyle/>
          <a:p>
            <a:pPr marL="0" indent="266700" algn="l" defTabSz="266700" fontAlgn="base">
              <a:spcBef>
                <a:spcPct val="0"/>
              </a:spcBef>
              <a:spcAft>
                <a:spcPct val="0"/>
              </a:spcAft>
            </a:pPr>
            <a:r>
              <a:rPr lang="zh-CN" altLang="en-US" sz="2000" b="1" i="0">
                <a:latin typeface="微软雅黑" panose="020B0503020204020204" pitchFamily="34" charset="-122"/>
                <a:ea typeface="微软雅黑" panose="020B0503020204020204" pitchFamily="34" charset="-122"/>
              </a:rPr>
              <a:t>新型处理器架构的涌现</a:t>
            </a:r>
            <a:r>
              <a:rPr lang="zh-CN" altLang="en-US" sz="2000" b="0" i="0">
                <a:latin typeface="微软雅黑" panose="020B0503020204020204" pitchFamily="34" charset="-122"/>
                <a:ea typeface="微软雅黑" panose="020B0503020204020204" pitchFamily="34" charset="-122"/>
              </a:rPr>
              <a:t>：除了传统的</a:t>
            </a:r>
            <a:r>
              <a:rPr lang="en-US" altLang="zh-CN" sz="2000" b="0" i="0">
                <a:latin typeface="微软雅黑" panose="020B0503020204020204" pitchFamily="34" charset="-122"/>
                <a:ea typeface="微软雅黑" panose="020B0503020204020204" pitchFamily="34" charset="-122"/>
              </a:rPr>
              <a:t>CPU</a:t>
            </a:r>
            <a:r>
              <a:rPr lang="zh-CN" altLang="en-US" sz="2000" b="0" i="0">
                <a:latin typeface="微软雅黑" panose="020B0503020204020204" pitchFamily="34" charset="-122"/>
                <a:ea typeface="微软雅黑" panose="020B0503020204020204" pitchFamily="34" charset="-122"/>
              </a:rPr>
              <a:t>、</a:t>
            </a:r>
            <a:r>
              <a:rPr lang="en-US" altLang="zh-CN" sz="2000" b="0" i="0">
                <a:latin typeface="微软雅黑" panose="020B0503020204020204" pitchFamily="34" charset="-122"/>
                <a:ea typeface="微软雅黑" panose="020B0503020204020204" pitchFamily="34" charset="-122"/>
              </a:rPr>
              <a:t>GPU</a:t>
            </a:r>
            <a:r>
              <a:rPr lang="zh-CN" altLang="en-US" sz="2000" b="0" i="0">
                <a:latin typeface="微软雅黑" panose="020B0503020204020204" pitchFamily="34" charset="-122"/>
                <a:ea typeface="微软雅黑" panose="020B0503020204020204" pitchFamily="34" charset="-122"/>
              </a:rPr>
              <a:t>、</a:t>
            </a:r>
            <a:r>
              <a:rPr lang="en-US" altLang="zh-CN" sz="2000" b="0" i="0">
                <a:latin typeface="微软雅黑" panose="020B0503020204020204" pitchFamily="34" charset="-122"/>
                <a:ea typeface="微软雅黑" panose="020B0503020204020204" pitchFamily="34" charset="-122"/>
              </a:rPr>
              <a:t>FPGA</a:t>
            </a:r>
            <a:r>
              <a:rPr lang="zh-CN" altLang="en-US" sz="2000" b="0" i="0">
                <a:latin typeface="微软雅黑" panose="020B0503020204020204" pitchFamily="34" charset="-122"/>
                <a:ea typeface="微软雅黑" panose="020B0503020204020204" pitchFamily="34" charset="-122"/>
              </a:rPr>
              <a:t>等处理器，未来还将出现更多新型的处理器架构，如类脑计算芯片、量子计算芯片等。这些新型处理器具有独特的计算能力和优势，将在特定领域发挥重要作用。异构融合计算将不断融合这些新型处理器架构，以满足未来多样化、复杂化的计算需求。</a:t>
            </a:r>
            <a:endParaRPr lang="zh-CN" altLang="en-US" sz="2000" b="0" i="0">
              <a:latin typeface="微软雅黑" panose="020B0503020204020204" pitchFamily="34" charset="-122"/>
              <a:ea typeface="微软雅黑" panose="020B0503020204020204" pitchFamily="34" charset="-122"/>
            </a:endParaRPr>
          </a:p>
        </p:txBody>
      </p:sp>
      <p:sp>
        <p:nvSpPr>
          <p:cNvPr id="8" name="标题 7"/>
          <p:cNvSpPr>
            <a:spLocks noGrp="1"/>
          </p:cNvSpPr>
          <p:nvPr>
            <p:ph type="title"/>
          </p:nvPr>
        </p:nvSpPr>
        <p:spPr>
          <a:xfrm>
            <a:off x="431800" y="171450"/>
            <a:ext cx="4140200" cy="572770"/>
          </a:xfrm>
        </p:spPr>
        <p:txBody>
          <a:bodyPr/>
          <a:lstStyle/>
          <a:p>
            <a:pPr algn="l"/>
            <a:r>
              <a:rPr lang="zh-CN" altLang="en-US"/>
              <a:t>未来趋势</a:t>
            </a:r>
            <a:endParaRPr lang="zh-CN" altLang="en-US"/>
          </a:p>
        </p:txBody>
      </p:sp>
      <p:grpSp>
        <p:nvGrpSpPr>
          <p:cNvPr id="1522" name="Google Shape;1522;p38"/>
          <p:cNvGrpSpPr/>
          <p:nvPr/>
        </p:nvGrpSpPr>
        <p:grpSpPr>
          <a:xfrm>
            <a:off x="595130" y="643893"/>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 name="文本框 14"/>
          <p:cNvSpPr txBox="1"/>
          <p:nvPr/>
        </p:nvSpPr>
        <p:spPr>
          <a:xfrm>
            <a:off x="208718" y="1509687"/>
            <a:ext cx="249197" cy="307777"/>
          </a:xfrm>
          <a:prstGeom prst="rect">
            <a:avLst/>
          </a:prstGeom>
          <a:noFill/>
        </p:spPr>
        <p:txBody>
          <a:bodyPr wrap="square">
            <a:spAutoFit/>
          </a:bodyPr>
          <a:lstStyle/>
          <a:p>
            <a:r>
              <a:rPr lang="en-US" altLang="zh-CN" sz="14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p>
        </p:txBody>
      </p:sp>
      <p:grpSp>
        <p:nvGrpSpPr>
          <p:cNvPr id="1534" name="Google Shape;1534;p39"/>
          <p:cNvGrpSpPr/>
          <p:nvPr/>
        </p:nvGrpSpPr>
        <p:grpSpPr>
          <a:xfrm rot="18893828">
            <a:off x="-597323" y="-22428"/>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标题 1"/>
          <p:cNvSpPr>
            <a:spLocks noGrp="1"/>
          </p:cNvSpPr>
          <p:nvPr>
            <p:ph type="title"/>
          </p:nvPr>
        </p:nvSpPr>
        <p:spPr>
          <a:xfrm>
            <a:off x="720090" y="445135"/>
            <a:ext cx="4140200" cy="572770"/>
          </a:xfrm>
        </p:spPr>
        <p:txBody>
          <a:bodyPr/>
          <a:lstStyle/>
          <a:p>
            <a:pPr algn="l"/>
            <a:r>
              <a:rPr lang="zh-CN" altLang="en-US"/>
              <a:t>未来趋势</a:t>
            </a:r>
            <a:endParaRPr lang="zh-CN" altLang="en-US"/>
          </a:p>
        </p:txBody>
      </p:sp>
      <p:grpSp>
        <p:nvGrpSpPr>
          <p:cNvPr id="1522" name="Google Shape;1522;p38"/>
          <p:cNvGrpSpPr/>
          <p:nvPr/>
        </p:nvGrpSpPr>
        <p:grpSpPr>
          <a:xfrm>
            <a:off x="595130" y="958218"/>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1466;p37"/>
          <p:cNvSpPr txBox="1"/>
          <p:nvPr/>
        </p:nvSpPr>
        <p:spPr>
          <a:xfrm>
            <a:off x="82550" y="1191895"/>
            <a:ext cx="6439535" cy="625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1pPr>
            <a:lvl2pPr marR="0" lvl="1"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pPr algn="l"/>
            <a:r>
              <a:rPr lang="zh-CN" altLang="en-US" sz="2000" kern="100" dirty="0">
                <a:effectLst/>
                <a:ea typeface="微软雅黑" panose="020B0503020204020204" pitchFamily="34" charset="-122"/>
                <a:cs typeface="Times New Roman" panose="02020603050405020304" pitchFamily="18" charset="0"/>
              </a:rPr>
              <a:t>（</a:t>
            </a:r>
            <a:r>
              <a:rPr lang="en-US" altLang="zh-CN" sz="2000" kern="100" dirty="0">
                <a:effectLst/>
                <a:ea typeface="微软雅黑" panose="020B0503020204020204" pitchFamily="34" charset="-122"/>
                <a:cs typeface="Times New Roman" panose="02020603050405020304" pitchFamily="18" charset="0"/>
              </a:rPr>
              <a:t>2</a:t>
            </a:r>
            <a:r>
              <a:rPr lang="zh-CN" altLang="en-US" sz="2000" kern="100" dirty="0">
                <a:effectLst/>
                <a:ea typeface="微软雅黑" panose="020B0503020204020204" pitchFamily="34" charset="-122"/>
                <a:cs typeface="Times New Roman" panose="02020603050405020304" pitchFamily="18" charset="0"/>
              </a:rPr>
              <a:t>）软件技术发展</a:t>
            </a:r>
            <a:endParaRPr lang="zh-CN" altLang="en-US" sz="2000" kern="100" dirty="0">
              <a:effectLst/>
              <a:ea typeface="微软雅黑" panose="020B0503020204020204" pitchFamily="34" charset="-122"/>
              <a:cs typeface="Times New Roman" panose="02020603050405020304" pitchFamily="18" charset="0"/>
            </a:endParaRPr>
          </a:p>
        </p:txBody>
      </p:sp>
      <p:sp>
        <p:nvSpPr>
          <p:cNvPr id="3" name="文本框 2"/>
          <p:cNvSpPr txBox="1"/>
          <p:nvPr/>
        </p:nvSpPr>
        <p:spPr>
          <a:xfrm>
            <a:off x="720725" y="1656715"/>
            <a:ext cx="7555865" cy="1431925"/>
          </a:xfrm>
          <a:prstGeom prst="rect">
            <a:avLst/>
          </a:prstGeom>
        </p:spPr>
        <p:txBody>
          <a:bodyPr>
            <a:noAutofit/>
          </a:bodyPr>
          <a:lstStyle/>
          <a:p>
            <a:pPr defTabSz="266700"/>
            <a:r>
              <a:rPr lang="en-US" altLang="zh-CN" sz="1600" b="0" i="0">
                <a:latin typeface="微软雅黑" panose="020B0503020204020204" pitchFamily="34" charset="-122"/>
                <a:ea typeface="微软雅黑" panose="020B0503020204020204" pitchFamily="34" charset="-122"/>
              </a:rPr>
              <a:t>     </a:t>
            </a:r>
            <a:r>
              <a:rPr lang="zh-CN" altLang="en-US" sz="2000" b="0" i="0">
                <a:latin typeface="微软雅黑" panose="020B0503020204020204" pitchFamily="34" charset="-122"/>
                <a:ea typeface="微软雅黑" panose="020B0503020204020204" pitchFamily="34" charset="-122"/>
              </a:rPr>
              <a:t>统一编程框架：如</a:t>
            </a:r>
            <a:r>
              <a:rPr lang="en-US" altLang="zh-CN" sz="2000" b="0" i="0">
                <a:latin typeface="微软雅黑" panose="020B0503020204020204" pitchFamily="34" charset="-122"/>
                <a:ea typeface="微软雅黑" panose="020B0503020204020204" pitchFamily="34" charset="-122"/>
              </a:rPr>
              <a:t>NVIDIA CUDA</a:t>
            </a:r>
            <a:r>
              <a:rPr lang="zh-CN" altLang="en-US" sz="2000" b="0" i="0">
                <a:latin typeface="微软雅黑" panose="020B0503020204020204" pitchFamily="34" charset="-122"/>
                <a:ea typeface="微软雅黑" panose="020B0503020204020204" pitchFamily="34" charset="-122"/>
              </a:rPr>
              <a:t>、</a:t>
            </a:r>
            <a:r>
              <a:rPr lang="en-US" altLang="zh-CN" sz="2000" b="0" i="0">
                <a:latin typeface="微软雅黑" panose="020B0503020204020204" pitchFamily="34" charset="-122"/>
                <a:ea typeface="微软雅黑" panose="020B0503020204020204" pitchFamily="34" charset="-122"/>
              </a:rPr>
              <a:t>Intel OneAPI</a:t>
            </a:r>
            <a:r>
              <a:rPr lang="zh-CN" altLang="en-US" sz="2000" b="0" i="0">
                <a:latin typeface="微软雅黑" panose="020B0503020204020204" pitchFamily="34" charset="-122"/>
                <a:ea typeface="微软雅黑" panose="020B0503020204020204" pitchFamily="34" charset="-122"/>
              </a:rPr>
              <a:t>、华为昇腾</a:t>
            </a:r>
            <a:r>
              <a:rPr lang="en-US" altLang="zh-CN" sz="2000" b="0" i="0">
                <a:latin typeface="微软雅黑" panose="020B0503020204020204" pitchFamily="34" charset="-122"/>
                <a:ea typeface="微软雅黑" panose="020B0503020204020204" pitchFamily="34" charset="-122"/>
              </a:rPr>
              <a:t>CANN</a:t>
            </a:r>
            <a:r>
              <a:rPr lang="zh-CN" altLang="en-US" sz="2000" b="0" i="0">
                <a:latin typeface="微软雅黑" panose="020B0503020204020204" pitchFamily="34" charset="-122"/>
                <a:ea typeface="微软雅黑" panose="020B0503020204020204" pitchFamily="34" charset="-122"/>
              </a:rPr>
              <a:t>等，提供跨硬件抽象层，降低开发门槛。</a:t>
            </a:r>
            <a:endParaRPr lang="zh-CN" altLang="en-US" sz="2000" b="0" i="0">
              <a:latin typeface="微软雅黑" panose="020B0503020204020204" pitchFamily="34" charset="-122"/>
              <a:ea typeface="微软雅黑" panose="020B0503020204020204" pitchFamily="34" charset="-122"/>
            </a:endParaRPr>
          </a:p>
          <a:p>
            <a:pPr defTabSz="266700"/>
            <a:endParaRPr lang="en-US" altLang="zh-CN" sz="2000" b="0" i="0">
              <a:latin typeface="微软雅黑" panose="020B0503020204020204" pitchFamily="34" charset="-122"/>
              <a:ea typeface="微软雅黑" panose="020B0503020204020204" pitchFamily="34" charset="-122"/>
            </a:endParaRPr>
          </a:p>
          <a:p>
            <a:pPr defTabSz="266700"/>
            <a:r>
              <a:rPr lang="en-US" altLang="zh-CN" sz="2000" b="0" i="0">
                <a:latin typeface="微软雅黑" panose="020B0503020204020204" pitchFamily="34" charset="-122"/>
                <a:ea typeface="微软雅黑" panose="020B0503020204020204" pitchFamily="34" charset="-122"/>
              </a:rPr>
              <a:t>AI</a:t>
            </a:r>
            <a:r>
              <a:rPr lang="zh-CN" altLang="en-US" sz="2000" b="0" i="0">
                <a:latin typeface="微软雅黑" panose="020B0503020204020204" pitchFamily="34" charset="-122"/>
                <a:ea typeface="微软雅黑" panose="020B0503020204020204" pitchFamily="34" charset="-122"/>
              </a:rPr>
              <a:t>驱动的编译优化：自动任务分割与代码生成（如</a:t>
            </a:r>
            <a:r>
              <a:rPr lang="en-US" altLang="zh-CN" sz="2000" b="0" i="0">
                <a:latin typeface="微软雅黑" panose="020B0503020204020204" pitchFamily="34" charset="-122"/>
                <a:ea typeface="微软雅黑" panose="020B0503020204020204" pitchFamily="34" charset="-122"/>
              </a:rPr>
              <a:t>TVM</a:t>
            </a:r>
            <a:r>
              <a:rPr lang="zh-CN" altLang="en-US" sz="2000" b="0" i="0">
                <a:latin typeface="微软雅黑" panose="020B0503020204020204" pitchFamily="34" charset="-122"/>
                <a:ea typeface="微软雅黑" panose="020B0503020204020204" pitchFamily="34" charset="-122"/>
              </a:rPr>
              <a:t>、</a:t>
            </a:r>
            <a:r>
              <a:rPr lang="en-US" altLang="zh-CN" sz="2000" b="0" i="0">
                <a:latin typeface="微软雅黑" panose="020B0503020204020204" pitchFamily="34" charset="-122"/>
                <a:ea typeface="微软雅黑" panose="020B0503020204020204" pitchFamily="34" charset="-122"/>
              </a:rPr>
              <a:t>Halide</a:t>
            </a:r>
            <a:r>
              <a:rPr lang="zh-CN" altLang="en-US" sz="2000" b="0" i="0">
                <a:latin typeface="微软雅黑" panose="020B0503020204020204" pitchFamily="34" charset="-122"/>
                <a:ea typeface="微软雅黑" panose="020B0503020204020204" pitchFamily="34" charset="-122"/>
              </a:rPr>
              <a:t>），提升异构资源利用率。</a:t>
            </a:r>
            <a:endParaRPr lang="zh-CN" altLang="en-US" sz="2000" b="0" i="0">
              <a:latin typeface="微软雅黑" panose="020B0503020204020204" pitchFamily="34" charset="-122"/>
              <a:ea typeface="微软雅黑" panose="020B0503020204020204" pitchFamily="34" charset="-122"/>
            </a:endParaRPr>
          </a:p>
          <a:p>
            <a:pPr defTabSz="266700"/>
            <a:endParaRPr lang="en-US" altLang="zh-CN" sz="2000" b="0" i="0">
              <a:latin typeface="微软雅黑" panose="020B0503020204020204" pitchFamily="34" charset="-122"/>
              <a:ea typeface="微软雅黑" panose="020B0503020204020204" pitchFamily="34" charset="-122"/>
            </a:endParaRPr>
          </a:p>
          <a:p>
            <a:pPr defTabSz="266700"/>
            <a:r>
              <a:rPr lang="zh-CN" altLang="en-US" sz="2000" b="0" i="0">
                <a:latin typeface="微软雅黑" panose="020B0503020204020204" pitchFamily="34" charset="-122"/>
                <a:ea typeface="微软雅黑" panose="020B0503020204020204" pitchFamily="34" charset="-122"/>
              </a:rPr>
              <a:t>云原生与</a:t>
            </a:r>
            <a:r>
              <a:rPr lang="en-US" altLang="zh-CN" sz="2000" b="0" i="0">
                <a:latin typeface="微软雅黑" panose="020B0503020204020204" pitchFamily="34" charset="-122"/>
                <a:ea typeface="微软雅黑" panose="020B0503020204020204" pitchFamily="34" charset="-122"/>
              </a:rPr>
              <a:t>Serverless</a:t>
            </a:r>
            <a:r>
              <a:rPr lang="zh-CN" altLang="en-US" sz="2000" b="0" i="0">
                <a:latin typeface="微软雅黑" panose="020B0503020204020204" pitchFamily="34" charset="-122"/>
                <a:ea typeface="微软雅黑" panose="020B0503020204020204" pitchFamily="34" charset="-122"/>
              </a:rPr>
              <a:t>调度：</a:t>
            </a:r>
            <a:r>
              <a:rPr lang="en-US" altLang="zh-CN" sz="2000" b="0" i="0">
                <a:latin typeface="微软雅黑" panose="020B0503020204020204" pitchFamily="34" charset="-122"/>
                <a:ea typeface="微软雅黑" panose="020B0503020204020204" pitchFamily="34" charset="-122"/>
              </a:rPr>
              <a:t>Kubernetes</a:t>
            </a:r>
            <a:r>
              <a:rPr lang="zh-CN" altLang="en-US" sz="2000" b="0" i="0">
                <a:latin typeface="微软雅黑" panose="020B0503020204020204" pitchFamily="34" charset="-122"/>
                <a:ea typeface="微软雅黑" panose="020B0503020204020204" pitchFamily="34" charset="-122"/>
              </a:rPr>
              <a:t>扩展支持</a:t>
            </a:r>
            <a:r>
              <a:rPr lang="en-US" altLang="zh-CN" sz="2000" b="0" i="0">
                <a:latin typeface="微软雅黑" panose="020B0503020204020204" pitchFamily="34" charset="-122"/>
                <a:ea typeface="微软雅黑" panose="020B0503020204020204" pitchFamily="34" charset="-122"/>
              </a:rPr>
              <a:t>GPU/NPU/FPGA</a:t>
            </a:r>
            <a:r>
              <a:rPr lang="zh-CN" altLang="en-US" sz="2000" b="0" i="0">
                <a:latin typeface="微软雅黑" panose="020B0503020204020204" pitchFamily="34" charset="-122"/>
                <a:ea typeface="微软雅黑" panose="020B0503020204020204" pitchFamily="34" charset="-122"/>
              </a:rPr>
              <a:t>动态调度，实现弹性资源池化</a:t>
            </a:r>
            <a:endParaRPr lang="zh-CN" altLang="en-US" sz="2000" b="0" i="0">
              <a:latin typeface="微软雅黑" panose="020B0503020204020204" pitchFamily="34" charset="-122"/>
              <a:ea typeface="微软雅黑" panose="020B0503020204020204" pitchFamily="3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sp>
        <p:nvSpPr>
          <p:cNvPr id="15" name="文本框 14"/>
          <p:cNvSpPr txBox="1"/>
          <p:nvPr/>
        </p:nvSpPr>
        <p:spPr>
          <a:xfrm>
            <a:off x="208718" y="1509687"/>
            <a:ext cx="249197" cy="307777"/>
          </a:xfrm>
          <a:prstGeom prst="rect">
            <a:avLst/>
          </a:prstGeom>
          <a:noFill/>
        </p:spPr>
        <p:txBody>
          <a:bodyPr wrap="square">
            <a:spAutoFit/>
          </a:bodyPr>
          <a:lstStyle/>
          <a:p>
            <a:r>
              <a:rPr lang="en-US" altLang="zh-CN" sz="14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p>
        </p:txBody>
      </p:sp>
      <p:grpSp>
        <p:nvGrpSpPr>
          <p:cNvPr id="1534" name="Google Shape;1534;p39"/>
          <p:cNvGrpSpPr/>
          <p:nvPr/>
        </p:nvGrpSpPr>
        <p:grpSpPr>
          <a:xfrm rot="18893828">
            <a:off x="-346498" y="216332"/>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标题 1"/>
          <p:cNvSpPr>
            <a:spLocks noGrp="1"/>
          </p:cNvSpPr>
          <p:nvPr>
            <p:ph type="title"/>
          </p:nvPr>
        </p:nvSpPr>
        <p:spPr>
          <a:xfrm>
            <a:off x="720090" y="445135"/>
            <a:ext cx="4140200" cy="572770"/>
          </a:xfrm>
        </p:spPr>
        <p:txBody>
          <a:bodyPr/>
          <a:lstStyle/>
          <a:p>
            <a:pPr algn="l"/>
            <a:r>
              <a:rPr lang="zh-CN" altLang="en-US"/>
              <a:t>未来趋势</a:t>
            </a:r>
            <a:endParaRPr lang="zh-CN" altLang="en-US"/>
          </a:p>
        </p:txBody>
      </p:sp>
      <p:grpSp>
        <p:nvGrpSpPr>
          <p:cNvPr id="1522" name="Google Shape;1522;p38"/>
          <p:cNvGrpSpPr/>
          <p:nvPr/>
        </p:nvGrpSpPr>
        <p:grpSpPr>
          <a:xfrm>
            <a:off x="595130" y="958218"/>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 name="Google Shape;1466;p37"/>
          <p:cNvSpPr txBox="1"/>
          <p:nvPr/>
        </p:nvSpPr>
        <p:spPr>
          <a:xfrm>
            <a:off x="82550" y="1191895"/>
            <a:ext cx="6439535" cy="6254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1pPr>
            <a:lvl2pPr marR="0" lvl="1"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pPr algn="l"/>
            <a:r>
              <a:rPr lang="zh-CN" altLang="en-US" sz="2000" kern="100" dirty="0">
                <a:effectLst/>
                <a:ea typeface="微软雅黑" panose="020B0503020204020204" pitchFamily="34" charset="-122"/>
                <a:cs typeface="Times New Roman" panose="02020603050405020304" pitchFamily="18" charset="0"/>
              </a:rPr>
              <a:t>（</a:t>
            </a:r>
            <a:r>
              <a:rPr lang="en-US" altLang="zh-CN" sz="2000" kern="100" dirty="0">
                <a:effectLst/>
                <a:ea typeface="微软雅黑" panose="020B0503020204020204" pitchFamily="34" charset="-122"/>
                <a:cs typeface="Times New Roman" panose="02020603050405020304" pitchFamily="18" charset="0"/>
              </a:rPr>
              <a:t>3</a:t>
            </a:r>
            <a:r>
              <a:rPr lang="zh-CN" altLang="en-US" sz="2000" kern="100" dirty="0">
                <a:effectLst/>
                <a:ea typeface="微软雅黑" panose="020B0503020204020204" pitchFamily="34" charset="-122"/>
                <a:cs typeface="Times New Roman" panose="02020603050405020304" pitchFamily="18" charset="0"/>
              </a:rPr>
              <a:t>）垂直场景深度优化</a:t>
            </a:r>
            <a:endParaRPr lang="zh-CN" altLang="en-US" sz="2000" kern="100" dirty="0">
              <a:effectLst/>
              <a:ea typeface="微软雅黑" panose="020B0503020204020204" pitchFamily="34" charset="-122"/>
              <a:cs typeface="Times New Roman" panose="02020603050405020304" pitchFamily="18" charset="0"/>
            </a:endParaRPr>
          </a:p>
        </p:txBody>
      </p:sp>
      <p:sp>
        <p:nvSpPr>
          <p:cNvPr id="3" name="文本框 2"/>
          <p:cNvSpPr txBox="1"/>
          <p:nvPr/>
        </p:nvSpPr>
        <p:spPr>
          <a:xfrm>
            <a:off x="321945" y="1656715"/>
            <a:ext cx="8513445" cy="1431925"/>
          </a:xfrm>
          <a:prstGeom prst="rect">
            <a:avLst/>
          </a:prstGeom>
        </p:spPr>
        <p:txBody>
          <a:bodyPr>
            <a:noAutofit/>
          </a:bodyPr>
          <a:lstStyle/>
          <a:p>
            <a:pPr defTabSz="266700"/>
            <a:r>
              <a:rPr lang="en-US" altLang="zh-CN" sz="2000" b="1" i="0">
                <a:latin typeface="微软雅黑" panose="020B0503020204020204" pitchFamily="34" charset="-122"/>
                <a:ea typeface="微软雅黑" panose="020B0503020204020204" pitchFamily="34" charset="-122"/>
              </a:rPr>
              <a:t>AI</a:t>
            </a:r>
            <a:r>
              <a:rPr lang="zh-CN" altLang="en-US" sz="2000" b="1" i="0">
                <a:latin typeface="微软雅黑" panose="020B0503020204020204" pitchFamily="34" charset="-122"/>
                <a:ea typeface="微软雅黑" panose="020B0503020204020204" pitchFamily="34" charset="-122"/>
              </a:rPr>
              <a:t>与大模型</a:t>
            </a:r>
            <a:r>
              <a:rPr lang="zh-CN" altLang="en-US" sz="2000" b="0" i="0">
                <a:latin typeface="微软雅黑" panose="020B0503020204020204" pitchFamily="34" charset="-122"/>
                <a:ea typeface="微软雅黑" panose="020B0503020204020204" pitchFamily="34" charset="-122"/>
              </a:rPr>
              <a:t>：</a:t>
            </a:r>
            <a:r>
              <a:rPr lang="en-US" altLang="zh-CN" sz="2000" b="0" i="0">
                <a:latin typeface="微软雅黑" panose="020B0503020204020204" pitchFamily="34" charset="-122"/>
                <a:ea typeface="微软雅黑" panose="020B0503020204020204" pitchFamily="34" charset="-122"/>
              </a:rPr>
              <a:t>GPU+NPU</a:t>
            </a:r>
            <a:r>
              <a:rPr lang="zh-CN" altLang="en-US" sz="2000" b="0" i="0">
                <a:latin typeface="微软雅黑" panose="020B0503020204020204" pitchFamily="34" charset="-122"/>
                <a:ea typeface="微软雅黑" panose="020B0503020204020204" pitchFamily="34" charset="-122"/>
              </a:rPr>
              <a:t>协同加速训练与推理，如</a:t>
            </a:r>
            <a:r>
              <a:rPr lang="en-US" altLang="zh-CN" sz="2000" b="0" i="0">
                <a:latin typeface="微软雅黑" panose="020B0503020204020204" pitchFamily="34" charset="-122"/>
                <a:ea typeface="微软雅黑" panose="020B0503020204020204" pitchFamily="34" charset="-122"/>
              </a:rPr>
              <a:t>NVIDIA DGX H100</a:t>
            </a:r>
            <a:r>
              <a:rPr lang="zh-CN" altLang="en-US" sz="2000" b="0" i="0">
                <a:latin typeface="微软雅黑" panose="020B0503020204020204" pitchFamily="34" charset="-122"/>
                <a:ea typeface="微软雅黑" panose="020B0503020204020204" pitchFamily="34" charset="-122"/>
              </a:rPr>
              <a:t>与华为昇腾</a:t>
            </a:r>
            <a:r>
              <a:rPr lang="en-US" altLang="zh-CN" sz="2000" b="0" i="0">
                <a:latin typeface="微软雅黑" panose="020B0503020204020204" pitchFamily="34" charset="-122"/>
                <a:ea typeface="微软雅黑" panose="020B0503020204020204" pitchFamily="34" charset="-122"/>
              </a:rPr>
              <a:t>910B</a:t>
            </a:r>
            <a:r>
              <a:rPr lang="zh-CN" altLang="en-US" sz="2000" b="0" i="0">
                <a:latin typeface="微软雅黑" panose="020B0503020204020204" pitchFamily="34" charset="-122"/>
                <a:ea typeface="微软雅黑" panose="020B0503020204020204" pitchFamily="34" charset="-122"/>
              </a:rPr>
              <a:t>的组合。</a:t>
            </a:r>
            <a:endParaRPr lang="en-US" altLang="zh-CN" sz="2000" b="0" i="0">
              <a:latin typeface="微软雅黑" panose="020B0503020204020204" pitchFamily="34" charset="-122"/>
              <a:ea typeface="微软雅黑" panose="020B0503020204020204" pitchFamily="34" charset="-122"/>
            </a:endParaRPr>
          </a:p>
          <a:p>
            <a:pPr defTabSz="266700"/>
            <a:r>
              <a:rPr lang="zh-CN" altLang="en-US" sz="2000" b="1" i="0">
                <a:latin typeface="微软雅黑" panose="020B0503020204020204" pitchFamily="34" charset="-122"/>
                <a:ea typeface="微软雅黑" panose="020B0503020204020204" pitchFamily="34" charset="-122"/>
              </a:rPr>
              <a:t>自动驾驶</a:t>
            </a:r>
            <a:r>
              <a:rPr lang="zh-CN" altLang="en-US" sz="2000" b="0" i="0">
                <a:latin typeface="微软雅黑" panose="020B0503020204020204" pitchFamily="34" charset="-122"/>
                <a:ea typeface="微软雅黑" panose="020B0503020204020204" pitchFamily="34" charset="-122"/>
              </a:rPr>
              <a:t>：车载超异构芯片（如</a:t>
            </a:r>
            <a:r>
              <a:rPr lang="en-US" altLang="zh-CN" sz="2000" b="0" i="0">
                <a:latin typeface="微软雅黑" panose="020B0503020204020204" pitchFamily="34" charset="-122"/>
                <a:ea typeface="微软雅黑" panose="020B0503020204020204" pitchFamily="34" charset="-122"/>
              </a:rPr>
              <a:t>NVIDIA Thor</a:t>
            </a:r>
            <a:r>
              <a:rPr lang="zh-CN" altLang="en-US" sz="2000" b="0" i="0">
                <a:latin typeface="微软雅黑" panose="020B0503020204020204" pitchFamily="34" charset="-122"/>
                <a:ea typeface="微软雅黑" panose="020B0503020204020204" pitchFamily="34" charset="-122"/>
              </a:rPr>
              <a:t>、特斯拉</a:t>
            </a:r>
            <a:r>
              <a:rPr lang="en-US" altLang="zh-CN" sz="2000" b="0" i="0">
                <a:latin typeface="微软雅黑" panose="020B0503020204020204" pitchFamily="34" charset="-122"/>
                <a:ea typeface="微软雅黑" panose="020B0503020204020204" pitchFamily="34" charset="-122"/>
              </a:rPr>
              <a:t>HW5.0</a:t>
            </a:r>
            <a:r>
              <a:rPr lang="zh-CN" altLang="en-US" sz="2000" b="0" i="0">
                <a:latin typeface="微软雅黑" panose="020B0503020204020204" pitchFamily="34" charset="-122"/>
                <a:ea typeface="微软雅黑" panose="020B0503020204020204" pitchFamily="34" charset="-122"/>
              </a:rPr>
              <a:t>）实现</a:t>
            </a:r>
            <a:r>
              <a:rPr lang="en-US" altLang="zh-CN" sz="2000" b="0" i="0">
                <a:latin typeface="微软雅黑" panose="020B0503020204020204" pitchFamily="34" charset="-122"/>
                <a:ea typeface="微软雅黑" panose="020B0503020204020204" pitchFamily="34" charset="-122"/>
              </a:rPr>
              <a:t>2000+ TOPS</a:t>
            </a:r>
            <a:r>
              <a:rPr lang="zh-CN" altLang="en-US" sz="2000" b="0" i="0">
                <a:latin typeface="微软雅黑" panose="020B0503020204020204" pitchFamily="34" charset="-122"/>
                <a:ea typeface="微软雅黑" panose="020B0503020204020204" pitchFamily="34" charset="-122"/>
              </a:rPr>
              <a:t>算力，支持</a:t>
            </a:r>
            <a:r>
              <a:rPr lang="en-US" altLang="zh-CN" sz="2000" b="0" i="0">
                <a:latin typeface="微软雅黑" panose="020B0503020204020204" pitchFamily="34" charset="-122"/>
                <a:ea typeface="微软雅黑" panose="020B0503020204020204" pitchFamily="34" charset="-122"/>
              </a:rPr>
              <a:t>L4/L5</a:t>
            </a:r>
            <a:r>
              <a:rPr lang="zh-CN" altLang="en-US" sz="2000" b="0" i="0">
                <a:latin typeface="微软雅黑" panose="020B0503020204020204" pitchFamily="34" charset="-122"/>
                <a:ea typeface="微软雅黑" panose="020B0503020204020204" pitchFamily="34" charset="-122"/>
              </a:rPr>
              <a:t>自动驾驶。</a:t>
            </a:r>
            <a:endParaRPr lang="en-US" altLang="zh-CN" sz="2000" b="0" i="0">
              <a:latin typeface="微软雅黑" panose="020B0503020204020204" pitchFamily="34" charset="-122"/>
              <a:ea typeface="微软雅黑" panose="020B0503020204020204" pitchFamily="34" charset="-122"/>
            </a:endParaRPr>
          </a:p>
          <a:p>
            <a:pPr defTabSz="266700"/>
            <a:r>
              <a:rPr lang="zh-CN" altLang="en-US" sz="2000" b="1" i="0">
                <a:latin typeface="微软雅黑" panose="020B0503020204020204" pitchFamily="34" charset="-122"/>
                <a:ea typeface="微软雅黑" panose="020B0503020204020204" pitchFamily="34" charset="-122"/>
              </a:rPr>
              <a:t>边缘计算</a:t>
            </a:r>
            <a:r>
              <a:rPr lang="zh-CN" altLang="en-US" sz="2000" b="0" i="0">
                <a:latin typeface="微软雅黑" panose="020B0503020204020204" pitchFamily="34" charset="-122"/>
                <a:ea typeface="微软雅黑" panose="020B0503020204020204" pitchFamily="34" charset="-122"/>
              </a:rPr>
              <a:t>：轻量级异构架构（如</a:t>
            </a:r>
            <a:r>
              <a:rPr lang="en-US" altLang="zh-CN" sz="2000" b="0" i="0">
                <a:latin typeface="微软雅黑" panose="020B0503020204020204" pitchFamily="34" charset="-122"/>
                <a:ea typeface="微软雅黑" panose="020B0503020204020204" pitchFamily="34" charset="-122"/>
              </a:rPr>
              <a:t>RISC-V+NPU</a:t>
            </a:r>
            <a:r>
              <a:rPr lang="zh-CN" altLang="en-US" sz="2000" b="0" i="0">
                <a:latin typeface="微软雅黑" panose="020B0503020204020204" pitchFamily="34" charset="-122"/>
                <a:ea typeface="微软雅黑" panose="020B0503020204020204" pitchFamily="34" charset="-122"/>
              </a:rPr>
              <a:t>）满足低功耗、低延迟需求。</a:t>
            </a:r>
            <a:endParaRPr lang="en-US" altLang="zh-CN" sz="2000" b="0" i="0">
              <a:latin typeface="微软雅黑" panose="020B0503020204020204" pitchFamily="34" charset="-122"/>
              <a:ea typeface="微软雅黑" panose="020B0503020204020204" pitchFamily="34" charset="-122"/>
            </a:endParaRPr>
          </a:p>
          <a:p>
            <a:pPr defTabSz="266700"/>
            <a:r>
              <a:rPr lang="zh-CN" altLang="en-US" sz="2000" b="0" i="0">
                <a:latin typeface="微软雅黑" panose="020B0503020204020204" pitchFamily="34" charset="-122"/>
                <a:ea typeface="微软雅黑" panose="020B0503020204020204" pitchFamily="34" charset="-122"/>
              </a:rPr>
              <a:t>医学影像与科学计算：</a:t>
            </a:r>
            <a:r>
              <a:rPr lang="en-US" altLang="zh-CN" sz="2000" b="0" i="0">
                <a:latin typeface="微软雅黑" panose="020B0503020204020204" pitchFamily="34" charset="-122"/>
                <a:ea typeface="微软雅黑" panose="020B0503020204020204" pitchFamily="34" charset="-122"/>
              </a:rPr>
              <a:t>GPU+FPGA</a:t>
            </a:r>
            <a:r>
              <a:rPr lang="zh-CN" altLang="en-US" sz="2000" b="0" i="0">
                <a:latin typeface="微软雅黑" panose="020B0503020204020204" pitchFamily="34" charset="-122"/>
                <a:ea typeface="微软雅黑" panose="020B0503020204020204" pitchFamily="34" charset="-122"/>
              </a:rPr>
              <a:t>加速实时</a:t>
            </a:r>
            <a:r>
              <a:rPr lang="en-US" altLang="zh-CN" sz="2000" b="0" i="0">
                <a:latin typeface="微软雅黑" panose="020B0503020204020204" pitchFamily="34" charset="-122"/>
                <a:ea typeface="微软雅黑" panose="020B0503020204020204" pitchFamily="34" charset="-122"/>
              </a:rPr>
              <a:t>3D</a:t>
            </a:r>
            <a:r>
              <a:rPr lang="zh-CN" altLang="en-US" sz="2000" b="0" i="0">
                <a:latin typeface="微软雅黑" panose="020B0503020204020204" pitchFamily="34" charset="-122"/>
                <a:ea typeface="微软雅黑" panose="020B0503020204020204" pitchFamily="34" charset="-122"/>
              </a:rPr>
              <a:t>重建与流体仿真。</a:t>
            </a:r>
            <a:endParaRPr lang="zh-CN" altLang="en-US" sz="2000" b="0" i="0">
              <a:latin typeface="微软雅黑" panose="020B0503020204020204" pitchFamily="34" charset="-122"/>
              <a:ea typeface="微软雅黑" panose="020B0503020204020204" pitchFamily="34" charset="-122"/>
            </a:endParaRPr>
          </a:p>
        </p:txBody>
      </p:sp>
      <p:pic>
        <p:nvPicPr>
          <p:cNvPr id="5" name="图片 4"/>
          <p:cNvPicPr/>
          <p:nvPr/>
        </p:nvPicPr>
        <p:blipFill>
          <a:blip r:embed="rId1"/>
          <a:stretch>
            <a:fillRect/>
          </a:stretch>
        </p:blipFill>
        <p:spPr>
          <a:xfrm>
            <a:off x="532130" y="3507105"/>
            <a:ext cx="3727450" cy="1636395"/>
          </a:xfrm>
          <a:prstGeom prst="rect">
            <a:avLst/>
          </a:prstGeom>
        </p:spPr>
      </p:pic>
      <p:sp>
        <p:nvSpPr>
          <p:cNvPr id="4" name="文本框 3"/>
          <p:cNvSpPr txBox="1"/>
          <p:nvPr/>
        </p:nvSpPr>
        <p:spPr>
          <a:xfrm>
            <a:off x="4064000" y="4673918"/>
            <a:ext cx="5080000" cy="337185"/>
          </a:xfrm>
          <a:prstGeom prst="rect">
            <a:avLst/>
          </a:prstGeom>
        </p:spPr>
        <p:txBody>
          <a:bodyPr>
            <a:spAutoFit/>
          </a:bodyPr>
          <a:lstStyle/>
          <a:p>
            <a:pPr marL="0" indent="0" algn="ctr">
              <a:spcBef>
                <a:spcPct val="0"/>
              </a:spcBef>
              <a:spcAft>
                <a:spcPct val="0"/>
              </a:spcAft>
            </a:pPr>
            <a:r>
              <a:rPr lang="zh-CN" altLang="en-US" sz="160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设备级异构融合案例：以</a:t>
            </a:r>
            <a:r>
              <a:rPr lang="en-US" altLang="zh-CN" sz="160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 DPU </a:t>
            </a:r>
            <a:r>
              <a:rPr lang="zh-CN" altLang="en-US" sz="160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为中心的计算架构</a:t>
            </a:r>
            <a:endParaRPr lang="zh-CN" altLang="en-US" sz="1600" i="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grpSp>
        <p:nvGrpSpPr>
          <p:cNvPr id="1534" name="Google Shape;1534;p39"/>
          <p:cNvGrpSpPr/>
          <p:nvPr/>
        </p:nvGrpSpPr>
        <p:grpSpPr>
          <a:xfrm rot="18893828">
            <a:off x="-597323" y="-22428"/>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 name="Google Shape;2412;p64"/>
          <p:cNvSpPr txBox="1">
            <a:spLocks noGrp="1"/>
          </p:cNvSpPr>
          <p:nvPr>
            <p:ph type="title"/>
          </p:nvPr>
        </p:nvSpPr>
        <p:spPr>
          <a:xfrm>
            <a:off x="955916" y="1352023"/>
            <a:ext cx="51267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6500" dirty="0"/>
              <a:t>Thanks!</a:t>
            </a:r>
            <a:endParaRPr sz="6500" dirty="0"/>
          </a:p>
        </p:txBody>
      </p:sp>
      <p:grpSp>
        <p:nvGrpSpPr>
          <p:cNvPr id="7" name="Google Shape;2463;p64"/>
          <p:cNvGrpSpPr/>
          <p:nvPr/>
        </p:nvGrpSpPr>
        <p:grpSpPr>
          <a:xfrm>
            <a:off x="1021753" y="2504700"/>
            <a:ext cx="4558967" cy="134100"/>
            <a:chOff x="796100" y="3019701"/>
            <a:chExt cx="4558967" cy="134100"/>
          </a:xfrm>
        </p:grpSpPr>
        <p:sp>
          <p:nvSpPr>
            <p:cNvPr id="8" name="Google Shape;2464;p6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9" name="Google Shape;2465;p6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 name="Google Shape;2466;p6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01</a:t>
            </a:r>
            <a:endParaRPr dirty="0"/>
          </a:p>
        </p:txBody>
      </p:sp>
      <p:sp>
        <p:nvSpPr>
          <p:cNvPr id="1484" name="Google Shape;1484;p38"/>
          <p:cNvSpPr txBox="1">
            <a:spLocks noGrp="1"/>
          </p:cNvSpPr>
          <p:nvPr>
            <p:ph type="subTitle" idx="1"/>
          </p:nvPr>
        </p:nvSpPr>
        <p:spPr>
          <a:xfrm>
            <a:off x="724284" y="3079120"/>
            <a:ext cx="6001057"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0" i="0" dirty="0">
                <a:solidFill>
                  <a:srgbClr val="111111"/>
                </a:solidFill>
                <a:effectLst/>
                <a:latin typeface="Roboto" panose="02000000000000000000" pitchFamily="2" charset="0"/>
              </a:rPr>
              <a:t>Research </a:t>
            </a:r>
            <a:r>
              <a:rPr lang="en-US" altLang="zh-CN" dirty="0">
                <a:solidFill>
                  <a:srgbClr val="111111"/>
                </a:solidFill>
                <a:latin typeface="Roboto" panose="02000000000000000000" pitchFamily="2" charset="0"/>
              </a:rPr>
              <a:t>Background </a:t>
            </a:r>
            <a:r>
              <a:rPr lang="en-US" altLang="zh-CN" b="0" i="0" dirty="0">
                <a:solidFill>
                  <a:srgbClr val="111111"/>
                </a:solidFill>
                <a:effectLst/>
                <a:latin typeface="Roboto" panose="02000000000000000000" pitchFamily="2" charset="0"/>
              </a:rPr>
              <a:t>of Heterogeneous Fusion Computing Technology</a:t>
            </a:r>
            <a:endParaRPr lang="en-US" dirty="0"/>
          </a:p>
        </p:txBody>
      </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1" name="Google Shape;1491;p38"/>
          <p:cNvSpPr txBox="1">
            <a:spLocks noGrp="1"/>
          </p:cNvSpPr>
          <p:nvPr>
            <p:ph type="title"/>
          </p:nvPr>
        </p:nvSpPr>
        <p:spPr>
          <a:xfrm>
            <a:off x="687409" y="2636993"/>
            <a:ext cx="5938938" cy="274635"/>
          </a:xfrm>
          <a:prstGeom prst="rect">
            <a:avLst/>
          </a:prstGeom>
        </p:spPr>
        <p:txBody>
          <a:bodyPr spcFirstLastPara="1" wrap="square" lIns="91425" tIns="91425" rIns="91425" bIns="91425" anchor="ctr" anchorCtr="0">
            <a:noAutofit/>
          </a:bodyPr>
          <a:lstStyle/>
          <a:p>
            <a:r>
              <a:rPr lang="zh-CN"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异构融合计算技术</a:t>
            </a:r>
            <a:r>
              <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3400" kern="100" dirty="0">
                <a:latin typeface="微软雅黑" panose="020B0503020204020204" pitchFamily="34" charset="-122"/>
                <a:ea typeface="微软雅黑" panose="020B0503020204020204" pitchFamily="34" charset="-122"/>
                <a:cs typeface="Times New Roman" panose="02020603050405020304" pitchFamily="18" charset="0"/>
              </a:rPr>
              <a:t>研究背景</a:t>
            </a:r>
            <a:b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br>
            <a:endParaRPr lang="en-US" dirty="0"/>
          </a:p>
        </p:txBody>
      </p:sp>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8" name="Google Shape;1498;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8"/>
          <p:cNvGrpSpPr/>
          <p:nvPr/>
        </p:nvGrpSpPr>
        <p:grpSpPr>
          <a:xfrm>
            <a:off x="774835" y="2817498"/>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15"/>
        <p:cNvGrpSpPr/>
        <p:nvPr/>
      </p:nvGrpSpPr>
      <p:grpSpPr>
        <a:xfrm>
          <a:off x="0" y="0"/>
          <a:ext cx="0" cy="0"/>
          <a:chOff x="0" y="0"/>
          <a:chExt cx="0" cy="0"/>
        </a:xfrm>
      </p:grpSpPr>
      <p:sp>
        <p:nvSpPr>
          <p:cNvPr id="1916" name="Google Shape;1916;p48"/>
          <p:cNvSpPr txBox="1">
            <a:spLocks noGrp="1"/>
          </p:cNvSpPr>
          <p:nvPr>
            <p:ph type="title"/>
          </p:nvPr>
        </p:nvSpPr>
        <p:spPr>
          <a:xfrm>
            <a:off x="4394646" y="759096"/>
            <a:ext cx="2674750" cy="6926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kern="100" dirty="0">
                <a:effectLst/>
                <a:ea typeface="微软雅黑" panose="020B0503020204020204" pitchFamily="34" charset="-122"/>
                <a:cs typeface="Times New Roman" panose="02020603050405020304" pitchFamily="18" charset="0"/>
              </a:rPr>
              <a:t>3-5GHz</a:t>
            </a:r>
            <a:endParaRPr dirty="0"/>
          </a:p>
        </p:txBody>
      </p:sp>
      <p:sp>
        <p:nvSpPr>
          <p:cNvPr id="1918" name="Google Shape;1918;p48"/>
          <p:cNvSpPr txBox="1">
            <a:spLocks noGrp="1"/>
          </p:cNvSpPr>
          <p:nvPr>
            <p:ph type="title" idx="2"/>
          </p:nvPr>
        </p:nvSpPr>
        <p:spPr>
          <a:xfrm>
            <a:off x="4994426" y="1940516"/>
            <a:ext cx="1828656"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dirty="0"/>
              <a:t>3-5</a:t>
            </a:r>
            <a:r>
              <a:rPr lang="zh-CN" altLang="zh-CN" dirty="0">
                <a:latin typeface="Segoe UI Variable Text Semilight" pitchFamily="2" charset="0"/>
              </a:rPr>
              <a:t>年</a:t>
            </a:r>
            <a:endParaRPr dirty="0">
              <a:latin typeface="Segoe UI Variable Text Semilight" pitchFamily="2" charset="0"/>
            </a:endParaRPr>
          </a:p>
        </p:txBody>
      </p:sp>
      <p:sp>
        <p:nvSpPr>
          <p:cNvPr id="1920" name="Google Shape;1920;p48"/>
          <p:cNvSpPr txBox="1">
            <a:spLocks noGrp="1"/>
          </p:cNvSpPr>
          <p:nvPr>
            <p:ph type="title" idx="4"/>
          </p:nvPr>
        </p:nvSpPr>
        <p:spPr>
          <a:xfrm>
            <a:off x="4720773" y="3753084"/>
            <a:ext cx="1762747" cy="76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zh-CN" sz="4100" kern="100" dirty="0">
                <a:effectLst/>
                <a:ea typeface="微软雅黑" panose="020B0503020204020204" pitchFamily="34" charset="-122"/>
                <a:cs typeface="Times New Roman" panose="02020603050405020304" pitchFamily="18" charset="0"/>
              </a:rPr>
              <a:t>递减</a:t>
            </a:r>
            <a:endParaRPr sz="4100" dirty="0"/>
          </a:p>
        </p:txBody>
      </p:sp>
      <p:grpSp>
        <p:nvGrpSpPr>
          <p:cNvPr id="1922" name="Google Shape;1922;p48"/>
          <p:cNvGrpSpPr/>
          <p:nvPr/>
        </p:nvGrpSpPr>
        <p:grpSpPr>
          <a:xfrm>
            <a:off x="7143188" y="-2762276"/>
            <a:ext cx="4028179" cy="6346320"/>
            <a:chOff x="6914588" y="-2762276"/>
            <a:chExt cx="4028179" cy="6346320"/>
          </a:xfrm>
        </p:grpSpPr>
        <p:sp>
          <p:nvSpPr>
            <p:cNvPr id="1923" name="Google Shape;1923;p48"/>
            <p:cNvSpPr/>
            <p:nvPr/>
          </p:nvSpPr>
          <p:spPr>
            <a:xfrm>
              <a:off x="6914588" y="-276227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48"/>
            <p:cNvSpPr/>
            <p:nvPr/>
          </p:nvSpPr>
          <p:spPr>
            <a:xfrm>
              <a:off x="7191305" y="-124437"/>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48"/>
            <p:cNvSpPr/>
            <p:nvPr/>
          </p:nvSpPr>
          <p:spPr>
            <a:xfrm>
              <a:off x="7867013" y="75068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6" name="Google Shape;1926;p48"/>
            <p:cNvSpPr/>
            <p:nvPr/>
          </p:nvSpPr>
          <p:spPr>
            <a:xfrm>
              <a:off x="7789451" y="-2619788"/>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27" name="Google Shape;1927;p48"/>
          <p:cNvGrpSpPr/>
          <p:nvPr/>
        </p:nvGrpSpPr>
        <p:grpSpPr>
          <a:xfrm rot="-5400000">
            <a:off x="8884618" y="480749"/>
            <a:ext cx="88142" cy="1137387"/>
            <a:chOff x="3054755" y="4367024"/>
            <a:chExt cx="88142" cy="1137387"/>
          </a:xfrm>
        </p:grpSpPr>
        <p:sp>
          <p:nvSpPr>
            <p:cNvPr id="1928" name="Google Shape;1928;p48"/>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48"/>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0" name="Google Shape;1930;p48"/>
          <p:cNvGrpSpPr>
            <a:grpSpLocks noGrp="1" noRot="1" noMove="1" noResize="1" noUngrp="1"/>
          </p:cNvGrpSpPr>
          <p:nvPr/>
        </p:nvGrpSpPr>
        <p:grpSpPr>
          <a:xfrm>
            <a:off x="-1402325" y="1246899"/>
            <a:ext cx="2992224" cy="3549051"/>
            <a:chOff x="-1325700" y="1246899"/>
            <a:chExt cx="2992224" cy="3549051"/>
          </a:xfrm>
        </p:grpSpPr>
        <p:pic>
          <p:nvPicPr>
            <p:cNvPr id="1931" name="Google Shape;1931;p48"/>
            <p:cNvPicPr preferRelativeResize="0">
              <a:picLocks noGrp="1" noRot="1" noMove="1" noResize="1" noEditPoints="1" noAdjustHandles="1" noChangeArrowheads="1" noChangeShapeType="1" noCrop="1"/>
            </p:cNvPicPr>
            <p:nvPr/>
          </p:nvPicPr>
          <p:blipFill rotWithShape="1">
            <a:blip r:embed="rId1"/>
            <a:srcRect l="16960" t="24718" r="7121" b="26177"/>
            <a:stretch>
              <a:fillRect/>
            </a:stretch>
          </p:blipFill>
          <p:spPr>
            <a:xfrm rot="-5400000">
              <a:off x="-1604113" y="1525312"/>
              <a:ext cx="3549051" cy="2992224"/>
            </a:xfrm>
            <a:prstGeom prst="rect">
              <a:avLst/>
            </a:prstGeom>
            <a:noFill/>
            <a:ln>
              <a:noFill/>
            </a:ln>
          </p:spPr>
        </p:pic>
        <p:grpSp>
          <p:nvGrpSpPr>
            <p:cNvPr id="1932" name="Google Shape;1932;p48"/>
            <p:cNvGrpSpPr>
              <a:grpSpLocks noGrp="1" noRot="1" noMove="1" noResize="1" noUngrp="1"/>
            </p:cNvGrpSpPr>
            <p:nvPr/>
          </p:nvGrpSpPr>
          <p:grpSpPr>
            <a:xfrm>
              <a:off x="-369917" y="2704683"/>
              <a:ext cx="906953" cy="1517787"/>
              <a:chOff x="79748" y="2808602"/>
              <a:chExt cx="906953" cy="1517787"/>
            </a:xfrm>
          </p:grpSpPr>
          <p:sp>
            <p:nvSpPr>
              <p:cNvPr id="1933" name="Google Shape;1933;p48"/>
              <p:cNvSpPr>
                <a:spLocks noGrp="1" noRot="1" noMove="1" noResize="1" noEditPoints="1" noAdjustHandles="1" noChangeArrowheads="1" noChangeShapeType="1"/>
              </p:cNvSpPr>
              <p:nvPr/>
            </p:nvSpPr>
            <p:spPr>
              <a:xfrm rot="5400000">
                <a:off x="357831" y="282094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48"/>
              <p:cNvSpPr>
                <a:spLocks noGrp="1" noRot="1" noMove="1" noResize="1" noEditPoints="1" noAdjustHandles="1" noChangeArrowheads="1" noChangeShapeType="1"/>
              </p:cNvSpPr>
              <p:nvPr/>
            </p:nvSpPr>
            <p:spPr>
              <a:xfrm rot="5400000">
                <a:off x="537866" y="3393994"/>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48"/>
              <p:cNvSpPr>
                <a:spLocks noGrp="1" noRot="1" noMove="1" noResize="1" noEditPoints="1" noAdjustHandles="1" noChangeArrowheads="1" noChangeShapeType="1"/>
              </p:cNvSpPr>
              <p:nvPr/>
            </p:nvSpPr>
            <p:spPr>
              <a:xfrm rot="5400000">
                <a:off x="67406" y="3278257"/>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48"/>
              <p:cNvSpPr>
                <a:spLocks noGrp="1" noRot="1" noMove="1" noResize="1" noEditPoints="1" noAdjustHandles="1" noChangeArrowheads="1" noChangeShapeType="1"/>
              </p:cNvSpPr>
              <p:nvPr/>
            </p:nvSpPr>
            <p:spPr>
              <a:xfrm rot="5400000">
                <a:off x="417006" y="375669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937" name="Google Shape;1937;p48"/>
          <p:cNvGrpSpPr/>
          <p:nvPr/>
        </p:nvGrpSpPr>
        <p:grpSpPr>
          <a:xfrm rot="10800000">
            <a:off x="145675" y="1856452"/>
            <a:ext cx="1421047" cy="2833357"/>
            <a:chOff x="334358" y="2186737"/>
            <a:chExt cx="1421047" cy="2833357"/>
          </a:xfrm>
        </p:grpSpPr>
        <p:sp>
          <p:nvSpPr>
            <p:cNvPr id="1938" name="Google Shape;1938;p48"/>
            <p:cNvSpPr/>
            <p:nvPr/>
          </p:nvSpPr>
          <p:spPr>
            <a:xfrm rot="10800000">
              <a:off x="334358" y="2186737"/>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39" name="Google Shape;1939;p48"/>
            <p:cNvGrpSpPr/>
            <p:nvPr/>
          </p:nvGrpSpPr>
          <p:grpSpPr>
            <a:xfrm rot="5400000">
              <a:off x="1046250" y="3181856"/>
              <a:ext cx="161977" cy="161940"/>
              <a:chOff x="1101075" y="2142375"/>
              <a:chExt cx="439200" cy="439100"/>
            </a:xfrm>
          </p:grpSpPr>
          <p:sp>
            <p:nvSpPr>
              <p:cNvPr id="1940" name="Google Shape;1940;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2" name="Google Shape;1942;p48"/>
            <p:cNvGrpSpPr/>
            <p:nvPr/>
          </p:nvGrpSpPr>
          <p:grpSpPr>
            <a:xfrm rot="-5400000">
              <a:off x="628029" y="4564272"/>
              <a:ext cx="161977" cy="161940"/>
              <a:chOff x="1101075" y="2142375"/>
              <a:chExt cx="439200" cy="439100"/>
            </a:xfrm>
          </p:grpSpPr>
          <p:sp>
            <p:nvSpPr>
              <p:cNvPr id="1943" name="Google Shape;1943;p4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4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 name="文本框 2"/>
          <p:cNvSpPr txBox="1"/>
          <p:nvPr/>
        </p:nvSpPr>
        <p:spPr>
          <a:xfrm>
            <a:off x="1251464" y="381533"/>
            <a:ext cx="2674750" cy="400110"/>
          </a:xfrm>
          <a:prstGeom prst="rect">
            <a:avLst/>
          </a:prstGeom>
          <a:noFill/>
        </p:spPr>
        <p:txBody>
          <a:bodyPr wrap="square">
            <a:spAutoFit/>
          </a:bodyPr>
          <a:lstStyle/>
          <a:p>
            <a:r>
              <a:rPr lang="zh-CN" altLang="zh-CN" sz="2000" b="1" kern="100" dirty="0">
                <a:effectLst/>
                <a:ea typeface="微软雅黑" panose="020B0503020204020204" pitchFamily="34" charset="-122"/>
                <a:cs typeface="Times New Roman" panose="02020603050405020304" pitchFamily="18" charset="0"/>
              </a:rPr>
              <a:t>登纳德缩放定律终结</a:t>
            </a:r>
            <a:endParaRPr lang="zh-CN" altLang="en-US" b="1" dirty="0"/>
          </a:p>
        </p:txBody>
      </p:sp>
      <p:sp>
        <p:nvSpPr>
          <p:cNvPr id="5" name="文本框 4"/>
          <p:cNvSpPr txBox="1"/>
          <p:nvPr/>
        </p:nvSpPr>
        <p:spPr>
          <a:xfrm>
            <a:off x="2488351" y="4046906"/>
            <a:ext cx="2444071" cy="369332"/>
          </a:xfrm>
          <a:prstGeom prst="rect">
            <a:avLst/>
          </a:prstGeom>
          <a:noFill/>
        </p:spPr>
        <p:txBody>
          <a:bodyPr wrap="square">
            <a:spAutoFit/>
          </a:bodyPr>
          <a:lstStyle/>
          <a:p>
            <a:r>
              <a:rPr lang="zh-CN" altLang="zh-CN" sz="1800" kern="100" dirty="0">
                <a:effectLst/>
                <a:ea typeface="微软雅黑" panose="020B0503020204020204" pitchFamily="34" charset="-122"/>
                <a:cs typeface="Times New Roman" panose="02020603050405020304" pitchFamily="18" charset="0"/>
              </a:rPr>
              <a:t>千核级</a:t>
            </a:r>
            <a:r>
              <a:rPr lang="en-US" altLang="zh-CN" sz="1800" kern="100" dirty="0">
                <a:effectLst/>
                <a:ea typeface="微软雅黑" panose="020B0503020204020204" pitchFamily="34" charset="-122"/>
                <a:cs typeface="Times New Roman" panose="02020603050405020304" pitchFamily="18" charset="0"/>
              </a:rPr>
              <a:t>CPU</a:t>
            </a:r>
            <a:r>
              <a:rPr lang="zh-CN" altLang="zh-CN" sz="1800" kern="100" dirty="0">
                <a:effectLst/>
                <a:ea typeface="微软雅黑" panose="020B0503020204020204" pitchFamily="34" charset="-122"/>
                <a:cs typeface="Times New Roman" panose="02020603050405020304" pitchFamily="18" charset="0"/>
              </a:rPr>
              <a:t>扩展收益</a:t>
            </a:r>
            <a:endParaRPr lang="zh-CN" altLang="en-US" dirty="0"/>
          </a:p>
        </p:txBody>
      </p:sp>
      <p:sp>
        <p:nvSpPr>
          <p:cNvPr id="7" name="文本框 6"/>
          <p:cNvSpPr txBox="1"/>
          <p:nvPr/>
        </p:nvSpPr>
        <p:spPr>
          <a:xfrm>
            <a:off x="2638792" y="929457"/>
            <a:ext cx="1899053" cy="369332"/>
          </a:xfrm>
          <a:prstGeom prst="rect">
            <a:avLst/>
          </a:prstGeom>
          <a:noFill/>
        </p:spPr>
        <p:txBody>
          <a:bodyPr wrap="square">
            <a:spAutoFit/>
          </a:bodyPr>
          <a:lstStyle/>
          <a:p>
            <a:r>
              <a:rPr lang="zh-CN" altLang="zh-CN" sz="1800" kern="100" dirty="0">
                <a:effectLst/>
                <a:ea typeface="微软雅黑" panose="020B0503020204020204" pitchFamily="34" charset="-122"/>
                <a:cs typeface="Times New Roman" panose="02020603050405020304" pitchFamily="18" charset="0"/>
              </a:rPr>
              <a:t>单核频率停滞于</a:t>
            </a:r>
            <a:endParaRPr lang="zh-CN" altLang="en-US" sz="1800" dirty="0"/>
          </a:p>
        </p:txBody>
      </p:sp>
      <p:sp>
        <p:nvSpPr>
          <p:cNvPr id="10" name="文本框 9"/>
          <p:cNvSpPr txBox="1"/>
          <p:nvPr/>
        </p:nvSpPr>
        <p:spPr>
          <a:xfrm>
            <a:off x="1251464" y="1555140"/>
            <a:ext cx="2674750" cy="400110"/>
          </a:xfrm>
          <a:prstGeom prst="rect">
            <a:avLst/>
          </a:prstGeom>
          <a:noFill/>
        </p:spPr>
        <p:txBody>
          <a:bodyPr wrap="square">
            <a:spAutoFit/>
          </a:bodyPr>
          <a:lstStyle/>
          <a:p>
            <a:r>
              <a:rPr lang="zh-CN" altLang="en-US" sz="2000" b="1" kern="100" dirty="0">
                <a:effectLst/>
                <a:ea typeface="微软雅黑" panose="020B0503020204020204" pitchFamily="34" charset="-122"/>
                <a:cs typeface="Times New Roman" panose="02020603050405020304" pitchFamily="18" charset="0"/>
              </a:rPr>
              <a:t>摩尔</a:t>
            </a:r>
            <a:r>
              <a:rPr lang="zh-CN" altLang="zh-CN" sz="2000" b="1" kern="100" dirty="0">
                <a:effectLst/>
                <a:ea typeface="微软雅黑" panose="020B0503020204020204" pitchFamily="34" charset="-122"/>
                <a:cs typeface="Times New Roman" panose="02020603050405020304" pitchFamily="18" charset="0"/>
              </a:rPr>
              <a:t>定律</a:t>
            </a:r>
            <a:r>
              <a:rPr lang="zh-CN" altLang="en-US" sz="2000" b="1" kern="100" dirty="0">
                <a:ea typeface="微软雅黑" panose="020B0503020204020204" pitchFamily="34" charset="-122"/>
                <a:cs typeface="Times New Roman" panose="02020603050405020304" pitchFamily="18" charset="0"/>
              </a:rPr>
              <a:t>放缓</a:t>
            </a:r>
            <a:endParaRPr lang="zh-CN" altLang="en-US" b="1" dirty="0"/>
          </a:p>
        </p:txBody>
      </p:sp>
      <p:sp>
        <p:nvSpPr>
          <p:cNvPr id="12" name="文本框 11"/>
          <p:cNvSpPr txBox="1"/>
          <p:nvPr/>
        </p:nvSpPr>
        <p:spPr>
          <a:xfrm>
            <a:off x="2302638" y="2188864"/>
            <a:ext cx="2877059" cy="369332"/>
          </a:xfrm>
          <a:prstGeom prst="rect">
            <a:avLst/>
          </a:prstGeom>
          <a:noFill/>
        </p:spPr>
        <p:txBody>
          <a:bodyPr wrap="square">
            <a:spAutoFit/>
          </a:bodyPr>
          <a:lstStyle/>
          <a:p>
            <a:r>
              <a:rPr lang="zh-CN" altLang="zh-CN" sz="1800" kern="100" dirty="0">
                <a:effectLst/>
                <a:ea typeface="微软雅黑" panose="020B0503020204020204" pitchFamily="34" charset="-122"/>
                <a:cs typeface="Times New Roman" panose="02020603050405020304" pitchFamily="18" charset="0"/>
              </a:rPr>
              <a:t>晶体管密度倍增周期延至</a:t>
            </a:r>
            <a:endParaRPr lang="zh-CN" altLang="en-US" sz="1800" dirty="0"/>
          </a:p>
        </p:txBody>
      </p:sp>
      <p:sp>
        <p:nvSpPr>
          <p:cNvPr id="18" name="文本框 17"/>
          <p:cNvSpPr txBox="1"/>
          <p:nvPr/>
        </p:nvSpPr>
        <p:spPr>
          <a:xfrm>
            <a:off x="2351315" y="2720542"/>
            <a:ext cx="2603548" cy="369332"/>
          </a:xfrm>
          <a:prstGeom prst="rect">
            <a:avLst/>
          </a:prstGeom>
          <a:noFill/>
        </p:spPr>
        <p:txBody>
          <a:bodyPr wrap="square">
            <a:spAutoFit/>
          </a:bodyPr>
          <a:lstStyle/>
          <a:p>
            <a:r>
              <a:rPr lang="en-US" altLang="zh-CN" sz="1800" kern="100" dirty="0">
                <a:effectLst/>
                <a:latin typeface="微软雅黑" panose="020B0503020204020204" pitchFamily="34" charset="-122"/>
                <a:cs typeface="Times New Roman" panose="02020603050405020304" pitchFamily="18" charset="0"/>
              </a:rPr>
              <a:t>CPU</a:t>
            </a:r>
            <a:r>
              <a:rPr lang="zh-CN" altLang="zh-CN" sz="1800" kern="100" dirty="0">
                <a:effectLst/>
                <a:ea typeface="微软雅黑" panose="020B0503020204020204" pitchFamily="34" charset="-122"/>
                <a:cs typeface="Times New Roman" panose="02020603050405020304" pitchFamily="18" charset="0"/>
              </a:rPr>
              <a:t>性能年增长率降至</a:t>
            </a:r>
            <a:endParaRPr lang="zh-CN" altLang="en-US" sz="1800" dirty="0"/>
          </a:p>
        </p:txBody>
      </p:sp>
      <p:sp>
        <p:nvSpPr>
          <p:cNvPr id="19" name="Google Shape;1918;p48"/>
          <p:cNvSpPr txBox="1"/>
          <p:nvPr/>
        </p:nvSpPr>
        <p:spPr>
          <a:xfrm>
            <a:off x="4972431" y="2495456"/>
            <a:ext cx="1221780" cy="768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6000"/>
              <a:buFont typeface="IBM Plex Mono" panose="020B0509050203000203"/>
              <a:buNone/>
              <a:defRPr sz="4200" b="1" i="0" u="none" strike="noStrike" cap="none">
                <a:solidFill>
                  <a:schemeClr val="dk2"/>
                </a:solidFill>
                <a:latin typeface="Poppins" panose="00000500000000000000"/>
                <a:ea typeface="Poppins" panose="00000500000000000000"/>
                <a:cs typeface="Poppins" panose="00000500000000000000"/>
                <a:sym typeface="Poppins" panose="00000500000000000000"/>
              </a:defRPr>
            </a:lvl1pPr>
            <a:lvl2pPr marR="0" lvl="1" algn="ctr" rtl="0">
              <a:lnSpc>
                <a:spcPct val="100000"/>
              </a:lnSpc>
              <a:spcBef>
                <a:spcPts val="0"/>
              </a:spcBef>
              <a:spcAft>
                <a:spcPts val="0"/>
              </a:spcAft>
              <a:buClr>
                <a:schemeClr val="lt1"/>
              </a:buClr>
              <a:buSzPts val="6000"/>
              <a:buFont typeface="IBM Plex Mono" panose="020B0509050203000203"/>
              <a:buNone/>
              <a:defRPr sz="6000" b="1" i="0" u="none" strike="noStrike" cap="none">
                <a:solidFill>
                  <a:schemeClr val="lt1"/>
                </a:solidFill>
                <a:latin typeface="IBM Plex Mono" panose="020B0509050203000203"/>
                <a:ea typeface="IBM Plex Mono" panose="020B0509050203000203"/>
                <a:cs typeface="IBM Plex Mono" panose="020B0509050203000203"/>
                <a:sym typeface="IBM Plex Mono" panose="020B0509050203000203"/>
              </a:defRPr>
            </a:lvl2pPr>
            <a:lvl3pPr marR="0" lvl="2" algn="ctr" rtl="0">
              <a:lnSpc>
                <a:spcPct val="100000"/>
              </a:lnSpc>
              <a:spcBef>
                <a:spcPts val="0"/>
              </a:spcBef>
              <a:spcAft>
                <a:spcPts val="0"/>
              </a:spcAft>
              <a:buClr>
                <a:schemeClr val="lt1"/>
              </a:buClr>
              <a:buSzPts val="6000"/>
              <a:buFont typeface="IBM Plex Mono" panose="020B0509050203000203"/>
              <a:buNone/>
              <a:defRPr sz="6000" b="1" i="0" u="none" strike="noStrike" cap="none">
                <a:solidFill>
                  <a:schemeClr val="lt1"/>
                </a:solidFill>
                <a:latin typeface="IBM Plex Mono" panose="020B0509050203000203"/>
                <a:ea typeface="IBM Plex Mono" panose="020B0509050203000203"/>
                <a:cs typeface="IBM Plex Mono" panose="020B0509050203000203"/>
                <a:sym typeface="IBM Plex Mono" panose="020B0509050203000203"/>
              </a:defRPr>
            </a:lvl3pPr>
            <a:lvl4pPr marR="0" lvl="3" algn="ctr" rtl="0">
              <a:lnSpc>
                <a:spcPct val="100000"/>
              </a:lnSpc>
              <a:spcBef>
                <a:spcPts val="0"/>
              </a:spcBef>
              <a:spcAft>
                <a:spcPts val="0"/>
              </a:spcAft>
              <a:buClr>
                <a:schemeClr val="lt1"/>
              </a:buClr>
              <a:buSzPts val="6000"/>
              <a:buFont typeface="IBM Plex Mono" panose="020B0509050203000203"/>
              <a:buNone/>
              <a:defRPr sz="6000" b="1" i="0" u="none" strike="noStrike" cap="none">
                <a:solidFill>
                  <a:schemeClr val="lt1"/>
                </a:solidFill>
                <a:latin typeface="IBM Plex Mono" panose="020B0509050203000203"/>
                <a:ea typeface="IBM Plex Mono" panose="020B0509050203000203"/>
                <a:cs typeface="IBM Plex Mono" panose="020B0509050203000203"/>
                <a:sym typeface="IBM Plex Mono" panose="020B0509050203000203"/>
              </a:defRPr>
            </a:lvl4pPr>
            <a:lvl5pPr marR="0" lvl="4" algn="ctr" rtl="0">
              <a:lnSpc>
                <a:spcPct val="100000"/>
              </a:lnSpc>
              <a:spcBef>
                <a:spcPts val="0"/>
              </a:spcBef>
              <a:spcAft>
                <a:spcPts val="0"/>
              </a:spcAft>
              <a:buClr>
                <a:schemeClr val="lt1"/>
              </a:buClr>
              <a:buSzPts val="6000"/>
              <a:buFont typeface="IBM Plex Mono" panose="020B0509050203000203"/>
              <a:buNone/>
              <a:defRPr sz="6000" b="1" i="0" u="none" strike="noStrike" cap="none">
                <a:solidFill>
                  <a:schemeClr val="lt1"/>
                </a:solidFill>
                <a:latin typeface="IBM Plex Mono" panose="020B0509050203000203"/>
                <a:ea typeface="IBM Plex Mono" panose="020B0509050203000203"/>
                <a:cs typeface="IBM Plex Mono" panose="020B0509050203000203"/>
                <a:sym typeface="IBM Plex Mono" panose="020B0509050203000203"/>
              </a:defRPr>
            </a:lvl5pPr>
            <a:lvl6pPr marR="0" lvl="5" algn="ctr" rtl="0">
              <a:lnSpc>
                <a:spcPct val="100000"/>
              </a:lnSpc>
              <a:spcBef>
                <a:spcPts val="0"/>
              </a:spcBef>
              <a:spcAft>
                <a:spcPts val="0"/>
              </a:spcAft>
              <a:buClr>
                <a:schemeClr val="lt1"/>
              </a:buClr>
              <a:buSzPts val="6000"/>
              <a:buFont typeface="IBM Plex Mono" panose="020B0509050203000203"/>
              <a:buNone/>
              <a:defRPr sz="6000" b="1" i="0" u="none" strike="noStrike" cap="none">
                <a:solidFill>
                  <a:schemeClr val="lt1"/>
                </a:solidFill>
                <a:latin typeface="IBM Plex Mono" panose="020B0509050203000203"/>
                <a:ea typeface="IBM Plex Mono" panose="020B0509050203000203"/>
                <a:cs typeface="IBM Plex Mono" panose="020B0509050203000203"/>
                <a:sym typeface="IBM Plex Mono" panose="020B0509050203000203"/>
              </a:defRPr>
            </a:lvl6pPr>
            <a:lvl7pPr marR="0" lvl="6" algn="ctr" rtl="0">
              <a:lnSpc>
                <a:spcPct val="100000"/>
              </a:lnSpc>
              <a:spcBef>
                <a:spcPts val="0"/>
              </a:spcBef>
              <a:spcAft>
                <a:spcPts val="0"/>
              </a:spcAft>
              <a:buClr>
                <a:schemeClr val="lt1"/>
              </a:buClr>
              <a:buSzPts val="6000"/>
              <a:buFont typeface="IBM Plex Mono" panose="020B0509050203000203"/>
              <a:buNone/>
              <a:defRPr sz="6000" b="1" i="0" u="none" strike="noStrike" cap="none">
                <a:solidFill>
                  <a:schemeClr val="lt1"/>
                </a:solidFill>
                <a:latin typeface="IBM Plex Mono" panose="020B0509050203000203"/>
                <a:ea typeface="IBM Plex Mono" panose="020B0509050203000203"/>
                <a:cs typeface="IBM Plex Mono" panose="020B0509050203000203"/>
                <a:sym typeface="IBM Plex Mono" panose="020B0509050203000203"/>
              </a:defRPr>
            </a:lvl7pPr>
            <a:lvl8pPr marR="0" lvl="7" algn="ctr" rtl="0">
              <a:lnSpc>
                <a:spcPct val="100000"/>
              </a:lnSpc>
              <a:spcBef>
                <a:spcPts val="0"/>
              </a:spcBef>
              <a:spcAft>
                <a:spcPts val="0"/>
              </a:spcAft>
              <a:buClr>
                <a:schemeClr val="lt1"/>
              </a:buClr>
              <a:buSzPts val="6000"/>
              <a:buFont typeface="IBM Plex Mono" panose="020B0509050203000203"/>
              <a:buNone/>
              <a:defRPr sz="6000" b="1" i="0" u="none" strike="noStrike" cap="none">
                <a:solidFill>
                  <a:schemeClr val="lt1"/>
                </a:solidFill>
                <a:latin typeface="IBM Plex Mono" panose="020B0509050203000203"/>
                <a:ea typeface="IBM Plex Mono" panose="020B0509050203000203"/>
                <a:cs typeface="IBM Plex Mono" panose="020B0509050203000203"/>
                <a:sym typeface="IBM Plex Mono" panose="020B0509050203000203"/>
              </a:defRPr>
            </a:lvl8pPr>
            <a:lvl9pPr marR="0" lvl="8" algn="ctr" rtl="0">
              <a:lnSpc>
                <a:spcPct val="100000"/>
              </a:lnSpc>
              <a:spcBef>
                <a:spcPts val="0"/>
              </a:spcBef>
              <a:spcAft>
                <a:spcPts val="0"/>
              </a:spcAft>
              <a:buClr>
                <a:schemeClr val="lt1"/>
              </a:buClr>
              <a:buSzPts val="6000"/>
              <a:buFont typeface="IBM Plex Mono" panose="020B0509050203000203"/>
              <a:buNone/>
              <a:defRPr sz="6000" b="1" i="0" u="none" strike="noStrike" cap="none">
                <a:solidFill>
                  <a:schemeClr val="lt1"/>
                </a:solidFill>
                <a:latin typeface="IBM Plex Mono" panose="020B0509050203000203"/>
                <a:ea typeface="IBM Plex Mono" panose="020B0509050203000203"/>
                <a:cs typeface="IBM Plex Mono" panose="020B0509050203000203"/>
                <a:sym typeface="IBM Plex Mono" panose="020B0509050203000203"/>
              </a:defRPr>
            </a:lvl9pPr>
          </a:lstStyle>
          <a:p>
            <a:r>
              <a:rPr lang="en-US" altLang="zh-CN" dirty="0"/>
              <a:t>3%</a:t>
            </a:r>
            <a:endParaRPr lang="zh-CN" altLang="en-US" dirty="0">
              <a:latin typeface="Segoe UI Variable Text Semilight" pitchFamily="2" charset="0"/>
            </a:endParaRPr>
          </a:p>
        </p:txBody>
      </p:sp>
      <p:sp>
        <p:nvSpPr>
          <p:cNvPr id="21" name="文本框 20"/>
          <p:cNvSpPr txBox="1"/>
          <p:nvPr/>
        </p:nvSpPr>
        <p:spPr>
          <a:xfrm>
            <a:off x="1273033" y="3383989"/>
            <a:ext cx="3329373" cy="400110"/>
          </a:xfrm>
          <a:prstGeom prst="rect">
            <a:avLst/>
          </a:prstGeom>
          <a:noFill/>
        </p:spPr>
        <p:txBody>
          <a:bodyPr wrap="square">
            <a:spAutoFit/>
          </a:bodyPr>
          <a:lstStyle/>
          <a:p>
            <a:r>
              <a:rPr lang="zh-CN" altLang="zh-CN" sz="2000" b="1" kern="100" dirty="0">
                <a:ea typeface="微软雅黑" panose="020B0503020204020204" pitchFamily="34" charset="-122"/>
                <a:cs typeface="Times New Roman" panose="02020603050405020304" pitchFamily="18" charset="0"/>
              </a:rPr>
              <a:t>阿姆达尔定律</a:t>
            </a:r>
            <a:r>
              <a:rPr lang="zh-CN" altLang="en-US" sz="2000" b="1" kern="100" dirty="0">
                <a:ea typeface="微软雅黑" panose="020B0503020204020204" pitchFamily="34" charset="-122"/>
                <a:cs typeface="Times New Roman" panose="02020603050405020304" pitchFamily="18" charset="0"/>
              </a:rPr>
              <a:t>揭示串行瓶颈</a:t>
            </a:r>
            <a:endParaRPr lang="en-US" altLang="zh-CN" sz="2000" b="1" kern="100" dirty="0">
              <a:ea typeface="微软雅黑" panose="020B0503020204020204" pitchFamily="34"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48"/>
        <p:cNvGrpSpPr/>
        <p:nvPr/>
      </p:nvGrpSpPr>
      <p:grpSpPr>
        <a:xfrm>
          <a:off x="0" y="0"/>
          <a:ext cx="0" cy="0"/>
          <a:chOff x="0" y="0"/>
          <a:chExt cx="0" cy="0"/>
        </a:xfrm>
      </p:grpSpPr>
      <p:grpSp>
        <p:nvGrpSpPr>
          <p:cNvPr id="1950" name="Google Shape;1950;p49"/>
          <p:cNvGrpSpPr>
            <a:grpSpLocks noGrp="1" noRot="1" noMove="1" noResize="1" noUngrp="1"/>
          </p:cNvGrpSpPr>
          <p:nvPr/>
        </p:nvGrpSpPr>
        <p:grpSpPr>
          <a:xfrm>
            <a:off x="-1238838" y="-2814271"/>
            <a:ext cx="6191222" cy="6569036"/>
            <a:chOff x="-1238838" y="-2814271"/>
            <a:chExt cx="6191222" cy="6569036"/>
          </a:xfrm>
        </p:grpSpPr>
        <p:pic>
          <p:nvPicPr>
            <p:cNvPr id="1951" name="Google Shape;1951;p49"/>
            <p:cNvPicPr preferRelativeResize="0">
              <a:picLocks noGrp="1" noRot="1" noMove="1" noResize="1" noEditPoints="1" noAdjustHandles="1" noChangeArrowheads="1" noChangeShapeType="1" noCrop="1"/>
            </p:cNvPicPr>
            <p:nvPr/>
          </p:nvPicPr>
          <p:blipFill rotWithShape="1">
            <a:blip r:embed="rId1"/>
            <a:srcRect l="16960" t="24718" r="7121" b="26177"/>
            <a:stretch>
              <a:fillRect/>
            </a:stretch>
          </p:blipFill>
          <p:spPr>
            <a:xfrm flipH="1">
              <a:off x="-860279" y="-1155525"/>
              <a:ext cx="3615750" cy="2759625"/>
            </a:xfrm>
            <a:prstGeom prst="rect">
              <a:avLst/>
            </a:prstGeom>
            <a:noFill/>
            <a:ln>
              <a:noFill/>
            </a:ln>
          </p:spPr>
        </p:pic>
        <p:grpSp>
          <p:nvGrpSpPr>
            <p:cNvPr id="1952" name="Google Shape;1952;p49"/>
            <p:cNvGrpSpPr>
              <a:grpSpLocks noGrp="1" noRot="1" noMove="1" noResize="1" noUngrp="1"/>
            </p:cNvGrpSpPr>
            <p:nvPr/>
          </p:nvGrpSpPr>
          <p:grpSpPr>
            <a:xfrm>
              <a:off x="-1238838" y="-2814271"/>
              <a:ext cx="6191222" cy="6569036"/>
              <a:chOff x="-1238838" y="-2814271"/>
              <a:chExt cx="6191222" cy="6569036"/>
            </a:xfrm>
          </p:grpSpPr>
          <p:sp>
            <p:nvSpPr>
              <p:cNvPr id="1953" name="Google Shape;1953;p49"/>
              <p:cNvSpPr>
                <a:spLocks noGrp="1" noRot="1" noMove="1" noResize="1" noEditPoints="1" noAdjustHandles="1" noChangeArrowheads="1" noChangeShapeType="1"/>
              </p:cNvSpPr>
              <p:nvPr/>
            </p:nvSpPr>
            <p:spPr>
              <a:xfrm rot="-2700000" flipH="1">
                <a:off x="-146394" y="-2093348"/>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49"/>
              <p:cNvSpPr>
                <a:spLocks noGrp="1" noRot="1" noMove="1" noResize="1" noEditPoints="1" noAdjustHandles="1" noChangeArrowheads="1" noChangeShapeType="1"/>
              </p:cNvSpPr>
              <p:nvPr/>
            </p:nvSpPr>
            <p:spPr>
              <a:xfrm rot="-2700000" flipH="1">
                <a:off x="-515017" y="-1565448"/>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49"/>
              <p:cNvSpPr>
                <a:spLocks noGrp="1" noRot="1" noMove="1" noResize="1" noEditPoints="1" noAdjustHandles="1" noChangeArrowheads="1" noChangeShapeType="1"/>
              </p:cNvSpPr>
              <p:nvPr/>
            </p:nvSpPr>
            <p:spPr>
              <a:xfrm rot="-2700000" flipH="1">
                <a:off x="194575" y="-172971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56" name="Google Shape;1956;p49"/>
              <p:cNvGrpSpPr>
                <a:grpSpLocks noGrp="1" noRot="1" noMove="1" noResize="1" noUngrp="1"/>
              </p:cNvGrpSpPr>
              <p:nvPr/>
            </p:nvGrpSpPr>
            <p:grpSpPr>
              <a:xfrm>
                <a:off x="3010374" y="1407525"/>
                <a:ext cx="196674" cy="196585"/>
                <a:chOff x="1101075" y="2142375"/>
                <a:chExt cx="439200" cy="439100"/>
              </a:xfrm>
            </p:grpSpPr>
            <p:sp>
              <p:nvSpPr>
                <p:cNvPr id="1957" name="Google Shape;1957;p49"/>
                <p:cNvSpPr>
                  <a:spLocks noGrp="1" noRot="1" noMove="1" noResize="1" noEditPoints="1" noAdjustHandles="1" noChangeArrowheads="1" noChangeShapeType="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49"/>
                <p:cNvSpPr>
                  <a:spLocks noGrp="1" noRot="1" noMove="1" noResize="1" noEditPoints="1" noAdjustHandles="1" noChangeArrowheads="1" noChangeShapeType="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9" name="Google Shape;1959;p49"/>
              <p:cNvGrpSpPr>
                <a:grpSpLocks noGrp="1" noRot="1" noMove="1" noResize="1" noUngrp="1"/>
              </p:cNvGrpSpPr>
              <p:nvPr/>
            </p:nvGrpSpPr>
            <p:grpSpPr>
              <a:xfrm>
                <a:off x="1890399" y="1114475"/>
                <a:ext cx="196674" cy="196585"/>
                <a:chOff x="1101075" y="2142375"/>
                <a:chExt cx="439200" cy="439100"/>
              </a:xfrm>
            </p:grpSpPr>
            <p:sp>
              <p:nvSpPr>
                <p:cNvPr id="1960" name="Google Shape;1960;p49"/>
                <p:cNvSpPr>
                  <a:spLocks noGrp="1" noRot="1" noMove="1" noResize="1" noEditPoints="1" noAdjustHandles="1" noChangeArrowheads="1" noChangeShapeType="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49"/>
                <p:cNvSpPr>
                  <a:spLocks noGrp="1" noRot="1" noMove="1" noResize="1" noEditPoints="1" noAdjustHandles="1" noChangeArrowheads="1" noChangeShapeType="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2" name="Google Shape;1962;p49"/>
              <p:cNvGrpSpPr>
                <a:grpSpLocks noGrp="1" noRot="1" noMove="1" noResize="1" noUngrp="1"/>
              </p:cNvGrpSpPr>
              <p:nvPr/>
            </p:nvGrpSpPr>
            <p:grpSpPr>
              <a:xfrm>
                <a:off x="2755474" y="1114475"/>
                <a:ext cx="196674" cy="196585"/>
                <a:chOff x="1101075" y="2142375"/>
                <a:chExt cx="439200" cy="439100"/>
              </a:xfrm>
            </p:grpSpPr>
            <p:sp>
              <p:nvSpPr>
                <p:cNvPr id="1963" name="Google Shape;1963;p49"/>
                <p:cNvSpPr>
                  <a:spLocks noGrp="1" noRot="1" noMove="1" noResize="1" noEditPoints="1" noAdjustHandles="1" noChangeArrowheads="1" noChangeShapeType="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49"/>
                <p:cNvSpPr>
                  <a:spLocks noGrp="1" noRot="1" noMove="1" noResize="1" noEditPoints="1" noAdjustHandles="1" noChangeArrowheads="1" noChangeShapeType="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5" name="Google Shape;1965;p49"/>
              <p:cNvGrpSpPr>
                <a:grpSpLocks noGrp="1" noRot="1" noMove="1" noResize="1" noUngrp="1"/>
              </p:cNvGrpSpPr>
              <p:nvPr/>
            </p:nvGrpSpPr>
            <p:grpSpPr>
              <a:xfrm>
                <a:off x="1290099" y="539500"/>
                <a:ext cx="196674" cy="196585"/>
                <a:chOff x="1101075" y="2142375"/>
                <a:chExt cx="439200" cy="439100"/>
              </a:xfrm>
            </p:grpSpPr>
            <p:sp>
              <p:nvSpPr>
                <p:cNvPr id="1966" name="Google Shape;1966;p49"/>
                <p:cNvSpPr>
                  <a:spLocks noGrp="1" noRot="1" noMove="1" noResize="1" noEditPoints="1" noAdjustHandles="1" noChangeArrowheads="1" noChangeShapeType="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49"/>
                <p:cNvSpPr>
                  <a:spLocks noGrp="1" noRot="1" noMove="1" noResize="1" noEditPoints="1" noAdjustHandles="1" noChangeArrowheads="1" noChangeShapeType="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8" name="Google Shape;1968;p49"/>
              <p:cNvGrpSpPr>
                <a:grpSpLocks noGrp="1" noRot="1" noMove="1" noResize="1" noUngrp="1"/>
              </p:cNvGrpSpPr>
              <p:nvPr/>
            </p:nvGrpSpPr>
            <p:grpSpPr>
              <a:xfrm>
                <a:off x="2022774" y="671500"/>
                <a:ext cx="196674" cy="196585"/>
                <a:chOff x="1101075" y="2142375"/>
                <a:chExt cx="439200" cy="439100"/>
              </a:xfrm>
            </p:grpSpPr>
            <p:sp>
              <p:nvSpPr>
                <p:cNvPr id="1969" name="Google Shape;1969;p49"/>
                <p:cNvSpPr>
                  <a:spLocks noGrp="1" noRot="1" noMove="1" noResize="1" noEditPoints="1" noAdjustHandles="1" noChangeArrowheads="1" noChangeShapeType="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49"/>
                <p:cNvSpPr>
                  <a:spLocks noGrp="1" noRot="1" noMove="1" noResize="1" noEditPoints="1" noAdjustHandles="1" noChangeArrowheads="1" noChangeShapeType="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grpSp>
        <p:nvGrpSpPr>
          <p:cNvPr id="1971" name="Google Shape;1971;p49"/>
          <p:cNvGrpSpPr/>
          <p:nvPr/>
        </p:nvGrpSpPr>
        <p:grpSpPr>
          <a:xfrm>
            <a:off x="-2604845" y="2268964"/>
            <a:ext cx="5022035" cy="4764449"/>
            <a:chOff x="4571996" y="2268220"/>
            <a:chExt cx="5022035" cy="4764449"/>
          </a:xfrm>
        </p:grpSpPr>
        <p:pic>
          <p:nvPicPr>
            <p:cNvPr id="1972" name="Google Shape;1972;p49"/>
            <p:cNvPicPr preferRelativeResize="0"/>
            <p:nvPr/>
          </p:nvPicPr>
          <p:blipFill rotWithShape="1">
            <a:blip r:embed="rId1"/>
            <a:srcRect l="16960" t="24718" r="7121" b="26177"/>
            <a:stretch>
              <a:fillRect/>
            </a:stretch>
          </p:blipFill>
          <p:spPr>
            <a:xfrm flipH="1">
              <a:off x="5978271" y="3376950"/>
              <a:ext cx="3615750" cy="2759625"/>
            </a:xfrm>
            <a:prstGeom prst="rect">
              <a:avLst/>
            </a:prstGeom>
            <a:noFill/>
            <a:ln>
              <a:noFill/>
            </a:ln>
          </p:spPr>
        </p:pic>
        <p:grpSp>
          <p:nvGrpSpPr>
            <p:cNvPr id="1973" name="Google Shape;1973;p49"/>
            <p:cNvGrpSpPr/>
            <p:nvPr/>
          </p:nvGrpSpPr>
          <p:grpSpPr>
            <a:xfrm rot="10800000">
              <a:off x="4571996" y="2268220"/>
              <a:ext cx="5022035" cy="4764449"/>
              <a:chOff x="-494406" y="-1584825"/>
              <a:chExt cx="4397193" cy="4171657"/>
            </a:xfrm>
          </p:grpSpPr>
          <p:grpSp>
            <p:nvGrpSpPr>
              <p:cNvPr id="1974" name="Google Shape;1974;p49"/>
              <p:cNvGrpSpPr/>
              <p:nvPr/>
            </p:nvGrpSpPr>
            <p:grpSpPr>
              <a:xfrm>
                <a:off x="245875" y="-51824"/>
                <a:ext cx="208200" cy="1824700"/>
                <a:chOff x="1040050" y="3812126"/>
                <a:chExt cx="208200" cy="1824700"/>
              </a:xfrm>
            </p:grpSpPr>
            <p:sp>
              <p:nvSpPr>
                <p:cNvPr id="1975" name="Google Shape;1975;p49"/>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49"/>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7" name="Google Shape;1977;p49"/>
              <p:cNvGrpSpPr/>
              <p:nvPr/>
            </p:nvGrpSpPr>
            <p:grpSpPr>
              <a:xfrm rot="-8100000">
                <a:off x="540898" y="-1172741"/>
                <a:ext cx="2552124" cy="3347490"/>
                <a:chOff x="2976325" y="908175"/>
                <a:chExt cx="4028179" cy="5283555"/>
              </a:xfrm>
            </p:grpSpPr>
            <p:sp>
              <p:nvSpPr>
                <p:cNvPr id="1978" name="Google Shape;1978;p49"/>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49"/>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49"/>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1" name="Google Shape;1981;p49"/>
              <p:cNvGrpSpPr/>
              <p:nvPr/>
            </p:nvGrpSpPr>
            <p:grpSpPr>
              <a:xfrm>
                <a:off x="-1" y="621223"/>
                <a:ext cx="699940" cy="478601"/>
                <a:chOff x="39722" y="4349021"/>
                <a:chExt cx="1061964" cy="726143"/>
              </a:xfrm>
            </p:grpSpPr>
            <p:grpSp>
              <p:nvGrpSpPr>
                <p:cNvPr id="1982" name="Google Shape;1982;p49"/>
                <p:cNvGrpSpPr/>
                <p:nvPr/>
              </p:nvGrpSpPr>
              <p:grpSpPr>
                <a:xfrm rot="2700000">
                  <a:off x="140502" y="4460924"/>
                  <a:ext cx="524584" cy="502337"/>
                  <a:chOff x="1189791" y="-1767331"/>
                  <a:chExt cx="904284" cy="865933"/>
                </a:xfrm>
              </p:grpSpPr>
              <p:sp>
                <p:nvSpPr>
                  <p:cNvPr id="1983" name="Google Shape;1983;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4" name="Google Shape;1984;p49"/>
                  <p:cNvGrpSpPr/>
                  <p:nvPr/>
                </p:nvGrpSpPr>
                <p:grpSpPr>
                  <a:xfrm>
                    <a:off x="1232795" y="-1740829"/>
                    <a:ext cx="717621" cy="717392"/>
                    <a:chOff x="1483457" y="3953671"/>
                    <a:chExt cx="717621" cy="717392"/>
                  </a:xfrm>
                </p:grpSpPr>
                <p:sp>
                  <p:nvSpPr>
                    <p:cNvPr id="1985" name="Google Shape;1985;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990" name="Google Shape;1990;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1" name="Google Shape;1991;p49"/>
              <p:cNvGrpSpPr/>
              <p:nvPr/>
            </p:nvGrpSpPr>
            <p:grpSpPr>
              <a:xfrm>
                <a:off x="955673" y="11"/>
                <a:ext cx="592576" cy="405260"/>
                <a:chOff x="39722" y="4349021"/>
                <a:chExt cx="1061964" cy="726143"/>
              </a:xfrm>
            </p:grpSpPr>
            <p:grpSp>
              <p:nvGrpSpPr>
                <p:cNvPr id="1992" name="Google Shape;1992;p49"/>
                <p:cNvGrpSpPr/>
                <p:nvPr/>
              </p:nvGrpSpPr>
              <p:grpSpPr>
                <a:xfrm rot="2700000">
                  <a:off x="140502" y="4460924"/>
                  <a:ext cx="524584" cy="502337"/>
                  <a:chOff x="1189791" y="-1767331"/>
                  <a:chExt cx="904284" cy="865933"/>
                </a:xfrm>
              </p:grpSpPr>
              <p:sp>
                <p:nvSpPr>
                  <p:cNvPr id="1993" name="Google Shape;1993;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94" name="Google Shape;1994;p49"/>
                  <p:cNvGrpSpPr/>
                  <p:nvPr/>
                </p:nvGrpSpPr>
                <p:grpSpPr>
                  <a:xfrm>
                    <a:off x="1232795" y="-1740829"/>
                    <a:ext cx="717621" cy="717392"/>
                    <a:chOff x="1483457" y="3953671"/>
                    <a:chExt cx="717621" cy="717392"/>
                  </a:xfrm>
                </p:grpSpPr>
                <p:sp>
                  <p:nvSpPr>
                    <p:cNvPr id="1995" name="Google Shape;1995;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6" name="Google Shape;1996;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000" name="Google Shape;2000;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1" name="Google Shape;2001;p49"/>
              <p:cNvGrpSpPr/>
              <p:nvPr/>
            </p:nvGrpSpPr>
            <p:grpSpPr>
              <a:xfrm>
                <a:off x="441574" y="-36652"/>
                <a:ext cx="699940" cy="478601"/>
                <a:chOff x="39722" y="4349021"/>
                <a:chExt cx="1061964" cy="726143"/>
              </a:xfrm>
            </p:grpSpPr>
            <p:grpSp>
              <p:nvGrpSpPr>
                <p:cNvPr id="2002" name="Google Shape;2002;p49"/>
                <p:cNvGrpSpPr/>
                <p:nvPr/>
              </p:nvGrpSpPr>
              <p:grpSpPr>
                <a:xfrm rot="2700000">
                  <a:off x="140502" y="4460924"/>
                  <a:ext cx="524584" cy="502337"/>
                  <a:chOff x="1189791" y="-1767331"/>
                  <a:chExt cx="904284" cy="865933"/>
                </a:xfrm>
              </p:grpSpPr>
              <p:sp>
                <p:nvSpPr>
                  <p:cNvPr id="2003" name="Google Shape;2003;p49"/>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04" name="Google Shape;2004;p49"/>
                  <p:cNvGrpSpPr/>
                  <p:nvPr/>
                </p:nvGrpSpPr>
                <p:grpSpPr>
                  <a:xfrm>
                    <a:off x="1232795" y="-1740829"/>
                    <a:ext cx="717621" cy="717392"/>
                    <a:chOff x="1483457" y="3953671"/>
                    <a:chExt cx="717621" cy="717392"/>
                  </a:xfrm>
                </p:grpSpPr>
                <p:sp>
                  <p:nvSpPr>
                    <p:cNvPr id="2005" name="Google Shape;2005;p49"/>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49"/>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49"/>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49"/>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49"/>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010" name="Google Shape;2010;p49"/>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11" name="Google Shape;2011;p49"/>
              <p:cNvGrpSpPr/>
              <p:nvPr/>
            </p:nvGrpSpPr>
            <p:grpSpPr>
              <a:xfrm>
                <a:off x="-494406" y="-252396"/>
                <a:ext cx="1741563" cy="1288563"/>
                <a:chOff x="-494406" y="-252396"/>
                <a:chExt cx="1741563" cy="1288563"/>
              </a:xfrm>
            </p:grpSpPr>
            <p:sp>
              <p:nvSpPr>
                <p:cNvPr id="2012" name="Google Shape;2012;p49"/>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49"/>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014" name="Google Shape;2014;p49"/>
            <p:cNvGrpSpPr/>
            <p:nvPr/>
          </p:nvGrpSpPr>
          <p:grpSpPr>
            <a:xfrm>
              <a:off x="5643425" y="4968525"/>
              <a:ext cx="439200" cy="439100"/>
              <a:chOff x="1101075" y="2142375"/>
              <a:chExt cx="439200" cy="439100"/>
            </a:xfrm>
          </p:grpSpPr>
          <p:sp>
            <p:nvSpPr>
              <p:cNvPr id="2015" name="Google Shape;2015;p49"/>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49"/>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2181" name="Google Shape;9504;p74"/>
          <p:cNvCxnSpPr>
            <a:stCxn id="2168" idx="6"/>
            <a:endCxn id="2177" idx="2"/>
          </p:cNvCxnSpPr>
          <p:nvPr/>
        </p:nvCxnSpPr>
        <p:spPr>
          <a:xfrm>
            <a:off x="1481001" y="2003003"/>
            <a:ext cx="1172446" cy="0"/>
          </a:xfrm>
          <a:prstGeom prst="straightConnector1">
            <a:avLst/>
          </a:prstGeom>
          <a:noFill/>
          <a:ln w="9525" cap="flat" cmpd="sng">
            <a:solidFill>
              <a:srgbClr val="435D74"/>
            </a:solidFill>
            <a:prstDash val="solid"/>
            <a:round/>
            <a:headEnd type="none" w="med" len="med"/>
            <a:tailEnd type="none" w="med" len="med"/>
          </a:ln>
        </p:spPr>
      </p:cxnSp>
      <p:grpSp>
        <p:nvGrpSpPr>
          <p:cNvPr id="2163" name="Google Shape;9507;p74"/>
          <p:cNvGrpSpPr/>
          <p:nvPr/>
        </p:nvGrpSpPr>
        <p:grpSpPr>
          <a:xfrm>
            <a:off x="2654187" y="1437008"/>
            <a:ext cx="1145074" cy="1486971"/>
            <a:chOff x="3969644" y="2440153"/>
            <a:chExt cx="225900" cy="296779"/>
          </a:xfrm>
        </p:grpSpPr>
        <p:cxnSp>
          <p:nvCxnSpPr>
            <p:cNvPr id="2176" name="Google Shape;9508;p74"/>
            <p:cNvCxnSpPr/>
            <p:nvPr/>
          </p:nvCxnSpPr>
          <p:spPr>
            <a:xfrm>
              <a:off x="4082390" y="2637031"/>
              <a:ext cx="0" cy="99900"/>
            </a:xfrm>
            <a:prstGeom prst="straightConnector1">
              <a:avLst/>
            </a:prstGeom>
            <a:noFill/>
            <a:ln w="9525" cap="flat" cmpd="sng">
              <a:solidFill>
                <a:srgbClr val="435D74"/>
              </a:solidFill>
              <a:prstDash val="solid"/>
              <a:round/>
              <a:headEnd type="none" w="med" len="med"/>
              <a:tailEnd type="none" w="med" len="med"/>
            </a:ln>
          </p:spPr>
        </p:cxnSp>
        <p:sp>
          <p:nvSpPr>
            <p:cNvPr id="2177" name="Google Shape;9506;p74"/>
            <p:cNvSpPr/>
            <p:nvPr/>
          </p:nvSpPr>
          <p:spPr>
            <a:xfrm>
              <a:off x="3969644" y="2440153"/>
              <a:ext cx="225900" cy="2259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9509;p74"/>
            <p:cNvSpPr/>
            <p:nvPr/>
          </p:nvSpPr>
          <p:spPr>
            <a:xfrm>
              <a:off x="3998471" y="2468982"/>
              <a:ext cx="168300" cy="1683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66" name="Google Shape;9518;p74"/>
          <p:cNvGrpSpPr/>
          <p:nvPr/>
        </p:nvGrpSpPr>
        <p:grpSpPr>
          <a:xfrm>
            <a:off x="337209" y="1027175"/>
            <a:ext cx="1143792" cy="1541334"/>
            <a:chOff x="2182679" y="2005014"/>
            <a:chExt cx="792300" cy="1080158"/>
          </a:xfrm>
        </p:grpSpPr>
        <p:cxnSp>
          <p:nvCxnSpPr>
            <p:cNvPr id="2167" name="Google Shape;9519;p74"/>
            <p:cNvCxnSpPr>
              <a:stCxn id="2169" idx="0"/>
            </p:cNvCxnSpPr>
            <p:nvPr/>
          </p:nvCxnSpPr>
          <p:spPr>
            <a:xfrm rot="10800000">
              <a:off x="2578961" y="2005014"/>
              <a:ext cx="0" cy="388800"/>
            </a:xfrm>
            <a:prstGeom prst="straightConnector1">
              <a:avLst/>
            </a:prstGeom>
            <a:noFill/>
            <a:ln w="9525" cap="flat" cmpd="sng">
              <a:solidFill>
                <a:srgbClr val="435D74"/>
              </a:solidFill>
              <a:prstDash val="solid"/>
              <a:round/>
              <a:headEnd type="none" w="med" len="med"/>
              <a:tailEnd type="none" w="med" len="med"/>
            </a:ln>
          </p:spPr>
        </p:cxnSp>
        <p:sp>
          <p:nvSpPr>
            <p:cNvPr id="2168" name="Google Shape;9505;p74"/>
            <p:cNvSpPr/>
            <p:nvPr/>
          </p:nvSpPr>
          <p:spPr>
            <a:xfrm>
              <a:off x="2182679" y="2292572"/>
              <a:ext cx="792300" cy="792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9520;p74"/>
            <p:cNvSpPr/>
            <p:nvPr/>
          </p:nvSpPr>
          <p:spPr>
            <a:xfrm>
              <a:off x="2283911" y="2393814"/>
              <a:ext cx="590100" cy="5901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83" name="文本框 2182"/>
          <p:cNvSpPr txBox="1"/>
          <p:nvPr/>
        </p:nvSpPr>
        <p:spPr>
          <a:xfrm>
            <a:off x="126904" y="633396"/>
            <a:ext cx="2061396" cy="707886"/>
          </a:xfrm>
          <a:prstGeom prst="rect">
            <a:avLst/>
          </a:prstGeom>
          <a:noFill/>
        </p:spPr>
        <p:txBody>
          <a:bodyPr wrap="square">
            <a:spAutoFit/>
          </a:bodyPr>
          <a:lstStyle/>
          <a:p>
            <a:r>
              <a:rPr lang="zh-CN" altLang="en-US" sz="2000" b="1" dirty="0">
                <a:solidFill>
                  <a:schemeClr val="tx1"/>
                </a:solidFill>
                <a:latin typeface="IBM Plex Mono" panose="020B0509050203000203"/>
              </a:rPr>
              <a:t>同构计算方式</a:t>
            </a:r>
            <a:br>
              <a:rPr lang="en-US" altLang="zh-CN" sz="2000" b="1" dirty="0">
                <a:solidFill>
                  <a:schemeClr val="tx1"/>
                </a:solidFill>
              </a:rPr>
            </a:br>
            <a:endParaRPr lang="zh-CN" altLang="en-US" sz="2000" b="1" dirty="0">
              <a:solidFill>
                <a:schemeClr val="tx1"/>
              </a:solidFill>
            </a:endParaRPr>
          </a:p>
        </p:txBody>
      </p:sp>
      <p:sp>
        <p:nvSpPr>
          <p:cNvPr id="2187" name="文本框 2186"/>
          <p:cNvSpPr txBox="1"/>
          <p:nvPr/>
        </p:nvSpPr>
        <p:spPr>
          <a:xfrm>
            <a:off x="1546185" y="2860866"/>
            <a:ext cx="2347417" cy="707886"/>
          </a:xfrm>
          <a:prstGeom prst="rect">
            <a:avLst/>
          </a:prstGeom>
          <a:noFill/>
        </p:spPr>
        <p:txBody>
          <a:bodyPr wrap="square">
            <a:spAutoFit/>
          </a:bodyPr>
          <a:lstStyle/>
          <a:p>
            <a:pPr algn="ctr"/>
            <a:r>
              <a:rPr kumimoji="0" lang="zh-CN" altLang="zh-CN" sz="2000" b="1" i="0" u="none" strike="noStrike" kern="0" cap="none" spc="0" normalizeH="0" baseline="0" noProof="0" dirty="0">
                <a:ln>
                  <a:noFill/>
                </a:ln>
                <a:solidFill>
                  <a:schemeClr val="tx1"/>
                </a:solidFill>
                <a:effectLst/>
                <a:uLnTx/>
                <a:uFillTx/>
                <a:latin typeface="IBM Plex Mono" panose="020B0509050203000203"/>
                <a:sym typeface="IBM Plex Mono" panose="020B0509050203000203"/>
              </a:rPr>
              <a:t>基于</a:t>
            </a:r>
            <a:r>
              <a:rPr kumimoji="0" lang="en-US" altLang="zh-CN" sz="2000" b="1" i="0" u="none" strike="noStrike" kern="0" cap="none" spc="0" normalizeH="0" baseline="0" noProof="0" dirty="0" err="1">
                <a:ln>
                  <a:noFill/>
                </a:ln>
                <a:solidFill>
                  <a:schemeClr val="tx1"/>
                </a:solidFill>
                <a:effectLst/>
                <a:uLnTx/>
                <a:uFillTx/>
                <a:latin typeface="IBM Plex Mono" panose="020B0509050203000203"/>
                <a:sym typeface="IBM Plex Mono" panose="020B0509050203000203"/>
              </a:rPr>
              <a:t>CPU+xPU</a:t>
            </a:r>
            <a:endParaRPr kumimoji="0" lang="en-US" altLang="zh-CN" sz="2000" b="1" i="0" u="none" strike="noStrike" kern="0" cap="none" spc="0" normalizeH="0" baseline="0" noProof="0" dirty="0">
              <a:ln>
                <a:noFill/>
              </a:ln>
              <a:solidFill>
                <a:schemeClr val="tx1"/>
              </a:solidFill>
              <a:effectLst/>
              <a:uLnTx/>
              <a:uFillTx/>
              <a:latin typeface="IBM Plex Mono" panose="020B0509050203000203"/>
              <a:sym typeface="IBM Plex Mono" panose="020B0509050203000203"/>
            </a:endParaRPr>
          </a:p>
          <a:p>
            <a:pPr algn="ctr"/>
            <a:r>
              <a:rPr kumimoji="0" lang="zh-CN" altLang="en-US" sz="2000" b="1" i="0" u="none" strike="noStrike" kern="0" cap="none" spc="0" normalizeH="0" baseline="0" noProof="0" dirty="0">
                <a:ln>
                  <a:noFill/>
                </a:ln>
                <a:solidFill>
                  <a:schemeClr val="tx1"/>
                </a:solidFill>
                <a:effectLst/>
                <a:uLnTx/>
                <a:uFillTx/>
                <a:latin typeface="IBM Plex Mono" panose="020B0509050203000203"/>
                <a:sym typeface="IBM Plex Mono" panose="020B0509050203000203"/>
              </a:rPr>
              <a:t>的异构计算</a:t>
            </a:r>
            <a:endParaRPr lang="zh-CN" altLang="en-US" sz="1100" dirty="0">
              <a:solidFill>
                <a:schemeClr val="tx1"/>
              </a:solidFill>
            </a:endParaRPr>
          </a:p>
        </p:txBody>
      </p:sp>
      <p:sp>
        <p:nvSpPr>
          <p:cNvPr id="2189" name="文本框 2188"/>
          <p:cNvSpPr txBox="1"/>
          <p:nvPr/>
        </p:nvSpPr>
        <p:spPr>
          <a:xfrm>
            <a:off x="1848807" y="1710322"/>
            <a:ext cx="623771" cy="307777"/>
          </a:xfrm>
          <a:prstGeom prst="rect">
            <a:avLst/>
          </a:prstGeom>
          <a:noFill/>
        </p:spPr>
        <p:txBody>
          <a:bodyPr wrap="square">
            <a:spAutoFit/>
          </a:bodyPr>
          <a:lstStyle/>
          <a:p>
            <a:r>
              <a:rPr lang="zh-CN" altLang="en-US" sz="1400" b="1" dirty="0"/>
              <a:t>转向</a:t>
            </a:r>
            <a:endParaRPr lang="zh-CN" altLang="en-US" b="1" dirty="0"/>
          </a:p>
        </p:txBody>
      </p:sp>
      <p:sp>
        <p:nvSpPr>
          <p:cNvPr id="2191" name="文本框 2190"/>
          <p:cNvSpPr txBox="1"/>
          <p:nvPr/>
        </p:nvSpPr>
        <p:spPr>
          <a:xfrm>
            <a:off x="3851371" y="2008463"/>
            <a:ext cx="1175956" cy="276999"/>
          </a:xfrm>
          <a:prstGeom prst="rect">
            <a:avLst/>
          </a:prstGeom>
          <a:noFill/>
        </p:spPr>
        <p:txBody>
          <a:bodyPr wrap="square">
            <a:spAutoFit/>
          </a:bodyPr>
          <a:lstStyle/>
          <a:p>
            <a:r>
              <a:rPr lang="zh-CN" altLang="zh-CN" sz="1200" kern="100" dirty="0">
                <a:effectLst/>
                <a:ea typeface="微软雅黑" panose="020B0503020204020204" pitchFamily="34" charset="-122"/>
                <a:cs typeface="Times New Roman" panose="02020603050405020304" pitchFamily="18" charset="0"/>
              </a:rPr>
              <a:t>数量越来越多</a:t>
            </a:r>
            <a:endParaRPr lang="zh-CN" altLang="en-US" sz="1200" dirty="0"/>
          </a:p>
        </p:txBody>
      </p:sp>
      <p:sp>
        <p:nvSpPr>
          <p:cNvPr id="2193" name="文本框 2192"/>
          <p:cNvSpPr txBox="1"/>
          <p:nvPr/>
        </p:nvSpPr>
        <p:spPr>
          <a:xfrm>
            <a:off x="3918017" y="1739532"/>
            <a:ext cx="1036211" cy="276999"/>
          </a:xfrm>
          <a:prstGeom prst="rect">
            <a:avLst/>
          </a:prstGeom>
          <a:noFill/>
        </p:spPr>
        <p:txBody>
          <a:bodyPr wrap="square">
            <a:spAutoFit/>
          </a:bodyPr>
          <a:lstStyle/>
          <a:p>
            <a:r>
              <a:rPr lang="zh-CN" altLang="en-US" sz="1200" kern="100" dirty="0">
                <a:effectLst/>
                <a:ea typeface="微软雅黑" panose="020B0503020204020204" pitchFamily="34" charset="-122"/>
                <a:cs typeface="Times New Roman" panose="02020603050405020304" pitchFamily="18" charset="0"/>
              </a:rPr>
              <a:t>随着</a:t>
            </a:r>
            <a:r>
              <a:rPr lang="zh-CN" altLang="zh-CN" sz="1200" kern="100" dirty="0">
                <a:effectLst/>
                <a:ea typeface="微软雅黑" panose="020B0503020204020204" pitchFamily="34" charset="-122"/>
                <a:cs typeface="Times New Roman" panose="02020603050405020304" pitchFamily="18" charset="0"/>
              </a:rPr>
              <a:t>种类和</a:t>
            </a:r>
            <a:endParaRPr lang="en-US" altLang="zh-CN" sz="1200" kern="100" dirty="0">
              <a:effectLst/>
              <a:ea typeface="微软雅黑" panose="020B0503020204020204" pitchFamily="34" charset="-122"/>
              <a:cs typeface="Times New Roman" panose="02020603050405020304" pitchFamily="18" charset="0"/>
            </a:endParaRPr>
          </a:p>
        </p:txBody>
      </p:sp>
      <p:sp>
        <p:nvSpPr>
          <p:cNvPr id="2197" name="文本框 2196"/>
          <p:cNvSpPr txBox="1"/>
          <p:nvPr/>
        </p:nvSpPr>
        <p:spPr>
          <a:xfrm>
            <a:off x="5456283" y="1232288"/>
            <a:ext cx="2043956" cy="307777"/>
          </a:xfrm>
          <a:prstGeom prst="rect">
            <a:avLst/>
          </a:prstGeom>
          <a:noFill/>
        </p:spPr>
        <p:txBody>
          <a:bodyPr wrap="square">
            <a:spAutoFit/>
          </a:bodyPr>
          <a:lstStyle/>
          <a:p>
            <a:r>
              <a:rPr lang="zh-CN" altLang="zh-CN" sz="1400" kern="100" dirty="0">
                <a:effectLst/>
                <a:ea typeface="微软雅黑" panose="020B0503020204020204" pitchFamily="34" charset="-122"/>
                <a:cs typeface="Times New Roman" panose="02020603050405020304" pitchFamily="18" charset="0"/>
              </a:rPr>
              <a:t>性能与灵活性难以兼顾</a:t>
            </a:r>
            <a:endParaRPr lang="zh-CN" altLang="en-US" dirty="0"/>
          </a:p>
        </p:txBody>
      </p:sp>
      <p:sp>
        <p:nvSpPr>
          <p:cNvPr id="2199" name="文本框 2198"/>
          <p:cNvSpPr txBox="1"/>
          <p:nvPr/>
        </p:nvSpPr>
        <p:spPr>
          <a:xfrm>
            <a:off x="5456283" y="1831745"/>
            <a:ext cx="2742897" cy="307777"/>
          </a:xfrm>
          <a:prstGeom prst="rect">
            <a:avLst/>
          </a:prstGeom>
          <a:noFill/>
        </p:spPr>
        <p:txBody>
          <a:bodyPr wrap="square">
            <a:spAutoFit/>
          </a:bodyPr>
          <a:lstStyle/>
          <a:p>
            <a:r>
              <a:rPr lang="zh-CN" altLang="zh-CN" sz="1400" kern="100" dirty="0">
                <a:effectLst/>
                <a:ea typeface="微软雅黑" panose="020B0503020204020204" pitchFamily="34" charset="-122"/>
                <a:cs typeface="Times New Roman" panose="02020603050405020304" pitchFamily="18" charset="0"/>
              </a:rPr>
              <a:t>各</a:t>
            </a:r>
            <a:r>
              <a:rPr lang="en-US" altLang="zh-CN" sz="1400" kern="100" dirty="0" err="1">
                <a:effectLst/>
                <a:ea typeface="微软雅黑" panose="020B0503020204020204" pitchFamily="34" charset="-122"/>
                <a:cs typeface="Times New Roman" panose="02020603050405020304" pitchFamily="18" charset="0"/>
              </a:rPr>
              <a:t>xPU</a:t>
            </a:r>
            <a:r>
              <a:rPr lang="zh-CN" altLang="zh-CN" sz="1400" kern="100" dirty="0">
                <a:effectLst/>
                <a:ea typeface="微软雅黑" panose="020B0503020204020204" pitchFamily="34" charset="-122"/>
                <a:cs typeface="Times New Roman" panose="02020603050405020304" pitchFamily="18" charset="0"/>
              </a:rPr>
              <a:t>间计算孤岛问题难以协同</a:t>
            </a:r>
            <a:endParaRPr lang="zh-CN" altLang="en-US" dirty="0"/>
          </a:p>
        </p:txBody>
      </p:sp>
      <p:sp>
        <p:nvSpPr>
          <p:cNvPr id="2201" name="文本框 2200"/>
          <p:cNvSpPr txBox="1"/>
          <p:nvPr/>
        </p:nvSpPr>
        <p:spPr>
          <a:xfrm>
            <a:off x="5474615" y="2450718"/>
            <a:ext cx="1981134" cy="307777"/>
          </a:xfrm>
          <a:prstGeom prst="rect">
            <a:avLst/>
          </a:prstGeom>
          <a:noFill/>
        </p:spPr>
        <p:txBody>
          <a:bodyPr wrap="square">
            <a:spAutoFit/>
          </a:bodyPr>
          <a:lstStyle/>
          <a:p>
            <a:r>
              <a:rPr lang="zh-CN" altLang="zh-CN" sz="1400" kern="100" dirty="0">
                <a:effectLst/>
                <a:ea typeface="微软雅黑" panose="020B0503020204020204" pitchFamily="34" charset="-122"/>
                <a:cs typeface="Times New Roman" panose="02020603050405020304" pitchFamily="18" charset="0"/>
              </a:rPr>
              <a:t>调试和维护成本增高</a:t>
            </a:r>
            <a:endParaRPr lang="zh-CN" altLang="en-US" dirty="0"/>
          </a:p>
        </p:txBody>
      </p:sp>
      <p:grpSp>
        <p:nvGrpSpPr>
          <p:cNvPr id="2237" name="组合 2236"/>
          <p:cNvGrpSpPr/>
          <p:nvPr/>
        </p:nvGrpSpPr>
        <p:grpSpPr>
          <a:xfrm>
            <a:off x="3798506" y="1231953"/>
            <a:ext cx="1776392" cy="1529282"/>
            <a:chOff x="3817865" y="2144330"/>
            <a:chExt cx="1776392" cy="1529282"/>
          </a:xfrm>
        </p:grpSpPr>
        <p:cxnSp>
          <p:nvCxnSpPr>
            <p:cNvPr id="2179" name="Google Shape;9502;p74"/>
            <p:cNvCxnSpPr/>
            <p:nvPr/>
          </p:nvCxnSpPr>
          <p:spPr>
            <a:xfrm flipV="1">
              <a:off x="3817865" y="2908971"/>
              <a:ext cx="1357629" cy="5828"/>
            </a:xfrm>
            <a:prstGeom prst="straightConnector1">
              <a:avLst/>
            </a:prstGeom>
            <a:noFill/>
            <a:ln w="9525" cap="flat" cmpd="sng">
              <a:solidFill>
                <a:srgbClr val="435D74"/>
              </a:solidFill>
              <a:prstDash val="solid"/>
              <a:round/>
              <a:headEnd type="none" w="med" len="med"/>
              <a:tailEnd type="none" w="med" len="med"/>
            </a:ln>
          </p:spPr>
        </p:cxnSp>
        <p:grpSp>
          <p:nvGrpSpPr>
            <p:cNvPr id="2203" name="Google Shape;9785;p74"/>
            <p:cNvGrpSpPr/>
            <p:nvPr/>
          </p:nvGrpSpPr>
          <p:grpSpPr>
            <a:xfrm>
              <a:off x="5182752" y="2144330"/>
              <a:ext cx="411505" cy="1529282"/>
              <a:chOff x="1013654" y="1819635"/>
              <a:chExt cx="161095" cy="510016"/>
            </a:xfrm>
          </p:grpSpPr>
          <p:sp>
            <p:nvSpPr>
              <p:cNvPr id="2231" name="Google Shape;9787;p74"/>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2" name="Google Shape;9788;p74"/>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4" name="Google Shape;9790;p74"/>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5" name="Google Shape;9791;p74"/>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53" name="组合 2252"/>
          <p:cNvGrpSpPr/>
          <p:nvPr/>
        </p:nvGrpSpPr>
        <p:grpSpPr>
          <a:xfrm rot="10800000">
            <a:off x="7838868" y="1237781"/>
            <a:ext cx="568659" cy="1529282"/>
            <a:chOff x="5025598" y="2144330"/>
            <a:chExt cx="568659" cy="1529282"/>
          </a:xfrm>
        </p:grpSpPr>
        <p:cxnSp>
          <p:nvCxnSpPr>
            <p:cNvPr id="2254" name="Google Shape;9502;p74"/>
            <p:cNvCxnSpPr/>
            <p:nvPr/>
          </p:nvCxnSpPr>
          <p:spPr>
            <a:xfrm rot="10800000" flipH="1" flipV="1">
              <a:off x="5025598" y="2908539"/>
              <a:ext cx="149895" cy="432"/>
            </a:xfrm>
            <a:prstGeom prst="straightConnector1">
              <a:avLst/>
            </a:prstGeom>
            <a:noFill/>
            <a:ln w="9525" cap="flat" cmpd="sng">
              <a:solidFill>
                <a:srgbClr val="435D74"/>
              </a:solidFill>
              <a:prstDash val="solid"/>
              <a:round/>
              <a:headEnd type="none" w="med" len="med"/>
              <a:tailEnd type="none" w="med" len="med"/>
            </a:ln>
          </p:spPr>
        </p:cxnSp>
        <p:grpSp>
          <p:nvGrpSpPr>
            <p:cNvPr id="2255" name="Google Shape;9785;p74"/>
            <p:cNvGrpSpPr/>
            <p:nvPr/>
          </p:nvGrpSpPr>
          <p:grpSpPr>
            <a:xfrm>
              <a:off x="5182752" y="2144330"/>
              <a:ext cx="411505" cy="1529282"/>
              <a:chOff x="1013654" y="1819635"/>
              <a:chExt cx="161095" cy="510016"/>
            </a:xfrm>
          </p:grpSpPr>
          <p:sp>
            <p:nvSpPr>
              <p:cNvPr id="2256" name="Google Shape;9787;p74"/>
              <p:cNvSpPr/>
              <p:nvPr/>
            </p:nvSpPr>
            <p:spPr>
              <a:xfrm>
                <a:off x="1013654" y="2074499"/>
                <a:ext cx="148151" cy="238327"/>
              </a:xfrm>
              <a:custGeom>
                <a:avLst/>
                <a:gdLst/>
                <a:ahLst/>
                <a:cxnLst/>
                <a:rect l="l" t="t" r="r" b="b"/>
                <a:pathLst>
                  <a:path w="25153" h="40463" fill="none" extrusionOk="0">
                    <a:moveTo>
                      <a:pt x="25152" y="40463"/>
                    </a:moveTo>
                    <a:cubicBezTo>
                      <a:pt x="19315" y="40463"/>
                      <a:pt x="14378" y="32724"/>
                      <a:pt x="12777" y="22150"/>
                    </a:cubicBezTo>
                    <a:lnTo>
                      <a:pt x="12810" y="22350"/>
                    </a:lnTo>
                    <a:cubicBezTo>
                      <a:pt x="10542" y="7606"/>
                      <a:pt x="6372" y="1"/>
                      <a:pt x="1" y="1"/>
                    </a:cubicBezTo>
                    <a:lnTo>
                      <a:pt x="1" y="1"/>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7" name="Google Shape;9788;p74"/>
              <p:cNvSpPr/>
              <p:nvPr/>
            </p:nvSpPr>
            <p:spPr>
              <a:xfrm>
                <a:off x="1013654" y="1836607"/>
                <a:ext cx="148151" cy="238327"/>
              </a:xfrm>
              <a:custGeom>
                <a:avLst/>
                <a:gdLst/>
                <a:ahLst/>
                <a:cxnLst/>
                <a:rect l="l" t="t" r="r" b="b"/>
                <a:pathLst>
                  <a:path w="25153" h="40463" fill="none" extrusionOk="0">
                    <a:moveTo>
                      <a:pt x="25152" y="0"/>
                    </a:moveTo>
                    <a:cubicBezTo>
                      <a:pt x="19315" y="0"/>
                      <a:pt x="14378" y="7706"/>
                      <a:pt x="12777" y="18313"/>
                    </a:cubicBezTo>
                    <a:lnTo>
                      <a:pt x="12810" y="18113"/>
                    </a:lnTo>
                    <a:cubicBezTo>
                      <a:pt x="10542" y="32857"/>
                      <a:pt x="6372" y="40462"/>
                      <a:pt x="1" y="40462"/>
                    </a:cubicBezTo>
                    <a:lnTo>
                      <a:pt x="1" y="40462"/>
                    </a:lnTo>
                  </a:path>
                </a:pathLst>
              </a:custGeom>
              <a:noFill/>
              <a:ln w="9525" cap="rnd" cmpd="sng">
                <a:solidFill>
                  <a:srgbClr val="435D7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8" name="Google Shape;9790;p74"/>
              <p:cNvSpPr/>
              <p:nvPr/>
            </p:nvSpPr>
            <p:spPr>
              <a:xfrm>
                <a:off x="1149398" y="2295742"/>
                <a:ext cx="25351" cy="33909"/>
              </a:xfrm>
              <a:custGeom>
                <a:avLst/>
                <a:gdLst/>
                <a:ahLst/>
                <a:cxnLst/>
                <a:rect l="l" t="t" r="r" b="b"/>
                <a:pathLst>
                  <a:path w="4304" h="5757" extrusionOk="0">
                    <a:moveTo>
                      <a:pt x="509" y="0"/>
                    </a:moveTo>
                    <a:cubicBezTo>
                      <a:pt x="247" y="0"/>
                      <a:pt x="1" y="203"/>
                      <a:pt x="1" y="493"/>
                    </a:cubicBezTo>
                    <a:lnTo>
                      <a:pt x="1" y="5263"/>
                    </a:lnTo>
                    <a:cubicBezTo>
                      <a:pt x="1" y="5554"/>
                      <a:pt x="229" y="5757"/>
                      <a:pt x="482" y="5757"/>
                    </a:cubicBezTo>
                    <a:cubicBezTo>
                      <a:pt x="577" y="5757"/>
                      <a:pt x="676" y="5728"/>
                      <a:pt x="768" y="5664"/>
                    </a:cubicBezTo>
                    <a:lnTo>
                      <a:pt x="4003" y="3395"/>
                    </a:lnTo>
                    <a:cubicBezTo>
                      <a:pt x="4304" y="3195"/>
                      <a:pt x="4304" y="2795"/>
                      <a:pt x="4037" y="2595"/>
                    </a:cubicBezTo>
                    <a:lnTo>
                      <a:pt x="801" y="93"/>
                    </a:lnTo>
                    <a:cubicBezTo>
                      <a:pt x="710" y="29"/>
                      <a:pt x="608" y="0"/>
                      <a:pt x="5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9" name="Google Shape;9791;p74"/>
              <p:cNvSpPr/>
              <p:nvPr/>
            </p:nvSpPr>
            <p:spPr>
              <a:xfrm>
                <a:off x="1149398" y="1819635"/>
                <a:ext cx="25351" cy="34032"/>
              </a:xfrm>
              <a:custGeom>
                <a:avLst/>
                <a:gdLst/>
                <a:ahLst/>
                <a:cxnLst/>
                <a:rect l="l" t="t" r="r" b="b"/>
                <a:pathLst>
                  <a:path w="4304" h="5778" extrusionOk="0">
                    <a:moveTo>
                      <a:pt x="489" y="0"/>
                    </a:moveTo>
                    <a:cubicBezTo>
                      <a:pt x="234" y="0"/>
                      <a:pt x="1" y="207"/>
                      <a:pt x="1" y="514"/>
                    </a:cubicBezTo>
                    <a:lnTo>
                      <a:pt x="1" y="5284"/>
                    </a:lnTo>
                    <a:cubicBezTo>
                      <a:pt x="1" y="5574"/>
                      <a:pt x="229" y="5777"/>
                      <a:pt x="482" y="5777"/>
                    </a:cubicBezTo>
                    <a:cubicBezTo>
                      <a:pt x="577" y="5777"/>
                      <a:pt x="676" y="5748"/>
                      <a:pt x="768" y="5684"/>
                    </a:cubicBezTo>
                    <a:lnTo>
                      <a:pt x="4003" y="3382"/>
                    </a:lnTo>
                    <a:cubicBezTo>
                      <a:pt x="4304" y="3182"/>
                      <a:pt x="4304" y="2782"/>
                      <a:pt x="4037" y="2582"/>
                    </a:cubicBezTo>
                    <a:lnTo>
                      <a:pt x="801" y="113"/>
                    </a:lnTo>
                    <a:cubicBezTo>
                      <a:pt x="704" y="35"/>
                      <a:pt x="595" y="0"/>
                      <a:pt x="48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265" name="Google Shape;9518;p74"/>
          <p:cNvGrpSpPr/>
          <p:nvPr/>
        </p:nvGrpSpPr>
        <p:grpSpPr>
          <a:xfrm>
            <a:off x="8022381" y="2152214"/>
            <a:ext cx="1143792" cy="2514445"/>
            <a:chOff x="2182679" y="1323064"/>
            <a:chExt cx="792300" cy="1762108"/>
          </a:xfrm>
        </p:grpSpPr>
        <p:cxnSp>
          <p:nvCxnSpPr>
            <p:cNvPr id="2266" name="Google Shape;9519;p74"/>
            <p:cNvCxnSpPr>
              <a:stCxn id="2268" idx="0"/>
            </p:cNvCxnSpPr>
            <p:nvPr/>
          </p:nvCxnSpPr>
          <p:spPr>
            <a:xfrm flipV="1">
              <a:off x="2578961" y="1323064"/>
              <a:ext cx="842" cy="1070750"/>
            </a:xfrm>
            <a:prstGeom prst="straightConnector1">
              <a:avLst/>
            </a:prstGeom>
            <a:noFill/>
            <a:ln w="9525" cap="flat" cmpd="sng">
              <a:solidFill>
                <a:srgbClr val="435D74"/>
              </a:solidFill>
              <a:prstDash val="solid"/>
              <a:round/>
              <a:headEnd type="none" w="med" len="med"/>
              <a:tailEnd type="none" w="med" len="med"/>
            </a:ln>
          </p:spPr>
        </p:cxnSp>
        <p:sp>
          <p:nvSpPr>
            <p:cNvPr id="2267" name="Google Shape;9505;p74"/>
            <p:cNvSpPr/>
            <p:nvPr/>
          </p:nvSpPr>
          <p:spPr>
            <a:xfrm>
              <a:off x="2182679" y="2292572"/>
              <a:ext cx="792300" cy="792600"/>
            </a:xfrm>
            <a:prstGeom prst="ellipse">
              <a:avLst/>
            </a:prstGeom>
            <a:noFill/>
            <a:ln w="9525" cap="flat" cmpd="sng">
              <a:solidFill>
                <a:srgbClr val="BAC8D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68" name="Google Shape;9520;p74"/>
            <p:cNvSpPr/>
            <p:nvPr/>
          </p:nvSpPr>
          <p:spPr>
            <a:xfrm>
              <a:off x="2283911" y="2393814"/>
              <a:ext cx="590100" cy="590100"/>
            </a:xfrm>
            <a:prstGeom prst="ellipse">
              <a:avLst/>
            </a:prstGeom>
            <a:noFill/>
            <a:ln w="9525" cap="flat" cmpd="sng">
              <a:solidFill>
                <a:srgbClr val="435D7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69" name="弧形 2268"/>
          <p:cNvSpPr/>
          <p:nvPr/>
        </p:nvSpPr>
        <p:spPr>
          <a:xfrm>
            <a:off x="8199180" y="2002145"/>
            <a:ext cx="396235" cy="344606"/>
          </a:xfrm>
          <a:prstGeom prst="arc">
            <a:avLst>
              <a:gd name="adj1" fmla="val 16200000"/>
              <a:gd name="adj2" fmla="val 58992"/>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cxnSp>
        <p:nvCxnSpPr>
          <p:cNvPr id="2275" name="直接连接符 2274"/>
          <p:cNvCxnSpPr>
            <a:stCxn id="2267" idx="2"/>
          </p:cNvCxnSpPr>
          <p:nvPr/>
        </p:nvCxnSpPr>
        <p:spPr>
          <a:xfrm flipH="1" flipV="1">
            <a:off x="6682563" y="4101146"/>
            <a:ext cx="1339818" cy="12"/>
          </a:xfrm>
          <a:prstGeom prst="line">
            <a:avLst/>
          </a:prstGeom>
        </p:spPr>
        <p:style>
          <a:lnRef idx="1">
            <a:schemeClr val="dk1"/>
          </a:lnRef>
          <a:fillRef idx="0">
            <a:schemeClr val="dk1"/>
          </a:fillRef>
          <a:effectRef idx="0">
            <a:schemeClr val="dk1"/>
          </a:effectRef>
          <a:fontRef idx="minor">
            <a:schemeClr val="tx1"/>
          </a:fontRef>
        </p:style>
      </p:cxnSp>
      <p:sp>
        <p:nvSpPr>
          <p:cNvPr id="2277" name="文本框 2276"/>
          <p:cNvSpPr txBox="1"/>
          <p:nvPr/>
        </p:nvSpPr>
        <p:spPr>
          <a:xfrm>
            <a:off x="2288226" y="3925907"/>
            <a:ext cx="3992705" cy="461665"/>
          </a:xfrm>
          <a:prstGeom prst="rect">
            <a:avLst/>
          </a:prstGeom>
          <a:noFill/>
        </p:spPr>
        <p:txBody>
          <a:bodyPr wrap="square">
            <a:spAutoFit/>
          </a:bodyPr>
          <a:lstStyle/>
          <a:p>
            <a:r>
              <a:rPr lang="zh-CN" altLang="zh-CN" sz="2400" b="1" dirty="0">
                <a:solidFill>
                  <a:srgbClr val="0C0A9E"/>
                </a:solidFill>
                <a:latin typeface="IBM Plex Mono" panose="020B0509050203000203"/>
              </a:rPr>
              <a:t>亟需</a:t>
            </a:r>
            <a:r>
              <a:rPr lang="zh-CN" altLang="en-US" sz="2400" b="1" dirty="0">
                <a:solidFill>
                  <a:srgbClr val="0C0A9E"/>
                </a:solidFill>
                <a:latin typeface="IBM Plex Mono" panose="020B0509050203000203"/>
              </a:rPr>
              <a:t>探索</a:t>
            </a:r>
            <a:r>
              <a:rPr lang="zh-CN" altLang="zh-CN" sz="2400" b="1" dirty="0">
                <a:solidFill>
                  <a:srgbClr val="0C0A9E"/>
                </a:solidFill>
                <a:latin typeface="IBM Plex Mono" panose="020B0509050203000203"/>
              </a:rPr>
              <a:t>异构融合计算</a:t>
            </a:r>
            <a:r>
              <a:rPr lang="zh-CN" altLang="en-US" sz="2400" b="1" dirty="0">
                <a:solidFill>
                  <a:srgbClr val="0C0A9E"/>
                </a:solidFill>
                <a:latin typeface="IBM Plex Mono" panose="020B0509050203000203"/>
              </a:rPr>
              <a:t>技术</a:t>
            </a:r>
            <a:endParaRPr lang="zh-CN" altLang="en-US" sz="2400" b="1" dirty="0">
              <a:solidFill>
                <a:srgbClr val="0C0A9E"/>
              </a:solidFill>
              <a:latin typeface="IBM Plex Mono" panose="020B0509050203000203"/>
            </a:endParaRPr>
          </a:p>
        </p:txBody>
      </p:sp>
      <p:pic>
        <p:nvPicPr>
          <p:cNvPr id="2279" name="图片 2278" descr="卡通人物"/>
          <p:cNvPicPr>
            <a:picLocks noChangeAspect="1"/>
          </p:cNvPicPr>
          <p:nvPr/>
        </p:nvPicPr>
        <p:blipFill>
          <a:blip r:embed="rId2"/>
          <a:stretch>
            <a:fillRect/>
          </a:stretch>
        </p:blipFill>
        <p:spPr>
          <a:xfrm>
            <a:off x="499158" y="1587542"/>
            <a:ext cx="816545" cy="829824"/>
          </a:xfrm>
          <a:prstGeom prst="ellipse">
            <a:avLst/>
          </a:prstGeom>
          <a:ln w="63500" cap="rnd">
            <a:noFill/>
          </a:ln>
          <a:effectLst>
            <a:outerShdw blurRad="381000" dist="292100" dir="5400000" sx="-80000" sy="-18000" rotWithShape="0">
              <a:srgbClr val="000000">
                <a:alpha val="22000"/>
              </a:srgbClr>
            </a:outerShdw>
            <a:softEdge rad="31750"/>
          </a:effectLst>
          <a:scene3d>
            <a:camera prst="orthographicFront"/>
            <a:lightRig rig="contrasting" dir="t">
              <a:rot lat="0" lon="0" rev="3000000"/>
            </a:lightRig>
          </a:scene3d>
          <a:sp3d contourW="7620">
            <a:bevelT w="95250" h="31750"/>
            <a:contourClr>
              <a:srgbClr val="333333"/>
            </a:contourClr>
          </a:sp3d>
        </p:spPr>
      </p:pic>
      <p:pic>
        <p:nvPicPr>
          <p:cNvPr id="2283" name="图片 2282"/>
          <p:cNvPicPr>
            <a:picLocks noChangeAspect="1"/>
          </p:cNvPicPr>
          <p:nvPr/>
        </p:nvPicPr>
        <p:blipFill>
          <a:blip r:embed="rId3"/>
          <a:stretch>
            <a:fillRect/>
          </a:stretch>
        </p:blipFill>
        <p:spPr>
          <a:xfrm>
            <a:off x="2805165" y="1594529"/>
            <a:ext cx="851926" cy="834540"/>
          </a:xfrm>
          <a:prstGeom prst="ellipse">
            <a:avLst/>
          </a:prstGeom>
          <a:ln w="63500" cap="rnd">
            <a:noFill/>
          </a:ln>
          <a:effectLst>
            <a:outerShdw blurRad="381000" dist="292100" dir="5400000" sx="-80000" sy="-18000" rotWithShape="0">
              <a:srgbClr val="000000">
                <a:alpha val="22000"/>
              </a:srgbClr>
            </a:outerShdw>
            <a:softEdge rad="635000"/>
          </a:effectLst>
          <a:scene3d>
            <a:camera prst="orthographicFront"/>
            <a:lightRig rig="contrasting" dir="t">
              <a:rot lat="0" lon="0" rev="3000000"/>
            </a:lightRig>
          </a:scene3d>
          <a:sp3d contourW="7620">
            <a:bevelT w="95250" h="31750"/>
            <a:contourClr>
              <a:srgbClr val="333333"/>
            </a:contourClr>
          </a:sp3d>
        </p:spPr>
      </p:pic>
      <p:sp>
        <p:nvSpPr>
          <p:cNvPr id="2284" name="文本框 2283"/>
          <p:cNvSpPr txBox="1"/>
          <p:nvPr/>
        </p:nvSpPr>
        <p:spPr>
          <a:xfrm>
            <a:off x="8397297" y="3833574"/>
            <a:ext cx="755649" cy="553998"/>
          </a:xfrm>
          <a:prstGeom prst="rect">
            <a:avLst/>
          </a:prstGeom>
          <a:noFill/>
        </p:spPr>
        <p:txBody>
          <a:bodyPr wrap="square" rtlCol="0">
            <a:spAutoFit/>
          </a:bodyPr>
          <a:lstStyle/>
          <a:p>
            <a:r>
              <a:rPr lang="zh-CN" altLang="en-US" sz="3000" dirty="0"/>
              <a:t>？</a:t>
            </a:r>
            <a:endParaRPr lang="zh-CN" altLang="en-US" sz="3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sp>
        <p:nvSpPr>
          <p:cNvPr id="1484" name="Google Shape;1484;p38"/>
          <p:cNvSpPr txBox="1">
            <a:spLocks noGrp="1"/>
          </p:cNvSpPr>
          <p:nvPr>
            <p:ph type="subTitle" idx="1"/>
          </p:nvPr>
        </p:nvSpPr>
        <p:spPr>
          <a:xfrm>
            <a:off x="724284" y="3079120"/>
            <a:ext cx="6001057"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dirty="0">
                <a:solidFill>
                  <a:srgbClr val="111111"/>
                </a:solidFill>
                <a:latin typeface="Roboto" panose="02000000000000000000" pitchFamily="2" charset="0"/>
              </a:rPr>
              <a:t>Definition </a:t>
            </a:r>
            <a:r>
              <a:rPr lang="en-US" altLang="zh-CN" b="0" i="0" dirty="0">
                <a:solidFill>
                  <a:srgbClr val="111111"/>
                </a:solidFill>
                <a:effectLst/>
                <a:latin typeface="Roboto" panose="02000000000000000000" pitchFamily="2" charset="0"/>
              </a:rPr>
              <a:t>of Heterogeneous Fusion Computing</a:t>
            </a:r>
            <a:endParaRPr lang="en-US" dirty="0"/>
          </a:p>
        </p:txBody>
      </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1" name="Google Shape;1491;p38"/>
          <p:cNvSpPr txBox="1">
            <a:spLocks noGrp="1"/>
          </p:cNvSpPr>
          <p:nvPr>
            <p:ph type="title"/>
          </p:nvPr>
        </p:nvSpPr>
        <p:spPr>
          <a:xfrm>
            <a:off x="687409" y="2636993"/>
            <a:ext cx="5938938" cy="274635"/>
          </a:xfrm>
          <a:prstGeom prst="rect">
            <a:avLst/>
          </a:prstGeom>
        </p:spPr>
        <p:txBody>
          <a:bodyPr spcFirstLastPara="1" wrap="square" lIns="91425" tIns="91425" rIns="91425" bIns="91425" anchor="ctr" anchorCtr="0">
            <a:noAutofit/>
          </a:bodyPr>
          <a:lstStyle/>
          <a:p>
            <a:r>
              <a:rPr lang="zh-CN" altLang="zh-CN" sz="3200" b="1" kern="100" dirty="0">
                <a:effectLst/>
                <a:latin typeface="微软雅黑" panose="020B0503020204020204" pitchFamily="34" charset="-122"/>
                <a:ea typeface="微软雅黑" panose="020B0503020204020204" pitchFamily="34" charset="-122"/>
                <a:cs typeface="Times New Roman" panose="02020603050405020304" pitchFamily="18" charset="0"/>
              </a:rPr>
              <a:t>异构融合计算</a:t>
            </a:r>
            <a:r>
              <a:rPr lang="zh-CN" altLang="zh-CN" sz="3200" kern="100" dirty="0">
                <a:latin typeface="微软雅黑" panose="020B0503020204020204" pitchFamily="34" charset="-122"/>
                <a:ea typeface="微软雅黑" panose="020B0503020204020204" pitchFamily="34" charset="-122"/>
                <a:cs typeface="Times New Roman" panose="02020603050405020304" pitchFamily="18" charset="0"/>
              </a:rPr>
              <a:t>的</a:t>
            </a:r>
            <a:r>
              <a:rPr lang="zh-CN" altLang="en-US" sz="3400" kern="100" dirty="0">
                <a:latin typeface="微软雅黑" panose="020B0503020204020204" pitchFamily="34" charset="-122"/>
                <a:ea typeface="微软雅黑" panose="020B0503020204020204" pitchFamily="34" charset="-122"/>
                <a:cs typeface="Times New Roman" panose="02020603050405020304" pitchFamily="18" charset="0"/>
              </a:rPr>
              <a:t>定义</a:t>
            </a:r>
            <a:b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br>
            <a:endParaRPr lang="en-US" dirty="0"/>
          </a:p>
        </p:txBody>
      </p:sp>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8" name="Google Shape;1498;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8"/>
          <p:cNvGrpSpPr/>
          <p:nvPr/>
        </p:nvGrpSpPr>
        <p:grpSpPr>
          <a:xfrm>
            <a:off x="774835" y="2817498"/>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0"/>
        <p:cNvGrpSpPr/>
        <p:nvPr/>
      </p:nvGrpSpPr>
      <p:grpSpPr>
        <a:xfrm>
          <a:off x="0" y="0"/>
          <a:ext cx="0" cy="0"/>
          <a:chOff x="0" y="0"/>
          <a:chExt cx="0" cy="0"/>
        </a:xfrm>
      </p:grpSpPr>
      <p:sp>
        <p:nvSpPr>
          <p:cNvPr id="2101" name="Google Shape;2101;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zh-CN" sz="2800" kern="100" dirty="0">
                <a:effectLst/>
                <a:ea typeface="微软雅黑" panose="020B0503020204020204" pitchFamily="34" charset="-122"/>
                <a:cs typeface="Times New Roman" panose="02020603050405020304" pitchFamily="18" charset="0"/>
              </a:rPr>
              <a:t>广义的异构融合计算</a:t>
            </a:r>
            <a:endParaRPr sz="2800" dirty="0"/>
          </a:p>
        </p:txBody>
      </p:sp>
      <p:sp>
        <p:nvSpPr>
          <p:cNvPr id="2102" name="Google Shape;2102;p53"/>
          <p:cNvSpPr txBox="1"/>
          <p:nvPr/>
        </p:nvSpPr>
        <p:spPr>
          <a:xfrm>
            <a:off x="5779527" y="1925418"/>
            <a:ext cx="2102100" cy="6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zh-CN" altLang="zh-CN" sz="1500" kern="100" dirty="0">
                <a:effectLst/>
                <a:ea typeface="微软雅黑" panose="020B0503020204020204" pitchFamily="34" charset="-122"/>
                <a:cs typeface="Times New Roman" panose="02020603050405020304" pitchFamily="18" charset="0"/>
              </a:rPr>
              <a:t>强调不同处理器之间的深度协同和深度融合</a:t>
            </a:r>
            <a:endParaRPr sz="1500" dirty="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103" name="Google Shape;2103;p53"/>
          <p:cNvSpPr txBox="1"/>
          <p:nvPr/>
        </p:nvSpPr>
        <p:spPr>
          <a:xfrm>
            <a:off x="5779525" y="3123802"/>
            <a:ext cx="2102100" cy="504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altLang="zh-CN" sz="2000" b="1" dirty="0">
                <a:solidFill>
                  <a:schemeClr val="dk1"/>
                </a:solidFill>
                <a:latin typeface="IBM Plex Mono" panose="020B0509050203000203"/>
              </a:rPr>
              <a:t>系统融合</a:t>
            </a:r>
            <a:endParaRPr sz="2000" b="1" dirty="0">
              <a:solidFill>
                <a:schemeClr val="dk1"/>
              </a:solidFill>
              <a:latin typeface="IBM Plex Mono" panose="020B0509050203000203"/>
              <a:sym typeface="IBM Plex Mono" panose="020B0509050203000203"/>
            </a:endParaRPr>
          </a:p>
        </p:txBody>
      </p:sp>
      <p:sp>
        <p:nvSpPr>
          <p:cNvPr id="2104" name="Google Shape;2104;p53"/>
          <p:cNvSpPr txBox="1"/>
          <p:nvPr/>
        </p:nvSpPr>
        <p:spPr>
          <a:xfrm>
            <a:off x="1262375" y="1497640"/>
            <a:ext cx="2102100" cy="5040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zh-CN" altLang="zh-CN" sz="2000" b="1" dirty="0">
                <a:solidFill>
                  <a:schemeClr val="dk1"/>
                </a:solidFill>
                <a:latin typeface="IBM Plex Mono" panose="020B0509050203000203"/>
              </a:rPr>
              <a:t>超异构</a:t>
            </a:r>
            <a:endParaRPr sz="2000" b="1" dirty="0">
              <a:solidFill>
                <a:schemeClr val="dk1"/>
              </a:solidFill>
              <a:latin typeface="IBM Plex Mono" panose="020B0509050203000203"/>
              <a:sym typeface="IBM Plex Mono" panose="020B0509050203000203"/>
            </a:endParaRPr>
          </a:p>
        </p:txBody>
      </p:sp>
      <p:sp>
        <p:nvSpPr>
          <p:cNvPr id="2105" name="Google Shape;2105;p53"/>
          <p:cNvSpPr txBox="1"/>
          <p:nvPr/>
        </p:nvSpPr>
        <p:spPr>
          <a:xfrm>
            <a:off x="5779525" y="1497625"/>
            <a:ext cx="2102100" cy="5040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zh-CN" altLang="zh-CN" sz="2000" b="1" dirty="0">
                <a:solidFill>
                  <a:schemeClr val="dk1"/>
                </a:solidFill>
                <a:latin typeface="IBM Plex Mono" panose="020B0509050203000203"/>
              </a:rPr>
              <a:t>硬件融合</a:t>
            </a:r>
            <a:endParaRPr sz="2000" b="1" dirty="0">
              <a:solidFill>
                <a:schemeClr val="dk1"/>
              </a:solidFill>
              <a:latin typeface="IBM Plex Mono" panose="020B0509050203000203"/>
              <a:sym typeface="IBM Plex Mono" panose="020B0509050203000203"/>
            </a:endParaRPr>
          </a:p>
        </p:txBody>
      </p:sp>
      <p:sp>
        <p:nvSpPr>
          <p:cNvPr id="2106" name="Google Shape;2106;p53"/>
          <p:cNvSpPr txBox="1"/>
          <p:nvPr/>
        </p:nvSpPr>
        <p:spPr>
          <a:xfrm>
            <a:off x="106924" y="3539820"/>
            <a:ext cx="3257550" cy="665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zh-CN" altLang="zh-CN" kern="100" dirty="0">
                <a:effectLst/>
                <a:ea typeface="微软雅黑" panose="020B0503020204020204" pitchFamily="34" charset="-122"/>
                <a:cs typeface="Times New Roman" panose="02020603050405020304" pitchFamily="18" charset="0"/>
              </a:rPr>
              <a:t>面向异构硬件计算环境，将</a:t>
            </a:r>
            <a:r>
              <a:rPr lang="en-US" altLang="zh-CN" kern="100" dirty="0">
                <a:effectLst/>
                <a:ea typeface="微软雅黑" panose="020B0503020204020204" pitchFamily="34" charset="-122"/>
                <a:cs typeface="Times New Roman" panose="02020603050405020304" pitchFamily="18" charset="0"/>
              </a:rPr>
              <a:t>OS</a:t>
            </a:r>
            <a:r>
              <a:rPr lang="zh-CN" altLang="zh-CN" kern="100" dirty="0">
                <a:effectLst/>
                <a:ea typeface="微软雅黑" panose="020B0503020204020204" pitchFamily="34" charset="-122"/>
                <a:cs typeface="Times New Roman" panose="02020603050405020304" pitchFamily="18" charset="0"/>
              </a:rPr>
              <a:t>、编程模型</a:t>
            </a:r>
            <a:r>
              <a:rPr lang="zh-CN" altLang="en-US" kern="100" dirty="0">
                <a:effectLst/>
                <a:ea typeface="微软雅黑" panose="020B0503020204020204" pitchFamily="34" charset="-122"/>
                <a:cs typeface="Times New Roman" panose="02020603050405020304" pitchFamily="18" charset="0"/>
              </a:rPr>
              <a:t>、</a:t>
            </a:r>
            <a:r>
              <a:rPr lang="zh-CN" altLang="zh-CN" kern="100" dirty="0">
                <a:effectLst/>
                <a:ea typeface="微软雅黑" panose="020B0503020204020204" pitchFamily="34" charset="-122"/>
                <a:cs typeface="Times New Roman" panose="02020603050405020304" pitchFamily="18" charset="0"/>
              </a:rPr>
              <a:t>通信协议等进行融合和优化，提供统一的软件运行环境和编译开发工具</a:t>
            </a:r>
            <a:endParaRPr dirty="0">
              <a:solidFill>
                <a:schemeClr val="dk1"/>
              </a:solidFill>
              <a:latin typeface="Poppins" panose="00000500000000000000"/>
              <a:ea typeface="Poppins" panose="00000500000000000000"/>
              <a:cs typeface="Poppins" panose="00000500000000000000"/>
              <a:sym typeface="Poppins" panose="00000500000000000000"/>
            </a:endParaRPr>
          </a:p>
        </p:txBody>
      </p:sp>
      <p:sp>
        <p:nvSpPr>
          <p:cNvPr id="2107" name="Google Shape;2107;p53"/>
          <p:cNvSpPr txBox="1"/>
          <p:nvPr/>
        </p:nvSpPr>
        <p:spPr>
          <a:xfrm>
            <a:off x="5779526" y="3551574"/>
            <a:ext cx="2367523" cy="665400"/>
          </a:xfrm>
          <a:prstGeom prst="rect">
            <a:avLst/>
          </a:prstGeom>
          <a:noFill/>
          <a:ln>
            <a:noFill/>
          </a:ln>
        </p:spPr>
        <p:txBody>
          <a:bodyPr spcFirstLastPara="1" wrap="square" lIns="91425" tIns="91425" rIns="91425" bIns="91425" anchor="t" anchorCtr="0">
            <a:noAutofit/>
          </a:bodyPr>
          <a:lstStyle/>
          <a:p>
            <a:pPr>
              <a:lnSpc>
                <a:spcPct val="115000"/>
              </a:lnSpc>
            </a:pPr>
            <a:r>
              <a:rPr lang="zh-CN" altLang="zh-CN" sz="1500" kern="100" dirty="0">
                <a:effectLst/>
                <a:latin typeface="微软雅黑" panose="020B0503020204020204" pitchFamily="34" charset="-122"/>
                <a:ea typeface="微软雅黑" panose="020B0503020204020204" pitchFamily="34" charset="-122"/>
                <a:cs typeface="Times New Roman" panose="02020603050405020304" pitchFamily="18" charset="0"/>
              </a:rPr>
              <a:t>合理分配任务和调度资源，实现更高的计算性和效率。</a:t>
            </a:r>
            <a:endParaRPr lang="zh-CN" altLang="zh-CN" sz="15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08" name="Google Shape;2108;p53"/>
          <p:cNvSpPr txBox="1"/>
          <p:nvPr/>
        </p:nvSpPr>
        <p:spPr>
          <a:xfrm>
            <a:off x="1262375" y="3123817"/>
            <a:ext cx="2102100" cy="504000"/>
          </a:xfrm>
          <a:prstGeom prst="rect">
            <a:avLst/>
          </a:prstGeom>
          <a:noFill/>
          <a:ln>
            <a:noFill/>
          </a:ln>
        </p:spPr>
        <p:txBody>
          <a:bodyPr spcFirstLastPara="1" wrap="square" lIns="91425" tIns="91425" rIns="91425" bIns="91425" anchor="ctr" anchorCtr="0">
            <a:noAutofit/>
          </a:bodyPr>
          <a:lstStyle/>
          <a:p>
            <a:pPr marL="0" lvl="0" indent="0" algn="r" rtl="0">
              <a:lnSpc>
                <a:spcPct val="115000"/>
              </a:lnSpc>
              <a:spcBef>
                <a:spcPts val="0"/>
              </a:spcBef>
              <a:spcAft>
                <a:spcPts val="0"/>
              </a:spcAft>
              <a:buNone/>
            </a:pPr>
            <a:r>
              <a:rPr lang="zh-CN" altLang="zh-CN" sz="2000" b="1" dirty="0">
                <a:solidFill>
                  <a:schemeClr val="dk1"/>
                </a:solidFill>
                <a:latin typeface="IBM Plex Mono" panose="020B0509050203000203"/>
              </a:rPr>
              <a:t>软件融合</a:t>
            </a:r>
            <a:endParaRPr sz="2000" b="1" dirty="0">
              <a:solidFill>
                <a:schemeClr val="dk1"/>
              </a:solidFill>
              <a:latin typeface="IBM Plex Mono" panose="020B0509050203000203"/>
              <a:ea typeface="IBM Plex Mono" panose="020B0509050203000203"/>
              <a:cs typeface="IBM Plex Mono" panose="020B0509050203000203"/>
              <a:sym typeface="IBM Plex Mono" panose="020B0509050203000203"/>
            </a:endParaRPr>
          </a:p>
        </p:txBody>
      </p:sp>
      <p:grpSp>
        <p:nvGrpSpPr>
          <p:cNvPr id="2109" name="Google Shape;2109;p53"/>
          <p:cNvGrpSpPr/>
          <p:nvPr/>
        </p:nvGrpSpPr>
        <p:grpSpPr>
          <a:xfrm>
            <a:off x="3994484" y="2326823"/>
            <a:ext cx="1155299" cy="1155149"/>
            <a:chOff x="4085864" y="2304898"/>
            <a:chExt cx="972392" cy="972266"/>
          </a:xfrm>
        </p:grpSpPr>
        <p:sp>
          <p:nvSpPr>
            <p:cNvPr id="2110" name="Google Shape;2110;p53"/>
            <p:cNvSpPr/>
            <p:nvPr/>
          </p:nvSpPr>
          <p:spPr>
            <a:xfrm>
              <a:off x="4085864" y="2304898"/>
              <a:ext cx="972392" cy="972266"/>
            </a:xfrm>
            <a:custGeom>
              <a:avLst/>
              <a:gdLst/>
              <a:ahLst/>
              <a:cxnLst/>
              <a:rect l="l" t="t" r="r" b="b"/>
              <a:pathLst>
                <a:path w="7707" h="7706" extrusionOk="0">
                  <a:moveTo>
                    <a:pt x="3854" y="0"/>
                  </a:moveTo>
                  <a:cubicBezTo>
                    <a:pt x="3439" y="0"/>
                    <a:pt x="3030" y="65"/>
                    <a:pt x="2640" y="195"/>
                  </a:cubicBezTo>
                  <a:cubicBezTo>
                    <a:pt x="2543" y="227"/>
                    <a:pt x="2491" y="331"/>
                    <a:pt x="2522" y="428"/>
                  </a:cubicBezTo>
                  <a:cubicBezTo>
                    <a:pt x="2549" y="506"/>
                    <a:pt x="2621" y="555"/>
                    <a:pt x="2698" y="555"/>
                  </a:cubicBezTo>
                  <a:cubicBezTo>
                    <a:pt x="2717" y="555"/>
                    <a:pt x="2736" y="552"/>
                    <a:pt x="2755" y="546"/>
                  </a:cubicBezTo>
                  <a:cubicBezTo>
                    <a:pt x="3109" y="430"/>
                    <a:pt x="3478" y="369"/>
                    <a:pt x="3854" y="369"/>
                  </a:cubicBezTo>
                  <a:cubicBezTo>
                    <a:pt x="5774" y="369"/>
                    <a:pt x="7337" y="1933"/>
                    <a:pt x="7337" y="3852"/>
                  </a:cubicBezTo>
                  <a:cubicBezTo>
                    <a:pt x="7337" y="5773"/>
                    <a:pt x="5774" y="7337"/>
                    <a:pt x="3854" y="7337"/>
                  </a:cubicBezTo>
                  <a:cubicBezTo>
                    <a:pt x="1933" y="7337"/>
                    <a:pt x="370" y="5773"/>
                    <a:pt x="370" y="3852"/>
                  </a:cubicBezTo>
                  <a:cubicBezTo>
                    <a:pt x="370" y="2641"/>
                    <a:pt x="985" y="1535"/>
                    <a:pt x="2016" y="893"/>
                  </a:cubicBezTo>
                  <a:cubicBezTo>
                    <a:pt x="2102" y="839"/>
                    <a:pt x="2129" y="725"/>
                    <a:pt x="2074" y="639"/>
                  </a:cubicBezTo>
                  <a:cubicBezTo>
                    <a:pt x="2040" y="583"/>
                    <a:pt x="1979" y="552"/>
                    <a:pt x="1918" y="552"/>
                  </a:cubicBezTo>
                  <a:cubicBezTo>
                    <a:pt x="1884" y="552"/>
                    <a:pt x="1851" y="561"/>
                    <a:pt x="1821" y="579"/>
                  </a:cubicBezTo>
                  <a:cubicBezTo>
                    <a:pt x="1275" y="920"/>
                    <a:pt x="819" y="1394"/>
                    <a:pt x="501" y="1954"/>
                  </a:cubicBezTo>
                  <a:cubicBezTo>
                    <a:pt x="174" y="2530"/>
                    <a:pt x="0" y="3186"/>
                    <a:pt x="0" y="3852"/>
                  </a:cubicBezTo>
                  <a:cubicBezTo>
                    <a:pt x="0" y="5977"/>
                    <a:pt x="1729" y="7706"/>
                    <a:pt x="3854" y="7706"/>
                  </a:cubicBezTo>
                  <a:cubicBezTo>
                    <a:pt x="5979" y="7706"/>
                    <a:pt x="7707" y="5977"/>
                    <a:pt x="7707" y="3852"/>
                  </a:cubicBezTo>
                  <a:cubicBezTo>
                    <a:pt x="7707" y="1729"/>
                    <a:pt x="5978" y="0"/>
                    <a:pt x="38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53"/>
            <p:cNvSpPr/>
            <p:nvPr/>
          </p:nvSpPr>
          <p:spPr>
            <a:xfrm>
              <a:off x="4216324" y="2435989"/>
              <a:ext cx="711094" cy="711094"/>
            </a:xfrm>
            <a:custGeom>
              <a:avLst/>
              <a:gdLst/>
              <a:ahLst/>
              <a:cxnLst/>
              <a:rect l="l" t="t" r="r" b="b"/>
              <a:pathLst>
                <a:path w="5636" h="5636" extrusionOk="0">
                  <a:moveTo>
                    <a:pt x="3082" y="359"/>
                  </a:moveTo>
                  <a:lnTo>
                    <a:pt x="3082" y="833"/>
                  </a:lnTo>
                  <a:cubicBezTo>
                    <a:pt x="3082" y="920"/>
                    <a:pt x="3142" y="995"/>
                    <a:pt x="3228" y="1014"/>
                  </a:cubicBezTo>
                  <a:cubicBezTo>
                    <a:pt x="3437" y="1062"/>
                    <a:pt x="3635" y="1143"/>
                    <a:pt x="3815" y="1257"/>
                  </a:cubicBezTo>
                  <a:cubicBezTo>
                    <a:pt x="3845" y="1277"/>
                    <a:pt x="3880" y="1286"/>
                    <a:pt x="3914" y="1286"/>
                  </a:cubicBezTo>
                  <a:cubicBezTo>
                    <a:pt x="3963" y="1286"/>
                    <a:pt x="4011" y="1267"/>
                    <a:pt x="4048" y="1232"/>
                  </a:cubicBezTo>
                  <a:lnTo>
                    <a:pt x="4385" y="897"/>
                  </a:lnTo>
                  <a:lnTo>
                    <a:pt x="4756" y="1263"/>
                  </a:lnTo>
                  <a:lnTo>
                    <a:pt x="4418" y="1598"/>
                  </a:lnTo>
                  <a:cubicBezTo>
                    <a:pt x="4357" y="1660"/>
                    <a:pt x="4345" y="1756"/>
                    <a:pt x="4392" y="1828"/>
                  </a:cubicBezTo>
                  <a:cubicBezTo>
                    <a:pt x="4507" y="2007"/>
                    <a:pt x="4590" y="2204"/>
                    <a:pt x="4636" y="2410"/>
                  </a:cubicBezTo>
                  <a:cubicBezTo>
                    <a:pt x="4656" y="2496"/>
                    <a:pt x="4731" y="2556"/>
                    <a:pt x="4819" y="2556"/>
                  </a:cubicBezTo>
                  <a:lnTo>
                    <a:pt x="5276" y="2556"/>
                  </a:lnTo>
                  <a:lnTo>
                    <a:pt x="5276" y="3079"/>
                  </a:lnTo>
                  <a:lnTo>
                    <a:pt x="4819" y="3079"/>
                  </a:lnTo>
                  <a:cubicBezTo>
                    <a:pt x="4731" y="3079"/>
                    <a:pt x="4656" y="3140"/>
                    <a:pt x="4636" y="3225"/>
                  </a:cubicBezTo>
                  <a:cubicBezTo>
                    <a:pt x="4589" y="3431"/>
                    <a:pt x="4508" y="3628"/>
                    <a:pt x="4392" y="3807"/>
                  </a:cubicBezTo>
                  <a:cubicBezTo>
                    <a:pt x="4345" y="3881"/>
                    <a:pt x="4357" y="3976"/>
                    <a:pt x="4418" y="4037"/>
                  </a:cubicBezTo>
                  <a:lnTo>
                    <a:pt x="4756" y="4372"/>
                  </a:lnTo>
                  <a:lnTo>
                    <a:pt x="4385" y="4738"/>
                  </a:lnTo>
                  <a:lnTo>
                    <a:pt x="4048" y="4403"/>
                  </a:lnTo>
                  <a:cubicBezTo>
                    <a:pt x="4012" y="4367"/>
                    <a:pt x="3964" y="4349"/>
                    <a:pt x="3916" y="4349"/>
                  </a:cubicBezTo>
                  <a:cubicBezTo>
                    <a:pt x="3881" y="4349"/>
                    <a:pt x="3846" y="4358"/>
                    <a:pt x="3815" y="4378"/>
                  </a:cubicBezTo>
                  <a:cubicBezTo>
                    <a:pt x="3635" y="4492"/>
                    <a:pt x="3437" y="4573"/>
                    <a:pt x="3227" y="4619"/>
                  </a:cubicBezTo>
                  <a:cubicBezTo>
                    <a:pt x="3142" y="4639"/>
                    <a:pt x="3080" y="4713"/>
                    <a:pt x="3080" y="4800"/>
                  </a:cubicBezTo>
                  <a:lnTo>
                    <a:pt x="3080" y="5274"/>
                  </a:lnTo>
                  <a:lnTo>
                    <a:pt x="2557" y="5274"/>
                  </a:lnTo>
                  <a:lnTo>
                    <a:pt x="2557" y="4817"/>
                  </a:lnTo>
                  <a:cubicBezTo>
                    <a:pt x="2557" y="4729"/>
                    <a:pt x="2496" y="4654"/>
                    <a:pt x="2411" y="4634"/>
                  </a:cubicBezTo>
                  <a:cubicBezTo>
                    <a:pt x="2205" y="4587"/>
                    <a:pt x="2008" y="4505"/>
                    <a:pt x="1829" y="4390"/>
                  </a:cubicBezTo>
                  <a:cubicBezTo>
                    <a:pt x="1799" y="4370"/>
                    <a:pt x="1765" y="4361"/>
                    <a:pt x="1731" y="4361"/>
                  </a:cubicBezTo>
                  <a:cubicBezTo>
                    <a:pt x="1683" y="4361"/>
                    <a:pt x="1635" y="4380"/>
                    <a:pt x="1600" y="4416"/>
                  </a:cubicBezTo>
                  <a:lnTo>
                    <a:pt x="1264" y="4754"/>
                  </a:lnTo>
                  <a:lnTo>
                    <a:pt x="897" y="4383"/>
                  </a:lnTo>
                  <a:lnTo>
                    <a:pt x="1233" y="4043"/>
                  </a:lnTo>
                  <a:cubicBezTo>
                    <a:pt x="1294" y="3983"/>
                    <a:pt x="1305" y="3889"/>
                    <a:pt x="1259" y="3816"/>
                  </a:cubicBezTo>
                  <a:cubicBezTo>
                    <a:pt x="1144" y="3633"/>
                    <a:pt x="1063" y="3434"/>
                    <a:pt x="1016" y="3224"/>
                  </a:cubicBezTo>
                  <a:cubicBezTo>
                    <a:pt x="997" y="3138"/>
                    <a:pt x="922" y="3077"/>
                    <a:pt x="835" y="3077"/>
                  </a:cubicBezTo>
                  <a:lnTo>
                    <a:pt x="362" y="3077"/>
                  </a:lnTo>
                  <a:lnTo>
                    <a:pt x="362" y="2554"/>
                  </a:lnTo>
                  <a:lnTo>
                    <a:pt x="818" y="2554"/>
                  </a:lnTo>
                  <a:cubicBezTo>
                    <a:pt x="906" y="2554"/>
                    <a:pt x="982" y="2493"/>
                    <a:pt x="1001" y="2408"/>
                  </a:cubicBezTo>
                  <a:cubicBezTo>
                    <a:pt x="1049" y="2201"/>
                    <a:pt x="1129" y="2005"/>
                    <a:pt x="1244" y="1826"/>
                  </a:cubicBezTo>
                  <a:cubicBezTo>
                    <a:pt x="1292" y="1752"/>
                    <a:pt x="1280" y="1656"/>
                    <a:pt x="1218" y="1596"/>
                  </a:cubicBezTo>
                  <a:lnTo>
                    <a:pt x="881" y="1261"/>
                  </a:lnTo>
                  <a:lnTo>
                    <a:pt x="1252" y="895"/>
                  </a:lnTo>
                  <a:lnTo>
                    <a:pt x="1592" y="1231"/>
                  </a:lnTo>
                  <a:cubicBezTo>
                    <a:pt x="1627" y="1267"/>
                    <a:pt x="1674" y="1285"/>
                    <a:pt x="1722" y="1285"/>
                  </a:cubicBezTo>
                  <a:cubicBezTo>
                    <a:pt x="1755" y="1285"/>
                    <a:pt x="1789" y="1276"/>
                    <a:pt x="1819" y="1257"/>
                  </a:cubicBezTo>
                  <a:cubicBezTo>
                    <a:pt x="2002" y="1142"/>
                    <a:pt x="2201" y="1061"/>
                    <a:pt x="2411" y="1014"/>
                  </a:cubicBezTo>
                  <a:cubicBezTo>
                    <a:pt x="2496" y="994"/>
                    <a:pt x="2558" y="920"/>
                    <a:pt x="2558" y="833"/>
                  </a:cubicBezTo>
                  <a:lnTo>
                    <a:pt x="2558" y="359"/>
                  </a:lnTo>
                  <a:close/>
                  <a:moveTo>
                    <a:pt x="2519" y="0"/>
                  </a:moveTo>
                  <a:cubicBezTo>
                    <a:pt x="2341" y="0"/>
                    <a:pt x="2195" y="145"/>
                    <a:pt x="2195" y="324"/>
                  </a:cubicBezTo>
                  <a:lnTo>
                    <a:pt x="2195" y="702"/>
                  </a:lnTo>
                  <a:cubicBezTo>
                    <a:pt x="2048" y="745"/>
                    <a:pt x="1904" y="803"/>
                    <a:pt x="1770" y="879"/>
                  </a:cubicBezTo>
                  <a:lnTo>
                    <a:pt x="1503" y="612"/>
                  </a:lnTo>
                  <a:cubicBezTo>
                    <a:pt x="1439" y="548"/>
                    <a:pt x="1356" y="517"/>
                    <a:pt x="1273" y="517"/>
                  </a:cubicBezTo>
                  <a:cubicBezTo>
                    <a:pt x="1190" y="517"/>
                    <a:pt x="1107" y="548"/>
                    <a:pt x="1044" y="612"/>
                  </a:cubicBezTo>
                  <a:lnTo>
                    <a:pt x="611" y="1045"/>
                  </a:lnTo>
                  <a:cubicBezTo>
                    <a:pt x="484" y="1172"/>
                    <a:pt x="484" y="1377"/>
                    <a:pt x="611" y="1503"/>
                  </a:cubicBezTo>
                  <a:lnTo>
                    <a:pt x="878" y="1770"/>
                  </a:lnTo>
                  <a:cubicBezTo>
                    <a:pt x="805" y="1906"/>
                    <a:pt x="746" y="2048"/>
                    <a:pt x="702" y="2195"/>
                  </a:cubicBezTo>
                  <a:lnTo>
                    <a:pt x="323" y="2195"/>
                  </a:lnTo>
                  <a:cubicBezTo>
                    <a:pt x="145" y="2195"/>
                    <a:pt x="0" y="2340"/>
                    <a:pt x="0" y="2519"/>
                  </a:cubicBezTo>
                  <a:lnTo>
                    <a:pt x="0" y="3117"/>
                  </a:lnTo>
                  <a:cubicBezTo>
                    <a:pt x="0" y="3295"/>
                    <a:pt x="144" y="3441"/>
                    <a:pt x="323" y="3441"/>
                  </a:cubicBezTo>
                  <a:lnTo>
                    <a:pt x="702" y="3441"/>
                  </a:lnTo>
                  <a:cubicBezTo>
                    <a:pt x="745" y="3588"/>
                    <a:pt x="805" y="3731"/>
                    <a:pt x="878" y="3866"/>
                  </a:cubicBezTo>
                  <a:lnTo>
                    <a:pt x="611" y="4133"/>
                  </a:lnTo>
                  <a:cubicBezTo>
                    <a:pt x="550" y="4195"/>
                    <a:pt x="517" y="4275"/>
                    <a:pt x="517" y="4362"/>
                  </a:cubicBezTo>
                  <a:cubicBezTo>
                    <a:pt x="517" y="4448"/>
                    <a:pt x="551" y="4530"/>
                    <a:pt x="611" y="4592"/>
                  </a:cubicBezTo>
                  <a:lnTo>
                    <a:pt x="1044" y="5024"/>
                  </a:lnTo>
                  <a:cubicBezTo>
                    <a:pt x="1106" y="5086"/>
                    <a:pt x="1187" y="5119"/>
                    <a:pt x="1274" y="5119"/>
                  </a:cubicBezTo>
                  <a:cubicBezTo>
                    <a:pt x="1361" y="5119"/>
                    <a:pt x="1441" y="5085"/>
                    <a:pt x="1503" y="5024"/>
                  </a:cubicBezTo>
                  <a:lnTo>
                    <a:pt x="1770" y="4757"/>
                  </a:lnTo>
                  <a:cubicBezTo>
                    <a:pt x="1906" y="4832"/>
                    <a:pt x="2048" y="4890"/>
                    <a:pt x="2195" y="4934"/>
                  </a:cubicBezTo>
                  <a:lnTo>
                    <a:pt x="2195" y="5312"/>
                  </a:lnTo>
                  <a:cubicBezTo>
                    <a:pt x="2195" y="5490"/>
                    <a:pt x="2339" y="5636"/>
                    <a:pt x="2519" y="5636"/>
                  </a:cubicBezTo>
                  <a:lnTo>
                    <a:pt x="3117" y="5636"/>
                  </a:lnTo>
                  <a:cubicBezTo>
                    <a:pt x="3295" y="5636"/>
                    <a:pt x="3441" y="5492"/>
                    <a:pt x="3441" y="5312"/>
                  </a:cubicBezTo>
                  <a:lnTo>
                    <a:pt x="3441" y="4934"/>
                  </a:lnTo>
                  <a:cubicBezTo>
                    <a:pt x="3588" y="4891"/>
                    <a:pt x="3731" y="4833"/>
                    <a:pt x="3866" y="4757"/>
                  </a:cubicBezTo>
                  <a:lnTo>
                    <a:pt x="4133" y="5024"/>
                  </a:lnTo>
                  <a:cubicBezTo>
                    <a:pt x="4196" y="5088"/>
                    <a:pt x="4280" y="5120"/>
                    <a:pt x="4363" y="5120"/>
                  </a:cubicBezTo>
                  <a:cubicBezTo>
                    <a:pt x="4446" y="5120"/>
                    <a:pt x="4529" y="5088"/>
                    <a:pt x="4592" y="5024"/>
                  </a:cubicBezTo>
                  <a:lnTo>
                    <a:pt x="5019" y="4597"/>
                  </a:lnTo>
                  <a:cubicBezTo>
                    <a:pt x="5066" y="4550"/>
                    <a:pt x="5102" y="4490"/>
                    <a:pt x="5113" y="4425"/>
                  </a:cubicBezTo>
                  <a:cubicBezTo>
                    <a:pt x="5134" y="4315"/>
                    <a:pt x="5101" y="4209"/>
                    <a:pt x="5024" y="4133"/>
                  </a:cubicBezTo>
                  <a:lnTo>
                    <a:pt x="4757" y="3866"/>
                  </a:lnTo>
                  <a:cubicBezTo>
                    <a:pt x="4831" y="3730"/>
                    <a:pt x="4890" y="3588"/>
                    <a:pt x="4934" y="3441"/>
                  </a:cubicBezTo>
                  <a:lnTo>
                    <a:pt x="5312" y="3441"/>
                  </a:lnTo>
                  <a:cubicBezTo>
                    <a:pt x="5490" y="3441"/>
                    <a:pt x="5636" y="3296"/>
                    <a:pt x="5636" y="3117"/>
                  </a:cubicBezTo>
                  <a:lnTo>
                    <a:pt x="5636" y="2519"/>
                  </a:lnTo>
                  <a:cubicBezTo>
                    <a:pt x="5636" y="2341"/>
                    <a:pt x="5490" y="2195"/>
                    <a:pt x="5312" y="2195"/>
                  </a:cubicBezTo>
                  <a:lnTo>
                    <a:pt x="4934" y="2195"/>
                  </a:lnTo>
                  <a:cubicBezTo>
                    <a:pt x="4891" y="2048"/>
                    <a:pt x="4831" y="1905"/>
                    <a:pt x="4757" y="1770"/>
                  </a:cubicBezTo>
                  <a:lnTo>
                    <a:pt x="5024" y="1503"/>
                  </a:lnTo>
                  <a:cubicBezTo>
                    <a:pt x="5152" y="1376"/>
                    <a:pt x="5152" y="1171"/>
                    <a:pt x="5024" y="1045"/>
                  </a:cubicBezTo>
                  <a:lnTo>
                    <a:pt x="4592" y="612"/>
                  </a:lnTo>
                  <a:cubicBezTo>
                    <a:pt x="4528" y="549"/>
                    <a:pt x="4445" y="518"/>
                    <a:pt x="4362" y="518"/>
                  </a:cubicBezTo>
                  <a:cubicBezTo>
                    <a:pt x="4279" y="518"/>
                    <a:pt x="4196" y="549"/>
                    <a:pt x="4133" y="612"/>
                  </a:cubicBezTo>
                  <a:lnTo>
                    <a:pt x="3866" y="879"/>
                  </a:lnTo>
                  <a:cubicBezTo>
                    <a:pt x="3730" y="806"/>
                    <a:pt x="3588" y="746"/>
                    <a:pt x="3441" y="702"/>
                  </a:cubicBezTo>
                  <a:lnTo>
                    <a:pt x="3441" y="325"/>
                  </a:lnTo>
                  <a:cubicBezTo>
                    <a:pt x="3442" y="146"/>
                    <a:pt x="3296" y="0"/>
                    <a:pt x="31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53"/>
            <p:cNvSpPr/>
            <p:nvPr/>
          </p:nvSpPr>
          <p:spPr>
            <a:xfrm>
              <a:off x="4393593" y="2614898"/>
              <a:ext cx="355673" cy="352267"/>
            </a:xfrm>
            <a:custGeom>
              <a:avLst/>
              <a:gdLst/>
              <a:ahLst/>
              <a:cxnLst/>
              <a:rect l="l" t="t" r="r" b="b"/>
              <a:pathLst>
                <a:path w="2819" h="2792" extrusionOk="0">
                  <a:moveTo>
                    <a:pt x="1408" y="1"/>
                  </a:moveTo>
                  <a:cubicBezTo>
                    <a:pt x="1386" y="1"/>
                    <a:pt x="1364" y="1"/>
                    <a:pt x="1341" y="2"/>
                  </a:cubicBezTo>
                  <a:cubicBezTo>
                    <a:pt x="636" y="39"/>
                    <a:pt x="56" y="619"/>
                    <a:pt x="21" y="1325"/>
                  </a:cubicBezTo>
                  <a:cubicBezTo>
                    <a:pt x="1" y="1719"/>
                    <a:pt x="149" y="2105"/>
                    <a:pt x="428" y="2383"/>
                  </a:cubicBezTo>
                  <a:cubicBezTo>
                    <a:pt x="690" y="2645"/>
                    <a:pt x="1047" y="2791"/>
                    <a:pt x="1417" y="2791"/>
                  </a:cubicBezTo>
                  <a:cubicBezTo>
                    <a:pt x="1440" y="2791"/>
                    <a:pt x="1462" y="2791"/>
                    <a:pt x="1486" y="2789"/>
                  </a:cubicBezTo>
                  <a:cubicBezTo>
                    <a:pt x="1587" y="2785"/>
                    <a:pt x="1666" y="2698"/>
                    <a:pt x="1661" y="2596"/>
                  </a:cubicBezTo>
                  <a:cubicBezTo>
                    <a:pt x="1656" y="2497"/>
                    <a:pt x="1574" y="2421"/>
                    <a:pt x="1475" y="2421"/>
                  </a:cubicBezTo>
                  <a:cubicBezTo>
                    <a:pt x="1472" y="2421"/>
                    <a:pt x="1470" y="2421"/>
                    <a:pt x="1467" y="2421"/>
                  </a:cubicBezTo>
                  <a:cubicBezTo>
                    <a:pt x="1449" y="2422"/>
                    <a:pt x="1431" y="2422"/>
                    <a:pt x="1413" y="2422"/>
                  </a:cubicBezTo>
                  <a:cubicBezTo>
                    <a:pt x="1139" y="2422"/>
                    <a:pt x="884" y="2317"/>
                    <a:pt x="690" y="2121"/>
                  </a:cubicBezTo>
                  <a:cubicBezTo>
                    <a:pt x="483" y="1913"/>
                    <a:pt x="376" y="1636"/>
                    <a:pt x="391" y="1343"/>
                  </a:cubicBezTo>
                  <a:cubicBezTo>
                    <a:pt x="418" y="825"/>
                    <a:pt x="843" y="398"/>
                    <a:pt x="1361" y="372"/>
                  </a:cubicBezTo>
                  <a:cubicBezTo>
                    <a:pt x="1379" y="371"/>
                    <a:pt x="1396" y="371"/>
                    <a:pt x="1413" y="371"/>
                  </a:cubicBezTo>
                  <a:cubicBezTo>
                    <a:pt x="1690" y="371"/>
                    <a:pt x="1966" y="488"/>
                    <a:pt x="2157" y="687"/>
                  </a:cubicBezTo>
                  <a:cubicBezTo>
                    <a:pt x="2580" y="1131"/>
                    <a:pt x="2469" y="1782"/>
                    <a:pt x="2122" y="2131"/>
                  </a:cubicBezTo>
                  <a:cubicBezTo>
                    <a:pt x="2050" y="2202"/>
                    <a:pt x="2050" y="2320"/>
                    <a:pt x="2124" y="2392"/>
                  </a:cubicBezTo>
                  <a:cubicBezTo>
                    <a:pt x="2159" y="2428"/>
                    <a:pt x="2206" y="2446"/>
                    <a:pt x="2253" y="2446"/>
                  </a:cubicBezTo>
                  <a:cubicBezTo>
                    <a:pt x="2301" y="2446"/>
                    <a:pt x="2349" y="2427"/>
                    <a:pt x="2386" y="2390"/>
                  </a:cubicBezTo>
                  <a:cubicBezTo>
                    <a:pt x="2632" y="2142"/>
                    <a:pt x="2784" y="1798"/>
                    <a:pt x="2800" y="1445"/>
                  </a:cubicBezTo>
                  <a:cubicBezTo>
                    <a:pt x="2818" y="1064"/>
                    <a:pt x="2685" y="706"/>
                    <a:pt x="2424" y="432"/>
                  </a:cubicBezTo>
                  <a:cubicBezTo>
                    <a:pt x="2158" y="155"/>
                    <a:pt x="1791" y="1"/>
                    <a:pt x="1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13" name="Google Shape;2113;p53"/>
          <p:cNvSpPr txBox="1"/>
          <p:nvPr/>
        </p:nvSpPr>
        <p:spPr>
          <a:xfrm>
            <a:off x="1262375" y="1925431"/>
            <a:ext cx="2102100" cy="665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zh-CN" altLang="zh-CN" sz="1500" kern="100" dirty="0">
                <a:effectLst/>
                <a:ea typeface="微软雅黑" panose="020B0503020204020204" pitchFamily="34" charset="-122"/>
                <a:cs typeface="Times New Roman" panose="02020603050405020304" pitchFamily="18" charset="0"/>
              </a:rPr>
              <a:t>系统中异构处理器的</a:t>
            </a:r>
            <a:endParaRPr lang="en-US" altLang="zh-CN" sz="1500" kern="100" dirty="0">
              <a:effectLst/>
              <a:ea typeface="微软雅黑" panose="020B0503020204020204" pitchFamily="34" charset="-122"/>
              <a:cs typeface="Times New Roman" panose="02020603050405020304" pitchFamily="18" charset="0"/>
            </a:endParaRPr>
          </a:p>
          <a:p>
            <a:pPr marL="0" lvl="0" indent="0" algn="ctr" rtl="0">
              <a:lnSpc>
                <a:spcPct val="115000"/>
              </a:lnSpc>
              <a:spcBef>
                <a:spcPts val="0"/>
              </a:spcBef>
              <a:spcAft>
                <a:spcPts val="0"/>
              </a:spcAft>
              <a:buNone/>
            </a:pPr>
            <a:r>
              <a:rPr lang="zh-CN" altLang="zh-CN" sz="1500" kern="100" dirty="0">
                <a:effectLst/>
                <a:ea typeface="微软雅黑" panose="020B0503020204020204" pitchFamily="34" charset="-122"/>
                <a:cs typeface="Times New Roman" panose="02020603050405020304" pitchFamily="18" charset="0"/>
              </a:rPr>
              <a:t>数量为三个或三个以上</a:t>
            </a:r>
            <a:endParaRPr sz="1500" b="1" dirty="0">
              <a:solidFill>
                <a:schemeClr val="dk1"/>
              </a:solidFill>
              <a:latin typeface="Poppins" panose="00000500000000000000"/>
              <a:ea typeface="Poppins" panose="00000500000000000000"/>
              <a:cs typeface="Poppins" panose="00000500000000000000"/>
              <a:sym typeface="Poppins" panose="00000500000000000000"/>
            </a:endParaRPr>
          </a:p>
        </p:txBody>
      </p:sp>
      <p:cxnSp>
        <p:nvCxnSpPr>
          <p:cNvPr id="2114" name="Google Shape;2114;p53"/>
          <p:cNvCxnSpPr>
            <a:stCxn id="2104" idx="3"/>
          </p:cNvCxnSpPr>
          <p:nvPr/>
        </p:nvCxnSpPr>
        <p:spPr>
          <a:xfrm>
            <a:off x="3364475" y="1749640"/>
            <a:ext cx="841200" cy="7371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15" name="Google Shape;2115;p53"/>
          <p:cNvCxnSpPr>
            <a:stCxn id="2108" idx="3"/>
          </p:cNvCxnSpPr>
          <p:nvPr/>
        </p:nvCxnSpPr>
        <p:spPr>
          <a:xfrm>
            <a:off x="3364475" y="3375817"/>
            <a:ext cx="909300" cy="600"/>
          </a:xfrm>
          <a:prstGeom prst="bentConnector3">
            <a:avLst>
              <a:gd name="adj1" fmla="val 50000"/>
            </a:avLst>
          </a:prstGeom>
          <a:noFill/>
          <a:ln w="9525" cap="flat" cmpd="sng">
            <a:solidFill>
              <a:schemeClr val="lt2"/>
            </a:solidFill>
            <a:prstDash val="solid"/>
            <a:round/>
            <a:headEnd type="oval" w="med" len="med"/>
            <a:tailEnd type="none" w="med" len="med"/>
          </a:ln>
        </p:spPr>
      </p:cxnSp>
      <p:cxnSp>
        <p:nvCxnSpPr>
          <p:cNvPr id="2116" name="Google Shape;2116;p53"/>
          <p:cNvCxnSpPr>
            <a:stCxn id="2105" idx="1"/>
          </p:cNvCxnSpPr>
          <p:nvPr/>
        </p:nvCxnSpPr>
        <p:spPr>
          <a:xfrm flipH="1">
            <a:off x="5053525" y="1749625"/>
            <a:ext cx="726000" cy="870300"/>
          </a:xfrm>
          <a:prstGeom prst="bentConnector2">
            <a:avLst/>
          </a:prstGeom>
          <a:noFill/>
          <a:ln w="9525" cap="flat" cmpd="sng">
            <a:solidFill>
              <a:schemeClr val="lt2"/>
            </a:solidFill>
            <a:prstDash val="solid"/>
            <a:round/>
            <a:headEnd type="oval" w="med" len="med"/>
            <a:tailEnd type="none" w="med" len="med"/>
          </a:ln>
        </p:spPr>
      </p:cxnSp>
      <p:cxnSp>
        <p:nvCxnSpPr>
          <p:cNvPr id="2117" name="Google Shape;2117;p53"/>
          <p:cNvCxnSpPr>
            <a:stCxn id="2103" idx="1"/>
          </p:cNvCxnSpPr>
          <p:nvPr/>
        </p:nvCxnSpPr>
        <p:spPr>
          <a:xfrm rot="10800000">
            <a:off x="4860025" y="3080302"/>
            <a:ext cx="919500" cy="295500"/>
          </a:xfrm>
          <a:prstGeom prst="bentConnector3">
            <a:avLst>
              <a:gd name="adj1" fmla="val 50000"/>
            </a:avLst>
          </a:prstGeom>
          <a:noFill/>
          <a:ln w="9525" cap="flat" cmpd="sng">
            <a:solidFill>
              <a:schemeClr val="lt2"/>
            </a:solidFill>
            <a:prstDash val="solid"/>
            <a:round/>
            <a:headEnd type="oval"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2"/>
        <p:cNvGrpSpPr/>
        <p:nvPr/>
      </p:nvGrpSpPr>
      <p:grpSpPr>
        <a:xfrm>
          <a:off x="0" y="0"/>
          <a:ext cx="0" cy="0"/>
          <a:chOff x="0" y="0"/>
          <a:chExt cx="0" cy="0"/>
        </a:xfrm>
      </p:grpSpPr>
      <p:sp>
        <p:nvSpPr>
          <p:cNvPr id="1483" name="Google Shape;1483;p38"/>
          <p:cNvSpPr txBox="1">
            <a:spLocks noGrp="1"/>
          </p:cNvSpPr>
          <p:nvPr>
            <p:ph type="title" idx="2"/>
          </p:nvPr>
        </p:nvSpPr>
        <p:spPr>
          <a:xfrm>
            <a:off x="720000" y="1025725"/>
            <a:ext cx="1702500" cy="9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sp>
        <p:nvSpPr>
          <p:cNvPr id="1484" name="Google Shape;1484;p38"/>
          <p:cNvSpPr txBox="1">
            <a:spLocks noGrp="1"/>
          </p:cNvSpPr>
          <p:nvPr>
            <p:ph type="subTitle" idx="1"/>
          </p:nvPr>
        </p:nvSpPr>
        <p:spPr>
          <a:xfrm>
            <a:off x="720000" y="3192772"/>
            <a:ext cx="5598000" cy="45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b="0" i="0" dirty="0">
                <a:solidFill>
                  <a:srgbClr val="111111"/>
                </a:solidFill>
                <a:effectLst/>
                <a:latin typeface="Roboto" panose="02000000000000000000" pitchFamily="2" charset="0"/>
              </a:rPr>
              <a:t>Principles of Heterogeneous Fusion Computing Technology</a:t>
            </a:r>
            <a:endParaRPr lang="en-US" dirty="0"/>
          </a:p>
        </p:txBody>
      </p:sp>
      <p:grpSp>
        <p:nvGrpSpPr>
          <p:cNvPr id="1485" name="Google Shape;1485;p38"/>
          <p:cNvGrpSpPr/>
          <p:nvPr/>
        </p:nvGrpSpPr>
        <p:grpSpPr>
          <a:xfrm>
            <a:off x="-374387" y="3354325"/>
            <a:ext cx="3922590" cy="2969900"/>
            <a:chOff x="-374387" y="3354325"/>
            <a:chExt cx="3922590" cy="2969900"/>
          </a:xfrm>
        </p:grpSpPr>
        <p:pic>
          <p:nvPicPr>
            <p:cNvPr id="1486" name="Google Shape;1486;p38"/>
            <p:cNvPicPr preferRelativeResize="0"/>
            <p:nvPr/>
          </p:nvPicPr>
          <p:blipFill rotWithShape="1">
            <a:blip r:embed="rId1"/>
            <a:srcRect l="16960" t="24718" r="7121" b="26177"/>
            <a:stretch>
              <a:fillRect/>
            </a:stretch>
          </p:blipFill>
          <p:spPr>
            <a:xfrm>
              <a:off x="-374387" y="3354325"/>
              <a:ext cx="3891276" cy="2969900"/>
            </a:xfrm>
            <a:prstGeom prst="rect">
              <a:avLst/>
            </a:prstGeom>
            <a:noFill/>
            <a:ln>
              <a:noFill/>
            </a:ln>
          </p:spPr>
        </p:pic>
        <p:grpSp>
          <p:nvGrpSpPr>
            <p:cNvPr id="1487" name="Google Shape;1487;p38"/>
            <p:cNvGrpSpPr/>
            <p:nvPr/>
          </p:nvGrpSpPr>
          <p:grpSpPr>
            <a:xfrm>
              <a:off x="1853583" y="4445557"/>
              <a:ext cx="1694620" cy="1360169"/>
              <a:chOff x="7945225" y="4302000"/>
              <a:chExt cx="904666" cy="726121"/>
            </a:xfrm>
          </p:grpSpPr>
          <p:sp>
            <p:nvSpPr>
              <p:cNvPr id="1488" name="Google Shape;1488;p3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9" name="Google Shape;1489;p3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0" name="Google Shape;1490;p3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491" name="Google Shape;1491;p38"/>
          <p:cNvSpPr txBox="1">
            <a:spLocks noGrp="1"/>
          </p:cNvSpPr>
          <p:nvPr>
            <p:ph type="title"/>
          </p:nvPr>
        </p:nvSpPr>
        <p:spPr>
          <a:xfrm>
            <a:off x="687409" y="2528010"/>
            <a:ext cx="5598000" cy="274635"/>
          </a:xfrm>
          <a:prstGeom prst="rect">
            <a:avLst/>
          </a:prstGeom>
        </p:spPr>
        <p:txBody>
          <a:bodyPr spcFirstLastPara="1" wrap="square" lIns="91425" tIns="91425" rIns="91425" bIns="91425" anchor="ctr" anchorCtr="0">
            <a:noAutofit/>
          </a:bodyPr>
          <a:lstStyle/>
          <a:p>
            <a:r>
              <a:rPr lang="zh-CN" altLang="zh-CN" sz="3400" b="1" kern="100" dirty="0">
                <a:effectLst/>
                <a:latin typeface="微软雅黑" panose="020B0503020204020204" pitchFamily="34" charset="-122"/>
                <a:ea typeface="微软雅黑" panose="020B0503020204020204" pitchFamily="34" charset="-122"/>
                <a:cs typeface="Times New Roman" panose="02020603050405020304" pitchFamily="18" charset="0"/>
              </a:rPr>
              <a:t>异构融合计算技术的原理</a:t>
            </a:r>
            <a:b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br>
            <a:endParaRPr lang="en-US" dirty="0"/>
          </a:p>
        </p:txBody>
      </p:sp>
      <p:grpSp>
        <p:nvGrpSpPr>
          <p:cNvPr id="1492" name="Google Shape;1492;p38"/>
          <p:cNvGrpSpPr/>
          <p:nvPr/>
        </p:nvGrpSpPr>
        <p:grpSpPr>
          <a:xfrm>
            <a:off x="6487513" y="-1301175"/>
            <a:ext cx="4268216" cy="6666030"/>
            <a:chOff x="6128138" y="-1301175"/>
            <a:chExt cx="4268216" cy="6666030"/>
          </a:xfrm>
        </p:grpSpPr>
        <p:sp>
          <p:nvSpPr>
            <p:cNvPr id="1493" name="Google Shape;1493;p38"/>
            <p:cNvSpPr/>
            <p:nvPr/>
          </p:nvSpPr>
          <p:spPr>
            <a:xfrm>
              <a:off x="6368175" y="103161"/>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4" name="Google Shape;1494;p38"/>
            <p:cNvSpPr/>
            <p:nvPr/>
          </p:nvSpPr>
          <p:spPr>
            <a:xfrm>
              <a:off x="6711143" y="81300"/>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5" name="Google Shape;1495;p38"/>
            <p:cNvSpPr/>
            <p:nvPr/>
          </p:nvSpPr>
          <p:spPr>
            <a:xfrm>
              <a:off x="7243039" y="2456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6" name="Google Shape;1496;p38"/>
            <p:cNvSpPr/>
            <p:nvPr/>
          </p:nvSpPr>
          <p:spPr>
            <a:xfrm>
              <a:off x="6875804" y="622450"/>
              <a:ext cx="1860443" cy="4595326"/>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7" name="Google Shape;1497;p38"/>
            <p:cNvSpPr/>
            <p:nvPr/>
          </p:nvSpPr>
          <p:spPr>
            <a:xfrm>
              <a:off x="6573850" y="621225"/>
              <a:ext cx="1860443" cy="4595326"/>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8" name="Google Shape;1498;p38"/>
            <p:cNvPicPr preferRelativeResize="0"/>
            <p:nvPr/>
          </p:nvPicPr>
          <p:blipFill rotWithShape="1">
            <a:blip r:embed="rId1"/>
            <a:srcRect l="16960" t="24718" r="7121" b="26177"/>
            <a:stretch>
              <a:fillRect/>
            </a:stretch>
          </p:blipFill>
          <p:spPr>
            <a:xfrm>
              <a:off x="6128138" y="-1301175"/>
              <a:ext cx="4198516" cy="3204401"/>
            </a:xfrm>
            <a:prstGeom prst="rect">
              <a:avLst/>
            </a:prstGeom>
            <a:noFill/>
            <a:ln>
              <a:noFill/>
            </a:ln>
          </p:spPr>
        </p:pic>
        <p:grpSp>
          <p:nvGrpSpPr>
            <p:cNvPr id="1499" name="Google Shape;1499;p38"/>
            <p:cNvGrpSpPr/>
            <p:nvPr/>
          </p:nvGrpSpPr>
          <p:grpSpPr>
            <a:xfrm rot="5400000">
              <a:off x="7873341" y="4254316"/>
              <a:ext cx="708100" cy="708500"/>
              <a:chOff x="3678700" y="407275"/>
              <a:chExt cx="708100" cy="708500"/>
            </a:xfrm>
          </p:grpSpPr>
          <p:sp>
            <p:nvSpPr>
              <p:cNvPr id="1500" name="Google Shape;1500;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1" name="Google Shape;1501;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07" name="Google Shape;1507;p38"/>
            <p:cNvGrpSpPr/>
            <p:nvPr/>
          </p:nvGrpSpPr>
          <p:grpSpPr>
            <a:xfrm rot="5400000">
              <a:off x="8639847" y="3354200"/>
              <a:ext cx="457787" cy="458045"/>
              <a:chOff x="3678700" y="407275"/>
              <a:chExt cx="708100" cy="708500"/>
            </a:xfrm>
          </p:grpSpPr>
          <p:sp>
            <p:nvSpPr>
              <p:cNvPr id="1508" name="Google Shape;1508;p38"/>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8"/>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8"/>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8"/>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8"/>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8"/>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8"/>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5" name="Google Shape;1515;p38"/>
            <p:cNvGrpSpPr/>
            <p:nvPr/>
          </p:nvGrpSpPr>
          <p:grpSpPr>
            <a:xfrm>
              <a:off x="7787267" y="539497"/>
              <a:ext cx="208184" cy="208184"/>
              <a:chOff x="8356813" y="1074288"/>
              <a:chExt cx="351900" cy="351900"/>
            </a:xfrm>
          </p:grpSpPr>
          <p:sp>
            <p:nvSpPr>
              <p:cNvPr id="1516" name="Google Shape;1516;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8" name="Google Shape;1518;p38"/>
            <p:cNvGrpSpPr/>
            <p:nvPr/>
          </p:nvGrpSpPr>
          <p:grpSpPr>
            <a:xfrm>
              <a:off x="7194842" y="2467660"/>
              <a:ext cx="208184" cy="208184"/>
              <a:chOff x="8356813" y="1074288"/>
              <a:chExt cx="351900" cy="351900"/>
            </a:xfrm>
          </p:grpSpPr>
          <p:sp>
            <p:nvSpPr>
              <p:cNvPr id="1519" name="Google Shape;1519;p3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21" name="Google Shape;1521;p38"/>
            <p:cNvSpPr/>
            <p:nvPr/>
          </p:nvSpPr>
          <p:spPr>
            <a:xfrm>
              <a:off x="7095150" y="4164050"/>
              <a:ext cx="147900" cy="1479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2" name="Google Shape;1522;p38"/>
          <p:cNvGrpSpPr/>
          <p:nvPr/>
        </p:nvGrpSpPr>
        <p:grpSpPr>
          <a:xfrm>
            <a:off x="796100" y="3019701"/>
            <a:ext cx="5142184" cy="119267"/>
            <a:chOff x="796100" y="3019701"/>
            <a:chExt cx="4558967" cy="134100"/>
          </a:xfrm>
        </p:grpSpPr>
        <p:sp>
          <p:nvSpPr>
            <p:cNvPr id="1523" name="Google Shape;1523;p38"/>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1524" name="Google Shape;1524;p38"/>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25" name="Google Shape;1525;p38"/>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Google Shape;1466;p37"/>
          <p:cNvSpPr txBox="1"/>
          <p:nvPr/>
        </p:nvSpPr>
        <p:spPr>
          <a:xfrm>
            <a:off x="2875550" y="254625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600"/>
              <a:buFont typeface="IBM Plex Mono" panose="020B0509050203000203"/>
              <a:buNone/>
              <a:defRPr sz="5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1pPr>
            <a:lvl2pPr marR="0" lvl="1" algn="ctr" rtl="0">
              <a:lnSpc>
                <a:spcPct val="100000"/>
              </a:lnSpc>
              <a:spcBef>
                <a:spcPts val="0"/>
              </a:spcBef>
              <a:spcAft>
                <a:spcPts val="0"/>
              </a:spcAft>
              <a:buClr>
                <a:schemeClr val="dk2"/>
              </a:buClr>
              <a:buSzPts val="3600"/>
              <a:buFont typeface="IBM Plex Mono" panose="020B0509050203000203"/>
              <a:buNone/>
              <a:defRPr sz="36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ctr" rtl="0">
              <a:lnSpc>
                <a:spcPct val="100000"/>
              </a:lnSpc>
              <a:spcBef>
                <a:spcPts val="0"/>
              </a:spcBef>
              <a:spcAft>
                <a:spcPts val="0"/>
              </a:spcAft>
              <a:buClr>
                <a:schemeClr val="dk2"/>
              </a:buClr>
              <a:buSzPts val="3600"/>
              <a:buFont typeface="IBM Plex Mono" panose="020B0509050203000203"/>
              <a:buNone/>
              <a:defRPr sz="36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ctr" rtl="0">
              <a:lnSpc>
                <a:spcPct val="100000"/>
              </a:lnSpc>
              <a:spcBef>
                <a:spcPts val="0"/>
              </a:spcBef>
              <a:spcAft>
                <a:spcPts val="0"/>
              </a:spcAft>
              <a:buClr>
                <a:schemeClr val="dk2"/>
              </a:buClr>
              <a:buSzPts val="3600"/>
              <a:buFont typeface="IBM Plex Mono" panose="020B0509050203000203"/>
              <a:buNone/>
              <a:defRPr sz="36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ctr" rtl="0">
              <a:lnSpc>
                <a:spcPct val="100000"/>
              </a:lnSpc>
              <a:spcBef>
                <a:spcPts val="0"/>
              </a:spcBef>
              <a:spcAft>
                <a:spcPts val="0"/>
              </a:spcAft>
              <a:buClr>
                <a:schemeClr val="dk2"/>
              </a:buClr>
              <a:buSzPts val="3600"/>
              <a:buFont typeface="IBM Plex Mono" panose="020B0509050203000203"/>
              <a:buNone/>
              <a:defRPr sz="36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ctr" rtl="0">
              <a:lnSpc>
                <a:spcPct val="100000"/>
              </a:lnSpc>
              <a:spcBef>
                <a:spcPts val="0"/>
              </a:spcBef>
              <a:spcAft>
                <a:spcPts val="0"/>
              </a:spcAft>
              <a:buClr>
                <a:schemeClr val="dk2"/>
              </a:buClr>
              <a:buSzPts val="3600"/>
              <a:buFont typeface="IBM Plex Mono" panose="020B0509050203000203"/>
              <a:buNone/>
              <a:defRPr sz="36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ctr" rtl="0">
              <a:lnSpc>
                <a:spcPct val="100000"/>
              </a:lnSpc>
              <a:spcBef>
                <a:spcPts val="0"/>
              </a:spcBef>
              <a:spcAft>
                <a:spcPts val="0"/>
              </a:spcAft>
              <a:buClr>
                <a:schemeClr val="dk2"/>
              </a:buClr>
              <a:buSzPts val="3600"/>
              <a:buFont typeface="IBM Plex Mono" panose="020B0509050203000203"/>
              <a:buNone/>
              <a:defRPr sz="36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ctr" rtl="0">
              <a:lnSpc>
                <a:spcPct val="100000"/>
              </a:lnSpc>
              <a:spcBef>
                <a:spcPts val="0"/>
              </a:spcBef>
              <a:spcAft>
                <a:spcPts val="0"/>
              </a:spcAft>
              <a:buClr>
                <a:schemeClr val="dk2"/>
              </a:buClr>
              <a:buSzPts val="3600"/>
              <a:buFont typeface="IBM Plex Mono" panose="020B0509050203000203"/>
              <a:buNone/>
              <a:defRPr sz="36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ctr" rtl="0">
              <a:lnSpc>
                <a:spcPct val="100000"/>
              </a:lnSpc>
              <a:spcBef>
                <a:spcPts val="0"/>
              </a:spcBef>
              <a:spcAft>
                <a:spcPts val="0"/>
              </a:spcAft>
              <a:buClr>
                <a:schemeClr val="dk2"/>
              </a:buClr>
              <a:buSzPts val="3600"/>
              <a:buFont typeface="IBM Plex Mono" panose="020B0509050203000203"/>
              <a:buNone/>
              <a:defRPr sz="36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r>
              <a:rPr lang="en-US" altLang="zh-CN" sz="2400" dirty="0"/>
              <a:t>————</a:t>
            </a:r>
            <a:r>
              <a:rPr lang="zh-CN" altLang="en-US" sz="2400" dirty="0"/>
              <a:t>六大核心层面</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9"/>
        <p:cNvGrpSpPr/>
        <p:nvPr/>
      </p:nvGrpSpPr>
      <p:grpSpPr>
        <a:xfrm>
          <a:off x="0" y="0"/>
          <a:ext cx="0" cy="0"/>
          <a:chOff x="0" y="0"/>
          <a:chExt cx="0" cy="0"/>
        </a:xfrm>
      </p:grpSpPr>
      <p:grpSp>
        <p:nvGrpSpPr>
          <p:cNvPr id="1534" name="Google Shape;1534;p39"/>
          <p:cNvGrpSpPr/>
          <p:nvPr/>
        </p:nvGrpSpPr>
        <p:grpSpPr>
          <a:xfrm rot="18893828">
            <a:off x="-597323" y="-22428"/>
            <a:ext cx="2308406" cy="1141122"/>
            <a:chOff x="-2" y="4132283"/>
            <a:chExt cx="2308406" cy="1141122"/>
          </a:xfrm>
        </p:grpSpPr>
        <p:sp>
          <p:nvSpPr>
            <p:cNvPr id="1535" name="Google Shape;1535;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 name="Google Shape;1466;p37"/>
          <p:cNvSpPr txBox="1">
            <a:spLocks noGrp="1"/>
          </p:cNvSpPr>
          <p:nvPr>
            <p:ph type="title"/>
          </p:nvPr>
        </p:nvSpPr>
        <p:spPr>
          <a:xfrm>
            <a:off x="-3" y="45434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a:t>
            </a:r>
            <a:r>
              <a:rPr lang="en-US" altLang="zh-CN" sz="2000" dirty="0">
                <a:effectLst/>
                <a:latin typeface="IBM Plex Mono" panose="020B0509050203000203" pitchFamily="49" charset="0"/>
                <a:ea typeface="微软雅黑" panose="020B0503020204020204" pitchFamily="34" charset="-122"/>
                <a:cs typeface="Times New Roman" panose="02020603050405020304" pitchFamily="18" charset="0"/>
              </a:rPr>
              <a:t>1</a:t>
            </a:r>
            <a:r>
              <a:rPr lang="zh-CN" altLang="en-US" sz="2000" dirty="0">
                <a:effectLst/>
                <a:latin typeface="IBM Plex Mono" panose="020B0509050203000203" pitchFamily="49" charset="0"/>
                <a:ea typeface="微软雅黑" panose="020B0503020204020204" pitchFamily="34" charset="-122"/>
                <a:cs typeface="Times New Roman" panose="02020603050405020304" pitchFamily="18" charset="0"/>
              </a:rPr>
              <a:t>）</a:t>
            </a:r>
            <a:r>
              <a:rPr lang="zh-CN" altLang="zh-CN" sz="2000" dirty="0">
                <a:effectLst/>
                <a:latin typeface="IBM Plex Mono" panose="020B0509050203000203" pitchFamily="49" charset="0"/>
                <a:ea typeface="微软雅黑" panose="020B0503020204020204" pitchFamily="34" charset="-122"/>
                <a:cs typeface="Times New Roman" panose="02020603050405020304" pitchFamily="18" charset="0"/>
              </a:rPr>
              <a:t>异构处理器协同</a:t>
            </a:r>
            <a:endParaRPr lang="en-US" sz="2000" dirty="0">
              <a:latin typeface="IBM Plex Mono" panose="020B0509050203000203" pitchFamily="49" charset="0"/>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99730" y="1826128"/>
            <a:ext cx="3056861" cy="1392475"/>
          </a:xfrm>
          <a:prstGeom prst="snip2DiagRect">
            <a:avLst/>
          </a:prstGeom>
          <a:solidFill>
            <a:srgbClr val="FFFFFF">
              <a:shade val="85000"/>
            </a:srgbClr>
          </a:solidFill>
          <a:ln w="88900" cap="sq">
            <a:solidFill>
              <a:srgbClr val="FFFFFF"/>
            </a:solidFill>
            <a:miter lim="800000"/>
            <a:headEnd/>
            <a:tailEnd/>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graphicFrame>
        <p:nvGraphicFramePr>
          <p:cNvPr id="10" name="表格 9"/>
          <p:cNvGraphicFramePr>
            <a:graphicFrameLocks noGrp="1"/>
          </p:cNvGraphicFramePr>
          <p:nvPr/>
        </p:nvGraphicFramePr>
        <p:xfrm>
          <a:off x="4285586" y="1826128"/>
          <a:ext cx="3460188" cy="1418078"/>
        </p:xfrm>
        <a:graphic>
          <a:graphicData uri="http://schemas.openxmlformats.org/drawingml/2006/table">
            <a:tbl>
              <a:tblPr firstRow="1" firstCol="1" bandRow="1">
                <a:tableStyleId>{5DA37D80-6434-44D0-A028-1B22A696006F}</a:tableStyleId>
              </a:tblPr>
              <a:tblGrid>
                <a:gridCol w="1000211"/>
                <a:gridCol w="2459977"/>
              </a:tblGrid>
              <a:tr h="210617">
                <a:tc>
                  <a:txBody>
                    <a:bodyPr/>
                    <a:lstStyle/>
                    <a:p>
                      <a:pPr algn="ctr"/>
                      <a:r>
                        <a:rPr lang="zh-CN" sz="1300" kern="0">
                          <a:effectLst/>
                        </a:rPr>
                        <a:t>处理器类型</a:t>
                      </a:r>
                      <a:endParaRPr lang="zh-CN" sz="13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c>
                  <a:txBody>
                    <a:bodyPr/>
                    <a:lstStyle/>
                    <a:p>
                      <a:pPr algn="ctr"/>
                      <a:r>
                        <a:rPr lang="zh-CN" sz="1300" kern="0" dirty="0">
                          <a:effectLst/>
                        </a:rPr>
                        <a:t>主要功能</a:t>
                      </a:r>
                      <a:r>
                        <a:rPr lang="zh-CN" altLang="en-US" sz="1300" kern="0" dirty="0">
                          <a:effectLst/>
                        </a:rPr>
                        <a:t>优势</a:t>
                      </a:r>
                      <a:endParaRPr lang="zh-CN" sz="13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r>
              <a:tr h="334196">
                <a:tc>
                  <a:txBody>
                    <a:bodyPr/>
                    <a:lstStyle/>
                    <a:p>
                      <a:pPr algn="ctr"/>
                      <a:r>
                        <a:rPr lang="en-US" sz="1300" kern="0">
                          <a:effectLst/>
                        </a:rPr>
                        <a:t>CPU</a:t>
                      </a:r>
                      <a:endParaRPr lang="zh-CN" sz="13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c>
                  <a:txBody>
                    <a:bodyPr/>
                    <a:lstStyle/>
                    <a:p>
                      <a:pPr algn="ctr"/>
                      <a:r>
                        <a:rPr lang="zh-CN" sz="1300" kern="0" dirty="0">
                          <a:effectLst/>
                        </a:rPr>
                        <a:t>通用计算、逻辑控制、资源管理</a:t>
                      </a:r>
                      <a:endParaRPr lang="zh-CN" sz="13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r>
              <a:tr h="282554">
                <a:tc>
                  <a:txBody>
                    <a:bodyPr/>
                    <a:lstStyle/>
                    <a:p>
                      <a:pPr algn="ctr"/>
                      <a:r>
                        <a:rPr lang="en-US" sz="1300" kern="0">
                          <a:effectLst/>
                        </a:rPr>
                        <a:t>GPU</a:t>
                      </a:r>
                      <a:endParaRPr lang="zh-CN" sz="13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c>
                  <a:txBody>
                    <a:bodyPr/>
                    <a:lstStyle/>
                    <a:p>
                      <a:pPr algn="ctr"/>
                      <a:r>
                        <a:rPr lang="zh-CN" sz="1300" kern="0" dirty="0">
                          <a:effectLst/>
                        </a:rPr>
                        <a:t>大规模并行计算、图形渲染</a:t>
                      </a:r>
                      <a:endParaRPr lang="zh-CN" sz="13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r>
              <a:tr h="282554">
                <a:tc>
                  <a:txBody>
                    <a:bodyPr/>
                    <a:lstStyle/>
                    <a:p>
                      <a:pPr algn="ctr"/>
                      <a:r>
                        <a:rPr lang="en-US" sz="1300" kern="0">
                          <a:effectLst/>
                        </a:rPr>
                        <a:t>FPGA</a:t>
                      </a:r>
                      <a:endParaRPr lang="zh-CN" sz="13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c>
                  <a:txBody>
                    <a:bodyPr/>
                    <a:lstStyle/>
                    <a:p>
                      <a:pPr algn="ctr"/>
                      <a:r>
                        <a:rPr lang="zh-CN" sz="1300" kern="0" dirty="0">
                          <a:effectLst/>
                        </a:rPr>
                        <a:t>可重构硬件加速、定制逻辑</a:t>
                      </a:r>
                      <a:endParaRPr lang="zh-CN" sz="13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r>
              <a:tr h="282554">
                <a:tc>
                  <a:txBody>
                    <a:bodyPr/>
                    <a:lstStyle/>
                    <a:p>
                      <a:pPr algn="ctr"/>
                      <a:r>
                        <a:rPr lang="en-US" sz="1300" kern="0">
                          <a:effectLst/>
                        </a:rPr>
                        <a:t>ASIC</a:t>
                      </a:r>
                      <a:endParaRPr lang="zh-CN" sz="13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c>
                  <a:txBody>
                    <a:bodyPr/>
                    <a:lstStyle/>
                    <a:p>
                      <a:pPr algn="ctr"/>
                      <a:r>
                        <a:rPr lang="zh-CN" sz="1300" kern="0" dirty="0">
                          <a:effectLst/>
                        </a:rPr>
                        <a:t>特定功能硬件加速</a:t>
                      </a:r>
                      <a:endParaRPr lang="zh-CN" sz="13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28575" marR="28575" marT="19050" marB="19050" anchor="ctr"/>
                </a:tc>
              </a:tr>
            </a:tbl>
          </a:graphicData>
        </a:graphic>
      </p:graphicFrame>
      <p:sp>
        <p:nvSpPr>
          <p:cNvPr id="12" name="文本框 11"/>
          <p:cNvSpPr txBox="1"/>
          <p:nvPr/>
        </p:nvSpPr>
        <p:spPr>
          <a:xfrm>
            <a:off x="307016" y="964524"/>
            <a:ext cx="4945468" cy="323165"/>
          </a:xfrm>
          <a:prstGeom prst="rect">
            <a:avLst/>
          </a:prstGeom>
          <a:noFill/>
        </p:spPr>
        <p:txBody>
          <a:bodyPr wrap="square">
            <a:spAutoFit/>
          </a:bodyPr>
          <a:lstStyle/>
          <a:p>
            <a:r>
              <a:rPr lang="en-US" altLang="zh-CN" sz="15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500" dirty="0">
                <a:ea typeface="微软雅黑" panose="020B0503020204020204" pitchFamily="34" charset="-122"/>
                <a:cs typeface="Times New Roman" panose="02020603050405020304" pitchFamily="18" charset="0"/>
              </a:rPr>
              <a:t> </a:t>
            </a:r>
            <a:r>
              <a:rPr lang="zh-CN" altLang="en-US" sz="1500" dirty="0">
                <a:ea typeface="微软雅黑" panose="020B0503020204020204" pitchFamily="34" charset="-122"/>
                <a:cs typeface="Times New Roman" panose="02020603050405020304" pitchFamily="18" charset="0"/>
              </a:rPr>
              <a:t>内容：</a:t>
            </a:r>
            <a:r>
              <a:rPr lang="zh-CN" altLang="zh-CN" sz="1500" dirty="0">
                <a:ea typeface="微软雅黑" panose="020B0503020204020204" pitchFamily="34" charset="-122"/>
                <a:cs typeface="Times New Roman" panose="02020603050405020304" pitchFamily="18" charset="0"/>
              </a:rPr>
              <a:t>在抽象层面上对整个异构计算系统架构的设计</a:t>
            </a:r>
            <a:endParaRPr lang="zh-CN" altLang="en-US" sz="1500" dirty="0">
              <a:ea typeface="微软雅黑" panose="020B0503020204020204" pitchFamily="34" charset="-122"/>
              <a:cs typeface="Times New Roman" panose="02020603050405020304" pitchFamily="18" charset="0"/>
            </a:endParaRPr>
          </a:p>
        </p:txBody>
      </p:sp>
      <p:sp>
        <p:nvSpPr>
          <p:cNvPr id="13" name="文本框 12"/>
          <p:cNvSpPr txBox="1"/>
          <p:nvPr/>
        </p:nvSpPr>
        <p:spPr>
          <a:xfrm>
            <a:off x="556881" y="1374886"/>
            <a:ext cx="7531838" cy="323165"/>
          </a:xfrm>
          <a:prstGeom prst="rect">
            <a:avLst/>
          </a:prstGeom>
          <a:noFill/>
        </p:spPr>
        <p:txBody>
          <a:bodyPr wrap="square">
            <a:spAutoFit/>
          </a:bodyPr>
          <a:lstStyle/>
          <a:p>
            <a:r>
              <a:rPr lang="zh-CN" altLang="en-US" sz="1500" dirty="0">
                <a:effectLst/>
                <a:ea typeface="微软雅黑" panose="020B0503020204020204" pitchFamily="34" charset="-122"/>
                <a:cs typeface="Times New Roman" panose="02020603050405020304" pitchFamily="18" charset="0"/>
              </a:rPr>
              <a:t>目的：</a:t>
            </a:r>
            <a:r>
              <a:rPr lang="zh-CN" altLang="zh-CN" sz="1500" dirty="0">
                <a:effectLst/>
                <a:ea typeface="微软雅黑" panose="020B0503020204020204" pitchFamily="34" charset="-122"/>
                <a:cs typeface="Times New Roman" panose="02020603050405020304" pitchFamily="18" charset="0"/>
              </a:rPr>
              <a:t>通过协同机制发挥不同处理器的独特优势实现整体性能提升</a:t>
            </a:r>
            <a:endParaRPr lang="zh-CN" altLang="en-US" sz="1500" dirty="0"/>
          </a:p>
        </p:txBody>
      </p:sp>
      <p:sp>
        <p:nvSpPr>
          <p:cNvPr id="15" name="文本框 14"/>
          <p:cNvSpPr txBox="1"/>
          <p:nvPr/>
        </p:nvSpPr>
        <p:spPr>
          <a:xfrm>
            <a:off x="307016" y="1403020"/>
            <a:ext cx="325622" cy="307777"/>
          </a:xfrm>
          <a:prstGeom prst="rect">
            <a:avLst/>
          </a:prstGeom>
          <a:noFill/>
        </p:spPr>
        <p:txBody>
          <a:bodyPr wrap="square">
            <a:spAutoFit/>
          </a:bodyPr>
          <a:lstStyle/>
          <a:p>
            <a:r>
              <a:rPr lang="en-US" altLang="zh-CN" sz="1400" b="1" dirty="0">
                <a:latin typeface="黑体" panose="02010609060101010101" pitchFamily="49" charset="-122"/>
                <a:ea typeface="黑体" panose="02010609060101010101" pitchFamily="49" charset="-122"/>
                <a:cs typeface="Times New Roman" panose="02020603050405020304" pitchFamily="18" charset="0"/>
              </a:rPr>
              <a:t>·</a:t>
            </a:r>
            <a:endParaRPr lang="zh-CN" altLang="en-US" dirty="0"/>
          </a:p>
        </p:txBody>
      </p:sp>
      <p:sp>
        <p:nvSpPr>
          <p:cNvPr id="18" name="Google Shape;1466;p37"/>
          <p:cNvSpPr txBox="1"/>
          <p:nvPr/>
        </p:nvSpPr>
        <p:spPr>
          <a:xfrm>
            <a:off x="88602" y="34228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1pPr>
            <a:lvl2pPr marR="0" lvl="1"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2pPr>
            <a:lvl3pPr marR="0" lvl="2"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3pPr>
            <a:lvl4pPr marR="0" lvl="3"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4pPr>
            <a:lvl5pPr marR="0" lvl="4"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5pPr>
            <a:lvl6pPr marR="0" lvl="5"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6pPr>
            <a:lvl7pPr marR="0" lvl="6"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7pPr>
            <a:lvl8pPr marR="0" lvl="7"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8pPr>
            <a:lvl9pPr marR="0" lvl="8" algn="ctr" rtl="0">
              <a:lnSpc>
                <a:spcPct val="100000"/>
              </a:lnSpc>
              <a:spcBef>
                <a:spcPts val="0"/>
              </a:spcBef>
              <a:spcAft>
                <a:spcPts val="0"/>
              </a:spcAft>
              <a:buClr>
                <a:schemeClr val="dk2"/>
              </a:buClr>
              <a:buSzPts val="3000"/>
              <a:buFont typeface="IBM Plex Mono" panose="020B0509050203000203"/>
              <a:buNone/>
              <a:defRPr sz="3000" b="1" i="0" u="none" strike="noStrike" cap="none">
                <a:solidFill>
                  <a:schemeClr val="dk2"/>
                </a:solidFill>
                <a:latin typeface="IBM Plex Mono" panose="020B0509050203000203"/>
                <a:ea typeface="IBM Plex Mono" panose="020B0509050203000203"/>
                <a:cs typeface="IBM Plex Mono" panose="020B0509050203000203"/>
                <a:sym typeface="IBM Plex Mono" panose="020B0509050203000203"/>
              </a:defRPr>
            </a:lvl9pPr>
          </a:lstStyle>
          <a:p>
            <a:pPr algn="l"/>
            <a:r>
              <a:rPr lang="zh-CN" altLang="en-US" sz="2000" dirty="0">
                <a:latin typeface="IBM Plex Mono" panose="020B0509050203000203" pitchFamily="49" charset="0"/>
                <a:ea typeface="微软雅黑" panose="020B0503020204020204" pitchFamily="34" charset="-122"/>
                <a:cs typeface="Times New Roman" panose="02020603050405020304" pitchFamily="18" charset="0"/>
              </a:rPr>
              <a:t>（</a:t>
            </a:r>
            <a:r>
              <a:rPr lang="en-US" altLang="zh-CN" sz="2000" dirty="0">
                <a:latin typeface="IBM Plex Mono" panose="020B0509050203000203" pitchFamily="49" charset="0"/>
                <a:ea typeface="微软雅黑" panose="020B0503020204020204" pitchFamily="34" charset="-122"/>
                <a:cs typeface="Times New Roman" panose="02020603050405020304" pitchFamily="18" charset="0"/>
              </a:rPr>
              <a:t>2</a:t>
            </a:r>
            <a:r>
              <a:rPr lang="zh-CN" altLang="en-US" sz="2000" dirty="0">
                <a:latin typeface="IBM Plex Mono" panose="020B0509050203000203" pitchFamily="49" charset="0"/>
                <a:ea typeface="微软雅黑" panose="020B0503020204020204" pitchFamily="34" charset="-122"/>
                <a:cs typeface="Times New Roman" panose="02020603050405020304" pitchFamily="18" charset="0"/>
              </a:rPr>
              <a:t>）</a:t>
            </a:r>
            <a:r>
              <a:rPr lang="zh-CN" altLang="zh-CN" sz="2000" dirty="0">
                <a:effectLst/>
                <a:ea typeface="微软雅黑" panose="020B0503020204020204" pitchFamily="34" charset="-122"/>
                <a:cs typeface="Times New Roman" panose="02020603050405020304" pitchFamily="18" charset="0"/>
              </a:rPr>
              <a:t>任务调度与划分</a:t>
            </a:r>
            <a:endParaRPr lang="en-US" sz="2000" dirty="0">
              <a:latin typeface="IBM Plex Mono" panose="020B0509050203000203" pitchFamily="49" charset="0"/>
            </a:endParaRPr>
          </a:p>
        </p:txBody>
      </p:sp>
      <p:sp>
        <p:nvSpPr>
          <p:cNvPr id="20" name="文本框 19"/>
          <p:cNvSpPr txBox="1"/>
          <p:nvPr/>
        </p:nvSpPr>
        <p:spPr>
          <a:xfrm>
            <a:off x="307016" y="3995525"/>
            <a:ext cx="5505006" cy="323165"/>
          </a:xfrm>
          <a:prstGeom prst="rect">
            <a:avLst/>
          </a:prstGeom>
          <a:noFill/>
        </p:spPr>
        <p:txBody>
          <a:bodyPr wrap="square">
            <a:spAutoFit/>
          </a:bodyPr>
          <a:lstStyle/>
          <a:p>
            <a:r>
              <a:rPr lang="en-US" altLang="zh-CN" sz="1500" b="1" dirty="0">
                <a:latin typeface="黑体" panose="02010609060101010101" pitchFamily="49" charset="-122"/>
                <a:ea typeface="黑体" panose="02010609060101010101" pitchFamily="49" charset="-122"/>
                <a:cs typeface="Times New Roman" panose="02020603050405020304" pitchFamily="18" charset="0"/>
              </a:rPr>
              <a:t>·</a:t>
            </a:r>
            <a:r>
              <a:rPr lang="zh-CN" altLang="zh-CN" sz="1500" dirty="0">
                <a:ea typeface="微软雅黑" panose="020B0503020204020204" pitchFamily="34" charset="-122"/>
                <a:cs typeface="Times New Roman" panose="02020603050405020304" pitchFamily="18" charset="0"/>
              </a:rPr>
              <a:t>旨在最小化执行时间、平衡负载并减少通信开销</a:t>
            </a:r>
            <a:endParaRPr lang="zh-CN" altLang="en-US" sz="1500" dirty="0">
              <a:ea typeface="微软雅黑" panose="020B0503020204020204" pitchFamily="34" charset="-122"/>
              <a:cs typeface="Times New Roman" panose="02020603050405020304" pitchFamily="18" charset="0"/>
            </a:endParaRPr>
          </a:p>
        </p:txBody>
      </p:sp>
      <p:sp>
        <p:nvSpPr>
          <p:cNvPr id="21" name="文本框 20"/>
          <p:cNvSpPr txBox="1"/>
          <p:nvPr/>
        </p:nvSpPr>
        <p:spPr>
          <a:xfrm>
            <a:off x="307016" y="4365989"/>
            <a:ext cx="5505006" cy="323165"/>
          </a:xfrm>
          <a:prstGeom prst="rect">
            <a:avLst/>
          </a:prstGeom>
          <a:noFill/>
        </p:spPr>
        <p:txBody>
          <a:bodyPr wrap="square">
            <a:spAutoFit/>
          </a:bodyPr>
          <a:lstStyle/>
          <a:p>
            <a:r>
              <a:rPr lang="en-US" altLang="zh-CN" sz="15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1500" dirty="0">
                <a:ea typeface="微软雅黑" panose="020B0503020204020204" pitchFamily="34" charset="-122"/>
                <a:cs typeface="Times New Roman" panose="02020603050405020304" pitchFamily="18" charset="0"/>
              </a:rPr>
              <a:t>建模为有向无环图（</a:t>
            </a:r>
            <a:r>
              <a:rPr lang="en-US" altLang="zh-CN" sz="1500" dirty="0">
                <a:ea typeface="微软雅黑" panose="020B0503020204020204" pitchFamily="34" charset="-122"/>
                <a:cs typeface="Times New Roman" panose="02020603050405020304" pitchFamily="18" charset="0"/>
              </a:rPr>
              <a:t>AOV</a:t>
            </a:r>
            <a:r>
              <a:rPr lang="zh-CN" altLang="en-US" sz="1500" dirty="0">
                <a:ea typeface="微软雅黑" panose="020B0503020204020204" pitchFamily="34" charset="-122"/>
                <a:cs typeface="Times New Roman" panose="02020603050405020304" pitchFamily="18" charset="0"/>
              </a:rPr>
              <a:t>网的拓扑排序问题）</a:t>
            </a:r>
            <a:endParaRPr lang="zh-CN" altLang="en-US" sz="1500" dirty="0">
              <a:ea typeface="微软雅黑" panose="020B0503020204020204" pitchFamily="34"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3058</Words>
  <Application>WPS 演示</Application>
  <PresentationFormat>全屏显示(16:9)</PresentationFormat>
  <Paragraphs>294</Paragraphs>
  <Slides>23</Slides>
  <Notes>21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23</vt:i4>
      </vt:variant>
    </vt:vector>
  </HeadingPairs>
  <TitlesOfParts>
    <vt:vector size="40" baseType="lpstr">
      <vt:lpstr>Arial</vt:lpstr>
      <vt:lpstr>宋体</vt:lpstr>
      <vt:lpstr>Wingdings</vt:lpstr>
      <vt:lpstr>Arial</vt:lpstr>
      <vt:lpstr>IBM Plex Mono</vt:lpstr>
      <vt:lpstr>Poppins</vt:lpstr>
      <vt:lpstr>Source Code Pro</vt:lpstr>
      <vt:lpstr>PT Sans</vt:lpstr>
      <vt:lpstr>微软雅黑</vt:lpstr>
      <vt:lpstr>Times New Roman</vt:lpstr>
      <vt:lpstr>Roboto</vt:lpstr>
      <vt:lpstr>Segoe UI Variable Text Semilight</vt:lpstr>
      <vt:lpstr>Segoe UI</vt:lpstr>
      <vt:lpstr>IBM Plex Mono</vt:lpstr>
      <vt:lpstr>黑体</vt:lpstr>
      <vt:lpstr>Arial Unicode MS</vt:lpstr>
      <vt:lpstr>Introduction to Coding Workshop by Slidesgo</vt:lpstr>
      <vt:lpstr>异构融合计算： 多核协同驱动的创新革命</vt:lpstr>
      <vt:lpstr>01</vt:lpstr>
      <vt:lpstr>异构融合计算技术的研究背景 </vt:lpstr>
      <vt:lpstr>递减7</vt:lpstr>
      <vt:lpstr>PowerPoint 演示文稿</vt:lpstr>
      <vt:lpstr>异构融合计算的定义 </vt:lpstr>
      <vt:lpstr>广义的异构融合计算</vt:lpstr>
      <vt:lpstr>异构融合计算技术的原理 </vt:lpstr>
      <vt:lpstr>（1）异构处理器协同</vt:lpstr>
      <vt:lpstr>（3）统一内存架构</vt:lpstr>
      <vt:lpstr>（5）多架构编程模型</vt:lpstr>
      <vt:lpstr>异构融合计算技术的发展应用 </vt:lpstr>
      <vt:lpstr>在人工智能与机器学习（AI/ML）领域的应用</vt:lpstr>
      <vt:lpstr>图像处理与计算机视觉领域的应用</vt:lpstr>
      <vt:lpstr>在通信领域的应用</vt:lpstr>
      <vt:lpstr>异构融合计算技术的技术挑战与未来趋势 </vt:lpstr>
      <vt:lpstr>（1）硬件层面</vt:lpstr>
      <vt:lpstr>（3）新兴场景的适应性挑战</vt:lpstr>
      <vt:lpstr>未来趋势</vt:lpstr>
      <vt:lpstr>未来趋势</vt:lpstr>
      <vt:lpstr>未来趋势</vt:lpstr>
      <vt:lpstr>未来趋势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WPS_1644399802</cp:lastModifiedBy>
  <cp:revision>13</cp:revision>
  <dcterms:created xsi:type="dcterms:W3CDTF">2025-06-08T09:58:00Z</dcterms:created>
  <dcterms:modified xsi:type="dcterms:W3CDTF">2025-06-22T13:51:39Z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3456A81996B04BDDBC7199E99C7EAFDD_12</vt:lpwstr>
  </property>
  <property fmtid="{D5CDD505-2E9C-101B-9397-08002B2CF9AE}" pid="3" name="KSOProductBuildVer">
    <vt:lpwstr>2052-12.1.0.21541</vt:lpwstr>
  </property>
</Properties>
</file>