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1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7" r:id="rId3"/>
    <p:sldMasterId id="2147483687" r:id="rId4"/>
  </p:sldMasterIdLst>
  <p:notesMasterIdLst>
    <p:notesMasterId r:id="rId81"/>
  </p:notesMasterIdLst>
  <p:sldIdLst>
    <p:sldId id="256" r:id="rId5"/>
    <p:sldId id="326" r:id="rId6"/>
    <p:sldId id="339" r:id="rId7"/>
    <p:sldId id="333" r:id="rId8"/>
    <p:sldId id="541" r:id="rId9"/>
    <p:sldId id="341" r:id="rId10"/>
    <p:sldId id="450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11" r:id="rId25"/>
    <p:sldId id="512" r:id="rId26"/>
    <p:sldId id="510" r:id="rId27"/>
    <p:sldId id="408" r:id="rId28"/>
    <p:sldId id="344" r:id="rId29"/>
    <p:sldId id="348" r:id="rId30"/>
    <p:sldId id="410" r:id="rId31"/>
    <p:sldId id="514" r:id="rId32"/>
    <p:sldId id="515" r:id="rId33"/>
    <p:sldId id="516" r:id="rId34"/>
    <p:sldId id="311" r:id="rId35"/>
    <p:sldId id="518" r:id="rId36"/>
    <p:sldId id="517" r:id="rId37"/>
    <p:sldId id="519" r:id="rId38"/>
    <p:sldId id="520" r:id="rId39"/>
    <p:sldId id="521" r:id="rId40"/>
    <p:sldId id="321" r:id="rId41"/>
    <p:sldId id="322" r:id="rId42"/>
    <p:sldId id="522" r:id="rId43"/>
    <p:sldId id="532" r:id="rId44"/>
    <p:sldId id="533" r:id="rId45"/>
    <p:sldId id="534" r:id="rId46"/>
    <p:sldId id="308" r:id="rId47"/>
    <p:sldId id="535" r:id="rId48"/>
    <p:sldId id="536" r:id="rId49"/>
    <p:sldId id="537" r:id="rId50"/>
    <p:sldId id="538" r:id="rId51"/>
    <p:sldId id="417" r:id="rId52"/>
    <p:sldId id="442" r:id="rId53"/>
    <p:sldId id="443" r:id="rId54"/>
    <p:sldId id="466" r:id="rId55"/>
    <p:sldId id="418" r:id="rId56"/>
    <p:sldId id="419" r:id="rId57"/>
    <p:sldId id="420" r:id="rId58"/>
    <p:sldId id="421" r:id="rId59"/>
    <p:sldId id="422" r:id="rId60"/>
    <p:sldId id="612" r:id="rId61"/>
    <p:sldId id="423" r:id="rId62"/>
    <p:sldId id="331" r:id="rId63"/>
    <p:sldId id="449" r:id="rId64"/>
    <p:sldId id="542" r:id="rId65"/>
    <p:sldId id="332" r:id="rId66"/>
    <p:sldId id="452" r:id="rId67"/>
    <p:sldId id="444" r:id="rId68"/>
    <p:sldId id="445" r:id="rId69"/>
    <p:sldId id="384" r:id="rId70"/>
    <p:sldId id="630" r:id="rId71"/>
    <p:sldId id="465" r:id="rId72"/>
    <p:sldId id="631" r:id="rId73"/>
    <p:sldId id="473" r:id="rId74"/>
    <p:sldId id="632" r:id="rId75"/>
    <p:sldId id="446" r:id="rId76"/>
    <p:sldId id="441" r:id="rId77"/>
    <p:sldId id="425" r:id="rId78"/>
    <p:sldId id="426" r:id="rId79"/>
    <p:sldId id="433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77342" autoAdjust="0"/>
  </p:normalViewPr>
  <p:slideViewPr>
    <p:cSldViewPr snapToGrid="0" showGuides="1">
      <p:cViewPr varScale="1">
        <p:scale>
          <a:sx n="69" d="100"/>
          <a:sy n="69" d="100"/>
        </p:scale>
        <p:origin x="56" y="168"/>
      </p:cViewPr>
      <p:guideLst>
        <p:guide orient="horz" pos="212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B60FB-475E-4A4B-B812-38F67D2B7132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C1660-2A84-442F-877D-E295377B12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各位同学大家好，今天是我们的习题课，我会为大家讲解习题和</a:t>
            </a:r>
            <a:r>
              <a:rPr lang="en-US" altLang="zh-CN" dirty="0">
                <a:sym typeface="+mn-ea"/>
              </a:rPr>
              <a:t>OJ</a:t>
            </a:r>
            <a:r>
              <a:rPr lang="zh-CN" altLang="en-US" dirty="0">
                <a:sym typeface="+mn-ea"/>
              </a:rPr>
              <a:t>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nsolas" panose="020B0609020204030204" pitchFamily="49" charset="0"/>
              </a:rPr>
              <a:t>邻接表：反映的是顶点出度的情况。</a:t>
            </a:r>
            <a:br>
              <a:rPr lang="zh-CN" altLang="en-US" dirty="0"/>
            </a:br>
            <a:r>
              <a:rPr lang="zh-CN" altLang="en-US" b="0" i="0" dirty="0">
                <a:effectLst/>
                <a:latin typeface="consolas" panose="020B0609020204030204" pitchFamily="49" charset="0"/>
              </a:rPr>
              <a:t>逆邻接表：反映的是顶点的入度情况。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我们首先发现</a:t>
            </a:r>
            <a:r>
              <a:rPr lang="en-US" altLang="zh-CN" sz="1200" dirty="0"/>
              <a:t>1</a:t>
            </a:r>
            <a:r>
              <a:rPr lang="zh-CN" altLang="en-US" sz="1200" dirty="0"/>
              <a:t>只有入度没有出度，</a:t>
            </a:r>
            <a:r>
              <a:rPr lang="en-US" altLang="zh-CN" sz="1200" dirty="0"/>
              <a:t>5</a:t>
            </a:r>
            <a:r>
              <a:rPr lang="zh-CN" altLang="en-US" sz="1200" dirty="0"/>
              <a:t>唯一的出度是</a:t>
            </a:r>
            <a:r>
              <a:rPr lang="en-US" altLang="zh-CN" sz="1200" dirty="0"/>
              <a:t>1</a:t>
            </a:r>
          </a:p>
          <a:p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dirty="0" err="1">
                <a:ea typeface="宋体" pitchFamily="2" charset="-122"/>
              </a:rPr>
              <a:t>对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有向图</a:t>
            </a:r>
            <a:r>
              <a:rPr lang="en-US" altLang="en-US" dirty="0" err="1">
                <a:ea typeface="宋体" pitchFamily="2" charset="-122"/>
              </a:rPr>
              <a:t>G</a:t>
            </a:r>
            <a:r>
              <a:rPr lang="en-US" altLang="en-US" dirty="0">
                <a:ea typeface="宋体" pitchFamily="2" charset="-122"/>
              </a:rPr>
              <a:t>=(V, E)，</a:t>
            </a:r>
            <a:r>
              <a:rPr lang="en-US" altLang="en-US" dirty="0" err="1">
                <a:ea typeface="宋体" pitchFamily="2" charset="-122"/>
              </a:rPr>
              <a:t>若</a:t>
            </a:r>
            <a:r>
              <a:rPr lang="en-US" altLang="en-US" dirty="0" err="1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en-US" dirty="0" err="1">
                <a:ea typeface="宋体" pitchFamily="2" charset="-122"/>
              </a:rPr>
              <a:t>vi</a:t>
            </a:r>
            <a:r>
              <a:rPr lang="en-US" altLang="en-US" dirty="0">
                <a:ea typeface="宋体" pitchFamily="2" charset="-122"/>
              </a:rPr>
              <a:t> ，</a:t>
            </a:r>
            <a:r>
              <a:rPr lang="en-US" altLang="en-US" dirty="0" err="1">
                <a:ea typeface="宋体" pitchFamily="2" charset="-122"/>
              </a:rPr>
              <a:t>vj</a:t>
            </a:r>
            <a:r>
              <a:rPr lang="en-US" altLang="en-US" dirty="0">
                <a:ea typeface="宋体" pitchFamily="2" charset="-122"/>
              </a:rPr>
              <a:t> 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itchFamily="2" charset="-122"/>
              </a:rPr>
              <a:t>V，都有以vi为起点</a:t>
            </a:r>
            <a:r>
              <a:rPr lang="en-US" altLang="en-US" dirty="0">
                <a:ea typeface="宋体" pitchFamily="2" charset="-122"/>
              </a:rPr>
              <a:t>， </a:t>
            </a:r>
            <a:r>
              <a:rPr lang="en-US" altLang="en-US" dirty="0" err="1">
                <a:ea typeface="宋体" pitchFamily="2" charset="-122"/>
              </a:rPr>
              <a:t>vj</a:t>
            </a:r>
            <a:r>
              <a:rPr lang="en-US" altLang="en-US" dirty="0">
                <a:ea typeface="宋体" pitchFamily="2" charset="-122"/>
              </a:rPr>
              <a:t> </a:t>
            </a:r>
            <a:r>
              <a:rPr lang="en-US" altLang="en-US" dirty="0" err="1">
                <a:ea typeface="宋体" pitchFamily="2" charset="-122"/>
              </a:rPr>
              <a:t>为终点以及以vj为起点，vi为终点的有向路径，称图G是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强连通图</a:t>
            </a:r>
            <a:r>
              <a:rPr lang="en-US" altLang="en-US" b="1" dirty="0">
                <a:ea typeface="宋体" pitchFamily="2" charset="-122"/>
              </a:rPr>
              <a:t> (</a:t>
            </a:r>
            <a:r>
              <a:rPr lang="en-US" altLang="zh-CN" b="1" dirty="0"/>
              <a:t>s</a:t>
            </a:r>
            <a:r>
              <a:rPr lang="en-US" altLang="en-US" b="1" dirty="0">
                <a:ea typeface="宋体" pitchFamily="2" charset="-122"/>
              </a:rPr>
              <a:t>trongly connected </a:t>
            </a:r>
            <a:r>
              <a:rPr lang="en-US" altLang="zh-CN" b="1" dirty="0"/>
              <a:t>graph)</a:t>
            </a:r>
            <a:r>
              <a:rPr lang="en-US" altLang="en-US" dirty="0">
                <a:ea typeface="宋体" pitchFamily="2" charset="-122"/>
              </a:rPr>
              <a:t>，</a:t>
            </a:r>
            <a:r>
              <a:rPr lang="en-US" altLang="en-US" dirty="0" err="1">
                <a:ea typeface="宋体" pitchFamily="2" charset="-122"/>
              </a:rPr>
              <a:t>否则称为非强连通图</a:t>
            </a:r>
            <a:endParaRPr lang="en-US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每个结点对应的表头结点位置，边都要出现一次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构造邻接表  </a:t>
            </a:r>
            <a:r>
              <a:rPr lang="en-US" altLang="zh-CN" dirty="0"/>
              <a:t>1046   7.14</a:t>
            </a:r>
          </a:p>
          <a:p>
            <a:r>
              <a:rPr lang="zh-CN" altLang="en-US" dirty="0"/>
              <a:t>图的基本操作  </a:t>
            </a:r>
            <a:r>
              <a:rPr lang="en-US" altLang="zh-CN" dirty="0"/>
              <a:t>1047  7.15</a:t>
            </a:r>
          </a:p>
          <a:p>
            <a:r>
              <a:rPr lang="zh-CN" altLang="en-US" dirty="0"/>
              <a:t>判断路径是否存在  </a:t>
            </a:r>
            <a:r>
              <a:rPr lang="en-US" altLang="zh-CN" dirty="0"/>
              <a:t>1048  7.22</a:t>
            </a:r>
          </a:p>
          <a:p>
            <a:r>
              <a:rPr lang="zh-CN" altLang="en-US" dirty="0"/>
              <a:t>判断有向图是否存在回路   </a:t>
            </a:r>
            <a:r>
              <a:rPr lang="en-US" altLang="zh-CN" dirty="0"/>
              <a:t>1049   7.25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Dijkstra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 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1053</a:t>
            </a:r>
            <a:r>
              <a:rPr lang="en-US" altLang="zh-CN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释放块的左、右邻块均为占用块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en-US" dirty="0" err="1">
                <a:ea typeface="宋体" pitchFamily="2" charset="-122"/>
              </a:rPr>
              <a:t>将被释放块简单地插入到空闲块链表中即可</a:t>
            </a:r>
            <a:endParaRPr lang="en-US" altLang="en-US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释放块的左邻块空闲而右邻块为占用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en-US" dirty="0" err="1">
                <a:ea typeface="宋体" pitchFamily="2" charset="-122"/>
              </a:rPr>
              <a:t>和左邻块合并成一个大的空闲块结点，改变左邻块的size域及重新设置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 err="1">
                <a:ea typeface="宋体" pitchFamily="2" charset="-122"/>
              </a:rPr>
              <a:t>合并后</a:t>
            </a:r>
            <a:r>
              <a:rPr lang="en-US" altLang="en-US" dirty="0">
                <a:ea typeface="宋体" pitchFamily="2" charset="-122"/>
              </a:rPr>
              <a:t>)</a:t>
            </a:r>
            <a:r>
              <a:rPr lang="en-US" altLang="en-US" dirty="0" err="1">
                <a:ea typeface="宋体" pitchFamily="2" charset="-122"/>
              </a:rPr>
              <a:t>结点的底部</a:t>
            </a:r>
            <a:endParaRPr lang="en-US" altLang="en-US" dirty="0"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b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释放块的左邻占用而右邻空闲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en-US" dirty="0" err="1">
                <a:ea typeface="宋体" pitchFamily="2" charset="-122"/>
              </a:rPr>
              <a:t>和右邻块合并成一个大的空闲块结点，改变右邻块的size域及重新设置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 err="1">
                <a:ea typeface="宋体" pitchFamily="2" charset="-122"/>
              </a:rPr>
              <a:t>合并后</a:t>
            </a:r>
            <a:r>
              <a:rPr lang="en-US" altLang="en-US" dirty="0">
                <a:ea typeface="宋体" pitchFamily="2" charset="-122"/>
              </a:rPr>
              <a:t>)</a:t>
            </a:r>
            <a:r>
              <a:rPr lang="en-US" altLang="en-US" dirty="0" err="1">
                <a:ea typeface="宋体" pitchFamily="2" charset="-122"/>
              </a:rPr>
              <a:t>结点的头部</a:t>
            </a:r>
            <a:endParaRPr lang="en-US" altLang="en-US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释放块的左、右邻块均为空闲块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en-US" dirty="0" err="1">
                <a:ea typeface="宋体" pitchFamily="2" charset="-122"/>
              </a:rPr>
              <a:t>和左、右邻块合并成一个大的空闲块结点，改变左邻块的size域及重新设置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 err="1">
                <a:ea typeface="宋体" pitchFamily="2" charset="-122"/>
              </a:rPr>
              <a:t>合并后</a:t>
            </a:r>
            <a:r>
              <a:rPr lang="en-US" altLang="en-US" dirty="0">
                <a:ea typeface="宋体" pitchFamily="2" charset="-122"/>
              </a:rPr>
              <a:t>)</a:t>
            </a:r>
            <a:r>
              <a:rPr lang="en-US" altLang="en-US" dirty="0" err="1">
                <a:ea typeface="宋体" pitchFamily="2" charset="-122"/>
              </a:rPr>
              <a:t>结点的底部</a:t>
            </a:r>
            <a:endParaRPr lang="en-US" altLang="en-US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P=4, k=2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宋体" pitchFamily="2" charset="-122"/>
              </a:rPr>
              <a:t>(1)</a:t>
            </a:r>
            <a:r>
              <a:rPr lang="en-US" altLang="en-US" dirty="0" err="1">
                <a:ea typeface="宋体" pitchFamily="2" charset="-122"/>
              </a:rPr>
              <a:t>判断其</a:t>
            </a:r>
            <a:r>
              <a:rPr lang="en-US" altLang="en-US" dirty="0">
                <a:ea typeface="宋体" pitchFamily="2" charset="-122"/>
              </a:rPr>
              <a:t> “</a:t>
            </a:r>
            <a:r>
              <a:rPr lang="en-US" altLang="en-US" dirty="0" err="1">
                <a:ea typeface="宋体" pitchFamily="2" charset="-122"/>
              </a:rPr>
              <a:t>互为伙伴”的</a:t>
            </a:r>
            <a:r>
              <a:rPr lang="zh-CN" altLang="en-US" dirty="0">
                <a:ea typeface="宋体" pitchFamily="2" charset="-122"/>
              </a:rPr>
              <a:t>块是否</a:t>
            </a:r>
            <a:r>
              <a:rPr lang="en-US" altLang="en-US" dirty="0" err="1">
                <a:ea typeface="宋体" pitchFamily="2" charset="-122"/>
              </a:rPr>
              <a:t>空闲</a:t>
            </a:r>
            <a:r>
              <a:rPr lang="en-US" altLang="en-US" dirty="0">
                <a:ea typeface="宋体" pitchFamily="2" charset="-122"/>
              </a:rPr>
              <a:t>：</a:t>
            </a:r>
          </a:p>
          <a:p>
            <a:r>
              <a:rPr lang="en-US" altLang="en-US" dirty="0" err="1">
                <a:ea typeface="宋体" pitchFamily="2" charset="-122"/>
              </a:rPr>
              <a:t>若不</a:t>
            </a:r>
            <a:r>
              <a:rPr lang="zh-CN" altLang="en-US" dirty="0">
                <a:ea typeface="宋体" pitchFamily="2" charset="-122"/>
              </a:rPr>
              <a:t>空闲</a:t>
            </a:r>
            <a:r>
              <a:rPr lang="en-US" altLang="en-US" dirty="0">
                <a:ea typeface="宋体" pitchFamily="2" charset="-122"/>
              </a:rPr>
              <a:t>，</a:t>
            </a:r>
            <a:r>
              <a:rPr lang="en-US" altLang="en-US" dirty="0" err="1">
                <a:ea typeface="宋体" pitchFamily="2" charset="-122"/>
              </a:rPr>
              <a:t>仅将要回收的空闲块直接插入到相应的子表中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en-US" dirty="0" err="1">
                <a:ea typeface="宋体" pitchFamily="2" charset="-122"/>
              </a:rPr>
              <a:t>否则转</a:t>
            </a:r>
            <a:r>
              <a:rPr lang="en-US" altLang="en-US" dirty="0">
                <a:ea typeface="宋体" pitchFamily="2" charset="-122"/>
              </a:rPr>
              <a:t>(2)；</a:t>
            </a:r>
          </a:p>
          <a:p>
            <a:r>
              <a:rPr lang="en-US" altLang="en-US" dirty="0">
                <a:ea typeface="宋体" pitchFamily="2" charset="-122"/>
              </a:rPr>
              <a:t>(2)</a:t>
            </a:r>
            <a:r>
              <a:rPr lang="en-US" altLang="en-US" dirty="0" err="1">
                <a:ea typeface="宋体" pitchFamily="2" charset="-122"/>
              </a:rPr>
              <a:t>按以下步骤进行空闲块的合并：</a:t>
            </a:r>
            <a:r>
              <a:rPr lang="en-US" altLang="en-US" sz="3200" dirty="0" err="1">
                <a:ea typeface="宋体" pitchFamily="2" charset="-122"/>
              </a:rPr>
              <a:t>在相应子表中找到其伙伴并删除之；合并两个空闲块</a:t>
            </a:r>
            <a:r>
              <a:rPr lang="en-US" altLang="en-US" sz="3200" dirty="0">
                <a:ea typeface="宋体" pitchFamily="2" charset="-122"/>
              </a:rPr>
              <a:t>；</a:t>
            </a:r>
          </a:p>
          <a:p>
            <a:r>
              <a:rPr lang="en-US" altLang="en-US" dirty="0">
                <a:ea typeface="宋体" pitchFamily="2" charset="-122"/>
              </a:rPr>
              <a:t>(3)</a:t>
            </a:r>
            <a:r>
              <a:rPr lang="en-US" altLang="en-US" dirty="0" err="1">
                <a:ea typeface="宋体" pitchFamily="2" charset="-122"/>
              </a:rPr>
              <a:t>重复</a:t>
            </a:r>
            <a:r>
              <a:rPr lang="en-US" altLang="en-US" dirty="0">
                <a:ea typeface="宋体" pitchFamily="2" charset="-122"/>
              </a:rPr>
              <a:t>(2)</a:t>
            </a:r>
            <a:r>
              <a:rPr lang="zh-CN" altLang="en-US" dirty="0">
                <a:ea typeface="宋体" pitchFamily="2" charset="-122"/>
              </a:rPr>
              <a:t>，直到合并后的空闲块的伙伴不是空闲块为止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2^4 = 16</a:t>
            </a:r>
          </a:p>
          <a:p>
            <a:pPr marL="0" indent="0">
              <a:buNone/>
            </a:pPr>
            <a:r>
              <a:rPr lang="en-US" altLang="zh-CN" dirty="0"/>
              <a:t>2^5 = 32</a:t>
            </a:r>
          </a:p>
          <a:p>
            <a:pPr marL="0" indent="0">
              <a:buNone/>
            </a:pPr>
            <a:r>
              <a:rPr lang="en-US" altLang="zh-CN" dirty="0"/>
              <a:t>2^6 = 64</a:t>
            </a:r>
          </a:p>
          <a:p>
            <a:pPr marL="0" indent="0">
              <a:buNone/>
            </a:pPr>
            <a:r>
              <a:rPr lang="en-US" altLang="zh-CN" dirty="0"/>
              <a:t>2^7 = 128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最后一次旋转？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89AE9-6A00-45DE-91D8-07F509ADD6E5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熟悉邻接链表的结构和创建过程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用前驱中最大的</a:t>
            </a:r>
            <a:r>
              <a:rPr lang="en-US" altLang="zh-CN" dirty="0"/>
              <a:t>9</a:t>
            </a:r>
            <a:r>
              <a:rPr lang="zh-CN" altLang="en-US" dirty="0"/>
              <a:t>放在</a:t>
            </a:r>
            <a:r>
              <a:rPr lang="en-US" altLang="zh-CN" dirty="0"/>
              <a:t>12</a:t>
            </a:r>
            <a:r>
              <a:rPr lang="zh-CN" altLang="en-US" dirty="0"/>
              <a:t>的位置，删除</a:t>
            </a:r>
            <a:r>
              <a:rPr lang="en-US" altLang="zh-CN" dirty="0"/>
              <a:t>9</a:t>
            </a:r>
            <a:r>
              <a:rPr lang="zh-CN" altLang="en-US" dirty="0"/>
              <a:t>，由于</a:t>
            </a:r>
            <a:r>
              <a:rPr lang="en-US" altLang="zh-CN" dirty="0"/>
              <a:t>9</a:t>
            </a:r>
            <a:r>
              <a:rPr lang="zh-CN" altLang="en-US" dirty="0"/>
              <a:t>没有左子树，不进行后续操作。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200" dirty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可以拍下来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C1660-2A84-442F-877D-E295377B129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9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2B35-DE02-44D9-A599-F5C4BBA8DD38}" type="datetimeFigureOut">
              <a:rPr lang="zh-CN" altLang="en-US" smtClean="0"/>
              <a:t>2025/7/1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55CD26-CEB7-4301-A287-C0FD4B4A7B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92696"/>
            <a:ext cx="8229600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5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习题课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58" y="93471"/>
            <a:ext cx="5266396" cy="6764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706172"/>
            <a:ext cx="5689892" cy="51374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67" y="908536"/>
            <a:ext cx="5397777" cy="42166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91" y="96252"/>
            <a:ext cx="422030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25" y="142053"/>
            <a:ext cx="4472349" cy="65738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990"/>
            <a:ext cx="9144000" cy="34260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6" y="572053"/>
            <a:ext cx="1229418" cy="58055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sp>
        <p:nvSpPr>
          <p:cNvPr id="29" name="矩形 28"/>
          <p:cNvSpPr/>
          <p:nvPr/>
        </p:nvSpPr>
        <p:spPr>
          <a:xfrm>
            <a:off x="2542409" y="591990"/>
            <a:ext cx="83230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0" y="4225089"/>
            <a:ext cx="6578938" cy="11684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6" y="5533194"/>
            <a:ext cx="6547186" cy="11240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35" y="762425"/>
            <a:ext cx="6008917" cy="5790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81" y="264401"/>
            <a:ext cx="5160500" cy="6593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4" y="1014414"/>
            <a:ext cx="7019698" cy="49532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43" y="970078"/>
            <a:ext cx="6722002" cy="2704668"/>
          </a:xfrm>
        </p:spPr>
      </p:pic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38" y="2204537"/>
            <a:ext cx="3449237" cy="39473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38" y="2204537"/>
            <a:ext cx="3449237" cy="3947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90" y="1231837"/>
            <a:ext cx="460087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(1) 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各顶点入度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/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出度如下：</a:t>
            </a:r>
            <a:br>
              <a:rPr lang="zh-CN" altLang="en-US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In(1) = 3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Out(1) = 0</a:t>
            </a:r>
            <a:br>
              <a:rPr lang="en-US" altLang="zh-CN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In(2) = 2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Out(2) = 2</a:t>
            </a:r>
            <a:br>
              <a:rPr lang="en-US" altLang="zh-CN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In(3) = 1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Out(3) = 2</a:t>
            </a:r>
            <a:br>
              <a:rPr lang="en-US" altLang="zh-CN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In(4) = 1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Out(4) = 3</a:t>
            </a:r>
            <a:br>
              <a:rPr lang="en-US" altLang="zh-CN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In(5) = 2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Out(5) = 1</a:t>
            </a:r>
            <a:br>
              <a:rPr lang="en-US" altLang="zh-CN" sz="2800" dirty="0"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</a:b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In(6) = 2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　　</a:t>
            </a:r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Out(6) = 3</a:t>
            </a:r>
            <a:endParaRPr lang="zh-CN" altLang="en-US" sz="2800" dirty="0"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0615" y="18669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615" y="1635760"/>
            <a:ext cx="7021195" cy="43695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第七章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第八章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动态存储管理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第九章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查找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第十章 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内部排序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38" y="2204537"/>
            <a:ext cx="3449237" cy="3947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90" y="1231837"/>
            <a:ext cx="4600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(2) 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邻接矩阵：</a:t>
            </a:r>
            <a:endParaRPr lang="zh-CN" altLang="en-US" sz="2800" dirty="0"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sp>
        <p:nvSpPr>
          <p:cNvPr id="2" name="AutoShape 2" descr="7.1.2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7.1.2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95" y="2097608"/>
            <a:ext cx="3871860" cy="3871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66" y="1231837"/>
            <a:ext cx="3449237" cy="3947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90" y="1231837"/>
            <a:ext cx="4600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(3) 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邻接表：</a:t>
            </a:r>
            <a:endParaRPr lang="zh-CN" altLang="en-US" sz="2800" dirty="0"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sp>
        <p:nvSpPr>
          <p:cNvPr id="2" name="AutoShape 2" descr="7.1.2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7.1.2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785231"/>
            <a:ext cx="5583756" cy="361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666" y="1231837"/>
            <a:ext cx="3449237" cy="3947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90" y="1231837"/>
            <a:ext cx="4600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(4) </a:t>
            </a:r>
            <a:r>
              <a:rPr lang="zh-CN" altLang="en-US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逆邻接表：</a:t>
            </a:r>
            <a:endParaRPr lang="zh-CN" altLang="en-US" sz="2800" dirty="0"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sp>
        <p:nvSpPr>
          <p:cNvPr id="2" name="AutoShape 2" descr="7.1.2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7.1.2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2" y="1986931"/>
            <a:ext cx="5474133" cy="2579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38" y="2204537"/>
            <a:ext cx="3449237" cy="3947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9389" y="1231837"/>
            <a:ext cx="8450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effectLst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(5)</a:t>
            </a:r>
            <a:r>
              <a:rPr lang="zh-CN" altLang="en-US" sz="2800" dirty="0">
                <a:solidFill>
                  <a:srgbClr val="0000FF"/>
                </a:solidFill>
              </a:rPr>
              <a:t>强连通分量</a:t>
            </a:r>
            <a:r>
              <a:rPr lang="zh-CN" altLang="en-US" sz="2800" dirty="0"/>
              <a:t>：非强连通的有向图中的极大连通子图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67" y="2455021"/>
            <a:ext cx="3144042" cy="30952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7.3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画出下无向图的邻接多重表，使得其中每个无向边节点中的第一个顶点号小于第二个顶点号，且每个顶点的各邻接边的链接顺序，为它所邻接到的顶点序号由小到大的顺序。列出深度优先和广度优先搜索遍历所得顶点序列和边的序列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458891" y="2968932"/>
            <a:ext cx="2532584" cy="2669854"/>
            <a:chOff x="4681183" y="2477613"/>
            <a:chExt cx="2532584" cy="2669854"/>
          </a:xfrm>
        </p:grpSpPr>
        <p:sp>
          <p:nvSpPr>
            <p:cNvPr id="6" name="椭圆 5"/>
            <p:cNvSpPr/>
            <p:nvPr/>
          </p:nvSpPr>
          <p:spPr>
            <a:xfrm>
              <a:off x="5773004" y="2477613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681183" y="3283398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831629" y="3304415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063321" y="4765329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449491" y="4765329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773004" y="3940812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2"/>
              <a:endCxn id="7" idx="7"/>
            </p:cNvCxnSpPr>
            <p:nvPr/>
          </p:nvCxnSpPr>
          <p:spPr>
            <a:xfrm flipH="1">
              <a:off x="5007358" y="2668682"/>
              <a:ext cx="765646" cy="6706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6"/>
              <a:endCxn id="8" idx="1"/>
            </p:cNvCxnSpPr>
            <p:nvPr/>
          </p:nvCxnSpPr>
          <p:spPr>
            <a:xfrm>
              <a:off x="6155142" y="2668682"/>
              <a:ext cx="732450" cy="6916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3"/>
              <a:endCxn id="9" idx="0"/>
            </p:cNvCxnSpPr>
            <p:nvPr/>
          </p:nvCxnSpPr>
          <p:spPr>
            <a:xfrm flipH="1">
              <a:off x="5254390" y="2803788"/>
              <a:ext cx="574577" cy="1961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6" idx="5"/>
              <a:endCxn id="10" idx="0"/>
            </p:cNvCxnSpPr>
            <p:nvPr/>
          </p:nvCxnSpPr>
          <p:spPr>
            <a:xfrm>
              <a:off x="6099179" y="2803788"/>
              <a:ext cx="541381" cy="1961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6"/>
              <a:endCxn id="11" idx="1"/>
            </p:cNvCxnSpPr>
            <p:nvPr/>
          </p:nvCxnSpPr>
          <p:spPr>
            <a:xfrm>
              <a:off x="5063321" y="3474467"/>
              <a:ext cx="765646" cy="522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8" idx="2"/>
              <a:endCxn id="11" idx="7"/>
            </p:cNvCxnSpPr>
            <p:nvPr/>
          </p:nvCxnSpPr>
          <p:spPr>
            <a:xfrm flipH="1">
              <a:off x="6099179" y="3495484"/>
              <a:ext cx="732450" cy="501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1" idx="3"/>
              <a:endCxn id="9" idx="7"/>
            </p:cNvCxnSpPr>
            <p:nvPr/>
          </p:nvCxnSpPr>
          <p:spPr>
            <a:xfrm flipH="1">
              <a:off x="5389496" y="4266987"/>
              <a:ext cx="439471" cy="554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1" idx="5"/>
              <a:endCxn id="10" idx="1"/>
            </p:cNvCxnSpPr>
            <p:nvPr/>
          </p:nvCxnSpPr>
          <p:spPr>
            <a:xfrm>
              <a:off x="6099179" y="4266987"/>
              <a:ext cx="406275" cy="554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9" idx="1"/>
              <a:endCxn id="7" idx="4"/>
            </p:cNvCxnSpPr>
            <p:nvPr/>
          </p:nvCxnSpPr>
          <p:spPr>
            <a:xfrm flipH="1" flipV="1">
              <a:off x="4872252" y="3665536"/>
              <a:ext cx="247032" cy="1155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8" idx="4"/>
              <a:endCxn id="10" idx="6"/>
            </p:cNvCxnSpPr>
            <p:nvPr/>
          </p:nvCxnSpPr>
          <p:spPr>
            <a:xfrm flipH="1">
              <a:off x="6831629" y="3686553"/>
              <a:ext cx="191069" cy="126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itchFamily="2" charset="-122"/>
              </a:rPr>
              <a:t>邻接多重表</a:t>
            </a:r>
            <a:r>
              <a:rPr lang="en-US" altLang="en-US" dirty="0">
                <a:latin typeface="+mn-lt"/>
                <a:ea typeface="宋体" pitchFamily="2" charset="-122"/>
              </a:rPr>
              <a:t> (Adjacency </a:t>
            </a:r>
            <a:r>
              <a:rPr lang="en-US" altLang="en-US" dirty="0" err="1">
                <a:latin typeface="+mn-lt"/>
                <a:ea typeface="宋体" pitchFamily="2" charset="-122"/>
              </a:rPr>
              <a:t>Multilist</a:t>
            </a:r>
            <a:r>
              <a:rPr lang="en-US" altLang="en-US" dirty="0">
                <a:latin typeface="+mn-lt"/>
                <a:ea typeface="宋体" pitchFamily="2" charset="-122"/>
              </a:rPr>
              <a:t>)</a:t>
            </a:r>
            <a:r>
              <a:rPr lang="zh-CN" altLang="en-US" dirty="0">
                <a:latin typeface="+mn-lt"/>
                <a:ea typeface="宋体" pitchFamily="2" charset="-122"/>
              </a:rPr>
              <a:t>法</a:t>
            </a:r>
            <a:endParaRPr lang="en-US" altLang="en-US" dirty="0">
              <a:latin typeface="+mn-lt"/>
              <a:ea typeface="宋体" pitchFamily="2" charset="-122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19"/>
            <a:ext cx="8229600" cy="478961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err="1">
                <a:ea typeface="宋体" pitchFamily="2" charset="-122"/>
              </a:rPr>
              <a:t>邻接多重表</a:t>
            </a:r>
            <a:r>
              <a:rPr lang="zh-CN" altLang="en-US" dirty="0">
                <a:ea typeface="宋体" pitchFamily="2" charset="-122"/>
              </a:rPr>
              <a:t>：用于表示无向图</a:t>
            </a:r>
            <a:endParaRPr lang="en-US" altLang="en-US" dirty="0">
              <a:ea typeface="宋体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所有顶点</a:t>
            </a:r>
            <a:r>
              <a:rPr lang="zh-CN" altLang="en-US" dirty="0">
                <a:ea typeface="宋体" pitchFamily="2" charset="-122"/>
              </a:rPr>
              <a:t>以一维数组方式组织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每个</a:t>
            </a:r>
            <a:r>
              <a:rPr lang="en-US" altLang="en-US" dirty="0" err="1">
                <a:solidFill>
                  <a:srgbClr val="0000FF"/>
                </a:solidFill>
                <a:ea typeface="宋体" pitchFamily="2" charset="-122"/>
              </a:rPr>
              <a:t>顶点</a:t>
            </a:r>
            <a:r>
              <a:rPr lang="zh-CN" altLang="en-US" dirty="0">
                <a:ea typeface="宋体" pitchFamily="2" charset="-122"/>
              </a:rPr>
              <a:t>用一个顶点</a:t>
            </a:r>
            <a:r>
              <a:rPr lang="en-US" altLang="en-US" dirty="0" err="1">
                <a:ea typeface="宋体" pitchFamily="2" charset="-122"/>
              </a:rPr>
              <a:t>结点</a:t>
            </a:r>
            <a:r>
              <a:rPr lang="zh-CN" altLang="en-US" dirty="0">
                <a:ea typeface="宋体" pitchFamily="2" charset="-122"/>
              </a:rPr>
              <a:t>表示：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sz="2600" dirty="0">
                <a:ea typeface="宋体" pitchFamily="2" charset="-122"/>
              </a:rPr>
              <a:t>d</a:t>
            </a:r>
            <a:r>
              <a:rPr lang="en-US" altLang="en-US" sz="2600" dirty="0">
                <a:ea typeface="宋体" pitchFamily="2" charset="-122"/>
              </a:rPr>
              <a:t>ata</a:t>
            </a:r>
            <a:r>
              <a:rPr lang="zh-CN" altLang="en-US" sz="2600" dirty="0">
                <a:ea typeface="宋体" pitchFamily="2" charset="-122"/>
              </a:rPr>
              <a:t>域：存储和顶点相关的信息；</a:t>
            </a:r>
            <a:endParaRPr lang="en-US" altLang="zh-CN" sz="2600" dirty="0">
              <a:ea typeface="宋体" pitchFamily="2" charset="-122"/>
            </a:endParaRPr>
          </a:p>
          <a:p>
            <a:pPr lvl="2"/>
            <a:r>
              <a:rPr lang="en-US" altLang="en-US" sz="2600" dirty="0" err="1">
                <a:ea typeface="宋体" pitchFamily="2" charset="-122"/>
              </a:rPr>
              <a:t>firstedge</a:t>
            </a:r>
            <a:r>
              <a:rPr lang="zh-CN" altLang="en-US" sz="2600" dirty="0">
                <a:ea typeface="宋体" pitchFamily="2" charset="-122"/>
              </a:rPr>
              <a:t>域：指向依附于该顶点的第一条边；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ea typeface="宋体" pitchFamily="2" charset="-122"/>
              </a:rPr>
              <a:t>每条边</a:t>
            </a:r>
            <a:r>
              <a:rPr lang="en-US" altLang="en-US" dirty="0" err="1">
                <a:ea typeface="宋体" pitchFamily="2" charset="-122"/>
              </a:rPr>
              <a:t>用一个</a:t>
            </a:r>
            <a:r>
              <a:rPr lang="zh-CN" altLang="en-US" dirty="0">
                <a:ea typeface="宋体" pitchFamily="2" charset="-122"/>
              </a:rPr>
              <a:t>边</a:t>
            </a:r>
            <a:r>
              <a:rPr lang="en-US" altLang="en-US" dirty="0" err="1">
                <a:ea typeface="宋体" pitchFamily="2" charset="-122"/>
              </a:rPr>
              <a:t>结点表示</a:t>
            </a:r>
            <a:endParaRPr lang="en-US" altLang="en-US" dirty="0">
              <a:ea typeface="宋体" pitchFamily="2" charset="-122"/>
            </a:endParaRPr>
          </a:p>
          <a:p>
            <a:pPr lvl="2"/>
            <a:r>
              <a:rPr lang="en-US" altLang="en-US" sz="2600" dirty="0">
                <a:ea typeface="宋体" pitchFamily="2" charset="-122"/>
              </a:rPr>
              <a:t>mark</a:t>
            </a:r>
            <a:r>
              <a:rPr lang="zh-CN" altLang="en-US" sz="2600" dirty="0">
                <a:ea typeface="宋体" pitchFamily="2" charset="-122"/>
              </a:rPr>
              <a:t>域：用以标识该条边是否被访问过；</a:t>
            </a:r>
          </a:p>
          <a:p>
            <a:pPr lvl="2"/>
            <a:r>
              <a:rPr lang="en-US" altLang="en-US" sz="2600" dirty="0" err="1">
                <a:ea typeface="宋体" pitchFamily="2" charset="-122"/>
              </a:rPr>
              <a:t>ivex</a:t>
            </a:r>
            <a:r>
              <a:rPr lang="zh-CN" altLang="en-US" sz="2600" dirty="0">
                <a:ea typeface="宋体" pitchFamily="2" charset="-122"/>
              </a:rPr>
              <a:t>和</a:t>
            </a:r>
            <a:r>
              <a:rPr lang="en-US" altLang="en-US" sz="2600" dirty="0" err="1">
                <a:ea typeface="宋体" pitchFamily="2" charset="-122"/>
              </a:rPr>
              <a:t>jvex</a:t>
            </a:r>
            <a:r>
              <a:rPr lang="zh-CN" altLang="en-US" sz="2600" dirty="0">
                <a:ea typeface="宋体" pitchFamily="2" charset="-122"/>
              </a:rPr>
              <a:t>域：分别保存该边所依附的两个顶点在图中的位置；</a:t>
            </a:r>
          </a:p>
          <a:p>
            <a:pPr lvl="2"/>
            <a:r>
              <a:rPr lang="en-US" altLang="en-US" sz="2600" dirty="0">
                <a:ea typeface="宋体" pitchFamily="2" charset="-122"/>
              </a:rPr>
              <a:t>info</a:t>
            </a:r>
            <a:r>
              <a:rPr lang="zh-CN" altLang="en-US" sz="2600" dirty="0">
                <a:ea typeface="宋体" pitchFamily="2" charset="-122"/>
              </a:rPr>
              <a:t>域：保存该边的相关信息；</a:t>
            </a:r>
          </a:p>
          <a:p>
            <a:pPr lvl="2"/>
            <a:r>
              <a:rPr lang="en-US" altLang="zh-CN" sz="2600" dirty="0" err="1">
                <a:ea typeface="宋体" pitchFamily="2" charset="-122"/>
              </a:rPr>
              <a:t>i</a:t>
            </a:r>
            <a:r>
              <a:rPr lang="en-US" altLang="en-US" sz="2600" dirty="0" err="1">
                <a:ea typeface="宋体" pitchFamily="2" charset="-122"/>
              </a:rPr>
              <a:t>link</a:t>
            </a:r>
            <a:r>
              <a:rPr lang="zh-CN" altLang="en-US" sz="2600" dirty="0">
                <a:ea typeface="宋体" pitchFamily="2" charset="-122"/>
              </a:rPr>
              <a:t>域：指向下一条依附于顶点</a:t>
            </a:r>
            <a:r>
              <a:rPr lang="en-US" altLang="en-US" sz="2600" dirty="0" err="1">
                <a:ea typeface="宋体" pitchFamily="2" charset="-122"/>
              </a:rPr>
              <a:t>ivex</a:t>
            </a:r>
            <a:r>
              <a:rPr lang="zh-CN" altLang="en-US" sz="2600" dirty="0">
                <a:ea typeface="宋体" pitchFamily="2" charset="-122"/>
              </a:rPr>
              <a:t>的边；</a:t>
            </a:r>
          </a:p>
          <a:p>
            <a:pPr lvl="2"/>
            <a:r>
              <a:rPr lang="en-US" altLang="en-US" sz="2600" dirty="0" err="1">
                <a:ea typeface="宋体" pitchFamily="2" charset="-122"/>
              </a:rPr>
              <a:t>jlink</a:t>
            </a:r>
            <a:r>
              <a:rPr lang="zh-CN" altLang="en-US" sz="2600" dirty="0">
                <a:ea typeface="宋体" pitchFamily="2" charset="-122"/>
              </a:rPr>
              <a:t>域：指向下一条依附于顶点</a:t>
            </a:r>
            <a:r>
              <a:rPr lang="en-US" altLang="en-US" sz="2600" dirty="0" err="1">
                <a:ea typeface="宋体" pitchFamily="2" charset="-122"/>
              </a:rPr>
              <a:t>jvex</a:t>
            </a:r>
            <a:r>
              <a:rPr lang="zh-CN" altLang="en-US" sz="2600" dirty="0">
                <a:ea typeface="宋体" pitchFamily="2" charset="-122"/>
              </a:rPr>
              <a:t>的边；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433156" name="Group 4"/>
          <p:cNvGrpSpPr/>
          <p:nvPr/>
        </p:nvGrpSpPr>
        <p:grpSpPr bwMode="auto">
          <a:xfrm>
            <a:off x="1042988" y="5518150"/>
            <a:ext cx="7200900" cy="1295400"/>
            <a:chOff x="0" y="0"/>
            <a:chExt cx="4536" cy="816"/>
          </a:xfrm>
        </p:grpSpPr>
        <p:grpSp>
          <p:nvGrpSpPr>
            <p:cNvPr id="433157" name="Group 5"/>
            <p:cNvGrpSpPr/>
            <p:nvPr/>
          </p:nvGrpSpPr>
          <p:grpSpPr bwMode="auto">
            <a:xfrm>
              <a:off x="0" y="276"/>
              <a:ext cx="1298" cy="249"/>
              <a:chOff x="0" y="0"/>
              <a:chExt cx="1298" cy="249"/>
            </a:xfrm>
          </p:grpSpPr>
          <p:sp>
            <p:nvSpPr>
              <p:cNvPr id="43316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8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rPr>
                  <a:t>data   firstedge</a:t>
                </a:r>
              </a:p>
            </p:txBody>
          </p:sp>
          <p:sp>
            <p:nvSpPr>
              <p:cNvPr id="433169" name="Line 7"/>
              <p:cNvSpPr>
                <a:spLocks noChangeShapeType="1"/>
              </p:cNvSpPr>
              <p:nvPr/>
            </p:nvSpPr>
            <p:spPr bwMode="auto">
              <a:xfrm>
                <a:off x="511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315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2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顶点结点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VerBox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433159" name="Rectangle 9"/>
            <p:cNvSpPr>
              <a:spLocks noChangeArrowheads="1"/>
            </p:cNvSpPr>
            <p:nvPr/>
          </p:nvSpPr>
          <p:spPr bwMode="auto">
            <a:xfrm>
              <a:off x="1057" y="612"/>
              <a:ext cx="22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邻接多重表的结点结构</a:t>
              </a:r>
            </a:p>
          </p:txBody>
        </p:sp>
        <p:sp>
          <p:nvSpPr>
            <p:cNvPr id="433160" name="Rectangle 10"/>
            <p:cNvSpPr>
              <a:spLocks noChangeArrowheads="1"/>
            </p:cNvSpPr>
            <p:nvPr/>
          </p:nvSpPr>
          <p:spPr bwMode="auto">
            <a:xfrm>
              <a:off x="2749" y="0"/>
              <a:ext cx="92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边结点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宋体" pitchFamily="2" charset="-122"/>
                  <a:cs typeface="+mn-cs"/>
                </a:rPr>
                <a:t>EBox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grpSp>
          <p:nvGrpSpPr>
            <p:cNvPr id="433161" name="Group 11"/>
            <p:cNvGrpSpPr/>
            <p:nvPr/>
          </p:nvGrpSpPr>
          <p:grpSpPr bwMode="auto">
            <a:xfrm>
              <a:off x="1549" y="280"/>
              <a:ext cx="2987" cy="254"/>
              <a:chOff x="0" y="0"/>
              <a:chExt cx="2987" cy="254"/>
            </a:xfrm>
          </p:grpSpPr>
          <p:sp>
            <p:nvSpPr>
              <p:cNvPr id="433162" name="Rectangle 12"/>
              <p:cNvSpPr>
                <a:spLocks noChangeArrowheads="1"/>
              </p:cNvSpPr>
              <p:nvPr/>
            </p:nvSpPr>
            <p:spPr bwMode="auto">
              <a:xfrm>
                <a:off x="0" y="5"/>
                <a:ext cx="29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rPr>
                  <a:t>mark    ivex   ilink   jvex   jlink    info</a:t>
                </a:r>
              </a:p>
            </p:txBody>
          </p:sp>
          <p:sp>
            <p:nvSpPr>
              <p:cNvPr id="433163" name="Line 13"/>
              <p:cNvSpPr>
                <a:spLocks noChangeShapeType="1"/>
              </p:cNvSpPr>
              <p:nvPr/>
            </p:nvSpPr>
            <p:spPr bwMode="auto">
              <a:xfrm>
                <a:off x="549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164" name="Line 14"/>
              <p:cNvSpPr>
                <a:spLocks noChangeShapeType="1"/>
              </p:cNvSpPr>
              <p:nvPr/>
            </p:nvSpPr>
            <p:spPr bwMode="auto">
              <a:xfrm>
                <a:off x="1493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165" name="Line 15"/>
              <p:cNvSpPr>
                <a:spLocks noChangeShapeType="1"/>
              </p:cNvSpPr>
              <p:nvPr/>
            </p:nvSpPr>
            <p:spPr bwMode="auto">
              <a:xfrm>
                <a:off x="1032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166" name="Line 16"/>
              <p:cNvSpPr>
                <a:spLocks noChangeShapeType="1"/>
              </p:cNvSpPr>
              <p:nvPr/>
            </p:nvSpPr>
            <p:spPr bwMode="auto">
              <a:xfrm>
                <a:off x="1923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167" name="Line 17"/>
              <p:cNvSpPr>
                <a:spLocks noChangeShapeType="1"/>
              </p:cNvSpPr>
              <p:nvPr/>
            </p:nvSpPr>
            <p:spPr bwMode="auto">
              <a:xfrm>
                <a:off x="2437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邻接多重表与邻接表的区别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33435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邻接表的同一条边用两个结点表示，而邻接多重表只用一个结点表示</a:t>
            </a:r>
            <a:endParaRPr lang="en-US" altLang="zh-CN" dirty="0"/>
          </a:p>
          <a:p>
            <a:r>
              <a:rPr lang="zh-CN" altLang="en-US" dirty="0"/>
              <a:t>邻接多重表能较方便地完成对边的操作</a:t>
            </a:r>
            <a:endParaRPr lang="en-US" altLang="zh-CN" dirty="0"/>
          </a:p>
          <a:p>
            <a:pPr lvl="1"/>
            <a:r>
              <a:rPr lang="zh-CN" altLang="en-US" dirty="0"/>
              <a:t>标记已被搜索的边</a:t>
            </a:r>
            <a:endParaRPr lang="en-US" altLang="zh-CN" dirty="0"/>
          </a:p>
          <a:p>
            <a:pPr lvl="1"/>
            <a:r>
              <a:rPr lang="zh-CN" altLang="en-US" dirty="0"/>
              <a:t>删除一条边</a:t>
            </a:r>
            <a:endParaRPr lang="en-US" altLang="zh-CN" dirty="0"/>
          </a:p>
          <a:p>
            <a:r>
              <a:rPr lang="zh-CN" altLang="en-US" dirty="0"/>
              <a:t>除标志域外，邻接多重表与邻接表表达的信息是相同的，因此，操作的实现也基本相似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5436096" y="6453336"/>
            <a:ext cx="3706812" cy="384178"/>
          </a:xfrm>
          <a:prstGeom prst="rect">
            <a:avLst/>
          </a:prstGeom>
          <a:noFill/>
          <a:ln w="9525">
            <a:noFill/>
            <a:miter lim="800000"/>
            <a:headEnd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rPr>
              <a:t>无向图及其多重邻接链表</a:t>
            </a:r>
          </a:p>
        </p:txBody>
      </p:sp>
      <p:grpSp>
        <p:nvGrpSpPr>
          <p:cNvPr id="437253" name="Group 5"/>
          <p:cNvGrpSpPr/>
          <p:nvPr/>
        </p:nvGrpSpPr>
        <p:grpSpPr bwMode="auto">
          <a:xfrm>
            <a:off x="251520" y="4824712"/>
            <a:ext cx="1449387" cy="1376637"/>
            <a:chOff x="0" y="0"/>
            <a:chExt cx="913" cy="731"/>
          </a:xfrm>
        </p:grpSpPr>
        <p:sp>
          <p:nvSpPr>
            <p:cNvPr id="437330" name="Oval 6"/>
            <p:cNvSpPr>
              <a:spLocks noChangeArrowheads="1"/>
            </p:cNvSpPr>
            <p:nvPr/>
          </p:nvSpPr>
          <p:spPr bwMode="auto">
            <a:xfrm>
              <a:off x="0" y="3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2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437331" name="Oval 7"/>
            <p:cNvSpPr>
              <a:spLocks noChangeArrowheads="1"/>
            </p:cNvSpPr>
            <p:nvPr/>
          </p:nvSpPr>
          <p:spPr bwMode="auto">
            <a:xfrm>
              <a:off x="17" y="504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2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437332" name="Oval 8"/>
            <p:cNvSpPr>
              <a:spLocks noChangeArrowheads="1"/>
            </p:cNvSpPr>
            <p:nvPr/>
          </p:nvSpPr>
          <p:spPr bwMode="auto">
            <a:xfrm>
              <a:off x="618" y="49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2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437333" name="Oval 9"/>
            <p:cNvSpPr>
              <a:spLocks noChangeArrowheads="1"/>
            </p:cNvSpPr>
            <p:nvPr/>
          </p:nvSpPr>
          <p:spPr bwMode="auto">
            <a:xfrm>
              <a:off x="601" y="0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en-US" sz="2400" b="0" i="0" u="none" strike="noStrike" kern="1200" cap="none" spc="0" normalizeH="0" baseline="-2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4</a:t>
              </a:r>
            </a:p>
          </p:txBody>
        </p:sp>
        <p:sp>
          <p:nvSpPr>
            <p:cNvPr id="437334" name="Line 10"/>
            <p:cNvSpPr>
              <a:spLocks noChangeShapeType="1"/>
            </p:cNvSpPr>
            <p:nvPr/>
          </p:nvSpPr>
          <p:spPr bwMode="auto">
            <a:xfrm>
              <a:off x="144" y="271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35" name="Line 11"/>
            <p:cNvSpPr>
              <a:spLocks noChangeShapeType="1"/>
            </p:cNvSpPr>
            <p:nvPr/>
          </p:nvSpPr>
          <p:spPr bwMode="auto">
            <a:xfrm>
              <a:off x="752" y="23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36" name="Line 12"/>
            <p:cNvSpPr>
              <a:spLocks noChangeShapeType="1"/>
            </p:cNvSpPr>
            <p:nvPr/>
          </p:nvSpPr>
          <p:spPr bwMode="auto">
            <a:xfrm>
              <a:off x="262" y="216"/>
              <a:ext cx="380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37" name="Line 13"/>
            <p:cNvSpPr>
              <a:spLocks noChangeShapeType="1"/>
            </p:cNvSpPr>
            <p:nvPr/>
          </p:nvSpPr>
          <p:spPr bwMode="auto">
            <a:xfrm flipV="1">
              <a:off x="303" y="139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38" name="Line 14"/>
            <p:cNvSpPr>
              <a:spLocks noChangeShapeType="1"/>
            </p:cNvSpPr>
            <p:nvPr/>
          </p:nvSpPr>
          <p:spPr bwMode="auto">
            <a:xfrm>
              <a:off x="310" y="621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55" name="Group 16"/>
          <p:cNvGrpSpPr/>
          <p:nvPr/>
        </p:nvGrpSpPr>
        <p:grpSpPr bwMode="auto">
          <a:xfrm>
            <a:off x="3910707" y="5453709"/>
            <a:ext cx="1079500" cy="563084"/>
            <a:chOff x="0" y="0"/>
            <a:chExt cx="1104" cy="227"/>
          </a:xfrm>
        </p:grpSpPr>
        <p:sp>
          <p:nvSpPr>
            <p:cNvPr id="437327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28" name="Line 18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29" name="Line 19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7257" name="Line 21"/>
          <p:cNvSpPr>
            <a:spLocks noChangeShapeType="1"/>
          </p:cNvSpPr>
          <p:nvPr/>
        </p:nvSpPr>
        <p:spPr bwMode="auto">
          <a:xfrm>
            <a:off x="2889945" y="6041275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7258" name="Line 22"/>
          <p:cNvSpPr>
            <a:spLocks noChangeShapeType="1"/>
          </p:cNvSpPr>
          <p:nvPr/>
        </p:nvSpPr>
        <p:spPr bwMode="auto">
          <a:xfrm>
            <a:off x="2894707" y="4971604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7259" name="Group 23"/>
          <p:cNvGrpSpPr/>
          <p:nvPr/>
        </p:nvGrpSpPr>
        <p:grpSpPr bwMode="auto">
          <a:xfrm>
            <a:off x="2051720" y="4775748"/>
            <a:ext cx="952500" cy="1877575"/>
            <a:chOff x="0" y="0"/>
            <a:chExt cx="600" cy="993"/>
          </a:xfrm>
        </p:grpSpPr>
        <p:grpSp>
          <p:nvGrpSpPr>
            <p:cNvPr id="437309" name="Group 24"/>
            <p:cNvGrpSpPr/>
            <p:nvPr/>
          </p:nvGrpSpPr>
          <p:grpSpPr bwMode="auto">
            <a:xfrm>
              <a:off x="213" y="0"/>
              <a:ext cx="387" cy="993"/>
              <a:chOff x="0" y="0"/>
              <a:chExt cx="387" cy="993"/>
            </a:xfrm>
          </p:grpSpPr>
          <p:grpSp>
            <p:nvGrpSpPr>
              <p:cNvPr id="437315" name="Group 25"/>
              <p:cNvGrpSpPr/>
              <p:nvPr/>
            </p:nvGrpSpPr>
            <p:grpSpPr bwMode="auto">
              <a:xfrm>
                <a:off x="1" y="0"/>
                <a:ext cx="385" cy="249"/>
                <a:chOff x="0" y="0"/>
                <a:chExt cx="385" cy="204"/>
              </a:xfrm>
            </p:grpSpPr>
            <p:sp>
              <p:nvSpPr>
                <p:cNvPr id="43732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v</a:t>
                  </a:r>
                  <a:r>
                    <a:rPr kumimoji="0" lang="en-US" altLang="en-US" sz="2400" b="0" i="0" u="none" strike="noStrike" kern="1200" cap="none" spc="0" normalizeH="0" baseline="-2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37326" name="Line 27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7316" name="Group 28"/>
              <p:cNvGrpSpPr/>
              <p:nvPr/>
            </p:nvGrpSpPr>
            <p:grpSpPr bwMode="auto">
              <a:xfrm>
                <a:off x="0" y="247"/>
                <a:ext cx="385" cy="249"/>
                <a:chOff x="0" y="0"/>
                <a:chExt cx="385" cy="204"/>
              </a:xfrm>
            </p:grpSpPr>
            <p:sp>
              <p:nvSpPr>
                <p:cNvPr id="43732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v</a:t>
                  </a:r>
                  <a:r>
                    <a:rPr kumimoji="0" lang="en-US" altLang="en-US" sz="2400" b="0" i="0" u="none" strike="noStrike" kern="1200" cap="none" spc="0" normalizeH="0" baseline="-2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37324" name="Line 30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7317" name="Group 31"/>
              <p:cNvGrpSpPr/>
              <p:nvPr/>
            </p:nvGrpSpPr>
            <p:grpSpPr bwMode="auto">
              <a:xfrm>
                <a:off x="2" y="496"/>
                <a:ext cx="385" cy="249"/>
                <a:chOff x="0" y="0"/>
                <a:chExt cx="385" cy="204"/>
              </a:xfrm>
            </p:grpSpPr>
            <p:sp>
              <p:nvSpPr>
                <p:cNvPr id="437321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v</a:t>
                  </a:r>
                  <a:r>
                    <a:rPr kumimoji="0" lang="en-US" altLang="en-US" sz="2400" b="0" i="0" u="none" strike="noStrike" kern="1200" cap="none" spc="0" normalizeH="0" baseline="-2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437322" name="Line 3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7318" name="Group 34"/>
              <p:cNvGrpSpPr/>
              <p:nvPr/>
            </p:nvGrpSpPr>
            <p:grpSpPr bwMode="auto">
              <a:xfrm>
                <a:off x="2" y="744"/>
                <a:ext cx="385" cy="249"/>
                <a:chOff x="0" y="0"/>
                <a:chExt cx="385" cy="204"/>
              </a:xfrm>
            </p:grpSpPr>
            <p:sp>
              <p:nvSpPr>
                <p:cNvPr id="43731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v</a:t>
                  </a:r>
                  <a:r>
                    <a:rPr kumimoji="0" lang="en-US" altLang="en-US" sz="2400" b="0" i="0" u="none" strike="noStrike" kern="1200" cap="none" spc="0" normalizeH="0" baseline="-2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503050405090304" pitchFamily="18" charset="0"/>
                      <a:ea typeface="宋体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37320" name="Line 36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37310" name="Group 37"/>
            <p:cNvGrpSpPr/>
            <p:nvPr/>
          </p:nvGrpSpPr>
          <p:grpSpPr bwMode="auto">
            <a:xfrm>
              <a:off x="0" y="0"/>
              <a:ext cx="181" cy="992"/>
              <a:chOff x="0" y="0"/>
              <a:chExt cx="181" cy="992"/>
            </a:xfrm>
          </p:grpSpPr>
          <p:sp>
            <p:nvSpPr>
              <p:cNvPr id="437311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宋体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437312" name="Rectangle 39"/>
              <p:cNvSpPr>
                <a:spLocks noChangeArrowheads="1"/>
              </p:cNvSpPr>
              <p:nvPr/>
            </p:nvSpPr>
            <p:spPr bwMode="auto">
              <a:xfrm>
                <a:off x="0" y="247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宋体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37313" name="Rectangle 40"/>
              <p:cNvSpPr>
                <a:spLocks noChangeArrowheads="1"/>
              </p:cNvSpPr>
              <p:nvPr/>
            </p:nvSpPr>
            <p:spPr bwMode="auto">
              <a:xfrm>
                <a:off x="0" y="495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宋体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37314" name="Rectangle 41"/>
              <p:cNvSpPr>
                <a:spLocks noChangeArrowheads="1"/>
              </p:cNvSpPr>
              <p:nvPr/>
            </p:nvSpPr>
            <p:spPr bwMode="auto">
              <a:xfrm>
                <a:off x="0" y="743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503050405090304" pitchFamily="18" charset="0"/>
                    <a:ea typeface="宋体" pitchFamily="2" charset="-122"/>
                    <a:cs typeface="+mn-cs"/>
                  </a:rPr>
                  <a:t>3</a:t>
                </a:r>
              </a:p>
            </p:txBody>
          </p:sp>
        </p:grpSp>
      </p:grpSp>
      <p:grpSp>
        <p:nvGrpSpPr>
          <p:cNvPr id="437260" name="Group 42"/>
          <p:cNvGrpSpPr/>
          <p:nvPr/>
        </p:nvGrpSpPr>
        <p:grpSpPr bwMode="auto">
          <a:xfrm>
            <a:off x="3250307" y="4775748"/>
            <a:ext cx="1295400" cy="384178"/>
            <a:chOff x="0" y="0"/>
            <a:chExt cx="816" cy="204"/>
          </a:xfrm>
        </p:grpSpPr>
        <p:sp>
          <p:nvSpPr>
            <p:cNvPr id="437304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0     1</a:t>
              </a:r>
            </a:p>
          </p:txBody>
        </p:sp>
        <p:sp>
          <p:nvSpPr>
            <p:cNvPr id="437305" name="Line 44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6" name="Line 45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7" name="Line 46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8" name="Line 47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1" name="Group 48"/>
          <p:cNvGrpSpPr/>
          <p:nvPr/>
        </p:nvGrpSpPr>
        <p:grpSpPr bwMode="auto">
          <a:xfrm>
            <a:off x="4748907" y="4775748"/>
            <a:ext cx="1295400" cy="384178"/>
            <a:chOff x="0" y="0"/>
            <a:chExt cx="816" cy="204"/>
          </a:xfrm>
        </p:grpSpPr>
        <p:sp>
          <p:nvSpPr>
            <p:cNvPr id="437299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0     2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37300" name="Line 5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1" name="Line 5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2" name="Line 5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303" name="Line 5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2" name="Group 54"/>
          <p:cNvGrpSpPr/>
          <p:nvPr/>
        </p:nvGrpSpPr>
        <p:grpSpPr bwMode="auto">
          <a:xfrm>
            <a:off x="2907407" y="5167459"/>
            <a:ext cx="719138" cy="299433"/>
            <a:chOff x="0" y="0"/>
            <a:chExt cx="453" cy="159"/>
          </a:xfrm>
        </p:grpSpPr>
        <p:sp>
          <p:nvSpPr>
            <p:cNvPr id="437297" name="Line 55"/>
            <p:cNvSpPr>
              <a:spLocks noChangeShapeType="1"/>
            </p:cNvSpPr>
            <p:nvPr/>
          </p:nvSpPr>
          <p:spPr bwMode="auto">
            <a:xfrm>
              <a:off x="0" y="152"/>
              <a:ext cx="45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8" name="Line 56"/>
            <p:cNvSpPr>
              <a:spLocks noChangeShapeType="1"/>
            </p:cNvSpPr>
            <p:nvPr/>
          </p:nvSpPr>
          <p:spPr bwMode="auto">
            <a:xfrm flipV="1">
              <a:off x="448" y="0"/>
              <a:ext cx="0" cy="15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3" name="Group 57"/>
          <p:cNvGrpSpPr/>
          <p:nvPr/>
        </p:nvGrpSpPr>
        <p:grpSpPr bwMode="auto">
          <a:xfrm>
            <a:off x="3250307" y="5852953"/>
            <a:ext cx="1295400" cy="384178"/>
            <a:chOff x="0" y="0"/>
            <a:chExt cx="816" cy="204"/>
          </a:xfrm>
        </p:grpSpPr>
        <p:sp>
          <p:nvSpPr>
            <p:cNvPr id="437292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2     1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37293" name="Line 59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4" name="Line 60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5" name="Line 61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6" name="Line 62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4" name="Group 63"/>
          <p:cNvGrpSpPr/>
          <p:nvPr/>
        </p:nvGrpSpPr>
        <p:grpSpPr bwMode="auto">
          <a:xfrm>
            <a:off x="4748907" y="5852953"/>
            <a:ext cx="1295400" cy="384178"/>
            <a:chOff x="0" y="0"/>
            <a:chExt cx="816" cy="204"/>
          </a:xfrm>
        </p:grpSpPr>
        <p:sp>
          <p:nvSpPr>
            <p:cNvPr id="437287" name="Rectangle 64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2     3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437288" name="Line 65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9" name="Line 66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0" name="Line 67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91" name="Line 68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5" name="Group 69"/>
          <p:cNvGrpSpPr/>
          <p:nvPr/>
        </p:nvGrpSpPr>
        <p:grpSpPr bwMode="auto">
          <a:xfrm>
            <a:off x="3910707" y="4365104"/>
            <a:ext cx="1079500" cy="643516"/>
            <a:chOff x="0" y="0"/>
            <a:chExt cx="1104" cy="227"/>
          </a:xfrm>
        </p:grpSpPr>
        <p:sp>
          <p:nvSpPr>
            <p:cNvPr id="437284" name="Line 70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5" name="Line 71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6" name="Line 72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7266" name="Line 73"/>
          <p:cNvSpPr>
            <a:spLocks noChangeShapeType="1"/>
          </p:cNvSpPr>
          <p:nvPr/>
        </p:nvSpPr>
        <p:spPr bwMode="auto">
          <a:xfrm>
            <a:off x="4444107" y="5046933"/>
            <a:ext cx="0" cy="81355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7267" name="Group 74"/>
          <p:cNvGrpSpPr/>
          <p:nvPr/>
        </p:nvGrpSpPr>
        <p:grpSpPr bwMode="auto">
          <a:xfrm>
            <a:off x="5422007" y="4365104"/>
            <a:ext cx="1079500" cy="566952"/>
            <a:chOff x="0" y="0"/>
            <a:chExt cx="1104" cy="227"/>
          </a:xfrm>
        </p:grpSpPr>
        <p:sp>
          <p:nvSpPr>
            <p:cNvPr id="437281" name="Line 75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2" name="Line 76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3" name="Line 77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68" name="Group 78"/>
          <p:cNvGrpSpPr/>
          <p:nvPr/>
        </p:nvGrpSpPr>
        <p:grpSpPr bwMode="auto">
          <a:xfrm>
            <a:off x="6272907" y="4775748"/>
            <a:ext cx="1295400" cy="384178"/>
            <a:chOff x="0" y="0"/>
            <a:chExt cx="816" cy="204"/>
          </a:xfrm>
        </p:grpSpPr>
        <p:sp>
          <p:nvSpPr>
            <p:cNvPr id="437276" name="Rectangle 7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Times New Roman" panose="02020503050405090304" pitchFamily="18" charset="0"/>
                </a:rPr>
                <a:t> ∧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3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437277" name="Line 8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78" name="Line 8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79" name="Line 8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80" name="Line 8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7269" name="Line 84"/>
          <p:cNvSpPr>
            <a:spLocks noChangeShapeType="1"/>
          </p:cNvSpPr>
          <p:nvPr/>
        </p:nvSpPr>
        <p:spPr bwMode="auto">
          <a:xfrm flipV="1">
            <a:off x="5396607" y="5152393"/>
            <a:ext cx="0" cy="85310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7270" name="Group 85"/>
          <p:cNvGrpSpPr/>
          <p:nvPr/>
        </p:nvGrpSpPr>
        <p:grpSpPr bwMode="auto">
          <a:xfrm>
            <a:off x="2894707" y="6222065"/>
            <a:ext cx="2519363" cy="299433"/>
            <a:chOff x="0" y="0"/>
            <a:chExt cx="1587" cy="159"/>
          </a:xfrm>
        </p:grpSpPr>
        <p:sp>
          <p:nvSpPr>
            <p:cNvPr id="437274" name="Line 86"/>
            <p:cNvSpPr>
              <a:spLocks noChangeShapeType="1"/>
            </p:cNvSpPr>
            <p:nvPr/>
          </p:nvSpPr>
          <p:spPr bwMode="auto">
            <a:xfrm>
              <a:off x="0" y="152"/>
              <a:ext cx="158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75" name="Line 87"/>
            <p:cNvSpPr>
              <a:spLocks noChangeShapeType="1"/>
            </p:cNvSpPr>
            <p:nvPr/>
          </p:nvSpPr>
          <p:spPr bwMode="auto">
            <a:xfrm flipV="1">
              <a:off x="1584" y="0"/>
              <a:ext cx="0" cy="1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7271" name="Group 88"/>
          <p:cNvGrpSpPr/>
          <p:nvPr/>
        </p:nvGrpSpPr>
        <p:grpSpPr bwMode="auto">
          <a:xfrm>
            <a:off x="5904607" y="5152393"/>
            <a:ext cx="1511300" cy="858750"/>
            <a:chOff x="0" y="0"/>
            <a:chExt cx="952" cy="456"/>
          </a:xfrm>
        </p:grpSpPr>
        <p:sp>
          <p:nvSpPr>
            <p:cNvPr id="437272" name="Line 89"/>
            <p:cNvSpPr>
              <a:spLocks noChangeShapeType="1"/>
            </p:cNvSpPr>
            <p:nvPr/>
          </p:nvSpPr>
          <p:spPr bwMode="auto">
            <a:xfrm flipV="1">
              <a:off x="952" y="0"/>
              <a:ext cx="0" cy="45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273" name="Line 90"/>
            <p:cNvSpPr>
              <a:spLocks noChangeShapeType="1"/>
            </p:cNvSpPr>
            <p:nvPr/>
          </p:nvSpPr>
          <p:spPr bwMode="auto">
            <a:xfrm>
              <a:off x="0" y="456"/>
              <a:ext cx="95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298764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4146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7107" y="587761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15.</a:t>
            </a:r>
          </a:p>
          <a:p>
            <a:pPr marL="0" indent="0">
              <a:buNone/>
            </a:pPr>
            <a:r>
              <a:rPr lang="zh-CN" altLang="en-US" dirty="0"/>
              <a:t>深度优先搜索的顺序为 </a:t>
            </a:r>
            <a:r>
              <a:rPr lang="en-US" altLang="zh-CN" dirty="0"/>
              <a:t>1 2 3 4 5 6</a:t>
            </a:r>
            <a:br>
              <a:rPr lang="en-US" altLang="zh-CN" dirty="0"/>
            </a:br>
            <a:r>
              <a:rPr lang="zh-CN" altLang="en-US" dirty="0"/>
              <a:t>广度优先搜索的顺序为 </a:t>
            </a:r>
            <a:r>
              <a:rPr lang="en-US" altLang="zh-CN" dirty="0"/>
              <a:t>1 2 3 5 6 4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5753"/>
            <a:ext cx="9062184" cy="36772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368948" y="198639"/>
            <a:ext cx="2532584" cy="2669854"/>
            <a:chOff x="4681183" y="2477613"/>
            <a:chExt cx="2532584" cy="2669854"/>
          </a:xfrm>
        </p:grpSpPr>
        <p:sp>
          <p:nvSpPr>
            <p:cNvPr id="7" name="椭圆 6"/>
            <p:cNvSpPr/>
            <p:nvPr/>
          </p:nvSpPr>
          <p:spPr>
            <a:xfrm>
              <a:off x="5773004" y="2477613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681183" y="3283398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831629" y="3304415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063321" y="4765329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449491" y="4765329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773004" y="3940812"/>
              <a:ext cx="382138" cy="3821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>
              <a:stCxn id="7" idx="2"/>
              <a:endCxn id="8" idx="7"/>
            </p:cNvCxnSpPr>
            <p:nvPr/>
          </p:nvCxnSpPr>
          <p:spPr>
            <a:xfrm flipH="1">
              <a:off x="5007358" y="2668682"/>
              <a:ext cx="765646" cy="6706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6"/>
              <a:endCxn id="9" idx="1"/>
            </p:cNvCxnSpPr>
            <p:nvPr/>
          </p:nvCxnSpPr>
          <p:spPr>
            <a:xfrm>
              <a:off x="6155142" y="2668682"/>
              <a:ext cx="732450" cy="6916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3"/>
              <a:endCxn id="10" idx="0"/>
            </p:cNvCxnSpPr>
            <p:nvPr/>
          </p:nvCxnSpPr>
          <p:spPr>
            <a:xfrm flipH="1">
              <a:off x="5254390" y="2803788"/>
              <a:ext cx="574577" cy="1961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5"/>
              <a:endCxn id="11" idx="0"/>
            </p:cNvCxnSpPr>
            <p:nvPr/>
          </p:nvCxnSpPr>
          <p:spPr>
            <a:xfrm>
              <a:off x="6099179" y="2803788"/>
              <a:ext cx="541381" cy="1961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6"/>
              <a:endCxn id="12" idx="1"/>
            </p:cNvCxnSpPr>
            <p:nvPr/>
          </p:nvCxnSpPr>
          <p:spPr>
            <a:xfrm>
              <a:off x="5063321" y="3474467"/>
              <a:ext cx="765646" cy="522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2"/>
              <a:endCxn id="12" idx="7"/>
            </p:cNvCxnSpPr>
            <p:nvPr/>
          </p:nvCxnSpPr>
          <p:spPr>
            <a:xfrm flipH="1">
              <a:off x="6099179" y="3495484"/>
              <a:ext cx="732450" cy="5012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10" idx="7"/>
            </p:cNvCxnSpPr>
            <p:nvPr/>
          </p:nvCxnSpPr>
          <p:spPr>
            <a:xfrm flipH="1">
              <a:off x="5389496" y="4266987"/>
              <a:ext cx="439471" cy="554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2" idx="5"/>
              <a:endCxn id="11" idx="1"/>
            </p:cNvCxnSpPr>
            <p:nvPr/>
          </p:nvCxnSpPr>
          <p:spPr>
            <a:xfrm>
              <a:off x="6099179" y="4266987"/>
              <a:ext cx="406275" cy="554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0" idx="1"/>
              <a:endCxn id="8" idx="4"/>
            </p:cNvCxnSpPr>
            <p:nvPr/>
          </p:nvCxnSpPr>
          <p:spPr>
            <a:xfrm flipH="1" flipV="1">
              <a:off x="4872252" y="3665536"/>
              <a:ext cx="247032" cy="11557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9" idx="4"/>
              <a:endCxn id="11" idx="6"/>
            </p:cNvCxnSpPr>
            <p:nvPr/>
          </p:nvCxnSpPr>
          <p:spPr>
            <a:xfrm flipH="1">
              <a:off x="6831629" y="3686553"/>
              <a:ext cx="191069" cy="12698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530"/>
            <a:ext cx="9144000" cy="68881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30" y="1568158"/>
            <a:ext cx="3749011" cy="49211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77" y="0"/>
            <a:ext cx="2685448" cy="35250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2940997"/>
            <a:ext cx="89725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  <a:endParaRPr lang="zh-CN" altLang="en-US" sz="32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图的基本概念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有向图，无向图，图的存储结构，连通分支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图的遍历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深度优先搜索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Travel_DFS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广度优先搜索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Travel_BFS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有向图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最短路径：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Floyd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DIJ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有向无环图：拓扑排序，关键路径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无向图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最小生成树：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Kruscal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8" y="591990"/>
            <a:ext cx="8134768" cy="31243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30" y="550793"/>
            <a:ext cx="1414075" cy="52558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542409" y="591990"/>
            <a:ext cx="83230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4121871"/>
            <a:ext cx="8280528" cy="22912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416" y="5832909"/>
            <a:ext cx="1246631" cy="225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3935" y="5100172"/>
            <a:ext cx="1246631" cy="225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/>
          <p:cNvSpPr/>
          <p:nvPr/>
        </p:nvSpPr>
        <p:spPr>
          <a:xfrm>
            <a:off x="2317030" y="5267478"/>
            <a:ext cx="4032986" cy="317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10613" y="5102011"/>
            <a:ext cx="1246631" cy="225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" y="4250468"/>
            <a:ext cx="9076623" cy="202557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35107" y="5298792"/>
            <a:ext cx="1246631" cy="876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9" grpId="0" animBg="1"/>
      <p:bldP spid="22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itchFamily="2" charset="-122"/>
              </a:rPr>
              <a:t>回收算法</a:t>
            </a:r>
            <a:endParaRPr lang="en-US" altLang="en-US" dirty="0">
              <a:latin typeface="+mn-lt"/>
              <a:ea typeface="宋体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itchFamily="2" charset="-122"/>
              </a:rPr>
              <a:t>当用户释放占用块</a:t>
            </a:r>
            <a:r>
              <a:rPr lang="zh-CN" altLang="en-US" dirty="0">
                <a:ea typeface="宋体" pitchFamily="2" charset="-122"/>
              </a:rPr>
              <a:t>时</a:t>
            </a:r>
            <a:r>
              <a:rPr lang="en-US" altLang="en-US" dirty="0">
                <a:ea typeface="宋体" pitchFamily="2" charset="-122"/>
              </a:rPr>
              <a:t>，</a:t>
            </a:r>
            <a:r>
              <a:rPr lang="en-US" altLang="en-US" dirty="0" err="1">
                <a:ea typeface="宋体" pitchFamily="2" charset="-122"/>
              </a:rPr>
              <a:t>需检查刚释放的占用块的左、右紧邻是否为空闲块</a:t>
            </a:r>
            <a:r>
              <a:rPr lang="zh-CN" altLang="en-US" dirty="0">
                <a:ea typeface="宋体" pitchFamily="2" charset="-122"/>
              </a:rPr>
              <a:t>，以便</a:t>
            </a:r>
            <a:r>
              <a:rPr lang="en-US" altLang="en-US" dirty="0" err="1">
                <a:ea typeface="宋体" pitchFamily="2" charset="-122"/>
              </a:rPr>
              <a:t>使物理地址毗邻的空闲块合并成一个尽可能大的结点</a:t>
            </a:r>
            <a:endParaRPr lang="en-US" altLang="en-US" dirty="0">
              <a:ea typeface="宋体" pitchFamily="2" charset="-122"/>
            </a:endParaRPr>
          </a:p>
          <a:p>
            <a:endParaRPr lang="en-US" altLang="en-US" dirty="0">
              <a:ea typeface="宋体" pitchFamily="2" charset="-122"/>
            </a:endParaRPr>
          </a:p>
          <a:p>
            <a:r>
              <a:rPr lang="en-US" altLang="en-US" dirty="0" err="1">
                <a:ea typeface="宋体" pitchFamily="2" charset="-122"/>
              </a:rPr>
              <a:t>假设所释放的块的头地址为p</a:t>
            </a:r>
            <a:endParaRPr lang="en-US" altLang="en-US" dirty="0">
              <a:ea typeface="宋体" pitchFamily="2" charset="-122"/>
            </a:endParaRPr>
          </a:p>
          <a:p>
            <a:pPr lvl="1"/>
            <a:r>
              <a:rPr lang="en-US" altLang="en-US" sz="3200" dirty="0">
                <a:ea typeface="宋体" pitchFamily="2" charset="-122"/>
              </a:rPr>
              <a:t>p-1 </a:t>
            </a:r>
            <a:r>
              <a:rPr lang="zh-CN" altLang="en-US" sz="3200" dirty="0">
                <a:ea typeface="宋体" pitchFamily="2" charset="-122"/>
              </a:rPr>
              <a:t>为</a:t>
            </a:r>
            <a:r>
              <a:rPr lang="en-US" altLang="en-US" sz="3200" dirty="0" err="1">
                <a:ea typeface="宋体" pitchFamily="2" charset="-122"/>
              </a:rPr>
              <a:t>与其低地址紧邻的块的底部地址</a:t>
            </a:r>
            <a:endParaRPr lang="en-US" altLang="en-US" sz="3200" dirty="0">
              <a:ea typeface="宋体" pitchFamily="2" charset="-122"/>
            </a:endParaRPr>
          </a:p>
          <a:p>
            <a:pPr lvl="1"/>
            <a:r>
              <a:rPr lang="en-US" altLang="en-US" sz="3200" dirty="0">
                <a:ea typeface="宋体" pitchFamily="2" charset="-122"/>
              </a:rPr>
              <a:t>若(p-1)-&gt;tag=0 ：</a:t>
            </a:r>
            <a:r>
              <a:rPr lang="en-US" altLang="en-US" sz="3200" dirty="0" err="1">
                <a:ea typeface="宋体" pitchFamily="2" charset="-122"/>
              </a:rPr>
              <a:t>则左邻块为空闲块</a:t>
            </a:r>
            <a:endParaRPr lang="en-US" altLang="en-US" sz="3200" dirty="0">
              <a:ea typeface="宋体" pitchFamily="2" charset="-122"/>
            </a:endParaRPr>
          </a:p>
          <a:p>
            <a:pPr lvl="1"/>
            <a:r>
              <a:rPr lang="en-US" altLang="en-US" sz="3200" dirty="0">
                <a:ea typeface="宋体" pitchFamily="2" charset="-122"/>
              </a:rPr>
              <a:t> </a:t>
            </a:r>
            <a:r>
              <a:rPr lang="en-US" altLang="en-US" sz="3200" dirty="0" err="1">
                <a:ea typeface="宋体" pitchFamily="2" charset="-122"/>
              </a:rPr>
              <a:t>p+p</a:t>
            </a:r>
            <a:r>
              <a:rPr lang="en-US" altLang="en-US" sz="3200" dirty="0">
                <a:ea typeface="宋体" pitchFamily="2" charset="-122"/>
              </a:rPr>
              <a:t>-&gt;size </a:t>
            </a:r>
            <a:r>
              <a:rPr lang="zh-CN" altLang="en-US" sz="3200" dirty="0">
                <a:ea typeface="宋体" pitchFamily="2" charset="-122"/>
              </a:rPr>
              <a:t>为</a:t>
            </a:r>
            <a:r>
              <a:rPr lang="en-US" altLang="en-US" sz="3200" dirty="0" err="1">
                <a:ea typeface="宋体" pitchFamily="2" charset="-122"/>
              </a:rPr>
              <a:t>与其高地址紧邻的块的头地址</a:t>
            </a:r>
            <a:endParaRPr lang="en-US" altLang="en-US" sz="3200" dirty="0">
              <a:ea typeface="宋体" pitchFamily="2" charset="-122"/>
            </a:endParaRPr>
          </a:p>
          <a:p>
            <a:pPr lvl="1"/>
            <a:r>
              <a:rPr lang="en-US" altLang="en-US" sz="3200" dirty="0">
                <a:ea typeface="宋体" pitchFamily="2" charset="-122"/>
              </a:rPr>
              <a:t>若(</a:t>
            </a:r>
            <a:r>
              <a:rPr lang="en-US" altLang="en-US" sz="3200" dirty="0" err="1">
                <a:ea typeface="宋体" pitchFamily="2" charset="-122"/>
              </a:rPr>
              <a:t>p+p</a:t>
            </a:r>
            <a:r>
              <a:rPr lang="en-US" altLang="en-US" sz="3200" dirty="0">
                <a:ea typeface="宋体" pitchFamily="2" charset="-122"/>
              </a:rPr>
              <a:t>-&gt;size)-&gt;tag=0 ：</a:t>
            </a:r>
            <a:r>
              <a:rPr lang="zh-CN" altLang="en-US" sz="3200" dirty="0">
                <a:ea typeface="宋体" pitchFamily="2" charset="-122"/>
              </a:rPr>
              <a:t>则右邻块为空闲块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1872" y="5342474"/>
            <a:ext cx="212372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FootLoc(p)+1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" y="1198671"/>
            <a:ext cx="9144000" cy="336337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879343"/>
            <a:ext cx="4684141" cy="5867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47" y="825366"/>
            <a:ext cx="5042159" cy="26036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8" y="601441"/>
            <a:ext cx="6246094" cy="60457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2" y="1144880"/>
            <a:ext cx="6931423" cy="456823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" y="649956"/>
            <a:ext cx="9144000" cy="30576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52" y="645042"/>
            <a:ext cx="1185665" cy="42885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542409" y="591990"/>
            <a:ext cx="83230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8" y="4342496"/>
            <a:ext cx="8472913" cy="165404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itchFamily="2" charset="-122"/>
              </a:rPr>
              <a:t>回收算法</a:t>
            </a:r>
            <a:endParaRPr lang="en-US" altLang="en-US" dirty="0">
              <a:latin typeface="+mn-lt"/>
              <a:ea typeface="宋体" pitchFamily="2" charset="-122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16248"/>
            <a:ext cx="8712968" cy="6041751"/>
          </a:xfrm>
        </p:spPr>
        <p:txBody>
          <a:bodyPr>
            <a:normAutofit fontScale="92500"/>
          </a:bodyPr>
          <a:lstStyle/>
          <a:p>
            <a:r>
              <a:rPr lang="en-US" altLang="en-US" dirty="0" err="1">
                <a:ea typeface="宋体" pitchFamily="2" charset="-122"/>
              </a:rPr>
              <a:t>释放占用块时</a:t>
            </a:r>
            <a:r>
              <a:rPr lang="en-US" altLang="en-US" dirty="0">
                <a:ea typeface="宋体" pitchFamily="2" charset="-122"/>
              </a:rPr>
              <a:t>，</a:t>
            </a:r>
            <a:r>
              <a:rPr lang="zh-CN" altLang="en-US" dirty="0">
                <a:ea typeface="宋体" pitchFamily="2" charset="-122"/>
              </a:rPr>
              <a:t>需要</a:t>
            </a:r>
            <a:r>
              <a:rPr lang="en-US" altLang="en-US" dirty="0" err="1">
                <a:ea typeface="宋体" pitchFamily="2" charset="-122"/>
              </a:rPr>
              <a:t>将该新的空闲块插入到可利用空闲表中</a:t>
            </a:r>
            <a:endParaRPr lang="en-US" altLang="en-US" dirty="0">
              <a:ea typeface="宋体" pitchFamily="2" charset="-122"/>
            </a:endParaRPr>
          </a:p>
          <a:p>
            <a:r>
              <a:rPr lang="en-US" altLang="en-US" dirty="0" err="1">
                <a:ea typeface="宋体" pitchFamily="2" charset="-122"/>
              </a:rPr>
              <a:t>考虑合并成大块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en-US" altLang="en-US" dirty="0" err="1">
                <a:ea typeface="宋体" pitchFamily="2" charset="-122"/>
              </a:rPr>
              <a:t>问题</a:t>
            </a:r>
            <a:r>
              <a:rPr lang="zh-CN" altLang="en-US" dirty="0">
                <a:ea typeface="宋体" pitchFamily="2" charset="-122"/>
              </a:rPr>
              <a:t>：</a:t>
            </a:r>
            <a:r>
              <a:rPr lang="en-US" altLang="en-US" dirty="0" err="1">
                <a:ea typeface="宋体" pitchFamily="2" charset="-122"/>
              </a:rPr>
              <a:t>只有“互为伙伴”的两个子块均空闲时才合并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en-US" dirty="0" err="1">
                <a:ea typeface="宋体" pitchFamily="2" charset="-122"/>
              </a:rPr>
              <a:t>即使有两个相邻且大小相同的空闲块，如果不是“互为伙伴</a:t>
            </a:r>
            <a:r>
              <a:rPr lang="en-US" altLang="en-US" dirty="0">
                <a:ea typeface="宋体" pitchFamily="2" charset="-122"/>
              </a:rPr>
              <a:t>” (</a:t>
            </a:r>
            <a:r>
              <a:rPr lang="en-US" altLang="en-US" dirty="0" err="1">
                <a:ea typeface="宋体" pitchFamily="2" charset="-122"/>
              </a:rPr>
              <a:t>从同一个大块中分裂出来的</a:t>
            </a:r>
            <a:r>
              <a:rPr lang="en-US" altLang="en-US" dirty="0">
                <a:ea typeface="宋体" pitchFamily="2" charset="-122"/>
              </a:rPr>
              <a:t>)</a:t>
            </a:r>
            <a:r>
              <a:rPr lang="en-US" altLang="en-US" dirty="0" err="1">
                <a:ea typeface="宋体" pitchFamily="2" charset="-122"/>
              </a:rPr>
              <a:t>也不合并</a:t>
            </a:r>
            <a:endParaRPr lang="en-US" altLang="en-US" dirty="0">
              <a:ea typeface="宋体" pitchFamily="2" charset="-122"/>
            </a:endParaRPr>
          </a:p>
          <a:p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伙伴空闲块</a:t>
            </a:r>
            <a:r>
              <a:rPr lang="en-US" altLang="en-US" dirty="0" err="1">
                <a:ea typeface="宋体" pitchFamily="2" charset="-122"/>
              </a:rPr>
              <a:t>的确定</a:t>
            </a:r>
            <a:endParaRPr lang="en-US" altLang="en-US" dirty="0">
              <a:ea typeface="宋体" pitchFamily="2" charset="-122"/>
            </a:endParaRPr>
          </a:p>
          <a:p>
            <a:pPr lvl="1"/>
            <a:r>
              <a:rPr lang="en-US" altLang="en-US" dirty="0" err="1">
                <a:ea typeface="宋体" pitchFamily="2" charset="-122"/>
              </a:rPr>
              <a:t>首地址为p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en-US" dirty="0">
                <a:ea typeface="宋体" pitchFamily="2" charset="-122"/>
              </a:rPr>
              <a:t>大小为2</a:t>
            </a:r>
            <a:r>
              <a:rPr lang="en-US" altLang="en-US" baseline="30000" dirty="0">
                <a:ea typeface="宋体" pitchFamily="2" charset="-122"/>
              </a:rPr>
              <a:t>k</a:t>
            </a:r>
            <a:r>
              <a:rPr lang="en-US" altLang="en-US" dirty="0">
                <a:ea typeface="宋体" pitchFamily="2" charset="-122"/>
              </a:rPr>
              <a:t>的内存块 ，其伙伴的首地址为： </a:t>
            </a:r>
          </a:p>
          <a:p>
            <a:pPr lvl="1"/>
            <a:endParaRPr lang="en-US" altLang="en-US" dirty="0">
              <a:ea typeface="宋体" pitchFamily="2" charset="-122"/>
            </a:endParaRP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大小为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en-US" altLang="zh-CN" baseline="30000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、起始地址为</a:t>
            </a:r>
            <a:r>
              <a:rPr lang="en-US" altLang="zh-CN" dirty="0">
                <a:ea typeface="宋体" pitchFamily="2" charset="-122"/>
              </a:rPr>
              <a:t>512</a:t>
            </a:r>
            <a:r>
              <a:rPr lang="zh-CN" altLang="en-US" dirty="0">
                <a:ea typeface="宋体" pitchFamily="2" charset="-122"/>
              </a:rPr>
              <a:t>的伙伴：其起始地址为</a:t>
            </a:r>
            <a:r>
              <a:rPr lang="en-US" altLang="zh-CN" dirty="0">
                <a:ea typeface="宋体" pitchFamily="2" charset="-122"/>
              </a:rPr>
              <a:t>768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大小为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en-US" altLang="zh-CN" baseline="30000" dirty="0">
                <a:ea typeface="宋体" pitchFamily="2" charset="-122"/>
              </a:rPr>
              <a:t>7</a:t>
            </a:r>
            <a:r>
              <a:rPr lang="zh-CN" altLang="en-US" dirty="0">
                <a:ea typeface="宋体" pitchFamily="2" charset="-122"/>
              </a:rPr>
              <a:t>、起始地址为</a:t>
            </a:r>
            <a:r>
              <a:rPr lang="en-US" altLang="zh-CN" dirty="0">
                <a:ea typeface="宋体" pitchFamily="2" charset="-122"/>
              </a:rPr>
              <a:t>384</a:t>
            </a:r>
            <a:r>
              <a:rPr lang="zh-CN" altLang="en-US" dirty="0">
                <a:ea typeface="宋体" pitchFamily="2" charset="-122"/>
              </a:rPr>
              <a:t>的伙伴：其起始地址为</a:t>
            </a:r>
            <a:r>
              <a:rPr lang="en-US" altLang="zh-CN" dirty="0">
                <a:ea typeface="宋体" pitchFamily="2" charset="-122"/>
              </a:rPr>
              <a:t>256</a:t>
            </a:r>
            <a:endParaRPr lang="en-US" altLang="en-US" dirty="0">
              <a:ea typeface="宋体" pitchFamily="2" charset="-122"/>
            </a:endParaRPr>
          </a:p>
          <a:p>
            <a:endParaRPr lang="en-US" altLang="en-US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2051720" y="4653136"/>
            <a:ext cx="5592763" cy="990600"/>
            <a:chOff x="0" y="0"/>
            <a:chExt cx="3523" cy="62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192"/>
              <a:ext cx="127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buddy(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p,k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92" y="0"/>
              <a:ext cx="20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p+2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    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若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 MOD 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k+1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=0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352"/>
              <a:ext cx="213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-2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    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若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 MOD 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k+1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=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2</a:t>
              </a:r>
              <a:r>
                <a:rPr kumimoji="0" lang="en-US" altLang="en-US" sz="2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</a:t>
              </a:r>
            </a:p>
          </p:txBody>
        </p:sp>
        <p:sp>
          <p:nvSpPr>
            <p:cNvPr id="8" name="AutoShape 8"/>
            <p:cNvSpPr/>
            <p:nvPr/>
          </p:nvSpPr>
          <p:spPr bwMode="auto">
            <a:xfrm>
              <a:off x="1296" y="144"/>
              <a:ext cx="91" cy="385"/>
            </a:xfrm>
            <a:prstGeom prst="leftBrace">
              <a:avLst>
                <a:gd name="adj1" fmla="val 352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itchFamily="2" charset="-122"/>
              </a:rPr>
              <a:t>回收算法</a:t>
            </a:r>
            <a:endParaRPr lang="en-US" dirty="0">
              <a:latin typeface="+mn-lt"/>
              <a:ea typeface="宋体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ea typeface="宋体" pitchFamily="2" charset="-122"/>
              </a:rPr>
              <a:t>设要回收的空闲块的首地址是p，其大小为2</a:t>
            </a:r>
            <a:r>
              <a:rPr lang="en-US" altLang="en-US" baseline="30000" dirty="0">
                <a:ea typeface="宋体" pitchFamily="2" charset="-122"/>
              </a:rPr>
              <a:t>k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en-US" dirty="0">
                <a:ea typeface="宋体" pitchFamily="2" charset="-122"/>
              </a:rPr>
              <a:t>(1)</a:t>
            </a:r>
            <a:r>
              <a:rPr lang="en-US" altLang="en-US" dirty="0" err="1">
                <a:ea typeface="宋体" pitchFamily="2" charset="-122"/>
              </a:rPr>
              <a:t>判断其</a:t>
            </a:r>
            <a:r>
              <a:rPr lang="en-US" altLang="en-US" dirty="0">
                <a:ea typeface="宋体" pitchFamily="2" charset="-122"/>
              </a:rPr>
              <a:t> “</a:t>
            </a:r>
            <a:r>
              <a:rPr lang="en-US" altLang="en-US" dirty="0" err="1">
                <a:ea typeface="宋体" pitchFamily="2" charset="-122"/>
              </a:rPr>
              <a:t>互为伙伴”的</a:t>
            </a:r>
            <a:r>
              <a:rPr lang="zh-CN" altLang="en-US" dirty="0">
                <a:ea typeface="宋体" pitchFamily="2" charset="-122"/>
              </a:rPr>
              <a:t>块是否</a:t>
            </a:r>
            <a:r>
              <a:rPr lang="en-US" altLang="en-US" dirty="0" err="1">
                <a:ea typeface="宋体" pitchFamily="2" charset="-122"/>
              </a:rPr>
              <a:t>空闲</a:t>
            </a:r>
            <a:r>
              <a:rPr lang="en-US" altLang="en-US" dirty="0">
                <a:ea typeface="宋体" pitchFamily="2" charset="-122"/>
              </a:rPr>
              <a:t>：</a:t>
            </a:r>
          </a:p>
          <a:p>
            <a:r>
              <a:rPr lang="en-US" altLang="en-US" dirty="0" err="1">
                <a:ea typeface="宋体" pitchFamily="2" charset="-122"/>
              </a:rPr>
              <a:t>若不</a:t>
            </a:r>
            <a:r>
              <a:rPr lang="zh-CN" altLang="en-US" dirty="0">
                <a:ea typeface="宋体" pitchFamily="2" charset="-122"/>
              </a:rPr>
              <a:t>空闲</a:t>
            </a:r>
            <a:r>
              <a:rPr lang="en-US" altLang="en-US" dirty="0">
                <a:ea typeface="宋体" pitchFamily="2" charset="-122"/>
              </a:rPr>
              <a:t>，</a:t>
            </a:r>
            <a:r>
              <a:rPr lang="en-US" altLang="en-US" dirty="0" err="1">
                <a:ea typeface="宋体" pitchFamily="2" charset="-122"/>
              </a:rPr>
              <a:t>仅将要回收的空闲块直接插入到相应的子表中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en-US" dirty="0" err="1">
                <a:ea typeface="宋体" pitchFamily="2" charset="-122"/>
              </a:rPr>
              <a:t>否则转</a:t>
            </a:r>
            <a:r>
              <a:rPr lang="en-US" altLang="en-US" dirty="0">
                <a:ea typeface="宋体" pitchFamily="2" charset="-122"/>
              </a:rPr>
              <a:t>(2)；</a:t>
            </a:r>
          </a:p>
          <a:p>
            <a:r>
              <a:rPr lang="en-US" altLang="en-US" dirty="0">
                <a:ea typeface="宋体" pitchFamily="2" charset="-122"/>
              </a:rPr>
              <a:t>(2)</a:t>
            </a:r>
            <a:r>
              <a:rPr lang="en-US" altLang="en-US" dirty="0" err="1">
                <a:ea typeface="宋体" pitchFamily="2" charset="-122"/>
              </a:rPr>
              <a:t>按以下步骤进行空闲块的合并</a:t>
            </a:r>
            <a:r>
              <a:rPr lang="en-US" altLang="en-US" dirty="0">
                <a:ea typeface="宋体" pitchFamily="2" charset="-122"/>
              </a:rPr>
              <a:t>：</a:t>
            </a:r>
          </a:p>
          <a:p>
            <a:pPr lvl="2"/>
            <a:r>
              <a:rPr lang="en-US" altLang="en-US" sz="3200" dirty="0" err="1">
                <a:ea typeface="宋体" pitchFamily="2" charset="-122"/>
              </a:rPr>
              <a:t>在相应子表中找到其伙伴并删除之</a:t>
            </a:r>
            <a:r>
              <a:rPr lang="en-US" altLang="en-US" sz="3200" dirty="0">
                <a:ea typeface="宋体" pitchFamily="2" charset="-122"/>
              </a:rPr>
              <a:t>；</a:t>
            </a:r>
          </a:p>
          <a:p>
            <a:pPr lvl="2"/>
            <a:r>
              <a:rPr lang="en-US" altLang="en-US" sz="3200" dirty="0" err="1">
                <a:ea typeface="宋体" pitchFamily="2" charset="-122"/>
              </a:rPr>
              <a:t>合并两个空闲块</a:t>
            </a:r>
            <a:r>
              <a:rPr lang="en-US" altLang="en-US" sz="3200" dirty="0">
                <a:ea typeface="宋体" pitchFamily="2" charset="-122"/>
              </a:rPr>
              <a:t>；</a:t>
            </a:r>
          </a:p>
          <a:p>
            <a:r>
              <a:rPr lang="en-US" altLang="en-US" dirty="0">
                <a:ea typeface="宋体" pitchFamily="2" charset="-122"/>
              </a:rPr>
              <a:t>(3)</a:t>
            </a:r>
            <a:r>
              <a:rPr lang="en-US" altLang="en-US" dirty="0" err="1">
                <a:ea typeface="宋体" pitchFamily="2" charset="-122"/>
              </a:rPr>
              <a:t>重复</a:t>
            </a:r>
            <a:r>
              <a:rPr lang="en-US" altLang="en-US" dirty="0">
                <a:ea typeface="宋体" pitchFamily="2" charset="-122"/>
              </a:rPr>
              <a:t>(2)</a:t>
            </a:r>
            <a:r>
              <a:rPr lang="zh-CN" altLang="en-US" dirty="0">
                <a:ea typeface="宋体" pitchFamily="2" charset="-122"/>
              </a:rPr>
              <a:t>，直到合并后的空闲块的伙伴不是空闲块为止</a:t>
            </a:r>
          </a:p>
          <a:p>
            <a:r>
              <a:rPr lang="zh-CN" altLang="en-US" dirty="0">
                <a:ea typeface="宋体" pitchFamily="2" charset="-122"/>
              </a:rPr>
              <a:t>特点：算法简单；速度快；但由于只归并伙伴而容易产生碎片</a:t>
            </a:r>
            <a:endParaRPr lang="en-US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33654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43" y="704147"/>
            <a:ext cx="8472913" cy="1654043"/>
          </a:xfrm>
          <a:prstGeom prst="rect">
            <a:avLst/>
          </a:prstGeom>
        </p:spPr>
      </p:pic>
      <p:grpSp>
        <p:nvGrpSpPr>
          <p:cNvPr id="7" name="Group 4"/>
          <p:cNvGrpSpPr/>
          <p:nvPr/>
        </p:nvGrpSpPr>
        <p:grpSpPr bwMode="auto">
          <a:xfrm>
            <a:off x="790811" y="3225737"/>
            <a:ext cx="5592763" cy="990600"/>
            <a:chOff x="0" y="0"/>
            <a:chExt cx="3523" cy="6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192"/>
              <a:ext cx="127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buddy(</a:t>
              </a:r>
              <a:r>
                <a:rPr kumimoji="0" lang="en-US" altLang="en-US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p,k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)=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392" y="0"/>
              <a:ext cx="20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p+2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    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若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 MOD 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k+1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=0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392" y="352"/>
              <a:ext cx="213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-2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    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若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p MOD 2</a:t>
              </a:r>
              <a:r>
                <a:rPr kumimoji="0" lang="en-US" alt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k+1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 =</a:t>
              </a:r>
              <a:r>
                <a:rPr kumimoji="0" lang="en-US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2</a:t>
              </a:r>
              <a:r>
                <a:rPr kumimoji="0" lang="en-US" altLang="en-US" sz="28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503050405090304" pitchFamily="18" charset="0"/>
                  <a:ea typeface="宋体" pitchFamily="2" charset="-122"/>
                  <a:cs typeface="+mn-cs"/>
                </a:rPr>
                <a:t>k</a:t>
              </a:r>
            </a:p>
          </p:txBody>
        </p:sp>
        <p:sp>
          <p:nvSpPr>
            <p:cNvPr id="12" name="AutoShape 8"/>
            <p:cNvSpPr/>
            <p:nvPr/>
          </p:nvSpPr>
          <p:spPr bwMode="auto">
            <a:xfrm>
              <a:off x="1296" y="144"/>
              <a:ext cx="91" cy="385"/>
            </a:xfrm>
            <a:prstGeom prst="leftBrace">
              <a:avLst>
                <a:gd name="adj1" fmla="val 352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90811" y="5238684"/>
            <a:ext cx="1868642" cy="702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0 - 3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8541" y="2828941"/>
            <a:ext cx="8404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sz="2400" dirty="0" err="1">
                <a:ea typeface="宋体" pitchFamily="2" charset="-122"/>
              </a:rPr>
              <a:t>首地址为p</a:t>
            </a:r>
            <a:r>
              <a:rPr lang="zh-CN" altLang="en-US" sz="2400" dirty="0">
                <a:ea typeface="宋体" pitchFamily="2" charset="-122"/>
              </a:rPr>
              <a:t>、</a:t>
            </a:r>
            <a:r>
              <a:rPr lang="en-US" altLang="en-US" sz="2400" dirty="0">
                <a:ea typeface="宋体" pitchFamily="2" charset="-122"/>
              </a:rPr>
              <a:t>大小为2</a:t>
            </a:r>
            <a:r>
              <a:rPr lang="en-US" altLang="en-US" sz="2400" baseline="30000" dirty="0">
                <a:ea typeface="宋体" pitchFamily="2" charset="-122"/>
              </a:rPr>
              <a:t>k</a:t>
            </a:r>
            <a:r>
              <a:rPr lang="en-US" altLang="en-US" sz="2400" dirty="0">
                <a:ea typeface="宋体" pitchFamily="2" charset="-122"/>
              </a:rPr>
              <a:t>的内存块 ，</a:t>
            </a:r>
            <a:r>
              <a:rPr lang="en-US" altLang="en-US" sz="2400" dirty="0" err="1">
                <a:ea typeface="宋体" pitchFamily="2" charset="-122"/>
              </a:rPr>
              <a:t>其伙伴的首地址为</a:t>
            </a:r>
            <a:r>
              <a:rPr lang="en-US" altLang="en-US" sz="2400" dirty="0">
                <a:ea typeface="宋体" pitchFamily="2" charset="-122"/>
              </a:rPr>
              <a:t>： </a:t>
            </a:r>
          </a:p>
          <a:p>
            <a:pPr lvl="1"/>
            <a:endParaRPr lang="en-US" altLang="en-US" sz="2400" dirty="0">
              <a:ea typeface="宋体" pitchFamily="2" charset="-122"/>
            </a:endParaRPr>
          </a:p>
          <a:p>
            <a:pPr lvl="1"/>
            <a:endParaRPr lang="en-US" altLang="zh-CN" sz="2400" dirty="0">
              <a:ea typeface="宋体" pitchFamily="2" charset="-122"/>
            </a:endParaRPr>
          </a:p>
          <a:p>
            <a:pPr lvl="1"/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zh-CN" altLang="en-US" sz="2400" dirty="0">
                <a:ea typeface="宋体" pitchFamily="2" charset="-122"/>
              </a:rPr>
              <a:t>大小为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en-US" altLang="zh-CN" sz="2400" baseline="300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、起始地址为</a:t>
            </a:r>
            <a:r>
              <a:rPr lang="en-US" altLang="zh-CN" sz="2400" dirty="0">
                <a:ea typeface="宋体" pitchFamily="2" charset="-122"/>
              </a:rPr>
              <a:t>4</a:t>
            </a:r>
            <a:r>
              <a:rPr lang="zh-CN" altLang="en-US" sz="2400" dirty="0">
                <a:ea typeface="宋体" pitchFamily="2" charset="-122"/>
              </a:rPr>
              <a:t>的伙伴：其起始地址为</a:t>
            </a:r>
            <a:r>
              <a:rPr lang="en-US" altLang="zh-CN" sz="2400" dirty="0">
                <a:ea typeface="宋体" pitchFamily="2" charset="-122"/>
              </a:rPr>
              <a:t>4-4=0</a:t>
            </a:r>
          </a:p>
        </p:txBody>
      </p:sp>
      <p:sp>
        <p:nvSpPr>
          <p:cNvPr id="17" name="矩形 16"/>
          <p:cNvSpPr/>
          <p:nvPr/>
        </p:nvSpPr>
        <p:spPr>
          <a:xfrm>
            <a:off x="2916327" y="5238684"/>
            <a:ext cx="1868642" cy="702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4 - 7</a:t>
            </a:r>
            <a:endParaRPr lang="zh-CN" altLang="en-US" sz="2400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2978" y="1445455"/>
            <a:ext cx="489548" cy="816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/>
          <p:cNvSpPr/>
          <p:nvPr/>
        </p:nvSpPr>
        <p:spPr>
          <a:xfrm>
            <a:off x="1798873" y="1652377"/>
            <a:ext cx="4032986" cy="317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95131" y="1694879"/>
            <a:ext cx="489548" cy="317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59" y="658051"/>
            <a:ext cx="8606682" cy="327713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7" y="4071720"/>
            <a:ext cx="5673896" cy="125485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06" y="5463111"/>
            <a:ext cx="5729011" cy="139488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92" y="521516"/>
            <a:ext cx="1290737" cy="60565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216729" y="2727764"/>
            <a:ext cx="541292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94614" y="5910944"/>
            <a:ext cx="457200" cy="220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542409" y="591990"/>
            <a:ext cx="83230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358796" y="3519553"/>
            <a:ext cx="3516545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85" y="621103"/>
            <a:ext cx="4640480" cy="62368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90" y="673446"/>
            <a:ext cx="4729990" cy="618455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5306"/>
            <a:ext cx="9144000" cy="492237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itchFamily="2" charset="-122"/>
              </a:rPr>
              <a:t>分配算法</a:t>
            </a:r>
            <a:r>
              <a:rPr lang="zh-CN" altLang="en-US" dirty="0">
                <a:latin typeface="+mn-lt"/>
                <a:ea typeface="宋体" pitchFamily="2" charset="-122"/>
              </a:rPr>
              <a:t>：两个约定</a:t>
            </a:r>
            <a:endParaRPr lang="en-US" altLang="en-US" dirty="0">
              <a:latin typeface="+mn-lt"/>
              <a:ea typeface="宋体" pitchFamily="2" charset="-122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8952" cy="5976664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分配约定</a:t>
            </a:r>
            <a:r>
              <a:rPr lang="zh-CN" altLang="en-US" dirty="0">
                <a:ea typeface="宋体" pitchFamily="2" charset="-122"/>
              </a:rPr>
              <a:t>：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en-US" dirty="0" err="1">
                <a:ea typeface="宋体" pitchFamily="2" charset="-122"/>
              </a:rPr>
              <a:t>选定适当</a:t>
            </a:r>
            <a:r>
              <a:rPr lang="en-US" altLang="en-US" b="1" dirty="0" err="1">
                <a:solidFill>
                  <a:srgbClr val="C00000"/>
                </a:solidFill>
                <a:ea typeface="宋体" pitchFamily="2" charset="-122"/>
              </a:rPr>
              <a:t>常量e</a:t>
            </a:r>
            <a:r>
              <a:rPr lang="en-US" altLang="en-US" dirty="0" err="1">
                <a:ea typeface="宋体" pitchFamily="2" charset="-122"/>
              </a:rPr>
              <a:t>，设待分配空闲块、请求分配空间的大小分别为m</a:t>
            </a:r>
            <a:r>
              <a:rPr lang="en-US" altLang="en-US" dirty="0">
                <a:ea typeface="宋体" pitchFamily="2" charset="-122"/>
              </a:rPr>
              <a:t> 、 n </a:t>
            </a:r>
          </a:p>
          <a:p>
            <a:pPr lvl="1"/>
            <a:r>
              <a:rPr lang="en-US" altLang="en-US" b="1" dirty="0" err="1">
                <a:solidFill>
                  <a:srgbClr val="C00000"/>
                </a:solidFill>
                <a:ea typeface="宋体" pitchFamily="2" charset="-122"/>
              </a:rPr>
              <a:t>当m-n≤e时：将整个空闲块分配给用户</a:t>
            </a:r>
            <a:r>
              <a:rPr lang="en-US" altLang="en-US" dirty="0">
                <a:solidFill>
                  <a:srgbClr val="C00000"/>
                </a:solidFill>
                <a:ea typeface="宋体" pitchFamily="2" charset="-122"/>
              </a:rPr>
              <a:t>；</a:t>
            </a:r>
          </a:p>
          <a:p>
            <a:pPr lvl="1"/>
            <a:r>
              <a:rPr lang="en-US" altLang="en-US" b="1" dirty="0" err="1">
                <a:solidFill>
                  <a:srgbClr val="C00000"/>
                </a:solidFill>
                <a:ea typeface="宋体" pitchFamily="2" charset="-122"/>
              </a:rPr>
              <a:t>当m</a:t>
            </a:r>
            <a:r>
              <a:rPr lang="en-US" altLang="en-US" b="1" dirty="0">
                <a:solidFill>
                  <a:srgbClr val="C00000"/>
                </a:solidFill>
                <a:ea typeface="宋体" pitchFamily="2" charset="-122"/>
              </a:rPr>
              <a:t>-n&gt;</a:t>
            </a:r>
            <a:r>
              <a:rPr lang="en-US" altLang="en-US" b="1" dirty="0" err="1">
                <a:solidFill>
                  <a:srgbClr val="C00000"/>
                </a:solidFill>
                <a:ea typeface="宋体" pitchFamily="2" charset="-122"/>
              </a:rPr>
              <a:t>e时：则只分配请求的大小n</a:t>
            </a:r>
            <a:r>
              <a:rPr lang="zh-CN" altLang="en-US" b="1" dirty="0">
                <a:solidFill>
                  <a:srgbClr val="C00000"/>
                </a:solidFill>
                <a:ea typeface="宋体" pitchFamily="2" charset="-122"/>
              </a:rPr>
              <a:t>给用户</a:t>
            </a:r>
            <a:r>
              <a:rPr lang="zh-CN" altLang="en-US" dirty="0">
                <a:solidFill>
                  <a:srgbClr val="C00000"/>
                </a:solidFill>
                <a:ea typeface="宋体" pitchFamily="2" charset="-122"/>
              </a:rPr>
              <a:t>；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尽量减少空闲块链表中出现小碎片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 err="1">
                <a:ea typeface="宋体" pitchFamily="2" charset="-122"/>
              </a:rPr>
              <a:t>容量≤e</a:t>
            </a:r>
            <a:r>
              <a:rPr lang="en-US" altLang="en-US" dirty="0">
                <a:ea typeface="宋体" pitchFamily="2" charset="-122"/>
              </a:rPr>
              <a:t>) ，</a:t>
            </a:r>
            <a:r>
              <a:rPr lang="en-US" altLang="en-US" dirty="0" err="1">
                <a:ea typeface="宋体" pitchFamily="2" charset="-122"/>
              </a:rPr>
              <a:t>提高分配效率；减少对空闲块链表的维护工作量</a:t>
            </a:r>
            <a:endParaRPr lang="en-US" altLang="en-US" dirty="0">
              <a:ea typeface="宋体" pitchFamily="2" charset="-122"/>
            </a:endParaRPr>
          </a:p>
          <a:p>
            <a:pPr lvl="1"/>
            <a:r>
              <a:rPr lang="en-US" altLang="en-US" dirty="0" err="1">
                <a:ea typeface="宋体" pitchFamily="2" charset="-122"/>
              </a:rPr>
              <a:t>为了避免修改指针，约定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将高地址部分分配给用户</a:t>
            </a:r>
            <a:endParaRPr lang="en-US" altLang="en-US" b="1" dirty="0">
              <a:solidFill>
                <a:srgbClr val="0000FF"/>
              </a:solidFill>
              <a:ea typeface="宋体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ea typeface="宋体" pitchFamily="2" charset="-122"/>
              </a:rPr>
              <a:t>查找约定</a:t>
            </a:r>
            <a:r>
              <a:rPr lang="zh-CN" altLang="en-US" b="1" dirty="0">
                <a:ea typeface="宋体" pitchFamily="2" charset="-122"/>
              </a:rPr>
              <a:t>：</a:t>
            </a:r>
            <a:endParaRPr lang="en-US" altLang="zh-CN" b="1" dirty="0">
              <a:ea typeface="宋体" pitchFamily="2" charset="-122"/>
            </a:endParaRPr>
          </a:p>
          <a:p>
            <a:pPr lvl="1"/>
            <a:r>
              <a:rPr lang="en-US" altLang="en-US" dirty="0" err="1">
                <a:ea typeface="宋体" pitchFamily="2" charset="-122"/>
              </a:rPr>
              <a:t>每次</a:t>
            </a:r>
            <a:r>
              <a:rPr lang="zh-CN" altLang="en-US" dirty="0">
                <a:ea typeface="宋体" pitchFamily="2" charset="-122"/>
              </a:rPr>
              <a:t>需要</a:t>
            </a:r>
            <a:r>
              <a:rPr lang="en-US" altLang="en-US" dirty="0" err="1">
                <a:ea typeface="宋体" pitchFamily="2" charset="-122"/>
              </a:rPr>
              <a:t>查找</a:t>
            </a:r>
            <a:r>
              <a:rPr lang="zh-CN" altLang="en-US" dirty="0">
                <a:ea typeface="宋体" pitchFamily="2" charset="-122"/>
              </a:rPr>
              <a:t>空闲块</a:t>
            </a:r>
            <a:r>
              <a:rPr lang="en-US" altLang="en-US" dirty="0">
                <a:ea typeface="宋体" pitchFamily="2" charset="-122"/>
              </a:rPr>
              <a:t>时</a:t>
            </a:r>
            <a:r>
              <a:rPr lang="zh-CN" altLang="en-US" dirty="0">
                <a:ea typeface="宋体" pitchFamily="2" charset="-122"/>
              </a:rPr>
              <a:t>，从</a:t>
            </a:r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上次刚分配结点的后继结点</a:t>
            </a:r>
            <a:r>
              <a:rPr lang="en-US" altLang="en-US" dirty="0" err="1">
                <a:ea typeface="宋体" pitchFamily="2" charset="-122"/>
              </a:rPr>
              <a:t>开始</a:t>
            </a:r>
            <a:r>
              <a:rPr lang="zh-CN" altLang="en-US" dirty="0">
                <a:ea typeface="宋体" pitchFamily="2" charset="-122"/>
              </a:rPr>
              <a:t>查找空闲块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作用：</a:t>
            </a:r>
            <a:r>
              <a:rPr lang="en-US" altLang="en-US" dirty="0" err="1">
                <a:ea typeface="宋体" pitchFamily="2" charset="-122"/>
              </a:rPr>
              <a:t>提高查找空闲块的速度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en-US" altLang="en-US" dirty="0" err="1">
                <a:ea typeface="宋体" pitchFamily="2" charset="-122"/>
              </a:rPr>
              <a:t>防止小容量结点</a:t>
            </a:r>
            <a:r>
              <a:rPr lang="zh-CN" altLang="en-US" dirty="0">
                <a:ea typeface="宋体" pitchFamily="2" charset="-122"/>
              </a:rPr>
              <a:t>聚集</a:t>
            </a:r>
            <a:endParaRPr lang="en-US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35"/>
            <a:ext cx="9144000" cy="32652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381" y="783581"/>
            <a:ext cx="17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起始地址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7804" y="2639653"/>
            <a:ext cx="17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Tag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4583" y="1927906"/>
            <a:ext cx="17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size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7391" y="585457"/>
            <a:ext cx="4600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 err="1">
                <a:solidFill>
                  <a:srgbClr val="FF0000"/>
                </a:solidFill>
                <a:ea typeface="宋体" pitchFamily="2" charset="-122"/>
              </a:rPr>
              <a:t>上次刚分配结点的后继结点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4122471"/>
            <a:ext cx="9144000" cy="220306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91411" y="3088061"/>
            <a:ext cx="17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559 - 603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00"/>
            <a:ext cx="9144000" cy="22030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066"/>
            <a:ext cx="9144000" cy="7197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0507"/>
            <a:ext cx="9144000" cy="220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3066"/>
            <a:ext cx="9144000" cy="7197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296"/>
            <a:ext cx="9144000" cy="22030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9" y="3877927"/>
            <a:ext cx="8457921" cy="27246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7677" y="3429000"/>
            <a:ext cx="17158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515 - 558</a:t>
            </a:r>
            <a:endParaRPr lang="zh-CN" altLang="en-US" sz="2400" b="1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第八章  动态存储管理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3948"/>
            <a:ext cx="9144000" cy="21330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883"/>
            <a:ext cx="9144000" cy="322830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88758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静态查找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顺序表查找，有序表查找，索引顺序查找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动态查找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二叉排序树，二叉平衡树，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+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画出对长度为１７的有序表进行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折半查找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的判定树，并求等概率下查找成功时的平均查找长度。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26" name="Picture 2" descr="sjjg8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567" y="2114262"/>
            <a:ext cx="4746158" cy="310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5330119"/>
            <a:ext cx="72090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平均查找长度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：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1x1+2x2+3x4+4x8+5x2</a:t>
            </a:r>
            <a:r>
              <a:rPr lang="zh-CN" altLang="en-US" sz="32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  <a:sym typeface="Wingdings" panose="05000000000000000000" pitchFamily="2" charset="2"/>
              </a:rPr>
              <a:t>/17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=59</a:t>
            </a:r>
            <a:r>
              <a:rPr lang="en-US" altLang="zh-CN" sz="32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/17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。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4495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邻接表的实现</a:t>
            </a:r>
            <a:endParaRPr lang="en-US" sz="2800" dirty="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idx="1"/>
          </p:nvPr>
        </p:nvSpPr>
        <p:spPr>
          <a:xfrm>
            <a:off x="628650" y="1086534"/>
            <a:ext cx="82296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#define MAX_VERTEX_NUM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typedef char </a:t>
            </a:r>
            <a:r>
              <a:rPr lang="en-US" altLang="en-US" sz="2600" dirty="0" err="1">
                <a:ea typeface="宋体" pitchFamily="2" charset="-122"/>
              </a:rPr>
              <a:t>ElemType</a:t>
            </a:r>
            <a:r>
              <a:rPr lang="en-US" altLang="en-US" sz="2600" dirty="0">
                <a:ea typeface="宋体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typedef struct </a:t>
            </a:r>
            <a:r>
              <a:rPr lang="en-US" altLang="en-US" sz="2600" dirty="0">
                <a:solidFill>
                  <a:srgbClr val="00B050"/>
                </a:solidFill>
                <a:ea typeface="宋体" pitchFamily="2" charset="-122"/>
              </a:rPr>
              <a:t>node</a:t>
            </a:r>
            <a:r>
              <a:rPr lang="en-US" altLang="en-US" sz="2600" dirty="0">
                <a:ea typeface="宋体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int </a:t>
            </a:r>
            <a:r>
              <a:rPr lang="en-US" altLang="en-US" sz="2600" dirty="0" err="1">
                <a:ea typeface="宋体" pitchFamily="2" charset="-122"/>
              </a:rPr>
              <a:t>vindex</a:t>
            </a:r>
            <a:r>
              <a:rPr lang="en-US" altLang="en-US" sz="2600" dirty="0">
                <a:ea typeface="宋体" pitchFamily="2" charset="-122"/>
              </a:rPr>
              <a:t>; 	//</a:t>
            </a:r>
            <a:r>
              <a:rPr lang="zh-CN" altLang="en-US" sz="2600" dirty="0">
                <a:ea typeface="宋体" pitchFamily="2" charset="-122"/>
              </a:rPr>
              <a:t>邻接点在表头结点数组中的位置</a:t>
            </a:r>
            <a:r>
              <a:rPr lang="en-US" altLang="zh-CN" sz="2600" dirty="0">
                <a:ea typeface="宋体" pitchFamily="2" charset="-122"/>
              </a:rPr>
              <a:t>(</a:t>
            </a:r>
            <a:r>
              <a:rPr lang="zh-CN" altLang="en-US" sz="2600" dirty="0">
                <a:ea typeface="宋体" pitchFamily="2" charset="-122"/>
              </a:rPr>
              <a:t>下标</a:t>
            </a:r>
            <a:r>
              <a:rPr lang="en-US" altLang="zh-CN" sz="2600" dirty="0">
                <a:ea typeface="宋体" pitchFamily="2" charset="-122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ea typeface="宋体" pitchFamily="2" charset="-122"/>
              </a:rPr>
              <a:t>    </a:t>
            </a:r>
            <a:r>
              <a:rPr lang="en-US" altLang="en-US" sz="2600" dirty="0">
                <a:ea typeface="宋体" pitchFamily="2" charset="-122"/>
              </a:rPr>
              <a:t>struct </a:t>
            </a:r>
            <a:r>
              <a:rPr lang="en-US" altLang="en-US" sz="2600" dirty="0">
                <a:solidFill>
                  <a:srgbClr val="00B050"/>
                </a:solidFill>
                <a:ea typeface="宋体" pitchFamily="2" charset="-122"/>
              </a:rPr>
              <a:t>node</a:t>
            </a:r>
            <a:r>
              <a:rPr lang="en-US" altLang="en-US" sz="2600" dirty="0">
                <a:ea typeface="宋体" pitchFamily="2" charset="-122"/>
              </a:rPr>
              <a:t> *next; //</a:t>
            </a:r>
            <a:r>
              <a:rPr lang="zh-CN" altLang="en-US" sz="2600" dirty="0">
                <a:ea typeface="宋体" pitchFamily="2" charset="-122"/>
              </a:rPr>
              <a:t>指向下一个表结点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ea typeface="宋体" pitchFamily="2" charset="-122"/>
              </a:rPr>
              <a:t>} </a:t>
            </a:r>
            <a:r>
              <a:rPr lang="en-US" altLang="en-US" sz="2600" b="1" dirty="0" err="1">
                <a:solidFill>
                  <a:srgbClr val="C00000"/>
                </a:solidFill>
                <a:ea typeface="宋体" pitchFamily="2" charset="-122"/>
              </a:rPr>
              <a:t>NodeLink</a:t>
            </a:r>
            <a:r>
              <a:rPr lang="en-US" altLang="en-US" sz="2600" dirty="0">
                <a:ea typeface="宋体" pitchFamily="2" charset="-122"/>
              </a:rPr>
              <a:t>; // </a:t>
            </a:r>
            <a:r>
              <a:rPr lang="zh-CN" altLang="en-US" sz="2600" dirty="0">
                <a:ea typeface="宋体" pitchFamily="2" charset="-122"/>
              </a:rPr>
              <a:t>表结点类型定义</a:t>
            </a:r>
            <a:endParaRPr lang="en-US" altLang="zh-CN" sz="2600" dirty="0"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600" dirty="0"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// </a:t>
            </a:r>
            <a:r>
              <a:rPr lang="zh-CN" altLang="en-US" sz="2600" dirty="0">
                <a:ea typeface="宋体" pitchFamily="2" charset="-122"/>
              </a:rPr>
              <a:t>图的顶点数、边数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int </a:t>
            </a:r>
            <a:r>
              <a:rPr lang="en-US" altLang="en-US" sz="2600" dirty="0" err="1">
                <a:ea typeface="宋体" pitchFamily="2" charset="-122"/>
              </a:rPr>
              <a:t>vexnum,edgenum</a:t>
            </a:r>
            <a:r>
              <a:rPr lang="en-US" altLang="en-US" sz="2600" dirty="0">
                <a:ea typeface="宋体" pitchFamily="2" charset="-122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    </a:t>
            </a:r>
            <a:r>
              <a:rPr lang="en-US" altLang="en-US" sz="2600" dirty="0" err="1">
                <a:ea typeface="宋体" pitchFamily="2" charset="-122"/>
              </a:rPr>
              <a:t>ElemType</a:t>
            </a:r>
            <a:r>
              <a:rPr lang="en-US" altLang="en-US" sz="2600" dirty="0">
                <a:ea typeface="宋体" pitchFamily="2" charset="-122"/>
              </a:rPr>
              <a:t> vertex;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        </a:t>
            </a:r>
            <a:r>
              <a:rPr lang="en-US" altLang="en-US" sz="2600" b="1" dirty="0" err="1">
                <a:solidFill>
                  <a:srgbClr val="C00000"/>
                </a:solidFill>
                <a:ea typeface="宋体" pitchFamily="2" charset="-122"/>
              </a:rPr>
              <a:t>NodeLink</a:t>
            </a:r>
            <a:r>
              <a:rPr lang="en-US" altLang="en-US" sz="2600" dirty="0">
                <a:ea typeface="宋体" pitchFamily="2" charset="-122"/>
              </a:rPr>
              <a:t> *first;// </a:t>
            </a:r>
            <a:r>
              <a:rPr lang="zh-CN" altLang="en-US" sz="2600" dirty="0">
                <a:ea typeface="宋体" pitchFamily="2" charset="-122"/>
              </a:rPr>
              <a:t>指向第一个表结点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a typeface="宋体" pitchFamily="2" charset="-122"/>
              </a:rPr>
              <a:t>       </a:t>
            </a:r>
            <a:r>
              <a:rPr lang="en-US" altLang="zh-CN" sz="2600" dirty="0">
                <a:ea typeface="宋体" pitchFamily="2" charset="-122"/>
              </a:rPr>
              <a:t>} </a:t>
            </a:r>
            <a:r>
              <a:rPr lang="en-US" altLang="en-US" sz="2600" dirty="0">
                <a:ea typeface="宋体" pitchFamily="2" charset="-122"/>
              </a:rPr>
              <a:t>v[MAX_VERTEX_NUM];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itchFamily="2" charset="-122"/>
              </a:rPr>
              <a:t>} </a:t>
            </a:r>
            <a:r>
              <a:rPr lang="en-US" altLang="en-US" sz="2600" dirty="0" err="1">
                <a:solidFill>
                  <a:srgbClr val="0000FF"/>
                </a:solidFill>
                <a:ea typeface="宋体" pitchFamily="2" charset="-122"/>
              </a:rPr>
              <a:t>AGraph</a:t>
            </a:r>
            <a:r>
              <a:rPr lang="en-US" altLang="en-US" sz="2600" dirty="0">
                <a:ea typeface="宋体" pitchFamily="2" charset="-122"/>
              </a:rPr>
              <a:t>;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04775" y="-31114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按给定关键字序列（３３、６２、７６、４５、５２、５８）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构造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二叉排序树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，并求等概率下查找成功时的平均查找长度。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(2)</a:t>
            </a:r>
            <a:r>
              <a:rPr lang="zh-CN" altLang="zh-CN" dirty="0"/>
              <a:t>构造</a:t>
            </a:r>
            <a:r>
              <a:rPr lang="zh-CN" altLang="zh-CN" dirty="0">
                <a:highlight>
                  <a:srgbClr val="FFFF00"/>
                </a:highlight>
              </a:rPr>
              <a:t>平衡的二叉排序树</a:t>
            </a:r>
            <a:r>
              <a:rPr lang="zh-CN" altLang="zh-CN" dirty="0"/>
              <a:t>，并求等概率下查找成功时的平均查找长度。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2050" name="Picture 2" descr="sjjg8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0" y="3333179"/>
            <a:ext cx="1321117" cy="283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09566" y="6170578"/>
            <a:ext cx="3326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503050405090304" pitchFamily="18" charset="0"/>
              </a:rPr>
              <a:t>平均查找长度：３</a:t>
            </a:r>
          </a:p>
        </p:txBody>
      </p:sp>
      <p:pic>
        <p:nvPicPr>
          <p:cNvPr id="2051" name="Picture 3" descr="sjjg8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000626"/>
            <a:ext cx="4638034" cy="329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493732" y="6170578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800" kern="100" dirty="0">
                <a:latin typeface="Times New Roman" panose="02020503050405090304" pitchFamily="18" charset="0"/>
              </a:rPr>
              <a:t>平均查找长度：</a:t>
            </a:r>
            <a:r>
              <a:rPr lang="en-US" altLang="zh-CN" sz="2800" kern="100" dirty="0">
                <a:latin typeface="Times New Roman" panose="02020503050405090304" pitchFamily="18" charset="0"/>
              </a:rPr>
              <a:t>7/3</a:t>
            </a:r>
            <a:endParaRPr lang="zh-CN" altLang="zh-CN" sz="2800" kern="100" dirty="0">
              <a:latin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771" y="3360241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(1)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042415" y="3360240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(2) </a:t>
            </a:r>
            <a:endParaRPr lang="zh-CN" altLang="en-US" sz="2400" dirty="0"/>
          </a:p>
        </p:txBody>
      </p:sp>
      <p:sp>
        <p:nvSpPr>
          <p:cNvPr id="6" name="椭圆 5"/>
          <p:cNvSpPr/>
          <p:nvPr/>
        </p:nvSpPr>
        <p:spPr>
          <a:xfrm>
            <a:off x="6016752" y="3108960"/>
            <a:ext cx="196787" cy="1967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70363" y="300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 8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/>
              <a:t>平衡化旋转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945035" y="467895"/>
            <a:ext cx="1371600" cy="1371600"/>
            <a:chOff x="3776521" y="152502"/>
            <a:chExt cx="1371600" cy="13716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05121" y="381102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3776521" y="1525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309921" y="6859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4843321" y="12193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03712" y="2020728"/>
            <a:ext cx="1371600" cy="1371600"/>
            <a:chOff x="850805" y="1674651"/>
            <a:chExt cx="1371600" cy="1371600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079405" y="1903251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917605" y="16746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4205" y="22080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50805" y="27414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4842" y="5303852"/>
            <a:ext cx="896838" cy="1394544"/>
            <a:chOff x="4779019" y="4544144"/>
            <a:chExt cx="896838" cy="1394544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5007619" y="5306144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5007619" y="4696544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779019" y="5077544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312419" y="4544144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371057" y="5633888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3929" y="3436356"/>
            <a:ext cx="838200" cy="1371600"/>
            <a:chOff x="1377579" y="5380200"/>
            <a:chExt cx="838200" cy="1371600"/>
          </a:xfrm>
        </p:grpSpPr>
        <p:sp>
          <p:nvSpPr>
            <p:cNvPr id="21" name="Line 2"/>
            <p:cNvSpPr>
              <a:spLocks noChangeShapeType="1"/>
            </p:cNvSpPr>
            <p:nvPr/>
          </p:nvSpPr>
          <p:spPr bwMode="auto">
            <a:xfrm flipV="1">
              <a:off x="1606179" y="6066000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"/>
            <p:cNvSpPr>
              <a:spLocks noChangeShapeType="1"/>
            </p:cNvSpPr>
            <p:nvPr/>
          </p:nvSpPr>
          <p:spPr bwMode="auto">
            <a:xfrm>
              <a:off x="1606179" y="5608800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910979" y="59136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377579" y="53802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377579" y="64470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51132" y="3262709"/>
            <a:ext cx="1382779" cy="914400"/>
            <a:chOff x="7112853" y="276069"/>
            <a:chExt cx="1382779" cy="914400"/>
          </a:xfrm>
        </p:grpSpPr>
        <p:sp>
          <p:nvSpPr>
            <p:cNvPr id="26" name="Line 2"/>
            <p:cNvSpPr>
              <a:spLocks noChangeShapeType="1"/>
            </p:cNvSpPr>
            <p:nvPr/>
          </p:nvSpPr>
          <p:spPr bwMode="auto">
            <a:xfrm flipV="1">
              <a:off x="7265253" y="527607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>
              <a:off x="7886032" y="504669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8190832" y="8094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7657432" y="2760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7112853" y="8856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31946" y="5380052"/>
            <a:ext cx="1371600" cy="1371600"/>
            <a:chOff x="850805" y="1674651"/>
            <a:chExt cx="1371600" cy="1371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079405" y="1903251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1917605" y="16746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384205" y="22080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850805" y="27414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03712" y="3569568"/>
            <a:ext cx="1371600" cy="1371600"/>
            <a:chOff x="3776521" y="152502"/>
            <a:chExt cx="1371600" cy="1371600"/>
          </a:xfrm>
        </p:grpSpPr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4005121" y="381102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3776521" y="1525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4309921" y="6859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4843321" y="12193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H="1">
            <a:off x="4804792" y="620295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08852" y="5293886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780450" y="3712418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259347" y="2016735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1495910" y="3545881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221400" y="5420991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193717" y="3664956"/>
            <a:ext cx="1300934" cy="838200"/>
            <a:chOff x="2193717" y="3234980"/>
            <a:chExt cx="1300934" cy="838200"/>
          </a:xfrm>
        </p:grpSpPr>
        <p:sp>
          <p:nvSpPr>
            <p:cNvPr id="63" name="右箭头 62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右单旋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 rot="20688502">
            <a:off x="5625542" y="5365205"/>
            <a:ext cx="1300934" cy="838200"/>
            <a:chOff x="2193717" y="3234980"/>
            <a:chExt cx="1300934" cy="838200"/>
          </a:xfrm>
        </p:grpSpPr>
        <p:sp>
          <p:nvSpPr>
            <p:cNvPr id="67" name="右箭头 66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右单旋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438891" y="2350368"/>
            <a:ext cx="1300934" cy="838200"/>
            <a:chOff x="2193717" y="3234980"/>
            <a:chExt cx="1300934" cy="838200"/>
          </a:xfrm>
        </p:grpSpPr>
        <p:sp>
          <p:nvSpPr>
            <p:cNvPr id="70" name="右箭头 69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右单旋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438891" y="3790906"/>
            <a:ext cx="1300934" cy="838200"/>
            <a:chOff x="2193717" y="3234980"/>
            <a:chExt cx="1300934" cy="838200"/>
          </a:xfrm>
        </p:grpSpPr>
        <p:sp>
          <p:nvSpPr>
            <p:cNvPr id="73" name="右箭头 72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55067" y="5471120"/>
            <a:ext cx="1300934" cy="838200"/>
            <a:chOff x="2193717" y="3234980"/>
            <a:chExt cx="1300934" cy="838200"/>
          </a:xfrm>
        </p:grpSpPr>
        <p:sp>
          <p:nvSpPr>
            <p:cNvPr id="79" name="右箭头 78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 rot="1491105">
            <a:off x="5580112" y="815570"/>
            <a:ext cx="1300934" cy="838200"/>
            <a:chOff x="2193717" y="3234980"/>
            <a:chExt cx="1300934" cy="838200"/>
          </a:xfrm>
        </p:grpSpPr>
        <p:sp>
          <p:nvSpPr>
            <p:cNvPr id="82" name="右箭头 81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7316931" y="435075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平衡后的树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用关键字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的四个结点（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）能构造出几种不同的二叉排序树？其中（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）最优查找树有几种？（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AVL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树有几种？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(4)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完全二叉树有几种？试画出这些二叉排序树。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701674"/>
            <a:ext cx="7353300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61563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）最优查找树有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种，图中（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）。 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AVL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树也有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种，图中（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）。 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）完全二叉树有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种，图中（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710" y="701675"/>
            <a:ext cx="5291455" cy="407860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二叉排序树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中关键字由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到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1000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的整数组成，现要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查找关键字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为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363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的结点，下述关键字序列哪一个不可能是在二叉排序树中查到的序列？说明原因。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250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501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390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320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340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382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363 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877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125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342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501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623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421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363 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473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286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399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313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376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339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363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516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172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505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336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546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469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363  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222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已知一颗二叉排序树上所有关键字中的最小值为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-max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，最大值为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，且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-max&lt;x&lt;max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。编写递归算法，求该二叉排序树上小于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的最大值和大于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的最小值。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不包含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点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思路：对于这个二叉排序树，我们可以使用中序遍历的方式来对其进行遍历，查找两个待发现的值。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81610" y="1264920"/>
            <a:ext cx="8782685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last=0; </a:t>
            </a:r>
            <a:endParaRPr lang="zh-CN" altLang="zh-CN" sz="2000" dirty="0">
              <a:solidFill>
                <a:srgbClr val="000000"/>
              </a:solidFill>
              <a:latin typeface="宋体" pitchFamily="2" charset="-122"/>
              <a:cs typeface="Times New Roman" panose="02020503050405090304" pitchFamily="18" charset="0"/>
            </a:endParaRPr>
          </a:p>
          <a:p>
            <a:r>
              <a:rPr lang="en-US" altLang="zh-CN" sz="2000" kern="100" dirty="0">
                <a:latin typeface="Times New Roman" panose="02020503050405090304" pitchFamily="18" charset="0"/>
              </a:rPr>
              <a:t>void 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MaxLT_MinGT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(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BiTree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 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T,int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 x)//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找到二叉排序树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T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中小于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x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的最大元素和大于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x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的最小元素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{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	if(T-&gt;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lchild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) 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MaxLT_MinGT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(T-&gt;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lchild,x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); //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本算法仍是借助中序遍历来实现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	 if(last&lt;x&amp;&amp;T-&gt;data&gt;=x) //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找到了小于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x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的最大元素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  		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printf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("a=%d\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n",last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);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	if(last&lt;=x&amp;&amp;T-&gt;data&gt;x) //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找到了大于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x</a:t>
            </a:r>
            <a:r>
              <a:rPr lang="zh-CN" altLang="zh-CN" sz="20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的最小元素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  		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printf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("b=%d\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n",T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-&gt;data);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	last=T-&gt;data;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  	if(T-&gt;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rchild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) 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MaxLT_MinGT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(T-&gt;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rchild,x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);</a:t>
            </a:r>
            <a:br>
              <a:rPr lang="en-US" altLang="zh-CN" sz="2000" kern="100" dirty="0">
                <a:latin typeface="Times New Roman" panose="02020503050405090304" pitchFamily="18" charset="0"/>
              </a:rPr>
            </a:br>
            <a:r>
              <a:rPr lang="en-US" altLang="zh-CN" sz="2000" kern="100" dirty="0">
                <a:latin typeface="Times New Roman" panose="02020503050405090304" pitchFamily="18" charset="0"/>
              </a:rPr>
              <a:t>}//</a:t>
            </a:r>
            <a:r>
              <a:rPr lang="en-US" altLang="zh-CN" sz="2000" kern="100" dirty="0" err="1">
                <a:latin typeface="Times New Roman" panose="02020503050405090304" pitchFamily="18" charset="0"/>
              </a:rPr>
              <a:t>MaxLT_MinGT</a:t>
            </a:r>
            <a:r>
              <a:rPr lang="en-US" altLang="zh-CN" sz="2000" kern="100" dirty="0">
                <a:latin typeface="Times New Roman" panose="02020503050405090304" pitchFamily="18" charset="0"/>
              </a:rPr>
              <a:t>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6.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编写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删除二叉排序树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中值是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X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的结点的算法。要求删除结点后仍然是二叉排序树，并且高度没有增长。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思路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二叉排序树上删除结点，首先要查找该结点。查找成功后，若该结点无左子树，则可直接将其右子树的根结点接到其双亲结点上；若该结点有左子树，则将其左子树中按中序遍历的最后一个结点代替该结点，从而不增加树的高度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89" y="-54992"/>
            <a:ext cx="7886700" cy="1325563"/>
          </a:xfrm>
        </p:spPr>
        <p:txBody>
          <a:bodyPr/>
          <a:lstStyle/>
          <a:p>
            <a:r>
              <a:rPr lang="en-US" altLang="en-US" dirty="0"/>
              <a:t>BST</a:t>
            </a:r>
            <a:r>
              <a:rPr lang="zh-CN" altLang="en-US" dirty="0"/>
              <a:t>上结点</a:t>
            </a:r>
            <a:r>
              <a:rPr lang="en-US" altLang="en-US" dirty="0" err="1"/>
              <a:t>的删除</a:t>
            </a:r>
            <a:r>
              <a:rPr lang="en-US" altLang="en-US" dirty="0"/>
              <a:t>-I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83264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en-US" dirty="0"/>
              <a:t>BST</a:t>
            </a:r>
            <a:r>
              <a:rPr lang="zh-CN" altLang="en-US" dirty="0"/>
              <a:t>上删除一个结点，需要保证删除结点后的树仍满足</a:t>
            </a:r>
            <a:r>
              <a:rPr lang="en-US" altLang="en-US" dirty="0"/>
              <a:t>BST</a:t>
            </a:r>
            <a:r>
              <a:rPr lang="zh-CN" altLang="en-US" dirty="0"/>
              <a:t>的性质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b="1" dirty="0">
                <a:solidFill>
                  <a:srgbClr val="0000FF"/>
                </a:solidFill>
              </a:rPr>
              <a:t>被删除结点为</a:t>
            </a:r>
            <a:r>
              <a:rPr lang="en-US" altLang="en-US" b="1" dirty="0">
                <a:solidFill>
                  <a:srgbClr val="0000FF"/>
                </a:solidFill>
              </a:rPr>
              <a:t>p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其父结点为</a:t>
            </a:r>
            <a:r>
              <a:rPr lang="en-US" altLang="en-US" b="1" dirty="0">
                <a:solidFill>
                  <a:srgbClr val="0000FF"/>
                </a:solidFill>
              </a:rPr>
              <a:t>f </a:t>
            </a:r>
            <a:r>
              <a:rPr lang="zh-CN" altLang="en-US" dirty="0"/>
              <a:t>，分如下情况：</a:t>
            </a:r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若</a:t>
            </a:r>
            <a:r>
              <a:rPr lang="en-US" altLang="en-US" dirty="0"/>
              <a:t>p</a:t>
            </a:r>
            <a:r>
              <a:rPr lang="zh-CN" altLang="en-US" dirty="0"/>
              <a:t>是叶子结点： 直接删除</a:t>
            </a:r>
            <a:r>
              <a:rPr lang="en-US" altLang="en-US" dirty="0"/>
              <a:t>p</a:t>
            </a:r>
            <a:endParaRPr lang="en-US" altLang="zh-CN" dirty="0"/>
          </a:p>
          <a:p>
            <a:pPr lvl="1"/>
            <a:r>
              <a:rPr lang="zh-CN" altLang="en-US" dirty="0"/>
              <a:t>删除结点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856984" y="6492875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13" name="Group 33"/>
          <p:cNvGrpSpPr/>
          <p:nvPr/>
        </p:nvGrpSpPr>
        <p:grpSpPr bwMode="auto">
          <a:xfrm>
            <a:off x="1475656" y="4077072"/>
            <a:ext cx="2738438" cy="2570163"/>
            <a:chOff x="0" y="0"/>
            <a:chExt cx="1725" cy="1619"/>
          </a:xfrm>
        </p:grpSpPr>
        <p:grpSp>
          <p:nvGrpSpPr>
            <p:cNvPr id="50" name="Group 34"/>
            <p:cNvGrpSpPr/>
            <p:nvPr/>
          </p:nvGrpSpPr>
          <p:grpSpPr bwMode="auto">
            <a:xfrm>
              <a:off x="0" y="0"/>
              <a:ext cx="1725" cy="1304"/>
              <a:chOff x="0" y="0"/>
              <a:chExt cx="1725" cy="1304"/>
            </a:xfrm>
          </p:grpSpPr>
          <p:sp>
            <p:nvSpPr>
              <p:cNvPr id="52" name="Oval 3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12</a:t>
                </a:r>
              </a:p>
            </p:txBody>
          </p:sp>
          <p:sp>
            <p:nvSpPr>
              <p:cNvPr id="53" name="Oval 36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8</a:t>
                </a:r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6</a:t>
                </a:r>
              </a:p>
            </p:txBody>
          </p:sp>
          <p:sp>
            <p:nvSpPr>
              <p:cNvPr id="55" name="Oval 38"/>
              <p:cNvSpPr>
                <a:spLocks noChangeArrowheads="1"/>
              </p:cNvSpPr>
              <p:nvPr/>
            </p:nvSpPr>
            <p:spPr bwMode="auto">
              <a:xfrm>
                <a:off x="552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10</a:t>
                </a:r>
              </a:p>
            </p:txBody>
          </p:sp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15</a:t>
                </a:r>
              </a:p>
            </p:txBody>
          </p:sp>
          <p:sp>
            <p:nvSpPr>
              <p:cNvPr id="57" name="Oval 40"/>
              <p:cNvSpPr>
                <a:spLocks noChangeArrowheads="1"/>
              </p:cNvSpPr>
              <p:nvPr/>
            </p:nvSpPr>
            <p:spPr bwMode="auto">
              <a:xfrm>
                <a:off x="1408" y="68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19</a:t>
                </a:r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504" y="56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1323" y="537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" name="Oval 46"/>
              <p:cNvSpPr>
                <a:spLocks noChangeArrowheads="1"/>
              </p:cNvSpPr>
              <p:nvPr/>
            </p:nvSpPr>
            <p:spPr bwMode="auto">
              <a:xfrm>
                <a:off x="936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13</a:t>
                </a:r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 flipH="1">
                <a:off x="1043" y="553"/>
                <a:ext cx="159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Oval 48"/>
              <p:cNvSpPr>
                <a:spLocks noChangeArrowheads="1"/>
              </p:cNvSpPr>
              <p:nvPr/>
            </p:nvSpPr>
            <p:spPr bwMode="auto">
              <a:xfrm>
                <a:off x="1253" y="1071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14</a:t>
                </a:r>
              </a:p>
            </p:txBody>
          </p:sp>
          <p:sp>
            <p:nvSpPr>
              <p:cNvPr id="66" name="Line 49"/>
              <p:cNvSpPr>
                <a:spLocks noChangeShapeType="1"/>
              </p:cNvSpPr>
              <p:nvPr/>
            </p:nvSpPr>
            <p:spPr bwMode="auto">
              <a:xfrm>
                <a:off x="1168" y="928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Oval 50"/>
              <p:cNvSpPr>
                <a:spLocks noChangeArrowheads="1"/>
              </p:cNvSpPr>
              <p:nvPr/>
            </p:nvSpPr>
            <p:spPr bwMode="auto">
              <a:xfrm>
                <a:off x="275" y="1077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9</a:t>
                </a:r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 flipH="1">
                <a:off x="467" y="926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8" y="1392"/>
              <a:ext cx="88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503050405090304" pitchFamily="18" charset="0"/>
                </a:rPr>
                <a:t>BST</a:t>
              </a:r>
              <a:r>
                <a:rPr lang="zh-CN" altLang="en-US" sz="2000" b="1">
                  <a:latin typeface="Times New Roman" panose="02020503050405090304" pitchFamily="18" charset="0"/>
                </a:rPr>
                <a:t>树</a:t>
              </a:r>
            </a:p>
          </p:txBody>
        </p:sp>
      </p:grpSp>
      <p:grpSp>
        <p:nvGrpSpPr>
          <p:cNvPr id="14" name="Group 53"/>
          <p:cNvGrpSpPr/>
          <p:nvPr/>
        </p:nvGrpSpPr>
        <p:grpSpPr bwMode="auto">
          <a:xfrm>
            <a:off x="5175969" y="4078560"/>
            <a:ext cx="2492375" cy="2590800"/>
            <a:chOff x="0" y="0"/>
            <a:chExt cx="1570" cy="1632"/>
          </a:xfrm>
        </p:grpSpPr>
        <p:grpSp>
          <p:nvGrpSpPr>
            <p:cNvPr id="33" name="Group 54"/>
            <p:cNvGrpSpPr/>
            <p:nvPr/>
          </p:nvGrpSpPr>
          <p:grpSpPr bwMode="auto">
            <a:xfrm>
              <a:off x="0" y="0"/>
              <a:ext cx="1570" cy="1304"/>
              <a:chOff x="0" y="0"/>
              <a:chExt cx="1570" cy="1304"/>
            </a:xfrm>
          </p:grpSpPr>
          <p:sp>
            <p:nvSpPr>
              <p:cNvPr id="35" name="Oval 5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12</a:t>
                </a: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8</a:t>
                </a: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6</a:t>
                </a: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552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10</a:t>
                </a:r>
              </a:p>
            </p:txBody>
          </p:sp>
          <p:sp>
            <p:nvSpPr>
              <p:cNvPr id="39" name="Oval 59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15</a:t>
                </a:r>
              </a:p>
            </p:txBody>
          </p:sp>
          <p:sp>
            <p:nvSpPr>
              <p:cNvPr id="40" name="Line 60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61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63"/>
              <p:cNvSpPr>
                <a:spLocks noChangeShapeType="1"/>
              </p:cNvSpPr>
              <p:nvPr/>
            </p:nvSpPr>
            <p:spPr bwMode="auto">
              <a:xfrm>
                <a:off x="504" y="56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64"/>
              <p:cNvSpPr>
                <a:spLocks noChangeArrowheads="1"/>
              </p:cNvSpPr>
              <p:nvPr/>
            </p:nvSpPr>
            <p:spPr bwMode="auto">
              <a:xfrm>
                <a:off x="936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13</a:t>
                </a:r>
              </a:p>
            </p:txBody>
          </p:sp>
          <p:sp>
            <p:nvSpPr>
              <p:cNvPr id="45" name="Line 65"/>
              <p:cNvSpPr>
                <a:spLocks noChangeShapeType="1"/>
              </p:cNvSpPr>
              <p:nvPr/>
            </p:nvSpPr>
            <p:spPr bwMode="auto">
              <a:xfrm flipH="1">
                <a:off x="1043" y="553"/>
                <a:ext cx="159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1253" y="1071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14</a:t>
                </a:r>
              </a:p>
            </p:txBody>
          </p:sp>
          <p:sp>
            <p:nvSpPr>
              <p:cNvPr id="47" name="Line 67"/>
              <p:cNvSpPr>
                <a:spLocks noChangeShapeType="1"/>
              </p:cNvSpPr>
              <p:nvPr/>
            </p:nvSpPr>
            <p:spPr bwMode="auto">
              <a:xfrm>
                <a:off x="1168" y="928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275" y="1077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9</a:t>
                </a:r>
              </a:p>
            </p:txBody>
          </p:sp>
          <p:sp>
            <p:nvSpPr>
              <p:cNvPr id="49" name="Line 69"/>
              <p:cNvSpPr>
                <a:spLocks noChangeShapeType="1"/>
              </p:cNvSpPr>
              <p:nvPr/>
            </p:nvSpPr>
            <p:spPr bwMode="auto">
              <a:xfrm flipH="1">
                <a:off x="467" y="926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285" y="1405"/>
              <a:ext cx="117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503050405090304" pitchFamily="18" charset="0"/>
                </a:rPr>
                <a:t>删除结点</a:t>
              </a:r>
              <a:r>
                <a:rPr lang="en-US" altLang="en-US" sz="2000" b="1">
                  <a:latin typeface="Times New Roman" panose="02020503050405090304" pitchFamily="18" charset="0"/>
                </a:rPr>
                <a:t>19</a:t>
              </a:r>
            </a:p>
          </p:txBody>
        </p:sp>
      </p:grpSp>
      <p:sp>
        <p:nvSpPr>
          <p:cNvPr id="16" name="AutoShape 87"/>
          <p:cNvSpPr>
            <a:spLocks noChangeArrowheads="1"/>
          </p:cNvSpPr>
          <p:nvPr/>
        </p:nvSpPr>
        <p:spPr bwMode="auto">
          <a:xfrm>
            <a:off x="4626793" y="5181973"/>
            <a:ext cx="449263" cy="342899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503050405090304" pitchFamily="18" charset="0"/>
            </a:endParaRPr>
          </a:p>
        </p:txBody>
      </p:sp>
      <p:sp>
        <p:nvSpPr>
          <p:cNvPr id="69" name="TextBox 54"/>
          <p:cNvSpPr txBox="1"/>
          <p:nvPr/>
        </p:nvSpPr>
        <p:spPr>
          <a:xfrm>
            <a:off x="4361014" y="484999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70" name="直接箭头连接符 69"/>
          <p:cNvCxnSpPr>
            <a:stCxn id="69" idx="0"/>
          </p:cNvCxnSpPr>
          <p:nvPr/>
        </p:nvCxnSpPr>
        <p:spPr>
          <a:xfrm flipH="1">
            <a:off x="4139952" y="4849996"/>
            <a:ext cx="409575" cy="29926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885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十字链表的实现</a:t>
            </a:r>
            <a:endParaRPr lang="en-US" sz="2800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>
          <a:xfrm>
            <a:off x="426368" y="1114955"/>
            <a:ext cx="8291264" cy="6237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#define MAX_VERTEX_NUM  30 //</a:t>
            </a:r>
            <a:r>
              <a:rPr lang="zh-CN" altLang="en-US" sz="2400" dirty="0">
                <a:ea typeface="宋体" pitchFamily="2" charset="-122"/>
              </a:rPr>
              <a:t>最大顶点数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typedef char </a:t>
            </a:r>
            <a:r>
              <a:rPr lang="en-US" altLang="en-US" sz="2400" dirty="0" err="1">
                <a:ea typeface="宋体" pitchFamily="2" charset="-122"/>
              </a:rPr>
              <a:t>ElemType</a:t>
            </a:r>
            <a:r>
              <a:rPr lang="en-US" altLang="en-US" sz="2400" dirty="0">
                <a:ea typeface="宋体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typedef struct </a:t>
            </a:r>
            <a:r>
              <a:rPr lang="en-US" altLang="en-US" sz="2400" dirty="0" err="1">
                <a:ea typeface="宋体" pitchFamily="2" charset="-122"/>
              </a:rPr>
              <a:t>ArcBox</a:t>
            </a:r>
            <a:r>
              <a:rPr lang="en-US" altLang="en-US" sz="2400" dirty="0">
                <a:ea typeface="宋体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    int  </a:t>
            </a:r>
            <a:r>
              <a:rPr lang="en-US" altLang="en-US" sz="2400" dirty="0" err="1">
                <a:ea typeface="宋体" pitchFamily="2" charset="-122"/>
              </a:rPr>
              <a:t>tailvex</a:t>
            </a:r>
            <a:r>
              <a:rPr lang="en-US" altLang="en-US" sz="2400" dirty="0">
                <a:ea typeface="宋体" pitchFamily="2" charset="-122"/>
              </a:rPr>
              <a:t>, </a:t>
            </a:r>
            <a:r>
              <a:rPr lang="en-US" altLang="en-US" sz="2400" dirty="0" err="1">
                <a:ea typeface="宋体" pitchFamily="2" charset="-122"/>
              </a:rPr>
              <a:t>headvex</a:t>
            </a:r>
            <a:r>
              <a:rPr lang="en-US" altLang="en-US" sz="2400" dirty="0">
                <a:ea typeface="宋体" pitchFamily="2" charset="-122"/>
              </a:rPr>
              <a:t>;//</a:t>
            </a:r>
            <a:r>
              <a:rPr lang="zh-CN" altLang="en-US" sz="2400" dirty="0">
                <a:ea typeface="宋体" pitchFamily="2" charset="-122"/>
              </a:rPr>
              <a:t>尾结点和头结点在图中的位置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400" dirty="0">
                <a:ea typeface="宋体" pitchFamily="2" charset="-122"/>
              </a:rPr>
              <a:t>//</a:t>
            </a:r>
            <a:r>
              <a:rPr lang="en-US" altLang="en-US" sz="2400" dirty="0" err="1">
                <a:ea typeface="宋体" pitchFamily="2" charset="-122"/>
              </a:rPr>
              <a:t>InfoType</a:t>
            </a:r>
            <a:r>
              <a:rPr lang="en-US" altLang="en-US" sz="2400" dirty="0">
                <a:ea typeface="宋体" pitchFamily="2" charset="-122"/>
              </a:rPr>
              <a:t>    info;   	// </a:t>
            </a:r>
            <a:r>
              <a:rPr lang="zh-CN" altLang="en-US" sz="2400" dirty="0">
                <a:ea typeface="宋体" pitchFamily="2" charset="-122"/>
              </a:rPr>
              <a:t>与弧相关的信息 如权值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en-US" sz="2400" dirty="0">
                <a:ea typeface="宋体" pitchFamily="2" charset="-122"/>
              </a:rPr>
              <a:t>struct </a:t>
            </a:r>
            <a:r>
              <a:rPr lang="en-US" altLang="en-US" sz="2400" dirty="0" err="1">
                <a:ea typeface="宋体" pitchFamily="2" charset="-122"/>
              </a:rPr>
              <a:t>ArcBox</a:t>
            </a:r>
            <a:r>
              <a:rPr lang="en-US" altLang="en-US" sz="2400" dirty="0">
                <a:ea typeface="宋体" pitchFamily="2" charset="-122"/>
              </a:rPr>
              <a:t> *</a:t>
            </a:r>
            <a:r>
              <a:rPr lang="en-US" altLang="en-US" sz="2400" dirty="0" err="1">
                <a:ea typeface="宋体" pitchFamily="2" charset="-122"/>
              </a:rPr>
              <a:t>hlink</a:t>
            </a:r>
            <a:r>
              <a:rPr lang="en-US" altLang="en-US" sz="2400" dirty="0">
                <a:ea typeface="宋体" pitchFamily="2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                  	*</a:t>
            </a:r>
            <a:r>
              <a:rPr lang="en-US" altLang="en-US" sz="2400" dirty="0" err="1">
                <a:ea typeface="宋体" pitchFamily="2" charset="-122"/>
              </a:rPr>
              <a:t>tlink</a:t>
            </a:r>
            <a:r>
              <a:rPr lang="en-US" altLang="en-US" sz="2400" dirty="0">
                <a:ea typeface="宋体" pitchFamily="2" charset="-122"/>
              </a:rPr>
              <a:t>; 	//</a:t>
            </a:r>
            <a:r>
              <a:rPr lang="zh-CN" altLang="en-US" sz="2400" dirty="0">
                <a:ea typeface="宋体" pitchFamily="2" charset="-122"/>
              </a:rPr>
              <a:t>分别链接弧头相同和弧尾相同的弧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ea typeface="宋体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itchFamily="2" charset="-122"/>
              </a:rPr>
              <a:t>ArcNode</a:t>
            </a:r>
            <a:r>
              <a:rPr lang="en-US" altLang="en-US" sz="2400" dirty="0">
                <a:ea typeface="宋体" pitchFamily="2" charset="-122"/>
              </a:rPr>
              <a:t>; //</a:t>
            </a:r>
            <a:r>
              <a:rPr lang="zh-CN" altLang="en-US" sz="2400" dirty="0">
                <a:ea typeface="宋体" pitchFamily="2" charset="-122"/>
              </a:rPr>
              <a:t>弧结点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typedef struct </a:t>
            </a:r>
            <a:r>
              <a:rPr lang="en-US" altLang="en-US" sz="2400" dirty="0" err="1">
                <a:ea typeface="宋体" pitchFamily="2" charset="-122"/>
              </a:rPr>
              <a:t>VexNode</a:t>
            </a:r>
            <a:r>
              <a:rPr lang="en-US" altLang="en-US" sz="2400" dirty="0">
                <a:ea typeface="宋体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    </a:t>
            </a:r>
            <a:r>
              <a:rPr lang="en-US" altLang="en-US" sz="2400" dirty="0" err="1">
                <a:ea typeface="宋体" pitchFamily="2" charset="-122"/>
              </a:rPr>
              <a:t>ElemType</a:t>
            </a:r>
            <a:r>
              <a:rPr lang="en-US" altLang="en-US" sz="2400" dirty="0">
                <a:ea typeface="宋体" pitchFamily="2" charset="-122"/>
              </a:rPr>
              <a:t>  data;    	// </a:t>
            </a:r>
            <a:r>
              <a:rPr lang="zh-CN" altLang="en-US" sz="2400" dirty="0">
                <a:ea typeface="宋体" pitchFamily="2" charset="-122"/>
              </a:rPr>
              <a:t>顶点信息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en-US" sz="2400" dirty="0" err="1">
                <a:solidFill>
                  <a:srgbClr val="0000FF"/>
                </a:solidFill>
                <a:ea typeface="宋体" pitchFamily="2" charset="-122"/>
              </a:rPr>
              <a:t>ArcBox</a:t>
            </a:r>
            <a:r>
              <a:rPr lang="en-US" altLang="en-US" sz="2400" dirty="0">
                <a:ea typeface="宋体" pitchFamily="2" charset="-122"/>
              </a:rPr>
              <a:t>  *</a:t>
            </a:r>
            <a:r>
              <a:rPr lang="en-US" altLang="en-US" sz="2400" dirty="0" err="1">
                <a:ea typeface="宋体" pitchFamily="2" charset="-122"/>
              </a:rPr>
              <a:t>firstin</a:t>
            </a:r>
            <a:r>
              <a:rPr lang="en-US" altLang="en-US" sz="2400" dirty="0">
                <a:ea typeface="宋体" pitchFamily="2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	    *</a:t>
            </a:r>
            <a:r>
              <a:rPr lang="en-US" altLang="en-US" sz="2400" dirty="0" err="1">
                <a:ea typeface="宋体" pitchFamily="2" charset="-122"/>
              </a:rPr>
              <a:t>firstout</a:t>
            </a:r>
            <a:r>
              <a:rPr lang="en-US" altLang="en-US" sz="2400" dirty="0">
                <a:ea typeface="宋体" pitchFamily="2" charset="-122"/>
              </a:rPr>
              <a:t>; 	//</a:t>
            </a:r>
            <a:r>
              <a:rPr lang="zh-CN" altLang="en-US" sz="2400" dirty="0">
                <a:ea typeface="宋体" pitchFamily="2" charset="-122"/>
              </a:rPr>
              <a:t>分别指向该顶点第一条入弧和出弧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ea typeface="宋体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itchFamily="2" charset="-122"/>
              </a:rPr>
              <a:t>VexNode</a:t>
            </a:r>
            <a:r>
              <a:rPr lang="en-US" altLang="en-US" sz="2400" dirty="0">
                <a:ea typeface="宋体" pitchFamily="2" charset="-122"/>
              </a:rPr>
              <a:t>;//</a:t>
            </a:r>
            <a:r>
              <a:rPr lang="zh-CN" altLang="en-US" sz="2400" dirty="0">
                <a:ea typeface="宋体" pitchFamily="2" charset="-122"/>
              </a:rPr>
              <a:t>顶点结点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    int </a:t>
            </a:r>
            <a:r>
              <a:rPr lang="en-US" altLang="en-US" sz="2400" dirty="0" err="1">
                <a:ea typeface="宋体" pitchFamily="2" charset="-122"/>
              </a:rPr>
              <a:t>vexnum</a:t>
            </a:r>
            <a:r>
              <a:rPr lang="en-US" altLang="en-US" sz="2400" dirty="0">
                <a:ea typeface="宋体" pitchFamily="2" charset="-122"/>
              </a:rPr>
              <a:t>, </a:t>
            </a:r>
            <a:r>
              <a:rPr lang="en-US" altLang="en-US" sz="2400" dirty="0" err="1">
                <a:ea typeface="宋体" pitchFamily="2" charset="-122"/>
              </a:rPr>
              <a:t>arcnum</a:t>
            </a:r>
            <a:r>
              <a:rPr lang="en-US" altLang="en-US" sz="2400" dirty="0">
                <a:ea typeface="宋体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    </a:t>
            </a:r>
            <a:r>
              <a:rPr lang="en-US" altLang="en-US" sz="2400" dirty="0" err="1">
                <a:solidFill>
                  <a:srgbClr val="0000FF"/>
                </a:solidFill>
                <a:ea typeface="宋体" pitchFamily="2" charset="-122"/>
              </a:rPr>
              <a:t>VexNode</a:t>
            </a:r>
            <a:r>
              <a:rPr lang="en-US" altLang="en-US" sz="2400" dirty="0">
                <a:ea typeface="宋体" pitchFamily="2" charset="-122"/>
              </a:rPr>
              <a:t>  </a:t>
            </a:r>
            <a:r>
              <a:rPr lang="en-US" altLang="en-US" sz="2400" dirty="0" err="1">
                <a:ea typeface="宋体" pitchFamily="2" charset="-122"/>
              </a:rPr>
              <a:t>xlist</a:t>
            </a:r>
            <a:r>
              <a:rPr lang="en-US" altLang="en-US" sz="2400" dirty="0">
                <a:ea typeface="宋体" pitchFamily="2" charset="-122"/>
              </a:rPr>
              <a:t>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itchFamily="2" charset="-122"/>
              </a:rPr>
              <a:t>OLGraph</a:t>
            </a:r>
            <a:r>
              <a:rPr lang="en-US" altLang="en-US" sz="2400" dirty="0">
                <a:ea typeface="宋体" pitchFamily="2" charset="-122"/>
              </a:rPr>
              <a:t>;</a:t>
            </a:r>
            <a:endParaRPr lang="en-US" altLang="en-US" sz="2400" dirty="0"/>
          </a:p>
        </p:txBody>
      </p:sp>
      <p:sp>
        <p:nvSpPr>
          <p:cNvPr id="4" name="标题 1"/>
          <p:cNvSpPr txBox="1"/>
          <p:nvPr/>
        </p:nvSpPr>
        <p:spPr>
          <a:xfrm>
            <a:off x="104775" y="-31114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>
          <a:xfrm>
            <a:off x="628650" y="48"/>
            <a:ext cx="7886700" cy="1325563"/>
          </a:xfrm>
        </p:spPr>
        <p:txBody>
          <a:bodyPr/>
          <a:lstStyle/>
          <a:p>
            <a:r>
              <a:rPr lang="en-US" altLang="en-US" dirty="0"/>
              <a:t>BST</a:t>
            </a:r>
            <a:r>
              <a:rPr lang="zh-CN" altLang="en-US" dirty="0"/>
              <a:t>上结点</a:t>
            </a:r>
            <a:r>
              <a:rPr lang="en-US" altLang="en-US" dirty="0" err="1"/>
              <a:t>的删除</a:t>
            </a:r>
            <a:r>
              <a:rPr lang="en-US" altLang="en-US" dirty="0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4457"/>
            <a:ext cx="7886700" cy="4351338"/>
          </a:xfrm>
        </p:spPr>
        <p:txBody>
          <a:bodyPr/>
          <a:lstStyle/>
          <a:p>
            <a:r>
              <a:rPr lang="en-US" altLang="zh-CN" dirty="0"/>
              <a:t>(2)</a:t>
            </a:r>
            <a:r>
              <a:rPr lang="zh-CN" altLang="en-US" dirty="0"/>
              <a:t>若</a:t>
            </a:r>
            <a:r>
              <a:rPr lang="en-US" altLang="en-US" dirty="0"/>
              <a:t>p</a:t>
            </a:r>
            <a:r>
              <a:rPr lang="zh-CN" altLang="en-US" dirty="0"/>
              <a:t>只有一棵子树</a:t>
            </a:r>
            <a:r>
              <a:rPr lang="en-US" altLang="en-US" dirty="0"/>
              <a:t>(</a:t>
            </a:r>
            <a:r>
              <a:rPr lang="zh-CN" altLang="en-US" dirty="0"/>
              <a:t>左子树或右子树</a:t>
            </a:r>
            <a:r>
              <a:rPr lang="en-US" altLang="en-US" dirty="0"/>
              <a:t>)</a:t>
            </a:r>
            <a:r>
              <a:rPr lang="zh-CN" altLang="en-US" dirty="0"/>
              <a:t>：直接用</a:t>
            </a:r>
            <a:r>
              <a:rPr lang="en-US" altLang="en-US" dirty="0"/>
              <a:t>p</a:t>
            </a:r>
            <a:r>
              <a:rPr lang="zh-CN" altLang="en-US" dirty="0"/>
              <a:t>的左子树</a:t>
            </a:r>
            <a:r>
              <a:rPr lang="en-US" altLang="en-US" dirty="0"/>
              <a:t>(</a:t>
            </a:r>
            <a:r>
              <a:rPr lang="zh-CN" altLang="en-US" dirty="0"/>
              <a:t>或右子树</a:t>
            </a:r>
            <a:r>
              <a:rPr lang="en-US" altLang="en-US" dirty="0"/>
              <a:t>)</a:t>
            </a:r>
            <a:r>
              <a:rPr lang="zh-CN" altLang="en-US" dirty="0"/>
              <a:t>取代</a:t>
            </a:r>
            <a:r>
              <a:rPr lang="en-US" altLang="en-US" dirty="0"/>
              <a:t>p</a:t>
            </a:r>
            <a:r>
              <a:rPr lang="zh-CN" altLang="en-US" dirty="0"/>
              <a:t>的位置而成为</a:t>
            </a:r>
            <a:r>
              <a:rPr lang="en-US" altLang="en-US" dirty="0"/>
              <a:t>f</a:t>
            </a:r>
            <a:r>
              <a:rPr lang="zh-CN" altLang="en-US" dirty="0"/>
              <a:t>的一棵子树</a:t>
            </a:r>
            <a:endParaRPr lang="en-US" altLang="zh-CN" dirty="0"/>
          </a:p>
          <a:p>
            <a:pPr lvl="1"/>
            <a:r>
              <a:rPr lang="zh-CN" altLang="en-US" sz="3200" dirty="0"/>
              <a:t>原来</a:t>
            </a:r>
            <a:r>
              <a:rPr lang="en-US" altLang="en-US" sz="3200" b="1" dirty="0"/>
              <a:t>p</a:t>
            </a:r>
            <a:r>
              <a:rPr lang="zh-CN" altLang="en-US" sz="3200" b="1" dirty="0"/>
              <a:t>是</a:t>
            </a:r>
            <a:r>
              <a:rPr lang="en-US" altLang="en-US" sz="3200" b="1" dirty="0"/>
              <a:t>f</a:t>
            </a:r>
            <a:r>
              <a:rPr lang="zh-CN" altLang="en-US" sz="3200" b="1" dirty="0"/>
              <a:t>的左子树</a:t>
            </a:r>
            <a:r>
              <a:rPr lang="zh-CN" altLang="en-US" sz="3200" dirty="0"/>
              <a:t>，则</a:t>
            </a:r>
            <a:r>
              <a:rPr lang="en-US" altLang="en-US" sz="3200" b="1" dirty="0">
                <a:solidFill>
                  <a:srgbClr val="6600CC"/>
                </a:solidFill>
              </a:rPr>
              <a:t>p</a:t>
            </a:r>
            <a:r>
              <a:rPr lang="zh-CN" altLang="en-US" sz="3200" b="1" dirty="0">
                <a:solidFill>
                  <a:srgbClr val="6600CC"/>
                </a:solidFill>
              </a:rPr>
              <a:t>的子树成为</a:t>
            </a:r>
            <a:r>
              <a:rPr lang="en-US" altLang="en-US" sz="3200" b="1" dirty="0">
                <a:solidFill>
                  <a:srgbClr val="6600CC"/>
                </a:solidFill>
              </a:rPr>
              <a:t>f</a:t>
            </a:r>
            <a:r>
              <a:rPr lang="zh-CN" altLang="en-US" sz="3200" b="1" dirty="0">
                <a:solidFill>
                  <a:srgbClr val="6600CC"/>
                </a:solidFill>
              </a:rPr>
              <a:t>的左子树</a:t>
            </a:r>
            <a:endParaRPr lang="en-US" altLang="zh-CN" sz="3200" dirty="0"/>
          </a:p>
          <a:p>
            <a:pPr lvl="1"/>
            <a:r>
              <a:rPr lang="zh-CN" altLang="en-US" sz="3200" dirty="0"/>
              <a:t>删除结点</a:t>
            </a:r>
            <a:r>
              <a:rPr lang="en-US" altLang="zh-CN" sz="3200" dirty="0"/>
              <a:t>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  <p:grpSp>
        <p:nvGrpSpPr>
          <p:cNvPr id="22" name="Group 54"/>
          <p:cNvGrpSpPr/>
          <p:nvPr/>
        </p:nvGrpSpPr>
        <p:grpSpPr bwMode="auto">
          <a:xfrm>
            <a:off x="1675482" y="4150567"/>
            <a:ext cx="2492375" cy="2070100"/>
            <a:chOff x="0" y="0"/>
            <a:chExt cx="1570" cy="1304"/>
          </a:xfrm>
        </p:grpSpPr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12</a:t>
              </a: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10</a:t>
              </a:r>
            </a:p>
          </p:txBody>
        </p:sp>
        <p:sp>
          <p:nvSpPr>
            <p:cNvPr id="28" name="Oval 59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64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Oval 66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Oval 68"/>
            <p:cNvSpPr>
              <a:spLocks noChangeArrowheads="1"/>
            </p:cNvSpPr>
            <p:nvPr/>
          </p:nvSpPr>
          <p:spPr bwMode="auto">
            <a:xfrm>
              <a:off x="275" y="107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H="1">
              <a:off x="467" y="926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AutoShape 88"/>
          <p:cNvSpPr>
            <a:spLocks noChangeArrowheads="1"/>
          </p:cNvSpPr>
          <p:nvPr/>
        </p:nvSpPr>
        <p:spPr bwMode="auto">
          <a:xfrm>
            <a:off x="4685148" y="4817318"/>
            <a:ext cx="486470" cy="411881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50305040509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5682" y="51617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</p:cNvCxnSpPr>
          <p:nvPr/>
        </p:nvCxnSpPr>
        <p:spPr>
          <a:xfrm flipH="1">
            <a:off x="3664620" y="5161781"/>
            <a:ext cx="409575" cy="29926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3653640" y="4250090"/>
            <a:ext cx="326760" cy="44499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20948" y="4010907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91993" y="4247405"/>
            <a:ext cx="2339975" cy="2493963"/>
            <a:chOff x="5391993" y="4247405"/>
            <a:chExt cx="2339975" cy="2493963"/>
          </a:xfrm>
        </p:grpSpPr>
        <p:sp>
          <p:nvSpPr>
            <p:cNvPr id="8" name="Oval 73"/>
            <p:cNvSpPr>
              <a:spLocks noChangeArrowheads="1"/>
            </p:cNvSpPr>
            <p:nvPr/>
          </p:nvSpPr>
          <p:spPr bwMode="auto">
            <a:xfrm>
              <a:off x="6458793" y="42474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12</a:t>
              </a:r>
            </a:p>
          </p:txBody>
        </p:sp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5861893" y="4791918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10" name="Oval 75"/>
            <p:cNvSpPr>
              <a:spLocks noChangeArrowheads="1"/>
            </p:cNvSpPr>
            <p:nvPr/>
          </p:nvSpPr>
          <p:spPr bwMode="auto">
            <a:xfrm>
              <a:off x="5391993" y="53650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11" name="Oval 76"/>
            <p:cNvSpPr>
              <a:spLocks noChangeArrowheads="1"/>
            </p:cNvSpPr>
            <p:nvPr/>
          </p:nvSpPr>
          <p:spPr bwMode="auto">
            <a:xfrm>
              <a:off x="6268293" y="53777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10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7068393" y="47681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6268293" y="4564905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6877893" y="4564905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H="1">
              <a:off x="5696793" y="5125293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81"/>
            <p:cNvSpPr>
              <a:spLocks noChangeShapeType="1"/>
            </p:cNvSpPr>
            <p:nvPr/>
          </p:nvSpPr>
          <p:spPr bwMode="auto">
            <a:xfrm>
              <a:off x="6192093" y="5150693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6877893" y="53777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 flipH="1">
              <a:off x="7047756" y="5125293"/>
              <a:ext cx="252413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Rectangle 86"/>
            <p:cNvSpPr>
              <a:spLocks noChangeArrowheads="1"/>
            </p:cNvSpPr>
            <p:nvPr/>
          </p:nvSpPr>
          <p:spPr bwMode="auto">
            <a:xfrm>
              <a:off x="5826968" y="6381005"/>
              <a:ext cx="1905000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503050405090304" pitchFamily="18" charset="0"/>
                </a:rPr>
                <a:t>删除结点</a:t>
              </a:r>
              <a:r>
                <a:rPr lang="en-US" altLang="en-US" sz="20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45" name="Oval 76"/>
            <p:cNvSpPr>
              <a:spLocks noChangeArrowheads="1"/>
            </p:cNvSpPr>
            <p:nvPr/>
          </p:nvSpPr>
          <p:spPr bwMode="auto">
            <a:xfrm>
              <a:off x="5813345" y="5890468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 flipH="1">
              <a:off x="6192092" y="5720604"/>
              <a:ext cx="173038" cy="227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5" grpId="0"/>
      <p:bldP spid="6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538" y="5352"/>
            <a:ext cx="7886700" cy="1325563"/>
          </a:xfrm>
        </p:spPr>
        <p:txBody>
          <a:bodyPr/>
          <a:lstStyle/>
          <a:p>
            <a:r>
              <a:rPr lang="en-US" altLang="en-US" dirty="0"/>
              <a:t>BST</a:t>
            </a:r>
            <a:r>
              <a:rPr lang="zh-CN" altLang="en-US" dirty="0"/>
              <a:t>上结点</a:t>
            </a:r>
            <a:r>
              <a:rPr lang="en-US" altLang="en-US" dirty="0" err="1"/>
              <a:t>的删除</a:t>
            </a:r>
            <a:r>
              <a:rPr lang="en-US" altLang="en-US" dirty="0"/>
              <a:t>-III</a:t>
            </a:r>
            <a:endParaRPr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628650" y="938004"/>
            <a:ext cx="7886700" cy="4351338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en-US" dirty="0"/>
              <a:t>p</a:t>
            </a:r>
            <a:r>
              <a:rPr lang="zh-CN" altLang="en-US" dirty="0"/>
              <a:t>只有一棵子树</a:t>
            </a:r>
            <a:r>
              <a:rPr lang="en-US" altLang="en-US" dirty="0"/>
              <a:t>(</a:t>
            </a:r>
            <a:r>
              <a:rPr lang="zh-CN" altLang="en-US" dirty="0"/>
              <a:t>左子树或右子树</a:t>
            </a:r>
            <a:r>
              <a:rPr lang="en-US" altLang="en-US" dirty="0"/>
              <a:t>)</a:t>
            </a:r>
            <a:r>
              <a:rPr lang="zh-CN" altLang="en-US" dirty="0"/>
              <a:t>：直接用</a:t>
            </a:r>
            <a:r>
              <a:rPr lang="en-US" altLang="en-US" dirty="0"/>
              <a:t>p</a:t>
            </a:r>
            <a:r>
              <a:rPr lang="zh-CN" altLang="en-US" dirty="0"/>
              <a:t>的左子树</a:t>
            </a:r>
            <a:r>
              <a:rPr lang="en-US" altLang="en-US" dirty="0"/>
              <a:t>(</a:t>
            </a:r>
            <a:r>
              <a:rPr lang="zh-CN" altLang="en-US" dirty="0"/>
              <a:t>或右子树</a:t>
            </a:r>
            <a:r>
              <a:rPr lang="en-US" altLang="en-US" dirty="0"/>
              <a:t>)</a:t>
            </a:r>
            <a:r>
              <a:rPr lang="zh-CN" altLang="en-US" dirty="0"/>
              <a:t>取代</a:t>
            </a:r>
            <a:r>
              <a:rPr lang="en-US" altLang="en-US" dirty="0"/>
              <a:t>p</a:t>
            </a:r>
            <a:r>
              <a:rPr lang="zh-CN" altLang="en-US" dirty="0"/>
              <a:t>的位置而成为</a:t>
            </a:r>
            <a:r>
              <a:rPr lang="en-US" altLang="en-US" dirty="0"/>
              <a:t>f</a:t>
            </a:r>
            <a:r>
              <a:rPr lang="zh-CN" altLang="en-US" dirty="0"/>
              <a:t>的一棵子树</a:t>
            </a:r>
            <a:endParaRPr lang="en-US" altLang="zh-CN" dirty="0"/>
          </a:p>
          <a:p>
            <a:pPr marL="742950" lvl="2" indent="-342900"/>
            <a:r>
              <a:rPr lang="zh-CN" altLang="en-US" sz="3200" dirty="0"/>
              <a:t>原来</a:t>
            </a:r>
            <a:r>
              <a:rPr lang="en-US" altLang="en-US" sz="3200" b="1" dirty="0"/>
              <a:t>p</a:t>
            </a:r>
            <a:r>
              <a:rPr lang="zh-CN" altLang="en-US" sz="3200" b="1" dirty="0"/>
              <a:t>是</a:t>
            </a:r>
            <a:r>
              <a:rPr lang="en-US" altLang="en-US" sz="3200" b="1" dirty="0"/>
              <a:t>f</a:t>
            </a:r>
            <a:r>
              <a:rPr lang="zh-CN" altLang="en-US" sz="3200" b="1" dirty="0"/>
              <a:t>的右子树</a:t>
            </a:r>
            <a:r>
              <a:rPr lang="zh-CN" altLang="en-US" sz="3200" dirty="0"/>
              <a:t>，则</a:t>
            </a:r>
            <a:r>
              <a:rPr lang="en-US" altLang="en-US" sz="3200" b="1" dirty="0">
                <a:solidFill>
                  <a:srgbClr val="6600CC"/>
                </a:solidFill>
              </a:rPr>
              <a:t>p</a:t>
            </a:r>
            <a:r>
              <a:rPr lang="zh-CN" altLang="en-US" sz="3200" b="1" dirty="0">
                <a:solidFill>
                  <a:srgbClr val="6600CC"/>
                </a:solidFill>
              </a:rPr>
              <a:t>的子树成为</a:t>
            </a:r>
            <a:r>
              <a:rPr lang="en-US" altLang="en-US" sz="3200" b="1" dirty="0">
                <a:solidFill>
                  <a:srgbClr val="6600CC"/>
                </a:solidFill>
              </a:rPr>
              <a:t>f</a:t>
            </a:r>
            <a:r>
              <a:rPr lang="zh-CN" altLang="en-US" sz="3200" b="1" dirty="0">
                <a:solidFill>
                  <a:srgbClr val="6600CC"/>
                </a:solidFill>
              </a:rPr>
              <a:t>的右子树</a:t>
            </a:r>
            <a:endParaRPr lang="en-US" altLang="zh-CN" sz="3200" dirty="0"/>
          </a:p>
          <a:p>
            <a:pPr marL="742950" lvl="2" indent="-342900"/>
            <a:r>
              <a:rPr lang="zh-CN" altLang="en-US" sz="3200" dirty="0"/>
              <a:t>删除结点</a:t>
            </a:r>
            <a:r>
              <a:rPr lang="en-US" altLang="zh-CN" sz="3200" dirty="0"/>
              <a:t>15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44950" y="4917330"/>
            <a:ext cx="690564" cy="463551"/>
          </a:xfrm>
          <a:prstGeom prst="rightArrow">
            <a:avLst>
              <a:gd name="adj1" fmla="val 50000"/>
              <a:gd name="adj2" fmla="val 7471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503050405090304" pitchFamily="18" charset="0"/>
            </a:endParaRPr>
          </a:p>
        </p:txBody>
      </p:sp>
      <p:grpSp>
        <p:nvGrpSpPr>
          <p:cNvPr id="6" name="Group 8"/>
          <p:cNvGrpSpPr/>
          <p:nvPr/>
        </p:nvGrpSpPr>
        <p:grpSpPr bwMode="auto">
          <a:xfrm>
            <a:off x="1476375" y="4396630"/>
            <a:ext cx="2581275" cy="1997075"/>
            <a:chOff x="0" y="0"/>
            <a:chExt cx="1626" cy="1258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656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32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5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91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920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027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1309" y="103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189" y="90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20"/>
          <p:cNvGrpSpPr/>
          <p:nvPr/>
        </p:nvGrpSpPr>
        <p:grpSpPr bwMode="auto">
          <a:xfrm>
            <a:off x="5091907" y="4446637"/>
            <a:ext cx="2579688" cy="2160588"/>
            <a:chOff x="0" y="0"/>
            <a:chExt cx="1625" cy="1361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03" y="1134"/>
              <a:ext cx="12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anose="02020503050405090304" pitchFamily="18" charset="0"/>
                </a:rPr>
                <a:t>(d)  </a:t>
              </a:r>
              <a:r>
                <a:rPr lang="zh-CN" altLang="en-US" sz="2000" b="1">
                  <a:latin typeface="Times New Roman" panose="02020503050405090304" pitchFamily="18" charset="0"/>
                </a:rPr>
                <a:t>删除结点</a:t>
              </a:r>
              <a:r>
                <a:rPr lang="en-US" altLang="en-US" sz="2000" b="1">
                  <a:latin typeface="Times New Roman" panose="02020503050405090304" pitchFamily="18" charset="0"/>
                </a:rPr>
                <a:t>15</a:t>
              </a:r>
            </a:p>
          </p:txBody>
        </p:sp>
        <p:grpSp>
          <p:nvGrpSpPr>
            <p:cNvPr id="20" name="Group 22"/>
            <p:cNvGrpSpPr/>
            <p:nvPr/>
          </p:nvGrpSpPr>
          <p:grpSpPr bwMode="auto">
            <a:xfrm>
              <a:off x="0" y="0"/>
              <a:ext cx="1625" cy="931"/>
              <a:chOff x="0" y="0"/>
              <a:chExt cx="1625" cy="931"/>
            </a:xfrm>
          </p:grpSpPr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9</a:t>
                </a:r>
              </a:p>
            </p:txBody>
          </p:sp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8</a:t>
                </a: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6</a:t>
                </a:r>
              </a:p>
            </p:txBody>
          </p:sp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13</a:t>
                </a: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1308" y="696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14</a:t>
                </a: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283" y="53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634064" y="441135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09488" y="4821259"/>
            <a:ext cx="1011525" cy="20322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975421" y="4160871"/>
            <a:ext cx="567467" cy="3000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9672" y="3913023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BST</a:t>
            </a:r>
            <a:r>
              <a:rPr lang="zh-CN" altLang="en-US"/>
              <a:t>上结点</a:t>
            </a:r>
            <a:r>
              <a:rPr lang="en-US" altLang="en-US" err="1"/>
              <a:t>的删除</a:t>
            </a:r>
            <a:r>
              <a:rPr lang="en-US" altLang="en-US"/>
              <a:t>-I</a:t>
            </a:r>
            <a:r>
              <a:rPr lang="en-US" altLang="zh-CN"/>
              <a:t>V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(3)</a:t>
            </a:r>
            <a:r>
              <a:rPr lang="zh-CN" altLang="en-US" dirty="0"/>
              <a:t>若</a:t>
            </a:r>
            <a:r>
              <a:rPr lang="en-US" altLang="en-US" dirty="0"/>
              <a:t>p</a:t>
            </a:r>
            <a:r>
              <a:rPr lang="zh-CN" altLang="en-US" dirty="0"/>
              <a:t>既有左子树又有右子树</a:t>
            </a:r>
            <a:endParaRPr lang="en-US" altLang="zh-CN" dirty="0"/>
          </a:p>
          <a:p>
            <a:r>
              <a:rPr lang="zh-CN" altLang="en-US" dirty="0"/>
              <a:t>方法一：</a:t>
            </a:r>
            <a:r>
              <a:rPr lang="zh-CN" altLang="en-US" dirty="0">
                <a:solidFill>
                  <a:srgbClr val="6600CC"/>
                </a:solidFill>
              </a:rPr>
              <a:t>用</a:t>
            </a:r>
            <a:r>
              <a:rPr lang="en-US" altLang="en-US" dirty="0">
                <a:solidFill>
                  <a:srgbClr val="6600CC"/>
                </a:solidFill>
              </a:rPr>
              <a:t>p</a:t>
            </a:r>
            <a:r>
              <a:rPr lang="zh-CN" altLang="en-US" dirty="0">
                <a:solidFill>
                  <a:srgbClr val="6600CC"/>
                </a:solidFill>
              </a:rPr>
              <a:t>的直接前驱</a:t>
            </a:r>
            <a:r>
              <a:rPr lang="en-US" altLang="zh-CN" dirty="0">
                <a:solidFill>
                  <a:srgbClr val="6600CC"/>
                </a:solidFill>
              </a:rPr>
              <a:t>(</a:t>
            </a:r>
            <a:r>
              <a:rPr lang="zh-CN" altLang="en-US" dirty="0">
                <a:solidFill>
                  <a:srgbClr val="6600CC"/>
                </a:solidFill>
              </a:rPr>
              <a:t>或直接后继</a:t>
            </a:r>
            <a:r>
              <a:rPr lang="en-US" altLang="zh-CN" dirty="0">
                <a:solidFill>
                  <a:srgbClr val="6600CC"/>
                </a:solidFill>
              </a:rPr>
              <a:t>)</a:t>
            </a:r>
            <a:r>
              <a:rPr lang="zh-CN" altLang="en-US" dirty="0">
                <a:solidFill>
                  <a:srgbClr val="6600CC"/>
                </a:solidFill>
              </a:rPr>
              <a:t>结点</a:t>
            </a:r>
            <a:r>
              <a:rPr lang="en-US" altLang="zh-CN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代替</a:t>
            </a:r>
            <a:r>
              <a:rPr lang="en-US" altLang="en-US" dirty="0">
                <a:solidFill>
                  <a:srgbClr val="6600CC"/>
                </a:solidFill>
              </a:rPr>
              <a:t>p</a:t>
            </a:r>
            <a:r>
              <a:rPr lang="zh-CN" altLang="en-US" dirty="0"/>
              <a:t>，即从</a:t>
            </a:r>
            <a:r>
              <a:rPr lang="en-US" altLang="en-US" dirty="0"/>
              <a:t>p</a:t>
            </a:r>
            <a:r>
              <a:rPr lang="zh-CN" altLang="en-US" dirty="0"/>
              <a:t>的左子树中选择值最大的结点</a:t>
            </a:r>
            <a:r>
              <a:rPr lang="en-US" altLang="en-US" dirty="0"/>
              <a:t>s</a:t>
            </a:r>
            <a:r>
              <a:rPr lang="zh-CN" altLang="en-US" dirty="0"/>
              <a:t>放在</a:t>
            </a:r>
            <a:r>
              <a:rPr lang="en-US" altLang="en-US" dirty="0"/>
              <a:t>p</a:t>
            </a:r>
            <a:r>
              <a:rPr lang="zh-CN" altLang="en-US" dirty="0"/>
              <a:t>的位置</a:t>
            </a:r>
            <a:r>
              <a:rPr lang="en-US" altLang="en-US" dirty="0"/>
              <a:t>(</a:t>
            </a:r>
            <a:r>
              <a:rPr lang="zh-CN" altLang="en-US" dirty="0"/>
              <a:t>用结点</a:t>
            </a:r>
            <a:r>
              <a:rPr lang="en-US" altLang="en-US" dirty="0"/>
              <a:t>s</a:t>
            </a:r>
            <a:r>
              <a:rPr lang="zh-CN" altLang="en-US" dirty="0"/>
              <a:t>的内容替换结点</a:t>
            </a:r>
            <a:r>
              <a:rPr lang="en-US" altLang="en-US" dirty="0"/>
              <a:t>p</a:t>
            </a:r>
            <a:r>
              <a:rPr lang="zh-CN" altLang="en-US" dirty="0"/>
              <a:t>内容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6600CC"/>
                </a:solidFill>
              </a:rPr>
              <a:t>然后删除结点</a:t>
            </a:r>
            <a:r>
              <a:rPr lang="en-US" altLang="en-US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，并将</a:t>
            </a:r>
            <a:r>
              <a:rPr lang="en-US" altLang="zh-CN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的左子树作为</a:t>
            </a:r>
            <a:r>
              <a:rPr lang="en-US" altLang="zh-CN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的父结点的右子树</a:t>
            </a:r>
            <a:endParaRPr lang="en-US" altLang="en-US" dirty="0">
              <a:solidFill>
                <a:srgbClr val="6600CC"/>
              </a:solidFill>
            </a:endParaRPr>
          </a:p>
          <a:p>
            <a:r>
              <a:rPr lang="zh-CN" altLang="en-US" dirty="0"/>
              <a:t>删除结点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grpSp>
        <p:nvGrpSpPr>
          <p:cNvPr id="8" name="Group 72"/>
          <p:cNvGrpSpPr/>
          <p:nvPr/>
        </p:nvGrpSpPr>
        <p:grpSpPr bwMode="auto">
          <a:xfrm>
            <a:off x="1547664" y="4752801"/>
            <a:ext cx="2492375" cy="2060575"/>
            <a:chOff x="0" y="0"/>
            <a:chExt cx="1570" cy="1298"/>
          </a:xfrm>
        </p:grpSpPr>
        <p:sp>
          <p:nvSpPr>
            <p:cNvPr id="10" name="Oval 73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12</a:t>
              </a:r>
            </a:p>
          </p:txBody>
        </p:sp>
        <p:sp>
          <p:nvSpPr>
            <p:cNvPr id="11" name="Oval 74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12" name="Oval 75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13" name="Oval 76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14" name="Oval 77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82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20" name="Line 83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22" name="Line 85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" name="AutoShape 88"/>
          <p:cNvSpPr>
            <a:spLocks noChangeArrowheads="1"/>
          </p:cNvSpPr>
          <p:nvPr/>
        </p:nvSpPr>
        <p:spPr bwMode="auto">
          <a:xfrm>
            <a:off x="4546848" y="5339431"/>
            <a:ext cx="482972" cy="364406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503050405090304" pitchFamily="18" charset="0"/>
            </a:endParaRPr>
          </a:p>
        </p:txBody>
      </p:sp>
      <p:grpSp>
        <p:nvGrpSpPr>
          <p:cNvPr id="26" name="Group 8"/>
          <p:cNvGrpSpPr/>
          <p:nvPr/>
        </p:nvGrpSpPr>
        <p:grpSpPr bwMode="auto">
          <a:xfrm>
            <a:off x="5652120" y="4611637"/>
            <a:ext cx="2581275" cy="1997075"/>
            <a:chOff x="0" y="0"/>
            <a:chExt cx="1626" cy="1258"/>
          </a:xfrm>
        </p:grpSpPr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656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1032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5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91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920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1027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309" y="103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189" y="90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32280" y="472514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852464" y="4935834"/>
            <a:ext cx="858838" cy="552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657715" y="4611637"/>
            <a:ext cx="1136180" cy="24792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31640" y="4365104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/>
      <p:bldP spid="4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196"/>
            <a:ext cx="7886700" cy="1325563"/>
          </a:xfrm>
        </p:spPr>
        <p:txBody>
          <a:bodyPr/>
          <a:lstStyle/>
          <a:p>
            <a:r>
              <a:rPr lang="en-US" altLang="en-US" dirty="0"/>
              <a:t>BST</a:t>
            </a:r>
            <a:r>
              <a:rPr lang="zh-CN" altLang="en-US" dirty="0"/>
              <a:t>上结点</a:t>
            </a:r>
            <a:r>
              <a:rPr lang="en-US" altLang="en-US" dirty="0" err="1"/>
              <a:t>的删除</a:t>
            </a:r>
            <a:r>
              <a:rPr lang="en-US" altLang="en-US" dirty="0"/>
              <a:t>-</a:t>
            </a:r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888206"/>
            <a:ext cx="7886700" cy="4351338"/>
          </a:xfrm>
        </p:spPr>
        <p:txBody>
          <a:bodyPr/>
          <a:lstStyle/>
          <a:p>
            <a:r>
              <a:rPr lang="zh-CN" altLang="en-US"/>
              <a:t>若</a:t>
            </a:r>
            <a:r>
              <a:rPr lang="en-US" altLang="en-US"/>
              <a:t>p</a:t>
            </a:r>
            <a:r>
              <a:rPr lang="zh-CN" altLang="en-US"/>
              <a:t>既有左子树又有右子树</a:t>
            </a:r>
            <a:endParaRPr lang="en-US" altLang="zh-CN"/>
          </a:p>
          <a:p>
            <a:r>
              <a:rPr lang="zh-CN" altLang="en-US"/>
              <a:t>方法二：找到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en-US"/>
              <a:t>s</a:t>
            </a:r>
            <a:r>
              <a:rPr lang="zh-CN" altLang="en-US"/>
              <a:t>是</a:t>
            </a:r>
            <a:r>
              <a:rPr lang="en-US" altLang="en-US"/>
              <a:t>p</a:t>
            </a:r>
            <a:r>
              <a:rPr lang="zh-CN" altLang="en-US"/>
              <a:t>的左子树中的最右边的结点且没有右子树，将</a:t>
            </a:r>
            <a:r>
              <a:rPr lang="en-US" altLang="zh-CN"/>
              <a:t>p</a:t>
            </a:r>
            <a:r>
              <a:rPr lang="zh-CN" altLang="en-US"/>
              <a:t>的右子树作为</a:t>
            </a:r>
            <a:r>
              <a:rPr lang="en-US" altLang="zh-CN"/>
              <a:t>s</a:t>
            </a:r>
            <a:r>
              <a:rPr lang="zh-CN" altLang="en-US"/>
              <a:t>的右子树，然后用</a:t>
            </a:r>
            <a:r>
              <a:rPr lang="en-US" altLang="zh-CN"/>
              <a:t>p</a:t>
            </a:r>
            <a:r>
              <a:rPr lang="zh-CN" altLang="en-US"/>
              <a:t>的左子树顶替被删结点</a:t>
            </a:r>
            <a:r>
              <a:rPr lang="en-US" altLang="zh-CN"/>
              <a:t>(</a:t>
            </a:r>
            <a:r>
              <a:rPr lang="zh-CN" altLang="en-US"/>
              <a:t>也就是将</a:t>
            </a:r>
            <a:r>
              <a:rPr lang="en-US" altLang="zh-CN"/>
              <a:t>p</a:t>
            </a:r>
            <a:r>
              <a:rPr lang="zh-CN" altLang="en-US"/>
              <a:t>的左子树为</a:t>
            </a:r>
            <a:r>
              <a:rPr lang="en-US" altLang="zh-CN"/>
              <a:t>f</a:t>
            </a:r>
            <a:r>
              <a:rPr lang="zh-CN" altLang="en-US"/>
              <a:t>的左子树</a:t>
            </a:r>
            <a:r>
              <a:rPr lang="en-US" altLang="zh-CN"/>
              <a:t>)</a:t>
            </a:r>
          </a:p>
          <a:p>
            <a:r>
              <a:rPr lang="zh-CN" altLang="en-US"/>
              <a:t>删除结点</a:t>
            </a:r>
            <a:r>
              <a:rPr lang="en-US" altLang="zh-CN"/>
              <a:t>12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grpSp>
        <p:nvGrpSpPr>
          <p:cNvPr id="7" name="Group 72"/>
          <p:cNvGrpSpPr/>
          <p:nvPr/>
        </p:nvGrpSpPr>
        <p:grpSpPr bwMode="auto">
          <a:xfrm>
            <a:off x="1547664" y="4362252"/>
            <a:ext cx="2492375" cy="2060575"/>
            <a:chOff x="0" y="0"/>
            <a:chExt cx="1570" cy="1298"/>
          </a:xfrm>
        </p:grpSpPr>
        <p:sp>
          <p:nvSpPr>
            <p:cNvPr id="8" name="Oval 73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12</a:t>
              </a:r>
            </a:p>
          </p:txBody>
        </p:sp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10" name="Oval 75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11" name="Oval 76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81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20" name="Line 85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" name="AutoShape 88"/>
          <p:cNvSpPr>
            <a:spLocks noChangeArrowheads="1"/>
          </p:cNvSpPr>
          <p:nvPr/>
        </p:nvSpPr>
        <p:spPr bwMode="auto">
          <a:xfrm>
            <a:off x="4546848" y="5339431"/>
            <a:ext cx="482972" cy="364406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anose="02020503050405090304" pitchFamily="18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1532280" y="433459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852464" y="4545285"/>
            <a:ext cx="858838" cy="552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7715" y="4221088"/>
            <a:ext cx="1136180" cy="24792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40"/>
          <p:cNvSpPr txBox="1"/>
          <p:nvPr/>
        </p:nvSpPr>
        <p:spPr>
          <a:xfrm>
            <a:off x="1331640" y="3861048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38018" y="4079726"/>
            <a:ext cx="2495378" cy="2528987"/>
            <a:chOff x="5738018" y="4079726"/>
            <a:chExt cx="2495378" cy="2528987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6693520" y="46116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9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207918" y="4079726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8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5738018" y="4652813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6</a:t>
              </a: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7290420" y="51323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15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 flipV="1">
              <a:off x="6660232" y="4402087"/>
              <a:ext cx="216024" cy="209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099920" y="4929137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H="1">
              <a:off x="6042818" y="4413101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7112620" y="57419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13</a:t>
              </a: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7282483" y="5489525"/>
              <a:ext cx="252413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7730158" y="6248350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503050405090304" pitchFamily="18" charset="0"/>
                </a:rPr>
                <a:t>14</a:t>
              </a: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7539658" y="6045150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设有３阶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Ｂ树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如下，画出删除关键字值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的过程。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076" name="Picture 4" descr="sjjg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4" y="1995615"/>
            <a:ext cx="7686341" cy="286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7.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设有３阶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Ｂ树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如下，画出删除关键字值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的过程。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删除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17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合并节点：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099" name="Picture 3" descr="sjjg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091" y="1102043"/>
            <a:ext cx="477926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sjjg8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35" y="2793998"/>
            <a:ext cx="4441616" cy="174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sjjg8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00" y="4384954"/>
            <a:ext cx="4700367" cy="20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+mn-lt"/>
                <a:ea typeface="宋体" pitchFamily="2" charset="-122"/>
              </a:rPr>
              <a:t>B树的删除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14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>
                    <a:ea typeface="宋体" pitchFamily="2" charset="-122"/>
                  </a:rPr>
                  <a:t>在B树上删除一个关键字K ，</a:t>
                </a:r>
                <a:r>
                  <a:rPr lang="en-US" altLang="en-US" dirty="0" err="1">
                    <a:ea typeface="宋体" pitchFamily="2" charset="-122"/>
                  </a:rPr>
                  <a:t>首先找到关键字所在的结点N，然后在N中进行关键字K的删除操作</a:t>
                </a:r>
                <a:endParaRPr lang="en-US" altLang="en-US" dirty="0">
                  <a:ea typeface="宋体" pitchFamily="2" charset="-122"/>
                </a:endParaRPr>
              </a:p>
              <a:p>
                <a:endParaRPr lang="en-US" altLang="en-US" b="1" dirty="0">
                  <a:solidFill>
                    <a:srgbClr val="0000FF"/>
                  </a:solidFill>
                  <a:ea typeface="宋体" pitchFamily="2" charset="-122"/>
                </a:endParaRPr>
              </a:p>
              <a:p>
                <a:r>
                  <a:rPr lang="en-US" altLang="en-US" b="1" dirty="0" err="1">
                    <a:solidFill>
                      <a:srgbClr val="0000FF"/>
                    </a:solidFill>
                    <a:ea typeface="宋体" pitchFamily="2" charset="-122"/>
                  </a:rPr>
                  <a:t>若N不是叶子结点</a:t>
                </a:r>
                <a:r>
                  <a:rPr lang="en-US" altLang="en-US" dirty="0" err="1">
                    <a:ea typeface="宋体" pitchFamily="2" charset="-122"/>
                  </a:rPr>
                  <a:t>，设K是N中的第i个关键字，</a:t>
                </a:r>
                <a:r>
                  <a:rPr lang="en-US" altLang="en-US" dirty="0" err="1">
                    <a:solidFill>
                      <a:srgbClr val="C00000"/>
                    </a:solidFill>
                    <a:ea typeface="宋体" pitchFamily="2" charset="-122"/>
                  </a:rPr>
                  <a:t>则将指针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i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C00000"/>
                    </a:solidFill>
                    <a:ea typeface="宋体" pitchFamily="2" charset="-122"/>
                  </a:rPr>
                  <a:t>所指子树中的最大关键字</a:t>
                </a:r>
                <a:r>
                  <a:rPr lang="en-US" altLang="en-US" dirty="0">
                    <a:ea typeface="宋体" pitchFamily="2" charset="-122"/>
                  </a:rPr>
                  <a:t>(</a:t>
                </a:r>
                <a:r>
                  <a:rPr lang="en-US" altLang="en-US" dirty="0" err="1">
                    <a:ea typeface="宋体" pitchFamily="2" charset="-122"/>
                  </a:rPr>
                  <a:t>或最小关键字</a:t>
                </a:r>
                <a:r>
                  <a:rPr lang="en-US" altLang="en-US" dirty="0">
                    <a:ea typeface="宋体" pitchFamily="2" charset="-122"/>
                  </a:rPr>
                  <a:t>)</a:t>
                </a:r>
                <a:r>
                  <a:rPr lang="en-US" altLang="en-US" dirty="0" err="1">
                    <a:solidFill>
                      <a:srgbClr val="C00000"/>
                    </a:solidFill>
                    <a:ea typeface="宋体" pitchFamily="2" charset="-122"/>
                  </a:rPr>
                  <a:t>K’放在</a:t>
                </a:r>
                <a:r>
                  <a:rPr lang="en-US" altLang="en-US" dirty="0">
                    <a:solidFill>
                      <a:srgbClr val="C00000"/>
                    </a:solidFill>
                    <a:ea typeface="宋体" pitchFamily="2" charset="-122"/>
                  </a:rPr>
                  <a:t>(K)</a:t>
                </a:r>
                <a:r>
                  <a:rPr lang="en-US" altLang="en-US" dirty="0" err="1">
                    <a:solidFill>
                      <a:srgbClr val="C00000"/>
                    </a:solidFill>
                    <a:ea typeface="宋体" pitchFamily="2" charset="-122"/>
                  </a:rPr>
                  <a:t>的位置</a:t>
                </a:r>
                <a:r>
                  <a:rPr lang="en-US" altLang="en-US" dirty="0" err="1">
                    <a:ea typeface="宋体" pitchFamily="2" charset="-122"/>
                  </a:rPr>
                  <a:t>，然后删除K</a:t>
                </a:r>
                <a:r>
                  <a:rPr lang="en-US" altLang="en-US" dirty="0">
                    <a:ea typeface="宋体" pitchFamily="2" charset="-122"/>
                  </a:rPr>
                  <a:t>’，</a:t>
                </a:r>
                <a:r>
                  <a:rPr lang="en-US" altLang="en-US" dirty="0" err="1">
                    <a:ea typeface="宋体" pitchFamily="2" charset="-122"/>
                  </a:rPr>
                  <a:t>而K’一定在叶子结点上</a:t>
                </a:r>
                <a:endParaRPr lang="en-US" altLang="en-US" dirty="0">
                  <a:ea typeface="宋体" pitchFamily="2" charset="-122"/>
                </a:endParaRPr>
              </a:p>
              <a:p>
                <a:pPr lvl="1"/>
                <a:r>
                  <a:rPr lang="zh-CN" altLang="en-US" sz="3200" dirty="0">
                    <a:ea typeface="宋体" pitchFamily="2" charset="-122"/>
                  </a:rPr>
                  <a:t>见</a:t>
                </a:r>
                <a:r>
                  <a:rPr lang="en-US" altLang="zh-CN" sz="3200" dirty="0">
                    <a:solidFill>
                      <a:srgbClr val="C00000"/>
                    </a:solidFill>
                    <a:ea typeface="宋体" pitchFamily="2" charset="-122"/>
                  </a:rPr>
                  <a:t>(a)</a:t>
                </a:r>
                <a:r>
                  <a:rPr lang="en-US" altLang="en-US" sz="3200" dirty="0" err="1">
                    <a:ea typeface="宋体" pitchFamily="2" charset="-122"/>
                  </a:rPr>
                  <a:t>删除关键字h</a:t>
                </a:r>
                <a:r>
                  <a:rPr lang="zh-CN" altLang="en-US" sz="3200" dirty="0">
                    <a:ea typeface="宋体" pitchFamily="2" charset="-122"/>
                  </a:rPr>
                  <a:t>：</a:t>
                </a:r>
                <a:r>
                  <a:rPr lang="en-US" altLang="en-US" sz="3200" dirty="0" err="1">
                    <a:ea typeface="宋体" pitchFamily="2" charset="-122"/>
                  </a:rPr>
                  <a:t>用关键字g代替h的位置，然后再从叶子结点中删除关键字g</a:t>
                </a:r>
                <a:endParaRPr lang="zh-CN" altLang="en-US" sz="3200" dirty="0">
                  <a:ea typeface="宋体" pitchFamily="2" charset="-122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70144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1993900" y="6051918"/>
            <a:ext cx="4394200" cy="51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在</a:t>
            </a:r>
            <a:r>
              <a:rPr lang="en-US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</a:t>
            </a: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树中进行删除的过程</a:t>
            </a:r>
          </a:p>
        </p:txBody>
      </p:sp>
      <p:sp>
        <p:nvSpPr>
          <p:cNvPr id="662612" name="Rectangle 7"/>
          <p:cNvSpPr>
            <a:spLocks noChangeArrowheads="1"/>
          </p:cNvSpPr>
          <p:nvPr/>
        </p:nvSpPr>
        <p:spPr bwMode="auto">
          <a:xfrm>
            <a:off x="3505200" y="559167"/>
            <a:ext cx="863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q</a:t>
            </a:r>
          </a:p>
        </p:txBody>
      </p:sp>
      <p:grpSp>
        <p:nvGrpSpPr>
          <p:cNvPr id="662580" name="Group 9"/>
          <p:cNvGrpSpPr/>
          <p:nvPr/>
        </p:nvGrpSpPr>
        <p:grpSpPr bwMode="auto">
          <a:xfrm>
            <a:off x="304800" y="167054"/>
            <a:ext cx="3429000" cy="2144713"/>
            <a:chOff x="0" y="0"/>
            <a:chExt cx="2160" cy="1351"/>
          </a:xfrm>
        </p:grpSpPr>
        <p:sp>
          <p:nvSpPr>
            <p:cNvPr id="662599" name="Line 10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0" name="Oval 11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 m</a:t>
              </a:r>
            </a:p>
          </p:txBody>
        </p:sp>
        <p:sp>
          <p:nvSpPr>
            <p:cNvPr id="662601" name="Oval 12"/>
            <p:cNvSpPr>
              <a:spLocks noChangeArrowheads="1"/>
            </p:cNvSpPr>
            <p:nvPr/>
          </p:nvSpPr>
          <p:spPr bwMode="auto">
            <a:xfrm>
              <a:off x="0" y="1056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602" name="Line 13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3" name="Oval 14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q</a:t>
              </a:r>
            </a:p>
          </p:txBody>
        </p:sp>
        <p:sp>
          <p:nvSpPr>
            <p:cNvPr id="662604" name="Oval 15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605" name="Line 16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6" name="Oval 17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607" name="Oval 18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608" name="Oval 19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609" name="Line 20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0" name="Line 21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1" name="Line 22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81" name="Group 23"/>
          <p:cNvGrpSpPr/>
          <p:nvPr/>
        </p:nvGrpSpPr>
        <p:grpSpPr bwMode="auto">
          <a:xfrm>
            <a:off x="4343400" y="178167"/>
            <a:ext cx="3429000" cy="2144713"/>
            <a:chOff x="0" y="0"/>
            <a:chExt cx="2160" cy="1351"/>
          </a:xfrm>
        </p:grpSpPr>
        <p:sp>
          <p:nvSpPr>
            <p:cNvPr id="662586" name="Line 24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87" name="Oval 25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88" name="Oval 26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89" name="Line 27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0" name="Oval 28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91" name="Oval 29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592" name="Line 30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3" name="Oval 31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594" name="Oval 32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95" name="Oval 33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96" name="Line 34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7" name="Line 35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8" name="Line 36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84" name="Rectangle 38"/>
          <p:cNvSpPr>
            <a:spLocks noChangeArrowheads="1"/>
          </p:cNvSpPr>
          <p:nvPr/>
        </p:nvSpPr>
        <p:spPr bwMode="auto">
          <a:xfrm>
            <a:off x="7448550" y="735379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h</a:t>
            </a:r>
          </a:p>
        </p:txBody>
      </p:sp>
      <p:sp>
        <p:nvSpPr>
          <p:cNvPr id="662583" name="Rectangle 40"/>
          <p:cNvSpPr>
            <a:spLocks noChangeArrowheads="1"/>
          </p:cNvSpPr>
          <p:nvPr/>
        </p:nvSpPr>
        <p:spPr bwMode="auto">
          <a:xfrm>
            <a:off x="5853113" y="238796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(a)</a:t>
            </a:r>
          </a:p>
        </p:txBody>
      </p:sp>
      <p:sp>
        <p:nvSpPr>
          <p:cNvPr id="662577" name="Rectangle 42"/>
          <p:cNvSpPr>
            <a:spLocks noChangeArrowheads="1"/>
          </p:cNvSpPr>
          <p:nvPr/>
        </p:nvSpPr>
        <p:spPr bwMode="auto">
          <a:xfrm>
            <a:off x="6242050" y="32468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e</a:t>
            </a:r>
          </a:p>
        </p:txBody>
      </p:sp>
      <p:grpSp>
        <p:nvGrpSpPr>
          <p:cNvPr id="662535" name="Group 44"/>
          <p:cNvGrpSpPr/>
          <p:nvPr/>
        </p:nvGrpSpPr>
        <p:grpSpPr bwMode="auto">
          <a:xfrm>
            <a:off x="76200" y="3105517"/>
            <a:ext cx="3429000" cy="2144713"/>
            <a:chOff x="0" y="0"/>
            <a:chExt cx="2160" cy="1351"/>
          </a:xfrm>
        </p:grpSpPr>
        <p:sp>
          <p:nvSpPr>
            <p:cNvPr id="662564" name="Line 45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5" name="Oval 46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66" name="Oval 47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67" name="Line 48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8" name="Oval 49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69" name="Oval 50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70" name="Line 51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1" name="Oval 52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72" name="Oval 53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73" name="Oval 54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74" name="Line 55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5" name="Line 56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6" name="Line 57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36" name="Group 58"/>
          <p:cNvGrpSpPr/>
          <p:nvPr/>
        </p:nvGrpSpPr>
        <p:grpSpPr bwMode="auto">
          <a:xfrm>
            <a:off x="3581400" y="3094404"/>
            <a:ext cx="3429000" cy="2144713"/>
            <a:chOff x="0" y="0"/>
            <a:chExt cx="2160" cy="1351"/>
          </a:xfrm>
        </p:grpSpPr>
        <p:sp>
          <p:nvSpPr>
            <p:cNvPr id="662551" name="Line 59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2" name="Oval 60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53" name="Oval 61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662554" name="Line 62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5" name="Oval 63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56" name="Oval 64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57" name="Line 65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8" name="Oval 66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59" name="Oval 67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60" name="Oval 68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61" name="Line 69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2" name="Line 70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3" name="Line 71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49" name="Rectangle 73"/>
          <p:cNvSpPr>
            <a:spLocks noChangeArrowheads="1"/>
          </p:cNvSpPr>
          <p:nvPr/>
        </p:nvSpPr>
        <p:spPr bwMode="auto">
          <a:xfrm>
            <a:off x="3041650" y="34754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d</a:t>
            </a:r>
          </a:p>
        </p:txBody>
      </p:sp>
      <p:grpSp>
        <p:nvGrpSpPr>
          <p:cNvPr id="662538" name="Group 75"/>
          <p:cNvGrpSpPr/>
          <p:nvPr/>
        </p:nvGrpSpPr>
        <p:grpSpPr bwMode="auto">
          <a:xfrm>
            <a:off x="6816725" y="3170604"/>
            <a:ext cx="2251075" cy="1371600"/>
            <a:chOff x="0" y="0"/>
            <a:chExt cx="1418" cy="864"/>
          </a:xfrm>
        </p:grpSpPr>
        <p:sp>
          <p:nvSpPr>
            <p:cNvPr id="662542" name="Oval 76"/>
            <p:cNvSpPr>
              <a:spLocks noChangeArrowheads="1"/>
            </p:cNvSpPr>
            <p:nvPr/>
          </p:nvSpPr>
          <p:spPr bwMode="auto">
            <a:xfrm>
              <a:off x="512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43" name="Line 77"/>
            <p:cNvSpPr>
              <a:spLocks noChangeShapeType="1"/>
            </p:cNvSpPr>
            <p:nvPr/>
          </p:nvSpPr>
          <p:spPr bwMode="auto">
            <a:xfrm flipH="1">
              <a:off x="712" y="296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4" name="Oval 78"/>
            <p:cNvSpPr>
              <a:spLocks noChangeArrowheads="1"/>
            </p:cNvSpPr>
            <p:nvPr/>
          </p:nvSpPr>
          <p:spPr bwMode="auto">
            <a:xfrm>
              <a:off x="1000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45" name="Oval 79"/>
            <p:cNvSpPr>
              <a:spLocks noChangeArrowheads="1"/>
            </p:cNvSpPr>
            <p:nvPr/>
          </p:nvSpPr>
          <p:spPr bwMode="auto">
            <a:xfrm>
              <a:off x="472" y="0"/>
              <a:ext cx="431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 m</a:t>
              </a:r>
            </a:p>
          </p:txBody>
        </p:sp>
        <p:sp>
          <p:nvSpPr>
            <p:cNvPr id="662546" name="Oval 80"/>
            <p:cNvSpPr>
              <a:spLocks noChangeArrowheads="1"/>
            </p:cNvSpPr>
            <p:nvPr/>
          </p:nvSpPr>
          <p:spPr bwMode="auto">
            <a:xfrm>
              <a:off x="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f</a:t>
              </a:r>
            </a:p>
          </p:txBody>
        </p:sp>
        <p:sp>
          <p:nvSpPr>
            <p:cNvPr id="662547" name="Line 81"/>
            <p:cNvSpPr>
              <a:spLocks noChangeShapeType="1"/>
            </p:cNvSpPr>
            <p:nvPr/>
          </p:nvSpPr>
          <p:spPr bwMode="auto">
            <a:xfrm flipH="1">
              <a:off x="288" y="260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8" name="Line 82"/>
            <p:cNvSpPr>
              <a:spLocks noChangeShapeType="1"/>
            </p:cNvSpPr>
            <p:nvPr/>
          </p:nvSpPr>
          <p:spPr bwMode="auto">
            <a:xfrm>
              <a:off x="816" y="2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39" name="Rectangle 83"/>
          <p:cNvSpPr>
            <a:spLocks noChangeArrowheads="1"/>
          </p:cNvSpPr>
          <p:nvPr/>
        </p:nvSpPr>
        <p:spPr bwMode="auto">
          <a:xfrm>
            <a:off x="1600200" y="536611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(b)</a:t>
            </a:r>
          </a:p>
        </p:txBody>
      </p:sp>
      <p:sp>
        <p:nvSpPr>
          <p:cNvPr id="662540" name="Rectangle 84"/>
          <p:cNvSpPr>
            <a:spLocks noChangeArrowheads="1"/>
          </p:cNvSpPr>
          <p:nvPr/>
        </p:nvSpPr>
        <p:spPr bwMode="auto">
          <a:xfrm>
            <a:off x="5167313" y="53042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(c)</a:t>
            </a:r>
          </a:p>
        </p:txBody>
      </p:sp>
      <p:sp>
        <p:nvSpPr>
          <p:cNvPr id="662541" name="Rectangle 85"/>
          <p:cNvSpPr>
            <a:spLocks noChangeArrowheads="1"/>
          </p:cNvSpPr>
          <p:nvPr/>
        </p:nvSpPr>
        <p:spPr bwMode="auto">
          <a:xfrm>
            <a:off x="8001000" y="46946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87" name="AutoShape 24"/>
          <p:cNvSpPr>
            <a:spLocks noChangeArrowheads="1"/>
          </p:cNvSpPr>
          <p:nvPr/>
        </p:nvSpPr>
        <p:spPr bwMode="auto">
          <a:xfrm>
            <a:off x="3621688" y="1047813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24"/>
          <p:cNvSpPr>
            <a:spLocks noChangeArrowheads="1"/>
          </p:cNvSpPr>
          <p:nvPr/>
        </p:nvSpPr>
        <p:spPr bwMode="auto">
          <a:xfrm>
            <a:off x="7605327" y="1072356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AutoShape 24"/>
          <p:cNvSpPr>
            <a:spLocks noChangeArrowheads="1"/>
          </p:cNvSpPr>
          <p:nvPr/>
        </p:nvSpPr>
        <p:spPr bwMode="auto">
          <a:xfrm>
            <a:off x="3128577" y="3896091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AutoShape 24"/>
          <p:cNvSpPr>
            <a:spLocks noChangeArrowheads="1"/>
          </p:cNvSpPr>
          <p:nvPr/>
        </p:nvSpPr>
        <p:spPr bwMode="auto">
          <a:xfrm>
            <a:off x="6222615" y="3628659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2" grpId="0" bldLvl="0" animBg="1"/>
      <p:bldP spid="662584" grpId="0" bldLvl="0" animBg="1"/>
      <p:bldP spid="662583" grpId="0" bldLvl="0" animBg="1"/>
      <p:bldP spid="662577" grpId="0" bldLvl="0" animBg="1"/>
      <p:bldP spid="662549" grpId="0" bldLvl="0" animBg="1"/>
      <p:bldP spid="662539" grpId="0" bldLvl="0" animBg="1"/>
      <p:bldP spid="662540" grpId="0" bldLvl="0" animBg="1"/>
      <p:bldP spid="662541" grpId="0" bldLvl="0" animBg="1"/>
      <p:bldP spid="87" grpId="0" bldLvl="0" animBg="1"/>
      <p:bldP spid="88" grpId="0" bldLvl="0" animBg="1"/>
      <p:bldP spid="89" grpId="0" bldLvl="0" animBg="1"/>
      <p:bldP spid="90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en-US" sz="3600" b="1" dirty="0" err="1">
                <a:solidFill>
                  <a:srgbClr val="0000FF"/>
                </a:solidFill>
                <a:latin typeface="+mn-lt"/>
                <a:ea typeface="宋体" pitchFamily="2" charset="-122"/>
              </a:rPr>
              <a:t>从叶子结点</a:t>
            </a:r>
            <a:r>
              <a:rPr lang="en-US" altLang="zh-CN" sz="3600" b="1" dirty="0" err="1">
                <a:solidFill>
                  <a:srgbClr val="0000FF"/>
                </a:solidFill>
                <a:latin typeface="+mn-lt"/>
                <a:ea typeface="宋体" pitchFamily="2" charset="-122"/>
              </a:rPr>
              <a:t>N</a:t>
            </a:r>
            <a:r>
              <a:rPr lang="en-US" altLang="en-US" sz="3600" b="1" dirty="0" err="1">
                <a:solidFill>
                  <a:srgbClr val="0000FF"/>
                </a:solidFill>
                <a:latin typeface="+mn-lt"/>
                <a:ea typeface="宋体" pitchFamily="2" charset="-122"/>
              </a:rPr>
              <a:t>中删除一个关键字</a:t>
            </a:r>
            <a:endParaRPr lang="zh-CN" altLang="en-US" sz="3600" b="1" dirty="0">
              <a:solidFill>
                <a:srgbClr val="0000FF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034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800" b="1" dirty="0" err="1">
                <a:solidFill>
                  <a:srgbClr val="0000FF"/>
                </a:solidFill>
                <a:ea typeface="宋体" pitchFamily="2" charset="-122"/>
              </a:rPr>
              <a:t>若结点N中的关键字个数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&gt;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m/2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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-1</a:t>
            </a:r>
            <a:r>
              <a:rPr lang="en-US" altLang="en-US" sz="2800" dirty="0">
                <a:ea typeface="宋体" pitchFamily="2" charset="-122"/>
              </a:rPr>
              <a:t>：在结点中直接删除关键字K，如</a:t>
            </a:r>
            <a:r>
              <a:rPr lang="en-US" altLang="en-US" sz="2800" dirty="0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en-US" sz="2800">
                <a:solidFill>
                  <a:srgbClr val="C00000"/>
                </a:solidFill>
                <a:ea typeface="宋体" pitchFamily="2" charset="-122"/>
              </a:rPr>
              <a:t>b)</a:t>
            </a:r>
            <a:r>
              <a:rPr lang="en-US" altLang="en-US" sz="2800">
                <a:ea typeface="宋体" pitchFamily="2" charset="-122"/>
              </a:rPr>
              <a:t> 删除关键字</a:t>
            </a:r>
            <a:r>
              <a:rPr lang="en-US" altLang="zh-CN" sz="2800"/>
              <a:t>d</a:t>
            </a:r>
            <a:endParaRPr lang="en-US" altLang="en-US" sz="2800" dirty="0">
              <a:ea typeface="宋体" pitchFamily="2" charset="-122"/>
            </a:endParaRPr>
          </a:p>
          <a:p>
            <a:r>
              <a:rPr lang="en-US" altLang="en-US" sz="2800" b="1" dirty="0" err="1">
                <a:solidFill>
                  <a:srgbClr val="0000FF"/>
                </a:solidFill>
                <a:ea typeface="宋体" pitchFamily="2" charset="-122"/>
              </a:rPr>
              <a:t>若结点N中的关键字个数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m/2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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-1</a:t>
            </a:r>
            <a:r>
              <a:rPr lang="en-US" altLang="en-US" sz="2800" dirty="0">
                <a:ea typeface="宋体" pitchFamily="2" charset="-122"/>
              </a:rPr>
              <a:t>：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若结点N的左(右)</a:t>
            </a:r>
            <a:r>
              <a:rPr lang="en-US" altLang="en-US" sz="2800" b="1" dirty="0" err="1">
                <a:solidFill>
                  <a:srgbClr val="0000FF"/>
                </a:solidFill>
                <a:ea typeface="宋体" pitchFamily="2" charset="-122"/>
              </a:rPr>
              <a:t>兄弟结点中的关键字个数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&gt;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m/2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</a:t>
            </a:r>
            <a:r>
              <a:rPr lang="en-US" altLang="en-US" sz="2800" b="1" dirty="0">
                <a:solidFill>
                  <a:srgbClr val="0000FF"/>
                </a:solidFill>
                <a:ea typeface="宋体" pitchFamily="2" charset="-122"/>
              </a:rPr>
              <a:t>-1</a:t>
            </a:r>
            <a:r>
              <a:rPr lang="en-US" altLang="en-US" sz="2800" dirty="0">
                <a:ea typeface="宋体" pitchFamily="2" charset="-122"/>
              </a:rPr>
              <a:t>，则将结点N的左(</a:t>
            </a:r>
            <a:r>
              <a:rPr lang="en-US" altLang="en-US" sz="2800" dirty="0" err="1">
                <a:ea typeface="宋体" pitchFamily="2" charset="-122"/>
              </a:rPr>
              <a:t>或右</a:t>
            </a:r>
            <a:r>
              <a:rPr lang="en-US" altLang="en-US" sz="2800" dirty="0">
                <a:ea typeface="宋体" pitchFamily="2" charset="-122"/>
              </a:rPr>
              <a:t>)</a:t>
            </a:r>
            <a:r>
              <a:rPr lang="en-US" altLang="en-US" sz="2800" dirty="0" err="1">
                <a:ea typeface="宋体" pitchFamily="2" charset="-122"/>
              </a:rPr>
              <a:t>兄弟结点中的最大</a:t>
            </a:r>
            <a:r>
              <a:rPr lang="en-US" altLang="en-US" sz="2800" dirty="0">
                <a:ea typeface="宋体" pitchFamily="2" charset="-122"/>
              </a:rPr>
              <a:t>(</a:t>
            </a:r>
            <a:r>
              <a:rPr lang="en-US" altLang="en-US" sz="2800" dirty="0" err="1">
                <a:ea typeface="宋体" pitchFamily="2" charset="-122"/>
              </a:rPr>
              <a:t>或最小</a:t>
            </a:r>
            <a:r>
              <a:rPr lang="en-US" altLang="en-US" sz="2800" dirty="0">
                <a:ea typeface="宋体" pitchFamily="2" charset="-122"/>
              </a:rPr>
              <a:t>)</a:t>
            </a:r>
            <a:r>
              <a:rPr lang="en-US" altLang="en-US" sz="2800" dirty="0" err="1">
                <a:ea typeface="宋体" pitchFamily="2" charset="-122"/>
              </a:rPr>
              <a:t>关键字</a:t>
            </a:r>
            <a:r>
              <a:rPr lang="en-US" altLang="en-US" sz="2800" dirty="0" err="1">
                <a:solidFill>
                  <a:srgbClr val="C00000"/>
                </a:solidFill>
                <a:ea typeface="宋体" pitchFamily="2" charset="-122"/>
              </a:rPr>
              <a:t>上移到其父结点</a:t>
            </a:r>
            <a:r>
              <a:rPr lang="en-US" altLang="en-US" sz="2800" dirty="0" err="1">
                <a:ea typeface="宋体" pitchFamily="2" charset="-122"/>
              </a:rPr>
              <a:t>中，而父结点中大于</a:t>
            </a:r>
            <a:r>
              <a:rPr lang="en-US" altLang="en-US" sz="2800" dirty="0">
                <a:ea typeface="宋体" pitchFamily="2" charset="-122"/>
              </a:rPr>
              <a:t>(</a:t>
            </a:r>
            <a:r>
              <a:rPr lang="en-US" altLang="en-US" sz="2800" dirty="0" err="1">
                <a:ea typeface="宋体" pitchFamily="2" charset="-122"/>
              </a:rPr>
              <a:t>或小于</a:t>
            </a:r>
            <a:r>
              <a:rPr lang="en-US" altLang="en-US" sz="2800" dirty="0">
                <a:ea typeface="宋体" pitchFamily="2" charset="-122"/>
              </a:rPr>
              <a:t>)</a:t>
            </a:r>
            <a:r>
              <a:rPr lang="en-US" altLang="en-US" sz="2800" dirty="0" err="1">
                <a:ea typeface="宋体" pitchFamily="2" charset="-122"/>
              </a:rPr>
              <a:t>且紧靠上移关键字的关键字</a:t>
            </a:r>
            <a:r>
              <a:rPr lang="en-US" altLang="en-US" sz="2800" dirty="0" err="1">
                <a:solidFill>
                  <a:srgbClr val="C00000"/>
                </a:solidFill>
                <a:ea typeface="宋体" pitchFamily="2" charset="-122"/>
              </a:rPr>
              <a:t>下移到结点N</a:t>
            </a:r>
            <a:r>
              <a:rPr lang="en-US" altLang="en-US" sz="2800" err="1">
                <a:ea typeface="宋体" pitchFamily="2" charset="-122"/>
              </a:rPr>
              <a:t>，</a:t>
            </a:r>
            <a:r>
              <a:rPr lang="en-US" altLang="en-US" sz="2800">
                <a:ea typeface="宋体" pitchFamily="2" charset="-122"/>
              </a:rPr>
              <a:t>如</a:t>
            </a:r>
            <a:r>
              <a:rPr lang="zh-CN" altLang="en-US" sz="2800">
                <a:ea typeface="宋体" pitchFamily="2" charset="-122"/>
              </a:rPr>
              <a:t>删除关键字</a:t>
            </a:r>
            <a:r>
              <a:rPr lang="en-US" altLang="zh-CN" sz="2800">
                <a:ea typeface="宋体" pitchFamily="2" charset="-122"/>
              </a:rPr>
              <a:t>q</a:t>
            </a:r>
            <a:r>
              <a:rPr lang="zh-CN" altLang="en-US" sz="2800">
                <a:ea typeface="宋体" pitchFamily="2" charset="-122"/>
              </a:rPr>
              <a:t>成为</a:t>
            </a:r>
            <a:r>
              <a:rPr lang="en-US" altLang="en-US" sz="2800">
                <a:solidFill>
                  <a:srgbClr val="C00000"/>
                </a:solidFill>
                <a:ea typeface="宋体" pitchFamily="2" charset="-122"/>
              </a:rPr>
              <a:t>(a)</a:t>
            </a:r>
            <a:r>
              <a:rPr lang="en-US" altLang="en-US" sz="2800">
                <a:ea typeface="宋体" pitchFamily="2" charset="-122"/>
              </a:rPr>
              <a:t> </a:t>
            </a:r>
            <a:endParaRPr lang="en-US" altLang="en-US" sz="28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1993900" y="6051918"/>
            <a:ext cx="4394200" cy="51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在</a:t>
            </a:r>
            <a:r>
              <a:rPr lang="en-US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</a:t>
            </a: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树中进行删除的过程</a:t>
            </a:r>
          </a:p>
        </p:txBody>
      </p:sp>
      <p:sp>
        <p:nvSpPr>
          <p:cNvPr id="662612" name="Rectangle 7"/>
          <p:cNvSpPr>
            <a:spLocks noChangeArrowheads="1"/>
          </p:cNvSpPr>
          <p:nvPr/>
        </p:nvSpPr>
        <p:spPr bwMode="auto">
          <a:xfrm>
            <a:off x="3505200" y="559167"/>
            <a:ext cx="863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q</a:t>
            </a:r>
          </a:p>
        </p:txBody>
      </p:sp>
      <p:grpSp>
        <p:nvGrpSpPr>
          <p:cNvPr id="662580" name="Group 9"/>
          <p:cNvGrpSpPr/>
          <p:nvPr/>
        </p:nvGrpSpPr>
        <p:grpSpPr bwMode="auto">
          <a:xfrm>
            <a:off x="304800" y="167054"/>
            <a:ext cx="3429000" cy="2144713"/>
            <a:chOff x="0" y="0"/>
            <a:chExt cx="2160" cy="1351"/>
          </a:xfrm>
        </p:grpSpPr>
        <p:sp>
          <p:nvSpPr>
            <p:cNvPr id="662599" name="Line 10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0" name="Oval 11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 m</a:t>
              </a:r>
            </a:p>
          </p:txBody>
        </p:sp>
        <p:sp>
          <p:nvSpPr>
            <p:cNvPr id="662601" name="Oval 12"/>
            <p:cNvSpPr>
              <a:spLocks noChangeArrowheads="1"/>
            </p:cNvSpPr>
            <p:nvPr/>
          </p:nvSpPr>
          <p:spPr bwMode="auto">
            <a:xfrm>
              <a:off x="0" y="1056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602" name="Line 13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3" name="Oval 14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q</a:t>
              </a:r>
            </a:p>
          </p:txBody>
        </p:sp>
        <p:sp>
          <p:nvSpPr>
            <p:cNvPr id="662604" name="Oval 15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605" name="Line 16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6" name="Oval 17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607" name="Oval 18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608" name="Oval 19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609" name="Line 20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0" name="Line 21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1" name="Line 22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81" name="Group 23"/>
          <p:cNvGrpSpPr/>
          <p:nvPr/>
        </p:nvGrpSpPr>
        <p:grpSpPr bwMode="auto">
          <a:xfrm>
            <a:off x="4343400" y="178167"/>
            <a:ext cx="3429000" cy="2144713"/>
            <a:chOff x="0" y="0"/>
            <a:chExt cx="2160" cy="1351"/>
          </a:xfrm>
        </p:grpSpPr>
        <p:sp>
          <p:nvSpPr>
            <p:cNvPr id="662586" name="Line 24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87" name="Oval 25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88" name="Oval 26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89" name="Line 27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0" name="Oval 28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91" name="Oval 29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592" name="Line 30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3" name="Oval 31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594" name="Oval 32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95" name="Oval 33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96" name="Line 34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7" name="Line 35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8" name="Line 36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84" name="Rectangle 38"/>
          <p:cNvSpPr>
            <a:spLocks noChangeArrowheads="1"/>
          </p:cNvSpPr>
          <p:nvPr/>
        </p:nvSpPr>
        <p:spPr bwMode="auto">
          <a:xfrm>
            <a:off x="7448550" y="735379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h</a:t>
            </a:r>
          </a:p>
        </p:txBody>
      </p:sp>
      <p:sp>
        <p:nvSpPr>
          <p:cNvPr id="662583" name="Rectangle 40"/>
          <p:cNvSpPr>
            <a:spLocks noChangeArrowheads="1"/>
          </p:cNvSpPr>
          <p:nvPr/>
        </p:nvSpPr>
        <p:spPr bwMode="auto">
          <a:xfrm>
            <a:off x="5853113" y="238796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(a)</a:t>
            </a:r>
          </a:p>
        </p:txBody>
      </p:sp>
      <p:sp>
        <p:nvSpPr>
          <p:cNvPr id="662577" name="Rectangle 42"/>
          <p:cNvSpPr>
            <a:spLocks noChangeArrowheads="1"/>
          </p:cNvSpPr>
          <p:nvPr/>
        </p:nvSpPr>
        <p:spPr bwMode="auto">
          <a:xfrm>
            <a:off x="6242050" y="32468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e</a:t>
            </a:r>
          </a:p>
        </p:txBody>
      </p:sp>
      <p:grpSp>
        <p:nvGrpSpPr>
          <p:cNvPr id="662535" name="Group 44"/>
          <p:cNvGrpSpPr/>
          <p:nvPr/>
        </p:nvGrpSpPr>
        <p:grpSpPr bwMode="auto">
          <a:xfrm>
            <a:off x="76200" y="3105517"/>
            <a:ext cx="3429000" cy="2144713"/>
            <a:chOff x="0" y="0"/>
            <a:chExt cx="2160" cy="1351"/>
          </a:xfrm>
        </p:grpSpPr>
        <p:sp>
          <p:nvSpPr>
            <p:cNvPr id="662564" name="Line 45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5" name="Oval 46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66" name="Oval 47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67" name="Line 48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8" name="Oval 49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69" name="Oval 50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70" name="Line 51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1" name="Oval 52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72" name="Oval 53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73" name="Oval 54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74" name="Line 55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5" name="Line 56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6" name="Line 57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36" name="Group 58"/>
          <p:cNvGrpSpPr/>
          <p:nvPr/>
        </p:nvGrpSpPr>
        <p:grpSpPr bwMode="auto">
          <a:xfrm>
            <a:off x="3581400" y="3094404"/>
            <a:ext cx="3429000" cy="2144713"/>
            <a:chOff x="0" y="0"/>
            <a:chExt cx="2160" cy="1351"/>
          </a:xfrm>
        </p:grpSpPr>
        <p:sp>
          <p:nvSpPr>
            <p:cNvPr id="662551" name="Line 59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2" name="Oval 60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53" name="Oval 61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662554" name="Line 62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5" name="Oval 63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56" name="Oval 64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57" name="Line 65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8" name="Oval 66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59" name="Oval 67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60" name="Oval 68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61" name="Line 69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2" name="Line 70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3" name="Line 71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49" name="Rectangle 73"/>
          <p:cNvSpPr>
            <a:spLocks noChangeArrowheads="1"/>
          </p:cNvSpPr>
          <p:nvPr/>
        </p:nvSpPr>
        <p:spPr bwMode="auto">
          <a:xfrm>
            <a:off x="3041650" y="34754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d</a:t>
            </a:r>
          </a:p>
        </p:txBody>
      </p:sp>
      <p:grpSp>
        <p:nvGrpSpPr>
          <p:cNvPr id="662538" name="Group 75"/>
          <p:cNvGrpSpPr/>
          <p:nvPr/>
        </p:nvGrpSpPr>
        <p:grpSpPr bwMode="auto">
          <a:xfrm>
            <a:off x="6816725" y="3170604"/>
            <a:ext cx="2251075" cy="1371600"/>
            <a:chOff x="0" y="0"/>
            <a:chExt cx="1418" cy="864"/>
          </a:xfrm>
        </p:grpSpPr>
        <p:sp>
          <p:nvSpPr>
            <p:cNvPr id="662542" name="Oval 76"/>
            <p:cNvSpPr>
              <a:spLocks noChangeArrowheads="1"/>
            </p:cNvSpPr>
            <p:nvPr/>
          </p:nvSpPr>
          <p:spPr bwMode="auto">
            <a:xfrm>
              <a:off x="512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43" name="Line 77"/>
            <p:cNvSpPr>
              <a:spLocks noChangeShapeType="1"/>
            </p:cNvSpPr>
            <p:nvPr/>
          </p:nvSpPr>
          <p:spPr bwMode="auto">
            <a:xfrm flipH="1">
              <a:off x="712" y="296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4" name="Oval 78"/>
            <p:cNvSpPr>
              <a:spLocks noChangeArrowheads="1"/>
            </p:cNvSpPr>
            <p:nvPr/>
          </p:nvSpPr>
          <p:spPr bwMode="auto">
            <a:xfrm>
              <a:off x="1000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45" name="Oval 79"/>
            <p:cNvSpPr>
              <a:spLocks noChangeArrowheads="1"/>
            </p:cNvSpPr>
            <p:nvPr/>
          </p:nvSpPr>
          <p:spPr bwMode="auto">
            <a:xfrm>
              <a:off x="472" y="0"/>
              <a:ext cx="431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 m</a:t>
              </a:r>
            </a:p>
          </p:txBody>
        </p:sp>
        <p:sp>
          <p:nvSpPr>
            <p:cNvPr id="662546" name="Oval 80"/>
            <p:cNvSpPr>
              <a:spLocks noChangeArrowheads="1"/>
            </p:cNvSpPr>
            <p:nvPr/>
          </p:nvSpPr>
          <p:spPr bwMode="auto">
            <a:xfrm>
              <a:off x="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f</a:t>
              </a:r>
            </a:p>
          </p:txBody>
        </p:sp>
        <p:sp>
          <p:nvSpPr>
            <p:cNvPr id="662547" name="Line 81"/>
            <p:cNvSpPr>
              <a:spLocks noChangeShapeType="1"/>
            </p:cNvSpPr>
            <p:nvPr/>
          </p:nvSpPr>
          <p:spPr bwMode="auto">
            <a:xfrm flipH="1">
              <a:off x="288" y="260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8" name="Line 82"/>
            <p:cNvSpPr>
              <a:spLocks noChangeShapeType="1"/>
            </p:cNvSpPr>
            <p:nvPr/>
          </p:nvSpPr>
          <p:spPr bwMode="auto">
            <a:xfrm>
              <a:off x="816" y="2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39" name="Rectangle 83"/>
          <p:cNvSpPr>
            <a:spLocks noChangeArrowheads="1"/>
          </p:cNvSpPr>
          <p:nvPr/>
        </p:nvSpPr>
        <p:spPr bwMode="auto">
          <a:xfrm>
            <a:off x="1600200" y="536611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(b)</a:t>
            </a:r>
          </a:p>
        </p:txBody>
      </p:sp>
      <p:sp>
        <p:nvSpPr>
          <p:cNvPr id="662540" name="Rectangle 84"/>
          <p:cNvSpPr>
            <a:spLocks noChangeArrowheads="1"/>
          </p:cNvSpPr>
          <p:nvPr/>
        </p:nvSpPr>
        <p:spPr bwMode="auto">
          <a:xfrm>
            <a:off x="5167313" y="53042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(c)</a:t>
            </a:r>
          </a:p>
        </p:txBody>
      </p:sp>
      <p:sp>
        <p:nvSpPr>
          <p:cNvPr id="662541" name="Rectangle 85"/>
          <p:cNvSpPr>
            <a:spLocks noChangeArrowheads="1"/>
          </p:cNvSpPr>
          <p:nvPr/>
        </p:nvSpPr>
        <p:spPr bwMode="auto">
          <a:xfrm>
            <a:off x="8001000" y="46946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87" name="AutoShape 24"/>
          <p:cNvSpPr>
            <a:spLocks noChangeArrowheads="1"/>
          </p:cNvSpPr>
          <p:nvPr/>
        </p:nvSpPr>
        <p:spPr bwMode="auto">
          <a:xfrm>
            <a:off x="3621688" y="1047813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24"/>
          <p:cNvSpPr>
            <a:spLocks noChangeArrowheads="1"/>
          </p:cNvSpPr>
          <p:nvPr/>
        </p:nvSpPr>
        <p:spPr bwMode="auto">
          <a:xfrm>
            <a:off x="7605327" y="1072356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AutoShape 24"/>
          <p:cNvSpPr>
            <a:spLocks noChangeArrowheads="1"/>
          </p:cNvSpPr>
          <p:nvPr/>
        </p:nvSpPr>
        <p:spPr bwMode="auto">
          <a:xfrm>
            <a:off x="3128577" y="3896091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AutoShape 24"/>
          <p:cNvSpPr>
            <a:spLocks noChangeArrowheads="1"/>
          </p:cNvSpPr>
          <p:nvPr/>
        </p:nvSpPr>
        <p:spPr bwMode="auto">
          <a:xfrm>
            <a:off x="6222615" y="3628659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2" grpId="0" bldLvl="0" animBg="1"/>
      <p:bldP spid="662584" grpId="0" bldLvl="0" animBg="1"/>
      <p:bldP spid="662583" grpId="0" bldLvl="0" animBg="1"/>
      <p:bldP spid="662577" grpId="0" bldLvl="0" animBg="1"/>
      <p:bldP spid="662549" grpId="0" bldLvl="0" animBg="1"/>
      <p:bldP spid="662539" grpId="0" bldLvl="0" animBg="1"/>
      <p:bldP spid="662540" grpId="0" bldLvl="0" animBg="1"/>
      <p:bldP spid="662541" grpId="0" bldLvl="0" animBg="1"/>
      <p:bldP spid="87" grpId="0" bldLvl="0" animBg="1"/>
      <p:bldP spid="88" grpId="0" bldLvl="0" animBg="1"/>
      <p:bldP spid="89" grpId="0" bldLvl="0" animBg="1"/>
      <p:bldP spid="9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489083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采用十字链表构造有向图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41345"/>
            <a:ext cx="9036496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>
                <a:solidFill>
                  <a:srgbClr val="0000FF"/>
                </a:solidFill>
              </a:rPr>
              <a:t>CreateGraph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OLGraph</a:t>
            </a:r>
            <a:r>
              <a:rPr lang="en-US" altLang="zh-CN" sz="2400" dirty="0"/>
              <a:t> *g) { // </a:t>
            </a:r>
            <a:r>
              <a:rPr lang="en-US" altLang="zh-CN" sz="2400" dirty="0" err="1"/>
              <a:t>G.kind</a:t>
            </a:r>
            <a:r>
              <a:rPr lang="en-US" altLang="zh-CN" sz="2400" dirty="0"/>
              <a:t> = DG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; char v1,v2; struct 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</a:t>
            </a:r>
            <a:r>
              <a:rPr lang="en-US" altLang="zh-CN" sz="2400" dirty="0" err="1"/>
              <a:t>d",&amp;g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, &amp;g-&gt;</a:t>
            </a:r>
            <a:r>
              <a:rPr lang="en-US" altLang="zh-CN" sz="2400" dirty="0" err="1"/>
              <a:t>arcnum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&lt;g-&gt;</a:t>
            </a:r>
            <a:r>
              <a:rPr lang="en-US" altLang="zh-CN" sz="2400" dirty="0" err="1">
                <a:solidFill>
                  <a:srgbClr val="0000FF"/>
                </a:solidFill>
              </a:rPr>
              <a:t>vexnum</a:t>
            </a:r>
            <a:r>
              <a:rPr lang="en-US" altLang="zh-CN" sz="2400" dirty="0">
                <a:solidFill>
                  <a:srgbClr val="0000FF"/>
                </a:solidFill>
              </a:rPr>
              <a:t>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dirty="0"/>
              <a:t> { //</a:t>
            </a:r>
            <a:r>
              <a:rPr lang="zh-CN" altLang="en-US" sz="2400" dirty="0"/>
              <a:t>构造表头向量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].data='A'+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//</a:t>
            </a:r>
            <a:r>
              <a:rPr lang="zh-CN" altLang="en-US" sz="2400" dirty="0"/>
              <a:t>设置顶点值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 =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for(k=0; k&lt;g-&gt;</a:t>
            </a:r>
            <a:r>
              <a:rPr lang="en-US" altLang="zh-CN" sz="2400" dirty="0" err="1">
                <a:solidFill>
                  <a:srgbClr val="0000FF"/>
                </a:solidFill>
              </a:rPr>
              <a:t>arcnum</a:t>
            </a:r>
            <a:r>
              <a:rPr lang="en-US" altLang="zh-CN" sz="2400" dirty="0">
                <a:solidFill>
                  <a:srgbClr val="0000FF"/>
                </a:solidFill>
              </a:rPr>
              <a:t>; ++k) </a:t>
            </a:r>
            <a:r>
              <a:rPr lang="en-US" altLang="zh-CN" sz="2400" dirty="0"/>
              <a:t>{ //</a:t>
            </a:r>
            <a:r>
              <a:rPr lang="zh-CN" altLang="en-US" sz="2400" dirty="0"/>
              <a:t>输入各弧并构造十字链表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 %c%c",&amp;v1, &amp;v2); //</a:t>
            </a:r>
            <a:r>
              <a:rPr lang="zh-CN" altLang="en-US" sz="2400" dirty="0"/>
              <a:t>输入一条弧的始点和终点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LocateVex</a:t>
            </a:r>
            <a:r>
              <a:rPr lang="en-US" altLang="zh-CN" sz="2400" dirty="0"/>
              <a:t>(g,v1); j=</a:t>
            </a:r>
            <a:r>
              <a:rPr lang="en-US" altLang="zh-CN" sz="2400" dirty="0" err="1"/>
              <a:t>LocateVex</a:t>
            </a:r>
            <a:r>
              <a:rPr lang="en-US" altLang="zh-CN" sz="2400" dirty="0"/>
              <a:t>(g,v2); //</a:t>
            </a:r>
            <a:r>
              <a:rPr lang="zh-CN" altLang="en-US" sz="2400" dirty="0"/>
              <a:t>确定</a:t>
            </a:r>
            <a:r>
              <a:rPr lang="en-US" altLang="zh-CN" sz="2400" dirty="0"/>
              <a:t>v1</a:t>
            </a:r>
            <a:r>
              <a:rPr lang="zh-CN" altLang="en-US" sz="2400" dirty="0"/>
              <a:t>和</a:t>
            </a:r>
            <a:r>
              <a:rPr lang="en-US" altLang="zh-CN" sz="2400" dirty="0"/>
              <a:t>v2</a:t>
            </a:r>
            <a:r>
              <a:rPr lang="zh-CN" altLang="en-US" sz="2400" dirty="0"/>
              <a:t>在</a:t>
            </a:r>
            <a:r>
              <a:rPr lang="en-US" altLang="zh-CN" sz="2400" dirty="0"/>
              <a:t>g</a:t>
            </a:r>
            <a:r>
              <a:rPr lang="zh-CN" altLang="en-US" sz="2400" dirty="0"/>
              <a:t>中位置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p=(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 *) malloc 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)); //</a:t>
            </a:r>
            <a:r>
              <a:rPr lang="zh-CN" altLang="en-US" sz="2400" dirty="0"/>
              <a:t>假定有足够空间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p-&gt;</a:t>
            </a:r>
            <a:r>
              <a:rPr lang="en-US" altLang="zh-CN" sz="2400" dirty="0" err="1"/>
              <a:t>tailvex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p-&gt;</a:t>
            </a:r>
            <a:r>
              <a:rPr lang="en-US" altLang="zh-CN" sz="2400" dirty="0" err="1"/>
              <a:t>headvex</a:t>
            </a:r>
            <a:r>
              <a:rPr lang="en-US" altLang="zh-CN" sz="2400" dirty="0"/>
              <a:t>=j;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p-&gt;</a:t>
            </a:r>
            <a:r>
              <a:rPr lang="en-US" altLang="zh-CN" sz="2400" dirty="0" err="1"/>
              <a:t>hlink</a:t>
            </a:r>
            <a:r>
              <a:rPr lang="en-US" altLang="zh-CN" sz="2400" dirty="0"/>
              <a:t>=g-&gt;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[j].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; p-&gt;</a:t>
            </a:r>
            <a:r>
              <a:rPr lang="en-US" altLang="zh-CN" sz="2400" dirty="0" err="1"/>
              <a:t>tlink</a:t>
            </a:r>
            <a:r>
              <a:rPr lang="en-US" altLang="zh-CN" sz="2400" dirty="0"/>
              <a:t>=g-&gt;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[j].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 =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 = p; //</a:t>
            </a:r>
            <a:r>
              <a:rPr lang="zh-CN" altLang="en-US" sz="2400" dirty="0">
                <a:solidFill>
                  <a:srgbClr val="0000FF"/>
                </a:solidFill>
              </a:rPr>
              <a:t>在入弧和出弧链头插入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return;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4775" y="-31114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597352"/>
          </a:xfrm>
        </p:spPr>
        <p:txBody>
          <a:bodyPr>
            <a:normAutofit fontScale="92500"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itchFamily="2" charset="-122"/>
              </a:rPr>
              <a:t>若结点N和其兄弟结点中的关键字数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m/2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  <a:sym typeface="Symbol" pitchFamily="18" charset="2"/>
              </a:rPr>
              <a:t></a:t>
            </a:r>
            <a:r>
              <a:rPr lang="en-US" altLang="en-US" b="1" dirty="0">
                <a:solidFill>
                  <a:srgbClr val="0000FF"/>
                </a:solidFill>
                <a:ea typeface="宋体" pitchFamily="2" charset="-122"/>
              </a:rPr>
              <a:t>-1</a:t>
            </a:r>
            <a:r>
              <a:rPr lang="en-US" altLang="en-US" dirty="0">
                <a:ea typeface="宋体" pitchFamily="2" charset="-122"/>
              </a:rPr>
              <a:t>：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dirty="0">
                <a:ea typeface="宋体" pitchFamily="2" charset="-122"/>
              </a:rPr>
              <a:t>(1) </a:t>
            </a:r>
            <a:r>
              <a:rPr lang="en-US" altLang="en-US" dirty="0" err="1">
                <a:ea typeface="宋体" pitchFamily="2" charset="-122"/>
              </a:rPr>
              <a:t>将结点N</a:t>
            </a:r>
            <a:r>
              <a:rPr lang="zh-CN" altLang="en-US" dirty="0"/>
              <a:t>中除了被删关键字之外的关键字和指针、</a:t>
            </a:r>
            <a:r>
              <a:rPr lang="en-US" altLang="en-US" dirty="0" err="1">
                <a:ea typeface="宋体" pitchFamily="2" charset="-122"/>
              </a:rPr>
              <a:t>其兄弟结点</a:t>
            </a:r>
            <a:r>
              <a:rPr lang="en-US" altLang="zh-CN" dirty="0" err="1"/>
              <a:t>q</a:t>
            </a:r>
            <a:r>
              <a:rPr lang="en-US" altLang="en-US" dirty="0" err="1">
                <a:ea typeface="宋体" pitchFamily="2" charset="-122"/>
              </a:rPr>
              <a:t>以及分割二者的父结点中的某个关键字Ki，合并为一个结点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en-US" dirty="0"/>
              <a:t>合并后的结点有</a:t>
            </a:r>
            <a:r>
              <a:rPr lang="en-US" altLang="zh-CN" dirty="0"/>
              <a:t>(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dirty="0">
                <a:ea typeface="宋体" pitchFamily="2" charset="-122"/>
              </a:rPr>
              <a:t>m/2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</a:t>
            </a:r>
            <a:r>
              <a:rPr lang="en-US" altLang="zh-CN" dirty="0">
                <a:sym typeface="Symbol" pitchFamily="18" charset="2"/>
              </a:rPr>
              <a:t>-2)+(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dirty="0">
                <a:ea typeface="宋体" pitchFamily="2" charset="-122"/>
              </a:rPr>
              <a:t>m/2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</a:t>
            </a:r>
            <a:r>
              <a:rPr lang="en-US" altLang="zh-CN" dirty="0">
                <a:sym typeface="Symbol" pitchFamily="18" charset="2"/>
              </a:rPr>
              <a:t>-1)+1 =2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dirty="0">
                <a:ea typeface="宋体" pitchFamily="2" charset="-122"/>
              </a:rPr>
              <a:t>m/2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-2 </a:t>
            </a:r>
            <a:r>
              <a:rPr lang="zh-CN" altLang="en-US" dirty="0">
                <a:sym typeface="Symbol" pitchFamily="18" charset="2"/>
              </a:rPr>
              <a:t>个关键字</a:t>
            </a:r>
            <a:endParaRPr lang="en-US" altLang="zh-CN" dirty="0"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>
                <a:sym typeface="Symbol" pitchFamily="18" charset="2"/>
              </a:rPr>
              <a:t>    合并重组使得父节点的关键字个数减一</a:t>
            </a:r>
            <a:endParaRPr lang="en-US" altLang="zh-CN" dirty="0"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dirty="0">
                <a:ea typeface="宋体" pitchFamily="2" charset="-122"/>
              </a:rPr>
              <a:t>(2) </a:t>
            </a:r>
            <a:r>
              <a:rPr lang="en-US" altLang="en-US" dirty="0" err="1">
                <a:ea typeface="宋体" pitchFamily="2" charset="-122"/>
              </a:rPr>
              <a:t>删除结点N</a:t>
            </a:r>
            <a:endParaRPr lang="en-US" altLang="en-US" dirty="0"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dirty="0">
                <a:ea typeface="宋体" pitchFamily="2" charset="-122"/>
              </a:rPr>
              <a:t>(3) </a:t>
            </a:r>
            <a:r>
              <a:rPr lang="en-US" altLang="en-US" dirty="0" err="1">
                <a:ea typeface="宋体" pitchFamily="2" charset="-122"/>
              </a:rPr>
              <a:t>若父结点中的关键字个数</a:t>
            </a:r>
            <a:r>
              <a:rPr lang="zh-CN" altLang="en-US" dirty="0"/>
              <a:t>不足，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     如果父节点是根节点：将其删除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dirty="0">
                <a:ea typeface="宋体" pitchFamily="2" charset="-122"/>
              </a:rPr>
              <a:t>     </a:t>
            </a:r>
            <a:r>
              <a:rPr lang="zh-CN" altLang="en-US" dirty="0"/>
              <a:t>如果父节点是非根节点且</a:t>
            </a:r>
            <a:r>
              <a:rPr lang="zh-CN" altLang="en-US" dirty="0">
                <a:sym typeface="Symbol" pitchFamily="18" charset="2"/>
              </a:rPr>
              <a:t>只有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</a:t>
            </a:r>
            <a:r>
              <a:rPr lang="en-US" altLang="en-US" dirty="0">
                <a:ea typeface="宋体" pitchFamily="2" charset="-122"/>
              </a:rPr>
              <a:t>m/2</a:t>
            </a:r>
            <a:r>
              <a:rPr lang="en-US" altLang="en-US" dirty="0">
                <a:ea typeface="宋体" pitchFamily="2" charset="-122"/>
                <a:sym typeface="Symbol" pitchFamily="18" charset="2"/>
              </a:rPr>
              <a:t></a:t>
            </a:r>
            <a:r>
              <a:rPr lang="en-US" altLang="en-US" dirty="0">
                <a:ea typeface="宋体" pitchFamily="2" charset="-122"/>
              </a:rPr>
              <a:t>-2</a:t>
            </a:r>
            <a:r>
              <a:rPr lang="zh-CN" altLang="en-US" dirty="0"/>
              <a:t>个关键字：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dirty="0"/>
              <a:t>该父结点与其最近邻兄弟、以及父父节点进行</a:t>
            </a:r>
            <a:r>
              <a:rPr lang="en-US" altLang="zh-CN" dirty="0"/>
              <a:t>(1)</a:t>
            </a:r>
            <a:r>
              <a:rPr lang="zh-CN" altLang="en-US" dirty="0"/>
              <a:t>；</a:t>
            </a:r>
            <a:r>
              <a:rPr lang="en-US" altLang="zh-CN" dirty="0"/>
              <a:t>       </a:t>
            </a:r>
            <a:r>
              <a:rPr lang="zh-CN" altLang="en-US" dirty="0"/>
              <a:t>该合并操作可以沿</a:t>
            </a:r>
            <a:r>
              <a:rPr lang="en-US" altLang="zh-CN" dirty="0"/>
              <a:t>B</a:t>
            </a:r>
            <a:r>
              <a:rPr lang="zh-CN" altLang="en-US" dirty="0"/>
              <a:t>树一直向上进行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>
                <a:ea typeface="宋体" pitchFamily="2" charset="-122"/>
              </a:rPr>
              <a:t>如</a:t>
            </a:r>
            <a:r>
              <a:rPr lang="en-US" altLang="en-US">
                <a:solidFill>
                  <a:srgbClr val="C00000"/>
                </a:solidFill>
                <a:ea typeface="宋体" pitchFamily="2" charset="-122"/>
              </a:rPr>
              <a:t>(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c</a:t>
            </a:r>
            <a:r>
              <a:rPr lang="en-US" altLang="en-US">
                <a:solidFill>
                  <a:srgbClr val="C00000"/>
                </a:solidFill>
                <a:ea typeface="宋体" pitchFamily="2" charset="-122"/>
              </a:rPr>
              <a:t>)</a:t>
            </a:r>
            <a:r>
              <a:rPr lang="zh-CN" altLang="en-US">
                <a:ea typeface="宋体" pitchFamily="2" charset="-122"/>
              </a:rPr>
              <a:t>删除关键字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zh-CN" altLang="en-US">
                <a:ea typeface="宋体" pitchFamily="2" charset="-122"/>
              </a:rPr>
              <a:t>成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(d)</a:t>
            </a:r>
            <a:endParaRPr lang="en-US" altLang="en-US" dirty="0">
              <a:ea typeface="宋体" pitchFamily="2" charset="-12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1993900" y="6051918"/>
            <a:ext cx="4394200" cy="51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在</a:t>
            </a:r>
            <a:r>
              <a:rPr lang="en-US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B</a:t>
            </a:r>
            <a:r>
              <a:rPr lang="zh-CN" altLang="en-US" sz="2800" b="1"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树中进行删除的过程</a:t>
            </a:r>
          </a:p>
        </p:txBody>
      </p:sp>
      <p:sp>
        <p:nvSpPr>
          <p:cNvPr id="662612" name="Rectangle 7"/>
          <p:cNvSpPr>
            <a:spLocks noChangeArrowheads="1"/>
          </p:cNvSpPr>
          <p:nvPr/>
        </p:nvSpPr>
        <p:spPr bwMode="auto">
          <a:xfrm>
            <a:off x="3505200" y="559167"/>
            <a:ext cx="8636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q</a:t>
            </a:r>
          </a:p>
        </p:txBody>
      </p:sp>
      <p:grpSp>
        <p:nvGrpSpPr>
          <p:cNvPr id="662580" name="Group 9"/>
          <p:cNvGrpSpPr/>
          <p:nvPr/>
        </p:nvGrpSpPr>
        <p:grpSpPr bwMode="auto">
          <a:xfrm>
            <a:off x="304800" y="167054"/>
            <a:ext cx="3429000" cy="2144713"/>
            <a:chOff x="0" y="0"/>
            <a:chExt cx="2160" cy="1351"/>
          </a:xfrm>
        </p:grpSpPr>
        <p:sp>
          <p:nvSpPr>
            <p:cNvPr id="662599" name="Line 10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0" name="Oval 11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 m</a:t>
              </a:r>
            </a:p>
          </p:txBody>
        </p:sp>
        <p:sp>
          <p:nvSpPr>
            <p:cNvPr id="662601" name="Oval 12"/>
            <p:cNvSpPr>
              <a:spLocks noChangeArrowheads="1"/>
            </p:cNvSpPr>
            <p:nvPr/>
          </p:nvSpPr>
          <p:spPr bwMode="auto">
            <a:xfrm>
              <a:off x="0" y="1056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602" name="Line 13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3" name="Oval 14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q</a:t>
              </a:r>
            </a:p>
          </p:txBody>
        </p:sp>
        <p:sp>
          <p:nvSpPr>
            <p:cNvPr id="662604" name="Oval 15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605" name="Line 16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06" name="Oval 17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607" name="Oval 18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608" name="Oval 19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609" name="Line 20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0" name="Line 21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611" name="Line 22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81" name="Group 23"/>
          <p:cNvGrpSpPr/>
          <p:nvPr/>
        </p:nvGrpSpPr>
        <p:grpSpPr bwMode="auto">
          <a:xfrm>
            <a:off x="4343400" y="178167"/>
            <a:ext cx="3429000" cy="2144713"/>
            <a:chOff x="0" y="0"/>
            <a:chExt cx="2160" cy="1351"/>
          </a:xfrm>
        </p:grpSpPr>
        <p:sp>
          <p:nvSpPr>
            <p:cNvPr id="662586" name="Line 24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87" name="Oval 25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88" name="Oval 26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89" name="Line 27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0" name="Oval 28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91" name="Oval 29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 g</a:t>
              </a:r>
            </a:p>
          </p:txBody>
        </p:sp>
        <p:sp>
          <p:nvSpPr>
            <p:cNvPr id="662592" name="Line 30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3" name="Oval 31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h</a:t>
              </a:r>
            </a:p>
          </p:txBody>
        </p:sp>
        <p:sp>
          <p:nvSpPr>
            <p:cNvPr id="662594" name="Oval 32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95" name="Oval 33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96" name="Line 34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7" name="Line 35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98" name="Line 36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84" name="Rectangle 38"/>
          <p:cNvSpPr>
            <a:spLocks noChangeArrowheads="1"/>
          </p:cNvSpPr>
          <p:nvPr/>
        </p:nvSpPr>
        <p:spPr bwMode="auto">
          <a:xfrm>
            <a:off x="7448550" y="735379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h</a:t>
            </a:r>
          </a:p>
        </p:txBody>
      </p:sp>
      <p:sp>
        <p:nvSpPr>
          <p:cNvPr id="662583" name="Rectangle 40"/>
          <p:cNvSpPr>
            <a:spLocks noChangeArrowheads="1"/>
          </p:cNvSpPr>
          <p:nvPr/>
        </p:nvSpPr>
        <p:spPr bwMode="auto">
          <a:xfrm>
            <a:off x="5853113" y="238796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(a)</a:t>
            </a:r>
          </a:p>
        </p:txBody>
      </p:sp>
      <p:sp>
        <p:nvSpPr>
          <p:cNvPr id="662577" name="Rectangle 42"/>
          <p:cNvSpPr>
            <a:spLocks noChangeArrowheads="1"/>
          </p:cNvSpPr>
          <p:nvPr/>
        </p:nvSpPr>
        <p:spPr bwMode="auto">
          <a:xfrm>
            <a:off x="6242050" y="32468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e</a:t>
            </a:r>
          </a:p>
        </p:txBody>
      </p:sp>
      <p:grpSp>
        <p:nvGrpSpPr>
          <p:cNvPr id="662535" name="Group 44"/>
          <p:cNvGrpSpPr/>
          <p:nvPr/>
        </p:nvGrpSpPr>
        <p:grpSpPr bwMode="auto">
          <a:xfrm>
            <a:off x="76200" y="3105517"/>
            <a:ext cx="3429000" cy="2144713"/>
            <a:chOff x="0" y="0"/>
            <a:chExt cx="2160" cy="1351"/>
          </a:xfrm>
        </p:grpSpPr>
        <p:sp>
          <p:nvSpPr>
            <p:cNvPr id="662564" name="Line 45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5" name="Oval 46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66" name="Oval 47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d</a:t>
              </a:r>
            </a:p>
          </p:txBody>
        </p:sp>
        <p:sp>
          <p:nvSpPr>
            <p:cNvPr id="662567" name="Line 48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8" name="Oval 49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69" name="Oval 50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70" name="Line 51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1" name="Oval 52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72" name="Oval 53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73" name="Oval 54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74" name="Line 55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5" name="Line 56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76" name="Line 57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2536" name="Group 58"/>
          <p:cNvGrpSpPr/>
          <p:nvPr/>
        </p:nvGrpSpPr>
        <p:grpSpPr bwMode="auto">
          <a:xfrm>
            <a:off x="3581400" y="3094404"/>
            <a:ext cx="3429000" cy="2144713"/>
            <a:chOff x="0" y="0"/>
            <a:chExt cx="2160" cy="1351"/>
          </a:xfrm>
        </p:grpSpPr>
        <p:sp>
          <p:nvSpPr>
            <p:cNvPr id="662551" name="Line 59"/>
            <p:cNvSpPr>
              <a:spLocks noChangeShapeType="1"/>
            </p:cNvSpPr>
            <p:nvPr/>
          </p:nvSpPr>
          <p:spPr bwMode="auto">
            <a:xfrm flipH="1">
              <a:off x="312" y="800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2" name="Oval 60"/>
            <p:cNvSpPr>
              <a:spLocks noChangeArrowheads="1"/>
            </p:cNvSpPr>
            <p:nvPr/>
          </p:nvSpPr>
          <p:spPr bwMode="auto">
            <a:xfrm>
              <a:off x="1192" y="1041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53" name="Oval 61"/>
            <p:cNvSpPr>
              <a:spLocks noChangeArrowheads="1"/>
            </p:cNvSpPr>
            <p:nvPr/>
          </p:nvSpPr>
          <p:spPr bwMode="auto">
            <a:xfrm>
              <a:off x="0" y="1048"/>
              <a:ext cx="52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</a:t>
              </a:r>
            </a:p>
          </p:txBody>
        </p:sp>
        <p:sp>
          <p:nvSpPr>
            <p:cNvPr id="662554" name="Line 62"/>
            <p:cNvSpPr>
              <a:spLocks noChangeShapeType="1"/>
            </p:cNvSpPr>
            <p:nvPr/>
          </p:nvSpPr>
          <p:spPr bwMode="auto">
            <a:xfrm flipH="1">
              <a:off x="1336" y="796"/>
              <a:ext cx="166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5" name="Oval 63"/>
            <p:cNvSpPr>
              <a:spLocks noChangeArrowheads="1"/>
            </p:cNvSpPr>
            <p:nvPr/>
          </p:nvSpPr>
          <p:spPr bwMode="auto">
            <a:xfrm>
              <a:off x="1742" y="1025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56" name="Oval 64"/>
            <p:cNvSpPr>
              <a:spLocks noChangeArrowheads="1"/>
            </p:cNvSpPr>
            <p:nvPr/>
          </p:nvSpPr>
          <p:spPr bwMode="auto">
            <a:xfrm>
              <a:off x="672" y="1056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e</a:t>
              </a:r>
            </a:p>
          </p:txBody>
        </p:sp>
        <p:sp>
          <p:nvSpPr>
            <p:cNvPr id="662557" name="Line 65"/>
            <p:cNvSpPr>
              <a:spLocks noChangeShapeType="1"/>
            </p:cNvSpPr>
            <p:nvPr/>
          </p:nvSpPr>
          <p:spPr bwMode="auto">
            <a:xfrm>
              <a:off x="1672" y="78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58" name="Oval 66"/>
            <p:cNvSpPr>
              <a:spLocks noChangeArrowheads="1"/>
            </p:cNvSpPr>
            <p:nvPr/>
          </p:nvSpPr>
          <p:spPr bwMode="auto">
            <a:xfrm>
              <a:off x="816" y="0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</a:t>
              </a:r>
            </a:p>
          </p:txBody>
        </p:sp>
        <p:sp>
          <p:nvSpPr>
            <p:cNvPr id="662559" name="Oval 67"/>
            <p:cNvSpPr>
              <a:spLocks noChangeArrowheads="1"/>
            </p:cNvSpPr>
            <p:nvPr/>
          </p:nvSpPr>
          <p:spPr bwMode="auto">
            <a:xfrm>
              <a:off x="384" y="528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f</a:t>
              </a:r>
            </a:p>
          </p:txBody>
        </p:sp>
        <p:sp>
          <p:nvSpPr>
            <p:cNvPr id="662560" name="Oval 68"/>
            <p:cNvSpPr>
              <a:spLocks noChangeArrowheads="1"/>
            </p:cNvSpPr>
            <p:nvPr/>
          </p:nvSpPr>
          <p:spPr bwMode="auto">
            <a:xfrm>
              <a:off x="135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m</a:t>
              </a:r>
            </a:p>
          </p:txBody>
        </p:sp>
        <p:sp>
          <p:nvSpPr>
            <p:cNvPr id="662561" name="Line 69"/>
            <p:cNvSpPr>
              <a:spLocks noChangeShapeType="1"/>
            </p:cNvSpPr>
            <p:nvPr/>
          </p:nvSpPr>
          <p:spPr bwMode="auto">
            <a:xfrm flipH="1">
              <a:off x="672" y="276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2" name="Line 70"/>
            <p:cNvSpPr>
              <a:spLocks noChangeShapeType="1"/>
            </p:cNvSpPr>
            <p:nvPr/>
          </p:nvSpPr>
          <p:spPr bwMode="auto">
            <a:xfrm>
              <a:off x="1128" y="280"/>
              <a:ext cx="31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63" name="Line 71"/>
            <p:cNvSpPr>
              <a:spLocks noChangeShapeType="1"/>
            </p:cNvSpPr>
            <p:nvPr/>
          </p:nvSpPr>
          <p:spPr bwMode="auto">
            <a:xfrm>
              <a:off x="640" y="8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49" name="Rectangle 73"/>
          <p:cNvSpPr>
            <a:spLocks noChangeArrowheads="1"/>
          </p:cNvSpPr>
          <p:nvPr/>
        </p:nvSpPr>
        <p:spPr bwMode="auto">
          <a:xfrm>
            <a:off x="3041650" y="3475404"/>
            <a:ext cx="76835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503050405090304" pitchFamily="18" charset="0"/>
              </a:rPr>
              <a:t>删除</a:t>
            </a:r>
            <a:r>
              <a:rPr lang="en-US" altLang="en-US" sz="2400" b="1">
                <a:latin typeface="Times New Roman" panose="02020503050405090304" pitchFamily="18" charset="0"/>
              </a:rPr>
              <a:t>d</a:t>
            </a:r>
          </a:p>
        </p:txBody>
      </p:sp>
      <p:grpSp>
        <p:nvGrpSpPr>
          <p:cNvPr id="662538" name="Group 75"/>
          <p:cNvGrpSpPr/>
          <p:nvPr/>
        </p:nvGrpSpPr>
        <p:grpSpPr bwMode="auto">
          <a:xfrm>
            <a:off x="6816725" y="3170604"/>
            <a:ext cx="2251075" cy="1371600"/>
            <a:chOff x="0" y="0"/>
            <a:chExt cx="1418" cy="864"/>
          </a:xfrm>
        </p:grpSpPr>
        <p:sp>
          <p:nvSpPr>
            <p:cNvPr id="662542" name="Oval 76"/>
            <p:cNvSpPr>
              <a:spLocks noChangeArrowheads="1"/>
            </p:cNvSpPr>
            <p:nvPr/>
          </p:nvSpPr>
          <p:spPr bwMode="auto">
            <a:xfrm>
              <a:off x="512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l</a:t>
              </a:r>
            </a:p>
          </p:txBody>
        </p:sp>
        <p:sp>
          <p:nvSpPr>
            <p:cNvPr id="662543" name="Line 77"/>
            <p:cNvSpPr>
              <a:spLocks noChangeShapeType="1"/>
            </p:cNvSpPr>
            <p:nvPr/>
          </p:nvSpPr>
          <p:spPr bwMode="auto">
            <a:xfrm flipH="1">
              <a:off x="712" y="296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4" name="Oval 78"/>
            <p:cNvSpPr>
              <a:spLocks noChangeArrowheads="1"/>
            </p:cNvSpPr>
            <p:nvPr/>
          </p:nvSpPr>
          <p:spPr bwMode="auto">
            <a:xfrm>
              <a:off x="1000" y="569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p</a:t>
              </a:r>
            </a:p>
          </p:txBody>
        </p:sp>
        <p:sp>
          <p:nvSpPr>
            <p:cNvPr id="662545" name="Oval 79"/>
            <p:cNvSpPr>
              <a:spLocks noChangeArrowheads="1"/>
            </p:cNvSpPr>
            <p:nvPr/>
          </p:nvSpPr>
          <p:spPr bwMode="auto">
            <a:xfrm>
              <a:off x="472" y="0"/>
              <a:ext cx="431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g m</a:t>
              </a:r>
            </a:p>
          </p:txBody>
        </p:sp>
        <p:sp>
          <p:nvSpPr>
            <p:cNvPr id="662546" name="Oval 80"/>
            <p:cNvSpPr>
              <a:spLocks noChangeArrowheads="1"/>
            </p:cNvSpPr>
            <p:nvPr/>
          </p:nvSpPr>
          <p:spPr bwMode="auto">
            <a:xfrm>
              <a:off x="0" y="512"/>
              <a:ext cx="418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anose="02020503050405090304" pitchFamily="18" charset="0"/>
                </a:rPr>
                <a:t>b f</a:t>
              </a:r>
            </a:p>
          </p:txBody>
        </p:sp>
        <p:sp>
          <p:nvSpPr>
            <p:cNvPr id="662547" name="Line 81"/>
            <p:cNvSpPr>
              <a:spLocks noChangeShapeType="1"/>
            </p:cNvSpPr>
            <p:nvPr/>
          </p:nvSpPr>
          <p:spPr bwMode="auto">
            <a:xfrm flipH="1">
              <a:off x="288" y="260"/>
              <a:ext cx="26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2548" name="Line 82"/>
            <p:cNvSpPr>
              <a:spLocks noChangeShapeType="1"/>
            </p:cNvSpPr>
            <p:nvPr/>
          </p:nvSpPr>
          <p:spPr bwMode="auto">
            <a:xfrm>
              <a:off x="816" y="264"/>
              <a:ext cx="3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2539" name="Rectangle 83"/>
          <p:cNvSpPr>
            <a:spLocks noChangeArrowheads="1"/>
          </p:cNvSpPr>
          <p:nvPr/>
        </p:nvSpPr>
        <p:spPr bwMode="auto">
          <a:xfrm>
            <a:off x="1600200" y="5366117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(b)</a:t>
            </a:r>
          </a:p>
        </p:txBody>
      </p:sp>
      <p:sp>
        <p:nvSpPr>
          <p:cNvPr id="662540" name="Rectangle 84"/>
          <p:cNvSpPr>
            <a:spLocks noChangeArrowheads="1"/>
          </p:cNvSpPr>
          <p:nvPr/>
        </p:nvSpPr>
        <p:spPr bwMode="auto">
          <a:xfrm>
            <a:off x="5167313" y="53042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(c)</a:t>
            </a:r>
          </a:p>
        </p:txBody>
      </p:sp>
      <p:sp>
        <p:nvSpPr>
          <p:cNvPr id="662541" name="Rectangle 85"/>
          <p:cNvSpPr>
            <a:spLocks noChangeArrowheads="1"/>
          </p:cNvSpPr>
          <p:nvPr/>
        </p:nvSpPr>
        <p:spPr bwMode="auto">
          <a:xfrm>
            <a:off x="8001000" y="4694604"/>
            <a:ext cx="395288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Times New Roman" panose="02020503050405090304" pitchFamily="18" charset="0"/>
              </a:rPr>
              <a:t>(d)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87" name="AutoShape 24"/>
          <p:cNvSpPr>
            <a:spLocks noChangeArrowheads="1"/>
          </p:cNvSpPr>
          <p:nvPr/>
        </p:nvSpPr>
        <p:spPr bwMode="auto">
          <a:xfrm>
            <a:off x="3621688" y="1047813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AutoShape 24"/>
          <p:cNvSpPr>
            <a:spLocks noChangeArrowheads="1"/>
          </p:cNvSpPr>
          <p:nvPr/>
        </p:nvSpPr>
        <p:spPr bwMode="auto">
          <a:xfrm>
            <a:off x="7605327" y="1072356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AutoShape 24"/>
          <p:cNvSpPr>
            <a:spLocks noChangeArrowheads="1"/>
          </p:cNvSpPr>
          <p:nvPr/>
        </p:nvSpPr>
        <p:spPr bwMode="auto">
          <a:xfrm>
            <a:off x="3128577" y="3896091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AutoShape 24"/>
          <p:cNvSpPr>
            <a:spLocks noChangeArrowheads="1"/>
          </p:cNvSpPr>
          <p:nvPr/>
        </p:nvSpPr>
        <p:spPr bwMode="auto">
          <a:xfrm>
            <a:off x="6222615" y="3628659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12" grpId="0" bldLvl="0" animBg="1"/>
      <p:bldP spid="662584" grpId="0" bldLvl="0" animBg="1"/>
      <p:bldP spid="662583" grpId="0" bldLvl="0" animBg="1"/>
      <p:bldP spid="662577" grpId="0" bldLvl="0" animBg="1"/>
      <p:bldP spid="662549" grpId="0" bldLvl="0" animBg="1"/>
      <p:bldP spid="662539" grpId="0" bldLvl="0" animBg="1"/>
      <p:bldP spid="662540" grpId="0" bldLvl="0" animBg="1"/>
      <p:bldP spid="662541" grpId="0" bldLvl="0" animBg="1"/>
      <p:bldP spid="87" grpId="0" bldLvl="0" animBg="1"/>
      <p:bldP spid="88" grpId="0" bldLvl="0" animBg="1"/>
      <p:bldP spid="89" grpId="0" bldLvl="0" animBg="1"/>
      <p:bldP spid="90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8.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设哈希函数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H(key)=key%13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用公共溢出区法处理冲突。试在０～１９的散列地址空间中对关键字序列（１９，０１，２３，１４，５５，２０，８４，２７，６８，１１，１０，７７）造哈希表，并求等概率下查找成功时的平均查找长度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122" name="Picture 2" descr="sjjg8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0" y="3258820"/>
            <a:ext cx="2531745" cy="35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30168" y="3147294"/>
            <a:ext cx="502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平均查找长度＝（１＋１＋１＋２＋１＋１＋３＋４＋５＋１＋６＋１）／１２＝</a:t>
            </a:r>
            <a:r>
              <a:rPr lang="en-US" altLang="zh-CN" sz="2400" kern="1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22.5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第九章 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77300" cy="5927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9.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已知一个含有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1000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个记录的表，关键字为中国人姓氏的拼音，请给出此表的一个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哈希表设计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方案，要求它在等概率情况下查找成功的平均查找长度不超过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解：设计哈希表的方案为：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AutoNum type="alphaLcParenR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根据所选择的处理冲突的方法求出</a:t>
            </a:r>
            <a:r>
              <a:rPr lang="zh-CN" altLang="en-US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装载因子</a:t>
            </a:r>
            <a:r>
              <a:rPr lang="en-US" altLang="zh-CN" dirty="0">
                <a:highlight>
                  <a:srgbClr val="FFFF00"/>
                </a:highlight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的上界；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AutoNum type="alphaLcParenR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由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值设计哈希表的长度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AutoNum type="alphaLcParenR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根据关键字的特性和表长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选定合适的哈希函数。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注意：要求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ASL≤3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，则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必然要尽量长，以减少冲突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-18085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+mn-lt"/>
                <a:ea typeface="宋体" pitchFamily="2" charset="-122"/>
              </a:rPr>
              <a:t>哈希</a:t>
            </a:r>
            <a:r>
              <a:rPr lang="en-US" altLang="en-US" dirty="0" err="1">
                <a:latin typeface="+mn-lt"/>
                <a:ea typeface="宋体" pitchFamily="2" charset="-122"/>
              </a:rPr>
              <a:t>表的</a:t>
            </a:r>
            <a:r>
              <a:rPr lang="en-US" altLang="en-US" dirty="0" err="1">
                <a:ea typeface="宋体" pitchFamily="2" charset="-122"/>
              </a:rPr>
              <a:t>平均查找长度</a:t>
            </a:r>
            <a:r>
              <a:rPr lang="en-US" altLang="en-US" dirty="0">
                <a:ea typeface="宋体" pitchFamily="2" charset="-122"/>
              </a:rPr>
              <a:t>(</a:t>
            </a:r>
            <a:r>
              <a:rPr lang="en-US" altLang="en-US" dirty="0">
                <a:latin typeface="+mn-lt"/>
                <a:ea typeface="宋体" pitchFamily="2" charset="-122"/>
              </a:rPr>
              <a:t>ASL)</a:t>
            </a:r>
            <a:endParaRPr lang="en-US" dirty="0">
              <a:latin typeface="+mn-lt"/>
              <a:ea typeface="宋体" pitchFamily="2" charset="-122"/>
            </a:endParaRPr>
          </a:p>
        </p:txBody>
      </p:sp>
      <p:sp>
        <p:nvSpPr>
          <p:cNvPr id="74342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765672"/>
            <a:ext cx="8229600" cy="5832648"/>
          </a:xfrm>
        </p:spPr>
        <p:txBody>
          <a:bodyPr/>
          <a:lstStyle/>
          <a:p>
            <a:r>
              <a:rPr lang="en-US" altLang="en-US" dirty="0" err="1">
                <a:ea typeface="宋体" pitchFamily="2" charset="-122"/>
              </a:rPr>
              <a:t>线性探测法的ASL是</a:t>
            </a:r>
            <a:r>
              <a:rPr lang="en-US" altLang="en-US" dirty="0">
                <a:ea typeface="宋体" pitchFamily="2" charset="-122"/>
              </a:rPr>
              <a:t>：</a:t>
            </a:r>
          </a:p>
          <a:p>
            <a:endParaRPr lang="en-US" altLang="en-US" dirty="0">
              <a:ea typeface="宋体" pitchFamily="2" charset="-122"/>
            </a:endParaRPr>
          </a:p>
          <a:p>
            <a:endParaRPr lang="en-US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二次探测、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伪随机探测、双</a:t>
            </a:r>
            <a:r>
              <a:rPr lang="zh-CN" altLang="en-US" dirty="0">
                <a:ea typeface="宋体" pitchFamily="2" charset="-122"/>
              </a:rPr>
              <a:t>哈希法的</a:t>
            </a:r>
            <a:r>
              <a:rPr lang="en-US" altLang="zh-CN" dirty="0">
                <a:ea typeface="宋体" pitchFamily="2" charset="-122"/>
              </a:rPr>
              <a:t>ASL</a:t>
            </a:r>
            <a:r>
              <a:rPr lang="zh-CN" altLang="en-US" dirty="0">
                <a:ea typeface="宋体" pitchFamily="2" charset="-122"/>
              </a:rPr>
              <a:t>是：</a:t>
            </a:r>
            <a:endParaRPr lang="en-US" altLang="zh-CN" dirty="0">
              <a:ea typeface="宋体" pitchFamily="2" charset="-122"/>
            </a:endParaRPr>
          </a:p>
          <a:p>
            <a:endParaRPr lang="en-US" altLang="en-US" dirty="0">
              <a:ea typeface="宋体" pitchFamily="2" charset="-122"/>
            </a:endParaRPr>
          </a:p>
          <a:p>
            <a:endParaRPr lang="en-US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用链地址法解决冲突的</a:t>
            </a:r>
            <a:r>
              <a:rPr lang="en-US" altLang="zh-CN" dirty="0">
                <a:ea typeface="宋体" pitchFamily="2" charset="-122"/>
              </a:rPr>
              <a:t>ASL</a:t>
            </a:r>
            <a:r>
              <a:rPr lang="zh-CN" altLang="en-US" dirty="0">
                <a:ea typeface="宋体" pitchFamily="2" charset="-122"/>
              </a:rPr>
              <a:t>是：</a:t>
            </a:r>
          </a:p>
          <a:p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74</a:t>
            </a:fld>
            <a:endParaRPr lang="zh-CN" altLang="en-US"/>
          </a:p>
        </p:txBody>
      </p:sp>
      <p:grpSp>
        <p:nvGrpSpPr>
          <p:cNvPr id="703491" name="Group 3"/>
          <p:cNvGrpSpPr/>
          <p:nvPr/>
        </p:nvGrpSpPr>
        <p:grpSpPr bwMode="auto">
          <a:xfrm>
            <a:off x="948530" y="1124744"/>
            <a:ext cx="3263900" cy="1498600"/>
            <a:chOff x="0" y="0"/>
            <a:chExt cx="2056" cy="960"/>
          </a:xfrm>
        </p:grpSpPr>
        <p:grpSp>
          <p:nvGrpSpPr>
            <p:cNvPr id="703517" name="Group 4"/>
            <p:cNvGrpSpPr/>
            <p:nvPr/>
          </p:nvGrpSpPr>
          <p:grpSpPr bwMode="auto">
            <a:xfrm>
              <a:off x="0" y="0"/>
              <a:ext cx="1928" cy="472"/>
              <a:chOff x="0" y="0"/>
              <a:chExt cx="1928" cy="472"/>
            </a:xfrm>
          </p:grpSpPr>
          <p:grpSp>
            <p:nvGrpSpPr>
              <p:cNvPr id="703530" name="Group 5"/>
              <p:cNvGrpSpPr/>
              <p:nvPr/>
            </p:nvGrpSpPr>
            <p:grpSpPr bwMode="auto">
              <a:xfrm>
                <a:off x="704" y="16"/>
                <a:ext cx="192" cy="456"/>
                <a:chOff x="0" y="0"/>
                <a:chExt cx="192" cy="456"/>
              </a:xfrm>
            </p:grpSpPr>
            <p:sp>
              <p:nvSpPr>
                <p:cNvPr id="703538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  <p:sp>
              <p:nvSpPr>
                <p:cNvPr id="70353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2</a:t>
                  </a:r>
                </a:p>
              </p:txBody>
            </p:sp>
            <p:sp>
              <p:nvSpPr>
                <p:cNvPr id="703540" name="Line 8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31" name="Rectangle 9"/>
              <p:cNvSpPr>
                <a:spLocks noChangeArrowheads="1"/>
              </p:cNvSpPr>
              <p:nvPr/>
            </p:nvSpPr>
            <p:spPr bwMode="auto">
              <a:xfrm>
                <a:off x="1792" y="72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)</a:t>
                </a:r>
              </a:p>
            </p:txBody>
          </p:sp>
          <p:grpSp>
            <p:nvGrpSpPr>
              <p:cNvPr id="703532" name="Group 10"/>
              <p:cNvGrpSpPr/>
              <p:nvPr/>
            </p:nvGrpSpPr>
            <p:grpSpPr bwMode="auto">
              <a:xfrm>
                <a:off x="1352" y="0"/>
                <a:ext cx="453" cy="417"/>
                <a:chOff x="0" y="0"/>
                <a:chExt cx="453" cy="417"/>
              </a:xfrm>
            </p:grpSpPr>
            <p:sp>
              <p:nvSpPr>
                <p:cNvPr id="7035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" y="168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1- </a:t>
                  </a:r>
                  <a:r>
                    <a:rPr lang="en-US" altLang="en-US" sz="2400" b="1">
                      <a:latin typeface="Times New Roman" panose="02020503050405090304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6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  <p:sp>
              <p:nvSpPr>
                <p:cNvPr id="703537" name="Line 13"/>
                <p:cNvSpPr>
                  <a:spLocks noChangeShapeType="1"/>
                </p:cNvSpPr>
                <p:nvPr/>
              </p:nvSpPr>
              <p:spPr bwMode="auto">
                <a:xfrm>
                  <a:off x="0" y="216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33" name="Rectangle 14"/>
              <p:cNvSpPr>
                <a:spLocks noChangeArrowheads="1"/>
              </p:cNvSpPr>
              <p:nvPr/>
            </p:nvSpPr>
            <p:spPr bwMode="auto">
              <a:xfrm>
                <a:off x="872" y="96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503050405090304" pitchFamily="18" charset="0"/>
                    <a:sym typeface="Symbol" pitchFamily="18" charset="2"/>
                  </a:rPr>
                  <a:t></a:t>
                </a:r>
                <a:r>
                  <a:rPr lang="en-US" altLang="en-US" sz="2400" b="1">
                    <a:latin typeface="Times New Roman" panose="02020503050405090304" pitchFamily="18" charset="0"/>
                    <a:sym typeface="Symbol" pitchFamily="18" charset="2"/>
                  </a:rPr>
                  <a:t>(1+</a:t>
                </a:r>
              </a:p>
            </p:txBody>
          </p:sp>
          <p:sp>
            <p:nvSpPr>
              <p:cNvPr id="703534" name="Rectangle 15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anose="02020503050405090304" pitchFamily="18" charset="0"/>
                  </a:rPr>
                  <a:t>S</a:t>
                </a:r>
                <a:r>
                  <a:rPr lang="en-US" altLang="en-US" sz="2400" b="1" baseline="-20000">
                    <a:latin typeface="Times New Roman" panose="02020503050405090304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anose="02020503050405090304" pitchFamily="18" charset="0"/>
                  </a:rPr>
                  <a:t>成功</a:t>
                </a:r>
                <a:r>
                  <a:rPr lang="zh-CN" altLang="en-US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≈</a:t>
                </a:r>
                <a:endParaRPr lang="zh-CN" altLang="en-US" sz="2400" b="1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703518" name="Group 16"/>
            <p:cNvGrpSpPr/>
            <p:nvPr/>
          </p:nvGrpSpPr>
          <p:grpSpPr bwMode="auto">
            <a:xfrm>
              <a:off x="0" y="480"/>
              <a:ext cx="2056" cy="480"/>
              <a:chOff x="0" y="0"/>
              <a:chExt cx="2056" cy="480"/>
            </a:xfrm>
          </p:grpSpPr>
          <p:grpSp>
            <p:nvGrpSpPr>
              <p:cNvPr id="703519" name="Group 17"/>
              <p:cNvGrpSpPr/>
              <p:nvPr/>
            </p:nvGrpSpPr>
            <p:grpSpPr bwMode="auto">
              <a:xfrm>
                <a:off x="696" y="24"/>
                <a:ext cx="192" cy="456"/>
                <a:chOff x="0" y="0"/>
                <a:chExt cx="192" cy="456"/>
              </a:xfrm>
            </p:grpSpPr>
            <p:sp>
              <p:nvSpPr>
                <p:cNvPr id="703527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  <p:sp>
              <p:nvSpPr>
                <p:cNvPr id="703528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2</a:t>
                  </a:r>
                </a:p>
              </p:txBody>
            </p:sp>
            <p:sp>
              <p:nvSpPr>
                <p:cNvPr id="703529" name="Line 20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03520" name="Group 21"/>
              <p:cNvGrpSpPr/>
              <p:nvPr/>
            </p:nvGrpSpPr>
            <p:grpSpPr bwMode="auto">
              <a:xfrm>
                <a:off x="1296" y="0"/>
                <a:ext cx="657" cy="449"/>
                <a:chOff x="0" y="0"/>
                <a:chExt cx="657" cy="449"/>
              </a:xfrm>
            </p:grpSpPr>
            <p:sp>
              <p:nvSpPr>
                <p:cNvPr id="703524" name="Rectangle 22"/>
                <p:cNvSpPr>
                  <a:spLocks noChangeArrowheads="1"/>
                </p:cNvSpPr>
                <p:nvPr/>
              </p:nvSpPr>
              <p:spPr bwMode="auto">
                <a:xfrm>
                  <a:off x="32" y="200"/>
                  <a:ext cx="589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(1- </a:t>
                  </a:r>
                  <a:r>
                    <a:rPr lang="en-US" altLang="en-US" sz="2400" b="1">
                      <a:latin typeface="Times New Roman" panose="02020503050405090304" pitchFamily="18" charset="0"/>
                      <a:sym typeface="Symbol" pitchFamily="18" charset="2"/>
                    </a:rPr>
                    <a:t>)</a:t>
                  </a:r>
                  <a:r>
                    <a:rPr lang="en-US" altLang="en-US" sz="2400" b="1" baseline="26000">
                      <a:latin typeface="Times New Roman" panose="02020503050405090304" pitchFamily="18" charset="0"/>
                      <a:sym typeface="Symbol" pitchFamily="18" charset="2"/>
                    </a:rPr>
                    <a:t>2</a:t>
                  </a:r>
                </a:p>
              </p:txBody>
            </p:sp>
            <p:sp>
              <p:nvSpPr>
                <p:cNvPr id="703525" name="Line 23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65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3526" name="Rectangle 24"/>
                <p:cNvSpPr>
                  <a:spLocks noChangeArrowheads="1"/>
                </p:cNvSpPr>
                <p:nvPr/>
              </p:nvSpPr>
              <p:spPr bwMode="auto">
                <a:xfrm>
                  <a:off x="264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703521" name="Rectangle 25"/>
              <p:cNvSpPr>
                <a:spLocks noChangeArrowheads="1"/>
              </p:cNvSpPr>
              <p:nvPr/>
            </p:nvSpPr>
            <p:spPr bwMode="auto">
              <a:xfrm>
                <a:off x="1920" y="80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</a:rPr>
                  <a:t>)</a:t>
                </a:r>
              </a:p>
            </p:txBody>
          </p:sp>
          <p:sp>
            <p:nvSpPr>
              <p:cNvPr id="703522" name="Rectangle 26"/>
              <p:cNvSpPr>
                <a:spLocks noChangeArrowheads="1"/>
              </p:cNvSpPr>
              <p:nvPr/>
            </p:nvSpPr>
            <p:spPr bwMode="auto">
              <a:xfrm>
                <a:off x="832" y="104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anose="02020503050405090304" pitchFamily="18" charset="0"/>
                    <a:sym typeface="Symbol" pitchFamily="18" charset="2"/>
                  </a:rPr>
                  <a:t></a:t>
                </a:r>
                <a:r>
                  <a:rPr lang="en-US" altLang="en-US" sz="2400" b="1">
                    <a:latin typeface="Times New Roman" panose="02020503050405090304" pitchFamily="18" charset="0"/>
                    <a:sym typeface="Symbol" pitchFamily="18" charset="2"/>
                  </a:rPr>
                  <a:t>(1+</a:t>
                </a:r>
              </a:p>
            </p:txBody>
          </p:sp>
          <p:sp>
            <p:nvSpPr>
              <p:cNvPr id="703523" name="Rectangle 27"/>
              <p:cNvSpPr>
                <a:spLocks noChangeArrowheads="1"/>
              </p:cNvSpPr>
              <p:nvPr/>
            </p:nvSpPr>
            <p:spPr bwMode="auto">
              <a:xfrm>
                <a:off x="0" y="112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503050405090304" pitchFamily="18" charset="0"/>
                  </a:rPr>
                  <a:t>U</a:t>
                </a:r>
                <a:r>
                  <a:rPr lang="en-US" altLang="en-US" sz="2400" b="1" baseline="-20000">
                    <a:latin typeface="Times New Roman" panose="02020503050405090304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anose="02020503050405090304" pitchFamily="18" charset="0"/>
                  </a:rPr>
                  <a:t>失败</a:t>
                </a:r>
                <a:r>
                  <a:rPr lang="zh-CN" altLang="en-US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≈</a:t>
                </a:r>
                <a:endParaRPr lang="zh-CN" altLang="en-US" sz="2400" b="1"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703493" name="Group 29"/>
          <p:cNvGrpSpPr/>
          <p:nvPr/>
        </p:nvGrpSpPr>
        <p:grpSpPr bwMode="auto">
          <a:xfrm>
            <a:off x="939798" y="2997046"/>
            <a:ext cx="2786063" cy="1346200"/>
            <a:chOff x="0" y="0"/>
            <a:chExt cx="1755" cy="912"/>
          </a:xfrm>
        </p:grpSpPr>
        <p:grpSp>
          <p:nvGrpSpPr>
            <p:cNvPr id="703504" name="Group 30"/>
            <p:cNvGrpSpPr/>
            <p:nvPr/>
          </p:nvGrpSpPr>
          <p:grpSpPr bwMode="auto">
            <a:xfrm>
              <a:off x="48" y="447"/>
              <a:ext cx="1112" cy="465"/>
              <a:chOff x="0" y="0"/>
              <a:chExt cx="1112" cy="465"/>
            </a:xfrm>
          </p:grpSpPr>
          <p:grpSp>
            <p:nvGrpSpPr>
              <p:cNvPr id="703512" name="Group 31"/>
              <p:cNvGrpSpPr/>
              <p:nvPr/>
            </p:nvGrpSpPr>
            <p:grpSpPr bwMode="auto">
              <a:xfrm>
                <a:off x="704" y="0"/>
                <a:ext cx="408" cy="465"/>
                <a:chOff x="0" y="0"/>
                <a:chExt cx="408" cy="465"/>
              </a:xfrm>
            </p:grpSpPr>
            <p:sp>
              <p:nvSpPr>
                <p:cNvPr id="703514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  <p:sp>
              <p:nvSpPr>
                <p:cNvPr id="70351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" y="216"/>
                  <a:ext cx="363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anose="02020503050405090304" pitchFamily="18" charset="0"/>
                      <a:sym typeface="Symbol" pitchFamily="18" charset="2"/>
                    </a:rPr>
                    <a:t>1-</a:t>
                  </a:r>
                </a:p>
              </p:txBody>
            </p:sp>
            <p:sp>
              <p:nvSpPr>
                <p:cNvPr id="703516" name="Line 34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13" name="Rectangle 35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latin typeface="Times New Roman" panose="02020503050405090304" pitchFamily="18" charset="0"/>
                  </a:rPr>
                  <a:t>U</a:t>
                </a:r>
                <a:r>
                  <a:rPr lang="en-US" altLang="en-US" sz="2400" b="1" baseline="-20000">
                    <a:latin typeface="Times New Roman" panose="02020503050405090304" pitchFamily="18" charset="0"/>
                  </a:rPr>
                  <a:t>nl</a:t>
                </a:r>
                <a:r>
                  <a:rPr lang="zh-CN" altLang="en-US" sz="2400" b="1" baseline="-20000">
                    <a:latin typeface="Times New Roman" panose="02020503050405090304" pitchFamily="18" charset="0"/>
                  </a:rPr>
                  <a:t>失败</a:t>
                </a:r>
                <a:r>
                  <a:rPr lang="zh-CN" altLang="en-US" sz="2400" b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≈</a:t>
                </a:r>
                <a:endParaRPr lang="zh-CN" altLang="en-US" sz="2400" b="1">
                  <a:latin typeface="Times New Roman" panose="02020503050405090304" pitchFamily="18" charset="0"/>
                </a:endParaRPr>
              </a:p>
            </p:txBody>
          </p:sp>
        </p:grpSp>
        <p:grpSp>
          <p:nvGrpSpPr>
            <p:cNvPr id="703505" name="Group 36"/>
            <p:cNvGrpSpPr/>
            <p:nvPr/>
          </p:nvGrpSpPr>
          <p:grpSpPr bwMode="auto">
            <a:xfrm>
              <a:off x="0" y="0"/>
              <a:ext cx="1755" cy="425"/>
              <a:chOff x="0" y="0"/>
              <a:chExt cx="1755" cy="425"/>
            </a:xfrm>
          </p:grpSpPr>
          <p:sp>
            <p:nvSpPr>
              <p:cNvPr id="703506" name="Rectangle 37"/>
              <p:cNvSpPr>
                <a:spLocks noChangeArrowheads="1"/>
              </p:cNvSpPr>
              <p:nvPr/>
            </p:nvSpPr>
            <p:spPr bwMode="auto">
              <a:xfrm>
                <a:off x="984" y="80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503050405090304" pitchFamily="18" charset="0"/>
                    <a:sym typeface="Symbol" pitchFamily="18" charset="2"/>
                  </a:rPr>
                  <a:t></a:t>
                </a:r>
                <a:r>
                  <a:rPr lang="zh-CN" altLang="en-US" sz="2400" b="1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Symbol" pitchFamily="18" charset="2"/>
                  </a:rPr>
                  <a:t>㏑</a:t>
                </a:r>
                <a:r>
                  <a:rPr lang="en-US" altLang="en-US" sz="2400" b="1" dirty="0">
                    <a:latin typeface="Times New Roman" panose="02020503050405090304" pitchFamily="18" charset="0"/>
                    <a:sym typeface="Symbol" pitchFamily="18" charset="2"/>
                  </a:rPr>
                  <a:t>(1-)</a:t>
                </a:r>
              </a:p>
            </p:txBody>
          </p:sp>
          <p:grpSp>
            <p:nvGrpSpPr>
              <p:cNvPr id="703507" name="Group 38"/>
              <p:cNvGrpSpPr/>
              <p:nvPr/>
            </p:nvGrpSpPr>
            <p:grpSpPr bwMode="auto">
              <a:xfrm>
                <a:off x="784" y="0"/>
                <a:ext cx="232" cy="425"/>
                <a:chOff x="0" y="0"/>
                <a:chExt cx="232" cy="425"/>
              </a:xfrm>
            </p:grpSpPr>
            <p:sp>
              <p:nvSpPr>
                <p:cNvPr id="703509" name="Rectangle 39"/>
                <p:cNvSpPr>
                  <a:spLocks noChangeArrowheads="1"/>
                </p:cNvSpPr>
                <p:nvPr/>
              </p:nvSpPr>
              <p:spPr bwMode="auto">
                <a:xfrm>
                  <a:off x="4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1</a:t>
                  </a:r>
                </a:p>
              </p:txBody>
            </p:sp>
            <p:sp>
              <p:nvSpPr>
                <p:cNvPr id="703510" name="Rectangle 40"/>
                <p:cNvSpPr>
                  <a:spLocks noChangeArrowheads="1"/>
                </p:cNvSpPr>
                <p:nvPr/>
              </p:nvSpPr>
              <p:spPr bwMode="auto">
                <a:xfrm>
                  <a:off x="0" y="176"/>
                  <a:ext cx="2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anose="02020503050405090304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11" name="Line 41"/>
                <p:cNvSpPr>
                  <a:spLocks noChangeShapeType="1"/>
                </p:cNvSpPr>
                <p:nvPr/>
              </p:nvSpPr>
              <p:spPr bwMode="auto">
                <a:xfrm>
                  <a:off x="0" y="23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508" name="Rectangle 42"/>
              <p:cNvSpPr>
                <a:spLocks noChangeArrowheads="1"/>
              </p:cNvSpPr>
              <p:nvPr/>
            </p:nvSpPr>
            <p:spPr bwMode="auto">
              <a:xfrm>
                <a:off x="0" y="64"/>
                <a:ext cx="77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err="1">
                    <a:latin typeface="Times New Roman" panose="02020503050405090304" pitchFamily="18" charset="0"/>
                  </a:rPr>
                  <a:t>S</a:t>
                </a:r>
                <a:r>
                  <a:rPr lang="en-US" altLang="en-US" sz="2400" b="1" baseline="-20000" dirty="0" err="1">
                    <a:latin typeface="Times New Roman" panose="02020503050405090304" pitchFamily="18" charset="0"/>
                  </a:rPr>
                  <a:t>nl</a:t>
                </a:r>
                <a:r>
                  <a:rPr lang="zh-CN" altLang="en-US" sz="2400" b="1" baseline="-20000" dirty="0">
                    <a:latin typeface="Times New Roman" panose="02020503050405090304" pitchFamily="18" charset="0"/>
                  </a:rPr>
                  <a:t>成功</a:t>
                </a:r>
                <a:r>
                  <a:rPr lang="zh-CN" altLang="en-US" sz="2400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≈ </a:t>
                </a:r>
                <a:r>
                  <a:rPr lang="en-US" altLang="en-US" sz="2400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-</a:t>
                </a:r>
                <a:endParaRPr lang="en-US" altLang="en-US" sz="2400" b="1" dirty="0">
                  <a:latin typeface="Times New Roman" panose="02020503050405090304" pitchFamily="18" charset="0"/>
                </a:endParaRPr>
              </a:p>
            </p:txBody>
          </p:sp>
        </p:grpSp>
      </p:grpSp>
      <p:grpSp>
        <p:nvGrpSpPr>
          <p:cNvPr id="703495" name="Group 44"/>
          <p:cNvGrpSpPr/>
          <p:nvPr/>
        </p:nvGrpSpPr>
        <p:grpSpPr bwMode="auto">
          <a:xfrm>
            <a:off x="1015996" y="4873134"/>
            <a:ext cx="1905000" cy="1117600"/>
            <a:chOff x="0" y="0"/>
            <a:chExt cx="1200" cy="704"/>
          </a:xfrm>
        </p:grpSpPr>
        <p:sp>
          <p:nvSpPr>
            <p:cNvPr id="703496" name="Rectangle 45"/>
            <p:cNvSpPr>
              <a:spLocks noChangeArrowheads="1"/>
            </p:cNvSpPr>
            <p:nvPr/>
          </p:nvSpPr>
          <p:spPr bwMode="auto">
            <a:xfrm>
              <a:off x="0" y="432"/>
              <a:ext cx="120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8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503050405090304" pitchFamily="18" charset="0"/>
                </a:rPr>
                <a:t>U</a:t>
              </a:r>
              <a:r>
                <a:rPr lang="en-US" altLang="en-US" sz="2400" b="1" baseline="-20000">
                  <a:latin typeface="Times New Roman" panose="02020503050405090304" pitchFamily="18" charset="0"/>
                </a:rPr>
                <a:t>nl</a:t>
              </a:r>
              <a:r>
                <a:rPr lang="zh-CN" altLang="en-US" sz="2400" b="1" baseline="-20000">
                  <a:latin typeface="Times New Roman" panose="02020503050405090304" pitchFamily="18" charset="0"/>
                </a:rPr>
                <a:t>失败</a:t>
              </a:r>
              <a:r>
                <a:rPr lang="zh-CN" altLang="en-US" sz="2400" b="1">
                  <a:latin typeface="Times New Roman" panose="02020503050405090304" pitchFamily="18" charset="0"/>
                  <a:cs typeface="Times New Roman" panose="02020503050405090304" pitchFamily="18" charset="0"/>
                </a:rPr>
                <a:t>≈ </a:t>
              </a:r>
              <a:r>
                <a:rPr lang="zh-CN" altLang="en-US" sz="2400" b="1">
                  <a:latin typeface="Times New Roman" panose="02020503050405090304" pitchFamily="18" charset="0"/>
                  <a:sym typeface="Symbol" pitchFamily="18" charset="2"/>
                </a:rPr>
                <a:t></a:t>
              </a:r>
              <a:r>
                <a:rPr lang="en-US" altLang="en-US" sz="2400" b="1">
                  <a:latin typeface="Times New Roman" panose="02020503050405090304" pitchFamily="18" charset="0"/>
                  <a:sym typeface="Symbol" pitchFamily="18" charset="2"/>
                </a:rPr>
                <a:t>+e</a:t>
              </a:r>
              <a:r>
                <a:rPr lang="en-US" altLang="en-US" sz="2400" b="1" baseline="30000">
                  <a:latin typeface="Times New Roman" panose="02020503050405090304" pitchFamily="18" charset="0"/>
                  <a:sym typeface="Symbol" pitchFamily="18" charset="2"/>
                </a:rPr>
                <a:t>-</a:t>
              </a:r>
            </a:p>
          </p:txBody>
        </p:sp>
        <p:grpSp>
          <p:nvGrpSpPr>
            <p:cNvPr id="703497" name="Group 46"/>
            <p:cNvGrpSpPr/>
            <p:nvPr/>
          </p:nvGrpSpPr>
          <p:grpSpPr bwMode="auto">
            <a:xfrm>
              <a:off x="0" y="0"/>
              <a:ext cx="1104" cy="456"/>
              <a:chOff x="0" y="0"/>
              <a:chExt cx="1104" cy="456"/>
            </a:xfrm>
          </p:grpSpPr>
          <p:grpSp>
            <p:nvGrpSpPr>
              <p:cNvPr id="703498" name="Group 47"/>
              <p:cNvGrpSpPr/>
              <p:nvPr/>
            </p:nvGrpSpPr>
            <p:grpSpPr bwMode="auto">
              <a:xfrm>
                <a:off x="912" y="0"/>
                <a:ext cx="192" cy="456"/>
                <a:chOff x="0" y="0"/>
                <a:chExt cx="192" cy="456"/>
              </a:xfrm>
            </p:grpSpPr>
            <p:sp>
              <p:nvSpPr>
                <p:cNvPr id="70350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Times New Roman" panose="02020503050405090304" pitchFamily="18" charset="0"/>
                      <a:sym typeface="Symbol" pitchFamily="18" charset="2"/>
                    </a:rPr>
                    <a:t></a:t>
                  </a:r>
                </a:p>
              </p:txBody>
            </p:sp>
            <p:sp>
              <p:nvSpPr>
                <p:cNvPr id="703502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21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804030504040204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503050405090304" pitchFamily="18" charset="0"/>
                    </a:rPr>
                    <a:t>2</a:t>
                  </a:r>
                </a:p>
              </p:txBody>
            </p:sp>
            <p:sp>
              <p:nvSpPr>
                <p:cNvPr id="703503" name="Line 50"/>
                <p:cNvSpPr>
                  <a:spLocks noChangeShapeType="1"/>
                </p:cNvSpPr>
                <p:nvPr/>
              </p:nvSpPr>
              <p:spPr bwMode="auto">
                <a:xfrm>
                  <a:off x="0" y="224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03499" name="Rectangle 51"/>
              <p:cNvSpPr>
                <a:spLocks noChangeArrowheads="1"/>
              </p:cNvSpPr>
              <p:nvPr/>
            </p:nvSpPr>
            <p:spPr bwMode="auto">
              <a:xfrm>
                <a:off x="624" y="104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anose="02020503050405090304" pitchFamily="18" charset="0"/>
                    <a:sym typeface="Symbol" pitchFamily="18" charset="2"/>
                  </a:rPr>
                  <a:t>1+</a:t>
                </a:r>
              </a:p>
            </p:txBody>
          </p:sp>
          <p:sp>
            <p:nvSpPr>
              <p:cNvPr id="703500" name="Rectangle 52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804030504040204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dirty="0" err="1">
                    <a:latin typeface="Times New Roman" panose="02020503050405090304" pitchFamily="18" charset="0"/>
                  </a:rPr>
                  <a:t>S</a:t>
                </a:r>
                <a:r>
                  <a:rPr lang="en-US" altLang="en-US" sz="2400" b="1" baseline="-20000" dirty="0" err="1">
                    <a:latin typeface="Times New Roman" panose="02020503050405090304" pitchFamily="18" charset="0"/>
                  </a:rPr>
                  <a:t>nl</a:t>
                </a:r>
                <a:r>
                  <a:rPr lang="zh-CN" altLang="en-US" sz="2400" b="1" baseline="-20000" dirty="0">
                    <a:latin typeface="Times New Roman" panose="02020503050405090304" pitchFamily="18" charset="0"/>
                  </a:rPr>
                  <a:t>成功</a:t>
                </a:r>
                <a:r>
                  <a:rPr lang="zh-CN" altLang="en-US" sz="2400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≈</a:t>
                </a:r>
                <a:endParaRPr lang="zh-CN" altLang="en-US" sz="2400" b="1" dirty="0">
                  <a:latin typeface="Times New Roman" panose="02020503050405090304" pitchFamily="18" charset="0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4211281" y="5290442"/>
            <a:ext cx="48240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</a:rPr>
              <a:t>用哈希表构造查找表时，可以选择一个适当的装填因子 </a:t>
            </a:r>
            <a:r>
              <a:rPr lang="zh-CN" altLang="en-US" sz="2800" dirty="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 ，使得</a:t>
            </a:r>
            <a:r>
              <a:rPr lang="en-US" altLang="zh-CN" sz="2800" dirty="0">
                <a:solidFill>
                  <a:srgbClr val="A50021"/>
                </a:solidFill>
                <a:ea typeface="楷体_GB2312" pitchFamily="49" charset="-122"/>
                <a:sym typeface="Symbol" pitchFamily="18" charset="2"/>
              </a:rPr>
              <a:t>ASL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限定在某个范围内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第十章 内部排序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539203"/>
            <a:ext cx="8877300" cy="5927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插入排序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直接插入排序，折半插入排序，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2-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路插入排序，表插入排序，希尔插入排序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交换排序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冒泡排序，快速排序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3.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选择排序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	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简单选择排序，堆排序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670" y="4494530"/>
            <a:ext cx="5534660" cy="236347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第十章 内部排序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75" y="701674"/>
            <a:ext cx="8889100" cy="59277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10.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判断下面的每个结点序列是否表示一个堆，如果不是堆，请把它调整成堆。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(1) 100</a:t>
            </a:r>
            <a:r>
              <a:rPr lang="zh-CN" altLang="en-US" dirty="0"/>
              <a:t>，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80</a:t>
            </a:r>
            <a:r>
              <a:rPr lang="zh-CN" altLang="en-US" dirty="0"/>
              <a:t>，</a:t>
            </a:r>
            <a:r>
              <a:rPr lang="en-US" altLang="zh-CN" dirty="0"/>
              <a:t>60</a:t>
            </a:r>
            <a:r>
              <a:rPr lang="zh-CN" altLang="en-US" dirty="0"/>
              <a:t>，</a:t>
            </a:r>
            <a:r>
              <a:rPr lang="en-US" altLang="zh-CN" dirty="0"/>
              <a:t>85</a:t>
            </a:r>
            <a:r>
              <a:rPr lang="zh-CN" altLang="en-US" dirty="0"/>
              <a:t>，</a:t>
            </a:r>
            <a:r>
              <a:rPr lang="en-US" altLang="zh-CN" dirty="0"/>
              <a:t>75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70</a:t>
            </a:r>
            <a:r>
              <a:rPr lang="zh-CN" altLang="en-US" dirty="0"/>
              <a:t>，</a:t>
            </a:r>
            <a:r>
              <a:rPr lang="en-US" altLang="zh-CN" dirty="0"/>
              <a:t>65</a:t>
            </a:r>
            <a:r>
              <a:rPr lang="zh-CN" altLang="en-US" dirty="0"/>
              <a:t>，</a:t>
            </a:r>
            <a:r>
              <a:rPr lang="en-US" altLang="zh-CN" dirty="0"/>
              <a:t>50  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(2) 100</a:t>
            </a:r>
            <a:r>
              <a:rPr lang="zh-CN" altLang="en-US" dirty="0"/>
              <a:t>，</a:t>
            </a:r>
            <a:r>
              <a:rPr lang="en-US" altLang="zh-CN" dirty="0"/>
              <a:t>70</a:t>
            </a:r>
            <a:r>
              <a:rPr lang="zh-CN" altLang="en-US" dirty="0"/>
              <a:t>，</a:t>
            </a:r>
            <a:r>
              <a:rPr lang="en-US" altLang="zh-CN" dirty="0"/>
              <a:t>50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altLang="zh-CN" dirty="0"/>
              <a:t>90</a:t>
            </a:r>
            <a:r>
              <a:rPr lang="zh-CN" altLang="en-US" dirty="0"/>
              <a:t>，</a:t>
            </a:r>
            <a:r>
              <a:rPr lang="en-US" altLang="zh-CN" dirty="0"/>
              <a:t>75</a:t>
            </a:r>
            <a:r>
              <a:rPr lang="zh-CN" altLang="en-US" dirty="0"/>
              <a:t>，</a:t>
            </a:r>
            <a:r>
              <a:rPr lang="en-US" altLang="zh-CN" dirty="0"/>
              <a:t>60</a:t>
            </a:r>
            <a:r>
              <a:rPr lang="zh-CN" altLang="en-US" dirty="0"/>
              <a:t>，</a:t>
            </a:r>
            <a:r>
              <a:rPr lang="en-US" altLang="zh-CN" dirty="0"/>
              <a:t>25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85</a:t>
            </a:r>
            <a:r>
              <a:rPr lang="zh-CN" altLang="en-US" dirty="0"/>
              <a:t>，</a:t>
            </a:r>
            <a:r>
              <a:rPr lang="en-US" altLang="zh-CN" dirty="0"/>
              <a:t>65</a:t>
            </a:r>
            <a:r>
              <a:rPr lang="zh-CN" altLang="en-US" dirty="0"/>
              <a:t>，</a:t>
            </a:r>
            <a:r>
              <a:rPr lang="en-US" altLang="zh-CN" dirty="0"/>
              <a:t>80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(1) </a:t>
            </a:r>
            <a:r>
              <a:rPr lang="zh-CN" altLang="en-US" dirty="0"/>
              <a:t>是堆  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(2) </a:t>
            </a:r>
            <a:r>
              <a:rPr lang="zh-CN" altLang="en-US" dirty="0"/>
              <a:t>不是堆。  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调成大堆： </a:t>
            </a:r>
            <a:r>
              <a:rPr lang="en-US" altLang="zh-CN" dirty="0"/>
              <a:t>100,90,80,25,85,75,60,20,10,70,65,50 </a:t>
            </a:r>
            <a:endParaRPr lang="zh-CN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3" y="589598"/>
            <a:ext cx="8610813" cy="36158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12" y="594925"/>
            <a:ext cx="1322095" cy="4816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sp>
        <p:nvSpPr>
          <p:cNvPr id="29" name="矩形 28"/>
          <p:cNvSpPr/>
          <p:nvPr/>
        </p:nvSpPr>
        <p:spPr>
          <a:xfrm>
            <a:off x="2542409" y="591990"/>
            <a:ext cx="832302" cy="48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74" y="4345575"/>
            <a:ext cx="7083101" cy="21208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2" y="4440039"/>
            <a:ext cx="7490524" cy="1997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04775" y="-311149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第七章  图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54" y="124506"/>
            <a:ext cx="4532913" cy="660898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</TotalTime>
  <Words>4281</Words>
  <Application>Microsoft Office PowerPoint</Application>
  <PresentationFormat>全屏显示(4:3)</PresentationFormat>
  <Paragraphs>716</Paragraphs>
  <Slides>76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4" baseType="lpstr">
      <vt:lpstr>等线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consolas</vt:lpstr>
      <vt:lpstr>Symbol</vt:lpstr>
      <vt:lpstr>Times New Roman</vt:lpstr>
      <vt:lpstr>Wingdings</vt:lpstr>
      <vt:lpstr>Wingdings 3</vt:lpstr>
      <vt:lpstr>Office 主题</vt:lpstr>
      <vt:lpstr>丝状</vt:lpstr>
      <vt:lpstr>1_Office 主题</vt:lpstr>
      <vt:lpstr>2_Office 主题</vt:lpstr>
      <vt:lpstr>习题课</vt:lpstr>
      <vt:lpstr>目录</vt:lpstr>
      <vt:lpstr>第七章  图</vt:lpstr>
      <vt:lpstr>第七章  图</vt:lpstr>
      <vt:lpstr>邻接表的实现</vt:lpstr>
      <vt:lpstr>十字链表的实现</vt:lpstr>
      <vt:lpstr>采用十字链表构造有向图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第七章  图</vt:lpstr>
      <vt:lpstr>邻接多重表 (Adjacency Multilist)法</vt:lpstr>
      <vt:lpstr>邻接多重表与邻接表的区别</vt:lpstr>
      <vt:lpstr>第七章  图</vt:lpstr>
      <vt:lpstr>第七章  图</vt:lpstr>
      <vt:lpstr>第七章  图</vt:lpstr>
      <vt:lpstr>第八章  动态存储管理</vt:lpstr>
      <vt:lpstr>回收算法</vt:lpstr>
      <vt:lpstr>第八章  动态存储管理</vt:lpstr>
      <vt:lpstr>第八章  动态存储管理</vt:lpstr>
      <vt:lpstr>第八章  动态存储管理</vt:lpstr>
      <vt:lpstr>第八章  动态存储管理</vt:lpstr>
      <vt:lpstr>第八章  动态存储管理</vt:lpstr>
      <vt:lpstr>回收算法</vt:lpstr>
      <vt:lpstr>回收算法</vt:lpstr>
      <vt:lpstr>第八章  动态存储管理</vt:lpstr>
      <vt:lpstr>第八章  动态存储管理</vt:lpstr>
      <vt:lpstr>第八章  动态存储管理</vt:lpstr>
      <vt:lpstr>第八章  动态存储管理</vt:lpstr>
      <vt:lpstr>分配算法：两个约定</vt:lpstr>
      <vt:lpstr>第八章  动态存储管理</vt:lpstr>
      <vt:lpstr>第八章  动态存储管理</vt:lpstr>
      <vt:lpstr>第八章  动态存储管理</vt:lpstr>
      <vt:lpstr>第八章  动态存储管理</vt:lpstr>
      <vt:lpstr>第九章 查找</vt:lpstr>
      <vt:lpstr>第九章 查找</vt:lpstr>
      <vt:lpstr>第九章 查找</vt:lpstr>
      <vt:lpstr>平衡化旋转</vt:lpstr>
      <vt:lpstr>第九章 查找</vt:lpstr>
      <vt:lpstr>第九章 查找</vt:lpstr>
      <vt:lpstr>第九章 查找</vt:lpstr>
      <vt:lpstr>第九章 查找</vt:lpstr>
      <vt:lpstr>第九章 查找</vt:lpstr>
      <vt:lpstr>PowerPoint 演示文稿</vt:lpstr>
      <vt:lpstr>第九章 查找</vt:lpstr>
      <vt:lpstr>BST上结点的删除-I</vt:lpstr>
      <vt:lpstr>BST上结点的删除-II</vt:lpstr>
      <vt:lpstr>BST上结点的删除-III</vt:lpstr>
      <vt:lpstr>BST上结点的删除-IV</vt:lpstr>
      <vt:lpstr>BST上结点的删除-V</vt:lpstr>
      <vt:lpstr>第九章 查找</vt:lpstr>
      <vt:lpstr>第九章 查找</vt:lpstr>
      <vt:lpstr>B树的删除</vt:lpstr>
      <vt:lpstr>PowerPoint 演示文稿</vt:lpstr>
      <vt:lpstr>从叶子结点N中删除一个关键字</vt:lpstr>
      <vt:lpstr>PowerPoint 演示文稿</vt:lpstr>
      <vt:lpstr>PowerPoint 演示文稿</vt:lpstr>
      <vt:lpstr>PowerPoint 演示文稿</vt:lpstr>
      <vt:lpstr>第九章 查找</vt:lpstr>
      <vt:lpstr>第九章 查找</vt:lpstr>
      <vt:lpstr>哈希表的平均查找长度(ASL)</vt:lpstr>
      <vt:lpstr>第十章 内部排序</vt:lpstr>
      <vt:lpstr>第十章 内部排序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习题课——I</dc:title>
  <dc:creator>WZY</dc:creator>
  <cp:lastModifiedBy>首赫 朱</cp:lastModifiedBy>
  <cp:revision>2360</cp:revision>
  <dcterms:created xsi:type="dcterms:W3CDTF">2025-06-22T05:11:17Z</dcterms:created>
  <dcterms:modified xsi:type="dcterms:W3CDTF">2025-07-01T15:15:32Z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7EFF0DA82E6A35A592F6536882D8548B_43</vt:lpwstr>
  </property>
  <property fmtid="{D5CDD505-2E9C-101B-9397-08002B2CF9AE}" pid="3" name="KSOProductBuildVer">
    <vt:lpwstr>2052-6.6.1.8808</vt:lpwstr>
  </property>
</Properties>
</file>