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8" r:id="rId10"/>
    <p:sldId id="269" r:id="rId11"/>
    <p:sldId id="266" r:id="rId12"/>
    <p:sldId id="270" r:id="rId13"/>
    <p:sldId id="273" r:id="rId14"/>
    <p:sldId id="272" r:id="rId15"/>
    <p:sldId id="274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CC"/>
    <a:srgbClr val="0000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0" autoAdjust="0"/>
    <p:restoredTop sz="88058" autoAdjust="0"/>
  </p:normalViewPr>
  <p:slideViewPr>
    <p:cSldViewPr snapToGrid="0">
      <p:cViewPr varScale="1">
        <p:scale>
          <a:sx n="84" d="100"/>
          <a:sy n="84" d="100"/>
        </p:scale>
        <p:origin x="68" y="-2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-6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E0CDE-5C01-4246-9C19-6D9A8F72557A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51088-8938-48D9-8357-05D663A188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5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kern="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Donald Knuth</a:t>
            </a:r>
            <a:r>
              <a:rPr lang="zh-CN" altLang="en-US" b="0" kern="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，</a:t>
            </a:r>
            <a:r>
              <a:rPr lang="en-US" altLang="zh-CN" b="0" kern="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1974</a:t>
            </a:r>
            <a:r>
              <a:rPr lang="zh-CN" altLang="en-US" b="0" kern="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年图灵奖，</a:t>
            </a:r>
            <a:r>
              <a:rPr lang="en-US" altLang="zh-CN" b="0" kern="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The</a:t>
            </a:r>
            <a:r>
              <a:rPr lang="en-US" altLang="zh-CN" b="0" kern="0" baseline="0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Art of Computer Programming, Vol. 3: Sorting and Searching</a:t>
            </a:r>
            <a:endParaRPr lang="zh-CN" altLang="en-US" b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5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69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30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sz="1200" b="0" dirty="0"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200" b="0" smtClean="0">
                    <a:latin typeface="宋体" pitchFamily="2" charset="-122"/>
                  </a:rPr>
                  <a:t>附加</a:t>
                </a:r>
                <a:r>
                  <a:rPr lang="en-US" altLang="en-US" sz="1200" b="0" smtClean="0"/>
                  <a:t>n</a:t>
                </a:r>
                <a:r>
                  <a:rPr lang="en-US" altLang="en-US" sz="1200" b="0" smtClean="0">
                    <a:latin typeface="宋体" pitchFamily="2" charset="-122"/>
                  </a:rPr>
                  <a:t>个记录的辅助空间</a:t>
                </a:r>
                <a:r>
                  <a:rPr lang="zh-CN" altLang="en-US" sz="1200" b="0" smtClean="0">
                    <a:latin typeface="+mn-lt"/>
                  </a:rPr>
                  <a:t>。</a:t>
                </a:r>
                <a:endParaRPr lang="en-US" altLang="en-US" sz="1200" b="0" smtClean="0">
                  <a:latin typeface="宋体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200" b="0" smtClean="0"/>
                  <a:t>在2-路插入排序中，</a:t>
                </a:r>
                <a:r>
                  <a:rPr lang="zh-CN" altLang="en-US" sz="1200" b="0" smtClean="0"/>
                  <a:t>可</a:t>
                </a:r>
                <a:r>
                  <a:rPr lang="en-US" altLang="en-US" sz="1200" b="0" smtClean="0">
                    <a:latin typeface="宋体" pitchFamily="2" charset="-122"/>
                  </a:rPr>
                  <a:t>减少排序过程中移动记录的次数。</a:t>
                </a:r>
                <a:r>
                  <a:rPr lang="en-US" altLang="en-US" sz="1200" b="0" smtClean="0"/>
                  <a:t>移动记录的次数约为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altLang="en-US" sz="1200" b="0" i="0" smtClean="0">
                    <a:latin typeface="Cambria Math" panose="02040503050406030204" pitchFamily="18" charset="0"/>
                  </a:rPr>
                  <a:t>^2∕8</a:t>
                </a:r>
                <a:r>
                  <a:rPr lang="en-US" altLang="en-US" sz="1200" b="0" smtClean="0"/>
                  <a:t> 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200" b="0" smtClean="0"/>
                  <a:t>但当L-&gt;R[1]是待排序记录中关键字最大或最小的记录时，2-路插入排序就完全失去了优越性。</a:t>
                </a:r>
                <a:endParaRPr lang="zh-CN" altLang="en-US" b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36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318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932F4-47B1-4710-9C6F-692B919E188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019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8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932F4-47B1-4710-9C6F-692B919E188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157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932F4-47B1-4710-9C6F-692B919E188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74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2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923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rgbClr val="FF00FF"/>
              </a:solidFill>
              <a:latin typeface="华文隶书" pitchFamily="2" charset="-122"/>
              <a:ea typeface="华文隶书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14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44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932F4-47B1-4710-9C6F-692B919E188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886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32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kern="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666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注意本章的排序过程只涉及记录间的顺序变化，并没有插入等操作。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5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621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7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389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3932F4-47B1-4710-9C6F-692B919E188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15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7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51088-8938-48D9-8357-05D663A188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4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08530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87855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93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97666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4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7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7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6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2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00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5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764704"/>
            <a:ext cx="8229600" cy="597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B2550A-DB22-4CB9-949C-9DC7B338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862324"/>
            <a:ext cx="6122504" cy="39918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F6B2AB-920A-43E4-98EA-DEC34626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8895"/>
            <a:ext cx="7772400" cy="147002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内部排序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C0E121-38CA-4961-842B-B999B6FC3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Part 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460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算法运行实例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7464"/>
              </p:ext>
            </p:extLst>
          </p:nvPr>
        </p:nvGraphicFramePr>
        <p:xfrm>
          <a:off x="154377" y="1045032"/>
          <a:ext cx="8728370" cy="509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45905">
                <a:tc>
                  <a:txBody>
                    <a:bodyPr/>
                    <a:lstStyle/>
                    <a:p>
                      <a:r>
                        <a:rPr lang="zh-CN" altLang="en-US" sz="2400"/>
                        <a:t>初始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(49)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zh-CN" altLang="en-US" sz="2800" kern="120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97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27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800" i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722">
                <a:tc>
                  <a:txBody>
                    <a:bodyPr/>
                    <a:lstStyle/>
                    <a:p>
                      <a:r>
                        <a:rPr lang="en-US" altLang="zh-CN" sz="2800"/>
                        <a:t>i=2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</a:t>
                      </a:r>
                      <a:r>
                        <a:rPr lang="en-US" altLang="zh-CN" sz="2800" b="1" kern="12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(38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49)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97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27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800" i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22">
                <a:tc>
                  <a:txBody>
                    <a:bodyPr/>
                    <a:lstStyle/>
                    <a:p>
                      <a:r>
                        <a:rPr lang="en-US" altLang="zh-CN" sz="2800"/>
                        <a:t>i=3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(38)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(38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97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27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800" i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22">
                <a:tc>
                  <a:txBody>
                    <a:bodyPr/>
                    <a:lstStyle/>
                    <a:p>
                      <a:r>
                        <a:rPr lang="en-US" altLang="zh-CN" sz="2800"/>
                        <a:t>i=4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(38)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(38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97)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76</a:t>
                      </a:r>
                      <a:endParaRPr lang="zh-CN" altLang="en-US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27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800" i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722">
                <a:tc>
                  <a:txBody>
                    <a:bodyPr/>
                    <a:lstStyle/>
                    <a:p>
                      <a:r>
                        <a:rPr lang="en-US" altLang="zh-CN" sz="2800"/>
                        <a:t>i=5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</a:t>
                      </a:r>
                      <a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76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(38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97)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zh-CN" altLang="en-US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27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800" i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722">
                <a:tc>
                  <a:txBody>
                    <a:bodyPr/>
                    <a:lstStyle/>
                    <a:p>
                      <a:r>
                        <a:rPr lang="en-US" altLang="zh-CN" sz="2800"/>
                        <a:t>i=6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</a:t>
                      </a:r>
                      <a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38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97)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27</a:t>
                      </a:r>
                      <a:endParaRPr lang="zh-CN" altLang="en-US" sz="28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i="1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800" i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722">
                <a:tc>
                  <a:txBody>
                    <a:bodyPr/>
                    <a:lstStyle/>
                    <a:p>
                      <a:r>
                        <a:rPr lang="en-US" altLang="zh-CN" sz="2800"/>
                        <a:t>i=7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</a:t>
                      </a:r>
                      <a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27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(13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27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38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97)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722">
                <a:tc>
                  <a:txBody>
                    <a:bodyPr/>
                    <a:lstStyle/>
                    <a:p>
                      <a:r>
                        <a:rPr lang="en-US" altLang="zh-CN" sz="2800"/>
                        <a:t>i=8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(</a:t>
                      </a:r>
                      <a:r>
                        <a:rPr lang="en-US" altLang="zh-CN" sz="2800" i="1">
                          <a:solidFill>
                            <a:srgbClr val="FF0000"/>
                          </a:solidFill>
                        </a:rPr>
                        <a:t>49</a:t>
                      </a:r>
                      <a:r>
                        <a:rPr lang="en-US" altLang="zh-CN" sz="2800"/>
                        <a:t>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(13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27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38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i="1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97)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722"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43148" y="620048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监视哨</a:t>
            </a:r>
          </a:p>
        </p:txBody>
      </p:sp>
      <p:cxnSp>
        <p:nvCxnSpPr>
          <p:cNvPr id="10" name="肘形连接符 9"/>
          <p:cNvCxnSpPr>
            <a:stCxn id="6" idx="1"/>
          </p:cNvCxnSpPr>
          <p:nvPr/>
        </p:nvCxnSpPr>
        <p:spPr>
          <a:xfrm rot="10800000" flipH="1">
            <a:off x="843148" y="5700157"/>
            <a:ext cx="522514" cy="792719"/>
          </a:xfrm>
          <a:prstGeom prst="bentConnector4">
            <a:avLst>
              <a:gd name="adj1" fmla="val -43750"/>
              <a:gd name="adj2" fmla="val 68442"/>
            </a:avLst>
          </a:prstGeom>
          <a:ln w="508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9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算法性能分析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空间开销：</a:t>
                </a:r>
                <a:r>
                  <a:rPr lang="en-US" altLang="zh-CN" dirty="0"/>
                  <a:t>r</a:t>
                </a:r>
                <a:r>
                  <a:rPr lang="en-US" altLang="en-US" dirty="0"/>
                  <a:t>[0]</a:t>
                </a:r>
                <a:r>
                  <a:rPr lang="zh-CN" altLang="en-US" dirty="0"/>
                  <a:t>作为辅助空间</a:t>
                </a:r>
                <a:endParaRPr lang="en-US" altLang="zh-CN" dirty="0"/>
              </a:p>
              <a:p>
                <a:r>
                  <a:rPr lang="zh-CN" altLang="en-US" dirty="0"/>
                  <a:t>时间开销：比较次数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移动次数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0000CC"/>
                    </a:solidFill>
                  </a:rPr>
                  <a:t>最好情况</a:t>
                </a:r>
                <a:r>
                  <a:rPr lang="zh-CN" altLang="en-US" dirty="0"/>
                  <a:t>：输入数据完全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或几乎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有序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正序</a:t>
                </a:r>
              </a:p>
              <a:p>
                <a:pPr lvl="2"/>
                <a:r>
                  <a:rPr lang="zh-CN" altLang="en-US" sz="2600" dirty="0"/>
                  <a:t>每次迭代，只需</a:t>
                </a:r>
                <a:r>
                  <a:rPr lang="en-US" altLang="zh-CN" sz="2600" dirty="0"/>
                  <a:t>1</a:t>
                </a:r>
                <a:r>
                  <a:rPr lang="zh-CN" altLang="en-US" sz="2600" dirty="0"/>
                  <a:t>次比较；累计</a:t>
                </a:r>
                <a:r>
                  <a:rPr lang="en-US" altLang="zh-CN" sz="2600" dirty="0"/>
                  <a:t>O(n)</a:t>
                </a:r>
                <a:r>
                  <a:rPr lang="zh-CN" altLang="en-US" sz="2600" dirty="0"/>
                  <a:t>时间</a:t>
                </a:r>
              </a:p>
              <a:p>
                <a:pPr lvl="1"/>
                <a:r>
                  <a:rPr lang="zh-CN" altLang="en-US" dirty="0">
                    <a:solidFill>
                      <a:srgbClr val="0000CC"/>
                    </a:solidFill>
                  </a:rPr>
                  <a:t>最坏情况</a:t>
                </a:r>
                <a:r>
                  <a:rPr lang="zh-CN" altLang="en-US" dirty="0"/>
                  <a:t>：输入数据完全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或几乎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逆序</a:t>
                </a:r>
              </a:p>
              <a:p>
                <a:pPr lvl="2"/>
                <a:r>
                  <a:rPr lang="zh-CN" altLang="en-US" sz="2600" dirty="0"/>
                  <a:t>第</a:t>
                </a:r>
                <a:r>
                  <a:rPr lang="en-US" altLang="zh-CN" sz="2600" dirty="0"/>
                  <a:t>k</a:t>
                </a:r>
                <a:r>
                  <a:rPr lang="zh-CN" altLang="en-US" sz="2600" dirty="0"/>
                  <a:t>次迭代，需</a:t>
                </a:r>
                <a:r>
                  <a:rPr lang="en-US" altLang="zh-CN" sz="2600" dirty="0"/>
                  <a:t>k</a:t>
                </a:r>
                <a:r>
                  <a:rPr lang="zh-CN" altLang="en-US" sz="2600" dirty="0"/>
                  <a:t>次比较；累计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6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sz="260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6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600" dirty="0"/>
                  <a:t>次比较，移动记录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6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zh-CN" altLang="en-US" sz="2600" dirty="0"/>
                  <a:t>次</a:t>
                </a:r>
              </a:p>
              <a:p>
                <a:pPr lvl="1"/>
                <a:r>
                  <a:rPr lang="zh-CN" altLang="en-US" dirty="0">
                    <a:solidFill>
                      <a:srgbClr val="0000CC"/>
                    </a:solidFill>
                  </a:rPr>
                  <a:t>一般情况</a:t>
                </a:r>
                <a:r>
                  <a:rPr lang="zh-CN" altLang="en-US" dirty="0"/>
                  <a:t>：假定各元素的取值遵守均匀、独立分布</a:t>
                </a:r>
                <a:endParaRPr lang="en-US" altLang="zh-CN" dirty="0"/>
              </a:p>
              <a:p>
                <a:pPr lvl="2"/>
                <a:r>
                  <a:rPr lang="zh-CN" altLang="en-US" sz="2600" dirty="0"/>
                  <a:t>时间复杂度为</a:t>
                </a:r>
                <a:r>
                  <a:rPr lang="en-US" altLang="zh-CN" sz="26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600" dirty="0"/>
                  <a:t>)</a:t>
                </a:r>
              </a:p>
              <a:p>
                <a:r>
                  <a:rPr lang="zh-CN" altLang="en-US" dirty="0"/>
                  <a:t>该算法是稳定的</a:t>
                </a:r>
                <a:endParaRPr lang="en-US" altLang="zh-CN" dirty="0"/>
              </a:p>
              <a:p>
                <a:r>
                  <a:rPr lang="zh-CN" altLang="en-US" dirty="0"/>
                  <a:t>该算法是输入敏感的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46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-16721" y="2966524"/>
            <a:ext cx="9153525" cy="1940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2.2 </a:t>
            </a:r>
            <a:r>
              <a:rPr lang="zh-CN" altLang="en-US"/>
              <a:t>折半插入排序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468638" cy="61994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b="1" dirty="0" err="1">
                <a:solidFill>
                  <a:srgbClr val="0000CC"/>
                </a:solidFill>
              </a:rPr>
              <a:t>BinaryInsertionSort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{ </a:t>
            </a:r>
            <a:r>
              <a:rPr lang="en-US" altLang="zh-CN" err="1"/>
              <a:t>int</a:t>
            </a:r>
            <a:r>
              <a:rPr lang="en-US" altLang="zh-CN"/>
              <a:t> low,high,m,i,j;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for(i=2;i</a:t>
            </a:r>
            <a:r>
              <a:rPr lang="en-US" altLang="zh-CN" dirty="0"/>
              <a:t>&lt;=L-&gt;</a:t>
            </a:r>
            <a:r>
              <a:rPr lang="en-US" altLang="zh-CN" dirty="0" err="1"/>
              <a:t>length;i</a:t>
            </a:r>
            <a:r>
              <a:rPr lang="en-US" altLang="zh-CN" dirty="0"/>
              <a:t>++)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L-&gt;r[0] </a:t>
            </a:r>
            <a:r>
              <a:rPr lang="en-US" altLang="zh-CN" dirty="0"/>
              <a:t>= L-&gt;</a:t>
            </a:r>
            <a:r>
              <a:rPr lang="en-US" altLang="zh-CN"/>
              <a:t>r[</a:t>
            </a:r>
            <a:r>
              <a:rPr lang="en-US" altLang="zh-CN" err="1"/>
              <a:t>i</a:t>
            </a:r>
            <a:r>
              <a:rPr lang="en-US" altLang="zh-CN"/>
              <a:t>]; //</a:t>
            </a:r>
            <a:r>
              <a:rPr lang="zh-CN" altLang="en-US" dirty="0"/>
              <a:t>将</a:t>
            </a:r>
            <a:r>
              <a:rPr lang="en-US" altLang="zh-CN" dirty="0"/>
              <a:t>L-&gt;r[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暂存到</a:t>
            </a:r>
            <a:r>
              <a:rPr lang="en-US" altLang="zh-CN" dirty="0"/>
              <a:t>L-&gt;r[0]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low=1; high=i-1;</a:t>
            </a:r>
          </a:p>
          <a:p>
            <a:pPr marL="0" indent="0">
              <a:buNone/>
            </a:pPr>
            <a:r>
              <a:rPr lang="en-US" altLang="zh-CN" dirty="0"/>
              <a:t>	while(low&lt;=high)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		m=(</a:t>
            </a:r>
            <a:r>
              <a:rPr lang="en-US" altLang="zh-CN" dirty="0" err="1"/>
              <a:t>low+high</a:t>
            </a:r>
            <a:r>
              <a:rPr lang="en-US" altLang="zh-CN" dirty="0"/>
              <a:t>)/2; //</a:t>
            </a:r>
            <a:r>
              <a:rPr lang="zh-CN" altLang="en-US" dirty="0"/>
              <a:t>折半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if(LT(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L-&gt;r[0]</a:t>
            </a:r>
            <a:r>
              <a:rPr lang="en-US" altLang="zh-CN" dirty="0"/>
              <a:t>.key, L-&gt;r[m].key)) high =m-1;</a:t>
            </a:r>
          </a:p>
          <a:p>
            <a:pPr marL="0" indent="0">
              <a:buNone/>
            </a:pPr>
            <a:r>
              <a:rPr lang="en-US" altLang="zh-CN" dirty="0"/>
              <a:t>		else low=m+1; </a:t>
            </a:r>
            <a:r>
              <a:rPr lang="en-US" altLang="zh-CN" b="1" dirty="0">
                <a:solidFill>
                  <a:srgbClr val="CC3300"/>
                </a:solidFill>
              </a:rPr>
              <a:t>}</a:t>
            </a:r>
            <a:r>
              <a:rPr lang="en-US" altLang="zh-CN" dirty="0"/>
              <a:t>//while</a:t>
            </a:r>
          </a:p>
          <a:p>
            <a:pPr marL="0" indent="0">
              <a:buNone/>
            </a:pPr>
            <a:r>
              <a:rPr lang="en-US" altLang="zh-CN"/>
              <a:t>	for(j=i-1; j</a:t>
            </a:r>
            <a:r>
              <a:rPr lang="en-US" altLang="zh-CN" dirty="0"/>
              <a:t>&gt;=</a:t>
            </a:r>
            <a:r>
              <a:rPr lang="en-US" altLang="zh-CN"/>
              <a:t>high+1; j-</a:t>
            </a:r>
            <a:r>
              <a:rPr lang="en-US" altLang="zh-CN" dirty="0"/>
              <a:t>-) </a:t>
            </a:r>
          </a:p>
          <a:p>
            <a:pPr marL="0" indent="0">
              <a:buNone/>
            </a:pPr>
            <a:r>
              <a:rPr lang="en-US" altLang="zh-CN" dirty="0"/>
              <a:t>		L-&gt;r[j+1]=L-&gt;r[j]; //</a:t>
            </a:r>
            <a:r>
              <a:rPr lang="zh-CN" altLang="en-US" dirty="0"/>
              <a:t>记录后移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L-&gt;r[high+1]=L-&gt;r[0];   //</a:t>
            </a:r>
            <a:r>
              <a:rPr lang="zh-CN" altLang="en-US" dirty="0"/>
              <a:t>记录插入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}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3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算法性能分析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08720"/>
                <a:ext cx="8487770" cy="5976664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空间开销：仅需要一个暂存插入数据元素的工作单元</a:t>
                </a:r>
                <a:endParaRPr lang="en-US" altLang="zh-CN" dirty="0"/>
              </a:p>
              <a:p>
                <a:r>
                  <a:rPr lang="zh-CN" altLang="en-US"/>
                  <a:t>时间开销：</a:t>
                </a:r>
                <a:endParaRPr lang="en-US" altLang="zh-CN"/>
              </a:p>
              <a:p>
                <a:pPr lvl="1"/>
                <a:r>
                  <a:rPr lang="zh-CN" altLang="en-US"/>
                  <a:t>排序</a:t>
                </a:r>
                <a:r>
                  <a:rPr lang="zh-CN" altLang="en-US" dirty="0"/>
                  <a:t>码比较次数：与输入数据的顺序无关</a:t>
                </a:r>
                <a:endParaRPr lang="en-US" altLang="zh-CN" dirty="0"/>
              </a:p>
              <a:p>
                <a:pPr lvl="2"/>
                <a:r>
                  <a:rPr lang="zh-CN" altLang="en-US" sz="2600" dirty="0">
                    <a:solidFill>
                      <a:srgbClr val="0000CC"/>
                    </a:solidFill>
                  </a:rPr>
                  <a:t>插入第</a:t>
                </a:r>
                <a:r>
                  <a:rPr lang="en-US" altLang="zh-CN" sz="2600" dirty="0" err="1">
                    <a:solidFill>
                      <a:srgbClr val="0000CC"/>
                    </a:solidFill>
                  </a:rPr>
                  <a:t>i</a:t>
                </a:r>
                <a:r>
                  <a:rPr lang="zh-CN" altLang="en-US" sz="2600" dirty="0">
                    <a:solidFill>
                      <a:srgbClr val="0000CC"/>
                    </a:solidFill>
                  </a:rPr>
                  <a:t>个元素时，排序码比较次数是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6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600" i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6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zh-CN" altLang="en-US" sz="2600" dirty="0"/>
                  <a:t>；总的比较次数是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func>
                      </m:e>
                    </m:nary>
                  </m:oMath>
                </a14:m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r>
                  <a:rPr lang="zh-CN" altLang="en-US" sz="2600" dirty="0"/>
                  <a:t> </a:t>
                </a:r>
                <a:r>
                  <a:rPr lang="zh-CN" altLang="en-US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≈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600" dirty="0"/>
              </a:p>
              <a:p>
                <a:pPr lvl="1"/>
                <a:r>
                  <a:rPr lang="zh-CN" altLang="en-US" dirty="0"/>
                  <a:t>数据元素的移动次数</a:t>
                </a:r>
                <a:r>
                  <a:rPr lang="en-US" altLang="zh-CN" dirty="0"/>
                  <a:t>MN</a:t>
                </a:r>
                <a:r>
                  <a:rPr lang="zh-CN" altLang="en-US" dirty="0"/>
                  <a:t>：与输入数据的顺序有关</a:t>
                </a:r>
                <a:endParaRPr lang="en-US" altLang="zh-CN" dirty="0"/>
              </a:p>
              <a:p>
                <a:pPr lvl="2"/>
                <a:r>
                  <a:rPr lang="zh-CN" altLang="en-US" sz="2600" dirty="0"/>
                  <a:t>最好情况：输入数据为正序</a:t>
                </a:r>
                <a:r>
                  <a:rPr lang="en-US" altLang="zh-CN" sz="2600" dirty="0"/>
                  <a:t>(</a:t>
                </a:r>
                <a:r>
                  <a:rPr lang="zh-CN" altLang="en-US" sz="2600" dirty="0"/>
                  <a:t>升序</a:t>
                </a:r>
                <a:r>
                  <a:rPr lang="en-US" altLang="zh-CN" sz="2600" dirty="0"/>
                  <a:t>)</a:t>
                </a:r>
                <a:r>
                  <a:rPr lang="zh-CN" altLang="en-US" sz="2600" dirty="0"/>
                  <a:t>，</a:t>
                </a:r>
                <a:r>
                  <a:rPr lang="en-US" altLang="zh-CN" sz="2600" dirty="0"/>
                  <a:t>MN=0</a:t>
                </a:r>
              </a:p>
              <a:p>
                <a:pPr lvl="2"/>
                <a:r>
                  <a:rPr lang="zh-CN" altLang="en-US" sz="2600" dirty="0"/>
                  <a:t>最坏情况：</a:t>
                </a:r>
                <a:r>
                  <a:rPr lang="en-US" altLang="zh-CN" sz="2600" dirty="0"/>
                  <a:t> MN= (n+4)(n-1)/2</a:t>
                </a:r>
                <a:r>
                  <a:rPr lang="zh-CN" altLang="en-US" sz="2600" dirty="0"/>
                  <a:t>，与直接插入排序相同</a:t>
                </a:r>
                <a:endParaRPr lang="en-US" altLang="zh-CN" sz="2600" dirty="0"/>
              </a:p>
              <a:p>
                <a:r>
                  <a:rPr lang="zh-CN" altLang="en-US" dirty="0"/>
                  <a:t>该算法是稳定的</a:t>
                </a:r>
                <a:endParaRPr lang="en-US" altLang="zh-CN" dirty="0"/>
              </a:p>
              <a:p>
                <a:r>
                  <a:rPr lang="zh-CN" altLang="en-US" dirty="0"/>
                  <a:t>该算法是输入敏感的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08720"/>
                <a:ext cx="8487770" cy="5976664"/>
              </a:xfrm>
              <a:blipFill rotWithShape="0">
                <a:blip r:embed="rId3"/>
                <a:stretch>
                  <a:fillRect l="-1509" t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51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2.3 2-</a:t>
            </a:r>
            <a:r>
              <a:rPr lang="zh-CN" altLang="en-US"/>
              <a:t>路插入排序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另设一个和L</a:t>
            </a:r>
            <a:r>
              <a:rPr lang="en-US" altLang="en-US" dirty="0">
                <a:ea typeface="宋体" panose="02010600030101010101" pitchFamily="2" charset="-122"/>
              </a:rPr>
              <a:t>-&gt;</a:t>
            </a:r>
            <a:r>
              <a:rPr lang="en-US" altLang="zh-CN" dirty="0" err="1">
                <a:ea typeface="宋体" panose="02010600030101010101" pitchFamily="2" charset="-122"/>
              </a:rPr>
              <a:t>r</a:t>
            </a:r>
            <a:r>
              <a:rPr lang="en-US" altLang="en-US" dirty="0" err="1">
                <a:ea typeface="宋体" panose="02010600030101010101" pitchFamily="2" charset="-122"/>
              </a:rPr>
              <a:t>同类型的数组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d</a:t>
            </a:r>
            <a:r>
              <a:rPr lang="en-US" altLang="en-US" dirty="0" err="1">
                <a:ea typeface="宋体" panose="02010600030101010101" pitchFamily="2" charset="-122"/>
              </a:rPr>
              <a:t>，L</a:t>
            </a:r>
            <a:r>
              <a:rPr lang="en-US" altLang="en-US" dirty="0"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en-US" altLang="en-US" dirty="0">
                <a:ea typeface="宋体" panose="02010600030101010101" pitchFamily="2" charset="-122"/>
              </a:rPr>
              <a:t>[1]</a:t>
            </a:r>
            <a:r>
              <a:rPr lang="en-US" altLang="en-US" dirty="0" err="1">
                <a:ea typeface="宋体" panose="02010600030101010101" pitchFamily="2" charset="-122"/>
              </a:rPr>
              <a:t>赋给d</a:t>
            </a:r>
            <a:r>
              <a:rPr lang="en-US" altLang="en-US" dirty="0">
                <a:ea typeface="宋体" panose="02010600030101010101" pitchFamily="2" charset="-122"/>
              </a:rPr>
              <a:t>[1]，</a:t>
            </a:r>
            <a:r>
              <a:rPr lang="en-US" altLang="en-US" dirty="0" err="1">
                <a:ea typeface="宋体" panose="02010600030101010101" pitchFamily="2" charset="-122"/>
              </a:rPr>
              <a:t>将d</a:t>
            </a:r>
            <a:r>
              <a:rPr lang="en-US" altLang="en-US" dirty="0">
                <a:ea typeface="宋体" panose="02010600030101010101" pitchFamily="2" charset="-122"/>
              </a:rPr>
              <a:t>[1]</a:t>
            </a:r>
            <a:r>
              <a:rPr lang="en-US" altLang="en-US" dirty="0" err="1">
                <a:ea typeface="宋体" panose="02010600030101010101" pitchFamily="2" charset="-122"/>
              </a:rPr>
              <a:t>看成是排好序的序列中中间位置的记录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将向量</a:t>
            </a:r>
            <a:r>
              <a:rPr lang="en-US" altLang="zh-CN" dirty="0">
                <a:solidFill>
                  <a:srgbClr val="0000CC"/>
                </a:solidFill>
              </a:rPr>
              <a:t>d</a:t>
            </a:r>
            <a:r>
              <a:rPr lang="zh-CN" altLang="en-US" dirty="0">
                <a:solidFill>
                  <a:srgbClr val="0000CC"/>
                </a:solidFill>
              </a:rPr>
              <a:t>实现成循环向量</a:t>
            </a:r>
            <a:r>
              <a:rPr lang="zh-CN" altLang="en-US" dirty="0"/>
              <a:t>，并设两个指针</a:t>
            </a:r>
            <a:r>
              <a:rPr lang="en-US" altLang="zh-CN" dirty="0">
                <a:solidFill>
                  <a:srgbClr val="0000CC"/>
                </a:solidFill>
              </a:rPr>
              <a:t>first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CC"/>
                </a:solidFill>
              </a:rPr>
              <a:t>final</a:t>
            </a:r>
            <a:r>
              <a:rPr lang="zh-CN" altLang="en-US" dirty="0"/>
              <a:t>分别指示排序过程中得到的有序序列中的第一个和最后一个记录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分别将L</a:t>
            </a:r>
            <a:r>
              <a:rPr lang="en-US" altLang="en-US" dirty="0">
                <a:ea typeface="宋体" panose="02010600030101010101" pitchFamily="2" charset="-122"/>
              </a:rPr>
              <a:t>-&gt;</a:t>
            </a:r>
            <a:r>
              <a:rPr lang="en-US" altLang="zh-CN" dirty="0">
                <a:ea typeface="宋体" panose="02010600030101010101" pitchFamily="2" charset="-122"/>
              </a:rPr>
              <a:t>r</a:t>
            </a:r>
            <a:r>
              <a:rPr lang="en-US" altLang="en-US" dirty="0">
                <a:ea typeface="宋体" panose="02010600030101010101" pitchFamily="2" charset="-122"/>
              </a:rPr>
              <a:t>[ ]</a:t>
            </a:r>
            <a:r>
              <a:rPr lang="en-US" altLang="en-US" dirty="0" err="1">
                <a:ea typeface="宋体" panose="02010600030101010101" pitchFamily="2" charset="-122"/>
              </a:rPr>
              <a:t>中的第i个记录依次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插入到d</a:t>
            </a:r>
            <a:r>
              <a:rPr lang="en-US" altLang="en-US" dirty="0">
                <a:solidFill>
                  <a:srgbClr val="0000CC"/>
                </a:solidFill>
                <a:ea typeface="宋体" panose="02010600030101010101" pitchFamily="2" charset="-122"/>
              </a:rPr>
              <a:t>[1]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之前或之后的有序序列中</a:t>
            </a:r>
            <a:r>
              <a:rPr lang="en-US" altLang="en-US" dirty="0">
                <a:ea typeface="宋体" panose="02010600030101010101" pitchFamily="2" charset="-122"/>
              </a:rPr>
              <a:t>： </a:t>
            </a:r>
          </a:p>
          <a:p>
            <a:pPr lvl="1"/>
            <a:r>
              <a:rPr lang="zh-CN" altLang="en-US" sz="3200" dirty="0">
                <a:ea typeface="宋体" panose="02010600030101010101" pitchFamily="2" charset="-122"/>
              </a:rPr>
              <a:t>若</a:t>
            </a:r>
            <a:r>
              <a:rPr lang="en-US" altLang="en-US" sz="3200" dirty="0">
                <a:ea typeface="宋体" panose="02010600030101010101" pitchFamily="2" charset="-122"/>
              </a:rPr>
              <a:t>L-&gt;r[</a:t>
            </a:r>
            <a:r>
              <a:rPr lang="en-US" altLang="en-US" sz="3200" dirty="0" err="1">
                <a:ea typeface="宋体" panose="02010600030101010101" pitchFamily="2" charset="-122"/>
              </a:rPr>
              <a:t>i</a:t>
            </a:r>
            <a:r>
              <a:rPr lang="en-US" altLang="en-US" sz="3200" dirty="0">
                <a:ea typeface="宋体" panose="02010600030101010101" pitchFamily="2" charset="-122"/>
              </a:rPr>
              <a:t>].key&lt;d[1].key</a:t>
            </a:r>
            <a:r>
              <a:rPr lang="zh-CN" altLang="en-US" sz="3200" dirty="0">
                <a:ea typeface="宋体" panose="02010600030101010101" pitchFamily="2" charset="-122"/>
              </a:rPr>
              <a:t>，则将</a:t>
            </a:r>
            <a:r>
              <a:rPr lang="en-US" altLang="en-US" sz="3200" dirty="0">
                <a:ea typeface="宋体" panose="02010600030101010101" pitchFamily="2" charset="-122"/>
              </a:rPr>
              <a:t>L-&gt;r[</a:t>
            </a:r>
            <a:r>
              <a:rPr lang="en-US" altLang="en-US" sz="3200" dirty="0" err="1">
                <a:ea typeface="宋体" panose="02010600030101010101" pitchFamily="2" charset="-122"/>
              </a:rPr>
              <a:t>i</a:t>
            </a:r>
            <a:r>
              <a:rPr lang="en-US" altLang="en-US" sz="3200" dirty="0">
                <a:ea typeface="宋体" panose="02010600030101010101" pitchFamily="2" charset="-122"/>
              </a:rPr>
              <a:t>]</a:t>
            </a:r>
            <a:r>
              <a:rPr lang="en-US" altLang="en-US" sz="3200" dirty="0" err="1">
                <a:ea typeface="宋体" panose="02010600030101010101" pitchFamily="2" charset="-122"/>
              </a:rPr>
              <a:t>插入到d</a:t>
            </a:r>
            <a:r>
              <a:rPr lang="en-US" altLang="en-US" sz="3200" dirty="0">
                <a:ea typeface="宋体" panose="02010600030101010101" pitchFamily="2" charset="-122"/>
              </a:rPr>
              <a:t>[1]</a:t>
            </a:r>
            <a:r>
              <a:rPr lang="en-US" altLang="en-US" sz="3200" dirty="0" err="1">
                <a:ea typeface="宋体" panose="02010600030101010101" pitchFamily="2" charset="-122"/>
              </a:rPr>
              <a:t>之前的有序表中</a:t>
            </a:r>
            <a:endParaRPr lang="en-US" altLang="en-US" sz="3200" dirty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ea typeface="宋体" panose="02010600030101010101" pitchFamily="2" charset="-122"/>
              </a:rPr>
              <a:t>若</a:t>
            </a:r>
            <a:r>
              <a:rPr lang="en-US" altLang="en-US" sz="3200" dirty="0">
                <a:ea typeface="宋体" panose="02010600030101010101" pitchFamily="2" charset="-122"/>
              </a:rPr>
              <a:t>L-&gt;r[</a:t>
            </a:r>
            <a:r>
              <a:rPr lang="en-US" altLang="en-US" sz="3200" dirty="0" err="1">
                <a:ea typeface="宋体" panose="02010600030101010101" pitchFamily="2" charset="-122"/>
              </a:rPr>
              <a:t>i</a:t>
            </a:r>
            <a:r>
              <a:rPr lang="en-US" altLang="en-US" sz="3200" dirty="0">
                <a:ea typeface="宋体" panose="02010600030101010101" pitchFamily="2" charset="-122"/>
              </a:rPr>
              <a:t>].</a:t>
            </a:r>
            <a:r>
              <a:rPr lang="en-US" altLang="en-US" sz="3200" dirty="0" err="1">
                <a:ea typeface="宋体" panose="02010600030101010101" pitchFamily="2" charset="-122"/>
              </a:rPr>
              <a:t>key≥d</a:t>
            </a:r>
            <a:r>
              <a:rPr lang="en-US" altLang="en-US" sz="3200" dirty="0">
                <a:ea typeface="宋体" panose="02010600030101010101" pitchFamily="2" charset="-122"/>
              </a:rPr>
              <a:t>[1].key</a:t>
            </a:r>
            <a:r>
              <a:rPr lang="zh-CN" altLang="en-US" sz="3200" dirty="0">
                <a:ea typeface="宋体" panose="02010600030101010101" pitchFamily="2" charset="-122"/>
              </a:rPr>
              <a:t>，则将</a:t>
            </a:r>
            <a:r>
              <a:rPr lang="en-US" altLang="en-US" sz="3200" dirty="0">
                <a:ea typeface="宋体" panose="02010600030101010101" pitchFamily="2" charset="-122"/>
              </a:rPr>
              <a:t>L-&gt;r[</a:t>
            </a:r>
            <a:r>
              <a:rPr lang="en-US" altLang="en-US" sz="3200" dirty="0" err="1">
                <a:ea typeface="宋体" panose="02010600030101010101" pitchFamily="2" charset="-122"/>
              </a:rPr>
              <a:t>i</a:t>
            </a:r>
            <a:r>
              <a:rPr lang="en-US" altLang="en-US" sz="3200" dirty="0">
                <a:ea typeface="宋体" panose="02010600030101010101" pitchFamily="2" charset="-122"/>
              </a:rPr>
              <a:t>]</a:t>
            </a:r>
            <a:r>
              <a:rPr lang="en-US" altLang="en-US" sz="3200" dirty="0" err="1">
                <a:ea typeface="宋体" panose="02010600030101010101" pitchFamily="2" charset="-122"/>
              </a:rPr>
              <a:t>插入到d</a:t>
            </a:r>
            <a:r>
              <a:rPr lang="en-US" altLang="en-US" sz="3200" dirty="0">
                <a:ea typeface="宋体" panose="02010600030101010101" pitchFamily="2" charset="-122"/>
              </a:rPr>
              <a:t>[1]</a:t>
            </a:r>
            <a:r>
              <a:rPr lang="en-US" altLang="en-US" sz="3200" dirty="0" err="1">
                <a:ea typeface="宋体" panose="02010600030101010101" pitchFamily="2" charset="-122"/>
              </a:rPr>
              <a:t>之后的有序表中</a:t>
            </a:r>
            <a:endParaRPr lang="en-US" altLang="en-US" sz="32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2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算法运行实例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初始：</a:t>
            </a:r>
            <a:r>
              <a:rPr lang="en-US" altLang="zh-CN"/>
              <a:t>49, 38, 65, 97, 76, 13, 27, </a:t>
            </a:r>
            <a:r>
              <a:rPr lang="en-US" altLang="zh-CN">
                <a:solidFill>
                  <a:srgbClr val="FF0000"/>
                </a:solidFill>
              </a:rPr>
              <a:t>49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12183"/>
              </p:ext>
            </p:extLst>
          </p:nvPr>
        </p:nvGraphicFramePr>
        <p:xfrm>
          <a:off x="580134" y="1676758"/>
          <a:ext cx="8004420" cy="48161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9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93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3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8182">
                <a:tc>
                  <a:txBody>
                    <a:bodyPr/>
                    <a:lstStyle/>
                    <a:p>
                      <a:r>
                        <a:rPr lang="en-US" altLang="zh-CN" sz="2800"/>
                        <a:t>i=1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(49)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82">
                <a:tc>
                  <a:txBody>
                    <a:bodyPr/>
                    <a:lstStyle/>
                    <a:p>
                      <a:r>
                        <a:rPr lang="en-US" altLang="zh-CN" sz="2800"/>
                        <a:t>i=2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(49)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(38)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182">
                <a:tc>
                  <a:txBody>
                    <a:bodyPr/>
                    <a:lstStyle/>
                    <a:p>
                      <a:r>
                        <a:rPr lang="en-US" altLang="zh-CN" sz="2800"/>
                        <a:t>i=3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(38)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82">
                <a:tc>
                  <a:txBody>
                    <a:bodyPr/>
                    <a:lstStyle/>
                    <a:p>
                      <a:r>
                        <a:rPr lang="en-US" altLang="zh-CN" sz="2800"/>
                        <a:t>i=4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97)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(38)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203">
                <a:tc>
                  <a:txBody>
                    <a:bodyPr/>
                    <a:lstStyle/>
                    <a:p>
                      <a:r>
                        <a:rPr lang="en-US" altLang="zh-CN" sz="2800"/>
                        <a:t>i=5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97)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(38)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82">
                <a:tc>
                  <a:txBody>
                    <a:bodyPr/>
                    <a:lstStyle/>
                    <a:p>
                      <a:r>
                        <a:rPr lang="en-US" altLang="zh-CN" sz="2800"/>
                        <a:t>i=6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97)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38)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82">
                <a:tc>
                  <a:txBody>
                    <a:bodyPr/>
                    <a:lstStyle/>
                    <a:p>
                      <a:r>
                        <a:rPr lang="en-US" altLang="zh-CN" sz="2800"/>
                        <a:t>i=7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97)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(13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27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38)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2822">
                <a:tc>
                  <a:txBody>
                    <a:bodyPr/>
                    <a:lstStyle/>
                    <a:p>
                      <a:r>
                        <a:rPr lang="en-US" altLang="zh-CN" sz="2800"/>
                        <a:t>i=8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(49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65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76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/>
                        <a:t>97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13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27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/>
                        <a:t>38)</a:t>
                      </a:r>
                      <a:endParaRPr lang="zh-CN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063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算法性能分析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itchFamily="2" charset="-122"/>
                  </a:rPr>
                  <a:t>空间开销：</a:t>
                </a:r>
                <a:r>
                  <a:rPr lang="en-US" altLang="en-US" dirty="0" err="1">
                    <a:latin typeface="宋体" pitchFamily="2" charset="-122"/>
                  </a:rPr>
                  <a:t>附加</a:t>
                </a:r>
                <a:r>
                  <a:rPr lang="en-US" altLang="en-US" dirty="0" err="1"/>
                  <a:t>n</a:t>
                </a:r>
                <a:r>
                  <a:rPr lang="en-US" altLang="en-US" dirty="0" err="1">
                    <a:latin typeface="宋体" pitchFamily="2" charset="-122"/>
                  </a:rPr>
                  <a:t>个记录的辅助空间</a:t>
                </a:r>
                <a:endParaRPr lang="en-US" altLang="zh-CN" dirty="0"/>
              </a:p>
              <a:p>
                <a:r>
                  <a:rPr lang="zh-CN" altLang="en-US" dirty="0"/>
                  <a:t>时间开销：</a:t>
                </a:r>
                <a:endParaRPr lang="en-US" altLang="zh-CN" dirty="0"/>
              </a:p>
              <a:p>
                <a:pPr lvl="1"/>
                <a:r>
                  <a:rPr lang="zh-CN" altLang="en-US" sz="3200" dirty="0"/>
                  <a:t>在</a:t>
                </a:r>
                <a:r>
                  <a:rPr lang="en-US" altLang="zh-CN" sz="3200" dirty="0"/>
                  <a:t>2-</a:t>
                </a:r>
                <a:r>
                  <a:rPr lang="zh-CN" altLang="en-US" sz="3200" dirty="0"/>
                  <a:t>路插入排序中，可减少排序过程中移动记录的次数。移动记录的次数约为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zh-CN" altLang="en-US" sz="3200" dirty="0"/>
              </a:p>
              <a:p>
                <a:pPr lvl="1"/>
                <a:r>
                  <a:rPr lang="zh-CN" altLang="en-US" sz="3200" dirty="0"/>
                  <a:t>当</a:t>
                </a:r>
                <a:r>
                  <a:rPr lang="en-US" altLang="zh-CN" sz="3200" dirty="0"/>
                  <a:t>L-&gt;r[1]</a:t>
                </a:r>
                <a:r>
                  <a:rPr lang="zh-CN" altLang="en-US" sz="3200" dirty="0"/>
                  <a:t>是待排序记录中关键字最大或最小的记录时，</a:t>
                </a:r>
                <a:r>
                  <a:rPr lang="en-US" altLang="zh-CN" sz="3200" dirty="0"/>
                  <a:t>2-</a:t>
                </a:r>
                <a:r>
                  <a:rPr lang="zh-CN" altLang="en-US" sz="3200" dirty="0"/>
                  <a:t>路插入排序就完全失去了优越性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837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78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表插入排序</a:t>
            </a:r>
            <a:r>
              <a:rPr lang="en-US" altLang="zh-CN"/>
              <a:t>(List Insertion Sort)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zh-CN" altLang="en-US" dirty="0">
                <a:solidFill>
                  <a:srgbClr val="0000CC"/>
                </a:solidFill>
              </a:rPr>
              <a:t>静态链表</a:t>
            </a:r>
            <a:r>
              <a:rPr lang="zh-CN" altLang="en-US" dirty="0"/>
              <a:t>结构，以期减少</a:t>
            </a:r>
            <a:r>
              <a:rPr lang="en-US" altLang="zh-CN" dirty="0"/>
              <a:t>/</a:t>
            </a:r>
            <a:r>
              <a:rPr lang="zh-CN" altLang="en-US" dirty="0"/>
              <a:t>避免数据元素移动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 </a:t>
            </a:r>
            <a:r>
              <a:rPr lang="en-US" altLang="zh-CN" dirty="0" err="1"/>
              <a:t>struct</a:t>
            </a:r>
            <a:r>
              <a:rPr lang="en-US" altLang="zh-CN" dirty="0"/>
              <a:t>  {  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RcdType</a:t>
            </a:r>
            <a:r>
              <a:rPr lang="en-US" altLang="zh-CN" dirty="0"/>
              <a:t>  </a:t>
            </a:r>
            <a:r>
              <a:rPr lang="en-US" altLang="zh-CN" dirty="0" err="1"/>
              <a:t>rc</a:t>
            </a:r>
            <a:r>
              <a:rPr lang="en-US" altLang="zh-CN" dirty="0"/>
              <a:t>;  </a:t>
            </a:r>
          </a:p>
          <a:p>
            <a:pPr marL="0" indent="0">
              <a:buNone/>
            </a:pPr>
            <a:r>
              <a:rPr lang="en-US" altLang="zh-CN" dirty="0"/>
              <a:t>  </a:t>
            </a:r>
            <a:r>
              <a:rPr lang="en-US" altLang="zh-CN" b="1" dirty="0">
                <a:solidFill>
                  <a:srgbClr val="0000CC"/>
                </a:solidFill>
              </a:rPr>
              <a:t>  </a:t>
            </a:r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 next;  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C00000"/>
                </a:solidFill>
              </a:rPr>
              <a:t>SLNode</a:t>
            </a:r>
            <a:r>
              <a:rPr lang="en-US" altLang="zh-CN" dirty="0"/>
              <a:t>;  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 </a:t>
            </a:r>
            <a:r>
              <a:rPr lang="en-US" altLang="zh-CN" dirty="0" err="1"/>
              <a:t>struct</a:t>
            </a:r>
            <a:r>
              <a:rPr lang="en-US" altLang="zh-CN" dirty="0"/>
              <a:t>  {  </a:t>
            </a:r>
          </a:p>
          <a:p>
            <a:pPr marL="0" indent="0">
              <a:buNone/>
            </a:pPr>
            <a:r>
              <a:rPr lang="en-US" altLang="zh-CN" dirty="0"/>
              <a:t>   </a:t>
            </a:r>
            <a:r>
              <a:rPr lang="en-US" altLang="zh-CN" dirty="0">
                <a:solidFill>
                  <a:srgbClr val="C00000"/>
                </a:solidFill>
              </a:rPr>
              <a:t> </a:t>
            </a:r>
            <a:r>
              <a:rPr lang="en-US" altLang="zh-CN" dirty="0" err="1">
                <a:solidFill>
                  <a:srgbClr val="C00000"/>
                </a:solidFill>
              </a:rPr>
              <a:t>SLNode</a:t>
            </a:r>
            <a:r>
              <a:rPr lang="en-US" altLang="zh-CN" dirty="0"/>
              <a:t> </a:t>
            </a:r>
            <a:r>
              <a:rPr lang="en-US" altLang="zh-CN" b="1" dirty="0">
                <a:solidFill>
                  <a:srgbClr val="0000CC"/>
                </a:solidFill>
              </a:rPr>
              <a:t>r</a:t>
            </a:r>
            <a:r>
              <a:rPr lang="en-US" altLang="zh-CN" dirty="0"/>
              <a:t>[MAXSIZE+1];  </a:t>
            </a:r>
          </a:p>
          <a:p>
            <a:pPr marL="0" indent="0">
              <a:buNone/>
            </a:pPr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length;  </a:t>
            </a:r>
          </a:p>
          <a:p>
            <a:pPr marL="0" indent="0">
              <a:buNone/>
            </a:pPr>
            <a:r>
              <a:rPr lang="en-US" altLang="zh-CN"/>
              <a:t>} SLinkListType</a:t>
            </a:r>
            <a:r>
              <a:rPr lang="en-US" altLang="zh-CN" dirty="0"/>
              <a:t>; 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TextBox 9"/>
          <p:cNvSpPr txBox="1"/>
          <p:nvPr/>
        </p:nvSpPr>
        <p:spPr>
          <a:xfrm>
            <a:off x="4625740" y="2643553"/>
            <a:ext cx="45182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r[0]</a:t>
            </a:r>
            <a:r>
              <a:rPr lang="zh-CN" altLang="en-US" sz="2800" dirty="0">
                <a:cs typeface="Times New Roman" panose="02020603050405020304" pitchFamily="18" charset="0"/>
              </a:rPr>
              <a:t>表示表头，以最大整数</a:t>
            </a:r>
            <a:r>
              <a:rPr lang="en-US" altLang="zh-CN" sz="2800" dirty="0">
                <a:cs typeface="Times New Roman" panose="02020603050405020304" pitchFamily="18" charset="0"/>
              </a:rPr>
              <a:t>MAXINT</a:t>
            </a:r>
            <a:r>
              <a:rPr lang="zh-CN" altLang="en-US" sz="2800" dirty="0">
                <a:cs typeface="Times New Roman" panose="02020603050405020304" pitchFamily="18" charset="0"/>
              </a:rPr>
              <a:t>作为其关键字，其</a:t>
            </a:r>
            <a:r>
              <a:rPr lang="en-US" altLang="zh-CN" sz="2800" dirty="0">
                <a:cs typeface="Times New Roman" panose="02020603050405020304" pitchFamily="18" charset="0"/>
              </a:rPr>
              <a:t>next</a:t>
            </a:r>
            <a:r>
              <a:rPr lang="zh-CN" altLang="en-US" sz="2800" dirty="0">
                <a:cs typeface="Times New Roman" panose="02020603050405020304" pitchFamily="18" charset="0"/>
              </a:rPr>
              <a:t>指向有序表的第一元素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909088" y="4594532"/>
            <a:ext cx="42349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cs typeface="Times New Roman" panose="02020603050405020304" pitchFamily="18" charset="0"/>
              </a:rPr>
              <a:t>首先，表头结点</a:t>
            </a:r>
            <a:r>
              <a:rPr lang="en-US" altLang="zh-CN" sz="2800" dirty="0">
                <a:cs typeface="Times New Roman" panose="02020603050405020304" pitchFamily="18" charset="0"/>
              </a:rPr>
              <a:t>r[0] </a:t>
            </a:r>
            <a:r>
              <a:rPr lang="zh-CN" altLang="en-US" sz="2800" dirty="0"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cs typeface="Times New Roman" panose="02020603050405020304" pitchFamily="18" charset="0"/>
              </a:rPr>
              <a:t>r[1]</a:t>
            </a:r>
            <a:r>
              <a:rPr lang="zh-CN" altLang="en-US" sz="2800" dirty="0">
                <a:cs typeface="Times New Roman" panose="02020603050405020304" pitchFamily="18" charset="0"/>
              </a:rPr>
              <a:t> 构成一个循环链表，然后，依次将下标为</a:t>
            </a:r>
            <a:r>
              <a:rPr lang="en-US" altLang="zh-CN" sz="2800" dirty="0"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cs typeface="Times New Roman" panose="02020603050405020304" pitchFamily="18" charset="0"/>
              </a:rPr>
              <a:t>至</a:t>
            </a:r>
            <a:r>
              <a:rPr lang="en-US" altLang="zh-CN" sz="2800" dirty="0"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cs typeface="Times New Roman" panose="02020603050405020304" pitchFamily="18" charset="0"/>
              </a:rPr>
              <a:t>的结点按记录关键字非递减有序插入到循环链表中</a:t>
            </a:r>
          </a:p>
        </p:txBody>
      </p:sp>
      <p:sp>
        <p:nvSpPr>
          <p:cNvPr id="8" name="右弧形箭头 7"/>
          <p:cNvSpPr/>
          <p:nvPr/>
        </p:nvSpPr>
        <p:spPr>
          <a:xfrm flipH="1" flipV="1">
            <a:off x="259306" y="3889612"/>
            <a:ext cx="504966" cy="1473958"/>
          </a:xfrm>
          <a:prstGeom prst="curvedLeftArrow">
            <a:avLst>
              <a:gd name="adj1" fmla="val 8038"/>
              <a:gd name="adj2" fmla="val 50000"/>
              <a:gd name="adj3" fmla="val 22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1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-9525" y="1591653"/>
            <a:ext cx="9153525" cy="3089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0" y="26015"/>
            <a:ext cx="9396536" cy="53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LInsertionSort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SLinkListType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n) 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k;</a:t>
            </a: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对记录序列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SL[1..n]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作表插入排序，形成非递减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序链表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SL-&gt;r[0].key=MAXINT; SL-&gt;r[0].next =1; SL-&gt;r[1].next= 0;</a:t>
            </a:r>
          </a:p>
          <a:p>
            <a:pPr>
              <a:lnSpc>
                <a:spcPct val="120000"/>
              </a:lnSpc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=2;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&lt;=SL-&gt;length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逐个将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插入已排好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[1..i-1]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(j=0, k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SL-&gt;r[0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].next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840C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b="1">
                <a:solidFill>
                  <a:srgbClr val="840C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r[k].rc.key &lt;= SL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b="1">
                <a:solidFill>
                  <a:srgbClr val="840C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r[i</a:t>
            </a:r>
            <a:r>
              <a:rPr lang="en-US" altLang="zh-CN" sz="2800" b="1" dirty="0">
                <a:solidFill>
                  <a:srgbClr val="840C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altLang="zh-CN" sz="2800" b="1" dirty="0" err="1">
                <a:solidFill>
                  <a:srgbClr val="840C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rc.key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j=k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k=SL-&gt;r[k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].next ) 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从表头开始寻找插入位置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b="1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r[j</a:t>
            </a:r>
            <a:r>
              <a:rPr lang="en-US" altLang="zh-CN" sz="2800" b="1" dirty="0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].next = </a:t>
            </a:r>
            <a:r>
              <a:rPr lang="en-US" altLang="zh-CN" sz="2800" b="1" dirty="0" err="1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SL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b="1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r[i</a:t>
            </a:r>
            <a:r>
              <a:rPr lang="en-US" altLang="zh-CN" sz="2800" b="1" dirty="0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].next = k;</a:t>
            </a:r>
            <a:r>
              <a:rPr lang="en-US" altLang="zh-CN" sz="2800" dirty="0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LInsertionSort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92700"/>
            <a:ext cx="8229600" cy="17653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排序过程中不移动记录，只改变记录的链接顺序</a:t>
            </a: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表插入排序的结果只是求得一个有序链表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为了方便查找，需要对结果进行重新排列求得一个有序数组</a:t>
            </a:r>
          </a:p>
        </p:txBody>
      </p:sp>
    </p:spTree>
    <p:extLst>
      <p:ext uri="{BB962C8B-B14F-4D97-AF65-F5344CB8AC3E}">
        <p14:creationId xmlns:p14="http://schemas.microsoft.com/office/powerpoint/2010/main" val="11476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表插入排序的运行实例</a:t>
            </a:r>
            <a:r>
              <a:rPr lang="en-US" altLang="zh-CN"/>
              <a:t>(</a:t>
            </a:r>
            <a:r>
              <a:rPr lang="zh-CN" altLang="en-US"/>
              <a:t>非降序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4375"/>
              </p:ext>
            </p:extLst>
          </p:nvPr>
        </p:nvGraphicFramePr>
        <p:xfrm>
          <a:off x="1106095" y="1107292"/>
          <a:ext cx="6825790" cy="1143450"/>
        </p:xfrm>
        <a:graphic>
          <a:graphicData uri="http://schemas.openxmlformats.org/drawingml/2006/table">
            <a:tbl>
              <a:tblPr firstRow="1" firstCol="1" bandRow="1"/>
              <a:tblGrid>
                <a:gridCol w="108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</a:t>
                      </a:r>
                      <a:r>
                        <a:rPr lang="en-US" altLang="zh-CN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u="sng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340003"/>
              </p:ext>
            </p:extLst>
          </p:nvPr>
        </p:nvGraphicFramePr>
        <p:xfrm>
          <a:off x="1106095" y="2953173"/>
          <a:ext cx="6825789" cy="1135116"/>
        </p:xfrm>
        <a:graphic>
          <a:graphicData uri="http://schemas.openxmlformats.org/drawingml/2006/table">
            <a:tbl>
              <a:tblPr firstRow="1" firstCol="1" bandRow="1"/>
              <a:tblGrid>
                <a:gridCol w="108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83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=2) 0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u="sng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90902"/>
              </p:ext>
            </p:extLst>
          </p:nvPr>
        </p:nvGraphicFramePr>
        <p:xfrm>
          <a:off x="1106095" y="5669597"/>
          <a:ext cx="6825791" cy="1005840"/>
        </p:xfrm>
        <a:graphic>
          <a:graphicData uri="http://schemas.openxmlformats.org/drawingml/2006/table">
            <a:tbl>
              <a:tblPr firstRow="1" firstCol="1" bandRow="1"/>
              <a:tblGrid>
                <a:gridCol w="108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5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9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=3) 0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u="sng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343256" y="971721"/>
            <a:ext cx="180399" cy="386032"/>
            <a:chOff x="3274827" y="836712"/>
            <a:chExt cx="180399" cy="386032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3274827" y="836712"/>
              <a:ext cx="7089" cy="38603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281916" y="849588"/>
              <a:ext cx="17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rgbClr val="C00000"/>
                  </a:solidFill>
                </a:rPr>
                <a:t>i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598023" y="2292092"/>
            <a:ext cx="3333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CC3300"/>
                </a:solidFill>
              </a:rPr>
              <a:t>SL-&gt;r[j].next = i;  SL-&gt;r[i].next = k; 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3229688" y="4206863"/>
            <a:ext cx="200223" cy="374406"/>
            <a:chOff x="1722475" y="1996885"/>
            <a:chExt cx="200223" cy="374406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722475" y="2004534"/>
              <a:ext cx="0" cy="34024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749388" y="1996885"/>
              <a:ext cx="173310" cy="374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6">
                      <a:lumMod val="75000"/>
                    </a:schemeClr>
                  </a:solidFill>
                </a:rPr>
                <a:t>j</a:t>
              </a:r>
              <a:endParaRPr lang="zh-CN" altLang="en-US" b="1" i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444360" y="4701364"/>
            <a:ext cx="200223" cy="369332"/>
            <a:chOff x="1722475" y="1996885"/>
            <a:chExt cx="200223" cy="369332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1722475" y="2004534"/>
              <a:ext cx="0" cy="34024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1749388" y="1996885"/>
              <a:ext cx="17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rgbClr val="C00000"/>
                  </a:solidFill>
                </a:rPr>
                <a:t>k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79336" y="4208892"/>
            <a:ext cx="173310" cy="369332"/>
            <a:chOff x="2565991" y="1996885"/>
            <a:chExt cx="173310" cy="369332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565991" y="2004534"/>
              <a:ext cx="0" cy="34024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2565991" y="1996885"/>
              <a:ext cx="17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rgbClr val="C00000"/>
                  </a:solidFill>
                </a:rPr>
                <a:t>k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037833" y="2936107"/>
            <a:ext cx="180399" cy="386032"/>
            <a:chOff x="3274827" y="836712"/>
            <a:chExt cx="180399" cy="386032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3274827" y="836712"/>
              <a:ext cx="7089" cy="38603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3281916" y="849588"/>
              <a:ext cx="17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rgbClr val="C00000"/>
                  </a:solidFill>
                </a:rPr>
                <a:t>i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189430" y="971721"/>
            <a:ext cx="180399" cy="386032"/>
            <a:chOff x="3274827" y="836712"/>
            <a:chExt cx="180399" cy="386032"/>
          </a:xfrm>
        </p:grpSpPr>
        <p:cxnSp>
          <p:nvCxnSpPr>
            <p:cNvPr id="44" name="直接箭头连接符 43"/>
            <p:cNvCxnSpPr/>
            <p:nvPr/>
          </p:nvCxnSpPr>
          <p:spPr>
            <a:xfrm flipV="1">
              <a:off x="3274827" y="836712"/>
              <a:ext cx="7089" cy="38603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3281916" y="849588"/>
              <a:ext cx="17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6">
                      <a:lumMod val="75000"/>
                    </a:schemeClr>
                  </a:solidFill>
                </a:rPr>
                <a:t>j</a:t>
              </a:r>
              <a:endParaRPr lang="zh-CN" altLang="en-US" b="1" i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2009031" y="2911744"/>
            <a:ext cx="180399" cy="386032"/>
            <a:chOff x="3274827" y="836712"/>
            <a:chExt cx="180399" cy="386032"/>
          </a:xfrm>
        </p:grpSpPr>
        <p:cxnSp>
          <p:nvCxnSpPr>
            <p:cNvPr id="47" name="直接箭头连接符 46"/>
            <p:cNvCxnSpPr/>
            <p:nvPr/>
          </p:nvCxnSpPr>
          <p:spPr>
            <a:xfrm flipV="1">
              <a:off x="3274827" y="836712"/>
              <a:ext cx="7089" cy="38603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3281916" y="849588"/>
              <a:ext cx="17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6">
                      <a:lumMod val="75000"/>
                    </a:schemeClr>
                  </a:solidFill>
                </a:rPr>
                <a:t>j</a:t>
              </a:r>
              <a:endParaRPr lang="zh-CN" altLang="en-US" b="1" i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666123" y="958845"/>
            <a:ext cx="180399" cy="386032"/>
            <a:chOff x="3274827" y="836712"/>
            <a:chExt cx="180399" cy="386032"/>
          </a:xfrm>
        </p:grpSpPr>
        <p:cxnSp>
          <p:nvCxnSpPr>
            <p:cNvPr id="50" name="直接箭头连接符 49"/>
            <p:cNvCxnSpPr/>
            <p:nvPr/>
          </p:nvCxnSpPr>
          <p:spPr>
            <a:xfrm flipV="1">
              <a:off x="3274827" y="836712"/>
              <a:ext cx="7089" cy="38603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3281916" y="849588"/>
              <a:ext cx="17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rgbClr val="C00000"/>
                  </a:solidFill>
                </a:rPr>
                <a:t>k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236056" y="2922459"/>
            <a:ext cx="180399" cy="386032"/>
            <a:chOff x="3274827" y="836712"/>
            <a:chExt cx="180399" cy="386032"/>
          </a:xfrm>
        </p:grpSpPr>
        <p:cxnSp>
          <p:nvCxnSpPr>
            <p:cNvPr id="53" name="直接箭头连接符 52"/>
            <p:cNvCxnSpPr/>
            <p:nvPr/>
          </p:nvCxnSpPr>
          <p:spPr>
            <a:xfrm flipV="1">
              <a:off x="3274827" y="836712"/>
              <a:ext cx="7089" cy="38603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3281916" y="849588"/>
              <a:ext cx="173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rgbClr val="C00000"/>
                  </a:solidFill>
                </a:rPr>
                <a:t>k</a:t>
              </a:r>
              <a:endParaRPr lang="zh-CN" altLang="en-US" b="1" i="1">
                <a:solidFill>
                  <a:srgbClr val="C00000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465900" y="4698827"/>
            <a:ext cx="200223" cy="374406"/>
            <a:chOff x="1722475" y="1996885"/>
            <a:chExt cx="200223" cy="374406"/>
          </a:xfrm>
        </p:grpSpPr>
        <p:cxnSp>
          <p:nvCxnSpPr>
            <p:cNvPr id="56" name="直接箭头连接符 55"/>
            <p:cNvCxnSpPr/>
            <p:nvPr/>
          </p:nvCxnSpPr>
          <p:spPr>
            <a:xfrm>
              <a:off x="1722475" y="2004534"/>
              <a:ext cx="0" cy="340242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1749388" y="1996885"/>
              <a:ext cx="173310" cy="374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>
                  <a:solidFill>
                    <a:schemeClr val="accent6">
                      <a:lumMod val="75000"/>
                    </a:schemeClr>
                  </a:solidFill>
                </a:rPr>
                <a:t>j</a:t>
              </a:r>
              <a:endParaRPr lang="zh-CN" altLang="en-US" b="1" i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70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1B55675-AB9A-401C-B08D-894F8AE3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F1578-9752-4EAF-9669-93AF781EA0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基本概念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r>
              <a:rPr lang="zh-CN" altLang="en-US" sz="3600" b="1" dirty="0">
                <a:solidFill>
                  <a:srgbClr val="0000CC"/>
                </a:solidFill>
              </a:rPr>
              <a:t>插入排序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3200" b="1" dirty="0">
                <a:solidFill>
                  <a:srgbClr val="0000CC"/>
                </a:solidFill>
              </a:rPr>
              <a:t>直接插入排序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3200" b="1" dirty="0">
                <a:solidFill>
                  <a:srgbClr val="0000CC"/>
                </a:solidFill>
              </a:rPr>
              <a:t>折半插入排序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3200" b="1" dirty="0">
                <a:solidFill>
                  <a:srgbClr val="0000CC"/>
                </a:solidFill>
              </a:rPr>
              <a:t>2-</a:t>
            </a:r>
            <a:r>
              <a:rPr lang="zh-CN" altLang="en-US" sz="3200" b="1" dirty="0">
                <a:solidFill>
                  <a:srgbClr val="0000CC"/>
                </a:solidFill>
              </a:rPr>
              <a:t>路插入排序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3200" b="1" dirty="0">
                <a:solidFill>
                  <a:srgbClr val="0000CC"/>
                </a:solidFill>
              </a:rPr>
              <a:t>表插入排序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lvl="1"/>
            <a:r>
              <a:rPr lang="en-US" altLang="zh-CN" sz="3200" b="1" dirty="0">
                <a:solidFill>
                  <a:srgbClr val="0000CC"/>
                </a:solidFill>
              </a:rPr>
              <a:t>Shell</a:t>
            </a:r>
            <a:r>
              <a:rPr lang="zh-CN" altLang="en-US" sz="3200" b="1" dirty="0">
                <a:solidFill>
                  <a:srgbClr val="0000CC"/>
                </a:solidFill>
              </a:rPr>
              <a:t>排序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r>
              <a:rPr lang="zh-CN" altLang="en-US" sz="3600" dirty="0"/>
              <a:t>交换排序</a:t>
            </a:r>
            <a:endParaRPr lang="en-US" altLang="zh-CN" sz="3600" dirty="0"/>
          </a:p>
          <a:p>
            <a:pPr lvl="1"/>
            <a:r>
              <a:rPr lang="zh-CN" altLang="en-US" sz="3200" dirty="0"/>
              <a:t>起泡排序</a:t>
            </a:r>
            <a:endParaRPr lang="en-US" altLang="zh-CN" sz="3200" dirty="0"/>
          </a:p>
          <a:p>
            <a:pPr lvl="1"/>
            <a:r>
              <a:rPr lang="zh-CN" altLang="en-US" sz="3200" dirty="0"/>
              <a:t>快速排序</a:t>
            </a:r>
            <a:endParaRPr lang="en-US" altLang="zh-CN" sz="32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AB0F5EF-39E6-4853-9B8A-355DC1310F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3600" dirty="0"/>
              <a:t>选择排序</a:t>
            </a:r>
            <a:endParaRPr lang="en-US" altLang="zh-CN" sz="3600" dirty="0"/>
          </a:p>
          <a:p>
            <a:pPr lvl="1"/>
            <a:r>
              <a:rPr lang="zh-CN" altLang="en-US" sz="3200" dirty="0"/>
              <a:t>简单选择排序</a:t>
            </a:r>
            <a:endParaRPr lang="en-US" altLang="zh-CN" sz="3200" dirty="0"/>
          </a:p>
          <a:p>
            <a:pPr lvl="1"/>
            <a:r>
              <a:rPr lang="zh-CN" altLang="en-US" sz="3200" dirty="0"/>
              <a:t>树形选择排序</a:t>
            </a:r>
            <a:endParaRPr lang="en-US" altLang="zh-CN" sz="3200" dirty="0"/>
          </a:p>
          <a:p>
            <a:pPr lvl="1"/>
            <a:r>
              <a:rPr lang="zh-CN" altLang="en-US" sz="3200" dirty="0"/>
              <a:t>堆排序</a:t>
            </a:r>
            <a:endParaRPr lang="en-US" altLang="zh-CN" sz="3200" dirty="0"/>
          </a:p>
          <a:p>
            <a:r>
              <a:rPr lang="zh-CN" altLang="en-US" sz="3600" dirty="0"/>
              <a:t>归并排序</a:t>
            </a:r>
            <a:endParaRPr lang="en-US" altLang="zh-CN" sz="3600" dirty="0"/>
          </a:p>
          <a:p>
            <a:r>
              <a:rPr lang="zh-CN" altLang="en-US" sz="3600" dirty="0"/>
              <a:t>基数排序</a:t>
            </a:r>
            <a:endParaRPr lang="en-US" altLang="zh-CN" sz="3600" dirty="0"/>
          </a:p>
          <a:p>
            <a:r>
              <a:rPr lang="zh-CN" altLang="en-US" sz="3600" dirty="0"/>
              <a:t>各种排序方法的比较</a:t>
            </a:r>
          </a:p>
          <a:p>
            <a:endParaRPr lang="zh-CN" altLang="en-US" sz="3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5C97C-6AE3-4061-A6E8-8B8ED81C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5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4505325" y="7608888"/>
          <a:ext cx="3603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325" y="7608888"/>
                        <a:ext cx="360363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90769"/>
              </p:ext>
            </p:extLst>
          </p:nvPr>
        </p:nvGraphicFramePr>
        <p:xfrm>
          <a:off x="1028698" y="5499100"/>
          <a:ext cx="6959600" cy="1181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6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6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5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</a:rPr>
                        <a:t>(</a:t>
                      </a:r>
                      <a:r>
                        <a:rPr lang="en-US" sz="2200" kern="100" dirty="0" err="1">
                          <a:effectLst/>
                        </a:rPr>
                        <a:t>i</a:t>
                      </a:r>
                      <a:r>
                        <a:rPr lang="en-US" sz="2200" kern="100" dirty="0">
                          <a:effectLst/>
                        </a:rPr>
                        <a:t>=8) 0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u="sng" kern="100">
                          <a:effectLst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6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zh-CN" sz="2200" kern="10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zh-CN" sz="22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740082"/>
              </p:ext>
            </p:extLst>
          </p:nvPr>
        </p:nvGraphicFramePr>
        <p:xfrm>
          <a:off x="1066803" y="1187926"/>
          <a:ext cx="6870698" cy="1098075"/>
        </p:xfrm>
        <a:graphic>
          <a:graphicData uri="http://schemas.openxmlformats.org/drawingml/2006/table">
            <a:tbl>
              <a:tblPr firstRow="1" firstCol="1" bandRow="1"/>
              <a:tblGrid>
                <a:gridCol w="110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6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=5) 0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u="sng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0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504359"/>
              </p:ext>
            </p:extLst>
          </p:nvPr>
        </p:nvGraphicFramePr>
        <p:xfrm>
          <a:off x="1054098" y="4059183"/>
          <a:ext cx="6870698" cy="1084848"/>
        </p:xfrm>
        <a:graphic>
          <a:graphicData uri="http://schemas.openxmlformats.org/drawingml/2006/table">
            <a:tbl>
              <a:tblPr firstRow="1" firstCol="1" bandRow="1"/>
              <a:tblGrid>
                <a:gridCol w="109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22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1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=7) 0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u="sng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6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00262"/>
              </p:ext>
            </p:extLst>
          </p:nvPr>
        </p:nvGraphicFramePr>
        <p:xfrm>
          <a:off x="1054096" y="2616199"/>
          <a:ext cx="6934201" cy="1087914"/>
        </p:xfrm>
        <a:graphic>
          <a:graphicData uri="http://schemas.openxmlformats.org/drawingml/2006/table">
            <a:tbl>
              <a:tblPr firstRow="1" firstCol="1" bandRow="1"/>
              <a:tblGrid>
                <a:gridCol w="1102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89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9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9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89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89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2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=6) 0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u="sng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33869"/>
              </p:ext>
            </p:extLst>
          </p:nvPr>
        </p:nvGraphicFramePr>
        <p:xfrm>
          <a:off x="1028698" y="16987"/>
          <a:ext cx="6825153" cy="1005840"/>
        </p:xfrm>
        <a:graphic>
          <a:graphicData uri="http://schemas.openxmlformats.org/drawingml/2006/table">
            <a:tbl>
              <a:tblPr firstRow="1" firstCol="1" bandRow="1"/>
              <a:tblGrid>
                <a:gridCol w="108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5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5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5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9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200" kern="100" dirty="0" err="1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=4) 0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u="sng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solidFill>
                          <a:srgbClr val="0000CC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2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6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-7568" y="3491345"/>
            <a:ext cx="9153525" cy="25769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1546680"/>
            <a:ext cx="91440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Arrange (</a:t>
            </a:r>
            <a:r>
              <a:rPr lang="en-US" altLang="zh-CN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SLinkListType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*SL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SL-&gt;r[0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].next;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指示第一个记录的当前位置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for (i=1; i&lt;SL</a:t>
            </a:r>
            <a:r>
              <a:rPr lang="en-US" altLang="zh-CN" sz="2800"/>
              <a:t>-&gt;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++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逐个找到第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小元素放到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(p&lt;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p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SL-&gt;r[p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].next;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个记录的位置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SL-&gt;r[p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].next;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指示下一个待调整的元素</a:t>
            </a:r>
          </a:p>
          <a:p>
            <a:pPr algn="l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p!=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小元素不在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位置上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swap(SL-&gt;r[p], SL-&gt;r [</a:t>
            </a:r>
            <a:r>
              <a:rPr lang="en-US" altLang="zh-CN" sz="2800" b="1" err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交换记录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个记录到位</a:t>
            </a:r>
          </a:p>
          <a:p>
            <a:pPr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b="1">
                <a:solidFill>
                  <a:srgbClr val="840C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SL-&gt;r [i</a:t>
            </a:r>
            <a:r>
              <a:rPr lang="en-US" altLang="zh-CN" sz="2800" b="1" dirty="0">
                <a:solidFill>
                  <a:srgbClr val="840C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].next = p;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指向被移走的记录，如果以后指向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该位置，可以寻找到被调换的元素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algn="l"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 = q;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指向下一个元素</a:t>
            </a:r>
          </a:p>
          <a:p>
            <a:pPr algn="l">
              <a:lnSpc>
                <a:spcPct val="9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</a:p>
          <a:p>
            <a:pPr algn="l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 Arrange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99862"/>
              </p:ext>
            </p:extLst>
          </p:nvPr>
        </p:nvGraphicFramePr>
        <p:xfrm>
          <a:off x="251519" y="512676"/>
          <a:ext cx="1052347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r>
                        <a:rPr lang="en-US" altLang="zh-CN" sz="2000" b="1"/>
                        <a:t>r[].key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CN" sz="2000" b="1"/>
                        <a:t>r[</a:t>
                      </a:r>
                      <a:r>
                        <a:rPr lang="en-US" altLang="zh-C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altLang="zh-CN" sz="2000" b="1"/>
                        <a:t>.next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 bwMode="auto">
          <a:xfrm>
            <a:off x="1236285" y="762000"/>
            <a:ext cx="847163" cy="27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1236285" y="1160748"/>
            <a:ext cx="900100" cy="245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123728" y="44624"/>
          <a:ext cx="640871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maxint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97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49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400" b="1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520" y="44624"/>
            <a:ext cx="147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+mn-ea"/>
              </a:rPr>
              <a:t>数组下标</a:t>
            </a: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1655676" y="296652"/>
            <a:ext cx="43204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624228" y="512676"/>
            <a:ext cx="72008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13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+mn-ea"/>
              </a:rPr>
              <a:t>7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55876" y="512676"/>
            <a:ext cx="72008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+mn-ea"/>
              </a:rPr>
              <a:t>49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latin typeface="+mn-ea"/>
              </a:rPr>
              <a:t>8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944724"/>
            <a:ext cx="540060" cy="468052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+mn-ea"/>
              </a:rPr>
              <a:t>6</a:t>
            </a:r>
            <a:endParaRPr lang="zh-CN" altLang="en-US" sz="2400" b="1" dirty="0"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136385" y="506289"/>
            <a:ext cx="6755587" cy="63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可选过程 14"/>
          <p:cNvSpPr/>
          <p:nvPr/>
        </p:nvSpPr>
        <p:spPr>
          <a:xfrm>
            <a:off x="8244408" y="6525344"/>
            <a:ext cx="899592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10.3</a:t>
            </a:r>
          </a:p>
        </p:txBody>
      </p:sp>
    </p:spTree>
    <p:extLst>
      <p:ext uri="{BB962C8B-B14F-4D97-AF65-F5344CB8AC3E}">
        <p14:creationId xmlns:p14="http://schemas.microsoft.com/office/powerpoint/2010/main" val="164381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33455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 -0.00324 L 0.35034 -0.001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1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Index: 6	7	2	1	8	3	5	4</a:t>
            </a:r>
            <a:br>
              <a:rPr lang="zh-CN" altLang="zh-CN"/>
            </a:b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Value: 13	27	38	49	52	65	76	97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内容占位符 2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i=1;p=6;q=7; </a:t>
            </a:r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i=2; p=7;q=2;</a:t>
            </a:r>
            <a:endParaRPr lang="zh-CN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i=3;p=2,(7);q=1; </a:t>
            </a:r>
            <a:endParaRPr lang="zh-CN" altLang="zh-CN" sz="2800"/>
          </a:p>
          <a:p>
            <a:endParaRPr lang="zh-CN" altLang="zh-CN" sz="2800"/>
          </a:p>
          <a:p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9471" y="908720"/>
          <a:ext cx="7014027" cy="1005840"/>
        </p:xfrm>
        <a:graphic>
          <a:graphicData uri="http://schemas.openxmlformats.org/drawingml/2006/table">
            <a:tbl>
              <a:tblPr firstRow="1" firstCol="1" bandRow="1"/>
              <a:tblGrid>
                <a:gridCol w="1115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02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2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69471" y="2455762"/>
          <a:ext cx="7014028" cy="1005840"/>
        </p:xfrm>
        <a:graphic>
          <a:graphicData uri="http://schemas.openxmlformats.org/drawingml/2006/table">
            <a:tbl>
              <a:tblPr firstRow="1" firstCol="1" bandRow="1"/>
              <a:tblGrid>
                <a:gridCol w="111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6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1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(6)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669471" y="4002804"/>
          <a:ext cx="7014028" cy="1005840"/>
        </p:xfrm>
        <a:graphic>
          <a:graphicData uri="http://schemas.openxmlformats.org/drawingml/2006/table">
            <a:tbl>
              <a:tblPr firstRow="1" firstCol="1" bandRow="1"/>
              <a:tblGrid>
                <a:gridCol w="111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56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6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(6)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(7)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69471" y="5580697"/>
          <a:ext cx="7014029" cy="1005840"/>
        </p:xfrm>
        <a:graphic>
          <a:graphicData uri="http://schemas.openxmlformats.org/drawingml/2006/table">
            <a:tbl>
              <a:tblPr firstRow="1" firstCol="1" bandRow="1"/>
              <a:tblGrid>
                <a:gridCol w="111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7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2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MAXINT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CC00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CC00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2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(6)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(7)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solidFill>
                            <a:srgbClr val="CC00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(7)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kern="100">
                          <a:solidFill>
                            <a:srgbClr val="CC00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200" b="1" kern="10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44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表插入排序算法分析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686800" cy="5976664"/>
              </a:xfrm>
            </p:spPr>
            <p:txBody>
              <a:bodyPr/>
              <a:lstStyle/>
              <a:p>
                <a:r>
                  <a:rPr lang="zh-CN" altLang="en-US"/>
                  <a:t>时间开销</a:t>
                </a:r>
                <a:endParaRPr lang="en-US" altLang="zh-CN"/>
              </a:p>
              <a:p>
                <a:pPr lvl="1"/>
                <a:r>
                  <a:rPr lang="zh-CN" altLang="en-US" sz="3200"/>
                  <a:t>静态表插入排序算法：</a:t>
                </a:r>
                <a:endParaRPr lang="en-US" altLang="zh-CN" sz="3200"/>
              </a:p>
              <a:p>
                <a:pPr lvl="2"/>
                <a:r>
                  <a:rPr lang="zh-CN" altLang="en-US" sz="2800"/>
                  <a:t>记录不移动，但比较次数未减少，时间开销</a:t>
                </a:r>
                <a:r>
                  <a:rPr lang="en-US" altLang="zh-CN" sz="280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/>
                  <a:t>)</a:t>
                </a:r>
              </a:p>
              <a:p>
                <a:pPr lvl="1"/>
                <a:r>
                  <a:rPr lang="zh-CN" altLang="en-US" sz="3200"/>
                  <a:t>调整算法：</a:t>
                </a:r>
                <a:endParaRPr lang="en-US" altLang="zh-CN" sz="3200"/>
              </a:p>
              <a:p>
                <a:pPr lvl="2"/>
                <a:r>
                  <a:rPr lang="zh-CN" altLang="en-US" sz="2800"/>
                  <a:t>每一趟交换一对记录，平均时间开销为</a:t>
                </a:r>
                <a:r>
                  <a:rPr lang="en-US" altLang="zh-CN" sz="2800"/>
                  <a:t>O(n)</a:t>
                </a:r>
              </a:p>
              <a:p>
                <a:pPr lvl="1"/>
                <a:r>
                  <a:rPr lang="zh-CN" altLang="en-US" sz="3200"/>
                  <a:t>总的时间开销为</a:t>
                </a:r>
                <a:r>
                  <a:rPr lang="en-US" altLang="zh-CN" sz="320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/>
                  <a:t>)</a:t>
                </a:r>
              </a:p>
              <a:p>
                <a:r>
                  <a:rPr lang="zh-CN" altLang="en-US"/>
                  <a:t>空间开销</a:t>
                </a:r>
                <a:endParaRPr lang="en-US" altLang="zh-CN"/>
              </a:p>
              <a:p>
                <a:pPr lvl="1"/>
                <a:r>
                  <a:rPr lang="zh-CN" altLang="en-US"/>
                  <a:t>需要</a:t>
                </a:r>
                <a:r>
                  <a:rPr lang="en-US" altLang="zh-CN"/>
                  <a:t>O(n)</a:t>
                </a:r>
                <a:r>
                  <a:rPr lang="zh-CN" altLang="en-US"/>
                  <a:t>的辅助空间</a:t>
                </a:r>
                <a:r>
                  <a:rPr lang="en-US" altLang="zh-CN"/>
                  <a:t>(</a:t>
                </a:r>
                <a:r>
                  <a:rPr lang="zh-CN" altLang="en-US"/>
                  <a:t>下标指针，表示记录的顺序</a:t>
                </a:r>
                <a:r>
                  <a:rPr lang="en-US" altLang="zh-CN"/>
                  <a:t>)</a:t>
                </a:r>
              </a:p>
              <a:p>
                <a:r>
                  <a:rPr lang="zh-CN" altLang="en-US"/>
                  <a:t>表插入排序是稳定的排序方法</a:t>
                </a:r>
                <a:endParaRPr lang="zh-CN" altLang="zh-CN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686800" cy="5976664"/>
              </a:xfrm>
              <a:blipFill rotWithShape="0">
                <a:blip r:embed="rId2"/>
                <a:stretch>
                  <a:fillRect l="-1614" t="-1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41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936104"/>
          </a:xfrm>
        </p:spPr>
        <p:txBody>
          <a:bodyPr>
            <a:normAutofit/>
          </a:bodyPr>
          <a:lstStyle/>
          <a:p>
            <a:r>
              <a:rPr lang="en-US" altLang="zh-CN"/>
              <a:t>2.5 </a:t>
            </a:r>
            <a:r>
              <a:rPr lang="zh-CN" altLang="en-US"/>
              <a:t>希尔排序 </a:t>
            </a:r>
            <a:r>
              <a:rPr lang="en-US" altLang="zh-CN"/>
              <a:t>(Shellsort)/</a:t>
            </a:r>
            <a:r>
              <a:rPr lang="zh-CN" altLang="en-US"/>
              <a:t>缩小增量排序</a:t>
            </a:r>
            <a:r>
              <a:rPr lang="en-US" altLang="zh-CN"/>
              <a:t>/1959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(1) </a:t>
            </a:r>
            <a:r>
              <a:rPr lang="zh-CN" altLang="en-US"/>
              <a:t>将记录序列以</a:t>
            </a:r>
            <a:r>
              <a:rPr lang="zh-CN" altLang="en-US" b="1">
                <a:solidFill>
                  <a:srgbClr val="0000CC"/>
                </a:solidFill>
              </a:rPr>
              <a:t>增量</a:t>
            </a:r>
            <a:r>
              <a:rPr lang="en-US" altLang="zh-CN" b="1">
                <a:solidFill>
                  <a:srgbClr val="0000CC"/>
                </a:solidFill>
              </a:rPr>
              <a:t>d</a:t>
            </a:r>
            <a:r>
              <a:rPr lang="zh-CN" altLang="en-US"/>
              <a:t>将序列</a:t>
            </a:r>
            <a:r>
              <a:rPr lang="en-US" altLang="zh-CN"/>
              <a:t>{R[1], R[2], …… R[n]}</a:t>
            </a:r>
            <a:r>
              <a:rPr lang="zh-CN" altLang="en-US"/>
              <a:t>分成 </a:t>
            </a:r>
            <a:r>
              <a:rPr lang="en-US" altLang="zh-CN"/>
              <a:t>n/d=k </a:t>
            </a:r>
            <a:r>
              <a:rPr lang="zh-CN" altLang="en-US"/>
              <a:t>个子序列：</a:t>
            </a:r>
          </a:p>
          <a:p>
            <a:pPr marL="0" indent="0">
              <a:buNone/>
            </a:pPr>
            <a:r>
              <a:rPr lang="zh-CN" altLang="en-US"/>
              <a:t>  </a:t>
            </a:r>
            <a:r>
              <a:rPr lang="en-US" altLang="zh-CN"/>
              <a:t>{ R[1]</a:t>
            </a:r>
            <a:r>
              <a:rPr lang="zh-CN" altLang="en-US"/>
              <a:t>，</a:t>
            </a:r>
            <a:r>
              <a:rPr lang="en-US" altLang="zh-CN"/>
              <a:t>R[1+d]</a:t>
            </a:r>
            <a:r>
              <a:rPr lang="zh-CN" altLang="en-US"/>
              <a:t>，</a:t>
            </a:r>
            <a:r>
              <a:rPr lang="en-US" altLang="zh-CN"/>
              <a:t>R[1+2d]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R[1+kd] }</a:t>
            </a:r>
          </a:p>
          <a:p>
            <a:pPr marL="0" indent="0">
              <a:buNone/>
            </a:pPr>
            <a:r>
              <a:rPr lang="en-US" altLang="zh-CN"/>
              <a:t>  { R[2]</a:t>
            </a:r>
            <a:r>
              <a:rPr lang="zh-CN" altLang="en-US"/>
              <a:t>，</a:t>
            </a:r>
            <a:r>
              <a:rPr lang="en-US" altLang="zh-CN"/>
              <a:t>R[2+d]</a:t>
            </a:r>
            <a:r>
              <a:rPr lang="zh-CN" altLang="en-US"/>
              <a:t>，</a:t>
            </a:r>
            <a:r>
              <a:rPr lang="en-US" altLang="zh-CN"/>
              <a:t>R[2+2d]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R[2+kd] }</a:t>
            </a:r>
          </a:p>
          <a:p>
            <a:pPr marL="0" indent="0">
              <a:buNone/>
            </a:pPr>
            <a:r>
              <a:rPr lang="en-US" altLang="zh-CN"/>
              <a:t>    …</a:t>
            </a:r>
          </a:p>
          <a:p>
            <a:pPr marL="0" indent="0">
              <a:buNone/>
            </a:pPr>
            <a:r>
              <a:rPr lang="en-US" altLang="zh-CN"/>
              <a:t>  { R[d]</a:t>
            </a:r>
            <a:r>
              <a:rPr lang="zh-CN" altLang="en-US"/>
              <a:t>，</a:t>
            </a:r>
            <a:r>
              <a:rPr lang="en-US" altLang="zh-CN"/>
              <a:t>R[2d]</a:t>
            </a:r>
            <a:r>
              <a:rPr lang="zh-CN" altLang="en-US"/>
              <a:t>，</a:t>
            </a:r>
            <a:r>
              <a:rPr lang="en-US" altLang="zh-CN"/>
              <a:t>R[3d]</a:t>
            </a:r>
            <a:r>
              <a:rPr lang="zh-CN" altLang="en-US"/>
              <a:t>，</a:t>
            </a:r>
            <a:r>
              <a:rPr lang="en-US" altLang="zh-CN"/>
              <a:t>…</a:t>
            </a:r>
            <a:r>
              <a:rPr lang="zh-CN" altLang="en-US"/>
              <a:t>，</a:t>
            </a:r>
            <a:r>
              <a:rPr lang="en-US" altLang="zh-CN"/>
              <a:t>R[kd]</a:t>
            </a:r>
            <a:r>
              <a:rPr lang="zh-CN" altLang="en-US"/>
              <a:t>，</a:t>
            </a:r>
            <a:r>
              <a:rPr lang="en-US" altLang="zh-CN"/>
              <a:t>R[(k+1)d] }</a:t>
            </a:r>
          </a:p>
          <a:p>
            <a:pPr marL="0" indent="0">
              <a:buNone/>
            </a:pPr>
            <a:r>
              <a:rPr lang="zh-CN" altLang="en-US"/>
              <a:t>分别对各子序列进行直接插入排序</a:t>
            </a:r>
            <a:endParaRPr lang="en-US" altLang="zh-CN"/>
          </a:p>
          <a:p>
            <a:pPr marL="0" indent="0">
              <a:buNone/>
            </a:pPr>
            <a:r>
              <a:rPr lang="zh-CN" altLang="en-US" sz="3200" b="1"/>
              <a:t>这样一次分组和排序过程称为</a:t>
            </a:r>
            <a:r>
              <a:rPr lang="zh-CN" altLang="en-US" sz="3200" b="1">
                <a:solidFill>
                  <a:srgbClr val="0000CC"/>
                </a:solidFill>
              </a:rPr>
              <a:t>一趟希尔排序</a:t>
            </a:r>
          </a:p>
          <a:p>
            <a:pPr marL="0" indent="0">
              <a:buNone/>
            </a:pPr>
            <a:r>
              <a:rPr lang="en-US" altLang="zh-CN"/>
              <a:t>(2) </a:t>
            </a:r>
            <a:r>
              <a:rPr lang="zh-CN" altLang="en-US"/>
              <a:t>取新的小于</a:t>
            </a:r>
            <a:r>
              <a:rPr lang="en-US" altLang="zh-CN"/>
              <a:t>d</a:t>
            </a:r>
            <a:r>
              <a:rPr lang="zh-CN" altLang="en-US"/>
              <a:t>的增量，重复</a:t>
            </a:r>
            <a:r>
              <a:rPr lang="en-US" altLang="zh-CN"/>
              <a:t>(1)</a:t>
            </a:r>
            <a:r>
              <a:rPr lang="zh-CN" altLang="en-US"/>
              <a:t>的分组和排序操作，直至所取的增量为</a:t>
            </a:r>
            <a:r>
              <a:rPr lang="en-US" altLang="zh-CN"/>
              <a:t>1</a:t>
            </a:r>
            <a:r>
              <a:rPr lang="zh-CN" altLang="en-US"/>
              <a:t>为止，即所有记录放进一个组中排序为止</a:t>
            </a:r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12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838200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FF6600"/>
              </a:solidFill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9050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5146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1242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7338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3434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9530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5626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1722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7818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7391400" y="8382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1219200" y="762000"/>
            <a:ext cx="7194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solidFill>
                  <a:schemeClr val="accent2"/>
                </a:solidFill>
              </a:rPr>
              <a:t>16  25 12  30 47 11  23 36  9   18 31</a:t>
            </a:r>
            <a:r>
              <a:rPr lang="en-US" altLang="zh-CN" sz="4000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543187" y="1664157"/>
            <a:ext cx="56861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005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第一趟希尔排序，设增量 </a:t>
            </a:r>
            <a:r>
              <a:rPr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=5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51620" y="2384884"/>
            <a:ext cx="6940550" cy="701675"/>
            <a:chOff x="1151620" y="2384884"/>
            <a:chExt cx="6940550" cy="701675"/>
          </a:xfrm>
        </p:grpSpPr>
        <p:grpSp>
          <p:nvGrpSpPr>
            <p:cNvPr id="21" name="组合 20"/>
            <p:cNvGrpSpPr/>
            <p:nvPr/>
          </p:nvGrpSpPr>
          <p:grpSpPr>
            <a:xfrm>
              <a:off x="1236042" y="2438400"/>
              <a:ext cx="6705600" cy="609600"/>
              <a:chOff x="1236042" y="2438400"/>
              <a:chExt cx="6705600" cy="609600"/>
            </a:xfrm>
          </p:grpSpPr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1236042" y="2438400"/>
                <a:ext cx="6705600" cy="609600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8456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24552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30648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36744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42840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48936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55032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61128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67224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auto">
              <a:xfrm>
                <a:off x="7332042" y="2438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" name="Text Box 53"/>
            <p:cNvSpPr txBox="1">
              <a:spLocks noChangeArrowheads="1"/>
            </p:cNvSpPr>
            <p:nvPr/>
          </p:nvSpPr>
          <p:spPr bwMode="auto">
            <a:xfrm>
              <a:off x="1151620" y="2384884"/>
              <a:ext cx="69405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 dirty="0">
                  <a:solidFill>
                    <a:srgbClr val="0000FF"/>
                  </a:solidFill>
                </a:rPr>
                <a:t>11  </a:t>
              </a:r>
              <a:r>
                <a:rPr lang="en-US" altLang="zh-CN" sz="3600" dirty="0">
                  <a:solidFill>
                    <a:srgbClr val="FF6600"/>
                  </a:solidFill>
                </a:rPr>
                <a:t>23</a:t>
              </a:r>
              <a:r>
                <a:rPr lang="en-US" altLang="zh-CN" sz="3600" dirty="0">
                  <a:solidFill>
                    <a:srgbClr val="0000FF"/>
                  </a:solidFill>
                </a:rPr>
                <a:t> </a:t>
              </a:r>
              <a:r>
                <a:rPr lang="en-US" altLang="zh-CN" sz="3600" dirty="0">
                  <a:solidFill>
                    <a:srgbClr val="840C26"/>
                  </a:solidFill>
                </a:rPr>
                <a:t>12</a:t>
              </a:r>
              <a:r>
                <a:rPr lang="en-US" altLang="zh-CN" sz="3600" dirty="0">
                  <a:solidFill>
                    <a:srgbClr val="0000FF"/>
                  </a:solidFill>
                </a:rPr>
                <a:t> </a:t>
              </a:r>
              <a:r>
                <a:rPr lang="en-US" altLang="zh-CN" sz="3600" dirty="0">
                  <a:solidFill>
                    <a:srgbClr val="FF6600"/>
                  </a:solidFill>
                </a:rPr>
                <a:t> </a:t>
              </a:r>
              <a:r>
                <a:rPr lang="en-US" altLang="zh-CN" sz="3600" dirty="0">
                  <a:solidFill>
                    <a:srgbClr val="FF99FF"/>
                  </a:solidFill>
                </a:rPr>
                <a:t>9 </a:t>
              </a:r>
              <a:r>
                <a:rPr lang="en-US" altLang="zh-CN" sz="3600" dirty="0">
                  <a:solidFill>
                    <a:srgbClr val="0000FF"/>
                  </a:solidFill>
                </a:rPr>
                <a:t>  </a:t>
              </a:r>
              <a:r>
                <a:rPr lang="en-US" altLang="zh-CN" sz="3600" dirty="0">
                  <a:solidFill>
                    <a:schemeClr val="bg2"/>
                  </a:solidFill>
                </a:rPr>
                <a:t>18</a:t>
              </a:r>
              <a:r>
                <a:rPr lang="en-US" altLang="zh-CN" sz="3600" dirty="0">
                  <a:solidFill>
                    <a:srgbClr val="0000FF"/>
                  </a:solidFill>
                </a:rPr>
                <a:t> 16  </a:t>
              </a:r>
              <a:r>
                <a:rPr lang="en-US" altLang="zh-CN" sz="3600" dirty="0">
                  <a:solidFill>
                    <a:srgbClr val="FF6600"/>
                  </a:solidFill>
                </a:rPr>
                <a:t>25</a:t>
              </a:r>
              <a:r>
                <a:rPr lang="en-US" altLang="zh-CN" sz="3600" dirty="0">
                  <a:solidFill>
                    <a:srgbClr val="FF99FF"/>
                  </a:solidFill>
                </a:rPr>
                <a:t> </a:t>
              </a:r>
              <a:r>
                <a:rPr lang="en-US" altLang="zh-CN" sz="3600" dirty="0">
                  <a:solidFill>
                    <a:srgbClr val="840C26"/>
                  </a:solidFill>
                </a:rPr>
                <a:t>36</a:t>
              </a:r>
              <a:r>
                <a:rPr lang="en-US" altLang="zh-CN" sz="3600" dirty="0">
                  <a:solidFill>
                    <a:srgbClr val="0000FF"/>
                  </a:solidFill>
                </a:rPr>
                <a:t> </a:t>
              </a:r>
              <a:r>
                <a:rPr lang="en-US" altLang="zh-CN" sz="3600" dirty="0">
                  <a:solidFill>
                    <a:srgbClr val="FF99FF"/>
                  </a:solidFill>
                </a:rPr>
                <a:t>30</a:t>
              </a:r>
              <a:r>
                <a:rPr lang="en-US" altLang="zh-CN" sz="3600" dirty="0">
                  <a:solidFill>
                    <a:srgbClr val="0000FF"/>
                  </a:solidFill>
                </a:rPr>
                <a:t>  </a:t>
              </a:r>
              <a:r>
                <a:rPr lang="en-US" altLang="zh-CN" sz="3600" dirty="0">
                  <a:solidFill>
                    <a:schemeClr val="bg2"/>
                  </a:solidFill>
                </a:rPr>
                <a:t>47</a:t>
              </a:r>
              <a:r>
                <a:rPr lang="en-US" altLang="zh-CN" sz="3600" dirty="0">
                  <a:solidFill>
                    <a:srgbClr val="0000FF"/>
                  </a:solidFill>
                </a:rPr>
                <a:t> 31</a:t>
              </a:r>
              <a:r>
                <a:rPr lang="en-US" altLang="zh-CN" sz="4000" dirty="0">
                  <a:solidFill>
                    <a:srgbClr val="0000FF"/>
                  </a:solidFill>
                </a:rPr>
                <a:t> </a:t>
              </a:r>
            </a:p>
          </p:txBody>
        </p:sp>
      </p:grp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533400" y="3450642"/>
            <a:ext cx="56733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005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第二趟希尔排序，设增量 </a:t>
            </a:r>
            <a:r>
              <a:rPr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3</a:t>
            </a:r>
            <a:endParaRPr lang="en-US" altLang="zh-CN" sz="3600" b="1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95400" y="4239493"/>
            <a:ext cx="6705600" cy="641350"/>
            <a:chOff x="1295400" y="4113076"/>
            <a:chExt cx="6705600" cy="641350"/>
          </a:xfrm>
        </p:grpSpPr>
        <p:grpSp>
          <p:nvGrpSpPr>
            <p:cNvPr id="36" name="组合 35"/>
            <p:cNvGrpSpPr/>
            <p:nvPr/>
          </p:nvGrpSpPr>
          <p:grpSpPr>
            <a:xfrm>
              <a:off x="1295400" y="4114800"/>
              <a:ext cx="6705600" cy="609600"/>
              <a:chOff x="1295400" y="4114800"/>
              <a:chExt cx="6705600" cy="609600"/>
            </a:xfrm>
          </p:grpSpPr>
          <p:sp>
            <p:nvSpPr>
              <p:cNvPr id="38" name="Rectangle 28"/>
              <p:cNvSpPr>
                <a:spLocks noChangeArrowheads="1"/>
              </p:cNvSpPr>
              <p:nvPr/>
            </p:nvSpPr>
            <p:spPr bwMode="auto">
              <a:xfrm>
                <a:off x="1295400" y="4114800"/>
                <a:ext cx="6705600" cy="609600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19050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25146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31242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37338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43434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34"/>
              <p:cNvSpPr>
                <a:spLocks noChangeShapeType="1"/>
              </p:cNvSpPr>
              <p:nvPr/>
            </p:nvSpPr>
            <p:spPr bwMode="auto">
              <a:xfrm>
                <a:off x="49530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35"/>
              <p:cNvSpPr>
                <a:spLocks noChangeShapeType="1"/>
              </p:cNvSpPr>
              <p:nvPr/>
            </p:nvSpPr>
            <p:spPr bwMode="auto">
              <a:xfrm>
                <a:off x="55626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36"/>
              <p:cNvSpPr>
                <a:spLocks noChangeShapeType="1"/>
              </p:cNvSpPr>
              <p:nvPr/>
            </p:nvSpPr>
            <p:spPr bwMode="auto">
              <a:xfrm>
                <a:off x="61722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>
                <a:off x="67818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38"/>
              <p:cNvSpPr>
                <a:spLocks noChangeShapeType="1"/>
              </p:cNvSpPr>
              <p:nvPr/>
            </p:nvSpPr>
            <p:spPr bwMode="auto">
              <a:xfrm>
                <a:off x="7391400" y="41148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" name="Text Box 55"/>
            <p:cNvSpPr txBox="1">
              <a:spLocks noChangeArrowheads="1"/>
            </p:cNvSpPr>
            <p:nvPr/>
          </p:nvSpPr>
          <p:spPr bwMode="auto">
            <a:xfrm>
              <a:off x="1407430" y="4113076"/>
              <a:ext cx="65849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600" dirty="0">
                  <a:solidFill>
                    <a:srgbClr val="0000FF"/>
                  </a:solidFill>
                </a:rPr>
                <a:t>9  </a:t>
              </a:r>
              <a:r>
                <a:rPr lang="en-US" altLang="zh-CN" sz="3600" dirty="0">
                  <a:solidFill>
                    <a:srgbClr val="FF6600"/>
                  </a:solidFill>
                </a:rPr>
                <a:t>18</a:t>
              </a:r>
              <a:r>
                <a:rPr lang="en-US" altLang="zh-CN" sz="3600" dirty="0">
                  <a:solidFill>
                    <a:srgbClr val="0000FF"/>
                  </a:solidFill>
                </a:rPr>
                <a:t>  </a:t>
              </a:r>
              <a:r>
                <a:rPr lang="en-US" altLang="zh-CN" sz="3600" dirty="0">
                  <a:solidFill>
                    <a:srgbClr val="840C26"/>
                  </a:solidFill>
                </a:rPr>
                <a:t>12</a:t>
              </a:r>
              <a:r>
                <a:rPr lang="en-US" altLang="zh-CN" sz="3600" dirty="0">
                  <a:solidFill>
                    <a:srgbClr val="0000FF"/>
                  </a:solidFill>
                </a:rPr>
                <a:t>  11 </a:t>
              </a:r>
              <a:r>
                <a:rPr lang="en-US" altLang="zh-CN" sz="3600" dirty="0">
                  <a:solidFill>
                    <a:srgbClr val="FF6600"/>
                  </a:solidFill>
                </a:rPr>
                <a:t>23</a:t>
              </a:r>
              <a:r>
                <a:rPr lang="en-US" altLang="zh-CN" sz="3600" dirty="0">
                  <a:solidFill>
                    <a:srgbClr val="0000FF"/>
                  </a:solidFill>
                </a:rPr>
                <a:t> </a:t>
              </a:r>
              <a:r>
                <a:rPr lang="en-US" altLang="zh-CN" sz="3600" dirty="0">
                  <a:solidFill>
                    <a:srgbClr val="840C26"/>
                  </a:solidFill>
                </a:rPr>
                <a:t>16</a:t>
              </a:r>
              <a:r>
                <a:rPr lang="en-US" altLang="zh-CN" sz="3600" dirty="0">
                  <a:solidFill>
                    <a:srgbClr val="0000FF"/>
                  </a:solidFill>
                </a:rPr>
                <a:t> 25  </a:t>
              </a:r>
              <a:r>
                <a:rPr lang="en-US" altLang="zh-CN" sz="3600" dirty="0">
                  <a:solidFill>
                    <a:srgbClr val="FF6600"/>
                  </a:solidFill>
                </a:rPr>
                <a:t>31</a:t>
              </a:r>
              <a:r>
                <a:rPr lang="en-US" altLang="zh-CN" sz="3600" dirty="0">
                  <a:solidFill>
                    <a:srgbClr val="0000FF"/>
                  </a:solidFill>
                </a:rPr>
                <a:t> </a:t>
              </a:r>
              <a:r>
                <a:rPr lang="en-US" altLang="zh-CN" sz="3600" dirty="0">
                  <a:solidFill>
                    <a:srgbClr val="840C26"/>
                  </a:solidFill>
                </a:rPr>
                <a:t>30</a:t>
              </a:r>
              <a:r>
                <a:rPr lang="en-US" altLang="zh-CN" sz="3600" dirty="0">
                  <a:solidFill>
                    <a:srgbClr val="0000FF"/>
                  </a:solidFill>
                </a:rPr>
                <a:t> 47 </a:t>
              </a:r>
              <a:r>
                <a:rPr lang="en-US" altLang="zh-CN" sz="3600" dirty="0">
                  <a:solidFill>
                    <a:srgbClr val="FF6600"/>
                  </a:solidFill>
                </a:rPr>
                <a:t>36</a:t>
              </a:r>
              <a:endParaRPr lang="en-US" altLang="zh-CN" sz="4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538377" y="5098861"/>
            <a:ext cx="56909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1">
                <a:solidFill>
                  <a:srgbClr val="0050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第三趟希尔排序，设增量 </a:t>
            </a:r>
            <a:r>
              <a:rPr lang="en-US" altLang="zh-CN" sz="3200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= 1</a:t>
            </a:r>
            <a:endParaRPr lang="en-US" altLang="zh-CN" sz="3600" b="1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187624" y="5931681"/>
            <a:ext cx="6940550" cy="701675"/>
            <a:chOff x="1187624" y="5805264"/>
            <a:chExt cx="6940550" cy="701675"/>
          </a:xfrm>
        </p:grpSpPr>
        <p:grpSp>
          <p:nvGrpSpPr>
            <p:cNvPr id="51" name="组合 50"/>
            <p:cNvGrpSpPr/>
            <p:nvPr/>
          </p:nvGrpSpPr>
          <p:grpSpPr>
            <a:xfrm>
              <a:off x="1295400" y="5867400"/>
              <a:ext cx="6705600" cy="609600"/>
              <a:chOff x="1295400" y="5867400"/>
              <a:chExt cx="6705600" cy="609600"/>
            </a:xfrm>
          </p:grpSpPr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1295400" y="5867400"/>
                <a:ext cx="6705600" cy="609600"/>
              </a:xfrm>
              <a:prstGeom prst="rect">
                <a:avLst/>
              </a:prstGeom>
              <a:noFill/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>
                <a:off x="19050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25146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42"/>
              <p:cNvSpPr>
                <a:spLocks noChangeShapeType="1"/>
              </p:cNvSpPr>
              <p:nvPr/>
            </p:nvSpPr>
            <p:spPr bwMode="auto">
              <a:xfrm>
                <a:off x="31242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43"/>
              <p:cNvSpPr>
                <a:spLocks noChangeShapeType="1"/>
              </p:cNvSpPr>
              <p:nvPr/>
            </p:nvSpPr>
            <p:spPr bwMode="auto">
              <a:xfrm>
                <a:off x="37338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44"/>
              <p:cNvSpPr>
                <a:spLocks noChangeShapeType="1"/>
              </p:cNvSpPr>
              <p:nvPr/>
            </p:nvSpPr>
            <p:spPr bwMode="auto">
              <a:xfrm>
                <a:off x="43434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45"/>
              <p:cNvSpPr>
                <a:spLocks noChangeShapeType="1"/>
              </p:cNvSpPr>
              <p:nvPr/>
            </p:nvSpPr>
            <p:spPr bwMode="auto">
              <a:xfrm>
                <a:off x="49530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46"/>
              <p:cNvSpPr>
                <a:spLocks noChangeShapeType="1"/>
              </p:cNvSpPr>
              <p:nvPr/>
            </p:nvSpPr>
            <p:spPr bwMode="auto">
              <a:xfrm>
                <a:off x="55626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61722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48"/>
              <p:cNvSpPr>
                <a:spLocks noChangeShapeType="1"/>
              </p:cNvSpPr>
              <p:nvPr/>
            </p:nvSpPr>
            <p:spPr bwMode="auto">
              <a:xfrm>
                <a:off x="67818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49"/>
              <p:cNvSpPr>
                <a:spLocks noChangeShapeType="1"/>
              </p:cNvSpPr>
              <p:nvPr/>
            </p:nvSpPr>
            <p:spPr bwMode="auto">
              <a:xfrm>
                <a:off x="7391400" y="5867400"/>
                <a:ext cx="0" cy="609600"/>
              </a:xfrm>
              <a:prstGeom prst="line">
                <a:avLst/>
              </a:prstGeom>
              <a:noFill/>
              <a:ln w="9525">
                <a:solidFill>
                  <a:srgbClr val="FF66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" name="Text Box 57"/>
            <p:cNvSpPr txBox="1">
              <a:spLocks noChangeArrowheads="1"/>
            </p:cNvSpPr>
            <p:nvPr/>
          </p:nvSpPr>
          <p:spPr bwMode="auto">
            <a:xfrm>
              <a:off x="1187624" y="5805264"/>
              <a:ext cx="69405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4000" dirty="0">
                  <a:solidFill>
                    <a:srgbClr val="0000FF"/>
                  </a:solidFill>
                </a:rPr>
                <a:t> </a:t>
              </a:r>
              <a:r>
                <a:rPr lang="en-US" altLang="zh-CN" sz="3600" dirty="0">
                  <a:solidFill>
                    <a:srgbClr val="0000FF"/>
                  </a:solidFill>
                </a:rPr>
                <a:t>9   11 12 16  18 23  25 30 31 36  47 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023828" y="0"/>
            <a:ext cx="3240360" cy="3032956"/>
            <a:chOff x="3023828" y="0"/>
            <a:chExt cx="3240360" cy="3032956"/>
          </a:xfrm>
        </p:grpSpPr>
        <p:sp>
          <p:nvSpPr>
            <p:cNvPr id="65" name="左中括号 64"/>
            <p:cNvSpPr/>
            <p:nvPr/>
          </p:nvSpPr>
          <p:spPr bwMode="auto">
            <a:xfrm>
              <a:off x="3023828" y="0"/>
              <a:ext cx="180020" cy="3032956"/>
            </a:xfrm>
            <a:prstGeom prst="leftBracke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66" name="左中括号 65"/>
            <p:cNvSpPr/>
            <p:nvPr/>
          </p:nvSpPr>
          <p:spPr bwMode="auto">
            <a:xfrm>
              <a:off x="6084168" y="0"/>
              <a:ext cx="180020" cy="3032956"/>
            </a:xfrm>
            <a:prstGeom prst="leftBracket">
              <a:avLst/>
            </a:prstGeom>
            <a:noFill/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</p:grpSp>
      <p:sp>
        <p:nvSpPr>
          <p:cNvPr id="67" name="左中括号 66"/>
          <p:cNvSpPr/>
          <p:nvPr/>
        </p:nvSpPr>
        <p:spPr bwMode="auto">
          <a:xfrm>
            <a:off x="3455876" y="0"/>
            <a:ext cx="396044" cy="3032956"/>
          </a:xfrm>
          <a:prstGeom prst="leftBracket">
            <a:avLst/>
          </a:prstGeom>
          <a:noFill/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8" name="左中括号 67"/>
          <p:cNvSpPr/>
          <p:nvPr/>
        </p:nvSpPr>
        <p:spPr bwMode="auto">
          <a:xfrm>
            <a:off x="4139952" y="-756084"/>
            <a:ext cx="396044" cy="3032956"/>
          </a:xfrm>
          <a:prstGeom prst="leftBracke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2375756" y="2168860"/>
            <a:ext cx="3888432" cy="1944216"/>
            <a:chOff x="2375756" y="2168860"/>
            <a:chExt cx="3888432" cy="1944216"/>
          </a:xfrm>
        </p:grpSpPr>
        <p:sp>
          <p:nvSpPr>
            <p:cNvPr id="70" name="左中括号 69"/>
            <p:cNvSpPr/>
            <p:nvPr/>
          </p:nvSpPr>
          <p:spPr bwMode="auto">
            <a:xfrm>
              <a:off x="2375756" y="2168860"/>
              <a:ext cx="108012" cy="1944216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71" name="左中括号 70"/>
            <p:cNvSpPr/>
            <p:nvPr/>
          </p:nvSpPr>
          <p:spPr bwMode="auto">
            <a:xfrm>
              <a:off x="4319972" y="2168860"/>
              <a:ext cx="108012" cy="1944216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72" name="左中括号 71"/>
            <p:cNvSpPr/>
            <p:nvPr/>
          </p:nvSpPr>
          <p:spPr bwMode="auto">
            <a:xfrm>
              <a:off x="6120172" y="2276872"/>
              <a:ext cx="144016" cy="1692188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2915816" y="2312876"/>
            <a:ext cx="4032448" cy="1836204"/>
            <a:chOff x="2915816" y="2312876"/>
            <a:chExt cx="4032448" cy="1836204"/>
          </a:xfrm>
        </p:grpSpPr>
        <p:sp>
          <p:nvSpPr>
            <p:cNvPr id="74" name="左中括号 73"/>
            <p:cNvSpPr/>
            <p:nvPr/>
          </p:nvSpPr>
          <p:spPr bwMode="auto">
            <a:xfrm>
              <a:off x="6552220" y="2384884"/>
              <a:ext cx="396044" cy="1656184"/>
            </a:xfrm>
            <a:prstGeom prst="leftBracket">
              <a:avLst/>
            </a:prstGeom>
            <a:noFill/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75" name="左中括号 74"/>
            <p:cNvSpPr/>
            <p:nvPr/>
          </p:nvSpPr>
          <p:spPr bwMode="auto">
            <a:xfrm>
              <a:off x="4788024" y="2312876"/>
              <a:ext cx="396044" cy="1836204"/>
            </a:xfrm>
            <a:prstGeom prst="leftBracket">
              <a:avLst/>
            </a:prstGeom>
            <a:noFill/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76" name="左中括号 75"/>
            <p:cNvSpPr/>
            <p:nvPr/>
          </p:nvSpPr>
          <p:spPr bwMode="auto">
            <a:xfrm>
              <a:off x="2915816" y="2312876"/>
              <a:ext cx="468052" cy="1800200"/>
            </a:xfrm>
            <a:prstGeom prst="leftBracket">
              <a:avLst/>
            </a:prstGeom>
            <a:noFill/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算法运行实例</a:t>
            </a:r>
          </a:p>
        </p:txBody>
      </p:sp>
    </p:spTree>
    <p:extLst>
      <p:ext uri="{BB962C8B-B14F-4D97-AF65-F5344CB8AC3E}">
        <p14:creationId xmlns:p14="http://schemas.microsoft.com/office/powerpoint/2010/main" val="423629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34" grpId="0" autoUpdateAnimBg="0"/>
      <p:bldP spid="49" grpId="0" autoUpdateAnimBg="0"/>
      <p:bldP spid="67" grpId="0" animBg="1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左中括号 10"/>
          <p:cNvSpPr/>
          <p:nvPr/>
        </p:nvSpPr>
        <p:spPr bwMode="auto">
          <a:xfrm>
            <a:off x="778756" y="996144"/>
            <a:ext cx="237244" cy="1721656"/>
          </a:xfrm>
          <a:prstGeom prst="lef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" name="右中括号 11"/>
          <p:cNvSpPr/>
          <p:nvPr/>
        </p:nvSpPr>
        <p:spPr bwMode="auto">
          <a:xfrm>
            <a:off x="6057899" y="996144"/>
            <a:ext cx="165101" cy="1721656"/>
          </a:xfrm>
          <a:prstGeom prst="rightBracke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0"/>
            <a:ext cx="8229600" cy="6885384"/>
          </a:xfrm>
        </p:spPr>
        <p:txBody>
          <a:bodyPr/>
          <a:lstStyle/>
          <a:p>
            <a:r>
              <a:rPr lang="zh-CN" altLang="en-US" sz="2800" dirty="0"/>
              <a:t>希尔排序将 </a:t>
            </a:r>
            <a:r>
              <a:rPr lang="en-US" altLang="zh-CN" sz="2800" dirty="0"/>
              <a:t>n </a:t>
            </a:r>
            <a:r>
              <a:rPr lang="zh-CN" altLang="en-US" sz="2800" dirty="0"/>
              <a:t>个记录</a:t>
            </a:r>
            <a:r>
              <a:rPr lang="en-US" altLang="zh-CN" sz="2800" dirty="0"/>
              <a:t>{R[1], R[2], …… R[n]} </a:t>
            </a:r>
            <a:r>
              <a:rPr lang="zh-CN" altLang="en-US" sz="2800" dirty="0"/>
              <a:t>排成了这样一个</a:t>
            </a:r>
            <a:r>
              <a:rPr lang="en-US" altLang="zh-CN" sz="2800" dirty="0" err="1"/>
              <a:t>k×</a:t>
            </a:r>
            <a:r>
              <a:rPr lang="en-US" altLang="zh-CN" sz="2800" b="1" dirty="0" err="1">
                <a:solidFill>
                  <a:srgbClr val="0000CC"/>
                </a:solidFill>
              </a:rPr>
              <a:t>d</a:t>
            </a:r>
            <a:r>
              <a:rPr lang="zh-CN" altLang="en-US" sz="2800" dirty="0"/>
              <a:t>矩阵：</a:t>
            </a:r>
          </a:p>
          <a:p>
            <a:pPr marL="400050" lvl="1" indent="0">
              <a:buNone/>
            </a:pPr>
            <a:r>
              <a:rPr lang="en-US" altLang="zh-CN" sz="2400" dirty="0"/>
              <a:t>R[1]</a:t>
            </a:r>
            <a:r>
              <a:rPr lang="zh-CN" altLang="en-US" sz="2400" dirty="0"/>
              <a:t>，       </a:t>
            </a:r>
            <a:r>
              <a:rPr lang="en-US" altLang="zh-CN" sz="2400" dirty="0"/>
              <a:t>R[2]</a:t>
            </a:r>
            <a:r>
              <a:rPr lang="zh-CN" altLang="en-US" sz="2400" dirty="0"/>
              <a:t>，      </a:t>
            </a:r>
            <a:r>
              <a:rPr lang="en-US" altLang="zh-CN" sz="2400" dirty="0"/>
              <a:t>R[3]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       </a:t>
            </a:r>
            <a:r>
              <a:rPr lang="en-US" altLang="zh-CN" sz="2400" dirty="0"/>
              <a:t>R[d]</a:t>
            </a:r>
          </a:p>
          <a:p>
            <a:pPr marL="400050" lvl="1" indent="0">
              <a:buNone/>
            </a:pPr>
            <a:r>
              <a:rPr lang="en-US" altLang="zh-CN" sz="2400" dirty="0"/>
              <a:t>R[1+d]</a:t>
            </a:r>
            <a:r>
              <a:rPr lang="zh-CN" altLang="en-US" sz="2400" dirty="0"/>
              <a:t>，  </a:t>
            </a:r>
            <a:r>
              <a:rPr lang="en-US" altLang="zh-CN" sz="2400" dirty="0"/>
              <a:t>R[2+d]</a:t>
            </a:r>
            <a:r>
              <a:rPr lang="zh-CN" altLang="en-US" sz="2400" dirty="0"/>
              <a:t>，  </a:t>
            </a:r>
            <a:r>
              <a:rPr lang="en-US" altLang="zh-CN" sz="2400" dirty="0"/>
              <a:t>R[3+d]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   </a:t>
            </a:r>
            <a:r>
              <a:rPr lang="en-US" altLang="zh-CN" sz="2400" dirty="0"/>
              <a:t>R[2d] </a:t>
            </a:r>
          </a:p>
          <a:p>
            <a:pPr marL="400050" lvl="1" indent="0">
              <a:buNone/>
            </a:pPr>
            <a:r>
              <a:rPr lang="en-US" altLang="zh-CN" sz="2400" dirty="0"/>
              <a:t>    …</a:t>
            </a:r>
          </a:p>
          <a:p>
            <a:pPr marL="400050" lvl="1" indent="0">
              <a:buNone/>
            </a:pPr>
            <a:r>
              <a:rPr lang="en-US" altLang="zh-CN" sz="2400" dirty="0"/>
              <a:t>R[1+kd]</a:t>
            </a:r>
            <a:r>
              <a:rPr lang="zh-CN" altLang="en-US" sz="2400" dirty="0"/>
              <a:t>，</a:t>
            </a:r>
            <a:r>
              <a:rPr lang="en-US" altLang="zh-CN" sz="2400" dirty="0"/>
              <a:t>R[2+kd]</a:t>
            </a:r>
            <a:r>
              <a:rPr lang="zh-CN" altLang="en-US" sz="2400" dirty="0"/>
              <a:t>，</a:t>
            </a:r>
            <a:r>
              <a:rPr lang="en-US" altLang="zh-CN" sz="2400" dirty="0"/>
              <a:t>R[3+kd]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R[</a:t>
            </a:r>
            <a:r>
              <a:rPr lang="en-US" altLang="zh-CN" sz="2400" dirty="0" err="1"/>
              <a:t>kd</a:t>
            </a:r>
            <a:r>
              <a:rPr lang="en-US" altLang="zh-CN" sz="2400" dirty="0"/>
              <a:t>]…</a:t>
            </a:r>
            <a:endParaRPr lang="en-US" altLang="zh-CN" sz="2000" dirty="0"/>
          </a:p>
          <a:p>
            <a:r>
              <a:rPr lang="zh-CN" altLang="en-US" sz="2800" dirty="0"/>
              <a:t>然后对</a:t>
            </a:r>
            <a:r>
              <a:rPr lang="zh-CN" altLang="en-US" sz="2800" b="1" dirty="0">
                <a:solidFill>
                  <a:srgbClr val="0000CC"/>
                </a:solidFill>
              </a:rPr>
              <a:t>列</a:t>
            </a:r>
            <a:r>
              <a:rPr lang="zh-CN" altLang="en-US" sz="2800" dirty="0"/>
              <a:t>进行排序</a:t>
            </a: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缩小增量序列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Ĥ=(d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  d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 …., d</a:t>
            </a:r>
            <a:r>
              <a:rPr lang="en-US" altLang="zh-CN" sz="2800" b="1" baseline="-25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m-1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2800" b="1" dirty="0" err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800" b="1" baseline="-25000" dirty="0" err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8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  <a:p>
            <a:pPr marL="942975" lvl="1" indent="-457200">
              <a:lnSpc>
                <a:spcPct val="90000"/>
              </a:lnSpc>
              <a:spcBef>
                <a:spcPts val="1200"/>
              </a:spcBef>
              <a:tabLst>
                <a:tab pos="85725" algn="l"/>
              </a:tabLst>
            </a:pPr>
            <a:r>
              <a:rPr lang="zh-CN" altLang="en-US" sz="2400" dirty="0"/>
              <a:t>由大到小：重排矩阵，使其更窄，再次按列排序</a:t>
            </a:r>
            <a:endParaRPr lang="en-US" altLang="zh-CN" sz="2400" dirty="0"/>
          </a:p>
          <a:p>
            <a:pPr marL="942975" lvl="1" indent="-457200">
              <a:lnSpc>
                <a:spcPct val="90000"/>
              </a:lnSpc>
              <a:tabLst>
                <a:tab pos="85725" algn="l"/>
              </a:tabLst>
            </a:pPr>
            <a:r>
              <a:rPr lang="zh-CN" altLang="en-US" sz="2400" dirty="0"/>
              <a:t>逐步求精：如此往返，直至</a:t>
            </a:r>
            <a:r>
              <a:rPr lang="en-US" altLang="zh-CN" sz="2400" b="1" dirty="0" err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m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 dirty="0"/>
              <a:t>=1</a:t>
            </a:r>
            <a:r>
              <a:rPr lang="zh-CN" altLang="en-US" sz="2400" dirty="0"/>
              <a:t>，对序列进行全排列</a:t>
            </a:r>
          </a:p>
          <a:p>
            <a:pPr marL="0" indent="0">
              <a:buNone/>
            </a:pPr>
            <a:r>
              <a:rPr lang="zh-CN" altLang="en-US" sz="2800" dirty="0"/>
              <a:t> </a:t>
            </a:r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102100" y="4330700"/>
            <a:ext cx="4925244" cy="2380028"/>
            <a:chOff x="157987" y="1952837"/>
            <a:chExt cx="7017513" cy="4824535"/>
          </a:xfrm>
        </p:grpSpPr>
        <p:sp>
          <p:nvSpPr>
            <p:cNvPr id="13" name="流程图: 过程 12"/>
            <p:cNvSpPr/>
            <p:nvPr/>
          </p:nvSpPr>
          <p:spPr bwMode="auto">
            <a:xfrm>
              <a:off x="157987" y="5229200"/>
              <a:ext cx="1604309" cy="1526095"/>
            </a:xfrm>
            <a:prstGeom prst="flowChartProcess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1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流程图: 过程 13"/>
            <p:cNvSpPr/>
            <p:nvPr/>
          </p:nvSpPr>
          <p:spPr bwMode="auto">
            <a:xfrm>
              <a:off x="1991146" y="4761148"/>
              <a:ext cx="1341954" cy="2016224"/>
            </a:xfrm>
            <a:prstGeom prst="flowChartProcess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2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流程图: 过程 14"/>
            <p:cNvSpPr/>
            <p:nvPr/>
          </p:nvSpPr>
          <p:spPr bwMode="auto">
            <a:xfrm>
              <a:off x="4974904" y="3356992"/>
              <a:ext cx="805173" cy="3405212"/>
            </a:xfrm>
            <a:prstGeom prst="flowChartProcess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>
                  <a:latin typeface="Times New Roman" pitchFamily="18" charset="0"/>
                </a:rPr>
                <a:t>d</a:t>
              </a:r>
              <a:r>
                <a:rPr kumimoji="0" lang="en-US" altLang="zh-CN" sz="14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m-2</a:t>
              </a:r>
              <a:endParaRPr kumimoji="0" lang="zh-CN" altLang="en-US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6" name="流程图: 过程 15"/>
            <p:cNvSpPr/>
            <p:nvPr/>
          </p:nvSpPr>
          <p:spPr bwMode="auto">
            <a:xfrm>
              <a:off x="6007100" y="2708920"/>
              <a:ext cx="613465" cy="4049265"/>
            </a:xfrm>
            <a:prstGeom prst="flowChartProcess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900" b="1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900" b="1" baseline="-25000" dirty="0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m-1</a:t>
              </a:r>
              <a:endPara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流程图: 过程 16"/>
            <p:cNvSpPr/>
            <p:nvPr/>
          </p:nvSpPr>
          <p:spPr bwMode="auto">
            <a:xfrm>
              <a:off x="6792085" y="1952837"/>
              <a:ext cx="383415" cy="4791892"/>
            </a:xfrm>
            <a:prstGeom prst="flowChartProcess">
              <a:avLst/>
            </a:prstGeom>
            <a:solidFill>
              <a:srgbClr val="CCFF9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600" b="1" dirty="0" err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d</a:t>
              </a:r>
              <a:r>
                <a:rPr lang="en-US" altLang="zh-CN" sz="600" b="1" baseline="-25000" dirty="0" err="1">
                  <a:solidFill>
                    <a:srgbClr val="0000FF"/>
                  </a:solidFill>
                  <a:latin typeface="华文楷体" pitchFamily="2" charset="-122"/>
                  <a:ea typeface="华文楷体" pitchFamily="2" charset="-122"/>
                </a:rPr>
                <a:t>m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17764" y="5193196"/>
              <a:ext cx="12269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3200" b="1" dirty="0"/>
                <a:t>……….</a:t>
              </a:r>
              <a:endParaRPr lang="zh-CN" altLang="en-US" sz="32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062330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720"/>
            <a:ext cx="9144000" cy="4680520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457200" y="1998718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W=8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算法运行实例</a:t>
            </a:r>
            <a:r>
              <a:rPr lang="en-US" altLang="zh-CN"/>
              <a:t>-I</a:t>
            </a:r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 rot="2902685">
            <a:off x="7452320" y="5805264"/>
            <a:ext cx="1368152" cy="576064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31571" y="60079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一趟排序结果</a:t>
            </a:r>
          </a:p>
        </p:txBody>
      </p:sp>
      <p:sp>
        <p:nvSpPr>
          <p:cNvPr id="3" name="左弧形箭头 2"/>
          <p:cNvSpPr/>
          <p:nvPr/>
        </p:nvSpPr>
        <p:spPr>
          <a:xfrm>
            <a:off x="1116623" y="2769799"/>
            <a:ext cx="773723" cy="95836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左弧形箭头 7"/>
          <p:cNvSpPr/>
          <p:nvPr/>
        </p:nvSpPr>
        <p:spPr>
          <a:xfrm rot="3078153">
            <a:off x="951403" y="3649441"/>
            <a:ext cx="552025" cy="1277860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82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08720"/>
            <a:ext cx="9144000" cy="4596832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457200" y="2061883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W=5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算法运行实例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841196" y="163987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一趟排序结果</a:t>
            </a:r>
          </a:p>
        </p:txBody>
      </p:sp>
      <p:sp>
        <p:nvSpPr>
          <p:cNvPr id="3" name="右箭头 2"/>
          <p:cNvSpPr/>
          <p:nvPr/>
        </p:nvSpPr>
        <p:spPr>
          <a:xfrm>
            <a:off x="4220307" y="3068515"/>
            <a:ext cx="536331" cy="63304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弧形箭头 6"/>
          <p:cNvSpPr/>
          <p:nvPr/>
        </p:nvSpPr>
        <p:spPr>
          <a:xfrm flipH="1" flipV="1">
            <a:off x="7872521" y="1485899"/>
            <a:ext cx="1186962" cy="1582616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 rot="17540060">
            <a:off x="511598" y="4010239"/>
            <a:ext cx="536331" cy="63304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4695092"/>
            <a:ext cx="9144000" cy="810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-649" t="82556" r="649" b="2381"/>
          <a:stretch/>
        </p:blipFill>
        <p:spPr>
          <a:xfrm>
            <a:off x="0" y="4682012"/>
            <a:ext cx="9144000" cy="6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50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5048603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675445" y="2218576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W=3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算法运行实例</a:t>
            </a:r>
            <a:r>
              <a:rPr lang="en-US" altLang="zh-CN"/>
              <a:t>-III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31571" y="600794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一趟排序结果</a:t>
            </a:r>
          </a:p>
        </p:txBody>
      </p:sp>
      <p:sp>
        <p:nvSpPr>
          <p:cNvPr id="3" name="下箭头 2"/>
          <p:cNvSpPr/>
          <p:nvPr/>
        </p:nvSpPr>
        <p:spPr>
          <a:xfrm>
            <a:off x="2602524" y="1699829"/>
            <a:ext cx="703384" cy="53633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114800" y="3138854"/>
            <a:ext cx="861646" cy="65063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弧形箭头 7"/>
          <p:cNvSpPr/>
          <p:nvPr/>
        </p:nvSpPr>
        <p:spPr>
          <a:xfrm rot="20949737">
            <a:off x="7182209" y="2965956"/>
            <a:ext cx="1104214" cy="2089524"/>
          </a:xfrm>
          <a:prstGeom prst="curvedLeftArrow">
            <a:avLst>
              <a:gd name="adj1" fmla="val 25000"/>
              <a:gd name="adj2" fmla="val 47756"/>
              <a:gd name="adj3" fmla="val 25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4A07017-7879-4106-B858-B42B94D0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/>
              <a:t>基本</a:t>
            </a:r>
            <a:r>
              <a:rPr lang="zh-CN" altLang="en-US" dirty="0"/>
              <a:t>概念</a:t>
            </a:r>
            <a:r>
              <a:rPr lang="en-US" altLang="zh-CN" dirty="0"/>
              <a:t>-I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F8C76AC6-0BAC-4684-9445-67B21C6FA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排序：将一组杂乱无章的数据按一定的规律顺次排列起来</a:t>
                </a:r>
                <a:endParaRPr lang="en-US" altLang="zh-CN" dirty="0"/>
              </a:p>
              <a:p>
                <a:r>
                  <a:rPr lang="zh-CN" altLang="en-US" dirty="0"/>
                  <a:t>假设含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记录</a:t>
                </a:r>
                <a:r>
                  <a:rPr lang="zh-CN" altLang="en-US" dirty="0"/>
                  <a:t>的序列为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}</a:t>
                </a:r>
                <a:r>
                  <a:rPr lang="zh-CN" altLang="en-US" dirty="0"/>
                  <a:t>，其相应的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关键字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/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排序码</a:t>
                </a:r>
                <a:r>
                  <a:rPr lang="zh-CN" altLang="en-US" dirty="0"/>
                  <a:t>序列为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}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关键字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排序码相互之间可比较</a:t>
                </a:r>
                <a:endParaRPr lang="en-US" altLang="zh-CN" dirty="0"/>
              </a:p>
              <a:p>
                <a:r>
                  <a:rPr lang="zh-CN" altLang="en-US" dirty="0"/>
                  <a:t>所谓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排序</a:t>
                </a:r>
                <a:r>
                  <a:rPr lang="zh-CN" altLang="en-US" dirty="0"/>
                  <a:t>，就是确定</a:t>
                </a:r>
                <a:r>
                  <a:rPr lang="en-US" altLang="zh-CN" dirty="0"/>
                  <a:t>1, 2, …, n</a:t>
                </a:r>
                <a:r>
                  <a:rPr lang="zh-CN" altLang="en-US" dirty="0"/>
                  <a:t>的一种排列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，使得其相应的关键字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排序码满足如下的非递减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或非递增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关系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使得上述记录序列成为一个按关键字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排序码排序的序列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}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F8C76AC6-0BAC-4684-9445-67B21C6FA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327" r="-3481" b="-2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DDFE6E-C51D-471B-B6B7-68B20FD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34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3999" cy="4963100"/>
          </a:xfrm>
          <a:prstGeom prst="rect">
            <a:avLst/>
          </a:prstGeom>
        </p:spPr>
      </p:pic>
      <p:sp>
        <p:nvSpPr>
          <p:cNvPr id="75" name="文本框 74"/>
          <p:cNvSpPr txBox="1"/>
          <p:nvPr/>
        </p:nvSpPr>
        <p:spPr>
          <a:xfrm>
            <a:off x="922208" y="1749997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W=2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算法运行实例</a:t>
            </a:r>
            <a:r>
              <a:rPr lang="en-US" altLang="zh-CN"/>
              <a:t>-IV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76057" y="5663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一趟排序结果</a:t>
            </a:r>
          </a:p>
        </p:txBody>
      </p:sp>
      <p:sp>
        <p:nvSpPr>
          <p:cNvPr id="3" name="上弧形箭头 2"/>
          <p:cNvSpPr/>
          <p:nvPr/>
        </p:nvSpPr>
        <p:spPr>
          <a:xfrm rot="18132998">
            <a:off x="203775" y="3257628"/>
            <a:ext cx="2140516" cy="914400"/>
          </a:xfrm>
          <a:prstGeom prst="curved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4115993" y="2967482"/>
            <a:ext cx="912012" cy="74734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弧形箭头 7"/>
          <p:cNvSpPr/>
          <p:nvPr/>
        </p:nvSpPr>
        <p:spPr>
          <a:xfrm flipV="1">
            <a:off x="6837603" y="1608992"/>
            <a:ext cx="756138" cy="1781278"/>
          </a:xfrm>
          <a:prstGeom prst="curved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011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1619672" y="2132856"/>
            <a:ext cx="1116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W=1</a:t>
            </a:r>
            <a:endParaRPr lang="zh-CN" altLang="en-US" sz="3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915999"/>
            <a:ext cx="7266207" cy="100811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算法运行实例</a:t>
            </a:r>
            <a:r>
              <a:rPr lang="en-US" altLang="zh-CN"/>
              <a:t>-V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850895"/>
            <a:ext cx="1152128" cy="50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78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9512" y="3099732"/>
            <a:ext cx="864096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void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ShellInsert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</a:t>
            </a:r>
            <a:r>
              <a:rPr lang="en-US" altLang="zh-CN" sz="2400" b="1" dirty="0" err="1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SqList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&amp;L, </a:t>
            </a:r>
            <a:r>
              <a:rPr lang="en-US" altLang="zh-CN" sz="2400" b="1" dirty="0" err="1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dk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{</a:t>
            </a:r>
          </a:p>
          <a:p>
            <a:pPr algn="l"/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for ( </a:t>
            </a:r>
            <a:r>
              <a:rPr lang="en-US" altLang="zh-CN" sz="2400" b="1" dirty="0" err="1">
                <a:solidFill>
                  <a:srgbClr val="840C2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840C2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=dk+1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&lt;=n; ++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)//</a:t>
            </a:r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对每个元素在当前增量子序列中排序 </a:t>
            </a:r>
            <a:endParaRPr lang="en-US" altLang="zh-CN" sz="24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algn="l"/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if ( 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].key&lt; 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b="1" dirty="0" err="1">
                <a:solidFill>
                  <a:srgbClr val="840C2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i-dk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].key)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	 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在子序列中用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直接插入排序法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排序当前元素</a:t>
            </a:r>
            <a:endParaRPr lang="en-US" altLang="zh-CN" sz="2400" b="1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algn="l"/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[0] = 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];  </a:t>
            </a:r>
          </a:p>
          <a:p>
            <a:pPr algn="l"/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for (</a:t>
            </a:r>
            <a:r>
              <a:rPr lang="en-US" altLang="zh-CN" sz="2400" b="1" dirty="0">
                <a:solidFill>
                  <a:srgbClr val="840C2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j=</a:t>
            </a:r>
            <a:r>
              <a:rPr lang="en-US" altLang="zh-CN" sz="2400" b="1" dirty="0" err="1">
                <a:solidFill>
                  <a:srgbClr val="840C2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i-dk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;  j&gt;0&amp;&amp;(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[0].key&lt;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[j].key);  </a:t>
            </a:r>
            <a:r>
              <a:rPr lang="en-US" altLang="zh-CN" sz="2400" b="1" dirty="0">
                <a:solidFill>
                  <a:srgbClr val="840C2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j-=</a:t>
            </a:r>
            <a:r>
              <a:rPr lang="en-US" altLang="zh-CN" sz="2400" b="1" dirty="0" err="1">
                <a:solidFill>
                  <a:srgbClr val="840C2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dk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algn="l"/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        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b="1" dirty="0" err="1">
                <a:solidFill>
                  <a:srgbClr val="840C2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j+dk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= 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[j];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记录后移，查找插入位置</a:t>
            </a:r>
          </a:p>
          <a:p>
            <a:pPr algn="l"/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</a:t>
            </a:r>
            <a:r>
              <a:rPr lang="en-US" altLang="zh-CN" sz="2400" b="1" dirty="0" err="1">
                <a:solidFill>
                  <a:srgbClr val="840C26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j+dk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] = </a:t>
            </a:r>
            <a:r>
              <a:rPr lang="en-US" altLang="zh-CN" sz="2400" b="1" dirty="0" err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L.r</a:t>
            </a:r>
            <a:r>
              <a:rPr lang="en-US" altLang="zh-CN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[0];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//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插入</a:t>
            </a:r>
          </a:p>
          <a:p>
            <a:pPr algn="l"/>
            <a:r>
              <a:rPr lang="zh-CN" altLang="en-US" sz="24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 // if</a:t>
            </a:r>
          </a:p>
          <a:p>
            <a:pPr algn="l"/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 // </a:t>
            </a:r>
            <a:r>
              <a:rPr lang="en-US" altLang="zh-CN" sz="2400" b="1" dirty="0" err="1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ShellInsert</a:t>
            </a:r>
            <a:endParaRPr lang="en-US" altLang="zh-CN" sz="24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1331640" y="1034730"/>
            <a:ext cx="676037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void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ShellSort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(</a:t>
            </a:r>
            <a:r>
              <a:rPr lang="en-US" altLang="zh-CN" sz="2400" b="1" dirty="0" err="1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SqList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&amp;L, </a:t>
            </a:r>
            <a:r>
              <a:rPr lang="en-US" altLang="zh-CN" sz="2400" b="1" dirty="0" err="1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dlta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[]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en-US" altLang="zh-CN" sz="2400" b="1" dirty="0" err="1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int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t){</a:t>
            </a:r>
          </a:p>
          <a:p>
            <a:pPr algn="l"/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//</a:t>
            </a:r>
            <a:r>
              <a:rPr lang="zh-CN" altLang="en-US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增量序列为</a:t>
            </a:r>
            <a:r>
              <a:rPr lang="en-US" altLang="zh-CN" sz="2400" b="1" dirty="0" err="1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dlta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[]</a:t>
            </a:r>
            <a:r>
              <a:rPr lang="zh-CN" altLang="en-US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的希尔排序，序列长为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00504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algn="l"/>
            <a:r>
              <a:rPr lang="zh-CN" altLang="en-US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for (k=0; k&lt;t; ++t)</a:t>
            </a:r>
          </a:p>
          <a:p>
            <a:pPr algn="l"/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              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ShellInsert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(L, 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dlta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[k]</a:t>
            </a:r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);</a:t>
            </a:r>
            <a:endParaRPr lang="zh-CN" altLang="en-US" sz="2400" b="1" dirty="0">
              <a:solidFill>
                <a:srgbClr val="00504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algn="l"/>
            <a:r>
              <a:rPr lang="en-US" altLang="zh-CN" sz="2400" b="1" dirty="0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 // </a:t>
            </a:r>
            <a:r>
              <a:rPr lang="en-US" altLang="zh-CN" sz="2400" b="1" dirty="0" err="1">
                <a:solidFill>
                  <a:srgbClr val="005042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ShellSort</a:t>
            </a:r>
            <a:endParaRPr lang="en-US" altLang="zh-CN" sz="2400" b="1" dirty="0">
              <a:solidFill>
                <a:srgbClr val="005042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Shellsort</a:t>
            </a:r>
            <a:r>
              <a:rPr lang="en-US" altLang="zh-CN" dirty="0"/>
              <a:t> </a:t>
            </a:r>
            <a:r>
              <a:rPr lang="zh-CN" altLang="en-US" dirty="0"/>
              <a:t>算法</a:t>
            </a:r>
          </a:p>
        </p:txBody>
      </p:sp>
      <p:sp>
        <p:nvSpPr>
          <p:cNvPr id="5" name="流程图: 可选过程 4"/>
          <p:cNvSpPr/>
          <p:nvPr/>
        </p:nvSpPr>
        <p:spPr>
          <a:xfrm>
            <a:off x="8244408" y="0"/>
            <a:ext cx="899592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10.5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8244408" y="6489576"/>
            <a:ext cx="899592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10.4</a:t>
            </a:r>
          </a:p>
        </p:txBody>
      </p:sp>
    </p:spTree>
    <p:extLst>
      <p:ext uri="{BB962C8B-B14F-4D97-AF65-F5344CB8AC3E}">
        <p14:creationId xmlns:p14="http://schemas.microsoft.com/office/powerpoint/2010/main" val="39600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希尔排序是一种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不稳定</a:t>
                </a:r>
                <a:r>
                  <a:rPr lang="zh-CN" altLang="en-US" dirty="0"/>
                  <a:t>的插入排序方法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希尔排序的时间复杂性与各列内部排序的算法有关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内部排序不一定是高效的，但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需要是输入敏感的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其实际运行的时间更多地取决于所取“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增量</a:t>
                </a:r>
                <a:r>
                  <a:rPr lang="en-US" altLang="zh-CN" dirty="0"/>
                  <a:t>/gap</a:t>
                </a:r>
                <a:r>
                  <a:rPr lang="zh-CN" altLang="en-US" dirty="0"/>
                  <a:t>”序列，涉及数学上尚未解决的难题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/>
                  <a:t>Shell</a:t>
                </a:r>
                <a:r>
                  <a:rPr lang="zh-CN" altLang="en-US" dirty="0"/>
                  <a:t>：取 </a:t>
                </a:r>
                <a:r>
                  <a:rPr lang="en-US" altLang="zh-CN" dirty="0"/>
                  <a:t>gap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gap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𝑔𝑎𝑝</m:t>
                            </m:r>
                          </m:num>
                          <m:den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，直到</a:t>
                </a:r>
                <a:r>
                  <a:rPr lang="en-US" altLang="zh-CN" dirty="0"/>
                  <a:t>gap = 1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/>
                  <a:t>Knuth</a:t>
                </a:r>
                <a:r>
                  <a:rPr lang="zh-CN" altLang="en-US" dirty="0"/>
                  <a:t>：取 </a:t>
                </a:r>
                <a:r>
                  <a:rPr lang="en-US" altLang="zh-CN" dirty="0"/>
                  <a:t>gap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𝑔𝑎𝑝</m:t>
                            </m:r>
                          </m:num>
                          <m:den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+1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各 </a:t>
                </a:r>
                <a:r>
                  <a:rPr lang="en-US" altLang="zh-CN" dirty="0"/>
                  <a:t>gap</a:t>
                </a:r>
                <a:r>
                  <a:rPr lang="zh-CN" altLang="en-US" dirty="0"/>
                  <a:t>取奇数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各 </a:t>
                </a:r>
                <a:r>
                  <a:rPr lang="en-US" altLang="zh-CN" dirty="0"/>
                  <a:t>gap </a:t>
                </a:r>
                <a:r>
                  <a:rPr lang="zh-CN" altLang="en-US" dirty="0"/>
                  <a:t>互质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dirty="0"/>
                  <a:t>Knuth</a:t>
                </a:r>
                <a:r>
                  <a:rPr lang="zh-CN" altLang="en-US" dirty="0"/>
                  <a:t>利用大量实验统计资料得出：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当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很大时，排序码平均比较次数和元素平均移动次数大约在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1.25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1.6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1.25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的范围内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用直接插入排序作为子序列排序方法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8131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9" t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" y="2450962"/>
            <a:ext cx="9157221" cy="74549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5406"/>
            <a:ext cx="9143999" cy="8097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算法分析：增量序列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19160"/>
            <a:ext cx="8229600" cy="5976664"/>
          </a:xfrm>
        </p:spPr>
        <p:txBody>
          <a:bodyPr>
            <a:normAutofit fontScale="92500"/>
          </a:bodyPr>
          <a:lstStyle/>
          <a:p>
            <a:r>
              <a:rPr lang="en-US" altLang="zh-CN" b="1" dirty="0" err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Ĥ</a:t>
            </a:r>
            <a:r>
              <a:rPr lang="en-US" altLang="zh-CN" b="1" baseline="-25000" dirty="0" err="1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Shell</a:t>
            </a: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={1, 2, 4, 8, …2</a:t>
            </a:r>
            <a:r>
              <a:rPr lang="en-US" altLang="zh-CN" b="1" baseline="30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,…}</a:t>
            </a:r>
          </a:p>
          <a:p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考察由子序列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A=unsorted[0, 2</a:t>
            </a:r>
            <a:r>
              <a:rPr lang="en-US" altLang="zh-CN" b="1" baseline="300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B=unsorted[2</a:t>
            </a:r>
            <a:r>
              <a:rPr lang="en-US" altLang="zh-CN" b="1" baseline="300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n-1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, 2</a:t>
            </a:r>
            <a:r>
              <a:rPr lang="en-US" altLang="zh-CN" b="1" baseline="300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]</a:t>
            </a:r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交错形成（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A&lt;B</a:t>
            </a:r>
            <a:r>
              <a:rPr lang="zh-CN" altLang="en-US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），如</a:t>
            </a:r>
            <a:r>
              <a:rPr lang="en-US" altLang="zh-CN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n=4</a:t>
            </a:r>
            <a:r>
              <a:rPr lang="zh-CN" altLang="en-US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2-sorting</a:t>
            </a:r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结束时，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必然各自有序</a:t>
            </a:r>
            <a:endParaRPr lang="en-US" altLang="zh-CN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b="1" dirty="0">
              <a:solidFill>
                <a:srgbClr val="0000FF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然而，其中的逆序对仍然很多，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1-sorting</a:t>
            </a:r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仍需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O(n</a:t>
            </a:r>
            <a:r>
              <a:rPr lang="en-US" altLang="zh-CN" b="1" baseline="30000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时间</a:t>
            </a:r>
            <a:endParaRPr lang="en-US" altLang="zh-CN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根源在于，后一个增量是前一个增量的 因子</a:t>
            </a:r>
            <a:endParaRPr lang="en-US" altLang="zh-CN" b="1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b="1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0922" y="6353615"/>
            <a:ext cx="845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注：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h-sorting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：将序列经过以</a:t>
            </a:r>
            <a:r>
              <a:rPr lang="en-US" altLang="zh-CN" sz="2800" b="1">
                <a:latin typeface="华文楷体" pitchFamily="2" charset="-122"/>
                <a:ea typeface="华文楷体" pitchFamily="2" charset="-122"/>
              </a:rPr>
              <a:t>h</a:t>
            </a:r>
            <a:r>
              <a:rPr lang="zh-CN" altLang="en-US" sz="2800" b="1">
                <a:latin typeface="华文楷体" pitchFamily="2" charset="-122"/>
                <a:ea typeface="华文楷体" pitchFamily="2" charset="-122"/>
              </a:rPr>
              <a:t>为增量的一轮希尔排序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230821" y="603142"/>
            <a:ext cx="9073008" cy="666074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CN" b="1" kern="0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算法分析：各种增量序列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579296" cy="58326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/>
                  <a:t>PS</a:t>
                </a:r>
                <a:r>
                  <a:rPr lang="zh-CN" altLang="en-US" sz="2800" dirty="0"/>
                  <a:t>增量序列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</m:oMath>
                </a14:m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h𝑒𝑙𝑙</m:t>
                        </m:r>
                      </m:sub>
                    </m:sSub>
                  </m:oMath>
                </a14:m>
                <a:r>
                  <a:rPr lang="en-US" altLang="zh-CN" sz="2800" dirty="0"/>
                  <a:t> = {1, 3, 7, 15, 31, 63,   ….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800" dirty="0"/>
                  <a:t>-1, …}</a:t>
                </a:r>
              </a:p>
              <a:p>
                <a:pPr lvl="1"/>
                <a:r>
                  <a:rPr lang="en-US" altLang="zh-CN" sz="2600" dirty="0"/>
                  <a:t>worst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600" dirty="0"/>
                  <a:t>)       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600" dirty="0"/>
                  <a:t>) for average but not proved</a:t>
                </a:r>
              </a:p>
              <a:p>
                <a:r>
                  <a:rPr lang="en-US" altLang="zh-CN" sz="2800" dirty="0"/>
                  <a:t>Pratt</a:t>
                </a:r>
                <a:r>
                  <a:rPr lang="zh-CN" altLang="en-US" sz="2800" dirty="0"/>
                  <a:t>增量序列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𝑟𝑎𝑡𝑡</m:t>
                        </m:r>
                      </m:sub>
                    </m:sSub>
                  </m:oMath>
                </a14:m>
                <a:r>
                  <a:rPr lang="en-US" altLang="zh-CN" sz="2800" dirty="0"/>
                  <a:t>= {1, 2, 3, 4, 6, 8, 9, 12, 16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zh-CN" sz="2800" dirty="0"/>
                  <a:t>,…}</a:t>
                </a:r>
              </a:p>
              <a:p>
                <a:pPr lvl="1"/>
                <a:r>
                  <a:rPr lang="en-US" altLang="zh-CN" sz="2600" dirty="0"/>
                  <a:t>O(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sz="2600" dirty="0"/>
                  <a:t>)</a:t>
                </a:r>
              </a:p>
              <a:p>
                <a:r>
                  <a:rPr lang="en-US" altLang="zh-CN" sz="2800" dirty="0"/>
                  <a:t>Sedgewick</a:t>
                </a:r>
                <a:r>
                  <a:rPr lang="zh-CN" altLang="en-US" sz="2800" dirty="0"/>
                  <a:t>增量序列是</a:t>
                </a:r>
                <a:r>
                  <a:rPr lang="en-US" altLang="zh-CN" sz="2800" dirty="0"/>
                  <a:t>PS</a:t>
                </a:r>
                <a:r>
                  <a:rPr lang="zh-CN" altLang="en-US" sz="2800" dirty="0"/>
                  <a:t>序列、</a:t>
                </a:r>
                <a:r>
                  <a:rPr lang="en-US" altLang="zh-CN" sz="2800" dirty="0"/>
                  <a:t>Pratt</a:t>
                </a:r>
                <a:r>
                  <a:rPr lang="zh-CN" altLang="en-US" sz="2800" dirty="0"/>
                  <a:t>序列的融合，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𝑆𝑒𝑑𝑔𝑒𝑤𝑖𝑐𝑘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= {1, 5, 19, 41, 109, 209, 505, 929, 2161, …}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600" dirty="0"/>
                  <a:t>，</a:t>
                </a:r>
                <a:r>
                  <a:rPr lang="en-US" altLang="zh-CN" sz="2600" dirty="0"/>
                  <a:t>if </a:t>
                </a:r>
                <a:r>
                  <a:rPr lang="en-US" altLang="zh-CN" sz="2600" i="1" dirty="0"/>
                  <a:t>s</a:t>
                </a:r>
                <a:r>
                  <a:rPr lang="en-US" altLang="zh-CN" sz="2600" dirty="0"/>
                  <a:t> is odd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−9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sty m:val="p"/>
                        </m:rPr>
                        <a:rPr lang="en-US" altLang="zh-CN" sz="2600" i="1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even</m:t>
                      </m:r>
                    </m:oMath>
                  </m:oMathPara>
                </a14:m>
                <a:endParaRPr lang="en-US" altLang="zh-CN" sz="2600" dirty="0"/>
              </a:p>
              <a:p>
                <a:pPr lvl="1"/>
                <a:r>
                  <a:rPr lang="en-US" altLang="zh-CN" sz="2600" dirty="0"/>
                  <a:t>worst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600" dirty="0"/>
                  <a:t>), average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600" dirty="0"/>
                  <a:t>) (not approved)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579296" cy="5832648"/>
              </a:xfrm>
              <a:blipFill rotWithShape="0">
                <a:blip r:embed="rId3"/>
                <a:stretch>
                  <a:fillRect l="-1279" t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33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30C07-1B94-49F6-8CAA-E82F824A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4DE5D-000E-4850-9CD3-7CF61C7BC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904" y="724619"/>
            <a:ext cx="8867734" cy="616076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/>
              <a:t>排序算法的评价指标：执行时间，所需的辅助空间，算法的稳定性，算法的输入敏感性</a:t>
            </a:r>
            <a:endParaRPr lang="en-US" altLang="zh-CN" sz="3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>
                <a:solidFill>
                  <a:srgbClr val="0000CC"/>
                </a:solidFill>
              </a:rPr>
              <a:t>时间开销</a:t>
            </a:r>
            <a:r>
              <a:rPr lang="zh-CN" altLang="en-US" sz="3400" dirty="0"/>
              <a:t>：排序码的比较次数，</a:t>
            </a:r>
            <a:r>
              <a:rPr lang="zh-CN" altLang="en-US" sz="3400" dirty="0">
                <a:solidFill>
                  <a:srgbClr val="CC3300"/>
                </a:solidFill>
              </a:rPr>
              <a:t>元素移动次数</a:t>
            </a:r>
            <a:endParaRPr lang="en-US" altLang="zh-CN" sz="3400" dirty="0">
              <a:solidFill>
                <a:srgbClr val="CC33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>
                <a:solidFill>
                  <a:srgbClr val="0000CC"/>
                </a:solidFill>
              </a:rPr>
              <a:t>空间开销</a:t>
            </a:r>
            <a:r>
              <a:rPr lang="zh-CN" altLang="en-US" sz="3400" dirty="0"/>
              <a:t>：若排序算法所需的辅助空间不依赖问题的规模</a:t>
            </a:r>
            <a:r>
              <a:rPr lang="en-US" altLang="zh-CN" sz="3400" dirty="0"/>
              <a:t>n</a:t>
            </a:r>
            <a:r>
              <a:rPr lang="zh-CN" altLang="en-US" sz="3400" dirty="0"/>
              <a:t>，即空间复杂度是</a:t>
            </a:r>
            <a:r>
              <a:rPr lang="en-US" altLang="zh-CN" sz="3400" dirty="0"/>
              <a:t>O(1) </a:t>
            </a:r>
            <a:r>
              <a:rPr lang="zh-CN" altLang="en-US" sz="3400" dirty="0"/>
              <a:t>，则称排序方法是</a:t>
            </a:r>
            <a:r>
              <a:rPr lang="zh-CN" altLang="en-US" sz="3400" dirty="0">
                <a:solidFill>
                  <a:srgbClr val="C00000"/>
                </a:solidFill>
              </a:rPr>
              <a:t>就地排序</a:t>
            </a:r>
            <a:r>
              <a:rPr lang="zh-CN" altLang="en-US" sz="3400" dirty="0"/>
              <a:t>，否则是</a:t>
            </a:r>
            <a:r>
              <a:rPr lang="zh-CN" altLang="en-US" sz="3400" dirty="0">
                <a:solidFill>
                  <a:srgbClr val="C00000"/>
                </a:solidFill>
              </a:rPr>
              <a:t>非就地排序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>
                <a:solidFill>
                  <a:srgbClr val="0000CC"/>
                </a:solidFill>
              </a:rPr>
              <a:t>排序算法的稳定性</a:t>
            </a:r>
            <a:r>
              <a:rPr lang="zh-CN" altLang="en-US" sz="3400" dirty="0"/>
              <a:t>：当输入含</a:t>
            </a:r>
            <a:r>
              <a:rPr lang="zh-CN" altLang="en-US" sz="3400" dirty="0">
                <a:solidFill>
                  <a:srgbClr val="FF0000"/>
                </a:solidFill>
              </a:rPr>
              <a:t>重复</a:t>
            </a:r>
            <a:r>
              <a:rPr lang="zh-CN" altLang="en-US" sz="3400" dirty="0"/>
              <a:t>关键字</a:t>
            </a:r>
            <a:r>
              <a:rPr lang="en-US" altLang="zh-CN" sz="3400" dirty="0"/>
              <a:t>/</a:t>
            </a:r>
            <a:r>
              <a:rPr lang="zh-CN" altLang="en-US" sz="3400" dirty="0"/>
              <a:t>排序码时，重复元素在</a:t>
            </a:r>
            <a:r>
              <a:rPr lang="zh-CN" altLang="en-US" sz="3400" dirty="0">
                <a:solidFill>
                  <a:srgbClr val="C00000"/>
                </a:solidFill>
              </a:rPr>
              <a:t>输入、输出序列中的相对次序</a:t>
            </a:r>
            <a:r>
              <a:rPr lang="zh-CN" altLang="en-US" sz="3400" dirty="0"/>
              <a:t>是保持不变的，那么称该排序算法稳定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100" dirty="0"/>
              <a:t>             输入：</a:t>
            </a:r>
            <a:r>
              <a:rPr lang="en-US" altLang="zh-CN" sz="3100" dirty="0"/>
              <a:t>6, 7</a:t>
            </a:r>
            <a:r>
              <a:rPr lang="en-US" altLang="zh-CN" sz="3100" baseline="-25000" dirty="0"/>
              <a:t>a</a:t>
            </a:r>
            <a:r>
              <a:rPr lang="en-US" altLang="zh-CN" sz="3100" dirty="0"/>
              <a:t>, 3, 2, 7</a:t>
            </a:r>
            <a:r>
              <a:rPr lang="en-US" altLang="zh-CN" sz="3100" baseline="-25000" dirty="0"/>
              <a:t>b</a:t>
            </a:r>
            <a:r>
              <a:rPr lang="en-US" altLang="zh-CN" sz="3100" dirty="0"/>
              <a:t>, 1, 5, 8, 7</a:t>
            </a:r>
            <a:r>
              <a:rPr lang="en-US" altLang="zh-CN" sz="3100" baseline="-25000" dirty="0"/>
              <a:t>c</a:t>
            </a:r>
            <a:r>
              <a:rPr lang="en-US" altLang="zh-CN" sz="3100" dirty="0"/>
              <a:t>,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/>
              <a:t>             </a:t>
            </a:r>
            <a:r>
              <a:rPr lang="zh-CN" altLang="en-US" sz="3100" dirty="0"/>
              <a:t>输出：</a:t>
            </a:r>
            <a:r>
              <a:rPr lang="en-US" altLang="zh-CN" sz="3100" dirty="0"/>
              <a:t>1, 2, 3, 4, 5, 6, 7</a:t>
            </a:r>
            <a:r>
              <a:rPr lang="en-US" altLang="zh-CN" sz="3100" baseline="-25000" dirty="0"/>
              <a:t>a</a:t>
            </a:r>
            <a:r>
              <a:rPr lang="en-US" altLang="zh-CN" sz="3100" dirty="0"/>
              <a:t>, 7</a:t>
            </a:r>
            <a:r>
              <a:rPr lang="en-US" altLang="zh-CN" sz="3100" baseline="-25000" dirty="0"/>
              <a:t>b</a:t>
            </a:r>
            <a:r>
              <a:rPr lang="en-US" altLang="zh-CN" sz="3100" dirty="0"/>
              <a:t>, 7</a:t>
            </a:r>
            <a:r>
              <a:rPr lang="en-US" altLang="zh-CN" sz="3100" baseline="-25000" dirty="0"/>
              <a:t>c</a:t>
            </a:r>
            <a:r>
              <a:rPr lang="en-US" altLang="zh-CN" sz="3100" dirty="0"/>
              <a:t>, 8 //stable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100" dirty="0"/>
              <a:t>                         1, 2, 3, 4, 5, 6, 7</a:t>
            </a:r>
            <a:r>
              <a:rPr lang="en-US" altLang="zh-CN" sz="3100" baseline="-25000" dirty="0"/>
              <a:t>a</a:t>
            </a:r>
            <a:r>
              <a:rPr lang="en-US" altLang="zh-CN" sz="3100" dirty="0"/>
              <a:t>, 7</a:t>
            </a:r>
            <a:r>
              <a:rPr lang="en-US" altLang="zh-CN" sz="3100" baseline="-25000" dirty="0"/>
              <a:t>c</a:t>
            </a:r>
            <a:r>
              <a:rPr lang="en-US" altLang="zh-CN" sz="3100" dirty="0"/>
              <a:t>, 7</a:t>
            </a:r>
            <a:r>
              <a:rPr lang="en-US" altLang="zh-CN" sz="3100" baseline="-25000" dirty="0"/>
              <a:t>b</a:t>
            </a:r>
            <a:r>
              <a:rPr lang="en-US" altLang="zh-CN" sz="3100" dirty="0"/>
              <a:t>, 8  //unstable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>
                <a:solidFill>
                  <a:srgbClr val="0000CC"/>
                </a:solidFill>
              </a:rPr>
              <a:t>算法是否是输入敏感的</a:t>
            </a:r>
            <a:r>
              <a:rPr lang="en-US" altLang="zh-CN" sz="3400" dirty="0">
                <a:solidFill>
                  <a:srgbClr val="0000CC"/>
                </a:solidFill>
              </a:rPr>
              <a:t>(input-sensitive)</a:t>
            </a:r>
            <a:r>
              <a:rPr lang="zh-CN" altLang="en-US" sz="3400" dirty="0">
                <a:solidFill>
                  <a:srgbClr val="0000CC"/>
                </a:solidFill>
              </a:rPr>
              <a:t> </a:t>
            </a:r>
            <a:r>
              <a:rPr lang="zh-CN" altLang="en-US" sz="3400" dirty="0"/>
              <a:t>：算法的复杂度不仅与输入数据的规模有关，还与输入数据本身所具有的特性 </a:t>
            </a:r>
            <a:r>
              <a:rPr lang="en-US" altLang="zh-CN" sz="3400" dirty="0"/>
              <a:t>(</a:t>
            </a:r>
            <a:r>
              <a:rPr lang="zh-CN" altLang="en-US" sz="3400" dirty="0"/>
              <a:t>无序程度</a:t>
            </a:r>
            <a:r>
              <a:rPr lang="en-US" altLang="zh-CN" sz="3400" dirty="0"/>
              <a:t>)</a:t>
            </a:r>
            <a:r>
              <a:rPr lang="zh-CN" altLang="en-US" sz="3400" dirty="0"/>
              <a:t>相关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BF061-BE5E-4416-A12C-73B58100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0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排序算法分类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551" y="560748"/>
            <a:ext cx="8833449" cy="629725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CC"/>
                </a:solidFill>
              </a:rPr>
              <a:t>分类</a:t>
            </a:r>
            <a:r>
              <a:rPr lang="en-US" altLang="zh-CN" sz="2800" b="1" dirty="0">
                <a:solidFill>
                  <a:srgbClr val="0000CC"/>
                </a:solidFill>
              </a:rPr>
              <a:t>1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CC"/>
                </a:solidFill>
              </a:rPr>
              <a:t>内部排序：</a:t>
            </a:r>
            <a:r>
              <a:rPr lang="zh-CN" altLang="en-US" sz="2600" dirty="0"/>
              <a:t>在整个排序过程，数据元素全部存放在内存、不需要访问外存便能完成的排序；</a:t>
            </a:r>
            <a:endParaRPr lang="en-US" altLang="zh-CN" sz="2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CC"/>
                </a:solidFill>
              </a:rPr>
              <a:t>外部排序：</a:t>
            </a:r>
            <a:r>
              <a:rPr lang="zh-CN" altLang="en-US" sz="2600" dirty="0"/>
              <a:t>参加排序的数据元素不能同时存放在内存，排序过程中必须不断在内、外存之间进行数据交换的排序；</a:t>
            </a:r>
            <a:endParaRPr lang="en-US" altLang="zh-CN" sz="2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CC"/>
                </a:solidFill>
              </a:rPr>
              <a:t>分类</a:t>
            </a:r>
            <a:r>
              <a:rPr lang="en-US" altLang="zh-CN" sz="2800" b="1" dirty="0">
                <a:solidFill>
                  <a:srgbClr val="0000CC"/>
                </a:solidFill>
              </a:rPr>
              <a:t>2</a:t>
            </a:r>
            <a:r>
              <a:rPr lang="zh-CN" altLang="en-US" sz="2800" b="1" dirty="0">
                <a:solidFill>
                  <a:srgbClr val="0000CC"/>
                </a:solidFill>
              </a:rPr>
              <a:t>：</a:t>
            </a:r>
            <a:endParaRPr lang="en-US" altLang="zh-CN" sz="28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2600" dirty="0">
                <a:solidFill>
                  <a:srgbClr val="0000CC"/>
                </a:solidFill>
              </a:rPr>
              <a:t>插入排序：</a:t>
            </a:r>
            <a:r>
              <a:rPr lang="zh-CN" altLang="en-US" sz="2600" dirty="0"/>
              <a:t>直接插入排序，折半插入排序，</a:t>
            </a:r>
            <a:r>
              <a:rPr lang="en-US" altLang="zh-CN" sz="2600" dirty="0"/>
              <a:t>2-</a:t>
            </a:r>
            <a:r>
              <a:rPr lang="zh-CN" altLang="en-US" sz="2600" dirty="0"/>
              <a:t>路插入排序，表插入排序，希尔排序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lvl="1"/>
            <a:r>
              <a:rPr lang="zh-CN" altLang="en-US" sz="2600" dirty="0">
                <a:solidFill>
                  <a:srgbClr val="0000CC"/>
                </a:solidFill>
              </a:rPr>
              <a:t>交换排序：</a:t>
            </a:r>
            <a:r>
              <a:rPr lang="zh-CN" altLang="en-US" sz="2600" dirty="0"/>
              <a:t>起泡排序，快速排序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CC"/>
                </a:solidFill>
              </a:rPr>
              <a:t>选择排序：</a:t>
            </a:r>
            <a:r>
              <a:rPr lang="zh-CN" altLang="en-US" sz="2600" dirty="0"/>
              <a:t>简单选择排序，树型选择排序，堆排序</a:t>
            </a:r>
            <a:endParaRPr lang="en-US" altLang="zh-CN" sz="26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CC"/>
                </a:solidFill>
              </a:rPr>
              <a:t>归并排序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>
                <a:solidFill>
                  <a:srgbClr val="0000CC"/>
                </a:solidFill>
              </a:rPr>
              <a:t>基数排序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83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待排序记录存储在</a:t>
            </a:r>
            <a:r>
              <a:rPr lang="zh-CN" altLang="en-US">
                <a:solidFill>
                  <a:srgbClr val="0000CC"/>
                </a:solidFill>
              </a:rPr>
              <a:t>顺序存储结构</a:t>
            </a:r>
            <a:r>
              <a:rPr lang="zh-CN" altLang="en-US"/>
              <a:t>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#define MAXSIZE  1000//</a:t>
            </a:r>
            <a:r>
              <a:rPr lang="zh-CN" altLang="en-US" dirty="0"/>
              <a:t>待排顺序表最大长度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9900CC"/>
                </a:solidFill>
              </a:rPr>
              <a:t>KeyType</a:t>
            </a:r>
            <a:r>
              <a:rPr lang="en-US" altLang="zh-CN" dirty="0"/>
              <a:t>; //</a:t>
            </a:r>
            <a:r>
              <a:rPr lang="zh-CN" altLang="en-US" dirty="0"/>
              <a:t>关键字类型为整数类型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KeyType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  key;               //</a:t>
            </a:r>
            <a:r>
              <a:rPr lang="zh-CN" altLang="en-US" dirty="0"/>
              <a:t>关键字项，排序码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InfoType</a:t>
            </a:r>
            <a:r>
              <a:rPr lang="en-US" altLang="zh-CN" dirty="0"/>
              <a:t>  </a:t>
            </a:r>
            <a:r>
              <a:rPr lang="en-US" altLang="zh-CN" dirty="0" err="1"/>
              <a:t>otherinfo</a:t>
            </a:r>
            <a:r>
              <a:rPr lang="en-US" altLang="zh-CN" dirty="0"/>
              <a:t>;   //</a:t>
            </a:r>
            <a:r>
              <a:rPr lang="zh-CN" altLang="en-US" dirty="0"/>
              <a:t>其它数据项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C00000"/>
                </a:solidFill>
              </a:rPr>
              <a:t>RcdType</a:t>
            </a:r>
            <a:r>
              <a:rPr lang="en-US" altLang="zh-CN" dirty="0"/>
              <a:t>; // </a:t>
            </a:r>
            <a:r>
              <a:rPr lang="zh-CN" altLang="en-US" dirty="0"/>
              <a:t>记录类型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C00000"/>
                </a:solidFill>
              </a:rPr>
              <a:t>RcdType</a:t>
            </a: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00CC"/>
                </a:solidFill>
              </a:rPr>
              <a:t>r</a:t>
            </a:r>
            <a:r>
              <a:rPr lang="en-US" altLang="zh-CN" dirty="0"/>
              <a:t>[MAXSIZE+1]; //r[0]</a:t>
            </a:r>
            <a:r>
              <a:rPr lang="zh-CN" altLang="en-US" dirty="0"/>
              <a:t>闲置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             length; 		//</a:t>
            </a:r>
            <a:r>
              <a:rPr lang="zh-CN" altLang="en-US" dirty="0"/>
              <a:t>顺序表长度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0000CC"/>
                </a:solidFill>
              </a:rPr>
              <a:t>SqList</a:t>
            </a:r>
            <a:r>
              <a:rPr lang="en-US" altLang="zh-CN" dirty="0"/>
              <a:t>;                                   // </a:t>
            </a:r>
            <a:r>
              <a:rPr lang="zh-CN" altLang="en-US" dirty="0"/>
              <a:t>顺序表类型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右弧形箭头 5"/>
          <p:cNvSpPr/>
          <p:nvPr/>
        </p:nvSpPr>
        <p:spPr>
          <a:xfrm flipH="1" flipV="1">
            <a:off x="416224" y="4199468"/>
            <a:ext cx="372534" cy="1122370"/>
          </a:xfrm>
          <a:prstGeom prst="curvedLeftArrow">
            <a:avLst>
              <a:gd name="adj1" fmla="val 8038"/>
              <a:gd name="adj2" fmla="val 50000"/>
              <a:gd name="adj3" fmla="val 22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右弧形箭头 6"/>
          <p:cNvSpPr/>
          <p:nvPr/>
        </p:nvSpPr>
        <p:spPr>
          <a:xfrm flipH="1" flipV="1">
            <a:off x="194474" y="1992909"/>
            <a:ext cx="587175" cy="1122370"/>
          </a:xfrm>
          <a:prstGeom prst="curvedLeftArrow">
            <a:avLst>
              <a:gd name="adj1" fmla="val 8038"/>
              <a:gd name="adj2" fmla="val 50000"/>
              <a:gd name="adj3" fmla="val 22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7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zh-CN" altLang="en-US"/>
              <a:t>插入排序</a:t>
            </a:r>
            <a:r>
              <a:rPr lang="en-US" altLang="zh-CN"/>
              <a:t>(Insertion Sort)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基本方法：每趟将一个待排序的元素，按其排序码大小，</a:t>
            </a:r>
            <a:r>
              <a:rPr lang="zh-CN" altLang="en-US" dirty="0">
                <a:solidFill>
                  <a:srgbClr val="C00000"/>
                </a:solidFill>
              </a:rPr>
              <a:t>插入到前面已经排好序的一组元素的适当位置上</a:t>
            </a:r>
            <a:r>
              <a:rPr lang="zh-CN" altLang="en-US" dirty="0"/>
              <a:t>，直到元素全部插入为止</a:t>
            </a:r>
          </a:p>
          <a:p>
            <a:pPr lvl="1"/>
            <a:r>
              <a:rPr lang="zh-CN" altLang="en-US" dirty="0"/>
              <a:t>直接插入排序</a:t>
            </a:r>
            <a:r>
              <a:rPr lang="en-US" altLang="zh-CN" dirty="0"/>
              <a:t>(Straight Insertion Sort, </a:t>
            </a:r>
            <a:r>
              <a:rPr lang="zh-CN" altLang="en-US" dirty="0"/>
              <a:t>基于顺序查找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折半插入排序</a:t>
            </a:r>
            <a:r>
              <a:rPr lang="en-US" altLang="zh-CN" dirty="0"/>
              <a:t>(Binary Insertion Sort, </a:t>
            </a:r>
            <a:r>
              <a:rPr lang="zh-CN" altLang="en-US" dirty="0"/>
              <a:t>基于折半查找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2-</a:t>
            </a:r>
            <a:r>
              <a:rPr lang="zh-CN" altLang="en-US" dirty="0"/>
              <a:t>路插入排序</a:t>
            </a:r>
            <a:r>
              <a:rPr lang="en-US" altLang="zh-CN" dirty="0"/>
              <a:t>(Two-way Insertion Sort)</a:t>
            </a:r>
          </a:p>
          <a:p>
            <a:pPr lvl="1"/>
            <a:r>
              <a:rPr lang="zh-CN" altLang="en-US" dirty="0"/>
              <a:t>表插入排序</a:t>
            </a:r>
            <a:r>
              <a:rPr lang="en-US" altLang="zh-CN" dirty="0"/>
              <a:t>(List Insertion Sort, </a:t>
            </a:r>
            <a:r>
              <a:rPr lang="zh-CN" altLang="en-US" dirty="0"/>
              <a:t>基于静态链表存储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希尔排序</a:t>
            </a:r>
            <a:r>
              <a:rPr lang="en-US" altLang="zh-CN" dirty="0"/>
              <a:t>(Shell’s Sort, Diminishing Increment Sort,</a:t>
            </a:r>
            <a:r>
              <a:rPr lang="zh-CN" altLang="en-US" dirty="0"/>
              <a:t>基于逐趟缩小增量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6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直接插入排序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zh-CN" altLang="en-US" dirty="0"/>
                  <a:t>设待排序的记录顺序存放在数组</a:t>
                </a:r>
                <a:r>
                  <a:rPr lang="en-US" altLang="zh-CN" dirty="0"/>
                  <a:t>r</a:t>
                </a:r>
                <a:r>
                  <a:rPr lang="en-US" altLang="en-US" dirty="0"/>
                  <a:t>[1…n]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r>
                  <a:rPr lang="zh-CN" altLang="en-US" dirty="0"/>
                  <a:t>始终将记录序列看作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两部分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lvl="1"/>
                <a:r>
                  <a:rPr lang="en-US" altLang="zh-CN" dirty="0"/>
                  <a:t>r[1.. i-1]</a:t>
                </a:r>
                <a:r>
                  <a:rPr lang="zh-CN" altLang="en-US" dirty="0"/>
                  <a:t>：已排好序的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有序部分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lvl="1"/>
                <a:r>
                  <a:rPr lang="en-US" altLang="zh-CN" dirty="0"/>
                  <a:t>r[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.. n]</a:t>
                </a:r>
                <a:r>
                  <a:rPr lang="zh-CN" altLang="en-US" dirty="0"/>
                  <a:t>：未排好序的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无序部分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lvl="0"/>
                <a:r>
                  <a:rPr lang="zh-CN" altLang="en-US" dirty="0"/>
                  <a:t>初始条件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r[1]</a:t>
                </a:r>
                <a:r>
                  <a:rPr lang="zh-CN" altLang="en-US" dirty="0"/>
                  <a:t>是已经排好序的</a:t>
                </a:r>
                <a:r>
                  <a:rPr lang="en-US" altLang="zh-CN" dirty="0"/>
                  <a:t>  </a:t>
                </a:r>
              </a:p>
              <a:p>
                <a:pPr lvl="0"/>
                <a:r>
                  <a:rPr lang="zh-CN" altLang="en-US" dirty="0"/>
                  <a:t>迭代处理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lvl="1"/>
                <a:r>
                  <a:rPr lang="zh-CN" altLang="en-US" dirty="0"/>
                  <a:t>将待排序的记录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，插入到已排好序的记录表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,….,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中，得到一个新的、记录数加</a:t>
                </a:r>
                <a:r>
                  <a:rPr lang="en-US" altLang="en-US" dirty="0"/>
                  <a:t>1</a:t>
                </a:r>
                <a:r>
                  <a:rPr lang="zh-CN" altLang="en-US" dirty="0"/>
                  <a:t>的有序表</a:t>
                </a:r>
                <a:endParaRPr lang="en-US" altLang="zh-CN" dirty="0"/>
              </a:p>
              <a:p>
                <a:r>
                  <a:rPr lang="zh-CN" altLang="en-US" dirty="0"/>
                  <a:t>直到所有的记录都插入完为止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37" b="-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87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F94E5ED-3023-4A3F-9CD6-54515419AE93}"/>
              </a:ext>
            </a:extLst>
          </p:cNvPr>
          <p:cNvSpPr/>
          <p:nvPr/>
        </p:nvSpPr>
        <p:spPr>
          <a:xfrm>
            <a:off x="-16721" y="2219094"/>
            <a:ext cx="9153525" cy="3757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直接插入排序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b="1" dirty="0" err="1">
                <a:solidFill>
                  <a:srgbClr val="0000CC"/>
                </a:solidFill>
              </a:rPr>
              <a:t>StraightInsertionSort</a:t>
            </a:r>
            <a:r>
              <a:rPr lang="en-US" altLang="zh-CN" dirty="0"/>
              <a:t>(</a:t>
            </a:r>
            <a:r>
              <a:rPr lang="en-US" altLang="zh-CN" dirty="0" err="1"/>
              <a:t>SqList</a:t>
            </a:r>
            <a:r>
              <a:rPr lang="en-US" altLang="zh-CN" dirty="0"/>
              <a:t> *L) 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j ;</a:t>
            </a:r>
          </a:p>
          <a:p>
            <a:pPr marL="0" indent="0">
              <a:buNone/>
            </a:pPr>
            <a:r>
              <a:rPr lang="en-US" altLang="zh-CN" dirty="0"/>
              <a:t>  for (</a:t>
            </a:r>
            <a:r>
              <a:rPr lang="en-US" altLang="zh-CN" dirty="0" err="1"/>
              <a:t>i</a:t>
            </a:r>
            <a:r>
              <a:rPr lang="en-US" altLang="zh-CN" dirty="0"/>
              <a:t>=2; </a:t>
            </a:r>
            <a:r>
              <a:rPr lang="en-US" altLang="zh-CN" dirty="0" err="1"/>
              <a:t>i</a:t>
            </a:r>
            <a:r>
              <a:rPr lang="en-US" altLang="zh-CN" dirty="0"/>
              <a:t>&lt;=L-&gt;length;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 marL="0" indent="0">
              <a:buNone/>
            </a:pPr>
            <a:r>
              <a:rPr lang="en-US" altLang="zh-CN" dirty="0"/>
              <a:t>	if(LT(L-&gt;</a:t>
            </a:r>
            <a:r>
              <a:rPr lang="en-US" altLang="zh-CN" dirty="0">
                <a:solidFill>
                  <a:srgbClr val="C00000"/>
                </a:solidFill>
              </a:rPr>
              <a:t>r[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en-US" altLang="zh-CN" dirty="0"/>
              <a:t>.</a:t>
            </a:r>
            <a:r>
              <a:rPr lang="en-US" altLang="zh-CN" dirty="0" err="1"/>
              <a:t>key,L</a:t>
            </a:r>
            <a:r>
              <a:rPr lang="en-US" altLang="zh-CN" dirty="0"/>
              <a:t>-&gt;r[i-1].key)) </a:t>
            </a:r>
            <a:r>
              <a:rPr lang="en-US" altLang="zh-CN" b="1" dirty="0">
                <a:solidFill>
                  <a:srgbClr val="CC33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仅逆序时需要将</a:t>
            </a:r>
            <a:r>
              <a:rPr lang="en-US" altLang="zh-CN" dirty="0"/>
              <a:t>L-&gt;r[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插入有序子表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L-&gt;r[0]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C00000"/>
                </a:solidFill>
              </a:rPr>
              <a:t>L-&gt;r[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en-US" altLang="zh-CN" dirty="0"/>
              <a:t>;    //</a:t>
            </a:r>
            <a:r>
              <a:rPr lang="zh-CN" altLang="en-US" dirty="0"/>
              <a:t>设置哨兵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L-&gt;r[</a:t>
            </a:r>
            <a:r>
              <a:rPr lang="en-US" altLang="zh-CN" dirty="0" err="1"/>
              <a:t>i</a:t>
            </a:r>
            <a:r>
              <a:rPr lang="en-US" altLang="zh-CN" dirty="0"/>
              <a:t>]=L-&gt;r[i-1]; //</a:t>
            </a:r>
            <a:r>
              <a:rPr lang="zh-CN" altLang="en-US" dirty="0"/>
              <a:t>记录后移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for(j=i-2; LT(</a:t>
            </a:r>
            <a:r>
              <a:rPr lang="en-US" altLang="zh-CN" dirty="0">
                <a:solidFill>
                  <a:srgbClr val="0000CC"/>
                </a:solidFill>
              </a:rPr>
              <a:t>L-&gt;r[0]</a:t>
            </a:r>
            <a:r>
              <a:rPr lang="en-US" altLang="zh-CN" dirty="0"/>
              <a:t>.key, L-&gt;r[j].key); --j )</a:t>
            </a:r>
          </a:p>
          <a:p>
            <a:pPr marL="0" indent="0">
              <a:buNone/>
            </a:pPr>
            <a:r>
              <a:rPr lang="en-US" altLang="zh-CN" dirty="0"/>
              <a:t>                    L-&gt;r[j+1]=L-&gt;r[j];//</a:t>
            </a:r>
            <a:r>
              <a:rPr lang="zh-CN" altLang="en-US" dirty="0"/>
              <a:t>记录后移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L-&gt;r[j+1]=</a:t>
            </a:r>
            <a:r>
              <a:rPr lang="en-US" altLang="zh-CN" dirty="0">
                <a:solidFill>
                  <a:srgbClr val="0000CC"/>
                </a:solidFill>
              </a:rPr>
              <a:t>L-&gt;r[0]</a:t>
            </a:r>
            <a:r>
              <a:rPr lang="en-US" altLang="zh-CN" dirty="0"/>
              <a:t>;      //</a:t>
            </a:r>
            <a:r>
              <a:rPr lang="zh-CN" altLang="en-US" dirty="0"/>
              <a:t>插入到相应位置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	</a:t>
            </a:r>
            <a:r>
              <a:rPr lang="en-US" altLang="zh-CN" b="1" dirty="0">
                <a:solidFill>
                  <a:srgbClr val="CC3300"/>
                </a:solidFill>
              </a:rPr>
              <a:t>}</a:t>
            </a:r>
            <a:r>
              <a:rPr lang="en-US" altLang="zh-CN" dirty="0"/>
              <a:t>//if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 7-图-Part II.pptx" id="{C4066FE8-6AEC-41B4-A552-ECF4889B327E}" vid="{59CE3EE8-101D-4614-B766-05F14407FD4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4158</Words>
  <Application>Microsoft Office PowerPoint</Application>
  <PresentationFormat>全屏显示(4:3)</PresentationFormat>
  <Paragraphs>829</Paragraphs>
  <Slides>35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等线</vt:lpstr>
      <vt:lpstr>华文楷体</vt:lpstr>
      <vt:lpstr>华文隶书</vt:lpstr>
      <vt:lpstr>楷体_GB2312</vt:lpstr>
      <vt:lpstr>宋体</vt:lpstr>
      <vt:lpstr>Arial</vt:lpstr>
      <vt:lpstr>Calibri</vt:lpstr>
      <vt:lpstr>Cambria Math</vt:lpstr>
      <vt:lpstr>Times New Roman</vt:lpstr>
      <vt:lpstr>Office 主题</vt:lpstr>
      <vt:lpstr>公式</vt:lpstr>
      <vt:lpstr>第10章 内部排序</vt:lpstr>
      <vt:lpstr>目录</vt:lpstr>
      <vt:lpstr>1. 基本概念-I</vt:lpstr>
      <vt:lpstr>基本概念-II</vt:lpstr>
      <vt:lpstr>排序算法分类</vt:lpstr>
      <vt:lpstr>待排序记录存储在顺序存储结构中</vt:lpstr>
      <vt:lpstr>2. 插入排序(Insertion Sort)</vt:lpstr>
      <vt:lpstr>2.1 直接插入排序</vt:lpstr>
      <vt:lpstr>直接插入排序</vt:lpstr>
      <vt:lpstr>算法运行实例</vt:lpstr>
      <vt:lpstr>算法性能分析</vt:lpstr>
      <vt:lpstr>2.2 折半插入排序</vt:lpstr>
      <vt:lpstr>算法性能分析</vt:lpstr>
      <vt:lpstr>2.3 2-路插入排序</vt:lpstr>
      <vt:lpstr>算法运行实例</vt:lpstr>
      <vt:lpstr>算法性能分析</vt:lpstr>
      <vt:lpstr>2.4 表插入排序(List Insertion Sort)</vt:lpstr>
      <vt:lpstr>PowerPoint 演示文稿</vt:lpstr>
      <vt:lpstr>表插入排序的运行实例(非降序)</vt:lpstr>
      <vt:lpstr>PowerPoint 演示文稿</vt:lpstr>
      <vt:lpstr>PowerPoint 演示文稿</vt:lpstr>
      <vt:lpstr>Index: 6 7 2 1 8 3 5 4 Value: 13 27 38 49 52 65 76 97</vt:lpstr>
      <vt:lpstr>表插入排序算法分析</vt:lpstr>
      <vt:lpstr>2.5 希尔排序 (Shellsort)/缩小增量排序/1959</vt:lpstr>
      <vt:lpstr>算法运行实例</vt:lpstr>
      <vt:lpstr>PowerPoint 演示文稿</vt:lpstr>
      <vt:lpstr>算法运行实例-I</vt:lpstr>
      <vt:lpstr>算法运行实例-II</vt:lpstr>
      <vt:lpstr>算法运行实例-III</vt:lpstr>
      <vt:lpstr>算法运行实例-IV</vt:lpstr>
      <vt:lpstr>算法运行实例-V</vt:lpstr>
      <vt:lpstr>Shellsort 算法</vt:lpstr>
      <vt:lpstr>算法分析</vt:lpstr>
      <vt:lpstr>算法分析：增量序列</vt:lpstr>
      <vt:lpstr>算法分析：各种增量序列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金蓓弘</dc:creator>
  <cp:lastModifiedBy>首赫 朱</cp:lastModifiedBy>
  <cp:revision>258</cp:revision>
  <dcterms:created xsi:type="dcterms:W3CDTF">2018-03-07T01:43:08Z</dcterms:created>
  <dcterms:modified xsi:type="dcterms:W3CDTF">2025-05-26T01:43:49Z</dcterms:modified>
</cp:coreProperties>
</file>