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93" r:id="rId3"/>
    <p:sldId id="310" r:id="rId4"/>
    <p:sldId id="311" r:id="rId5"/>
    <p:sldId id="313" r:id="rId6"/>
    <p:sldId id="395" r:id="rId7"/>
    <p:sldId id="312" r:id="rId8"/>
    <p:sldId id="314" r:id="rId9"/>
    <p:sldId id="294" r:id="rId10"/>
    <p:sldId id="296" r:id="rId11"/>
    <p:sldId id="298" r:id="rId12"/>
    <p:sldId id="302" r:id="rId13"/>
    <p:sldId id="301" r:id="rId14"/>
    <p:sldId id="299" r:id="rId15"/>
    <p:sldId id="303" r:id="rId16"/>
    <p:sldId id="304" r:id="rId17"/>
    <p:sldId id="396" r:id="rId18"/>
    <p:sldId id="400" r:id="rId19"/>
    <p:sldId id="401" r:id="rId20"/>
    <p:sldId id="402" r:id="rId21"/>
    <p:sldId id="419" r:id="rId22"/>
    <p:sldId id="420"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415" r:id="rId36"/>
    <p:sldId id="417" r:id="rId37"/>
    <p:sldId id="418" r:id="rId38"/>
    <p:sldId id="421" r:id="rId39"/>
  </p:sldIdLst>
  <p:sldSz cx="9144000" cy="6858000" type="screen4x3"/>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0000FF"/>
    <a:srgbClr val="000099"/>
    <a:srgbClr val="0099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71" autoAdjust="0"/>
    <p:restoredTop sz="67366" autoAdjust="0"/>
  </p:normalViewPr>
  <p:slideViewPr>
    <p:cSldViewPr>
      <p:cViewPr varScale="1">
        <p:scale>
          <a:sx n="64" d="100"/>
          <a:sy n="64" d="100"/>
        </p:scale>
        <p:origin x="220" y="56"/>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593123" y="0"/>
            <a:ext cx="4278842" cy="339884"/>
          </a:xfrm>
          <a:prstGeom prst="rect">
            <a:avLst/>
          </a:prstGeom>
        </p:spPr>
        <p:txBody>
          <a:bodyPr vert="horz" lIns="91440" tIns="45720" rIns="91440" bIns="45720" rtlCol="0"/>
          <a:lstStyle>
            <a:lvl1pPr algn="r">
              <a:defRPr sz="1200"/>
            </a:lvl1pPr>
          </a:lstStyle>
          <a:p>
            <a:fld id="{3CFB2F0E-1649-4FDB-9622-A4547210FD41}" type="datetimeFigureOut">
              <a:rPr lang="en-US" smtClean="0"/>
              <a:t>5/28/2025</a:t>
            </a:fld>
            <a:endParaRPr lang="en-US"/>
          </a:p>
        </p:txBody>
      </p:sp>
      <p:sp>
        <p:nvSpPr>
          <p:cNvPr id="4" name="页脚占位符 3"/>
          <p:cNvSpPr>
            <a:spLocks noGrp="1"/>
          </p:cNvSpPr>
          <p:nvPr>
            <p:ph type="ftr" sz="quarter" idx="2"/>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593123" y="6456612"/>
            <a:ext cx="4278842" cy="339884"/>
          </a:xfrm>
          <a:prstGeom prst="rect">
            <a:avLst/>
          </a:prstGeom>
        </p:spPr>
        <p:txBody>
          <a:bodyPr vert="horz" lIns="91440" tIns="45720" rIns="91440" bIns="45720" rtlCol="0" anchor="b"/>
          <a:lstStyle>
            <a:lvl1pPr algn="r">
              <a:defRPr sz="1200"/>
            </a:lvl1pPr>
          </a:lstStyle>
          <a:p>
            <a:fld id="{CF3205BD-19C3-4645-B041-0D369F844E4B}" type="slidenum">
              <a:rPr lang="en-US" smtClean="0"/>
              <a:t>‹#›</a:t>
            </a:fld>
            <a:endParaRPr lang="en-US"/>
          </a:p>
        </p:txBody>
      </p:sp>
    </p:spTree>
    <p:extLst>
      <p:ext uri="{BB962C8B-B14F-4D97-AF65-F5344CB8AC3E}">
        <p14:creationId xmlns:p14="http://schemas.microsoft.com/office/powerpoint/2010/main" val="4173352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593123" y="0"/>
            <a:ext cx="4278842" cy="339884"/>
          </a:xfrm>
          <a:prstGeom prst="rect">
            <a:avLst/>
          </a:prstGeom>
        </p:spPr>
        <p:txBody>
          <a:bodyPr vert="horz" lIns="91440" tIns="45720" rIns="91440" bIns="45720" rtlCol="0"/>
          <a:lstStyle>
            <a:lvl1pPr algn="r">
              <a:defRPr sz="1200"/>
            </a:lvl1pPr>
          </a:lstStyle>
          <a:p>
            <a:fld id="{2F349429-7AEC-40B9-B018-84F7C02F90AD}" type="datetimeFigureOut">
              <a:rPr lang="en-US" smtClean="0"/>
              <a:t>5/28/2025</a:t>
            </a:fld>
            <a:endParaRPr lang="en-US"/>
          </a:p>
        </p:txBody>
      </p:sp>
      <p:sp>
        <p:nvSpPr>
          <p:cNvPr id="4" name="幻灯片图像占位符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87425" y="3228895"/>
            <a:ext cx="7899400"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6456612"/>
            <a:ext cx="4278842"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593123" y="6456612"/>
            <a:ext cx="4278842" cy="339884"/>
          </a:xfrm>
          <a:prstGeom prst="rect">
            <a:avLst/>
          </a:prstGeom>
        </p:spPr>
        <p:txBody>
          <a:bodyPr vert="horz" lIns="91440" tIns="45720" rIns="91440" bIns="45720" rtlCol="0" anchor="b"/>
          <a:lstStyle>
            <a:lvl1pPr algn="r">
              <a:defRPr sz="1200"/>
            </a:lvl1pPr>
          </a:lstStyle>
          <a:p>
            <a:fld id="{A2A1643A-76C6-4418-8C90-D4A34E557575}" type="slidenum">
              <a:rPr lang="en-US" smtClean="0"/>
              <a:t>‹#›</a:t>
            </a:fld>
            <a:endParaRPr lang="en-US"/>
          </a:p>
        </p:txBody>
      </p:sp>
    </p:spTree>
    <p:extLst>
      <p:ext uri="{BB962C8B-B14F-4D97-AF65-F5344CB8AC3E}">
        <p14:creationId xmlns:p14="http://schemas.microsoft.com/office/powerpoint/2010/main" val="349969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a:t>
            </a:fld>
            <a:endParaRPr lang="en-US"/>
          </a:p>
        </p:txBody>
      </p:sp>
    </p:spTree>
    <p:extLst>
      <p:ext uri="{BB962C8B-B14F-4D97-AF65-F5344CB8AC3E}">
        <p14:creationId xmlns:p14="http://schemas.microsoft.com/office/powerpoint/2010/main" val="4201874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indent="0">
              <a:buNone/>
            </a:pPr>
            <a:r>
              <a:rPr lang="en-US" altLang="zh-CN" dirty="0" err="1"/>
              <a:t>typedef</a:t>
            </a:r>
            <a:r>
              <a:rPr lang="en-US" altLang="zh-CN" dirty="0"/>
              <a:t>  </a:t>
            </a:r>
            <a:r>
              <a:rPr lang="en-US" altLang="zh-CN" dirty="0" err="1"/>
              <a:t>struct</a:t>
            </a:r>
            <a:r>
              <a:rPr lang="en-US" altLang="zh-CN" dirty="0"/>
              <a:t> {</a:t>
            </a:r>
          </a:p>
          <a:p>
            <a:pPr marL="0" indent="0">
              <a:buNone/>
            </a:pPr>
            <a:r>
              <a:rPr lang="en-US" altLang="zh-CN" dirty="0"/>
              <a:t>    </a:t>
            </a:r>
            <a:r>
              <a:rPr lang="en-US" altLang="zh-CN" dirty="0" err="1">
                <a:solidFill>
                  <a:srgbClr val="C00000"/>
                </a:solidFill>
              </a:rPr>
              <a:t>RedType</a:t>
            </a:r>
            <a:r>
              <a:rPr lang="en-US" altLang="zh-CN" dirty="0"/>
              <a:t>    </a:t>
            </a:r>
            <a:r>
              <a:rPr lang="en-US" altLang="zh-CN" b="1" dirty="0">
                <a:solidFill>
                  <a:srgbClr val="0000CC"/>
                </a:solidFill>
              </a:rPr>
              <a:t>r</a:t>
            </a:r>
            <a:r>
              <a:rPr lang="en-US" altLang="zh-CN" dirty="0"/>
              <a:t>[MAXSIZE+1]; //r[0]</a:t>
            </a:r>
            <a:r>
              <a:rPr lang="zh-CN" altLang="en-US" dirty="0"/>
              <a:t>闲置</a:t>
            </a:r>
          </a:p>
          <a:p>
            <a:pPr marL="0" indent="0">
              <a:buNone/>
            </a:pPr>
            <a:r>
              <a:rPr lang="zh-CN" altLang="en-US" dirty="0"/>
              <a:t>    </a:t>
            </a:r>
            <a:r>
              <a:rPr lang="en-US" altLang="zh-CN" dirty="0" err="1"/>
              <a:t>int</a:t>
            </a:r>
            <a:r>
              <a:rPr lang="en-US" altLang="zh-CN" dirty="0"/>
              <a:t>               length; 	</a:t>
            </a:r>
            <a:r>
              <a:rPr lang="en-US" altLang="zh-CN" baseline="0" dirty="0"/>
              <a:t>  </a:t>
            </a:r>
            <a:r>
              <a:rPr lang="en-US" altLang="zh-CN" dirty="0"/>
              <a:t>//</a:t>
            </a:r>
            <a:r>
              <a:rPr lang="zh-CN" altLang="en-US" dirty="0"/>
              <a:t>顺序表长度</a:t>
            </a:r>
          </a:p>
          <a:p>
            <a:pPr marL="0" indent="0">
              <a:buNone/>
            </a:pPr>
            <a:r>
              <a:rPr lang="en-US" altLang="zh-CN" dirty="0"/>
              <a:t>} </a:t>
            </a:r>
            <a:r>
              <a:rPr lang="en-US" altLang="zh-CN" dirty="0" err="1">
                <a:solidFill>
                  <a:srgbClr val="0000CC"/>
                </a:solidFill>
              </a:rPr>
              <a:t>SqList</a:t>
            </a:r>
            <a:r>
              <a:rPr lang="en-US" altLang="zh-CN" dirty="0"/>
              <a:t>;                                  // </a:t>
            </a:r>
            <a:r>
              <a:rPr lang="zh-CN" altLang="en-US" dirty="0"/>
              <a:t>顺序表类型</a:t>
            </a:r>
            <a:endParaRPr lang="en-US" altLang="zh-CN" dirty="0"/>
          </a:p>
          <a:p>
            <a:pPr marL="0" indent="0">
              <a:buNone/>
            </a:pPr>
            <a:r>
              <a:rPr lang="zh-CN" altLang="en-US" dirty="0"/>
              <a:t>参见</a:t>
            </a:r>
            <a:r>
              <a:rPr lang="en-US" altLang="zh-CN" dirty="0"/>
              <a:t>P264</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13</a:t>
            </a:fld>
            <a:endParaRPr lang="en-US" altLang="zh-CN"/>
          </a:p>
        </p:txBody>
      </p:sp>
    </p:spTree>
    <p:extLst>
      <p:ext uri="{BB962C8B-B14F-4D97-AF65-F5344CB8AC3E}">
        <p14:creationId xmlns:p14="http://schemas.microsoft.com/office/powerpoint/2010/main" val="207035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14</a:t>
            </a:fld>
            <a:endParaRPr lang="en-US" altLang="zh-CN"/>
          </a:p>
        </p:txBody>
      </p:sp>
    </p:spTree>
    <p:extLst>
      <p:ext uri="{BB962C8B-B14F-4D97-AF65-F5344CB8AC3E}">
        <p14:creationId xmlns:p14="http://schemas.microsoft.com/office/powerpoint/2010/main" val="1377357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15</a:t>
            </a:fld>
            <a:endParaRPr lang="en-US"/>
          </a:p>
        </p:txBody>
      </p:sp>
    </p:spTree>
    <p:extLst>
      <p:ext uri="{BB962C8B-B14F-4D97-AF65-F5344CB8AC3E}">
        <p14:creationId xmlns:p14="http://schemas.microsoft.com/office/powerpoint/2010/main" val="111199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16</a:t>
            </a:fld>
            <a:endParaRPr lang="en-US" altLang="zh-CN"/>
          </a:p>
        </p:txBody>
      </p:sp>
    </p:spTree>
    <p:extLst>
      <p:ext uri="{BB962C8B-B14F-4D97-AF65-F5344CB8AC3E}">
        <p14:creationId xmlns:p14="http://schemas.microsoft.com/office/powerpoint/2010/main" val="3188099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17</a:t>
            </a:fld>
            <a:endParaRPr lang="en-US"/>
          </a:p>
        </p:txBody>
      </p:sp>
    </p:spTree>
    <p:extLst>
      <p:ext uri="{BB962C8B-B14F-4D97-AF65-F5344CB8AC3E}">
        <p14:creationId xmlns:p14="http://schemas.microsoft.com/office/powerpoint/2010/main" val="3543708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18</a:t>
            </a:fld>
            <a:endParaRPr lang="en-US" altLang="zh-CN"/>
          </a:p>
        </p:txBody>
      </p:sp>
    </p:spTree>
    <p:extLst>
      <p:ext uri="{BB962C8B-B14F-4D97-AF65-F5344CB8AC3E}">
        <p14:creationId xmlns:p14="http://schemas.microsoft.com/office/powerpoint/2010/main" val="2549389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19</a:t>
            </a:fld>
            <a:endParaRPr lang="en-US" altLang="zh-CN"/>
          </a:p>
        </p:txBody>
      </p:sp>
    </p:spTree>
    <p:extLst>
      <p:ext uri="{BB962C8B-B14F-4D97-AF65-F5344CB8AC3E}">
        <p14:creationId xmlns:p14="http://schemas.microsoft.com/office/powerpoint/2010/main" val="3426590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20</a:t>
            </a:fld>
            <a:endParaRPr lang="en-US"/>
          </a:p>
        </p:txBody>
      </p:sp>
    </p:spTree>
    <p:extLst>
      <p:ext uri="{BB962C8B-B14F-4D97-AF65-F5344CB8AC3E}">
        <p14:creationId xmlns:p14="http://schemas.microsoft.com/office/powerpoint/2010/main" val="2967270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a:bodyPr>
              <a:lstStyle/>
              <a:p>
                <a:endParaRPr lang="zh-CN" altLang="en-US" dirty="0"/>
              </a:p>
            </p:txBody>
          </p:sp>
        </mc:Choice>
        <mc:Fallback xmlns="">
          <p:sp>
            <p:nvSpPr>
              <p:cNvPr id="3" name="备注占位符 2"/>
              <p:cNvSpPr>
                <a:spLocks noGrp="1"/>
              </p:cNvSpPr>
              <p:nvPr>
                <p:ph type="body" idx="1"/>
              </p:nvPr>
            </p:nvSpPr>
            <p:spPr/>
            <p:txBody>
              <a:bodyPr>
                <a:normAutofit/>
              </a:bodyPr>
              <a:lstStyle/>
              <a:p>
                <a:r>
                  <a:rPr lang="zh-CN" altLang="en-US" smtClean="0"/>
                  <a:t>完全二叉树：结点</a:t>
                </a:r>
                <a:r>
                  <a:rPr lang="en-US" altLang="zh-CN" smtClean="0"/>
                  <a:t>k</a:t>
                </a:r>
                <a:r>
                  <a:rPr lang="zh-CN" altLang="en-US" smtClean="0"/>
                  <a:t>的父节点</a:t>
                </a:r>
                <a:r>
                  <a:rPr lang="zh-CN" altLang="en-US" i="0" smtClean="0">
                    <a:latin typeface="Cambria Math" panose="02040503050406030204" pitchFamily="18" charset="0"/>
                  </a:rPr>
                  <a:t>⌊</a:t>
                </a:r>
                <a:r>
                  <a:rPr lang="en-US" altLang="zh-CN" b="0" i="0" smtClean="0">
                    <a:latin typeface="Cambria Math" panose="02040503050406030204" pitchFamily="18" charset="0"/>
                  </a:rPr>
                  <a:t>𝑘</a:t>
                </a:r>
                <a:r>
                  <a:rPr lang="zh-CN" altLang="en-US" b="0" i="0" smtClean="0">
                    <a:latin typeface="Cambria Math" panose="02040503050406030204" pitchFamily="18" charset="0"/>
                  </a:rPr>
                  <a:t>∕</a:t>
                </a:r>
                <a:r>
                  <a:rPr lang="en-US" altLang="zh-CN" b="0" i="0" smtClean="0">
                    <a:latin typeface="Cambria Math" panose="02040503050406030204" pitchFamily="18" charset="0"/>
                  </a:rPr>
                  <a:t>2</a:t>
                </a:r>
                <a:r>
                  <a:rPr lang="zh-CN" altLang="en-US" b="0" i="0" smtClean="0">
                    <a:latin typeface="Cambria Math" panose="02040503050406030204" pitchFamily="18" charset="0"/>
                  </a:rPr>
                  <a:t>⌋</a:t>
                </a:r>
                <a:r>
                  <a:rPr lang="zh-CN" altLang="en-US" smtClean="0"/>
                  <a:t>，子结点为</a:t>
                </a:r>
                <a:r>
                  <a:rPr lang="en-US" altLang="zh-CN" smtClean="0"/>
                  <a:t>2k</a:t>
                </a:r>
                <a:r>
                  <a:rPr lang="zh-CN" altLang="en-US" smtClean="0"/>
                  <a:t>，</a:t>
                </a:r>
                <a:r>
                  <a:rPr lang="en-US" altLang="zh-CN" smtClean="0"/>
                  <a:t>2k+1</a:t>
                </a:r>
              </a:p>
              <a:p>
                <a:r>
                  <a:rPr lang="en-US" altLang="zh-CN" smtClean="0"/>
                  <a:t>Top-down</a:t>
                </a:r>
                <a:r>
                  <a:rPr lang="zh-CN" altLang="en-US" baseline="0" smtClean="0"/>
                  <a:t> 比 </a:t>
                </a:r>
                <a:r>
                  <a:rPr lang="en-US" altLang="zh-CN" baseline="0" smtClean="0"/>
                  <a:t>bottom-up </a:t>
                </a:r>
                <a:r>
                  <a:rPr lang="zh-CN" altLang="en-US" baseline="0" smtClean="0"/>
                  <a:t>好</a:t>
                </a:r>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21</a:t>
            </a:fld>
            <a:endParaRPr lang="en-US" altLang="zh-CN"/>
          </a:p>
        </p:txBody>
      </p:sp>
    </p:spTree>
    <p:extLst>
      <p:ext uri="{BB962C8B-B14F-4D97-AF65-F5344CB8AC3E}">
        <p14:creationId xmlns:p14="http://schemas.microsoft.com/office/powerpoint/2010/main" val="3860316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p>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22</a:t>
            </a:fld>
            <a:endParaRPr lang="en-US"/>
          </a:p>
        </p:txBody>
      </p:sp>
    </p:spTree>
    <p:extLst>
      <p:ext uri="{BB962C8B-B14F-4D97-AF65-F5344CB8AC3E}">
        <p14:creationId xmlns:p14="http://schemas.microsoft.com/office/powerpoint/2010/main" val="197096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a:t>
            </a:fld>
            <a:endParaRPr lang="en-US" altLang="zh-CN"/>
          </a:p>
        </p:txBody>
      </p:sp>
    </p:spTree>
    <p:extLst>
      <p:ext uri="{BB962C8B-B14F-4D97-AF65-F5344CB8AC3E}">
        <p14:creationId xmlns:p14="http://schemas.microsoft.com/office/powerpoint/2010/main" val="2480376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23</a:t>
            </a:fld>
            <a:endParaRPr lang="en-US" altLang="zh-CN"/>
          </a:p>
        </p:txBody>
      </p:sp>
    </p:spTree>
    <p:extLst>
      <p:ext uri="{BB962C8B-B14F-4D97-AF65-F5344CB8AC3E}">
        <p14:creationId xmlns:p14="http://schemas.microsoft.com/office/powerpoint/2010/main" val="3790480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24</a:t>
            </a:fld>
            <a:endParaRPr lang="en-US" altLang="zh-CN"/>
          </a:p>
        </p:txBody>
      </p:sp>
    </p:spTree>
    <p:extLst>
      <p:ext uri="{BB962C8B-B14F-4D97-AF65-F5344CB8AC3E}">
        <p14:creationId xmlns:p14="http://schemas.microsoft.com/office/powerpoint/2010/main" val="638170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25</a:t>
            </a:fld>
            <a:endParaRPr lang="en-US" altLang="zh-CN"/>
          </a:p>
        </p:txBody>
      </p:sp>
    </p:spTree>
    <p:extLst>
      <p:ext uri="{BB962C8B-B14F-4D97-AF65-F5344CB8AC3E}">
        <p14:creationId xmlns:p14="http://schemas.microsoft.com/office/powerpoint/2010/main" val="3958508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b="0" i="0" kern="1200" dirty="0">
              <a:solidFill>
                <a:schemeClr val="tx1"/>
              </a:solidFill>
              <a:latin typeface="Arial"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26</a:t>
            </a:fld>
            <a:endParaRPr lang="en-US" altLang="zh-CN"/>
          </a:p>
        </p:txBody>
      </p:sp>
    </p:spTree>
    <p:extLst>
      <p:ext uri="{BB962C8B-B14F-4D97-AF65-F5344CB8AC3E}">
        <p14:creationId xmlns:p14="http://schemas.microsoft.com/office/powerpoint/2010/main" val="243006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27</a:t>
            </a:fld>
            <a:endParaRPr lang="en-US"/>
          </a:p>
        </p:txBody>
      </p:sp>
    </p:spTree>
    <p:extLst>
      <p:ext uri="{BB962C8B-B14F-4D97-AF65-F5344CB8AC3E}">
        <p14:creationId xmlns:p14="http://schemas.microsoft.com/office/powerpoint/2010/main" val="4193085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28</a:t>
            </a:fld>
            <a:endParaRPr lang="en-US" altLang="zh-CN"/>
          </a:p>
        </p:txBody>
      </p:sp>
    </p:spTree>
    <p:extLst>
      <p:ext uri="{BB962C8B-B14F-4D97-AF65-F5344CB8AC3E}">
        <p14:creationId xmlns:p14="http://schemas.microsoft.com/office/powerpoint/2010/main" val="1503431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29</a:t>
            </a:fld>
            <a:endParaRPr lang="en-US" altLang="zh-CN"/>
          </a:p>
        </p:txBody>
      </p:sp>
    </p:spTree>
    <p:extLst>
      <p:ext uri="{BB962C8B-B14F-4D97-AF65-F5344CB8AC3E}">
        <p14:creationId xmlns:p14="http://schemas.microsoft.com/office/powerpoint/2010/main" val="1479825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30</a:t>
            </a:fld>
            <a:endParaRPr lang="en-US" altLang="zh-CN"/>
          </a:p>
        </p:txBody>
      </p:sp>
    </p:spTree>
    <p:extLst>
      <p:ext uri="{BB962C8B-B14F-4D97-AF65-F5344CB8AC3E}">
        <p14:creationId xmlns:p14="http://schemas.microsoft.com/office/powerpoint/2010/main" val="3859953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A1643A-76C6-4418-8C90-D4A34E557575}" type="slidenum">
              <a:rPr lang="en-US" smtClean="0"/>
              <a:t>31</a:t>
            </a:fld>
            <a:endParaRPr lang="en-US"/>
          </a:p>
        </p:txBody>
      </p:sp>
    </p:spTree>
    <p:extLst>
      <p:ext uri="{BB962C8B-B14F-4D97-AF65-F5344CB8AC3E}">
        <p14:creationId xmlns:p14="http://schemas.microsoft.com/office/powerpoint/2010/main" val="66609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32</a:t>
            </a:fld>
            <a:endParaRPr lang="en-US"/>
          </a:p>
        </p:txBody>
      </p:sp>
    </p:spTree>
    <p:extLst>
      <p:ext uri="{BB962C8B-B14F-4D97-AF65-F5344CB8AC3E}">
        <p14:creationId xmlns:p14="http://schemas.microsoft.com/office/powerpoint/2010/main" val="813773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2A1643A-76C6-4418-8C90-D4A34E557575}" type="slidenum">
              <a:rPr lang="en-US" smtClean="0"/>
              <a:t>4</a:t>
            </a:fld>
            <a:endParaRPr lang="en-US"/>
          </a:p>
        </p:txBody>
      </p:sp>
    </p:spTree>
    <p:extLst>
      <p:ext uri="{BB962C8B-B14F-4D97-AF65-F5344CB8AC3E}">
        <p14:creationId xmlns:p14="http://schemas.microsoft.com/office/powerpoint/2010/main" val="2223566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 </a:t>
            </a:r>
            <a:r>
              <a:rPr lang="en-US" altLang="zh-CN" dirty="0"/>
              <a:t>typedef  struct {</a:t>
            </a:r>
          </a:p>
          <a:p>
            <a:pPr marL="0" indent="0">
              <a:buNone/>
            </a:pPr>
            <a:r>
              <a:rPr lang="en-US" altLang="zh-CN" dirty="0"/>
              <a:t>   </a:t>
            </a:r>
            <a:r>
              <a:rPr lang="en-US" altLang="zh-CN" dirty="0" err="1">
                <a:solidFill>
                  <a:srgbClr val="9900CC"/>
                </a:solidFill>
              </a:rPr>
              <a:t>KeyType</a:t>
            </a:r>
            <a:r>
              <a:rPr lang="en-US" altLang="zh-CN" dirty="0">
                <a:solidFill>
                  <a:srgbClr val="C00000"/>
                </a:solidFill>
              </a:rPr>
              <a:t> </a:t>
            </a:r>
            <a:r>
              <a:rPr lang="en-US" altLang="zh-CN" dirty="0"/>
              <a:t>  key;               //</a:t>
            </a:r>
            <a:r>
              <a:rPr lang="zh-CN" altLang="en-US" dirty="0"/>
              <a:t>关键字项，排序码</a:t>
            </a:r>
          </a:p>
          <a:p>
            <a:pPr marL="0" indent="0">
              <a:buNone/>
            </a:pPr>
            <a:r>
              <a:rPr lang="zh-CN" altLang="en-US" dirty="0"/>
              <a:t>    </a:t>
            </a:r>
            <a:r>
              <a:rPr lang="en-US" altLang="zh-CN" dirty="0" err="1"/>
              <a:t>InfoType</a:t>
            </a:r>
            <a:r>
              <a:rPr lang="en-US" altLang="zh-CN" dirty="0"/>
              <a:t>  </a:t>
            </a:r>
            <a:r>
              <a:rPr lang="en-US" altLang="zh-CN" dirty="0" err="1"/>
              <a:t>otherinfo</a:t>
            </a:r>
            <a:r>
              <a:rPr lang="en-US" altLang="zh-CN" dirty="0"/>
              <a:t>;   //</a:t>
            </a:r>
            <a:r>
              <a:rPr lang="zh-CN" altLang="en-US" dirty="0"/>
              <a:t>其它数据项</a:t>
            </a:r>
          </a:p>
          <a:p>
            <a:pPr marL="0" indent="0">
              <a:buNone/>
            </a:pPr>
            <a:r>
              <a:rPr lang="en-US" altLang="zh-CN" dirty="0"/>
              <a:t>} </a:t>
            </a:r>
            <a:r>
              <a:rPr lang="en-US" altLang="zh-CN" dirty="0" err="1">
                <a:solidFill>
                  <a:srgbClr val="C00000"/>
                </a:solidFill>
              </a:rPr>
              <a:t>RcdType</a:t>
            </a:r>
            <a:r>
              <a:rPr lang="en-US" altLang="zh-CN" dirty="0"/>
              <a:t>; </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33</a:t>
            </a:fld>
            <a:endParaRPr lang="en-US"/>
          </a:p>
        </p:txBody>
      </p:sp>
    </p:spTree>
    <p:extLst>
      <p:ext uri="{BB962C8B-B14F-4D97-AF65-F5344CB8AC3E}">
        <p14:creationId xmlns:p14="http://schemas.microsoft.com/office/powerpoint/2010/main" val="4219283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34</a:t>
            </a:fld>
            <a:endParaRPr lang="en-US"/>
          </a:p>
        </p:txBody>
      </p:sp>
    </p:spTree>
    <p:extLst>
      <p:ext uri="{BB962C8B-B14F-4D97-AF65-F5344CB8AC3E}">
        <p14:creationId xmlns:p14="http://schemas.microsoft.com/office/powerpoint/2010/main" val="1962204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35</a:t>
            </a:fld>
            <a:endParaRPr lang="en-US" altLang="zh-CN"/>
          </a:p>
        </p:txBody>
      </p:sp>
    </p:spTree>
    <p:extLst>
      <p:ext uri="{BB962C8B-B14F-4D97-AF65-F5344CB8AC3E}">
        <p14:creationId xmlns:p14="http://schemas.microsoft.com/office/powerpoint/2010/main" val="2330303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36</a:t>
            </a:fld>
            <a:endParaRPr lang="en-US"/>
          </a:p>
        </p:txBody>
      </p:sp>
    </p:spTree>
    <p:extLst>
      <p:ext uri="{BB962C8B-B14F-4D97-AF65-F5344CB8AC3E}">
        <p14:creationId xmlns:p14="http://schemas.microsoft.com/office/powerpoint/2010/main" val="3805151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5</a:t>
            </a:fld>
            <a:endParaRPr lang="en-US" altLang="zh-CN"/>
          </a:p>
        </p:txBody>
      </p:sp>
    </p:spTree>
    <p:extLst>
      <p:ext uri="{BB962C8B-B14F-4D97-AF65-F5344CB8AC3E}">
        <p14:creationId xmlns:p14="http://schemas.microsoft.com/office/powerpoint/2010/main" val="129954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7</a:t>
            </a:fld>
            <a:endParaRPr lang="en-US"/>
          </a:p>
        </p:txBody>
      </p:sp>
    </p:spTree>
    <p:extLst>
      <p:ext uri="{BB962C8B-B14F-4D97-AF65-F5344CB8AC3E}">
        <p14:creationId xmlns:p14="http://schemas.microsoft.com/office/powerpoint/2010/main" val="18569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8</a:t>
            </a:fld>
            <a:endParaRPr lang="en-US" altLang="zh-CN"/>
          </a:p>
        </p:txBody>
      </p:sp>
    </p:spTree>
    <p:extLst>
      <p:ext uri="{BB962C8B-B14F-4D97-AF65-F5344CB8AC3E}">
        <p14:creationId xmlns:p14="http://schemas.microsoft.com/office/powerpoint/2010/main" val="4175328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9</a:t>
            </a:fld>
            <a:endParaRPr lang="en-US" altLang="zh-CN"/>
          </a:p>
        </p:txBody>
      </p:sp>
    </p:spTree>
    <p:extLst>
      <p:ext uri="{BB962C8B-B14F-4D97-AF65-F5344CB8AC3E}">
        <p14:creationId xmlns:p14="http://schemas.microsoft.com/office/powerpoint/2010/main" val="3886609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A1643A-76C6-4418-8C90-D4A34E557575}" type="slidenum">
              <a:rPr lang="en-US" smtClean="0"/>
              <a:t>10</a:t>
            </a:fld>
            <a:endParaRPr lang="en-US"/>
          </a:p>
        </p:txBody>
      </p:sp>
    </p:spTree>
    <p:extLst>
      <p:ext uri="{BB962C8B-B14F-4D97-AF65-F5344CB8AC3E}">
        <p14:creationId xmlns:p14="http://schemas.microsoft.com/office/powerpoint/2010/main" val="84578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11</a:t>
            </a:fld>
            <a:endParaRPr lang="en-US" altLang="zh-CN"/>
          </a:p>
        </p:txBody>
      </p:sp>
    </p:spTree>
    <p:extLst>
      <p:ext uri="{BB962C8B-B14F-4D97-AF65-F5344CB8AC3E}">
        <p14:creationId xmlns:p14="http://schemas.microsoft.com/office/powerpoint/2010/main" val="423514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p:cNvSpPr>
            <a:spLocks noGrp="1"/>
          </p:cNvSpPr>
          <p:nvPr>
            <p:ph type="sldNum" sz="quarter" idx="12"/>
          </p:nvPr>
        </p:nvSpPr>
        <p:spPr/>
        <p:txBody>
          <a:bodyPr/>
          <a:lstStyle>
            <a:lvl1pPr>
              <a:defRPr>
                <a:latin typeface="+mj-lt"/>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936104"/>
          </a:xfrm>
        </p:spPr>
        <p:txBody>
          <a:bodyPr/>
          <a:lstStyle>
            <a:lvl1pPr>
              <a:defRPr>
                <a:latin typeface="+mn-lt"/>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mn-lt"/>
                <a:ea typeface="宋体" panose="02010600030101010101" pitchFamily="2" charset="-122"/>
              </a:defRPr>
            </a:lvl1pPr>
            <a:lvl2pPr>
              <a:defRPr>
                <a:latin typeface="+mn-lt"/>
                <a:ea typeface="宋体" panose="02010600030101010101" pitchFamily="2" charset="-122"/>
              </a:defRPr>
            </a:lvl2pPr>
            <a:lvl3pPr>
              <a:defRPr>
                <a:latin typeface="+mn-lt"/>
                <a:ea typeface="宋体" panose="02010600030101010101" pitchFamily="2" charset="-122"/>
              </a:defRPr>
            </a:lvl3pPr>
            <a:lvl4pPr>
              <a:defRPr>
                <a:latin typeface="+mn-lt"/>
                <a:ea typeface="宋体" panose="02010600030101010101" pitchFamily="2" charset="-122"/>
              </a:defRPr>
            </a:lvl4pPr>
            <a:lvl5pPr>
              <a:defRPr>
                <a:latin typeface="+mn-lt"/>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lvl1pPr>
              <a:defRPr>
                <a:latin typeface="宋体" panose="02010600030101010101" pitchFamily="2" charset="-122"/>
                <a:ea typeface="宋体" panose="02010600030101010101" pitchFamily="2" charset="-122"/>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552728"/>
          </a:xfrm>
        </p:spPr>
        <p:txBody>
          <a:bodyPr/>
          <a:lstStyle>
            <a:lvl1pPr>
              <a:defRPr>
                <a:latin typeface="+mn-lt"/>
                <a:ea typeface="宋体" panose="02010600030101010101" pitchFamily="2" charset="-122"/>
              </a:defRPr>
            </a:lvl1pPr>
            <a:lvl2pPr>
              <a:defRPr>
                <a:latin typeface="+mn-lt"/>
                <a:ea typeface="宋体" panose="02010600030101010101" pitchFamily="2" charset="-122"/>
              </a:defRPr>
            </a:lvl2pPr>
            <a:lvl3pPr>
              <a:defRPr>
                <a:latin typeface="+mn-lt"/>
                <a:ea typeface="宋体" panose="02010600030101010101" pitchFamily="2" charset="-122"/>
              </a:defRPr>
            </a:lvl3pPr>
            <a:lvl4pPr>
              <a:defRPr>
                <a:latin typeface="+mn-lt"/>
                <a:ea typeface="宋体" panose="02010600030101010101" pitchFamily="2" charset="-122"/>
              </a:defRPr>
            </a:lvl4pPr>
            <a:lvl5pPr>
              <a:defRPr>
                <a:latin typeface="+mn-lt"/>
                <a:ea typeface="宋体"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lvl1pPr>
              <a:defRPr>
                <a:latin typeface="宋体" panose="02010600030101010101" pitchFamily="2" charset="-122"/>
                <a:ea typeface="宋体" panose="02010600030101010101" pitchFamily="2" charset="-122"/>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5005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908720"/>
            <a:ext cx="4038600" cy="58326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a:t>单击此处编辑母版标题样式</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CN"/>
              <a:t>140-</a:t>
            </a:r>
            <a:fld id="{455A6923-151E-4407-BFB0-78D67D5C6121}" type="slidenum">
              <a:rPr lang="en-US" altLang="zh-CN"/>
              <a:pPr>
                <a:defRPr/>
              </a:pPr>
              <a:t>‹#›</a:t>
            </a:fld>
            <a:endParaRPr lang="en-US" altLang="zh-CN"/>
          </a:p>
        </p:txBody>
      </p:sp>
      <p:sp>
        <p:nvSpPr>
          <p:cNvPr id="7"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668228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表格占位符 2"/>
          <p:cNvSpPr>
            <a:spLocks noGrp="1"/>
          </p:cNvSpPr>
          <p:nvPr>
            <p:ph type="tbl" idx="1"/>
          </p:nvPr>
        </p:nvSpPr>
        <p:spPr>
          <a:xfrm>
            <a:off x="457200" y="1981200"/>
            <a:ext cx="8229600" cy="3886200"/>
          </a:xfrm>
        </p:spPr>
        <p:txBody>
          <a:bodyPr/>
          <a:lstStyle/>
          <a:p>
            <a:pPr lvl="0"/>
            <a:endParaRPr lang="zh-CN" altLang="en-US" noProof="0"/>
          </a:p>
        </p:txBody>
      </p:sp>
      <p:sp>
        <p:nvSpPr>
          <p:cNvPr id="4"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CN"/>
              <a:t>140-</a:t>
            </a:r>
            <a:fld id="{4B4763C3-4DFF-431D-A4FD-43CDA03118D2}" type="slidenum">
              <a:rPr lang="en-US" altLang="zh-CN"/>
              <a:pPr>
                <a:defRPr/>
              </a:pPr>
              <a:t>‹#›</a:t>
            </a:fld>
            <a:endParaRPr lang="en-US" altLang="zh-CN"/>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ltLang="zh-CN"/>
          </a:p>
        </p:txBody>
      </p:sp>
    </p:spTree>
    <p:extLst>
      <p:ext uri="{BB962C8B-B14F-4D97-AF65-F5344CB8AC3E}">
        <p14:creationId xmlns:p14="http://schemas.microsoft.com/office/powerpoint/2010/main" val="288722835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384"/>
            <a:ext cx="8229600" cy="93610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908720"/>
            <a:ext cx="8229600" cy="583264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8748464" y="6492875"/>
            <a:ext cx="39553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4" r:id="rId5"/>
    <p:sldLayoutId id="2147483655" r:id="rId6"/>
    <p:sldLayoutId id="2147483656" r:id="rId7"/>
    <p:sldLayoutId id="2147483658" r:id="rId8"/>
    <p:sldLayoutId id="2147483659" r:id="rId9"/>
  </p:sldLayoutIdLst>
  <p:hf hdr="0" ftr="0" dt="0"/>
  <p:txStyles>
    <p:titleStyle>
      <a:lvl1pPr algn="ctr" defTabSz="914400" rtl="0" eaLnBrk="1" latinLnBrk="0" hangingPunct="1">
        <a:spcBef>
          <a:spcPct val="0"/>
        </a:spcBef>
        <a:buNone/>
        <a:defRPr sz="40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115581" y="1504915"/>
            <a:ext cx="7011787" cy="5353085"/>
          </a:xfrm>
          <a:prstGeom prst="rect">
            <a:avLst/>
          </a:prstGeom>
        </p:spPr>
      </p:pic>
      <p:sp>
        <p:nvSpPr>
          <p:cNvPr id="2" name="标题 1"/>
          <p:cNvSpPr>
            <a:spLocks noGrp="1"/>
          </p:cNvSpPr>
          <p:nvPr>
            <p:ph type="ctrTitle"/>
          </p:nvPr>
        </p:nvSpPr>
        <p:spPr>
          <a:xfrm>
            <a:off x="685800" y="1700808"/>
            <a:ext cx="7772400" cy="1470025"/>
          </a:xfrm>
        </p:spPr>
        <p:txBody>
          <a:bodyPr/>
          <a:lstStyle/>
          <a:p>
            <a:pPr algn="l"/>
            <a:r>
              <a:rPr lang="en-US" altLang="en-US" b="1"/>
              <a:t>第10章 </a:t>
            </a:r>
            <a:r>
              <a:rPr lang="zh-CN" altLang="en-US" b="1"/>
              <a:t>内部排序</a:t>
            </a:r>
            <a:endParaRPr lang="en-US" b="1"/>
          </a:p>
        </p:txBody>
      </p:sp>
      <p:sp>
        <p:nvSpPr>
          <p:cNvPr id="3" name="副标题 2"/>
          <p:cNvSpPr>
            <a:spLocks noGrp="1"/>
          </p:cNvSpPr>
          <p:nvPr>
            <p:ph type="subTitle" idx="1"/>
          </p:nvPr>
        </p:nvSpPr>
        <p:spPr>
          <a:xfrm>
            <a:off x="1371600" y="3645024"/>
            <a:ext cx="6400800" cy="1752600"/>
          </a:xfrm>
        </p:spPr>
        <p:txBody>
          <a:bodyPr/>
          <a:lstStyle/>
          <a:p>
            <a:pPr algn="l"/>
            <a:r>
              <a:rPr lang="en-US" altLang="zh-CN"/>
              <a:t>Part II</a:t>
            </a:r>
            <a:endParaRPr 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1</a:t>
            </a:fld>
            <a:endParaRPr lang="zh-CN" altLang="en-US"/>
          </a:p>
        </p:txBody>
      </p:sp>
    </p:spTree>
    <p:extLst>
      <p:ext uri="{BB962C8B-B14F-4D97-AF65-F5344CB8AC3E}">
        <p14:creationId xmlns:p14="http://schemas.microsoft.com/office/powerpoint/2010/main" val="137766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5DDBECC-C8F5-4906-A593-33EFEAA68380}"/>
              </a:ext>
            </a:extLst>
          </p:cNvPr>
          <p:cNvSpPr/>
          <p:nvPr/>
        </p:nvSpPr>
        <p:spPr>
          <a:xfrm>
            <a:off x="3635896" y="4334397"/>
            <a:ext cx="5517629" cy="2502932"/>
          </a:xfrm>
          <a:prstGeom prst="rect">
            <a:avLst/>
          </a:prstGeom>
          <a:solidFill>
            <a:srgbClr val="FFFFCC"/>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7" name="Text Box 2"/>
          <p:cNvSpPr txBox="1">
            <a:spLocks noChangeArrowheads="1"/>
          </p:cNvSpPr>
          <p:nvPr/>
        </p:nvSpPr>
        <p:spPr bwMode="auto">
          <a:xfrm>
            <a:off x="-19970" y="692696"/>
            <a:ext cx="8640507" cy="4745915"/>
          </a:xfrm>
          <a:prstGeom prst="rect">
            <a:avLst/>
          </a:prstGeom>
          <a:noFill/>
          <a:ln w="9525">
            <a:noFill/>
            <a:miter lim="800000"/>
            <a:headEnd/>
            <a:tailEnd/>
          </a:ln>
          <a:effectLst/>
        </p:spPr>
        <p:txBody>
          <a:bodyPr wrap="none">
            <a:spAutoFit/>
          </a:bodyPr>
          <a:lstStyle/>
          <a:p>
            <a:pPr algn="l">
              <a:lnSpc>
                <a:spcPct val="120000"/>
              </a:lnSpc>
            </a:pPr>
            <a:r>
              <a:rPr lang="en-US" altLang="zh-CN" sz="2800" b="1" dirty="0">
                <a:solidFill>
                  <a:srgbClr val="000000"/>
                </a:solidFill>
                <a:latin typeface="华文楷体" pitchFamily="2" charset="-122"/>
                <a:ea typeface="华文楷体" pitchFamily="2" charset="-122"/>
                <a:cs typeface="Times New Roman" pitchFamily="18" charset="0"/>
              </a:rPr>
              <a:t>void </a:t>
            </a:r>
            <a:r>
              <a:rPr lang="en-US" altLang="zh-CN" sz="2800" b="1" dirty="0" err="1">
                <a:solidFill>
                  <a:srgbClr val="C00000"/>
                </a:solidFill>
                <a:latin typeface="华文楷体" pitchFamily="2" charset="-122"/>
                <a:ea typeface="华文楷体" pitchFamily="2" charset="-122"/>
                <a:cs typeface="Times New Roman" pitchFamily="18" charset="0"/>
              </a:rPr>
              <a:t>QSort</a:t>
            </a:r>
            <a:r>
              <a:rPr lang="en-US" altLang="zh-CN" sz="2800" b="1" dirty="0">
                <a:solidFill>
                  <a:srgbClr val="C00000"/>
                </a:solidFill>
                <a:latin typeface="华文楷体" pitchFamily="2" charset="-122"/>
                <a:ea typeface="华文楷体" pitchFamily="2" charset="-122"/>
                <a:cs typeface="Times New Roman" pitchFamily="18" charset="0"/>
              </a:rPr>
              <a:t> (</a:t>
            </a:r>
            <a:r>
              <a:rPr lang="en-US" altLang="zh-CN" sz="2800" b="1" err="1">
                <a:solidFill>
                  <a:srgbClr val="C00000"/>
                </a:solidFill>
                <a:latin typeface="华文楷体" pitchFamily="2" charset="-122"/>
                <a:ea typeface="华文楷体" pitchFamily="2" charset="-122"/>
                <a:cs typeface="Times New Roman" pitchFamily="18" charset="0"/>
              </a:rPr>
              <a:t>SqList</a:t>
            </a:r>
            <a:r>
              <a:rPr lang="en-US" altLang="zh-CN" sz="2800" b="1">
                <a:solidFill>
                  <a:srgbClr val="C00000"/>
                </a:solidFill>
                <a:latin typeface="华文楷体" pitchFamily="2" charset="-122"/>
                <a:ea typeface="华文楷体" pitchFamily="2" charset="-122"/>
                <a:cs typeface="Times New Roman" pitchFamily="18" charset="0"/>
              </a:rPr>
              <a:t> L</a:t>
            </a:r>
            <a:r>
              <a:rPr lang="en-US" altLang="zh-CN" sz="2800" b="1" dirty="0">
                <a:solidFill>
                  <a:srgbClr val="C00000"/>
                </a:solidFill>
                <a:latin typeface="华文楷体" pitchFamily="2" charset="-122"/>
                <a:ea typeface="华文楷体" pitchFamily="2" charset="-122"/>
                <a:cs typeface="Times New Roman" pitchFamily="18" charset="0"/>
              </a:rPr>
              <a:t>,  </a:t>
            </a:r>
            <a:r>
              <a:rPr lang="en-US" altLang="zh-CN" sz="2800" b="1" dirty="0" err="1">
                <a:solidFill>
                  <a:srgbClr val="C00000"/>
                </a:solidFill>
                <a:latin typeface="华文楷体" pitchFamily="2" charset="-122"/>
                <a:ea typeface="华文楷体" pitchFamily="2" charset="-122"/>
                <a:cs typeface="Times New Roman" pitchFamily="18" charset="0"/>
              </a:rPr>
              <a:t>int</a:t>
            </a:r>
            <a:r>
              <a:rPr lang="en-US" altLang="zh-CN" sz="2800" b="1" dirty="0">
                <a:solidFill>
                  <a:srgbClr val="C00000"/>
                </a:solidFill>
                <a:latin typeface="华文楷体" pitchFamily="2" charset="-122"/>
                <a:ea typeface="华文楷体" pitchFamily="2" charset="-122"/>
                <a:cs typeface="Times New Roman" pitchFamily="18" charset="0"/>
              </a:rPr>
              <a:t> low,  </a:t>
            </a:r>
            <a:r>
              <a:rPr lang="en-US" altLang="zh-CN" sz="2800" b="1" dirty="0" err="1">
                <a:solidFill>
                  <a:srgbClr val="C00000"/>
                </a:solidFill>
                <a:latin typeface="华文楷体" pitchFamily="2" charset="-122"/>
                <a:ea typeface="华文楷体" pitchFamily="2" charset="-122"/>
                <a:cs typeface="Times New Roman" pitchFamily="18" charset="0"/>
              </a:rPr>
              <a:t>int</a:t>
            </a:r>
            <a:r>
              <a:rPr lang="en-US" altLang="zh-CN" sz="2800" b="1" dirty="0">
                <a:solidFill>
                  <a:srgbClr val="C00000"/>
                </a:solidFill>
                <a:latin typeface="华文楷体" pitchFamily="2" charset="-122"/>
                <a:ea typeface="华文楷体" pitchFamily="2" charset="-122"/>
                <a:cs typeface="Times New Roman" pitchFamily="18" charset="0"/>
              </a:rPr>
              <a:t>  high ) </a:t>
            </a:r>
            <a:r>
              <a:rPr lang="en-US" altLang="zh-CN" sz="2800" b="1" dirty="0">
                <a:solidFill>
                  <a:srgbClr val="000000"/>
                </a:solidFill>
                <a:latin typeface="华文楷体" pitchFamily="2" charset="-122"/>
                <a:ea typeface="华文楷体" pitchFamily="2" charset="-122"/>
                <a:cs typeface="Times New Roman" pitchFamily="18" charset="0"/>
              </a:rPr>
              <a:t>{</a:t>
            </a:r>
          </a:p>
          <a:p>
            <a:pPr>
              <a:lnSpc>
                <a:spcPct val="120000"/>
              </a:lnSpc>
            </a:pPr>
            <a:r>
              <a:rPr lang="en-US" altLang="zh-CN" sz="2800" b="1" dirty="0">
                <a:solidFill>
                  <a:srgbClr val="000000"/>
                </a:solidFill>
                <a:latin typeface="华文楷体" pitchFamily="2" charset="-122"/>
                <a:ea typeface="华文楷体" pitchFamily="2" charset="-122"/>
                <a:cs typeface="Times New Roman" pitchFamily="18" charset="0"/>
              </a:rPr>
              <a:t>    //</a:t>
            </a:r>
            <a:r>
              <a:rPr lang="zh-CN" altLang="en-US" sz="2800" b="1" dirty="0">
                <a:solidFill>
                  <a:srgbClr val="000000"/>
                </a:solidFill>
                <a:latin typeface="华文楷体" pitchFamily="2" charset="-122"/>
                <a:ea typeface="华文楷体" pitchFamily="2" charset="-122"/>
                <a:cs typeface="Times New Roman" pitchFamily="18" charset="0"/>
              </a:rPr>
              <a:t>对</a:t>
            </a:r>
            <a:r>
              <a:rPr lang="en-US" altLang="zh-CN" sz="2800" b="1" dirty="0">
                <a:solidFill>
                  <a:srgbClr val="000000"/>
                </a:solidFill>
                <a:latin typeface="华文楷体" pitchFamily="2" charset="-122"/>
                <a:ea typeface="华文楷体" pitchFamily="2" charset="-122"/>
                <a:cs typeface="Times New Roman" pitchFamily="18" charset="0"/>
              </a:rPr>
              <a:t>L</a:t>
            </a:r>
            <a:r>
              <a:rPr lang="zh-CN" altLang="en-US" sz="2800" b="1" dirty="0">
                <a:solidFill>
                  <a:srgbClr val="000000"/>
                </a:solidFill>
                <a:latin typeface="华文楷体" pitchFamily="2" charset="-122"/>
                <a:ea typeface="华文楷体" pitchFamily="2" charset="-122"/>
                <a:cs typeface="Times New Roman" pitchFamily="18" charset="0"/>
              </a:rPr>
              <a:t>中的子</a:t>
            </a:r>
            <a:r>
              <a:rPr lang="zh-CN" altLang="en-US" sz="2800" b="1">
                <a:solidFill>
                  <a:srgbClr val="000000"/>
                </a:solidFill>
                <a:latin typeface="华文楷体" pitchFamily="2" charset="-122"/>
                <a:ea typeface="华文楷体" pitchFamily="2" charset="-122"/>
                <a:cs typeface="Times New Roman" pitchFamily="18" charset="0"/>
              </a:rPr>
              <a:t>序列</a:t>
            </a:r>
            <a:r>
              <a:rPr lang="en-US" altLang="zh-CN" sz="2800" b="1">
                <a:solidFill>
                  <a:srgbClr val="000000"/>
                </a:solidFill>
                <a:latin typeface="华文楷体" pitchFamily="2" charset="-122"/>
                <a:ea typeface="华文楷体" pitchFamily="2" charset="-122"/>
                <a:cs typeface="Times New Roman" pitchFamily="18" charset="0"/>
              </a:rPr>
              <a:t>L</a:t>
            </a:r>
            <a:r>
              <a:rPr lang="en-US" altLang="zh-CN" sz="2800" b="1">
                <a:latin typeface="华文楷体" pitchFamily="2" charset="-122"/>
                <a:ea typeface="华文楷体" pitchFamily="2" charset="-122"/>
                <a:cs typeface="Times New Roman" pitchFamily="18" charset="0"/>
              </a:rPr>
              <a:t>.</a:t>
            </a:r>
            <a:r>
              <a:rPr lang="en-US" altLang="zh-CN" sz="2800" b="1">
                <a:solidFill>
                  <a:srgbClr val="000000"/>
                </a:solidFill>
                <a:latin typeface="华文楷体" pitchFamily="2" charset="-122"/>
                <a:ea typeface="华文楷体" pitchFamily="2" charset="-122"/>
                <a:cs typeface="Times New Roman" pitchFamily="18" charset="0"/>
              </a:rPr>
              <a:t>r[low</a:t>
            </a:r>
            <a:r>
              <a:rPr lang="en-US" altLang="zh-CN" sz="2800" b="1" dirty="0" err="1">
                <a:solidFill>
                  <a:srgbClr val="000000"/>
                </a:solidFill>
                <a:latin typeface="华文楷体" pitchFamily="2" charset="-122"/>
                <a:ea typeface="华文楷体" pitchFamily="2" charset="-122"/>
                <a:cs typeface="Times New Roman" pitchFamily="18" charset="0"/>
              </a:rPr>
              <a:t>..high</a:t>
            </a:r>
            <a:r>
              <a:rPr lang="en-US" altLang="zh-CN" sz="2800" b="1" dirty="0">
                <a:solidFill>
                  <a:srgbClr val="000000"/>
                </a:solidFill>
                <a:latin typeface="华文楷体" pitchFamily="2" charset="-122"/>
                <a:ea typeface="华文楷体" pitchFamily="2" charset="-122"/>
                <a:cs typeface="Times New Roman" pitchFamily="18" charset="0"/>
              </a:rPr>
              <a:t>]</a:t>
            </a:r>
            <a:r>
              <a:rPr lang="zh-CN" altLang="en-US" sz="2800" b="1" dirty="0">
                <a:solidFill>
                  <a:srgbClr val="000000"/>
                </a:solidFill>
                <a:latin typeface="华文楷体" pitchFamily="2" charset="-122"/>
                <a:ea typeface="华文楷体" pitchFamily="2" charset="-122"/>
                <a:cs typeface="Times New Roman" pitchFamily="18" charset="0"/>
              </a:rPr>
              <a:t>进行快速排序</a:t>
            </a:r>
          </a:p>
          <a:p>
            <a:pPr algn="l">
              <a:lnSpc>
                <a:spcPct val="120000"/>
              </a:lnSpc>
            </a:pPr>
            <a:r>
              <a:rPr lang="zh-CN" altLang="en-US" sz="2800" b="1" dirty="0">
                <a:solidFill>
                  <a:srgbClr val="000000"/>
                </a:solidFill>
                <a:latin typeface="华文楷体" pitchFamily="2" charset="-122"/>
                <a:ea typeface="华文楷体" pitchFamily="2" charset="-122"/>
                <a:cs typeface="Times New Roman" pitchFamily="18" charset="0"/>
              </a:rPr>
              <a:t>    </a:t>
            </a:r>
            <a:r>
              <a:rPr lang="en-US" altLang="zh-CN" sz="2800" b="1" dirty="0">
                <a:solidFill>
                  <a:srgbClr val="000000"/>
                </a:solidFill>
                <a:latin typeface="华文楷体" pitchFamily="2" charset="-122"/>
                <a:ea typeface="华文楷体" pitchFamily="2" charset="-122"/>
                <a:cs typeface="Times New Roman" pitchFamily="18" charset="0"/>
              </a:rPr>
              <a:t>if (low &lt; high) { </a:t>
            </a:r>
          </a:p>
          <a:p>
            <a:pPr>
              <a:lnSpc>
                <a:spcPct val="120000"/>
              </a:lnSpc>
            </a:pPr>
            <a:r>
              <a:rPr lang="en-US" altLang="zh-CN" sz="2800" b="1" dirty="0">
                <a:solidFill>
                  <a:srgbClr val="990000"/>
                </a:solidFill>
                <a:latin typeface="华文楷体" pitchFamily="2" charset="-122"/>
                <a:ea typeface="华文楷体" pitchFamily="2" charset="-122"/>
              </a:rPr>
              <a:t>	//</a:t>
            </a:r>
            <a:r>
              <a:rPr lang="zh-CN" altLang="en-US" sz="2800" b="1">
                <a:solidFill>
                  <a:srgbClr val="990000"/>
                </a:solidFill>
                <a:latin typeface="华文楷体" pitchFamily="2" charset="-122"/>
                <a:ea typeface="华文楷体" pitchFamily="2" charset="-122"/>
              </a:rPr>
              <a:t>对</a:t>
            </a:r>
            <a:r>
              <a:rPr lang="en-US" altLang="zh-CN" sz="2800" b="1">
                <a:solidFill>
                  <a:srgbClr val="990000"/>
                </a:solidFill>
                <a:latin typeface="华文楷体" pitchFamily="2" charset="-122"/>
                <a:ea typeface="华文楷体" pitchFamily="2" charset="-122"/>
              </a:rPr>
              <a:t>L</a:t>
            </a:r>
            <a:r>
              <a:rPr lang="en-US" altLang="zh-CN" sz="2800" b="1">
                <a:latin typeface="华文楷体" pitchFamily="2" charset="-122"/>
                <a:ea typeface="华文楷体" pitchFamily="2" charset="-122"/>
                <a:cs typeface="Times New Roman" pitchFamily="18" charset="0"/>
              </a:rPr>
              <a:t>.</a:t>
            </a:r>
            <a:r>
              <a:rPr lang="en-US" altLang="zh-CN" sz="2800" b="1">
                <a:solidFill>
                  <a:srgbClr val="990000"/>
                </a:solidFill>
                <a:latin typeface="华文楷体" pitchFamily="2" charset="-122"/>
                <a:ea typeface="华文楷体" pitchFamily="2" charset="-122"/>
              </a:rPr>
              <a:t>r[low</a:t>
            </a:r>
            <a:r>
              <a:rPr lang="en-US" altLang="zh-CN" sz="2800" b="1" dirty="0" err="1">
                <a:solidFill>
                  <a:srgbClr val="990000"/>
                </a:solidFill>
                <a:latin typeface="华文楷体" pitchFamily="2" charset="-122"/>
                <a:ea typeface="华文楷体" pitchFamily="2" charset="-122"/>
              </a:rPr>
              <a:t>..high</a:t>
            </a:r>
            <a:r>
              <a:rPr lang="en-US" altLang="zh-CN" sz="2800" b="1" dirty="0">
                <a:solidFill>
                  <a:srgbClr val="990000"/>
                </a:solidFill>
                <a:latin typeface="华文楷体" pitchFamily="2" charset="-122"/>
                <a:ea typeface="华文楷体" pitchFamily="2" charset="-122"/>
              </a:rPr>
              <a:t>] </a:t>
            </a:r>
            <a:r>
              <a:rPr lang="zh-CN" altLang="en-US" sz="2800" b="1" dirty="0">
                <a:solidFill>
                  <a:srgbClr val="990000"/>
                </a:solidFill>
                <a:latin typeface="华文楷体" pitchFamily="2" charset="-122"/>
                <a:ea typeface="华文楷体" pitchFamily="2" charset="-122"/>
              </a:rPr>
              <a:t>进行一次划分</a:t>
            </a:r>
            <a:endParaRPr lang="en-US" altLang="zh-CN" sz="2800" b="1" dirty="0">
              <a:solidFill>
                <a:srgbClr val="000000"/>
              </a:solidFill>
              <a:latin typeface="华文楷体" pitchFamily="2" charset="-122"/>
              <a:ea typeface="华文楷体" pitchFamily="2" charset="-122"/>
              <a:cs typeface="Times New Roman" pitchFamily="18" charset="0"/>
            </a:endParaRPr>
          </a:p>
          <a:p>
            <a:pPr algn="l">
              <a:lnSpc>
                <a:spcPct val="120000"/>
              </a:lnSpc>
            </a:pPr>
            <a:r>
              <a:rPr lang="en-US" altLang="zh-CN" sz="2800" b="1" dirty="0">
                <a:solidFill>
                  <a:srgbClr val="000000"/>
                </a:solidFill>
                <a:latin typeface="华文楷体" pitchFamily="2" charset="-122"/>
                <a:ea typeface="华文楷体" pitchFamily="2" charset="-122"/>
                <a:cs typeface="Times New Roman" pitchFamily="18" charset="0"/>
              </a:rPr>
              <a:t>        	</a:t>
            </a:r>
            <a:r>
              <a:rPr lang="en-US" altLang="zh-CN" sz="2800" b="1" dirty="0" err="1">
                <a:solidFill>
                  <a:srgbClr val="0000FF"/>
                </a:solidFill>
                <a:latin typeface="华文楷体" pitchFamily="2" charset="-122"/>
                <a:ea typeface="华文楷体" pitchFamily="2" charset="-122"/>
                <a:cs typeface="Times New Roman" pitchFamily="18" charset="0"/>
              </a:rPr>
              <a:t>pivotloc</a:t>
            </a:r>
            <a:r>
              <a:rPr lang="en-US" altLang="zh-CN" sz="2800" b="1" dirty="0">
                <a:solidFill>
                  <a:srgbClr val="0000FF"/>
                </a:solidFill>
                <a:latin typeface="华文楷体" pitchFamily="2" charset="-122"/>
                <a:ea typeface="华文楷体" pitchFamily="2" charset="-122"/>
                <a:cs typeface="Times New Roman" pitchFamily="18" charset="0"/>
              </a:rPr>
              <a:t> = Partition(L, low, high); </a:t>
            </a:r>
          </a:p>
          <a:p>
            <a:pPr algn="l">
              <a:lnSpc>
                <a:spcPct val="120000"/>
              </a:lnSpc>
            </a:pPr>
            <a:r>
              <a:rPr lang="en-US" altLang="zh-CN" sz="2800" b="1" dirty="0">
                <a:solidFill>
                  <a:srgbClr val="000000"/>
                </a:solidFill>
                <a:latin typeface="华文楷体" pitchFamily="2" charset="-122"/>
                <a:ea typeface="华文楷体" pitchFamily="2" charset="-122"/>
                <a:cs typeface="Times New Roman" pitchFamily="18" charset="0"/>
              </a:rPr>
              <a:t>	</a:t>
            </a:r>
            <a:r>
              <a:rPr lang="en-US" altLang="zh-CN" sz="2800" b="1" dirty="0" err="1">
                <a:solidFill>
                  <a:srgbClr val="C00000"/>
                </a:solidFill>
                <a:latin typeface="华文楷体" pitchFamily="2" charset="-122"/>
                <a:ea typeface="华文楷体" pitchFamily="2" charset="-122"/>
                <a:cs typeface="Times New Roman" pitchFamily="18" charset="0"/>
              </a:rPr>
              <a:t>QSort</a:t>
            </a:r>
            <a:r>
              <a:rPr lang="en-US" altLang="zh-CN" sz="2800" b="1" dirty="0">
                <a:solidFill>
                  <a:srgbClr val="C00000"/>
                </a:solidFill>
                <a:latin typeface="华文楷体" pitchFamily="2" charset="-122"/>
                <a:ea typeface="华文楷体" pitchFamily="2" charset="-122"/>
                <a:cs typeface="Times New Roman" pitchFamily="18" charset="0"/>
              </a:rPr>
              <a:t>(L, low, pivotloc-1);  </a:t>
            </a:r>
            <a:r>
              <a:rPr lang="en-US" altLang="zh-CN" sz="2800" b="1" dirty="0">
                <a:solidFill>
                  <a:srgbClr val="990000"/>
                </a:solidFill>
                <a:latin typeface="华文楷体" pitchFamily="2" charset="-122"/>
                <a:ea typeface="华文楷体" pitchFamily="2" charset="-122"/>
              </a:rPr>
              <a:t>//</a:t>
            </a:r>
            <a:r>
              <a:rPr lang="zh-CN" altLang="en-US" sz="2800" b="1" dirty="0">
                <a:solidFill>
                  <a:srgbClr val="990000"/>
                </a:solidFill>
                <a:latin typeface="华文楷体" pitchFamily="2" charset="-122"/>
                <a:ea typeface="华文楷体" pitchFamily="2" charset="-122"/>
              </a:rPr>
              <a:t>对低子序列递归排序</a:t>
            </a:r>
            <a:endParaRPr lang="en-US" altLang="zh-CN" sz="2800" b="1" dirty="0">
              <a:solidFill>
                <a:srgbClr val="000000"/>
              </a:solidFill>
              <a:latin typeface="华文楷体" pitchFamily="2" charset="-122"/>
              <a:ea typeface="华文楷体" pitchFamily="2" charset="-122"/>
              <a:cs typeface="Times New Roman" pitchFamily="18" charset="0"/>
            </a:endParaRPr>
          </a:p>
          <a:p>
            <a:pPr algn="l">
              <a:lnSpc>
                <a:spcPct val="120000"/>
              </a:lnSpc>
            </a:pPr>
            <a:r>
              <a:rPr lang="en-US" altLang="zh-CN" sz="2800" b="1" dirty="0">
                <a:solidFill>
                  <a:srgbClr val="000000"/>
                </a:solidFill>
                <a:latin typeface="华文楷体" pitchFamily="2" charset="-122"/>
                <a:ea typeface="华文楷体" pitchFamily="2" charset="-122"/>
                <a:cs typeface="Times New Roman" pitchFamily="18" charset="0"/>
              </a:rPr>
              <a:t>        	</a:t>
            </a:r>
            <a:r>
              <a:rPr lang="en-US" altLang="zh-CN" sz="2800" b="1" dirty="0" err="1">
                <a:solidFill>
                  <a:srgbClr val="C00000"/>
                </a:solidFill>
                <a:latin typeface="华文楷体" pitchFamily="2" charset="-122"/>
                <a:ea typeface="华文楷体" pitchFamily="2" charset="-122"/>
                <a:cs typeface="Times New Roman" pitchFamily="18" charset="0"/>
              </a:rPr>
              <a:t>QSort</a:t>
            </a:r>
            <a:r>
              <a:rPr lang="en-US" altLang="zh-CN" sz="2800" b="1" dirty="0">
                <a:solidFill>
                  <a:srgbClr val="C00000"/>
                </a:solidFill>
                <a:latin typeface="华文楷体" pitchFamily="2" charset="-122"/>
                <a:ea typeface="华文楷体" pitchFamily="2" charset="-122"/>
                <a:cs typeface="Times New Roman" pitchFamily="18" charset="0"/>
              </a:rPr>
              <a:t>(L, pivotloc+1, high); </a:t>
            </a:r>
            <a:r>
              <a:rPr lang="en-US" altLang="zh-CN" sz="2800" b="1" dirty="0">
                <a:solidFill>
                  <a:srgbClr val="990000"/>
                </a:solidFill>
                <a:latin typeface="华文楷体" pitchFamily="2" charset="-122"/>
                <a:ea typeface="华文楷体" pitchFamily="2" charset="-122"/>
              </a:rPr>
              <a:t>//</a:t>
            </a:r>
            <a:r>
              <a:rPr lang="zh-CN" altLang="en-US" sz="2800" b="1" dirty="0">
                <a:solidFill>
                  <a:srgbClr val="990000"/>
                </a:solidFill>
                <a:latin typeface="华文楷体" pitchFamily="2" charset="-122"/>
                <a:ea typeface="华文楷体" pitchFamily="2" charset="-122"/>
              </a:rPr>
              <a:t>对高子序列递归排序</a:t>
            </a:r>
            <a:endParaRPr lang="zh-CN" altLang="en-US" sz="2800" b="1" dirty="0">
              <a:solidFill>
                <a:srgbClr val="000000"/>
              </a:solidFill>
              <a:latin typeface="华文楷体" pitchFamily="2" charset="-122"/>
              <a:ea typeface="华文楷体" pitchFamily="2" charset="-122"/>
              <a:cs typeface="Times New Roman" pitchFamily="18" charset="0"/>
            </a:endParaRPr>
          </a:p>
          <a:p>
            <a:pPr algn="l">
              <a:lnSpc>
                <a:spcPct val="120000"/>
              </a:lnSpc>
            </a:pPr>
            <a:r>
              <a:rPr lang="en-US" altLang="zh-CN" sz="2800" b="1" dirty="0">
                <a:solidFill>
                  <a:srgbClr val="000000"/>
                </a:solidFill>
                <a:latin typeface="华文楷体" pitchFamily="2" charset="-122"/>
                <a:ea typeface="华文楷体" pitchFamily="2" charset="-122"/>
                <a:cs typeface="Times New Roman" pitchFamily="18" charset="0"/>
              </a:rPr>
              <a:t>    }</a:t>
            </a:r>
          </a:p>
          <a:p>
            <a:pPr algn="l">
              <a:lnSpc>
                <a:spcPct val="120000"/>
              </a:lnSpc>
            </a:pPr>
            <a:r>
              <a:rPr lang="en-US" altLang="zh-CN" sz="2800" b="1" dirty="0">
                <a:solidFill>
                  <a:srgbClr val="000000"/>
                </a:solidFill>
                <a:latin typeface="华文楷体" pitchFamily="2" charset="-122"/>
                <a:ea typeface="华文楷体" pitchFamily="2" charset="-122"/>
                <a:cs typeface="Times New Roman" pitchFamily="18" charset="0"/>
              </a:rPr>
              <a:t>} // </a:t>
            </a:r>
            <a:r>
              <a:rPr lang="en-US" altLang="zh-CN" sz="2800" b="1" dirty="0" err="1">
                <a:solidFill>
                  <a:srgbClr val="000000"/>
                </a:solidFill>
                <a:latin typeface="华文楷体" pitchFamily="2" charset="-122"/>
                <a:ea typeface="华文楷体" pitchFamily="2" charset="-122"/>
                <a:cs typeface="Times New Roman" pitchFamily="18" charset="0"/>
              </a:rPr>
              <a:t>QSort</a:t>
            </a:r>
            <a:endParaRPr lang="en-US" altLang="zh-CN" sz="2800" b="1" dirty="0">
              <a:solidFill>
                <a:srgbClr val="000000"/>
              </a:solidFill>
              <a:latin typeface="华文楷体" pitchFamily="2" charset="-122"/>
              <a:ea typeface="华文楷体" pitchFamily="2" charset="-122"/>
              <a:cs typeface="Times New Roman" pitchFamily="18" charset="0"/>
            </a:endParaRPr>
          </a:p>
        </p:txBody>
      </p:sp>
      <p:sp>
        <p:nvSpPr>
          <p:cNvPr id="18" name="Text Box 2"/>
          <p:cNvSpPr txBox="1">
            <a:spLocks noChangeArrowheads="1"/>
          </p:cNvSpPr>
          <p:nvPr/>
        </p:nvSpPr>
        <p:spPr bwMode="auto">
          <a:xfrm>
            <a:off x="3815916" y="4159673"/>
            <a:ext cx="5328084" cy="2677656"/>
          </a:xfrm>
          <a:prstGeom prst="rect">
            <a:avLst/>
          </a:prstGeom>
          <a:noFill/>
          <a:ln w="9525">
            <a:noFill/>
            <a:miter lim="800000"/>
            <a:headEnd/>
            <a:tailEnd/>
          </a:ln>
          <a:effectLst/>
        </p:spPr>
        <p:txBody>
          <a:bodyPr wrap="square">
            <a:spAutoFit/>
          </a:bodyPr>
          <a:lstStyle/>
          <a:p>
            <a:pPr algn="l">
              <a:lnSpc>
                <a:spcPct val="150000"/>
              </a:lnSpc>
            </a:pPr>
            <a:r>
              <a:rPr lang="en-US" altLang="zh-CN" sz="2800" b="1" dirty="0">
                <a:solidFill>
                  <a:srgbClr val="000000"/>
                </a:solidFill>
                <a:latin typeface="华文楷体" pitchFamily="2" charset="-122"/>
                <a:ea typeface="华文楷体" pitchFamily="2" charset="-122"/>
              </a:rPr>
              <a:t>void </a:t>
            </a:r>
            <a:r>
              <a:rPr lang="en-US" altLang="zh-CN" sz="2800" b="1" dirty="0" err="1">
                <a:solidFill>
                  <a:srgbClr val="000000"/>
                </a:solidFill>
                <a:latin typeface="华文楷体" pitchFamily="2" charset="-122"/>
                <a:ea typeface="华文楷体" pitchFamily="2" charset="-122"/>
              </a:rPr>
              <a:t>QuickSort</a:t>
            </a:r>
            <a:r>
              <a:rPr lang="en-US" altLang="zh-CN" sz="2800" b="1" dirty="0">
                <a:solidFill>
                  <a:srgbClr val="000000"/>
                </a:solidFill>
                <a:latin typeface="华文楷体" pitchFamily="2" charset="-122"/>
                <a:ea typeface="华文楷体" pitchFamily="2" charset="-122"/>
              </a:rPr>
              <a:t>( </a:t>
            </a:r>
            <a:r>
              <a:rPr lang="en-US" altLang="zh-CN" sz="2800" b="1" err="1">
                <a:solidFill>
                  <a:srgbClr val="000000"/>
                </a:solidFill>
                <a:latin typeface="华文楷体" pitchFamily="2" charset="-122"/>
                <a:ea typeface="华文楷体" pitchFamily="2" charset="-122"/>
              </a:rPr>
              <a:t>SqList</a:t>
            </a:r>
            <a:r>
              <a:rPr lang="en-US" altLang="zh-CN" sz="2800" b="1">
                <a:solidFill>
                  <a:srgbClr val="000000"/>
                </a:solidFill>
                <a:latin typeface="华文楷体" pitchFamily="2" charset="-122"/>
                <a:ea typeface="华文楷体" pitchFamily="2" charset="-122"/>
              </a:rPr>
              <a:t> </a:t>
            </a:r>
            <a:r>
              <a:rPr lang="en-US" altLang="zh-CN" sz="2800" b="1">
                <a:solidFill>
                  <a:srgbClr val="C00000"/>
                </a:solidFill>
                <a:latin typeface="华文楷体" pitchFamily="2" charset="-122"/>
                <a:ea typeface="华文楷体" pitchFamily="2" charset="-122"/>
              </a:rPr>
              <a:t>L</a:t>
            </a:r>
            <a:r>
              <a:rPr lang="en-US" altLang="zh-CN" sz="2800" b="1" dirty="0">
                <a:solidFill>
                  <a:srgbClr val="000000"/>
                </a:solidFill>
                <a:latin typeface="华文楷体" pitchFamily="2" charset="-122"/>
                <a:ea typeface="华文楷体" pitchFamily="2" charset="-122"/>
              </a:rPr>
              <a:t>) {</a:t>
            </a:r>
          </a:p>
          <a:p>
            <a:pPr algn="l">
              <a:lnSpc>
                <a:spcPct val="150000"/>
              </a:lnSpc>
            </a:pPr>
            <a:r>
              <a:rPr lang="en-US" altLang="zh-CN" sz="2800" b="1" dirty="0">
                <a:solidFill>
                  <a:srgbClr val="000000"/>
                </a:solidFill>
                <a:latin typeface="华文楷体" pitchFamily="2" charset="-122"/>
                <a:ea typeface="华文楷体" pitchFamily="2" charset="-122"/>
              </a:rPr>
              <a:t>      //</a:t>
            </a:r>
            <a:r>
              <a:rPr lang="zh-CN" altLang="en-US" sz="2800" b="1" dirty="0">
                <a:solidFill>
                  <a:srgbClr val="000000"/>
                </a:solidFill>
                <a:latin typeface="华文楷体" pitchFamily="2" charset="-122"/>
                <a:ea typeface="华文楷体" pitchFamily="2" charset="-122"/>
              </a:rPr>
              <a:t>对顺序表进行快速排序</a:t>
            </a:r>
          </a:p>
          <a:p>
            <a:pPr algn="l">
              <a:lnSpc>
                <a:spcPct val="150000"/>
              </a:lnSpc>
            </a:pPr>
            <a:r>
              <a:rPr lang="zh-CN" altLang="en-US" sz="2800" b="1" dirty="0">
                <a:solidFill>
                  <a:srgbClr val="6600CC"/>
                </a:solidFill>
                <a:latin typeface="华文楷体" pitchFamily="2" charset="-122"/>
                <a:ea typeface="华文楷体" pitchFamily="2" charset="-122"/>
              </a:rPr>
              <a:t>       </a:t>
            </a:r>
            <a:r>
              <a:rPr lang="en-US" altLang="zh-CN" sz="2800" b="1" dirty="0" err="1">
                <a:solidFill>
                  <a:srgbClr val="C00000"/>
                </a:solidFill>
                <a:latin typeface="华文楷体" pitchFamily="2" charset="-122"/>
                <a:ea typeface="华文楷体" pitchFamily="2" charset="-122"/>
                <a:cs typeface="Times New Roman" pitchFamily="18" charset="0"/>
              </a:rPr>
              <a:t>QSort</a:t>
            </a:r>
            <a:r>
              <a:rPr lang="en-US" altLang="zh-CN" sz="2800" b="1" dirty="0">
                <a:solidFill>
                  <a:srgbClr val="C00000"/>
                </a:solidFill>
                <a:latin typeface="华文楷体" pitchFamily="2" charset="-122"/>
                <a:ea typeface="华文楷体" pitchFamily="2" charset="-122"/>
                <a:cs typeface="Times New Roman" pitchFamily="18" charset="0"/>
              </a:rPr>
              <a:t>(L, 1, </a:t>
            </a:r>
            <a:r>
              <a:rPr lang="en-US" altLang="zh-CN" sz="2800" b="1" dirty="0" err="1">
                <a:solidFill>
                  <a:srgbClr val="C00000"/>
                </a:solidFill>
                <a:latin typeface="华文楷体" pitchFamily="2" charset="-122"/>
                <a:ea typeface="华文楷体" pitchFamily="2" charset="-122"/>
                <a:cs typeface="Times New Roman" pitchFamily="18" charset="0"/>
              </a:rPr>
              <a:t>L.length</a:t>
            </a:r>
            <a:r>
              <a:rPr lang="en-US" altLang="zh-CN" sz="2800" b="1" dirty="0">
                <a:solidFill>
                  <a:srgbClr val="C00000"/>
                </a:solidFill>
                <a:latin typeface="华文楷体" pitchFamily="2" charset="-122"/>
                <a:ea typeface="华文楷体" pitchFamily="2" charset="-122"/>
                <a:cs typeface="Times New Roman" pitchFamily="18" charset="0"/>
              </a:rPr>
              <a:t>);</a:t>
            </a:r>
          </a:p>
          <a:p>
            <a:pPr algn="l">
              <a:lnSpc>
                <a:spcPct val="150000"/>
              </a:lnSpc>
            </a:pPr>
            <a:r>
              <a:rPr lang="en-US" altLang="zh-CN" sz="2800" b="1" dirty="0">
                <a:solidFill>
                  <a:srgbClr val="000000"/>
                </a:solidFill>
                <a:latin typeface="华文楷体" pitchFamily="2" charset="-122"/>
                <a:ea typeface="华文楷体" pitchFamily="2" charset="-122"/>
              </a:rPr>
              <a:t>}//</a:t>
            </a:r>
            <a:r>
              <a:rPr lang="en-US" altLang="zh-CN" sz="2800" b="1" dirty="0" err="1">
                <a:solidFill>
                  <a:srgbClr val="000000"/>
                </a:solidFill>
                <a:latin typeface="华文楷体" pitchFamily="2" charset="-122"/>
                <a:ea typeface="华文楷体" pitchFamily="2" charset="-122"/>
              </a:rPr>
              <a:t>QuickSort</a:t>
            </a:r>
            <a:endParaRPr lang="en-US" altLang="zh-CN" sz="2800" b="1" dirty="0">
              <a:solidFill>
                <a:srgbClr val="000000"/>
              </a:solidFill>
              <a:latin typeface="华文楷体" pitchFamily="2" charset="-122"/>
              <a:ea typeface="华文楷体" pitchFamily="2" charset="-122"/>
            </a:endParaRPr>
          </a:p>
        </p:txBody>
      </p:sp>
      <p:sp>
        <p:nvSpPr>
          <p:cNvPr id="4" name="流程图: 可选过程 3"/>
          <p:cNvSpPr/>
          <p:nvPr/>
        </p:nvSpPr>
        <p:spPr>
          <a:xfrm>
            <a:off x="8460432" y="0"/>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10.7</a:t>
            </a:r>
          </a:p>
        </p:txBody>
      </p:sp>
      <p:sp>
        <p:nvSpPr>
          <p:cNvPr id="5" name="流程图: 可选过程 4"/>
          <p:cNvSpPr/>
          <p:nvPr/>
        </p:nvSpPr>
        <p:spPr>
          <a:xfrm>
            <a:off x="8460432" y="6525344"/>
            <a:ext cx="683568"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10.8</a:t>
            </a:r>
          </a:p>
        </p:txBody>
      </p:sp>
      <p:sp>
        <p:nvSpPr>
          <p:cNvPr id="2" name="标题 1"/>
          <p:cNvSpPr>
            <a:spLocks noGrp="1"/>
          </p:cNvSpPr>
          <p:nvPr>
            <p:ph type="title"/>
          </p:nvPr>
        </p:nvSpPr>
        <p:spPr/>
        <p:txBody>
          <a:bodyPr/>
          <a:lstStyle/>
          <a:p>
            <a:r>
              <a:rPr lang="zh-CN" altLang="en-US"/>
              <a:t>快速排序算法：分而治之</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3115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18" grpId="0"/>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647564" y="1340768"/>
            <a:ext cx="7668852" cy="41404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1" i="0" u="none" strike="noStrike" spc="50" normalizeH="0" baseline="0" dirty="0">
              <a:ln w="9525" cmpd="sng">
                <a:solidFill>
                  <a:schemeClr val="accent1"/>
                </a:solidFill>
                <a:prstDash val="solid"/>
              </a:ln>
              <a:solidFill>
                <a:srgbClr val="70AD47">
                  <a:tint val="1000"/>
                </a:srgbClr>
              </a:solidFill>
              <a:effectLst>
                <a:glow rad="38100">
                  <a:schemeClr val="accent1">
                    <a:alpha val="40000"/>
                  </a:schemeClr>
                </a:glow>
              </a:effectLst>
              <a:latin typeface="Times New Roman" panose="02020603050405020304" pitchFamily="18" charset="0"/>
              <a:ea typeface="仿宋_GB2312" pitchFamily="49" charset="-122"/>
              <a:cs typeface="Times New Roman" panose="02020603050405020304" pitchFamily="18" charset="0"/>
            </a:endParaRPr>
          </a:p>
        </p:txBody>
      </p:sp>
      <p:grpSp>
        <p:nvGrpSpPr>
          <p:cNvPr id="16" name="组合 15"/>
          <p:cNvGrpSpPr/>
          <p:nvPr/>
        </p:nvGrpSpPr>
        <p:grpSpPr>
          <a:xfrm>
            <a:off x="539552" y="1736812"/>
            <a:ext cx="576064" cy="765376"/>
            <a:chOff x="431540" y="1988840"/>
            <a:chExt cx="576064" cy="765376"/>
          </a:xfrm>
        </p:grpSpPr>
        <p:sp>
          <p:nvSpPr>
            <p:cNvPr id="7" name="TextBox 6"/>
            <p:cNvSpPr txBox="1"/>
            <p:nvPr/>
          </p:nvSpPr>
          <p:spPr>
            <a:xfrm>
              <a:off x="431540" y="2384884"/>
              <a:ext cx="576064" cy="369332"/>
            </a:xfrm>
            <a:prstGeom prst="rect">
              <a:avLst/>
            </a:prstGeom>
            <a:noFill/>
          </p:spPr>
          <p:txBody>
            <a:bodyPr wrap="square" lIns="0" tIns="0" rIns="0" bIns="0" rtlCol="0">
              <a:spAutoFit/>
            </a:bodyPr>
            <a:lstStyle/>
            <a:p>
              <a:r>
                <a:rPr lang="en-US" altLang="zh-CN" sz="2400" dirty="0">
                  <a:latin typeface="Times New Roman" panose="02020603050405020304" pitchFamily="18" charset="0"/>
                  <a:cs typeface="Times New Roman" panose="02020603050405020304" pitchFamily="18" charset="0"/>
                </a:rPr>
                <a:t>low</a:t>
              </a:r>
              <a:endParaRPr lang="zh-CN" altLang="en-US" sz="2400" dirty="0">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bwMode="auto">
            <a:xfrm flipV="1">
              <a:off x="683568" y="1988840"/>
              <a:ext cx="0" cy="396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23" name="组合 22"/>
          <p:cNvGrpSpPr/>
          <p:nvPr/>
        </p:nvGrpSpPr>
        <p:grpSpPr>
          <a:xfrm>
            <a:off x="7812360" y="512676"/>
            <a:ext cx="576064" cy="792088"/>
            <a:chOff x="7812360" y="512676"/>
            <a:chExt cx="576064" cy="792088"/>
          </a:xfrm>
        </p:grpSpPr>
        <p:sp>
          <p:nvSpPr>
            <p:cNvPr id="8" name="TextBox 7"/>
            <p:cNvSpPr txBox="1"/>
            <p:nvPr/>
          </p:nvSpPr>
          <p:spPr>
            <a:xfrm>
              <a:off x="7812360" y="512676"/>
              <a:ext cx="576064" cy="369332"/>
            </a:xfrm>
            <a:prstGeom prst="rect">
              <a:avLst/>
            </a:prstGeom>
            <a:noFill/>
          </p:spPr>
          <p:txBody>
            <a:bodyPr wrap="square" lIns="0" tIns="0" rIns="0" bIns="0" rtlCol="0">
              <a:spAutoFit/>
            </a:bodyPr>
            <a:lstStyle/>
            <a:p>
              <a:r>
                <a:rPr lang="en-US" altLang="zh-CN" sz="2400" dirty="0">
                  <a:latin typeface="Times New Roman" panose="02020603050405020304" pitchFamily="18" charset="0"/>
                  <a:cs typeface="Times New Roman" panose="02020603050405020304" pitchFamily="18" charset="0"/>
                </a:rPr>
                <a:t>high</a:t>
              </a:r>
              <a:endParaRPr lang="zh-CN" altLang="en-US" sz="2400" dirty="0">
                <a:latin typeface="Times New Roman" panose="02020603050405020304" pitchFamily="18" charset="0"/>
                <a:cs typeface="Times New Roman" panose="02020603050405020304" pitchFamily="18" charset="0"/>
              </a:endParaRPr>
            </a:p>
          </p:txBody>
        </p:sp>
        <p:cxnSp>
          <p:nvCxnSpPr>
            <p:cNvPr id="18" name="直接箭头连接符 17"/>
            <p:cNvCxnSpPr>
              <a:stCxn id="8" idx="2"/>
            </p:cNvCxnSpPr>
            <p:nvPr/>
          </p:nvCxnSpPr>
          <p:spPr bwMode="auto">
            <a:xfrm>
              <a:off x="8100392" y="882008"/>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28" name="组合 27"/>
          <p:cNvGrpSpPr/>
          <p:nvPr/>
        </p:nvGrpSpPr>
        <p:grpSpPr>
          <a:xfrm>
            <a:off x="3131840" y="3681028"/>
            <a:ext cx="576064" cy="693368"/>
            <a:chOff x="431540" y="2204864"/>
            <a:chExt cx="576064" cy="693368"/>
          </a:xfrm>
        </p:grpSpPr>
        <p:sp>
          <p:nvSpPr>
            <p:cNvPr id="29" name="TextBox 28"/>
            <p:cNvSpPr txBox="1"/>
            <p:nvPr/>
          </p:nvSpPr>
          <p:spPr>
            <a:xfrm>
              <a:off x="431540" y="2528900"/>
              <a:ext cx="576064" cy="369332"/>
            </a:xfrm>
            <a:prstGeom prst="rect">
              <a:avLst/>
            </a:prstGeom>
            <a:noFill/>
          </p:spPr>
          <p:txBody>
            <a:bodyPr wrap="square" lIns="0" tIns="0" rIns="0" bIns="0" rtlCol="0">
              <a:spAutoFit/>
            </a:bodyPr>
            <a:lstStyle/>
            <a:p>
              <a:r>
                <a:rPr lang="en-US" altLang="zh-CN" sz="2400" dirty="0">
                  <a:latin typeface="Times New Roman" panose="02020603050405020304" pitchFamily="18" charset="0"/>
                  <a:cs typeface="Times New Roman" panose="02020603050405020304" pitchFamily="18" charset="0"/>
                </a:rPr>
                <a:t>low</a:t>
              </a:r>
              <a:endParaRPr lang="zh-CN" altLang="en-US" sz="2400" dirty="0">
                <a:latin typeface="Times New Roman" panose="02020603050405020304" pitchFamily="18" charset="0"/>
                <a:cs typeface="Times New Roman" panose="02020603050405020304" pitchFamily="18" charset="0"/>
              </a:endParaRPr>
            </a:p>
          </p:txBody>
        </p:sp>
        <p:cxnSp>
          <p:nvCxnSpPr>
            <p:cNvPr id="30" name="直接箭头连接符 29"/>
            <p:cNvCxnSpPr/>
            <p:nvPr/>
          </p:nvCxnSpPr>
          <p:spPr bwMode="auto">
            <a:xfrm flipV="1">
              <a:off x="683568" y="2204864"/>
              <a:ext cx="0" cy="396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31" name="组合 30"/>
          <p:cNvGrpSpPr/>
          <p:nvPr/>
        </p:nvGrpSpPr>
        <p:grpSpPr>
          <a:xfrm>
            <a:off x="5400092" y="2483604"/>
            <a:ext cx="576064" cy="792088"/>
            <a:chOff x="7848365" y="575392"/>
            <a:chExt cx="576064" cy="792088"/>
          </a:xfrm>
        </p:grpSpPr>
        <p:sp>
          <p:nvSpPr>
            <p:cNvPr id="32" name="TextBox 31"/>
            <p:cNvSpPr txBox="1"/>
            <p:nvPr/>
          </p:nvSpPr>
          <p:spPr>
            <a:xfrm>
              <a:off x="7848365" y="575392"/>
              <a:ext cx="576064" cy="369332"/>
            </a:xfrm>
            <a:prstGeom prst="rect">
              <a:avLst/>
            </a:prstGeom>
            <a:noFill/>
          </p:spPr>
          <p:txBody>
            <a:bodyPr wrap="square" lIns="0" tIns="0" rIns="0" bIns="0" rtlCol="0">
              <a:spAutoFit/>
            </a:bodyPr>
            <a:lstStyle/>
            <a:p>
              <a:r>
                <a:rPr lang="en-US" altLang="zh-CN" sz="2400" dirty="0">
                  <a:latin typeface="Times New Roman" panose="02020603050405020304" pitchFamily="18" charset="0"/>
                  <a:cs typeface="Times New Roman" panose="02020603050405020304" pitchFamily="18" charset="0"/>
                </a:rPr>
                <a:t>high</a:t>
              </a:r>
              <a:endParaRPr lang="zh-CN" altLang="en-US" sz="2400" dirty="0">
                <a:latin typeface="Times New Roman" panose="02020603050405020304" pitchFamily="18" charset="0"/>
                <a:cs typeface="Times New Roman" panose="02020603050405020304" pitchFamily="18" charset="0"/>
              </a:endParaRPr>
            </a:p>
          </p:txBody>
        </p:sp>
        <p:cxnSp>
          <p:nvCxnSpPr>
            <p:cNvPr id="33" name="直接箭头连接符 32"/>
            <p:cNvCxnSpPr>
              <a:stCxn id="32" idx="2"/>
            </p:cNvCxnSpPr>
            <p:nvPr/>
          </p:nvCxnSpPr>
          <p:spPr bwMode="auto">
            <a:xfrm>
              <a:off x="8136397" y="944724"/>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aphicFrame>
        <p:nvGraphicFramePr>
          <p:cNvPr id="34" name="表格 33"/>
          <p:cNvGraphicFramePr>
            <a:graphicFrameLocks noGrp="1"/>
          </p:cNvGraphicFramePr>
          <p:nvPr>
            <p:extLst>
              <p:ext uri="{D42A27DB-BD31-4B8C-83A1-F6EECF244321}">
                <p14:modId xmlns:p14="http://schemas.microsoft.com/office/powerpoint/2010/main" val="3932956619"/>
              </p:ext>
            </p:extLst>
          </p:nvPr>
        </p:nvGraphicFramePr>
        <p:xfrm>
          <a:off x="791581" y="5255912"/>
          <a:ext cx="7452828" cy="457200"/>
        </p:xfrm>
        <a:graphic>
          <a:graphicData uri="http://schemas.openxmlformats.org/drawingml/2006/table">
            <a:tbl>
              <a:tblPr firstRow="1" bandRow="1">
                <a:tableStyleId>{5C22544A-7EE6-4342-B048-85BDC9FD1C3A}</a:tableStyleId>
              </a:tblPr>
              <a:tblGrid>
                <a:gridCol w="2995395">
                  <a:extLst>
                    <a:ext uri="{9D8B030D-6E8A-4147-A177-3AD203B41FA5}">
                      <a16:colId xmlns:a16="http://schemas.microsoft.com/office/drawing/2014/main" val="20000"/>
                    </a:ext>
                  </a:extLst>
                </a:gridCol>
                <a:gridCol w="392254">
                  <a:extLst>
                    <a:ext uri="{9D8B030D-6E8A-4147-A177-3AD203B41FA5}">
                      <a16:colId xmlns:a16="http://schemas.microsoft.com/office/drawing/2014/main" val="20001"/>
                    </a:ext>
                  </a:extLst>
                </a:gridCol>
                <a:gridCol w="4065179">
                  <a:extLst>
                    <a:ext uri="{9D8B030D-6E8A-4147-A177-3AD203B41FA5}">
                      <a16:colId xmlns:a16="http://schemas.microsoft.com/office/drawing/2014/main" val="20002"/>
                    </a:ext>
                  </a:extLst>
                </a:gridCol>
              </a:tblGrid>
              <a:tr h="405336">
                <a:tc>
                  <a:txBody>
                    <a:bodyPr/>
                    <a:lstStyle/>
                    <a:p>
                      <a:pPr marL="0" algn="ctr" defTabSz="914400" rtl="0" eaLnBrk="1" latinLnBrk="0" hangingPunct="1"/>
                      <a:r>
                        <a:rPr lang="en-US" altLang="zh-CN" sz="2400" b="0" kern="1200" dirty="0">
                          <a:solidFill>
                            <a:srgbClr val="000000"/>
                          </a:solidFill>
                          <a:latin typeface="Times New Roman" pitchFamily="18" charset="0"/>
                          <a:ea typeface="+mn-ea"/>
                          <a:cs typeface="Times New Roman" pitchFamily="18" charset="0"/>
                        </a:rPr>
                        <a:t>L&lt;=pivot</a:t>
                      </a:r>
                      <a:endParaRPr lang="zh-CN" altLang="en-US" sz="2400" b="0" kern="1200" dirty="0">
                        <a:solidFill>
                          <a:srgbClr val="000000"/>
                        </a:solidFill>
                        <a:latin typeface="Times New Roman" pitchFamily="18" charset="0"/>
                        <a:ea typeface="+mn-ea"/>
                        <a:cs typeface="Times New Roman" pitchFamily="18" charset="0"/>
                      </a:endParaRPr>
                    </a:p>
                  </a:txBody>
                  <a:tcPr>
                    <a:solidFill>
                      <a:schemeClr val="bg1">
                        <a:lumMod val="85000"/>
                      </a:schemeClr>
                    </a:solidFill>
                  </a:tcPr>
                </a:tc>
                <a:tc>
                  <a:txBody>
                    <a:bodyPr/>
                    <a:lstStyle/>
                    <a:p>
                      <a:pPr algn="ctr"/>
                      <a:endParaRPr lang="zh-CN" altLang="en-US" dirty="0">
                        <a:solidFill>
                          <a:srgbClr val="000000"/>
                        </a:solidFill>
                      </a:endParaRPr>
                    </a:p>
                  </a:txBody>
                  <a:tcPr>
                    <a:solidFill>
                      <a:schemeClr val="bg1"/>
                    </a:solidFill>
                  </a:tcPr>
                </a:tc>
                <a:tc>
                  <a:txBody>
                    <a:bodyPr/>
                    <a:lstStyle/>
                    <a:p>
                      <a:pPr algn="ctr"/>
                      <a:r>
                        <a:rPr lang="en-US" altLang="zh-CN" sz="2400" b="0">
                          <a:solidFill>
                            <a:srgbClr val="000000"/>
                          </a:solidFill>
                          <a:latin typeface="Times New Roman" pitchFamily="18" charset="0"/>
                          <a:cs typeface="Times New Roman" pitchFamily="18" charset="0"/>
                        </a:rPr>
                        <a:t>pivot</a:t>
                      </a:r>
                      <a:r>
                        <a:rPr lang="en-US" altLang="zh-CN" sz="2400" b="0" dirty="0">
                          <a:solidFill>
                            <a:srgbClr val="000000"/>
                          </a:solidFill>
                          <a:latin typeface="Times New Roman" pitchFamily="18" charset="0"/>
                          <a:cs typeface="Times New Roman" pitchFamily="18" charset="0"/>
                        </a:rPr>
                        <a:t>&lt;=G</a:t>
                      </a:r>
                      <a:endParaRPr lang="zh-CN" altLang="en-US" sz="2400" b="0" dirty="0">
                        <a:solidFill>
                          <a:srgbClr val="000000"/>
                        </a:solidFill>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pSp>
        <p:nvGrpSpPr>
          <p:cNvPr id="35" name="组合 34"/>
          <p:cNvGrpSpPr/>
          <p:nvPr/>
        </p:nvGrpSpPr>
        <p:grpSpPr>
          <a:xfrm>
            <a:off x="3743908" y="5687960"/>
            <a:ext cx="576064" cy="693368"/>
            <a:chOff x="431540" y="2204864"/>
            <a:chExt cx="576064" cy="693368"/>
          </a:xfrm>
        </p:grpSpPr>
        <p:sp>
          <p:nvSpPr>
            <p:cNvPr id="36" name="TextBox 35"/>
            <p:cNvSpPr txBox="1"/>
            <p:nvPr/>
          </p:nvSpPr>
          <p:spPr>
            <a:xfrm>
              <a:off x="431540" y="2528900"/>
              <a:ext cx="576064" cy="369332"/>
            </a:xfrm>
            <a:prstGeom prst="rect">
              <a:avLst/>
            </a:prstGeom>
            <a:noFill/>
          </p:spPr>
          <p:txBody>
            <a:bodyPr wrap="square" lIns="0" tIns="0" rIns="0" bIns="0" rtlCol="0">
              <a:spAutoFit/>
            </a:bodyPr>
            <a:lstStyle/>
            <a:p>
              <a:r>
                <a:rPr lang="en-US" altLang="zh-CN" sz="2400" dirty="0">
                  <a:latin typeface="Times New Roman" panose="02020603050405020304" pitchFamily="18" charset="0"/>
                  <a:cs typeface="Times New Roman" panose="02020603050405020304" pitchFamily="18" charset="0"/>
                </a:rPr>
                <a:t>low</a:t>
              </a:r>
              <a:endParaRPr lang="zh-CN" altLang="en-US" sz="2400" dirty="0">
                <a:latin typeface="Times New Roman" panose="02020603050405020304" pitchFamily="18" charset="0"/>
                <a:cs typeface="Times New Roman" panose="02020603050405020304" pitchFamily="18" charset="0"/>
              </a:endParaRPr>
            </a:p>
          </p:txBody>
        </p:sp>
        <p:cxnSp>
          <p:nvCxnSpPr>
            <p:cNvPr id="37" name="直接箭头连接符 36"/>
            <p:cNvCxnSpPr/>
            <p:nvPr/>
          </p:nvCxnSpPr>
          <p:spPr bwMode="auto">
            <a:xfrm flipV="1">
              <a:off x="683568" y="2204864"/>
              <a:ext cx="0" cy="396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38" name="组合 37"/>
          <p:cNvGrpSpPr/>
          <p:nvPr/>
        </p:nvGrpSpPr>
        <p:grpSpPr>
          <a:xfrm>
            <a:off x="3707904" y="4437112"/>
            <a:ext cx="576064" cy="792088"/>
            <a:chOff x="7812360" y="512676"/>
            <a:chExt cx="576064" cy="792088"/>
          </a:xfrm>
        </p:grpSpPr>
        <p:sp>
          <p:nvSpPr>
            <p:cNvPr id="39" name="TextBox 38"/>
            <p:cNvSpPr txBox="1"/>
            <p:nvPr/>
          </p:nvSpPr>
          <p:spPr>
            <a:xfrm>
              <a:off x="7812360" y="512676"/>
              <a:ext cx="576064" cy="369332"/>
            </a:xfrm>
            <a:prstGeom prst="rect">
              <a:avLst/>
            </a:prstGeom>
            <a:noFill/>
          </p:spPr>
          <p:txBody>
            <a:bodyPr wrap="square" lIns="0" tIns="0" rIns="0" bIns="0" rtlCol="0">
              <a:spAutoFit/>
            </a:bodyPr>
            <a:lstStyle/>
            <a:p>
              <a:r>
                <a:rPr lang="en-US" altLang="zh-CN" sz="2400" dirty="0">
                  <a:latin typeface="Times New Roman" panose="02020603050405020304" pitchFamily="18" charset="0"/>
                  <a:cs typeface="Times New Roman" panose="02020603050405020304" pitchFamily="18" charset="0"/>
                </a:rPr>
                <a:t>high</a:t>
              </a:r>
              <a:endParaRPr lang="zh-CN" altLang="en-US" sz="2400" dirty="0">
                <a:latin typeface="Times New Roman" panose="02020603050405020304" pitchFamily="18" charset="0"/>
                <a:cs typeface="Times New Roman" panose="02020603050405020304" pitchFamily="18" charset="0"/>
              </a:endParaRPr>
            </a:p>
          </p:txBody>
        </p:sp>
        <p:cxnSp>
          <p:nvCxnSpPr>
            <p:cNvPr id="40" name="直接箭头连接符 39"/>
            <p:cNvCxnSpPr>
              <a:stCxn id="39" idx="2"/>
            </p:cNvCxnSpPr>
            <p:nvPr/>
          </p:nvCxnSpPr>
          <p:spPr bwMode="auto">
            <a:xfrm>
              <a:off x="8100392" y="882008"/>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42" name="TextBox 41"/>
          <p:cNvSpPr txBox="1"/>
          <p:nvPr/>
        </p:nvSpPr>
        <p:spPr>
          <a:xfrm>
            <a:off x="647564" y="908720"/>
            <a:ext cx="1260140" cy="369332"/>
          </a:xfrm>
          <a:prstGeom prst="rect">
            <a:avLst/>
          </a:prstGeom>
          <a:noFill/>
          <a:ln>
            <a:noFill/>
          </a:ln>
        </p:spPr>
        <p:txBody>
          <a:bodyPr wrap="square" lIns="0" tIns="0" rIns="0" bIns="0" rtlCol="0">
            <a:spAutoFit/>
          </a:bodyPr>
          <a:lstStyle/>
          <a:p>
            <a:r>
              <a:rPr lang="en-US" altLang="zh-CN" sz="2400">
                <a:latin typeface="Times New Roman" panose="02020603050405020304" pitchFamily="18" charset="0"/>
                <a:cs typeface="Times New Roman" panose="02020603050405020304" pitchFamily="18" charset="0"/>
              </a:rPr>
              <a:t>m(pivot)</a:t>
            </a:r>
            <a:endParaRPr lang="zh-CN" altLang="en-US" sz="24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3779912" y="5291916"/>
            <a:ext cx="396044" cy="369332"/>
          </a:xfrm>
          <a:prstGeom prst="rect">
            <a:avLst/>
          </a:prstGeom>
          <a:noFill/>
          <a:ln>
            <a:solidFill>
              <a:schemeClr val="tx1"/>
            </a:solidFill>
          </a:ln>
        </p:spPr>
        <p:txBody>
          <a:bodyPr wrap="square" lIns="0" tIns="0" rIns="0" bIns="0" rtlCol="0">
            <a:spAutoFit/>
          </a:bodyPr>
          <a:lstStyle/>
          <a:p>
            <a:r>
              <a:rPr lang="en-US" altLang="zh-CN" sz="2400">
                <a:latin typeface="Times New Roman" panose="02020603050405020304" pitchFamily="18" charset="0"/>
                <a:cs typeface="Times New Roman" panose="02020603050405020304" pitchFamily="18" charset="0"/>
              </a:rPr>
              <a:t>m</a:t>
            </a:r>
            <a:endParaRPr lang="en-US" altLang="zh-CN" sz="24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863588" y="3284984"/>
            <a:ext cx="2484276" cy="369332"/>
          </a:xfrm>
          <a:prstGeom prst="rect">
            <a:avLst/>
          </a:prstGeom>
          <a:solidFill>
            <a:schemeClr val="bg1">
              <a:lumMod val="85000"/>
            </a:schemeClr>
          </a:solidFill>
          <a:ln>
            <a:solidFill>
              <a:schemeClr val="tx1"/>
            </a:solidFill>
          </a:ln>
        </p:spPr>
        <p:txBody>
          <a:bodyPr wrap="square" lIns="0" tIns="0" rIns="0" bIns="0" rtlCol="0">
            <a:spAutoFit/>
          </a:bodyPr>
          <a:lstStyle/>
          <a:p>
            <a:pPr algn="ctr"/>
            <a:r>
              <a:rPr lang="en-US" altLang="zh-CN" sz="2400" dirty="0">
                <a:latin typeface="Times New Roman" panose="02020603050405020304" pitchFamily="18" charset="0"/>
                <a:cs typeface="Times New Roman" panose="02020603050405020304" pitchFamily="18" charset="0"/>
              </a:rPr>
              <a:t>L&lt;=pivot</a:t>
            </a:r>
            <a:endParaRPr lang="zh-CN" altLang="en-US" sz="24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5724128" y="3284984"/>
            <a:ext cx="2484276" cy="369332"/>
          </a:xfrm>
          <a:prstGeom prst="rect">
            <a:avLst/>
          </a:prstGeom>
          <a:solidFill>
            <a:schemeClr val="bg1">
              <a:lumMod val="85000"/>
            </a:schemeClr>
          </a:solidFill>
          <a:ln>
            <a:solidFill>
              <a:schemeClr val="tx1"/>
            </a:solidFill>
          </a:ln>
        </p:spPr>
        <p:txBody>
          <a:bodyPr wrap="square" lIns="0" tIns="0" rIns="0" bIns="0" rtlCol="0">
            <a:spAutoFit/>
          </a:bodyPr>
          <a:lstStyle/>
          <a:p>
            <a:pPr algn="ctr"/>
            <a:r>
              <a:rPr lang="en-US" altLang="zh-CN" sz="2400" dirty="0">
                <a:latin typeface="Times New Roman" panose="02020603050405020304" pitchFamily="18" charset="0"/>
                <a:cs typeface="Times New Roman" panose="02020603050405020304" pitchFamily="18" charset="0"/>
              </a:rPr>
              <a:t>p</a:t>
            </a:r>
            <a:r>
              <a:rPr lang="en-US" altLang="zh-CN" sz="2400">
                <a:latin typeface="Times New Roman" panose="02020603050405020304" pitchFamily="18" charset="0"/>
                <a:cs typeface="Times New Roman" panose="02020603050405020304" pitchFamily="18" charset="0"/>
              </a:rPr>
              <a:t>ivot</a:t>
            </a:r>
            <a:r>
              <a:rPr lang="en-US" altLang="zh-CN" sz="2400" dirty="0">
                <a:latin typeface="Times New Roman" panose="02020603050405020304" pitchFamily="18" charset="0"/>
                <a:cs typeface="Times New Roman" panose="02020603050405020304" pitchFamily="18" charset="0"/>
              </a:rPr>
              <a:t>&lt;=G</a:t>
            </a:r>
            <a:endParaRPr lang="zh-CN" altLang="en-US" sz="24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3311860" y="3284984"/>
            <a:ext cx="2484276" cy="369332"/>
          </a:xfrm>
          <a:prstGeom prst="rect">
            <a:avLst/>
          </a:prstGeom>
          <a:solidFill>
            <a:schemeClr val="bg1">
              <a:lumMod val="50000"/>
            </a:schemeClr>
          </a:solidFill>
          <a:ln>
            <a:solidFill>
              <a:schemeClr val="tx1"/>
            </a:solidFill>
          </a:ln>
        </p:spPr>
        <p:txBody>
          <a:bodyPr wrap="square" lIns="0" tIns="0" rIns="0" bIns="0" rtlCol="0">
            <a:spAutoFit/>
          </a:bodyPr>
          <a:lstStyle/>
          <a:p>
            <a:pPr algn="ctr"/>
            <a:r>
              <a:rPr lang="en-US" altLang="zh-CN" sz="2400" dirty="0">
                <a:solidFill>
                  <a:schemeClr val="bg1"/>
                </a:solidFill>
                <a:latin typeface="Times New Roman" panose="02020603050405020304" pitchFamily="18" charset="0"/>
                <a:cs typeface="Times New Roman" panose="02020603050405020304" pitchFamily="18" charset="0"/>
              </a:rPr>
              <a:t>U</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sp>
        <p:nvSpPr>
          <p:cNvPr id="4" name="标题 3"/>
          <p:cNvSpPr>
            <a:spLocks noGrp="1"/>
          </p:cNvSpPr>
          <p:nvPr>
            <p:ph type="title"/>
          </p:nvPr>
        </p:nvSpPr>
        <p:spPr/>
        <p:txBody>
          <a:bodyPr/>
          <a:lstStyle/>
          <a:p>
            <a:r>
              <a:rPr lang="zh-CN" altLang="en-US"/>
              <a:t>快速排序</a:t>
            </a:r>
          </a:p>
        </p:txBody>
      </p:sp>
      <mc:AlternateContent xmlns:mc="http://schemas.openxmlformats.org/markup-compatibility/2006" xmlns:a14="http://schemas.microsoft.com/office/drawing/2010/main">
        <mc:Choice Requires="a14">
          <p:sp>
            <p:nvSpPr>
              <p:cNvPr id="2" name="文本框 1"/>
              <p:cNvSpPr txBox="1"/>
              <p:nvPr/>
            </p:nvSpPr>
            <p:spPr>
              <a:xfrm>
                <a:off x="1752540" y="758896"/>
                <a:ext cx="904415" cy="523220"/>
              </a:xfrm>
              <a:prstGeom prst="rect">
                <a:avLst/>
              </a:prstGeom>
              <a:noFill/>
            </p:spPr>
            <p:txBody>
              <a:bodyPr wrap="none" rtlCol="0">
                <a:spAutoFit/>
              </a:bodyPr>
              <a:lstStyle/>
              <a:p>
                <a:r>
                  <a:rPr lang="en-US" altLang="zh-CN" sz="2800" dirty="0"/>
                  <a:t>L = </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1752540" y="758896"/>
                <a:ext cx="904415" cy="523220"/>
              </a:xfrm>
              <a:prstGeom prst="rect">
                <a:avLst/>
              </a:prstGeom>
              <a:blipFill>
                <a:blip r:embed="rId3"/>
                <a:stretch>
                  <a:fillRect l="-13423" t="-10465"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6514058" y="758896"/>
                <a:ext cx="979755" cy="523220"/>
              </a:xfrm>
              <a:prstGeom prst="rect">
                <a:avLst/>
              </a:prstGeom>
              <a:noFill/>
            </p:spPr>
            <p:txBody>
              <a:bodyPr wrap="none" rtlCol="0">
                <a:spAutoFit/>
              </a:bodyPr>
              <a:lstStyle/>
              <a:p>
                <a:r>
                  <a:rPr lang="en-US" altLang="zh-CN" sz="2800" dirty="0"/>
                  <a:t>G = </a:t>
                </a:r>
                <a14:m>
                  <m:oMath xmlns:m="http://schemas.openxmlformats.org/officeDocument/2006/math">
                    <m:r>
                      <a:rPr lang="en-US" altLang="zh-CN" sz="2800" i="1" smtClean="0">
                        <a:latin typeface="Cambria Math" panose="02040503050406030204" pitchFamily="18" charset="0"/>
                        <a:ea typeface="Cambria Math" panose="02040503050406030204" pitchFamily="18" charset="0"/>
                      </a:rPr>
                      <m:t>∅</m:t>
                    </m:r>
                  </m:oMath>
                </a14:m>
                <a:endParaRPr lang="zh-CN" altLang="en-US" sz="28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6514058" y="758896"/>
                <a:ext cx="979755" cy="523220"/>
              </a:xfrm>
              <a:prstGeom prst="rect">
                <a:avLst/>
              </a:prstGeom>
              <a:blipFill>
                <a:blip r:embed="rId4"/>
                <a:stretch>
                  <a:fillRect l="-13125" t="-10465" b="-32558"/>
                </a:stretch>
              </a:blipFill>
            </p:spPr>
            <p:txBody>
              <a:bodyPr/>
              <a:lstStyle/>
              <a:p>
                <a:r>
                  <a:rPr lang="zh-CN" altLang="en-US">
                    <a:noFill/>
                  </a:rPr>
                  <a:t> </a:t>
                </a:r>
              </a:p>
            </p:txBody>
          </p:sp>
        </mc:Fallback>
      </mc:AlternateContent>
      <p:sp>
        <p:nvSpPr>
          <p:cNvPr id="3" name="文本框 2"/>
          <p:cNvSpPr txBox="1"/>
          <p:nvPr/>
        </p:nvSpPr>
        <p:spPr>
          <a:xfrm>
            <a:off x="4254261" y="1290566"/>
            <a:ext cx="415498" cy="523220"/>
          </a:xfrm>
          <a:prstGeom prst="rect">
            <a:avLst/>
          </a:prstGeom>
          <a:noFill/>
        </p:spPr>
        <p:txBody>
          <a:bodyPr wrap="none" rtlCol="0">
            <a:spAutoFit/>
          </a:bodyPr>
          <a:lstStyle/>
          <a:p>
            <a:r>
              <a:rPr lang="en-US" altLang="zh-CN" sz="2800" dirty="0">
                <a:solidFill>
                  <a:schemeClr val="bg1"/>
                </a:solidFill>
              </a:rPr>
              <a:t>U</a:t>
            </a:r>
            <a:endParaRPr lang="zh-CN" altLang="en-US" dirty="0">
              <a:solidFill>
                <a:schemeClr val="bg1"/>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740186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nodeType="clickEffect">
                                  <p:stCondLst>
                                    <p:cond delay="0"/>
                                  </p:stCondLst>
                                  <p:childTnLst>
                                    <p:anim calcmode="discrete" valueType="str">
                                      <p:cBhvr>
                                        <p:cTn id="6"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nodeType="clickEffect">
                                  <p:stCondLst>
                                    <p:cond delay="0"/>
                                  </p:stCondLst>
                                  <p:childTnLst>
                                    <p:anim calcmode="discrete" valueType="str">
                                      <p:cBhvr>
                                        <p:cTn id="10" dur="10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27" presetClass="emph" presetSubtype="0" fill="hold" grpId="0" nodeType="clickEffect">
                                  <p:stCondLst>
                                    <p:cond delay="0"/>
                                  </p:stCondLst>
                                  <p:childTnLst>
                                    <p:animClr clrSpc="rgb" dir="cw">
                                      <p:cBhvr override="childStyle">
                                        <p:cTn id="14" dur="250" autoRev="1" fill="hold"/>
                                        <p:tgtEl>
                                          <p:spTgt spid="42"/>
                                        </p:tgtEl>
                                        <p:attrNameLst>
                                          <p:attrName>style.color</p:attrName>
                                        </p:attrNameLst>
                                      </p:cBhvr>
                                      <p:to>
                                        <a:schemeClr val="bg1"/>
                                      </p:to>
                                    </p:animClr>
                                    <p:animClr clrSpc="rgb" dir="cw">
                                      <p:cBhvr>
                                        <p:cTn id="15" dur="250" autoRev="1" fill="hold"/>
                                        <p:tgtEl>
                                          <p:spTgt spid="42"/>
                                        </p:tgtEl>
                                        <p:attrNameLst>
                                          <p:attrName>fillcolor</p:attrName>
                                        </p:attrNameLst>
                                      </p:cBhvr>
                                      <p:to>
                                        <a:schemeClr val="bg1"/>
                                      </p:to>
                                    </p:animClr>
                                    <p:set>
                                      <p:cBhvr>
                                        <p:cTn id="16" dur="250" autoRev="1" fill="hold"/>
                                        <p:tgtEl>
                                          <p:spTgt spid="42"/>
                                        </p:tgtEl>
                                        <p:attrNameLst>
                                          <p:attrName>fill.type</p:attrName>
                                        </p:attrNameLst>
                                      </p:cBhvr>
                                      <p:to>
                                        <p:strVal val="solid"/>
                                      </p:to>
                                    </p:set>
                                    <p:set>
                                      <p:cBhvr>
                                        <p:cTn id="17" dur="250" autoRev="1" fill="hold"/>
                                        <p:tgtEl>
                                          <p:spTgt spid="42"/>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27" presetClass="emph" presetSubtype="0" fill="hold" grpId="0" nodeType="clickEffect">
                                  <p:stCondLst>
                                    <p:cond delay="0"/>
                                  </p:stCondLst>
                                  <p:childTnLst>
                                    <p:animClr clrSpc="rgb" dir="cw">
                                      <p:cBhvr override="childStyle">
                                        <p:cTn id="21" dur="250" autoRev="1" fill="hold"/>
                                        <p:tgtEl>
                                          <p:spTgt spid="44"/>
                                        </p:tgtEl>
                                        <p:attrNameLst>
                                          <p:attrName>style.color</p:attrName>
                                        </p:attrNameLst>
                                      </p:cBhvr>
                                      <p:to>
                                        <a:schemeClr val="bg1"/>
                                      </p:to>
                                    </p:animClr>
                                    <p:animClr clrSpc="rgb" dir="cw">
                                      <p:cBhvr>
                                        <p:cTn id="22" dur="250" autoRev="1" fill="hold"/>
                                        <p:tgtEl>
                                          <p:spTgt spid="44"/>
                                        </p:tgtEl>
                                        <p:attrNameLst>
                                          <p:attrName>fillcolor</p:attrName>
                                        </p:attrNameLst>
                                      </p:cBhvr>
                                      <p:to>
                                        <a:schemeClr val="bg1"/>
                                      </p:to>
                                    </p:animClr>
                                    <p:set>
                                      <p:cBhvr>
                                        <p:cTn id="23" dur="250" autoRev="1" fill="hold"/>
                                        <p:tgtEl>
                                          <p:spTgt spid="44"/>
                                        </p:tgtEl>
                                        <p:attrNameLst>
                                          <p:attrName>fill.type</p:attrName>
                                        </p:attrNameLst>
                                      </p:cBhvr>
                                      <p:to>
                                        <p:strVal val="solid"/>
                                      </p:to>
                                    </p:set>
                                    <p:set>
                                      <p:cBhvr>
                                        <p:cTn id="24" dur="250" autoRev="1" fill="hold"/>
                                        <p:tgtEl>
                                          <p:spTgt spid="44"/>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27" presetClass="emph" presetSubtype="0" fill="hold" grpId="0" nodeType="clickEffect">
                                  <p:stCondLst>
                                    <p:cond delay="0"/>
                                  </p:stCondLst>
                                  <p:childTnLst>
                                    <p:animClr clrSpc="rgb" dir="cw">
                                      <p:cBhvr override="childStyle">
                                        <p:cTn id="28" dur="250" autoRev="1" fill="hold"/>
                                        <p:tgtEl>
                                          <p:spTgt spid="45"/>
                                        </p:tgtEl>
                                        <p:attrNameLst>
                                          <p:attrName>style.color</p:attrName>
                                        </p:attrNameLst>
                                      </p:cBhvr>
                                      <p:to>
                                        <a:schemeClr val="bg1"/>
                                      </p:to>
                                    </p:animClr>
                                    <p:animClr clrSpc="rgb" dir="cw">
                                      <p:cBhvr>
                                        <p:cTn id="29" dur="250" autoRev="1" fill="hold"/>
                                        <p:tgtEl>
                                          <p:spTgt spid="45"/>
                                        </p:tgtEl>
                                        <p:attrNameLst>
                                          <p:attrName>fillcolor</p:attrName>
                                        </p:attrNameLst>
                                      </p:cBhvr>
                                      <p:to>
                                        <a:schemeClr val="bg1"/>
                                      </p:to>
                                    </p:animClr>
                                    <p:set>
                                      <p:cBhvr>
                                        <p:cTn id="30" dur="250" autoRev="1" fill="hold"/>
                                        <p:tgtEl>
                                          <p:spTgt spid="45"/>
                                        </p:tgtEl>
                                        <p:attrNameLst>
                                          <p:attrName>fill.type</p:attrName>
                                        </p:attrNameLst>
                                      </p:cBhvr>
                                      <p:to>
                                        <p:strVal val="solid"/>
                                      </p:to>
                                    </p:set>
                                    <p:set>
                                      <p:cBhvr>
                                        <p:cTn id="31" dur="250" autoRev="1" fill="hold"/>
                                        <p:tgtEl>
                                          <p:spTgt spid="45"/>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27" presetClass="emph" presetSubtype="0" fill="hold" grpId="0" nodeType="clickEffect">
                                  <p:stCondLst>
                                    <p:cond delay="0"/>
                                  </p:stCondLst>
                                  <p:childTnLst>
                                    <p:animClr clrSpc="rgb" dir="cw">
                                      <p:cBhvr override="childStyle">
                                        <p:cTn id="35" dur="250" autoRev="1" fill="hold"/>
                                        <p:tgtEl>
                                          <p:spTgt spid="46"/>
                                        </p:tgtEl>
                                        <p:attrNameLst>
                                          <p:attrName>style.color</p:attrName>
                                        </p:attrNameLst>
                                      </p:cBhvr>
                                      <p:to>
                                        <a:schemeClr val="bg1"/>
                                      </p:to>
                                    </p:animClr>
                                    <p:animClr clrSpc="rgb" dir="cw">
                                      <p:cBhvr>
                                        <p:cTn id="36" dur="250" autoRev="1" fill="hold"/>
                                        <p:tgtEl>
                                          <p:spTgt spid="46"/>
                                        </p:tgtEl>
                                        <p:attrNameLst>
                                          <p:attrName>fillcolor</p:attrName>
                                        </p:attrNameLst>
                                      </p:cBhvr>
                                      <p:to>
                                        <a:schemeClr val="bg1"/>
                                      </p:to>
                                    </p:animClr>
                                    <p:set>
                                      <p:cBhvr>
                                        <p:cTn id="37" dur="250" autoRev="1" fill="hold"/>
                                        <p:tgtEl>
                                          <p:spTgt spid="46"/>
                                        </p:tgtEl>
                                        <p:attrNameLst>
                                          <p:attrName>fill.type</p:attrName>
                                        </p:attrNameLst>
                                      </p:cBhvr>
                                      <p:to>
                                        <p:strVal val="solid"/>
                                      </p:to>
                                    </p:set>
                                    <p:set>
                                      <p:cBhvr>
                                        <p:cTn id="38" dur="250" autoRev="1" fill="hold"/>
                                        <p:tgtEl>
                                          <p:spTgt spid="46"/>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fill="hold" nodeType="clickEffect">
                                  <p:stCondLst>
                                    <p:cond delay="0"/>
                                  </p:stCondLst>
                                  <p:childTnLst>
                                    <p:anim calcmode="discrete" valueType="str">
                                      <p:cBhvr>
                                        <p:cTn id="42" dur="1000" fill="hold"/>
                                        <p:tgtEl>
                                          <p:spTgt spid="28"/>
                                        </p:tgtEl>
                                        <p:attrNameLst>
                                          <p:attrName>style.visibility</p:attrName>
                                        </p:attrNameLst>
                                      </p:cBhvr>
                                      <p:tavLst>
                                        <p:tav tm="0">
                                          <p:val>
                                            <p:strVal val="hidden"/>
                                          </p:val>
                                        </p:tav>
                                        <p:tav tm="50000">
                                          <p:val>
                                            <p:strVal val="visible"/>
                                          </p:val>
                                        </p:tav>
                                      </p:tavLst>
                                    </p:anim>
                                  </p:childTnLst>
                                </p:cTn>
                              </p:par>
                            </p:childTnLst>
                          </p:cTn>
                        </p:par>
                      </p:childTnLst>
                    </p:cTn>
                  </p:par>
                  <p:par>
                    <p:cTn id="43" fill="hold">
                      <p:stCondLst>
                        <p:cond delay="indefinite"/>
                      </p:stCondLst>
                      <p:childTnLst>
                        <p:par>
                          <p:cTn id="44" fill="hold">
                            <p:stCondLst>
                              <p:cond delay="0"/>
                            </p:stCondLst>
                            <p:childTnLst>
                              <p:par>
                                <p:cTn id="45" presetID="35" presetClass="emph" presetSubtype="0" fill="hold" nodeType="clickEffect">
                                  <p:stCondLst>
                                    <p:cond delay="0"/>
                                  </p:stCondLst>
                                  <p:childTnLst>
                                    <p:anim calcmode="discrete" valueType="str">
                                      <p:cBhvr>
                                        <p:cTn id="46"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nodeType="clickEffect">
                                  <p:stCondLst>
                                    <p:cond delay="0"/>
                                  </p:stCondLst>
                                  <p:childTnLst>
                                    <p:animEffect transition="out" filter="fade">
                                      <p:cBhvr>
                                        <p:cTn id="50" dur="500" tmFilter="0, 0; .2, .5; .8, .5; 1, 0"/>
                                        <p:tgtEl>
                                          <p:spTgt spid="34"/>
                                        </p:tgtEl>
                                      </p:cBhvr>
                                    </p:animEffect>
                                    <p:animScale>
                                      <p:cBhvr>
                                        <p:cTn id="51" dur="250" autoRev="1" fill="hold"/>
                                        <p:tgtEl>
                                          <p:spTgt spid="34"/>
                                        </p:tgtEl>
                                      </p:cBhvr>
                                      <p:by x="105000" y="105000"/>
                                    </p:animScale>
                                  </p:childTnLst>
                                </p:cTn>
                              </p:par>
                              <p:par>
                                <p:cTn id="52" presetID="26" presetClass="emph" presetSubtype="0" fill="hold" nodeType="withEffect">
                                  <p:stCondLst>
                                    <p:cond delay="0"/>
                                  </p:stCondLst>
                                  <p:childTnLst>
                                    <p:animEffect transition="out" filter="fade">
                                      <p:cBhvr>
                                        <p:cTn id="53" dur="500" tmFilter="0, 0; .2, .5; .8, .5; 1, 0"/>
                                        <p:tgtEl>
                                          <p:spTgt spid="35"/>
                                        </p:tgtEl>
                                      </p:cBhvr>
                                    </p:animEffect>
                                    <p:animScale>
                                      <p:cBhvr>
                                        <p:cTn id="54" dur="250" autoRev="1" fill="hold"/>
                                        <p:tgtEl>
                                          <p:spTgt spid="35"/>
                                        </p:tgtEl>
                                      </p:cBhvr>
                                      <p:by x="105000" y="105000"/>
                                    </p:animScale>
                                  </p:childTnLst>
                                </p:cTn>
                              </p:par>
                              <p:par>
                                <p:cTn id="55" presetID="26" presetClass="emph" presetSubtype="0" fill="hold" nodeType="withEffect">
                                  <p:stCondLst>
                                    <p:cond delay="0"/>
                                  </p:stCondLst>
                                  <p:childTnLst>
                                    <p:animEffect transition="out" filter="fade">
                                      <p:cBhvr>
                                        <p:cTn id="56" dur="500" tmFilter="0, 0; .2, .5; .8, .5; 1, 0"/>
                                        <p:tgtEl>
                                          <p:spTgt spid="38"/>
                                        </p:tgtEl>
                                      </p:cBhvr>
                                    </p:animEffect>
                                    <p:animScale>
                                      <p:cBhvr>
                                        <p:cTn id="57" dur="250" autoRev="1" fill="hold"/>
                                        <p:tgtEl>
                                          <p:spTgt spid="38"/>
                                        </p:tgtEl>
                                      </p:cBhvr>
                                      <p:by x="105000" y="105000"/>
                                    </p:animScale>
                                  </p:childTnLst>
                                </p:cTn>
                              </p:par>
                              <p:par>
                                <p:cTn id="58" presetID="26" presetClass="emph" presetSubtype="0" fill="hold" grpId="0" nodeType="withEffect">
                                  <p:stCondLst>
                                    <p:cond delay="0"/>
                                  </p:stCondLst>
                                  <p:childTnLst>
                                    <p:animEffect transition="out" filter="fade">
                                      <p:cBhvr>
                                        <p:cTn id="59" dur="500" tmFilter="0, 0; .2, .5; .8, .5; 1, 0"/>
                                        <p:tgtEl>
                                          <p:spTgt spid="43"/>
                                        </p:tgtEl>
                                      </p:cBhvr>
                                    </p:animEffect>
                                    <p:animScale>
                                      <p:cBhvr>
                                        <p:cTn id="60" dur="250" autoRev="1" fill="hold"/>
                                        <p:tgtEl>
                                          <p:spTgt spid="4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44" grpId="0" animBg="1"/>
      <p:bldP spid="45"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7524" y="2435171"/>
            <a:ext cx="8604956" cy="4378205"/>
          </a:xfrm>
          <a:prstGeom prst="rect">
            <a:avLst/>
          </a:prstGeom>
        </p:spPr>
      </p:pic>
      <p:sp>
        <p:nvSpPr>
          <p:cNvPr id="4" name="文本框 3"/>
          <p:cNvSpPr txBox="1"/>
          <p:nvPr/>
        </p:nvSpPr>
        <p:spPr>
          <a:xfrm>
            <a:off x="287524" y="1217708"/>
            <a:ext cx="8460940" cy="954107"/>
          </a:xfrm>
          <a:prstGeom prst="rect">
            <a:avLst/>
          </a:prstGeom>
          <a:noFill/>
        </p:spPr>
        <p:txBody>
          <a:bodyPr wrap="square" rtlCol="0">
            <a:spAutoFit/>
          </a:bodyPr>
          <a:lstStyle/>
          <a:p>
            <a:pPr algn="l"/>
            <a:r>
              <a:rPr lang="en-US" altLang="zh-CN" sz="2800" b="1" dirty="0" err="1">
                <a:solidFill>
                  <a:srgbClr val="0000FF"/>
                </a:solidFill>
                <a:latin typeface="华文楷体" panose="02010600040101010101" pitchFamily="2" charset="-122"/>
                <a:ea typeface="华文楷体" panose="02010600040101010101" pitchFamily="2" charset="-122"/>
              </a:rPr>
              <a:t>L≤pivot</a:t>
            </a:r>
            <a:r>
              <a:rPr lang="en-US" altLang="zh-CN" sz="2800" b="1" dirty="0">
                <a:solidFill>
                  <a:srgbClr val="0000FF"/>
                </a:solidFill>
                <a:latin typeface="华文楷体" panose="02010600040101010101" pitchFamily="2" charset="-122"/>
                <a:ea typeface="华文楷体" panose="02010600040101010101" pitchFamily="2" charset="-122"/>
              </a:rPr>
              <a:t> ≤G</a:t>
            </a:r>
          </a:p>
          <a:p>
            <a:pPr algn="l"/>
            <a:r>
              <a:rPr lang="en-US" altLang="zh-CN" sz="2800" b="1" dirty="0">
                <a:solidFill>
                  <a:srgbClr val="0000FF"/>
                </a:solidFill>
                <a:latin typeface="华文楷体" panose="02010600040101010101" pitchFamily="2" charset="-122"/>
                <a:ea typeface="华文楷体" panose="02010600040101010101" pitchFamily="2" charset="-122"/>
              </a:rPr>
              <a:t>U=[low, high], [low]</a:t>
            </a:r>
            <a:r>
              <a:rPr lang="zh-CN" altLang="en-US" sz="2800" b="1" dirty="0">
                <a:solidFill>
                  <a:srgbClr val="0000FF"/>
                </a:solidFill>
                <a:latin typeface="华文楷体" panose="02010600040101010101" pitchFamily="2" charset="-122"/>
                <a:ea typeface="华文楷体" panose="02010600040101010101" pitchFamily="2" charset="-122"/>
              </a:rPr>
              <a:t>和</a:t>
            </a:r>
            <a:r>
              <a:rPr lang="en-US" altLang="zh-CN" sz="2800" b="1" dirty="0">
                <a:solidFill>
                  <a:srgbClr val="0000FF"/>
                </a:solidFill>
                <a:latin typeface="华文楷体" panose="02010600040101010101" pitchFamily="2" charset="-122"/>
                <a:ea typeface="华文楷体" panose="02010600040101010101" pitchFamily="2" charset="-122"/>
              </a:rPr>
              <a:t>[high]</a:t>
            </a:r>
            <a:r>
              <a:rPr lang="zh-CN" altLang="en-US" sz="2800" b="1" dirty="0">
                <a:solidFill>
                  <a:srgbClr val="0000FF"/>
                </a:solidFill>
                <a:latin typeface="华文楷体" panose="02010600040101010101" pitchFamily="2" charset="-122"/>
                <a:ea typeface="华文楷体" panose="02010600040101010101" pitchFamily="2" charset="-122"/>
              </a:rPr>
              <a:t>交替空闲</a:t>
            </a:r>
          </a:p>
        </p:txBody>
      </p:sp>
      <p:sp>
        <p:nvSpPr>
          <p:cNvPr id="6" name="文本框 5"/>
          <p:cNvSpPr txBox="1"/>
          <p:nvPr/>
        </p:nvSpPr>
        <p:spPr>
          <a:xfrm>
            <a:off x="503548" y="3047239"/>
            <a:ext cx="5868652" cy="446276"/>
          </a:xfrm>
          <a:prstGeom prst="rect">
            <a:avLst/>
          </a:prstGeom>
          <a:solidFill>
            <a:schemeClr val="accent3">
              <a:lumMod val="95000"/>
            </a:schemeClr>
          </a:solidFill>
        </p:spPr>
        <p:txBody>
          <a:bodyPr wrap="square" rtlCol="0">
            <a:spAutoFit/>
          </a:bodyPr>
          <a:lstStyle/>
          <a:p>
            <a:pPr algn="l">
              <a:lnSpc>
                <a:spcPct val="115000"/>
              </a:lnSpc>
            </a:pPr>
            <a:r>
              <a:rPr lang="en-US" altLang="zh-CN" sz="2000" b="1" dirty="0">
                <a:latin typeface="Times New Roman" pitchFamily="18" charset="0"/>
                <a:ea typeface="华文楷体" pitchFamily="2" charset="-122"/>
                <a:cs typeface="Times New Roman" pitchFamily="18" charset="0"/>
              </a:rPr>
              <a:t>while</a:t>
            </a:r>
            <a:r>
              <a:rPr lang="en-US" altLang="zh-CN" sz="2000" dirty="0">
                <a:latin typeface="Times New Roman" pitchFamily="18" charset="0"/>
                <a:ea typeface="华文楷体" pitchFamily="2" charset="-122"/>
                <a:cs typeface="Times New Roman" pitchFamily="18" charset="0"/>
              </a:rPr>
              <a:t> (low&lt;high </a:t>
            </a:r>
            <a:r>
              <a:rPr lang="en-US" altLang="zh-CN" sz="2000" b="1" dirty="0">
                <a:latin typeface="Times New Roman" pitchFamily="18" charset="0"/>
                <a:ea typeface="华文楷体" pitchFamily="2" charset="-122"/>
                <a:cs typeface="Times New Roman" pitchFamily="18" charset="0"/>
              </a:rPr>
              <a:t>&amp;&amp;</a:t>
            </a:r>
            <a:r>
              <a:rPr lang="en-US" altLang="zh-CN" sz="2000" dirty="0">
                <a:latin typeface="Times New Roman" pitchFamily="18" charset="0"/>
                <a:ea typeface="华文楷体" pitchFamily="2" charset="-122"/>
                <a:cs typeface="Times New Roman" pitchFamily="18" charset="0"/>
              </a:rPr>
              <a:t> </a:t>
            </a:r>
            <a:r>
              <a:rPr lang="en-US" altLang="zh-CN" sz="2000" dirty="0" err="1">
                <a:latin typeface="Times New Roman" pitchFamily="18" charset="0"/>
                <a:ea typeface="华文楷体" pitchFamily="2" charset="-122"/>
                <a:cs typeface="Times New Roman" pitchFamily="18" charset="0"/>
              </a:rPr>
              <a:t>L.r</a:t>
            </a:r>
            <a:r>
              <a:rPr lang="en-US" altLang="zh-CN" sz="2000" dirty="0">
                <a:latin typeface="Times New Roman" pitchFamily="18" charset="0"/>
                <a:ea typeface="华文楷体" pitchFamily="2" charset="-122"/>
                <a:cs typeface="Times New Roman" pitchFamily="18" charset="0"/>
              </a:rPr>
              <a:t>[high].key&gt;=</a:t>
            </a:r>
            <a:r>
              <a:rPr lang="en-US" altLang="zh-CN" sz="2000" dirty="0" err="1">
                <a:latin typeface="Times New Roman" pitchFamily="18" charset="0"/>
                <a:ea typeface="华文楷体" pitchFamily="2" charset="-122"/>
                <a:cs typeface="Times New Roman" pitchFamily="18" charset="0"/>
              </a:rPr>
              <a:t>pivotkey</a:t>
            </a:r>
            <a:r>
              <a:rPr lang="en-US" altLang="zh-CN" sz="2000" dirty="0">
                <a:latin typeface="Times New Roman" pitchFamily="18" charset="0"/>
                <a:ea typeface="华文楷体" pitchFamily="2" charset="-122"/>
                <a:cs typeface="Times New Roman" pitchFamily="18" charset="0"/>
              </a:rPr>
              <a:t>)  --high</a:t>
            </a:r>
          </a:p>
        </p:txBody>
      </p:sp>
      <p:sp>
        <p:nvSpPr>
          <p:cNvPr id="7" name="文本框 6"/>
          <p:cNvSpPr txBox="1"/>
          <p:nvPr/>
        </p:nvSpPr>
        <p:spPr>
          <a:xfrm>
            <a:off x="6048164" y="3986302"/>
            <a:ext cx="2304256" cy="446276"/>
          </a:xfrm>
          <a:prstGeom prst="rect">
            <a:avLst/>
          </a:prstGeom>
          <a:solidFill>
            <a:schemeClr val="accent3">
              <a:lumMod val="95000"/>
            </a:schemeClr>
          </a:solidFill>
        </p:spPr>
        <p:txBody>
          <a:bodyPr wrap="square" rtlCol="0">
            <a:spAutoFit/>
          </a:bodyPr>
          <a:lstStyle/>
          <a:p>
            <a:pPr algn="l">
              <a:lnSpc>
                <a:spcPct val="115000"/>
              </a:lnSpc>
            </a:pPr>
            <a:r>
              <a:rPr lang="en-US" altLang="zh-CN" sz="2000" dirty="0" err="1">
                <a:latin typeface="Times New Roman" pitchFamily="18" charset="0"/>
                <a:ea typeface="华文楷体" pitchFamily="2" charset="-122"/>
                <a:cs typeface="Times New Roman" pitchFamily="18" charset="0"/>
              </a:rPr>
              <a:t>L.r</a:t>
            </a:r>
            <a:r>
              <a:rPr lang="en-US" altLang="zh-CN" sz="2000" dirty="0">
                <a:latin typeface="Times New Roman" pitchFamily="18" charset="0"/>
                <a:ea typeface="华文楷体" pitchFamily="2" charset="-122"/>
                <a:cs typeface="Times New Roman" pitchFamily="18" charset="0"/>
              </a:rPr>
              <a:t>[low]=</a:t>
            </a:r>
            <a:r>
              <a:rPr lang="en-US" altLang="zh-CN" sz="2000" dirty="0" err="1">
                <a:latin typeface="Times New Roman" pitchFamily="18" charset="0"/>
                <a:ea typeface="华文楷体" pitchFamily="2" charset="-122"/>
                <a:cs typeface="Times New Roman" pitchFamily="18" charset="0"/>
              </a:rPr>
              <a:t>L.r</a:t>
            </a:r>
            <a:r>
              <a:rPr lang="en-US" altLang="zh-CN" sz="2000" dirty="0">
                <a:latin typeface="Times New Roman" pitchFamily="18" charset="0"/>
                <a:ea typeface="华文楷体" pitchFamily="2" charset="-122"/>
                <a:cs typeface="Times New Roman" pitchFamily="18" charset="0"/>
              </a:rPr>
              <a:t>[high];</a:t>
            </a:r>
          </a:p>
        </p:txBody>
      </p:sp>
      <p:sp>
        <p:nvSpPr>
          <p:cNvPr id="8" name="文本框 7"/>
          <p:cNvSpPr txBox="1"/>
          <p:nvPr/>
        </p:nvSpPr>
        <p:spPr>
          <a:xfrm>
            <a:off x="2879812" y="4941168"/>
            <a:ext cx="5868652" cy="446276"/>
          </a:xfrm>
          <a:prstGeom prst="rect">
            <a:avLst/>
          </a:prstGeom>
          <a:solidFill>
            <a:schemeClr val="accent3">
              <a:lumMod val="95000"/>
            </a:schemeClr>
          </a:solidFill>
        </p:spPr>
        <p:txBody>
          <a:bodyPr wrap="square" rtlCol="0">
            <a:spAutoFit/>
          </a:bodyPr>
          <a:lstStyle/>
          <a:p>
            <a:pPr algn="l">
              <a:lnSpc>
                <a:spcPct val="115000"/>
              </a:lnSpc>
            </a:pPr>
            <a:r>
              <a:rPr lang="en-US" altLang="zh-CN" sz="2000" b="1" dirty="0">
                <a:latin typeface="Times New Roman" pitchFamily="18" charset="0"/>
                <a:ea typeface="华文楷体" pitchFamily="2" charset="-122"/>
                <a:cs typeface="Times New Roman" pitchFamily="18" charset="0"/>
              </a:rPr>
              <a:t>while</a:t>
            </a:r>
            <a:r>
              <a:rPr lang="en-US" altLang="zh-CN" sz="2000" dirty="0">
                <a:latin typeface="Times New Roman" pitchFamily="18" charset="0"/>
                <a:ea typeface="华文楷体" pitchFamily="2" charset="-122"/>
                <a:cs typeface="Times New Roman" pitchFamily="18" charset="0"/>
              </a:rPr>
              <a:t> (low&lt;high </a:t>
            </a:r>
            <a:r>
              <a:rPr lang="en-US" altLang="zh-CN" sz="2000" b="1" dirty="0">
                <a:latin typeface="Times New Roman" pitchFamily="18" charset="0"/>
                <a:ea typeface="华文楷体" pitchFamily="2" charset="-122"/>
                <a:cs typeface="Times New Roman" pitchFamily="18" charset="0"/>
              </a:rPr>
              <a:t>&amp;&amp;</a:t>
            </a:r>
            <a:r>
              <a:rPr lang="en-US" altLang="zh-CN" sz="2000" dirty="0">
                <a:latin typeface="Times New Roman" pitchFamily="18" charset="0"/>
                <a:ea typeface="华文楷体" pitchFamily="2" charset="-122"/>
                <a:cs typeface="Times New Roman" pitchFamily="18" charset="0"/>
              </a:rPr>
              <a:t> </a:t>
            </a:r>
            <a:r>
              <a:rPr lang="en-US" altLang="zh-CN" sz="2000" dirty="0" err="1">
                <a:latin typeface="Times New Roman" pitchFamily="18" charset="0"/>
                <a:ea typeface="华文楷体" pitchFamily="2" charset="-122"/>
                <a:cs typeface="Times New Roman" pitchFamily="18" charset="0"/>
              </a:rPr>
              <a:t>L.r</a:t>
            </a:r>
            <a:r>
              <a:rPr lang="en-US" altLang="zh-CN" sz="2000" dirty="0">
                <a:latin typeface="Times New Roman" pitchFamily="18" charset="0"/>
                <a:ea typeface="华文楷体" pitchFamily="2" charset="-122"/>
                <a:cs typeface="Times New Roman" pitchFamily="18" charset="0"/>
              </a:rPr>
              <a:t>[low].key&lt;=</a:t>
            </a:r>
            <a:r>
              <a:rPr lang="en-US" altLang="zh-CN" sz="2000" dirty="0" err="1">
                <a:latin typeface="Times New Roman" pitchFamily="18" charset="0"/>
                <a:ea typeface="华文楷体" pitchFamily="2" charset="-122"/>
                <a:cs typeface="Times New Roman" pitchFamily="18" charset="0"/>
              </a:rPr>
              <a:t>pivotkey</a:t>
            </a:r>
            <a:r>
              <a:rPr lang="en-US" altLang="zh-CN" sz="2000" dirty="0">
                <a:latin typeface="Times New Roman" pitchFamily="18" charset="0"/>
                <a:ea typeface="华文楷体" pitchFamily="2" charset="-122"/>
                <a:cs typeface="Times New Roman" pitchFamily="18" charset="0"/>
              </a:rPr>
              <a:t>)   ++low</a:t>
            </a:r>
          </a:p>
        </p:txBody>
      </p:sp>
      <p:sp>
        <p:nvSpPr>
          <p:cNvPr id="11" name="文本框 10"/>
          <p:cNvSpPr txBox="1"/>
          <p:nvPr/>
        </p:nvSpPr>
        <p:spPr>
          <a:xfrm>
            <a:off x="683568" y="5926012"/>
            <a:ext cx="2268252" cy="446276"/>
          </a:xfrm>
          <a:prstGeom prst="rect">
            <a:avLst/>
          </a:prstGeom>
          <a:solidFill>
            <a:schemeClr val="accent3">
              <a:lumMod val="95000"/>
            </a:schemeClr>
          </a:solidFill>
        </p:spPr>
        <p:txBody>
          <a:bodyPr wrap="square" rtlCol="0">
            <a:spAutoFit/>
          </a:bodyPr>
          <a:lstStyle/>
          <a:p>
            <a:pPr algn="l">
              <a:lnSpc>
                <a:spcPct val="115000"/>
              </a:lnSpc>
            </a:pPr>
            <a:r>
              <a:rPr lang="en-US" altLang="zh-CN" sz="2000" dirty="0" err="1">
                <a:latin typeface="Times New Roman" pitchFamily="18" charset="0"/>
                <a:ea typeface="华文楷体" pitchFamily="2" charset="-122"/>
                <a:cs typeface="Times New Roman" pitchFamily="18" charset="0"/>
              </a:rPr>
              <a:t>L.r</a:t>
            </a:r>
            <a:r>
              <a:rPr lang="en-US" altLang="zh-CN" sz="2000" dirty="0">
                <a:latin typeface="Times New Roman" pitchFamily="18" charset="0"/>
                <a:ea typeface="华文楷体" pitchFamily="2" charset="-122"/>
                <a:cs typeface="Times New Roman" pitchFamily="18" charset="0"/>
              </a:rPr>
              <a:t>[high]=</a:t>
            </a:r>
            <a:r>
              <a:rPr lang="en-US" altLang="zh-CN" sz="2000" dirty="0" err="1">
                <a:latin typeface="Times New Roman" pitchFamily="18" charset="0"/>
                <a:ea typeface="华文楷体" pitchFamily="2" charset="-122"/>
                <a:cs typeface="Times New Roman" pitchFamily="18" charset="0"/>
              </a:rPr>
              <a:t>L.r</a:t>
            </a:r>
            <a:r>
              <a:rPr lang="en-US" altLang="zh-CN" sz="2000" dirty="0">
                <a:latin typeface="Times New Roman" pitchFamily="18" charset="0"/>
                <a:ea typeface="华文楷体" pitchFamily="2" charset="-122"/>
                <a:cs typeface="Times New Roman" pitchFamily="18" charset="0"/>
              </a:rPr>
              <a:t>[low];</a:t>
            </a:r>
          </a:p>
        </p:txBody>
      </p:sp>
      <p:sp>
        <p:nvSpPr>
          <p:cNvPr id="2" name="标题 1"/>
          <p:cNvSpPr>
            <a:spLocks noGrp="1"/>
          </p:cNvSpPr>
          <p:nvPr>
            <p:ph type="title"/>
          </p:nvPr>
        </p:nvSpPr>
        <p:spPr/>
        <p:txBody>
          <a:bodyPr/>
          <a:lstStyle/>
          <a:p>
            <a:r>
              <a:rPr lang="zh-CN" altLang="en-US"/>
              <a:t>快速排序：一趟划分</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2747903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36004" y="2000313"/>
            <a:ext cx="9216008" cy="2724831"/>
          </a:xfrm>
          <a:prstGeom prst="rect">
            <a:avLst/>
          </a:prstGeom>
        </p:spPr>
      </p:pic>
      <p:sp>
        <p:nvSpPr>
          <p:cNvPr id="31747" name="Text Box 3"/>
          <p:cNvSpPr txBox="1">
            <a:spLocks noChangeArrowheads="1"/>
          </p:cNvSpPr>
          <p:nvPr/>
        </p:nvSpPr>
        <p:spPr bwMode="auto">
          <a:xfrm>
            <a:off x="433214" y="692696"/>
            <a:ext cx="8460940" cy="5693866"/>
          </a:xfrm>
          <a:prstGeom prst="rect">
            <a:avLst/>
          </a:prstGeom>
          <a:noFill/>
          <a:ln w="9525">
            <a:noFill/>
            <a:miter lim="800000"/>
            <a:headEnd/>
            <a:tailEnd/>
          </a:ln>
          <a:effectLst/>
        </p:spPr>
        <p:txBody>
          <a:bodyPr wrap="square">
            <a:spAutoFit/>
          </a:bodyPr>
          <a:lstStyle/>
          <a:p>
            <a:pPr algn="l"/>
            <a:r>
              <a:rPr lang="en-US" altLang="zh-CN" sz="2800" b="1" dirty="0">
                <a:solidFill>
                  <a:srgbClr val="990000"/>
                </a:solidFill>
                <a:latin typeface="Times New Roman" pitchFamily="18" charset="0"/>
                <a:ea typeface="华文楷体" pitchFamily="2" charset="-122"/>
                <a:cs typeface="Times New Roman" pitchFamily="18" charset="0"/>
              </a:rPr>
              <a:t>int</a:t>
            </a:r>
            <a:r>
              <a:rPr lang="en-US" altLang="zh-CN" sz="2800" dirty="0">
                <a:solidFill>
                  <a:srgbClr val="990000"/>
                </a:solidFill>
                <a:latin typeface="Times New Roman" pitchFamily="18" charset="0"/>
                <a:ea typeface="华文楷体" pitchFamily="2" charset="-122"/>
                <a:cs typeface="Times New Roman" pitchFamily="18" charset="0"/>
              </a:rPr>
              <a:t> Partition (</a:t>
            </a:r>
            <a:r>
              <a:rPr lang="en-US" altLang="zh-CN" sz="2800" dirty="0" err="1">
                <a:solidFill>
                  <a:srgbClr val="990000"/>
                </a:solidFill>
                <a:latin typeface="Times New Roman" pitchFamily="18" charset="0"/>
                <a:ea typeface="华文楷体" pitchFamily="2" charset="-122"/>
                <a:cs typeface="Times New Roman" pitchFamily="18" charset="0"/>
              </a:rPr>
              <a:t>SqList</a:t>
            </a:r>
            <a:r>
              <a:rPr lang="en-US" altLang="zh-CN" sz="2800" dirty="0">
                <a:solidFill>
                  <a:srgbClr val="990000"/>
                </a:solidFill>
                <a:latin typeface="Times New Roman" pitchFamily="18" charset="0"/>
                <a:ea typeface="华文楷体" pitchFamily="2" charset="-122"/>
                <a:cs typeface="Times New Roman" pitchFamily="18" charset="0"/>
              </a:rPr>
              <a:t> L, </a:t>
            </a:r>
            <a:r>
              <a:rPr lang="en-US" altLang="zh-CN" sz="2800" b="1" dirty="0">
                <a:solidFill>
                  <a:srgbClr val="990000"/>
                </a:solidFill>
                <a:latin typeface="Times New Roman" pitchFamily="18" charset="0"/>
                <a:ea typeface="华文楷体" pitchFamily="2" charset="-122"/>
                <a:cs typeface="Times New Roman" pitchFamily="18" charset="0"/>
              </a:rPr>
              <a:t>int</a:t>
            </a:r>
            <a:r>
              <a:rPr lang="en-US" altLang="zh-CN" sz="2800" dirty="0">
                <a:solidFill>
                  <a:srgbClr val="990000"/>
                </a:solidFill>
                <a:latin typeface="Times New Roman" pitchFamily="18" charset="0"/>
                <a:ea typeface="华文楷体" pitchFamily="2" charset="-122"/>
                <a:cs typeface="Times New Roman" pitchFamily="18" charset="0"/>
              </a:rPr>
              <a:t> low, </a:t>
            </a:r>
            <a:r>
              <a:rPr lang="en-US" altLang="zh-CN" sz="2800" b="1" dirty="0">
                <a:solidFill>
                  <a:srgbClr val="990000"/>
                </a:solidFill>
                <a:latin typeface="Times New Roman" pitchFamily="18" charset="0"/>
                <a:ea typeface="华文楷体" pitchFamily="2" charset="-122"/>
                <a:cs typeface="Times New Roman" pitchFamily="18" charset="0"/>
              </a:rPr>
              <a:t>int</a:t>
            </a:r>
            <a:r>
              <a:rPr lang="en-US" altLang="zh-CN" sz="2800" dirty="0">
                <a:solidFill>
                  <a:srgbClr val="990000"/>
                </a:solidFill>
                <a:latin typeface="Times New Roman" pitchFamily="18" charset="0"/>
                <a:ea typeface="华文楷体" pitchFamily="2" charset="-122"/>
                <a:cs typeface="Times New Roman" pitchFamily="18" charset="0"/>
              </a:rPr>
              <a:t> high)</a:t>
            </a:r>
            <a:r>
              <a:rPr lang="en-US" altLang="zh-CN" sz="2800" dirty="0">
                <a:latin typeface="Times New Roman" pitchFamily="18" charset="0"/>
                <a:ea typeface="华文楷体" pitchFamily="2" charset="-122"/>
                <a:cs typeface="Times New Roman" pitchFamily="18" charset="0"/>
              </a:rPr>
              <a:t> </a:t>
            </a:r>
            <a:r>
              <a:rPr lang="en-US" altLang="zh-CN" sz="2800" b="1" dirty="0">
                <a:latin typeface="Times New Roman" pitchFamily="18" charset="0"/>
                <a:ea typeface="华文楷体" pitchFamily="2" charset="-122"/>
                <a:cs typeface="Times New Roman" pitchFamily="18" charset="0"/>
              </a:rPr>
              <a:t>{</a:t>
            </a:r>
            <a:endParaRPr lang="en-US" altLang="zh-CN" sz="2800" dirty="0">
              <a:latin typeface="Times New Roman" pitchFamily="18" charset="0"/>
              <a:ea typeface="华文楷体" pitchFamily="2" charset="-122"/>
              <a:cs typeface="Times New Roman" pitchFamily="18" charset="0"/>
            </a:endParaRPr>
          </a:p>
          <a:p>
            <a:r>
              <a:rPr lang="en-US" altLang="zh-CN" sz="2800" dirty="0">
                <a:latin typeface="Times New Roman" pitchFamily="18" charset="0"/>
                <a:ea typeface="华文楷体" pitchFamily="2" charset="-122"/>
                <a:cs typeface="Times New Roman" pitchFamily="18" charset="0"/>
              </a:rPr>
              <a:t>      </a:t>
            </a:r>
            <a:r>
              <a:rPr lang="en-US" altLang="zh-CN" sz="2800" b="1" dirty="0" err="1">
                <a:solidFill>
                  <a:srgbClr val="7030A0"/>
                </a:solidFill>
                <a:latin typeface="Times New Roman" pitchFamily="18" charset="0"/>
                <a:ea typeface="华文楷体" pitchFamily="2" charset="-122"/>
                <a:cs typeface="Times New Roman" pitchFamily="18" charset="0"/>
              </a:rPr>
              <a:t>L</a:t>
            </a:r>
            <a:r>
              <a:rPr lang="en-US" altLang="zh-CN" sz="2800" b="1" dirty="0" err="1">
                <a:solidFill>
                  <a:srgbClr val="7030A0"/>
                </a:solidFill>
                <a:latin typeface="华文楷体" pitchFamily="2" charset="-122"/>
                <a:ea typeface="华文楷体" pitchFamily="2" charset="-122"/>
                <a:cs typeface="Times New Roman" pitchFamily="18" charset="0"/>
              </a:rPr>
              <a:t>.</a:t>
            </a:r>
            <a:r>
              <a:rPr lang="en-US" altLang="zh-CN" sz="2800" b="1" dirty="0" err="1">
                <a:solidFill>
                  <a:srgbClr val="7030A0"/>
                </a:solidFill>
                <a:latin typeface="Times New Roman" pitchFamily="18" charset="0"/>
                <a:ea typeface="华文楷体" pitchFamily="2" charset="-122"/>
                <a:cs typeface="Times New Roman" pitchFamily="18" charset="0"/>
              </a:rPr>
              <a:t>r</a:t>
            </a:r>
            <a:r>
              <a:rPr lang="en-US" altLang="zh-CN" sz="2800" b="1" dirty="0">
                <a:solidFill>
                  <a:srgbClr val="7030A0"/>
                </a:solidFill>
                <a:latin typeface="Times New Roman" pitchFamily="18" charset="0"/>
                <a:ea typeface="华文楷体" pitchFamily="2" charset="-122"/>
                <a:cs typeface="Times New Roman" pitchFamily="18" charset="0"/>
              </a:rPr>
              <a:t>[0] </a:t>
            </a:r>
            <a:r>
              <a:rPr lang="en-US" altLang="zh-CN" sz="2800" dirty="0">
                <a:latin typeface="Times New Roman" pitchFamily="18" charset="0"/>
                <a:ea typeface="华文楷体" pitchFamily="2" charset="-122"/>
                <a:cs typeface="Times New Roman" pitchFamily="18" charset="0"/>
              </a:rPr>
              <a:t>= L</a:t>
            </a:r>
            <a:r>
              <a:rPr lang="en-US" altLang="zh-CN" sz="2800" b="1" dirty="0">
                <a:latin typeface="华文楷体" pitchFamily="2" charset="-122"/>
                <a:ea typeface="华文楷体" pitchFamily="2" charset="-122"/>
                <a:cs typeface="Times New Roman" pitchFamily="18" charset="0"/>
              </a:rPr>
              <a:t>-&gt; </a:t>
            </a:r>
            <a:r>
              <a:rPr lang="en-US" altLang="zh-CN" sz="2800" dirty="0">
                <a:latin typeface="Times New Roman" pitchFamily="18" charset="0"/>
                <a:ea typeface="华文楷体" pitchFamily="2" charset="-122"/>
                <a:cs typeface="Times New Roman" pitchFamily="18" charset="0"/>
              </a:rPr>
              <a:t>r[low]; </a:t>
            </a:r>
            <a:r>
              <a:rPr lang="en-US" altLang="zh-CN" sz="2800" dirty="0" err="1">
                <a:solidFill>
                  <a:schemeClr val="accent6">
                    <a:lumMod val="75000"/>
                  </a:schemeClr>
                </a:solidFill>
                <a:latin typeface="Times New Roman" pitchFamily="18" charset="0"/>
                <a:ea typeface="华文楷体" pitchFamily="2" charset="-122"/>
                <a:cs typeface="Times New Roman" pitchFamily="18" charset="0"/>
              </a:rPr>
              <a:t>pivotkey</a:t>
            </a:r>
            <a:r>
              <a:rPr lang="en-US" altLang="zh-CN" sz="2800" dirty="0">
                <a:solidFill>
                  <a:schemeClr val="accent6">
                    <a:lumMod val="75000"/>
                  </a:schemeClr>
                </a:solidFill>
                <a:latin typeface="Times New Roman" pitchFamily="18" charset="0"/>
                <a:ea typeface="华文楷体" pitchFamily="2" charset="-122"/>
                <a:cs typeface="Times New Roman" pitchFamily="18" charset="0"/>
              </a:rPr>
              <a:t>=</a:t>
            </a:r>
            <a:r>
              <a:rPr lang="en-US" altLang="zh-CN" sz="2800" dirty="0" err="1">
                <a:solidFill>
                  <a:schemeClr val="accent6">
                    <a:lumMod val="75000"/>
                  </a:schemeClr>
                </a:solidFill>
                <a:latin typeface="Times New Roman" pitchFamily="18" charset="0"/>
                <a:ea typeface="华文楷体" pitchFamily="2" charset="-122"/>
                <a:cs typeface="Times New Roman" pitchFamily="18" charset="0"/>
              </a:rPr>
              <a:t>L.r</a:t>
            </a:r>
            <a:r>
              <a:rPr lang="en-US" altLang="zh-CN" sz="2800" dirty="0">
                <a:solidFill>
                  <a:schemeClr val="accent6">
                    <a:lumMod val="75000"/>
                  </a:schemeClr>
                </a:solidFill>
                <a:latin typeface="Times New Roman" pitchFamily="18" charset="0"/>
                <a:ea typeface="华文楷体" pitchFamily="2" charset="-122"/>
                <a:cs typeface="Times New Roman" pitchFamily="18" charset="0"/>
              </a:rPr>
              <a:t>[low].key</a:t>
            </a:r>
            <a:r>
              <a:rPr lang="en-US" altLang="zh-CN" sz="2800" dirty="0">
                <a:latin typeface="Times New Roman" pitchFamily="18" charset="0"/>
                <a:ea typeface="华文楷体" pitchFamily="2" charset="-122"/>
                <a:cs typeface="Times New Roman" pitchFamily="18" charset="0"/>
              </a:rPr>
              <a:t>; //</a:t>
            </a:r>
            <a:r>
              <a:rPr lang="zh-CN" altLang="en-US" sz="2800" dirty="0">
                <a:latin typeface="华文楷体" pitchFamily="2" charset="-122"/>
                <a:ea typeface="华文楷体" pitchFamily="2" charset="-122"/>
              </a:rPr>
              <a:t>轴点</a:t>
            </a:r>
            <a:endParaRPr lang="en-US" altLang="zh-CN" sz="2800" dirty="0">
              <a:latin typeface="Times New Roman" pitchFamily="18" charset="0"/>
              <a:ea typeface="华文楷体" pitchFamily="2" charset="-122"/>
              <a:cs typeface="Times New Roman" pitchFamily="18" charset="0"/>
            </a:endParaRPr>
          </a:p>
          <a:p>
            <a:pPr algn="l"/>
            <a:r>
              <a:rPr lang="en-US" altLang="zh-CN" sz="2800" dirty="0">
                <a:latin typeface="Times New Roman" pitchFamily="18" charset="0"/>
                <a:ea typeface="华文楷体" pitchFamily="2" charset="-122"/>
                <a:cs typeface="Times New Roman" pitchFamily="18" charset="0"/>
              </a:rPr>
              <a:t>      </a:t>
            </a:r>
            <a:r>
              <a:rPr lang="en-US" altLang="zh-CN" sz="2800" b="1" dirty="0">
                <a:latin typeface="Times New Roman" pitchFamily="18" charset="0"/>
                <a:ea typeface="华文楷体" pitchFamily="2" charset="-122"/>
                <a:cs typeface="Times New Roman" pitchFamily="18" charset="0"/>
              </a:rPr>
              <a:t>while</a:t>
            </a:r>
            <a:r>
              <a:rPr lang="en-US" altLang="zh-CN" sz="2800" dirty="0">
                <a:latin typeface="Times New Roman" pitchFamily="18" charset="0"/>
                <a:ea typeface="华文楷体" pitchFamily="2" charset="-122"/>
                <a:cs typeface="Times New Roman" pitchFamily="18" charset="0"/>
              </a:rPr>
              <a:t> (low&lt;high) </a:t>
            </a:r>
            <a:r>
              <a:rPr lang="en-US" altLang="zh-CN" sz="2800" b="1" dirty="0">
                <a:solidFill>
                  <a:srgbClr val="C00000"/>
                </a:solidFill>
                <a:latin typeface="Times New Roman" pitchFamily="18" charset="0"/>
                <a:ea typeface="华文楷体" pitchFamily="2" charset="-122"/>
                <a:cs typeface="Times New Roman" pitchFamily="18" charset="0"/>
              </a:rPr>
              <a:t>{</a:t>
            </a:r>
          </a:p>
          <a:p>
            <a:r>
              <a:rPr lang="en-US" altLang="zh-CN" sz="2800" dirty="0">
                <a:latin typeface="Times New Roman" pitchFamily="18" charset="0"/>
                <a:ea typeface="华文楷体" pitchFamily="2" charset="-122"/>
                <a:cs typeface="Times New Roman" pitchFamily="18" charset="0"/>
              </a:rPr>
              <a:t>         </a:t>
            </a:r>
            <a:r>
              <a:rPr lang="en-US" altLang="zh-CN" sz="2800" b="1" dirty="0">
                <a:latin typeface="Times New Roman" pitchFamily="18" charset="0"/>
                <a:ea typeface="华文楷体" pitchFamily="2" charset="-122"/>
                <a:cs typeface="Times New Roman" pitchFamily="18" charset="0"/>
              </a:rPr>
              <a:t>while</a:t>
            </a:r>
            <a:r>
              <a:rPr lang="en-US" altLang="zh-CN" sz="2800" dirty="0">
                <a:latin typeface="Times New Roman" pitchFamily="18" charset="0"/>
                <a:ea typeface="华文楷体" pitchFamily="2" charset="-122"/>
                <a:cs typeface="Times New Roman" pitchFamily="18" charset="0"/>
              </a:rPr>
              <a:t> (low&lt;high </a:t>
            </a:r>
            <a:r>
              <a:rPr lang="en-US" altLang="zh-CN" sz="2800" b="1" dirty="0">
                <a:latin typeface="Times New Roman" pitchFamily="18" charset="0"/>
                <a:ea typeface="华文楷体" pitchFamily="2" charset="-122"/>
                <a:cs typeface="Times New Roman" pitchFamily="18" charset="0"/>
              </a:rPr>
              <a:t>&amp;&amp;</a:t>
            </a:r>
            <a:r>
              <a:rPr lang="en-US" altLang="zh-CN" sz="2800" dirty="0">
                <a:latin typeface="Times New Roman" pitchFamily="18" charset="0"/>
                <a:ea typeface="华文楷体" pitchFamily="2" charset="-122"/>
                <a:cs typeface="Times New Roman" pitchFamily="18" charset="0"/>
              </a:rPr>
              <a:t> </a:t>
            </a:r>
            <a:r>
              <a:rPr lang="en-US" altLang="zh-CN" sz="2800" dirty="0" err="1">
                <a:solidFill>
                  <a:srgbClr val="FF0000"/>
                </a:solidFill>
                <a:latin typeface="Times New Roman" pitchFamily="18" charset="0"/>
                <a:ea typeface="华文楷体" pitchFamily="2" charset="-122"/>
                <a:cs typeface="Times New Roman" pitchFamily="18" charset="0"/>
              </a:rPr>
              <a:t>L.r</a:t>
            </a:r>
            <a:r>
              <a:rPr lang="en-US" altLang="zh-CN" sz="2800" dirty="0">
                <a:solidFill>
                  <a:srgbClr val="FF0000"/>
                </a:solidFill>
                <a:latin typeface="Times New Roman" pitchFamily="18" charset="0"/>
                <a:ea typeface="华文楷体" pitchFamily="2" charset="-122"/>
                <a:cs typeface="Times New Roman" pitchFamily="18" charset="0"/>
              </a:rPr>
              <a:t>[high].key</a:t>
            </a:r>
            <a:r>
              <a:rPr lang="en-US" altLang="zh-CN" sz="2800" b="1" dirty="0">
                <a:solidFill>
                  <a:srgbClr val="FF0000"/>
                </a:solidFill>
                <a:latin typeface="Times New Roman" pitchFamily="18" charset="0"/>
                <a:ea typeface="华文楷体" pitchFamily="2" charset="-122"/>
                <a:cs typeface="Times New Roman" pitchFamily="18" charset="0"/>
              </a:rPr>
              <a:t>&gt;=</a:t>
            </a:r>
            <a:r>
              <a:rPr lang="en-US" altLang="zh-CN" sz="2800" dirty="0" err="1">
                <a:solidFill>
                  <a:srgbClr val="FF0000"/>
                </a:solidFill>
                <a:latin typeface="Times New Roman" pitchFamily="18" charset="0"/>
                <a:ea typeface="华文楷体" pitchFamily="2" charset="-122"/>
                <a:cs typeface="Times New Roman" pitchFamily="18" charset="0"/>
              </a:rPr>
              <a:t>pivotkey</a:t>
            </a:r>
            <a:r>
              <a:rPr lang="en-US" altLang="zh-CN" sz="2800" dirty="0">
                <a:latin typeface="Times New Roman" pitchFamily="18" charset="0"/>
                <a:ea typeface="华文楷体" pitchFamily="2" charset="-122"/>
                <a:cs typeface="Times New Roman" pitchFamily="18" charset="0"/>
              </a:rPr>
              <a:t>)</a:t>
            </a:r>
          </a:p>
          <a:p>
            <a:pPr algn="l"/>
            <a:r>
              <a:rPr lang="en-US" altLang="zh-CN" sz="2800" dirty="0">
                <a:latin typeface="Times New Roman" pitchFamily="18" charset="0"/>
                <a:ea typeface="华文楷体" pitchFamily="2" charset="-122"/>
                <a:cs typeface="Times New Roman" pitchFamily="18" charset="0"/>
              </a:rPr>
              <a:t>                     </a:t>
            </a:r>
            <a:r>
              <a:rPr lang="en-US" altLang="zh-CN" sz="2800" dirty="0">
                <a:solidFill>
                  <a:srgbClr val="FF0000"/>
                </a:solidFill>
                <a:latin typeface="Times New Roman" pitchFamily="18" charset="0"/>
                <a:ea typeface="华文楷体" pitchFamily="2" charset="-122"/>
                <a:cs typeface="Times New Roman" pitchFamily="18" charset="0"/>
              </a:rPr>
              <a:t>--high;</a:t>
            </a:r>
          </a:p>
          <a:p>
            <a:r>
              <a:rPr lang="en-US" altLang="zh-CN" sz="2800" b="1" dirty="0">
                <a:latin typeface="Times New Roman" pitchFamily="18" charset="0"/>
                <a:ea typeface="华文楷体" pitchFamily="2" charset="-122"/>
                <a:cs typeface="Times New Roman" pitchFamily="18" charset="0"/>
              </a:rPr>
              <a:t>         </a:t>
            </a:r>
            <a:r>
              <a:rPr lang="en-US" altLang="zh-CN" sz="2800" dirty="0" err="1">
                <a:solidFill>
                  <a:srgbClr val="0000FF"/>
                </a:solidFill>
                <a:latin typeface="Times New Roman" pitchFamily="18" charset="0"/>
                <a:ea typeface="华文楷体" pitchFamily="2" charset="-122"/>
                <a:cs typeface="Times New Roman" pitchFamily="18" charset="0"/>
              </a:rPr>
              <a:t>L.r</a:t>
            </a:r>
            <a:r>
              <a:rPr lang="en-US" altLang="zh-CN" sz="2800" dirty="0">
                <a:solidFill>
                  <a:srgbClr val="0000FF"/>
                </a:solidFill>
                <a:latin typeface="Times New Roman" pitchFamily="18" charset="0"/>
                <a:ea typeface="华文楷体" pitchFamily="2" charset="-122"/>
                <a:cs typeface="Times New Roman" pitchFamily="18" charset="0"/>
              </a:rPr>
              <a:t>[low]=</a:t>
            </a:r>
            <a:r>
              <a:rPr lang="en-US" altLang="zh-CN" sz="2800" dirty="0" err="1">
                <a:solidFill>
                  <a:srgbClr val="0000FF"/>
                </a:solidFill>
                <a:latin typeface="Times New Roman" pitchFamily="18" charset="0"/>
                <a:ea typeface="华文楷体" pitchFamily="2" charset="-122"/>
                <a:cs typeface="Times New Roman" pitchFamily="18" charset="0"/>
              </a:rPr>
              <a:t>L</a:t>
            </a:r>
            <a:r>
              <a:rPr lang="en-US" altLang="zh-CN" sz="2800" b="1" dirty="0" err="1">
                <a:solidFill>
                  <a:srgbClr val="0000FF"/>
                </a:solidFill>
                <a:latin typeface="Times New Roman" pitchFamily="18" charset="0"/>
                <a:ea typeface="华文楷体" pitchFamily="2" charset="-122"/>
                <a:cs typeface="Times New Roman" pitchFamily="18" charset="0"/>
              </a:rPr>
              <a:t>.</a:t>
            </a:r>
            <a:r>
              <a:rPr lang="en-US" altLang="zh-CN" sz="2800" dirty="0" err="1">
                <a:solidFill>
                  <a:srgbClr val="0000FF"/>
                </a:solidFill>
                <a:latin typeface="Times New Roman" pitchFamily="18" charset="0"/>
                <a:ea typeface="华文楷体" pitchFamily="2" charset="-122"/>
                <a:cs typeface="Times New Roman" pitchFamily="18" charset="0"/>
              </a:rPr>
              <a:t>r</a:t>
            </a:r>
            <a:r>
              <a:rPr lang="en-US" altLang="zh-CN" sz="2800" dirty="0">
                <a:solidFill>
                  <a:srgbClr val="0000FF"/>
                </a:solidFill>
                <a:latin typeface="Times New Roman" pitchFamily="18" charset="0"/>
                <a:ea typeface="华文楷体" pitchFamily="2" charset="-122"/>
                <a:cs typeface="Times New Roman" pitchFamily="18" charset="0"/>
              </a:rPr>
              <a:t>[high]</a:t>
            </a:r>
            <a:r>
              <a:rPr lang="en-US" altLang="zh-CN" sz="2800" dirty="0">
                <a:latin typeface="Times New Roman" pitchFamily="18" charset="0"/>
                <a:ea typeface="华文楷体" pitchFamily="2" charset="-122"/>
                <a:cs typeface="Times New Roman" pitchFamily="18" charset="0"/>
              </a:rPr>
              <a:t>;</a:t>
            </a:r>
            <a:endParaRPr lang="en-US" altLang="zh-CN" sz="2800" b="1" dirty="0">
              <a:latin typeface="Times New Roman" pitchFamily="18" charset="0"/>
              <a:ea typeface="华文楷体" pitchFamily="2" charset="-122"/>
              <a:cs typeface="Times New Roman" pitchFamily="18" charset="0"/>
            </a:endParaRPr>
          </a:p>
          <a:p>
            <a:r>
              <a:rPr lang="en-US" altLang="zh-CN" sz="2800" b="1" dirty="0">
                <a:latin typeface="Times New Roman" pitchFamily="18" charset="0"/>
                <a:ea typeface="华文楷体" pitchFamily="2" charset="-122"/>
                <a:cs typeface="Times New Roman" pitchFamily="18" charset="0"/>
              </a:rPr>
              <a:t>         while</a:t>
            </a:r>
            <a:r>
              <a:rPr lang="en-US" altLang="zh-CN" sz="2800" dirty="0">
                <a:latin typeface="Times New Roman" pitchFamily="18" charset="0"/>
                <a:ea typeface="华文楷体" pitchFamily="2" charset="-122"/>
                <a:cs typeface="Times New Roman" pitchFamily="18" charset="0"/>
              </a:rPr>
              <a:t> (low&lt;high </a:t>
            </a:r>
            <a:r>
              <a:rPr lang="en-US" altLang="zh-CN" sz="2800" b="1" dirty="0">
                <a:latin typeface="Times New Roman" pitchFamily="18" charset="0"/>
                <a:ea typeface="华文楷体" pitchFamily="2" charset="-122"/>
                <a:cs typeface="Times New Roman" pitchFamily="18" charset="0"/>
              </a:rPr>
              <a:t>&amp;&amp;</a:t>
            </a:r>
            <a:r>
              <a:rPr lang="en-US" altLang="zh-CN" sz="2800" dirty="0">
                <a:latin typeface="Times New Roman" pitchFamily="18" charset="0"/>
                <a:ea typeface="华文楷体" pitchFamily="2" charset="-122"/>
                <a:cs typeface="Times New Roman" pitchFamily="18" charset="0"/>
              </a:rPr>
              <a:t> </a:t>
            </a:r>
            <a:r>
              <a:rPr lang="en-US" altLang="zh-CN" sz="2800" dirty="0" err="1">
                <a:solidFill>
                  <a:srgbClr val="FF0000"/>
                </a:solidFill>
                <a:latin typeface="Times New Roman" pitchFamily="18" charset="0"/>
                <a:ea typeface="华文楷体" pitchFamily="2" charset="-122"/>
                <a:cs typeface="Times New Roman" pitchFamily="18" charset="0"/>
              </a:rPr>
              <a:t>L</a:t>
            </a:r>
            <a:r>
              <a:rPr lang="en-US" altLang="zh-CN" sz="2800" b="1" dirty="0" err="1">
                <a:solidFill>
                  <a:srgbClr val="FF0000"/>
                </a:solidFill>
                <a:latin typeface="华文楷体" pitchFamily="2" charset="-122"/>
                <a:ea typeface="华文楷体" pitchFamily="2" charset="-122"/>
                <a:cs typeface="Times New Roman" pitchFamily="18" charset="0"/>
              </a:rPr>
              <a:t>.</a:t>
            </a:r>
            <a:r>
              <a:rPr lang="en-US" altLang="zh-CN" sz="2800" dirty="0" err="1">
                <a:solidFill>
                  <a:srgbClr val="FF0000"/>
                </a:solidFill>
                <a:latin typeface="Times New Roman" pitchFamily="18" charset="0"/>
                <a:ea typeface="华文楷体" pitchFamily="2" charset="-122"/>
                <a:cs typeface="Times New Roman" pitchFamily="18" charset="0"/>
              </a:rPr>
              <a:t>r</a:t>
            </a:r>
            <a:r>
              <a:rPr lang="en-US" altLang="zh-CN" sz="2800" dirty="0">
                <a:solidFill>
                  <a:srgbClr val="FF0000"/>
                </a:solidFill>
                <a:latin typeface="Times New Roman" pitchFamily="18" charset="0"/>
                <a:ea typeface="华文楷体" pitchFamily="2" charset="-122"/>
                <a:cs typeface="Times New Roman" pitchFamily="18" charset="0"/>
              </a:rPr>
              <a:t>[low].key</a:t>
            </a:r>
            <a:r>
              <a:rPr lang="en-US" altLang="zh-CN" sz="2800" b="1" dirty="0">
                <a:solidFill>
                  <a:srgbClr val="FF0000"/>
                </a:solidFill>
                <a:latin typeface="Times New Roman" pitchFamily="18" charset="0"/>
                <a:ea typeface="华文楷体" pitchFamily="2" charset="-122"/>
                <a:cs typeface="Times New Roman" pitchFamily="18" charset="0"/>
              </a:rPr>
              <a:t>&lt;=</a:t>
            </a:r>
            <a:r>
              <a:rPr lang="en-US" altLang="zh-CN" sz="2800" dirty="0" err="1">
                <a:solidFill>
                  <a:srgbClr val="FF0000"/>
                </a:solidFill>
                <a:latin typeface="Times New Roman" pitchFamily="18" charset="0"/>
                <a:ea typeface="华文楷体" pitchFamily="2" charset="-122"/>
                <a:cs typeface="Times New Roman" pitchFamily="18" charset="0"/>
              </a:rPr>
              <a:t>pivotkey</a:t>
            </a:r>
            <a:r>
              <a:rPr lang="en-US" altLang="zh-CN" sz="2800" dirty="0">
                <a:latin typeface="Times New Roman" pitchFamily="18" charset="0"/>
                <a:ea typeface="华文楷体" pitchFamily="2" charset="-122"/>
                <a:cs typeface="Times New Roman" pitchFamily="18" charset="0"/>
              </a:rPr>
              <a:t>) </a:t>
            </a:r>
          </a:p>
          <a:p>
            <a:pPr algn="l"/>
            <a:r>
              <a:rPr lang="en-US" altLang="zh-CN" sz="2800" dirty="0">
                <a:latin typeface="Times New Roman" pitchFamily="18" charset="0"/>
                <a:ea typeface="华文楷体" pitchFamily="2" charset="-122"/>
                <a:cs typeface="Times New Roman" pitchFamily="18" charset="0"/>
              </a:rPr>
              <a:t>                     </a:t>
            </a:r>
            <a:r>
              <a:rPr lang="en-US" altLang="zh-CN" sz="2800" dirty="0">
                <a:solidFill>
                  <a:srgbClr val="FF0000"/>
                </a:solidFill>
                <a:latin typeface="Times New Roman" pitchFamily="18" charset="0"/>
                <a:ea typeface="华文楷体" pitchFamily="2" charset="-122"/>
                <a:cs typeface="Times New Roman" pitchFamily="18" charset="0"/>
              </a:rPr>
              <a:t>++low;</a:t>
            </a:r>
          </a:p>
          <a:p>
            <a:r>
              <a:rPr lang="en-US" altLang="zh-CN" sz="2800" dirty="0">
                <a:latin typeface="Times New Roman" pitchFamily="18" charset="0"/>
                <a:ea typeface="华文楷体" pitchFamily="2" charset="-122"/>
                <a:cs typeface="Times New Roman" pitchFamily="18" charset="0"/>
              </a:rPr>
              <a:t>          </a:t>
            </a:r>
            <a:r>
              <a:rPr lang="en-US" altLang="zh-CN" sz="2800" dirty="0" err="1">
                <a:solidFill>
                  <a:srgbClr val="0000FF"/>
                </a:solidFill>
                <a:latin typeface="Times New Roman" pitchFamily="18" charset="0"/>
                <a:ea typeface="华文楷体" pitchFamily="2" charset="-122"/>
                <a:cs typeface="Times New Roman" pitchFamily="18" charset="0"/>
              </a:rPr>
              <a:t>L.r</a:t>
            </a:r>
            <a:r>
              <a:rPr lang="en-US" altLang="zh-CN" sz="2800" dirty="0">
                <a:solidFill>
                  <a:srgbClr val="0000FF"/>
                </a:solidFill>
                <a:latin typeface="Times New Roman" pitchFamily="18" charset="0"/>
                <a:ea typeface="华文楷体" pitchFamily="2" charset="-122"/>
                <a:cs typeface="Times New Roman" pitchFamily="18" charset="0"/>
              </a:rPr>
              <a:t>[high]=</a:t>
            </a:r>
            <a:r>
              <a:rPr lang="en-US" altLang="zh-CN" sz="2800" dirty="0" err="1">
                <a:solidFill>
                  <a:srgbClr val="0000FF"/>
                </a:solidFill>
                <a:latin typeface="Times New Roman" pitchFamily="18" charset="0"/>
                <a:ea typeface="华文楷体" pitchFamily="2" charset="-122"/>
                <a:cs typeface="Times New Roman" pitchFamily="18" charset="0"/>
              </a:rPr>
              <a:t>L.r</a:t>
            </a:r>
            <a:r>
              <a:rPr lang="en-US" altLang="zh-CN" sz="2800" dirty="0">
                <a:solidFill>
                  <a:srgbClr val="0000FF"/>
                </a:solidFill>
                <a:latin typeface="Times New Roman" pitchFamily="18" charset="0"/>
                <a:ea typeface="华文楷体" pitchFamily="2" charset="-122"/>
                <a:cs typeface="Times New Roman" pitchFamily="18" charset="0"/>
              </a:rPr>
              <a:t>[low];</a:t>
            </a:r>
            <a:endParaRPr lang="en-US" altLang="zh-CN" sz="2800" dirty="0">
              <a:latin typeface="Times New Roman" pitchFamily="18" charset="0"/>
              <a:ea typeface="华文楷体" pitchFamily="2" charset="-122"/>
              <a:cs typeface="Times New Roman" pitchFamily="18" charset="0"/>
            </a:endParaRPr>
          </a:p>
          <a:p>
            <a:pPr algn="l"/>
            <a:r>
              <a:rPr lang="en-US" altLang="zh-CN" sz="2800" dirty="0">
                <a:latin typeface="Times New Roman" pitchFamily="18" charset="0"/>
                <a:ea typeface="华文楷体" pitchFamily="2" charset="-122"/>
                <a:cs typeface="Times New Roman" pitchFamily="18" charset="0"/>
              </a:rPr>
              <a:t>      </a:t>
            </a:r>
            <a:r>
              <a:rPr lang="en-US" altLang="zh-CN" sz="2800" b="1" dirty="0">
                <a:solidFill>
                  <a:srgbClr val="C00000"/>
                </a:solidFill>
                <a:latin typeface="Times New Roman" pitchFamily="18" charset="0"/>
                <a:ea typeface="华文楷体" pitchFamily="2" charset="-122"/>
                <a:cs typeface="Times New Roman" pitchFamily="18" charset="0"/>
              </a:rPr>
              <a:t>}</a:t>
            </a:r>
          </a:p>
          <a:p>
            <a:r>
              <a:rPr lang="en-US" altLang="zh-CN" sz="2800" dirty="0">
                <a:latin typeface="Times New Roman" pitchFamily="18" charset="0"/>
                <a:ea typeface="华文楷体" pitchFamily="2" charset="-122"/>
                <a:cs typeface="Times New Roman" pitchFamily="18" charset="0"/>
              </a:rPr>
              <a:t>      </a:t>
            </a:r>
            <a:r>
              <a:rPr lang="en-US" altLang="zh-CN" sz="2800" dirty="0" err="1">
                <a:latin typeface="Times New Roman" pitchFamily="18" charset="0"/>
                <a:ea typeface="华文楷体" pitchFamily="2" charset="-122"/>
                <a:cs typeface="Times New Roman" pitchFamily="18" charset="0"/>
              </a:rPr>
              <a:t>L.r</a:t>
            </a:r>
            <a:r>
              <a:rPr lang="en-US" altLang="zh-CN" sz="2800" dirty="0">
                <a:latin typeface="Times New Roman" pitchFamily="18" charset="0"/>
                <a:ea typeface="华文楷体" pitchFamily="2" charset="-122"/>
                <a:cs typeface="Times New Roman" pitchFamily="18" charset="0"/>
              </a:rPr>
              <a:t>[low] = </a:t>
            </a:r>
            <a:r>
              <a:rPr lang="en-US" altLang="zh-CN" sz="2800" b="1" dirty="0" err="1">
                <a:solidFill>
                  <a:srgbClr val="7030A0"/>
                </a:solidFill>
                <a:latin typeface="Times New Roman" pitchFamily="18" charset="0"/>
                <a:ea typeface="华文楷体" pitchFamily="2" charset="-122"/>
                <a:cs typeface="Times New Roman" pitchFamily="18" charset="0"/>
              </a:rPr>
              <a:t>L.r</a:t>
            </a:r>
            <a:r>
              <a:rPr lang="en-US" altLang="zh-CN" sz="2800" b="1" dirty="0">
                <a:solidFill>
                  <a:srgbClr val="7030A0"/>
                </a:solidFill>
                <a:latin typeface="Times New Roman" pitchFamily="18" charset="0"/>
                <a:ea typeface="华文楷体" pitchFamily="2" charset="-122"/>
                <a:cs typeface="Times New Roman" pitchFamily="18" charset="0"/>
              </a:rPr>
              <a:t>[0]</a:t>
            </a:r>
            <a:r>
              <a:rPr lang="en-US" altLang="zh-CN" sz="2800" dirty="0">
                <a:latin typeface="Times New Roman" pitchFamily="18" charset="0"/>
                <a:ea typeface="华文楷体" pitchFamily="2" charset="-122"/>
                <a:cs typeface="Times New Roman" pitchFamily="18" charset="0"/>
              </a:rPr>
              <a:t>;  //</a:t>
            </a:r>
            <a:r>
              <a:rPr lang="zh-CN" altLang="en-US" sz="2800" dirty="0">
                <a:latin typeface="华文楷体" pitchFamily="2" charset="-122"/>
                <a:ea typeface="华文楷体" pitchFamily="2" charset="-122"/>
              </a:rPr>
              <a:t>轴点到位</a:t>
            </a:r>
            <a:endParaRPr lang="en-US" altLang="zh-CN" sz="2800" dirty="0">
              <a:latin typeface="Times New Roman" pitchFamily="18" charset="0"/>
              <a:ea typeface="华文楷体" pitchFamily="2" charset="-122"/>
              <a:cs typeface="Times New Roman" pitchFamily="18" charset="0"/>
            </a:endParaRPr>
          </a:p>
          <a:p>
            <a:pPr algn="l"/>
            <a:r>
              <a:rPr lang="en-US" altLang="zh-CN" sz="2800" dirty="0">
                <a:latin typeface="Times New Roman" pitchFamily="18" charset="0"/>
                <a:ea typeface="华文楷体" pitchFamily="2" charset="-122"/>
                <a:cs typeface="Times New Roman" pitchFamily="18" charset="0"/>
              </a:rPr>
              <a:t> </a:t>
            </a:r>
            <a:r>
              <a:rPr lang="en-US" altLang="zh-CN" sz="2800" dirty="0">
                <a:solidFill>
                  <a:srgbClr val="FF0000"/>
                </a:solidFill>
                <a:latin typeface="Times New Roman" pitchFamily="18" charset="0"/>
                <a:ea typeface="华文楷体" pitchFamily="2" charset="-122"/>
                <a:cs typeface="Times New Roman" pitchFamily="18" charset="0"/>
              </a:rPr>
              <a:t>    </a:t>
            </a:r>
            <a:r>
              <a:rPr lang="en-US" altLang="zh-CN" sz="2800" b="1" dirty="0">
                <a:solidFill>
                  <a:srgbClr val="FF0000"/>
                </a:solidFill>
                <a:latin typeface="Times New Roman" pitchFamily="18" charset="0"/>
                <a:ea typeface="华文楷体" pitchFamily="2" charset="-122"/>
                <a:cs typeface="Times New Roman" pitchFamily="18" charset="0"/>
              </a:rPr>
              <a:t>return</a:t>
            </a:r>
            <a:r>
              <a:rPr lang="en-US" altLang="zh-CN" sz="2800" dirty="0">
                <a:solidFill>
                  <a:srgbClr val="FF0000"/>
                </a:solidFill>
                <a:latin typeface="Times New Roman" pitchFamily="18" charset="0"/>
                <a:ea typeface="华文楷体" pitchFamily="2" charset="-122"/>
                <a:cs typeface="Times New Roman" pitchFamily="18" charset="0"/>
              </a:rPr>
              <a:t> low</a:t>
            </a:r>
            <a:r>
              <a:rPr lang="en-US" altLang="zh-CN" sz="2800" dirty="0">
                <a:latin typeface="Times New Roman" pitchFamily="18" charset="0"/>
                <a:ea typeface="华文楷体" pitchFamily="2" charset="-122"/>
                <a:cs typeface="Times New Roman" pitchFamily="18" charset="0"/>
              </a:rPr>
              <a:t>;            // </a:t>
            </a:r>
            <a:r>
              <a:rPr lang="zh-CN" altLang="en-US" sz="2800" dirty="0">
                <a:latin typeface="Times New Roman" pitchFamily="18" charset="0"/>
                <a:ea typeface="华文楷体" pitchFamily="2" charset="-122"/>
                <a:cs typeface="Times New Roman" pitchFamily="18" charset="0"/>
              </a:rPr>
              <a:t>返回轴点所在位置</a:t>
            </a:r>
          </a:p>
          <a:p>
            <a:pPr algn="l"/>
            <a:r>
              <a:rPr lang="en-US" altLang="zh-CN" sz="2800" b="1" dirty="0">
                <a:latin typeface="Times New Roman" pitchFamily="18" charset="0"/>
                <a:ea typeface="华文楷体" pitchFamily="2" charset="-122"/>
                <a:cs typeface="Times New Roman" pitchFamily="18" charset="0"/>
              </a:rPr>
              <a:t>}</a:t>
            </a:r>
            <a:r>
              <a:rPr lang="en-US" altLang="zh-CN" sz="2800" dirty="0">
                <a:latin typeface="Times New Roman" pitchFamily="18" charset="0"/>
                <a:ea typeface="华文楷体" pitchFamily="2" charset="-122"/>
                <a:cs typeface="Times New Roman" pitchFamily="18" charset="0"/>
              </a:rPr>
              <a:t> // Partition</a:t>
            </a:r>
            <a:endParaRPr lang="en-US" altLang="zh-CN" sz="2800" b="1" dirty="0">
              <a:latin typeface="Times New Roman" pitchFamily="18" charset="0"/>
              <a:ea typeface="华文楷体" pitchFamily="2" charset="-122"/>
              <a:cs typeface="Times New Roman" pitchFamily="18" charset="0"/>
            </a:endParaRPr>
          </a:p>
        </p:txBody>
      </p:sp>
      <p:sp>
        <p:nvSpPr>
          <p:cNvPr id="5" name="流程图: 可选过程 4"/>
          <p:cNvSpPr/>
          <p:nvPr/>
        </p:nvSpPr>
        <p:spPr>
          <a:xfrm>
            <a:off x="8244408" y="0"/>
            <a:ext cx="899592"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10.6(a)</a:t>
            </a:r>
          </a:p>
        </p:txBody>
      </p:sp>
      <p:sp>
        <p:nvSpPr>
          <p:cNvPr id="2" name="标题 1"/>
          <p:cNvSpPr>
            <a:spLocks noGrp="1"/>
          </p:cNvSpPr>
          <p:nvPr>
            <p:ph type="title"/>
          </p:nvPr>
        </p:nvSpPr>
        <p:spPr/>
        <p:txBody>
          <a:bodyPr/>
          <a:lstStyle/>
          <a:p>
            <a:r>
              <a:rPr lang="zh-CN" altLang="en-US"/>
              <a:t>快速排序：一趟划分</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167995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7" name="Object 3"/>
          <p:cNvGraphicFramePr>
            <a:graphicFrameLocks noChangeAspect="1"/>
          </p:cNvGraphicFramePr>
          <p:nvPr>
            <p:extLst>
              <p:ext uri="{D42A27DB-BD31-4B8C-83A1-F6EECF244321}">
                <p14:modId xmlns:p14="http://schemas.microsoft.com/office/powerpoint/2010/main" val="264916494"/>
              </p:ext>
            </p:extLst>
          </p:nvPr>
        </p:nvGraphicFramePr>
        <p:xfrm>
          <a:off x="719844" y="1576933"/>
          <a:ext cx="7848600" cy="838200"/>
        </p:xfrm>
        <a:graphic>
          <a:graphicData uri="http://schemas.openxmlformats.org/presentationml/2006/ole">
            <mc:AlternateContent xmlns:mc="http://schemas.openxmlformats.org/markup-compatibility/2006">
              <mc:Choice xmlns:v="urn:schemas-microsoft-com:vml" Requires="v">
                <p:oleObj name="Document" r:id="rId3" imgW="7481880" imgH="749520" progId="Word.Document.8">
                  <p:embed/>
                </p:oleObj>
              </mc:Choice>
              <mc:Fallback>
                <p:oleObj name="Document" r:id="rId3" imgW="7481880" imgH="7495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844" y="1576933"/>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08" name="Line 4"/>
          <p:cNvSpPr>
            <a:spLocks noChangeShapeType="1"/>
          </p:cNvSpPr>
          <p:nvPr/>
        </p:nvSpPr>
        <p:spPr bwMode="auto">
          <a:xfrm>
            <a:off x="1100844" y="967333"/>
            <a:ext cx="0" cy="609600"/>
          </a:xfrm>
          <a:prstGeom prst="line">
            <a:avLst/>
          </a:prstGeom>
          <a:noFill/>
          <a:ln w="9525">
            <a:solidFill>
              <a:srgbClr val="003366"/>
            </a:solidFill>
            <a:round/>
            <a:headEnd/>
            <a:tailEnd type="triangle" w="med" len="med"/>
          </a:ln>
          <a:effectLst/>
        </p:spPr>
        <p:txBody>
          <a:bodyPr wrap="none" anchor="ctr"/>
          <a:lstStyle/>
          <a:p>
            <a:endParaRPr lang="zh-CN" altLang="en-US"/>
          </a:p>
        </p:txBody>
      </p:sp>
      <p:sp>
        <p:nvSpPr>
          <p:cNvPr id="123909" name="Line 5"/>
          <p:cNvSpPr>
            <a:spLocks noChangeShapeType="1"/>
          </p:cNvSpPr>
          <p:nvPr/>
        </p:nvSpPr>
        <p:spPr bwMode="auto">
          <a:xfrm>
            <a:off x="7806444" y="967333"/>
            <a:ext cx="0" cy="609600"/>
          </a:xfrm>
          <a:prstGeom prst="line">
            <a:avLst/>
          </a:prstGeom>
          <a:noFill/>
          <a:ln w="9525">
            <a:solidFill>
              <a:srgbClr val="003366"/>
            </a:solidFill>
            <a:round/>
            <a:headEnd/>
            <a:tailEnd type="triangle" w="med" len="med"/>
          </a:ln>
          <a:effectLst/>
        </p:spPr>
        <p:txBody>
          <a:bodyPr wrap="none" anchor="ctr"/>
          <a:lstStyle/>
          <a:p>
            <a:endParaRPr lang="zh-CN" altLang="en-US"/>
          </a:p>
        </p:txBody>
      </p:sp>
      <p:sp>
        <p:nvSpPr>
          <p:cNvPr id="123910" name="Text Box 6"/>
          <p:cNvSpPr txBox="1">
            <a:spLocks noChangeArrowheads="1"/>
          </p:cNvSpPr>
          <p:nvPr/>
        </p:nvSpPr>
        <p:spPr bwMode="auto">
          <a:xfrm>
            <a:off x="1138944" y="757783"/>
            <a:ext cx="342900" cy="579438"/>
          </a:xfrm>
          <a:prstGeom prst="rect">
            <a:avLst/>
          </a:prstGeom>
          <a:noFill/>
          <a:ln w="9525">
            <a:noFill/>
            <a:miter lim="800000"/>
            <a:headEnd/>
            <a:tailEnd/>
          </a:ln>
          <a:effectLst/>
        </p:spPr>
        <p:txBody>
          <a:bodyPr wrap="none">
            <a:spAutoFit/>
          </a:bodyPr>
          <a:lstStyle/>
          <a:p>
            <a:pPr algn="l"/>
            <a:r>
              <a:rPr lang="en-US" altLang="zh-CN" sz="3200">
                <a:solidFill>
                  <a:srgbClr val="003366"/>
                </a:solidFill>
              </a:rPr>
              <a:t>s</a:t>
            </a:r>
            <a:endParaRPr lang="en-US" altLang="zh-CN" sz="3200"/>
          </a:p>
        </p:txBody>
      </p:sp>
      <p:sp>
        <p:nvSpPr>
          <p:cNvPr id="123911" name="Text Box 7"/>
          <p:cNvSpPr txBox="1">
            <a:spLocks noChangeArrowheads="1"/>
          </p:cNvSpPr>
          <p:nvPr/>
        </p:nvSpPr>
        <p:spPr bwMode="auto">
          <a:xfrm>
            <a:off x="7890582" y="814933"/>
            <a:ext cx="296862" cy="579438"/>
          </a:xfrm>
          <a:prstGeom prst="rect">
            <a:avLst/>
          </a:prstGeom>
          <a:noFill/>
          <a:ln w="9525">
            <a:noFill/>
            <a:miter lim="800000"/>
            <a:headEnd/>
            <a:tailEnd/>
          </a:ln>
          <a:effectLst/>
        </p:spPr>
        <p:txBody>
          <a:bodyPr wrap="none">
            <a:spAutoFit/>
          </a:bodyPr>
          <a:lstStyle/>
          <a:p>
            <a:pPr algn="l"/>
            <a:r>
              <a:rPr lang="en-US" altLang="zh-CN" sz="3200">
                <a:solidFill>
                  <a:srgbClr val="003366"/>
                </a:solidFill>
              </a:rPr>
              <a:t>t</a:t>
            </a:r>
            <a:endParaRPr lang="en-US" altLang="zh-CN" sz="3200"/>
          </a:p>
        </p:txBody>
      </p:sp>
      <p:sp>
        <p:nvSpPr>
          <p:cNvPr id="123912" name="Line 8"/>
          <p:cNvSpPr>
            <a:spLocks noChangeShapeType="1"/>
          </p:cNvSpPr>
          <p:nvPr/>
        </p:nvSpPr>
        <p:spPr bwMode="auto">
          <a:xfrm flipV="1">
            <a:off x="1177044" y="2262733"/>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23913" name="Text Box 9"/>
          <p:cNvSpPr txBox="1">
            <a:spLocks noChangeArrowheads="1"/>
          </p:cNvSpPr>
          <p:nvPr/>
        </p:nvSpPr>
        <p:spPr bwMode="auto">
          <a:xfrm>
            <a:off x="665869" y="2788196"/>
            <a:ext cx="7397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6600"/>
                </a:solidFill>
              </a:rPr>
              <a:t>low</a:t>
            </a:r>
            <a:endParaRPr lang="en-US" altLang="zh-CN" sz="2800"/>
          </a:p>
        </p:txBody>
      </p:sp>
      <p:sp>
        <p:nvSpPr>
          <p:cNvPr id="123914" name="Line 10"/>
          <p:cNvSpPr>
            <a:spLocks noChangeShapeType="1"/>
          </p:cNvSpPr>
          <p:nvPr/>
        </p:nvSpPr>
        <p:spPr bwMode="auto">
          <a:xfrm flipV="1">
            <a:off x="7958844" y="2262733"/>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15" name="Text Box 11"/>
          <p:cNvSpPr txBox="1">
            <a:spLocks noChangeArrowheads="1"/>
          </p:cNvSpPr>
          <p:nvPr/>
        </p:nvSpPr>
        <p:spPr bwMode="auto">
          <a:xfrm>
            <a:off x="7600069" y="2788196"/>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p:nvSpPr>
          <p:cNvPr id="123916" name="Text Box 12"/>
          <p:cNvSpPr txBox="1">
            <a:spLocks noChangeArrowheads="1"/>
          </p:cNvSpPr>
          <p:nvPr/>
        </p:nvSpPr>
        <p:spPr bwMode="auto">
          <a:xfrm>
            <a:off x="5063244" y="194107"/>
            <a:ext cx="3962400" cy="584775"/>
          </a:xfrm>
          <a:prstGeom prst="rect">
            <a:avLst/>
          </a:prstGeom>
          <a:noFill/>
          <a:ln w="9525">
            <a:noFill/>
            <a:miter lim="800000"/>
            <a:headEnd/>
            <a:tailEnd/>
          </a:ln>
          <a:effectLst/>
        </p:spPr>
        <p:txBody>
          <a:bodyPr>
            <a:spAutoFit/>
          </a:bodyPr>
          <a:lstStyle/>
          <a:p>
            <a:pPr algn="l">
              <a:spcBef>
                <a:spcPct val="50000"/>
              </a:spcBef>
            </a:pPr>
            <a:r>
              <a:rPr lang="zh-CN" altLang="en-US" sz="3200" b="1" dirty="0">
                <a:solidFill>
                  <a:srgbClr val="FF0000"/>
                </a:solidFill>
                <a:latin typeface="华文楷体" pitchFamily="2" charset="-122"/>
                <a:ea typeface="华文楷体" pitchFamily="2" charset="-122"/>
              </a:rPr>
              <a:t>设 </a:t>
            </a:r>
            <a:r>
              <a:rPr lang="en-US" altLang="zh-CN" sz="3200" b="1" dirty="0" err="1">
                <a:solidFill>
                  <a:srgbClr val="FF0000"/>
                </a:solidFill>
                <a:latin typeface="华文楷体" pitchFamily="2" charset="-122"/>
                <a:ea typeface="华文楷体" pitchFamily="2" charset="-122"/>
              </a:rPr>
              <a:t>L.r</a:t>
            </a:r>
            <a:r>
              <a:rPr lang="en-US" altLang="zh-CN" sz="3200" b="1" dirty="0">
                <a:solidFill>
                  <a:srgbClr val="FF0000"/>
                </a:solidFill>
                <a:latin typeface="华文楷体" pitchFamily="2" charset="-122"/>
                <a:ea typeface="华文楷体" pitchFamily="2" charset="-122"/>
              </a:rPr>
              <a:t>[s]=52 </a:t>
            </a:r>
            <a:r>
              <a:rPr lang="zh-CN" altLang="en-US" sz="3200" b="1" dirty="0">
                <a:solidFill>
                  <a:srgbClr val="FF0000"/>
                </a:solidFill>
                <a:latin typeface="华文楷体" pitchFamily="2" charset="-122"/>
                <a:ea typeface="华文楷体" pitchFamily="2" charset="-122"/>
              </a:rPr>
              <a:t>为轴点</a:t>
            </a:r>
            <a:endParaRPr lang="zh-CN" altLang="en-US" sz="3200" dirty="0">
              <a:latin typeface="华文楷体" pitchFamily="2" charset="-122"/>
              <a:ea typeface="华文楷体" pitchFamily="2" charset="-122"/>
            </a:endParaRPr>
          </a:p>
        </p:txBody>
      </p:sp>
      <p:sp>
        <p:nvSpPr>
          <p:cNvPr id="123917" name="Text Box 13"/>
          <p:cNvSpPr txBox="1">
            <a:spLocks noChangeArrowheads="1"/>
          </p:cNvSpPr>
          <p:nvPr/>
        </p:nvSpPr>
        <p:spPr bwMode="auto">
          <a:xfrm>
            <a:off x="112303" y="3356992"/>
            <a:ext cx="6950887" cy="609398"/>
          </a:xfrm>
          <a:prstGeom prst="rect">
            <a:avLst/>
          </a:prstGeom>
          <a:noFill/>
          <a:ln w="9525">
            <a:noFill/>
            <a:miter lim="800000"/>
            <a:headEnd/>
            <a:tailEnd/>
          </a:ln>
          <a:effectLst/>
        </p:spPr>
        <p:txBody>
          <a:bodyPr wrap="square">
            <a:spAutoFit/>
          </a:bodyPr>
          <a:lstStyle/>
          <a:p>
            <a:pPr algn="l">
              <a:lnSpc>
                <a:spcPct val="120000"/>
              </a:lnSpc>
            </a:pPr>
            <a:r>
              <a:rPr lang="zh-CN" altLang="en-US" sz="2800" b="1" dirty="0">
                <a:solidFill>
                  <a:srgbClr val="003366"/>
                </a:solidFill>
                <a:cs typeface="Times New Roman" pitchFamily="18" charset="0"/>
              </a:rPr>
              <a:t>如果</a:t>
            </a:r>
            <a:r>
              <a:rPr lang="en-US" altLang="zh-CN" sz="2800" b="1" dirty="0" err="1">
                <a:solidFill>
                  <a:srgbClr val="003366"/>
                </a:solidFill>
                <a:cs typeface="Times New Roman" pitchFamily="18" charset="0"/>
              </a:rPr>
              <a:t>L.r</a:t>
            </a:r>
            <a:r>
              <a:rPr lang="en-US" altLang="zh-CN" sz="2800" b="1" dirty="0">
                <a:solidFill>
                  <a:srgbClr val="003366"/>
                </a:solidFill>
                <a:cs typeface="Times New Roman" pitchFamily="18" charset="0"/>
              </a:rPr>
              <a:t>[</a:t>
            </a:r>
            <a:r>
              <a:rPr lang="en-US" altLang="zh-CN" sz="2800" b="1" dirty="0">
                <a:solidFill>
                  <a:srgbClr val="800000"/>
                </a:solidFill>
                <a:cs typeface="Times New Roman" pitchFamily="18" charset="0"/>
              </a:rPr>
              <a:t>high</a:t>
            </a:r>
            <a:r>
              <a:rPr lang="en-US" altLang="zh-CN" sz="2800" b="1" dirty="0">
                <a:solidFill>
                  <a:srgbClr val="003366"/>
                </a:solidFill>
                <a:cs typeface="Times New Roman" pitchFamily="18" charset="0"/>
              </a:rPr>
              <a:t>].key </a:t>
            </a:r>
            <a:r>
              <a:rPr lang="en-US" altLang="zh-CN" sz="2800" b="1" dirty="0">
                <a:solidFill>
                  <a:srgbClr val="FF0000"/>
                </a:solidFill>
                <a:cs typeface="Times New Roman" pitchFamily="18" charset="0"/>
              </a:rPr>
              <a:t>≥</a:t>
            </a:r>
            <a:r>
              <a:rPr lang="en-US" altLang="zh-CN" sz="2800" b="1" dirty="0">
                <a:solidFill>
                  <a:srgbClr val="003366"/>
                </a:solidFill>
                <a:cs typeface="Times New Roman" pitchFamily="18" charset="0"/>
              </a:rPr>
              <a:t> </a:t>
            </a:r>
            <a:r>
              <a:rPr lang="zh-CN" altLang="en-US" sz="2800" b="1" dirty="0">
                <a:solidFill>
                  <a:srgbClr val="003366"/>
                </a:solidFill>
                <a:cs typeface="Times New Roman" pitchFamily="18" charset="0"/>
              </a:rPr>
              <a:t>轴点，则</a:t>
            </a:r>
            <a:r>
              <a:rPr lang="en-US" altLang="zh-CN" sz="2800" b="1" dirty="0">
                <a:solidFill>
                  <a:srgbClr val="800000"/>
                </a:solidFill>
                <a:cs typeface="Times New Roman" pitchFamily="18" charset="0"/>
              </a:rPr>
              <a:t>high</a:t>
            </a:r>
            <a:r>
              <a:rPr lang="en-US" altLang="zh-CN" sz="2800" b="1" dirty="0">
                <a:solidFill>
                  <a:srgbClr val="003366"/>
                </a:solidFill>
                <a:cs typeface="Times New Roman" pitchFamily="18" charset="0"/>
              </a:rPr>
              <a:t>=</a:t>
            </a:r>
            <a:r>
              <a:rPr lang="en-US" altLang="zh-CN" sz="2800" b="1" dirty="0">
                <a:solidFill>
                  <a:srgbClr val="800000"/>
                </a:solidFill>
                <a:cs typeface="Times New Roman" pitchFamily="18" charset="0"/>
              </a:rPr>
              <a:t> high-1</a:t>
            </a:r>
            <a:r>
              <a:rPr lang="zh-CN" altLang="en-US" sz="2800" b="1" dirty="0">
                <a:solidFill>
                  <a:srgbClr val="800000"/>
                </a:solidFill>
                <a:cs typeface="Times New Roman" pitchFamily="18" charset="0"/>
              </a:rPr>
              <a:t>；</a:t>
            </a:r>
            <a:endParaRPr lang="zh-CN" altLang="en-US" sz="2800" b="1" dirty="0">
              <a:cs typeface="Times New Roman" pitchFamily="18" charset="0"/>
            </a:endParaRPr>
          </a:p>
        </p:txBody>
      </p:sp>
      <p:sp>
        <p:nvSpPr>
          <p:cNvPr id="123918" name="Text Box 14"/>
          <p:cNvSpPr txBox="1">
            <a:spLocks noChangeArrowheads="1"/>
          </p:cNvSpPr>
          <p:nvPr/>
        </p:nvSpPr>
        <p:spPr bwMode="auto">
          <a:xfrm>
            <a:off x="98600" y="3922053"/>
            <a:ext cx="6999820" cy="609398"/>
          </a:xfrm>
          <a:prstGeom prst="rect">
            <a:avLst/>
          </a:prstGeom>
          <a:noFill/>
          <a:ln w="9525">
            <a:noFill/>
            <a:miter lim="800000"/>
            <a:headEnd/>
            <a:tailEnd/>
          </a:ln>
          <a:effectLst/>
        </p:spPr>
        <p:txBody>
          <a:bodyPr wrap="square">
            <a:spAutoFit/>
          </a:bodyPr>
          <a:lstStyle/>
          <a:p>
            <a:pPr algn="l">
              <a:lnSpc>
                <a:spcPct val="120000"/>
              </a:lnSpc>
            </a:pPr>
            <a:r>
              <a:rPr lang="zh-CN" altLang="en-US" sz="2800" b="1" dirty="0">
                <a:solidFill>
                  <a:srgbClr val="003366"/>
                </a:solidFill>
                <a:cs typeface="Times New Roman" pitchFamily="18" charset="0"/>
              </a:rPr>
              <a:t>如果</a:t>
            </a:r>
            <a:r>
              <a:rPr lang="en-US" altLang="zh-CN" sz="2800" b="1" dirty="0" err="1">
                <a:solidFill>
                  <a:srgbClr val="003366"/>
                </a:solidFill>
                <a:cs typeface="Times New Roman" pitchFamily="18" charset="0"/>
              </a:rPr>
              <a:t>L.r</a:t>
            </a:r>
            <a:r>
              <a:rPr lang="en-US" altLang="zh-CN" sz="2800" b="1" dirty="0">
                <a:solidFill>
                  <a:srgbClr val="003366"/>
                </a:solidFill>
                <a:cs typeface="Times New Roman" pitchFamily="18" charset="0"/>
              </a:rPr>
              <a:t>[</a:t>
            </a:r>
            <a:r>
              <a:rPr lang="en-US" altLang="zh-CN" sz="2800" b="1" dirty="0">
                <a:solidFill>
                  <a:srgbClr val="006600"/>
                </a:solidFill>
                <a:cs typeface="Times New Roman" pitchFamily="18" charset="0"/>
              </a:rPr>
              <a:t>low</a:t>
            </a:r>
            <a:r>
              <a:rPr lang="en-US" altLang="zh-CN" sz="2800" b="1" dirty="0">
                <a:solidFill>
                  <a:srgbClr val="003366"/>
                </a:solidFill>
                <a:cs typeface="Times New Roman" pitchFamily="18" charset="0"/>
              </a:rPr>
              <a:t>].key </a:t>
            </a:r>
            <a:r>
              <a:rPr lang="en-US" altLang="zh-CN" sz="2800" b="1" dirty="0">
                <a:solidFill>
                  <a:srgbClr val="FF0000"/>
                </a:solidFill>
                <a:cs typeface="Times New Roman" pitchFamily="18" charset="0"/>
              </a:rPr>
              <a:t>≤</a:t>
            </a:r>
            <a:r>
              <a:rPr lang="en-US" altLang="zh-CN" sz="2800" b="1" dirty="0">
                <a:solidFill>
                  <a:srgbClr val="003366"/>
                </a:solidFill>
                <a:cs typeface="Times New Roman" pitchFamily="18" charset="0"/>
              </a:rPr>
              <a:t> </a:t>
            </a:r>
            <a:r>
              <a:rPr lang="zh-CN" altLang="en-US" sz="2800" b="1" dirty="0">
                <a:solidFill>
                  <a:srgbClr val="003366"/>
                </a:solidFill>
                <a:cs typeface="Times New Roman" pitchFamily="18" charset="0"/>
              </a:rPr>
              <a:t>轴点，则</a:t>
            </a:r>
            <a:r>
              <a:rPr lang="en-US" altLang="zh-CN" sz="2800" b="1" dirty="0">
                <a:solidFill>
                  <a:srgbClr val="006600"/>
                </a:solidFill>
                <a:cs typeface="Times New Roman" pitchFamily="18" charset="0"/>
              </a:rPr>
              <a:t>low</a:t>
            </a:r>
            <a:r>
              <a:rPr lang="en-US" altLang="zh-CN" sz="2800" b="1" dirty="0">
                <a:solidFill>
                  <a:srgbClr val="003366"/>
                </a:solidFill>
                <a:cs typeface="Times New Roman" pitchFamily="18" charset="0"/>
              </a:rPr>
              <a:t>=</a:t>
            </a:r>
            <a:r>
              <a:rPr lang="en-US" altLang="zh-CN" sz="2800" b="1" dirty="0">
                <a:solidFill>
                  <a:srgbClr val="006600"/>
                </a:solidFill>
                <a:cs typeface="Times New Roman" pitchFamily="18" charset="0"/>
              </a:rPr>
              <a:t>low+1</a:t>
            </a:r>
            <a:r>
              <a:rPr lang="zh-CN" altLang="en-US" sz="2800" b="1" dirty="0">
                <a:solidFill>
                  <a:srgbClr val="006600"/>
                </a:solidFill>
                <a:cs typeface="Times New Roman" pitchFamily="18" charset="0"/>
              </a:rPr>
              <a:t>；</a:t>
            </a:r>
            <a:endParaRPr lang="zh-CN" altLang="en-US" sz="2800" b="1" dirty="0">
              <a:solidFill>
                <a:srgbClr val="003366"/>
              </a:solidFill>
              <a:cs typeface="Times New Roman" pitchFamily="18" charset="0"/>
            </a:endParaRPr>
          </a:p>
        </p:txBody>
      </p:sp>
      <p:sp>
        <p:nvSpPr>
          <p:cNvPr id="123919" name="Line 15"/>
          <p:cNvSpPr>
            <a:spLocks noChangeShapeType="1"/>
          </p:cNvSpPr>
          <p:nvPr/>
        </p:nvSpPr>
        <p:spPr bwMode="auto">
          <a:xfrm flipV="1">
            <a:off x="7098419" y="2262733"/>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20" name="Text Box 16"/>
          <p:cNvSpPr txBox="1">
            <a:spLocks noChangeArrowheads="1"/>
          </p:cNvSpPr>
          <p:nvPr/>
        </p:nvSpPr>
        <p:spPr bwMode="auto">
          <a:xfrm>
            <a:off x="6739644" y="2788196"/>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useBgFill="1">
        <p:nvSpPr>
          <p:cNvPr id="123921" name="Rectangle 17"/>
          <p:cNvSpPr>
            <a:spLocks noChangeArrowheads="1"/>
          </p:cNvSpPr>
          <p:nvPr/>
        </p:nvSpPr>
        <p:spPr bwMode="auto">
          <a:xfrm>
            <a:off x="7632340" y="2221793"/>
            <a:ext cx="838200" cy="990600"/>
          </a:xfrm>
          <a:prstGeom prst="rect">
            <a:avLst/>
          </a:prstGeom>
          <a:ln w="9525">
            <a:noFill/>
            <a:miter lim="800000"/>
            <a:headEnd/>
            <a:tailEnd/>
          </a:ln>
          <a:effectLst/>
        </p:spPr>
        <p:txBody>
          <a:bodyPr wrap="none" anchor="ctr"/>
          <a:lstStyle/>
          <a:p>
            <a:endParaRPr lang="zh-CN" altLang="en-US"/>
          </a:p>
        </p:txBody>
      </p:sp>
      <p:sp>
        <p:nvSpPr>
          <p:cNvPr id="123922" name="Text Box 18"/>
          <p:cNvSpPr txBox="1">
            <a:spLocks noChangeArrowheads="1"/>
          </p:cNvSpPr>
          <p:nvPr/>
        </p:nvSpPr>
        <p:spPr bwMode="auto">
          <a:xfrm>
            <a:off x="742069" y="1607096"/>
            <a:ext cx="663575" cy="579437"/>
          </a:xfrm>
          <a:prstGeom prst="rect">
            <a:avLst/>
          </a:prstGeom>
          <a:solidFill>
            <a:srgbClr val="CCFFCC"/>
          </a:solidFill>
          <a:ln w="9525">
            <a:noFill/>
            <a:miter lim="800000"/>
            <a:headEnd/>
            <a:tailEnd/>
          </a:ln>
          <a:effectLst/>
        </p:spPr>
        <p:txBody>
          <a:bodyPr>
            <a:spAutoFit/>
          </a:bodyPr>
          <a:lstStyle/>
          <a:p>
            <a:pPr>
              <a:spcBef>
                <a:spcPct val="50000"/>
              </a:spcBef>
            </a:pPr>
            <a:r>
              <a:rPr lang="en-US" altLang="zh-CN" sz="3200" b="1" dirty="0">
                <a:solidFill>
                  <a:srgbClr val="009999"/>
                </a:solidFill>
              </a:rPr>
              <a:t>23</a:t>
            </a:r>
            <a:endParaRPr lang="en-US" altLang="zh-CN" sz="3600" dirty="0"/>
          </a:p>
        </p:txBody>
      </p:sp>
      <p:sp>
        <p:nvSpPr>
          <p:cNvPr id="123923" name="Line 19"/>
          <p:cNvSpPr>
            <a:spLocks noChangeShapeType="1"/>
          </p:cNvSpPr>
          <p:nvPr/>
        </p:nvSpPr>
        <p:spPr bwMode="auto">
          <a:xfrm flipV="1">
            <a:off x="2624844" y="2262733"/>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23924" name="Text Box 20"/>
          <p:cNvSpPr txBox="1">
            <a:spLocks noChangeArrowheads="1"/>
          </p:cNvSpPr>
          <p:nvPr/>
        </p:nvSpPr>
        <p:spPr bwMode="auto">
          <a:xfrm>
            <a:off x="2113669" y="2788196"/>
            <a:ext cx="7397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6600"/>
                </a:solidFill>
              </a:rPr>
              <a:t>low</a:t>
            </a:r>
            <a:endParaRPr lang="en-US" altLang="zh-CN" sz="2800"/>
          </a:p>
        </p:txBody>
      </p:sp>
      <p:sp useBgFill="1">
        <p:nvSpPr>
          <p:cNvPr id="123925" name="Rectangle 21"/>
          <p:cNvSpPr>
            <a:spLocks noChangeArrowheads="1"/>
          </p:cNvSpPr>
          <p:nvPr/>
        </p:nvSpPr>
        <p:spPr bwMode="auto">
          <a:xfrm>
            <a:off x="719844" y="2262733"/>
            <a:ext cx="609600" cy="914400"/>
          </a:xfrm>
          <a:prstGeom prst="rect">
            <a:avLst/>
          </a:prstGeom>
          <a:ln w="9525">
            <a:noFill/>
            <a:miter lim="800000"/>
            <a:headEnd/>
            <a:tailEnd/>
          </a:ln>
          <a:effectLst/>
        </p:spPr>
        <p:txBody>
          <a:bodyPr wrap="none" anchor="ctr"/>
          <a:lstStyle/>
          <a:p>
            <a:endParaRPr lang="zh-CN" altLang="en-US"/>
          </a:p>
        </p:txBody>
      </p:sp>
      <p:sp>
        <p:nvSpPr>
          <p:cNvPr id="123926" name="Text Box 22"/>
          <p:cNvSpPr txBox="1">
            <a:spLocks noChangeArrowheads="1"/>
          </p:cNvSpPr>
          <p:nvPr/>
        </p:nvSpPr>
        <p:spPr bwMode="auto">
          <a:xfrm>
            <a:off x="6815844" y="1576933"/>
            <a:ext cx="663575" cy="579438"/>
          </a:xfrm>
          <a:prstGeom prst="rect">
            <a:avLst/>
          </a:prstGeom>
          <a:solidFill>
            <a:srgbClr val="CCFFCC"/>
          </a:solidFill>
          <a:ln w="9525">
            <a:noFill/>
            <a:miter lim="800000"/>
            <a:headEnd/>
            <a:tailEnd/>
          </a:ln>
          <a:effectLst/>
        </p:spPr>
        <p:txBody>
          <a:bodyPr>
            <a:spAutoFit/>
          </a:bodyPr>
          <a:lstStyle/>
          <a:p>
            <a:pPr>
              <a:spcBef>
                <a:spcPct val="50000"/>
              </a:spcBef>
            </a:pPr>
            <a:r>
              <a:rPr lang="en-US" altLang="zh-CN" sz="3200" b="1">
                <a:solidFill>
                  <a:srgbClr val="009999"/>
                </a:solidFill>
              </a:rPr>
              <a:t>80</a:t>
            </a:r>
            <a:endParaRPr lang="en-US" altLang="zh-CN" sz="3600"/>
          </a:p>
        </p:txBody>
      </p:sp>
      <p:sp>
        <p:nvSpPr>
          <p:cNvPr id="123927" name="Line 23"/>
          <p:cNvSpPr>
            <a:spLocks noChangeShapeType="1"/>
          </p:cNvSpPr>
          <p:nvPr/>
        </p:nvSpPr>
        <p:spPr bwMode="auto">
          <a:xfrm flipV="1">
            <a:off x="4279019" y="2262733"/>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28" name="Text Box 24"/>
          <p:cNvSpPr txBox="1">
            <a:spLocks noChangeArrowheads="1"/>
          </p:cNvSpPr>
          <p:nvPr/>
        </p:nvSpPr>
        <p:spPr bwMode="auto">
          <a:xfrm>
            <a:off x="4171069" y="2788196"/>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useBgFill="1">
        <p:nvSpPr>
          <p:cNvPr id="123929" name="Rectangle 25"/>
          <p:cNvSpPr>
            <a:spLocks noChangeArrowheads="1"/>
          </p:cNvSpPr>
          <p:nvPr/>
        </p:nvSpPr>
        <p:spPr bwMode="auto">
          <a:xfrm>
            <a:off x="6739644" y="2262733"/>
            <a:ext cx="762000" cy="1219200"/>
          </a:xfrm>
          <a:prstGeom prst="rect">
            <a:avLst/>
          </a:prstGeom>
          <a:ln w="9525">
            <a:noFill/>
            <a:miter lim="800000"/>
            <a:headEnd/>
            <a:tailEnd/>
          </a:ln>
          <a:effectLst/>
        </p:spPr>
        <p:txBody>
          <a:bodyPr wrap="none" anchor="ctr"/>
          <a:lstStyle/>
          <a:p>
            <a:endParaRPr lang="zh-CN" altLang="en-US"/>
          </a:p>
        </p:txBody>
      </p:sp>
      <p:sp>
        <p:nvSpPr>
          <p:cNvPr id="123930" name="Text Box 26"/>
          <p:cNvSpPr txBox="1">
            <a:spLocks noChangeArrowheads="1"/>
          </p:cNvSpPr>
          <p:nvPr/>
        </p:nvSpPr>
        <p:spPr bwMode="auto">
          <a:xfrm>
            <a:off x="2243844" y="1576933"/>
            <a:ext cx="663575" cy="579438"/>
          </a:xfrm>
          <a:prstGeom prst="rect">
            <a:avLst/>
          </a:prstGeom>
          <a:solidFill>
            <a:srgbClr val="CCFFCC"/>
          </a:solidFill>
          <a:ln w="9525">
            <a:noFill/>
            <a:miter lim="800000"/>
            <a:headEnd/>
            <a:tailEnd/>
          </a:ln>
          <a:effectLst/>
        </p:spPr>
        <p:txBody>
          <a:bodyPr>
            <a:spAutoFit/>
          </a:bodyPr>
          <a:lstStyle/>
          <a:p>
            <a:pPr>
              <a:spcBef>
                <a:spcPct val="50000"/>
              </a:spcBef>
            </a:pPr>
            <a:r>
              <a:rPr lang="en-US" altLang="zh-CN" sz="3200" b="1">
                <a:solidFill>
                  <a:srgbClr val="009999"/>
                </a:solidFill>
              </a:rPr>
              <a:t>14</a:t>
            </a:r>
            <a:endParaRPr lang="en-US" altLang="zh-CN" sz="3600"/>
          </a:p>
        </p:txBody>
      </p:sp>
      <p:sp>
        <p:nvSpPr>
          <p:cNvPr id="123931" name="Line 27"/>
          <p:cNvSpPr>
            <a:spLocks noChangeShapeType="1"/>
          </p:cNvSpPr>
          <p:nvPr/>
        </p:nvSpPr>
        <p:spPr bwMode="auto">
          <a:xfrm flipV="1">
            <a:off x="4072644" y="2262733"/>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23932" name="Text Box 28"/>
          <p:cNvSpPr txBox="1">
            <a:spLocks noChangeArrowheads="1"/>
          </p:cNvSpPr>
          <p:nvPr/>
        </p:nvSpPr>
        <p:spPr bwMode="auto">
          <a:xfrm>
            <a:off x="3561469" y="2788196"/>
            <a:ext cx="7397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6600"/>
                </a:solidFill>
              </a:rPr>
              <a:t>low</a:t>
            </a:r>
            <a:endParaRPr lang="en-US" altLang="zh-CN" sz="2800"/>
          </a:p>
        </p:txBody>
      </p:sp>
      <p:sp useBgFill="1">
        <p:nvSpPr>
          <p:cNvPr id="123933" name="Rectangle 29"/>
          <p:cNvSpPr>
            <a:spLocks noChangeArrowheads="1"/>
          </p:cNvSpPr>
          <p:nvPr/>
        </p:nvSpPr>
        <p:spPr bwMode="auto">
          <a:xfrm>
            <a:off x="2091444" y="2262733"/>
            <a:ext cx="685800" cy="914400"/>
          </a:xfrm>
          <a:prstGeom prst="rect">
            <a:avLst/>
          </a:prstGeom>
          <a:ln w="9525">
            <a:noFill/>
            <a:miter lim="800000"/>
            <a:headEnd/>
            <a:tailEnd/>
          </a:ln>
          <a:effectLst/>
        </p:spPr>
        <p:txBody>
          <a:bodyPr wrap="none" anchor="ctr"/>
          <a:lstStyle/>
          <a:p>
            <a:endParaRPr lang="zh-CN" altLang="en-US"/>
          </a:p>
        </p:txBody>
      </p:sp>
      <p:sp>
        <p:nvSpPr>
          <p:cNvPr id="123934" name="Text Box 30"/>
          <p:cNvSpPr txBox="1">
            <a:spLocks noChangeArrowheads="1"/>
          </p:cNvSpPr>
          <p:nvPr/>
        </p:nvSpPr>
        <p:spPr bwMode="auto">
          <a:xfrm>
            <a:off x="3790069" y="1576933"/>
            <a:ext cx="663575" cy="579438"/>
          </a:xfrm>
          <a:prstGeom prst="rect">
            <a:avLst/>
          </a:prstGeom>
          <a:solidFill>
            <a:srgbClr val="FFFFCC"/>
          </a:solidFill>
          <a:ln w="9525">
            <a:noFill/>
            <a:miter lim="800000"/>
            <a:headEnd/>
            <a:tailEnd/>
          </a:ln>
          <a:effectLst/>
        </p:spPr>
        <p:txBody>
          <a:bodyPr>
            <a:spAutoFit/>
          </a:bodyPr>
          <a:lstStyle/>
          <a:p>
            <a:pPr>
              <a:spcBef>
                <a:spcPct val="50000"/>
              </a:spcBef>
            </a:pPr>
            <a:r>
              <a:rPr lang="en-US" altLang="zh-CN" sz="3200" b="1">
                <a:solidFill>
                  <a:srgbClr val="FF0000"/>
                </a:solidFill>
              </a:rPr>
              <a:t>52</a:t>
            </a:r>
            <a:endParaRPr lang="en-US" altLang="zh-CN" sz="3600"/>
          </a:p>
        </p:txBody>
      </p:sp>
      <p:sp>
        <p:nvSpPr>
          <p:cNvPr id="123936" name="Text Box 32"/>
          <p:cNvSpPr txBox="1">
            <a:spLocks noChangeArrowheads="1"/>
          </p:cNvSpPr>
          <p:nvPr/>
        </p:nvSpPr>
        <p:spPr bwMode="auto">
          <a:xfrm>
            <a:off x="2627784" y="692696"/>
            <a:ext cx="1066318" cy="584775"/>
          </a:xfrm>
          <a:prstGeom prst="rect">
            <a:avLst/>
          </a:prstGeom>
          <a:noFill/>
          <a:ln w="9525">
            <a:noFill/>
            <a:miter lim="800000"/>
            <a:headEnd/>
            <a:tailEnd/>
          </a:ln>
          <a:effectLst/>
        </p:spPr>
        <p:txBody>
          <a:bodyPr wrap="none">
            <a:spAutoFit/>
          </a:bodyPr>
          <a:lstStyle/>
          <a:p>
            <a:pPr algn="l"/>
            <a:r>
              <a:rPr lang="en-US" altLang="zh-CN" sz="3200" dirty="0" err="1">
                <a:solidFill>
                  <a:srgbClr val="005042"/>
                </a:solidFill>
              </a:rPr>
              <a:t>L.r</a:t>
            </a:r>
            <a:r>
              <a:rPr lang="en-US" altLang="zh-CN" sz="3200" dirty="0">
                <a:solidFill>
                  <a:srgbClr val="005042"/>
                </a:solidFill>
              </a:rPr>
              <a:t>[0]</a:t>
            </a:r>
            <a:endParaRPr lang="en-US" altLang="zh-CN" sz="3200" dirty="0"/>
          </a:p>
        </p:txBody>
      </p:sp>
      <p:sp>
        <p:nvSpPr>
          <p:cNvPr id="123937" name="Rectangle 33"/>
          <p:cNvSpPr>
            <a:spLocks noChangeArrowheads="1"/>
          </p:cNvSpPr>
          <p:nvPr/>
        </p:nvSpPr>
        <p:spPr bwMode="auto">
          <a:xfrm>
            <a:off x="3691644" y="738733"/>
            <a:ext cx="650875" cy="650875"/>
          </a:xfrm>
          <a:prstGeom prst="rect">
            <a:avLst/>
          </a:prstGeom>
          <a:solidFill>
            <a:srgbClr val="99CCFF">
              <a:alpha val="50000"/>
            </a:srgbClr>
          </a:solidFill>
          <a:ln w="9525">
            <a:solidFill>
              <a:schemeClr val="accent2"/>
            </a:solidFill>
            <a:miter lim="800000"/>
            <a:headEnd/>
            <a:tailEnd/>
          </a:ln>
          <a:effectLst/>
        </p:spPr>
        <p:txBody>
          <a:bodyPr wrap="none">
            <a:spAutoFit/>
          </a:bodyPr>
          <a:lstStyle/>
          <a:p>
            <a:pPr algn="l"/>
            <a:r>
              <a:rPr lang="en-US" altLang="zh-CN" sz="3600" b="1">
                <a:solidFill>
                  <a:srgbClr val="FF0000"/>
                </a:solidFill>
              </a:rPr>
              <a:t>52</a:t>
            </a:r>
          </a:p>
        </p:txBody>
      </p:sp>
      <p:sp>
        <p:nvSpPr>
          <p:cNvPr id="123938" name="Line 34"/>
          <p:cNvSpPr>
            <a:spLocks noChangeShapeType="1"/>
          </p:cNvSpPr>
          <p:nvPr/>
        </p:nvSpPr>
        <p:spPr bwMode="auto">
          <a:xfrm flipV="1">
            <a:off x="1862844" y="2262733"/>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23939" name="Text Box 35"/>
          <p:cNvSpPr txBox="1">
            <a:spLocks noChangeArrowheads="1"/>
          </p:cNvSpPr>
          <p:nvPr/>
        </p:nvSpPr>
        <p:spPr bwMode="auto">
          <a:xfrm>
            <a:off x="1351669" y="2788196"/>
            <a:ext cx="7397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6600"/>
                </a:solidFill>
              </a:rPr>
              <a:t>low</a:t>
            </a:r>
            <a:endParaRPr lang="en-US" altLang="zh-CN" sz="2800"/>
          </a:p>
        </p:txBody>
      </p:sp>
      <p:sp>
        <p:nvSpPr>
          <p:cNvPr id="123940" name="Line 36"/>
          <p:cNvSpPr>
            <a:spLocks noChangeShapeType="1"/>
          </p:cNvSpPr>
          <p:nvPr/>
        </p:nvSpPr>
        <p:spPr bwMode="auto">
          <a:xfrm flipV="1">
            <a:off x="6412619" y="2262733"/>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41" name="Text Box 37"/>
          <p:cNvSpPr txBox="1">
            <a:spLocks noChangeArrowheads="1"/>
          </p:cNvSpPr>
          <p:nvPr/>
        </p:nvSpPr>
        <p:spPr bwMode="auto">
          <a:xfrm>
            <a:off x="6304669" y="2788196"/>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p:nvSpPr>
          <p:cNvPr id="123942" name="Line 38"/>
          <p:cNvSpPr>
            <a:spLocks noChangeShapeType="1"/>
          </p:cNvSpPr>
          <p:nvPr/>
        </p:nvSpPr>
        <p:spPr bwMode="auto">
          <a:xfrm flipV="1">
            <a:off x="5650619" y="2262733"/>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43" name="Text Box 39"/>
          <p:cNvSpPr txBox="1">
            <a:spLocks noChangeArrowheads="1"/>
          </p:cNvSpPr>
          <p:nvPr/>
        </p:nvSpPr>
        <p:spPr bwMode="auto">
          <a:xfrm>
            <a:off x="5542669" y="2788196"/>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p:nvSpPr>
          <p:cNvPr id="123944" name="Line 40"/>
          <p:cNvSpPr>
            <a:spLocks noChangeShapeType="1"/>
          </p:cNvSpPr>
          <p:nvPr/>
        </p:nvSpPr>
        <p:spPr bwMode="auto">
          <a:xfrm flipV="1">
            <a:off x="4888619" y="2262733"/>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45" name="Text Box 41"/>
          <p:cNvSpPr txBox="1">
            <a:spLocks noChangeArrowheads="1"/>
          </p:cNvSpPr>
          <p:nvPr/>
        </p:nvSpPr>
        <p:spPr bwMode="auto">
          <a:xfrm>
            <a:off x="4780669" y="2788196"/>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p:nvSpPr>
          <p:cNvPr id="123946" name="Line 42"/>
          <p:cNvSpPr>
            <a:spLocks noChangeShapeType="1"/>
          </p:cNvSpPr>
          <p:nvPr/>
        </p:nvSpPr>
        <p:spPr bwMode="auto">
          <a:xfrm flipV="1">
            <a:off x="3364619" y="2262733"/>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23947" name="Text Box 43"/>
          <p:cNvSpPr txBox="1">
            <a:spLocks noChangeArrowheads="1"/>
          </p:cNvSpPr>
          <p:nvPr/>
        </p:nvSpPr>
        <p:spPr bwMode="auto">
          <a:xfrm>
            <a:off x="2853444" y="2788196"/>
            <a:ext cx="7397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6600"/>
                </a:solidFill>
              </a:rPr>
              <a:t>low</a:t>
            </a:r>
            <a:endParaRPr lang="en-US" altLang="zh-CN" sz="2800"/>
          </a:p>
        </p:txBody>
      </p:sp>
      <p:sp>
        <p:nvSpPr>
          <p:cNvPr id="2" name="标题 1"/>
          <p:cNvSpPr>
            <a:spLocks noGrp="1"/>
          </p:cNvSpPr>
          <p:nvPr>
            <p:ph type="title"/>
          </p:nvPr>
        </p:nvSpPr>
        <p:spPr/>
        <p:txBody>
          <a:bodyPr/>
          <a:lstStyle/>
          <a:p>
            <a:pPr algn="l"/>
            <a:r>
              <a:rPr lang="zh-CN" altLang="en-US" dirty="0"/>
              <a:t>算法运行实例</a:t>
            </a:r>
          </a:p>
        </p:txBody>
      </p:sp>
      <p:sp>
        <p:nvSpPr>
          <p:cNvPr id="44" name="Text Box 2"/>
          <p:cNvSpPr txBox="1">
            <a:spLocks noChangeArrowheads="1"/>
          </p:cNvSpPr>
          <p:nvPr/>
        </p:nvSpPr>
        <p:spPr bwMode="auto">
          <a:xfrm>
            <a:off x="2526085" y="4548813"/>
            <a:ext cx="6569790" cy="1200329"/>
          </a:xfrm>
          <a:prstGeom prst="rect">
            <a:avLst/>
          </a:prstGeom>
          <a:noFill/>
          <a:ln w="9525">
            <a:noFill/>
            <a:miter lim="800000"/>
            <a:headEnd/>
            <a:tailEnd/>
          </a:ln>
          <a:effectLst/>
        </p:spPr>
        <p:txBody>
          <a:bodyPr wrap="square">
            <a:spAutoFit/>
          </a:bodyPr>
          <a:lstStyle/>
          <a:p>
            <a:pPr algn="l"/>
            <a:r>
              <a:rPr lang="zh-CN" altLang="en-US" sz="2400" b="1">
                <a:cs typeface="Times New Roman" pitchFamily="18" charset="0"/>
              </a:rPr>
              <a:t>经过“</a:t>
            </a:r>
            <a:r>
              <a:rPr lang="zh-CN" altLang="en-US" sz="2400" b="1">
                <a:solidFill>
                  <a:srgbClr val="990000"/>
                </a:solidFill>
                <a:cs typeface="Times New Roman" pitchFamily="18" charset="0"/>
              </a:rPr>
              <a:t>一趟快速排序</a:t>
            </a:r>
            <a:r>
              <a:rPr lang="zh-CN" altLang="en-US" sz="2400" b="1">
                <a:cs typeface="Times New Roman" pitchFamily="18" charset="0"/>
              </a:rPr>
              <a:t>”，</a:t>
            </a:r>
            <a:r>
              <a:rPr lang="zh-CN" altLang="en-US" sz="2400" b="1" dirty="0">
                <a:cs typeface="Times New Roman" pitchFamily="18" charset="0"/>
              </a:rPr>
              <a:t>关键字序列</a:t>
            </a:r>
          </a:p>
          <a:p>
            <a:pPr algn="l"/>
            <a:r>
              <a:rPr lang="zh-CN" altLang="en-US" sz="2400" b="1">
                <a:cs typeface="Times New Roman" pitchFamily="18" charset="0"/>
              </a:rPr>
              <a:t> </a:t>
            </a:r>
            <a:r>
              <a:rPr lang="en-US" altLang="zh-CN" sz="2400" b="1">
                <a:cs typeface="Times New Roman" pitchFamily="18" charset="0"/>
              </a:rPr>
              <a:t>		</a:t>
            </a:r>
            <a:r>
              <a:rPr lang="en-US" altLang="zh-CN" sz="2400">
                <a:cs typeface="Times New Roman" panose="02020603050405020304" pitchFamily="18" charset="0"/>
              </a:rPr>
              <a:t>52</a:t>
            </a:r>
            <a:r>
              <a:rPr lang="en-US" altLang="zh-CN" sz="2400" dirty="0">
                <a:cs typeface="Times New Roman" panose="02020603050405020304" pitchFamily="18" charset="0"/>
              </a:rPr>
              <a:t>, 49, </a:t>
            </a:r>
            <a:r>
              <a:rPr lang="en-US" altLang="zh-CN" sz="2400" u="sng" dirty="0">
                <a:cs typeface="Times New Roman" panose="02020603050405020304" pitchFamily="18" charset="0"/>
              </a:rPr>
              <a:t>80</a:t>
            </a:r>
            <a:r>
              <a:rPr lang="en-US" altLang="zh-CN" sz="2400" dirty="0">
                <a:cs typeface="Times New Roman" panose="02020603050405020304" pitchFamily="18" charset="0"/>
              </a:rPr>
              <a:t>, 36, </a:t>
            </a:r>
            <a:r>
              <a:rPr lang="en-US" altLang="zh-CN" sz="2400" u="sng" dirty="0">
                <a:cs typeface="Times New Roman" panose="02020603050405020304" pitchFamily="18" charset="0"/>
              </a:rPr>
              <a:t>14</a:t>
            </a:r>
            <a:r>
              <a:rPr lang="en-US" altLang="zh-CN" sz="2400" dirty="0">
                <a:cs typeface="Times New Roman" panose="02020603050405020304" pitchFamily="18" charset="0"/>
              </a:rPr>
              <a:t>,  58, 61, 97, </a:t>
            </a:r>
            <a:r>
              <a:rPr lang="en-US" altLang="zh-CN" sz="2400" u="sng" dirty="0">
                <a:cs typeface="Times New Roman" panose="02020603050405020304" pitchFamily="18" charset="0"/>
              </a:rPr>
              <a:t>23</a:t>
            </a:r>
            <a:r>
              <a:rPr lang="en-US" altLang="zh-CN" sz="2400" dirty="0">
                <a:cs typeface="Times New Roman" panose="02020603050405020304" pitchFamily="18" charset="0"/>
              </a:rPr>
              <a:t>, 75  </a:t>
            </a:r>
          </a:p>
          <a:p>
            <a:pPr algn="l"/>
            <a:r>
              <a:rPr lang="zh-CN" altLang="en-US" sz="2400" b="1" dirty="0">
                <a:cs typeface="Times New Roman" pitchFamily="18" charset="0"/>
              </a:rPr>
              <a:t>调整为</a:t>
            </a:r>
            <a:r>
              <a:rPr lang="en-US" altLang="zh-CN" sz="2400" b="1">
                <a:cs typeface="Times New Roman" pitchFamily="18" charset="0"/>
              </a:rPr>
              <a:t>:  	</a:t>
            </a:r>
            <a:r>
              <a:rPr lang="en-US" altLang="zh-CN" sz="2400" b="1">
                <a:solidFill>
                  <a:srgbClr val="0000FF"/>
                </a:solidFill>
                <a:cs typeface="Times New Roman" panose="02020603050405020304" pitchFamily="18" charset="0"/>
              </a:rPr>
              <a:t>23</a:t>
            </a:r>
            <a:r>
              <a:rPr lang="en-US" altLang="zh-CN" sz="2400" dirty="0">
                <a:cs typeface="Times New Roman" panose="02020603050405020304" pitchFamily="18" charset="0"/>
              </a:rPr>
              <a:t>, 49, </a:t>
            </a:r>
            <a:r>
              <a:rPr lang="en-US" altLang="zh-CN" sz="2400" b="1" dirty="0">
                <a:solidFill>
                  <a:srgbClr val="0000FF"/>
                </a:solidFill>
                <a:cs typeface="Times New Roman" panose="02020603050405020304" pitchFamily="18" charset="0"/>
              </a:rPr>
              <a:t>14</a:t>
            </a:r>
            <a:r>
              <a:rPr lang="en-US" altLang="zh-CN" sz="2400" dirty="0">
                <a:cs typeface="Times New Roman" panose="02020603050405020304" pitchFamily="18" charset="0"/>
              </a:rPr>
              <a:t>, 36, </a:t>
            </a:r>
            <a:r>
              <a:rPr lang="en-US" altLang="zh-CN" sz="2400" b="1" dirty="0">
                <a:solidFill>
                  <a:srgbClr val="FF0000"/>
                </a:solidFill>
                <a:cs typeface="Times New Roman" panose="02020603050405020304" pitchFamily="18" charset="0"/>
              </a:rPr>
              <a:t>(52)</a:t>
            </a:r>
            <a:r>
              <a:rPr lang="en-US" altLang="zh-CN" sz="2400" dirty="0">
                <a:cs typeface="Times New Roman" panose="02020603050405020304" pitchFamily="18" charset="0"/>
              </a:rPr>
              <a:t> 58, 61, 97, </a:t>
            </a:r>
            <a:r>
              <a:rPr lang="en-US" altLang="zh-CN" sz="2400" b="1" dirty="0">
                <a:solidFill>
                  <a:srgbClr val="990000"/>
                </a:solidFill>
                <a:cs typeface="Times New Roman" panose="02020603050405020304" pitchFamily="18" charset="0"/>
              </a:rPr>
              <a:t>80</a:t>
            </a:r>
            <a:r>
              <a:rPr lang="en-US" altLang="zh-CN" sz="2400" dirty="0">
                <a:cs typeface="Times New Roman" panose="02020603050405020304" pitchFamily="18" charset="0"/>
              </a:rPr>
              <a:t>, 75</a:t>
            </a:r>
          </a:p>
        </p:txBody>
      </p:sp>
      <p:sp>
        <p:nvSpPr>
          <p:cNvPr id="4" name="文本框 3"/>
          <p:cNvSpPr txBox="1"/>
          <p:nvPr/>
        </p:nvSpPr>
        <p:spPr>
          <a:xfrm>
            <a:off x="4279019" y="5839121"/>
            <a:ext cx="4801314" cy="461665"/>
          </a:xfrm>
          <a:prstGeom prst="rect">
            <a:avLst/>
          </a:prstGeom>
          <a:noFill/>
        </p:spPr>
        <p:txBody>
          <a:bodyPr wrap="none" rtlCol="0">
            <a:spAutoFit/>
          </a:bodyPr>
          <a:lstStyle/>
          <a:p>
            <a:r>
              <a:rPr lang="zh-CN" altLang="en-US" sz="2400" b="1"/>
              <a:t>整个过程中，各元素最多移动一次</a:t>
            </a:r>
            <a:endParaRPr lang="zh-CN" altLang="en-US" b="1"/>
          </a:p>
        </p:txBody>
      </p:sp>
      <p:sp>
        <p:nvSpPr>
          <p:cNvPr id="5" name="文本框 4"/>
          <p:cNvSpPr txBox="1"/>
          <p:nvPr/>
        </p:nvSpPr>
        <p:spPr>
          <a:xfrm>
            <a:off x="4515770" y="6303441"/>
            <a:ext cx="4831772" cy="461665"/>
          </a:xfrm>
          <a:prstGeom prst="rect">
            <a:avLst/>
          </a:prstGeom>
          <a:noFill/>
        </p:spPr>
        <p:txBody>
          <a:bodyPr wrap="none" rtlCol="0">
            <a:spAutoFit/>
          </a:bodyPr>
          <a:lstStyle/>
          <a:p>
            <a:r>
              <a:rPr lang="en-US" altLang="zh-CN" sz="2400" b="1"/>
              <a:t>——</a:t>
            </a:r>
            <a:r>
              <a:rPr lang="zh-CN" altLang="en-US" sz="2400" b="1"/>
              <a:t>累计</a:t>
            </a:r>
            <a:r>
              <a:rPr lang="en-US" altLang="zh-CN" sz="2400" b="1"/>
              <a:t>O(n)</a:t>
            </a:r>
            <a:r>
              <a:rPr lang="zh-CN" altLang="en-US" sz="2400" b="1"/>
              <a:t>时间，</a:t>
            </a:r>
            <a:r>
              <a:rPr lang="en-US" altLang="zh-CN" sz="2400" b="1"/>
              <a:t>O(1)</a:t>
            </a:r>
            <a:r>
              <a:rPr lang="zh-CN" altLang="en-US" sz="2400" b="1"/>
              <a:t>辅助空间</a:t>
            </a:r>
            <a:endParaRPr lang="zh-CN" altLang="en-US" b="1"/>
          </a:p>
        </p:txBody>
      </p:sp>
      <p:sp>
        <p:nvSpPr>
          <p:cNvPr id="3" name="灯片编号占位符 2"/>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34867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left)">
                                      <p:cBhvr>
                                        <p:cTn id="7" dur="500"/>
                                        <p:tgtEl>
                                          <p:spTgt spid="12390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3908"/>
                                        </p:tgtEl>
                                        <p:attrNameLst>
                                          <p:attrName>style.visibility</p:attrName>
                                        </p:attrNameLst>
                                      </p:cBhvr>
                                      <p:to>
                                        <p:strVal val="visible"/>
                                      </p:to>
                                    </p:set>
                                    <p:animEffect transition="in" filter="wipe(up)">
                                      <p:cBhvr>
                                        <p:cTn id="11" dur="500"/>
                                        <p:tgtEl>
                                          <p:spTgt spid="12390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3910"/>
                                        </p:tgtEl>
                                        <p:attrNameLst>
                                          <p:attrName>style.visibility</p:attrName>
                                        </p:attrNameLst>
                                      </p:cBhvr>
                                      <p:to>
                                        <p:strVal val="visible"/>
                                      </p:to>
                                    </p:set>
                                    <p:animEffect transition="in" filter="wipe(up)">
                                      <p:cBhvr>
                                        <p:cTn id="15" dur="500"/>
                                        <p:tgtEl>
                                          <p:spTgt spid="1239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3909"/>
                                        </p:tgtEl>
                                        <p:attrNameLst>
                                          <p:attrName>style.visibility</p:attrName>
                                        </p:attrNameLst>
                                      </p:cBhvr>
                                      <p:to>
                                        <p:strVal val="visible"/>
                                      </p:to>
                                    </p:set>
                                    <p:animEffect transition="in" filter="wipe(up)">
                                      <p:cBhvr>
                                        <p:cTn id="19" dur="500"/>
                                        <p:tgtEl>
                                          <p:spTgt spid="12390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3911"/>
                                        </p:tgtEl>
                                        <p:attrNameLst>
                                          <p:attrName>style.visibility</p:attrName>
                                        </p:attrNameLst>
                                      </p:cBhvr>
                                      <p:to>
                                        <p:strVal val="visible"/>
                                      </p:to>
                                    </p:set>
                                    <p:animEffect transition="in" filter="wipe(up)">
                                      <p:cBhvr>
                                        <p:cTn id="23" dur="500"/>
                                        <p:tgtEl>
                                          <p:spTgt spid="1239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3916"/>
                                        </p:tgtEl>
                                        <p:attrNameLst>
                                          <p:attrName>style.visibility</p:attrName>
                                        </p:attrNameLst>
                                      </p:cBhvr>
                                      <p:to>
                                        <p:strVal val="visible"/>
                                      </p:to>
                                    </p:set>
                                    <p:animEffect transition="in" filter="wipe(left)">
                                      <p:cBhvr>
                                        <p:cTn id="28" dur="500"/>
                                        <p:tgtEl>
                                          <p:spTgt spid="12391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23936"/>
                                        </p:tgtEl>
                                        <p:attrNameLst>
                                          <p:attrName>style.visibility</p:attrName>
                                        </p:attrNameLst>
                                      </p:cBhvr>
                                      <p:to>
                                        <p:strVal val="visible"/>
                                      </p:to>
                                    </p:set>
                                    <p:animEffect transition="in" filter="wipe(left)">
                                      <p:cBhvr>
                                        <p:cTn id="32" dur="500"/>
                                        <p:tgtEl>
                                          <p:spTgt spid="123936"/>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23937"/>
                                        </p:tgtEl>
                                        <p:attrNameLst>
                                          <p:attrName>style.visibility</p:attrName>
                                        </p:attrNameLst>
                                      </p:cBhvr>
                                      <p:to>
                                        <p:strVal val="visible"/>
                                      </p:to>
                                    </p:set>
                                    <p:animEffect transition="in" filter="wipe(left)">
                                      <p:cBhvr>
                                        <p:cTn id="36" dur="500"/>
                                        <p:tgtEl>
                                          <p:spTgt spid="12393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23912"/>
                                        </p:tgtEl>
                                        <p:attrNameLst>
                                          <p:attrName>style.visibility</p:attrName>
                                        </p:attrNameLst>
                                      </p:cBhvr>
                                      <p:to>
                                        <p:strVal val="visible"/>
                                      </p:to>
                                    </p:set>
                                    <p:animEffect transition="in" filter="wipe(down)">
                                      <p:cBhvr>
                                        <p:cTn id="41" dur="500"/>
                                        <p:tgtEl>
                                          <p:spTgt spid="123912"/>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23913"/>
                                        </p:tgtEl>
                                        <p:attrNameLst>
                                          <p:attrName>style.visibility</p:attrName>
                                        </p:attrNameLst>
                                      </p:cBhvr>
                                      <p:to>
                                        <p:strVal val="visible"/>
                                      </p:to>
                                    </p:set>
                                    <p:animEffect transition="in" filter="wipe(down)">
                                      <p:cBhvr>
                                        <p:cTn id="45" dur="500"/>
                                        <p:tgtEl>
                                          <p:spTgt spid="1239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23914"/>
                                        </p:tgtEl>
                                        <p:attrNameLst>
                                          <p:attrName>style.visibility</p:attrName>
                                        </p:attrNameLst>
                                      </p:cBhvr>
                                      <p:to>
                                        <p:strVal val="visible"/>
                                      </p:to>
                                    </p:set>
                                    <p:animEffect transition="in" filter="wipe(down)">
                                      <p:cBhvr>
                                        <p:cTn id="50" dur="500"/>
                                        <p:tgtEl>
                                          <p:spTgt spid="123914"/>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123915"/>
                                        </p:tgtEl>
                                        <p:attrNameLst>
                                          <p:attrName>style.visibility</p:attrName>
                                        </p:attrNameLst>
                                      </p:cBhvr>
                                      <p:to>
                                        <p:strVal val="visible"/>
                                      </p:to>
                                    </p:set>
                                    <p:animEffect transition="in" filter="wipe(down)">
                                      <p:cBhvr>
                                        <p:cTn id="54" dur="500"/>
                                        <p:tgtEl>
                                          <p:spTgt spid="1239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3917"/>
                                        </p:tgtEl>
                                        <p:attrNameLst>
                                          <p:attrName>style.visibility</p:attrName>
                                        </p:attrNameLst>
                                      </p:cBhvr>
                                      <p:to>
                                        <p:strVal val="visible"/>
                                      </p:to>
                                    </p:set>
                                    <p:animEffect transition="in" filter="wipe(left)">
                                      <p:cBhvr>
                                        <p:cTn id="59" dur="500"/>
                                        <p:tgtEl>
                                          <p:spTgt spid="1239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123921"/>
                                        </p:tgtEl>
                                        <p:attrNameLst>
                                          <p:attrName>style.visibility</p:attrName>
                                        </p:attrNameLst>
                                      </p:cBhvr>
                                      <p:to>
                                        <p:strVal val="visible"/>
                                      </p:to>
                                    </p:set>
                                    <p:animEffect transition="in" filter="wipe(up)">
                                      <p:cBhvr>
                                        <p:cTn id="64" dur="500"/>
                                        <p:tgtEl>
                                          <p:spTgt spid="123921"/>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123919"/>
                                        </p:tgtEl>
                                        <p:attrNameLst>
                                          <p:attrName>style.visibility</p:attrName>
                                        </p:attrNameLst>
                                      </p:cBhvr>
                                      <p:to>
                                        <p:strVal val="visible"/>
                                      </p:to>
                                    </p:set>
                                    <p:animEffect transition="in" filter="wipe(up)">
                                      <p:cBhvr>
                                        <p:cTn id="68" dur="500"/>
                                        <p:tgtEl>
                                          <p:spTgt spid="123919"/>
                                        </p:tgtEl>
                                      </p:cBhvr>
                                    </p:animEffect>
                                  </p:childTnLst>
                                </p:cTn>
                              </p:par>
                            </p:childTnLst>
                          </p:cTn>
                        </p:par>
                        <p:par>
                          <p:cTn id="69" fill="hold">
                            <p:stCondLst>
                              <p:cond delay="1000"/>
                            </p:stCondLst>
                            <p:childTnLst>
                              <p:par>
                                <p:cTn id="70" presetID="22" presetClass="entr" presetSubtype="1" fill="hold" grpId="0" nodeType="afterEffect">
                                  <p:stCondLst>
                                    <p:cond delay="0"/>
                                  </p:stCondLst>
                                  <p:childTnLst>
                                    <p:set>
                                      <p:cBhvr>
                                        <p:cTn id="71" dur="1" fill="hold">
                                          <p:stCondLst>
                                            <p:cond delay="0"/>
                                          </p:stCondLst>
                                        </p:cTn>
                                        <p:tgtEl>
                                          <p:spTgt spid="123920"/>
                                        </p:tgtEl>
                                        <p:attrNameLst>
                                          <p:attrName>style.visibility</p:attrName>
                                        </p:attrNameLst>
                                      </p:cBhvr>
                                      <p:to>
                                        <p:strVal val="visible"/>
                                      </p:to>
                                    </p:set>
                                    <p:animEffect transition="in" filter="wipe(up)">
                                      <p:cBhvr>
                                        <p:cTn id="72" dur="500"/>
                                        <p:tgtEl>
                                          <p:spTgt spid="1239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3922"/>
                                        </p:tgtEl>
                                        <p:attrNameLst>
                                          <p:attrName>style.visibility</p:attrName>
                                        </p:attrNameLst>
                                      </p:cBhvr>
                                      <p:to>
                                        <p:strVal val="visible"/>
                                      </p:to>
                                    </p:set>
                                    <p:animEffect transition="in" filter="wipe(left)">
                                      <p:cBhvr>
                                        <p:cTn id="77" dur="500"/>
                                        <p:tgtEl>
                                          <p:spTgt spid="123922"/>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123918"/>
                                        </p:tgtEl>
                                        <p:attrNameLst>
                                          <p:attrName>style.visibility</p:attrName>
                                        </p:attrNameLst>
                                      </p:cBhvr>
                                      <p:to>
                                        <p:strVal val="visible"/>
                                      </p:to>
                                    </p:set>
                                    <p:anim calcmode="lin" valueType="num">
                                      <p:cBhvr additive="base">
                                        <p:cTn id="82" dur="500" fill="hold"/>
                                        <p:tgtEl>
                                          <p:spTgt spid="123918"/>
                                        </p:tgtEl>
                                        <p:attrNameLst>
                                          <p:attrName>ppt_x</p:attrName>
                                        </p:attrNameLst>
                                      </p:cBhvr>
                                      <p:tavLst>
                                        <p:tav tm="0">
                                          <p:val>
                                            <p:strVal val="0-#ppt_w/2"/>
                                          </p:val>
                                        </p:tav>
                                        <p:tav tm="100000">
                                          <p:val>
                                            <p:strVal val="#ppt_x"/>
                                          </p:val>
                                        </p:tav>
                                      </p:tavLst>
                                    </p:anim>
                                    <p:anim calcmode="lin" valueType="num">
                                      <p:cBhvr additive="base">
                                        <p:cTn id="83" dur="500" fill="hold"/>
                                        <p:tgtEl>
                                          <p:spTgt spid="123918"/>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123925"/>
                                        </p:tgtEl>
                                        <p:attrNameLst>
                                          <p:attrName>style.visibility</p:attrName>
                                        </p:attrNameLst>
                                      </p:cBhvr>
                                      <p:to>
                                        <p:strVal val="visible"/>
                                      </p:to>
                                    </p:set>
                                    <p:animEffect transition="in" filter="wipe(up)">
                                      <p:cBhvr>
                                        <p:cTn id="88" dur="500"/>
                                        <p:tgtEl>
                                          <p:spTgt spid="123925"/>
                                        </p:tgtEl>
                                      </p:cBhvr>
                                    </p:animEffect>
                                  </p:childTnLst>
                                </p:cTn>
                              </p:par>
                            </p:childTnLst>
                          </p:cTn>
                        </p:par>
                        <p:par>
                          <p:cTn id="89" fill="hold">
                            <p:stCondLst>
                              <p:cond delay="500"/>
                            </p:stCondLst>
                            <p:childTnLst>
                              <p:par>
                                <p:cTn id="90" presetID="22" presetClass="entr" presetSubtype="1" fill="hold" grpId="0" nodeType="afterEffect">
                                  <p:stCondLst>
                                    <p:cond delay="0"/>
                                  </p:stCondLst>
                                  <p:childTnLst>
                                    <p:set>
                                      <p:cBhvr>
                                        <p:cTn id="91" dur="1" fill="hold">
                                          <p:stCondLst>
                                            <p:cond delay="0"/>
                                          </p:stCondLst>
                                        </p:cTn>
                                        <p:tgtEl>
                                          <p:spTgt spid="123938"/>
                                        </p:tgtEl>
                                        <p:attrNameLst>
                                          <p:attrName>style.visibility</p:attrName>
                                        </p:attrNameLst>
                                      </p:cBhvr>
                                      <p:to>
                                        <p:strVal val="visible"/>
                                      </p:to>
                                    </p:set>
                                    <p:animEffect transition="in" filter="wipe(up)">
                                      <p:cBhvr>
                                        <p:cTn id="92" dur="500"/>
                                        <p:tgtEl>
                                          <p:spTgt spid="123938"/>
                                        </p:tgtEl>
                                      </p:cBhvr>
                                    </p:animEffect>
                                  </p:childTnLst>
                                  <p:subTnLst>
                                    <p:set>
                                      <p:cBhvr override="childStyle">
                                        <p:cTn dur="1" fill="hold" display="0" masterRel="nextClick" afterEffect="1"/>
                                        <p:tgtEl>
                                          <p:spTgt spid="123938"/>
                                        </p:tgtEl>
                                        <p:attrNameLst>
                                          <p:attrName>style.visibility</p:attrName>
                                        </p:attrNameLst>
                                      </p:cBhvr>
                                      <p:to>
                                        <p:strVal val="hidden"/>
                                      </p:to>
                                    </p:set>
                                  </p:subTnLst>
                                </p:cTn>
                              </p:par>
                            </p:childTnLst>
                          </p:cTn>
                        </p:par>
                        <p:par>
                          <p:cTn id="93" fill="hold">
                            <p:stCondLst>
                              <p:cond delay="1000"/>
                            </p:stCondLst>
                            <p:childTnLst>
                              <p:par>
                                <p:cTn id="94" presetID="22" presetClass="entr" presetSubtype="1" fill="hold" grpId="0" nodeType="afterEffect">
                                  <p:stCondLst>
                                    <p:cond delay="0"/>
                                  </p:stCondLst>
                                  <p:childTnLst>
                                    <p:set>
                                      <p:cBhvr>
                                        <p:cTn id="95" dur="1" fill="hold">
                                          <p:stCondLst>
                                            <p:cond delay="0"/>
                                          </p:stCondLst>
                                        </p:cTn>
                                        <p:tgtEl>
                                          <p:spTgt spid="123939"/>
                                        </p:tgtEl>
                                        <p:attrNameLst>
                                          <p:attrName>style.visibility</p:attrName>
                                        </p:attrNameLst>
                                      </p:cBhvr>
                                      <p:to>
                                        <p:strVal val="visible"/>
                                      </p:to>
                                    </p:set>
                                    <p:animEffect transition="in" filter="wipe(up)">
                                      <p:cBhvr>
                                        <p:cTn id="96" dur="500"/>
                                        <p:tgtEl>
                                          <p:spTgt spid="123939"/>
                                        </p:tgtEl>
                                      </p:cBhvr>
                                    </p:animEffect>
                                  </p:childTnLst>
                                  <p:subTnLst>
                                    <p:set>
                                      <p:cBhvr override="childStyle">
                                        <p:cTn dur="1" fill="hold" display="0" masterRel="nextClick" afterEffect="1"/>
                                        <p:tgtEl>
                                          <p:spTgt spid="12393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123923"/>
                                        </p:tgtEl>
                                        <p:attrNameLst>
                                          <p:attrName>style.visibility</p:attrName>
                                        </p:attrNameLst>
                                      </p:cBhvr>
                                      <p:to>
                                        <p:strVal val="visible"/>
                                      </p:to>
                                    </p:set>
                                    <p:animEffect transition="in" filter="wipe(up)">
                                      <p:cBhvr>
                                        <p:cTn id="101" dur="500"/>
                                        <p:tgtEl>
                                          <p:spTgt spid="123923"/>
                                        </p:tgtEl>
                                      </p:cBhvr>
                                    </p:animEffect>
                                  </p:childTnLst>
                                </p:cTn>
                              </p:par>
                            </p:childTnLst>
                          </p:cTn>
                        </p:par>
                        <p:par>
                          <p:cTn id="102" fill="hold">
                            <p:stCondLst>
                              <p:cond delay="500"/>
                            </p:stCondLst>
                            <p:childTnLst>
                              <p:par>
                                <p:cTn id="103" presetID="22" presetClass="entr" presetSubtype="1" fill="hold" grpId="0" nodeType="afterEffect">
                                  <p:stCondLst>
                                    <p:cond delay="0"/>
                                  </p:stCondLst>
                                  <p:childTnLst>
                                    <p:set>
                                      <p:cBhvr>
                                        <p:cTn id="104" dur="1" fill="hold">
                                          <p:stCondLst>
                                            <p:cond delay="0"/>
                                          </p:stCondLst>
                                        </p:cTn>
                                        <p:tgtEl>
                                          <p:spTgt spid="123924"/>
                                        </p:tgtEl>
                                        <p:attrNameLst>
                                          <p:attrName>style.visibility</p:attrName>
                                        </p:attrNameLst>
                                      </p:cBhvr>
                                      <p:to>
                                        <p:strVal val="visible"/>
                                      </p:to>
                                    </p:set>
                                    <p:animEffect transition="in" filter="wipe(up)">
                                      <p:cBhvr>
                                        <p:cTn id="105" dur="500"/>
                                        <p:tgtEl>
                                          <p:spTgt spid="12392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23926"/>
                                        </p:tgtEl>
                                        <p:attrNameLst>
                                          <p:attrName>style.visibility</p:attrName>
                                        </p:attrNameLst>
                                      </p:cBhvr>
                                      <p:to>
                                        <p:strVal val="visible"/>
                                      </p:to>
                                    </p:set>
                                    <p:animEffect transition="in" filter="wipe(left)">
                                      <p:cBhvr>
                                        <p:cTn id="110" dur="500"/>
                                        <p:tgtEl>
                                          <p:spTgt spid="12392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23929"/>
                                        </p:tgtEl>
                                        <p:attrNameLst>
                                          <p:attrName>style.visibility</p:attrName>
                                        </p:attrNameLst>
                                      </p:cBhvr>
                                      <p:to>
                                        <p:strVal val="visible"/>
                                      </p:to>
                                    </p:set>
                                    <p:animEffect transition="in" filter="wipe(up)">
                                      <p:cBhvr>
                                        <p:cTn id="115" dur="500"/>
                                        <p:tgtEl>
                                          <p:spTgt spid="123929"/>
                                        </p:tgtEl>
                                      </p:cBhvr>
                                    </p:animEffect>
                                  </p:childTnLst>
                                </p:cTn>
                              </p:par>
                            </p:childTnLst>
                          </p:cTn>
                        </p:par>
                        <p:par>
                          <p:cTn id="116" fill="hold">
                            <p:stCondLst>
                              <p:cond delay="500"/>
                            </p:stCondLst>
                            <p:childTnLst>
                              <p:par>
                                <p:cTn id="117" presetID="22" presetClass="entr" presetSubtype="1" fill="hold" grpId="0" nodeType="afterEffect">
                                  <p:stCondLst>
                                    <p:cond delay="0"/>
                                  </p:stCondLst>
                                  <p:childTnLst>
                                    <p:set>
                                      <p:cBhvr>
                                        <p:cTn id="118" dur="1" fill="hold">
                                          <p:stCondLst>
                                            <p:cond delay="0"/>
                                          </p:stCondLst>
                                        </p:cTn>
                                        <p:tgtEl>
                                          <p:spTgt spid="123940"/>
                                        </p:tgtEl>
                                        <p:attrNameLst>
                                          <p:attrName>style.visibility</p:attrName>
                                        </p:attrNameLst>
                                      </p:cBhvr>
                                      <p:to>
                                        <p:strVal val="visible"/>
                                      </p:to>
                                    </p:set>
                                    <p:animEffect transition="in" filter="wipe(up)">
                                      <p:cBhvr>
                                        <p:cTn id="119" dur="500"/>
                                        <p:tgtEl>
                                          <p:spTgt spid="123940"/>
                                        </p:tgtEl>
                                      </p:cBhvr>
                                    </p:animEffect>
                                  </p:childTnLst>
                                  <p:subTnLst>
                                    <p:set>
                                      <p:cBhvr override="childStyle">
                                        <p:cTn dur="1" fill="hold" display="0" masterRel="nextClick" afterEffect="1"/>
                                        <p:tgtEl>
                                          <p:spTgt spid="123940"/>
                                        </p:tgtEl>
                                        <p:attrNameLst>
                                          <p:attrName>style.visibility</p:attrName>
                                        </p:attrNameLst>
                                      </p:cBhvr>
                                      <p:to>
                                        <p:strVal val="hidden"/>
                                      </p:to>
                                    </p:set>
                                  </p:subTnLst>
                                </p:cTn>
                              </p:par>
                            </p:childTnLst>
                          </p:cTn>
                        </p:par>
                        <p:par>
                          <p:cTn id="120" fill="hold">
                            <p:stCondLst>
                              <p:cond delay="1000"/>
                            </p:stCondLst>
                            <p:childTnLst>
                              <p:par>
                                <p:cTn id="121" presetID="22" presetClass="entr" presetSubtype="1" fill="hold" grpId="0" nodeType="afterEffect">
                                  <p:stCondLst>
                                    <p:cond delay="0"/>
                                  </p:stCondLst>
                                  <p:childTnLst>
                                    <p:set>
                                      <p:cBhvr>
                                        <p:cTn id="122" dur="1" fill="hold">
                                          <p:stCondLst>
                                            <p:cond delay="0"/>
                                          </p:stCondLst>
                                        </p:cTn>
                                        <p:tgtEl>
                                          <p:spTgt spid="123941"/>
                                        </p:tgtEl>
                                        <p:attrNameLst>
                                          <p:attrName>style.visibility</p:attrName>
                                        </p:attrNameLst>
                                      </p:cBhvr>
                                      <p:to>
                                        <p:strVal val="visible"/>
                                      </p:to>
                                    </p:set>
                                    <p:animEffect transition="in" filter="wipe(up)">
                                      <p:cBhvr>
                                        <p:cTn id="123" dur="500"/>
                                        <p:tgtEl>
                                          <p:spTgt spid="123941"/>
                                        </p:tgtEl>
                                      </p:cBhvr>
                                    </p:animEffect>
                                  </p:childTnLst>
                                  <p:subTnLst>
                                    <p:set>
                                      <p:cBhvr override="childStyle">
                                        <p:cTn dur="1" fill="hold" display="0" masterRel="nextClick" afterEffect="1"/>
                                        <p:tgtEl>
                                          <p:spTgt spid="123941"/>
                                        </p:tgtEl>
                                        <p:attrNameLst>
                                          <p:attrName>style.visibility</p:attrName>
                                        </p:attrNameLst>
                                      </p:cBhvr>
                                      <p:to>
                                        <p:strVal val="hidden"/>
                                      </p:to>
                                    </p:set>
                                  </p:sub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123942"/>
                                        </p:tgtEl>
                                        <p:attrNameLst>
                                          <p:attrName>style.visibility</p:attrName>
                                        </p:attrNameLst>
                                      </p:cBhvr>
                                      <p:to>
                                        <p:strVal val="visible"/>
                                      </p:to>
                                    </p:set>
                                    <p:animEffect transition="in" filter="wipe(up)">
                                      <p:cBhvr>
                                        <p:cTn id="128" dur="500"/>
                                        <p:tgtEl>
                                          <p:spTgt spid="123942"/>
                                        </p:tgtEl>
                                      </p:cBhvr>
                                    </p:animEffect>
                                  </p:childTnLst>
                                  <p:subTnLst>
                                    <p:set>
                                      <p:cBhvr override="childStyle">
                                        <p:cTn dur="1" fill="hold" display="0" masterRel="nextClick" afterEffect="1"/>
                                        <p:tgtEl>
                                          <p:spTgt spid="123942"/>
                                        </p:tgtEl>
                                        <p:attrNameLst>
                                          <p:attrName>style.visibility</p:attrName>
                                        </p:attrNameLst>
                                      </p:cBhvr>
                                      <p:to>
                                        <p:strVal val="hidden"/>
                                      </p:to>
                                    </p:set>
                                  </p:subTnLst>
                                </p:cTn>
                              </p:par>
                            </p:childTnLst>
                          </p:cTn>
                        </p:par>
                        <p:par>
                          <p:cTn id="129" fill="hold">
                            <p:stCondLst>
                              <p:cond delay="500"/>
                            </p:stCondLst>
                            <p:childTnLst>
                              <p:par>
                                <p:cTn id="130" presetID="22" presetClass="entr" presetSubtype="1" fill="hold" grpId="0" nodeType="afterEffect">
                                  <p:stCondLst>
                                    <p:cond delay="0"/>
                                  </p:stCondLst>
                                  <p:childTnLst>
                                    <p:set>
                                      <p:cBhvr>
                                        <p:cTn id="131" dur="1" fill="hold">
                                          <p:stCondLst>
                                            <p:cond delay="0"/>
                                          </p:stCondLst>
                                        </p:cTn>
                                        <p:tgtEl>
                                          <p:spTgt spid="123943"/>
                                        </p:tgtEl>
                                        <p:attrNameLst>
                                          <p:attrName>style.visibility</p:attrName>
                                        </p:attrNameLst>
                                      </p:cBhvr>
                                      <p:to>
                                        <p:strVal val="visible"/>
                                      </p:to>
                                    </p:set>
                                    <p:animEffect transition="in" filter="wipe(up)">
                                      <p:cBhvr>
                                        <p:cTn id="132" dur="500"/>
                                        <p:tgtEl>
                                          <p:spTgt spid="123943"/>
                                        </p:tgtEl>
                                      </p:cBhvr>
                                    </p:animEffect>
                                  </p:childTnLst>
                                  <p:subTnLst>
                                    <p:set>
                                      <p:cBhvr override="childStyle">
                                        <p:cTn dur="1" fill="hold" display="0" masterRel="nextClick" afterEffect="1"/>
                                        <p:tgtEl>
                                          <p:spTgt spid="123943"/>
                                        </p:tgtEl>
                                        <p:attrNameLst>
                                          <p:attrName>style.visibility</p:attrName>
                                        </p:attrNameLst>
                                      </p:cBhvr>
                                      <p:to>
                                        <p:strVal val="hidden"/>
                                      </p:to>
                                    </p:set>
                                  </p:sub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123944"/>
                                        </p:tgtEl>
                                        <p:attrNameLst>
                                          <p:attrName>style.visibility</p:attrName>
                                        </p:attrNameLst>
                                      </p:cBhvr>
                                      <p:to>
                                        <p:strVal val="visible"/>
                                      </p:to>
                                    </p:set>
                                    <p:animEffect transition="in" filter="wipe(up)">
                                      <p:cBhvr>
                                        <p:cTn id="137" dur="500"/>
                                        <p:tgtEl>
                                          <p:spTgt spid="123944"/>
                                        </p:tgtEl>
                                      </p:cBhvr>
                                    </p:animEffect>
                                  </p:childTnLst>
                                  <p:subTnLst>
                                    <p:set>
                                      <p:cBhvr override="childStyle">
                                        <p:cTn dur="1" fill="hold" display="0" masterRel="nextClick" afterEffect="1"/>
                                        <p:tgtEl>
                                          <p:spTgt spid="123944"/>
                                        </p:tgtEl>
                                        <p:attrNameLst>
                                          <p:attrName>style.visibility</p:attrName>
                                        </p:attrNameLst>
                                      </p:cBhvr>
                                      <p:to>
                                        <p:strVal val="hidden"/>
                                      </p:to>
                                    </p:set>
                                  </p:subTnLst>
                                </p:cTn>
                              </p:par>
                            </p:childTnLst>
                          </p:cTn>
                        </p:par>
                        <p:par>
                          <p:cTn id="138" fill="hold">
                            <p:stCondLst>
                              <p:cond delay="500"/>
                            </p:stCondLst>
                            <p:childTnLst>
                              <p:par>
                                <p:cTn id="139" presetID="22" presetClass="entr" presetSubtype="1" fill="hold" grpId="0" nodeType="afterEffect">
                                  <p:stCondLst>
                                    <p:cond delay="0"/>
                                  </p:stCondLst>
                                  <p:childTnLst>
                                    <p:set>
                                      <p:cBhvr>
                                        <p:cTn id="140" dur="1" fill="hold">
                                          <p:stCondLst>
                                            <p:cond delay="0"/>
                                          </p:stCondLst>
                                        </p:cTn>
                                        <p:tgtEl>
                                          <p:spTgt spid="123945"/>
                                        </p:tgtEl>
                                        <p:attrNameLst>
                                          <p:attrName>style.visibility</p:attrName>
                                        </p:attrNameLst>
                                      </p:cBhvr>
                                      <p:to>
                                        <p:strVal val="visible"/>
                                      </p:to>
                                    </p:set>
                                    <p:animEffect transition="in" filter="wipe(up)">
                                      <p:cBhvr>
                                        <p:cTn id="141" dur="500"/>
                                        <p:tgtEl>
                                          <p:spTgt spid="123945"/>
                                        </p:tgtEl>
                                      </p:cBhvr>
                                    </p:animEffect>
                                  </p:childTnLst>
                                  <p:subTnLst>
                                    <p:set>
                                      <p:cBhvr override="childStyle">
                                        <p:cTn dur="1" fill="hold" display="0" masterRel="nextClick" afterEffect="1"/>
                                        <p:tgtEl>
                                          <p:spTgt spid="123945"/>
                                        </p:tgtEl>
                                        <p:attrNameLst>
                                          <p:attrName>style.visibility</p:attrName>
                                        </p:attrNameLst>
                                      </p:cBhvr>
                                      <p:to>
                                        <p:strVal val="hidden"/>
                                      </p:to>
                                    </p:set>
                                  </p:sub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grpId="0" nodeType="clickEffect">
                                  <p:stCondLst>
                                    <p:cond delay="0"/>
                                  </p:stCondLst>
                                  <p:childTnLst>
                                    <p:set>
                                      <p:cBhvr>
                                        <p:cTn id="145" dur="1" fill="hold">
                                          <p:stCondLst>
                                            <p:cond delay="0"/>
                                          </p:stCondLst>
                                        </p:cTn>
                                        <p:tgtEl>
                                          <p:spTgt spid="123927"/>
                                        </p:tgtEl>
                                        <p:attrNameLst>
                                          <p:attrName>style.visibility</p:attrName>
                                        </p:attrNameLst>
                                      </p:cBhvr>
                                      <p:to>
                                        <p:strVal val="visible"/>
                                      </p:to>
                                    </p:set>
                                    <p:animEffect transition="in" filter="wipe(up)">
                                      <p:cBhvr>
                                        <p:cTn id="146" dur="500"/>
                                        <p:tgtEl>
                                          <p:spTgt spid="123927"/>
                                        </p:tgtEl>
                                      </p:cBhvr>
                                    </p:animEffect>
                                  </p:childTnLst>
                                </p:cTn>
                              </p:par>
                            </p:childTnLst>
                          </p:cTn>
                        </p:par>
                        <p:par>
                          <p:cTn id="147" fill="hold">
                            <p:stCondLst>
                              <p:cond delay="500"/>
                            </p:stCondLst>
                            <p:childTnLst>
                              <p:par>
                                <p:cTn id="148" presetID="22" presetClass="entr" presetSubtype="1" fill="hold" grpId="0" nodeType="afterEffect">
                                  <p:stCondLst>
                                    <p:cond delay="0"/>
                                  </p:stCondLst>
                                  <p:childTnLst>
                                    <p:set>
                                      <p:cBhvr>
                                        <p:cTn id="149" dur="1" fill="hold">
                                          <p:stCondLst>
                                            <p:cond delay="0"/>
                                          </p:stCondLst>
                                        </p:cTn>
                                        <p:tgtEl>
                                          <p:spTgt spid="123928"/>
                                        </p:tgtEl>
                                        <p:attrNameLst>
                                          <p:attrName>style.visibility</p:attrName>
                                        </p:attrNameLst>
                                      </p:cBhvr>
                                      <p:to>
                                        <p:strVal val="visible"/>
                                      </p:to>
                                    </p:set>
                                    <p:animEffect transition="in" filter="wipe(up)">
                                      <p:cBhvr>
                                        <p:cTn id="150" dur="500"/>
                                        <p:tgtEl>
                                          <p:spTgt spid="123928"/>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23930"/>
                                        </p:tgtEl>
                                        <p:attrNameLst>
                                          <p:attrName>style.visibility</p:attrName>
                                        </p:attrNameLst>
                                      </p:cBhvr>
                                      <p:to>
                                        <p:strVal val="visible"/>
                                      </p:to>
                                    </p:set>
                                    <p:animEffect transition="in" filter="wipe(left)">
                                      <p:cBhvr>
                                        <p:cTn id="155" dur="500"/>
                                        <p:tgtEl>
                                          <p:spTgt spid="123930"/>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123933"/>
                                        </p:tgtEl>
                                        <p:attrNameLst>
                                          <p:attrName>style.visibility</p:attrName>
                                        </p:attrNameLst>
                                      </p:cBhvr>
                                      <p:to>
                                        <p:strVal val="visible"/>
                                      </p:to>
                                    </p:set>
                                    <p:animEffect transition="in" filter="wipe(up)">
                                      <p:cBhvr>
                                        <p:cTn id="160" dur="500"/>
                                        <p:tgtEl>
                                          <p:spTgt spid="123933"/>
                                        </p:tgtEl>
                                      </p:cBhvr>
                                    </p:animEffect>
                                  </p:childTnLst>
                                </p:cTn>
                              </p:par>
                            </p:childTnLst>
                          </p:cTn>
                        </p:par>
                        <p:par>
                          <p:cTn id="161" fill="hold">
                            <p:stCondLst>
                              <p:cond delay="500"/>
                            </p:stCondLst>
                            <p:childTnLst>
                              <p:par>
                                <p:cTn id="162" presetID="22" presetClass="entr" presetSubtype="1" fill="hold" grpId="0" nodeType="afterEffect">
                                  <p:stCondLst>
                                    <p:cond delay="0"/>
                                  </p:stCondLst>
                                  <p:childTnLst>
                                    <p:set>
                                      <p:cBhvr>
                                        <p:cTn id="163" dur="1" fill="hold">
                                          <p:stCondLst>
                                            <p:cond delay="0"/>
                                          </p:stCondLst>
                                        </p:cTn>
                                        <p:tgtEl>
                                          <p:spTgt spid="123946"/>
                                        </p:tgtEl>
                                        <p:attrNameLst>
                                          <p:attrName>style.visibility</p:attrName>
                                        </p:attrNameLst>
                                      </p:cBhvr>
                                      <p:to>
                                        <p:strVal val="visible"/>
                                      </p:to>
                                    </p:set>
                                    <p:animEffect transition="in" filter="wipe(up)">
                                      <p:cBhvr>
                                        <p:cTn id="164" dur="500"/>
                                        <p:tgtEl>
                                          <p:spTgt spid="123946"/>
                                        </p:tgtEl>
                                      </p:cBhvr>
                                    </p:animEffect>
                                  </p:childTnLst>
                                  <p:subTnLst>
                                    <p:set>
                                      <p:cBhvr override="childStyle">
                                        <p:cTn dur="1" fill="hold" display="0" masterRel="nextClick" afterEffect="1"/>
                                        <p:tgtEl>
                                          <p:spTgt spid="123946"/>
                                        </p:tgtEl>
                                        <p:attrNameLst>
                                          <p:attrName>style.visibility</p:attrName>
                                        </p:attrNameLst>
                                      </p:cBhvr>
                                      <p:to>
                                        <p:strVal val="hidden"/>
                                      </p:to>
                                    </p:set>
                                  </p:subTnLst>
                                </p:cTn>
                              </p:par>
                            </p:childTnLst>
                          </p:cTn>
                        </p:par>
                        <p:par>
                          <p:cTn id="165" fill="hold">
                            <p:stCondLst>
                              <p:cond delay="1000"/>
                            </p:stCondLst>
                            <p:childTnLst>
                              <p:par>
                                <p:cTn id="166" presetID="22" presetClass="entr" presetSubtype="1" fill="hold" grpId="0" nodeType="afterEffect">
                                  <p:stCondLst>
                                    <p:cond delay="0"/>
                                  </p:stCondLst>
                                  <p:childTnLst>
                                    <p:set>
                                      <p:cBhvr>
                                        <p:cTn id="167" dur="1" fill="hold">
                                          <p:stCondLst>
                                            <p:cond delay="0"/>
                                          </p:stCondLst>
                                        </p:cTn>
                                        <p:tgtEl>
                                          <p:spTgt spid="123947"/>
                                        </p:tgtEl>
                                        <p:attrNameLst>
                                          <p:attrName>style.visibility</p:attrName>
                                        </p:attrNameLst>
                                      </p:cBhvr>
                                      <p:to>
                                        <p:strVal val="visible"/>
                                      </p:to>
                                    </p:set>
                                    <p:animEffect transition="in" filter="wipe(up)">
                                      <p:cBhvr>
                                        <p:cTn id="168" dur="500"/>
                                        <p:tgtEl>
                                          <p:spTgt spid="123947"/>
                                        </p:tgtEl>
                                      </p:cBhvr>
                                    </p:animEffect>
                                  </p:childTnLst>
                                  <p:subTnLst>
                                    <p:set>
                                      <p:cBhvr override="childStyle">
                                        <p:cTn dur="1" fill="hold" display="0" masterRel="nextClick" afterEffect="1"/>
                                        <p:tgtEl>
                                          <p:spTgt spid="1239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grpId="0" nodeType="clickEffect">
                                  <p:stCondLst>
                                    <p:cond delay="0"/>
                                  </p:stCondLst>
                                  <p:childTnLst>
                                    <p:set>
                                      <p:cBhvr>
                                        <p:cTn id="172" dur="1" fill="hold">
                                          <p:stCondLst>
                                            <p:cond delay="0"/>
                                          </p:stCondLst>
                                        </p:cTn>
                                        <p:tgtEl>
                                          <p:spTgt spid="123931"/>
                                        </p:tgtEl>
                                        <p:attrNameLst>
                                          <p:attrName>style.visibility</p:attrName>
                                        </p:attrNameLst>
                                      </p:cBhvr>
                                      <p:to>
                                        <p:strVal val="visible"/>
                                      </p:to>
                                    </p:set>
                                    <p:animEffect transition="in" filter="wipe(up)">
                                      <p:cBhvr>
                                        <p:cTn id="173" dur="500"/>
                                        <p:tgtEl>
                                          <p:spTgt spid="123931"/>
                                        </p:tgtEl>
                                      </p:cBhvr>
                                    </p:animEffect>
                                  </p:childTnLst>
                                </p:cTn>
                              </p:par>
                            </p:childTnLst>
                          </p:cTn>
                        </p:par>
                        <p:par>
                          <p:cTn id="174" fill="hold">
                            <p:stCondLst>
                              <p:cond delay="500"/>
                            </p:stCondLst>
                            <p:childTnLst>
                              <p:par>
                                <p:cTn id="175" presetID="22" presetClass="entr" presetSubtype="1" fill="hold" grpId="0" nodeType="afterEffect">
                                  <p:stCondLst>
                                    <p:cond delay="0"/>
                                  </p:stCondLst>
                                  <p:childTnLst>
                                    <p:set>
                                      <p:cBhvr>
                                        <p:cTn id="176" dur="1" fill="hold">
                                          <p:stCondLst>
                                            <p:cond delay="0"/>
                                          </p:stCondLst>
                                        </p:cTn>
                                        <p:tgtEl>
                                          <p:spTgt spid="123932"/>
                                        </p:tgtEl>
                                        <p:attrNameLst>
                                          <p:attrName>style.visibility</p:attrName>
                                        </p:attrNameLst>
                                      </p:cBhvr>
                                      <p:to>
                                        <p:strVal val="visible"/>
                                      </p:to>
                                    </p:set>
                                    <p:animEffect transition="in" filter="wipe(up)">
                                      <p:cBhvr>
                                        <p:cTn id="177" dur="500"/>
                                        <p:tgtEl>
                                          <p:spTgt spid="123932"/>
                                        </p:tgtEl>
                                      </p:cBhvr>
                                    </p:animEffect>
                                  </p:childTnLst>
                                </p:cTn>
                              </p:par>
                            </p:childTnLst>
                          </p:cTn>
                        </p:par>
                      </p:childTnLst>
                    </p:cTn>
                  </p:par>
                  <p:par>
                    <p:cTn id="178" fill="hold">
                      <p:stCondLst>
                        <p:cond delay="indefinite"/>
                      </p:stCondLst>
                      <p:childTnLst>
                        <p:par>
                          <p:cTn id="179" fill="hold">
                            <p:stCondLst>
                              <p:cond delay="0"/>
                            </p:stCondLst>
                            <p:childTnLst>
                              <p:par>
                                <p:cTn id="180" presetID="12" presetClass="entr" presetSubtype="1" fill="hold" grpId="0" nodeType="clickEffect">
                                  <p:stCondLst>
                                    <p:cond delay="0"/>
                                  </p:stCondLst>
                                  <p:childTnLst>
                                    <p:set>
                                      <p:cBhvr>
                                        <p:cTn id="181" dur="1" fill="hold">
                                          <p:stCondLst>
                                            <p:cond delay="0"/>
                                          </p:stCondLst>
                                        </p:cTn>
                                        <p:tgtEl>
                                          <p:spTgt spid="123934"/>
                                        </p:tgtEl>
                                        <p:attrNameLst>
                                          <p:attrName>style.visibility</p:attrName>
                                        </p:attrNameLst>
                                      </p:cBhvr>
                                      <p:to>
                                        <p:strVal val="visible"/>
                                      </p:to>
                                    </p:set>
                                    <p:animEffect transition="in" filter="slide(fromTop)">
                                      <p:cBhvr>
                                        <p:cTn id="182" dur="500"/>
                                        <p:tgtEl>
                                          <p:spTgt spid="123934"/>
                                        </p:tgtEl>
                                      </p:cBhvr>
                                    </p:animEffec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44"/>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4"/>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P spid="123909" grpId="0" animBg="1"/>
      <p:bldP spid="123910" grpId="0" autoUpdateAnimBg="0"/>
      <p:bldP spid="123911" grpId="0" autoUpdateAnimBg="0"/>
      <p:bldP spid="123912" grpId="0" animBg="1"/>
      <p:bldP spid="123913" grpId="0" autoUpdateAnimBg="0"/>
      <p:bldP spid="123914" grpId="0" animBg="1"/>
      <p:bldP spid="123915" grpId="0" autoUpdateAnimBg="0"/>
      <p:bldP spid="123916" grpId="0" autoUpdateAnimBg="0"/>
      <p:bldP spid="123917" grpId="0" autoUpdateAnimBg="0"/>
      <p:bldP spid="123918" grpId="0" autoUpdateAnimBg="0"/>
      <p:bldP spid="123919" grpId="0" animBg="1"/>
      <p:bldP spid="123920" grpId="0" autoUpdateAnimBg="0"/>
      <p:bldP spid="123921" grpId="0" animBg="1"/>
      <p:bldP spid="123922" grpId="0" animBg="1" autoUpdateAnimBg="0"/>
      <p:bldP spid="123923" grpId="0" animBg="1"/>
      <p:bldP spid="123924" grpId="0" autoUpdateAnimBg="0"/>
      <p:bldP spid="123925" grpId="0" animBg="1"/>
      <p:bldP spid="123926" grpId="0" animBg="1" autoUpdateAnimBg="0"/>
      <p:bldP spid="123927" grpId="0" animBg="1"/>
      <p:bldP spid="123928" grpId="0" autoUpdateAnimBg="0"/>
      <p:bldP spid="123929" grpId="0" animBg="1"/>
      <p:bldP spid="123930" grpId="0" animBg="1" autoUpdateAnimBg="0"/>
      <p:bldP spid="123931" grpId="0" animBg="1"/>
      <p:bldP spid="123932" grpId="0" autoUpdateAnimBg="0"/>
      <p:bldP spid="123933" grpId="0" animBg="1"/>
      <p:bldP spid="123934" grpId="0" animBg="1" autoUpdateAnimBg="0"/>
      <p:bldP spid="123936" grpId="0" autoUpdateAnimBg="0"/>
      <p:bldP spid="123937" grpId="0" animBg="1" autoUpdateAnimBg="0"/>
      <p:bldP spid="123938" grpId="0" animBg="1"/>
      <p:bldP spid="123939" grpId="0" autoUpdateAnimBg="0"/>
      <p:bldP spid="123940" grpId="0" animBg="1"/>
      <p:bldP spid="123941" grpId="0" autoUpdateAnimBg="0"/>
      <p:bldP spid="123942" grpId="0" animBg="1"/>
      <p:bldP spid="123943" grpId="0" autoUpdateAnimBg="0"/>
      <p:bldP spid="123944" grpId="0" animBg="1"/>
      <p:bldP spid="123945" grpId="0" autoUpdateAnimBg="0"/>
      <p:bldP spid="123946" grpId="0" animBg="1"/>
      <p:bldP spid="123947" grpId="0" autoUpdateAnimBg="0"/>
      <p:bldP spid="44"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快速排序算法分析</a:t>
            </a:r>
            <a:r>
              <a:rPr lang="en-US" altLang="zh-CN" dirty="0"/>
              <a:t>-</a:t>
            </a:r>
            <a:r>
              <a:rPr lang="zh-CN" altLang="en-US" dirty="0"/>
              <a:t>时间复杂度</a:t>
            </a:r>
          </a:p>
        </p:txBody>
      </p:sp>
      <mc:AlternateContent xmlns:mc="http://schemas.openxmlformats.org/markup-compatibility/2006" xmlns:a14="http://schemas.microsoft.com/office/drawing/2010/main">
        <mc:Choice Requires="a14">
          <p:sp>
            <p:nvSpPr>
              <p:cNvPr id="67588" name="Rectangle 8"/>
              <p:cNvSpPr>
                <a:spLocks noGrp="1" noChangeArrowheads="1"/>
              </p:cNvSpPr>
              <p:nvPr>
                <p:ph idx="1"/>
              </p:nvPr>
            </p:nvSpPr>
            <p:spPr>
              <a:xfrm>
                <a:off x="457200" y="836712"/>
                <a:ext cx="8229600" cy="6021288"/>
              </a:xfrm>
            </p:spPr>
            <p:txBody>
              <a:bodyPr>
                <a:normAutofit fontScale="77500" lnSpcReduction="20000"/>
              </a:bodyPr>
              <a:lstStyle/>
              <a:p>
                <a:pPr>
                  <a:lnSpc>
                    <a:spcPct val="120000"/>
                  </a:lnSpc>
                  <a:spcBef>
                    <a:spcPts val="0"/>
                  </a:spcBef>
                </a:pPr>
                <a:r>
                  <a:rPr lang="zh-CN" altLang="en-US" dirty="0">
                    <a:solidFill>
                      <a:srgbClr val="0000FF"/>
                    </a:solidFill>
                  </a:rPr>
                  <a:t>最好情况：</a:t>
                </a:r>
                <a:r>
                  <a:rPr lang="zh-CN" altLang="en-US" dirty="0"/>
                  <a:t>每次划分都</a:t>
                </a:r>
                <a:r>
                  <a:rPr lang="en-US" altLang="zh-CN" dirty="0"/>
                  <a:t>(</a:t>
                </a:r>
                <a:r>
                  <a:rPr lang="zh-CN" altLang="en-US" dirty="0"/>
                  <a:t>接近</a:t>
                </a:r>
                <a:r>
                  <a:rPr lang="en-US" altLang="zh-CN" dirty="0"/>
                  <a:t>)</a:t>
                </a:r>
                <a:r>
                  <a:rPr lang="zh-CN" altLang="en-US" dirty="0"/>
                  <a:t>平均，轴点总是</a:t>
                </a:r>
                <a:r>
                  <a:rPr lang="en-US" altLang="zh-CN" dirty="0"/>
                  <a:t>(</a:t>
                </a:r>
                <a:r>
                  <a:rPr lang="zh-CN" altLang="en-US" dirty="0"/>
                  <a:t>接近</a:t>
                </a:r>
                <a:r>
                  <a:rPr lang="en-US" altLang="zh-CN" dirty="0"/>
                  <a:t>)</a:t>
                </a:r>
                <a:r>
                  <a:rPr lang="zh-CN" altLang="en-US" dirty="0"/>
                  <a:t>中央</a:t>
                </a:r>
                <a:endParaRPr lang="en-US" altLang="zh-CN" dirty="0"/>
              </a:p>
              <a:p>
                <a:pPr marL="0" lvl="0" indent="0">
                  <a:lnSpc>
                    <a:spcPct val="120000"/>
                  </a:lnSpc>
                  <a:spcBef>
                    <a:spcPts val="0"/>
                  </a:spcBef>
                  <a:buNone/>
                </a:pPr>
                <a:r>
                  <a:rPr lang="en-US" altLang="zh-CN" dirty="0"/>
                  <a:t>      T(n) = 2T( (n-1)/2 )+O(n)</a:t>
                </a:r>
                <a:endParaRPr lang="en-US" altLang="zh-CN" dirty="0">
                  <a:solidFill>
                    <a:schemeClr val="accent6">
                      <a:lumMod val="50000"/>
                    </a:schemeClr>
                  </a:solidFill>
                </a:endParaRPr>
              </a:p>
              <a:p>
                <a:pPr marL="0" lvl="0" indent="0">
                  <a:lnSpc>
                    <a:spcPct val="120000"/>
                  </a:lnSpc>
                  <a:spcBef>
                    <a:spcPts val="0"/>
                  </a:spcBef>
                  <a:buNone/>
                </a:pPr>
                <a:r>
                  <a:rPr lang="en-US" altLang="zh-CN" dirty="0">
                    <a:solidFill>
                      <a:schemeClr val="accent6">
                        <a:lumMod val="50000"/>
                      </a:schemeClr>
                    </a:solidFill>
                  </a:rPr>
                  <a:t>      T(n)</a:t>
                </a:r>
                <a14:m>
                  <m:oMath xmlns:m="http://schemas.openxmlformats.org/officeDocument/2006/math">
                    <m:r>
                      <a:rPr lang="en-US" altLang="zh-CN" b="0" i="0" smtClean="0">
                        <a:solidFill>
                          <a:schemeClr val="accent6">
                            <a:lumMod val="50000"/>
                          </a:schemeClr>
                        </a:solidFill>
                        <a:latin typeface="Cambria Math" panose="02040503050406030204" pitchFamily="18" charset="0"/>
                        <a:ea typeface="Cambria Math" panose="02040503050406030204" pitchFamily="18" charset="0"/>
                      </a:rPr>
                      <m:t> </m:t>
                    </m:r>
                    <m:r>
                      <a:rPr lang="en-US" altLang="zh-CN" i="1" smtClean="0">
                        <a:solidFill>
                          <a:schemeClr val="accent6">
                            <a:lumMod val="50000"/>
                          </a:schemeClr>
                        </a:solidFill>
                        <a:latin typeface="Cambria Math" panose="02040503050406030204" pitchFamily="18" charset="0"/>
                        <a:ea typeface="Cambria Math" panose="02040503050406030204" pitchFamily="18" charset="0"/>
                      </a:rPr>
                      <m:t>≤</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𝑐𝑛</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+2</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𝑇</m:t>
                    </m:r>
                    <m:d>
                      <m:dPr>
                        <m:ctrlPr>
                          <a:rPr lang="en-US" altLang="zh-CN" b="0" i="1" smtClean="0">
                            <a:solidFill>
                              <a:schemeClr val="accent6">
                                <a:lumMod val="50000"/>
                              </a:schemeClr>
                            </a:solidFill>
                            <a:latin typeface="Cambria Math" panose="02040503050406030204" pitchFamily="18" charset="0"/>
                            <a:ea typeface="Cambria Math" panose="02040503050406030204" pitchFamily="18" charset="0"/>
                          </a:rPr>
                        </m:ctrlPr>
                      </m:dPr>
                      <m:e>
                        <m:f>
                          <m:fPr>
                            <m:ctrlPr>
                              <a:rPr lang="en-US" altLang="zh-CN" b="0" i="1" smtClean="0">
                                <a:solidFill>
                                  <a:schemeClr val="accent6">
                                    <a:lumMod val="50000"/>
                                  </a:schemeClr>
                                </a:solidFill>
                                <a:latin typeface="Cambria Math" panose="02040503050406030204" pitchFamily="18" charset="0"/>
                                <a:ea typeface="Cambria Math" panose="02040503050406030204" pitchFamily="18" charset="0"/>
                              </a:rPr>
                            </m:ctrlPr>
                          </m:fPr>
                          <m:num>
                            <m:r>
                              <a:rPr lang="en-US" altLang="zh-CN" i="1">
                                <a:solidFill>
                                  <a:schemeClr val="accent6">
                                    <a:lumMod val="50000"/>
                                  </a:schemeClr>
                                </a:solidFill>
                                <a:latin typeface="Cambria Math" panose="02040503050406030204" pitchFamily="18" charset="0"/>
                                <a:ea typeface="Cambria Math" panose="02040503050406030204" pitchFamily="18" charset="0"/>
                              </a:rPr>
                              <m:t>𝑛</m:t>
                            </m:r>
                          </m:num>
                          <m:den>
                            <m:r>
                              <a:rPr lang="en-US" altLang="zh-CN" b="0" i="1" smtClean="0">
                                <a:solidFill>
                                  <a:schemeClr val="accent6">
                                    <a:lumMod val="50000"/>
                                  </a:schemeClr>
                                </a:solidFill>
                                <a:latin typeface="Cambria Math" panose="02040503050406030204" pitchFamily="18" charset="0"/>
                                <a:ea typeface="Cambria Math" panose="02040503050406030204" pitchFamily="18" charset="0"/>
                              </a:rPr>
                              <m:t>2</m:t>
                            </m:r>
                          </m:den>
                        </m:f>
                      </m:e>
                    </m:d>
                    <m:r>
                      <a:rPr lang="en-US" altLang="zh-CN" b="0" i="1" smtClean="0">
                        <a:solidFill>
                          <a:schemeClr val="accent6">
                            <a:lumMod val="50000"/>
                          </a:schemeClr>
                        </a:solidFill>
                        <a:latin typeface="Cambria Math" panose="02040503050406030204" pitchFamily="18" charset="0"/>
                        <a:ea typeface="Cambria Math" panose="02040503050406030204" pitchFamily="18" charset="0"/>
                      </a:rPr>
                      <m:t> </m:t>
                    </m:r>
                  </m:oMath>
                </a14:m>
                <a:endParaRPr lang="en-US" altLang="zh-CN" b="0" i="1" dirty="0">
                  <a:solidFill>
                    <a:schemeClr val="accent6">
                      <a:lumMod val="50000"/>
                    </a:schemeClr>
                  </a:solidFill>
                  <a:latin typeface="Cambria Math" panose="02040503050406030204" pitchFamily="18" charset="0"/>
                  <a:ea typeface="Cambria Math" panose="02040503050406030204" pitchFamily="18" charset="0"/>
                </a:endParaRPr>
              </a:p>
              <a:p>
                <a:pPr marL="0" lvl="0" indent="0">
                  <a:lnSpc>
                    <a:spcPct val="120000"/>
                  </a:lnSpc>
                  <a:spcBef>
                    <a:spcPts val="0"/>
                  </a:spcBef>
                  <a:buNone/>
                </a:pPr>
                <a:r>
                  <a:rPr lang="en-US" altLang="zh-CN" dirty="0">
                    <a:solidFill>
                      <a:schemeClr val="accent6">
                        <a:lumMod val="50000"/>
                      </a:schemeClr>
                    </a:solidFill>
                    <a:ea typeface="Cambria Math" panose="02040503050406030204" pitchFamily="18" charset="0"/>
                  </a:rPr>
                  <a:t>              </a:t>
                </a:r>
                <a14:m>
                  <m:oMath xmlns:m="http://schemas.openxmlformats.org/officeDocument/2006/math">
                    <m:r>
                      <a:rPr lang="en-US" altLang="zh-CN" i="1">
                        <a:solidFill>
                          <a:schemeClr val="accent6">
                            <a:lumMod val="50000"/>
                          </a:schemeClr>
                        </a:solidFill>
                        <a:latin typeface="Cambria Math" panose="02040503050406030204" pitchFamily="18" charset="0"/>
                        <a:ea typeface="Cambria Math" panose="02040503050406030204" pitchFamily="18" charset="0"/>
                      </a:rPr>
                      <m:t>≤</m:t>
                    </m:r>
                    <m:r>
                      <a:rPr lang="en-US" altLang="zh-CN" i="1">
                        <a:solidFill>
                          <a:schemeClr val="accent6">
                            <a:lumMod val="50000"/>
                          </a:schemeClr>
                        </a:solidFill>
                        <a:latin typeface="Cambria Math" panose="02040503050406030204" pitchFamily="18" charset="0"/>
                        <a:ea typeface="Cambria Math" panose="02040503050406030204" pitchFamily="18" charset="0"/>
                      </a:rPr>
                      <m:t>𝑐𝑛</m:t>
                    </m:r>
                    <m:r>
                      <a:rPr lang="en-US" altLang="zh-CN" i="1">
                        <a:solidFill>
                          <a:schemeClr val="accent6">
                            <a:lumMod val="50000"/>
                          </a:schemeClr>
                        </a:solidFill>
                        <a:latin typeface="Cambria Math" panose="02040503050406030204" pitchFamily="18" charset="0"/>
                        <a:ea typeface="Cambria Math" panose="02040503050406030204" pitchFamily="18" charset="0"/>
                      </a:rPr>
                      <m:t>+2</m:t>
                    </m:r>
                    <m:d>
                      <m:dPr>
                        <m:ctrlPr>
                          <a:rPr lang="en-US" altLang="zh-CN" b="0" i="1" smtClean="0">
                            <a:solidFill>
                              <a:schemeClr val="accent6">
                                <a:lumMod val="50000"/>
                              </a:schemeClr>
                            </a:solidFill>
                            <a:latin typeface="Cambria Math" panose="02040503050406030204" pitchFamily="18" charset="0"/>
                            <a:ea typeface="Cambria Math" panose="02040503050406030204" pitchFamily="18" charset="0"/>
                          </a:rPr>
                        </m:ctrlPr>
                      </m:dPr>
                      <m:e>
                        <m:f>
                          <m:fPr>
                            <m:ctrlPr>
                              <a:rPr lang="en-US" altLang="zh-CN" b="0" i="1" smtClean="0">
                                <a:solidFill>
                                  <a:schemeClr val="accent6">
                                    <a:lumMod val="50000"/>
                                  </a:schemeClr>
                                </a:solidFill>
                                <a:latin typeface="Cambria Math" panose="02040503050406030204" pitchFamily="18" charset="0"/>
                                <a:ea typeface="Cambria Math" panose="02040503050406030204" pitchFamily="18" charset="0"/>
                              </a:rPr>
                            </m:ctrlPr>
                          </m:fPr>
                          <m:num>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𝑐𝑛</m:t>
                            </m:r>
                          </m:num>
                          <m:den>
                            <m:r>
                              <a:rPr lang="en-US" altLang="zh-CN" b="0" i="1" smtClean="0">
                                <a:solidFill>
                                  <a:schemeClr val="accent6">
                                    <a:lumMod val="50000"/>
                                  </a:schemeClr>
                                </a:solidFill>
                                <a:latin typeface="Cambria Math" panose="02040503050406030204" pitchFamily="18" charset="0"/>
                                <a:ea typeface="Cambria Math" panose="02040503050406030204" pitchFamily="18" charset="0"/>
                              </a:rPr>
                              <m:t>2</m:t>
                            </m:r>
                          </m:den>
                        </m:f>
                        <m:r>
                          <a:rPr lang="en-US" altLang="zh-CN" b="0" i="1" smtClean="0">
                            <a:solidFill>
                              <a:schemeClr val="accent6">
                                <a:lumMod val="50000"/>
                              </a:schemeClr>
                            </a:solidFill>
                            <a:latin typeface="Cambria Math" panose="02040503050406030204" pitchFamily="18" charset="0"/>
                            <a:ea typeface="Cambria Math" panose="02040503050406030204" pitchFamily="18" charset="0"/>
                          </a:rPr>
                          <m:t>+2</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𝑇</m:t>
                        </m:r>
                        <m:d>
                          <m:dPr>
                            <m:ctrlPr>
                              <a:rPr lang="en-US" altLang="zh-CN" b="0" i="1" smtClean="0">
                                <a:solidFill>
                                  <a:schemeClr val="accent6">
                                    <a:lumMod val="50000"/>
                                  </a:schemeClr>
                                </a:solidFill>
                                <a:latin typeface="Cambria Math" panose="02040503050406030204" pitchFamily="18" charset="0"/>
                                <a:ea typeface="Cambria Math" panose="02040503050406030204" pitchFamily="18" charset="0"/>
                              </a:rPr>
                            </m:ctrlPr>
                          </m:dPr>
                          <m:e>
                            <m:f>
                              <m:fPr>
                                <m:ctrlPr>
                                  <a:rPr lang="en-US" altLang="zh-CN" b="0" i="1" smtClean="0">
                                    <a:solidFill>
                                      <a:schemeClr val="accent6">
                                        <a:lumMod val="50000"/>
                                      </a:schemeClr>
                                    </a:solidFill>
                                    <a:latin typeface="Cambria Math" panose="02040503050406030204" pitchFamily="18" charset="0"/>
                                    <a:ea typeface="Cambria Math" panose="02040503050406030204" pitchFamily="18" charset="0"/>
                                  </a:rPr>
                                </m:ctrlPr>
                              </m:fPr>
                              <m:num>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𝑛</m:t>
                                </m:r>
                              </m:num>
                              <m:den>
                                <m:r>
                                  <a:rPr lang="en-US" altLang="zh-CN" b="0" i="1" smtClean="0">
                                    <a:solidFill>
                                      <a:schemeClr val="accent6">
                                        <a:lumMod val="50000"/>
                                      </a:schemeClr>
                                    </a:solidFill>
                                    <a:latin typeface="Cambria Math" panose="02040503050406030204" pitchFamily="18" charset="0"/>
                                    <a:ea typeface="Cambria Math" panose="02040503050406030204" pitchFamily="18" charset="0"/>
                                  </a:rPr>
                                  <m:t>4</m:t>
                                </m:r>
                              </m:den>
                            </m:f>
                          </m:e>
                        </m:d>
                      </m:e>
                    </m:d>
                    <m:r>
                      <a:rPr lang="en-US" altLang="zh-CN" b="0" i="1" smtClean="0">
                        <a:solidFill>
                          <a:schemeClr val="accent6">
                            <a:lumMod val="50000"/>
                          </a:schemeClr>
                        </a:solidFill>
                        <a:latin typeface="Cambria Math" panose="02040503050406030204" pitchFamily="18" charset="0"/>
                        <a:ea typeface="Cambria Math" panose="02040503050406030204" pitchFamily="18" charset="0"/>
                      </a:rPr>
                      <m:t>=2</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𝑐𝑛</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+4</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𝑇</m:t>
                    </m:r>
                    <m:d>
                      <m:dPr>
                        <m:ctrlPr>
                          <a:rPr lang="en-US" altLang="zh-CN" b="0" i="1" smtClean="0">
                            <a:solidFill>
                              <a:schemeClr val="accent6">
                                <a:lumMod val="50000"/>
                              </a:schemeClr>
                            </a:solidFill>
                            <a:latin typeface="Cambria Math" panose="02040503050406030204" pitchFamily="18" charset="0"/>
                            <a:ea typeface="Cambria Math" panose="02040503050406030204" pitchFamily="18" charset="0"/>
                          </a:rPr>
                        </m:ctrlPr>
                      </m:dPr>
                      <m:e>
                        <m:f>
                          <m:fPr>
                            <m:ctrlPr>
                              <a:rPr lang="en-US" altLang="zh-CN" b="0" i="1" smtClean="0">
                                <a:solidFill>
                                  <a:schemeClr val="accent6">
                                    <a:lumMod val="50000"/>
                                  </a:schemeClr>
                                </a:solidFill>
                                <a:latin typeface="Cambria Math" panose="02040503050406030204" pitchFamily="18" charset="0"/>
                                <a:ea typeface="Cambria Math" panose="02040503050406030204" pitchFamily="18" charset="0"/>
                              </a:rPr>
                            </m:ctrlPr>
                          </m:fPr>
                          <m:num>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𝑛</m:t>
                            </m:r>
                          </m:num>
                          <m:den>
                            <m:r>
                              <a:rPr lang="en-US" altLang="zh-CN" b="0" i="1" smtClean="0">
                                <a:solidFill>
                                  <a:schemeClr val="accent6">
                                    <a:lumMod val="50000"/>
                                  </a:schemeClr>
                                </a:solidFill>
                                <a:latin typeface="Cambria Math" panose="02040503050406030204" pitchFamily="18" charset="0"/>
                                <a:ea typeface="Cambria Math" panose="02040503050406030204" pitchFamily="18" charset="0"/>
                              </a:rPr>
                              <m:t>4</m:t>
                            </m:r>
                          </m:den>
                        </m:f>
                      </m:e>
                    </m:d>
                  </m:oMath>
                </a14:m>
                <a:endParaRPr lang="en-US" altLang="zh-CN" dirty="0">
                  <a:solidFill>
                    <a:schemeClr val="accent6">
                      <a:lumMod val="50000"/>
                    </a:schemeClr>
                  </a:solidFill>
                </a:endParaRPr>
              </a:p>
              <a:p>
                <a:pPr marL="0" lvl="0" indent="0">
                  <a:lnSpc>
                    <a:spcPct val="120000"/>
                  </a:lnSpc>
                  <a:spcBef>
                    <a:spcPts val="0"/>
                  </a:spcBef>
                  <a:buNone/>
                </a:pPr>
                <a:r>
                  <a:rPr lang="en-US" altLang="zh-CN" dirty="0">
                    <a:solidFill>
                      <a:schemeClr val="accent6">
                        <a:lumMod val="50000"/>
                      </a:schemeClr>
                    </a:solidFill>
                    <a:ea typeface="Cambria Math" panose="02040503050406030204" pitchFamily="18" charset="0"/>
                  </a:rPr>
                  <a:t>              </a:t>
                </a:r>
                <a14:m>
                  <m:oMath xmlns:m="http://schemas.openxmlformats.org/officeDocument/2006/math">
                    <m:r>
                      <a:rPr lang="en-US" altLang="zh-CN" i="1">
                        <a:solidFill>
                          <a:schemeClr val="accent6">
                            <a:lumMod val="50000"/>
                          </a:schemeClr>
                        </a:solidFill>
                        <a:latin typeface="Cambria Math" panose="02040503050406030204" pitchFamily="18" charset="0"/>
                        <a:ea typeface="Cambria Math" panose="02040503050406030204" pitchFamily="18" charset="0"/>
                      </a:rPr>
                      <m:t>≤</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2</m:t>
                    </m:r>
                    <m:r>
                      <a:rPr lang="en-US" altLang="zh-CN" i="1">
                        <a:solidFill>
                          <a:schemeClr val="accent6">
                            <a:lumMod val="50000"/>
                          </a:schemeClr>
                        </a:solidFill>
                        <a:latin typeface="Cambria Math" panose="02040503050406030204" pitchFamily="18" charset="0"/>
                        <a:ea typeface="Cambria Math" panose="02040503050406030204" pitchFamily="18" charset="0"/>
                      </a:rPr>
                      <m:t>𝑐𝑛</m:t>
                    </m:r>
                    <m:r>
                      <a:rPr lang="en-US" altLang="zh-CN" i="1">
                        <a:solidFill>
                          <a:schemeClr val="accent6">
                            <a:lumMod val="50000"/>
                          </a:schemeClr>
                        </a:solidFill>
                        <a:latin typeface="Cambria Math" panose="02040503050406030204" pitchFamily="18" charset="0"/>
                        <a:ea typeface="Cambria Math" panose="02040503050406030204" pitchFamily="18" charset="0"/>
                      </a:rPr>
                      <m:t>+4</m:t>
                    </m:r>
                    <m:d>
                      <m:dPr>
                        <m:ctrlPr>
                          <a:rPr lang="en-US" altLang="zh-CN" i="1">
                            <a:solidFill>
                              <a:schemeClr val="accent6">
                                <a:lumMod val="50000"/>
                              </a:schemeClr>
                            </a:solidFill>
                            <a:latin typeface="Cambria Math" panose="02040503050406030204" pitchFamily="18" charset="0"/>
                            <a:ea typeface="Cambria Math" panose="02040503050406030204" pitchFamily="18" charset="0"/>
                          </a:rPr>
                        </m:ctrlPr>
                      </m:dPr>
                      <m:e>
                        <m:f>
                          <m:fPr>
                            <m:ctrlPr>
                              <a:rPr lang="en-US" altLang="zh-CN" i="1">
                                <a:solidFill>
                                  <a:schemeClr val="accent6">
                                    <a:lumMod val="50000"/>
                                  </a:schemeClr>
                                </a:solidFill>
                                <a:latin typeface="Cambria Math" panose="02040503050406030204" pitchFamily="18" charset="0"/>
                                <a:ea typeface="Cambria Math" panose="02040503050406030204" pitchFamily="18" charset="0"/>
                              </a:rPr>
                            </m:ctrlPr>
                          </m:fPr>
                          <m:num>
                            <m:r>
                              <a:rPr lang="en-US" altLang="zh-CN" i="1">
                                <a:solidFill>
                                  <a:schemeClr val="accent6">
                                    <a:lumMod val="50000"/>
                                  </a:schemeClr>
                                </a:solidFill>
                                <a:latin typeface="Cambria Math" panose="02040503050406030204" pitchFamily="18" charset="0"/>
                                <a:ea typeface="Cambria Math" panose="02040503050406030204" pitchFamily="18" charset="0"/>
                              </a:rPr>
                              <m:t>𝑐𝑛</m:t>
                            </m:r>
                          </m:num>
                          <m:den>
                            <m:r>
                              <a:rPr lang="en-US" altLang="zh-CN" b="0" i="1" smtClean="0">
                                <a:solidFill>
                                  <a:schemeClr val="accent6">
                                    <a:lumMod val="50000"/>
                                  </a:schemeClr>
                                </a:solidFill>
                                <a:latin typeface="Cambria Math" panose="02040503050406030204" pitchFamily="18" charset="0"/>
                                <a:ea typeface="Cambria Math" panose="02040503050406030204" pitchFamily="18" charset="0"/>
                              </a:rPr>
                              <m:t>4</m:t>
                            </m:r>
                          </m:den>
                        </m:f>
                        <m:r>
                          <a:rPr lang="en-US" altLang="zh-CN" i="1">
                            <a:solidFill>
                              <a:schemeClr val="accent6">
                                <a:lumMod val="50000"/>
                              </a:schemeClr>
                            </a:solidFill>
                            <a:latin typeface="Cambria Math" panose="02040503050406030204" pitchFamily="18" charset="0"/>
                            <a:ea typeface="Cambria Math" panose="02040503050406030204" pitchFamily="18" charset="0"/>
                          </a:rPr>
                          <m:t>+2</m:t>
                        </m:r>
                        <m:r>
                          <a:rPr lang="en-US" altLang="zh-CN" i="1">
                            <a:solidFill>
                              <a:schemeClr val="accent6">
                                <a:lumMod val="50000"/>
                              </a:schemeClr>
                            </a:solidFill>
                            <a:latin typeface="Cambria Math" panose="02040503050406030204" pitchFamily="18" charset="0"/>
                            <a:ea typeface="Cambria Math" panose="02040503050406030204" pitchFamily="18" charset="0"/>
                          </a:rPr>
                          <m:t>𝑇</m:t>
                        </m:r>
                        <m:d>
                          <m:dPr>
                            <m:ctrlPr>
                              <a:rPr lang="en-US" altLang="zh-CN" i="1">
                                <a:solidFill>
                                  <a:schemeClr val="accent6">
                                    <a:lumMod val="50000"/>
                                  </a:schemeClr>
                                </a:solidFill>
                                <a:latin typeface="Cambria Math" panose="02040503050406030204" pitchFamily="18" charset="0"/>
                                <a:ea typeface="Cambria Math" panose="02040503050406030204" pitchFamily="18" charset="0"/>
                              </a:rPr>
                            </m:ctrlPr>
                          </m:dPr>
                          <m:e>
                            <m:f>
                              <m:fPr>
                                <m:ctrlPr>
                                  <a:rPr lang="en-US" altLang="zh-CN" i="1">
                                    <a:solidFill>
                                      <a:schemeClr val="accent6">
                                        <a:lumMod val="50000"/>
                                      </a:schemeClr>
                                    </a:solidFill>
                                    <a:latin typeface="Cambria Math" panose="02040503050406030204" pitchFamily="18" charset="0"/>
                                    <a:ea typeface="Cambria Math" panose="02040503050406030204" pitchFamily="18" charset="0"/>
                                  </a:rPr>
                                </m:ctrlPr>
                              </m:fPr>
                              <m:num>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𝑛</m:t>
                                </m:r>
                              </m:num>
                              <m:den>
                                <m:r>
                                  <a:rPr lang="en-US" altLang="zh-CN" b="0" i="1" smtClean="0">
                                    <a:solidFill>
                                      <a:schemeClr val="accent6">
                                        <a:lumMod val="50000"/>
                                      </a:schemeClr>
                                    </a:solidFill>
                                    <a:latin typeface="Cambria Math" panose="02040503050406030204" pitchFamily="18" charset="0"/>
                                    <a:ea typeface="Cambria Math" panose="02040503050406030204" pitchFamily="18" charset="0"/>
                                  </a:rPr>
                                  <m:t>8</m:t>
                                </m:r>
                              </m:den>
                            </m:f>
                          </m:e>
                        </m:d>
                      </m:e>
                    </m:d>
                    <m:r>
                      <a:rPr lang="en-US" altLang="zh-CN" i="1">
                        <a:solidFill>
                          <a:schemeClr val="accent6">
                            <a:lumMod val="50000"/>
                          </a:schemeClr>
                        </a:solidFill>
                        <a:latin typeface="Cambria Math" panose="02040503050406030204" pitchFamily="18" charset="0"/>
                        <a:ea typeface="Cambria Math" panose="02040503050406030204" pitchFamily="18" charset="0"/>
                      </a:rPr>
                      <m:t>=</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3</m:t>
                    </m:r>
                    <m:r>
                      <a:rPr lang="en-US" altLang="zh-CN" i="1">
                        <a:solidFill>
                          <a:schemeClr val="accent6">
                            <a:lumMod val="50000"/>
                          </a:schemeClr>
                        </a:solidFill>
                        <a:latin typeface="Cambria Math" panose="02040503050406030204" pitchFamily="18" charset="0"/>
                        <a:ea typeface="Cambria Math" panose="02040503050406030204" pitchFamily="18" charset="0"/>
                      </a:rPr>
                      <m:t>𝑐𝑛</m:t>
                    </m:r>
                    <m:r>
                      <a:rPr lang="en-US" altLang="zh-CN" i="1">
                        <a:solidFill>
                          <a:schemeClr val="accent6">
                            <a:lumMod val="50000"/>
                          </a:schemeClr>
                        </a:solidFill>
                        <a:latin typeface="Cambria Math" panose="02040503050406030204" pitchFamily="18" charset="0"/>
                        <a:ea typeface="Cambria Math" panose="02040503050406030204" pitchFamily="18" charset="0"/>
                      </a:rPr>
                      <m:t>+8</m:t>
                    </m:r>
                    <m:r>
                      <a:rPr lang="en-US" altLang="zh-CN" i="1">
                        <a:solidFill>
                          <a:schemeClr val="accent6">
                            <a:lumMod val="50000"/>
                          </a:schemeClr>
                        </a:solidFill>
                        <a:latin typeface="Cambria Math" panose="02040503050406030204" pitchFamily="18" charset="0"/>
                        <a:ea typeface="Cambria Math" panose="02040503050406030204" pitchFamily="18" charset="0"/>
                      </a:rPr>
                      <m:t>𝑇</m:t>
                    </m:r>
                    <m:d>
                      <m:dPr>
                        <m:ctrlPr>
                          <a:rPr lang="en-US" altLang="zh-CN" i="1">
                            <a:solidFill>
                              <a:schemeClr val="accent6">
                                <a:lumMod val="50000"/>
                              </a:schemeClr>
                            </a:solidFill>
                            <a:latin typeface="Cambria Math" panose="02040503050406030204" pitchFamily="18" charset="0"/>
                            <a:ea typeface="Cambria Math" panose="02040503050406030204" pitchFamily="18" charset="0"/>
                          </a:rPr>
                        </m:ctrlPr>
                      </m:dPr>
                      <m:e>
                        <m:f>
                          <m:fPr>
                            <m:ctrlPr>
                              <a:rPr lang="en-US" altLang="zh-CN" i="1">
                                <a:solidFill>
                                  <a:schemeClr val="accent6">
                                    <a:lumMod val="50000"/>
                                  </a:schemeClr>
                                </a:solidFill>
                                <a:latin typeface="Cambria Math" panose="02040503050406030204" pitchFamily="18" charset="0"/>
                                <a:ea typeface="Cambria Math" panose="02040503050406030204" pitchFamily="18" charset="0"/>
                              </a:rPr>
                            </m:ctrlPr>
                          </m:fPr>
                          <m:num>
                            <m:r>
                              <a:rPr lang="en-US" altLang="zh-CN" i="1">
                                <a:solidFill>
                                  <a:schemeClr val="accent6">
                                    <a:lumMod val="50000"/>
                                  </a:schemeClr>
                                </a:solidFill>
                                <a:latin typeface="Cambria Math" panose="02040503050406030204" pitchFamily="18" charset="0"/>
                                <a:ea typeface="Cambria Math" panose="02040503050406030204" pitchFamily="18" charset="0"/>
                              </a:rPr>
                              <m:t>𝑛</m:t>
                            </m:r>
                          </m:num>
                          <m:den>
                            <m:r>
                              <a:rPr lang="en-US" altLang="zh-CN" b="0" i="1" smtClean="0">
                                <a:solidFill>
                                  <a:schemeClr val="accent6">
                                    <a:lumMod val="50000"/>
                                  </a:schemeClr>
                                </a:solidFill>
                                <a:latin typeface="Cambria Math" panose="02040503050406030204" pitchFamily="18" charset="0"/>
                                <a:ea typeface="Cambria Math" panose="02040503050406030204" pitchFamily="18" charset="0"/>
                              </a:rPr>
                              <m:t>8</m:t>
                            </m:r>
                          </m:den>
                        </m:f>
                      </m:e>
                    </m:d>
                    <m:r>
                      <a:rPr lang="en-US" altLang="zh-CN" b="0" i="1" smtClean="0">
                        <a:solidFill>
                          <a:schemeClr val="accent6">
                            <a:lumMod val="50000"/>
                          </a:schemeClr>
                        </a:solidFill>
                        <a:latin typeface="Cambria Math" panose="02040503050406030204" pitchFamily="18" charset="0"/>
                        <a:ea typeface="Cambria Math" panose="02040503050406030204" pitchFamily="18" charset="0"/>
                      </a:rPr>
                      <m:t> ……</m:t>
                    </m:r>
                  </m:oMath>
                </a14:m>
                <a:endParaRPr lang="en-US" altLang="zh-CN" i="1" dirty="0">
                  <a:solidFill>
                    <a:schemeClr val="accent6">
                      <a:lumMod val="50000"/>
                    </a:schemeClr>
                  </a:solidFill>
                  <a:latin typeface="Cambria Math" panose="02040503050406030204" pitchFamily="18" charset="0"/>
                  <a:ea typeface="Cambria Math" panose="02040503050406030204" pitchFamily="18" charset="0"/>
                </a:endParaRPr>
              </a:p>
              <a:p>
                <a:pPr marL="0" lvl="0" indent="0">
                  <a:lnSpc>
                    <a:spcPct val="120000"/>
                  </a:lnSpc>
                  <a:spcBef>
                    <a:spcPts val="0"/>
                  </a:spcBef>
                  <a:buNone/>
                </a:pPr>
                <a:r>
                  <a:rPr lang="en-US" altLang="zh-CN" dirty="0">
                    <a:solidFill>
                      <a:schemeClr val="accent6">
                        <a:lumMod val="50000"/>
                      </a:schemeClr>
                    </a:solidFill>
                    <a:ea typeface="Cambria Math" panose="02040503050406030204" pitchFamily="18" charset="0"/>
                  </a:rPr>
                  <a:t>              </a:t>
                </a:r>
                <a14:m>
                  <m:oMath xmlns:m="http://schemas.openxmlformats.org/officeDocument/2006/math">
                    <m:r>
                      <a:rPr lang="en-US" altLang="zh-CN" i="1">
                        <a:solidFill>
                          <a:schemeClr val="accent6">
                            <a:lumMod val="50000"/>
                          </a:schemeClr>
                        </a:solidFill>
                        <a:latin typeface="Cambria Math" panose="02040503050406030204" pitchFamily="18" charset="0"/>
                        <a:ea typeface="Cambria Math" panose="02040503050406030204" pitchFamily="18" charset="0"/>
                      </a:rPr>
                      <m:t>≤</m:t>
                    </m:r>
                    <m:r>
                      <a:rPr lang="en-US" altLang="zh-CN" i="1">
                        <a:solidFill>
                          <a:schemeClr val="accent6">
                            <a:lumMod val="50000"/>
                          </a:schemeClr>
                        </a:solidFill>
                        <a:latin typeface="Cambria Math" panose="02040503050406030204" pitchFamily="18" charset="0"/>
                        <a:ea typeface="Cambria Math" panose="02040503050406030204" pitchFamily="18" charset="0"/>
                      </a:rPr>
                      <m:t>𝑐𝑛</m:t>
                    </m:r>
                    <m:func>
                      <m:funcPr>
                        <m:ctrlPr>
                          <a:rPr lang="en-US" altLang="zh-CN" i="1" smtClean="0">
                            <a:solidFill>
                              <a:schemeClr val="accent6">
                                <a:lumMod val="50000"/>
                              </a:schemeClr>
                            </a:solidFill>
                            <a:latin typeface="Cambria Math" panose="02040503050406030204" pitchFamily="18" charset="0"/>
                            <a:ea typeface="Cambria Math" panose="02040503050406030204" pitchFamily="18" charset="0"/>
                          </a:rPr>
                        </m:ctrlPr>
                      </m:funcPr>
                      <m:fName>
                        <m:sSub>
                          <m:sSubPr>
                            <m:ctrlPr>
                              <a:rPr lang="en-US" altLang="zh-CN" i="1" smtClean="0">
                                <a:solidFill>
                                  <a:schemeClr val="accent6">
                                    <a:lumMod val="50000"/>
                                  </a:schemeClr>
                                </a:solidFill>
                                <a:latin typeface="Cambria Math" panose="02040503050406030204" pitchFamily="18" charset="0"/>
                                <a:ea typeface="Cambria Math" panose="02040503050406030204" pitchFamily="18" charset="0"/>
                              </a:rPr>
                            </m:ctrlPr>
                          </m:sSubPr>
                          <m:e>
                            <m:r>
                              <m:rPr>
                                <m:sty m:val="p"/>
                              </m:rPr>
                              <a:rPr lang="en-US" altLang="zh-CN" i="0" smtClean="0">
                                <a:solidFill>
                                  <a:schemeClr val="accent6">
                                    <a:lumMod val="50000"/>
                                  </a:schemeClr>
                                </a:solidFill>
                                <a:latin typeface="Cambria Math" panose="02040503050406030204" pitchFamily="18" charset="0"/>
                                <a:ea typeface="Cambria Math" panose="02040503050406030204" pitchFamily="18" charset="0"/>
                              </a:rPr>
                              <m:t>log</m:t>
                            </m:r>
                          </m:e>
                          <m:sub>
                            <m:r>
                              <a:rPr lang="en-US" altLang="zh-CN" b="0" i="1" smtClean="0">
                                <a:solidFill>
                                  <a:schemeClr val="accent6">
                                    <a:lumMod val="50000"/>
                                  </a:schemeClr>
                                </a:solidFill>
                                <a:latin typeface="Cambria Math" panose="02040503050406030204" pitchFamily="18" charset="0"/>
                                <a:ea typeface="Cambria Math" panose="02040503050406030204" pitchFamily="18" charset="0"/>
                              </a:rPr>
                              <m:t>2</m:t>
                            </m:r>
                          </m:sub>
                        </m:sSub>
                      </m:fName>
                      <m:e>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𝑛</m:t>
                        </m:r>
                      </m:e>
                    </m:func>
                    <m:r>
                      <a:rPr lang="en-US" altLang="zh-CN" i="1">
                        <a:solidFill>
                          <a:schemeClr val="accent6">
                            <a:lumMod val="50000"/>
                          </a:schemeClr>
                        </a:solidFill>
                        <a:latin typeface="Cambria Math" panose="02040503050406030204" pitchFamily="18" charset="0"/>
                        <a:ea typeface="Cambria Math" panose="02040503050406030204" pitchFamily="18" charset="0"/>
                      </a:rPr>
                      <m:t>+</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𝑛</m:t>
                    </m:r>
                    <m:r>
                      <a:rPr lang="en-US" altLang="zh-CN" i="1">
                        <a:solidFill>
                          <a:schemeClr val="accent6">
                            <a:lumMod val="50000"/>
                          </a:schemeClr>
                        </a:solidFill>
                        <a:latin typeface="Cambria Math" panose="02040503050406030204" pitchFamily="18" charset="0"/>
                        <a:ea typeface="Cambria Math" panose="02040503050406030204" pitchFamily="18" charset="0"/>
                      </a:rPr>
                      <m:t>𝑇</m:t>
                    </m:r>
                    <m:d>
                      <m:dPr>
                        <m:ctrlPr>
                          <a:rPr lang="en-US" altLang="zh-CN" i="1">
                            <a:solidFill>
                              <a:schemeClr val="accent6">
                                <a:lumMod val="50000"/>
                              </a:schemeClr>
                            </a:solidFill>
                            <a:latin typeface="Cambria Math" panose="02040503050406030204" pitchFamily="18" charset="0"/>
                            <a:ea typeface="Cambria Math" panose="02040503050406030204" pitchFamily="18" charset="0"/>
                          </a:rPr>
                        </m:ctrlPr>
                      </m:dPr>
                      <m:e>
                        <m:r>
                          <a:rPr lang="en-US" altLang="zh-CN" b="0" i="1" smtClean="0">
                            <a:solidFill>
                              <a:schemeClr val="accent6">
                                <a:lumMod val="50000"/>
                              </a:schemeClr>
                            </a:solidFill>
                            <a:latin typeface="Cambria Math" panose="02040503050406030204" pitchFamily="18" charset="0"/>
                            <a:ea typeface="Cambria Math" panose="02040503050406030204" pitchFamily="18" charset="0"/>
                          </a:rPr>
                          <m:t>1</m:t>
                        </m:r>
                      </m:e>
                    </m:d>
                    <m:r>
                      <a:rPr lang="en-US" altLang="zh-CN" b="0" i="1" smtClean="0">
                        <a:solidFill>
                          <a:schemeClr val="accent6">
                            <a:lumMod val="50000"/>
                          </a:schemeClr>
                        </a:solidFill>
                        <a:latin typeface="Cambria Math" panose="02040503050406030204" pitchFamily="18" charset="0"/>
                        <a:ea typeface="Cambria Math" panose="02040503050406030204" pitchFamily="18" charset="0"/>
                      </a:rPr>
                      <m:t>=</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𝑂</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m:t>
                    </m:r>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𝑛</m:t>
                    </m:r>
                    <m:func>
                      <m:funcPr>
                        <m:ctrlPr>
                          <a:rPr lang="en-US" altLang="zh-CN" b="0" i="1" smtClean="0">
                            <a:solidFill>
                              <a:schemeClr val="accent6">
                                <a:lumMod val="50000"/>
                              </a:schemeClr>
                            </a:solidFill>
                            <a:latin typeface="Cambria Math" panose="02040503050406030204" pitchFamily="18" charset="0"/>
                            <a:ea typeface="Cambria Math" panose="02040503050406030204" pitchFamily="18" charset="0"/>
                          </a:rPr>
                        </m:ctrlPr>
                      </m:funcPr>
                      <m:fName>
                        <m:sSub>
                          <m:sSubPr>
                            <m:ctrlPr>
                              <a:rPr lang="en-US" altLang="zh-CN" b="0" i="1" smtClean="0">
                                <a:solidFill>
                                  <a:schemeClr val="accent6">
                                    <a:lumMod val="50000"/>
                                  </a:schemeClr>
                                </a:solidFill>
                                <a:latin typeface="Cambria Math" panose="02040503050406030204" pitchFamily="18" charset="0"/>
                                <a:ea typeface="Cambria Math" panose="02040503050406030204" pitchFamily="18" charset="0"/>
                              </a:rPr>
                            </m:ctrlPr>
                          </m:sSubPr>
                          <m:e>
                            <m:r>
                              <m:rPr>
                                <m:sty m:val="p"/>
                              </m:rPr>
                              <a:rPr lang="en-US" altLang="zh-CN" b="0" i="0" smtClean="0">
                                <a:solidFill>
                                  <a:schemeClr val="accent6">
                                    <a:lumMod val="50000"/>
                                  </a:schemeClr>
                                </a:solidFill>
                                <a:latin typeface="Cambria Math" panose="02040503050406030204" pitchFamily="18" charset="0"/>
                                <a:ea typeface="Cambria Math" panose="02040503050406030204" pitchFamily="18" charset="0"/>
                              </a:rPr>
                              <m:t>log</m:t>
                            </m:r>
                          </m:e>
                          <m:sub>
                            <m:r>
                              <a:rPr lang="en-US" altLang="zh-CN" b="0" i="1" smtClean="0">
                                <a:solidFill>
                                  <a:schemeClr val="accent6">
                                    <a:lumMod val="50000"/>
                                  </a:schemeClr>
                                </a:solidFill>
                                <a:latin typeface="Cambria Math" panose="02040503050406030204" pitchFamily="18" charset="0"/>
                                <a:ea typeface="Cambria Math" panose="02040503050406030204" pitchFamily="18" charset="0"/>
                              </a:rPr>
                              <m:t>2</m:t>
                            </m:r>
                          </m:sub>
                        </m:sSub>
                      </m:fName>
                      <m:e>
                        <m:r>
                          <a:rPr lang="en-US" altLang="zh-CN" b="0" i="1" smtClean="0">
                            <a:solidFill>
                              <a:schemeClr val="accent6">
                                <a:lumMod val="50000"/>
                              </a:schemeClr>
                            </a:solidFill>
                            <a:latin typeface="Cambria Math" panose="02040503050406030204" pitchFamily="18" charset="0"/>
                            <a:ea typeface="Cambria Math" panose="02040503050406030204" pitchFamily="18" charset="0"/>
                          </a:rPr>
                          <m:t>𝑛</m:t>
                        </m:r>
                      </m:e>
                    </m:func>
                    <m:r>
                      <a:rPr lang="en-US" altLang="zh-CN" b="0" i="1" smtClean="0">
                        <a:solidFill>
                          <a:schemeClr val="accent6">
                            <a:lumMod val="50000"/>
                          </a:schemeClr>
                        </a:solidFill>
                        <a:latin typeface="Cambria Math" panose="02040503050406030204" pitchFamily="18" charset="0"/>
                        <a:ea typeface="Cambria Math" panose="02040503050406030204" pitchFamily="18" charset="0"/>
                      </a:rPr>
                      <m:t>)</m:t>
                    </m:r>
                  </m:oMath>
                </a14:m>
                <a:endParaRPr lang="en-US" altLang="zh-CN" dirty="0">
                  <a:solidFill>
                    <a:schemeClr val="accent6">
                      <a:lumMod val="50000"/>
                    </a:schemeClr>
                  </a:solidFill>
                </a:endParaRPr>
              </a:p>
              <a:p>
                <a:pPr>
                  <a:lnSpc>
                    <a:spcPct val="120000"/>
                  </a:lnSpc>
                  <a:spcBef>
                    <a:spcPts val="0"/>
                  </a:spcBef>
                </a:pPr>
                <a:r>
                  <a:rPr lang="zh-CN" altLang="en-US" dirty="0">
                    <a:solidFill>
                      <a:srgbClr val="0000FF"/>
                    </a:solidFill>
                  </a:rPr>
                  <a:t>最坏情况：</a:t>
                </a:r>
                <a:r>
                  <a:rPr lang="zh-CN" altLang="en-US" dirty="0"/>
                  <a:t>每次划分都极不均衡</a:t>
                </a:r>
                <a:endParaRPr lang="en-US" altLang="zh-CN" dirty="0"/>
              </a:p>
              <a:p>
                <a:pPr marL="0" indent="0">
                  <a:lnSpc>
                    <a:spcPct val="120000"/>
                  </a:lnSpc>
                  <a:spcBef>
                    <a:spcPts val="0"/>
                  </a:spcBef>
                  <a:buNone/>
                </a:pPr>
                <a:r>
                  <a:rPr lang="en-US" altLang="zh-CN" dirty="0"/>
                  <a:t>       T(n) = T(n-1)+T(0)+O(n) = O(</a:t>
                </a:r>
                <a14:m>
                  <m:oMath xmlns:m="http://schemas.openxmlformats.org/officeDocument/2006/math">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𝑛</m:t>
                        </m:r>
                      </m:e>
                      <m:sup>
                        <m:r>
                          <a:rPr lang="en-US" altLang="zh-CN" b="0" i="1" dirty="0" smtClean="0">
                            <a:latin typeface="Cambria Math" panose="02040503050406030204" pitchFamily="18" charset="0"/>
                          </a:rPr>
                          <m:t>2</m:t>
                        </m:r>
                      </m:sup>
                    </m:sSup>
                  </m:oMath>
                </a14:m>
                <a:r>
                  <a:rPr lang="en-US" altLang="zh-CN" dirty="0"/>
                  <a:t>)</a:t>
                </a:r>
              </a:p>
              <a:p>
                <a:pPr lvl="1">
                  <a:lnSpc>
                    <a:spcPct val="120000"/>
                  </a:lnSpc>
                  <a:spcBef>
                    <a:spcPts val="0"/>
                  </a:spcBef>
                </a:pPr>
                <a:r>
                  <a:rPr lang="zh-CN" altLang="en-US" sz="3200" dirty="0"/>
                  <a:t>若待排记录的初始状态为按关键字有序时，快速排序将蜕化为起泡排序，其时间复杂度为</a:t>
                </a:r>
                <a:r>
                  <a:rPr lang="en-US" altLang="zh-CN" sz="3200" dirty="0"/>
                  <a:t>O(</a:t>
                </a:r>
                <a14:m>
                  <m:oMath xmlns:m="http://schemas.openxmlformats.org/officeDocument/2006/math">
                    <m:sSup>
                      <m:sSupPr>
                        <m:ctrlPr>
                          <a:rPr lang="en-US" altLang="zh-CN" sz="3200" i="1" dirty="0">
                            <a:latin typeface="Cambria Math" panose="02040503050406030204" pitchFamily="18" charset="0"/>
                          </a:rPr>
                        </m:ctrlPr>
                      </m:sSupPr>
                      <m:e>
                        <m:r>
                          <a:rPr lang="en-US" altLang="zh-CN" sz="3200" i="1" dirty="0">
                            <a:latin typeface="Cambria Math" panose="02040503050406030204" pitchFamily="18" charset="0"/>
                          </a:rPr>
                          <m:t>𝑛</m:t>
                        </m:r>
                      </m:e>
                      <m:sup>
                        <m:r>
                          <a:rPr lang="en-US" altLang="zh-CN" sz="3200" i="1" dirty="0">
                            <a:latin typeface="Cambria Math" panose="02040503050406030204" pitchFamily="18" charset="0"/>
                          </a:rPr>
                          <m:t>2</m:t>
                        </m:r>
                      </m:sup>
                    </m:sSup>
                  </m:oMath>
                </a14:m>
                <a:r>
                  <a:rPr lang="en-US" altLang="zh-CN" sz="3200" dirty="0"/>
                  <a:t>)</a:t>
                </a:r>
              </a:p>
              <a:p>
                <a:pPr lvl="1">
                  <a:lnSpc>
                    <a:spcPct val="120000"/>
                  </a:lnSpc>
                  <a:spcBef>
                    <a:spcPts val="0"/>
                  </a:spcBef>
                </a:pPr>
                <a:r>
                  <a:rPr lang="zh-CN" altLang="en-US" sz="3200" dirty="0"/>
                  <a:t>可以采用</a:t>
                </a:r>
                <a:r>
                  <a:rPr lang="zh-CN" altLang="en-US" sz="3200" dirty="0">
                    <a:solidFill>
                      <a:srgbClr val="C00000"/>
                    </a:solidFill>
                  </a:rPr>
                  <a:t>随机选取轴点</a:t>
                </a:r>
                <a:r>
                  <a:rPr lang="zh-CN" altLang="en-US" sz="3200" dirty="0"/>
                  <a:t>、</a:t>
                </a:r>
                <a:r>
                  <a:rPr lang="en-US" altLang="zh-CN" sz="3200" dirty="0">
                    <a:solidFill>
                      <a:srgbClr val="C00000"/>
                    </a:solidFill>
                  </a:rPr>
                  <a:t>(</a:t>
                </a:r>
                <a:r>
                  <a:rPr lang="en-US" altLang="zh-CN" sz="3200" dirty="0" err="1">
                    <a:solidFill>
                      <a:srgbClr val="C00000"/>
                    </a:solidFill>
                  </a:rPr>
                  <a:t>L.r</a:t>
                </a:r>
                <a:r>
                  <a:rPr lang="en-US" altLang="zh-CN" sz="3200" dirty="0">
                    <a:solidFill>
                      <a:srgbClr val="C00000"/>
                    </a:solidFill>
                  </a:rPr>
                  <a:t>[low], </a:t>
                </a:r>
                <a:r>
                  <a:rPr lang="en-US" altLang="zh-CN" sz="3200" dirty="0" err="1">
                    <a:solidFill>
                      <a:srgbClr val="C00000"/>
                    </a:solidFill>
                  </a:rPr>
                  <a:t>L.r</a:t>
                </a:r>
                <a:r>
                  <a:rPr lang="en-US" altLang="zh-CN" sz="3200" dirty="0">
                    <a:solidFill>
                      <a:srgbClr val="C00000"/>
                    </a:solidFill>
                  </a:rPr>
                  <a:t>[right], </a:t>
                </a:r>
                <a:r>
                  <a:rPr lang="en-US" altLang="zh-CN" sz="3200" dirty="0" err="1">
                    <a:solidFill>
                      <a:srgbClr val="C00000"/>
                    </a:solidFill>
                  </a:rPr>
                  <a:t>L.r</a:t>
                </a:r>
                <a:r>
                  <a:rPr lang="en-US" altLang="zh-CN" sz="3200" dirty="0">
                    <a:solidFill>
                      <a:srgbClr val="C00000"/>
                    </a:solidFill>
                  </a:rPr>
                  <a:t>[(</a:t>
                </a:r>
                <a:r>
                  <a:rPr lang="en-US" altLang="zh-CN" sz="3200" dirty="0" err="1">
                    <a:solidFill>
                      <a:srgbClr val="C00000"/>
                    </a:solidFill>
                  </a:rPr>
                  <a:t>low+high</a:t>
                </a:r>
                <a:r>
                  <a:rPr lang="en-US" altLang="zh-CN" sz="3200" dirty="0">
                    <a:solidFill>
                      <a:srgbClr val="C00000"/>
                    </a:solidFill>
                  </a:rPr>
                  <a:t>)/2])</a:t>
                </a:r>
                <a:r>
                  <a:rPr lang="zh-CN" altLang="en-US" sz="3200" dirty="0">
                    <a:solidFill>
                      <a:srgbClr val="C00000"/>
                    </a:solidFill>
                  </a:rPr>
                  <a:t>三者取中</a:t>
                </a:r>
                <a:r>
                  <a:rPr lang="en-US" altLang="zh-CN" sz="3200" dirty="0">
                    <a:solidFill>
                      <a:srgbClr val="C00000"/>
                    </a:solidFill>
                  </a:rPr>
                  <a:t>(</a:t>
                </a:r>
                <a:r>
                  <a:rPr lang="zh-CN" altLang="en-US" sz="3200" dirty="0">
                    <a:solidFill>
                      <a:srgbClr val="C00000"/>
                    </a:solidFill>
                  </a:rPr>
                  <a:t>值</a:t>
                </a:r>
                <a:r>
                  <a:rPr lang="en-US" altLang="zh-CN" sz="3200" dirty="0"/>
                  <a:t>)</a:t>
                </a:r>
                <a:r>
                  <a:rPr lang="zh-CN" altLang="en-US" sz="3200" dirty="0"/>
                  <a:t>等方法来降低最坏情况的概率，而无法杜绝</a:t>
                </a:r>
                <a:endParaRPr lang="en-US" altLang="zh-CN" sz="3200" dirty="0"/>
              </a:p>
            </p:txBody>
          </p:sp>
        </mc:Choice>
        <mc:Fallback xmlns="">
          <p:sp>
            <p:nvSpPr>
              <p:cNvPr id="67588" name="Rectangle 8"/>
              <p:cNvSpPr>
                <a:spLocks noGrp="1" noRot="1" noChangeAspect="1" noMove="1" noResize="1" noEditPoints="1" noAdjustHandles="1" noChangeArrowheads="1" noChangeShapeType="1" noTextEdit="1"/>
              </p:cNvSpPr>
              <p:nvPr>
                <p:ph idx="1"/>
              </p:nvPr>
            </p:nvSpPr>
            <p:spPr>
              <a:xfrm>
                <a:off x="457200" y="836712"/>
                <a:ext cx="8229600" cy="6021288"/>
              </a:xfrm>
              <a:blipFill rotWithShape="0">
                <a:blip r:embed="rId3"/>
                <a:stretch>
                  <a:fillRect l="-1037" t="-1215" r="-1037"/>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0C913308-F349-4B6D-A68A-DD1791B4A57B}" type="slidenum">
              <a:rPr lang="zh-CN" altLang="en-US" smtClean="0"/>
              <a:pPr/>
              <a:t>15</a:t>
            </a:fld>
            <a:endParaRPr lang="zh-CN" altLang="en-US"/>
          </a:p>
        </p:txBody>
      </p:sp>
    </p:spTree>
    <p:extLst>
      <p:ext uri="{BB962C8B-B14F-4D97-AF65-F5344CB8AC3E}">
        <p14:creationId xmlns:p14="http://schemas.microsoft.com/office/powerpoint/2010/main" val="519359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快速排序算法分析</a:t>
            </a:r>
            <a:r>
              <a:rPr lang="en-US" altLang="zh-CN" dirty="0"/>
              <a:t>-</a:t>
            </a:r>
            <a:r>
              <a:rPr lang="zh-CN" altLang="en-US" dirty="0"/>
              <a:t>时间复杂度</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fontScale="70000" lnSpcReduction="20000"/>
              </a:bodyPr>
              <a:lstStyle/>
              <a:p>
                <a:pPr>
                  <a:lnSpc>
                    <a:spcPct val="125000"/>
                  </a:lnSpc>
                </a:pPr>
                <a:r>
                  <a:rPr lang="zh-CN" altLang="en-US" sz="4000" dirty="0">
                    <a:solidFill>
                      <a:srgbClr val="0000FF"/>
                    </a:solidFill>
                  </a:rPr>
                  <a:t>平均时间开销</a:t>
                </a:r>
                <a:endParaRPr lang="en-US" altLang="zh-CN" sz="3800" b="1" dirty="0">
                  <a:solidFill>
                    <a:srgbClr val="0000FF"/>
                  </a:solidFill>
                  <a:latin typeface="+mn-ea"/>
                  <a:ea typeface="+mn-ea"/>
                </a:endParaRPr>
              </a:p>
              <a:p>
                <a:pPr lvl="1">
                  <a:lnSpc>
                    <a:spcPct val="125000"/>
                  </a:lnSpc>
                </a:pPr>
                <a:r>
                  <a:rPr lang="zh-CN" altLang="en-US" sz="3400" b="1" dirty="0">
                    <a:latin typeface="+mn-ea"/>
                    <a:ea typeface="+mn-ea"/>
                  </a:rPr>
                  <a:t>假设</a:t>
                </a:r>
                <a:r>
                  <a:rPr lang="zh-CN" altLang="en-US" sz="3400" b="1" dirty="0">
                    <a:solidFill>
                      <a:srgbClr val="0000FF"/>
                    </a:solidFill>
                    <a:latin typeface="+mn-ea"/>
                    <a:ea typeface="+mn-ea"/>
                  </a:rPr>
                  <a:t>一次划分所得轴点位置 </a:t>
                </a:r>
                <a:r>
                  <a:rPr lang="en-US" altLang="zh-CN" sz="3400" b="1" i="1" dirty="0" err="1">
                    <a:solidFill>
                      <a:srgbClr val="0000FF"/>
                    </a:solidFill>
                    <a:latin typeface="+mn-ea"/>
                    <a:ea typeface="+mn-ea"/>
                  </a:rPr>
                  <a:t>i</a:t>
                </a:r>
                <a:r>
                  <a:rPr lang="en-US" altLang="zh-CN" sz="3400" b="1" i="1" dirty="0">
                    <a:solidFill>
                      <a:srgbClr val="0000FF"/>
                    </a:solidFill>
                    <a:latin typeface="+mn-ea"/>
                    <a:ea typeface="+mn-ea"/>
                  </a:rPr>
                  <a:t>=k</a:t>
                </a:r>
                <a:r>
                  <a:rPr lang="zh-CN" altLang="en-US" sz="3400" b="1" dirty="0">
                    <a:latin typeface="+mn-ea"/>
                    <a:ea typeface="+mn-ea"/>
                  </a:rPr>
                  <a:t>，则对</a:t>
                </a:r>
                <a:r>
                  <a:rPr lang="en-US" altLang="zh-CN" sz="3400" b="1" i="1" dirty="0">
                    <a:latin typeface="+mn-ea"/>
                    <a:ea typeface="+mn-ea"/>
                  </a:rPr>
                  <a:t>n </a:t>
                </a:r>
                <a:r>
                  <a:rPr lang="zh-CN" altLang="en-US" sz="3400" b="1" dirty="0">
                    <a:latin typeface="+mn-ea"/>
                    <a:ea typeface="+mn-ea"/>
                  </a:rPr>
                  <a:t>个记录进行快排所需时间：</a:t>
                </a:r>
                <a:endParaRPr lang="en-US" altLang="zh-CN" sz="3400" b="1" dirty="0">
                  <a:latin typeface="+mn-ea"/>
                  <a:ea typeface="+mn-ea"/>
                </a:endParaRPr>
              </a:p>
              <a:p>
                <a:pPr marL="457200" lvl="1" indent="0">
                  <a:lnSpc>
                    <a:spcPct val="125000"/>
                  </a:lnSpc>
                  <a:buNone/>
                </a:pPr>
                <a:r>
                  <a:rPr lang="en-US" altLang="zh-CN" sz="3400" b="1" dirty="0">
                    <a:solidFill>
                      <a:srgbClr val="000080"/>
                    </a:solidFill>
                    <a:latin typeface="+mn-ea"/>
                    <a:ea typeface="+mn-ea"/>
                  </a:rPr>
                  <a:t>	T(</a:t>
                </a:r>
                <a:r>
                  <a:rPr lang="en-US" altLang="zh-CN" sz="3400" b="1" i="1" dirty="0">
                    <a:solidFill>
                      <a:srgbClr val="000080"/>
                    </a:solidFill>
                    <a:latin typeface="+mn-ea"/>
                    <a:ea typeface="+mn-ea"/>
                  </a:rPr>
                  <a:t>n</a:t>
                </a:r>
                <a:r>
                  <a:rPr lang="en-US" altLang="zh-CN" sz="3400" b="1" dirty="0">
                    <a:solidFill>
                      <a:srgbClr val="000080"/>
                    </a:solidFill>
                    <a:latin typeface="+mn-ea"/>
                    <a:ea typeface="+mn-ea"/>
                  </a:rPr>
                  <a:t>) = </a:t>
                </a:r>
                <a:r>
                  <a:rPr lang="en-US" altLang="zh-CN" sz="3400" b="1" dirty="0" err="1">
                    <a:solidFill>
                      <a:srgbClr val="000080"/>
                    </a:solidFill>
                    <a:latin typeface="+mn-ea"/>
                    <a:ea typeface="+mn-ea"/>
                  </a:rPr>
                  <a:t>T</a:t>
                </a:r>
                <a:r>
                  <a:rPr lang="en-US" altLang="zh-CN" sz="3400" b="1" baseline="-25000" dirty="0" err="1">
                    <a:solidFill>
                      <a:srgbClr val="000080"/>
                    </a:solidFill>
                    <a:latin typeface="+mn-ea"/>
                    <a:ea typeface="+mn-ea"/>
                  </a:rPr>
                  <a:t>pass</a:t>
                </a:r>
                <a:r>
                  <a:rPr lang="en-US" altLang="zh-CN" sz="3400" b="1" dirty="0">
                    <a:solidFill>
                      <a:srgbClr val="000080"/>
                    </a:solidFill>
                    <a:latin typeface="+mn-ea"/>
                    <a:ea typeface="+mn-ea"/>
                  </a:rPr>
                  <a:t>(</a:t>
                </a:r>
                <a:r>
                  <a:rPr lang="en-US" altLang="zh-CN" sz="3400" b="1" i="1" dirty="0">
                    <a:solidFill>
                      <a:srgbClr val="000080"/>
                    </a:solidFill>
                    <a:latin typeface="+mn-ea"/>
                    <a:ea typeface="+mn-ea"/>
                  </a:rPr>
                  <a:t>n</a:t>
                </a:r>
                <a:r>
                  <a:rPr lang="en-US" altLang="zh-CN" sz="3400" b="1" dirty="0">
                    <a:solidFill>
                      <a:srgbClr val="000080"/>
                    </a:solidFill>
                    <a:latin typeface="+mn-ea"/>
                    <a:ea typeface="+mn-ea"/>
                  </a:rPr>
                  <a:t>) + T(</a:t>
                </a:r>
                <a:r>
                  <a:rPr lang="en-US" altLang="zh-CN" sz="3400" b="1" i="1" dirty="0">
                    <a:solidFill>
                      <a:srgbClr val="000080"/>
                    </a:solidFill>
                    <a:latin typeface="+mn-ea"/>
                    <a:ea typeface="+mn-ea"/>
                  </a:rPr>
                  <a:t>k-1</a:t>
                </a:r>
                <a:r>
                  <a:rPr lang="en-US" altLang="zh-CN" sz="3400" b="1" dirty="0">
                    <a:solidFill>
                      <a:srgbClr val="000080"/>
                    </a:solidFill>
                    <a:latin typeface="+mn-ea"/>
                    <a:ea typeface="+mn-ea"/>
                  </a:rPr>
                  <a:t>) + T(</a:t>
                </a:r>
                <a:r>
                  <a:rPr lang="en-US" altLang="zh-CN" sz="3400" b="1" i="1" dirty="0">
                    <a:solidFill>
                      <a:srgbClr val="000080"/>
                    </a:solidFill>
                    <a:latin typeface="+mn-ea"/>
                    <a:ea typeface="+mn-ea"/>
                  </a:rPr>
                  <a:t>n-k</a:t>
                </a:r>
                <a:r>
                  <a:rPr lang="en-US" altLang="zh-CN" sz="3400" b="1" dirty="0">
                    <a:solidFill>
                      <a:srgbClr val="000080"/>
                    </a:solidFill>
                    <a:latin typeface="+mn-ea"/>
                    <a:ea typeface="+mn-ea"/>
                  </a:rPr>
                  <a:t>)</a:t>
                </a:r>
                <a:r>
                  <a:rPr lang="zh-CN" altLang="en-US" sz="3400" b="1" dirty="0">
                    <a:solidFill>
                      <a:srgbClr val="000080"/>
                    </a:solidFill>
                    <a:latin typeface="+mn-ea"/>
                    <a:ea typeface="+mn-ea"/>
                  </a:rPr>
                  <a:t>，</a:t>
                </a:r>
                <a:endParaRPr lang="en-US" altLang="zh-CN" sz="3400" b="1" dirty="0">
                  <a:solidFill>
                    <a:srgbClr val="000080"/>
                  </a:solidFill>
                  <a:latin typeface="+mn-ea"/>
                  <a:ea typeface="+mn-ea"/>
                </a:endParaRPr>
              </a:p>
              <a:p>
                <a:pPr lvl="1">
                  <a:lnSpc>
                    <a:spcPct val="125000"/>
                  </a:lnSpc>
                </a:pPr>
                <a:r>
                  <a:rPr lang="zh-CN" altLang="en-US" sz="3400" b="1" dirty="0">
                    <a:solidFill>
                      <a:srgbClr val="000080"/>
                    </a:solidFill>
                    <a:latin typeface="+mn-ea"/>
                    <a:ea typeface="+mn-ea"/>
                  </a:rPr>
                  <a:t>其中，</a:t>
                </a:r>
                <a:r>
                  <a:rPr lang="en-US" altLang="zh-CN" sz="3400" b="1" dirty="0" err="1">
                    <a:solidFill>
                      <a:srgbClr val="C00000"/>
                    </a:solidFill>
                    <a:latin typeface="+mn-ea"/>
                    <a:ea typeface="+mn-ea"/>
                  </a:rPr>
                  <a:t>T</a:t>
                </a:r>
                <a:r>
                  <a:rPr lang="en-US" altLang="zh-CN" sz="3400" b="1" baseline="-25000" dirty="0" err="1">
                    <a:solidFill>
                      <a:srgbClr val="C00000"/>
                    </a:solidFill>
                    <a:latin typeface="+mn-ea"/>
                    <a:ea typeface="+mn-ea"/>
                  </a:rPr>
                  <a:t>pass</a:t>
                </a:r>
                <a:r>
                  <a:rPr lang="en-US" altLang="zh-CN" sz="3400" b="1" dirty="0">
                    <a:solidFill>
                      <a:srgbClr val="C00000"/>
                    </a:solidFill>
                    <a:latin typeface="+mn-ea"/>
                    <a:ea typeface="+mn-ea"/>
                  </a:rPr>
                  <a:t>(</a:t>
                </a:r>
                <a:r>
                  <a:rPr lang="en-US" altLang="zh-CN" sz="3400" b="1" i="1" dirty="0">
                    <a:solidFill>
                      <a:srgbClr val="C00000"/>
                    </a:solidFill>
                    <a:latin typeface="+mn-ea"/>
                    <a:ea typeface="+mn-ea"/>
                  </a:rPr>
                  <a:t>n</a:t>
                </a:r>
                <a:r>
                  <a:rPr lang="en-US" altLang="zh-CN" sz="3400" b="1" dirty="0">
                    <a:solidFill>
                      <a:srgbClr val="C00000"/>
                    </a:solidFill>
                    <a:latin typeface="+mn-ea"/>
                    <a:ea typeface="+mn-ea"/>
                  </a:rPr>
                  <a:t>)</a:t>
                </a:r>
                <a:r>
                  <a:rPr lang="zh-CN" altLang="en-US" sz="3400" b="1" dirty="0">
                    <a:latin typeface="+mn-ea"/>
                    <a:ea typeface="+mn-ea"/>
                  </a:rPr>
                  <a:t>为对 </a:t>
                </a:r>
                <a:r>
                  <a:rPr lang="en-US" altLang="zh-CN" sz="3400" b="1" i="1" dirty="0">
                    <a:latin typeface="+mn-ea"/>
                    <a:ea typeface="+mn-ea"/>
                  </a:rPr>
                  <a:t>n </a:t>
                </a:r>
                <a:r>
                  <a:rPr lang="zh-CN" altLang="en-US" sz="3400" b="1" dirty="0">
                    <a:latin typeface="+mn-ea"/>
                    <a:ea typeface="+mn-ea"/>
                  </a:rPr>
                  <a:t>个记录进行</a:t>
                </a:r>
                <a:r>
                  <a:rPr lang="zh-CN" altLang="en-US" sz="3400" b="1" dirty="0">
                    <a:solidFill>
                      <a:srgbClr val="C00000"/>
                    </a:solidFill>
                    <a:latin typeface="+mn-ea"/>
                    <a:ea typeface="+mn-ea"/>
                  </a:rPr>
                  <a:t>一趟</a:t>
                </a:r>
                <a:r>
                  <a:rPr lang="zh-CN" altLang="en-US" sz="3400" b="1" dirty="0">
                    <a:latin typeface="+mn-ea"/>
                    <a:ea typeface="+mn-ea"/>
                  </a:rPr>
                  <a:t>快速排序所需时间，用</a:t>
                </a:r>
                <a:r>
                  <a:rPr lang="en-US" altLang="zh-CN" sz="3400" b="1" i="1" dirty="0" err="1">
                    <a:solidFill>
                      <a:srgbClr val="C00000"/>
                    </a:solidFill>
                    <a:latin typeface="+mn-ea"/>
                    <a:ea typeface="+mn-ea"/>
                  </a:rPr>
                  <a:t>cn</a:t>
                </a:r>
                <a:r>
                  <a:rPr lang="en-US" altLang="zh-CN" sz="3400" b="1" i="1" dirty="0">
                    <a:latin typeface="+mn-ea"/>
                    <a:ea typeface="+mn-ea"/>
                  </a:rPr>
                  <a:t> </a:t>
                </a:r>
                <a:r>
                  <a:rPr lang="zh-CN" altLang="en-US" sz="3400" b="1" dirty="0">
                    <a:latin typeface="+mn-ea"/>
                    <a:ea typeface="+mn-ea"/>
                  </a:rPr>
                  <a:t>表示</a:t>
                </a:r>
                <a:endParaRPr lang="en-US" altLang="zh-CN" sz="3400" b="1" dirty="0">
                  <a:latin typeface="+mn-ea"/>
                  <a:ea typeface="+mn-ea"/>
                </a:endParaRPr>
              </a:p>
              <a:p>
                <a:pPr lvl="1">
                  <a:lnSpc>
                    <a:spcPct val="125000"/>
                  </a:lnSpc>
                </a:pPr>
                <a:r>
                  <a:rPr lang="zh-CN" altLang="en-US" sz="3400" b="1" dirty="0">
                    <a:latin typeface="+mn-ea"/>
                    <a:ea typeface="+mn-ea"/>
                  </a:rPr>
                  <a:t>若待排序列中记录的关键字是随机分布的，则 </a:t>
                </a:r>
                <a:r>
                  <a:rPr lang="en-US" altLang="zh-CN" sz="3400" b="1" i="1" dirty="0">
                    <a:solidFill>
                      <a:srgbClr val="0000FF"/>
                    </a:solidFill>
                    <a:latin typeface="+mn-ea"/>
                    <a:ea typeface="+mn-ea"/>
                  </a:rPr>
                  <a:t>k</a:t>
                </a:r>
                <a:r>
                  <a:rPr lang="en-US" altLang="zh-CN" sz="3400" b="1" dirty="0">
                    <a:solidFill>
                      <a:srgbClr val="0000FF"/>
                    </a:solidFill>
                    <a:latin typeface="+mn-ea"/>
                    <a:ea typeface="+mn-ea"/>
                  </a:rPr>
                  <a:t> </a:t>
                </a:r>
                <a:r>
                  <a:rPr lang="zh-CN" altLang="en-US" sz="3400" b="1" dirty="0">
                    <a:solidFill>
                      <a:srgbClr val="0000FF"/>
                    </a:solidFill>
                    <a:latin typeface="+mn-ea"/>
                    <a:ea typeface="+mn-ea"/>
                  </a:rPr>
                  <a:t>取 </a:t>
                </a:r>
                <a:r>
                  <a:rPr lang="en-US" altLang="zh-CN" sz="3400" b="1" dirty="0">
                    <a:solidFill>
                      <a:srgbClr val="0000FF"/>
                    </a:solidFill>
                    <a:latin typeface="+mn-ea"/>
                    <a:ea typeface="+mn-ea"/>
                  </a:rPr>
                  <a:t>1 </a:t>
                </a:r>
                <a:r>
                  <a:rPr lang="zh-CN" altLang="en-US" sz="3400" b="1" dirty="0">
                    <a:solidFill>
                      <a:srgbClr val="0000FF"/>
                    </a:solidFill>
                    <a:latin typeface="+mn-ea"/>
                    <a:ea typeface="+mn-ea"/>
                  </a:rPr>
                  <a:t>至 </a:t>
                </a:r>
                <a:r>
                  <a:rPr lang="en-US" altLang="zh-CN" sz="3400" b="1" i="1" dirty="0">
                    <a:solidFill>
                      <a:srgbClr val="0000FF"/>
                    </a:solidFill>
                    <a:latin typeface="+mn-ea"/>
                    <a:ea typeface="+mn-ea"/>
                  </a:rPr>
                  <a:t>n</a:t>
                </a:r>
                <a:r>
                  <a:rPr lang="en-US" altLang="zh-CN" sz="3400" b="1" dirty="0">
                    <a:solidFill>
                      <a:srgbClr val="0000FF"/>
                    </a:solidFill>
                    <a:latin typeface="+mn-ea"/>
                    <a:ea typeface="+mn-ea"/>
                  </a:rPr>
                  <a:t> </a:t>
                </a:r>
                <a:r>
                  <a:rPr lang="zh-CN" altLang="en-US" sz="3400" b="1" dirty="0">
                    <a:solidFill>
                      <a:srgbClr val="0000FF"/>
                    </a:solidFill>
                    <a:latin typeface="+mn-ea"/>
                    <a:ea typeface="+mn-ea"/>
                  </a:rPr>
                  <a:t>中任意一值的可能性相同</a:t>
                </a:r>
                <a:endParaRPr lang="en-US" altLang="zh-CN" sz="3400" b="1" dirty="0">
                  <a:solidFill>
                    <a:srgbClr val="0000FF"/>
                  </a:solidFill>
                  <a:latin typeface="+mn-ea"/>
                  <a:ea typeface="+mn-ea"/>
                </a:endParaRPr>
              </a:p>
              <a:p>
                <a:pPr lvl="1">
                  <a:lnSpc>
                    <a:spcPct val="125000"/>
                  </a:lnSpc>
                  <a:spcBef>
                    <a:spcPts val="0"/>
                  </a:spcBef>
                </a:pPr>
                <a14:m>
                  <m:oMath xmlns:m="http://schemas.openxmlformats.org/officeDocument/2006/math">
                    <m:sSub>
                      <m:sSubPr>
                        <m:ctrlPr>
                          <a:rPr lang="en-US" altLang="zh-CN" sz="3400" b="1" i="1" smtClean="0">
                            <a:solidFill>
                              <a:schemeClr val="tx1"/>
                            </a:solidFill>
                            <a:latin typeface="Cambria Math" panose="02040503050406030204" pitchFamily="18" charset="0"/>
                            <a:ea typeface="华文楷体" pitchFamily="2" charset="-122"/>
                          </a:rPr>
                        </m:ctrlPr>
                      </m:sSubPr>
                      <m:e>
                        <m:r>
                          <a:rPr lang="en-US" altLang="zh-CN" sz="3400" b="1" i="1" smtClean="0">
                            <a:solidFill>
                              <a:schemeClr val="tx1"/>
                            </a:solidFill>
                            <a:latin typeface="Cambria Math" panose="02040503050406030204" pitchFamily="18" charset="0"/>
                            <a:ea typeface="华文楷体" pitchFamily="2" charset="-122"/>
                          </a:rPr>
                          <m:t>𝑻</m:t>
                        </m:r>
                      </m:e>
                      <m:sub>
                        <m:r>
                          <a:rPr lang="en-US" altLang="zh-CN" sz="3400" b="1" i="1" smtClean="0">
                            <a:solidFill>
                              <a:schemeClr val="tx1"/>
                            </a:solidFill>
                            <a:latin typeface="Cambria Math" panose="02040503050406030204" pitchFamily="18" charset="0"/>
                            <a:ea typeface="华文楷体" pitchFamily="2" charset="-122"/>
                          </a:rPr>
                          <m:t>𝒂𝒗𝒈</m:t>
                        </m:r>
                      </m:sub>
                    </m:sSub>
                    <m:d>
                      <m:dPr>
                        <m:ctrlPr>
                          <a:rPr lang="en-US" altLang="zh-CN" sz="3400" b="1" i="1" smtClean="0">
                            <a:solidFill>
                              <a:schemeClr val="tx1"/>
                            </a:solidFill>
                            <a:latin typeface="Cambria Math" panose="02040503050406030204" pitchFamily="18" charset="0"/>
                            <a:ea typeface="华文楷体" pitchFamily="2" charset="-122"/>
                          </a:rPr>
                        </m:ctrlPr>
                      </m:dPr>
                      <m:e>
                        <m:r>
                          <a:rPr lang="en-US" altLang="zh-CN" sz="3400" b="1" i="1" smtClean="0">
                            <a:solidFill>
                              <a:schemeClr val="tx1"/>
                            </a:solidFill>
                            <a:latin typeface="Cambria Math" panose="02040503050406030204" pitchFamily="18" charset="0"/>
                            <a:ea typeface="华文楷体" pitchFamily="2" charset="-122"/>
                          </a:rPr>
                          <m:t>𝒏</m:t>
                        </m:r>
                      </m:e>
                    </m:d>
                    <m:r>
                      <a:rPr lang="en-US" altLang="zh-CN" sz="3400" b="1" i="1" smtClean="0">
                        <a:solidFill>
                          <a:schemeClr val="tx1"/>
                        </a:solidFill>
                        <a:latin typeface="Cambria Math" panose="02040503050406030204" pitchFamily="18" charset="0"/>
                        <a:ea typeface="华文楷体" pitchFamily="2" charset="-122"/>
                      </a:rPr>
                      <m:t>=</m:t>
                    </m:r>
                    <m:r>
                      <a:rPr lang="en-US" altLang="zh-CN" sz="3400" b="1" i="1" smtClean="0">
                        <a:solidFill>
                          <a:schemeClr val="tx1"/>
                        </a:solidFill>
                        <a:latin typeface="Cambria Math" panose="02040503050406030204" pitchFamily="18" charset="0"/>
                        <a:ea typeface="华文楷体" pitchFamily="2" charset="-122"/>
                      </a:rPr>
                      <m:t>𝒄𝒏</m:t>
                    </m:r>
                    <m:r>
                      <a:rPr lang="en-US" altLang="zh-CN" sz="3400" b="1" i="1" smtClean="0">
                        <a:solidFill>
                          <a:schemeClr val="tx1"/>
                        </a:solidFill>
                        <a:latin typeface="Cambria Math" panose="02040503050406030204" pitchFamily="18" charset="0"/>
                        <a:ea typeface="华文楷体" pitchFamily="2" charset="-122"/>
                      </a:rPr>
                      <m:t>+</m:t>
                    </m:r>
                    <m:f>
                      <m:fPr>
                        <m:ctrlPr>
                          <a:rPr lang="en-US" altLang="zh-CN" sz="3400" b="1" i="1" smtClean="0">
                            <a:solidFill>
                              <a:schemeClr val="tx1"/>
                            </a:solidFill>
                            <a:latin typeface="Cambria Math" panose="02040503050406030204" pitchFamily="18" charset="0"/>
                            <a:ea typeface="华文楷体" pitchFamily="2" charset="-122"/>
                          </a:rPr>
                        </m:ctrlPr>
                      </m:fPr>
                      <m:num>
                        <m:r>
                          <a:rPr lang="en-US" altLang="zh-CN" sz="3400" b="1" i="1" smtClean="0">
                            <a:solidFill>
                              <a:schemeClr val="tx1"/>
                            </a:solidFill>
                            <a:latin typeface="Cambria Math" panose="02040503050406030204" pitchFamily="18" charset="0"/>
                            <a:ea typeface="华文楷体" pitchFamily="2" charset="-122"/>
                          </a:rPr>
                          <m:t>𝟏</m:t>
                        </m:r>
                      </m:num>
                      <m:den>
                        <m:r>
                          <a:rPr lang="en-US" altLang="zh-CN" sz="3400" b="1" i="1" smtClean="0">
                            <a:solidFill>
                              <a:schemeClr val="tx1"/>
                            </a:solidFill>
                            <a:latin typeface="Cambria Math" panose="02040503050406030204" pitchFamily="18" charset="0"/>
                            <a:ea typeface="华文楷体" pitchFamily="2" charset="-122"/>
                          </a:rPr>
                          <m:t>𝒏</m:t>
                        </m:r>
                      </m:den>
                    </m:f>
                    <m:nary>
                      <m:naryPr>
                        <m:chr m:val="∑"/>
                        <m:ctrlPr>
                          <a:rPr lang="en-US" altLang="zh-CN" sz="3400" b="1" i="1" smtClean="0">
                            <a:solidFill>
                              <a:schemeClr val="tx1"/>
                            </a:solidFill>
                            <a:latin typeface="Cambria Math" panose="02040503050406030204" pitchFamily="18" charset="0"/>
                            <a:ea typeface="华文楷体" pitchFamily="2" charset="-122"/>
                          </a:rPr>
                        </m:ctrlPr>
                      </m:naryPr>
                      <m:sub>
                        <m:r>
                          <m:rPr>
                            <m:brk m:alnAt="23"/>
                          </m:rPr>
                          <a:rPr lang="en-US" altLang="zh-CN" sz="3400" b="1" i="1" smtClean="0">
                            <a:solidFill>
                              <a:schemeClr val="tx1"/>
                            </a:solidFill>
                            <a:latin typeface="Cambria Math" panose="02040503050406030204" pitchFamily="18" charset="0"/>
                            <a:ea typeface="华文楷体" pitchFamily="2" charset="-122"/>
                          </a:rPr>
                          <m:t>𝒌</m:t>
                        </m:r>
                        <m:r>
                          <a:rPr lang="en-US" altLang="zh-CN" sz="3400" b="1" i="1" smtClean="0">
                            <a:solidFill>
                              <a:schemeClr val="tx1"/>
                            </a:solidFill>
                            <a:latin typeface="Cambria Math" panose="02040503050406030204" pitchFamily="18" charset="0"/>
                            <a:ea typeface="华文楷体" pitchFamily="2" charset="-122"/>
                          </a:rPr>
                          <m:t>=</m:t>
                        </m:r>
                        <m:r>
                          <a:rPr lang="en-US" altLang="zh-CN" sz="3400" b="1" i="1" smtClean="0">
                            <a:solidFill>
                              <a:schemeClr val="tx1"/>
                            </a:solidFill>
                            <a:latin typeface="Cambria Math" panose="02040503050406030204" pitchFamily="18" charset="0"/>
                            <a:ea typeface="华文楷体" pitchFamily="2" charset="-122"/>
                          </a:rPr>
                          <m:t>𝟏</m:t>
                        </m:r>
                      </m:sub>
                      <m:sup>
                        <m:r>
                          <a:rPr lang="en-US" altLang="zh-CN" sz="3400" b="1" i="1" smtClean="0">
                            <a:solidFill>
                              <a:schemeClr val="tx1"/>
                            </a:solidFill>
                            <a:latin typeface="Cambria Math" panose="02040503050406030204" pitchFamily="18" charset="0"/>
                            <a:ea typeface="华文楷体" pitchFamily="2" charset="-122"/>
                          </a:rPr>
                          <m:t>𝒏</m:t>
                        </m:r>
                      </m:sup>
                      <m:e>
                        <m:r>
                          <a:rPr lang="en-US" altLang="zh-CN" sz="3400" b="1" i="1" smtClean="0">
                            <a:solidFill>
                              <a:schemeClr val="tx1"/>
                            </a:solidFill>
                            <a:latin typeface="Cambria Math" panose="02040503050406030204" pitchFamily="18" charset="0"/>
                            <a:ea typeface="华文楷体" pitchFamily="2" charset="-122"/>
                          </a:rPr>
                          <m:t>[</m:t>
                        </m:r>
                        <m:sSub>
                          <m:sSubPr>
                            <m:ctrlPr>
                              <a:rPr lang="en-US" altLang="zh-CN" sz="3400" b="1" i="1">
                                <a:solidFill>
                                  <a:schemeClr val="tx1"/>
                                </a:solidFill>
                                <a:latin typeface="Cambria Math" panose="02040503050406030204" pitchFamily="18" charset="0"/>
                                <a:ea typeface="华文楷体" pitchFamily="2" charset="-122"/>
                              </a:rPr>
                            </m:ctrlPr>
                          </m:sSubPr>
                          <m:e>
                            <m:r>
                              <a:rPr lang="en-US" altLang="zh-CN" sz="3400" b="1" i="1">
                                <a:solidFill>
                                  <a:schemeClr val="tx1"/>
                                </a:solidFill>
                                <a:latin typeface="Cambria Math" panose="02040503050406030204" pitchFamily="18" charset="0"/>
                                <a:ea typeface="华文楷体" pitchFamily="2" charset="-122"/>
                              </a:rPr>
                              <m:t>𝑻</m:t>
                            </m:r>
                          </m:e>
                          <m:sub>
                            <m:r>
                              <a:rPr lang="en-US" altLang="zh-CN" sz="3400" b="1" i="1">
                                <a:solidFill>
                                  <a:schemeClr val="tx1"/>
                                </a:solidFill>
                                <a:latin typeface="Cambria Math" panose="02040503050406030204" pitchFamily="18" charset="0"/>
                                <a:ea typeface="华文楷体" pitchFamily="2" charset="-122"/>
                              </a:rPr>
                              <m:t>𝒂𝒗𝒈</m:t>
                            </m:r>
                          </m:sub>
                        </m:sSub>
                        <m:d>
                          <m:dPr>
                            <m:ctrlPr>
                              <a:rPr lang="en-US" altLang="zh-CN" sz="3400" b="1" i="1">
                                <a:solidFill>
                                  <a:schemeClr val="tx1"/>
                                </a:solidFill>
                                <a:latin typeface="Cambria Math" panose="02040503050406030204" pitchFamily="18" charset="0"/>
                                <a:ea typeface="华文楷体" pitchFamily="2" charset="-122"/>
                              </a:rPr>
                            </m:ctrlPr>
                          </m:dPr>
                          <m:e>
                            <m:r>
                              <a:rPr lang="en-US" altLang="zh-CN" sz="3400" b="1" i="1" smtClean="0">
                                <a:solidFill>
                                  <a:schemeClr val="tx1"/>
                                </a:solidFill>
                                <a:latin typeface="Cambria Math" panose="02040503050406030204" pitchFamily="18" charset="0"/>
                                <a:ea typeface="华文楷体" pitchFamily="2" charset="-122"/>
                              </a:rPr>
                              <m:t>𝒌</m:t>
                            </m:r>
                            <m:r>
                              <a:rPr lang="en-US" altLang="zh-CN" sz="3400" b="1" i="1" smtClean="0">
                                <a:solidFill>
                                  <a:schemeClr val="tx1"/>
                                </a:solidFill>
                                <a:latin typeface="Cambria Math" panose="02040503050406030204" pitchFamily="18" charset="0"/>
                                <a:ea typeface="华文楷体" pitchFamily="2" charset="-122"/>
                              </a:rPr>
                              <m:t>−</m:t>
                            </m:r>
                            <m:r>
                              <a:rPr lang="en-US" altLang="zh-CN" sz="3400" b="1" i="1" smtClean="0">
                                <a:solidFill>
                                  <a:schemeClr val="tx1"/>
                                </a:solidFill>
                                <a:latin typeface="Cambria Math" panose="02040503050406030204" pitchFamily="18" charset="0"/>
                                <a:ea typeface="华文楷体" pitchFamily="2" charset="-122"/>
                              </a:rPr>
                              <m:t>𝟏</m:t>
                            </m:r>
                          </m:e>
                        </m:d>
                        <m:r>
                          <a:rPr lang="en-US" altLang="zh-CN" sz="3400" b="1" i="1" smtClean="0">
                            <a:solidFill>
                              <a:schemeClr val="tx1"/>
                            </a:solidFill>
                            <a:latin typeface="Cambria Math" panose="02040503050406030204" pitchFamily="18" charset="0"/>
                            <a:ea typeface="华文楷体" pitchFamily="2" charset="-122"/>
                          </a:rPr>
                          <m:t>+</m:t>
                        </m:r>
                        <m:sSub>
                          <m:sSubPr>
                            <m:ctrlPr>
                              <a:rPr lang="en-US" altLang="zh-CN" sz="3400" b="1" i="1">
                                <a:solidFill>
                                  <a:schemeClr val="tx1"/>
                                </a:solidFill>
                                <a:latin typeface="Cambria Math" panose="02040503050406030204" pitchFamily="18" charset="0"/>
                                <a:ea typeface="华文楷体" pitchFamily="2" charset="-122"/>
                              </a:rPr>
                            </m:ctrlPr>
                          </m:sSubPr>
                          <m:e>
                            <m:r>
                              <a:rPr lang="en-US" altLang="zh-CN" sz="3400" b="1" i="1">
                                <a:solidFill>
                                  <a:schemeClr val="tx1"/>
                                </a:solidFill>
                                <a:latin typeface="Cambria Math" panose="02040503050406030204" pitchFamily="18" charset="0"/>
                                <a:ea typeface="华文楷体" pitchFamily="2" charset="-122"/>
                              </a:rPr>
                              <m:t>𝑻</m:t>
                            </m:r>
                          </m:e>
                          <m:sub>
                            <m:r>
                              <a:rPr lang="en-US" altLang="zh-CN" sz="3400" b="1" i="1">
                                <a:solidFill>
                                  <a:schemeClr val="tx1"/>
                                </a:solidFill>
                                <a:latin typeface="Cambria Math" panose="02040503050406030204" pitchFamily="18" charset="0"/>
                                <a:ea typeface="华文楷体" pitchFamily="2" charset="-122"/>
                              </a:rPr>
                              <m:t>𝒂𝒗𝒈</m:t>
                            </m:r>
                          </m:sub>
                        </m:sSub>
                        <m:d>
                          <m:dPr>
                            <m:ctrlPr>
                              <a:rPr lang="en-US" altLang="zh-CN" sz="3400" b="1" i="1">
                                <a:solidFill>
                                  <a:schemeClr val="tx1"/>
                                </a:solidFill>
                                <a:latin typeface="Cambria Math" panose="02040503050406030204" pitchFamily="18" charset="0"/>
                                <a:ea typeface="华文楷体" pitchFamily="2" charset="-122"/>
                              </a:rPr>
                            </m:ctrlPr>
                          </m:dPr>
                          <m:e>
                            <m:r>
                              <a:rPr lang="en-US" altLang="zh-CN" sz="3400" b="1" i="1">
                                <a:solidFill>
                                  <a:schemeClr val="tx1"/>
                                </a:solidFill>
                                <a:latin typeface="Cambria Math" panose="02040503050406030204" pitchFamily="18" charset="0"/>
                                <a:ea typeface="华文楷体" pitchFamily="2" charset="-122"/>
                              </a:rPr>
                              <m:t>𝒏</m:t>
                            </m:r>
                            <m:r>
                              <a:rPr lang="en-US" altLang="zh-CN" sz="3400" b="1" i="1" smtClean="0">
                                <a:solidFill>
                                  <a:schemeClr val="tx1"/>
                                </a:solidFill>
                                <a:latin typeface="Cambria Math" panose="02040503050406030204" pitchFamily="18" charset="0"/>
                                <a:ea typeface="华文楷体" pitchFamily="2" charset="-122"/>
                              </a:rPr>
                              <m:t>−</m:t>
                            </m:r>
                            <m:r>
                              <a:rPr lang="en-US" altLang="zh-CN" sz="3400" b="1" i="1" smtClean="0">
                                <a:solidFill>
                                  <a:schemeClr val="tx1"/>
                                </a:solidFill>
                                <a:latin typeface="Cambria Math" panose="02040503050406030204" pitchFamily="18" charset="0"/>
                                <a:ea typeface="华文楷体" pitchFamily="2" charset="-122"/>
                              </a:rPr>
                              <m:t>𝒌</m:t>
                            </m:r>
                          </m:e>
                        </m:d>
                        <m:r>
                          <a:rPr lang="en-US" altLang="zh-CN" sz="3400" b="1" i="1" smtClean="0">
                            <a:solidFill>
                              <a:schemeClr val="tx1"/>
                            </a:solidFill>
                            <a:latin typeface="Cambria Math" panose="02040503050406030204" pitchFamily="18" charset="0"/>
                            <a:ea typeface="华文楷体" pitchFamily="2" charset="-122"/>
                          </a:rPr>
                          <m:t>]</m:t>
                        </m:r>
                      </m:e>
                    </m:nary>
                  </m:oMath>
                </a14:m>
                <a:endParaRPr lang="en-US" altLang="zh-CN" sz="3400" b="1" i="1" dirty="0">
                  <a:solidFill>
                    <a:schemeClr val="tx1"/>
                  </a:solidFill>
                  <a:latin typeface="Cambria Math" panose="02040503050406030204" pitchFamily="18" charset="0"/>
                  <a:ea typeface="华文楷体" pitchFamily="2" charset="-122"/>
                </a:endParaRPr>
              </a:p>
              <a:p>
                <a:pPr marL="457200" lvl="1" indent="0">
                  <a:lnSpc>
                    <a:spcPct val="125000"/>
                  </a:lnSpc>
                  <a:spcBef>
                    <a:spcPts val="0"/>
                  </a:spcBef>
                  <a:buNone/>
                </a:pPr>
                <a14:m>
                  <m:oMathPara xmlns:m="http://schemas.openxmlformats.org/officeDocument/2006/math">
                    <m:oMathParaPr>
                      <m:jc m:val="centerGroup"/>
                    </m:oMathParaPr>
                    <m:oMath xmlns:m="http://schemas.openxmlformats.org/officeDocument/2006/math">
                      <m:r>
                        <a:rPr lang="en-US" altLang="zh-CN" sz="3600" b="1" i="1">
                          <a:latin typeface="Cambria Math" panose="02040503050406030204" pitchFamily="18" charset="0"/>
                          <a:ea typeface="华文楷体" pitchFamily="2" charset="-122"/>
                        </a:rPr>
                        <m:t>=</m:t>
                      </m:r>
                      <m:r>
                        <a:rPr lang="en-US" altLang="zh-CN" sz="3600" b="1" i="1">
                          <a:latin typeface="Cambria Math" panose="02040503050406030204" pitchFamily="18" charset="0"/>
                          <a:ea typeface="华文楷体" pitchFamily="2" charset="-122"/>
                        </a:rPr>
                        <m:t>𝒄𝒏</m:t>
                      </m:r>
                      <m:r>
                        <a:rPr lang="en-US" altLang="zh-CN" sz="3600" b="1" i="1">
                          <a:latin typeface="Cambria Math" panose="02040503050406030204" pitchFamily="18" charset="0"/>
                          <a:ea typeface="华文楷体" pitchFamily="2" charset="-122"/>
                        </a:rPr>
                        <m:t>+</m:t>
                      </m:r>
                      <m:f>
                        <m:fPr>
                          <m:ctrlPr>
                            <a:rPr lang="en-US" altLang="zh-CN" sz="3600" b="1" i="1">
                              <a:latin typeface="Cambria Math" panose="02040503050406030204" pitchFamily="18" charset="0"/>
                              <a:ea typeface="华文楷体" pitchFamily="2" charset="-122"/>
                            </a:rPr>
                          </m:ctrlPr>
                        </m:fPr>
                        <m:num>
                          <m:r>
                            <a:rPr lang="en-US" altLang="zh-CN" sz="3600" b="1" i="1">
                              <a:latin typeface="Cambria Math" panose="02040503050406030204" pitchFamily="18" charset="0"/>
                              <a:ea typeface="华文楷体" pitchFamily="2" charset="-122"/>
                            </a:rPr>
                            <m:t>𝟐</m:t>
                          </m:r>
                        </m:num>
                        <m:den>
                          <m:r>
                            <a:rPr lang="en-US" altLang="zh-CN" sz="3600" b="1" i="1">
                              <a:latin typeface="Cambria Math" panose="02040503050406030204" pitchFamily="18" charset="0"/>
                              <a:ea typeface="华文楷体" pitchFamily="2" charset="-122"/>
                            </a:rPr>
                            <m:t>𝒏</m:t>
                          </m:r>
                        </m:den>
                      </m:f>
                      <m:nary>
                        <m:naryPr>
                          <m:chr m:val="∑"/>
                          <m:limLoc m:val="subSup"/>
                          <m:ctrlPr>
                            <a:rPr lang="en-US" altLang="zh-CN" sz="3600" b="1" i="1">
                              <a:latin typeface="Cambria Math" panose="02040503050406030204" pitchFamily="18" charset="0"/>
                              <a:ea typeface="华文楷体" pitchFamily="2" charset="-122"/>
                            </a:rPr>
                          </m:ctrlPr>
                        </m:naryPr>
                        <m:sub>
                          <m:r>
                            <m:rPr>
                              <m:brk m:alnAt="25"/>
                            </m:rPr>
                            <a:rPr lang="en-US" altLang="zh-CN" sz="3600" b="1" i="1">
                              <a:latin typeface="Cambria Math" panose="02040503050406030204" pitchFamily="18" charset="0"/>
                              <a:ea typeface="华文楷体" pitchFamily="2" charset="-122"/>
                            </a:rPr>
                            <m:t>𝒊</m:t>
                          </m:r>
                          <m:r>
                            <a:rPr lang="en-US" altLang="zh-CN" sz="3600" b="1" i="1">
                              <a:latin typeface="Cambria Math" panose="02040503050406030204" pitchFamily="18" charset="0"/>
                              <a:ea typeface="华文楷体" pitchFamily="2" charset="-122"/>
                            </a:rPr>
                            <m:t>=</m:t>
                          </m:r>
                          <m:r>
                            <a:rPr lang="en-US" altLang="zh-CN" sz="3600" b="1" i="1">
                              <a:latin typeface="Cambria Math" panose="02040503050406030204" pitchFamily="18" charset="0"/>
                              <a:ea typeface="华文楷体" pitchFamily="2" charset="-122"/>
                            </a:rPr>
                            <m:t>𝟎</m:t>
                          </m:r>
                        </m:sub>
                        <m:sup>
                          <m:r>
                            <a:rPr lang="en-US" altLang="zh-CN" sz="3600" b="1" i="1">
                              <a:latin typeface="Cambria Math" panose="02040503050406030204" pitchFamily="18" charset="0"/>
                              <a:ea typeface="华文楷体" pitchFamily="2" charset="-122"/>
                            </a:rPr>
                            <m:t>𝒏</m:t>
                          </m:r>
                          <m:r>
                            <a:rPr lang="en-US" altLang="zh-CN" sz="3600" b="1" i="1">
                              <a:latin typeface="Cambria Math" panose="02040503050406030204" pitchFamily="18" charset="0"/>
                              <a:ea typeface="华文楷体" pitchFamily="2" charset="-122"/>
                            </a:rPr>
                            <m:t>−</m:t>
                          </m:r>
                          <m:r>
                            <a:rPr lang="en-US" altLang="zh-CN" sz="3600" b="1" i="1">
                              <a:latin typeface="Cambria Math" panose="02040503050406030204" pitchFamily="18" charset="0"/>
                              <a:ea typeface="华文楷体" pitchFamily="2" charset="-122"/>
                            </a:rPr>
                            <m:t>𝟏</m:t>
                          </m:r>
                        </m:sup>
                        <m:e>
                          <m:sSub>
                            <m:sSubPr>
                              <m:ctrlPr>
                                <a:rPr lang="en-US" altLang="zh-CN" sz="3600" b="1" i="1">
                                  <a:latin typeface="Cambria Math" panose="02040503050406030204" pitchFamily="18" charset="0"/>
                                  <a:ea typeface="华文楷体" pitchFamily="2" charset="-122"/>
                                </a:rPr>
                              </m:ctrlPr>
                            </m:sSubPr>
                            <m:e>
                              <m:r>
                                <a:rPr lang="en-US" altLang="zh-CN" sz="3600" b="1" i="1">
                                  <a:latin typeface="Cambria Math" panose="02040503050406030204" pitchFamily="18" charset="0"/>
                                  <a:ea typeface="华文楷体" pitchFamily="2" charset="-122"/>
                                </a:rPr>
                                <m:t>𝑻</m:t>
                              </m:r>
                            </m:e>
                            <m:sub>
                              <m:r>
                                <a:rPr lang="en-US" altLang="zh-CN" sz="3600" b="1" i="1">
                                  <a:latin typeface="Cambria Math" panose="02040503050406030204" pitchFamily="18" charset="0"/>
                                  <a:ea typeface="华文楷体" pitchFamily="2" charset="-122"/>
                                </a:rPr>
                                <m:t>𝒂𝒗𝒈</m:t>
                              </m:r>
                            </m:sub>
                          </m:sSub>
                          <m:d>
                            <m:dPr>
                              <m:ctrlPr>
                                <a:rPr lang="en-US" altLang="zh-CN" sz="3600" b="1" i="1">
                                  <a:latin typeface="Cambria Math" panose="02040503050406030204" pitchFamily="18" charset="0"/>
                                  <a:ea typeface="华文楷体" pitchFamily="2" charset="-122"/>
                                </a:rPr>
                              </m:ctrlPr>
                            </m:dPr>
                            <m:e>
                              <m:r>
                                <a:rPr lang="en-US" altLang="zh-CN" sz="3600" b="1" i="1">
                                  <a:latin typeface="Cambria Math" panose="02040503050406030204" pitchFamily="18" charset="0"/>
                                  <a:ea typeface="华文楷体" pitchFamily="2" charset="-122"/>
                                </a:rPr>
                                <m:t>𝒊</m:t>
                              </m:r>
                            </m:e>
                          </m:d>
                        </m:e>
                      </m:nary>
                    </m:oMath>
                  </m:oMathPara>
                </a14:m>
                <a:endParaRPr lang="en-US" altLang="zh-CN" sz="3400" b="1" dirty="0">
                  <a:solidFill>
                    <a:srgbClr val="0000FF"/>
                  </a:solidFill>
                  <a:latin typeface="华文楷体" pitchFamily="2" charset="-122"/>
                  <a:ea typeface="华文楷体" pitchFamily="2" charset="-122"/>
                </a:endParaRPr>
              </a:p>
              <a:p>
                <a:pPr marL="0" indent="0">
                  <a:lnSpc>
                    <a:spcPct val="125000"/>
                  </a:lnSpc>
                  <a:spcBef>
                    <a:spcPts val="0"/>
                  </a:spcBef>
                  <a:buNone/>
                </a:pPr>
                <a:r>
                  <a:rPr lang="en-US" altLang="zh-CN" sz="3100" b="1" dirty="0">
                    <a:solidFill>
                      <a:srgbClr val="0000FF"/>
                    </a:solidFill>
                    <a:latin typeface="华文楷体" pitchFamily="2" charset="-122"/>
                    <a:ea typeface="华文楷体" pitchFamily="2" charset="-122"/>
                  </a:rPr>
                  <a:t>	                 &lt; </a:t>
                </a:r>
                <a14:m>
                  <m:oMath xmlns:m="http://schemas.openxmlformats.org/officeDocument/2006/math">
                    <m:r>
                      <a:rPr lang="en-US" altLang="zh-CN" sz="3100" b="1" i="1" dirty="0" smtClean="0">
                        <a:solidFill>
                          <a:srgbClr val="0000FF"/>
                        </a:solidFill>
                        <a:latin typeface="Cambria Math" panose="02040503050406030204" pitchFamily="18" charset="0"/>
                        <a:ea typeface="华文楷体" pitchFamily="2" charset="-122"/>
                      </a:rPr>
                      <m:t>(</m:t>
                    </m:r>
                    <m:f>
                      <m:fPr>
                        <m:ctrlPr>
                          <a:rPr lang="en-US" altLang="zh-CN" sz="3100" b="1" i="1" dirty="0" smtClean="0">
                            <a:solidFill>
                              <a:srgbClr val="0000FF"/>
                            </a:solidFill>
                            <a:latin typeface="Cambria Math" panose="02040503050406030204" pitchFamily="18" charset="0"/>
                            <a:ea typeface="华文楷体" pitchFamily="2" charset="-122"/>
                          </a:rPr>
                        </m:ctrlPr>
                      </m:fPr>
                      <m:num>
                        <m:r>
                          <a:rPr lang="en-US" altLang="zh-CN" sz="3100" b="1" i="1" dirty="0" smtClean="0">
                            <a:solidFill>
                              <a:schemeClr val="accent6">
                                <a:lumMod val="75000"/>
                              </a:schemeClr>
                            </a:solidFill>
                            <a:latin typeface="Cambria Math" panose="02040503050406030204" pitchFamily="18" charset="0"/>
                            <a:ea typeface="华文楷体" pitchFamily="2" charset="-122"/>
                          </a:rPr>
                          <m:t>𝒃</m:t>
                        </m:r>
                      </m:num>
                      <m:den>
                        <m:r>
                          <a:rPr lang="en-US" altLang="zh-CN" sz="3100" b="1" i="1" dirty="0" smtClean="0">
                            <a:solidFill>
                              <a:srgbClr val="0000FF"/>
                            </a:solidFill>
                            <a:latin typeface="Cambria Math" panose="02040503050406030204" pitchFamily="18" charset="0"/>
                            <a:ea typeface="华文楷体" pitchFamily="2" charset="-122"/>
                          </a:rPr>
                          <m:t>𝟐</m:t>
                        </m:r>
                      </m:den>
                    </m:f>
                    <m:r>
                      <a:rPr lang="en-US" altLang="zh-CN" sz="3100" b="1" i="1" dirty="0" smtClean="0">
                        <a:solidFill>
                          <a:srgbClr val="0000FF"/>
                        </a:solidFill>
                        <a:latin typeface="Cambria Math" panose="02040503050406030204" pitchFamily="18" charset="0"/>
                        <a:ea typeface="华文楷体" pitchFamily="2" charset="-122"/>
                      </a:rPr>
                      <m:t>+</m:t>
                    </m:r>
                    <m:r>
                      <a:rPr lang="en-US" altLang="zh-CN" sz="3100" b="1" i="1" dirty="0" smtClean="0">
                        <a:solidFill>
                          <a:srgbClr val="0000FF"/>
                        </a:solidFill>
                        <a:latin typeface="Cambria Math" panose="02040503050406030204" pitchFamily="18" charset="0"/>
                        <a:ea typeface="华文楷体" pitchFamily="2" charset="-122"/>
                      </a:rPr>
                      <m:t>𝟐</m:t>
                    </m:r>
                    <m:r>
                      <a:rPr lang="en-US" altLang="zh-CN" sz="3100" b="1" i="1" dirty="0" smtClean="0">
                        <a:solidFill>
                          <a:srgbClr val="0000FF"/>
                        </a:solidFill>
                        <a:latin typeface="Cambria Math" panose="02040503050406030204" pitchFamily="18" charset="0"/>
                        <a:ea typeface="华文楷体" pitchFamily="2" charset="-122"/>
                      </a:rPr>
                      <m:t>𝒄</m:t>
                    </m:r>
                    <m:r>
                      <a:rPr lang="en-US" altLang="zh-CN" sz="3100" b="1" i="1" dirty="0" smtClean="0">
                        <a:solidFill>
                          <a:srgbClr val="0000FF"/>
                        </a:solidFill>
                        <a:latin typeface="Cambria Math" panose="02040503050406030204" pitchFamily="18" charset="0"/>
                        <a:ea typeface="华文楷体" pitchFamily="2" charset="-122"/>
                      </a:rPr>
                      <m:t>)(</m:t>
                    </m:r>
                    <m:r>
                      <a:rPr lang="en-US" altLang="zh-CN" sz="3100" b="1" i="1" dirty="0" smtClean="0">
                        <a:solidFill>
                          <a:srgbClr val="0000FF"/>
                        </a:solidFill>
                        <a:latin typeface="Cambria Math" panose="02040503050406030204" pitchFamily="18" charset="0"/>
                        <a:ea typeface="华文楷体" pitchFamily="2" charset="-122"/>
                      </a:rPr>
                      <m:t>𝒏</m:t>
                    </m:r>
                    <m:r>
                      <a:rPr lang="en-US" altLang="zh-CN" sz="3100" b="1" i="1" dirty="0" smtClean="0">
                        <a:solidFill>
                          <a:srgbClr val="0000FF"/>
                        </a:solidFill>
                        <a:latin typeface="Cambria Math" panose="02040503050406030204" pitchFamily="18" charset="0"/>
                        <a:ea typeface="华文楷体" pitchFamily="2" charset="-122"/>
                      </a:rPr>
                      <m:t>+</m:t>
                    </m:r>
                    <m:r>
                      <a:rPr lang="en-US" altLang="zh-CN" sz="3100" b="1" i="1" dirty="0" smtClean="0">
                        <a:solidFill>
                          <a:srgbClr val="0000FF"/>
                        </a:solidFill>
                        <a:latin typeface="Cambria Math" panose="02040503050406030204" pitchFamily="18" charset="0"/>
                        <a:ea typeface="华文楷体" pitchFamily="2" charset="-122"/>
                      </a:rPr>
                      <m:t>𝟏</m:t>
                    </m:r>
                    <m:r>
                      <a:rPr lang="en-US" altLang="zh-CN" sz="3100" b="1" i="1" dirty="0" smtClean="0">
                        <a:solidFill>
                          <a:srgbClr val="0000FF"/>
                        </a:solidFill>
                        <a:latin typeface="Cambria Math" panose="02040503050406030204" pitchFamily="18" charset="0"/>
                        <a:ea typeface="华文楷体" pitchFamily="2" charset="-122"/>
                      </a:rPr>
                      <m:t>)</m:t>
                    </m:r>
                    <m:func>
                      <m:funcPr>
                        <m:ctrlPr>
                          <a:rPr lang="en-US" altLang="zh-CN" sz="3100" b="1" i="1" dirty="0" smtClean="0">
                            <a:solidFill>
                              <a:srgbClr val="0000FF"/>
                            </a:solidFill>
                            <a:latin typeface="Cambria Math" panose="02040503050406030204" pitchFamily="18" charset="0"/>
                            <a:ea typeface="华文楷体" pitchFamily="2" charset="-122"/>
                          </a:rPr>
                        </m:ctrlPr>
                      </m:funcPr>
                      <m:fName>
                        <m:r>
                          <m:rPr>
                            <m:sty m:val="p"/>
                          </m:rPr>
                          <a:rPr lang="en-US" altLang="zh-CN" sz="3100" b="0" i="0" dirty="0" smtClean="0">
                            <a:solidFill>
                              <a:srgbClr val="0000FF"/>
                            </a:solidFill>
                            <a:latin typeface="Cambria Math" panose="02040503050406030204" pitchFamily="18" charset="0"/>
                            <a:ea typeface="华文楷体" pitchFamily="2" charset="-122"/>
                          </a:rPr>
                          <m:t>ln</m:t>
                        </m:r>
                      </m:fName>
                      <m:e>
                        <m:r>
                          <a:rPr lang="en-US" altLang="zh-CN" sz="3100" b="1" i="1" dirty="0" smtClean="0">
                            <a:solidFill>
                              <a:srgbClr val="0000FF"/>
                            </a:solidFill>
                            <a:latin typeface="Cambria Math" panose="02040503050406030204" pitchFamily="18" charset="0"/>
                            <a:ea typeface="华文楷体" pitchFamily="2" charset="-122"/>
                          </a:rPr>
                          <m:t>(</m:t>
                        </m:r>
                        <m:r>
                          <a:rPr lang="en-US" altLang="zh-CN" sz="3100" b="1" i="1" dirty="0" smtClean="0">
                            <a:solidFill>
                              <a:srgbClr val="0000FF"/>
                            </a:solidFill>
                            <a:latin typeface="Cambria Math" panose="02040503050406030204" pitchFamily="18" charset="0"/>
                            <a:ea typeface="华文楷体" pitchFamily="2" charset="-122"/>
                          </a:rPr>
                          <m:t>𝒏</m:t>
                        </m:r>
                        <m:r>
                          <a:rPr lang="en-US" altLang="zh-CN" sz="3100" b="1" i="1" dirty="0" smtClean="0">
                            <a:solidFill>
                              <a:srgbClr val="0000FF"/>
                            </a:solidFill>
                            <a:latin typeface="Cambria Math" panose="02040503050406030204" pitchFamily="18" charset="0"/>
                            <a:ea typeface="华文楷体" pitchFamily="2" charset="-122"/>
                          </a:rPr>
                          <m:t>+</m:t>
                        </m:r>
                        <m:r>
                          <a:rPr lang="en-US" altLang="zh-CN" sz="3100" b="1" i="1" dirty="0" smtClean="0">
                            <a:solidFill>
                              <a:srgbClr val="0000FF"/>
                            </a:solidFill>
                            <a:latin typeface="Cambria Math" panose="02040503050406030204" pitchFamily="18" charset="0"/>
                            <a:ea typeface="华文楷体" pitchFamily="2" charset="-122"/>
                          </a:rPr>
                          <m:t>𝟏</m:t>
                        </m:r>
                        <m:r>
                          <a:rPr lang="en-US" altLang="zh-CN" sz="3100" b="1" i="1" dirty="0" smtClean="0">
                            <a:solidFill>
                              <a:srgbClr val="0000FF"/>
                            </a:solidFill>
                            <a:latin typeface="Cambria Math" panose="02040503050406030204" pitchFamily="18" charset="0"/>
                            <a:ea typeface="华文楷体" pitchFamily="2" charset="-122"/>
                          </a:rPr>
                          <m:t>)</m:t>
                        </m:r>
                      </m:e>
                    </m:func>
                  </m:oMath>
                </a14:m>
                <a:endParaRPr lang="en-US" altLang="zh-CN" sz="3100" b="1" dirty="0">
                  <a:solidFill>
                    <a:srgbClr val="0000FF"/>
                  </a:solidFill>
                  <a:latin typeface="华文楷体" pitchFamily="2" charset="-122"/>
                  <a:ea typeface="华文楷体" pitchFamily="2" charset="-122"/>
                </a:endParaRPr>
              </a:p>
              <a:p>
                <a:pPr>
                  <a:lnSpc>
                    <a:spcPct val="125000"/>
                  </a:lnSpc>
                </a:pPr>
                <a:endParaRPr lang="en-US" altLang="zh-CN" b="1" dirty="0">
                  <a:solidFill>
                    <a:srgbClr val="0000FF"/>
                  </a:solidFill>
                  <a:latin typeface="华文楷体" pitchFamily="2" charset="-122"/>
                  <a:ea typeface="华文楷体" pitchFamily="2" charset="-122"/>
                </a:endParaRPr>
              </a:p>
              <a:p>
                <a:pPr>
                  <a:lnSpc>
                    <a:spcPct val="125000"/>
                  </a:lnSpc>
                </a:pPr>
                <a:endParaRPr lang="zh-CN" altLang="en-US" b="1" dirty="0">
                  <a:latin typeface="华文楷体" pitchFamily="2" charset="-122"/>
                  <a:ea typeface="华文楷体" pitchFamily="2" charset="-122"/>
                </a:endParaRPr>
              </a:p>
              <a:p>
                <a:pPr>
                  <a:lnSpc>
                    <a:spcPct val="125000"/>
                  </a:lnSpc>
                </a:pPr>
                <a:endParaRPr lang="zh-CN" altLang="en-US" b="1" dirty="0">
                  <a:latin typeface="华文楷体" pitchFamily="2" charset="-122"/>
                  <a:ea typeface="华文楷体" pitchFamily="2" charset="-122"/>
                </a:endParaRPr>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1333" t="-1567" r="-1778"/>
                </a:stretch>
              </a:blipFill>
            </p:spPr>
            <p:txBody>
              <a:bodyPr/>
              <a:lstStyle/>
              <a:p>
                <a:r>
                  <a:rPr lang="zh-CN" altLang="en-US">
                    <a:noFill/>
                  </a:rPr>
                  <a:t> </a:t>
                </a:r>
              </a:p>
            </p:txBody>
          </p:sp>
        </mc:Fallback>
      </mc:AlternateContent>
      <p:sp>
        <p:nvSpPr>
          <p:cNvPr id="9" name="Text Box 3"/>
          <p:cNvSpPr txBox="1">
            <a:spLocks noChangeArrowheads="1"/>
          </p:cNvSpPr>
          <p:nvPr/>
        </p:nvSpPr>
        <p:spPr bwMode="auto">
          <a:xfrm>
            <a:off x="7130358" y="6248925"/>
            <a:ext cx="2013642" cy="492443"/>
          </a:xfrm>
          <a:prstGeom prst="rect">
            <a:avLst/>
          </a:prstGeom>
          <a:noFill/>
          <a:ln w="9525">
            <a:noFill/>
            <a:miter lim="800000"/>
            <a:headEnd/>
            <a:tailEnd/>
          </a:ln>
          <a:effectLst/>
        </p:spPr>
        <p:txBody>
          <a:bodyPr wrap="square">
            <a:spAutoFit/>
          </a:bodyPr>
          <a:lstStyle/>
          <a:p>
            <a:pPr algn="l"/>
            <a:r>
              <a:rPr lang="zh-CN" altLang="en-US" sz="2600" b="1" dirty="0">
                <a:solidFill>
                  <a:srgbClr val="000000"/>
                </a:solidFill>
                <a:latin typeface="Times New Roman" pitchFamily="18" charset="0"/>
                <a:ea typeface="华文楷体" pitchFamily="2" charset="-122"/>
                <a:cs typeface="Times New Roman" pitchFamily="18" charset="0"/>
              </a:rPr>
              <a:t>设 </a:t>
            </a:r>
            <a:r>
              <a:rPr lang="en-US" altLang="zh-CN" sz="2600" b="1" dirty="0" err="1">
                <a:solidFill>
                  <a:srgbClr val="000000"/>
                </a:solidFill>
                <a:latin typeface="Times New Roman" pitchFamily="18" charset="0"/>
                <a:ea typeface="华文楷体" pitchFamily="2" charset="-122"/>
                <a:cs typeface="Times New Roman" pitchFamily="18" charset="0"/>
              </a:rPr>
              <a:t>T</a:t>
            </a:r>
            <a:r>
              <a:rPr lang="en-US" altLang="zh-CN" sz="2600" b="1" baseline="-25000" dirty="0" err="1">
                <a:solidFill>
                  <a:srgbClr val="000000"/>
                </a:solidFill>
                <a:latin typeface="Times New Roman" pitchFamily="18" charset="0"/>
                <a:ea typeface="华文楷体" pitchFamily="2" charset="-122"/>
                <a:cs typeface="Times New Roman" pitchFamily="18" charset="0"/>
              </a:rPr>
              <a:t>avg</a:t>
            </a:r>
            <a:r>
              <a:rPr lang="en-US" altLang="zh-CN" sz="2600" b="1" dirty="0">
                <a:solidFill>
                  <a:srgbClr val="000000"/>
                </a:solidFill>
                <a:latin typeface="Times New Roman" pitchFamily="18" charset="0"/>
                <a:ea typeface="华文楷体" pitchFamily="2" charset="-122"/>
                <a:cs typeface="Times New Roman" pitchFamily="18" charset="0"/>
              </a:rPr>
              <a:t>(1)≤</a:t>
            </a:r>
            <a:r>
              <a:rPr lang="en-US" altLang="zh-CN" sz="2600" b="1" dirty="0">
                <a:solidFill>
                  <a:schemeClr val="accent6">
                    <a:lumMod val="75000"/>
                  </a:schemeClr>
                </a:solidFill>
                <a:latin typeface="Times New Roman" pitchFamily="18" charset="0"/>
                <a:ea typeface="华文楷体" pitchFamily="2" charset="-122"/>
                <a:cs typeface="Times New Roman" pitchFamily="18" charset="0"/>
              </a:rPr>
              <a:t>b</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16</a:t>
            </a:fld>
            <a:endParaRPr lang="zh-CN" altLang="en-US"/>
          </a:p>
        </p:txBody>
      </p:sp>
    </p:spTree>
    <p:extLst>
      <p:ext uri="{BB962C8B-B14F-4D97-AF65-F5344CB8AC3E}">
        <p14:creationId xmlns:p14="http://schemas.microsoft.com/office/powerpoint/2010/main" val="110065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快速排序算法分析</a:t>
            </a:r>
          </a:p>
        </p:txBody>
      </p:sp>
      <p:sp>
        <p:nvSpPr>
          <p:cNvPr id="3" name="内容占位符 2"/>
          <p:cNvSpPr>
            <a:spLocks noGrp="1"/>
          </p:cNvSpPr>
          <p:nvPr>
            <p:ph idx="1"/>
          </p:nvPr>
        </p:nvSpPr>
        <p:spPr/>
        <p:txBody>
          <a:bodyPr/>
          <a:lstStyle/>
          <a:p>
            <a:r>
              <a:rPr lang="zh-CN" altLang="en-US"/>
              <a:t>时间开销：对于 </a:t>
            </a:r>
            <a:r>
              <a:rPr lang="en-US" altLang="zh-CN" dirty="0"/>
              <a:t>n </a:t>
            </a:r>
            <a:r>
              <a:rPr lang="zh-CN" altLang="en-US" dirty="0"/>
              <a:t>较大的平均情况而言，快速排序是“快速”的</a:t>
            </a:r>
            <a:endParaRPr lang="en-US" altLang="zh-CN" dirty="0"/>
          </a:p>
          <a:p>
            <a:r>
              <a:rPr lang="zh-CN" altLang="en-US" dirty="0"/>
              <a:t>当 </a:t>
            </a:r>
            <a:r>
              <a:rPr lang="en-US" altLang="zh-CN" dirty="0"/>
              <a:t>n </a:t>
            </a:r>
            <a:r>
              <a:rPr lang="zh-CN" altLang="en-US" dirty="0"/>
              <a:t>很小时，这种排序方法往往比其它简单排序方法还要慢</a:t>
            </a:r>
          </a:p>
          <a:p>
            <a:r>
              <a:rPr lang="zh-CN" altLang="en-US" dirty="0"/>
              <a:t>因此，当</a:t>
            </a:r>
            <a:r>
              <a:rPr lang="en-US" altLang="zh-CN" dirty="0"/>
              <a:t>n</a:t>
            </a:r>
            <a:r>
              <a:rPr lang="zh-CN" altLang="en-US" dirty="0"/>
              <a:t>很小时可以用直接插入排序方法</a:t>
            </a:r>
          </a:p>
          <a:p>
            <a:endParaRPr lang="en-US" altLang="zh-CN" dirty="0"/>
          </a:p>
          <a:p>
            <a:r>
              <a:rPr lang="zh-CN" altLang="en-US"/>
              <a:t>空间开销：</a:t>
            </a:r>
            <a:r>
              <a:rPr lang="en-US" altLang="zh-CN" dirty="0"/>
              <a:t>(</a:t>
            </a:r>
            <a:r>
              <a:rPr lang="zh-CN" altLang="en-US" dirty="0"/>
              <a:t>递归</a:t>
            </a:r>
            <a:r>
              <a:rPr lang="en-US" altLang="zh-CN" dirty="0"/>
              <a:t>)</a:t>
            </a:r>
            <a:r>
              <a:rPr lang="zh-CN" altLang="en-US" dirty="0"/>
              <a:t>需要栈空间</a:t>
            </a:r>
            <a:endParaRPr lang="en-US" altLang="zh-CN" dirty="0"/>
          </a:p>
          <a:p>
            <a:pPr lvl="1"/>
            <a:r>
              <a:rPr lang="zh-CN" altLang="en-US" dirty="0"/>
              <a:t>快速排序是递归的，需要有一个栈存放每层递归调用时的指针和参数</a:t>
            </a:r>
          </a:p>
          <a:p>
            <a:r>
              <a:rPr lang="zh-CN" altLang="en-US" dirty="0"/>
              <a:t>快速排序是一种不稳定的排序方法</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17</a:t>
            </a:fld>
            <a:endParaRPr lang="zh-CN" altLang="en-US"/>
          </a:p>
        </p:txBody>
      </p:sp>
    </p:spTree>
    <p:extLst>
      <p:ext uri="{BB962C8B-B14F-4D97-AF65-F5344CB8AC3E}">
        <p14:creationId xmlns:p14="http://schemas.microsoft.com/office/powerpoint/2010/main" val="95343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224644"/>
            <a:ext cx="7308304" cy="900112"/>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endParaRPr lang="en-US" altLang="zh-CN" sz="4000" b="1" kern="1200" dirty="0">
              <a:solidFill>
                <a:schemeClr val="tx2"/>
              </a:solidFill>
              <a:latin typeface="Times New Roman" pitchFamily="18" charset="0"/>
              <a:ea typeface="华文新魏" pitchFamily="2" charset="-122"/>
              <a:cs typeface="Times New Roman" pitchFamily="18" charset="0"/>
            </a:endParaRPr>
          </a:p>
        </p:txBody>
      </p:sp>
      <p:sp>
        <p:nvSpPr>
          <p:cNvPr id="2" name="标题 1"/>
          <p:cNvSpPr>
            <a:spLocks noGrp="1"/>
          </p:cNvSpPr>
          <p:nvPr>
            <p:ph type="title"/>
          </p:nvPr>
        </p:nvSpPr>
        <p:spPr/>
        <p:txBody>
          <a:bodyPr/>
          <a:lstStyle/>
          <a:p>
            <a:r>
              <a:rPr lang="en-US" altLang="zh-CN" dirty="0"/>
              <a:t>4. </a:t>
            </a:r>
            <a:r>
              <a:rPr lang="zh-CN" altLang="en-US" dirty="0"/>
              <a:t>选择排序 </a:t>
            </a:r>
            <a:r>
              <a:rPr lang="en-US" altLang="zh-CN" dirty="0"/>
              <a:t>(Selection Sort)</a:t>
            </a:r>
            <a:endParaRPr lang="zh-CN" altLang="en-US" dirty="0"/>
          </a:p>
        </p:txBody>
      </p:sp>
      <p:sp>
        <p:nvSpPr>
          <p:cNvPr id="7" name="内容占位符 6"/>
          <p:cNvSpPr>
            <a:spLocks noGrp="1"/>
          </p:cNvSpPr>
          <p:nvPr>
            <p:ph idx="1"/>
          </p:nvPr>
        </p:nvSpPr>
        <p:spPr/>
        <p:txBody>
          <a:bodyPr/>
          <a:lstStyle/>
          <a:p>
            <a:r>
              <a:rPr lang="zh-CN" altLang="en-US" dirty="0"/>
              <a:t>基本思想：每一趟 </a:t>
            </a:r>
            <a:r>
              <a:rPr lang="en-US" altLang="zh-CN" dirty="0"/>
              <a:t>(</a:t>
            </a:r>
            <a:r>
              <a:rPr lang="zh-CN" altLang="en-US" dirty="0"/>
              <a:t>例如第 </a:t>
            </a:r>
            <a:r>
              <a:rPr lang="en-US" altLang="zh-CN" dirty="0" err="1"/>
              <a:t>i</a:t>
            </a:r>
            <a:r>
              <a:rPr lang="en-US" altLang="zh-CN" dirty="0"/>
              <a:t> </a:t>
            </a:r>
            <a:r>
              <a:rPr lang="zh-CN" altLang="en-US" dirty="0"/>
              <a:t>趟，</a:t>
            </a:r>
            <a:r>
              <a:rPr lang="en-US" altLang="zh-CN" dirty="0" err="1"/>
              <a:t>i</a:t>
            </a:r>
            <a:r>
              <a:rPr lang="en-US" altLang="zh-CN" dirty="0"/>
              <a:t> = 1, …, n-1) </a:t>
            </a:r>
            <a:r>
              <a:rPr lang="zh-CN" altLang="en-US" dirty="0"/>
              <a:t>在后面 </a:t>
            </a:r>
            <a:r>
              <a:rPr lang="en-US" altLang="zh-CN" dirty="0"/>
              <a:t>n-</a:t>
            </a:r>
            <a:r>
              <a:rPr lang="en-US" altLang="zh-CN" dirty="0" err="1"/>
              <a:t>i</a:t>
            </a:r>
            <a:r>
              <a:rPr lang="en-US" altLang="zh-CN" dirty="0"/>
              <a:t> +1</a:t>
            </a:r>
            <a:r>
              <a:rPr lang="zh-CN" altLang="en-US" dirty="0"/>
              <a:t>个待排序元素中</a:t>
            </a:r>
            <a:r>
              <a:rPr lang="zh-CN" altLang="en-US" b="1" dirty="0">
                <a:solidFill>
                  <a:srgbClr val="6600CC"/>
                </a:solidFill>
              </a:rPr>
              <a:t>选出</a:t>
            </a:r>
            <a:r>
              <a:rPr lang="zh-CN" altLang="en-US" dirty="0"/>
              <a:t>关键字</a:t>
            </a:r>
            <a:r>
              <a:rPr lang="zh-CN" altLang="en-US" b="1" dirty="0">
                <a:solidFill>
                  <a:srgbClr val="6600CC"/>
                </a:solidFill>
              </a:rPr>
              <a:t>最小</a:t>
            </a:r>
            <a:r>
              <a:rPr lang="zh-CN" altLang="en-US" dirty="0"/>
              <a:t>的元素，</a:t>
            </a:r>
            <a:r>
              <a:rPr lang="zh-CN" altLang="en-US" dirty="0">
                <a:solidFill>
                  <a:srgbClr val="C00000"/>
                </a:solidFill>
              </a:rPr>
              <a:t>作为有序元素序列的第 </a:t>
            </a:r>
            <a:r>
              <a:rPr lang="en-US" altLang="zh-CN" dirty="0" err="1">
                <a:solidFill>
                  <a:srgbClr val="C00000"/>
                </a:solidFill>
              </a:rPr>
              <a:t>i</a:t>
            </a:r>
            <a:r>
              <a:rPr lang="en-US" altLang="zh-CN" dirty="0">
                <a:solidFill>
                  <a:srgbClr val="C00000"/>
                </a:solidFill>
              </a:rPr>
              <a:t> </a:t>
            </a:r>
            <a:r>
              <a:rPr lang="zh-CN" altLang="en-US" dirty="0">
                <a:solidFill>
                  <a:srgbClr val="C00000"/>
                </a:solidFill>
              </a:rPr>
              <a:t>个元素</a:t>
            </a:r>
            <a:endParaRPr lang="zh-CN" altLang="en-US" dirty="0"/>
          </a:p>
          <a:p>
            <a:endParaRPr lang="zh-CN" altLang="en-US" dirty="0"/>
          </a:p>
        </p:txBody>
      </p:sp>
      <p:sp>
        <p:nvSpPr>
          <p:cNvPr id="8" name="Rectangle 5" descr="60%"/>
          <p:cNvSpPr>
            <a:spLocks noChangeArrowheads="1"/>
          </p:cNvSpPr>
          <p:nvPr/>
        </p:nvSpPr>
        <p:spPr bwMode="auto">
          <a:xfrm>
            <a:off x="848544" y="3068960"/>
            <a:ext cx="3613150" cy="685800"/>
          </a:xfrm>
          <a:prstGeom prst="rect">
            <a:avLst/>
          </a:prstGeom>
          <a:pattFill prst="pct5">
            <a:fgClr>
              <a:schemeClr val="hlink"/>
            </a:fgClr>
            <a:bgClr>
              <a:srgbClr val="FFFFFF"/>
            </a:bgClr>
          </a:pattFill>
          <a:ln w="63500">
            <a:solidFill>
              <a:schemeClr val="tx1"/>
            </a:solidFill>
            <a:miter lim="800000"/>
            <a:headEnd/>
            <a:tailEnd/>
          </a:ln>
          <a:effectLst/>
        </p:spPr>
        <p:txBody>
          <a:bodyPr wrap="none" anchor="ctr"/>
          <a:lstStyle/>
          <a:p>
            <a:r>
              <a:rPr lang="zh-CN" altLang="en-US" sz="3200" b="1" dirty="0">
                <a:latin typeface="华文楷体" pitchFamily="2" charset="-122"/>
                <a:ea typeface="华文楷体" pitchFamily="2" charset="-122"/>
              </a:rPr>
              <a:t>有序序列</a:t>
            </a:r>
            <a:r>
              <a:rPr lang="en-US" altLang="zh-CN" sz="3200" b="1" dirty="0">
                <a:latin typeface="华文楷体" pitchFamily="2" charset="-122"/>
                <a:ea typeface="华文楷体" pitchFamily="2" charset="-122"/>
              </a:rPr>
              <a:t>R[1..i-1]</a:t>
            </a:r>
          </a:p>
        </p:txBody>
      </p:sp>
      <p:sp>
        <p:nvSpPr>
          <p:cNvPr id="9" name="Rectangle 6" descr="棚架"/>
          <p:cNvSpPr>
            <a:spLocks noChangeArrowheads="1"/>
          </p:cNvSpPr>
          <p:nvPr/>
        </p:nvSpPr>
        <p:spPr bwMode="auto">
          <a:xfrm>
            <a:off x="4461694" y="3068960"/>
            <a:ext cx="3854450" cy="685800"/>
          </a:xfrm>
          <a:prstGeom prst="rect">
            <a:avLst/>
          </a:prstGeom>
          <a:pattFill prst="trellis">
            <a:fgClr>
              <a:srgbClr val="CCFFFF"/>
            </a:fgClr>
            <a:bgClr>
              <a:srgbClr val="FFFFFF"/>
            </a:bgClr>
          </a:pattFill>
          <a:ln w="63500">
            <a:solidFill>
              <a:schemeClr val="tx1"/>
            </a:solidFill>
            <a:miter lim="800000"/>
            <a:headEnd/>
            <a:tailEnd/>
          </a:ln>
          <a:effectLst/>
        </p:spPr>
        <p:txBody>
          <a:bodyPr wrap="none" anchor="ctr"/>
          <a:lstStyle/>
          <a:p>
            <a:r>
              <a:rPr lang="zh-CN" altLang="en-US" sz="3200" b="1" dirty="0">
                <a:latin typeface="华文楷体" pitchFamily="2" charset="-122"/>
                <a:ea typeface="华文楷体" pitchFamily="2" charset="-122"/>
              </a:rPr>
              <a:t>无序序列 </a:t>
            </a:r>
            <a:r>
              <a:rPr lang="en-US" altLang="zh-CN" sz="3200" b="1" dirty="0">
                <a:latin typeface="华文楷体" pitchFamily="2" charset="-122"/>
                <a:ea typeface="华文楷体" pitchFamily="2" charset="-122"/>
              </a:rPr>
              <a:t>R[</a:t>
            </a:r>
            <a:r>
              <a:rPr lang="en-US" altLang="zh-CN" sz="3200" b="1" dirty="0" err="1">
                <a:latin typeface="华文楷体" pitchFamily="2" charset="-122"/>
                <a:ea typeface="华文楷体" pitchFamily="2" charset="-122"/>
              </a:rPr>
              <a:t>i</a:t>
            </a:r>
            <a:r>
              <a:rPr lang="en-US" altLang="zh-CN" sz="3200" b="1" dirty="0">
                <a:latin typeface="华文楷体" pitchFamily="2" charset="-122"/>
                <a:ea typeface="华文楷体" pitchFamily="2" charset="-122"/>
              </a:rPr>
              <a:t>..n]</a:t>
            </a:r>
          </a:p>
        </p:txBody>
      </p:sp>
      <p:sp>
        <p:nvSpPr>
          <p:cNvPr id="10" name="Text Box 10"/>
          <p:cNvSpPr txBox="1">
            <a:spLocks noChangeArrowheads="1"/>
          </p:cNvSpPr>
          <p:nvPr/>
        </p:nvSpPr>
        <p:spPr bwMode="auto">
          <a:xfrm>
            <a:off x="457200" y="3969060"/>
            <a:ext cx="3862772" cy="738664"/>
          </a:xfrm>
          <a:prstGeom prst="rect">
            <a:avLst/>
          </a:prstGeom>
          <a:noFill/>
          <a:ln w="9525">
            <a:noFill/>
            <a:miter lim="800000"/>
            <a:headEnd/>
            <a:tailEnd/>
          </a:ln>
          <a:effectLst/>
        </p:spPr>
        <p:txBody>
          <a:bodyPr wrap="square">
            <a:spAutoFit/>
          </a:bodyPr>
          <a:lstStyle/>
          <a:p>
            <a:pPr algn="l">
              <a:lnSpc>
                <a:spcPct val="105000"/>
              </a:lnSpc>
            </a:pPr>
            <a:r>
              <a:rPr lang="en-US" altLang="zh-CN" sz="4000" b="1">
                <a:solidFill>
                  <a:srgbClr val="800000"/>
                </a:solidFill>
                <a:ea typeface="楷体_GB2312" pitchFamily="49" charset="-122"/>
              </a:rPr>
              <a:t> </a:t>
            </a:r>
            <a:r>
              <a:rPr lang="zh-CN" altLang="en-US" sz="3200" b="1">
                <a:solidFill>
                  <a:srgbClr val="800000"/>
                </a:solidFill>
                <a:latin typeface="华文楷体" pitchFamily="2" charset="-122"/>
                <a:ea typeface="华文楷体" pitchFamily="2" charset="-122"/>
              </a:rPr>
              <a:t>第 </a:t>
            </a:r>
            <a:r>
              <a:rPr lang="en-US" altLang="zh-CN" sz="3200" b="1" dirty="0" err="1">
                <a:solidFill>
                  <a:srgbClr val="800000"/>
                </a:solidFill>
                <a:latin typeface="华文楷体" pitchFamily="2" charset="-122"/>
                <a:ea typeface="华文楷体" pitchFamily="2" charset="-122"/>
              </a:rPr>
              <a:t>i</a:t>
            </a:r>
            <a:r>
              <a:rPr lang="en-US" altLang="zh-CN" sz="3200" b="1" dirty="0">
                <a:solidFill>
                  <a:srgbClr val="800000"/>
                </a:solidFill>
                <a:latin typeface="华文楷体" pitchFamily="2" charset="-122"/>
                <a:ea typeface="华文楷体" pitchFamily="2" charset="-122"/>
              </a:rPr>
              <a:t> </a:t>
            </a:r>
            <a:r>
              <a:rPr lang="zh-CN" altLang="en-US" sz="3200" b="1" dirty="0">
                <a:solidFill>
                  <a:srgbClr val="800000"/>
                </a:solidFill>
                <a:latin typeface="华文楷体" pitchFamily="2" charset="-122"/>
                <a:ea typeface="华文楷体" pitchFamily="2" charset="-122"/>
              </a:rPr>
              <a:t>趟简单选择排序</a:t>
            </a:r>
            <a:endParaRPr lang="zh-CN" altLang="en-US" sz="3200" b="1" dirty="0">
              <a:latin typeface="华文楷体" pitchFamily="2" charset="-122"/>
              <a:ea typeface="华文楷体" pitchFamily="2" charset="-122"/>
            </a:endParaRPr>
          </a:p>
        </p:txBody>
      </p:sp>
      <p:sp>
        <p:nvSpPr>
          <p:cNvPr id="11" name="Text Box 11"/>
          <p:cNvSpPr txBox="1">
            <a:spLocks noChangeArrowheads="1"/>
          </p:cNvSpPr>
          <p:nvPr/>
        </p:nvSpPr>
        <p:spPr bwMode="auto">
          <a:xfrm>
            <a:off x="4555445" y="3683523"/>
            <a:ext cx="3710372" cy="1126462"/>
          </a:xfrm>
          <a:prstGeom prst="rect">
            <a:avLst/>
          </a:prstGeom>
          <a:noFill/>
          <a:ln w="9525">
            <a:noFill/>
            <a:miter lim="800000"/>
            <a:headEnd/>
            <a:tailEnd/>
          </a:ln>
          <a:effectLst/>
        </p:spPr>
        <p:txBody>
          <a:bodyPr wrap="square">
            <a:spAutoFit/>
          </a:bodyPr>
          <a:lstStyle/>
          <a:p>
            <a:pPr>
              <a:lnSpc>
                <a:spcPct val="105000"/>
              </a:lnSpc>
            </a:pPr>
            <a:r>
              <a:rPr lang="zh-CN" altLang="en-US" sz="3200" b="1" dirty="0">
                <a:solidFill>
                  <a:srgbClr val="0000FF"/>
                </a:solidFill>
                <a:latin typeface="华文楷体" pitchFamily="2" charset="-122"/>
                <a:ea typeface="华文楷体" pitchFamily="2" charset="-122"/>
              </a:rPr>
              <a:t>从中选出</a:t>
            </a:r>
          </a:p>
          <a:p>
            <a:pPr algn="l">
              <a:lnSpc>
                <a:spcPct val="105000"/>
              </a:lnSpc>
            </a:pPr>
            <a:r>
              <a:rPr lang="zh-CN" altLang="en-US" sz="3200" b="1" dirty="0">
                <a:solidFill>
                  <a:srgbClr val="0000FF"/>
                </a:solidFill>
                <a:latin typeface="华文楷体" pitchFamily="2" charset="-122"/>
                <a:ea typeface="华文楷体" pitchFamily="2" charset="-122"/>
              </a:rPr>
              <a:t>关键字最小的记录</a:t>
            </a:r>
            <a:endParaRPr lang="zh-CN" altLang="en-US" sz="3200" b="1" dirty="0">
              <a:latin typeface="华文楷体" pitchFamily="2" charset="-122"/>
              <a:ea typeface="华文楷体" pitchFamily="2" charset="-122"/>
            </a:endParaRPr>
          </a:p>
        </p:txBody>
      </p:sp>
      <p:sp>
        <p:nvSpPr>
          <p:cNvPr id="12" name="AutoShape 12"/>
          <p:cNvSpPr>
            <a:spLocks noChangeArrowheads="1"/>
          </p:cNvSpPr>
          <p:nvPr/>
        </p:nvSpPr>
        <p:spPr bwMode="auto">
          <a:xfrm>
            <a:off x="4461694" y="3754760"/>
            <a:ext cx="3854722" cy="1474440"/>
          </a:xfrm>
          <a:prstGeom prst="downArrowCallout">
            <a:avLst>
              <a:gd name="adj1" fmla="val 26923"/>
              <a:gd name="adj2" fmla="val 48157"/>
              <a:gd name="adj3" fmla="val 14861"/>
              <a:gd name="adj4" fmla="val 67949"/>
            </a:avLst>
          </a:prstGeom>
          <a:noFill/>
          <a:ln w="25400">
            <a:solidFill>
              <a:srgbClr val="009999"/>
            </a:solidFill>
            <a:miter lim="800000"/>
            <a:headEnd/>
            <a:tailEnd/>
          </a:ln>
          <a:effectLst/>
        </p:spPr>
        <p:txBody>
          <a:bodyPr wrap="none" anchor="ctr"/>
          <a:lstStyle/>
          <a:p>
            <a:endParaRPr lang="zh-CN" altLang="en-US" sz="2000" b="1"/>
          </a:p>
        </p:txBody>
      </p:sp>
      <p:sp>
        <p:nvSpPr>
          <p:cNvPr id="13" name="Rectangle 13" descr="60%"/>
          <p:cNvSpPr>
            <a:spLocks noChangeArrowheads="1"/>
          </p:cNvSpPr>
          <p:nvPr/>
        </p:nvSpPr>
        <p:spPr bwMode="auto">
          <a:xfrm>
            <a:off x="659865" y="5841268"/>
            <a:ext cx="4092155" cy="685800"/>
          </a:xfrm>
          <a:prstGeom prst="rect">
            <a:avLst/>
          </a:prstGeom>
          <a:pattFill prst="pct5">
            <a:fgClr>
              <a:schemeClr val="hlink"/>
            </a:fgClr>
            <a:bgClr>
              <a:srgbClr val="FFFFFF"/>
            </a:bgClr>
          </a:pattFill>
          <a:ln w="63500">
            <a:solidFill>
              <a:schemeClr val="tx1"/>
            </a:solidFill>
            <a:miter lim="800000"/>
            <a:headEnd/>
            <a:tailEnd/>
          </a:ln>
          <a:effectLst/>
        </p:spPr>
        <p:txBody>
          <a:bodyPr wrap="none" anchor="ctr"/>
          <a:lstStyle/>
          <a:p>
            <a:r>
              <a:rPr lang="zh-CN" altLang="en-US" sz="3200" b="1" dirty="0">
                <a:latin typeface="华文楷体" pitchFamily="2" charset="-122"/>
                <a:ea typeface="华文楷体" pitchFamily="2" charset="-122"/>
              </a:rPr>
              <a:t>有序序列</a:t>
            </a:r>
            <a:r>
              <a:rPr lang="en-US" altLang="zh-CN" sz="3200" b="1" dirty="0">
                <a:solidFill>
                  <a:srgbClr val="0925F7"/>
                </a:solidFill>
                <a:latin typeface="华文楷体" pitchFamily="2" charset="-122"/>
                <a:ea typeface="华文楷体" pitchFamily="2" charset="-122"/>
              </a:rPr>
              <a:t>R[1..i]</a:t>
            </a:r>
          </a:p>
        </p:txBody>
      </p:sp>
      <p:sp>
        <p:nvSpPr>
          <p:cNvPr id="14" name="Rectangle 14" descr="棚架"/>
          <p:cNvSpPr>
            <a:spLocks noChangeArrowheads="1"/>
          </p:cNvSpPr>
          <p:nvPr/>
        </p:nvSpPr>
        <p:spPr bwMode="auto">
          <a:xfrm>
            <a:off x="4752020" y="5841268"/>
            <a:ext cx="3564396" cy="685800"/>
          </a:xfrm>
          <a:prstGeom prst="rect">
            <a:avLst/>
          </a:prstGeom>
          <a:pattFill prst="trellis">
            <a:fgClr>
              <a:srgbClr val="CCFFFF"/>
            </a:fgClr>
            <a:bgClr>
              <a:srgbClr val="FFFFFF"/>
            </a:bgClr>
          </a:pattFill>
          <a:ln w="63500">
            <a:solidFill>
              <a:schemeClr val="tx1"/>
            </a:solidFill>
            <a:miter lim="800000"/>
            <a:headEnd/>
            <a:tailEnd/>
          </a:ln>
          <a:effectLst/>
        </p:spPr>
        <p:txBody>
          <a:bodyPr wrap="none" anchor="ctr"/>
          <a:lstStyle/>
          <a:p>
            <a:r>
              <a:rPr lang="zh-CN" altLang="en-US" sz="3200" b="1" dirty="0">
                <a:latin typeface="华文楷体" pitchFamily="2" charset="-122"/>
                <a:ea typeface="华文楷体" pitchFamily="2" charset="-122"/>
              </a:rPr>
              <a:t>无序序列 </a:t>
            </a:r>
            <a:r>
              <a:rPr lang="en-US" altLang="zh-CN" sz="3200" b="1" dirty="0">
                <a:solidFill>
                  <a:srgbClr val="0925F7"/>
                </a:solidFill>
                <a:latin typeface="华文楷体" pitchFamily="2" charset="-122"/>
                <a:ea typeface="华文楷体" pitchFamily="2" charset="-122"/>
              </a:rPr>
              <a:t>R[i+1..n]</a:t>
            </a:r>
          </a:p>
        </p:txBody>
      </p:sp>
      <p:sp>
        <p:nvSpPr>
          <p:cNvPr id="15" name="Line 23"/>
          <p:cNvSpPr>
            <a:spLocks noChangeShapeType="1"/>
          </p:cNvSpPr>
          <p:nvPr/>
        </p:nvSpPr>
        <p:spPr bwMode="auto">
          <a:xfrm flipH="1">
            <a:off x="4644008" y="5229200"/>
            <a:ext cx="1656184" cy="540060"/>
          </a:xfrm>
          <a:prstGeom prst="line">
            <a:avLst/>
          </a:prstGeom>
          <a:noFill/>
          <a:ln w="63500">
            <a:solidFill>
              <a:srgbClr val="990000"/>
            </a:solidFill>
            <a:round/>
            <a:headEnd type="none"/>
            <a:tailEnd type="stealth" w="med" len="lg"/>
          </a:ln>
          <a:effectLst/>
        </p:spPr>
        <p:txBody>
          <a:bodyPr wrap="none" anchor="ctr"/>
          <a:lstStyle/>
          <a:p>
            <a:endParaRPr lang="zh-CN" altLang="en-US" sz="2000" b="1"/>
          </a:p>
        </p:txBody>
      </p:sp>
      <p:sp>
        <p:nvSpPr>
          <p:cNvPr id="16" name="Line 24"/>
          <p:cNvSpPr>
            <a:spLocks noChangeShapeType="1"/>
          </p:cNvSpPr>
          <p:nvPr/>
        </p:nvSpPr>
        <p:spPr bwMode="auto">
          <a:xfrm>
            <a:off x="4463988" y="4725144"/>
            <a:ext cx="0" cy="1916832"/>
          </a:xfrm>
          <a:prstGeom prst="line">
            <a:avLst/>
          </a:prstGeom>
          <a:noFill/>
          <a:ln w="9525" cap="rnd">
            <a:solidFill>
              <a:srgbClr val="009999"/>
            </a:solidFill>
            <a:prstDash val="sysDot"/>
            <a:round/>
            <a:headEnd/>
            <a:tailEnd/>
          </a:ln>
          <a:effectLst/>
        </p:spPr>
        <p:txBody>
          <a:bodyPr wrap="none" anchor="ctr"/>
          <a:lstStyle/>
          <a:p>
            <a:endParaRPr lang="zh-CN" altLang="en-US" sz="2000" b="1"/>
          </a:p>
        </p:txBody>
      </p:sp>
      <p:sp>
        <p:nvSpPr>
          <p:cNvPr id="17" name="Line 24"/>
          <p:cNvSpPr>
            <a:spLocks noChangeShapeType="1"/>
          </p:cNvSpPr>
          <p:nvPr/>
        </p:nvSpPr>
        <p:spPr bwMode="auto">
          <a:xfrm>
            <a:off x="4752020" y="4725144"/>
            <a:ext cx="0" cy="1916832"/>
          </a:xfrm>
          <a:prstGeom prst="line">
            <a:avLst/>
          </a:prstGeom>
          <a:noFill/>
          <a:ln w="9525" cap="rnd">
            <a:solidFill>
              <a:srgbClr val="009999"/>
            </a:solidFill>
            <a:prstDash val="sysDot"/>
            <a:round/>
            <a:headEnd/>
            <a:tailEnd/>
          </a:ln>
          <a:effectLst/>
        </p:spPr>
        <p:txBody>
          <a:bodyPr wrap="none" anchor="ctr"/>
          <a:lstStyle/>
          <a:p>
            <a:endParaRPr lang="zh-CN" altLang="en-US" sz="2000" b="1"/>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18</a:t>
            </a:fld>
            <a:endParaRPr lang="zh-CN" altLang="en-US"/>
          </a:p>
        </p:txBody>
      </p:sp>
    </p:spTree>
    <p:extLst>
      <p:ext uri="{BB962C8B-B14F-4D97-AF65-F5344CB8AC3E}">
        <p14:creationId xmlns:p14="http://schemas.microsoft.com/office/powerpoint/2010/main" val="6045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up)">
                                      <p:cBhvr>
                                        <p:cTn id="27" dur="500"/>
                                        <p:tgtEl>
                                          <p:spTgt spid="1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844824"/>
            <a:ext cx="9144000" cy="2736304"/>
          </a:xfrm>
          <a:prstGeom prst="rect">
            <a:avLst/>
          </a:prstGeom>
          <a:solidFill>
            <a:schemeClr val="accent4">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a:t>4.1 </a:t>
            </a:r>
            <a:r>
              <a:rPr lang="zh-CN" altLang="en-US" dirty="0"/>
              <a:t>简单选择排序</a:t>
            </a:r>
          </a:p>
        </p:txBody>
      </p:sp>
      <p:sp>
        <p:nvSpPr>
          <p:cNvPr id="3" name="内容占位符 2"/>
          <p:cNvSpPr>
            <a:spLocks noGrp="1"/>
          </p:cNvSpPr>
          <p:nvPr>
            <p:ph idx="1"/>
          </p:nvPr>
        </p:nvSpPr>
        <p:spPr>
          <a:xfrm>
            <a:off x="457200" y="908721"/>
            <a:ext cx="8229600" cy="4469192"/>
          </a:xfrm>
        </p:spPr>
        <p:txBody>
          <a:bodyPr>
            <a:normAutofit fontScale="92500" lnSpcReduction="20000"/>
          </a:bodyPr>
          <a:lstStyle/>
          <a:p>
            <a:pPr marL="0" indent="0">
              <a:buNone/>
            </a:pPr>
            <a:r>
              <a:rPr lang="en-US" altLang="zh-CN"/>
              <a:t>void </a:t>
            </a:r>
            <a:r>
              <a:rPr lang="en-US" altLang="zh-CN" b="1">
                <a:solidFill>
                  <a:srgbClr val="0925F7"/>
                </a:solidFill>
              </a:rPr>
              <a:t>SelectSort</a:t>
            </a:r>
            <a:r>
              <a:rPr lang="en-US" altLang="zh-CN"/>
              <a:t> (SqList L) {</a:t>
            </a:r>
          </a:p>
          <a:p>
            <a:pPr marL="0" indent="0">
              <a:buNone/>
            </a:pPr>
            <a:r>
              <a:rPr lang="en-US" altLang="zh-CN"/>
              <a:t>   //</a:t>
            </a:r>
            <a:r>
              <a:rPr lang="zh-CN" altLang="en-US"/>
              <a:t>对顺序表</a:t>
            </a:r>
            <a:r>
              <a:rPr lang="en-US" altLang="zh-CN"/>
              <a:t>L</a:t>
            </a:r>
            <a:r>
              <a:rPr lang="zh-CN" altLang="en-US"/>
              <a:t>作简单选择排序</a:t>
            </a:r>
          </a:p>
          <a:p>
            <a:pPr marL="0" indent="0">
              <a:buNone/>
            </a:pPr>
            <a:r>
              <a:rPr lang="zh-CN" altLang="en-US"/>
              <a:t>  </a:t>
            </a:r>
            <a:r>
              <a:rPr lang="en-US" altLang="zh-CN"/>
              <a:t>for (i=1; i&lt;L.length; ++i) </a:t>
            </a:r>
            <a:r>
              <a:rPr lang="en-US" altLang="zh-CN" b="1">
                <a:solidFill>
                  <a:srgbClr val="C00000"/>
                </a:solidFill>
              </a:rPr>
              <a:t>{</a:t>
            </a:r>
          </a:p>
          <a:p>
            <a:pPr marL="0" indent="0">
              <a:buNone/>
            </a:pPr>
            <a:r>
              <a:rPr lang="en-US" altLang="zh-CN"/>
              <a:t>       //</a:t>
            </a:r>
            <a:r>
              <a:rPr lang="zh-CN" altLang="en-US">
                <a:solidFill>
                  <a:srgbClr val="C00000"/>
                </a:solidFill>
              </a:rPr>
              <a:t>选择第 </a:t>
            </a:r>
            <a:r>
              <a:rPr lang="en-US" altLang="zh-CN">
                <a:solidFill>
                  <a:srgbClr val="C00000"/>
                </a:solidFill>
              </a:rPr>
              <a:t>i </a:t>
            </a:r>
            <a:r>
              <a:rPr lang="zh-CN" altLang="en-US">
                <a:solidFill>
                  <a:srgbClr val="C00000"/>
                </a:solidFill>
              </a:rPr>
              <a:t>小的记录</a:t>
            </a:r>
            <a:endParaRPr lang="zh-CN" altLang="en-US"/>
          </a:p>
          <a:p>
            <a:pPr marL="0" indent="0">
              <a:buNone/>
            </a:pPr>
            <a:r>
              <a:rPr lang="zh-CN" altLang="en-US"/>
              <a:t>       </a:t>
            </a:r>
            <a:r>
              <a:rPr lang="en-US" altLang="zh-CN"/>
              <a:t>j = </a:t>
            </a:r>
            <a:r>
              <a:rPr lang="en-US" altLang="zh-CN" b="1">
                <a:solidFill>
                  <a:srgbClr val="C00000"/>
                </a:solidFill>
              </a:rPr>
              <a:t>SelectMinKey</a:t>
            </a:r>
            <a:r>
              <a:rPr lang="en-US" altLang="zh-CN"/>
              <a:t>(L, i); </a:t>
            </a:r>
          </a:p>
          <a:p>
            <a:pPr marL="0" indent="0">
              <a:buNone/>
            </a:pPr>
            <a:r>
              <a:rPr lang="en-US" altLang="zh-CN"/>
              <a:t>       //</a:t>
            </a:r>
            <a:r>
              <a:rPr lang="zh-CN" altLang="en-US"/>
              <a:t>与第 </a:t>
            </a:r>
            <a:r>
              <a:rPr lang="en-US" altLang="zh-CN"/>
              <a:t>i </a:t>
            </a:r>
            <a:r>
              <a:rPr lang="zh-CN" altLang="en-US"/>
              <a:t>个记录交换</a:t>
            </a:r>
          </a:p>
          <a:p>
            <a:pPr marL="0" indent="0">
              <a:buNone/>
            </a:pPr>
            <a:r>
              <a:rPr lang="zh-CN" altLang="en-US"/>
              <a:t>       </a:t>
            </a:r>
            <a:r>
              <a:rPr lang="en-US" altLang="zh-CN"/>
              <a:t>if (i!=j)  swap(L.r[i],L.r[j]);</a:t>
            </a:r>
          </a:p>
          <a:p>
            <a:pPr marL="0" indent="0">
              <a:buNone/>
            </a:pPr>
            <a:r>
              <a:rPr lang="en-US" altLang="zh-CN"/>
              <a:t>      </a:t>
            </a:r>
            <a:r>
              <a:rPr lang="en-US" altLang="zh-CN" b="1">
                <a:solidFill>
                  <a:srgbClr val="C00000"/>
                </a:solidFill>
              </a:rPr>
              <a:t>}</a:t>
            </a:r>
          </a:p>
          <a:p>
            <a:pPr marL="0" indent="0">
              <a:buNone/>
            </a:pPr>
            <a:r>
              <a:rPr lang="en-US" altLang="zh-CN"/>
              <a:t>} // SelectSort</a:t>
            </a:r>
          </a:p>
          <a:p>
            <a:endParaRPr lang="zh-CN" altLang="en-US"/>
          </a:p>
        </p:txBody>
      </p:sp>
      <p:sp>
        <p:nvSpPr>
          <p:cNvPr id="6" name="流程图: 可选过程 5"/>
          <p:cNvSpPr/>
          <p:nvPr/>
        </p:nvSpPr>
        <p:spPr>
          <a:xfrm>
            <a:off x="8244408" y="0"/>
            <a:ext cx="899592"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10.9</a:t>
            </a:r>
          </a:p>
        </p:txBody>
      </p:sp>
      <p:sp>
        <p:nvSpPr>
          <p:cNvPr id="7" name="线形标注 1 6"/>
          <p:cNvSpPr/>
          <p:nvPr/>
        </p:nvSpPr>
        <p:spPr>
          <a:xfrm>
            <a:off x="5471592" y="2780927"/>
            <a:ext cx="3672408" cy="864097"/>
          </a:xfrm>
          <a:prstGeom prst="borderCallout1">
            <a:avLst>
              <a:gd name="adj1" fmla="val 45724"/>
              <a:gd name="adj2" fmla="val -33"/>
              <a:gd name="adj3" fmla="val 22488"/>
              <a:gd name="adj4" fmla="val -2748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3200"/>
              <a:t>时间复杂度：</a:t>
            </a:r>
            <a:r>
              <a:rPr lang="en-US" altLang="zh-CN" sz="3200"/>
              <a:t>O(L.length-i)</a:t>
            </a:r>
            <a:endParaRPr lang="zh-CN" altLang="en-US" sz="3200"/>
          </a:p>
        </p:txBody>
      </p:sp>
      <p:sp>
        <p:nvSpPr>
          <p:cNvPr id="8" name="线形标注 1 7"/>
          <p:cNvSpPr/>
          <p:nvPr/>
        </p:nvSpPr>
        <p:spPr>
          <a:xfrm>
            <a:off x="5471592" y="4115423"/>
            <a:ext cx="3672408" cy="1262490"/>
          </a:xfrm>
          <a:prstGeom prst="borderCallout1">
            <a:avLst>
              <a:gd name="adj1" fmla="val 45724"/>
              <a:gd name="adj2" fmla="val -33"/>
              <a:gd name="adj3" fmla="val -10711"/>
              <a:gd name="adj4" fmla="val -26019"/>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3200"/>
              <a:t>每次交换，需要移动元素</a:t>
            </a:r>
            <a:r>
              <a:rPr lang="en-US" altLang="zh-CN" sz="3200"/>
              <a:t>3</a:t>
            </a:r>
            <a:r>
              <a:rPr lang="zh-CN" altLang="en-US" sz="3200"/>
              <a:t>次</a:t>
            </a:r>
            <a:endParaRPr lang="en-US" altLang="zh-CN" sz="3200"/>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19</a:t>
            </a:fld>
            <a:endParaRPr lang="zh-CN" altLang="en-US"/>
          </a:p>
        </p:txBody>
      </p:sp>
    </p:spTree>
    <p:extLst>
      <p:ext uri="{BB962C8B-B14F-4D97-AF65-F5344CB8AC3E}">
        <p14:creationId xmlns:p14="http://schemas.microsoft.com/office/powerpoint/2010/main" val="37437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1B55675-AB9A-401C-B08D-894F8AE3C5EE}"/>
              </a:ext>
            </a:extLst>
          </p:cNvPr>
          <p:cNvSpPr>
            <a:spLocks noGrp="1"/>
          </p:cNvSpPr>
          <p:nvPr>
            <p:ph type="title"/>
          </p:nvPr>
        </p:nvSpPr>
        <p:spPr/>
        <p:txBody>
          <a:bodyPr/>
          <a:lstStyle/>
          <a:p>
            <a:r>
              <a:rPr lang="zh-CN" altLang="en-US" dirty="0"/>
              <a:t>目录</a:t>
            </a:r>
          </a:p>
        </p:txBody>
      </p:sp>
      <p:sp>
        <p:nvSpPr>
          <p:cNvPr id="6" name="内容占位符 5">
            <a:extLst>
              <a:ext uri="{FF2B5EF4-FFF2-40B4-BE49-F238E27FC236}">
                <a16:creationId xmlns:a16="http://schemas.microsoft.com/office/drawing/2014/main" id="{DD9F1578-9752-4EAF-9669-93AF781EA007}"/>
              </a:ext>
            </a:extLst>
          </p:cNvPr>
          <p:cNvSpPr>
            <a:spLocks noGrp="1"/>
          </p:cNvSpPr>
          <p:nvPr>
            <p:ph sz="half" idx="1"/>
          </p:nvPr>
        </p:nvSpPr>
        <p:spPr/>
        <p:txBody>
          <a:bodyPr>
            <a:normAutofit lnSpcReduction="10000"/>
          </a:bodyPr>
          <a:lstStyle/>
          <a:p>
            <a:r>
              <a:rPr lang="zh-CN" altLang="en-US" sz="3600" dirty="0"/>
              <a:t>基本概念</a:t>
            </a:r>
            <a:endParaRPr lang="en-US" altLang="zh-CN" sz="3600" dirty="0"/>
          </a:p>
          <a:p>
            <a:r>
              <a:rPr lang="zh-CN" altLang="en-US" sz="3600" dirty="0"/>
              <a:t>插入排序</a:t>
            </a:r>
            <a:endParaRPr lang="en-US" altLang="zh-CN" sz="3600" dirty="0"/>
          </a:p>
          <a:p>
            <a:pPr lvl="1"/>
            <a:r>
              <a:rPr lang="zh-CN" altLang="en-US" sz="3200" dirty="0"/>
              <a:t>直接插入排序</a:t>
            </a:r>
            <a:endParaRPr lang="en-US" altLang="zh-CN" sz="3200" dirty="0"/>
          </a:p>
          <a:p>
            <a:pPr lvl="1"/>
            <a:r>
              <a:rPr lang="zh-CN" altLang="en-US" sz="3200" dirty="0"/>
              <a:t>折半插入排序</a:t>
            </a:r>
            <a:endParaRPr lang="en-US" altLang="zh-CN" sz="3200" dirty="0"/>
          </a:p>
          <a:p>
            <a:pPr lvl="1"/>
            <a:r>
              <a:rPr lang="en-US" altLang="zh-CN" sz="3200" dirty="0"/>
              <a:t>2-</a:t>
            </a:r>
            <a:r>
              <a:rPr lang="zh-CN" altLang="en-US" sz="3200" dirty="0"/>
              <a:t>路插入排序</a:t>
            </a:r>
            <a:endParaRPr lang="en-US" altLang="zh-CN" sz="3200" dirty="0"/>
          </a:p>
          <a:p>
            <a:pPr lvl="1"/>
            <a:r>
              <a:rPr lang="zh-CN" altLang="en-US" sz="3200" dirty="0"/>
              <a:t>表插入排序</a:t>
            </a:r>
            <a:endParaRPr lang="en-US" altLang="zh-CN" sz="3200" dirty="0"/>
          </a:p>
          <a:p>
            <a:pPr lvl="1"/>
            <a:r>
              <a:rPr lang="zh-CN" altLang="en-US" sz="3200" dirty="0"/>
              <a:t>希尔排序</a:t>
            </a:r>
            <a:endParaRPr lang="en-US" altLang="zh-CN" sz="3200" dirty="0"/>
          </a:p>
          <a:p>
            <a:r>
              <a:rPr lang="zh-CN" altLang="en-US" sz="3600" b="1" dirty="0">
                <a:solidFill>
                  <a:srgbClr val="000099"/>
                </a:solidFill>
              </a:rPr>
              <a:t>交换排序</a:t>
            </a:r>
            <a:endParaRPr lang="en-US" altLang="zh-CN" sz="3600" b="1" dirty="0">
              <a:solidFill>
                <a:srgbClr val="000099"/>
              </a:solidFill>
            </a:endParaRPr>
          </a:p>
          <a:p>
            <a:pPr lvl="1"/>
            <a:r>
              <a:rPr lang="zh-CN" altLang="en-US" sz="3200" b="1" dirty="0">
                <a:solidFill>
                  <a:srgbClr val="000099"/>
                </a:solidFill>
              </a:rPr>
              <a:t>起泡排序</a:t>
            </a:r>
            <a:endParaRPr lang="en-US" altLang="zh-CN" sz="3200" b="1" dirty="0">
              <a:solidFill>
                <a:srgbClr val="000099"/>
              </a:solidFill>
            </a:endParaRPr>
          </a:p>
          <a:p>
            <a:pPr lvl="1"/>
            <a:r>
              <a:rPr lang="zh-CN" altLang="en-US" sz="3200" b="1" dirty="0">
                <a:solidFill>
                  <a:srgbClr val="000099"/>
                </a:solidFill>
              </a:rPr>
              <a:t>快速排序</a:t>
            </a:r>
            <a:endParaRPr lang="en-US" altLang="zh-CN" sz="3200" b="1" dirty="0">
              <a:solidFill>
                <a:srgbClr val="000099"/>
              </a:solidFill>
            </a:endParaRPr>
          </a:p>
        </p:txBody>
      </p:sp>
      <p:sp>
        <p:nvSpPr>
          <p:cNvPr id="7" name="内容占位符 6">
            <a:extLst>
              <a:ext uri="{FF2B5EF4-FFF2-40B4-BE49-F238E27FC236}">
                <a16:creationId xmlns:a16="http://schemas.microsoft.com/office/drawing/2014/main" id="{AAB0F5EF-39E6-4853-9B8A-355DC1310FC3}"/>
              </a:ext>
            </a:extLst>
          </p:cNvPr>
          <p:cNvSpPr>
            <a:spLocks noGrp="1"/>
          </p:cNvSpPr>
          <p:nvPr>
            <p:ph sz="half" idx="2"/>
          </p:nvPr>
        </p:nvSpPr>
        <p:spPr/>
        <p:txBody>
          <a:bodyPr>
            <a:normAutofit lnSpcReduction="10000"/>
          </a:bodyPr>
          <a:lstStyle/>
          <a:p>
            <a:r>
              <a:rPr lang="zh-CN" altLang="en-US" sz="3600" b="1" dirty="0">
                <a:solidFill>
                  <a:srgbClr val="000099"/>
                </a:solidFill>
              </a:rPr>
              <a:t>选择排序</a:t>
            </a:r>
            <a:endParaRPr lang="en-US" altLang="zh-CN" sz="3600" b="1" dirty="0">
              <a:solidFill>
                <a:srgbClr val="000099"/>
              </a:solidFill>
            </a:endParaRPr>
          </a:p>
          <a:p>
            <a:pPr lvl="1"/>
            <a:r>
              <a:rPr lang="zh-CN" altLang="en-US" sz="3200" b="1" dirty="0">
                <a:solidFill>
                  <a:srgbClr val="000099"/>
                </a:solidFill>
              </a:rPr>
              <a:t>简单选择排序</a:t>
            </a:r>
            <a:endParaRPr lang="en-US" altLang="zh-CN" sz="3200" b="1" dirty="0">
              <a:solidFill>
                <a:srgbClr val="000099"/>
              </a:solidFill>
            </a:endParaRPr>
          </a:p>
          <a:p>
            <a:pPr lvl="1"/>
            <a:r>
              <a:rPr lang="zh-CN" altLang="en-US" sz="3200" b="1" dirty="0">
                <a:solidFill>
                  <a:srgbClr val="000099"/>
                </a:solidFill>
              </a:rPr>
              <a:t>树形选择排序</a:t>
            </a:r>
            <a:endParaRPr lang="en-US" altLang="zh-CN" sz="3200" b="1" dirty="0">
              <a:solidFill>
                <a:srgbClr val="000099"/>
              </a:solidFill>
            </a:endParaRPr>
          </a:p>
          <a:p>
            <a:pPr lvl="1"/>
            <a:r>
              <a:rPr lang="zh-CN" altLang="en-US" sz="3200" b="1" dirty="0">
                <a:solidFill>
                  <a:srgbClr val="000099"/>
                </a:solidFill>
              </a:rPr>
              <a:t>堆排序</a:t>
            </a:r>
            <a:endParaRPr lang="en-US" altLang="zh-CN" sz="3200" b="1" dirty="0">
              <a:solidFill>
                <a:srgbClr val="000099"/>
              </a:solidFill>
            </a:endParaRPr>
          </a:p>
          <a:p>
            <a:r>
              <a:rPr lang="zh-CN" altLang="en-US" sz="3600" dirty="0"/>
              <a:t>归并排序</a:t>
            </a:r>
            <a:endParaRPr lang="en-US" altLang="zh-CN" sz="3600" dirty="0"/>
          </a:p>
          <a:p>
            <a:r>
              <a:rPr lang="zh-CN" altLang="en-US" sz="3600" dirty="0"/>
              <a:t>基数排序</a:t>
            </a:r>
            <a:endParaRPr lang="en-US" altLang="zh-CN" sz="3600" dirty="0"/>
          </a:p>
          <a:p>
            <a:r>
              <a:rPr lang="zh-CN" altLang="en-US" sz="3600" dirty="0"/>
              <a:t>各种排序方法的比较</a:t>
            </a:r>
          </a:p>
          <a:p>
            <a:endParaRPr lang="zh-CN" altLang="en-US" sz="3600" dirty="0"/>
          </a:p>
        </p:txBody>
      </p:sp>
      <p:sp>
        <p:nvSpPr>
          <p:cNvPr id="4" name="灯片编号占位符 3">
            <a:extLst>
              <a:ext uri="{FF2B5EF4-FFF2-40B4-BE49-F238E27FC236}">
                <a16:creationId xmlns:a16="http://schemas.microsoft.com/office/drawing/2014/main" id="{A575C97C-6AE3-4061-A6E8-8B8ED81CEC29}"/>
              </a:ext>
            </a:extLst>
          </p:cNvPr>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796352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简单选择排序算法分析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zh-CN" altLang="en-US" dirty="0">
                    <a:solidFill>
                      <a:srgbClr val="6600CC"/>
                    </a:solidFill>
                  </a:rPr>
                  <a:t>时间开销</a:t>
                </a:r>
                <a:r>
                  <a:rPr lang="zh-CN" altLang="en-US" dirty="0"/>
                  <a:t>：</a:t>
                </a:r>
                <a:endParaRPr lang="en-US" altLang="zh-CN" dirty="0"/>
              </a:p>
              <a:p>
                <a:pPr lvl="1"/>
                <a:r>
                  <a:rPr lang="zh-CN" altLang="en-US" dirty="0"/>
                  <a:t>关键字</a:t>
                </a:r>
                <a:r>
                  <a:rPr lang="en-US" altLang="zh-CN" dirty="0"/>
                  <a:t>/</a:t>
                </a:r>
                <a:r>
                  <a:rPr lang="zh-CN" altLang="en-US" dirty="0"/>
                  <a:t>排序码的比较次数</a:t>
                </a:r>
                <a14:m>
                  <m:oMath xmlns:m="http://schemas.openxmlformats.org/officeDocument/2006/math">
                    <m:r>
                      <a:rPr lang="zh-CN" altLang="en-US" smtClean="0">
                        <a:latin typeface="Cambria Math" panose="02040503050406030204" pitchFamily="18" charset="0"/>
                      </a:rPr>
                      <m:t>：</m:t>
                    </m:r>
                    <m:nary>
                      <m:naryPr>
                        <m:chr m:val="∑"/>
                        <m:limLoc m:val="subSup"/>
                        <m:ctrlPr>
                          <a:rPr lang="en-US" altLang="zh-CN" i="1" smtClean="0">
                            <a:latin typeface="Cambria Math" panose="02040503050406030204" pitchFamily="18" charset="0"/>
                          </a:rPr>
                        </m:ctrlPr>
                      </m:naryPr>
                      <m:sub>
                        <m:r>
                          <m:rPr>
                            <m:brk m:alnAt="25"/>
                          </m:rPr>
                          <a:rPr lang="en-US" altLang="zh-CN" smtClean="0">
                            <a:latin typeface="Cambria Math" panose="02040503050406030204" pitchFamily="18" charset="0"/>
                          </a:rPr>
                          <m:t>𝒊</m:t>
                        </m:r>
                        <m:r>
                          <a:rPr lang="en-US" altLang="zh-CN" smtClean="0">
                            <a:latin typeface="Cambria Math" panose="02040503050406030204" pitchFamily="18" charset="0"/>
                          </a:rPr>
                          <m:t>=</m:t>
                        </m:r>
                        <m:r>
                          <a:rPr lang="en-US" altLang="zh-CN" smtClean="0">
                            <a:latin typeface="Cambria Math" panose="02040503050406030204" pitchFamily="18" charset="0"/>
                          </a:rPr>
                          <m:t>𝟏</m:t>
                        </m:r>
                      </m:sub>
                      <m:sup>
                        <m:r>
                          <a:rPr lang="en-US" altLang="zh-CN" smtClean="0">
                            <a:latin typeface="Cambria Math" panose="02040503050406030204" pitchFamily="18" charset="0"/>
                          </a:rPr>
                          <m:t>𝒏</m:t>
                        </m:r>
                        <m:r>
                          <a:rPr lang="en-US" altLang="zh-CN" smtClean="0">
                            <a:latin typeface="Cambria Math" panose="02040503050406030204" pitchFamily="18" charset="0"/>
                          </a:rPr>
                          <m:t>−</m:t>
                        </m:r>
                        <m:r>
                          <a:rPr lang="en-US" altLang="zh-CN" smtClean="0">
                            <a:latin typeface="Cambria Math" panose="02040503050406030204" pitchFamily="18" charset="0"/>
                          </a:rPr>
                          <m:t>𝟏</m:t>
                        </m:r>
                      </m:sup>
                      <m:e>
                        <m:r>
                          <a:rPr lang="en-US" altLang="zh-CN" smtClean="0">
                            <a:latin typeface="Cambria Math" panose="02040503050406030204" pitchFamily="18" charset="0"/>
                          </a:rPr>
                          <m:t>(</m:t>
                        </m:r>
                        <m:r>
                          <a:rPr lang="en-US" altLang="zh-CN" smtClean="0">
                            <a:latin typeface="Cambria Math" panose="02040503050406030204" pitchFamily="18" charset="0"/>
                          </a:rPr>
                          <m:t>𝒏</m:t>
                        </m:r>
                        <m:r>
                          <a:rPr lang="en-US" altLang="zh-CN" smtClean="0">
                            <a:latin typeface="Cambria Math" panose="02040503050406030204" pitchFamily="18" charset="0"/>
                          </a:rPr>
                          <m:t>−</m:t>
                        </m:r>
                        <m:r>
                          <a:rPr lang="en-US" altLang="zh-CN" smtClean="0">
                            <a:latin typeface="Cambria Math" panose="02040503050406030204" pitchFamily="18" charset="0"/>
                          </a:rPr>
                          <m:t>𝒊</m:t>
                        </m:r>
                        <m:r>
                          <a:rPr lang="en-US" altLang="zh-CN" smtClean="0">
                            <a:latin typeface="Cambria Math" panose="02040503050406030204" pitchFamily="18" charset="0"/>
                          </a:rPr>
                          <m:t>)</m:t>
                        </m:r>
                      </m:e>
                    </m:nary>
                  </m:oMath>
                </a14:m>
                <a:r>
                  <a:rPr lang="en-US" altLang="zh-CN" dirty="0"/>
                  <a:t> = </a:t>
                </a:r>
                <a14:m>
                  <m:oMath xmlns:m="http://schemas.openxmlformats.org/officeDocument/2006/math">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𝒏</m:t>
                        </m:r>
                        <m:r>
                          <a:rPr lang="en-US" altLang="zh-CN" smtClean="0">
                            <a:latin typeface="Cambria Math" panose="02040503050406030204" pitchFamily="18" charset="0"/>
                          </a:rPr>
                          <m:t>(</m:t>
                        </m:r>
                        <m:r>
                          <a:rPr lang="en-US" altLang="zh-CN" smtClean="0">
                            <a:latin typeface="Cambria Math" panose="02040503050406030204" pitchFamily="18" charset="0"/>
                          </a:rPr>
                          <m:t>𝒏</m:t>
                        </m:r>
                        <m:r>
                          <a:rPr lang="en-US" altLang="zh-CN" smtClean="0">
                            <a:latin typeface="Cambria Math" panose="02040503050406030204" pitchFamily="18" charset="0"/>
                          </a:rPr>
                          <m:t>−</m:t>
                        </m:r>
                        <m:r>
                          <a:rPr lang="en-US" altLang="zh-CN" smtClean="0">
                            <a:latin typeface="Cambria Math" panose="02040503050406030204" pitchFamily="18" charset="0"/>
                          </a:rPr>
                          <m:t>𝟏</m:t>
                        </m:r>
                        <m:r>
                          <a:rPr lang="en-US" altLang="zh-CN" smtClean="0">
                            <a:latin typeface="Cambria Math" panose="02040503050406030204" pitchFamily="18" charset="0"/>
                          </a:rPr>
                          <m:t>)</m:t>
                        </m:r>
                      </m:num>
                      <m:den>
                        <m:r>
                          <a:rPr lang="en-US" altLang="zh-CN" smtClean="0">
                            <a:latin typeface="Cambria Math" panose="02040503050406030204" pitchFamily="18" charset="0"/>
                          </a:rPr>
                          <m:t>𝟐</m:t>
                        </m:r>
                      </m:den>
                    </m:f>
                  </m:oMath>
                </a14:m>
                <a:r>
                  <a:rPr lang="zh-CN" altLang="en-US" dirty="0"/>
                  <a:t>，与待排序元素的初始顺序无关</a:t>
                </a:r>
                <a:endParaRPr lang="en-US" altLang="zh-CN" dirty="0"/>
              </a:p>
              <a:p>
                <a:pPr lvl="1"/>
                <a:r>
                  <a:rPr lang="zh-CN" altLang="en-US" dirty="0"/>
                  <a:t>元素的移动次数：</a:t>
                </a:r>
                <a:endParaRPr lang="en-US" altLang="zh-CN" dirty="0"/>
              </a:p>
              <a:p>
                <a:pPr lvl="2"/>
                <a:r>
                  <a:rPr lang="zh-CN" altLang="en-US" sz="2800" dirty="0"/>
                  <a:t>最好情况</a:t>
                </a:r>
                <a:r>
                  <a:rPr lang="en-US" altLang="zh-CN" sz="2800" dirty="0"/>
                  <a:t>(</a:t>
                </a:r>
                <a:r>
                  <a:rPr lang="zh-CN" altLang="en-US" sz="2800" dirty="0"/>
                  <a:t>待排序序列为升序</a:t>
                </a:r>
                <a:r>
                  <a:rPr lang="en-US" altLang="zh-CN" sz="2800" dirty="0"/>
                  <a:t>)</a:t>
                </a:r>
                <a:r>
                  <a:rPr lang="zh-CN" altLang="en-US" sz="2800" dirty="0"/>
                  <a:t>：</a:t>
                </a:r>
                <a:r>
                  <a:rPr lang="en-US" altLang="zh-CN" sz="2800" dirty="0"/>
                  <a:t>0</a:t>
                </a:r>
                <a:r>
                  <a:rPr lang="zh-CN" altLang="en-US" sz="2800" dirty="0"/>
                  <a:t>次</a:t>
                </a:r>
                <a:endParaRPr lang="en-US" altLang="zh-CN" sz="2800" dirty="0"/>
              </a:p>
              <a:p>
                <a:pPr lvl="2"/>
                <a:r>
                  <a:rPr lang="zh-CN" altLang="en-US" sz="2800" dirty="0"/>
                  <a:t>最坏情况</a:t>
                </a:r>
                <a:r>
                  <a:rPr lang="en-US" altLang="zh-CN" sz="2800" dirty="0"/>
                  <a:t>(</a:t>
                </a:r>
                <a:r>
                  <a:rPr lang="zh-CN" altLang="en-US" sz="2800" dirty="0"/>
                  <a:t>每一趟都要交换</a:t>
                </a:r>
                <a:r>
                  <a:rPr lang="en-US" altLang="zh-CN" sz="2800" dirty="0"/>
                  <a:t>)</a:t>
                </a:r>
                <a:r>
                  <a:rPr lang="zh-CN" altLang="en-US" sz="2800" dirty="0"/>
                  <a:t>：</a:t>
                </a:r>
                <a:r>
                  <a:rPr lang="en-US" altLang="zh-CN" sz="2800" dirty="0"/>
                  <a:t>3(n-1)</a:t>
                </a:r>
                <a:r>
                  <a:rPr lang="zh-CN" altLang="en-US" sz="2800" dirty="0"/>
                  <a:t>次</a:t>
                </a:r>
                <a:endParaRPr lang="en-US" altLang="zh-CN" sz="2800" dirty="0"/>
              </a:p>
              <a:p>
                <a:r>
                  <a:rPr lang="zh-CN" altLang="en-US" dirty="0">
                    <a:solidFill>
                      <a:srgbClr val="6600CC"/>
                    </a:solidFill>
                  </a:rPr>
                  <a:t>空间开销</a:t>
                </a:r>
                <a:r>
                  <a:rPr lang="zh-CN" altLang="en-US" dirty="0"/>
                  <a:t>：</a:t>
                </a:r>
                <a:r>
                  <a:rPr lang="en-US" altLang="zh-CN" dirty="0"/>
                  <a:t>O(1)</a:t>
                </a:r>
              </a:p>
              <a:p>
                <a:pPr lvl="1"/>
                <a:r>
                  <a:rPr lang="zh-CN" altLang="en-US" sz="3200" dirty="0"/>
                  <a:t>简单选择排序是就地排序</a:t>
                </a:r>
                <a:endParaRPr lang="en-US" altLang="zh-CN" sz="3200" dirty="0"/>
              </a:p>
              <a:p>
                <a:r>
                  <a:rPr lang="zh-CN" altLang="en-US" dirty="0"/>
                  <a:t>简单选择排序是不稳定的排序</a:t>
                </a:r>
                <a:endParaRPr lang="en-US" altLang="zh-CN" dirty="0"/>
              </a:p>
              <a:p>
                <a:r>
                  <a:rPr lang="zh-CN" altLang="en-US" dirty="0"/>
                  <a:t>缺点：每次选出最小关键字都要从后面 </a:t>
                </a:r>
                <a:r>
                  <a:rPr lang="en-US" altLang="zh-CN" dirty="0"/>
                  <a:t>n-</a:t>
                </a:r>
                <a:r>
                  <a:rPr lang="en-US" altLang="zh-CN" dirty="0" err="1"/>
                  <a:t>i</a:t>
                </a:r>
                <a:r>
                  <a:rPr lang="en-US" altLang="zh-CN" dirty="0"/>
                  <a:t> +1</a:t>
                </a:r>
                <a:r>
                  <a:rPr lang="zh-CN" altLang="en-US" dirty="0"/>
                  <a:t>个到最后逐一进行比较，</a:t>
                </a:r>
                <a:r>
                  <a:rPr lang="zh-CN" altLang="en-US" dirty="0">
                    <a:solidFill>
                      <a:srgbClr val="C00000"/>
                    </a:solidFill>
                  </a:rPr>
                  <a:t>没有利用上次比较的结果</a:t>
                </a:r>
                <a:endParaRPr lang="en-US" altLang="zh-CN" dirty="0">
                  <a:solidFill>
                    <a:srgbClr val="C00000"/>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481" t="-2612" r="-533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20</a:t>
            </a:fld>
            <a:endParaRPr lang="zh-CN" altLang="en-US"/>
          </a:p>
        </p:txBody>
      </p:sp>
    </p:spTree>
    <p:extLst>
      <p:ext uri="{BB962C8B-B14F-4D97-AF65-F5344CB8AC3E}">
        <p14:creationId xmlns:p14="http://schemas.microsoft.com/office/powerpoint/2010/main" val="3679650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复习：二叉树</a:t>
            </a:r>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normAutofit fontScale="92500" lnSpcReduction="10000"/>
              </a:bodyPr>
              <a:lstStyle/>
              <a:p>
                <a:r>
                  <a:rPr lang="zh-CN" altLang="en-US" b="1" dirty="0">
                    <a:solidFill>
                      <a:srgbClr val="0000FF"/>
                    </a:solidFill>
                  </a:rPr>
                  <a:t>满二叉树 </a:t>
                </a:r>
                <a:r>
                  <a:rPr lang="en-US" altLang="zh-CN" dirty="0"/>
                  <a:t>(Full Binary Tree)</a:t>
                </a:r>
                <a:r>
                  <a:rPr lang="zh-CN" altLang="en-US" dirty="0"/>
                  <a:t>：一棵深度为</a:t>
                </a:r>
                <a:r>
                  <a:rPr lang="en-US" altLang="zh-CN" dirty="0"/>
                  <a:t>k</a:t>
                </a:r>
                <a:r>
                  <a:rPr lang="zh-CN" altLang="en-US" dirty="0"/>
                  <a:t>且有</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zh-CN" altLang="en-US" dirty="0"/>
                  <a:t>个结点的二叉树</a:t>
                </a:r>
              </a:p>
              <a:p>
                <a:r>
                  <a:rPr lang="zh-CN" altLang="en-US" b="1" dirty="0">
                    <a:solidFill>
                      <a:srgbClr val="0000FF"/>
                    </a:solidFill>
                  </a:rPr>
                  <a:t>完全二叉树 </a:t>
                </a:r>
                <a:r>
                  <a:rPr lang="en-US" altLang="zh-CN" dirty="0"/>
                  <a:t>(Complete Binary Tree)</a:t>
                </a:r>
                <a:r>
                  <a:rPr lang="zh-CN" altLang="en-US" dirty="0"/>
                  <a:t>：树中所含的 </a:t>
                </a:r>
                <a:r>
                  <a:rPr lang="en-US" altLang="zh-CN" dirty="0"/>
                  <a:t>n </a:t>
                </a:r>
                <a:r>
                  <a:rPr lang="zh-CN" altLang="en-US" dirty="0"/>
                  <a:t>个结点和</a:t>
                </a:r>
                <a:r>
                  <a:rPr lang="zh-CN" altLang="en-US" dirty="0">
                    <a:solidFill>
                      <a:srgbClr val="C00000"/>
                    </a:solidFill>
                  </a:rPr>
                  <a:t>满二叉树</a:t>
                </a:r>
                <a:r>
                  <a:rPr lang="zh-CN" altLang="en-US" dirty="0"/>
                  <a:t>中编号为 </a:t>
                </a:r>
                <a:r>
                  <a:rPr lang="en-US" altLang="zh-CN" dirty="0"/>
                  <a:t>1 </a:t>
                </a:r>
                <a:r>
                  <a:rPr lang="zh-CN" altLang="en-US" dirty="0"/>
                  <a:t>至 </a:t>
                </a:r>
                <a:r>
                  <a:rPr lang="en-US" altLang="zh-CN" dirty="0"/>
                  <a:t>n </a:t>
                </a:r>
                <a:r>
                  <a:rPr lang="zh-CN" altLang="en-US" dirty="0"/>
                  <a:t>的结点一一对应</a:t>
                </a:r>
                <a:endParaRPr lang="en-US" altLang="zh-CN" dirty="0"/>
              </a:p>
              <a:p>
                <a:pPr lvl="1"/>
                <a:r>
                  <a:rPr lang="zh-CN" altLang="en-US" dirty="0"/>
                  <a:t>若对含 </a:t>
                </a:r>
                <a:r>
                  <a:rPr lang="en-US" altLang="zh-CN" dirty="0"/>
                  <a:t>n </a:t>
                </a:r>
                <a:r>
                  <a:rPr lang="zh-CN" altLang="en-US" dirty="0"/>
                  <a:t>个结点的完全二叉树从上到下且从左至右进行 </a:t>
                </a:r>
                <a:r>
                  <a:rPr lang="en-US" altLang="zh-CN" dirty="0"/>
                  <a:t>1 </a:t>
                </a:r>
                <a:r>
                  <a:rPr lang="zh-CN" altLang="en-US" dirty="0"/>
                  <a:t>至 </a:t>
                </a:r>
                <a:r>
                  <a:rPr lang="en-US" altLang="zh-CN" dirty="0"/>
                  <a:t>n </a:t>
                </a:r>
                <a:r>
                  <a:rPr lang="zh-CN" altLang="en-US" dirty="0"/>
                  <a:t>的编号，则对完全二叉树中任意一个</a:t>
                </a:r>
                <a:r>
                  <a:rPr lang="zh-CN" altLang="en-US" dirty="0">
                    <a:solidFill>
                      <a:srgbClr val="C00000"/>
                    </a:solidFill>
                  </a:rPr>
                  <a:t>编号为 </a:t>
                </a:r>
                <a:r>
                  <a:rPr lang="en-US" altLang="zh-CN" b="1" i="1" dirty="0" err="1">
                    <a:solidFill>
                      <a:srgbClr val="C00000"/>
                    </a:solidFill>
                  </a:rPr>
                  <a:t>i</a:t>
                </a:r>
                <a:r>
                  <a:rPr lang="en-US" altLang="zh-CN" dirty="0">
                    <a:solidFill>
                      <a:srgbClr val="C00000"/>
                    </a:solidFill>
                  </a:rPr>
                  <a:t> </a:t>
                </a:r>
                <a:r>
                  <a:rPr lang="zh-CN" altLang="en-US" dirty="0">
                    <a:solidFill>
                      <a:srgbClr val="C00000"/>
                    </a:solidFill>
                  </a:rPr>
                  <a:t>的结点</a:t>
                </a:r>
                <a:r>
                  <a:rPr lang="zh-CN" altLang="en-US" dirty="0"/>
                  <a:t>：</a:t>
                </a:r>
                <a:endParaRPr lang="en-US" altLang="zh-CN" dirty="0"/>
              </a:p>
              <a:p>
                <a:pPr lvl="1"/>
                <a:r>
                  <a:rPr lang="zh-CN" altLang="en-US" dirty="0"/>
                  <a:t>若 </a:t>
                </a:r>
                <a:r>
                  <a:rPr lang="en-US" altLang="zh-CN" dirty="0" err="1"/>
                  <a:t>i</a:t>
                </a:r>
                <a:r>
                  <a:rPr lang="en-US" altLang="zh-CN" dirty="0"/>
                  <a:t>=1</a:t>
                </a:r>
                <a:r>
                  <a:rPr lang="zh-CN" altLang="en-US" dirty="0"/>
                  <a:t>，则该结点是二叉树的根，无双亲；否则，</a:t>
                </a:r>
                <a:r>
                  <a:rPr lang="zh-CN" altLang="en-US" dirty="0">
                    <a:solidFill>
                      <a:srgbClr val="C00000"/>
                    </a:solidFill>
                  </a:rPr>
                  <a:t>编号为 </a:t>
                </a:r>
                <a:r>
                  <a:rPr lang="zh-CN" altLang="en-US" dirty="0">
                    <a:solidFill>
                      <a:srgbClr val="C00000"/>
                    </a:solidFill>
                    <a:sym typeface="Symbol" pitchFamily="18" charset="2"/>
                  </a:rPr>
                  <a:t></a:t>
                </a:r>
                <a:r>
                  <a:rPr lang="en-US" altLang="zh-CN" b="1" i="1" dirty="0" err="1">
                    <a:solidFill>
                      <a:srgbClr val="C00000"/>
                    </a:solidFill>
                  </a:rPr>
                  <a:t>i</a:t>
                </a:r>
                <a:r>
                  <a:rPr lang="en-US" altLang="zh-CN" dirty="0">
                    <a:solidFill>
                      <a:srgbClr val="C00000"/>
                    </a:solidFill>
                  </a:rPr>
                  <a:t>/2</a:t>
                </a:r>
                <a:r>
                  <a:rPr lang="en-US" altLang="zh-CN" dirty="0">
                    <a:solidFill>
                      <a:srgbClr val="C00000"/>
                    </a:solidFill>
                    <a:sym typeface="Symbol" pitchFamily="18" charset="2"/>
                  </a:rPr>
                  <a:t> </a:t>
                </a:r>
                <a:r>
                  <a:rPr lang="zh-CN" altLang="en-US" dirty="0"/>
                  <a:t>的结点为其</a:t>
                </a:r>
                <a:r>
                  <a:rPr lang="zh-CN" altLang="en-US" dirty="0">
                    <a:solidFill>
                      <a:srgbClr val="C00000"/>
                    </a:solidFill>
                  </a:rPr>
                  <a:t>双亲结点</a:t>
                </a:r>
                <a:endParaRPr lang="en-US" altLang="zh-CN" dirty="0">
                  <a:solidFill>
                    <a:srgbClr val="C00000"/>
                  </a:solidFill>
                </a:endParaRPr>
              </a:p>
              <a:p>
                <a:pPr lvl="1"/>
                <a:r>
                  <a:rPr lang="zh-CN" altLang="en-US" b="1" dirty="0">
                    <a:solidFill>
                      <a:srgbClr val="009900"/>
                    </a:solidFill>
                  </a:rPr>
                  <a:t>若 </a:t>
                </a:r>
                <a:r>
                  <a:rPr lang="en-US" altLang="zh-CN" b="1" dirty="0">
                    <a:solidFill>
                      <a:srgbClr val="009900"/>
                    </a:solidFill>
                  </a:rPr>
                  <a:t>2i&gt;n</a:t>
                </a:r>
                <a:r>
                  <a:rPr lang="zh-CN" altLang="en-US" b="1" dirty="0">
                    <a:solidFill>
                      <a:srgbClr val="009900"/>
                    </a:solidFill>
                  </a:rPr>
                  <a:t>，则该结点无左孩子</a:t>
                </a:r>
                <a:r>
                  <a:rPr lang="zh-CN" altLang="en-US" dirty="0"/>
                  <a:t>，否则，</a:t>
                </a:r>
                <a:r>
                  <a:rPr lang="zh-CN" altLang="en-US" dirty="0">
                    <a:solidFill>
                      <a:srgbClr val="C00000"/>
                    </a:solidFill>
                  </a:rPr>
                  <a:t>编号为 </a:t>
                </a:r>
                <a:r>
                  <a:rPr lang="en-US" altLang="zh-CN" b="1" i="1" dirty="0">
                    <a:solidFill>
                      <a:srgbClr val="C00000"/>
                    </a:solidFill>
                  </a:rPr>
                  <a:t>2i </a:t>
                </a:r>
                <a:r>
                  <a:rPr lang="zh-CN" altLang="en-US" dirty="0"/>
                  <a:t>的结点为其</a:t>
                </a:r>
                <a:r>
                  <a:rPr lang="zh-CN" altLang="en-US" dirty="0">
                    <a:solidFill>
                      <a:srgbClr val="C00000"/>
                    </a:solidFill>
                  </a:rPr>
                  <a:t>左孩子结点</a:t>
                </a:r>
                <a:endParaRPr lang="en-US" altLang="zh-CN" dirty="0">
                  <a:solidFill>
                    <a:srgbClr val="C00000"/>
                  </a:solidFill>
                </a:endParaRPr>
              </a:p>
              <a:p>
                <a:pPr lvl="1"/>
                <a:r>
                  <a:rPr lang="zh-CN" altLang="en-US" b="1" dirty="0">
                    <a:solidFill>
                      <a:srgbClr val="009900"/>
                    </a:solidFill>
                  </a:rPr>
                  <a:t>若 </a:t>
                </a:r>
                <a:r>
                  <a:rPr lang="en-US" altLang="zh-CN" b="1" dirty="0">
                    <a:solidFill>
                      <a:srgbClr val="009900"/>
                    </a:solidFill>
                  </a:rPr>
                  <a:t>2i+1&gt;n</a:t>
                </a:r>
                <a:r>
                  <a:rPr lang="zh-CN" altLang="en-US" b="1" dirty="0">
                    <a:solidFill>
                      <a:srgbClr val="009900"/>
                    </a:solidFill>
                  </a:rPr>
                  <a:t>，则该结点无右孩子结点，</a:t>
                </a:r>
                <a:r>
                  <a:rPr lang="zh-CN" altLang="en-US" dirty="0"/>
                  <a:t>否则，</a:t>
                </a:r>
                <a:r>
                  <a:rPr lang="zh-CN" altLang="en-US" dirty="0">
                    <a:solidFill>
                      <a:srgbClr val="C00000"/>
                    </a:solidFill>
                  </a:rPr>
                  <a:t>编号为</a:t>
                </a:r>
                <a:r>
                  <a:rPr lang="en-US" altLang="zh-CN" b="1" i="1" dirty="0">
                    <a:solidFill>
                      <a:srgbClr val="C00000"/>
                    </a:solidFill>
                  </a:rPr>
                  <a:t>2i+1</a:t>
                </a:r>
                <a:r>
                  <a:rPr lang="en-US" altLang="zh-CN" dirty="0">
                    <a:solidFill>
                      <a:srgbClr val="C00000"/>
                    </a:solidFill>
                  </a:rPr>
                  <a:t> </a:t>
                </a:r>
                <a:r>
                  <a:rPr lang="zh-CN" altLang="en-US" dirty="0"/>
                  <a:t>的结点为其</a:t>
                </a:r>
                <a:r>
                  <a:rPr lang="zh-CN" altLang="en-US" dirty="0">
                    <a:solidFill>
                      <a:srgbClr val="C00000"/>
                    </a:solidFill>
                  </a:rPr>
                  <a:t>右孩子结点</a:t>
                </a: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rotWithShape="0">
                <a:blip r:embed="rId3"/>
                <a:stretch>
                  <a:fillRect l="-1481" t="-2612" r="-1333" b="-1881"/>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0C913308-F349-4B6D-A68A-DD1791B4A57B}" type="slidenum">
              <a:rPr lang="zh-CN" altLang="en-US" smtClean="0"/>
              <a:pPr/>
              <a:t>21</a:t>
            </a:fld>
            <a:endParaRPr lang="zh-CN" altLang="en-US"/>
          </a:p>
        </p:txBody>
      </p:sp>
    </p:spTree>
    <p:extLst>
      <p:ext uri="{BB962C8B-B14F-4D97-AF65-F5344CB8AC3E}">
        <p14:creationId xmlns:p14="http://schemas.microsoft.com/office/powerpoint/2010/main" val="3836365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2197470" y="1772816"/>
            <a:ext cx="0" cy="3960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十二边形 8"/>
          <p:cNvSpPr/>
          <p:nvPr/>
        </p:nvSpPr>
        <p:spPr bwMode="auto">
          <a:xfrm>
            <a:off x="1914273" y="2168860"/>
            <a:ext cx="574114" cy="534692"/>
          </a:xfrm>
          <a:prstGeom prst="dodecagon">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800" dirty="0">
                <a:latin typeface="Times New Roman" pitchFamily="18" charset="0"/>
                <a:ea typeface="仿宋_GB2312" pitchFamily="49" charset="-122"/>
              </a:rPr>
              <a:t>V</a:t>
            </a:r>
            <a:endParaRPr kumimoji="0" lang="zh-CN" altLang="en-US" sz="2800" b="0" i="0" u="none" strike="noStrike" cap="none" normalizeH="0" baseline="0" dirty="0">
              <a:ln>
                <a:noFill/>
              </a:ln>
              <a:solidFill>
                <a:schemeClr val="tx1"/>
              </a:solidFill>
              <a:effectLst/>
              <a:latin typeface="Times New Roman" pitchFamily="18" charset="0"/>
              <a:ea typeface="仿宋_GB2312" pitchFamily="49" charset="-122"/>
            </a:endParaRPr>
          </a:p>
        </p:txBody>
      </p:sp>
      <p:cxnSp>
        <p:nvCxnSpPr>
          <p:cNvPr id="12" name="直接连接符 11"/>
          <p:cNvCxnSpPr>
            <a:endCxn id="9" idx="8"/>
          </p:cNvCxnSpPr>
          <p:nvPr/>
        </p:nvCxnSpPr>
        <p:spPr bwMode="auto">
          <a:xfrm flipV="1">
            <a:off x="1280776" y="2364567"/>
            <a:ext cx="633497" cy="3260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p:cNvCxnSpPr>
            <a:endCxn id="18" idx="0"/>
          </p:cNvCxnSpPr>
          <p:nvPr/>
        </p:nvCxnSpPr>
        <p:spPr bwMode="auto">
          <a:xfrm flipH="1">
            <a:off x="1269367" y="2372649"/>
            <a:ext cx="11410" cy="68983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flipV="1">
            <a:off x="2488387" y="2397171"/>
            <a:ext cx="708768" cy="122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接连接符 16"/>
          <p:cNvCxnSpPr>
            <a:endCxn id="27" idx="0"/>
          </p:cNvCxnSpPr>
          <p:nvPr/>
        </p:nvCxnSpPr>
        <p:spPr bwMode="auto">
          <a:xfrm flipH="1">
            <a:off x="3197155" y="2384884"/>
            <a:ext cx="8428" cy="65199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等腰三角形 17"/>
          <p:cNvSpPr/>
          <p:nvPr/>
        </p:nvSpPr>
        <p:spPr bwMode="auto">
          <a:xfrm>
            <a:off x="513283" y="3062487"/>
            <a:ext cx="1512168" cy="1115183"/>
          </a:xfrm>
          <a:prstGeom prst="triangl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5400" b="0" i="0" u="none" strike="noStrike" cap="none" normalizeH="0" baseline="0">
              <a:ln>
                <a:noFill/>
              </a:ln>
              <a:solidFill>
                <a:schemeClr val="tx1"/>
              </a:solidFill>
              <a:effectLst/>
              <a:latin typeface="Times New Roman" pitchFamily="18" charset="0"/>
              <a:ea typeface="仿宋_GB2312" pitchFamily="49" charset="-122"/>
            </a:endParaRPr>
          </a:p>
        </p:txBody>
      </p:sp>
      <p:sp>
        <p:nvSpPr>
          <p:cNvPr id="27" name="任意多边形 26"/>
          <p:cNvSpPr/>
          <p:nvPr/>
        </p:nvSpPr>
        <p:spPr bwMode="auto">
          <a:xfrm>
            <a:off x="2231741" y="3036876"/>
            <a:ext cx="1850948" cy="1119467"/>
          </a:xfrm>
          <a:custGeom>
            <a:avLst/>
            <a:gdLst>
              <a:gd name="connsiteX0" fmla="*/ 484094 w 867335"/>
              <a:gd name="connsiteY0" fmla="*/ 0 h 954741"/>
              <a:gd name="connsiteX1" fmla="*/ 0 w 867335"/>
              <a:gd name="connsiteY1" fmla="*/ 954741 h 954741"/>
              <a:gd name="connsiteX2" fmla="*/ 194982 w 867335"/>
              <a:gd name="connsiteY2" fmla="*/ 954741 h 954741"/>
              <a:gd name="connsiteX3" fmla="*/ 208429 w 867335"/>
              <a:gd name="connsiteY3" fmla="*/ 753036 h 954741"/>
              <a:gd name="connsiteX4" fmla="*/ 867335 w 867335"/>
              <a:gd name="connsiteY4" fmla="*/ 759759 h 954741"/>
              <a:gd name="connsiteX5" fmla="*/ 484094 w 867335"/>
              <a:gd name="connsiteY5" fmla="*/ 0 h 954741"/>
              <a:gd name="connsiteX0" fmla="*/ 484094 w 867335"/>
              <a:gd name="connsiteY0" fmla="*/ 0 h 968188"/>
              <a:gd name="connsiteX1" fmla="*/ 0 w 867335"/>
              <a:gd name="connsiteY1" fmla="*/ 954741 h 968188"/>
              <a:gd name="connsiteX2" fmla="*/ 410135 w 867335"/>
              <a:gd name="connsiteY2" fmla="*/ 968188 h 968188"/>
              <a:gd name="connsiteX3" fmla="*/ 208429 w 867335"/>
              <a:gd name="connsiteY3" fmla="*/ 753036 h 968188"/>
              <a:gd name="connsiteX4" fmla="*/ 867335 w 867335"/>
              <a:gd name="connsiteY4" fmla="*/ 759759 h 968188"/>
              <a:gd name="connsiteX5" fmla="*/ 484094 w 867335"/>
              <a:gd name="connsiteY5" fmla="*/ 0 h 968188"/>
              <a:gd name="connsiteX0" fmla="*/ 484094 w 867335"/>
              <a:gd name="connsiteY0" fmla="*/ 0 h 968188"/>
              <a:gd name="connsiteX1" fmla="*/ 0 w 867335"/>
              <a:gd name="connsiteY1" fmla="*/ 954741 h 968188"/>
              <a:gd name="connsiteX2" fmla="*/ 410135 w 867335"/>
              <a:gd name="connsiteY2" fmla="*/ 968188 h 968188"/>
              <a:gd name="connsiteX3" fmla="*/ 416859 w 867335"/>
              <a:gd name="connsiteY3" fmla="*/ 753036 h 968188"/>
              <a:gd name="connsiteX4" fmla="*/ 867335 w 867335"/>
              <a:gd name="connsiteY4" fmla="*/ 759759 h 968188"/>
              <a:gd name="connsiteX5" fmla="*/ 484094 w 867335"/>
              <a:gd name="connsiteY5" fmla="*/ 0 h 968188"/>
              <a:gd name="connsiteX0" fmla="*/ 484094 w 962611"/>
              <a:gd name="connsiteY0" fmla="*/ 0 h 968188"/>
              <a:gd name="connsiteX1" fmla="*/ 0 w 962611"/>
              <a:gd name="connsiteY1" fmla="*/ 954741 h 968188"/>
              <a:gd name="connsiteX2" fmla="*/ 410135 w 962611"/>
              <a:gd name="connsiteY2" fmla="*/ 968188 h 968188"/>
              <a:gd name="connsiteX3" fmla="*/ 416859 w 962611"/>
              <a:gd name="connsiteY3" fmla="*/ 753036 h 968188"/>
              <a:gd name="connsiteX4" fmla="*/ 962611 w 962611"/>
              <a:gd name="connsiteY4" fmla="*/ 786834 h 968188"/>
              <a:gd name="connsiteX5" fmla="*/ 484094 w 962611"/>
              <a:gd name="connsiteY5" fmla="*/ 0 h 968188"/>
              <a:gd name="connsiteX0" fmla="*/ 611129 w 1089646"/>
              <a:gd name="connsiteY0" fmla="*/ 0 h 1096885"/>
              <a:gd name="connsiteX1" fmla="*/ 0 w 1089646"/>
              <a:gd name="connsiteY1" fmla="*/ 1096885 h 1096885"/>
              <a:gd name="connsiteX2" fmla="*/ 537170 w 1089646"/>
              <a:gd name="connsiteY2" fmla="*/ 968188 h 1096885"/>
              <a:gd name="connsiteX3" fmla="*/ 543894 w 1089646"/>
              <a:gd name="connsiteY3" fmla="*/ 753036 h 1096885"/>
              <a:gd name="connsiteX4" fmla="*/ 1089646 w 1089646"/>
              <a:gd name="connsiteY4" fmla="*/ 786834 h 1096885"/>
              <a:gd name="connsiteX5" fmla="*/ 611129 w 1089646"/>
              <a:gd name="connsiteY5" fmla="*/ 0 h 1096885"/>
              <a:gd name="connsiteX0" fmla="*/ 611129 w 1089646"/>
              <a:gd name="connsiteY0" fmla="*/ 0 h 1096885"/>
              <a:gd name="connsiteX1" fmla="*/ 0 w 1089646"/>
              <a:gd name="connsiteY1" fmla="*/ 1096885 h 1096885"/>
              <a:gd name="connsiteX2" fmla="*/ 505411 w 1089646"/>
              <a:gd name="connsiteY2" fmla="*/ 1076489 h 1096885"/>
              <a:gd name="connsiteX3" fmla="*/ 543894 w 1089646"/>
              <a:gd name="connsiteY3" fmla="*/ 753036 h 1096885"/>
              <a:gd name="connsiteX4" fmla="*/ 1089646 w 1089646"/>
              <a:gd name="connsiteY4" fmla="*/ 786834 h 1096885"/>
              <a:gd name="connsiteX5" fmla="*/ 611129 w 1089646"/>
              <a:gd name="connsiteY5" fmla="*/ 0 h 1096885"/>
              <a:gd name="connsiteX0" fmla="*/ 604778 w 1083295"/>
              <a:gd name="connsiteY0" fmla="*/ 0 h 1076578"/>
              <a:gd name="connsiteX1" fmla="*/ 0 w 1083295"/>
              <a:gd name="connsiteY1" fmla="*/ 1076578 h 1076578"/>
              <a:gd name="connsiteX2" fmla="*/ 499060 w 1083295"/>
              <a:gd name="connsiteY2" fmla="*/ 1076489 h 1076578"/>
              <a:gd name="connsiteX3" fmla="*/ 537543 w 1083295"/>
              <a:gd name="connsiteY3" fmla="*/ 753036 h 1076578"/>
              <a:gd name="connsiteX4" fmla="*/ 1083295 w 1083295"/>
              <a:gd name="connsiteY4" fmla="*/ 786834 h 1076578"/>
              <a:gd name="connsiteX5" fmla="*/ 604778 w 1083295"/>
              <a:gd name="connsiteY5" fmla="*/ 0 h 1076578"/>
              <a:gd name="connsiteX0" fmla="*/ 604778 w 1083295"/>
              <a:gd name="connsiteY0" fmla="*/ 0 h 1076578"/>
              <a:gd name="connsiteX1" fmla="*/ 0 w 1083295"/>
              <a:gd name="connsiteY1" fmla="*/ 1076578 h 1076578"/>
              <a:gd name="connsiteX2" fmla="*/ 499060 w 1083295"/>
              <a:gd name="connsiteY2" fmla="*/ 1076489 h 1076578"/>
              <a:gd name="connsiteX3" fmla="*/ 543894 w 1083295"/>
              <a:gd name="connsiteY3" fmla="*/ 861336 h 1076578"/>
              <a:gd name="connsiteX4" fmla="*/ 1083295 w 1083295"/>
              <a:gd name="connsiteY4" fmla="*/ 786834 h 1076578"/>
              <a:gd name="connsiteX5" fmla="*/ 604778 w 1083295"/>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543894 w 1127757"/>
              <a:gd name="connsiteY3" fmla="*/ 861336 h 1076578"/>
              <a:gd name="connsiteX4" fmla="*/ 1127757 w 1127757"/>
              <a:gd name="connsiteY4" fmla="*/ 868059 h 1076578"/>
              <a:gd name="connsiteX5" fmla="*/ 604778 w 1127757"/>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486728 w 1127757"/>
              <a:gd name="connsiteY3" fmla="*/ 888411 h 1076578"/>
              <a:gd name="connsiteX4" fmla="*/ 1127757 w 1127757"/>
              <a:gd name="connsiteY4" fmla="*/ 868059 h 1076578"/>
              <a:gd name="connsiteX5" fmla="*/ 604778 w 1127757"/>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512135 w 1127757"/>
              <a:gd name="connsiteY3" fmla="*/ 908716 h 1076578"/>
              <a:gd name="connsiteX4" fmla="*/ 1127757 w 1127757"/>
              <a:gd name="connsiteY4" fmla="*/ 868059 h 1076578"/>
              <a:gd name="connsiteX5" fmla="*/ 604778 w 1127757"/>
              <a:gd name="connsiteY5" fmla="*/ 0 h 1076578"/>
              <a:gd name="connsiteX0" fmla="*/ 604778 w 1159516"/>
              <a:gd name="connsiteY0" fmla="*/ 0 h 1076578"/>
              <a:gd name="connsiteX1" fmla="*/ 0 w 1159516"/>
              <a:gd name="connsiteY1" fmla="*/ 1076578 h 1076578"/>
              <a:gd name="connsiteX2" fmla="*/ 499060 w 1159516"/>
              <a:gd name="connsiteY2" fmla="*/ 1076489 h 1076578"/>
              <a:gd name="connsiteX3" fmla="*/ 512135 w 1159516"/>
              <a:gd name="connsiteY3" fmla="*/ 908716 h 1076578"/>
              <a:gd name="connsiteX4" fmla="*/ 1159516 w 1159516"/>
              <a:gd name="connsiteY4" fmla="*/ 915439 h 1076578"/>
              <a:gd name="connsiteX5" fmla="*/ 604778 w 1159516"/>
              <a:gd name="connsiteY5" fmla="*/ 0 h 107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9516" h="1076578">
                <a:moveTo>
                  <a:pt x="604778" y="0"/>
                </a:moveTo>
                <a:lnTo>
                  <a:pt x="0" y="1076578"/>
                </a:lnTo>
                <a:lnTo>
                  <a:pt x="499060" y="1076489"/>
                </a:lnTo>
                <a:lnTo>
                  <a:pt x="512135" y="908716"/>
                </a:lnTo>
                <a:lnTo>
                  <a:pt x="1159516" y="915439"/>
                </a:lnTo>
                <a:lnTo>
                  <a:pt x="604778" y="0"/>
                </a:lnTo>
                <a:close/>
              </a:path>
            </a:pathLst>
          </a:cu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5400" b="0" i="0" u="none" strike="noStrike" cap="none" normalizeH="0" baseline="0">
              <a:ln>
                <a:noFill/>
              </a:ln>
              <a:solidFill>
                <a:schemeClr val="tx1"/>
              </a:solidFill>
              <a:effectLst/>
              <a:latin typeface="Times New Roman" pitchFamily="18" charset="0"/>
              <a:ea typeface="仿宋_GB2312" pitchFamily="49" charset="-122"/>
            </a:endParaRPr>
          </a:p>
        </p:txBody>
      </p:sp>
      <p:sp>
        <p:nvSpPr>
          <p:cNvPr id="28" name="文本框 27"/>
          <p:cNvSpPr txBox="1"/>
          <p:nvPr/>
        </p:nvSpPr>
        <p:spPr>
          <a:xfrm>
            <a:off x="747309" y="3578778"/>
            <a:ext cx="980866" cy="584775"/>
          </a:xfrm>
          <a:prstGeom prst="rect">
            <a:avLst/>
          </a:prstGeom>
          <a:noFill/>
        </p:spPr>
        <p:txBody>
          <a:bodyPr wrap="square" rtlCol="0">
            <a:spAutoFit/>
          </a:bodyPr>
          <a:lstStyle/>
          <a:p>
            <a:r>
              <a:rPr lang="en-US" altLang="zh-CN" sz="3200" dirty="0">
                <a:solidFill>
                  <a:srgbClr val="000000"/>
                </a:solidFill>
              </a:rPr>
              <a:t>full</a:t>
            </a:r>
            <a:endParaRPr lang="zh-CN" altLang="en-US" sz="3200" dirty="0">
              <a:solidFill>
                <a:srgbClr val="000000"/>
              </a:solidFill>
            </a:endParaRPr>
          </a:p>
        </p:txBody>
      </p:sp>
      <p:sp>
        <p:nvSpPr>
          <p:cNvPr id="31" name="文本框 30"/>
          <p:cNvSpPr txBox="1"/>
          <p:nvPr/>
        </p:nvSpPr>
        <p:spPr>
          <a:xfrm>
            <a:off x="2303747" y="3571568"/>
            <a:ext cx="1791753" cy="584775"/>
          </a:xfrm>
          <a:prstGeom prst="rect">
            <a:avLst/>
          </a:prstGeom>
          <a:noFill/>
        </p:spPr>
        <p:txBody>
          <a:bodyPr wrap="square" rtlCol="0">
            <a:spAutoFit/>
          </a:bodyPr>
          <a:lstStyle/>
          <a:p>
            <a:r>
              <a:rPr lang="en-US" altLang="zh-CN" sz="3200" dirty="0">
                <a:solidFill>
                  <a:srgbClr val="000000"/>
                </a:solidFill>
              </a:rPr>
              <a:t>complete</a:t>
            </a:r>
            <a:endParaRPr lang="zh-CN" altLang="en-US" sz="3200" dirty="0">
              <a:solidFill>
                <a:srgbClr val="000000"/>
              </a:solidFill>
            </a:endParaRPr>
          </a:p>
        </p:txBody>
      </p:sp>
      <p:cxnSp>
        <p:nvCxnSpPr>
          <p:cNvPr id="32" name="直接连接符 31"/>
          <p:cNvCxnSpPr/>
          <p:nvPr/>
        </p:nvCxnSpPr>
        <p:spPr bwMode="auto">
          <a:xfrm>
            <a:off x="6669550" y="1772816"/>
            <a:ext cx="0" cy="3960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十二边形 32"/>
          <p:cNvSpPr/>
          <p:nvPr/>
        </p:nvSpPr>
        <p:spPr bwMode="auto">
          <a:xfrm>
            <a:off x="6346340" y="2168859"/>
            <a:ext cx="529916" cy="415071"/>
          </a:xfrm>
          <a:prstGeom prst="dodecagon">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仿宋_GB2312" pitchFamily="49" charset="-122"/>
              </a:rPr>
              <a:t>V</a:t>
            </a:r>
            <a:endParaRPr kumimoji="0" lang="zh-CN" altLang="en-US" sz="2400" b="0" i="0" u="none" strike="noStrike" cap="none" normalizeH="0" baseline="0" dirty="0">
              <a:ln>
                <a:noFill/>
              </a:ln>
              <a:solidFill>
                <a:schemeClr val="tx1"/>
              </a:solidFill>
              <a:effectLst/>
              <a:latin typeface="Times New Roman" pitchFamily="18" charset="0"/>
              <a:ea typeface="仿宋_GB2312" pitchFamily="49" charset="-122"/>
            </a:endParaRPr>
          </a:p>
        </p:txBody>
      </p:sp>
      <p:cxnSp>
        <p:nvCxnSpPr>
          <p:cNvPr id="34" name="直接连接符 33"/>
          <p:cNvCxnSpPr>
            <a:endCxn id="33" idx="8"/>
          </p:cNvCxnSpPr>
          <p:nvPr/>
        </p:nvCxnSpPr>
        <p:spPr bwMode="auto">
          <a:xfrm>
            <a:off x="5945241" y="2320783"/>
            <a:ext cx="4010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接连接符 34"/>
          <p:cNvCxnSpPr>
            <a:endCxn id="38" idx="1"/>
          </p:cNvCxnSpPr>
          <p:nvPr/>
        </p:nvCxnSpPr>
        <p:spPr bwMode="auto">
          <a:xfrm flipH="1">
            <a:off x="7463356" y="2364567"/>
            <a:ext cx="7607" cy="69215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flipV="1">
            <a:off x="6831568" y="2380869"/>
            <a:ext cx="639395" cy="401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a:off x="5945241" y="2320783"/>
            <a:ext cx="22747" cy="72832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42" name="组合 41"/>
          <p:cNvGrpSpPr/>
          <p:nvPr/>
        </p:nvGrpSpPr>
        <p:grpSpPr>
          <a:xfrm>
            <a:off x="6794494" y="3056724"/>
            <a:ext cx="1305898" cy="1025643"/>
            <a:chOff x="4584577" y="3453871"/>
            <a:chExt cx="1103548" cy="888262"/>
          </a:xfrm>
        </p:grpSpPr>
        <p:sp>
          <p:nvSpPr>
            <p:cNvPr id="38" name="等腰三角形 37"/>
            <p:cNvSpPr/>
            <p:nvPr/>
          </p:nvSpPr>
          <p:spPr bwMode="auto">
            <a:xfrm>
              <a:off x="4584577" y="3453871"/>
              <a:ext cx="1103548" cy="888262"/>
            </a:xfrm>
            <a:custGeom>
              <a:avLst/>
              <a:gdLst>
                <a:gd name="connsiteX0" fmla="*/ 0 w 1332148"/>
                <a:gd name="connsiteY0" fmla="*/ 1056351 h 1056351"/>
                <a:gd name="connsiteX1" fmla="*/ 666074 w 1332148"/>
                <a:gd name="connsiteY1" fmla="*/ 0 h 1056351"/>
                <a:gd name="connsiteX2" fmla="*/ 1332148 w 1332148"/>
                <a:gd name="connsiteY2" fmla="*/ 1056351 h 1056351"/>
                <a:gd name="connsiteX3" fmla="*/ 0 w 1332148"/>
                <a:gd name="connsiteY3" fmla="*/ 1056351 h 1056351"/>
                <a:gd name="connsiteX0" fmla="*/ 0 w 1231295"/>
                <a:gd name="connsiteY0" fmla="*/ 888262 h 1056351"/>
                <a:gd name="connsiteX1" fmla="*/ 565221 w 1231295"/>
                <a:gd name="connsiteY1" fmla="*/ 0 h 1056351"/>
                <a:gd name="connsiteX2" fmla="*/ 1231295 w 1231295"/>
                <a:gd name="connsiteY2" fmla="*/ 1056351 h 1056351"/>
                <a:gd name="connsiteX3" fmla="*/ 0 w 1231295"/>
                <a:gd name="connsiteY3" fmla="*/ 888262 h 1056351"/>
                <a:gd name="connsiteX0" fmla="*/ 0 w 1103548"/>
                <a:gd name="connsiteY0" fmla="*/ 888262 h 888262"/>
                <a:gd name="connsiteX1" fmla="*/ 565221 w 1103548"/>
                <a:gd name="connsiteY1" fmla="*/ 0 h 888262"/>
                <a:gd name="connsiteX2" fmla="*/ 1103548 w 1103548"/>
                <a:gd name="connsiteY2" fmla="*/ 868093 h 888262"/>
                <a:gd name="connsiteX3" fmla="*/ 0 w 1103548"/>
                <a:gd name="connsiteY3" fmla="*/ 888262 h 888262"/>
              </a:gdLst>
              <a:ahLst/>
              <a:cxnLst>
                <a:cxn ang="0">
                  <a:pos x="connsiteX0" y="connsiteY0"/>
                </a:cxn>
                <a:cxn ang="0">
                  <a:pos x="connsiteX1" y="connsiteY1"/>
                </a:cxn>
                <a:cxn ang="0">
                  <a:pos x="connsiteX2" y="connsiteY2"/>
                </a:cxn>
                <a:cxn ang="0">
                  <a:pos x="connsiteX3" y="connsiteY3"/>
                </a:cxn>
              </a:cxnLst>
              <a:rect l="l" t="t" r="r" b="b"/>
              <a:pathLst>
                <a:path w="1103548" h="888262">
                  <a:moveTo>
                    <a:pt x="0" y="888262"/>
                  </a:moveTo>
                  <a:lnTo>
                    <a:pt x="565221" y="0"/>
                  </a:lnTo>
                  <a:lnTo>
                    <a:pt x="1103548" y="868093"/>
                  </a:lnTo>
                  <a:lnTo>
                    <a:pt x="0" y="888262"/>
                  </a:lnTo>
                  <a:close/>
                </a:path>
              </a:pathLst>
            </a:cu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800" b="0" i="0" u="none" strike="noStrike" cap="none" normalizeH="0" baseline="0">
                <a:ln>
                  <a:noFill/>
                </a:ln>
                <a:solidFill>
                  <a:schemeClr val="tx1"/>
                </a:solidFill>
                <a:effectLst/>
                <a:latin typeface="Times New Roman" pitchFamily="18" charset="0"/>
                <a:ea typeface="仿宋_GB2312" pitchFamily="49" charset="-122"/>
              </a:endParaRPr>
            </a:p>
          </p:txBody>
        </p:sp>
        <p:sp>
          <p:nvSpPr>
            <p:cNvPr id="40" name="文本框 39"/>
            <p:cNvSpPr txBox="1"/>
            <p:nvPr/>
          </p:nvSpPr>
          <p:spPr>
            <a:xfrm>
              <a:off x="4807390" y="3774111"/>
              <a:ext cx="864096" cy="523220"/>
            </a:xfrm>
            <a:prstGeom prst="rect">
              <a:avLst/>
            </a:prstGeom>
            <a:noFill/>
          </p:spPr>
          <p:txBody>
            <a:bodyPr wrap="square" rtlCol="0">
              <a:spAutoFit/>
            </a:bodyPr>
            <a:lstStyle/>
            <a:p>
              <a:r>
                <a:rPr lang="en-US" altLang="zh-CN" sz="2800" dirty="0">
                  <a:solidFill>
                    <a:srgbClr val="000000"/>
                  </a:solidFill>
                </a:rPr>
                <a:t>full</a:t>
              </a:r>
              <a:endParaRPr lang="zh-CN" altLang="en-US" sz="2800" dirty="0">
                <a:solidFill>
                  <a:srgbClr val="000000"/>
                </a:solidFill>
              </a:endParaRPr>
            </a:p>
          </p:txBody>
        </p:sp>
      </p:grpSp>
      <p:grpSp>
        <p:nvGrpSpPr>
          <p:cNvPr id="43" name="组合 42"/>
          <p:cNvGrpSpPr/>
          <p:nvPr/>
        </p:nvGrpSpPr>
        <p:grpSpPr>
          <a:xfrm>
            <a:off x="5132596" y="3036875"/>
            <a:ext cx="1575871" cy="1261027"/>
            <a:chOff x="5666251" y="3504928"/>
            <a:chExt cx="1545588" cy="1069385"/>
          </a:xfrm>
          <a:solidFill>
            <a:schemeClr val="accent4">
              <a:lumMod val="20000"/>
              <a:lumOff val="80000"/>
            </a:schemeClr>
          </a:solidFill>
        </p:grpSpPr>
        <p:sp>
          <p:nvSpPr>
            <p:cNvPr id="39" name="任意多边形 38"/>
            <p:cNvSpPr/>
            <p:nvPr/>
          </p:nvSpPr>
          <p:spPr bwMode="auto">
            <a:xfrm>
              <a:off x="5868145" y="3504928"/>
              <a:ext cx="1227385" cy="1069385"/>
            </a:xfrm>
            <a:custGeom>
              <a:avLst/>
              <a:gdLst>
                <a:gd name="connsiteX0" fmla="*/ 484094 w 867335"/>
                <a:gd name="connsiteY0" fmla="*/ 0 h 954741"/>
                <a:gd name="connsiteX1" fmla="*/ 0 w 867335"/>
                <a:gd name="connsiteY1" fmla="*/ 954741 h 954741"/>
                <a:gd name="connsiteX2" fmla="*/ 194982 w 867335"/>
                <a:gd name="connsiteY2" fmla="*/ 954741 h 954741"/>
                <a:gd name="connsiteX3" fmla="*/ 208429 w 867335"/>
                <a:gd name="connsiteY3" fmla="*/ 753036 h 954741"/>
                <a:gd name="connsiteX4" fmla="*/ 867335 w 867335"/>
                <a:gd name="connsiteY4" fmla="*/ 759759 h 954741"/>
                <a:gd name="connsiteX5" fmla="*/ 484094 w 867335"/>
                <a:gd name="connsiteY5" fmla="*/ 0 h 954741"/>
                <a:gd name="connsiteX0" fmla="*/ 484094 w 867335"/>
                <a:gd name="connsiteY0" fmla="*/ 0 h 968188"/>
                <a:gd name="connsiteX1" fmla="*/ 0 w 867335"/>
                <a:gd name="connsiteY1" fmla="*/ 954741 h 968188"/>
                <a:gd name="connsiteX2" fmla="*/ 410135 w 867335"/>
                <a:gd name="connsiteY2" fmla="*/ 968188 h 968188"/>
                <a:gd name="connsiteX3" fmla="*/ 208429 w 867335"/>
                <a:gd name="connsiteY3" fmla="*/ 753036 h 968188"/>
                <a:gd name="connsiteX4" fmla="*/ 867335 w 867335"/>
                <a:gd name="connsiteY4" fmla="*/ 759759 h 968188"/>
                <a:gd name="connsiteX5" fmla="*/ 484094 w 867335"/>
                <a:gd name="connsiteY5" fmla="*/ 0 h 968188"/>
                <a:gd name="connsiteX0" fmla="*/ 484094 w 867335"/>
                <a:gd name="connsiteY0" fmla="*/ 0 h 968188"/>
                <a:gd name="connsiteX1" fmla="*/ 0 w 867335"/>
                <a:gd name="connsiteY1" fmla="*/ 954741 h 968188"/>
                <a:gd name="connsiteX2" fmla="*/ 410135 w 867335"/>
                <a:gd name="connsiteY2" fmla="*/ 968188 h 968188"/>
                <a:gd name="connsiteX3" fmla="*/ 416859 w 867335"/>
                <a:gd name="connsiteY3" fmla="*/ 753036 h 968188"/>
                <a:gd name="connsiteX4" fmla="*/ 867335 w 867335"/>
                <a:gd name="connsiteY4" fmla="*/ 759759 h 968188"/>
                <a:gd name="connsiteX5" fmla="*/ 484094 w 867335"/>
                <a:gd name="connsiteY5" fmla="*/ 0 h 968188"/>
                <a:gd name="connsiteX0" fmla="*/ 484094 w 962611"/>
                <a:gd name="connsiteY0" fmla="*/ 0 h 968188"/>
                <a:gd name="connsiteX1" fmla="*/ 0 w 962611"/>
                <a:gd name="connsiteY1" fmla="*/ 954741 h 968188"/>
                <a:gd name="connsiteX2" fmla="*/ 410135 w 962611"/>
                <a:gd name="connsiteY2" fmla="*/ 968188 h 968188"/>
                <a:gd name="connsiteX3" fmla="*/ 416859 w 962611"/>
                <a:gd name="connsiteY3" fmla="*/ 753036 h 968188"/>
                <a:gd name="connsiteX4" fmla="*/ 962611 w 962611"/>
                <a:gd name="connsiteY4" fmla="*/ 786834 h 968188"/>
                <a:gd name="connsiteX5" fmla="*/ 484094 w 962611"/>
                <a:gd name="connsiteY5" fmla="*/ 0 h 968188"/>
                <a:gd name="connsiteX0" fmla="*/ 611129 w 1089646"/>
                <a:gd name="connsiteY0" fmla="*/ 0 h 1096885"/>
                <a:gd name="connsiteX1" fmla="*/ 0 w 1089646"/>
                <a:gd name="connsiteY1" fmla="*/ 1096885 h 1096885"/>
                <a:gd name="connsiteX2" fmla="*/ 537170 w 1089646"/>
                <a:gd name="connsiteY2" fmla="*/ 968188 h 1096885"/>
                <a:gd name="connsiteX3" fmla="*/ 543894 w 1089646"/>
                <a:gd name="connsiteY3" fmla="*/ 753036 h 1096885"/>
                <a:gd name="connsiteX4" fmla="*/ 1089646 w 1089646"/>
                <a:gd name="connsiteY4" fmla="*/ 786834 h 1096885"/>
                <a:gd name="connsiteX5" fmla="*/ 611129 w 1089646"/>
                <a:gd name="connsiteY5" fmla="*/ 0 h 1096885"/>
                <a:gd name="connsiteX0" fmla="*/ 611129 w 1089646"/>
                <a:gd name="connsiteY0" fmla="*/ 0 h 1096885"/>
                <a:gd name="connsiteX1" fmla="*/ 0 w 1089646"/>
                <a:gd name="connsiteY1" fmla="*/ 1096885 h 1096885"/>
                <a:gd name="connsiteX2" fmla="*/ 505411 w 1089646"/>
                <a:gd name="connsiteY2" fmla="*/ 1076489 h 1096885"/>
                <a:gd name="connsiteX3" fmla="*/ 543894 w 1089646"/>
                <a:gd name="connsiteY3" fmla="*/ 753036 h 1096885"/>
                <a:gd name="connsiteX4" fmla="*/ 1089646 w 1089646"/>
                <a:gd name="connsiteY4" fmla="*/ 786834 h 1096885"/>
                <a:gd name="connsiteX5" fmla="*/ 611129 w 1089646"/>
                <a:gd name="connsiteY5" fmla="*/ 0 h 1096885"/>
                <a:gd name="connsiteX0" fmla="*/ 604778 w 1083295"/>
                <a:gd name="connsiteY0" fmla="*/ 0 h 1076578"/>
                <a:gd name="connsiteX1" fmla="*/ 0 w 1083295"/>
                <a:gd name="connsiteY1" fmla="*/ 1076578 h 1076578"/>
                <a:gd name="connsiteX2" fmla="*/ 499060 w 1083295"/>
                <a:gd name="connsiteY2" fmla="*/ 1076489 h 1076578"/>
                <a:gd name="connsiteX3" fmla="*/ 537543 w 1083295"/>
                <a:gd name="connsiteY3" fmla="*/ 753036 h 1076578"/>
                <a:gd name="connsiteX4" fmla="*/ 1083295 w 1083295"/>
                <a:gd name="connsiteY4" fmla="*/ 786834 h 1076578"/>
                <a:gd name="connsiteX5" fmla="*/ 604778 w 1083295"/>
                <a:gd name="connsiteY5" fmla="*/ 0 h 1076578"/>
                <a:gd name="connsiteX0" fmla="*/ 604778 w 1083295"/>
                <a:gd name="connsiteY0" fmla="*/ 0 h 1076578"/>
                <a:gd name="connsiteX1" fmla="*/ 0 w 1083295"/>
                <a:gd name="connsiteY1" fmla="*/ 1076578 h 1076578"/>
                <a:gd name="connsiteX2" fmla="*/ 499060 w 1083295"/>
                <a:gd name="connsiteY2" fmla="*/ 1076489 h 1076578"/>
                <a:gd name="connsiteX3" fmla="*/ 543894 w 1083295"/>
                <a:gd name="connsiteY3" fmla="*/ 861336 h 1076578"/>
                <a:gd name="connsiteX4" fmla="*/ 1083295 w 1083295"/>
                <a:gd name="connsiteY4" fmla="*/ 786834 h 1076578"/>
                <a:gd name="connsiteX5" fmla="*/ 604778 w 1083295"/>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543894 w 1127757"/>
                <a:gd name="connsiteY3" fmla="*/ 861336 h 1076578"/>
                <a:gd name="connsiteX4" fmla="*/ 1127757 w 1127757"/>
                <a:gd name="connsiteY4" fmla="*/ 868059 h 1076578"/>
                <a:gd name="connsiteX5" fmla="*/ 604778 w 1127757"/>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486728 w 1127757"/>
                <a:gd name="connsiteY3" fmla="*/ 888411 h 1076578"/>
                <a:gd name="connsiteX4" fmla="*/ 1127757 w 1127757"/>
                <a:gd name="connsiteY4" fmla="*/ 868059 h 1076578"/>
                <a:gd name="connsiteX5" fmla="*/ 604778 w 1127757"/>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512135 w 1127757"/>
                <a:gd name="connsiteY3" fmla="*/ 908716 h 1076578"/>
                <a:gd name="connsiteX4" fmla="*/ 1127757 w 1127757"/>
                <a:gd name="connsiteY4" fmla="*/ 868059 h 1076578"/>
                <a:gd name="connsiteX5" fmla="*/ 604778 w 1127757"/>
                <a:gd name="connsiteY5" fmla="*/ 0 h 1076578"/>
                <a:gd name="connsiteX0" fmla="*/ 604778 w 1159516"/>
                <a:gd name="connsiteY0" fmla="*/ 0 h 1076578"/>
                <a:gd name="connsiteX1" fmla="*/ 0 w 1159516"/>
                <a:gd name="connsiteY1" fmla="*/ 1076578 h 1076578"/>
                <a:gd name="connsiteX2" fmla="*/ 499060 w 1159516"/>
                <a:gd name="connsiteY2" fmla="*/ 1076489 h 1076578"/>
                <a:gd name="connsiteX3" fmla="*/ 512135 w 1159516"/>
                <a:gd name="connsiteY3" fmla="*/ 908716 h 1076578"/>
                <a:gd name="connsiteX4" fmla="*/ 1159516 w 1159516"/>
                <a:gd name="connsiteY4" fmla="*/ 915439 h 1076578"/>
                <a:gd name="connsiteX5" fmla="*/ 604778 w 1159516"/>
                <a:gd name="connsiteY5" fmla="*/ 0 h 107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9516" h="1076578">
                  <a:moveTo>
                    <a:pt x="604778" y="0"/>
                  </a:moveTo>
                  <a:lnTo>
                    <a:pt x="0" y="1076578"/>
                  </a:lnTo>
                  <a:lnTo>
                    <a:pt x="499060" y="1076489"/>
                  </a:lnTo>
                  <a:lnTo>
                    <a:pt x="512135" y="908716"/>
                  </a:lnTo>
                  <a:lnTo>
                    <a:pt x="1159516" y="915439"/>
                  </a:lnTo>
                  <a:lnTo>
                    <a:pt x="604778" y="0"/>
                  </a:lnTo>
                  <a:close/>
                </a:path>
              </a:pathLst>
            </a:cu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800" b="0" i="0" u="none" strike="noStrike" cap="none" normalizeH="0" baseline="0">
                <a:ln>
                  <a:noFill/>
                </a:ln>
                <a:solidFill>
                  <a:schemeClr val="tx1"/>
                </a:solidFill>
                <a:effectLst/>
                <a:latin typeface="Times New Roman" pitchFamily="18" charset="0"/>
                <a:ea typeface="仿宋_GB2312" pitchFamily="49" charset="-122"/>
              </a:endParaRPr>
            </a:p>
          </p:txBody>
        </p:sp>
        <p:sp>
          <p:nvSpPr>
            <p:cNvPr id="41" name="文本框 40"/>
            <p:cNvSpPr txBox="1"/>
            <p:nvPr/>
          </p:nvSpPr>
          <p:spPr>
            <a:xfrm>
              <a:off x="5666251" y="3735509"/>
              <a:ext cx="1545588" cy="523220"/>
            </a:xfrm>
            <a:prstGeom prst="rect">
              <a:avLst/>
            </a:prstGeom>
            <a:noFill/>
          </p:spPr>
          <p:txBody>
            <a:bodyPr wrap="square" rtlCol="0">
              <a:spAutoFit/>
            </a:bodyPr>
            <a:lstStyle/>
            <a:p>
              <a:r>
                <a:rPr lang="en-US" altLang="zh-CN" sz="2800" dirty="0">
                  <a:solidFill>
                    <a:srgbClr val="000000"/>
                  </a:solidFill>
                </a:rPr>
                <a:t>complete</a:t>
              </a:r>
              <a:endParaRPr lang="zh-CN" altLang="en-US" sz="2800" dirty="0">
                <a:solidFill>
                  <a:srgbClr val="000000"/>
                </a:solidFill>
              </a:endParaRPr>
            </a:p>
          </p:txBody>
        </p:sp>
      </p:grpSp>
      <p:sp>
        <p:nvSpPr>
          <p:cNvPr id="45" name="文本框 44"/>
          <p:cNvSpPr txBox="1"/>
          <p:nvPr/>
        </p:nvSpPr>
        <p:spPr>
          <a:xfrm>
            <a:off x="513283" y="4484051"/>
            <a:ext cx="4397231" cy="584775"/>
          </a:xfrm>
          <a:prstGeom prst="rect">
            <a:avLst/>
          </a:prstGeom>
          <a:noFill/>
        </p:spPr>
        <p:txBody>
          <a:bodyPr wrap="square" rtlCol="0">
            <a:spAutoFit/>
          </a:bodyPr>
          <a:lstStyle/>
          <a:p>
            <a:pPr algn="l"/>
            <a:r>
              <a:rPr lang="zh-CN" altLang="en-US" sz="3200" b="1" dirty="0">
                <a:cs typeface="Times New Roman" panose="02020603050405020304" pitchFamily="18" charset="0"/>
              </a:rPr>
              <a:t>若</a:t>
            </a:r>
            <a:r>
              <a:rPr lang="en-US" altLang="zh-CN" sz="3200" b="1" dirty="0">
                <a:cs typeface="Times New Roman" panose="02020603050405020304" pitchFamily="18" charset="0"/>
              </a:rPr>
              <a:t>bf(v)=0, </a:t>
            </a:r>
            <a:r>
              <a:rPr lang="zh-CN" altLang="en-US" sz="3200" b="1" dirty="0">
                <a:cs typeface="Times New Roman" panose="02020603050405020304" pitchFamily="18" charset="0"/>
              </a:rPr>
              <a:t>则</a:t>
            </a:r>
            <a:r>
              <a:rPr lang="en-US" altLang="zh-CN" sz="3200" b="1" dirty="0" err="1">
                <a:cs typeface="Times New Roman" panose="02020603050405020304" pitchFamily="18" charset="0"/>
              </a:rPr>
              <a:t>lchild</a:t>
            </a:r>
            <a:r>
              <a:rPr lang="en-US" altLang="zh-CN" sz="3200" b="1" dirty="0">
                <a:cs typeface="Times New Roman" panose="02020603050405020304" pitchFamily="18" charset="0"/>
              </a:rPr>
              <a:t>(v)</a:t>
            </a:r>
            <a:r>
              <a:rPr lang="zh-CN" altLang="en-US" sz="3200" b="1" dirty="0">
                <a:cs typeface="Times New Roman" panose="02020603050405020304" pitchFamily="18" charset="0"/>
              </a:rPr>
              <a:t>满</a:t>
            </a:r>
          </a:p>
        </p:txBody>
      </p:sp>
      <p:sp>
        <p:nvSpPr>
          <p:cNvPr id="46" name="文本框 45"/>
          <p:cNvSpPr txBox="1"/>
          <p:nvPr/>
        </p:nvSpPr>
        <p:spPr>
          <a:xfrm>
            <a:off x="5100818" y="4561048"/>
            <a:ext cx="3935677" cy="523220"/>
          </a:xfrm>
          <a:prstGeom prst="rect">
            <a:avLst/>
          </a:prstGeom>
          <a:noFill/>
        </p:spPr>
        <p:txBody>
          <a:bodyPr wrap="square" rtlCol="0">
            <a:spAutoFit/>
          </a:bodyPr>
          <a:lstStyle/>
          <a:p>
            <a:pPr algn="l"/>
            <a:r>
              <a:rPr lang="zh-CN" altLang="en-US" sz="2800" b="1" dirty="0">
                <a:cs typeface="Times New Roman" panose="02020603050405020304" pitchFamily="18" charset="0"/>
              </a:rPr>
              <a:t>若</a:t>
            </a:r>
            <a:r>
              <a:rPr lang="en-US" altLang="zh-CN" sz="2800" b="1" dirty="0">
                <a:cs typeface="Times New Roman" panose="02020603050405020304" pitchFamily="18" charset="0"/>
              </a:rPr>
              <a:t>bf(v)=1, </a:t>
            </a:r>
            <a:r>
              <a:rPr lang="zh-CN" altLang="en-US" sz="2800" b="1" dirty="0">
                <a:cs typeface="Times New Roman" panose="02020603050405020304" pitchFamily="18" charset="0"/>
              </a:rPr>
              <a:t>则</a:t>
            </a:r>
            <a:r>
              <a:rPr lang="en-US" altLang="zh-CN" sz="2800" b="1" dirty="0" err="1">
                <a:cs typeface="Times New Roman" panose="02020603050405020304" pitchFamily="18" charset="0"/>
              </a:rPr>
              <a:t>rchild</a:t>
            </a:r>
            <a:r>
              <a:rPr lang="en-US" altLang="zh-CN" sz="2800" b="1" dirty="0">
                <a:cs typeface="Times New Roman" panose="02020603050405020304" pitchFamily="18" charset="0"/>
              </a:rPr>
              <a:t>(v)</a:t>
            </a:r>
            <a:r>
              <a:rPr lang="zh-CN" altLang="en-US" sz="2800" b="1" dirty="0">
                <a:cs typeface="Times New Roman" panose="02020603050405020304" pitchFamily="18" charset="0"/>
              </a:rPr>
              <a:t>满</a:t>
            </a:r>
          </a:p>
        </p:txBody>
      </p:sp>
      <p:sp>
        <p:nvSpPr>
          <p:cNvPr id="2" name="标题 1"/>
          <p:cNvSpPr>
            <a:spLocks noGrp="1"/>
          </p:cNvSpPr>
          <p:nvPr>
            <p:ph type="title"/>
          </p:nvPr>
        </p:nvSpPr>
        <p:spPr/>
        <p:txBody>
          <a:bodyPr/>
          <a:lstStyle/>
          <a:p>
            <a:r>
              <a:rPr lang="zh-CN" altLang="en-US"/>
              <a:t>复习：二叉树</a:t>
            </a:r>
          </a:p>
        </p:txBody>
      </p:sp>
      <p:sp>
        <p:nvSpPr>
          <p:cNvPr id="3" name="内容占位符 2"/>
          <p:cNvSpPr>
            <a:spLocks noGrp="1"/>
          </p:cNvSpPr>
          <p:nvPr>
            <p:ph idx="1"/>
          </p:nvPr>
        </p:nvSpPr>
        <p:spPr/>
        <p:txBody>
          <a:bodyPr>
            <a:normAutofit fontScale="92500"/>
          </a:bodyPr>
          <a:lstStyle/>
          <a:p>
            <a:r>
              <a:rPr lang="zh-CN" altLang="en-US" b="1" dirty="0">
                <a:solidFill>
                  <a:srgbClr val="0000FF"/>
                </a:solidFill>
              </a:rPr>
              <a:t>完全二叉树</a:t>
            </a:r>
            <a:r>
              <a:rPr lang="zh-CN" altLang="en-US" dirty="0"/>
              <a:t>：</a:t>
            </a:r>
            <a:r>
              <a:rPr lang="zh-CN" altLang="en-US" dirty="0">
                <a:solidFill>
                  <a:srgbClr val="C00000"/>
                </a:solidFill>
              </a:rPr>
              <a:t>平衡因子处处非负的</a:t>
            </a:r>
            <a:r>
              <a:rPr lang="en-US" altLang="zh-CN" dirty="0">
                <a:solidFill>
                  <a:srgbClr val="C00000"/>
                </a:solidFill>
              </a:rPr>
              <a:t>AVL</a:t>
            </a:r>
            <a:r>
              <a:rPr lang="zh-CN" altLang="en-US" dirty="0"/>
              <a:t>，即</a:t>
            </a:r>
            <a:r>
              <a:rPr lang="en-US" altLang="zh-CN" dirty="0"/>
              <a:t>bf(v)=0</a:t>
            </a:r>
            <a:r>
              <a:rPr lang="zh-CN" altLang="en-US" dirty="0"/>
              <a:t>或者</a:t>
            </a:r>
            <a:r>
              <a:rPr lang="en-US" altLang="zh-CN" dirty="0"/>
              <a:t>1</a:t>
            </a:r>
            <a:r>
              <a:rPr lang="zh-CN" altLang="en-US" dirty="0"/>
              <a:t>，而且</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b="1" dirty="0">
                <a:solidFill>
                  <a:srgbClr val="0000FF"/>
                </a:solidFill>
              </a:rPr>
              <a:t>正则二叉树</a:t>
            </a:r>
            <a:r>
              <a:rPr lang="en-US" altLang="zh-CN" b="1" dirty="0">
                <a:solidFill>
                  <a:srgbClr val="0000FF"/>
                </a:solidFill>
              </a:rPr>
              <a:t>(Regular 2-way Tree)/Huffman Tree</a:t>
            </a:r>
            <a:r>
              <a:rPr lang="zh-CN" altLang="en-US" dirty="0"/>
              <a:t>：二叉树的结点的度或为</a:t>
            </a:r>
            <a:r>
              <a:rPr lang="en-US" altLang="zh-CN" dirty="0"/>
              <a:t>0</a:t>
            </a:r>
            <a:r>
              <a:rPr lang="zh-CN" altLang="en-US" dirty="0"/>
              <a:t>或为</a:t>
            </a:r>
            <a:r>
              <a:rPr lang="en-US" altLang="zh-CN" dirty="0"/>
              <a:t>2(</a:t>
            </a:r>
            <a:r>
              <a:rPr lang="zh-CN" altLang="en-US" dirty="0"/>
              <a:t>任意非叶子结点都有</a:t>
            </a:r>
            <a:r>
              <a:rPr lang="en-US" altLang="zh-CN" dirty="0"/>
              <a:t>2</a:t>
            </a:r>
            <a:r>
              <a:rPr lang="zh-CN" altLang="en-US" dirty="0"/>
              <a:t>个儿子</a:t>
            </a:r>
            <a:r>
              <a:rPr lang="en-US" altLang="zh-CN" dirty="0"/>
              <a:t>)</a:t>
            </a:r>
            <a:r>
              <a:rPr lang="zh-CN" altLang="en-US" dirty="0"/>
              <a:t>，没有度为</a:t>
            </a:r>
            <a:r>
              <a:rPr lang="en-US" altLang="zh-CN" dirty="0"/>
              <a:t>1</a:t>
            </a:r>
            <a:r>
              <a:rPr lang="zh-CN" altLang="en-US" dirty="0"/>
              <a:t>的结点</a:t>
            </a:r>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22</a:t>
            </a:fld>
            <a:endParaRPr lang="zh-CN" altLang="en-US"/>
          </a:p>
        </p:txBody>
      </p:sp>
    </p:spTree>
    <p:extLst>
      <p:ext uri="{BB962C8B-B14F-4D97-AF65-F5344CB8AC3E}">
        <p14:creationId xmlns:p14="http://schemas.microsoft.com/office/powerpoint/2010/main" val="67061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ine 19"/>
          <p:cNvSpPr>
            <a:spLocks noChangeShapeType="1"/>
          </p:cNvSpPr>
          <p:nvPr/>
        </p:nvSpPr>
        <p:spPr bwMode="auto">
          <a:xfrm>
            <a:off x="1730376" y="4149167"/>
            <a:ext cx="228600" cy="762000"/>
          </a:xfrm>
          <a:prstGeom prst="line">
            <a:avLst/>
          </a:prstGeom>
          <a:noFill/>
          <a:ln w="28575">
            <a:solidFill>
              <a:schemeClr val="tx1"/>
            </a:solidFill>
            <a:round/>
            <a:headEnd/>
            <a:tailEnd/>
          </a:ln>
        </p:spPr>
        <p:txBody>
          <a:bodyPr wrap="none" anchor="ctr"/>
          <a:lstStyle/>
          <a:p>
            <a:endParaRPr lang="zh-CN" altLang="en-US"/>
          </a:p>
        </p:txBody>
      </p:sp>
      <p:sp>
        <p:nvSpPr>
          <p:cNvPr id="18" name="Line 20"/>
          <p:cNvSpPr>
            <a:spLocks noChangeShapeType="1"/>
          </p:cNvSpPr>
          <p:nvPr/>
        </p:nvSpPr>
        <p:spPr bwMode="auto">
          <a:xfrm flipH="1">
            <a:off x="1120776" y="4072967"/>
            <a:ext cx="304800" cy="838200"/>
          </a:xfrm>
          <a:prstGeom prst="line">
            <a:avLst/>
          </a:prstGeom>
          <a:noFill/>
          <a:ln w="28575">
            <a:solidFill>
              <a:schemeClr val="tx1"/>
            </a:solidFill>
            <a:round/>
            <a:headEnd/>
            <a:tailEnd/>
          </a:ln>
        </p:spPr>
        <p:txBody>
          <a:bodyPr wrap="none" anchor="ctr"/>
          <a:lstStyle/>
          <a:p>
            <a:endParaRPr lang="zh-CN" altLang="en-US"/>
          </a:p>
        </p:txBody>
      </p:sp>
      <p:sp>
        <p:nvSpPr>
          <p:cNvPr id="78852" name="Rectangle 3"/>
          <p:cNvSpPr>
            <a:spLocks noGrp="1" noChangeArrowheads="1"/>
          </p:cNvSpPr>
          <p:nvPr>
            <p:ph type="title"/>
          </p:nvPr>
        </p:nvSpPr>
        <p:spPr>
          <a:xfrm>
            <a:off x="457200" y="-27385"/>
            <a:ext cx="8229600" cy="1410419"/>
          </a:xfrm>
        </p:spPr>
        <p:txBody>
          <a:bodyPr>
            <a:normAutofit fontScale="90000"/>
          </a:bodyPr>
          <a:lstStyle/>
          <a:p>
            <a:r>
              <a:rPr lang="en-US" altLang="zh-CN" dirty="0"/>
              <a:t>4.2 </a:t>
            </a:r>
            <a:r>
              <a:rPr lang="zh-CN" altLang="en-US" dirty="0"/>
              <a:t>树形选择排序</a:t>
            </a:r>
            <a:r>
              <a:rPr lang="en-US" altLang="zh-CN" dirty="0"/>
              <a:t>(Tree Selection Sort)/</a:t>
            </a:r>
            <a:br>
              <a:rPr lang="en-US" altLang="zh-CN" dirty="0"/>
            </a:br>
            <a:r>
              <a:rPr lang="zh-CN" altLang="en-US" dirty="0"/>
              <a:t>锦标赛排序</a:t>
            </a:r>
            <a:r>
              <a:rPr lang="en-US" altLang="zh-CN" dirty="0"/>
              <a:t>(Tournament Sort)</a:t>
            </a:r>
          </a:p>
        </p:txBody>
      </p:sp>
      <p:sp>
        <p:nvSpPr>
          <p:cNvPr id="7" name="Line 6"/>
          <p:cNvSpPr>
            <a:spLocks noChangeShapeType="1"/>
          </p:cNvSpPr>
          <p:nvPr/>
        </p:nvSpPr>
        <p:spPr bwMode="auto">
          <a:xfrm>
            <a:off x="4930776" y="2625167"/>
            <a:ext cx="1600200" cy="457200"/>
          </a:xfrm>
          <a:prstGeom prst="line">
            <a:avLst/>
          </a:prstGeom>
          <a:noFill/>
          <a:ln w="28575">
            <a:solidFill>
              <a:schemeClr val="tx1"/>
            </a:solidFill>
            <a:round/>
            <a:headEnd/>
            <a:tailEnd/>
          </a:ln>
        </p:spPr>
        <p:txBody>
          <a:bodyPr wrap="none" anchor="ctr"/>
          <a:lstStyle/>
          <a:p>
            <a:endParaRPr lang="zh-CN" altLang="en-US"/>
          </a:p>
        </p:txBody>
      </p:sp>
      <p:sp>
        <p:nvSpPr>
          <p:cNvPr id="8" name="Line 7"/>
          <p:cNvSpPr>
            <a:spLocks noChangeShapeType="1"/>
          </p:cNvSpPr>
          <p:nvPr/>
        </p:nvSpPr>
        <p:spPr bwMode="auto">
          <a:xfrm flipV="1">
            <a:off x="2873376" y="2625167"/>
            <a:ext cx="1600200" cy="533400"/>
          </a:xfrm>
          <a:prstGeom prst="line">
            <a:avLst/>
          </a:prstGeom>
          <a:noFill/>
          <a:ln w="28575">
            <a:solidFill>
              <a:schemeClr val="tx1"/>
            </a:solidFill>
            <a:round/>
            <a:headEnd/>
            <a:tailEnd/>
          </a:ln>
        </p:spPr>
        <p:txBody>
          <a:bodyPr wrap="none" anchor="ctr"/>
          <a:lstStyle/>
          <a:p>
            <a:endParaRPr lang="zh-CN" altLang="en-US"/>
          </a:p>
        </p:txBody>
      </p:sp>
      <p:sp>
        <p:nvSpPr>
          <p:cNvPr id="9" name="Line 8"/>
          <p:cNvSpPr>
            <a:spLocks noChangeShapeType="1"/>
          </p:cNvSpPr>
          <p:nvPr/>
        </p:nvSpPr>
        <p:spPr bwMode="auto">
          <a:xfrm flipH="1">
            <a:off x="5768976" y="3310967"/>
            <a:ext cx="762000" cy="533400"/>
          </a:xfrm>
          <a:prstGeom prst="line">
            <a:avLst/>
          </a:prstGeom>
          <a:noFill/>
          <a:ln w="28575">
            <a:solidFill>
              <a:schemeClr val="tx1"/>
            </a:solidFill>
            <a:round/>
            <a:headEnd/>
            <a:tailEnd/>
          </a:ln>
        </p:spPr>
        <p:txBody>
          <a:bodyPr wrap="none" anchor="ctr"/>
          <a:lstStyle/>
          <a:p>
            <a:endParaRPr lang="zh-CN" altLang="en-US"/>
          </a:p>
        </p:txBody>
      </p:sp>
      <p:sp>
        <p:nvSpPr>
          <p:cNvPr id="10" name="Line 9"/>
          <p:cNvSpPr>
            <a:spLocks noChangeShapeType="1"/>
          </p:cNvSpPr>
          <p:nvPr/>
        </p:nvSpPr>
        <p:spPr bwMode="auto">
          <a:xfrm>
            <a:off x="2720976" y="3310967"/>
            <a:ext cx="685800" cy="457200"/>
          </a:xfrm>
          <a:prstGeom prst="line">
            <a:avLst/>
          </a:prstGeom>
          <a:noFill/>
          <a:ln w="28575">
            <a:solidFill>
              <a:schemeClr val="tx1"/>
            </a:solidFill>
            <a:round/>
            <a:headEnd/>
            <a:tailEnd/>
          </a:ln>
        </p:spPr>
        <p:txBody>
          <a:bodyPr wrap="none" anchor="ctr"/>
          <a:lstStyle/>
          <a:p>
            <a:endParaRPr lang="zh-CN" altLang="en-US"/>
          </a:p>
        </p:txBody>
      </p:sp>
      <p:sp>
        <p:nvSpPr>
          <p:cNvPr id="11" name="Line 10"/>
          <p:cNvSpPr>
            <a:spLocks noChangeShapeType="1"/>
          </p:cNvSpPr>
          <p:nvPr/>
        </p:nvSpPr>
        <p:spPr bwMode="auto">
          <a:xfrm>
            <a:off x="6911976" y="3310967"/>
            <a:ext cx="762000" cy="533400"/>
          </a:xfrm>
          <a:prstGeom prst="line">
            <a:avLst/>
          </a:prstGeom>
          <a:noFill/>
          <a:ln w="28575">
            <a:solidFill>
              <a:schemeClr val="tx1"/>
            </a:solidFill>
            <a:round/>
            <a:headEnd/>
            <a:tailEnd/>
          </a:ln>
        </p:spPr>
        <p:txBody>
          <a:bodyPr wrap="none" anchor="ctr"/>
          <a:lstStyle/>
          <a:p>
            <a:endParaRPr lang="zh-CN" altLang="en-US"/>
          </a:p>
        </p:txBody>
      </p:sp>
      <p:sp>
        <p:nvSpPr>
          <p:cNvPr id="12" name="Line 11"/>
          <p:cNvSpPr>
            <a:spLocks noChangeShapeType="1"/>
          </p:cNvSpPr>
          <p:nvPr/>
        </p:nvSpPr>
        <p:spPr bwMode="auto">
          <a:xfrm flipH="1">
            <a:off x="1730376" y="3387167"/>
            <a:ext cx="685800" cy="457200"/>
          </a:xfrm>
          <a:prstGeom prst="line">
            <a:avLst/>
          </a:prstGeom>
          <a:noFill/>
          <a:ln w="28575">
            <a:solidFill>
              <a:schemeClr val="tx1"/>
            </a:solidFill>
            <a:round/>
            <a:headEnd/>
            <a:tailEnd/>
          </a:ln>
        </p:spPr>
        <p:txBody>
          <a:bodyPr wrap="none" anchor="ctr"/>
          <a:lstStyle/>
          <a:p>
            <a:endParaRPr lang="zh-CN" altLang="en-US"/>
          </a:p>
        </p:txBody>
      </p:sp>
      <p:sp>
        <p:nvSpPr>
          <p:cNvPr id="13" name="Line 12"/>
          <p:cNvSpPr>
            <a:spLocks noChangeShapeType="1"/>
          </p:cNvSpPr>
          <p:nvPr/>
        </p:nvSpPr>
        <p:spPr bwMode="auto">
          <a:xfrm flipH="1">
            <a:off x="3178176" y="4072967"/>
            <a:ext cx="304800" cy="838200"/>
          </a:xfrm>
          <a:prstGeom prst="line">
            <a:avLst/>
          </a:prstGeom>
          <a:noFill/>
          <a:ln w="28575">
            <a:solidFill>
              <a:schemeClr val="tx1"/>
            </a:solidFill>
            <a:round/>
            <a:headEnd/>
            <a:tailEnd/>
          </a:ln>
        </p:spPr>
        <p:txBody>
          <a:bodyPr wrap="none" anchor="ctr"/>
          <a:lstStyle/>
          <a:p>
            <a:endParaRPr lang="zh-CN" altLang="en-US"/>
          </a:p>
        </p:txBody>
      </p:sp>
      <p:sp>
        <p:nvSpPr>
          <p:cNvPr id="14" name="Line 13"/>
          <p:cNvSpPr>
            <a:spLocks noChangeShapeType="1"/>
          </p:cNvSpPr>
          <p:nvPr/>
        </p:nvSpPr>
        <p:spPr bwMode="auto">
          <a:xfrm flipH="1">
            <a:off x="5159376" y="4072967"/>
            <a:ext cx="304800" cy="838200"/>
          </a:xfrm>
          <a:prstGeom prst="line">
            <a:avLst/>
          </a:prstGeom>
          <a:noFill/>
          <a:ln w="28575">
            <a:solidFill>
              <a:schemeClr val="tx1"/>
            </a:solidFill>
            <a:round/>
            <a:headEnd/>
            <a:tailEnd/>
          </a:ln>
        </p:spPr>
        <p:txBody>
          <a:bodyPr wrap="none" anchor="ctr"/>
          <a:lstStyle/>
          <a:p>
            <a:endParaRPr lang="zh-CN" altLang="en-US"/>
          </a:p>
        </p:txBody>
      </p:sp>
      <p:sp>
        <p:nvSpPr>
          <p:cNvPr id="15" name="Line 17"/>
          <p:cNvSpPr>
            <a:spLocks noChangeShapeType="1"/>
          </p:cNvSpPr>
          <p:nvPr/>
        </p:nvSpPr>
        <p:spPr bwMode="auto">
          <a:xfrm>
            <a:off x="5768976" y="4149167"/>
            <a:ext cx="228600" cy="762000"/>
          </a:xfrm>
          <a:prstGeom prst="line">
            <a:avLst/>
          </a:prstGeom>
          <a:noFill/>
          <a:ln w="28575">
            <a:solidFill>
              <a:schemeClr val="tx1"/>
            </a:solidFill>
            <a:round/>
            <a:headEnd/>
            <a:tailEnd/>
          </a:ln>
        </p:spPr>
        <p:txBody>
          <a:bodyPr wrap="none" anchor="ctr"/>
          <a:lstStyle/>
          <a:p>
            <a:endParaRPr lang="zh-CN" altLang="en-US"/>
          </a:p>
        </p:txBody>
      </p:sp>
      <p:sp>
        <p:nvSpPr>
          <p:cNvPr id="16" name="Line 18"/>
          <p:cNvSpPr>
            <a:spLocks noChangeShapeType="1"/>
          </p:cNvSpPr>
          <p:nvPr/>
        </p:nvSpPr>
        <p:spPr bwMode="auto">
          <a:xfrm>
            <a:off x="3787776" y="4149167"/>
            <a:ext cx="228600" cy="762000"/>
          </a:xfrm>
          <a:prstGeom prst="line">
            <a:avLst/>
          </a:prstGeom>
          <a:noFill/>
          <a:ln w="28575">
            <a:solidFill>
              <a:schemeClr val="tx1"/>
            </a:solidFill>
            <a:round/>
            <a:headEnd/>
            <a:tailEnd/>
          </a:ln>
        </p:spPr>
        <p:txBody>
          <a:bodyPr wrap="none" anchor="ctr"/>
          <a:lstStyle/>
          <a:p>
            <a:endParaRPr lang="zh-CN" altLang="en-US"/>
          </a:p>
        </p:txBody>
      </p:sp>
      <p:sp>
        <p:nvSpPr>
          <p:cNvPr id="20" name="Text Box 22"/>
          <p:cNvSpPr txBox="1">
            <a:spLocks noChangeArrowheads="1"/>
          </p:cNvSpPr>
          <p:nvPr/>
        </p:nvSpPr>
        <p:spPr bwMode="auto">
          <a:xfrm>
            <a:off x="4008438" y="1736812"/>
            <a:ext cx="1271588" cy="519113"/>
          </a:xfrm>
          <a:prstGeom prst="rect">
            <a:avLst/>
          </a:prstGeom>
          <a:noFill/>
          <a:ln w="9525">
            <a:noFill/>
            <a:miter lim="800000"/>
            <a:headEnd/>
            <a:tailEnd/>
          </a:ln>
        </p:spPr>
        <p:txBody>
          <a:bodyPr wrap="none">
            <a:spAutoFit/>
          </a:bodyPr>
          <a:lstStyle/>
          <a:p>
            <a:pPr algn="l">
              <a:defRPr/>
            </a:pPr>
            <a:r>
              <a:rPr kumimoji="1" lang="en-US" altLang="zh-CN" sz="2400" b="1" dirty="0">
                <a:solidFill>
                  <a:schemeClr val="tx2"/>
                </a:solidFill>
                <a:latin typeface="Times New Roman" pitchFamily="18" charset="0"/>
              </a:rPr>
              <a:t>Winner</a:t>
            </a:r>
            <a:r>
              <a:rPr kumimoji="1" lang="en-US" altLang="zh-CN" sz="2800" b="1" i="1" dirty="0">
                <a:effectLst>
                  <a:outerShdw blurRad="38100" dist="38100" dir="2700000" algn="tl">
                    <a:srgbClr val="C0C0C0"/>
                  </a:outerShdw>
                </a:effectLst>
                <a:latin typeface="Times New Roman" pitchFamily="18" charset="0"/>
              </a:rPr>
              <a:t> </a:t>
            </a:r>
            <a:endParaRPr kumimoji="1" lang="en-US" altLang="zh-CN" sz="2800" b="1" dirty="0">
              <a:effectLst>
                <a:outerShdw blurRad="38100" dist="38100" dir="2700000" algn="tl">
                  <a:srgbClr val="C0C0C0"/>
                </a:outerShdw>
              </a:effectLst>
              <a:latin typeface="Times New Roman" pitchFamily="18" charset="0"/>
            </a:endParaRPr>
          </a:p>
        </p:txBody>
      </p:sp>
      <p:sp>
        <p:nvSpPr>
          <p:cNvPr id="26" name="Rectangle 29"/>
          <p:cNvSpPr>
            <a:spLocks noChangeArrowheads="1"/>
          </p:cNvSpPr>
          <p:nvPr/>
        </p:nvSpPr>
        <p:spPr bwMode="auto">
          <a:xfrm>
            <a:off x="587376" y="4834966"/>
            <a:ext cx="838200" cy="491393"/>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ZHAO</a:t>
            </a:r>
          </a:p>
        </p:txBody>
      </p:sp>
      <p:sp>
        <p:nvSpPr>
          <p:cNvPr id="27" name="Rectangle 30"/>
          <p:cNvSpPr>
            <a:spLocks noChangeArrowheads="1"/>
          </p:cNvSpPr>
          <p:nvPr/>
        </p:nvSpPr>
        <p:spPr bwMode="auto">
          <a:xfrm>
            <a:off x="1654176" y="4834967"/>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CHA</a:t>
            </a:r>
          </a:p>
        </p:txBody>
      </p:sp>
      <p:sp>
        <p:nvSpPr>
          <p:cNvPr id="28" name="Rectangle 31"/>
          <p:cNvSpPr>
            <a:spLocks noChangeArrowheads="1"/>
          </p:cNvSpPr>
          <p:nvPr/>
        </p:nvSpPr>
        <p:spPr bwMode="auto">
          <a:xfrm>
            <a:off x="2644776" y="4834967"/>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LIU</a:t>
            </a:r>
          </a:p>
        </p:txBody>
      </p:sp>
      <p:sp>
        <p:nvSpPr>
          <p:cNvPr id="29" name="Rectangle 32"/>
          <p:cNvSpPr>
            <a:spLocks noChangeArrowheads="1"/>
          </p:cNvSpPr>
          <p:nvPr/>
        </p:nvSpPr>
        <p:spPr bwMode="auto">
          <a:xfrm>
            <a:off x="3711576" y="4834967"/>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BAO</a:t>
            </a:r>
          </a:p>
        </p:txBody>
      </p:sp>
      <p:sp>
        <p:nvSpPr>
          <p:cNvPr id="30" name="Rectangle 33"/>
          <p:cNvSpPr>
            <a:spLocks noChangeArrowheads="1"/>
          </p:cNvSpPr>
          <p:nvPr/>
        </p:nvSpPr>
        <p:spPr bwMode="auto">
          <a:xfrm>
            <a:off x="4702176" y="4834967"/>
            <a:ext cx="866848"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DIAO</a:t>
            </a:r>
          </a:p>
        </p:txBody>
      </p:sp>
      <p:sp>
        <p:nvSpPr>
          <p:cNvPr id="31" name="Rectangle 34"/>
          <p:cNvSpPr>
            <a:spLocks noChangeArrowheads="1"/>
          </p:cNvSpPr>
          <p:nvPr/>
        </p:nvSpPr>
        <p:spPr bwMode="auto">
          <a:xfrm>
            <a:off x="5768976" y="4834967"/>
            <a:ext cx="906300" cy="49139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YANG</a:t>
            </a:r>
          </a:p>
        </p:txBody>
      </p:sp>
      <p:sp>
        <p:nvSpPr>
          <p:cNvPr id="41" name="Rectangle 34"/>
          <p:cNvSpPr>
            <a:spLocks noChangeArrowheads="1"/>
          </p:cNvSpPr>
          <p:nvPr/>
        </p:nvSpPr>
        <p:spPr bwMode="auto">
          <a:xfrm>
            <a:off x="7056276" y="4848113"/>
            <a:ext cx="702852" cy="478247"/>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XUE</a:t>
            </a:r>
          </a:p>
        </p:txBody>
      </p:sp>
      <p:sp>
        <p:nvSpPr>
          <p:cNvPr id="42" name="Rectangle 34"/>
          <p:cNvSpPr>
            <a:spLocks noChangeArrowheads="1"/>
          </p:cNvSpPr>
          <p:nvPr/>
        </p:nvSpPr>
        <p:spPr bwMode="auto">
          <a:xfrm>
            <a:off x="8028384" y="4858308"/>
            <a:ext cx="932892" cy="468051"/>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WANG</a:t>
            </a:r>
          </a:p>
        </p:txBody>
      </p:sp>
      <p:sp>
        <p:nvSpPr>
          <p:cNvPr id="43" name="Rectangle 30"/>
          <p:cNvSpPr>
            <a:spLocks noChangeArrowheads="1"/>
          </p:cNvSpPr>
          <p:nvPr/>
        </p:nvSpPr>
        <p:spPr bwMode="auto">
          <a:xfrm>
            <a:off x="1223628" y="378904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CHA</a:t>
            </a:r>
          </a:p>
        </p:txBody>
      </p:sp>
      <p:sp>
        <p:nvSpPr>
          <p:cNvPr id="44" name="Rectangle 32"/>
          <p:cNvSpPr>
            <a:spLocks noChangeArrowheads="1"/>
          </p:cNvSpPr>
          <p:nvPr/>
        </p:nvSpPr>
        <p:spPr bwMode="auto">
          <a:xfrm>
            <a:off x="3239852" y="3778188"/>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BAO</a:t>
            </a:r>
          </a:p>
        </p:txBody>
      </p:sp>
      <p:sp>
        <p:nvSpPr>
          <p:cNvPr id="45" name="Rectangle 32"/>
          <p:cNvSpPr>
            <a:spLocks noChangeArrowheads="1"/>
          </p:cNvSpPr>
          <p:nvPr/>
        </p:nvSpPr>
        <p:spPr bwMode="auto">
          <a:xfrm>
            <a:off x="2339752" y="3022104"/>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BAO</a:t>
            </a:r>
          </a:p>
        </p:txBody>
      </p:sp>
      <p:sp>
        <p:nvSpPr>
          <p:cNvPr id="46" name="Rectangle 33"/>
          <p:cNvSpPr>
            <a:spLocks noChangeArrowheads="1"/>
          </p:cNvSpPr>
          <p:nvPr/>
        </p:nvSpPr>
        <p:spPr bwMode="auto">
          <a:xfrm>
            <a:off x="5292080" y="3778188"/>
            <a:ext cx="744948"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DIAO</a:t>
            </a:r>
          </a:p>
        </p:txBody>
      </p:sp>
      <p:sp>
        <p:nvSpPr>
          <p:cNvPr id="47" name="Line 13"/>
          <p:cNvSpPr>
            <a:spLocks noChangeShapeType="1"/>
          </p:cNvSpPr>
          <p:nvPr/>
        </p:nvSpPr>
        <p:spPr bwMode="auto">
          <a:xfrm flipH="1">
            <a:off x="7550224" y="4020108"/>
            <a:ext cx="304800" cy="838200"/>
          </a:xfrm>
          <a:prstGeom prst="line">
            <a:avLst/>
          </a:prstGeom>
          <a:noFill/>
          <a:ln w="28575">
            <a:solidFill>
              <a:schemeClr val="tx1"/>
            </a:solidFill>
            <a:round/>
            <a:headEnd/>
            <a:tailEnd/>
          </a:ln>
        </p:spPr>
        <p:txBody>
          <a:bodyPr wrap="none" anchor="ctr"/>
          <a:lstStyle/>
          <a:p>
            <a:endParaRPr lang="zh-CN" altLang="en-US"/>
          </a:p>
        </p:txBody>
      </p:sp>
      <p:sp>
        <p:nvSpPr>
          <p:cNvPr id="48" name="Line 17"/>
          <p:cNvSpPr>
            <a:spLocks noChangeShapeType="1"/>
          </p:cNvSpPr>
          <p:nvPr/>
        </p:nvSpPr>
        <p:spPr bwMode="auto">
          <a:xfrm>
            <a:off x="8159824" y="4096308"/>
            <a:ext cx="228600" cy="762000"/>
          </a:xfrm>
          <a:prstGeom prst="line">
            <a:avLst/>
          </a:prstGeom>
          <a:noFill/>
          <a:ln w="28575">
            <a:solidFill>
              <a:schemeClr val="tx1"/>
            </a:solidFill>
            <a:round/>
            <a:headEnd/>
            <a:tailEnd/>
          </a:ln>
        </p:spPr>
        <p:txBody>
          <a:bodyPr wrap="none" anchor="ctr"/>
          <a:lstStyle/>
          <a:p>
            <a:endParaRPr lang="zh-CN" altLang="en-US"/>
          </a:p>
        </p:txBody>
      </p:sp>
      <p:sp>
        <p:nvSpPr>
          <p:cNvPr id="49" name="Rectangle 34"/>
          <p:cNvSpPr>
            <a:spLocks noChangeArrowheads="1"/>
          </p:cNvSpPr>
          <p:nvPr/>
        </p:nvSpPr>
        <p:spPr bwMode="auto">
          <a:xfrm>
            <a:off x="7596336" y="3742184"/>
            <a:ext cx="952588" cy="493204"/>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WANG</a:t>
            </a:r>
          </a:p>
        </p:txBody>
      </p:sp>
      <p:sp>
        <p:nvSpPr>
          <p:cNvPr id="50" name="Rectangle 33"/>
          <p:cNvSpPr>
            <a:spLocks noChangeArrowheads="1"/>
          </p:cNvSpPr>
          <p:nvPr/>
        </p:nvSpPr>
        <p:spPr bwMode="auto">
          <a:xfrm>
            <a:off x="6370476" y="2996952"/>
            <a:ext cx="865820" cy="454657"/>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DIAO</a:t>
            </a:r>
          </a:p>
        </p:txBody>
      </p:sp>
      <p:sp>
        <p:nvSpPr>
          <p:cNvPr id="51" name="Rectangle 32"/>
          <p:cNvSpPr>
            <a:spLocks noChangeArrowheads="1"/>
          </p:cNvSpPr>
          <p:nvPr/>
        </p:nvSpPr>
        <p:spPr bwMode="auto">
          <a:xfrm>
            <a:off x="4282244" y="234888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BAO</a:t>
            </a:r>
          </a:p>
        </p:txBody>
      </p:sp>
      <p:sp>
        <p:nvSpPr>
          <p:cNvPr id="53" name="Rectangle 32"/>
          <p:cNvSpPr>
            <a:spLocks noChangeArrowheads="1"/>
          </p:cNvSpPr>
          <p:nvPr/>
        </p:nvSpPr>
        <p:spPr bwMode="auto">
          <a:xfrm>
            <a:off x="719572" y="6140152"/>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BAO</a:t>
            </a:r>
          </a:p>
        </p:txBody>
      </p:sp>
      <p:sp>
        <p:nvSpPr>
          <p:cNvPr id="2" name="文本框 1"/>
          <p:cNvSpPr txBox="1"/>
          <p:nvPr/>
        </p:nvSpPr>
        <p:spPr>
          <a:xfrm>
            <a:off x="2927731" y="5705303"/>
            <a:ext cx="5621193" cy="954107"/>
          </a:xfrm>
          <a:prstGeom prst="rect">
            <a:avLst/>
          </a:prstGeom>
          <a:noFill/>
        </p:spPr>
        <p:txBody>
          <a:bodyPr wrap="square" rtlCol="0">
            <a:spAutoFit/>
          </a:bodyPr>
          <a:lstStyle/>
          <a:p>
            <a:r>
              <a:rPr lang="zh-CN" altLang="en-US" sz="2800"/>
              <a:t>将</a:t>
            </a:r>
            <a:r>
              <a:rPr lang="en-US" altLang="zh-CN" sz="2800"/>
              <a:t>BAO</a:t>
            </a:r>
            <a:r>
              <a:rPr lang="zh-CN" altLang="en-US" sz="2800"/>
              <a:t>打败的对手</a:t>
            </a:r>
            <a:r>
              <a:rPr lang="en-US" altLang="zh-CN" sz="2800"/>
              <a:t>Liu</a:t>
            </a:r>
            <a:r>
              <a:rPr lang="zh-CN" altLang="en-US" sz="2800"/>
              <a:t>、</a:t>
            </a:r>
            <a:r>
              <a:rPr lang="en-US" altLang="zh-CN" sz="2800"/>
              <a:t>Cha</a:t>
            </a:r>
            <a:r>
              <a:rPr lang="zh-CN" altLang="en-US" sz="2800"/>
              <a:t>与</a:t>
            </a:r>
            <a:r>
              <a:rPr lang="en-US" altLang="zh-CN" sz="2800"/>
              <a:t>Diao</a:t>
            </a:r>
            <a:r>
              <a:rPr lang="zh-CN" altLang="en-US" sz="2800"/>
              <a:t>比较，得出：亚军是</a:t>
            </a:r>
            <a:r>
              <a:rPr lang="en-US" altLang="zh-CN" sz="2800"/>
              <a:t>Cha</a:t>
            </a:r>
            <a:endParaRPr lang="zh-CN" altLang="en-US" sz="2000"/>
          </a:p>
        </p:txBody>
      </p:sp>
      <p:sp>
        <p:nvSpPr>
          <p:cNvPr id="3" name="文本框 2"/>
          <p:cNvSpPr txBox="1"/>
          <p:nvPr/>
        </p:nvSpPr>
        <p:spPr>
          <a:xfrm>
            <a:off x="457200" y="5682686"/>
            <a:ext cx="902811" cy="523220"/>
          </a:xfrm>
          <a:prstGeom prst="rect">
            <a:avLst/>
          </a:prstGeom>
          <a:noFill/>
        </p:spPr>
        <p:txBody>
          <a:bodyPr wrap="none" rtlCol="0">
            <a:spAutoFit/>
          </a:bodyPr>
          <a:lstStyle/>
          <a:p>
            <a:r>
              <a:rPr lang="zh-CN" altLang="en-US" sz="2800"/>
              <a:t>冠军</a:t>
            </a:r>
          </a:p>
        </p:txBody>
      </p:sp>
      <p:sp>
        <p:nvSpPr>
          <p:cNvPr id="4" name="文本框 3"/>
          <p:cNvSpPr txBox="1"/>
          <p:nvPr/>
        </p:nvSpPr>
        <p:spPr>
          <a:xfrm>
            <a:off x="2088928" y="5682686"/>
            <a:ext cx="902811" cy="523220"/>
          </a:xfrm>
          <a:prstGeom prst="rect">
            <a:avLst/>
          </a:prstGeom>
          <a:noFill/>
        </p:spPr>
        <p:txBody>
          <a:bodyPr wrap="none" rtlCol="0">
            <a:spAutoFit/>
          </a:bodyPr>
          <a:lstStyle/>
          <a:p>
            <a:r>
              <a:rPr lang="zh-CN" altLang="en-US" sz="2800"/>
              <a:t>亚军</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26984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blinds(horizontal)">
                                      <p:cBhvr>
                                        <p:cTn id="14" dur="500"/>
                                        <p:tgtEl>
                                          <p:spTgt spid="43"/>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par>
                          <p:cTn id="22" fill="hold">
                            <p:stCondLst>
                              <p:cond delay="1500"/>
                            </p:stCondLst>
                            <p:childTnLst>
                              <p:par>
                                <p:cTn id="23" presetID="3" presetClass="entr" presetSubtype="1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childTnLst>
                          </p:cTn>
                        </p:par>
                        <p:par>
                          <p:cTn id="26" fill="hold">
                            <p:stCondLst>
                              <p:cond delay="2000"/>
                            </p:stCondLst>
                            <p:childTnLst>
                              <p:par>
                                <p:cTn id="27" presetID="3" presetClass="entr" presetSubtype="1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par>
                          <p:cTn id="33" fill="hold">
                            <p:stCondLst>
                              <p:cond delay="2500"/>
                            </p:stCondLst>
                            <p:childTnLst>
                              <p:par>
                                <p:cTn id="34" presetID="3" presetClass="entr" presetSubtype="1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linds(horizontal)">
                                      <p:cBhvr>
                                        <p:cTn id="36" dur="500"/>
                                        <p:tgtEl>
                                          <p:spTgt spid="46"/>
                                        </p:tgtEl>
                                      </p:cBhvr>
                                    </p:animEffect>
                                  </p:childTnLst>
                                </p:cTn>
                              </p:par>
                            </p:childTnLst>
                          </p:cTn>
                        </p:par>
                        <p:par>
                          <p:cTn id="37" fill="hold">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linds(horizontal)">
                                      <p:cBhvr>
                                        <p:cTn id="43" dur="500"/>
                                        <p:tgtEl>
                                          <p:spTgt spid="48"/>
                                        </p:tgtEl>
                                      </p:cBhvr>
                                    </p:animEffect>
                                  </p:childTnLst>
                                </p:cTn>
                              </p:par>
                            </p:childTnLst>
                          </p:cTn>
                        </p:par>
                        <p:par>
                          <p:cTn id="44" fill="hold">
                            <p:stCondLst>
                              <p:cond delay="3500"/>
                            </p:stCondLst>
                            <p:childTnLst>
                              <p:par>
                                <p:cTn id="45" presetID="3" presetClass="entr" presetSubtype="1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linds(horizontal)">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linds(horizontal)">
                                      <p:cBhvr>
                                        <p:cTn id="61" dur="500"/>
                                        <p:tgtEl>
                                          <p:spTgt spid="11"/>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blinds(horizontal)">
                                      <p:cBhvr>
                                        <p:cTn id="65" dur="500"/>
                                        <p:tgtEl>
                                          <p:spTgt spid="45"/>
                                        </p:tgtEl>
                                      </p:cBhvr>
                                    </p:animEffect>
                                  </p:childTnLst>
                                </p:cTn>
                              </p:par>
                            </p:childTnLst>
                          </p:cTn>
                        </p:par>
                        <p:par>
                          <p:cTn id="66" fill="hold">
                            <p:stCondLst>
                              <p:cond delay="1000"/>
                            </p:stCondLst>
                            <p:childTnLst>
                              <p:par>
                                <p:cTn id="67" presetID="3" presetClass="entr" presetSubtype="10" fill="hold" grpId="0" nodeType="after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childTnLst>
                          </p:cTn>
                        </p:par>
                        <p:par>
                          <p:cTn id="70" fill="hold">
                            <p:stCondLst>
                              <p:cond delay="1500"/>
                            </p:stCondLst>
                            <p:childTnLst>
                              <p:par>
                                <p:cTn id="71" presetID="3" presetClass="entr" presetSubtype="10" fill="hold" grpId="0"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blinds(horizontal)">
                                      <p:cBhvr>
                                        <p:cTn id="73" dur="500"/>
                                        <p:tgtEl>
                                          <p:spTgt spid="8"/>
                                        </p:tgtEl>
                                      </p:cBhvr>
                                    </p:animEffect>
                                  </p:childTnLst>
                                </p:cTn>
                              </p:par>
                            </p:childTnLst>
                          </p:cTn>
                        </p:par>
                        <p:par>
                          <p:cTn id="74" fill="hold">
                            <p:stCondLst>
                              <p:cond delay="2000"/>
                            </p:stCondLst>
                            <p:childTnLst>
                              <p:par>
                                <p:cTn id="75" presetID="3" presetClass="entr" presetSubtype="10"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blinds(horizontal)">
                                      <p:cBhvr>
                                        <p:cTn id="77" dur="500"/>
                                        <p:tgtEl>
                                          <p:spTgt spid="7"/>
                                        </p:tgtEl>
                                      </p:cBhvr>
                                    </p:animEffect>
                                  </p:childTnLst>
                                </p:cTn>
                              </p:par>
                            </p:childTnLst>
                          </p:cTn>
                        </p:par>
                        <p:par>
                          <p:cTn id="78" fill="hold">
                            <p:stCondLst>
                              <p:cond delay="2500"/>
                            </p:stCondLst>
                            <p:childTnLst>
                              <p:par>
                                <p:cTn id="79" presetID="3" presetClass="entr" presetSubtype="10" fill="hold" grpId="0" nodeType="after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blinds(horizontal)">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
                                        </p:tgtEl>
                                        <p:attrNameLst>
                                          <p:attrName>style.visibility</p:attrName>
                                        </p:attrNameLst>
                                      </p:cBhvr>
                                      <p:to>
                                        <p:strVal val="visible"/>
                                      </p:to>
                                    </p:set>
                                  </p:childTnLst>
                                </p:cTn>
                              </p:par>
                              <p:par>
                                <p:cTn id="90" presetID="3" presetClass="entr" presetSubtype="10" fill="hold" grpId="0" nodeType="with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blinds(horizontal)">
                                      <p:cBhvr>
                                        <p:cTn id="92" dur="500"/>
                                        <p:tgtEl>
                                          <p:spTgt spid="53"/>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0" grpId="0"/>
      <p:bldP spid="43" grpId="0" animBg="1"/>
      <p:bldP spid="44" grpId="0" animBg="1"/>
      <p:bldP spid="45" grpId="0" animBg="1"/>
      <p:bldP spid="46" grpId="0" animBg="1"/>
      <p:bldP spid="47" grpId="0" animBg="1"/>
      <p:bldP spid="48" grpId="0" animBg="1"/>
      <p:bldP spid="49" grpId="0" animBg="1"/>
      <p:bldP spid="50" grpId="0" animBg="1"/>
      <p:bldP spid="51" grpId="0" animBg="1"/>
      <p:bldP spid="53" grpId="0" animBg="1"/>
      <p:bldP spid="2" grpId="0"/>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ine 19"/>
          <p:cNvSpPr>
            <a:spLocks noChangeShapeType="1"/>
          </p:cNvSpPr>
          <p:nvPr/>
        </p:nvSpPr>
        <p:spPr bwMode="auto">
          <a:xfrm>
            <a:off x="1730376" y="4196023"/>
            <a:ext cx="228600" cy="762000"/>
          </a:xfrm>
          <a:prstGeom prst="line">
            <a:avLst/>
          </a:prstGeom>
          <a:noFill/>
          <a:ln w="28575">
            <a:solidFill>
              <a:schemeClr val="tx1"/>
            </a:solidFill>
            <a:round/>
            <a:headEnd/>
            <a:tailEnd/>
          </a:ln>
        </p:spPr>
        <p:txBody>
          <a:bodyPr wrap="none" anchor="ctr"/>
          <a:lstStyle/>
          <a:p>
            <a:endParaRPr lang="zh-CN" altLang="en-US"/>
          </a:p>
        </p:txBody>
      </p:sp>
      <p:sp>
        <p:nvSpPr>
          <p:cNvPr id="18" name="Line 20"/>
          <p:cNvSpPr>
            <a:spLocks noChangeShapeType="1"/>
          </p:cNvSpPr>
          <p:nvPr/>
        </p:nvSpPr>
        <p:spPr bwMode="auto">
          <a:xfrm flipH="1">
            <a:off x="1120776" y="4119823"/>
            <a:ext cx="304800" cy="838200"/>
          </a:xfrm>
          <a:prstGeom prst="line">
            <a:avLst/>
          </a:prstGeom>
          <a:noFill/>
          <a:ln w="28575">
            <a:solidFill>
              <a:schemeClr val="tx1"/>
            </a:solidFill>
            <a:round/>
            <a:headEnd/>
            <a:tailEnd/>
          </a:ln>
        </p:spPr>
        <p:txBody>
          <a:bodyPr wrap="none" anchor="ctr"/>
          <a:lstStyle/>
          <a:p>
            <a:endParaRPr lang="zh-CN" altLang="en-US"/>
          </a:p>
        </p:txBody>
      </p:sp>
      <p:sp>
        <p:nvSpPr>
          <p:cNvPr id="78852" name="Rectangle 3"/>
          <p:cNvSpPr>
            <a:spLocks noGrp="1" noChangeArrowheads="1"/>
          </p:cNvSpPr>
          <p:nvPr>
            <p:ph type="title"/>
          </p:nvPr>
        </p:nvSpPr>
        <p:spPr/>
        <p:txBody>
          <a:bodyPr/>
          <a:lstStyle/>
          <a:p>
            <a:r>
              <a:rPr lang="zh-CN" altLang="en-US"/>
              <a:t>锦标赛排序</a:t>
            </a:r>
            <a:endParaRPr lang="en-US" altLang="zh-CN" dirty="0"/>
          </a:p>
        </p:txBody>
      </p:sp>
      <p:sp>
        <p:nvSpPr>
          <p:cNvPr id="4" name="内容占位符 3"/>
          <p:cNvSpPr>
            <a:spLocks noGrp="1"/>
          </p:cNvSpPr>
          <p:nvPr>
            <p:ph idx="1"/>
          </p:nvPr>
        </p:nvSpPr>
        <p:spPr/>
        <p:txBody>
          <a:bodyPr/>
          <a:lstStyle/>
          <a:p>
            <a:r>
              <a:rPr lang="zh-CN" altLang="en-US"/>
              <a:t>更新</a:t>
            </a:r>
            <a:r>
              <a:rPr lang="en-US" altLang="zh-CN"/>
              <a:t>/</a:t>
            </a:r>
            <a:r>
              <a:rPr lang="zh-CN" altLang="en-US"/>
              <a:t>重构：只需从其所在叶节点出发，逐层上溯直到树根</a:t>
            </a:r>
          </a:p>
          <a:p>
            <a:endParaRPr lang="zh-CN" altLang="en-US"/>
          </a:p>
          <a:p>
            <a:endParaRPr lang="zh-CN" altLang="en-US"/>
          </a:p>
        </p:txBody>
      </p:sp>
      <p:sp>
        <p:nvSpPr>
          <p:cNvPr id="7" name="Line 6"/>
          <p:cNvSpPr>
            <a:spLocks noChangeShapeType="1"/>
          </p:cNvSpPr>
          <p:nvPr/>
        </p:nvSpPr>
        <p:spPr bwMode="auto">
          <a:xfrm>
            <a:off x="4930776" y="2672023"/>
            <a:ext cx="1600200" cy="457200"/>
          </a:xfrm>
          <a:prstGeom prst="line">
            <a:avLst/>
          </a:prstGeom>
          <a:noFill/>
          <a:ln w="28575">
            <a:solidFill>
              <a:schemeClr val="tx1"/>
            </a:solidFill>
            <a:round/>
            <a:headEnd/>
            <a:tailEnd/>
          </a:ln>
        </p:spPr>
        <p:txBody>
          <a:bodyPr wrap="none" anchor="ctr"/>
          <a:lstStyle/>
          <a:p>
            <a:endParaRPr lang="zh-CN" altLang="en-US"/>
          </a:p>
        </p:txBody>
      </p:sp>
      <p:sp>
        <p:nvSpPr>
          <p:cNvPr id="8" name="Line 7"/>
          <p:cNvSpPr>
            <a:spLocks noChangeShapeType="1"/>
          </p:cNvSpPr>
          <p:nvPr/>
        </p:nvSpPr>
        <p:spPr bwMode="auto">
          <a:xfrm flipV="1">
            <a:off x="2873376" y="2672023"/>
            <a:ext cx="1600200" cy="533400"/>
          </a:xfrm>
          <a:prstGeom prst="line">
            <a:avLst/>
          </a:prstGeom>
          <a:noFill/>
          <a:ln w="28575">
            <a:solidFill>
              <a:schemeClr val="tx1"/>
            </a:solidFill>
            <a:round/>
            <a:headEnd/>
            <a:tailEnd/>
          </a:ln>
        </p:spPr>
        <p:txBody>
          <a:bodyPr wrap="none" anchor="ctr"/>
          <a:lstStyle/>
          <a:p>
            <a:endParaRPr lang="zh-CN" altLang="en-US"/>
          </a:p>
        </p:txBody>
      </p:sp>
      <p:sp>
        <p:nvSpPr>
          <p:cNvPr id="9" name="Line 8"/>
          <p:cNvSpPr>
            <a:spLocks noChangeShapeType="1"/>
          </p:cNvSpPr>
          <p:nvPr/>
        </p:nvSpPr>
        <p:spPr bwMode="auto">
          <a:xfrm flipH="1">
            <a:off x="5768976" y="3357823"/>
            <a:ext cx="762000" cy="533400"/>
          </a:xfrm>
          <a:prstGeom prst="line">
            <a:avLst/>
          </a:prstGeom>
          <a:noFill/>
          <a:ln w="28575">
            <a:solidFill>
              <a:schemeClr val="tx1"/>
            </a:solidFill>
            <a:round/>
            <a:headEnd/>
            <a:tailEnd/>
          </a:ln>
        </p:spPr>
        <p:txBody>
          <a:bodyPr wrap="none" anchor="ctr"/>
          <a:lstStyle/>
          <a:p>
            <a:endParaRPr lang="zh-CN" altLang="en-US"/>
          </a:p>
        </p:txBody>
      </p:sp>
      <p:sp>
        <p:nvSpPr>
          <p:cNvPr id="10" name="Line 9"/>
          <p:cNvSpPr>
            <a:spLocks noChangeShapeType="1"/>
          </p:cNvSpPr>
          <p:nvPr/>
        </p:nvSpPr>
        <p:spPr bwMode="auto">
          <a:xfrm>
            <a:off x="2720976" y="3357823"/>
            <a:ext cx="685800" cy="457200"/>
          </a:xfrm>
          <a:prstGeom prst="line">
            <a:avLst/>
          </a:prstGeom>
          <a:noFill/>
          <a:ln w="28575">
            <a:solidFill>
              <a:schemeClr val="tx1"/>
            </a:solidFill>
            <a:round/>
            <a:headEnd/>
            <a:tailEnd/>
          </a:ln>
        </p:spPr>
        <p:txBody>
          <a:bodyPr wrap="none" anchor="ctr"/>
          <a:lstStyle/>
          <a:p>
            <a:endParaRPr lang="zh-CN" altLang="en-US"/>
          </a:p>
        </p:txBody>
      </p:sp>
      <p:sp>
        <p:nvSpPr>
          <p:cNvPr id="11" name="Line 10"/>
          <p:cNvSpPr>
            <a:spLocks noChangeShapeType="1"/>
          </p:cNvSpPr>
          <p:nvPr/>
        </p:nvSpPr>
        <p:spPr bwMode="auto">
          <a:xfrm>
            <a:off x="6911976" y="3357823"/>
            <a:ext cx="762000" cy="533400"/>
          </a:xfrm>
          <a:prstGeom prst="line">
            <a:avLst/>
          </a:prstGeom>
          <a:noFill/>
          <a:ln w="28575">
            <a:solidFill>
              <a:schemeClr val="tx1"/>
            </a:solidFill>
            <a:round/>
            <a:headEnd/>
            <a:tailEnd/>
          </a:ln>
        </p:spPr>
        <p:txBody>
          <a:bodyPr wrap="none" anchor="ctr"/>
          <a:lstStyle/>
          <a:p>
            <a:endParaRPr lang="zh-CN" altLang="en-US"/>
          </a:p>
        </p:txBody>
      </p:sp>
      <p:sp>
        <p:nvSpPr>
          <p:cNvPr id="12" name="Line 11"/>
          <p:cNvSpPr>
            <a:spLocks noChangeShapeType="1"/>
          </p:cNvSpPr>
          <p:nvPr/>
        </p:nvSpPr>
        <p:spPr bwMode="auto">
          <a:xfrm flipH="1">
            <a:off x="1730376" y="3434023"/>
            <a:ext cx="685800" cy="457200"/>
          </a:xfrm>
          <a:prstGeom prst="line">
            <a:avLst/>
          </a:prstGeom>
          <a:noFill/>
          <a:ln w="28575">
            <a:solidFill>
              <a:schemeClr val="tx1"/>
            </a:solidFill>
            <a:round/>
            <a:headEnd/>
            <a:tailEnd/>
          </a:ln>
        </p:spPr>
        <p:txBody>
          <a:bodyPr wrap="none" anchor="ctr"/>
          <a:lstStyle/>
          <a:p>
            <a:endParaRPr lang="zh-CN" altLang="en-US"/>
          </a:p>
        </p:txBody>
      </p:sp>
      <p:sp>
        <p:nvSpPr>
          <p:cNvPr id="13" name="Line 12"/>
          <p:cNvSpPr>
            <a:spLocks noChangeShapeType="1"/>
          </p:cNvSpPr>
          <p:nvPr/>
        </p:nvSpPr>
        <p:spPr bwMode="auto">
          <a:xfrm flipH="1">
            <a:off x="3178176" y="4119823"/>
            <a:ext cx="304800" cy="838200"/>
          </a:xfrm>
          <a:prstGeom prst="line">
            <a:avLst/>
          </a:prstGeom>
          <a:noFill/>
          <a:ln w="28575">
            <a:solidFill>
              <a:schemeClr val="tx1"/>
            </a:solidFill>
            <a:round/>
            <a:headEnd/>
            <a:tailEnd/>
          </a:ln>
        </p:spPr>
        <p:txBody>
          <a:bodyPr wrap="none" anchor="ctr"/>
          <a:lstStyle/>
          <a:p>
            <a:endParaRPr lang="zh-CN" altLang="en-US"/>
          </a:p>
        </p:txBody>
      </p:sp>
      <p:sp>
        <p:nvSpPr>
          <p:cNvPr id="14" name="Line 13"/>
          <p:cNvSpPr>
            <a:spLocks noChangeShapeType="1"/>
          </p:cNvSpPr>
          <p:nvPr/>
        </p:nvSpPr>
        <p:spPr bwMode="auto">
          <a:xfrm flipH="1">
            <a:off x="5159376" y="4119823"/>
            <a:ext cx="304800" cy="838200"/>
          </a:xfrm>
          <a:prstGeom prst="line">
            <a:avLst/>
          </a:prstGeom>
          <a:noFill/>
          <a:ln w="28575">
            <a:solidFill>
              <a:schemeClr val="tx1"/>
            </a:solidFill>
            <a:round/>
            <a:headEnd/>
            <a:tailEnd/>
          </a:ln>
        </p:spPr>
        <p:txBody>
          <a:bodyPr wrap="none" anchor="ctr"/>
          <a:lstStyle/>
          <a:p>
            <a:endParaRPr lang="zh-CN" altLang="en-US"/>
          </a:p>
        </p:txBody>
      </p:sp>
      <p:sp>
        <p:nvSpPr>
          <p:cNvPr id="15" name="Line 17"/>
          <p:cNvSpPr>
            <a:spLocks noChangeShapeType="1"/>
          </p:cNvSpPr>
          <p:nvPr/>
        </p:nvSpPr>
        <p:spPr bwMode="auto">
          <a:xfrm>
            <a:off x="5768976" y="4196023"/>
            <a:ext cx="228600" cy="762000"/>
          </a:xfrm>
          <a:prstGeom prst="line">
            <a:avLst/>
          </a:prstGeom>
          <a:noFill/>
          <a:ln w="28575">
            <a:solidFill>
              <a:schemeClr val="tx1"/>
            </a:solidFill>
            <a:round/>
            <a:headEnd/>
            <a:tailEnd/>
          </a:ln>
        </p:spPr>
        <p:txBody>
          <a:bodyPr wrap="none" anchor="ctr"/>
          <a:lstStyle/>
          <a:p>
            <a:endParaRPr lang="zh-CN" altLang="en-US"/>
          </a:p>
        </p:txBody>
      </p:sp>
      <p:sp>
        <p:nvSpPr>
          <p:cNvPr id="16" name="Line 18"/>
          <p:cNvSpPr>
            <a:spLocks noChangeShapeType="1"/>
          </p:cNvSpPr>
          <p:nvPr/>
        </p:nvSpPr>
        <p:spPr bwMode="auto">
          <a:xfrm>
            <a:off x="3787776" y="4196023"/>
            <a:ext cx="228600" cy="762000"/>
          </a:xfrm>
          <a:prstGeom prst="line">
            <a:avLst/>
          </a:prstGeom>
          <a:noFill/>
          <a:ln w="28575">
            <a:solidFill>
              <a:schemeClr val="tx1"/>
            </a:solidFill>
            <a:round/>
            <a:headEnd/>
            <a:tailEnd/>
          </a:ln>
        </p:spPr>
        <p:txBody>
          <a:bodyPr wrap="none" anchor="ctr"/>
          <a:lstStyle/>
          <a:p>
            <a:endParaRPr lang="zh-CN" altLang="en-US"/>
          </a:p>
        </p:txBody>
      </p:sp>
      <p:sp>
        <p:nvSpPr>
          <p:cNvPr id="20" name="Text Box 22"/>
          <p:cNvSpPr txBox="1">
            <a:spLocks noChangeArrowheads="1"/>
          </p:cNvSpPr>
          <p:nvPr/>
        </p:nvSpPr>
        <p:spPr bwMode="auto">
          <a:xfrm>
            <a:off x="4008438" y="1783668"/>
            <a:ext cx="1271588" cy="519113"/>
          </a:xfrm>
          <a:prstGeom prst="rect">
            <a:avLst/>
          </a:prstGeom>
          <a:noFill/>
          <a:ln w="9525">
            <a:noFill/>
            <a:miter lim="800000"/>
            <a:headEnd/>
            <a:tailEnd/>
          </a:ln>
        </p:spPr>
        <p:txBody>
          <a:bodyPr wrap="none">
            <a:spAutoFit/>
          </a:bodyPr>
          <a:lstStyle/>
          <a:p>
            <a:pPr algn="l">
              <a:defRPr/>
            </a:pPr>
            <a:r>
              <a:rPr kumimoji="1" lang="en-US" altLang="zh-CN" sz="2400" b="1" dirty="0">
                <a:solidFill>
                  <a:schemeClr val="tx2"/>
                </a:solidFill>
                <a:latin typeface="Times New Roman" pitchFamily="18" charset="0"/>
              </a:rPr>
              <a:t>Winner</a:t>
            </a:r>
            <a:r>
              <a:rPr kumimoji="1" lang="en-US" altLang="zh-CN" sz="2800" b="1" i="1" dirty="0">
                <a:effectLst>
                  <a:outerShdw blurRad="38100" dist="38100" dir="2700000" algn="tl">
                    <a:srgbClr val="C0C0C0"/>
                  </a:outerShdw>
                </a:effectLst>
                <a:latin typeface="Times New Roman" pitchFamily="18" charset="0"/>
              </a:rPr>
              <a:t> </a:t>
            </a:r>
            <a:endParaRPr kumimoji="1" lang="en-US" altLang="zh-CN" sz="2800" b="1" dirty="0">
              <a:effectLst>
                <a:outerShdw blurRad="38100" dist="38100" dir="2700000" algn="tl">
                  <a:srgbClr val="C0C0C0"/>
                </a:outerShdw>
              </a:effectLst>
              <a:latin typeface="Times New Roman" pitchFamily="18" charset="0"/>
            </a:endParaRPr>
          </a:p>
        </p:txBody>
      </p:sp>
      <p:sp>
        <p:nvSpPr>
          <p:cNvPr id="26" name="Rectangle 29"/>
          <p:cNvSpPr>
            <a:spLocks noChangeArrowheads="1"/>
          </p:cNvSpPr>
          <p:nvPr/>
        </p:nvSpPr>
        <p:spPr bwMode="auto">
          <a:xfrm>
            <a:off x="587376" y="4881823"/>
            <a:ext cx="834528"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ZHAO</a:t>
            </a:r>
          </a:p>
        </p:txBody>
      </p:sp>
      <p:sp>
        <p:nvSpPr>
          <p:cNvPr id="27" name="Rectangle 30"/>
          <p:cNvSpPr>
            <a:spLocks noChangeArrowheads="1"/>
          </p:cNvSpPr>
          <p:nvPr/>
        </p:nvSpPr>
        <p:spPr bwMode="auto">
          <a:xfrm>
            <a:off x="1654176" y="4881823"/>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CHA</a:t>
            </a:r>
          </a:p>
        </p:txBody>
      </p:sp>
      <p:sp>
        <p:nvSpPr>
          <p:cNvPr id="28" name="Rectangle 31"/>
          <p:cNvSpPr>
            <a:spLocks noChangeArrowheads="1"/>
          </p:cNvSpPr>
          <p:nvPr/>
        </p:nvSpPr>
        <p:spPr bwMode="auto">
          <a:xfrm>
            <a:off x="2644776" y="4881823"/>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LIU</a:t>
            </a:r>
          </a:p>
        </p:txBody>
      </p:sp>
      <p:sp>
        <p:nvSpPr>
          <p:cNvPr id="29" name="Rectangle 32"/>
          <p:cNvSpPr>
            <a:spLocks noChangeArrowheads="1"/>
          </p:cNvSpPr>
          <p:nvPr/>
        </p:nvSpPr>
        <p:spPr bwMode="auto">
          <a:xfrm>
            <a:off x="3711576" y="4881823"/>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BAO</a:t>
            </a:r>
          </a:p>
        </p:txBody>
      </p:sp>
      <p:sp>
        <p:nvSpPr>
          <p:cNvPr id="30" name="Rectangle 33"/>
          <p:cNvSpPr>
            <a:spLocks noChangeArrowheads="1"/>
          </p:cNvSpPr>
          <p:nvPr/>
        </p:nvSpPr>
        <p:spPr bwMode="auto">
          <a:xfrm>
            <a:off x="4702176" y="4881823"/>
            <a:ext cx="762000" cy="427695"/>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DIAO</a:t>
            </a:r>
          </a:p>
        </p:txBody>
      </p:sp>
      <p:sp>
        <p:nvSpPr>
          <p:cNvPr id="31" name="Rectangle 34"/>
          <p:cNvSpPr>
            <a:spLocks noChangeArrowheads="1"/>
          </p:cNvSpPr>
          <p:nvPr/>
        </p:nvSpPr>
        <p:spPr bwMode="auto">
          <a:xfrm>
            <a:off x="5768976" y="4881823"/>
            <a:ext cx="852724"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YANG</a:t>
            </a:r>
          </a:p>
        </p:txBody>
      </p:sp>
      <p:sp>
        <p:nvSpPr>
          <p:cNvPr id="41" name="Rectangle 34"/>
          <p:cNvSpPr>
            <a:spLocks noChangeArrowheads="1"/>
          </p:cNvSpPr>
          <p:nvPr/>
        </p:nvSpPr>
        <p:spPr bwMode="auto">
          <a:xfrm>
            <a:off x="7056276" y="4894969"/>
            <a:ext cx="702852" cy="478247"/>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XUE</a:t>
            </a:r>
          </a:p>
        </p:txBody>
      </p:sp>
      <p:sp>
        <p:nvSpPr>
          <p:cNvPr id="42" name="Rectangle 34"/>
          <p:cNvSpPr>
            <a:spLocks noChangeArrowheads="1"/>
          </p:cNvSpPr>
          <p:nvPr/>
        </p:nvSpPr>
        <p:spPr bwMode="auto">
          <a:xfrm>
            <a:off x="8028384" y="4905164"/>
            <a:ext cx="936564" cy="46805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WANG</a:t>
            </a:r>
          </a:p>
        </p:txBody>
      </p:sp>
      <p:sp>
        <p:nvSpPr>
          <p:cNvPr id="43" name="Rectangle 30"/>
          <p:cNvSpPr>
            <a:spLocks noChangeArrowheads="1"/>
          </p:cNvSpPr>
          <p:nvPr/>
        </p:nvSpPr>
        <p:spPr bwMode="auto">
          <a:xfrm>
            <a:off x="1223628" y="3835896"/>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CHA</a:t>
            </a:r>
          </a:p>
        </p:txBody>
      </p:sp>
      <p:sp>
        <p:nvSpPr>
          <p:cNvPr id="44" name="Rectangle 32"/>
          <p:cNvSpPr>
            <a:spLocks noChangeArrowheads="1"/>
          </p:cNvSpPr>
          <p:nvPr/>
        </p:nvSpPr>
        <p:spPr bwMode="auto">
          <a:xfrm>
            <a:off x="3239852" y="3825044"/>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BAO</a:t>
            </a:r>
          </a:p>
        </p:txBody>
      </p:sp>
      <p:sp>
        <p:nvSpPr>
          <p:cNvPr id="45" name="Rectangle 32"/>
          <p:cNvSpPr>
            <a:spLocks noChangeArrowheads="1"/>
          </p:cNvSpPr>
          <p:nvPr/>
        </p:nvSpPr>
        <p:spPr bwMode="auto">
          <a:xfrm>
            <a:off x="2339752" y="30689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BAO</a:t>
            </a:r>
          </a:p>
        </p:txBody>
      </p:sp>
      <p:sp>
        <p:nvSpPr>
          <p:cNvPr id="46" name="Rectangle 33"/>
          <p:cNvSpPr>
            <a:spLocks noChangeArrowheads="1"/>
          </p:cNvSpPr>
          <p:nvPr/>
        </p:nvSpPr>
        <p:spPr bwMode="auto">
          <a:xfrm>
            <a:off x="5292080" y="3825044"/>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DIAO</a:t>
            </a:r>
          </a:p>
        </p:txBody>
      </p:sp>
      <p:sp>
        <p:nvSpPr>
          <p:cNvPr id="47" name="Line 13"/>
          <p:cNvSpPr>
            <a:spLocks noChangeShapeType="1"/>
          </p:cNvSpPr>
          <p:nvPr/>
        </p:nvSpPr>
        <p:spPr bwMode="auto">
          <a:xfrm flipH="1">
            <a:off x="7550224" y="4066964"/>
            <a:ext cx="304800" cy="838200"/>
          </a:xfrm>
          <a:prstGeom prst="line">
            <a:avLst/>
          </a:prstGeom>
          <a:noFill/>
          <a:ln w="28575">
            <a:solidFill>
              <a:schemeClr val="tx1"/>
            </a:solidFill>
            <a:round/>
            <a:headEnd/>
            <a:tailEnd/>
          </a:ln>
        </p:spPr>
        <p:txBody>
          <a:bodyPr wrap="none" anchor="ctr"/>
          <a:lstStyle/>
          <a:p>
            <a:endParaRPr lang="zh-CN" altLang="en-US"/>
          </a:p>
        </p:txBody>
      </p:sp>
      <p:sp>
        <p:nvSpPr>
          <p:cNvPr id="48" name="Line 17"/>
          <p:cNvSpPr>
            <a:spLocks noChangeShapeType="1"/>
          </p:cNvSpPr>
          <p:nvPr/>
        </p:nvSpPr>
        <p:spPr bwMode="auto">
          <a:xfrm>
            <a:off x="8159824" y="4143164"/>
            <a:ext cx="228600" cy="762000"/>
          </a:xfrm>
          <a:prstGeom prst="line">
            <a:avLst/>
          </a:prstGeom>
          <a:noFill/>
          <a:ln w="28575">
            <a:solidFill>
              <a:schemeClr val="tx1"/>
            </a:solidFill>
            <a:round/>
            <a:headEnd/>
            <a:tailEnd/>
          </a:ln>
        </p:spPr>
        <p:txBody>
          <a:bodyPr wrap="none" anchor="ctr"/>
          <a:lstStyle/>
          <a:p>
            <a:endParaRPr lang="zh-CN" altLang="en-US"/>
          </a:p>
        </p:txBody>
      </p:sp>
      <p:sp>
        <p:nvSpPr>
          <p:cNvPr id="49" name="Rectangle 34"/>
          <p:cNvSpPr>
            <a:spLocks noChangeArrowheads="1"/>
          </p:cNvSpPr>
          <p:nvPr/>
        </p:nvSpPr>
        <p:spPr bwMode="auto">
          <a:xfrm>
            <a:off x="7596336" y="3789040"/>
            <a:ext cx="878904" cy="416198"/>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WANG</a:t>
            </a:r>
          </a:p>
        </p:txBody>
      </p:sp>
      <p:sp>
        <p:nvSpPr>
          <p:cNvPr id="50" name="Rectangle 33"/>
          <p:cNvSpPr>
            <a:spLocks noChangeArrowheads="1"/>
          </p:cNvSpPr>
          <p:nvPr/>
        </p:nvSpPr>
        <p:spPr bwMode="auto">
          <a:xfrm>
            <a:off x="6370476" y="3043808"/>
            <a:ext cx="685800" cy="454657"/>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DIAO</a:t>
            </a:r>
          </a:p>
        </p:txBody>
      </p:sp>
      <p:sp>
        <p:nvSpPr>
          <p:cNvPr id="51" name="Rectangle 32"/>
          <p:cNvSpPr>
            <a:spLocks noChangeArrowheads="1"/>
          </p:cNvSpPr>
          <p:nvPr/>
        </p:nvSpPr>
        <p:spPr bwMode="auto">
          <a:xfrm>
            <a:off x="4282244" y="2395736"/>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BAO</a:t>
            </a:r>
          </a:p>
        </p:txBody>
      </p:sp>
      <p:sp>
        <p:nvSpPr>
          <p:cNvPr id="53" name="Rectangle 32"/>
          <p:cNvSpPr>
            <a:spLocks noChangeArrowheads="1"/>
          </p:cNvSpPr>
          <p:nvPr/>
        </p:nvSpPr>
        <p:spPr bwMode="auto">
          <a:xfrm>
            <a:off x="719572" y="6187008"/>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BAO</a:t>
            </a:r>
          </a:p>
        </p:txBody>
      </p:sp>
      <p:sp>
        <p:nvSpPr>
          <p:cNvPr id="54" name="Rectangle 32"/>
          <p:cNvSpPr>
            <a:spLocks noChangeArrowheads="1"/>
          </p:cNvSpPr>
          <p:nvPr/>
        </p:nvSpPr>
        <p:spPr bwMode="auto">
          <a:xfrm>
            <a:off x="3707904" y="4880446"/>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zh-CN" altLang="en-US" sz="2000" dirty="0">
                <a:solidFill>
                  <a:srgbClr val="000000"/>
                </a:solidFill>
                <a:latin typeface="Times New Roman" pitchFamily="18" charset="0"/>
                <a:ea typeface="宋体" pitchFamily="2" charset="-122"/>
              </a:rPr>
              <a:t>*</a:t>
            </a:r>
            <a:endParaRPr kumimoji="1" lang="en-US" altLang="zh-CN" sz="2000" dirty="0">
              <a:solidFill>
                <a:srgbClr val="000000"/>
              </a:solidFill>
              <a:latin typeface="Times New Roman" pitchFamily="18" charset="0"/>
              <a:ea typeface="宋体" pitchFamily="2" charset="-122"/>
            </a:endParaRPr>
          </a:p>
        </p:txBody>
      </p:sp>
      <p:sp>
        <p:nvSpPr>
          <p:cNvPr id="55" name="Rectangle 31"/>
          <p:cNvSpPr>
            <a:spLocks noChangeArrowheads="1"/>
          </p:cNvSpPr>
          <p:nvPr/>
        </p:nvSpPr>
        <p:spPr bwMode="auto">
          <a:xfrm>
            <a:off x="3238128" y="383633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LIU</a:t>
            </a:r>
          </a:p>
        </p:txBody>
      </p:sp>
      <p:sp>
        <p:nvSpPr>
          <p:cNvPr id="56" name="Rectangle 30"/>
          <p:cNvSpPr>
            <a:spLocks noChangeArrowheads="1"/>
          </p:cNvSpPr>
          <p:nvPr/>
        </p:nvSpPr>
        <p:spPr bwMode="auto">
          <a:xfrm>
            <a:off x="2339752" y="3080246"/>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CHA</a:t>
            </a:r>
          </a:p>
        </p:txBody>
      </p:sp>
      <p:sp>
        <p:nvSpPr>
          <p:cNvPr id="57" name="Rectangle 30"/>
          <p:cNvSpPr>
            <a:spLocks noChangeArrowheads="1"/>
          </p:cNvSpPr>
          <p:nvPr/>
        </p:nvSpPr>
        <p:spPr bwMode="auto">
          <a:xfrm>
            <a:off x="1943708" y="62121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CHA</a:t>
            </a:r>
          </a:p>
        </p:txBody>
      </p:sp>
      <p:sp>
        <p:nvSpPr>
          <p:cNvPr id="58" name="Rectangle 30"/>
          <p:cNvSpPr>
            <a:spLocks noChangeArrowheads="1"/>
          </p:cNvSpPr>
          <p:nvPr/>
        </p:nvSpPr>
        <p:spPr bwMode="auto">
          <a:xfrm>
            <a:off x="4282244" y="239617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CHA</a:t>
            </a:r>
          </a:p>
        </p:txBody>
      </p:sp>
      <p:sp>
        <p:nvSpPr>
          <p:cNvPr id="60" name="Rectangle 30"/>
          <p:cNvSpPr>
            <a:spLocks noChangeArrowheads="1"/>
          </p:cNvSpPr>
          <p:nvPr/>
        </p:nvSpPr>
        <p:spPr bwMode="auto">
          <a:xfrm>
            <a:off x="3202124" y="6212160"/>
            <a:ext cx="15859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a:solidFill>
                  <a:srgbClr val="000000"/>
                </a:solidFill>
                <a:latin typeface="Times New Roman" pitchFamily="18" charset="0"/>
                <a:ea typeface="宋体" pitchFamily="2" charset="-122"/>
              </a:rPr>
              <a:t>……..</a:t>
            </a:r>
          </a:p>
        </p:txBody>
      </p:sp>
      <p:sp>
        <p:nvSpPr>
          <p:cNvPr id="2" name="右箭头 1"/>
          <p:cNvSpPr/>
          <p:nvPr/>
        </p:nvSpPr>
        <p:spPr>
          <a:xfrm>
            <a:off x="624248" y="3920450"/>
            <a:ext cx="514400"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2" name="右箭头 51"/>
          <p:cNvSpPr/>
          <p:nvPr/>
        </p:nvSpPr>
        <p:spPr>
          <a:xfrm rot="19250900">
            <a:off x="2381476" y="5398126"/>
            <a:ext cx="514400"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9" name="右箭头 58"/>
          <p:cNvSpPr/>
          <p:nvPr/>
        </p:nvSpPr>
        <p:spPr>
          <a:xfrm flipH="1">
            <a:off x="7151810" y="2840776"/>
            <a:ext cx="574576" cy="36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198762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blinds(horizontal)">
                                      <p:cBhvr>
                                        <p:cTn id="14" dur="500"/>
                                        <p:tgtEl>
                                          <p:spTgt spid="43"/>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par>
                          <p:cTn id="22" fill="hold">
                            <p:stCondLst>
                              <p:cond delay="1500"/>
                            </p:stCondLst>
                            <p:childTnLst>
                              <p:par>
                                <p:cTn id="23" presetID="3" presetClass="entr" presetSubtype="1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childTnLst>
                          </p:cTn>
                        </p:par>
                        <p:par>
                          <p:cTn id="26" fill="hold">
                            <p:stCondLst>
                              <p:cond delay="2000"/>
                            </p:stCondLst>
                            <p:childTnLst>
                              <p:par>
                                <p:cTn id="27" presetID="3" presetClass="entr" presetSubtype="1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par>
                          <p:cTn id="33" fill="hold">
                            <p:stCondLst>
                              <p:cond delay="2500"/>
                            </p:stCondLst>
                            <p:childTnLst>
                              <p:par>
                                <p:cTn id="34" presetID="3" presetClass="entr" presetSubtype="1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linds(horizontal)">
                                      <p:cBhvr>
                                        <p:cTn id="36" dur="500"/>
                                        <p:tgtEl>
                                          <p:spTgt spid="46"/>
                                        </p:tgtEl>
                                      </p:cBhvr>
                                    </p:animEffect>
                                  </p:childTnLst>
                                </p:cTn>
                              </p:par>
                            </p:childTnLst>
                          </p:cTn>
                        </p:par>
                        <p:par>
                          <p:cTn id="37" fill="hold">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linds(horizontal)">
                                      <p:cBhvr>
                                        <p:cTn id="43" dur="500"/>
                                        <p:tgtEl>
                                          <p:spTgt spid="48"/>
                                        </p:tgtEl>
                                      </p:cBhvr>
                                    </p:animEffect>
                                  </p:childTnLst>
                                </p:cTn>
                              </p:par>
                            </p:childTnLst>
                          </p:cTn>
                        </p:par>
                        <p:par>
                          <p:cTn id="44" fill="hold">
                            <p:stCondLst>
                              <p:cond delay="3500"/>
                            </p:stCondLst>
                            <p:childTnLst>
                              <p:par>
                                <p:cTn id="45" presetID="3" presetClass="entr" presetSubtype="1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linds(horizontal)">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linds(horizontal)">
                                      <p:cBhvr>
                                        <p:cTn id="61" dur="500"/>
                                        <p:tgtEl>
                                          <p:spTgt spid="11"/>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blinds(horizontal)">
                                      <p:cBhvr>
                                        <p:cTn id="65" dur="500"/>
                                        <p:tgtEl>
                                          <p:spTgt spid="45"/>
                                        </p:tgtEl>
                                      </p:cBhvr>
                                    </p:animEffect>
                                  </p:childTnLst>
                                </p:cTn>
                              </p:par>
                            </p:childTnLst>
                          </p:cTn>
                        </p:par>
                        <p:par>
                          <p:cTn id="66" fill="hold">
                            <p:stCondLst>
                              <p:cond delay="1000"/>
                            </p:stCondLst>
                            <p:childTnLst>
                              <p:par>
                                <p:cTn id="67" presetID="3" presetClass="entr" presetSubtype="10" fill="hold" grpId="0" nodeType="after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childTnLst>
                          </p:cTn>
                        </p:par>
                        <p:par>
                          <p:cTn id="70" fill="hold">
                            <p:stCondLst>
                              <p:cond delay="1500"/>
                            </p:stCondLst>
                            <p:childTnLst>
                              <p:par>
                                <p:cTn id="71" presetID="3" presetClass="entr" presetSubtype="10" fill="hold" grpId="0"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blinds(horizontal)">
                                      <p:cBhvr>
                                        <p:cTn id="73" dur="500"/>
                                        <p:tgtEl>
                                          <p:spTgt spid="8"/>
                                        </p:tgtEl>
                                      </p:cBhvr>
                                    </p:animEffect>
                                  </p:childTnLst>
                                </p:cTn>
                              </p:par>
                            </p:childTnLst>
                          </p:cTn>
                        </p:par>
                        <p:par>
                          <p:cTn id="74" fill="hold">
                            <p:stCondLst>
                              <p:cond delay="2000"/>
                            </p:stCondLst>
                            <p:childTnLst>
                              <p:par>
                                <p:cTn id="75" presetID="3" presetClass="entr" presetSubtype="10"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blinds(horizontal)">
                                      <p:cBhvr>
                                        <p:cTn id="77" dur="500"/>
                                        <p:tgtEl>
                                          <p:spTgt spid="7"/>
                                        </p:tgtEl>
                                      </p:cBhvr>
                                    </p:animEffect>
                                  </p:childTnLst>
                                </p:cTn>
                              </p:par>
                            </p:childTnLst>
                          </p:cTn>
                        </p:par>
                        <p:par>
                          <p:cTn id="78" fill="hold">
                            <p:stCondLst>
                              <p:cond delay="2500"/>
                            </p:stCondLst>
                            <p:childTnLst>
                              <p:par>
                                <p:cTn id="79" presetID="3" presetClass="entr" presetSubtype="10" fill="hold" grpId="0" nodeType="after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blinds(horizontal)">
                                      <p:cBhvr>
                                        <p:cTn id="81" dur="500"/>
                                        <p:tgtEl>
                                          <p:spTgt spid="51"/>
                                        </p:tgtEl>
                                      </p:cBhvr>
                                    </p:animEffect>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blinds(horizontal)">
                                      <p:cBhvr>
                                        <p:cTn id="89" dur="500"/>
                                        <p:tgtEl>
                                          <p:spTgt spid="5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blinds(horizontal)">
                                      <p:cBhvr>
                                        <p:cTn id="102" dur="500"/>
                                        <p:tgtEl>
                                          <p:spTgt spid="54"/>
                                        </p:tgtEl>
                                      </p:cBhvr>
                                    </p:animEffect>
                                  </p:childTnLst>
                                </p:cTn>
                              </p:par>
                            </p:childTnLst>
                          </p:cTn>
                        </p:par>
                        <p:par>
                          <p:cTn id="103" fill="hold">
                            <p:stCondLst>
                              <p:cond delay="500"/>
                            </p:stCondLst>
                            <p:childTnLst>
                              <p:par>
                                <p:cTn id="104" presetID="3" presetClass="entr" presetSubtype="10" fill="hold" grpId="0" nodeType="after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blinds(horizontal)">
                                      <p:cBhvr>
                                        <p:cTn id="106" dur="500"/>
                                        <p:tgtEl>
                                          <p:spTgt spid="55"/>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56"/>
                                        </p:tgtEl>
                                        <p:attrNameLst>
                                          <p:attrName>style.visibility</p:attrName>
                                        </p:attrNameLst>
                                      </p:cBhvr>
                                      <p:to>
                                        <p:strVal val="visible"/>
                                      </p:to>
                                    </p:set>
                                    <p:animEffect transition="in" filter="blinds(horizontal)">
                                      <p:cBhvr>
                                        <p:cTn id="111" dur="500"/>
                                        <p:tgtEl>
                                          <p:spTgt spid="56"/>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blinds(horizontal)">
                                      <p:cBhvr>
                                        <p:cTn id="116" dur="500"/>
                                        <p:tgtEl>
                                          <p:spTgt spid="58"/>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blinds(horizontal)">
                                      <p:cBhvr>
                                        <p:cTn id="121" dur="500"/>
                                        <p:tgtEl>
                                          <p:spTgt spid="57"/>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60"/>
                                        </p:tgtEl>
                                        <p:attrNameLst>
                                          <p:attrName>style.visibility</p:attrName>
                                        </p:attrNameLst>
                                      </p:cBhvr>
                                      <p:to>
                                        <p:strVal val="visible"/>
                                      </p:to>
                                    </p:set>
                                    <p:animEffect transition="in" filter="blinds(horizontal)">
                                      <p:cBhvr>
                                        <p:cTn id="12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0" grpId="0"/>
      <p:bldP spid="43" grpId="0" animBg="1"/>
      <p:bldP spid="44" grpId="0" animBg="1"/>
      <p:bldP spid="45" grpId="0" animBg="1"/>
      <p:bldP spid="46" grpId="0" animBg="1"/>
      <p:bldP spid="47" grpId="0" animBg="1"/>
      <p:bldP spid="48" grpId="0" animBg="1"/>
      <p:bldP spid="49" grpId="0" animBg="1"/>
      <p:bldP spid="50" grpId="0" animBg="1"/>
      <p:bldP spid="51" grpId="0" animBg="1"/>
      <p:bldP spid="53" grpId="0" animBg="1"/>
      <p:bldP spid="54" grpId="0" animBg="1"/>
      <p:bldP spid="55" grpId="0" animBg="1"/>
      <p:bldP spid="56" grpId="0" animBg="1"/>
      <p:bldP spid="57" grpId="0" animBg="1"/>
      <p:bldP spid="58" grpId="0" animBg="1"/>
      <p:bldP spid="60" grpId="0" animBg="1"/>
      <p:bldP spid="2" grpId="0" animBg="1"/>
      <p:bldP spid="52" grpId="0" animBg="1"/>
      <p:bldP spid="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p:txBody>
          <a:bodyPr/>
          <a:lstStyle/>
          <a:p>
            <a:r>
              <a:rPr lang="zh-CN" altLang="en-US"/>
              <a:t>锦标赛排序</a:t>
            </a:r>
            <a:endParaRPr lang="en-US" altLang="zh-CN" dirty="0"/>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normAutofit fontScale="92500" lnSpcReduction="10000"/>
              </a:bodyPr>
              <a:lstStyle/>
              <a:p>
                <a:r>
                  <a:rPr lang="zh-CN" altLang="en-US" dirty="0"/>
                  <a:t>一种按照</a:t>
                </a:r>
                <a:r>
                  <a:rPr lang="zh-CN" altLang="en-US" dirty="0">
                    <a:solidFill>
                      <a:srgbClr val="C00000"/>
                    </a:solidFill>
                  </a:rPr>
                  <a:t>锦标赛</a:t>
                </a:r>
                <a:r>
                  <a:rPr lang="zh-CN" altLang="en-US" dirty="0"/>
                  <a:t>思想进行</a:t>
                </a:r>
                <a:r>
                  <a:rPr lang="zh-CN" altLang="en-US" dirty="0">
                    <a:solidFill>
                      <a:srgbClr val="6600CC"/>
                    </a:solidFill>
                  </a:rPr>
                  <a:t>选择排序</a:t>
                </a:r>
                <a:r>
                  <a:rPr lang="zh-CN" altLang="en-US" dirty="0"/>
                  <a:t>的方法</a:t>
                </a:r>
              </a:p>
              <a:p>
                <a:r>
                  <a:rPr lang="zh-CN" altLang="en-US" dirty="0"/>
                  <a:t>排序过程可以用一棵有</a:t>
                </a:r>
                <a:r>
                  <a:rPr lang="en-US" altLang="zh-CN" dirty="0">
                    <a:solidFill>
                      <a:srgbClr val="6600CC"/>
                    </a:solidFill>
                  </a:rPr>
                  <a:t>n</a:t>
                </a:r>
                <a:r>
                  <a:rPr lang="zh-CN" altLang="en-US" dirty="0"/>
                  <a:t>个叶子结点的</a:t>
                </a:r>
                <a:r>
                  <a:rPr lang="zh-CN" altLang="en-US" dirty="0">
                    <a:solidFill>
                      <a:srgbClr val="C00000"/>
                    </a:solidFill>
                  </a:rPr>
                  <a:t>完全二叉树表示</a:t>
                </a:r>
                <a:r>
                  <a:rPr lang="en-US" altLang="zh-CN" dirty="0">
                    <a:solidFill>
                      <a:srgbClr val="C00000"/>
                    </a:solidFill>
                  </a:rPr>
                  <a:t>(</a:t>
                </a:r>
                <a:r>
                  <a:rPr lang="zh-CN" altLang="en-US" dirty="0">
                    <a:solidFill>
                      <a:srgbClr val="C00000"/>
                    </a:solidFill>
                  </a:rPr>
                  <a:t>锦标赛树</a:t>
                </a:r>
                <a:r>
                  <a:rPr lang="en-US" altLang="zh-CN" dirty="0">
                    <a:solidFill>
                      <a:srgbClr val="C00000"/>
                    </a:solidFill>
                  </a:rPr>
                  <a:t>)</a:t>
                </a:r>
              </a:p>
              <a:p>
                <a:pPr lvl="1"/>
                <a:r>
                  <a:rPr lang="zh-CN" altLang="en-US" dirty="0"/>
                  <a:t>叶节点</a:t>
                </a:r>
                <a:r>
                  <a:rPr lang="en-US" altLang="zh-CN" dirty="0"/>
                  <a:t>/</a:t>
                </a:r>
                <a:r>
                  <a:rPr lang="zh-CN" altLang="en-US" dirty="0"/>
                  <a:t>外结点：待排序元素</a:t>
                </a:r>
                <a:r>
                  <a:rPr lang="en-US" altLang="zh-CN" dirty="0"/>
                  <a:t>(</a:t>
                </a:r>
                <a:r>
                  <a:rPr lang="zh-CN" altLang="en-US" dirty="0"/>
                  <a:t>选手</a:t>
                </a:r>
                <a:r>
                  <a:rPr lang="en-US" altLang="zh-CN" dirty="0"/>
                  <a:t>)</a:t>
                </a:r>
              </a:p>
              <a:p>
                <a:pPr lvl="1"/>
                <a:r>
                  <a:rPr lang="zh-CN" altLang="en-US" dirty="0"/>
                  <a:t>内部节点：孩子中的</a:t>
                </a:r>
                <a:r>
                  <a:rPr lang="zh-CN" altLang="en-US" b="1" dirty="0">
                    <a:solidFill>
                      <a:srgbClr val="0000FF"/>
                    </a:solidFill>
                  </a:rPr>
                  <a:t>胜者</a:t>
                </a:r>
                <a:endParaRPr lang="en-US" altLang="zh-CN" b="1" dirty="0">
                  <a:solidFill>
                    <a:srgbClr val="0000FF"/>
                  </a:solidFill>
                </a:endParaRPr>
              </a:p>
              <a:p>
                <a:pPr lvl="1"/>
                <a:r>
                  <a:rPr lang="zh-CN" altLang="en-US" dirty="0"/>
                  <a:t>判定原则：</a:t>
                </a:r>
                <a:r>
                  <a:rPr lang="zh-CN" altLang="en-US" dirty="0">
                    <a:solidFill>
                      <a:srgbClr val="009900"/>
                    </a:solidFill>
                  </a:rPr>
                  <a:t>关键字比较，排序码小者胜</a:t>
                </a:r>
                <a:endParaRPr lang="en-US" altLang="zh-CN" dirty="0">
                  <a:solidFill>
                    <a:srgbClr val="009900"/>
                  </a:solidFill>
                </a:endParaRPr>
              </a:p>
              <a:p>
                <a:pPr lvl="1"/>
                <a:r>
                  <a:rPr lang="zh-CN" altLang="en-US" dirty="0"/>
                  <a:t>由于每次两两比较的结果是把排序码小者作为优胜者上升到双亲结点，所以称这种比赛树为</a:t>
                </a:r>
                <a:r>
                  <a:rPr lang="zh-CN" altLang="en-US" b="1" dirty="0">
                    <a:solidFill>
                      <a:srgbClr val="0000FF"/>
                    </a:solidFill>
                  </a:rPr>
                  <a:t>胜者树</a:t>
                </a:r>
                <a:r>
                  <a:rPr lang="en-US" altLang="zh-CN" b="1" dirty="0">
                    <a:solidFill>
                      <a:srgbClr val="0000FF"/>
                    </a:solidFill>
                  </a:rPr>
                  <a:t>(winner tree)</a:t>
                </a:r>
                <a:endParaRPr lang="zh-CN" altLang="en-US" b="1" dirty="0">
                  <a:solidFill>
                    <a:srgbClr val="0000FF"/>
                  </a:solidFill>
                </a:endParaRPr>
              </a:p>
              <a:p>
                <a:r>
                  <a:rPr lang="zh-CN" altLang="en-US" b="1" dirty="0">
                    <a:solidFill>
                      <a:srgbClr val="C00000"/>
                    </a:solidFill>
                  </a:rPr>
                  <a:t>选出最小关键字：</a:t>
                </a:r>
                <a:r>
                  <a:rPr lang="zh-CN" altLang="en-US" dirty="0"/>
                  <a:t>首先对</a:t>
                </a:r>
                <a:r>
                  <a:rPr lang="en-US" altLang="zh-CN" dirty="0"/>
                  <a:t>n</a:t>
                </a:r>
                <a:r>
                  <a:rPr lang="zh-CN" altLang="en-US" dirty="0"/>
                  <a:t>个记录的关键字进行</a:t>
                </a:r>
                <a:r>
                  <a:rPr lang="zh-CN" altLang="en-US" dirty="0">
                    <a:solidFill>
                      <a:srgbClr val="009900"/>
                    </a:solidFill>
                  </a:rPr>
                  <a:t>两两比较</a:t>
                </a:r>
                <a:r>
                  <a:rPr lang="zh-CN" altLang="en-US" dirty="0"/>
                  <a:t>，然后在其中</a:t>
                </a:r>
                <a14:m>
                  <m:oMath xmlns:m="http://schemas.openxmlformats.org/officeDocument/2006/math">
                    <m:d>
                      <m:dPr>
                        <m:begChr m:val="⌈"/>
                        <m:endChr m:val="⌉"/>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d>
                    <m:r>
                      <a:rPr lang="zh-CN" altLang="en-US" i="1">
                        <a:latin typeface="Cambria Math" panose="02040503050406030204" pitchFamily="18" charset="0"/>
                      </a:rPr>
                      <m:t> </m:t>
                    </m:r>
                  </m:oMath>
                </a14:m>
                <a:r>
                  <a:rPr lang="zh-CN" altLang="en-US" dirty="0"/>
                  <a:t>个较小者之间再进行</a:t>
                </a:r>
                <a:r>
                  <a:rPr lang="zh-CN" altLang="en-US" dirty="0">
                    <a:solidFill>
                      <a:srgbClr val="009900"/>
                    </a:solidFill>
                  </a:rPr>
                  <a:t>两两比较</a:t>
                </a:r>
                <a:r>
                  <a:rPr lang="zh-CN" altLang="en-US" dirty="0"/>
                  <a:t>，如此重复，直至选出最小关键字的记录为止</a:t>
                </a:r>
              </a:p>
              <a:p>
                <a:endParaRPr lang="zh-CN" altLang="en-US" dirty="0"/>
              </a:p>
              <a:p>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1481" t="-2612" r="-889"/>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2499718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Line 12"/>
          <p:cNvSpPr>
            <a:spLocks noChangeShapeType="1"/>
          </p:cNvSpPr>
          <p:nvPr/>
        </p:nvSpPr>
        <p:spPr bwMode="auto">
          <a:xfrm flipH="1">
            <a:off x="7478216" y="5526881"/>
            <a:ext cx="304800" cy="838200"/>
          </a:xfrm>
          <a:prstGeom prst="line">
            <a:avLst/>
          </a:prstGeom>
          <a:noFill/>
          <a:ln w="28575">
            <a:solidFill>
              <a:schemeClr val="tx1"/>
            </a:solidFill>
            <a:round/>
            <a:headEnd/>
            <a:tailEnd/>
          </a:ln>
        </p:spPr>
        <p:txBody>
          <a:bodyPr wrap="none" anchor="ctr"/>
          <a:lstStyle/>
          <a:p>
            <a:endParaRPr lang="zh-CN" altLang="en-US"/>
          </a:p>
        </p:txBody>
      </p:sp>
      <p:sp>
        <p:nvSpPr>
          <p:cNvPr id="47" name="Line 13"/>
          <p:cNvSpPr>
            <a:spLocks noChangeShapeType="1"/>
          </p:cNvSpPr>
          <p:nvPr/>
        </p:nvSpPr>
        <p:spPr bwMode="auto">
          <a:xfrm>
            <a:off x="8087816" y="5603081"/>
            <a:ext cx="228600" cy="762000"/>
          </a:xfrm>
          <a:prstGeom prst="line">
            <a:avLst/>
          </a:prstGeom>
          <a:noFill/>
          <a:ln w="28575">
            <a:solidFill>
              <a:schemeClr val="tx1"/>
            </a:solidFill>
            <a:round/>
            <a:headEnd/>
            <a:tailEnd/>
          </a:ln>
        </p:spPr>
        <p:txBody>
          <a:bodyPr wrap="none" anchor="ctr"/>
          <a:lstStyle/>
          <a:p>
            <a:endParaRPr lang="zh-CN" altLang="en-US"/>
          </a:p>
        </p:txBody>
      </p:sp>
      <p:sp>
        <p:nvSpPr>
          <p:cNvPr id="81930" name="Line 5"/>
          <p:cNvSpPr>
            <a:spLocks noChangeShapeType="1"/>
          </p:cNvSpPr>
          <p:nvPr/>
        </p:nvSpPr>
        <p:spPr bwMode="auto">
          <a:xfrm>
            <a:off x="5110796" y="4002360"/>
            <a:ext cx="1600200" cy="457200"/>
          </a:xfrm>
          <a:prstGeom prst="line">
            <a:avLst/>
          </a:prstGeom>
          <a:noFill/>
          <a:ln w="28575">
            <a:solidFill>
              <a:schemeClr val="tx1"/>
            </a:solidFill>
            <a:round/>
            <a:headEnd/>
            <a:tailEnd/>
          </a:ln>
        </p:spPr>
        <p:txBody>
          <a:bodyPr wrap="none" anchor="ctr"/>
          <a:lstStyle/>
          <a:p>
            <a:endParaRPr lang="zh-CN" altLang="en-US"/>
          </a:p>
        </p:txBody>
      </p:sp>
      <p:sp>
        <p:nvSpPr>
          <p:cNvPr id="81931" name="Line 6"/>
          <p:cNvSpPr>
            <a:spLocks noChangeShapeType="1"/>
          </p:cNvSpPr>
          <p:nvPr/>
        </p:nvSpPr>
        <p:spPr bwMode="auto">
          <a:xfrm flipV="1">
            <a:off x="3053396" y="4002360"/>
            <a:ext cx="1600200" cy="533400"/>
          </a:xfrm>
          <a:prstGeom prst="line">
            <a:avLst/>
          </a:prstGeom>
          <a:noFill/>
          <a:ln w="28575">
            <a:solidFill>
              <a:schemeClr val="tx1"/>
            </a:solidFill>
            <a:round/>
            <a:headEnd/>
            <a:tailEnd/>
          </a:ln>
        </p:spPr>
        <p:txBody>
          <a:bodyPr wrap="none" anchor="ctr"/>
          <a:lstStyle/>
          <a:p>
            <a:endParaRPr lang="zh-CN" altLang="en-US"/>
          </a:p>
        </p:txBody>
      </p:sp>
      <p:sp>
        <p:nvSpPr>
          <p:cNvPr id="81932" name="Line 7"/>
          <p:cNvSpPr>
            <a:spLocks noChangeShapeType="1"/>
          </p:cNvSpPr>
          <p:nvPr/>
        </p:nvSpPr>
        <p:spPr bwMode="auto">
          <a:xfrm flipH="1">
            <a:off x="5948996" y="4688160"/>
            <a:ext cx="762000" cy="533400"/>
          </a:xfrm>
          <a:prstGeom prst="line">
            <a:avLst/>
          </a:prstGeom>
          <a:noFill/>
          <a:ln w="28575">
            <a:solidFill>
              <a:schemeClr val="tx1"/>
            </a:solidFill>
            <a:round/>
            <a:headEnd/>
            <a:tailEnd/>
          </a:ln>
        </p:spPr>
        <p:txBody>
          <a:bodyPr wrap="none" anchor="ctr"/>
          <a:lstStyle/>
          <a:p>
            <a:endParaRPr lang="zh-CN" altLang="en-US"/>
          </a:p>
        </p:txBody>
      </p:sp>
      <p:sp>
        <p:nvSpPr>
          <p:cNvPr id="81933" name="Line 8"/>
          <p:cNvSpPr>
            <a:spLocks noChangeShapeType="1"/>
          </p:cNvSpPr>
          <p:nvPr/>
        </p:nvSpPr>
        <p:spPr bwMode="auto">
          <a:xfrm>
            <a:off x="2900996" y="4688160"/>
            <a:ext cx="685800" cy="457200"/>
          </a:xfrm>
          <a:prstGeom prst="line">
            <a:avLst/>
          </a:prstGeom>
          <a:noFill/>
          <a:ln w="28575">
            <a:solidFill>
              <a:schemeClr val="tx1"/>
            </a:solidFill>
            <a:round/>
            <a:headEnd/>
            <a:tailEnd/>
          </a:ln>
        </p:spPr>
        <p:txBody>
          <a:bodyPr wrap="none" anchor="ctr"/>
          <a:lstStyle/>
          <a:p>
            <a:endParaRPr lang="zh-CN" altLang="en-US"/>
          </a:p>
        </p:txBody>
      </p:sp>
      <p:sp>
        <p:nvSpPr>
          <p:cNvPr id="81934" name="Line 9"/>
          <p:cNvSpPr>
            <a:spLocks noChangeShapeType="1"/>
          </p:cNvSpPr>
          <p:nvPr/>
        </p:nvSpPr>
        <p:spPr bwMode="auto">
          <a:xfrm>
            <a:off x="7091996" y="4688160"/>
            <a:ext cx="762000" cy="533400"/>
          </a:xfrm>
          <a:prstGeom prst="line">
            <a:avLst/>
          </a:prstGeom>
          <a:noFill/>
          <a:ln w="28575">
            <a:solidFill>
              <a:schemeClr val="tx1"/>
            </a:solidFill>
            <a:round/>
            <a:headEnd/>
            <a:tailEnd/>
          </a:ln>
        </p:spPr>
        <p:txBody>
          <a:bodyPr wrap="none" anchor="ctr"/>
          <a:lstStyle/>
          <a:p>
            <a:endParaRPr lang="zh-CN" altLang="en-US"/>
          </a:p>
        </p:txBody>
      </p:sp>
      <p:sp>
        <p:nvSpPr>
          <p:cNvPr id="81935" name="Line 10"/>
          <p:cNvSpPr>
            <a:spLocks noChangeShapeType="1"/>
          </p:cNvSpPr>
          <p:nvPr/>
        </p:nvSpPr>
        <p:spPr bwMode="auto">
          <a:xfrm flipH="1">
            <a:off x="1910396" y="4764360"/>
            <a:ext cx="685800" cy="457200"/>
          </a:xfrm>
          <a:prstGeom prst="line">
            <a:avLst/>
          </a:prstGeom>
          <a:noFill/>
          <a:ln w="28575">
            <a:solidFill>
              <a:schemeClr val="tx1"/>
            </a:solidFill>
            <a:round/>
            <a:headEnd/>
            <a:tailEnd/>
          </a:ln>
        </p:spPr>
        <p:txBody>
          <a:bodyPr wrap="none" anchor="ctr"/>
          <a:lstStyle/>
          <a:p>
            <a:endParaRPr lang="zh-CN" altLang="en-US"/>
          </a:p>
        </p:txBody>
      </p:sp>
      <p:sp>
        <p:nvSpPr>
          <p:cNvPr id="81936" name="Line 11"/>
          <p:cNvSpPr>
            <a:spLocks noChangeShapeType="1"/>
          </p:cNvSpPr>
          <p:nvPr/>
        </p:nvSpPr>
        <p:spPr bwMode="auto">
          <a:xfrm flipH="1">
            <a:off x="3358196" y="5450160"/>
            <a:ext cx="304800" cy="838200"/>
          </a:xfrm>
          <a:prstGeom prst="line">
            <a:avLst/>
          </a:prstGeom>
          <a:noFill/>
          <a:ln w="28575">
            <a:solidFill>
              <a:schemeClr val="tx1"/>
            </a:solidFill>
            <a:round/>
            <a:headEnd/>
            <a:tailEnd/>
          </a:ln>
        </p:spPr>
        <p:txBody>
          <a:bodyPr wrap="none" anchor="ctr"/>
          <a:lstStyle/>
          <a:p>
            <a:endParaRPr lang="zh-CN" altLang="en-US"/>
          </a:p>
        </p:txBody>
      </p:sp>
      <p:sp>
        <p:nvSpPr>
          <p:cNvPr id="81937" name="Line 12"/>
          <p:cNvSpPr>
            <a:spLocks noChangeShapeType="1"/>
          </p:cNvSpPr>
          <p:nvPr/>
        </p:nvSpPr>
        <p:spPr bwMode="auto">
          <a:xfrm flipH="1">
            <a:off x="5339396" y="5450160"/>
            <a:ext cx="304800" cy="838200"/>
          </a:xfrm>
          <a:prstGeom prst="line">
            <a:avLst/>
          </a:prstGeom>
          <a:noFill/>
          <a:ln w="28575">
            <a:solidFill>
              <a:schemeClr val="tx1"/>
            </a:solidFill>
            <a:round/>
            <a:headEnd/>
            <a:tailEnd/>
          </a:ln>
        </p:spPr>
        <p:txBody>
          <a:bodyPr wrap="none" anchor="ctr"/>
          <a:lstStyle/>
          <a:p>
            <a:endParaRPr lang="zh-CN" altLang="en-US"/>
          </a:p>
        </p:txBody>
      </p:sp>
      <p:sp>
        <p:nvSpPr>
          <p:cNvPr id="81938" name="Line 13"/>
          <p:cNvSpPr>
            <a:spLocks noChangeShapeType="1"/>
          </p:cNvSpPr>
          <p:nvPr/>
        </p:nvSpPr>
        <p:spPr bwMode="auto">
          <a:xfrm>
            <a:off x="5948996" y="5526360"/>
            <a:ext cx="228600" cy="762000"/>
          </a:xfrm>
          <a:prstGeom prst="line">
            <a:avLst/>
          </a:prstGeom>
          <a:noFill/>
          <a:ln w="28575">
            <a:solidFill>
              <a:schemeClr val="tx1"/>
            </a:solidFill>
            <a:round/>
            <a:headEnd/>
            <a:tailEnd/>
          </a:ln>
        </p:spPr>
        <p:txBody>
          <a:bodyPr wrap="none" anchor="ctr"/>
          <a:lstStyle/>
          <a:p>
            <a:endParaRPr lang="zh-CN" altLang="en-US"/>
          </a:p>
        </p:txBody>
      </p:sp>
      <p:sp>
        <p:nvSpPr>
          <p:cNvPr id="81939" name="Line 14"/>
          <p:cNvSpPr>
            <a:spLocks noChangeShapeType="1"/>
          </p:cNvSpPr>
          <p:nvPr/>
        </p:nvSpPr>
        <p:spPr bwMode="auto">
          <a:xfrm>
            <a:off x="3967796" y="5526360"/>
            <a:ext cx="228600" cy="762000"/>
          </a:xfrm>
          <a:prstGeom prst="line">
            <a:avLst/>
          </a:prstGeom>
          <a:noFill/>
          <a:ln w="28575">
            <a:solidFill>
              <a:schemeClr val="tx1"/>
            </a:solidFill>
            <a:round/>
            <a:headEnd/>
            <a:tailEnd/>
          </a:ln>
        </p:spPr>
        <p:txBody>
          <a:bodyPr wrap="none" anchor="ctr"/>
          <a:lstStyle/>
          <a:p>
            <a:endParaRPr lang="zh-CN" altLang="en-US"/>
          </a:p>
        </p:txBody>
      </p:sp>
      <p:sp>
        <p:nvSpPr>
          <p:cNvPr id="81940" name="Line 15"/>
          <p:cNvSpPr>
            <a:spLocks noChangeShapeType="1"/>
          </p:cNvSpPr>
          <p:nvPr/>
        </p:nvSpPr>
        <p:spPr bwMode="auto">
          <a:xfrm>
            <a:off x="1910396" y="5526360"/>
            <a:ext cx="228600" cy="762000"/>
          </a:xfrm>
          <a:prstGeom prst="line">
            <a:avLst/>
          </a:prstGeom>
          <a:noFill/>
          <a:ln w="28575">
            <a:solidFill>
              <a:schemeClr val="tx1"/>
            </a:solidFill>
            <a:round/>
            <a:headEnd/>
            <a:tailEnd/>
          </a:ln>
        </p:spPr>
        <p:txBody>
          <a:bodyPr wrap="none" anchor="ctr"/>
          <a:lstStyle/>
          <a:p>
            <a:endParaRPr lang="zh-CN" altLang="en-US"/>
          </a:p>
        </p:txBody>
      </p:sp>
      <p:sp>
        <p:nvSpPr>
          <p:cNvPr id="81941" name="Line 16"/>
          <p:cNvSpPr>
            <a:spLocks noChangeShapeType="1"/>
          </p:cNvSpPr>
          <p:nvPr/>
        </p:nvSpPr>
        <p:spPr bwMode="auto">
          <a:xfrm flipH="1">
            <a:off x="1300796" y="5450160"/>
            <a:ext cx="304800" cy="838200"/>
          </a:xfrm>
          <a:prstGeom prst="line">
            <a:avLst/>
          </a:prstGeom>
          <a:noFill/>
          <a:ln w="28575">
            <a:solidFill>
              <a:schemeClr val="tx1"/>
            </a:solidFill>
            <a:round/>
            <a:headEnd/>
            <a:tailEnd/>
          </a:ln>
        </p:spPr>
        <p:txBody>
          <a:bodyPr wrap="none" anchor="ctr"/>
          <a:lstStyle/>
          <a:p>
            <a:endParaRPr lang="zh-CN" altLang="en-US"/>
          </a:p>
        </p:txBody>
      </p:sp>
      <p:sp>
        <p:nvSpPr>
          <p:cNvPr id="1107985" name="Oval 17"/>
          <p:cNvSpPr>
            <a:spLocks noChangeArrowheads="1"/>
          </p:cNvSpPr>
          <p:nvPr/>
        </p:nvSpPr>
        <p:spPr bwMode="auto">
          <a:xfrm>
            <a:off x="4577396" y="36213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13</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87" name="Oval 19"/>
          <p:cNvSpPr>
            <a:spLocks noChangeArrowheads="1"/>
          </p:cNvSpPr>
          <p:nvPr/>
        </p:nvSpPr>
        <p:spPr bwMode="auto">
          <a:xfrm>
            <a:off x="2519996" y="43071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38</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88" name="Oval 20"/>
          <p:cNvSpPr>
            <a:spLocks noChangeArrowheads="1"/>
          </p:cNvSpPr>
          <p:nvPr/>
        </p:nvSpPr>
        <p:spPr bwMode="auto">
          <a:xfrm>
            <a:off x="6634796" y="43071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13</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89" name="Oval 21"/>
          <p:cNvSpPr>
            <a:spLocks noChangeArrowheads="1"/>
          </p:cNvSpPr>
          <p:nvPr/>
        </p:nvSpPr>
        <p:spPr bwMode="auto">
          <a:xfrm>
            <a:off x="5491796" y="50691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13</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90" name="Oval 22"/>
          <p:cNvSpPr>
            <a:spLocks noChangeArrowheads="1"/>
          </p:cNvSpPr>
          <p:nvPr/>
        </p:nvSpPr>
        <p:spPr bwMode="auto">
          <a:xfrm>
            <a:off x="3510596" y="50691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400" b="1" dirty="0">
                <a:solidFill>
                  <a:schemeClr val="tx2"/>
                </a:solidFill>
                <a:latin typeface="Times New Roman" pitchFamily="18" charset="0"/>
              </a:rPr>
              <a:t>65</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91" name="Oval 23"/>
          <p:cNvSpPr>
            <a:spLocks noChangeArrowheads="1"/>
          </p:cNvSpPr>
          <p:nvPr/>
        </p:nvSpPr>
        <p:spPr bwMode="auto">
          <a:xfrm>
            <a:off x="1453196" y="50691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38</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92" name="Rectangle 24"/>
          <p:cNvSpPr>
            <a:spLocks noChangeArrowheads="1"/>
          </p:cNvSpPr>
          <p:nvPr/>
        </p:nvSpPr>
        <p:spPr bwMode="auto">
          <a:xfrm>
            <a:off x="767396" y="62121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a:latin typeface="Times New Roman" pitchFamily="18" charset="0"/>
                <a:ea typeface="宋体" pitchFamily="2" charset="-122"/>
              </a:rPr>
              <a:t>49</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1107993" name="Rectangle 25"/>
          <p:cNvSpPr>
            <a:spLocks noChangeArrowheads="1"/>
          </p:cNvSpPr>
          <p:nvPr/>
        </p:nvSpPr>
        <p:spPr bwMode="auto">
          <a:xfrm>
            <a:off x="1834196" y="62121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a:latin typeface="Times New Roman" pitchFamily="18" charset="0"/>
                <a:ea typeface="宋体" pitchFamily="2" charset="-122"/>
              </a:rPr>
              <a:t>38</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1107994" name="Rectangle 26"/>
          <p:cNvSpPr>
            <a:spLocks noChangeArrowheads="1"/>
          </p:cNvSpPr>
          <p:nvPr/>
        </p:nvSpPr>
        <p:spPr bwMode="auto">
          <a:xfrm>
            <a:off x="2824796" y="62121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a:latin typeface="Times New Roman" pitchFamily="18" charset="0"/>
                <a:ea typeface="宋体" pitchFamily="2" charset="-122"/>
              </a:rPr>
              <a:t>65</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1107995" name="Rectangle 27"/>
          <p:cNvSpPr>
            <a:spLocks noChangeArrowheads="1"/>
          </p:cNvSpPr>
          <p:nvPr/>
        </p:nvSpPr>
        <p:spPr bwMode="auto">
          <a:xfrm>
            <a:off x="3891596" y="62121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a:latin typeface="Times New Roman" pitchFamily="18" charset="0"/>
                <a:ea typeface="宋体" pitchFamily="2" charset="-122"/>
              </a:rPr>
              <a:t>97</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1107996" name="Rectangle 28"/>
          <p:cNvSpPr>
            <a:spLocks noChangeArrowheads="1"/>
          </p:cNvSpPr>
          <p:nvPr/>
        </p:nvSpPr>
        <p:spPr bwMode="auto">
          <a:xfrm>
            <a:off x="4882196" y="62121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a:latin typeface="Times New Roman" pitchFamily="18" charset="0"/>
                <a:ea typeface="宋体" pitchFamily="2" charset="-122"/>
              </a:rPr>
              <a:t>76</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1107997" name="Rectangle 29"/>
          <p:cNvSpPr>
            <a:spLocks noChangeArrowheads="1"/>
          </p:cNvSpPr>
          <p:nvPr/>
        </p:nvSpPr>
        <p:spPr bwMode="auto">
          <a:xfrm>
            <a:off x="5948996" y="62121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a:latin typeface="Times New Roman" pitchFamily="18" charset="0"/>
                <a:ea typeface="宋体" pitchFamily="2" charset="-122"/>
              </a:rPr>
              <a:t>13</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44" name="Rectangle 28"/>
          <p:cNvSpPr>
            <a:spLocks noChangeArrowheads="1"/>
          </p:cNvSpPr>
          <p:nvPr/>
        </p:nvSpPr>
        <p:spPr bwMode="auto">
          <a:xfrm>
            <a:off x="6995864" y="6210957"/>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a:latin typeface="Times New Roman" pitchFamily="18" charset="0"/>
                <a:ea typeface="宋体" pitchFamily="2" charset="-122"/>
              </a:rPr>
              <a:t>76</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45" name="Rectangle 29"/>
          <p:cNvSpPr>
            <a:spLocks noChangeArrowheads="1"/>
          </p:cNvSpPr>
          <p:nvPr/>
        </p:nvSpPr>
        <p:spPr bwMode="auto">
          <a:xfrm>
            <a:off x="8062664" y="6210957"/>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a:latin typeface="Times New Roman" pitchFamily="18" charset="0"/>
                <a:ea typeface="宋体" pitchFamily="2" charset="-122"/>
              </a:rPr>
              <a:t>27</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48" name="Oval 21"/>
          <p:cNvSpPr>
            <a:spLocks noChangeArrowheads="1"/>
          </p:cNvSpPr>
          <p:nvPr/>
        </p:nvSpPr>
        <p:spPr bwMode="auto">
          <a:xfrm>
            <a:off x="7639000" y="5166841"/>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27</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49" name="Oval 17"/>
          <p:cNvSpPr>
            <a:spLocks noChangeArrowheads="1"/>
          </p:cNvSpPr>
          <p:nvPr/>
        </p:nvSpPr>
        <p:spPr bwMode="auto">
          <a:xfrm>
            <a:off x="611560" y="360902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13</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50" name="Rectangle 29"/>
          <p:cNvSpPr>
            <a:spLocks noChangeArrowheads="1"/>
          </p:cNvSpPr>
          <p:nvPr/>
        </p:nvSpPr>
        <p:spPr bwMode="auto">
          <a:xfrm>
            <a:off x="5940152" y="6210957"/>
            <a:ext cx="847044"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lang="zh-CN" altLang="en-US" sz="2000" spc="-100" dirty="0">
                <a:latin typeface="华文楷体" pitchFamily="2" charset="-122"/>
                <a:ea typeface="华文楷体" pitchFamily="2" charset="-122"/>
              </a:rPr>
              <a:t>最大值</a:t>
            </a:r>
            <a:endParaRPr kumimoji="1" lang="en-US" altLang="zh-CN" sz="2000" spc="-1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华文楷体" pitchFamily="2" charset="-122"/>
              <a:ea typeface="华文楷体" pitchFamily="2" charset="-122"/>
            </a:endParaRPr>
          </a:p>
        </p:txBody>
      </p:sp>
      <p:sp>
        <p:nvSpPr>
          <p:cNvPr id="51" name="Oval 21"/>
          <p:cNvSpPr>
            <a:spLocks noChangeArrowheads="1"/>
          </p:cNvSpPr>
          <p:nvPr/>
        </p:nvSpPr>
        <p:spPr bwMode="auto">
          <a:xfrm>
            <a:off x="5514764" y="5058829"/>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76</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52" name="Oval 21"/>
          <p:cNvSpPr>
            <a:spLocks noChangeArrowheads="1"/>
          </p:cNvSpPr>
          <p:nvPr/>
        </p:nvSpPr>
        <p:spPr bwMode="auto">
          <a:xfrm>
            <a:off x="6666892" y="4309405"/>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27</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53" name="Oval 21"/>
          <p:cNvSpPr>
            <a:spLocks noChangeArrowheads="1"/>
          </p:cNvSpPr>
          <p:nvPr/>
        </p:nvSpPr>
        <p:spPr bwMode="auto">
          <a:xfrm>
            <a:off x="4614664" y="3625329"/>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27</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54" name="Oval 21"/>
          <p:cNvSpPr>
            <a:spLocks noChangeArrowheads="1"/>
          </p:cNvSpPr>
          <p:nvPr/>
        </p:nvSpPr>
        <p:spPr bwMode="auto">
          <a:xfrm>
            <a:off x="1511660" y="361568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27</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56" name="Oval 21"/>
          <p:cNvSpPr>
            <a:spLocks noChangeArrowheads="1"/>
          </p:cNvSpPr>
          <p:nvPr/>
        </p:nvSpPr>
        <p:spPr bwMode="auto">
          <a:xfrm>
            <a:off x="2382416" y="3573016"/>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a:solidFill>
                  <a:schemeClr val="tx2"/>
                </a:solidFill>
                <a:latin typeface="Times New Roman" pitchFamily="18" charset="0"/>
              </a:rPr>
              <a:t>….</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2" name="标题 1"/>
          <p:cNvSpPr>
            <a:spLocks noGrp="1"/>
          </p:cNvSpPr>
          <p:nvPr>
            <p:ph type="title"/>
          </p:nvPr>
        </p:nvSpPr>
        <p:spPr/>
        <p:txBody>
          <a:bodyPr/>
          <a:lstStyle/>
          <a:p>
            <a:r>
              <a:rPr lang="zh-CN" altLang="en-US"/>
              <a:t>算法分析</a:t>
            </a:r>
          </a:p>
        </p:txBody>
      </p:sp>
      <p:sp>
        <p:nvSpPr>
          <p:cNvPr id="3" name="内容占位符 2"/>
          <p:cNvSpPr>
            <a:spLocks noGrp="1"/>
          </p:cNvSpPr>
          <p:nvPr>
            <p:ph idx="1"/>
          </p:nvPr>
        </p:nvSpPr>
        <p:spPr>
          <a:xfrm>
            <a:off x="457200" y="750032"/>
            <a:ext cx="8229600" cy="3023728"/>
          </a:xfrm>
        </p:spPr>
        <p:txBody>
          <a:bodyPr>
            <a:normAutofit fontScale="92500"/>
          </a:bodyPr>
          <a:lstStyle/>
          <a:p>
            <a:r>
              <a:rPr lang="zh-CN" altLang="en-US" b="1" dirty="0">
                <a:solidFill>
                  <a:srgbClr val="C00000"/>
                </a:solidFill>
                <a:latin typeface="Arial" charset="0"/>
              </a:rPr>
              <a:t>重构胜者树：</a:t>
            </a:r>
            <a:r>
              <a:rPr lang="zh-CN" altLang="en-US" dirty="0">
                <a:latin typeface="Arial" charset="0"/>
              </a:rPr>
              <a:t>在输出</a:t>
            </a:r>
            <a:r>
              <a:rPr lang="zh-CN" altLang="en-US" b="1" dirty="0">
                <a:solidFill>
                  <a:srgbClr val="6600CC"/>
                </a:solidFill>
                <a:latin typeface="Arial" charset="0"/>
              </a:rPr>
              <a:t>最小</a:t>
            </a:r>
            <a:r>
              <a:rPr lang="zh-CN" altLang="en-US" dirty="0">
                <a:latin typeface="Arial" charset="0"/>
              </a:rPr>
              <a:t>关键字之后，欲选出</a:t>
            </a:r>
            <a:r>
              <a:rPr lang="zh-CN" altLang="en-US" b="1" dirty="0">
                <a:solidFill>
                  <a:srgbClr val="6600CC"/>
                </a:solidFill>
                <a:latin typeface="Arial" charset="0"/>
              </a:rPr>
              <a:t>次小</a:t>
            </a:r>
            <a:r>
              <a:rPr lang="zh-CN" altLang="en-US" dirty="0">
                <a:latin typeface="Arial" charset="0"/>
              </a:rPr>
              <a:t>关键字，仅需</a:t>
            </a:r>
            <a:r>
              <a:rPr lang="zh-CN" altLang="en-US" dirty="0">
                <a:solidFill>
                  <a:srgbClr val="0000FF"/>
                </a:solidFill>
                <a:latin typeface="Arial" charset="0"/>
              </a:rPr>
              <a:t>将叶子结点中的最小关键字</a:t>
            </a:r>
            <a:r>
              <a:rPr lang="en-US" altLang="zh-CN" dirty="0">
                <a:solidFill>
                  <a:srgbClr val="0000FF"/>
                </a:solidFill>
                <a:latin typeface="Arial" charset="0"/>
              </a:rPr>
              <a:t>(13)</a:t>
            </a:r>
            <a:r>
              <a:rPr lang="zh-CN" altLang="en-US" dirty="0">
                <a:solidFill>
                  <a:srgbClr val="0000FF"/>
                </a:solidFill>
                <a:latin typeface="Arial" charset="0"/>
              </a:rPr>
              <a:t>改为“最大值”</a:t>
            </a:r>
            <a:r>
              <a:rPr lang="zh-CN" altLang="en-US" dirty="0">
                <a:latin typeface="Arial" charset="0"/>
              </a:rPr>
              <a:t>，然后从该叶子结点开始，和其左右兄弟的关键字进行比较，修改从叶子结点到根结点的路径上各结点的关键字，则根结点的关键字即为</a:t>
            </a:r>
            <a:r>
              <a:rPr lang="zh-CN" altLang="en-US" b="1" dirty="0">
                <a:solidFill>
                  <a:srgbClr val="0000FF"/>
                </a:solidFill>
                <a:latin typeface="Arial" charset="0"/>
              </a:rPr>
              <a:t>次小值</a:t>
            </a:r>
            <a:endParaRPr lang="en-US" altLang="zh-CN" dirty="0">
              <a:solidFill>
                <a:srgbClr val="0000FF"/>
              </a:solidFill>
              <a:latin typeface="Arial"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315596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blinds(horizontal)">
                                      <p:cBhvr>
                                        <p:cTn id="11" dur="500"/>
                                        <p:tgtEl>
                                          <p:spTgt spid="4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blinds(horizontal)">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blinds(horizontal)">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blinds(horizontal)">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blinds(horizontal)">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blinds(horizontal)">
                                      <p:cBhvr>
                                        <p:cTn id="4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08720"/>
                <a:ext cx="8507288" cy="5832648"/>
              </a:xfrm>
            </p:spPr>
            <p:txBody>
              <a:bodyPr>
                <a:normAutofit fontScale="92500" lnSpcReduction="10000"/>
              </a:bodyPr>
              <a:lstStyle/>
              <a:p>
                <a:r>
                  <a:rPr lang="zh-CN" altLang="en-US" dirty="0"/>
                  <a:t>排序</a:t>
                </a:r>
                <a:r>
                  <a:rPr lang="en-US" altLang="zh-CN" dirty="0"/>
                  <a:t>n</a:t>
                </a:r>
                <a:r>
                  <a:rPr lang="zh-CN" altLang="en-US" dirty="0"/>
                  <a:t>个元素</a:t>
                </a:r>
                <a:endParaRPr lang="en-US" altLang="zh-CN" dirty="0"/>
              </a:p>
              <a:p>
                <a:r>
                  <a:rPr lang="zh-CN" altLang="en-US" dirty="0"/>
                  <a:t>时间开销：</a:t>
                </a:r>
                <a:endParaRPr lang="en-US" altLang="zh-CN" dirty="0"/>
              </a:p>
              <a:p>
                <a:pPr lvl="1"/>
                <a:r>
                  <a:rPr lang="zh-CN" altLang="en-US" dirty="0">
                    <a:solidFill>
                      <a:srgbClr val="C00000"/>
                    </a:solidFill>
                  </a:rPr>
                  <a:t>选出最小关键字</a:t>
                </a:r>
                <a:r>
                  <a:rPr lang="zh-CN" altLang="en-US" dirty="0"/>
                  <a:t>：外结点赋值</a:t>
                </a:r>
                <a:r>
                  <a:rPr lang="en-US" altLang="zh-CN" dirty="0"/>
                  <a:t>O(n)</a:t>
                </a:r>
                <a:r>
                  <a:rPr lang="zh-CN" altLang="en-US" dirty="0"/>
                  <a:t>，</a:t>
                </a:r>
                <a:r>
                  <a:rPr lang="en-US" altLang="zh-CN" dirty="0"/>
                  <a:t>n</a:t>
                </a:r>
                <a:r>
                  <a:rPr lang="zh-CN" altLang="en-US" dirty="0"/>
                  <a:t>个元素的淘汰赛次数</a:t>
                </a:r>
                <a:r>
                  <a:rPr lang="en-US" altLang="zh-CN" dirty="0"/>
                  <a:t>/</a:t>
                </a:r>
                <a:r>
                  <a:rPr lang="zh-CN" altLang="en-US" dirty="0"/>
                  <a:t>比较次数为 </a:t>
                </a:r>
                <a:r>
                  <a:rPr lang="en-US" altLang="zh-CN" dirty="0"/>
                  <a:t>n-1</a:t>
                </a:r>
                <a:r>
                  <a:rPr lang="zh-CN" altLang="en-US" dirty="0"/>
                  <a:t>次</a:t>
                </a:r>
                <a:endParaRPr lang="en-US" altLang="zh-CN" dirty="0"/>
              </a:p>
              <a:p>
                <a:pPr lvl="1"/>
                <a:r>
                  <a:rPr lang="zh-CN" altLang="en-US" dirty="0">
                    <a:solidFill>
                      <a:srgbClr val="C00000"/>
                    </a:solidFill>
                  </a:rPr>
                  <a:t>重构胜者树</a:t>
                </a:r>
                <a:r>
                  <a:rPr lang="zh-CN" altLang="en-US" dirty="0"/>
                  <a:t>：一次需</a:t>
                </a:r>
                <a:r>
                  <a:rPr lang="en-US" altLang="zh-CN" dirty="0"/>
                  <a:t>O(</a:t>
                </a:r>
                <a14:m>
                  <m:oMath xmlns:m="http://schemas.openxmlformats.org/officeDocument/2006/math">
                    <m:func>
                      <m:funcPr>
                        <m:ctrlPr>
                          <a:rPr lang="en-US" altLang="zh-CN" i="1">
                            <a:latin typeface="Cambria Math" panose="02040503050406030204" pitchFamily="18" charset="0"/>
                          </a:rPr>
                        </m:ctrlPr>
                      </m:funcPr>
                      <m:fNa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log</m:t>
                            </m:r>
                          </m:e>
                          <m:sub>
                            <m:r>
                              <a:rPr lang="en-US" altLang="zh-CN" i="1">
                                <a:latin typeface="Cambria Math" panose="02040503050406030204" pitchFamily="18" charset="0"/>
                              </a:rPr>
                              <m:t>2</m:t>
                            </m:r>
                          </m:sub>
                        </m:sSub>
                      </m:fName>
                      <m:e>
                        <m:r>
                          <a:rPr lang="en-US" altLang="zh-CN" i="1">
                            <a:latin typeface="Cambria Math" panose="02040503050406030204" pitchFamily="18" charset="0"/>
                          </a:rPr>
                          <m:t>𝑛</m:t>
                        </m:r>
                      </m:e>
                    </m:func>
                  </m:oMath>
                </a14:m>
                <a:r>
                  <a:rPr lang="en-US" altLang="zh-CN" dirty="0"/>
                  <a:t>) </a:t>
                </a:r>
                <a:r>
                  <a:rPr lang="zh-CN" altLang="en-US" dirty="0"/>
                  <a:t>，重构执行了</a:t>
                </a:r>
                <a:r>
                  <a:rPr lang="en-US" altLang="zh-CN" dirty="0"/>
                  <a:t>n-1</a:t>
                </a:r>
                <a:r>
                  <a:rPr lang="zh-CN" altLang="en-US" dirty="0"/>
                  <a:t>次</a:t>
                </a:r>
                <a:endParaRPr lang="en-US" altLang="zh-CN" dirty="0"/>
              </a:p>
              <a:p>
                <a:pPr lvl="1"/>
                <a:r>
                  <a:rPr lang="zh-CN" altLang="en-US" dirty="0"/>
                  <a:t>时间复杂度为</a:t>
                </a:r>
                <a:r>
                  <a:rPr lang="en-US" altLang="zh-CN" dirty="0">
                    <a:solidFill>
                      <a:srgbClr val="000099"/>
                    </a:solidFill>
                  </a:rPr>
                  <a:t>O(n</a:t>
                </a:r>
                <a14:m>
                  <m:oMath xmlns:m="http://schemas.openxmlformats.org/officeDocument/2006/math">
                    <m:func>
                      <m:funcPr>
                        <m:ctrlPr>
                          <a:rPr lang="en-US" altLang="zh-CN" i="1">
                            <a:solidFill>
                              <a:srgbClr val="000099"/>
                            </a:solidFill>
                            <a:latin typeface="Cambria Math" panose="02040503050406030204" pitchFamily="18" charset="0"/>
                          </a:rPr>
                        </m:ctrlPr>
                      </m:funcPr>
                      <m:fName>
                        <m:sSub>
                          <m:sSubPr>
                            <m:ctrlPr>
                              <a:rPr lang="en-US" altLang="zh-CN" i="1">
                                <a:solidFill>
                                  <a:srgbClr val="000099"/>
                                </a:solidFill>
                                <a:latin typeface="Cambria Math" panose="02040503050406030204" pitchFamily="18" charset="0"/>
                              </a:rPr>
                            </m:ctrlPr>
                          </m:sSubPr>
                          <m:e>
                            <m:r>
                              <m:rPr>
                                <m:sty m:val="p"/>
                              </m:rPr>
                              <a:rPr lang="en-US" altLang="zh-CN">
                                <a:solidFill>
                                  <a:srgbClr val="000099"/>
                                </a:solidFill>
                                <a:latin typeface="Cambria Math" panose="02040503050406030204" pitchFamily="18" charset="0"/>
                              </a:rPr>
                              <m:t>log</m:t>
                            </m:r>
                          </m:e>
                          <m:sub>
                            <m:r>
                              <a:rPr lang="en-US" altLang="zh-CN" i="1">
                                <a:solidFill>
                                  <a:srgbClr val="000099"/>
                                </a:solidFill>
                                <a:latin typeface="Cambria Math" panose="02040503050406030204" pitchFamily="18" charset="0"/>
                              </a:rPr>
                              <m:t>2</m:t>
                            </m:r>
                          </m:sub>
                        </m:sSub>
                      </m:fName>
                      <m:e>
                        <m:r>
                          <a:rPr lang="en-US" altLang="zh-CN" i="1">
                            <a:solidFill>
                              <a:srgbClr val="000099"/>
                            </a:solidFill>
                            <a:latin typeface="Cambria Math" panose="02040503050406030204" pitchFamily="18" charset="0"/>
                          </a:rPr>
                          <m:t>𝑛</m:t>
                        </m:r>
                      </m:e>
                    </m:func>
                  </m:oMath>
                </a14:m>
                <a:r>
                  <a:rPr lang="en-US" altLang="zh-CN" dirty="0">
                    <a:solidFill>
                      <a:srgbClr val="000099"/>
                    </a:solidFill>
                  </a:rPr>
                  <a:t>)</a:t>
                </a:r>
                <a:r>
                  <a:rPr lang="zh-CN" altLang="en-US" dirty="0"/>
                  <a:t>，达到下界</a:t>
                </a:r>
                <a:endParaRPr lang="en-US" altLang="zh-CN" dirty="0"/>
              </a:p>
              <a:p>
                <a:r>
                  <a:rPr lang="zh-CN" altLang="en-US" dirty="0"/>
                  <a:t>空间开销：</a:t>
                </a:r>
                <a:endParaRPr lang="en-US" altLang="zh-CN" dirty="0"/>
              </a:p>
              <a:p>
                <a:pPr lvl="1"/>
                <a:r>
                  <a:rPr lang="zh-CN" altLang="en-US" dirty="0">
                    <a:solidFill>
                      <a:srgbClr val="C00000"/>
                    </a:solidFill>
                  </a:rPr>
                  <a:t>需要构建胜者树</a:t>
                </a:r>
                <a:r>
                  <a:rPr lang="zh-CN" altLang="en-US" dirty="0"/>
                  <a:t>：胜者树的外结点</a:t>
                </a:r>
                <a:r>
                  <a:rPr lang="en-US" altLang="zh-CN" dirty="0">
                    <a:solidFill>
                      <a:srgbClr val="000099"/>
                    </a:solidFill>
                  </a:rPr>
                  <a:t>n</a:t>
                </a:r>
                <a:r>
                  <a:rPr lang="zh-CN" altLang="en-US" dirty="0">
                    <a:solidFill>
                      <a:srgbClr val="000099"/>
                    </a:solidFill>
                  </a:rPr>
                  <a:t>个</a:t>
                </a:r>
                <a:r>
                  <a:rPr lang="zh-CN" altLang="en-US" dirty="0"/>
                  <a:t>，</a:t>
                </a:r>
                <a:r>
                  <a:rPr lang="zh-CN" altLang="en-US" dirty="0">
                    <a:solidFill>
                      <a:srgbClr val="000099"/>
                    </a:solidFill>
                  </a:rPr>
                  <a:t>内结点</a:t>
                </a:r>
                <a:r>
                  <a:rPr lang="en-US" altLang="zh-CN" dirty="0">
                    <a:solidFill>
                      <a:srgbClr val="000099"/>
                    </a:solidFill>
                  </a:rPr>
                  <a:t>n-1</a:t>
                </a:r>
                <a:r>
                  <a:rPr lang="zh-CN" altLang="en-US" dirty="0">
                    <a:solidFill>
                      <a:srgbClr val="000099"/>
                    </a:solidFill>
                  </a:rPr>
                  <a:t>个</a:t>
                </a:r>
                <a:endParaRPr lang="en-US" altLang="zh-CN" dirty="0">
                  <a:solidFill>
                    <a:srgbClr val="000099"/>
                  </a:solidFill>
                </a:endParaRPr>
              </a:p>
              <a:p>
                <a:pPr lvl="1"/>
                <a:r>
                  <a:rPr lang="zh-CN" altLang="en-US" dirty="0"/>
                  <a:t>空间复杂度为</a:t>
                </a:r>
                <a:r>
                  <a:rPr lang="en-US" altLang="zh-CN" dirty="0">
                    <a:solidFill>
                      <a:srgbClr val="000099"/>
                    </a:solidFill>
                  </a:rPr>
                  <a:t>O(n)</a:t>
                </a:r>
              </a:p>
              <a:p>
                <a:r>
                  <a:rPr lang="zh-CN" altLang="en-US" dirty="0"/>
                  <a:t>锦标赛排序是一个稳定的排序方法</a:t>
                </a:r>
                <a:endParaRPr lang="en-US" altLang="zh-CN" dirty="0"/>
              </a:p>
              <a:p>
                <a:r>
                  <a:rPr lang="zh-CN" altLang="en-US" dirty="0"/>
                  <a:t>缺点：</a:t>
                </a:r>
                <a:r>
                  <a:rPr lang="en-US" altLang="zh-CN" dirty="0"/>
                  <a:t>(1) </a:t>
                </a:r>
                <a:r>
                  <a:rPr lang="zh-CN" altLang="en-US" dirty="0"/>
                  <a:t>附加空间多；</a:t>
                </a:r>
                <a:r>
                  <a:rPr lang="en-US" altLang="zh-CN" dirty="0"/>
                  <a:t>(2) </a:t>
                </a:r>
                <a:r>
                  <a:rPr lang="zh-CN" altLang="en-US" dirty="0"/>
                  <a:t>需要和“最大值”进行多余的比较</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08720"/>
                <a:ext cx="8507288" cy="5832648"/>
              </a:xfrm>
              <a:blipFill>
                <a:blip r:embed="rId3"/>
                <a:stretch>
                  <a:fillRect l="-1433" t="-2612" r="-64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3124624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ChangeArrowheads="1"/>
          </p:cNvSpPr>
          <p:nvPr/>
        </p:nvSpPr>
        <p:spPr bwMode="auto">
          <a:xfrm>
            <a:off x="1219200" y="134938"/>
            <a:ext cx="184150" cy="519112"/>
          </a:xfrm>
          <a:prstGeom prst="rect">
            <a:avLst/>
          </a:prstGeom>
          <a:noFill/>
          <a:ln w="9525">
            <a:noFill/>
            <a:miter lim="800000"/>
            <a:headEnd/>
            <a:tailEnd/>
          </a:ln>
        </p:spPr>
        <p:txBody>
          <a:bodyPr wrap="none">
            <a:spAutoFit/>
          </a:bodyPr>
          <a:lstStyle/>
          <a:p>
            <a:pPr algn="l">
              <a:defRPr/>
            </a:pPr>
            <a:endParaRPr kumimoji="1" lang="zh-CN"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102404" name="Rectangle 4"/>
          <p:cNvSpPr>
            <a:spLocks noGrp="1" noChangeArrowheads="1"/>
          </p:cNvSpPr>
          <p:nvPr>
            <p:ph type="title"/>
          </p:nvPr>
        </p:nvSpPr>
        <p:spPr/>
        <p:txBody>
          <a:bodyPr>
            <a:normAutofit fontScale="90000"/>
          </a:bodyPr>
          <a:lstStyle/>
          <a:p>
            <a:r>
              <a:rPr lang="en-US" altLang="zh-CN" dirty="0"/>
              <a:t>4.3 </a:t>
            </a:r>
            <a:r>
              <a:rPr lang="zh-CN" altLang="en-US" dirty="0"/>
              <a:t>堆排序 </a:t>
            </a:r>
            <a:r>
              <a:rPr lang="en-US" altLang="zh-CN" dirty="0"/>
              <a:t>(Heap Sort)/J. Williams/1964</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normAutofit/>
              </a:bodyPr>
              <a:lstStyle/>
              <a:p>
                <a:r>
                  <a:rPr lang="zh-CN" altLang="en-US" b="1" dirty="0">
                    <a:solidFill>
                      <a:srgbClr val="0000FF"/>
                    </a:solidFill>
                  </a:rPr>
                  <a:t>堆</a:t>
                </a:r>
                <a:r>
                  <a:rPr lang="zh-CN" altLang="en-US" dirty="0"/>
                  <a:t>是满足下列性质的序列</a:t>
                </a: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𝑘</m:t>
                        </m:r>
                      </m:e>
                      <m:sub>
                        <m:r>
                          <a:rPr lang="en-US" altLang="zh-CN" smtClean="0">
                            <a:latin typeface="Cambria Math" panose="02040503050406030204" pitchFamily="18" charset="0"/>
                          </a:rPr>
                          <m:t>1</m:t>
                        </m:r>
                      </m:sub>
                    </m:sSub>
                    <m:r>
                      <a:rPr lang="en-US" altLang="zh-CN"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smtClean="0">
                            <a:latin typeface="Cambria Math" panose="02040503050406030204" pitchFamily="18" charset="0"/>
                          </a:rPr>
                          <m:t>𝑘</m:t>
                        </m:r>
                      </m:e>
                      <m:sub>
                        <m:r>
                          <a:rPr lang="en-US" altLang="zh-CN" smtClean="0">
                            <a:latin typeface="Cambria Math" panose="02040503050406030204" pitchFamily="18" charset="0"/>
                          </a:rPr>
                          <m:t>2</m:t>
                        </m:r>
                      </m:sub>
                    </m:sSub>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smtClean="0">
                            <a:latin typeface="Cambria Math" panose="02040503050406030204" pitchFamily="18" charset="0"/>
                          </a:rPr>
                          <m:t>𝑘</m:t>
                        </m:r>
                      </m:e>
                      <m:sub>
                        <m:r>
                          <a:rPr lang="en-US" altLang="zh-CN" smtClean="0">
                            <a:latin typeface="Cambria Math" panose="02040503050406030204" pitchFamily="18" charset="0"/>
                          </a:rPr>
                          <m:t>𝑛</m:t>
                        </m:r>
                      </m:sub>
                    </m:sSub>
                  </m:oMath>
                </a14:m>
                <a:r>
                  <a:rPr lang="en-US" altLang="zh-CN" dirty="0"/>
                  <a:t>}</a:t>
                </a:r>
                <a:r>
                  <a:rPr lang="zh-CN" altLang="en-US" dirty="0"/>
                  <a:t>：</a:t>
                </a:r>
              </a:p>
              <a:p>
                <a14:m>
                  <m:oMath xmlns:m="http://schemas.openxmlformats.org/officeDocument/2006/math">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2</m:t>
                                </m:r>
                                <m:r>
                                  <a:rPr lang="en-US" altLang="zh-CN">
                                    <a:latin typeface="Cambria Math" panose="02040503050406030204" pitchFamily="18" charset="0"/>
                                  </a:rPr>
                                  <m:t>𝑖</m:t>
                                </m:r>
                              </m:sub>
                            </m:sSub>
                          </m:e>
                          <m:e>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2</m:t>
                                </m:r>
                                <m:r>
                                  <a:rPr lang="en-US" altLang="zh-CN">
                                    <a:latin typeface="Cambria Math" panose="02040503050406030204" pitchFamily="18" charset="0"/>
                                  </a:rPr>
                                  <m:t>𝑖</m:t>
                                </m:r>
                                <m:r>
                                  <a:rPr lang="en-US" altLang="zh-CN">
                                    <a:latin typeface="Cambria Math" panose="02040503050406030204" pitchFamily="18" charset="0"/>
                                  </a:rPr>
                                  <m:t>+1</m:t>
                                </m:r>
                              </m:sub>
                            </m:sSub>
                          </m:e>
                        </m:eqArr>
                        <m:r>
                          <a:rPr lang="en-US" altLang="zh-CN" smtClean="0">
                            <a:latin typeface="Cambria Math" panose="02040503050406030204" pitchFamily="18" charset="0"/>
                          </a:rPr>
                          <m:t> </m:t>
                        </m:r>
                      </m:e>
                    </m:d>
                  </m:oMath>
                </a14:m>
                <a:r>
                  <a:rPr lang="en-US" altLang="zh-CN" dirty="0"/>
                  <a:t> or </a:t>
                </a:r>
                <a14:m>
                  <m:oMath xmlns:m="http://schemas.openxmlformats.org/officeDocument/2006/math">
                    <m:r>
                      <a:rPr lang="en-US" altLang="zh-CN" smtClean="0">
                        <a:latin typeface="Cambria Math" panose="02040503050406030204" pitchFamily="18" charset="0"/>
                      </a:rPr>
                      <m:t> </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2</m:t>
                                </m:r>
                                <m:r>
                                  <a:rPr lang="en-US" altLang="zh-CN">
                                    <a:latin typeface="Cambria Math" panose="02040503050406030204" pitchFamily="18" charset="0"/>
                                  </a:rPr>
                                  <m:t>𝑖</m:t>
                                </m:r>
                              </m:sub>
                            </m:sSub>
                          </m:e>
                          <m:e>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𝑖</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2</m:t>
                                </m:r>
                                <m:r>
                                  <a:rPr lang="en-US" altLang="zh-CN">
                                    <a:latin typeface="Cambria Math" panose="02040503050406030204" pitchFamily="18" charset="0"/>
                                  </a:rPr>
                                  <m:t>𝑖</m:t>
                                </m:r>
                                <m:r>
                                  <a:rPr lang="en-US" altLang="zh-CN">
                                    <a:latin typeface="Cambria Math" panose="02040503050406030204" pitchFamily="18" charset="0"/>
                                  </a:rPr>
                                  <m:t>+1</m:t>
                                </m:r>
                              </m:sub>
                            </m:sSub>
                          </m:e>
                        </m:eqArr>
                      </m:e>
                    </m:d>
                  </m:oMath>
                </a14:m>
                <a:r>
                  <a:rPr lang="en-US" altLang="zh-CN" dirty="0"/>
                  <a:t> , </a:t>
                </a:r>
                <a14:m>
                  <m:oMath xmlns:m="http://schemas.openxmlformats.org/officeDocument/2006/math">
                    <m:r>
                      <a:rPr lang="en-US" altLang="zh-CN" smtClean="0">
                        <a:latin typeface="Cambria Math" panose="02040503050406030204" pitchFamily="18" charset="0"/>
                      </a:rPr>
                      <m:t>𝑖</m:t>
                    </m:r>
                    <m:r>
                      <a:rPr lang="en-US" altLang="zh-CN" smtClean="0">
                        <a:latin typeface="Cambria Math" panose="02040503050406030204" pitchFamily="18" charset="0"/>
                      </a:rPr>
                      <m:t>=1,2,…,</m:t>
                    </m:r>
                    <m:d>
                      <m:dPr>
                        <m:begChr m:val="⌊"/>
                        <m:endChr m:val="⌋"/>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smtClean="0">
                                <a:latin typeface="Cambria Math" panose="02040503050406030204" pitchFamily="18" charset="0"/>
                              </a:rPr>
                              <m:t>𝑛</m:t>
                            </m:r>
                          </m:num>
                          <m:den>
                            <m:r>
                              <a:rPr lang="en-US" altLang="zh-CN" smtClean="0">
                                <a:latin typeface="Cambria Math" panose="02040503050406030204" pitchFamily="18" charset="0"/>
                              </a:rPr>
                              <m:t>2</m:t>
                            </m:r>
                          </m:den>
                        </m:f>
                      </m:e>
                    </m:d>
                  </m:oMath>
                </a14:m>
                <a:endParaRPr lang="en-US" altLang="zh-CN" dirty="0"/>
              </a:p>
              <a:p>
                <a:pPr marL="0" indent="0">
                  <a:buNone/>
                </a:pPr>
                <a:r>
                  <a:rPr lang="en-US" altLang="zh-CN" dirty="0"/>
                  <a:t>	</a:t>
                </a:r>
                <a:r>
                  <a:rPr lang="zh-CN" altLang="en-US" dirty="0">
                    <a:solidFill>
                      <a:srgbClr val="00B050"/>
                    </a:solidFill>
                  </a:rPr>
                  <a:t>小顶堆</a:t>
                </a:r>
                <a:r>
                  <a:rPr lang="zh-CN" altLang="en-US" dirty="0"/>
                  <a:t> </a:t>
                </a:r>
                <a:r>
                  <a:rPr lang="en-US" altLang="zh-CN" dirty="0"/>
                  <a:t>		</a:t>
                </a:r>
                <a:r>
                  <a:rPr lang="zh-CN" altLang="en-US" dirty="0">
                    <a:solidFill>
                      <a:srgbClr val="FF0000"/>
                    </a:solidFill>
                  </a:rPr>
                  <a:t>大顶堆</a:t>
                </a:r>
                <a:endParaRPr lang="en-US" altLang="zh-CN" dirty="0">
                  <a:solidFill>
                    <a:srgbClr val="FF0000"/>
                  </a:solidFill>
                </a:endParaRPr>
              </a:p>
              <a:p>
                <a:r>
                  <a:rPr lang="zh-CN" altLang="en-US" dirty="0"/>
                  <a:t>堆可以看成是一颗</a:t>
                </a:r>
                <a:r>
                  <a:rPr lang="zh-CN" altLang="en-US" b="1" dirty="0">
                    <a:solidFill>
                      <a:srgbClr val="C00000"/>
                    </a:solidFill>
                  </a:rPr>
                  <a:t>完全二叉树</a:t>
                </a:r>
                <a:r>
                  <a:rPr lang="zh-CN" altLang="en-US" dirty="0"/>
                  <a:t>的</a:t>
                </a:r>
                <a:r>
                  <a:rPr lang="zh-CN" altLang="en-US" b="1" dirty="0">
                    <a:solidFill>
                      <a:srgbClr val="C00000"/>
                    </a:solidFill>
                  </a:rPr>
                  <a:t>顺序存储</a:t>
                </a:r>
                <a:r>
                  <a:rPr lang="zh-CN" altLang="en-US" dirty="0"/>
                  <a:t>，且此棵完全二叉树中所有非叶子结点的值</a:t>
                </a:r>
                <a:r>
                  <a:rPr lang="zh-CN" altLang="en-US" b="1" dirty="0">
                    <a:solidFill>
                      <a:srgbClr val="C00000"/>
                    </a:solidFill>
                  </a:rPr>
                  <a:t>均不大于</a:t>
                </a:r>
                <a:r>
                  <a:rPr lang="en-US" altLang="zh-CN" dirty="0"/>
                  <a:t>(</a:t>
                </a:r>
                <a:r>
                  <a:rPr lang="zh-CN" altLang="en-US" dirty="0"/>
                  <a:t>或不小于</a:t>
                </a:r>
                <a:r>
                  <a:rPr lang="en-US" altLang="zh-CN" dirty="0"/>
                  <a:t>)</a:t>
                </a:r>
                <a:r>
                  <a:rPr lang="zh-CN" altLang="en-US" dirty="0"/>
                  <a:t>其左、右孩子结点的值</a:t>
                </a:r>
                <a:endParaRPr lang="en-US" altLang="zh-CN" dirty="0"/>
              </a:p>
              <a:p>
                <a:r>
                  <a:rPr lang="zh-CN" altLang="en-US" dirty="0"/>
                  <a:t>若序列</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1</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2</m:t>
                        </m:r>
                      </m:sub>
                    </m:sSub>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𝑛</m:t>
                        </m:r>
                      </m:sub>
                    </m:sSub>
                  </m:oMath>
                </a14:m>
                <a:r>
                  <a:rPr lang="en-US" altLang="zh-CN" dirty="0"/>
                  <a:t>}</a:t>
                </a:r>
                <a:r>
                  <a:rPr lang="zh-CN" altLang="en-US" dirty="0"/>
                  <a:t>是堆，则</a:t>
                </a:r>
                <a:r>
                  <a:rPr lang="zh-CN" altLang="en-US" b="1" dirty="0">
                    <a:solidFill>
                      <a:srgbClr val="0000FF"/>
                    </a:solidFill>
                  </a:rPr>
                  <a:t>堆顶元素</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𝑘</m:t>
                        </m:r>
                      </m:e>
                      <m:sub>
                        <m:r>
                          <a:rPr lang="en-US" altLang="zh-CN">
                            <a:latin typeface="Cambria Math" panose="02040503050406030204" pitchFamily="18" charset="0"/>
                          </a:rPr>
                          <m:t>1</m:t>
                        </m:r>
                      </m:sub>
                    </m:sSub>
                  </m:oMath>
                </a14:m>
                <a:r>
                  <a:rPr lang="zh-CN" altLang="en-US" dirty="0"/>
                  <a:t>必定为该序列中 </a:t>
                </a:r>
                <a:r>
                  <a:rPr lang="en-US" altLang="zh-CN" dirty="0"/>
                  <a:t>n</a:t>
                </a:r>
                <a:r>
                  <a:rPr lang="zh-CN" altLang="en-US" dirty="0"/>
                  <a:t>个元素的</a:t>
                </a:r>
                <a:r>
                  <a:rPr lang="zh-CN" altLang="en-US" dirty="0">
                    <a:solidFill>
                      <a:srgbClr val="00B050"/>
                    </a:solidFill>
                  </a:rPr>
                  <a:t>最小值</a:t>
                </a:r>
                <a:r>
                  <a:rPr lang="en-US" altLang="zh-CN" dirty="0">
                    <a:solidFill>
                      <a:srgbClr val="0000FF"/>
                    </a:solidFill>
                  </a:rPr>
                  <a:t>(</a:t>
                </a:r>
                <a:r>
                  <a:rPr lang="zh-CN" altLang="en-US" dirty="0">
                    <a:solidFill>
                      <a:srgbClr val="0000FF"/>
                    </a:solidFill>
                  </a:rPr>
                  <a:t>或</a:t>
                </a:r>
                <a:r>
                  <a:rPr lang="zh-CN" altLang="en-US" dirty="0">
                    <a:solidFill>
                      <a:srgbClr val="FF0000"/>
                    </a:solidFill>
                  </a:rPr>
                  <a:t>最大值</a:t>
                </a:r>
                <a:r>
                  <a:rPr lang="en-US" altLang="zh-CN" dirty="0">
                    <a:solidFill>
                      <a:srgbClr val="0000FF"/>
                    </a:solidFill>
                  </a:rPr>
                  <a:t>)</a:t>
                </a:r>
              </a:p>
              <a:p>
                <a:endParaRPr lang="zh-CN" altLang="en-US" dirty="0"/>
              </a:p>
              <a:p>
                <a:endParaRPr lang="en-US" altLang="zh-CN" dirty="0"/>
              </a:p>
              <a:p>
                <a:endParaRPr lang="en-US" altLang="zh-CN" dirty="0"/>
              </a:p>
              <a:p>
                <a:endParaRPr lang="en-US" altLang="zh-CN" dirty="0"/>
              </a:p>
              <a:p>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1704" t="-1881" r="-2222"/>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338720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4788024" y="764704"/>
            <a:ext cx="3352800" cy="2271713"/>
            <a:chOff x="4876800" y="476672"/>
            <a:chExt cx="3352800" cy="2271713"/>
          </a:xfrm>
        </p:grpSpPr>
        <p:sp>
          <p:nvSpPr>
            <p:cNvPr id="6" name="Line 3"/>
            <p:cNvSpPr>
              <a:spLocks noChangeShapeType="1"/>
            </p:cNvSpPr>
            <p:nvPr/>
          </p:nvSpPr>
          <p:spPr bwMode="auto">
            <a:xfrm>
              <a:off x="7696200" y="1391072"/>
              <a:ext cx="304800" cy="381000"/>
            </a:xfrm>
            <a:prstGeom prst="line">
              <a:avLst/>
            </a:prstGeom>
            <a:noFill/>
            <a:ln w="38100">
              <a:solidFill>
                <a:srgbClr val="009900"/>
              </a:solidFill>
              <a:round/>
              <a:headEnd/>
              <a:tailEnd/>
            </a:ln>
          </p:spPr>
          <p:txBody>
            <a:bodyPr wrap="none" anchor="ctr"/>
            <a:lstStyle/>
            <a:p>
              <a:endParaRPr lang="zh-CN" altLang="en-US"/>
            </a:p>
          </p:txBody>
        </p:sp>
        <p:sp>
          <p:nvSpPr>
            <p:cNvPr id="7" name="Line 4"/>
            <p:cNvSpPr>
              <a:spLocks noChangeShapeType="1"/>
            </p:cNvSpPr>
            <p:nvPr/>
          </p:nvSpPr>
          <p:spPr bwMode="auto">
            <a:xfrm flipH="1">
              <a:off x="7239000" y="1314872"/>
              <a:ext cx="381000" cy="457200"/>
            </a:xfrm>
            <a:prstGeom prst="line">
              <a:avLst/>
            </a:prstGeom>
            <a:noFill/>
            <a:ln w="38100">
              <a:solidFill>
                <a:srgbClr val="009900"/>
              </a:solidFill>
              <a:round/>
              <a:headEnd/>
              <a:tailEnd/>
            </a:ln>
          </p:spPr>
          <p:txBody>
            <a:bodyPr wrap="none" anchor="ctr"/>
            <a:lstStyle/>
            <a:p>
              <a:endParaRPr lang="zh-CN" altLang="en-US"/>
            </a:p>
          </p:txBody>
        </p:sp>
        <p:sp>
          <p:nvSpPr>
            <p:cNvPr id="8" name="Line 5"/>
            <p:cNvSpPr>
              <a:spLocks noChangeShapeType="1"/>
            </p:cNvSpPr>
            <p:nvPr/>
          </p:nvSpPr>
          <p:spPr bwMode="auto">
            <a:xfrm>
              <a:off x="5867400" y="1314872"/>
              <a:ext cx="304800" cy="457200"/>
            </a:xfrm>
            <a:prstGeom prst="line">
              <a:avLst/>
            </a:prstGeom>
            <a:noFill/>
            <a:ln w="38100">
              <a:solidFill>
                <a:srgbClr val="009900"/>
              </a:solidFill>
              <a:round/>
              <a:headEnd/>
              <a:tailEnd/>
            </a:ln>
          </p:spPr>
          <p:txBody>
            <a:bodyPr wrap="none" anchor="ctr"/>
            <a:lstStyle/>
            <a:p>
              <a:endParaRPr lang="zh-CN" altLang="en-US"/>
            </a:p>
          </p:txBody>
        </p:sp>
        <p:sp>
          <p:nvSpPr>
            <p:cNvPr id="9" name="Line 6"/>
            <p:cNvSpPr>
              <a:spLocks noChangeShapeType="1"/>
            </p:cNvSpPr>
            <p:nvPr/>
          </p:nvSpPr>
          <p:spPr bwMode="auto">
            <a:xfrm flipH="1">
              <a:off x="5334000" y="1391072"/>
              <a:ext cx="381000" cy="457200"/>
            </a:xfrm>
            <a:prstGeom prst="line">
              <a:avLst/>
            </a:prstGeom>
            <a:noFill/>
            <a:ln w="38100">
              <a:solidFill>
                <a:srgbClr val="009900"/>
              </a:solidFill>
              <a:round/>
              <a:headEnd/>
              <a:tailEnd/>
            </a:ln>
          </p:spPr>
          <p:txBody>
            <a:bodyPr wrap="none" anchor="ctr"/>
            <a:lstStyle/>
            <a:p>
              <a:endParaRPr lang="zh-CN" altLang="en-US"/>
            </a:p>
          </p:txBody>
        </p:sp>
        <p:sp>
          <p:nvSpPr>
            <p:cNvPr id="10" name="Line 7"/>
            <p:cNvSpPr>
              <a:spLocks noChangeShapeType="1"/>
            </p:cNvSpPr>
            <p:nvPr/>
          </p:nvSpPr>
          <p:spPr bwMode="auto">
            <a:xfrm>
              <a:off x="6858000" y="781472"/>
              <a:ext cx="762000" cy="457200"/>
            </a:xfrm>
            <a:prstGeom prst="line">
              <a:avLst/>
            </a:prstGeom>
            <a:noFill/>
            <a:ln w="38100">
              <a:solidFill>
                <a:srgbClr val="009900"/>
              </a:solidFill>
              <a:round/>
              <a:headEnd/>
              <a:tailEnd/>
            </a:ln>
          </p:spPr>
          <p:txBody>
            <a:bodyPr wrap="none" anchor="ctr"/>
            <a:lstStyle/>
            <a:p>
              <a:endParaRPr lang="zh-CN" altLang="en-US"/>
            </a:p>
          </p:txBody>
        </p:sp>
        <p:sp>
          <p:nvSpPr>
            <p:cNvPr id="11" name="Line 8"/>
            <p:cNvSpPr>
              <a:spLocks noChangeShapeType="1"/>
            </p:cNvSpPr>
            <p:nvPr/>
          </p:nvSpPr>
          <p:spPr bwMode="auto">
            <a:xfrm flipH="1">
              <a:off x="5867400" y="781472"/>
              <a:ext cx="762000" cy="457200"/>
            </a:xfrm>
            <a:prstGeom prst="line">
              <a:avLst/>
            </a:prstGeom>
            <a:noFill/>
            <a:ln w="38100">
              <a:solidFill>
                <a:srgbClr val="009900"/>
              </a:solidFill>
              <a:round/>
              <a:headEnd/>
              <a:tailEnd/>
            </a:ln>
          </p:spPr>
          <p:txBody>
            <a:bodyPr wrap="none" anchor="ctr"/>
            <a:lstStyle/>
            <a:p>
              <a:endParaRPr lang="zh-CN" altLang="en-US"/>
            </a:p>
          </p:txBody>
        </p:sp>
        <p:sp>
          <p:nvSpPr>
            <p:cNvPr id="12" name="Oval 9"/>
            <p:cNvSpPr>
              <a:spLocks noChangeArrowheads="1"/>
            </p:cNvSpPr>
            <p:nvPr/>
          </p:nvSpPr>
          <p:spPr bwMode="auto">
            <a:xfrm>
              <a:off x="6553200" y="5528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3" name="Line 10"/>
            <p:cNvSpPr>
              <a:spLocks noChangeShapeType="1"/>
            </p:cNvSpPr>
            <p:nvPr/>
          </p:nvSpPr>
          <p:spPr bwMode="auto">
            <a:xfrm flipH="1">
              <a:off x="5943600" y="1924472"/>
              <a:ext cx="228600" cy="533400"/>
            </a:xfrm>
            <a:prstGeom prst="line">
              <a:avLst/>
            </a:prstGeom>
            <a:noFill/>
            <a:ln w="38100">
              <a:solidFill>
                <a:srgbClr val="009900"/>
              </a:solidFill>
              <a:round/>
              <a:headEnd/>
              <a:tailEnd/>
            </a:ln>
          </p:spPr>
          <p:txBody>
            <a:bodyPr wrap="none" anchor="ctr"/>
            <a:lstStyle/>
            <a:p>
              <a:endParaRPr lang="zh-CN" altLang="en-US"/>
            </a:p>
          </p:txBody>
        </p:sp>
        <p:sp>
          <p:nvSpPr>
            <p:cNvPr id="14" name="Line 11"/>
            <p:cNvSpPr>
              <a:spLocks noChangeShapeType="1"/>
            </p:cNvSpPr>
            <p:nvPr/>
          </p:nvSpPr>
          <p:spPr bwMode="auto">
            <a:xfrm>
              <a:off x="5410200" y="2000672"/>
              <a:ext cx="152400" cy="457200"/>
            </a:xfrm>
            <a:prstGeom prst="line">
              <a:avLst/>
            </a:prstGeom>
            <a:noFill/>
            <a:ln w="38100">
              <a:solidFill>
                <a:srgbClr val="009900"/>
              </a:solidFill>
              <a:round/>
              <a:headEnd/>
              <a:tailEnd/>
            </a:ln>
          </p:spPr>
          <p:txBody>
            <a:bodyPr wrap="none" anchor="ctr"/>
            <a:lstStyle/>
            <a:p>
              <a:endParaRPr lang="zh-CN" altLang="en-US"/>
            </a:p>
          </p:txBody>
        </p:sp>
        <p:sp>
          <p:nvSpPr>
            <p:cNvPr id="15" name="Line 12"/>
            <p:cNvSpPr>
              <a:spLocks noChangeShapeType="1"/>
            </p:cNvSpPr>
            <p:nvPr/>
          </p:nvSpPr>
          <p:spPr bwMode="auto">
            <a:xfrm flipH="1">
              <a:off x="5072063" y="1924472"/>
              <a:ext cx="261938" cy="457200"/>
            </a:xfrm>
            <a:prstGeom prst="line">
              <a:avLst/>
            </a:prstGeom>
            <a:noFill/>
            <a:ln w="38100">
              <a:solidFill>
                <a:srgbClr val="009900"/>
              </a:solidFill>
              <a:round/>
              <a:headEnd/>
              <a:tailEnd/>
            </a:ln>
          </p:spPr>
          <p:txBody>
            <a:bodyPr wrap="none" anchor="ctr"/>
            <a:lstStyle/>
            <a:p>
              <a:endParaRPr lang="zh-CN" altLang="en-US"/>
            </a:p>
          </p:txBody>
        </p:sp>
        <p:sp>
          <p:nvSpPr>
            <p:cNvPr id="16" name="Oval 13"/>
            <p:cNvSpPr>
              <a:spLocks noChangeArrowheads="1"/>
            </p:cNvSpPr>
            <p:nvPr/>
          </p:nvSpPr>
          <p:spPr bwMode="auto">
            <a:xfrm>
              <a:off x="4876800" y="23054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7" name="Oval 14"/>
            <p:cNvSpPr>
              <a:spLocks noChangeArrowheads="1"/>
            </p:cNvSpPr>
            <p:nvPr/>
          </p:nvSpPr>
          <p:spPr bwMode="auto">
            <a:xfrm>
              <a:off x="5334000" y="23054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8" name="Oval 15"/>
            <p:cNvSpPr>
              <a:spLocks noChangeArrowheads="1"/>
            </p:cNvSpPr>
            <p:nvPr/>
          </p:nvSpPr>
          <p:spPr bwMode="auto">
            <a:xfrm>
              <a:off x="5791200" y="23054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9" name="Oval 16"/>
            <p:cNvSpPr>
              <a:spLocks noChangeArrowheads="1"/>
            </p:cNvSpPr>
            <p:nvPr/>
          </p:nvSpPr>
          <p:spPr bwMode="auto">
            <a:xfrm>
              <a:off x="5181600" y="16958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0" name="Oval 17"/>
            <p:cNvSpPr>
              <a:spLocks noChangeArrowheads="1"/>
            </p:cNvSpPr>
            <p:nvPr/>
          </p:nvSpPr>
          <p:spPr bwMode="auto">
            <a:xfrm>
              <a:off x="6019800" y="16958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 name="Oval 18"/>
            <p:cNvSpPr>
              <a:spLocks noChangeArrowheads="1"/>
            </p:cNvSpPr>
            <p:nvPr/>
          </p:nvSpPr>
          <p:spPr bwMode="auto">
            <a:xfrm>
              <a:off x="7010400" y="16958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2" name="Oval 19"/>
            <p:cNvSpPr>
              <a:spLocks noChangeArrowheads="1"/>
            </p:cNvSpPr>
            <p:nvPr/>
          </p:nvSpPr>
          <p:spPr bwMode="auto">
            <a:xfrm>
              <a:off x="7848600" y="16958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3" name="Oval 20"/>
            <p:cNvSpPr>
              <a:spLocks noChangeArrowheads="1"/>
            </p:cNvSpPr>
            <p:nvPr/>
          </p:nvSpPr>
          <p:spPr bwMode="auto">
            <a:xfrm>
              <a:off x="5638800" y="10862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4" name="Oval 21"/>
            <p:cNvSpPr>
              <a:spLocks noChangeArrowheads="1"/>
            </p:cNvSpPr>
            <p:nvPr/>
          </p:nvSpPr>
          <p:spPr bwMode="auto">
            <a:xfrm>
              <a:off x="7467600" y="10862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 name="Text Box 22"/>
            <p:cNvSpPr txBox="1">
              <a:spLocks noChangeArrowheads="1"/>
            </p:cNvSpPr>
            <p:nvPr/>
          </p:nvSpPr>
          <p:spPr bwMode="auto">
            <a:xfrm>
              <a:off x="6553200" y="47667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0</a:t>
              </a:r>
              <a:endParaRPr kumimoji="1" lang="en-US" altLang="zh-CN" sz="2400" dirty="0">
                <a:latin typeface="Times New Roman" pitchFamily="18" charset="0"/>
              </a:endParaRPr>
            </a:p>
          </p:txBody>
        </p:sp>
        <p:sp>
          <p:nvSpPr>
            <p:cNvPr id="26" name="Text Box 23"/>
            <p:cNvSpPr txBox="1">
              <a:spLocks noChangeArrowheads="1"/>
            </p:cNvSpPr>
            <p:nvPr/>
          </p:nvSpPr>
          <p:spPr bwMode="auto">
            <a:xfrm>
              <a:off x="5638800" y="101007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1</a:t>
              </a:r>
              <a:endParaRPr kumimoji="1" lang="en-US" altLang="zh-CN" sz="2400" dirty="0">
                <a:latin typeface="Times New Roman" pitchFamily="18" charset="0"/>
              </a:endParaRPr>
            </a:p>
          </p:txBody>
        </p:sp>
        <p:sp>
          <p:nvSpPr>
            <p:cNvPr id="27" name="Text Box 24"/>
            <p:cNvSpPr txBox="1">
              <a:spLocks noChangeArrowheads="1"/>
            </p:cNvSpPr>
            <p:nvPr/>
          </p:nvSpPr>
          <p:spPr bwMode="auto">
            <a:xfrm>
              <a:off x="7467600" y="101007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2</a:t>
              </a:r>
              <a:endParaRPr kumimoji="1" lang="en-US" altLang="zh-CN" sz="2400" dirty="0">
                <a:latin typeface="Times New Roman" pitchFamily="18" charset="0"/>
              </a:endParaRPr>
            </a:p>
          </p:txBody>
        </p:sp>
        <p:sp>
          <p:nvSpPr>
            <p:cNvPr id="28" name="Text Box 25"/>
            <p:cNvSpPr txBox="1">
              <a:spLocks noChangeArrowheads="1"/>
            </p:cNvSpPr>
            <p:nvPr/>
          </p:nvSpPr>
          <p:spPr bwMode="auto">
            <a:xfrm>
              <a:off x="5181600" y="161967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3</a:t>
              </a:r>
              <a:endParaRPr kumimoji="1" lang="en-US" altLang="zh-CN" sz="2400" dirty="0">
                <a:latin typeface="Times New Roman" pitchFamily="18" charset="0"/>
              </a:endParaRPr>
            </a:p>
          </p:txBody>
        </p:sp>
        <p:sp>
          <p:nvSpPr>
            <p:cNvPr id="29" name="Text Box 26"/>
            <p:cNvSpPr txBox="1">
              <a:spLocks noChangeArrowheads="1"/>
            </p:cNvSpPr>
            <p:nvPr/>
          </p:nvSpPr>
          <p:spPr bwMode="auto">
            <a:xfrm>
              <a:off x="4876800" y="222927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7</a:t>
              </a:r>
              <a:endParaRPr kumimoji="1" lang="en-US" altLang="zh-CN" sz="2400" dirty="0">
                <a:latin typeface="Times New Roman" pitchFamily="18" charset="0"/>
              </a:endParaRPr>
            </a:p>
          </p:txBody>
        </p:sp>
        <p:sp>
          <p:nvSpPr>
            <p:cNvPr id="30" name="Text Box 27"/>
            <p:cNvSpPr txBox="1">
              <a:spLocks noChangeArrowheads="1"/>
            </p:cNvSpPr>
            <p:nvPr/>
          </p:nvSpPr>
          <p:spPr bwMode="auto">
            <a:xfrm>
              <a:off x="6019800" y="161967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4</a:t>
              </a:r>
              <a:endParaRPr kumimoji="1" lang="en-US" altLang="zh-CN" sz="2400" dirty="0">
                <a:latin typeface="Times New Roman" pitchFamily="18" charset="0"/>
              </a:endParaRPr>
            </a:p>
          </p:txBody>
        </p:sp>
        <p:sp>
          <p:nvSpPr>
            <p:cNvPr id="31" name="Text Box 28"/>
            <p:cNvSpPr txBox="1">
              <a:spLocks noChangeArrowheads="1"/>
            </p:cNvSpPr>
            <p:nvPr/>
          </p:nvSpPr>
          <p:spPr bwMode="auto">
            <a:xfrm>
              <a:off x="7010400" y="161967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5</a:t>
              </a:r>
              <a:endParaRPr kumimoji="1" lang="en-US" altLang="zh-CN" sz="2400" dirty="0">
                <a:latin typeface="Times New Roman" pitchFamily="18" charset="0"/>
              </a:endParaRPr>
            </a:p>
          </p:txBody>
        </p:sp>
        <p:sp>
          <p:nvSpPr>
            <p:cNvPr id="32" name="Text Box 29"/>
            <p:cNvSpPr txBox="1">
              <a:spLocks noChangeArrowheads="1"/>
            </p:cNvSpPr>
            <p:nvPr/>
          </p:nvSpPr>
          <p:spPr bwMode="auto">
            <a:xfrm>
              <a:off x="7848600" y="161967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6</a:t>
              </a:r>
              <a:endParaRPr kumimoji="1" lang="en-US" altLang="zh-CN" sz="2400" dirty="0">
                <a:latin typeface="Times New Roman" pitchFamily="18" charset="0"/>
              </a:endParaRPr>
            </a:p>
          </p:txBody>
        </p:sp>
        <p:sp>
          <p:nvSpPr>
            <p:cNvPr id="33" name="Text Box 30"/>
            <p:cNvSpPr txBox="1">
              <a:spLocks noChangeArrowheads="1"/>
            </p:cNvSpPr>
            <p:nvPr/>
          </p:nvSpPr>
          <p:spPr bwMode="auto">
            <a:xfrm>
              <a:off x="5334000" y="222927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8</a:t>
              </a:r>
              <a:endParaRPr kumimoji="1" lang="en-US" altLang="zh-CN" sz="2400" dirty="0">
                <a:latin typeface="Times New Roman" pitchFamily="18" charset="0"/>
              </a:endParaRPr>
            </a:p>
          </p:txBody>
        </p:sp>
        <p:sp>
          <p:nvSpPr>
            <p:cNvPr id="34" name="Text Box 31"/>
            <p:cNvSpPr txBox="1">
              <a:spLocks noChangeArrowheads="1"/>
            </p:cNvSpPr>
            <p:nvPr/>
          </p:nvSpPr>
          <p:spPr bwMode="auto">
            <a:xfrm>
              <a:off x="5802313" y="2257847"/>
              <a:ext cx="338138" cy="461963"/>
            </a:xfrm>
            <a:prstGeom prst="rect">
              <a:avLst/>
            </a:prstGeom>
            <a:noFill/>
            <a:ln w="38100">
              <a:noFill/>
              <a:miter lim="800000"/>
              <a:headEnd/>
              <a:tailEnd/>
            </a:ln>
          </p:spPr>
          <p:txBody>
            <a:bodyPr wrap="none" anchor="ctr">
              <a:spAutoFit/>
            </a:bodyPr>
            <a:lstStyle/>
            <a:p>
              <a:pPr algn="ctr"/>
              <a:r>
                <a:rPr kumimoji="1" lang="en-US" altLang="zh-CN" sz="2400" b="1" dirty="0">
                  <a:solidFill>
                    <a:schemeClr val="bg1"/>
                  </a:solidFill>
                  <a:latin typeface="Times New Roman" pitchFamily="18" charset="0"/>
                </a:rPr>
                <a:t>9</a:t>
              </a:r>
              <a:endParaRPr kumimoji="1" lang="en-US" altLang="zh-CN" sz="2400" dirty="0">
                <a:latin typeface="Times New Roman" pitchFamily="18" charset="0"/>
              </a:endParaRPr>
            </a:p>
          </p:txBody>
        </p:sp>
      </p:grpSp>
      <p:sp>
        <p:nvSpPr>
          <p:cNvPr id="36" name="Oval 9"/>
          <p:cNvSpPr>
            <a:spLocks noChangeArrowheads="1"/>
          </p:cNvSpPr>
          <p:nvPr/>
        </p:nvSpPr>
        <p:spPr bwMode="auto">
          <a:xfrm>
            <a:off x="4669185" y="3649216"/>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7" name="Text Box 22"/>
          <p:cNvSpPr txBox="1">
            <a:spLocks noChangeArrowheads="1"/>
          </p:cNvSpPr>
          <p:nvPr/>
        </p:nvSpPr>
        <p:spPr bwMode="auto">
          <a:xfrm>
            <a:off x="4669185" y="3573016"/>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0</a:t>
            </a:r>
            <a:endParaRPr kumimoji="1" lang="en-US" altLang="zh-CN" sz="2400" dirty="0">
              <a:latin typeface="Times New Roman" pitchFamily="18" charset="0"/>
            </a:endParaRPr>
          </a:p>
        </p:txBody>
      </p:sp>
      <p:sp>
        <p:nvSpPr>
          <p:cNvPr id="38" name="Oval 20"/>
          <p:cNvSpPr>
            <a:spLocks noChangeArrowheads="1"/>
          </p:cNvSpPr>
          <p:nvPr/>
        </p:nvSpPr>
        <p:spPr bwMode="auto">
          <a:xfrm>
            <a:off x="5029225" y="411210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9" name="Text Box 23"/>
          <p:cNvSpPr txBox="1">
            <a:spLocks noChangeArrowheads="1"/>
          </p:cNvSpPr>
          <p:nvPr/>
        </p:nvSpPr>
        <p:spPr bwMode="auto">
          <a:xfrm>
            <a:off x="5029225" y="403590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1</a:t>
            </a:r>
            <a:endParaRPr kumimoji="1" lang="en-US" altLang="zh-CN" sz="2400" dirty="0">
              <a:latin typeface="Times New Roman" pitchFamily="18" charset="0"/>
            </a:endParaRPr>
          </a:p>
        </p:txBody>
      </p:sp>
      <p:sp>
        <p:nvSpPr>
          <p:cNvPr id="40" name="Oval 21"/>
          <p:cNvSpPr>
            <a:spLocks noChangeArrowheads="1"/>
          </p:cNvSpPr>
          <p:nvPr/>
        </p:nvSpPr>
        <p:spPr bwMode="auto">
          <a:xfrm>
            <a:off x="5497277" y="411210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1" name="Text Box 24"/>
          <p:cNvSpPr txBox="1">
            <a:spLocks noChangeArrowheads="1"/>
          </p:cNvSpPr>
          <p:nvPr/>
        </p:nvSpPr>
        <p:spPr bwMode="auto">
          <a:xfrm>
            <a:off x="5497277" y="4035902"/>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2</a:t>
            </a:r>
            <a:endParaRPr kumimoji="1" lang="en-US" altLang="zh-CN" sz="2400" dirty="0">
              <a:latin typeface="Times New Roman" pitchFamily="18" charset="0"/>
            </a:endParaRPr>
          </a:p>
        </p:txBody>
      </p:sp>
      <p:sp>
        <p:nvSpPr>
          <p:cNvPr id="43" name="Oval 16"/>
          <p:cNvSpPr>
            <a:spLocks noChangeArrowheads="1"/>
          </p:cNvSpPr>
          <p:nvPr/>
        </p:nvSpPr>
        <p:spPr bwMode="auto">
          <a:xfrm>
            <a:off x="6002027" y="4508146"/>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4" name="Text Box 25"/>
          <p:cNvSpPr txBox="1">
            <a:spLocks noChangeArrowheads="1"/>
          </p:cNvSpPr>
          <p:nvPr/>
        </p:nvSpPr>
        <p:spPr bwMode="auto">
          <a:xfrm>
            <a:off x="6002027" y="4431946"/>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3</a:t>
            </a:r>
            <a:endParaRPr kumimoji="1" lang="en-US" altLang="zh-CN" sz="2400" dirty="0">
              <a:latin typeface="Times New Roman" pitchFamily="18" charset="0"/>
            </a:endParaRPr>
          </a:p>
        </p:txBody>
      </p:sp>
      <p:sp>
        <p:nvSpPr>
          <p:cNvPr id="45" name="Oval 17"/>
          <p:cNvSpPr>
            <a:spLocks noChangeArrowheads="1"/>
          </p:cNvSpPr>
          <p:nvPr/>
        </p:nvSpPr>
        <p:spPr bwMode="auto">
          <a:xfrm>
            <a:off x="6449119" y="4508146"/>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6" name="Text Box 27"/>
          <p:cNvSpPr txBox="1">
            <a:spLocks noChangeArrowheads="1"/>
          </p:cNvSpPr>
          <p:nvPr/>
        </p:nvSpPr>
        <p:spPr bwMode="auto">
          <a:xfrm>
            <a:off x="6449119" y="4431946"/>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4</a:t>
            </a:r>
            <a:endParaRPr kumimoji="1" lang="en-US" altLang="zh-CN" sz="2400" dirty="0">
              <a:latin typeface="Times New Roman" pitchFamily="18" charset="0"/>
            </a:endParaRPr>
          </a:p>
        </p:txBody>
      </p:sp>
      <p:sp>
        <p:nvSpPr>
          <p:cNvPr id="47" name="Oval 18"/>
          <p:cNvSpPr>
            <a:spLocks noChangeArrowheads="1"/>
          </p:cNvSpPr>
          <p:nvPr/>
        </p:nvSpPr>
        <p:spPr bwMode="auto">
          <a:xfrm>
            <a:off x="6881167" y="4508146"/>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8" name="Text Box 28"/>
          <p:cNvSpPr txBox="1">
            <a:spLocks noChangeArrowheads="1"/>
          </p:cNvSpPr>
          <p:nvPr/>
        </p:nvSpPr>
        <p:spPr bwMode="auto">
          <a:xfrm>
            <a:off x="6881167" y="4431946"/>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5</a:t>
            </a:r>
            <a:endParaRPr kumimoji="1" lang="en-US" altLang="zh-CN" sz="2400" dirty="0">
              <a:latin typeface="Times New Roman" pitchFamily="18" charset="0"/>
            </a:endParaRPr>
          </a:p>
        </p:txBody>
      </p:sp>
      <p:sp>
        <p:nvSpPr>
          <p:cNvPr id="49" name="Oval 19"/>
          <p:cNvSpPr>
            <a:spLocks noChangeArrowheads="1"/>
          </p:cNvSpPr>
          <p:nvPr/>
        </p:nvSpPr>
        <p:spPr bwMode="auto">
          <a:xfrm>
            <a:off x="7287344" y="4487199"/>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0" name="Text Box 29"/>
          <p:cNvSpPr txBox="1">
            <a:spLocks noChangeArrowheads="1"/>
          </p:cNvSpPr>
          <p:nvPr/>
        </p:nvSpPr>
        <p:spPr bwMode="auto">
          <a:xfrm>
            <a:off x="7298171" y="4410999"/>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6</a:t>
            </a:r>
            <a:endParaRPr kumimoji="1" lang="en-US" altLang="zh-CN" sz="2400" dirty="0">
              <a:latin typeface="Times New Roman" pitchFamily="18" charset="0"/>
            </a:endParaRPr>
          </a:p>
        </p:txBody>
      </p:sp>
      <p:sp>
        <p:nvSpPr>
          <p:cNvPr id="51" name="Oval 13"/>
          <p:cNvSpPr>
            <a:spLocks noChangeArrowheads="1"/>
          </p:cNvSpPr>
          <p:nvPr/>
        </p:nvSpPr>
        <p:spPr bwMode="auto">
          <a:xfrm>
            <a:off x="7740352" y="4822291"/>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2" name="Text Box 26"/>
          <p:cNvSpPr txBox="1">
            <a:spLocks noChangeArrowheads="1"/>
          </p:cNvSpPr>
          <p:nvPr/>
        </p:nvSpPr>
        <p:spPr bwMode="auto">
          <a:xfrm>
            <a:off x="7740352" y="4746091"/>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7</a:t>
            </a:r>
            <a:endParaRPr kumimoji="1" lang="en-US" altLang="zh-CN" sz="2400" dirty="0">
              <a:latin typeface="Times New Roman" pitchFamily="18" charset="0"/>
            </a:endParaRPr>
          </a:p>
        </p:txBody>
      </p:sp>
      <p:sp>
        <p:nvSpPr>
          <p:cNvPr id="53" name="Oval 14"/>
          <p:cNvSpPr>
            <a:spLocks noChangeArrowheads="1"/>
          </p:cNvSpPr>
          <p:nvPr/>
        </p:nvSpPr>
        <p:spPr bwMode="auto">
          <a:xfrm>
            <a:off x="8172400" y="4801344"/>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4" name="Text Box 30"/>
          <p:cNvSpPr txBox="1">
            <a:spLocks noChangeArrowheads="1"/>
          </p:cNvSpPr>
          <p:nvPr/>
        </p:nvSpPr>
        <p:spPr bwMode="auto">
          <a:xfrm>
            <a:off x="8172400" y="4725144"/>
            <a:ext cx="361950" cy="519113"/>
          </a:xfrm>
          <a:prstGeom prst="rect">
            <a:avLst/>
          </a:prstGeom>
          <a:noFill/>
          <a:ln w="38100">
            <a:noFill/>
            <a:miter lim="800000"/>
            <a:headEnd/>
            <a:tailEnd/>
          </a:ln>
        </p:spPr>
        <p:txBody>
          <a:bodyPr wrap="none" anchor="ctr">
            <a:spAutoFit/>
          </a:bodyPr>
          <a:lstStyle/>
          <a:p>
            <a:pPr algn="ctr"/>
            <a:r>
              <a:rPr kumimoji="1" lang="en-US" altLang="zh-CN" sz="2800" b="1" dirty="0">
                <a:solidFill>
                  <a:schemeClr val="bg1"/>
                </a:solidFill>
                <a:latin typeface="Times New Roman" pitchFamily="18" charset="0"/>
              </a:rPr>
              <a:t>8</a:t>
            </a:r>
            <a:endParaRPr kumimoji="1" lang="en-US" altLang="zh-CN" sz="2400" dirty="0">
              <a:latin typeface="Times New Roman" pitchFamily="18" charset="0"/>
            </a:endParaRPr>
          </a:p>
        </p:txBody>
      </p:sp>
      <p:sp>
        <p:nvSpPr>
          <p:cNvPr id="55" name="Oval 15"/>
          <p:cNvSpPr>
            <a:spLocks noChangeArrowheads="1"/>
          </p:cNvSpPr>
          <p:nvPr/>
        </p:nvSpPr>
        <p:spPr bwMode="auto">
          <a:xfrm>
            <a:off x="8604448" y="4778858"/>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6" name="Text Box 31"/>
          <p:cNvSpPr txBox="1">
            <a:spLocks noChangeArrowheads="1"/>
          </p:cNvSpPr>
          <p:nvPr/>
        </p:nvSpPr>
        <p:spPr bwMode="auto">
          <a:xfrm>
            <a:off x="8615561" y="4731233"/>
            <a:ext cx="338138" cy="461963"/>
          </a:xfrm>
          <a:prstGeom prst="rect">
            <a:avLst/>
          </a:prstGeom>
          <a:noFill/>
          <a:ln w="38100">
            <a:noFill/>
            <a:miter lim="800000"/>
            <a:headEnd/>
            <a:tailEnd/>
          </a:ln>
        </p:spPr>
        <p:txBody>
          <a:bodyPr wrap="none" anchor="ctr">
            <a:spAutoFit/>
          </a:bodyPr>
          <a:lstStyle/>
          <a:p>
            <a:pPr algn="ctr"/>
            <a:r>
              <a:rPr kumimoji="1" lang="en-US" altLang="zh-CN" sz="2400" b="1" dirty="0">
                <a:solidFill>
                  <a:schemeClr val="bg1"/>
                </a:solidFill>
                <a:latin typeface="Times New Roman" pitchFamily="18" charset="0"/>
              </a:rPr>
              <a:t>9</a:t>
            </a:r>
            <a:endParaRPr kumimoji="1" lang="en-US" altLang="zh-CN" sz="2400" dirty="0">
              <a:latin typeface="Times New Roman" pitchFamily="18" charset="0"/>
            </a:endParaRPr>
          </a:p>
        </p:txBody>
      </p:sp>
      <p:sp>
        <p:nvSpPr>
          <p:cNvPr id="2" name="标题 1"/>
          <p:cNvSpPr>
            <a:spLocks noGrp="1"/>
          </p:cNvSpPr>
          <p:nvPr>
            <p:ph type="title"/>
          </p:nvPr>
        </p:nvSpPr>
        <p:spPr/>
        <p:txBody>
          <a:bodyPr/>
          <a:lstStyle/>
          <a:p>
            <a:r>
              <a:rPr lang="zh-CN" altLang="en-US"/>
              <a:t>堆</a:t>
            </a:r>
          </a:p>
        </p:txBody>
      </p:sp>
      <p:sp>
        <p:nvSpPr>
          <p:cNvPr id="3" name="内容占位符 2"/>
          <p:cNvSpPr>
            <a:spLocks noGrp="1"/>
          </p:cNvSpPr>
          <p:nvPr>
            <p:ph sz="half" idx="1"/>
          </p:nvPr>
        </p:nvSpPr>
        <p:spPr>
          <a:xfrm>
            <a:off x="457199" y="764704"/>
            <a:ext cx="4362475" cy="5976664"/>
          </a:xfrm>
        </p:spPr>
        <p:txBody>
          <a:bodyPr>
            <a:normAutofit lnSpcReduction="10000"/>
          </a:bodyPr>
          <a:lstStyle/>
          <a:p>
            <a:r>
              <a:rPr lang="zh-CN" altLang="en-US" dirty="0">
                <a:latin typeface="+mn-lt"/>
              </a:rPr>
              <a:t>堆的</a:t>
            </a:r>
            <a:r>
              <a:rPr lang="zh-CN" altLang="en-US" b="1" dirty="0">
                <a:solidFill>
                  <a:srgbClr val="0000FF"/>
                </a:solidFill>
                <a:latin typeface="+mn-lt"/>
              </a:rPr>
              <a:t>结构性</a:t>
            </a:r>
            <a:r>
              <a:rPr lang="zh-CN" altLang="en-US" dirty="0">
                <a:latin typeface="+mn-lt"/>
              </a:rPr>
              <a:t>：</a:t>
            </a:r>
            <a:endParaRPr lang="en-US" altLang="zh-CN" dirty="0">
              <a:latin typeface="+mn-lt"/>
            </a:endParaRPr>
          </a:p>
          <a:p>
            <a:pPr lvl="1"/>
            <a:r>
              <a:rPr lang="zh-CN" altLang="en-US" dirty="0">
                <a:latin typeface="+mn-lt"/>
              </a:rPr>
              <a:t>逻辑上：等同于完全二叉树</a:t>
            </a:r>
          </a:p>
          <a:p>
            <a:pPr lvl="1"/>
            <a:r>
              <a:rPr lang="zh-CN" altLang="en-US" dirty="0">
                <a:latin typeface="+mn-lt"/>
              </a:rPr>
              <a:t>物理上：直接借助顺序存储实现</a:t>
            </a:r>
            <a:endParaRPr lang="en-US" altLang="zh-CN" dirty="0">
              <a:latin typeface="+mn-lt"/>
            </a:endParaRPr>
          </a:p>
          <a:p>
            <a:r>
              <a:rPr lang="zh-CN" altLang="en-US" dirty="0">
                <a:solidFill>
                  <a:srgbClr val="C00000"/>
                </a:solidFill>
                <a:latin typeface="+mn-lt"/>
              </a:rPr>
              <a:t>逻辑节点与物理元素依</a:t>
            </a:r>
            <a:r>
              <a:rPr lang="zh-CN" altLang="en-US" b="1" dirty="0">
                <a:solidFill>
                  <a:srgbClr val="6600CC"/>
                </a:solidFill>
                <a:latin typeface="+mn-lt"/>
              </a:rPr>
              <a:t>层次遍历次序</a:t>
            </a:r>
            <a:r>
              <a:rPr lang="zh-CN" altLang="en-US" dirty="0">
                <a:solidFill>
                  <a:srgbClr val="C00000"/>
                </a:solidFill>
                <a:latin typeface="+mn-lt"/>
              </a:rPr>
              <a:t>彼此一一对应</a:t>
            </a:r>
            <a:endParaRPr lang="en-US" altLang="zh-CN" dirty="0">
              <a:solidFill>
                <a:srgbClr val="C00000"/>
              </a:solidFill>
              <a:latin typeface="+mn-lt"/>
            </a:endParaRPr>
          </a:p>
          <a:p>
            <a:r>
              <a:rPr lang="zh-CN" altLang="en-US" dirty="0">
                <a:latin typeface="+mn-lt"/>
              </a:rPr>
              <a:t>堆的</a:t>
            </a:r>
            <a:r>
              <a:rPr lang="zh-CN" altLang="en-US" b="1" dirty="0">
                <a:solidFill>
                  <a:srgbClr val="0000FF"/>
                </a:solidFill>
                <a:latin typeface="+mn-lt"/>
              </a:rPr>
              <a:t>堆序性</a:t>
            </a:r>
            <a:r>
              <a:rPr lang="zh-CN" altLang="en-US" dirty="0">
                <a:latin typeface="+mn-lt"/>
              </a:rPr>
              <a:t>：堆是一棵有局部顺序的线性化完全二叉树：</a:t>
            </a:r>
            <a:endParaRPr lang="en-US" altLang="zh-CN" dirty="0">
              <a:latin typeface="+mn-lt"/>
            </a:endParaRPr>
          </a:p>
          <a:p>
            <a:pPr lvl="1"/>
            <a:r>
              <a:rPr lang="en-US" altLang="zh-CN" dirty="0">
                <a:latin typeface="+mn-lt"/>
              </a:rPr>
              <a:t>K[</a:t>
            </a:r>
            <a:r>
              <a:rPr lang="en-US" altLang="zh-CN" dirty="0" err="1">
                <a:latin typeface="+mn-lt"/>
              </a:rPr>
              <a:t>i</a:t>
            </a:r>
            <a:r>
              <a:rPr lang="en-US" altLang="zh-CN" dirty="0">
                <a:latin typeface="+mn-lt"/>
              </a:rPr>
              <a:t>] &lt;= K[Parent(</a:t>
            </a:r>
            <a:r>
              <a:rPr lang="en-US" altLang="zh-CN" dirty="0" err="1">
                <a:latin typeface="+mn-lt"/>
              </a:rPr>
              <a:t>i</a:t>
            </a:r>
            <a:r>
              <a:rPr lang="en-US" altLang="zh-CN" dirty="0">
                <a:latin typeface="+mn-lt"/>
              </a:rPr>
              <a:t>)](</a:t>
            </a:r>
            <a:r>
              <a:rPr lang="zh-CN" altLang="en-US" dirty="0">
                <a:latin typeface="+mn-lt"/>
              </a:rPr>
              <a:t>大顶堆</a:t>
            </a:r>
            <a:r>
              <a:rPr lang="en-US" altLang="zh-CN" dirty="0">
                <a:latin typeface="+mn-lt"/>
              </a:rPr>
              <a:t>)  or</a:t>
            </a:r>
          </a:p>
          <a:p>
            <a:pPr lvl="1"/>
            <a:r>
              <a:rPr lang="en-US" altLang="zh-CN" dirty="0">
                <a:latin typeface="+mn-lt"/>
              </a:rPr>
              <a:t>K[</a:t>
            </a:r>
            <a:r>
              <a:rPr lang="en-US" altLang="zh-CN" dirty="0" err="1">
                <a:latin typeface="+mn-lt"/>
              </a:rPr>
              <a:t>i</a:t>
            </a:r>
            <a:r>
              <a:rPr lang="en-US" altLang="zh-CN" dirty="0">
                <a:latin typeface="+mn-lt"/>
              </a:rPr>
              <a:t>] &gt;= K[parent(</a:t>
            </a:r>
            <a:r>
              <a:rPr lang="en-US" altLang="zh-CN" dirty="0" err="1">
                <a:latin typeface="+mn-lt"/>
              </a:rPr>
              <a:t>i</a:t>
            </a:r>
            <a:r>
              <a:rPr lang="en-US" altLang="zh-CN" dirty="0">
                <a:latin typeface="+mn-lt"/>
              </a:rPr>
              <a:t>)](</a:t>
            </a:r>
            <a:r>
              <a:rPr lang="zh-CN" altLang="en-US" dirty="0">
                <a:latin typeface="+mn-lt"/>
              </a:rPr>
              <a:t>小顶堆</a:t>
            </a:r>
            <a:r>
              <a:rPr lang="en-US" altLang="zh-CN" dirty="0">
                <a:latin typeface="+mn-lt"/>
              </a:rPr>
              <a:t>)</a:t>
            </a:r>
          </a:p>
          <a:p>
            <a:endParaRPr lang="zh-CN" altLang="en-US" dirty="0"/>
          </a:p>
          <a:p>
            <a:pPr lvl="1"/>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Tree>
    <p:extLst>
      <p:ext uri="{BB962C8B-B14F-4D97-AF65-F5344CB8AC3E}">
        <p14:creationId xmlns:p14="http://schemas.microsoft.com/office/powerpoint/2010/main" val="236397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5267192" y="1952836"/>
            <a:ext cx="3729608" cy="480864"/>
          </a:xfrm>
          <a:prstGeom prst="rect">
            <a:avLst/>
          </a:prstGeom>
          <a:solidFill>
            <a:srgbClr val="CCFFFF"/>
          </a:solidFill>
          <a:ln w="9525">
            <a:solidFill>
              <a:schemeClr val="tx2"/>
            </a:solidFill>
            <a:miter lim="800000"/>
            <a:headEnd/>
            <a:tailEnd/>
          </a:ln>
          <a:effectLst/>
        </p:spPr>
        <p:txBody>
          <a:bodyPr wrap="none" anchor="ctr"/>
          <a:lstStyle/>
          <a:p>
            <a:r>
              <a:rPr lang="zh-CN" altLang="en-US" sz="3000" dirty="0">
                <a:latin typeface="华文楷体" pitchFamily="2" charset="-122"/>
                <a:ea typeface="华文楷体" pitchFamily="2" charset="-122"/>
              </a:rPr>
              <a:t>无序序列</a:t>
            </a:r>
            <a:r>
              <a:rPr lang="en-US" altLang="zh-CN" sz="3000" dirty="0">
                <a:latin typeface="华文楷体" pitchFamily="2" charset="-122"/>
                <a:ea typeface="华文楷体" pitchFamily="2" charset="-122"/>
              </a:rPr>
              <a:t>R[1..n]</a:t>
            </a:r>
          </a:p>
        </p:txBody>
      </p:sp>
      <p:grpSp>
        <p:nvGrpSpPr>
          <p:cNvPr id="9" name="组合 8"/>
          <p:cNvGrpSpPr/>
          <p:nvPr/>
        </p:nvGrpSpPr>
        <p:grpSpPr>
          <a:xfrm>
            <a:off x="5267192" y="3104964"/>
            <a:ext cx="3739960" cy="395426"/>
            <a:chOff x="5267192" y="3104964"/>
            <a:chExt cx="3739960" cy="395426"/>
          </a:xfrm>
        </p:grpSpPr>
        <p:sp>
          <p:nvSpPr>
            <p:cNvPr id="14" name="Rectangle 16"/>
            <p:cNvSpPr>
              <a:spLocks noChangeArrowheads="1"/>
            </p:cNvSpPr>
            <p:nvPr/>
          </p:nvSpPr>
          <p:spPr bwMode="auto">
            <a:xfrm>
              <a:off x="5267192" y="3104964"/>
              <a:ext cx="3729608" cy="395426"/>
            </a:xfrm>
            <a:prstGeom prst="rect">
              <a:avLst/>
            </a:prstGeom>
            <a:solidFill>
              <a:srgbClr val="CCFFFF"/>
            </a:solidFill>
            <a:ln w="9525">
              <a:solidFill>
                <a:schemeClr val="tx2"/>
              </a:solidFill>
              <a:miter lim="800000"/>
              <a:headEnd/>
              <a:tailEnd/>
            </a:ln>
            <a:effectLst/>
          </p:spPr>
          <p:txBody>
            <a:bodyPr wrap="none" anchor="ctr"/>
            <a:lstStyle/>
            <a:p>
              <a:pPr algn="l">
                <a:lnSpc>
                  <a:spcPct val="110000"/>
                </a:lnSpc>
              </a:pPr>
              <a:r>
                <a:rPr lang="zh-CN" altLang="en-US" sz="3000" dirty="0">
                  <a:latin typeface="华文楷体" pitchFamily="2" charset="-122"/>
                  <a:ea typeface="华文楷体" pitchFamily="2" charset="-122"/>
                </a:rPr>
                <a:t>无序序列</a:t>
              </a:r>
              <a:r>
                <a:rPr lang="en-US" altLang="zh-CN" sz="3000" dirty="0">
                  <a:latin typeface="华文楷体" pitchFamily="2" charset="-122"/>
                  <a:ea typeface="华文楷体" pitchFamily="2" charset="-122"/>
                </a:rPr>
                <a:t>R[1..n-1]</a:t>
              </a:r>
            </a:p>
          </p:txBody>
        </p:sp>
        <p:sp>
          <p:nvSpPr>
            <p:cNvPr id="15" name="Rectangle 17"/>
            <p:cNvSpPr>
              <a:spLocks noChangeArrowheads="1"/>
            </p:cNvSpPr>
            <p:nvPr/>
          </p:nvSpPr>
          <p:spPr bwMode="auto">
            <a:xfrm>
              <a:off x="8766476" y="3104964"/>
              <a:ext cx="240676" cy="395426"/>
            </a:xfrm>
            <a:prstGeom prst="rect">
              <a:avLst/>
            </a:prstGeom>
            <a:solidFill>
              <a:srgbClr val="3366FF"/>
            </a:solidFill>
            <a:ln w="9525">
              <a:solidFill>
                <a:schemeClr val="tx1"/>
              </a:solidFill>
              <a:miter lim="800000"/>
              <a:headEnd/>
              <a:tailEnd/>
            </a:ln>
            <a:effectLst/>
          </p:spPr>
          <p:txBody>
            <a:bodyPr wrap="none" anchor="ctr"/>
            <a:lstStyle/>
            <a:p>
              <a:endParaRPr lang="en-US" altLang="zh-CN" sz="3000" dirty="0">
                <a:latin typeface="华文楷体" pitchFamily="2" charset="-122"/>
                <a:ea typeface="华文楷体" pitchFamily="2" charset="-122"/>
              </a:endParaRPr>
            </a:p>
          </p:txBody>
        </p:sp>
      </p:grpSp>
      <p:sp>
        <p:nvSpPr>
          <p:cNvPr id="18" name="AutoShape 22"/>
          <p:cNvSpPr>
            <a:spLocks noChangeArrowheads="1"/>
          </p:cNvSpPr>
          <p:nvPr/>
        </p:nvSpPr>
        <p:spPr bwMode="auto">
          <a:xfrm>
            <a:off x="6181592" y="2486236"/>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22" name="AutoShape 26"/>
          <p:cNvSpPr>
            <a:spLocks noChangeArrowheads="1"/>
          </p:cNvSpPr>
          <p:nvPr/>
        </p:nvSpPr>
        <p:spPr bwMode="auto">
          <a:xfrm>
            <a:off x="5724392" y="2486236"/>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23" name="AutoShape 27"/>
          <p:cNvSpPr>
            <a:spLocks noChangeArrowheads="1"/>
          </p:cNvSpPr>
          <p:nvPr/>
        </p:nvSpPr>
        <p:spPr bwMode="auto">
          <a:xfrm>
            <a:off x="5267192" y="2486236"/>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29" name="AutoShape 24"/>
          <p:cNvSpPr>
            <a:spLocks noChangeArrowheads="1"/>
          </p:cNvSpPr>
          <p:nvPr/>
        </p:nvSpPr>
        <p:spPr bwMode="auto">
          <a:xfrm>
            <a:off x="7866376" y="2505708"/>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30" name="AutoShape 24"/>
          <p:cNvSpPr>
            <a:spLocks noChangeArrowheads="1"/>
          </p:cNvSpPr>
          <p:nvPr/>
        </p:nvSpPr>
        <p:spPr bwMode="auto">
          <a:xfrm>
            <a:off x="8334428" y="2469704"/>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grpSp>
        <p:nvGrpSpPr>
          <p:cNvPr id="11" name="组合 10"/>
          <p:cNvGrpSpPr/>
          <p:nvPr/>
        </p:nvGrpSpPr>
        <p:grpSpPr>
          <a:xfrm>
            <a:off x="5267192" y="3897670"/>
            <a:ext cx="3733300" cy="395426"/>
            <a:chOff x="5267192" y="3897670"/>
            <a:chExt cx="3733300" cy="395426"/>
          </a:xfrm>
        </p:grpSpPr>
        <p:sp>
          <p:nvSpPr>
            <p:cNvPr id="21" name="Rectangle 16"/>
            <p:cNvSpPr>
              <a:spLocks noChangeArrowheads="1"/>
            </p:cNvSpPr>
            <p:nvPr/>
          </p:nvSpPr>
          <p:spPr bwMode="auto">
            <a:xfrm>
              <a:off x="5267192" y="3897670"/>
              <a:ext cx="3722948" cy="395426"/>
            </a:xfrm>
            <a:prstGeom prst="rect">
              <a:avLst/>
            </a:prstGeom>
            <a:solidFill>
              <a:srgbClr val="CCFFFF"/>
            </a:solidFill>
            <a:ln w="9525">
              <a:solidFill>
                <a:schemeClr val="tx2"/>
              </a:solidFill>
              <a:miter lim="800000"/>
              <a:headEnd/>
              <a:tailEnd/>
            </a:ln>
            <a:effectLst/>
          </p:spPr>
          <p:txBody>
            <a:bodyPr wrap="none" anchor="ctr"/>
            <a:lstStyle/>
            <a:p>
              <a:pPr algn="l">
                <a:lnSpc>
                  <a:spcPct val="110000"/>
                </a:lnSpc>
              </a:pPr>
              <a:r>
                <a:rPr lang="zh-CN" altLang="en-US" sz="3000" dirty="0">
                  <a:latin typeface="华文楷体" pitchFamily="2" charset="-122"/>
                  <a:ea typeface="华文楷体" pitchFamily="2" charset="-122"/>
                </a:rPr>
                <a:t>无序序列</a:t>
              </a:r>
              <a:r>
                <a:rPr lang="en-US" altLang="zh-CN" sz="3000" dirty="0">
                  <a:latin typeface="华文楷体" pitchFamily="2" charset="-122"/>
                  <a:ea typeface="华文楷体" pitchFamily="2" charset="-122"/>
                </a:rPr>
                <a:t>R[1..n-2]</a:t>
              </a:r>
            </a:p>
          </p:txBody>
        </p:sp>
        <p:sp>
          <p:nvSpPr>
            <p:cNvPr id="26" name="Rectangle 17"/>
            <p:cNvSpPr>
              <a:spLocks noChangeArrowheads="1"/>
            </p:cNvSpPr>
            <p:nvPr/>
          </p:nvSpPr>
          <p:spPr bwMode="auto">
            <a:xfrm>
              <a:off x="8615800" y="3897670"/>
              <a:ext cx="384692" cy="395426"/>
            </a:xfrm>
            <a:prstGeom prst="rect">
              <a:avLst/>
            </a:prstGeom>
            <a:solidFill>
              <a:srgbClr val="3366FF"/>
            </a:solidFill>
            <a:ln w="9525">
              <a:solidFill>
                <a:schemeClr val="tx1"/>
              </a:solidFill>
              <a:miter lim="800000"/>
              <a:headEnd/>
              <a:tailEnd/>
            </a:ln>
            <a:effectLst/>
          </p:spPr>
          <p:txBody>
            <a:bodyPr wrap="none" anchor="ctr"/>
            <a:lstStyle/>
            <a:p>
              <a:endParaRPr lang="en-US" altLang="zh-CN" sz="3000" dirty="0">
                <a:latin typeface="华文楷体" pitchFamily="2" charset="-122"/>
                <a:ea typeface="华文楷体" pitchFamily="2" charset="-122"/>
              </a:endParaRPr>
            </a:p>
          </p:txBody>
        </p:sp>
      </p:grpSp>
      <p:grpSp>
        <p:nvGrpSpPr>
          <p:cNvPr id="12" name="组合 11"/>
          <p:cNvGrpSpPr/>
          <p:nvPr/>
        </p:nvGrpSpPr>
        <p:grpSpPr>
          <a:xfrm>
            <a:off x="5267192" y="4473734"/>
            <a:ext cx="3733300" cy="395426"/>
            <a:chOff x="5267192" y="4473734"/>
            <a:chExt cx="3733300" cy="395426"/>
          </a:xfrm>
        </p:grpSpPr>
        <p:sp>
          <p:nvSpPr>
            <p:cNvPr id="27" name="Rectangle 16"/>
            <p:cNvSpPr>
              <a:spLocks noChangeArrowheads="1"/>
            </p:cNvSpPr>
            <p:nvPr/>
          </p:nvSpPr>
          <p:spPr bwMode="auto">
            <a:xfrm>
              <a:off x="5267192" y="4473734"/>
              <a:ext cx="3722948" cy="395426"/>
            </a:xfrm>
            <a:prstGeom prst="rect">
              <a:avLst/>
            </a:prstGeom>
            <a:solidFill>
              <a:srgbClr val="CCFFFF"/>
            </a:solidFill>
            <a:ln w="9525">
              <a:solidFill>
                <a:schemeClr val="tx2"/>
              </a:solidFill>
              <a:miter lim="800000"/>
              <a:headEnd/>
              <a:tailEnd/>
            </a:ln>
            <a:effectLst/>
          </p:spPr>
          <p:txBody>
            <a:bodyPr wrap="none" anchor="ctr"/>
            <a:lstStyle/>
            <a:p>
              <a:pPr algn="l">
                <a:lnSpc>
                  <a:spcPct val="110000"/>
                </a:lnSpc>
              </a:pPr>
              <a:r>
                <a:rPr lang="zh-CN" altLang="en-US" sz="3000" dirty="0">
                  <a:latin typeface="华文楷体" pitchFamily="2" charset="-122"/>
                  <a:ea typeface="华文楷体" pitchFamily="2" charset="-122"/>
                </a:rPr>
                <a:t>无序序列</a:t>
              </a:r>
              <a:r>
                <a:rPr lang="en-US" altLang="zh-CN" sz="3000" dirty="0">
                  <a:latin typeface="华文楷体" pitchFamily="2" charset="-122"/>
                  <a:ea typeface="华文楷体" pitchFamily="2" charset="-122"/>
                </a:rPr>
                <a:t>R[1</a:t>
              </a:r>
              <a:r>
                <a:rPr lang="en-US" altLang="zh-CN" sz="3000">
                  <a:latin typeface="华文楷体" pitchFamily="2" charset="-122"/>
                  <a:ea typeface="华文楷体" pitchFamily="2" charset="-122"/>
                </a:rPr>
                <a:t>..n-3]</a:t>
              </a:r>
              <a:endParaRPr lang="en-US" altLang="zh-CN" sz="3000" dirty="0">
                <a:latin typeface="华文楷体" pitchFamily="2" charset="-122"/>
                <a:ea typeface="华文楷体" pitchFamily="2" charset="-122"/>
              </a:endParaRPr>
            </a:p>
          </p:txBody>
        </p:sp>
        <p:sp>
          <p:nvSpPr>
            <p:cNvPr id="28" name="Rectangle 17"/>
            <p:cNvSpPr>
              <a:spLocks noChangeArrowheads="1"/>
            </p:cNvSpPr>
            <p:nvPr/>
          </p:nvSpPr>
          <p:spPr bwMode="auto">
            <a:xfrm>
              <a:off x="8399776" y="4473734"/>
              <a:ext cx="600716" cy="395426"/>
            </a:xfrm>
            <a:prstGeom prst="rect">
              <a:avLst/>
            </a:prstGeom>
            <a:solidFill>
              <a:srgbClr val="3366FF"/>
            </a:solidFill>
            <a:ln w="9525">
              <a:solidFill>
                <a:schemeClr val="tx1"/>
              </a:solidFill>
              <a:miter lim="800000"/>
              <a:headEnd/>
              <a:tailEnd/>
            </a:ln>
            <a:effectLst/>
          </p:spPr>
          <p:txBody>
            <a:bodyPr wrap="none" anchor="ctr"/>
            <a:lstStyle/>
            <a:p>
              <a:endParaRPr lang="en-US" altLang="zh-CN" sz="3000" dirty="0">
                <a:latin typeface="华文楷体" pitchFamily="2" charset="-122"/>
                <a:ea typeface="华文楷体" pitchFamily="2" charset="-122"/>
              </a:endParaRPr>
            </a:p>
          </p:txBody>
        </p:sp>
      </p:grpSp>
      <p:sp>
        <p:nvSpPr>
          <p:cNvPr id="35" name="Rectangle 17"/>
          <p:cNvSpPr>
            <a:spLocks noChangeArrowheads="1"/>
          </p:cNvSpPr>
          <p:nvPr/>
        </p:nvSpPr>
        <p:spPr bwMode="auto">
          <a:xfrm>
            <a:off x="5267192" y="6093296"/>
            <a:ext cx="3769304" cy="395426"/>
          </a:xfrm>
          <a:prstGeom prst="rect">
            <a:avLst/>
          </a:prstGeom>
          <a:solidFill>
            <a:srgbClr val="3366FF"/>
          </a:solidFill>
          <a:ln w="9525">
            <a:solidFill>
              <a:schemeClr val="tx1"/>
            </a:solidFill>
            <a:miter lim="800000"/>
            <a:headEnd/>
            <a:tailEnd/>
          </a:ln>
          <a:effectLst/>
        </p:spPr>
        <p:txBody>
          <a:bodyPr wrap="none" anchor="ctr"/>
          <a:lstStyle/>
          <a:p>
            <a:r>
              <a:rPr lang="zh-CN" altLang="en-US" sz="3000" dirty="0">
                <a:latin typeface="华文楷体" pitchFamily="2" charset="-122"/>
                <a:ea typeface="华文楷体" pitchFamily="2" charset="-122"/>
              </a:rPr>
              <a:t>有序序列</a:t>
            </a:r>
            <a:r>
              <a:rPr lang="en-US" altLang="zh-CN" sz="3000" dirty="0">
                <a:latin typeface="华文楷体" pitchFamily="2" charset="-122"/>
                <a:ea typeface="华文楷体" pitchFamily="2" charset="-122"/>
              </a:rPr>
              <a:t>R[1..n]</a:t>
            </a:r>
          </a:p>
        </p:txBody>
      </p:sp>
      <p:sp>
        <p:nvSpPr>
          <p:cNvPr id="2" name="文本框 1"/>
          <p:cNvSpPr txBox="1"/>
          <p:nvPr/>
        </p:nvSpPr>
        <p:spPr>
          <a:xfrm>
            <a:off x="6796844" y="5229200"/>
            <a:ext cx="727484" cy="707886"/>
          </a:xfrm>
          <a:prstGeom prst="rect">
            <a:avLst/>
          </a:prstGeom>
          <a:noFill/>
        </p:spPr>
        <p:txBody>
          <a:bodyPr wrap="square" rtlCol="0">
            <a:spAutoFit/>
          </a:bodyPr>
          <a:lstStyle/>
          <a:p>
            <a:r>
              <a:rPr lang="zh-CN" altLang="en-US" dirty="0"/>
              <a:t>┋</a:t>
            </a:r>
          </a:p>
        </p:txBody>
      </p:sp>
      <p:grpSp>
        <p:nvGrpSpPr>
          <p:cNvPr id="8" name="组合 7"/>
          <p:cNvGrpSpPr/>
          <p:nvPr/>
        </p:nvGrpSpPr>
        <p:grpSpPr>
          <a:xfrm>
            <a:off x="7313963" y="945051"/>
            <a:ext cx="1572851" cy="2159913"/>
            <a:chOff x="7313963" y="945051"/>
            <a:chExt cx="1572851" cy="2159913"/>
          </a:xfrm>
        </p:grpSpPr>
        <p:cxnSp>
          <p:nvCxnSpPr>
            <p:cNvPr id="6" name="直接箭头连接符 5"/>
            <p:cNvCxnSpPr/>
            <p:nvPr/>
          </p:nvCxnSpPr>
          <p:spPr bwMode="auto">
            <a:xfrm>
              <a:off x="8399776" y="1448780"/>
              <a:ext cx="487038" cy="16561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文本框 6"/>
            <p:cNvSpPr txBox="1"/>
            <p:nvPr/>
          </p:nvSpPr>
          <p:spPr>
            <a:xfrm>
              <a:off x="7313963" y="945051"/>
              <a:ext cx="1450153" cy="461628"/>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最大元素</a:t>
              </a:r>
            </a:p>
          </p:txBody>
        </p:sp>
      </p:grpSp>
      <p:sp>
        <p:nvSpPr>
          <p:cNvPr id="3" name="标题 2"/>
          <p:cNvSpPr>
            <a:spLocks noGrp="1"/>
          </p:cNvSpPr>
          <p:nvPr>
            <p:ph type="title"/>
          </p:nvPr>
        </p:nvSpPr>
        <p:spPr/>
        <p:txBody>
          <a:bodyPr/>
          <a:lstStyle/>
          <a:p>
            <a:r>
              <a:rPr lang="en-US" altLang="zh-CN"/>
              <a:t>3.1 </a:t>
            </a:r>
            <a:r>
              <a:rPr lang="zh-CN" altLang="en-US"/>
              <a:t>起泡排序</a:t>
            </a:r>
            <a:r>
              <a:rPr lang="en-US" altLang="zh-CN"/>
              <a:t>(Bubble Sort)</a:t>
            </a:r>
            <a:endParaRPr lang="zh-CN" altLang="en-US"/>
          </a:p>
        </p:txBody>
      </p:sp>
      <p:sp>
        <p:nvSpPr>
          <p:cNvPr id="5" name="内容占位符 4"/>
          <p:cNvSpPr>
            <a:spLocks noGrp="1"/>
          </p:cNvSpPr>
          <p:nvPr>
            <p:ph sz="half" idx="1"/>
          </p:nvPr>
        </p:nvSpPr>
        <p:spPr/>
        <p:txBody>
          <a:bodyPr/>
          <a:lstStyle/>
          <a:p>
            <a:r>
              <a:rPr lang="zh-CN" altLang="en-US" dirty="0"/>
              <a:t>观察：有序</a:t>
            </a:r>
            <a:r>
              <a:rPr lang="en-US" altLang="zh-CN" dirty="0"/>
              <a:t>/</a:t>
            </a:r>
            <a:r>
              <a:rPr lang="zh-CN" altLang="en-US" dirty="0"/>
              <a:t>无序序列中，任意</a:t>
            </a:r>
            <a:r>
              <a:rPr lang="en-US" altLang="zh-CN" dirty="0"/>
              <a:t>/</a:t>
            </a:r>
            <a:r>
              <a:rPr lang="zh-CN" altLang="en-US" dirty="0"/>
              <a:t>总有</a:t>
            </a:r>
            <a:r>
              <a:rPr lang="zh-CN" altLang="en-US" b="1" dirty="0">
                <a:solidFill>
                  <a:srgbClr val="0000FF"/>
                </a:solidFill>
              </a:rPr>
              <a:t>一对相邻元素</a:t>
            </a:r>
            <a:r>
              <a:rPr lang="zh-CN" altLang="en-US" dirty="0"/>
              <a:t>顺序</a:t>
            </a:r>
            <a:r>
              <a:rPr lang="en-US" altLang="zh-CN" dirty="0"/>
              <a:t>/</a:t>
            </a:r>
            <a:r>
              <a:rPr lang="zh-CN" altLang="en-US" dirty="0"/>
              <a:t>逆序</a:t>
            </a:r>
          </a:p>
          <a:p>
            <a:r>
              <a:rPr lang="zh-CN" altLang="en-US" dirty="0"/>
              <a:t>扫描交换：</a:t>
            </a:r>
            <a:r>
              <a:rPr lang="zh-CN" altLang="en-US" dirty="0">
                <a:solidFill>
                  <a:srgbClr val="6600CC"/>
                </a:solidFill>
              </a:rPr>
              <a:t>依次比较每一对相邻元素，如有必要，交换之</a:t>
            </a:r>
          </a:p>
          <a:p>
            <a:r>
              <a:rPr lang="zh-CN" altLang="en-US" dirty="0"/>
              <a:t>经</a:t>
            </a:r>
            <a:r>
              <a:rPr lang="zh-CN" altLang="en-US" dirty="0">
                <a:solidFill>
                  <a:srgbClr val="C00000"/>
                </a:solidFill>
              </a:rPr>
              <a:t>一轮</a:t>
            </a:r>
            <a:r>
              <a:rPr lang="zh-CN" altLang="en-US" dirty="0"/>
              <a:t>扫描交换后，最大元素必然就位</a:t>
            </a:r>
          </a:p>
          <a:p>
            <a:r>
              <a:rPr lang="zh-CN" altLang="en-US" dirty="0"/>
              <a:t>经</a:t>
            </a:r>
            <a:r>
              <a:rPr lang="zh-CN" altLang="en-US" dirty="0">
                <a:solidFill>
                  <a:srgbClr val="C00000"/>
                </a:solidFill>
              </a:rPr>
              <a:t>一轮</a:t>
            </a:r>
            <a:r>
              <a:rPr lang="zh-CN" altLang="en-US" dirty="0"/>
              <a:t>扫描交换后，问题的规模缩减至</a:t>
            </a:r>
            <a:r>
              <a:rPr lang="en-US" altLang="zh-CN" dirty="0">
                <a:solidFill>
                  <a:srgbClr val="C00000"/>
                </a:solidFill>
              </a:rPr>
              <a:t>n-1</a:t>
            </a:r>
          </a:p>
          <a:p>
            <a:r>
              <a:rPr lang="zh-CN" altLang="en-US" dirty="0"/>
              <a:t>若</a:t>
            </a:r>
            <a:r>
              <a:rPr lang="zh-CN" altLang="en-US" b="1" dirty="0">
                <a:solidFill>
                  <a:srgbClr val="000099"/>
                </a:solidFill>
              </a:rPr>
              <a:t>整趟扫描都没有进行交换</a:t>
            </a:r>
            <a:r>
              <a:rPr lang="zh-CN" altLang="en-US" dirty="0"/>
              <a:t>，则排序完成</a:t>
            </a:r>
          </a:p>
          <a:p>
            <a:endParaRPr lang="zh-CN" altLang="en-US" dirty="0"/>
          </a:p>
          <a:p>
            <a:endParaRPr lang="zh-CN" altLang="en-US"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167765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8" grpId="0" animBg="1"/>
      <p:bldP spid="22" grpId="0" animBg="1"/>
      <p:bldP spid="23" grpId="0" animBg="1"/>
      <p:bldP spid="29" grpId="0" animBg="1"/>
      <p:bldP spid="30" grpId="0" animBg="1"/>
      <p:bldP spid="35" grpId="0" animBg="1"/>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26"/>
          <p:cNvSpPr>
            <a:spLocks noChangeShapeType="1"/>
          </p:cNvSpPr>
          <p:nvPr/>
        </p:nvSpPr>
        <p:spPr bwMode="auto">
          <a:xfrm>
            <a:off x="2267744" y="5445224"/>
            <a:ext cx="228600" cy="533400"/>
          </a:xfrm>
          <a:prstGeom prst="line">
            <a:avLst/>
          </a:prstGeom>
          <a:noFill/>
          <a:ln w="9525">
            <a:solidFill>
              <a:schemeClr val="tx1"/>
            </a:solidFill>
            <a:round/>
            <a:headEnd/>
            <a:tailEnd/>
          </a:ln>
          <a:effectLst/>
        </p:spPr>
        <p:txBody>
          <a:bodyPr wrap="none" anchor="ctr"/>
          <a:lstStyle/>
          <a:p>
            <a:endParaRPr lang="zh-CN" altLang="en-US"/>
          </a:p>
        </p:txBody>
      </p:sp>
      <p:sp>
        <p:nvSpPr>
          <p:cNvPr id="43" name="Line 25"/>
          <p:cNvSpPr>
            <a:spLocks noChangeShapeType="1"/>
          </p:cNvSpPr>
          <p:nvPr/>
        </p:nvSpPr>
        <p:spPr bwMode="auto">
          <a:xfrm flipH="1">
            <a:off x="1475656" y="5481228"/>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45" name="Line 27"/>
          <p:cNvSpPr>
            <a:spLocks noChangeShapeType="1"/>
          </p:cNvSpPr>
          <p:nvPr/>
        </p:nvSpPr>
        <p:spPr bwMode="auto">
          <a:xfrm flipH="1">
            <a:off x="3686944" y="5487888"/>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46" name="Line 28"/>
          <p:cNvSpPr>
            <a:spLocks noChangeShapeType="1"/>
          </p:cNvSpPr>
          <p:nvPr/>
        </p:nvSpPr>
        <p:spPr bwMode="auto">
          <a:xfrm>
            <a:off x="4535996" y="5517232"/>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41" name="Line 23"/>
          <p:cNvSpPr>
            <a:spLocks noChangeShapeType="1"/>
          </p:cNvSpPr>
          <p:nvPr/>
        </p:nvSpPr>
        <p:spPr bwMode="auto">
          <a:xfrm flipH="1">
            <a:off x="5508104" y="4689140"/>
            <a:ext cx="689248" cy="720080"/>
          </a:xfrm>
          <a:prstGeom prst="line">
            <a:avLst/>
          </a:prstGeom>
          <a:noFill/>
          <a:ln w="9525">
            <a:solidFill>
              <a:schemeClr val="tx1"/>
            </a:solidFill>
            <a:round/>
            <a:headEnd/>
            <a:tailEnd/>
          </a:ln>
          <a:effectLst/>
        </p:spPr>
        <p:txBody>
          <a:bodyPr wrap="none" anchor="ctr"/>
          <a:lstStyle/>
          <a:p>
            <a:endParaRPr lang="zh-CN" altLang="en-US"/>
          </a:p>
        </p:txBody>
      </p:sp>
      <p:sp>
        <p:nvSpPr>
          <p:cNvPr id="42" name="Line 24"/>
          <p:cNvSpPr>
            <a:spLocks noChangeShapeType="1"/>
          </p:cNvSpPr>
          <p:nvPr/>
        </p:nvSpPr>
        <p:spPr bwMode="auto">
          <a:xfrm>
            <a:off x="6624228" y="4725144"/>
            <a:ext cx="576064" cy="612068"/>
          </a:xfrm>
          <a:prstGeom prst="line">
            <a:avLst/>
          </a:prstGeom>
          <a:noFill/>
          <a:ln w="9525">
            <a:solidFill>
              <a:schemeClr val="tx1"/>
            </a:solidFill>
            <a:round/>
            <a:headEnd/>
            <a:tailEnd/>
          </a:ln>
          <a:effectLst/>
        </p:spPr>
        <p:txBody>
          <a:bodyPr wrap="none" anchor="ctr"/>
          <a:lstStyle/>
          <a:p>
            <a:endParaRPr lang="zh-CN" altLang="en-US"/>
          </a:p>
        </p:txBody>
      </p:sp>
      <p:sp>
        <p:nvSpPr>
          <p:cNvPr id="26" name="Oval 8"/>
          <p:cNvSpPr>
            <a:spLocks noChangeArrowheads="1"/>
          </p:cNvSpPr>
          <p:nvPr/>
        </p:nvSpPr>
        <p:spPr bwMode="auto">
          <a:xfrm>
            <a:off x="4419600" y="3525924"/>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2800" b="1" dirty="0">
                <a:solidFill>
                  <a:srgbClr val="008784"/>
                </a:solidFill>
              </a:rPr>
              <a:t>12</a:t>
            </a:r>
            <a:endParaRPr lang="en-US" altLang="zh-CN" sz="2800" dirty="0"/>
          </a:p>
        </p:txBody>
      </p:sp>
      <p:sp>
        <p:nvSpPr>
          <p:cNvPr id="27" name="Oval 9"/>
          <p:cNvSpPr>
            <a:spLocks noChangeArrowheads="1"/>
          </p:cNvSpPr>
          <p:nvPr/>
        </p:nvSpPr>
        <p:spPr bwMode="auto">
          <a:xfrm>
            <a:off x="2897088" y="4431940"/>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36</a:t>
            </a:r>
            <a:endParaRPr lang="en-US" altLang="zh-CN" sz="3200" b="1" dirty="0"/>
          </a:p>
        </p:txBody>
      </p:sp>
      <p:sp>
        <p:nvSpPr>
          <p:cNvPr id="28" name="Oval 10"/>
          <p:cNvSpPr>
            <a:spLocks noChangeArrowheads="1"/>
          </p:cNvSpPr>
          <p:nvPr/>
        </p:nvSpPr>
        <p:spPr bwMode="auto">
          <a:xfrm>
            <a:off x="6035080" y="4401108"/>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8784"/>
                </a:solidFill>
              </a:rPr>
              <a:t>27</a:t>
            </a:r>
            <a:endParaRPr lang="en-US" altLang="zh-CN" dirty="0"/>
          </a:p>
        </p:txBody>
      </p:sp>
      <p:sp>
        <p:nvSpPr>
          <p:cNvPr id="29" name="Oval 11"/>
          <p:cNvSpPr>
            <a:spLocks noChangeArrowheads="1"/>
          </p:cNvSpPr>
          <p:nvPr/>
        </p:nvSpPr>
        <p:spPr bwMode="auto">
          <a:xfrm>
            <a:off x="1723256" y="5193940"/>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65</a:t>
            </a:r>
            <a:endParaRPr lang="en-US" altLang="zh-CN" dirty="0"/>
          </a:p>
        </p:txBody>
      </p:sp>
      <p:sp>
        <p:nvSpPr>
          <p:cNvPr id="30" name="Oval 12"/>
          <p:cNvSpPr>
            <a:spLocks noChangeArrowheads="1"/>
          </p:cNvSpPr>
          <p:nvPr/>
        </p:nvSpPr>
        <p:spPr bwMode="auto">
          <a:xfrm>
            <a:off x="4642284" y="6000328"/>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49</a:t>
            </a:r>
            <a:endParaRPr lang="en-US" altLang="zh-CN" dirty="0"/>
          </a:p>
        </p:txBody>
      </p:sp>
      <p:sp>
        <p:nvSpPr>
          <p:cNvPr id="31" name="Oval 13"/>
          <p:cNvSpPr>
            <a:spLocks noChangeArrowheads="1"/>
          </p:cNvSpPr>
          <p:nvPr/>
        </p:nvSpPr>
        <p:spPr bwMode="auto">
          <a:xfrm>
            <a:off x="1037456" y="5955940"/>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dirty="0">
                <a:solidFill>
                  <a:srgbClr val="009999"/>
                </a:solidFill>
              </a:rPr>
              <a:t>81</a:t>
            </a:r>
            <a:endParaRPr lang="en-US" altLang="zh-CN" dirty="0"/>
          </a:p>
        </p:txBody>
      </p:sp>
      <p:sp>
        <p:nvSpPr>
          <p:cNvPr id="32" name="Oval 14"/>
          <p:cNvSpPr>
            <a:spLocks noChangeArrowheads="1"/>
          </p:cNvSpPr>
          <p:nvPr/>
        </p:nvSpPr>
        <p:spPr bwMode="auto">
          <a:xfrm>
            <a:off x="2332856" y="5955940"/>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73</a:t>
            </a:r>
            <a:endParaRPr lang="en-US" altLang="zh-CN" dirty="0"/>
          </a:p>
        </p:txBody>
      </p:sp>
      <p:sp>
        <p:nvSpPr>
          <p:cNvPr id="33" name="Oval 15"/>
          <p:cNvSpPr>
            <a:spLocks noChangeArrowheads="1"/>
          </p:cNvSpPr>
          <p:nvPr/>
        </p:nvSpPr>
        <p:spPr bwMode="auto">
          <a:xfrm>
            <a:off x="3270684" y="6000328"/>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55</a:t>
            </a:r>
            <a:endParaRPr lang="en-US" altLang="zh-CN" dirty="0"/>
          </a:p>
        </p:txBody>
      </p:sp>
      <p:sp>
        <p:nvSpPr>
          <p:cNvPr id="34" name="Oval 16"/>
          <p:cNvSpPr>
            <a:spLocks noChangeArrowheads="1"/>
          </p:cNvSpPr>
          <p:nvPr/>
        </p:nvSpPr>
        <p:spPr bwMode="auto">
          <a:xfrm>
            <a:off x="3956484" y="5238328"/>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40</a:t>
            </a:r>
          </a:p>
        </p:txBody>
      </p:sp>
      <p:sp>
        <p:nvSpPr>
          <p:cNvPr id="35" name="Oval 17"/>
          <p:cNvSpPr>
            <a:spLocks noChangeArrowheads="1"/>
          </p:cNvSpPr>
          <p:nvPr/>
        </p:nvSpPr>
        <p:spPr bwMode="auto">
          <a:xfrm>
            <a:off x="5272100" y="5328084"/>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2800" b="1" dirty="0">
                <a:solidFill>
                  <a:srgbClr val="008784"/>
                </a:solidFill>
              </a:rPr>
              <a:t>34</a:t>
            </a:r>
            <a:endParaRPr lang="en-US" altLang="zh-CN" sz="2800" dirty="0"/>
          </a:p>
        </p:txBody>
      </p:sp>
      <p:sp>
        <p:nvSpPr>
          <p:cNvPr id="36" name="Oval 18"/>
          <p:cNvSpPr>
            <a:spLocks noChangeArrowheads="1"/>
          </p:cNvSpPr>
          <p:nvPr/>
        </p:nvSpPr>
        <p:spPr bwMode="auto">
          <a:xfrm>
            <a:off x="6910536" y="5306380"/>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98</a:t>
            </a:r>
          </a:p>
        </p:txBody>
      </p:sp>
      <p:sp>
        <p:nvSpPr>
          <p:cNvPr id="37" name="Line 19"/>
          <p:cNvSpPr>
            <a:spLocks noChangeShapeType="1"/>
          </p:cNvSpPr>
          <p:nvPr/>
        </p:nvSpPr>
        <p:spPr bwMode="auto">
          <a:xfrm flipH="1">
            <a:off x="3239852" y="3830724"/>
            <a:ext cx="1255948" cy="606388"/>
          </a:xfrm>
          <a:prstGeom prst="line">
            <a:avLst/>
          </a:prstGeom>
          <a:noFill/>
          <a:ln w="9525">
            <a:solidFill>
              <a:schemeClr val="tx1"/>
            </a:solidFill>
            <a:round/>
            <a:headEnd/>
            <a:tailEnd/>
          </a:ln>
          <a:effectLst/>
        </p:spPr>
        <p:txBody>
          <a:bodyPr wrap="none" anchor="ctr"/>
          <a:lstStyle/>
          <a:p>
            <a:endParaRPr lang="zh-CN" altLang="en-US"/>
          </a:p>
        </p:txBody>
      </p:sp>
      <p:sp>
        <p:nvSpPr>
          <p:cNvPr id="38" name="Line 20"/>
          <p:cNvSpPr>
            <a:spLocks noChangeShapeType="1"/>
          </p:cNvSpPr>
          <p:nvPr/>
        </p:nvSpPr>
        <p:spPr bwMode="auto">
          <a:xfrm>
            <a:off x="5029200" y="3830724"/>
            <a:ext cx="1234988" cy="570384"/>
          </a:xfrm>
          <a:prstGeom prst="line">
            <a:avLst/>
          </a:prstGeom>
          <a:noFill/>
          <a:ln w="9525">
            <a:solidFill>
              <a:schemeClr val="tx1"/>
            </a:solidFill>
            <a:round/>
            <a:headEnd/>
            <a:tailEnd/>
          </a:ln>
          <a:effectLst/>
        </p:spPr>
        <p:txBody>
          <a:bodyPr wrap="none" anchor="ctr"/>
          <a:lstStyle/>
          <a:p>
            <a:endParaRPr lang="zh-CN" altLang="en-US"/>
          </a:p>
        </p:txBody>
      </p:sp>
      <p:sp>
        <p:nvSpPr>
          <p:cNvPr id="39" name="Line 21"/>
          <p:cNvSpPr>
            <a:spLocks noChangeShapeType="1"/>
          </p:cNvSpPr>
          <p:nvPr/>
        </p:nvSpPr>
        <p:spPr bwMode="auto">
          <a:xfrm flipH="1">
            <a:off x="2118556" y="4660540"/>
            <a:ext cx="778532" cy="568660"/>
          </a:xfrm>
          <a:prstGeom prst="line">
            <a:avLst/>
          </a:prstGeom>
          <a:noFill/>
          <a:ln w="9525">
            <a:solidFill>
              <a:schemeClr val="tx1"/>
            </a:solidFill>
            <a:round/>
            <a:headEnd/>
            <a:tailEnd/>
          </a:ln>
          <a:effectLst/>
        </p:spPr>
        <p:txBody>
          <a:bodyPr wrap="none" anchor="ctr"/>
          <a:lstStyle/>
          <a:p>
            <a:endParaRPr lang="zh-CN" altLang="en-US"/>
          </a:p>
        </p:txBody>
      </p:sp>
      <p:sp>
        <p:nvSpPr>
          <p:cNvPr id="40" name="Line 22"/>
          <p:cNvSpPr>
            <a:spLocks noChangeShapeType="1"/>
          </p:cNvSpPr>
          <p:nvPr/>
        </p:nvSpPr>
        <p:spPr bwMode="auto">
          <a:xfrm>
            <a:off x="3582888" y="4660540"/>
            <a:ext cx="659904" cy="604664"/>
          </a:xfrm>
          <a:prstGeom prst="line">
            <a:avLst/>
          </a:prstGeom>
          <a:noFill/>
          <a:ln w="9525">
            <a:solidFill>
              <a:schemeClr val="tx1"/>
            </a:solidFill>
            <a:round/>
            <a:headEnd/>
            <a:tailEnd/>
          </a:ln>
          <a:effectLst/>
        </p:spPr>
        <p:txBody>
          <a:bodyPr wrap="none" anchor="ctr"/>
          <a:lstStyle/>
          <a:p>
            <a:endParaRPr lang="zh-CN" altLang="en-US"/>
          </a:p>
        </p:txBody>
      </p:sp>
      <p:sp>
        <p:nvSpPr>
          <p:cNvPr id="48" name="Rectangle 31"/>
          <p:cNvSpPr>
            <a:spLocks noChangeArrowheads="1"/>
          </p:cNvSpPr>
          <p:nvPr/>
        </p:nvSpPr>
        <p:spPr bwMode="auto">
          <a:xfrm>
            <a:off x="7383021" y="5940569"/>
            <a:ext cx="1005403" cy="584775"/>
          </a:xfrm>
          <a:prstGeom prst="rect">
            <a:avLst/>
          </a:prstGeom>
          <a:noFill/>
          <a:ln w="9525">
            <a:noFill/>
            <a:miter lim="800000"/>
            <a:headEnd/>
            <a:tailEnd/>
          </a:ln>
          <a:effectLst/>
        </p:spPr>
        <p:txBody>
          <a:bodyPr wrap="none">
            <a:spAutoFit/>
          </a:bodyPr>
          <a:lstStyle/>
          <a:p>
            <a:pPr algn="l"/>
            <a:r>
              <a:rPr lang="zh-CN" altLang="en-US" sz="3200" b="1" dirty="0">
                <a:solidFill>
                  <a:srgbClr val="990000"/>
                </a:solidFill>
                <a:latin typeface="华文楷体" pitchFamily="2" charset="-122"/>
                <a:ea typeface="华文楷体" pitchFamily="2" charset="-122"/>
              </a:rPr>
              <a:t>是堆</a:t>
            </a:r>
            <a:endParaRPr lang="zh-CN" altLang="en-US" sz="3200" dirty="0">
              <a:latin typeface="华文楷体" pitchFamily="2" charset="-122"/>
              <a:ea typeface="华文楷体" pitchFamily="2" charset="-122"/>
            </a:endParaRPr>
          </a:p>
        </p:txBody>
      </p:sp>
      <p:sp>
        <p:nvSpPr>
          <p:cNvPr id="49" name="Oval 32"/>
          <p:cNvSpPr>
            <a:spLocks noChangeArrowheads="1"/>
          </p:cNvSpPr>
          <p:nvPr/>
        </p:nvSpPr>
        <p:spPr bwMode="auto">
          <a:xfrm>
            <a:off x="5256076" y="5306380"/>
            <a:ext cx="685800" cy="381000"/>
          </a:xfrm>
          <a:prstGeom prst="ellipse">
            <a:avLst/>
          </a:prstGeom>
          <a:solidFill>
            <a:srgbClr val="99CCFF"/>
          </a:solidFill>
          <a:ln w="12700">
            <a:solidFill>
              <a:srgbClr val="000080"/>
            </a:solidFill>
            <a:round/>
            <a:headEnd/>
            <a:tailEnd/>
          </a:ln>
          <a:effectLst/>
        </p:spPr>
        <p:txBody>
          <a:bodyPr wrap="none" anchor="ctr"/>
          <a:lstStyle/>
          <a:p>
            <a:r>
              <a:rPr lang="en-US" altLang="zh-CN" sz="2800" b="1" dirty="0">
                <a:solidFill>
                  <a:srgbClr val="003366"/>
                </a:solidFill>
              </a:rPr>
              <a:t>14</a:t>
            </a:r>
            <a:endParaRPr lang="en-US" altLang="zh-CN" sz="2800" dirty="0"/>
          </a:p>
        </p:txBody>
      </p:sp>
      <p:sp>
        <p:nvSpPr>
          <p:cNvPr id="50" name="Text Box 33"/>
          <p:cNvSpPr txBox="1">
            <a:spLocks noChangeArrowheads="1"/>
          </p:cNvSpPr>
          <p:nvPr/>
        </p:nvSpPr>
        <p:spPr bwMode="auto">
          <a:xfrm>
            <a:off x="7013848" y="5949280"/>
            <a:ext cx="798512" cy="523220"/>
          </a:xfrm>
          <a:prstGeom prst="rect">
            <a:avLst/>
          </a:prstGeom>
          <a:noFill/>
          <a:ln w="9525">
            <a:noFill/>
            <a:miter lim="800000"/>
            <a:headEnd/>
            <a:tailEnd/>
          </a:ln>
          <a:effectLst/>
        </p:spPr>
        <p:txBody>
          <a:bodyPr wrap="square">
            <a:spAutoFit/>
          </a:bodyPr>
          <a:lstStyle/>
          <a:p>
            <a:pPr algn="l"/>
            <a:r>
              <a:rPr lang="zh-CN" altLang="en-US" sz="2800" b="1" dirty="0">
                <a:solidFill>
                  <a:srgbClr val="000099"/>
                </a:solidFill>
                <a:latin typeface="+mn-ea"/>
              </a:rPr>
              <a:t>不</a:t>
            </a:r>
            <a:endParaRPr lang="zh-CN" altLang="en-US" sz="2800" dirty="0">
              <a:solidFill>
                <a:srgbClr val="000099"/>
              </a:solidFill>
              <a:latin typeface="+mn-ea"/>
            </a:endParaRPr>
          </a:p>
        </p:txBody>
      </p:sp>
      <p:sp>
        <p:nvSpPr>
          <p:cNvPr id="2" name="标题 1"/>
          <p:cNvSpPr>
            <a:spLocks noGrp="1"/>
          </p:cNvSpPr>
          <p:nvPr>
            <p:ph type="title"/>
          </p:nvPr>
        </p:nvSpPr>
        <p:spPr/>
        <p:txBody>
          <a:bodyPr/>
          <a:lstStyle/>
          <a:p>
            <a:r>
              <a:rPr lang="zh-CN" altLang="en-US"/>
              <a:t>堆的例子</a:t>
            </a:r>
          </a:p>
        </p:txBody>
      </p:sp>
      <p:sp>
        <p:nvSpPr>
          <p:cNvPr id="3" name="内容占位符 2"/>
          <p:cNvSpPr>
            <a:spLocks noGrp="1"/>
          </p:cNvSpPr>
          <p:nvPr>
            <p:ph idx="1"/>
          </p:nvPr>
        </p:nvSpPr>
        <p:spPr/>
        <p:txBody>
          <a:bodyPr>
            <a:normAutofit/>
          </a:bodyPr>
          <a:lstStyle/>
          <a:p>
            <a:r>
              <a:rPr lang="en-US" altLang="zh-CN"/>
              <a:t>{12, 36, 27, 65, 40, 34, 98, 81, 73, 55, 49}</a:t>
            </a:r>
          </a:p>
          <a:p>
            <a:r>
              <a:rPr lang="zh-CN" altLang="en-US"/>
              <a:t>小顶堆</a:t>
            </a:r>
          </a:p>
          <a:p>
            <a:r>
              <a:rPr lang="en-US" altLang="zh-CN"/>
              <a:t>{12, 36, 27, 65, 40, </a:t>
            </a:r>
            <a:r>
              <a:rPr lang="en-US" altLang="zh-CN">
                <a:solidFill>
                  <a:srgbClr val="FF0000"/>
                </a:solidFill>
              </a:rPr>
              <a:t>14</a:t>
            </a:r>
            <a:r>
              <a:rPr lang="en-US" altLang="zh-CN"/>
              <a:t>, 98, 81, 73, 55, 49}</a:t>
            </a:r>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p14="http://schemas.microsoft.com/office/powerpoint/2010/main" val="90990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500"/>
                                        <p:tgtEl>
                                          <p:spTgt spid="3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up)">
                                      <p:cBhvr>
                                        <p:cTn id="19" dur="500"/>
                                        <p:tgtEl>
                                          <p:spTgt spid="3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up)">
                                      <p:cBhvr>
                                        <p:cTn id="31" dur="500"/>
                                        <p:tgtEl>
                                          <p:spTgt spid="2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up)">
                                      <p:cBhvr>
                                        <p:cTn id="39" dur="500"/>
                                        <p:tgtEl>
                                          <p:spTgt spid="34"/>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up)">
                                      <p:cBhvr>
                                        <p:cTn id="43" dur="500"/>
                                        <p:tgtEl>
                                          <p:spTgt spid="41"/>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up)">
                                      <p:cBhvr>
                                        <p:cTn id="47" dur="500"/>
                                        <p:tgtEl>
                                          <p:spTgt spid="35"/>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up)">
                                      <p:cBhvr>
                                        <p:cTn id="55" dur="500"/>
                                        <p:tgtEl>
                                          <p:spTgt spid="36"/>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up)">
                                      <p:cBhvr>
                                        <p:cTn id="63" dur="500"/>
                                        <p:tgtEl>
                                          <p:spTgt spid="31"/>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up)">
                                      <p:cBhvr>
                                        <p:cTn id="67" dur="500"/>
                                        <p:tgtEl>
                                          <p:spTgt spid="44"/>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up)">
                                      <p:cBhvr>
                                        <p:cTn id="71" dur="500"/>
                                        <p:tgtEl>
                                          <p:spTgt spid="32"/>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childTnLst>
                          </p:cTn>
                        </p:par>
                        <p:par>
                          <p:cTn id="76" fill="hold">
                            <p:stCondLst>
                              <p:cond delay="9000"/>
                            </p:stCondLst>
                            <p:childTnLst>
                              <p:par>
                                <p:cTn id="77" presetID="22" presetClass="entr" presetSubtype="1"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up)">
                                      <p:cBhvr>
                                        <p:cTn id="79" dur="500"/>
                                        <p:tgtEl>
                                          <p:spTgt spid="3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up)">
                                      <p:cBhvr>
                                        <p:cTn id="83" dur="500"/>
                                        <p:tgtEl>
                                          <p:spTgt spid="46"/>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up)">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iterate type="wd">
                                    <p:tmPct val="100000"/>
                                  </p:iterate>
                                  <p:childTnLst>
                                    <p:set>
                                      <p:cBhvr>
                                        <p:cTn id="91" dur="1" fill="hold">
                                          <p:stCondLst>
                                            <p:cond delay="0"/>
                                          </p:stCondLst>
                                        </p:cTn>
                                        <p:tgtEl>
                                          <p:spTgt spid="48"/>
                                        </p:tgtEl>
                                        <p:attrNameLst>
                                          <p:attrName>style.visibility</p:attrName>
                                        </p:attrNameLst>
                                      </p:cBhvr>
                                      <p:to>
                                        <p:strVal val="visible"/>
                                      </p:to>
                                    </p:set>
                                    <p:animEffect transition="in" filter="wipe(left)">
                                      <p:cBhvr>
                                        <p:cTn id="92" dur="300"/>
                                        <p:tgtEl>
                                          <p:spTgt spid="4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wipe(left)">
                                      <p:cBhvr>
                                        <p:cTn id="105" dur="500"/>
                                        <p:tgtEl>
                                          <p:spTgt spid="4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iterate type="wd">
                                    <p:tmPct val="100000"/>
                                  </p:iterate>
                                  <p:childTnLst>
                                    <p:set>
                                      <p:cBhvr>
                                        <p:cTn id="109" dur="1" fill="hold">
                                          <p:stCondLst>
                                            <p:cond delay="0"/>
                                          </p:stCondLst>
                                        </p:cTn>
                                        <p:tgtEl>
                                          <p:spTgt spid="50"/>
                                        </p:tgtEl>
                                        <p:attrNameLst>
                                          <p:attrName>style.visibility</p:attrName>
                                        </p:attrNameLst>
                                      </p:cBhvr>
                                      <p:to>
                                        <p:strVal val="visible"/>
                                      </p:to>
                                    </p:set>
                                    <p:animEffect transition="in" filter="wipe(left)">
                                      <p:cBhvr>
                                        <p:cTn id="110" dur="3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P spid="45" grpId="0" animBg="1"/>
      <p:bldP spid="46" grpId="0" animBg="1"/>
      <p:bldP spid="41" grpId="0" animBg="1"/>
      <p:bldP spid="42" grpId="0" animBg="1"/>
      <p:bldP spid="26" grpId="0" animBg="1" autoUpdateAnimBg="0"/>
      <p:bldP spid="27" grpId="0" animBg="1" autoUpdateAnimBg="0"/>
      <p:bldP spid="28" grpId="0" animBg="1" autoUpdateAnimBg="0"/>
      <p:bldP spid="29" grpId="0" animBg="1" autoUpdateAnimBg="0"/>
      <p:bldP spid="30" grpId="0" animBg="1" autoUpdateAnimBg="0"/>
      <p:bldP spid="31" grpId="0" animBg="1" autoUpdateAnimBg="0"/>
      <p:bldP spid="32" grpId="0" animBg="1" autoUpdateAnimBg="0"/>
      <p:bldP spid="33" grpId="0" animBg="1" autoUpdateAnimBg="0"/>
      <p:bldP spid="34" grpId="0" animBg="1" autoUpdateAnimBg="0"/>
      <p:bldP spid="35" grpId="0" animBg="1" autoUpdateAnimBg="0"/>
      <p:bldP spid="36" grpId="0" animBg="1" autoUpdateAnimBg="0"/>
      <p:bldP spid="37" grpId="0" animBg="1"/>
      <p:bldP spid="38" grpId="0" animBg="1"/>
      <p:bldP spid="39" grpId="0" animBg="1"/>
      <p:bldP spid="40" grpId="0" animBg="1"/>
      <p:bldP spid="48" grpId="0" autoUpdateAnimBg="0"/>
      <p:bldP spid="49" grpId="0" animBg="1" autoUpdateAnimBg="0"/>
      <p:bldP spid="5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AutoShape 6"/>
          <p:cNvSpPr>
            <a:spLocks noChangeArrowheads="1"/>
          </p:cNvSpPr>
          <p:nvPr/>
        </p:nvSpPr>
        <p:spPr bwMode="auto">
          <a:xfrm>
            <a:off x="3733800" y="2667000"/>
            <a:ext cx="457200" cy="685800"/>
          </a:xfrm>
          <a:prstGeom prst="downArrow">
            <a:avLst>
              <a:gd name="adj1" fmla="val 50000"/>
              <a:gd name="adj2" fmla="val 37500"/>
            </a:avLst>
          </a:prstGeom>
          <a:solidFill>
            <a:schemeClr val="hlink"/>
          </a:solidFill>
          <a:ln w="9525">
            <a:solidFill>
              <a:schemeClr val="tx1"/>
            </a:solidFill>
            <a:miter lim="800000"/>
            <a:headEnd/>
            <a:tailEnd/>
          </a:ln>
          <a:effectLst/>
        </p:spPr>
        <p:txBody>
          <a:bodyPr vert="eaVert" wrap="none" anchor="ctr"/>
          <a:lstStyle/>
          <a:p>
            <a:endParaRPr lang="zh-CN" altLang="en-US"/>
          </a:p>
        </p:txBody>
      </p:sp>
      <p:sp>
        <p:nvSpPr>
          <p:cNvPr id="61" name="Text Box 7"/>
          <p:cNvSpPr txBox="1">
            <a:spLocks noChangeArrowheads="1"/>
          </p:cNvSpPr>
          <p:nvPr/>
        </p:nvSpPr>
        <p:spPr bwMode="auto">
          <a:xfrm>
            <a:off x="1686407" y="2571222"/>
            <a:ext cx="2111375" cy="584775"/>
          </a:xfrm>
          <a:prstGeom prst="rect">
            <a:avLst/>
          </a:prstGeom>
          <a:noFill/>
          <a:ln w="9525">
            <a:noFill/>
            <a:miter lim="800000"/>
            <a:headEnd/>
            <a:tailEnd/>
          </a:ln>
          <a:effectLst/>
        </p:spPr>
        <p:txBody>
          <a:bodyPr>
            <a:spAutoFit/>
          </a:bodyPr>
          <a:lstStyle/>
          <a:p>
            <a:pPr algn="l">
              <a:spcBef>
                <a:spcPct val="50000"/>
              </a:spcBef>
            </a:pPr>
            <a:r>
              <a:rPr lang="zh-CN" altLang="en-US" sz="3200" b="1" dirty="0">
                <a:solidFill>
                  <a:srgbClr val="0000FF"/>
                </a:solidFill>
                <a:latin typeface="+mn-ea"/>
              </a:rPr>
              <a:t>建大顶堆</a:t>
            </a:r>
            <a:endParaRPr lang="zh-CN" altLang="en-US" sz="3200" b="1" dirty="0">
              <a:latin typeface="+mn-ea"/>
            </a:endParaRPr>
          </a:p>
        </p:txBody>
      </p:sp>
      <p:sp>
        <p:nvSpPr>
          <p:cNvPr id="62" name="Text Box 8"/>
          <p:cNvSpPr txBox="1">
            <a:spLocks noChangeArrowheads="1"/>
          </p:cNvSpPr>
          <p:nvPr/>
        </p:nvSpPr>
        <p:spPr bwMode="auto">
          <a:xfrm>
            <a:off x="1115616" y="3276600"/>
            <a:ext cx="6664004" cy="584775"/>
          </a:xfrm>
          <a:prstGeom prst="rect">
            <a:avLst/>
          </a:prstGeom>
          <a:noFill/>
          <a:ln w="9525">
            <a:noFill/>
            <a:miter lim="800000"/>
            <a:headEnd/>
            <a:tailEnd/>
          </a:ln>
          <a:effectLst/>
        </p:spPr>
        <p:txBody>
          <a:bodyPr wrap="none">
            <a:spAutoFit/>
          </a:bodyPr>
          <a:lstStyle/>
          <a:p>
            <a:pPr algn="l"/>
            <a:r>
              <a:rPr lang="en-US" altLang="zh-CN" sz="3200" b="1" dirty="0">
                <a:solidFill>
                  <a:srgbClr val="003366"/>
                </a:solidFill>
              </a:rPr>
              <a:t>{ </a:t>
            </a:r>
            <a:r>
              <a:rPr lang="en-US" altLang="zh-CN" sz="3200" b="1" dirty="0">
                <a:solidFill>
                  <a:srgbClr val="FF0000"/>
                </a:solidFill>
              </a:rPr>
              <a:t>98,</a:t>
            </a:r>
            <a:r>
              <a:rPr lang="en-US" altLang="zh-CN" sz="3200" b="1" dirty="0">
                <a:solidFill>
                  <a:srgbClr val="003366"/>
                </a:solidFill>
              </a:rPr>
              <a:t> 81, 49, 73, 36, 27, 40, 55, 64, 12 }</a:t>
            </a:r>
            <a:endParaRPr lang="en-US" altLang="zh-CN" sz="3200" dirty="0"/>
          </a:p>
        </p:txBody>
      </p:sp>
      <p:sp>
        <p:nvSpPr>
          <p:cNvPr id="63" name="AutoShape 9"/>
          <p:cNvSpPr>
            <a:spLocks noChangeArrowheads="1"/>
          </p:cNvSpPr>
          <p:nvPr/>
        </p:nvSpPr>
        <p:spPr bwMode="auto">
          <a:xfrm>
            <a:off x="3733800" y="3962400"/>
            <a:ext cx="457200" cy="685800"/>
          </a:xfrm>
          <a:prstGeom prst="downArrow">
            <a:avLst>
              <a:gd name="adj1" fmla="val 50000"/>
              <a:gd name="adj2" fmla="val 37500"/>
            </a:avLst>
          </a:prstGeom>
          <a:solidFill>
            <a:schemeClr val="hlink"/>
          </a:solidFill>
          <a:ln w="9525">
            <a:solidFill>
              <a:schemeClr val="tx1"/>
            </a:solidFill>
            <a:miter lim="800000"/>
            <a:headEnd/>
            <a:tailEnd/>
          </a:ln>
          <a:effectLst/>
        </p:spPr>
        <p:txBody>
          <a:bodyPr vert="eaVert" wrap="none" anchor="ctr"/>
          <a:lstStyle/>
          <a:p>
            <a:endParaRPr lang="zh-CN" altLang="en-US"/>
          </a:p>
        </p:txBody>
      </p:sp>
      <p:sp>
        <p:nvSpPr>
          <p:cNvPr id="64" name="Text Box 10"/>
          <p:cNvSpPr txBox="1">
            <a:spLocks noChangeArrowheads="1"/>
          </p:cNvSpPr>
          <p:nvPr/>
        </p:nvSpPr>
        <p:spPr bwMode="auto">
          <a:xfrm>
            <a:off x="1115616" y="4648200"/>
            <a:ext cx="6664004" cy="584775"/>
          </a:xfrm>
          <a:prstGeom prst="rect">
            <a:avLst/>
          </a:prstGeom>
          <a:noFill/>
          <a:ln w="9525">
            <a:noFill/>
            <a:miter lim="800000"/>
            <a:headEnd/>
            <a:tailEnd/>
          </a:ln>
          <a:effectLst/>
        </p:spPr>
        <p:txBody>
          <a:bodyPr wrap="none">
            <a:spAutoFit/>
          </a:bodyPr>
          <a:lstStyle/>
          <a:p>
            <a:pPr algn="l"/>
            <a:r>
              <a:rPr lang="en-US" altLang="zh-CN" sz="3200" b="1" dirty="0">
                <a:solidFill>
                  <a:srgbClr val="003366"/>
                </a:solidFill>
              </a:rPr>
              <a:t>{ </a:t>
            </a:r>
            <a:r>
              <a:rPr lang="en-US" altLang="zh-CN" sz="3200" b="1" dirty="0">
                <a:solidFill>
                  <a:srgbClr val="990000"/>
                </a:solidFill>
              </a:rPr>
              <a:t>12,</a:t>
            </a:r>
            <a:r>
              <a:rPr lang="en-US" altLang="zh-CN" sz="3200" b="1" dirty="0">
                <a:solidFill>
                  <a:srgbClr val="003366"/>
                </a:solidFill>
              </a:rPr>
              <a:t> 81, 49, 73, 36, 27, 40, 55, 64</a:t>
            </a:r>
            <a:r>
              <a:rPr lang="en-US" altLang="zh-CN" sz="3200" b="1" dirty="0">
                <a:solidFill>
                  <a:srgbClr val="009999"/>
                </a:solidFill>
              </a:rPr>
              <a:t>, 98</a:t>
            </a:r>
            <a:r>
              <a:rPr lang="en-US" altLang="zh-CN" sz="3200" b="1" dirty="0">
                <a:solidFill>
                  <a:srgbClr val="003366"/>
                </a:solidFill>
              </a:rPr>
              <a:t> }</a:t>
            </a:r>
            <a:endParaRPr lang="en-US" altLang="zh-CN" sz="3200" dirty="0"/>
          </a:p>
        </p:txBody>
      </p:sp>
      <p:sp>
        <p:nvSpPr>
          <p:cNvPr id="65" name="Text Box 11"/>
          <p:cNvSpPr txBox="1">
            <a:spLocks noChangeArrowheads="1"/>
          </p:cNvSpPr>
          <p:nvPr/>
        </p:nvSpPr>
        <p:spPr bwMode="auto">
          <a:xfrm>
            <a:off x="1203940" y="3886200"/>
            <a:ext cx="2529860" cy="584775"/>
          </a:xfrm>
          <a:prstGeom prst="rect">
            <a:avLst/>
          </a:prstGeom>
          <a:noFill/>
          <a:ln w="9525">
            <a:noFill/>
            <a:miter lim="800000"/>
            <a:headEnd/>
            <a:tailEnd/>
          </a:ln>
          <a:effectLst/>
        </p:spPr>
        <p:txBody>
          <a:bodyPr wrap="none">
            <a:spAutoFit/>
          </a:bodyPr>
          <a:lstStyle/>
          <a:p>
            <a:pPr algn="l"/>
            <a:r>
              <a:rPr lang="zh-CN" altLang="en-US" sz="3200" b="1" dirty="0">
                <a:solidFill>
                  <a:srgbClr val="0000FF"/>
                </a:solidFill>
              </a:rPr>
              <a:t>交换</a:t>
            </a:r>
            <a:r>
              <a:rPr lang="zh-CN" altLang="en-US" sz="3200" dirty="0">
                <a:solidFill>
                  <a:srgbClr val="0000FF"/>
                </a:solidFill>
              </a:rPr>
              <a:t> </a:t>
            </a:r>
            <a:r>
              <a:rPr lang="en-US" altLang="zh-CN" sz="3200" b="1" dirty="0">
                <a:solidFill>
                  <a:srgbClr val="0000FF"/>
                </a:solidFill>
                <a:cs typeface="Times New Roman" pitchFamily="18" charset="0"/>
              </a:rPr>
              <a:t>98 </a:t>
            </a:r>
            <a:r>
              <a:rPr lang="zh-CN" altLang="en-US" sz="3200" b="1" dirty="0">
                <a:solidFill>
                  <a:srgbClr val="0000FF"/>
                </a:solidFill>
                <a:cs typeface="Times New Roman" pitchFamily="18" charset="0"/>
              </a:rPr>
              <a:t>和 </a:t>
            </a:r>
            <a:r>
              <a:rPr lang="en-US" altLang="zh-CN" sz="3200" b="1" dirty="0">
                <a:solidFill>
                  <a:srgbClr val="0000FF"/>
                </a:solidFill>
                <a:cs typeface="Times New Roman" pitchFamily="18" charset="0"/>
              </a:rPr>
              <a:t>12</a:t>
            </a:r>
            <a:endParaRPr lang="en-US" altLang="zh-CN" sz="3200" b="1" dirty="0">
              <a:cs typeface="Times New Roman" pitchFamily="18" charset="0"/>
            </a:endParaRPr>
          </a:p>
        </p:txBody>
      </p:sp>
      <p:sp>
        <p:nvSpPr>
          <p:cNvPr id="66" name="AutoShape 12"/>
          <p:cNvSpPr>
            <a:spLocks noChangeArrowheads="1"/>
          </p:cNvSpPr>
          <p:nvPr/>
        </p:nvSpPr>
        <p:spPr bwMode="auto">
          <a:xfrm>
            <a:off x="3733800" y="5257800"/>
            <a:ext cx="457200" cy="685800"/>
          </a:xfrm>
          <a:prstGeom prst="downArrow">
            <a:avLst>
              <a:gd name="adj1" fmla="val 50000"/>
              <a:gd name="adj2" fmla="val 37500"/>
            </a:avLst>
          </a:prstGeom>
          <a:solidFill>
            <a:schemeClr val="hlink"/>
          </a:solidFill>
          <a:ln w="9525">
            <a:solidFill>
              <a:schemeClr val="tx1"/>
            </a:solidFill>
            <a:miter lim="800000"/>
            <a:headEnd/>
            <a:tailEnd/>
          </a:ln>
          <a:effectLst/>
        </p:spPr>
        <p:txBody>
          <a:bodyPr vert="eaVert" wrap="none" anchor="ctr"/>
          <a:lstStyle/>
          <a:p>
            <a:endParaRPr lang="zh-CN" altLang="en-US"/>
          </a:p>
        </p:txBody>
      </p:sp>
      <p:sp>
        <p:nvSpPr>
          <p:cNvPr id="67" name="Text Box 13"/>
          <p:cNvSpPr txBox="1">
            <a:spLocks noChangeArrowheads="1"/>
          </p:cNvSpPr>
          <p:nvPr/>
        </p:nvSpPr>
        <p:spPr bwMode="auto">
          <a:xfrm>
            <a:off x="220291" y="5257800"/>
            <a:ext cx="3467616" cy="584775"/>
          </a:xfrm>
          <a:prstGeom prst="rect">
            <a:avLst/>
          </a:prstGeom>
          <a:noFill/>
          <a:ln w="9525">
            <a:noFill/>
            <a:miter lim="800000"/>
            <a:headEnd/>
            <a:tailEnd/>
          </a:ln>
          <a:effectLst/>
        </p:spPr>
        <p:txBody>
          <a:bodyPr wrap="none">
            <a:spAutoFit/>
          </a:bodyPr>
          <a:lstStyle/>
          <a:p>
            <a:pPr algn="l"/>
            <a:r>
              <a:rPr lang="zh-CN" altLang="zh-CN" sz="3200" b="1" dirty="0">
                <a:solidFill>
                  <a:srgbClr val="0000FF"/>
                </a:solidFill>
                <a:latin typeface="+mn-ea"/>
              </a:rPr>
              <a:t>重新调整为大顶堆</a:t>
            </a:r>
            <a:endParaRPr lang="zh-CN" altLang="en-US" sz="3200" b="1" dirty="0">
              <a:latin typeface="+mn-ea"/>
            </a:endParaRPr>
          </a:p>
        </p:txBody>
      </p:sp>
      <p:sp>
        <p:nvSpPr>
          <p:cNvPr id="68" name="Text Box 14"/>
          <p:cNvSpPr txBox="1">
            <a:spLocks noChangeArrowheads="1"/>
          </p:cNvSpPr>
          <p:nvPr/>
        </p:nvSpPr>
        <p:spPr bwMode="auto">
          <a:xfrm>
            <a:off x="1115616" y="5988050"/>
            <a:ext cx="6719143" cy="584775"/>
          </a:xfrm>
          <a:prstGeom prst="rect">
            <a:avLst/>
          </a:prstGeom>
          <a:noFill/>
          <a:ln w="9525">
            <a:noFill/>
            <a:miter lim="800000"/>
            <a:headEnd/>
            <a:tailEnd/>
          </a:ln>
          <a:effectLst/>
        </p:spPr>
        <p:txBody>
          <a:bodyPr wrap="square">
            <a:spAutoFit/>
          </a:bodyPr>
          <a:lstStyle/>
          <a:p>
            <a:pPr algn="l">
              <a:spcBef>
                <a:spcPct val="50000"/>
              </a:spcBef>
            </a:pPr>
            <a:r>
              <a:rPr lang="en-US" altLang="zh-CN" sz="3200" b="1" dirty="0">
                <a:solidFill>
                  <a:srgbClr val="003366"/>
                </a:solidFill>
              </a:rPr>
              <a:t>{ </a:t>
            </a:r>
            <a:r>
              <a:rPr lang="en-US" altLang="zh-CN" sz="3200" b="1" dirty="0">
                <a:solidFill>
                  <a:srgbClr val="FF0000"/>
                </a:solidFill>
              </a:rPr>
              <a:t>81,</a:t>
            </a:r>
            <a:r>
              <a:rPr lang="en-US" altLang="zh-CN" sz="3200" b="1" dirty="0">
                <a:solidFill>
                  <a:srgbClr val="003366"/>
                </a:solidFill>
              </a:rPr>
              <a:t> 73, 49, 64, 36, 27, 40, 55, 12</a:t>
            </a:r>
            <a:r>
              <a:rPr lang="en-US" altLang="zh-CN" sz="3200" b="1" dirty="0">
                <a:solidFill>
                  <a:srgbClr val="009999"/>
                </a:solidFill>
              </a:rPr>
              <a:t>, 98</a:t>
            </a:r>
            <a:r>
              <a:rPr lang="en-US" altLang="zh-CN" sz="3200" b="1" dirty="0">
                <a:solidFill>
                  <a:srgbClr val="003366"/>
                </a:solidFill>
              </a:rPr>
              <a:t> }</a:t>
            </a:r>
            <a:endParaRPr lang="en-US" altLang="zh-CN" sz="3200" dirty="0"/>
          </a:p>
        </p:txBody>
      </p:sp>
      <p:sp>
        <p:nvSpPr>
          <p:cNvPr id="69" name="Rectangle 15"/>
          <p:cNvSpPr>
            <a:spLocks noChangeArrowheads="1"/>
          </p:cNvSpPr>
          <p:nvPr/>
        </p:nvSpPr>
        <p:spPr bwMode="auto">
          <a:xfrm>
            <a:off x="1143000" y="1981200"/>
            <a:ext cx="6664004" cy="584775"/>
          </a:xfrm>
          <a:prstGeom prst="rect">
            <a:avLst/>
          </a:prstGeom>
          <a:noFill/>
          <a:ln w="9525">
            <a:noFill/>
            <a:miter lim="800000"/>
            <a:headEnd/>
            <a:tailEnd/>
          </a:ln>
          <a:effectLst/>
        </p:spPr>
        <p:txBody>
          <a:bodyPr wrap="none">
            <a:spAutoFit/>
          </a:bodyPr>
          <a:lstStyle/>
          <a:p>
            <a:pPr algn="l"/>
            <a:r>
              <a:rPr lang="en-US" altLang="zh-CN" sz="3200" b="1" dirty="0">
                <a:solidFill>
                  <a:srgbClr val="003366"/>
                </a:solidFill>
                <a:ea typeface="楷体_GB2312" pitchFamily="49" charset="-122"/>
              </a:rPr>
              <a:t>{ 40, 55, 49, 73, 12, 27, 98, 81, 64, 36 }</a:t>
            </a:r>
            <a:endParaRPr lang="en-US" altLang="zh-CN" sz="3200" dirty="0">
              <a:ea typeface="楷体_GB2312" pitchFamily="49" charset="-122"/>
            </a:endParaRPr>
          </a:p>
        </p:txBody>
      </p:sp>
      <p:sp>
        <p:nvSpPr>
          <p:cNvPr id="2" name="标题 1"/>
          <p:cNvSpPr>
            <a:spLocks noGrp="1"/>
          </p:cNvSpPr>
          <p:nvPr>
            <p:ph type="title"/>
          </p:nvPr>
        </p:nvSpPr>
        <p:spPr/>
        <p:txBody>
          <a:bodyPr/>
          <a:lstStyle/>
          <a:p>
            <a:r>
              <a:rPr lang="zh-CN" altLang="en-US"/>
              <a:t>堆排序</a:t>
            </a:r>
          </a:p>
        </p:txBody>
      </p:sp>
      <p:sp>
        <p:nvSpPr>
          <p:cNvPr id="3" name="内容占位符 2"/>
          <p:cNvSpPr>
            <a:spLocks noGrp="1"/>
          </p:cNvSpPr>
          <p:nvPr>
            <p:ph idx="1"/>
          </p:nvPr>
        </p:nvSpPr>
        <p:spPr/>
        <p:txBody>
          <a:bodyPr/>
          <a:lstStyle/>
          <a:p>
            <a:r>
              <a:rPr lang="zh-CN" altLang="en-US" dirty="0"/>
              <a:t>堆排序：不断输出堆的当前最小</a:t>
            </a:r>
            <a:r>
              <a:rPr lang="en-US" altLang="zh-CN" dirty="0"/>
              <a:t>(</a:t>
            </a:r>
            <a:r>
              <a:rPr lang="zh-CN" altLang="en-US" dirty="0"/>
              <a:t>大</a:t>
            </a:r>
            <a:r>
              <a:rPr lang="en-US" altLang="zh-CN" dirty="0"/>
              <a:t>)</a:t>
            </a:r>
            <a:r>
              <a:rPr lang="zh-CN" altLang="en-US" dirty="0"/>
              <a:t>值，从而实现对序列进行排序的一种排序方法</a:t>
            </a:r>
          </a:p>
        </p:txBody>
      </p:sp>
      <p:sp>
        <p:nvSpPr>
          <p:cNvPr id="17" name="Text Box 2">
            <a:hlinkClick r:id="" action="ppaction://noaction"/>
          </p:cNvPr>
          <p:cNvSpPr txBox="1">
            <a:spLocks noChangeArrowheads="1"/>
          </p:cNvSpPr>
          <p:nvPr/>
        </p:nvSpPr>
        <p:spPr bwMode="auto">
          <a:xfrm>
            <a:off x="6245386" y="3974812"/>
            <a:ext cx="2893242" cy="584775"/>
          </a:xfrm>
          <a:prstGeom prst="rect">
            <a:avLst/>
          </a:prstGeom>
          <a:noFill/>
          <a:ln w="9525">
            <a:noFill/>
            <a:miter lim="800000"/>
            <a:headEnd/>
            <a:tailEnd/>
          </a:ln>
          <a:effectLst/>
        </p:spPr>
        <p:txBody>
          <a:bodyPr wrap="square">
            <a:spAutoFit/>
          </a:bodyPr>
          <a:lstStyle/>
          <a:p>
            <a:pPr algn="l"/>
            <a:r>
              <a:rPr lang="zh-CN" altLang="en-US" sz="3200" b="1" dirty="0">
                <a:solidFill>
                  <a:srgbClr val="FF0000"/>
                </a:solidFill>
                <a:latin typeface="+mn-ea"/>
              </a:rPr>
              <a:t>如何“建堆”？</a:t>
            </a:r>
            <a:endParaRPr lang="zh-CN" altLang="en-US" sz="3200" dirty="0">
              <a:solidFill>
                <a:srgbClr val="FF0000"/>
              </a:solidFill>
              <a:latin typeface="+mn-ea"/>
            </a:endParaRPr>
          </a:p>
        </p:txBody>
      </p:sp>
      <p:sp>
        <p:nvSpPr>
          <p:cNvPr id="18" name="Text Box 3"/>
          <p:cNvSpPr txBox="1">
            <a:spLocks noChangeArrowheads="1"/>
          </p:cNvSpPr>
          <p:nvPr/>
        </p:nvSpPr>
        <p:spPr bwMode="auto">
          <a:xfrm>
            <a:off x="7306074" y="2552943"/>
            <a:ext cx="1832553" cy="584775"/>
          </a:xfrm>
          <a:prstGeom prst="rect">
            <a:avLst/>
          </a:prstGeom>
          <a:noFill/>
          <a:ln w="9525">
            <a:noFill/>
            <a:miter lim="800000"/>
            <a:headEnd/>
            <a:tailEnd/>
          </a:ln>
          <a:effectLst/>
        </p:spPr>
        <p:txBody>
          <a:bodyPr wrap="none">
            <a:spAutoFit/>
          </a:bodyPr>
          <a:lstStyle/>
          <a:p>
            <a:pPr algn="l"/>
            <a:r>
              <a:rPr lang="zh-CN" altLang="en-US" sz="3200" b="1" dirty="0">
                <a:solidFill>
                  <a:srgbClr val="FF0000"/>
                </a:solidFill>
                <a:latin typeface="+mn-ea"/>
              </a:rPr>
              <a:t>两</a:t>
            </a:r>
            <a:r>
              <a:rPr lang="zh-CN" altLang="en-US" sz="3200" b="1">
                <a:solidFill>
                  <a:srgbClr val="FF0000"/>
                </a:solidFill>
                <a:latin typeface="+mn-ea"/>
              </a:rPr>
              <a:t>个问题</a:t>
            </a:r>
            <a:endParaRPr lang="en-US" altLang="zh-CN" sz="3200" dirty="0">
              <a:solidFill>
                <a:srgbClr val="FF0000"/>
              </a:solidFill>
              <a:latin typeface="+mn-ea"/>
            </a:endParaRPr>
          </a:p>
        </p:txBody>
      </p:sp>
      <p:sp>
        <p:nvSpPr>
          <p:cNvPr id="19" name="Text Box 4">
            <a:hlinkClick r:id="" action="ppaction://hlinkshowjump?jump=nextslide"/>
          </p:cNvPr>
          <p:cNvSpPr txBox="1">
            <a:spLocks noChangeArrowheads="1"/>
          </p:cNvSpPr>
          <p:nvPr/>
        </p:nvSpPr>
        <p:spPr bwMode="auto">
          <a:xfrm>
            <a:off x="6230601" y="5277425"/>
            <a:ext cx="2913399" cy="584775"/>
          </a:xfrm>
          <a:prstGeom prst="rect">
            <a:avLst/>
          </a:prstGeom>
          <a:noFill/>
          <a:ln w="9525">
            <a:noFill/>
            <a:miter lim="800000"/>
            <a:headEnd/>
            <a:tailEnd/>
          </a:ln>
          <a:effectLst/>
        </p:spPr>
        <p:txBody>
          <a:bodyPr wrap="square">
            <a:spAutoFit/>
          </a:bodyPr>
          <a:lstStyle/>
          <a:p>
            <a:pPr algn="l"/>
            <a:r>
              <a:rPr lang="zh-CN" altLang="en-US" sz="3200" b="1">
                <a:solidFill>
                  <a:srgbClr val="FF0000"/>
                </a:solidFill>
                <a:latin typeface="+mn-ea"/>
              </a:rPr>
              <a:t>如何“调整”</a:t>
            </a:r>
            <a:r>
              <a:rPr lang="zh-CN" altLang="en-US" sz="3200" b="1" dirty="0">
                <a:solidFill>
                  <a:srgbClr val="FF0000"/>
                </a:solidFill>
                <a:latin typeface="+mn-ea"/>
              </a:rPr>
              <a:t>？</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76528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500"/>
                                        <p:tgtEl>
                                          <p:spTgt spid="6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up)">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ipe(left)">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500"/>
                                        <p:tgtEl>
                                          <p:spTgt spid="65"/>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wipe(up)">
                                      <p:cBhvr>
                                        <p:cTn id="34" dur="500"/>
                                        <p:tgtEl>
                                          <p:spTgt spid="67"/>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up)">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wipe(left)">
                                      <p:cBhvr>
                                        <p:cTn id="43" dur="500"/>
                                        <p:tgtEl>
                                          <p:spTgt spid="6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iterate type="wd">
                                    <p:tmPct val="100000"/>
                                  </p:iterate>
                                  <p:childTnLst>
                                    <p:set>
                                      <p:cBhvr>
                                        <p:cTn id="47" dur="1" fill="hold">
                                          <p:stCondLst>
                                            <p:cond delay="0"/>
                                          </p:stCondLst>
                                        </p:cTn>
                                        <p:tgtEl>
                                          <p:spTgt spid="18"/>
                                        </p:tgtEl>
                                        <p:attrNameLst>
                                          <p:attrName>style.visibility</p:attrName>
                                        </p:attrNameLst>
                                      </p:cBhvr>
                                      <p:to>
                                        <p:strVal val="visible"/>
                                      </p:to>
                                    </p:set>
                                    <p:animEffect transition="in" filter="wipe(left)">
                                      <p:cBhvr>
                                        <p:cTn id="48" dur="3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iterate type="wd">
                                    <p:tmPct val="100000"/>
                                  </p:iterate>
                                  <p:childTnLst>
                                    <p:set>
                                      <p:cBhvr>
                                        <p:cTn id="52" dur="1" fill="hold">
                                          <p:stCondLst>
                                            <p:cond delay="0"/>
                                          </p:stCondLst>
                                        </p:cTn>
                                        <p:tgtEl>
                                          <p:spTgt spid="17"/>
                                        </p:tgtEl>
                                        <p:attrNameLst>
                                          <p:attrName>style.visibility</p:attrName>
                                        </p:attrNameLst>
                                      </p:cBhvr>
                                      <p:to>
                                        <p:strVal val="visible"/>
                                      </p:to>
                                    </p:set>
                                    <p:animEffect transition="in" filter="wipe(left)">
                                      <p:cBhvr>
                                        <p:cTn id="53" dur="3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iterate type="wd">
                                    <p:tmPct val="100000"/>
                                  </p:iterate>
                                  <p:childTnLst>
                                    <p:set>
                                      <p:cBhvr>
                                        <p:cTn id="57" dur="1" fill="hold">
                                          <p:stCondLst>
                                            <p:cond delay="0"/>
                                          </p:stCondLst>
                                        </p:cTn>
                                        <p:tgtEl>
                                          <p:spTgt spid="19"/>
                                        </p:tgtEl>
                                        <p:attrNameLst>
                                          <p:attrName>style.visibility</p:attrName>
                                        </p:attrNameLst>
                                      </p:cBhvr>
                                      <p:to>
                                        <p:strVal val="visible"/>
                                      </p:to>
                                    </p:set>
                                    <p:animEffect transition="in" filter="wipe(left)">
                                      <p:cBhvr>
                                        <p:cTn id="58"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utoUpdateAnimBg="0"/>
      <p:bldP spid="62" grpId="0" autoUpdateAnimBg="0"/>
      <p:bldP spid="63" grpId="0" animBg="1"/>
      <p:bldP spid="64" grpId="0" autoUpdateAnimBg="0"/>
      <p:bldP spid="65" grpId="0" autoUpdateAnimBg="0"/>
      <p:bldP spid="66" grpId="0" animBg="1"/>
      <p:bldP spid="67" grpId="0" autoUpdateAnimBg="0"/>
      <p:bldP spid="68" grpId="0" autoUpdateAnimBg="0"/>
      <p:bldP spid="17" grpId="0" autoUpdateAnimBg="0"/>
      <p:bldP spid="18" grpId="0" autoUpdateAnimBg="0"/>
      <p:bldP spid="1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val 2"/>
          <p:cNvSpPr>
            <a:spLocks noChangeArrowheads="1"/>
          </p:cNvSpPr>
          <p:nvPr/>
        </p:nvSpPr>
        <p:spPr bwMode="auto">
          <a:xfrm>
            <a:off x="4419600" y="1219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98</a:t>
            </a:r>
            <a:endParaRPr lang="en-US" altLang="zh-CN"/>
          </a:p>
        </p:txBody>
      </p:sp>
      <p:sp>
        <p:nvSpPr>
          <p:cNvPr id="95" name="Oval 3"/>
          <p:cNvSpPr>
            <a:spLocks noChangeArrowheads="1"/>
          </p:cNvSpPr>
          <p:nvPr/>
        </p:nvSpPr>
        <p:spPr bwMode="auto">
          <a:xfrm>
            <a:off x="2362200" y="1981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81</a:t>
            </a:r>
            <a:endParaRPr lang="en-US" altLang="zh-CN" sz="3200" b="1"/>
          </a:p>
        </p:txBody>
      </p:sp>
      <p:sp>
        <p:nvSpPr>
          <p:cNvPr id="96" name="Oval 4"/>
          <p:cNvSpPr>
            <a:spLocks noChangeArrowheads="1"/>
          </p:cNvSpPr>
          <p:nvPr/>
        </p:nvSpPr>
        <p:spPr bwMode="auto">
          <a:xfrm>
            <a:off x="6629400" y="1981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49</a:t>
            </a:r>
            <a:endParaRPr lang="en-US" altLang="zh-CN"/>
          </a:p>
        </p:txBody>
      </p:sp>
      <p:sp>
        <p:nvSpPr>
          <p:cNvPr id="97" name="Oval 5"/>
          <p:cNvSpPr>
            <a:spLocks noChangeArrowheads="1"/>
          </p:cNvSpPr>
          <p:nvPr/>
        </p:nvSpPr>
        <p:spPr bwMode="auto">
          <a:xfrm>
            <a:off x="990600" y="2743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73</a:t>
            </a:r>
            <a:endParaRPr lang="en-US" altLang="zh-CN"/>
          </a:p>
        </p:txBody>
      </p:sp>
      <p:sp>
        <p:nvSpPr>
          <p:cNvPr id="98" name="Oval 7"/>
          <p:cNvSpPr>
            <a:spLocks noChangeArrowheads="1"/>
          </p:cNvSpPr>
          <p:nvPr/>
        </p:nvSpPr>
        <p:spPr bwMode="auto">
          <a:xfrm>
            <a:off x="304800" y="3505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a:solidFill>
                  <a:schemeClr val="accent2"/>
                </a:solidFill>
              </a:rPr>
              <a:t>55</a:t>
            </a:r>
            <a:endParaRPr lang="en-US" altLang="zh-CN"/>
          </a:p>
        </p:txBody>
      </p:sp>
      <p:sp>
        <p:nvSpPr>
          <p:cNvPr id="99" name="Oval 8"/>
          <p:cNvSpPr>
            <a:spLocks noChangeArrowheads="1"/>
          </p:cNvSpPr>
          <p:nvPr/>
        </p:nvSpPr>
        <p:spPr bwMode="auto">
          <a:xfrm>
            <a:off x="1600200" y="3505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64</a:t>
            </a:r>
            <a:endParaRPr lang="en-US" altLang="zh-CN"/>
          </a:p>
        </p:txBody>
      </p:sp>
      <p:sp>
        <p:nvSpPr>
          <p:cNvPr id="100" name="Oval 9"/>
          <p:cNvSpPr>
            <a:spLocks noChangeArrowheads="1"/>
          </p:cNvSpPr>
          <p:nvPr/>
        </p:nvSpPr>
        <p:spPr bwMode="auto">
          <a:xfrm>
            <a:off x="2971800" y="3505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dirty="0">
                <a:solidFill>
                  <a:schemeClr val="accent2"/>
                </a:solidFill>
              </a:rPr>
              <a:t>12</a:t>
            </a:r>
            <a:endParaRPr lang="en-US" altLang="zh-CN" dirty="0"/>
          </a:p>
        </p:txBody>
      </p:sp>
      <p:sp>
        <p:nvSpPr>
          <p:cNvPr id="101" name="Oval 10"/>
          <p:cNvSpPr>
            <a:spLocks noChangeArrowheads="1"/>
          </p:cNvSpPr>
          <p:nvPr/>
        </p:nvSpPr>
        <p:spPr bwMode="auto">
          <a:xfrm>
            <a:off x="3657600" y="2743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36</a:t>
            </a:r>
            <a:endParaRPr lang="en-US" altLang="zh-CN" sz="3200" b="1">
              <a:solidFill>
                <a:srgbClr val="009999"/>
              </a:solidFill>
            </a:endParaRPr>
          </a:p>
        </p:txBody>
      </p:sp>
      <p:sp>
        <p:nvSpPr>
          <p:cNvPr id="102" name="Oval 11"/>
          <p:cNvSpPr>
            <a:spLocks noChangeArrowheads="1"/>
          </p:cNvSpPr>
          <p:nvPr/>
        </p:nvSpPr>
        <p:spPr bwMode="auto">
          <a:xfrm>
            <a:off x="5486400" y="2743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27</a:t>
            </a:r>
            <a:endParaRPr lang="en-US" altLang="zh-CN"/>
          </a:p>
        </p:txBody>
      </p:sp>
      <p:sp>
        <p:nvSpPr>
          <p:cNvPr id="103" name="Oval 12"/>
          <p:cNvSpPr>
            <a:spLocks noChangeArrowheads="1"/>
          </p:cNvSpPr>
          <p:nvPr/>
        </p:nvSpPr>
        <p:spPr bwMode="auto">
          <a:xfrm>
            <a:off x="7848600" y="2743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40</a:t>
            </a:r>
            <a:endParaRPr lang="en-US" altLang="zh-CN" sz="3200" b="1">
              <a:solidFill>
                <a:srgbClr val="009999"/>
              </a:solidFill>
            </a:endParaRPr>
          </a:p>
        </p:txBody>
      </p:sp>
      <p:sp>
        <p:nvSpPr>
          <p:cNvPr id="104" name="Line 13"/>
          <p:cNvSpPr>
            <a:spLocks noChangeShapeType="1"/>
          </p:cNvSpPr>
          <p:nvPr/>
        </p:nvSpPr>
        <p:spPr bwMode="auto">
          <a:xfrm flipH="1">
            <a:off x="2667000" y="1524000"/>
            <a:ext cx="1828800" cy="457200"/>
          </a:xfrm>
          <a:prstGeom prst="line">
            <a:avLst/>
          </a:prstGeom>
          <a:noFill/>
          <a:ln w="9525">
            <a:solidFill>
              <a:srgbClr val="003366"/>
            </a:solidFill>
            <a:round/>
            <a:headEnd/>
            <a:tailEnd/>
          </a:ln>
          <a:effectLst/>
        </p:spPr>
        <p:txBody>
          <a:bodyPr wrap="none" anchor="ctr"/>
          <a:lstStyle/>
          <a:p>
            <a:endParaRPr lang="zh-CN" altLang="en-US"/>
          </a:p>
        </p:txBody>
      </p:sp>
      <p:sp>
        <p:nvSpPr>
          <p:cNvPr id="105" name="Line 14"/>
          <p:cNvSpPr>
            <a:spLocks noChangeShapeType="1"/>
          </p:cNvSpPr>
          <p:nvPr/>
        </p:nvSpPr>
        <p:spPr bwMode="auto">
          <a:xfrm>
            <a:off x="5029200" y="1524000"/>
            <a:ext cx="1905000" cy="457200"/>
          </a:xfrm>
          <a:prstGeom prst="line">
            <a:avLst/>
          </a:prstGeom>
          <a:noFill/>
          <a:ln w="9525">
            <a:solidFill>
              <a:srgbClr val="003366"/>
            </a:solidFill>
            <a:round/>
            <a:headEnd/>
            <a:tailEnd/>
          </a:ln>
          <a:effectLst/>
        </p:spPr>
        <p:txBody>
          <a:bodyPr wrap="none" anchor="ctr"/>
          <a:lstStyle/>
          <a:p>
            <a:endParaRPr lang="zh-CN" altLang="en-US"/>
          </a:p>
        </p:txBody>
      </p:sp>
      <p:sp>
        <p:nvSpPr>
          <p:cNvPr id="106" name="Line 15"/>
          <p:cNvSpPr>
            <a:spLocks noChangeShapeType="1"/>
          </p:cNvSpPr>
          <p:nvPr/>
        </p:nvSpPr>
        <p:spPr bwMode="auto">
          <a:xfrm flipH="1">
            <a:off x="1295400" y="2209800"/>
            <a:ext cx="1066800" cy="533400"/>
          </a:xfrm>
          <a:prstGeom prst="line">
            <a:avLst/>
          </a:prstGeom>
          <a:noFill/>
          <a:ln w="9525">
            <a:solidFill>
              <a:srgbClr val="003366"/>
            </a:solidFill>
            <a:round/>
            <a:headEnd/>
            <a:tailEnd/>
          </a:ln>
          <a:effectLst/>
        </p:spPr>
        <p:txBody>
          <a:bodyPr wrap="none" anchor="ctr"/>
          <a:lstStyle/>
          <a:p>
            <a:endParaRPr lang="zh-CN" altLang="en-US"/>
          </a:p>
        </p:txBody>
      </p:sp>
      <p:sp>
        <p:nvSpPr>
          <p:cNvPr id="107" name="Line 16"/>
          <p:cNvSpPr>
            <a:spLocks noChangeShapeType="1"/>
          </p:cNvSpPr>
          <p:nvPr/>
        </p:nvSpPr>
        <p:spPr bwMode="auto">
          <a:xfrm>
            <a:off x="3048000" y="2209800"/>
            <a:ext cx="914400" cy="533400"/>
          </a:xfrm>
          <a:prstGeom prst="line">
            <a:avLst/>
          </a:prstGeom>
          <a:noFill/>
          <a:ln w="9525">
            <a:solidFill>
              <a:srgbClr val="003366"/>
            </a:solidFill>
            <a:round/>
            <a:headEnd/>
            <a:tailEnd/>
          </a:ln>
          <a:effectLst/>
        </p:spPr>
        <p:txBody>
          <a:bodyPr wrap="none" anchor="ctr"/>
          <a:lstStyle/>
          <a:p>
            <a:endParaRPr lang="zh-CN" altLang="en-US"/>
          </a:p>
        </p:txBody>
      </p:sp>
      <p:sp>
        <p:nvSpPr>
          <p:cNvPr id="108" name="Line 17"/>
          <p:cNvSpPr>
            <a:spLocks noChangeShapeType="1"/>
          </p:cNvSpPr>
          <p:nvPr/>
        </p:nvSpPr>
        <p:spPr bwMode="auto">
          <a:xfrm flipH="1">
            <a:off x="5791200" y="2209800"/>
            <a:ext cx="838200" cy="533400"/>
          </a:xfrm>
          <a:prstGeom prst="line">
            <a:avLst/>
          </a:prstGeom>
          <a:noFill/>
          <a:ln w="9525">
            <a:solidFill>
              <a:srgbClr val="003366"/>
            </a:solidFill>
            <a:round/>
            <a:headEnd/>
            <a:tailEnd/>
          </a:ln>
          <a:effectLst/>
        </p:spPr>
        <p:txBody>
          <a:bodyPr wrap="none" anchor="ctr"/>
          <a:lstStyle/>
          <a:p>
            <a:endParaRPr lang="zh-CN" altLang="en-US"/>
          </a:p>
        </p:txBody>
      </p:sp>
      <p:sp>
        <p:nvSpPr>
          <p:cNvPr id="109" name="Line 18"/>
          <p:cNvSpPr>
            <a:spLocks noChangeShapeType="1"/>
          </p:cNvSpPr>
          <p:nvPr/>
        </p:nvSpPr>
        <p:spPr bwMode="auto">
          <a:xfrm>
            <a:off x="7315200" y="2209800"/>
            <a:ext cx="914400" cy="533400"/>
          </a:xfrm>
          <a:prstGeom prst="line">
            <a:avLst/>
          </a:prstGeom>
          <a:noFill/>
          <a:ln w="9525">
            <a:solidFill>
              <a:srgbClr val="003366"/>
            </a:solidFill>
            <a:round/>
            <a:headEnd/>
            <a:tailEnd/>
          </a:ln>
          <a:effectLst/>
        </p:spPr>
        <p:txBody>
          <a:bodyPr wrap="none" anchor="ctr"/>
          <a:lstStyle/>
          <a:p>
            <a:endParaRPr lang="zh-CN" altLang="en-US"/>
          </a:p>
        </p:txBody>
      </p:sp>
      <p:sp>
        <p:nvSpPr>
          <p:cNvPr id="110" name="Line 19"/>
          <p:cNvSpPr>
            <a:spLocks noChangeShapeType="1"/>
          </p:cNvSpPr>
          <p:nvPr/>
        </p:nvSpPr>
        <p:spPr bwMode="auto">
          <a:xfrm flipH="1">
            <a:off x="609600" y="2971800"/>
            <a:ext cx="381000" cy="533400"/>
          </a:xfrm>
          <a:prstGeom prst="line">
            <a:avLst/>
          </a:prstGeom>
          <a:noFill/>
          <a:ln w="9525">
            <a:solidFill>
              <a:srgbClr val="003366"/>
            </a:solidFill>
            <a:round/>
            <a:headEnd/>
            <a:tailEnd/>
          </a:ln>
          <a:effectLst/>
        </p:spPr>
        <p:txBody>
          <a:bodyPr wrap="none" anchor="ctr"/>
          <a:lstStyle/>
          <a:p>
            <a:endParaRPr lang="zh-CN" altLang="en-US"/>
          </a:p>
        </p:txBody>
      </p:sp>
      <p:sp>
        <p:nvSpPr>
          <p:cNvPr id="111" name="Line 20"/>
          <p:cNvSpPr>
            <a:spLocks noChangeShapeType="1"/>
          </p:cNvSpPr>
          <p:nvPr/>
        </p:nvSpPr>
        <p:spPr bwMode="auto">
          <a:xfrm>
            <a:off x="1676400" y="2971800"/>
            <a:ext cx="228600" cy="533400"/>
          </a:xfrm>
          <a:prstGeom prst="line">
            <a:avLst/>
          </a:prstGeom>
          <a:noFill/>
          <a:ln w="9525">
            <a:solidFill>
              <a:srgbClr val="003366"/>
            </a:solidFill>
            <a:round/>
            <a:headEnd/>
            <a:tailEnd/>
          </a:ln>
          <a:effectLst/>
        </p:spPr>
        <p:txBody>
          <a:bodyPr wrap="none" anchor="ctr"/>
          <a:lstStyle/>
          <a:p>
            <a:endParaRPr lang="zh-CN" altLang="en-US"/>
          </a:p>
        </p:txBody>
      </p:sp>
      <p:sp>
        <p:nvSpPr>
          <p:cNvPr id="112" name="Line 21"/>
          <p:cNvSpPr>
            <a:spLocks noChangeShapeType="1"/>
          </p:cNvSpPr>
          <p:nvPr/>
        </p:nvSpPr>
        <p:spPr bwMode="auto">
          <a:xfrm flipH="1">
            <a:off x="3276600" y="2971800"/>
            <a:ext cx="381000" cy="533400"/>
          </a:xfrm>
          <a:prstGeom prst="line">
            <a:avLst/>
          </a:prstGeom>
          <a:noFill/>
          <a:ln w="9525">
            <a:solidFill>
              <a:srgbClr val="003366"/>
            </a:solidFill>
            <a:round/>
            <a:headEnd/>
            <a:tailEnd/>
          </a:ln>
          <a:effectLst/>
        </p:spPr>
        <p:txBody>
          <a:bodyPr wrap="none" anchor="ctr"/>
          <a:lstStyle/>
          <a:p>
            <a:endParaRPr lang="zh-CN" altLang="en-US"/>
          </a:p>
        </p:txBody>
      </p:sp>
      <p:sp>
        <p:nvSpPr>
          <p:cNvPr id="114" name="Rectangle 24"/>
          <p:cNvSpPr>
            <a:spLocks noChangeArrowheads="1"/>
          </p:cNvSpPr>
          <p:nvPr/>
        </p:nvSpPr>
        <p:spPr bwMode="auto">
          <a:xfrm>
            <a:off x="7667836" y="717357"/>
            <a:ext cx="1476164" cy="584775"/>
          </a:xfrm>
          <a:prstGeom prst="rect">
            <a:avLst/>
          </a:prstGeom>
          <a:noFill/>
          <a:ln w="9525">
            <a:noFill/>
            <a:miter lim="800000"/>
            <a:headEnd/>
            <a:tailEnd/>
          </a:ln>
          <a:effectLst/>
        </p:spPr>
        <p:txBody>
          <a:bodyPr wrap="square">
            <a:spAutoFit/>
          </a:bodyPr>
          <a:lstStyle/>
          <a:p>
            <a:pPr algn="l"/>
            <a:r>
              <a:rPr lang="zh-CN" altLang="en-US" sz="3200" b="1" dirty="0">
                <a:solidFill>
                  <a:srgbClr val="000000"/>
                </a:solidFill>
                <a:latin typeface="华文楷体" pitchFamily="2" charset="-122"/>
                <a:ea typeface="华文楷体" pitchFamily="2" charset="-122"/>
              </a:rPr>
              <a:t>大顶堆</a:t>
            </a:r>
            <a:endParaRPr lang="zh-CN" altLang="en-US" sz="3200" dirty="0">
              <a:solidFill>
                <a:srgbClr val="000000"/>
              </a:solidFill>
              <a:latin typeface="华文楷体" pitchFamily="2" charset="-122"/>
              <a:ea typeface="华文楷体" pitchFamily="2" charset="-122"/>
            </a:endParaRPr>
          </a:p>
        </p:txBody>
      </p:sp>
      <p:sp>
        <p:nvSpPr>
          <p:cNvPr id="115" name="Oval 25"/>
          <p:cNvSpPr>
            <a:spLocks noChangeArrowheads="1"/>
          </p:cNvSpPr>
          <p:nvPr/>
        </p:nvSpPr>
        <p:spPr bwMode="auto">
          <a:xfrm>
            <a:off x="4419600" y="1219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rgbClr val="990000"/>
                </a:solidFill>
              </a:rPr>
              <a:t>12</a:t>
            </a:r>
            <a:endParaRPr lang="en-US" altLang="zh-CN"/>
          </a:p>
        </p:txBody>
      </p:sp>
      <p:sp>
        <p:nvSpPr>
          <p:cNvPr id="120" name="Line 31"/>
          <p:cNvSpPr>
            <a:spLocks noChangeShapeType="1"/>
          </p:cNvSpPr>
          <p:nvPr/>
        </p:nvSpPr>
        <p:spPr bwMode="auto">
          <a:xfrm>
            <a:off x="4038600" y="2133600"/>
            <a:ext cx="1600200" cy="0"/>
          </a:xfrm>
          <a:prstGeom prst="line">
            <a:avLst/>
          </a:prstGeom>
          <a:noFill/>
          <a:ln w="19050">
            <a:solidFill>
              <a:srgbClr val="990000"/>
            </a:solidFill>
            <a:round/>
            <a:headEnd type="triangle" w="med" len="lg"/>
            <a:tailEnd type="triangle" w="med" len="lg"/>
          </a:ln>
          <a:effectLst/>
        </p:spPr>
        <p:txBody>
          <a:bodyPr wrap="none" anchor="ctr"/>
          <a:lstStyle/>
          <a:p>
            <a:endParaRPr lang="zh-CN" altLang="en-US"/>
          </a:p>
        </p:txBody>
      </p:sp>
      <p:sp>
        <p:nvSpPr>
          <p:cNvPr id="121" name="Line 32"/>
          <p:cNvSpPr>
            <a:spLocks noChangeShapeType="1"/>
          </p:cNvSpPr>
          <p:nvPr/>
        </p:nvSpPr>
        <p:spPr bwMode="auto">
          <a:xfrm flipV="1">
            <a:off x="2819400" y="1447800"/>
            <a:ext cx="1447800" cy="381000"/>
          </a:xfrm>
          <a:prstGeom prst="line">
            <a:avLst/>
          </a:prstGeom>
          <a:noFill/>
          <a:ln w="19050">
            <a:solidFill>
              <a:srgbClr val="993300"/>
            </a:solidFill>
            <a:round/>
            <a:headEnd type="triangle" w="med" len="lg"/>
            <a:tailEnd type="triangle" w="med" len="lg"/>
          </a:ln>
          <a:effectLst/>
        </p:spPr>
        <p:txBody>
          <a:bodyPr wrap="none" anchor="ctr"/>
          <a:lstStyle/>
          <a:p>
            <a:endParaRPr lang="zh-CN" altLang="en-US"/>
          </a:p>
        </p:txBody>
      </p:sp>
      <p:sp>
        <p:nvSpPr>
          <p:cNvPr id="122" name="Oval 33"/>
          <p:cNvSpPr>
            <a:spLocks noChangeArrowheads="1"/>
          </p:cNvSpPr>
          <p:nvPr/>
        </p:nvSpPr>
        <p:spPr bwMode="auto">
          <a:xfrm>
            <a:off x="1219200" y="11430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rgbClr val="990000"/>
                </a:solidFill>
              </a:rPr>
              <a:t>12</a:t>
            </a:r>
            <a:endParaRPr lang="en-US" altLang="zh-CN"/>
          </a:p>
        </p:txBody>
      </p:sp>
      <p:sp>
        <p:nvSpPr>
          <p:cNvPr id="123" name="Oval 34"/>
          <p:cNvSpPr>
            <a:spLocks noChangeArrowheads="1"/>
          </p:cNvSpPr>
          <p:nvPr/>
        </p:nvSpPr>
        <p:spPr bwMode="auto">
          <a:xfrm>
            <a:off x="4419600" y="1219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dirty="0">
                <a:solidFill>
                  <a:srgbClr val="990000"/>
                </a:solidFill>
              </a:rPr>
              <a:t>81</a:t>
            </a:r>
            <a:endParaRPr lang="en-US" altLang="zh-CN" sz="3200" b="1" dirty="0"/>
          </a:p>
        </p:txBody>
      </p:sp>
      <p:sp>
        <p:nvSpPr>
          <p:cNvPr id="124" name="Line 35"/>
          <p:cNvSpPr>
            <a:spLocks noChangeShapeType="1"/>
          </p:cNvSpPr>
          <p:nvPr/>
        </p:nvSpPr>
        <p:spPr bwMode="auto">
          <a:xfrm>
            <a:off x="2057400" y="2895600"/>
            <a:ext cx="1295400" cy="0"/>
          </a:xfrm>
          <a:prstGeom prst="line">
            <a:avLst/>
          </a:prstGeom>
          <a:noFill/>
          <a:ln w="19050">
            <a:solidFill>
              <a:srgbClr val="990000"/>
            </a:solidFill>
            <a:round/>
            <a:headEnd type="triangle" w="med" len="lg"/>
            <a:tailEnd type="triangle" w="med" len="lg"/>
          </a:ln>
          <a:effectLst/>
        </p:spPr>
        <p:txBody>
          <a:bodyPr wrap="none" anchor="ctr"/>
          <a:lstStyle/>
          <a:p>
            <a:endParaRPr lang="zh-CN" altLang="en-US"/>
          </a:p>
        </p:txBody>
      </p:sp>
      <p:sp>
        <p:nvSpPr>
          <p:cNvPr id="125" name="Line 37"/>
          <p:cNvSpPr>
            <a:spLocks noChangeShapeType="1"/>
          </p:cNvSpPr>
          <p:nvPr/>
        </p:nvSpPr>
        <p:spPr bwMode="auto">
          <a:xfrm flipV="1">
            <a:off x="1219200" y="1676400"/>
            <a:ext cx="152400" cy="914400"/>
          </a:xfrm>
          <a:prstGeom prst="line">
            <a:avLst/>
          </a:prstGeom>
          <a:noFill/>
          <a:ln w="19050">
            <a:solidFill>
              <a:srgbClr val="993300"/>
            </a:solidFill>
            <a:round/>
            <a:headEnd type="triangle" w="med" len="lg"/>
            <a:tailEnd type="triangle" w="med" len="lg"/>
          </a:ln>
          <a:effectLst/>
        </p:spPr>
        <p:txBody>
          <a:bodyPr wrap="none" anchor="ctr"/>
          <a:lstStyle/>
          <a:p>
            <a:endParaRPr lang="zh-CN" altLang="en-US"/>
          </a:p>
        </p:txBody>
      </p:sp>
      <p:sp>
        <p:nvSpPr>
          <p:cNvPr id="126" name="Oval 40"/>
          <p:cNvSpPr>
            <a:spLocks noChangeArrowheads="1"/>
          </p:cNvSpPr>
          <p:nvPr/>
        </p:nvSpPr>
        <p:spPr bwMode="auto">
          <a:xfrm>
            <a:off x="2362200" y="1981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rgbClr val="990000"/>
                </a:solidFill>
              </a:rPr>
              <a:t>73</a:t>
            </a:r>
            <a:endParaRPr lang="en-US" altLang="zh-CN"/>
          </a:p>
        </p:txBody>
      </p:sp>
      <p:sp>
        <p:nvSpPr>
          <p:cNvPr id="127" name="Line 41"/>
          <p:cNvSpPr>
            <a:spLocks noChangeShapeType="1"/>
          </p:cNvSpPr>
          <p:nvPr/>
        </p:nvSpPr>
        <p:spPr bwMode="auto">
          <a:xfrm>
            <a:off x="1066800" y="3733800"/>
            <a:ext cx="457200" cy="0"/>
          </a:xfrm>
          <a:prstGeom prst="line">
            <a:avLst/>
          </a:prstGeom>
          <a:noFill/>
          <a:ln w="19050">
            <a:solidFill>
              <a:srgbClr val="990000"/>
            </a:solidFill>
            <a:round/>
            <a:headEnd type="triangle" w="med" len="lg"/>
            <a:tailEnd type="triangle" w="med" len="lg"/>
          </a:ln>
          <a:effectLst/>
        </p:spPr>
        <p:txBody>
          <a:bodyPr wrap="none" anchor="ctr"/>
          <a:lstStyle/>
          <a:p>
            <a:endParaRPr lang="zh-CN" altLang="en-US"/>
          </a:p>
        </p:txBody>
      </p:sp>
      <p:sp useBgFill="1">
        <p:nvSpPr>
          <p:cNvPr id="128" name="Rectangle 42"/>
          <p:cNvSpPr>
            <a:spLocks noChangeArrowheads="1"/>
          </p:cNvSpPr>
          <p:nvPr/>
        </p:nvSpPr>
        <p:spPr bwMode="auto">
          <a:xfrm>
            <a:off x="2057400" y="2819400"/>
            <a:ext cx="1295400" cy="152400"/>
          </a:xfrm>
          <a:prstGeom prst="rect">
            <a:avLst/>
          </a:prstGeom>
          <a:ln w="9525">
            <a:noFill/>
            <a:miter lim="800000"/>
            <a:headEnd/>
            <a:tailEnd/>
          </a:ln>
          <a:effectLst/>
        </p:spPr>
        <p:txBody>
          <a:bodyPr wrap="none" anchor="ctr"/>
          <a:lstStyle/>
          <a:p>
            <a:endParaRPr lang="zh-CN" altLang="en-US"/>
          </a:p>
        </p:txBody>
      </p:sp>
      <p:sp>
        <p:nvSpPr>
          <p:cNvPr id="129" name="Line 43"/>
          <p:cNvSpPr>
            <a:spLocks noChangeShapeType="1"/>
          </p:cNvSpPr>
          <p:nvPr/>
        </p:nvSpPr>
        <p:spPr bwMode="auto">
          <a:xfrm flipH="1" flipV="1">
            <a:off x="1752600" y="1676400"/>
            <a:ext cx="381000" cy="1600200"/>
          </a:xfrm>
          <a:prstGeom prst="line">
            <a:avLst/>
          </a:prstGeom>
          <a:noFill/>
          <a:ln w="19050">
            <a:solidFill>
              <a:srgbClr val="993300"/>
            </a:solidFill>
            <a:round/>
            <a:headEnd type="triangle" w="med" len="lg"/>
            <a:tailEnd type="triangle" w="med" len="lg"/>
          </a:ln>
          <a:effectLst/>
        </p:spPr>
        <p:txBody>
          <a:bodyPr wrap="none" anchor="ctr"/>
          <a:lstStyle/>
          <a:p>
            <a:endParaRPr lang="zh-CN" altLang="en-US"/>
          </a:p>
        </p:txBody>
      </p:sp>
      <p:sp useBgFill="1">
        <p:nvSpPr>
          <p:cNvPr id="130" name="Rectangle 44"/>
          <p:cNvSpPr>
            <a:spLocks noChangeArrowheads="1"/>
          </p:cNvSpPr>
          <p:nvPr/>
        </p:nvSpPr>
        <p:spPr bwMode="auto">
          <a:xfrm>
            <a:off x="1066800" y="1600200"/>
            <a:ext cx="381000" cy="990600"/>
          </a:xfrm>
          <a:prstGeom prst="rect">
            <a:avLst/>
          </a:prstGeom>
          <a:ln w="9525">
            <a:noFill/>
            <a:miter lim="800000"/>
            <a:headEnd/>
            <a:tailEnd/>
          </a:ln>
          <a:effectLst/>
        </p:spPr>
        <p:txBody>
          <a:bodyPr wrap="none" anchor="ctr"/>
          <a:lstStyle/>
          <a:p>
            <a:endParaRPr lang="zh-CN" altLang="en-US"/>
          </a:p>
        </p:txBody>
      </p:sp>
      <p:sp>
        <p:nvSpPr>
          <p:cNvPr id="131" name="Oval 45"/>
          <p:cNvSpPr>
            <a:spLocks noChangeArrowheads="1"/>
          </p:cNvSpPr>
          <p:nvPr/>
        </p:nvSpPr>
        <p:spPr bwMode="auto">
          <a:xfrm>
            <a:off x="990600" y="2743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rgbClr val="990000"/>
                </a:solidFill>
              </a:rPr>
              <a:t>64</a:t>
            </a:r>
            <a:endParaRPr lang="en-US" altLang="zh-CN">
              <a:solidFill>
                <a:srgbClr val="990000"/>
              </a:solidFill>
            </a:endParaRPr>
          </a:p>
        </p:txBody>
      </p:sp>
      <p:sp>
        <p:nvSpPr>
          <p:cNvPr id="132" name="Oval 46"/>
          <p:cNvSpPr>
            <a:spLocks noChangeArrowheads="1"/>
          </p:cNvSpPr>
          <p:nvPr/>
        </p:nvSpPr>
        <p:spPr bwMode="auto">
          <a:xfrm>
            <a:off x="1600200" y="3505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rgbClr val="990000"/>
                </a:solidFill>
              </a:rPr>
              <a:t>12</a:t>
            </a:r>
            <a:endParaRPr lang="en-US" altLang="zh-CN"/>
          </a:p>
        </p:txBody>
      </p:sp>
      <p:sp useBgFill="1">
        <p:nvSpPr>
          <p:cNvPr id="133" name="Rectangle 47"/>
          <p:cNvSpPr>
            <a:spLocks noChangeArrowheads="1"/>
          </p:cNvSpPr>
          <p:nvPr/>
        </p:nvSpPr>
        <p:spPr bwMode="auto">
          <a:xfrm>
            <a:off x="1066800" y="1066800"/>
            <a:ext cx="914400" cy="533400"/>
          </a:xfrm>
          <a:prstGeom prst="rect">
            <a:avLst/>
          </a:prstGeom>
          <a:ln w="9525">
            <a:noFill/>
            <a:miter lim="800000"/>
            <a:headEnd/>
            <a:tailEnd/>
          </a:ln>
          <a:effectLst/>
        </p:spPr>
        <p:txBody>
          <a:bodyPr wrap="none" anchor="ctr"/>
          <a:lstStyle/>
          <a:p>
            <a:endParaRPr lang="zh-CN" altLang="en-US"/>
          </a:p>
        </p:txBody>
      </p:sp>
      <p:sp>
        <p:nvSpPr>
          <p:cNvPr id="135" name="Text Box 49"/>
          <p:cNvSpPr txBox="1">
            <a:spLocks noChangeArrowheads="1"/>
          </p:cNvSpPr>
          <p:nvPr/>
        </p:nvSpPr>
        <p:spPr bwMode="auto">
          <a:xfrm>
            <a:off x="4403725" y="1676400"/>
            <a:ext cx="793750" cy="457200"/>
          </a:xfrm>
          <a:prstGeom prst="rect">
            <a:avLst/>
          </a:prstGeom>
          <a:noFill/>
          <a:ln w="9525">
            <a:noFill/>
            <a:miter lim="800000"/>
            <a:headEnd/>
            <a:tailEnd/>
          </a:ln>
          <a:effectLst/>
        </p:spPr>
        <p:txBody>
          <a:bodyPr wrap="none">
            <a:spAutoFit/>
          </a:bodyPr>
          <a:lstStyle/>
          <a:p>
            <a:pPr algn="l"/>
            <a:r>
              <a:rPr lang="zh-CN" altLang="en-US">
                <a:solidFill>
                  <a:srgbClr val="990000"/>
                </a:solidFill>
                <a:ea typeface="隶书" pitchFamily="49" charset="-122"/>
              </a:rPr>
              <a:t>比较</a:t>
            </a:r>
          </a:p>
        </p:txBody>
      </p:sp>
      <p:sp>
        <p:nvSpPr>
          <p:cNvPr id="136" name="Rectangle 50"/>
          <p:cNvSpPr>
            <a:spLocks noChangeArrowheads="1"/>
          </p:cNvSpPr>
          <p:nvPr/>
        </p:nvSpPr>
        <p:spPr bwMode="auto">
          <a:xfrm rot="20667679">
            <a:off x="2971800" y="1141413"/>
            <a:ext cx="800100" cy="457200"/>
          </a:xfrm>
          <a:prstGeom prst="rect">
            <a:avLst/>
          </a:prstGeom>
          <a:noFill/>
          <a:ln w="9525">
            <a:noFill/>
            <a:miter lim="800000"/>
            <a:headEnd/>
            <a:tailEnd/>
          </a:ln>
          <a:effectLst/>
        </p:spPr>
        <p:txBody>
          <a:bodyPr wrap="none">
            <a:spAutoFit/>
          </a:bodyPr>
          <a:lstStyle/>
          <a:p>
            <a:pPr algn="l"/>
            <a:r>
              <a:rPr lang="zh-CN" altLang="en-US" b="1">
                <a:solidFill>
                  <a:srgbClr val="990000"/>
                </a:solidFill>
                <a:ea typeface="隶书" pitchFamily="49" charset="-122"/>
              </a:rPr>
              <a:t>比较</a:t>
            </a:r>
            <a:endParaRPr lang="zh-CN" altLang="en-US">
              <a:solidFill>
                <a:srgbClr val="990000"/>
              </a:solidFill>
              <a:ea typeface="隶书" pitchFamily="49" charset="-122"/>
            </a:endParaRPr>
          </a:p>
        </p:txBody>
      </p:sp>
      <p:sp useBgFill="1">
        <p:nvSpPr>
          <p:cNvPr id="137" name="Rectangle 51"/>
          <p:cNvSpPr>
            <a:spLocks noChangeArrowheads="1"/>
          </p:cNvSpPr>
          <p:nvPr/>
        </p:nvSpPr>
        <p:spPr bwMode="auto">
          <a:xfrm>
            <a:off x="3962400" y="1752600"/>
            <a:ext cx="1752600" cy="533400"/>
          </a:xfrm>
          <a:prstGeom prst="rect">
            <a:avLst/>
          </a:prstGeom>
          <a:ln w="9525">
            <a:noFill/>
            <a:miter lim="800000"/>
            <a:headEnd/>
            <a:tailEnd/>
          </a:ln>
          <a:effectLst/>
        </p:spPr>
        <p:txBody>
          <a:bodyPr wrap="none" anchor="ctr"/>
          <a:lstStyle/>
          <a:p>
            <a:endParaRPr lang="zh-CN" altLang="en-US"/>
          </a:p>
        </p:txBody>
      </p:sp>
      <p:sp useBgFill="1">
        <p:nvSpPr>
          <p:cNvPr id="138" name="Freeform 52"/>
          <p:cNvSpPr>
            <a:spLocks/>
          </p:cNvSpPr>
          <p:nvPr/>
        </p:nvSpPr>
        <p:spPr bwMode="auto">
          <a:xfrm>
            <a:off x="2778125" y="1200150"/>
            <a:ext cx="1611313" cy="666750"/>
          </a:xfrm>
          <a:custGeom>
            <a:avLst/>
            <a:gdLst/>
            <a:ahLst/>
            <a:cxnLst>
              <a:cxn ang="0">
                <a:pos x="974" y="132"/>
              </a:cxn>
              <a:cxn ang="0">
                <a:pos x="890" y="204"/>
              </a:cxn>
              <a:cxn ang="0">
                <a:pos x="602" y="276"/>
              </a:cxn>
              <a:cxn ang="0">
                <a:pos x="254" y="348"/>
              </a:cxn>
              <a:cxn ang="0">
                <a:pos x="146" y="384"/>
              </a:cxn>
              <a:cxn ang="0">
                <a:pos x="74" y="420"/>
              </a:cxn>
              <a:cxn ang="0">
                <a:pos x="14" y="408"/>
              </a:cxn>
              <a:cxn ang="0">
                <a:pos x="2" y="372"/>
              </a:cxn>
              <a:cxn ang="0">
                <a:pos x="86" y="132"/>
              </a:cxn>
              <a:cxn ang="0">
                <a:pos x="158" y="60"/>
              </a:cxn>
              <a:cxn ang="0">
                <a:pos x="362" y="36"/>
              </a:cxn>
              <a:cxn ang="0">
                <a:pos x="662" y="0"/>
              </a:cxn>
              <a:cxn ang="0">
                <a:pos x="830" y="24"/>
              </a:cxn>
              <a:cxn ang="0">
                <a:pos x="902" y="48"/>
              </a:cxn>
              <a:cxn ang="0">
                <a:pos x="938" y="60"/>
              </a:cxn>
              <a:cxn ang="0">
                <a:pos x="974" y="132"/>
              </a:cxn>
            </a:cxnLst>
            <a:rect l="0" t="0" r="r" b="b"/>
            <a:pathLst>
              <a:path w="1015" h="420">
                <a:moveTo>
                  <a:pt x="974" y="132"/>
                </a:moveTo>
                <a:cubicBezTo>
                  <a:pt x="956" y="186"/>
                  <a:pt x="935" y="179"/>
                  <a:pt x="890" y="204"/>
                </a:cubicBezTo>
                <a:cubicBezTo>
                  <a:pt x="744" y="285"/>
                  <a:pt x="836" y="260"/>
                  <a:pt x="602" y="276"/>
                </a:cubicBezTo>
                <a:cubicBezTo>
                  <a:pt x="465" y="322"/>
                  <a:pt x="409" y="336"/>
                  <a:pt x="254" y="348"/>
                </a:cubicBezTo>
                <a:cubicBezTo>
                  <a:pt x="218" y="360"/>
                  <a:pt x="178" y="363"/>
                  <a:pt x="146" y="384"/>
                </a:cubicBezTo>
                <a:cubicBezTo>
                  <a:pt x="99" y="415"/>
                  <a:pt x="124" y="403"/>
                  <a:pt x="74" y="420"/>
                </a:cubicBezTo>
                <a:cubicBezTo>
                  <a:pt x="54" y="416"/>
                  <a:pt x="31" y="419"/>
                  <a:pt x="14" y="408"/>
                </a:cubicBezTo>
                <a:cubicBezTo>
                  <a:pt x="3" y="401"/>
                  <a:pt x="2" y="385"/>
                  <a:pt x="2" y="372"/>
                </a:cubicBezTo>
                <a:cubicBezTo>
                  <a:pt x="2" y="234"/>
                  <a:pt x="0" y="209"/>
                  <a:pt x="86" y="132"/>
                </a:cubicBezTo>
                <a:cubicBezTo>
                  <a:pt x="111" y="109"/>
                  <a:pt x="126" y="71"/>
                  <a:pt x="158" y="60"/>
                </a:cubicBezTo>
                <a:cubicBezTo>
                  <a:pt x="251" y="29"/>
                  <a:pt x="163" y="55"/>
                  <a:pt x="362" y="36"/>
                </a:cubicBezTo>
                <a:cubicBezTo>
                  <a:pt x="462" y="26"/>
                  <a:pt x="563" y="14"/>
                  <a:pt x="662" y="0"/>
                </a:cubicBezTo>
                <a:cubicBezTo>
                  <a:pt x="714" y="6"/>
                  <a:pt x="777" y="10"/>
                  <a:pt x="830" y="24"/>
                </a:cubicBezTo>
                <a:cubicBezTo>
                  <a:pt x="854" y="31"/>
                  <a:pt x="878" y="40"/>
                  <a:pt x="902" y="48"/>
                </a:cubicBezTo>
                <a:cubicBezTo>
                  <a:pt x="914" y="52"/>
                  <a:pt x="938" y="60"/>
                  <a:pt x="938" y="60"/>
                </a:cubicBezTo>
                <a:cubicBezTo>
                  <a:pt x="988" y="135"/>
                  <a:pt x="1015" y="132"/>
                  <a:pt x="974" y="132"/>
                </a:cubicBezTo>
                <a:close/>
              </a:path>
            </a:pathLst>
          </a:custGeom>
          <a:ln w="9525">
            <a:noFill/>
            <a:round/>
            <a:headEnd/>
            <a:tailEnd/>
          </a:ln>
          <a:effectLst/>
        </p:spPr>
        <p:txBody>
          <a:bodyPr wrap="none" anchor="ctr"/>
          <a:lstStyle/>
          <a:p>
            <a:endParaRPr lang="zh-CN" altLang="en-US"/>
          </a:p>
        </p:txBody>
      </p:sp>
      <p:sp>
        <p:nvSpPr>
          <p:cNvPr id="2" name="标题 1"/>
          <p:cNvSpPr>
            <a:spLocks noGrp="1"/>
          </p:cNvSpPr>
          <p:nvPr>
            <p:ph type="title"/>
          </p:nvPr>
        </p:nvSpPr>
        <p:spPr/>
        <p:txBody>
          <a:bodyPr/>
          <a:lstStyle/>
          <a:p>
            <a:r>
              <a:rPr lang="zh-CN" altLang="en-US" dirty="0"/>
              <a:t>堆调整实例</a:t>
            </a:r>
          </a:p>
        </p:txBody>
      </p:sp>
      <p:sp>
        <p:nvSpPr>
          <p:cNvPr id="4" name="内容占位符 3"/>
          <p:cNvSpPr>
            <a:spLocks noGrp="1"/>
          </p:cNvSpPr>
          <p:nvPr>
            <p:ph idx="1"/>
          </p:nvPr>
        </p:nvSpPr>
        <p:spPr>
          <a:xfrm>
            <a:off x="457200" y="4495800"/>
            <a:ext cx="8229600" cy="2245568"/>
          </a:xfrm>
        </p:spPr>
        <p:txBody>
          <a:bodyPr/>
          <a:lstStyle/>
          <a:p>
            <a:r>
              <a:rPr lang="zh-CN" altLang="en-US" dirty="0"/>
              <a:t>在 </a:t>
            </a:r>
            <a:r>
              <a:rPr lang="en-US" altLang="zh-CN" dirty="0"/>
              <a:t>98</a:t>
            </a:r>
            <a:r>
              <a:rPr lang="zh-CN" altLang="en-US" dirty="0"/>
              <a:t>删除后，最后一个元素</a:t>
            </a:r>
            <a:r>
              <a:rPr lang="en-US" altLang="zh-CN" dirty="0"/>
              <a:t>12</a:t>
            </a:r>
            <a:r>
              <a:rPr lang="zh-CN" altLang="en-US" dirty="0"/>
              <a:t>被换到了堆顶，它就</a:t>
            </a:r>
            <a:r>
              <a:rPr lang="zh-CN" altLang="en-US" b="1" dirty="0">
                <a:solidFill>
                  <a:srgbClr val="FF0000"/>
                </a:solidFill>
              </a:rPr>
              <a:t>不是堆</a:t>
            </a:r>
            <a:r>
              <a:rPr lang="zh-CN" altLang="en-US" dirty="0"/>
              <a:t>了</a:t>
            </a:r>
            <a:endParaRPr lang="en-US" altLang="zh-CN" dirty="0"/>
          </a:p>
          <a:p>
            <a:r>
              <a:rPr lang="zh-CN" altLang="en-US" dirty="0"/>
              <a:t>需要对它进行</a:t>
            </a:r>
            <a:r>
              <a:rPr lang="zh-CN" altLang="en-US" b="1" dirty="0">
                <a:solidFill>
                  <a:srgbClr val="0000FF"/>
                </a:solidFill>
              </a:rPr>
              <a:t>调整</a:t>
            </a:r>
            <a:r>
              <a:rPr lang="en-US" altLang="zh-CN" b="1" dirty="0">
                <a:solidFill>
                  <a:srgbClr val="0000FF"/>
                </a:solidFill>
              </a:rPr>
              <a:t>——</a:t>
            </a:r>
            <a:r>
              <a:rPr lang="zh-CN" altLang="en-US" b="1" dirty="0">
                <a:solidFill>
                  <a:srgbClr val="0000FF"/>
                </a:solidFill>
              </a:rPr>
              <a:t>删除元素</a:t>
            </a:r>
            <a:r>
              <a:rPr lang="en-US" altLang="zh-CN" b="1" dirty="0">
                <a:solidFill>
                  <a:srgbClr val="0000FF"/>
                </a:solidFill>
              </a:rPr>
              <a:t>/</a:t>
            </a:r>
            <a:r>
              <a:rPr lang="zh-CN" altLang="en-US" b="1" dirty="0">
                <a:solidFill>
                  <a:srgbClr val="0000FF"/>
                </a:solidFill>
              </a:rPr>
              <a:t>下滤</a:t>
            </a:r>
          </a:p>
          <a:p>
            <a:endParaRPr lang="zh-CN" altLang="en-US" dirty="0"/>
          </a:p>
        </p:txBody>
      </p:sp>
      <p:sp>
        <p:nvSpPr>
          <p:cNvPr id="43" name="Text Box 8"/>
          <p:cNvSpPr txBox="1">
            <a:spLocks noChangeArrowheads="1"/>
          </p:cNvSpPr>
          <p:nvPr/>
        </p:nvSpPr>
        <p:spPr bwMode="auto">
          <a:xfrm>
            <a:off x="598087" y="674139"/>
            <a:ext cx="6664004" cy="584775"/>
          </a:xfrm>
          <a:prstGeom prst="rect">
            <a:avLst/>
          </a:prstGeom>
          <a:noFill/>
          <a:ln w="9525">
            <a:noFill/>
            <a:miter lim="800000"/>
            <a:headEnd/>
            <a:tailEnd/>
          </a:ln>
          <a:effectLst/>
        </p:spPr>
        <p:txBody>
          <a:bodyPr wrap="none">
            <a:spAutoFit/>
          </a:bodyPr>
          <a:lstStyle/>
          <a:p>
            <a:pPr algn="l"/>
            <a:r>
              <a:rPr lang="en-US" altLang="zh-CN" sz="3200" b="1" dirty="0">
                <a:solidFill>
                  <a:srgbClr val="003366"/>
                </a:solidFill>
              </a:rPr>
              <a:t>{ </a:t>
            </a:r>
            <a:r>
              <a:rPr lang="en-US" altLang="zh-CN" sz="3200" b="1" dirty="0">
                <a:solidFill>
                  <a:srgbClr val="FF0000"/>
                </a:solidFill>
              </a:rPr>
              <a:t>98,</a:t>
            </a:r>
            <a:r>
              <a:rPr lang="en-US" altLang="zh-CN" sz="3200" b="1" dirty="0">
                <a:solidFill>
                  <a:srgbClr val="003366"/>
                </a:solidFill>
              </a:rPr>
              <a:t> 81, 49, 73, 36, 27, 40, 55, 64, 12 }</a:t>
            </a:r>
            <a:endParaRPr lang="en-US" altLang="zh-CN" sz="32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156922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wipe(left)">
                                      <p:cBhvr>
                                        <p:cTn id="11" dur="500"/>
                                        <p:tgtEl>
                                          <p:spTgt spid="115"/>
                                        </p:tgtEl>
                                      </p:cBhvr>
                                    </p:animEffect>
                                  </p:childTnLst>
                                </p:cTn>
                              </p:par>
                            </p:childTnLst>
                          </p:cTn>
                        </p:par>
                        <p:par>
                          <p:cTn id="12" fill="hold">
                            <p:stCondLst>
                              <p:cond delay="500"/>
                            </p:stCondLst>
                            <p:childTnLst>
                              <p:par>
                                <p:cTn id="13" presetID="1" presetClass="exit" presetSubtype="0" fill="hold" grpId="0" nodeType="afterEffect">
                                  <p:stCondLst>
                                    <p:cond delay="0"/>
                                  </p:stCondLst>
                                  <p:childTnLst>
                                    <p:set>
                                      <p:cBhvr>
                                        <p:cTn id="14" dur="1" fill="hold">
                                          <p:stCondLst>
                                            <p:cond delay="0"/>
                                          </p:stCondLst>
                                        </p:cTn>
                                        <p:tgtEl>
                                          <p:spTgt spid="100"/>
                                        </p:tgtEl>
                                        <p:attrNameLst>
                                          <p:attrName>style.visibility</p:attrName>
                                        </p:attrNameLst>
                                      </p:cBhvr>
                                      <p:to>
                                        <p:strVal val="hidden"/>
                                      </p:to>
                                    </p:set>
                                  </p:childTnLst>
                                </p:cTn>
                              </p:par>
                              <p:par>
                                <p:cTn id="15" presetID="10" presetClass="exit" presetSubtype="0" fill="hold" grpId="1" nodeType="withEffect">
                                  <p:stCondLst>
                                    <p:cond delay="0"/>
                                  </p:stCondLst>
                                  <p:childTnLst>
                                    <p:animEffect transition="out" filter="fade">
                                      <p:cBhvr>
                                        <p:cTn id="16" dur="500"/>
                                        <p:tgtEl>
                                          <p:spTgt spid="112"/>
                                        </p:tgtEl>
                                      </p:cBhvr>
                                    </p:animEffect>
                                    <p:set>
                                      <p:cBhvr>
                                        <p:cTn id="17" dur="1" fill="hold">
                                          <p:stCondLst>
                                            <p:cond delay="499"/>
                                          </p:stCondLst>
                                        </p:cTn>
                                        <p:tgtEl>
                                          <p:spTgt spid="1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0"/>
                                        </p:tgtEl>
                                        <p:attrNameLst>
                                          <p:attrName>style.visibility</p:attrName>
                                        </p:attrNameLst>
                                      </p:cBhvr>
                                      <p:to>
                                        <p:strVal val="visible"/>
                                      </p:to>
                                    </p:set>
                                    <p:animEffect transition="in" filter="wipe(left)">
                                      <p:cBhvr>
                                        <p:cTn id="26" dur="500"/>
                                        <p:tgtEl>
                                          <p:spTgt spid="120"/>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35"/>
                                        </p:tgtEl>
                                        <p:attrNameLst>
                                          <p:attrName>style.visibility</p:attrName>
                                        </p:attrNameLst>
                                      </p:cBhvr>
                                      <p:to>
                                        <p:strVal val="visible"/>
                                      </p:to>
                                    </p:set>
                                    <p:animEffect transition="in" filter="wipe(left)">
                                      <p:cBhvr>
                                        <p:cTn id="30" dur="500"/>
                                        <p:tgtEl>
                                          <p:spTgt spid="13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wipe(left)">
                                      <p:cBhvr>
                                        <p:cTn id="35" dur="500"/>
                                        <p:tgtEl>
                                          <p:spTgt spid="121"/>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136"/>
                                        </p:tgtEl>
                                        <p:attrNameLst>
                                          <p:attrName>style.visibility</p:attrName>
                                        </p:attrNameLst>
                                      </p:cBhvr>
                                      <p:to>
                                        <p:strVal val="visible"/>
                                      </p:to>
                                    </p:set>
                                    <p:animEffect transition="in" filter="wipe(down)">
                                      <p:cBhvr>
                                        <p:cTn id="39" dur="500"/>
                                        <p:tgtEl>
                                          <p:spTgt spid="1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22"/>
                                        </p:tgtEl>
                                        <p:attrNameLst>
                                          <p:attrName>style.visibility</p:attrName>
                                        </p:attrNameLst>
                                      </p:cBhvr>
                                      <p:to>
                                        <p:strVal val="visible"/>
                                      </p:to>
                                    </p:set>
                                    <p:animEffect transition="in" filter="wipe(left)">
                                      <p:cBhvr>
                                        <p:cTn id="44" dur="500"/>
                                        <p:tgtEl>
                                          <p:spTgt spid="122"/>
                                        </p:tgtEl>
                                      </p:cBhvr>
                                    </p:animEffect>
                                  </p:childTnLst>
                                </p:cTn>
                              </p:par>
                            </p:childTnLst>
                          </p:cTn>
                        </p:par>
                        <p:par>
                          <p:cTn id="45" fill="hold">
                            <p:stCondLst>
                              <p:cond delay="500"/>
                            </p:stCondLst>
                            <p:childTnLst>
                              <p:par>
                                <p:cTn id="46" presetID="22" presetClass="entr" presetSubtype="8" fill="hold" grpId="0" nodeType="afterEffect">
                                  <p:stCondLst>
                                    <p:cond delay="500"/>
                                  </p:stCondLst>
                                  <p:childTnLst>
                                    <p:set>
                                      <p:cBhvr>
                                        <p:cTn id="47" dur="1" fill="hold">
                                          <p:stCondLst>
                                            <p:cond delay="0"/>
                                          </p:stCondLst>
                                        </p:cTn>
                                        <p:tgtEl>
                                          <p:spTgt spid="123"/>
                                        </p:tgtEl>
                                        <p:attrNameLst>
                                          <p:attrName>style.visibility</p:attrName>
                                        </p:attrNameLst>
                                      </p:cBhvr>
                                      <p:to>
                                        <p:strVal val="visible"/>
                                      </p:to>
                                    </p:set>
                                    <p:animEffect transition="in" filter="wipe(left)">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24"/>
                                        </p:tgtEl>
                                        <p:attrNameLst>
                                          <p:attrName>style.visibility</p:attrName>
                                        </p:attrNameLst>
                                      </p:cBhvr>
                                      <p:to>
                                        <p:strVal val="visible"/>
                                      </p:to>
                                    </p:set>
                                    <p:animEffect transition="in" filter="wipe(left)">
                                      <p:cBhvr>
                                        <p:cTn id="53" dur="500"/>
                                        <p:tgtEl>
                                          <p:spTgt spid="124"/>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wipe(left)">
                                      <p:cBhvr>
                                        <p:cTn id="57" dur="500"/>
                                        <p:tgtEl>
                                          <p:spTgt spid="1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25"/>
                                        </p:tgtEl>
                                        <p:attrNameLst>
                                          <p:attrName>style.visibility</p:attrName>
                                        </p:attrNameLst>
                                      </p:cBhvr>
                                      <p:to>
                                        <p:strVal val="visible"/>
                                      </p:to>
                                    </p:set>
                                    <p:animEffect transition="in" filter="wipe(up)">
                                      <p:cBhvr>
                                        <p:cTn id="62" dur="500"/>
                                        <p:tgtEl>
                                          <p:spTgt spid="125"/>
                                        </p:tgtEl>
                                      </p:cBhvr>
                                    </p:animEffect>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138"/>
                                        </p:tgtEl>
                                        <p:attrNameLst>
                                          <p:attrName>style.visibility</p:attrName>
                                        </p:attrNameLst>
                                      </p:cBhvr>
                                      <p:to>
                                        <p:strVal val="visible"/>
                                      </p:to>
                                    </p:set>
                                    <p:animEffect transition="in" filter="wipe(down)">
                                      <p:cBhvr>
                                        <p:cTn id="66" dur="500"/>
                                        <p:tgtEl>
                                          <p:spTgt spid="13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26"/>
                                        </p:tgtEl>
                                        <p:attrNameLst>
                                          <p:attrName>style.visibility</p:attrName>
                                        </p:attrNameLst>
                                      </p:cBhvr>
                                      <p:to>
                                        <p:strVal val="visible"/>
                                      </p:to>
                                    </p:set>
                                    <p:animEffect transition="in" filter="wipe(left)">
                                      <p:cBhvr>
                                        <p:cTn id="71" dur="500"/>
                                        <p:tgtEl>
                                          <p:spTgt spid="12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27"/>
                                        </p:tgtEl>
                                        <p:attrNameLst>
                                          <p:attrName>style.visibility</p:attrName>
                                        </p:attrNameLst>
                                      </p:cBhvr>
                                      <p:to>
                                        <p:strVal val="visible"/>
                                      </p:to>
                                    </p:set>
                                    <p:animEffect transition="in" filter="wipe(left)">
                                      <p:cBhvr>
                                        <p:cTn id="76" dur="500"/>
                                        <p:tgtEl>
                                          <p:spTgt spid="127"/>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28"/>
                                        </p:tgtEl>
                                        <p:attrNameLst>
                                          <p:attrName>style.visibility</p:attrName>
                                        </p:attrNameLst>
                                      </p:cBhvr>
                                      <p:to>
                                        <p:strVal val="visible"/>
                                      </p:to>
                                    </p:set>
                                    <p:animEffect transition="in" filter="wipe(left)">
                                      <p:cBhvr>
                                        <p:cTn id="80" dur="500"/>
                                        <p:tgtEl>
                                          <p:spTgt spid="12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129"/>
                                        </p:tgtEl>
                                        <p:attrNameLst>
                                          <p:attrName>style.visibility</p:attrName>
                                        </p:attrNameLst>
                                      </p:cBhvr>
                                      <p:to>
                                        <p:strVal val="visible"/>
                                      </p:to>
                                    </p:set>
                                    <p:animEffect transition="in" filter="wipe(up)">
                                      <p:cBhvr>
                                        <p:cTn id="85" dur="500"/>
                                        <p:tgtEl>
                                          <p:spTgt spid="129"/>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wipe(up)">
                                      <p:cBhvr>
                                        <p:cTn id="89" dur="500"/>
                                        <p:tgtEl>
                                          <p:spTgt spid="13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31"/>
                                        </p:tgtEl>
                                        <p:attrNameLst>
                                          <p:attrName>style.visibility</p:attrName>
                                        </p:attrNameLst>
                                      </p:cBhvr>
                                      <p:to>
                                        <p:strVal val="visible"/>
                                      </p:to>
                                    </p:set>
                                    <p:animEffect transition="in" filter="wipe(left)">
                                      <p:cBhvr>
                                        <p:cTn id="94" dur="500"/>
                                        <p:tgtEl>
                                          <p:spTgt spid="13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33"/>
                                        </p:tgtEl>
                                        <p:attrNameLst>
                                          <p:attrName>style.visibility</p:attrName>
                                        </p:attrNameLst>
                                      </p:cBhvr>
                                      <p:to>
                                        <p:strVal val="visible"/>
                                      </p:to>
                                    </p:set>
                                    <p:animEffect transition="in" filter="wipe(left)">
                                      <p:cBhvr>
                                        <p:cTn id="99" dur="500"/>
                                        <p:tgtEl>
                                          <p:spTgt spid="133"/>
                                        </p:tgtEl>
                                      </p:cBhvr>
                                    </p:animEffec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132"/>
                                        </p:tgtEl>
                                        <p:attrNameLst>
                                          <p:attrName>style.visibility</p:attrName>
                                        </p:attrNameLst>
                                      </p:cBhvr>
                                      <p:to>
                                        <p:strVal val="visible"/>
                                      </p:to>
                                    </p:set>
                                    <p:animEffect transition="in" filter="wipe(left)">
                                      <p:cBhvr>
                                        <p:cTn id="103" dur="500"/>
                                        <p:tgtEl>
                                          <p:spTgt spid="132"/>
                                        </p:tgtEl>
                                      </p:cBhvr>
                                    </p:animEffect>
                                  </p:childTnLst>
                                </p:cTn>
                              </p:par>
                              <p:par>
                                <p:cTn id="104" presetID="10" presetClass="exit" presetSubtype="0" fill="hold" grpId="1" nodeType="withEffect">
                                  <p:stCondLst>
                                    <p:cond delay="0"/>
                                  </p:stCondLst>
                                  <p:childTnLst>
                                    <p:animEffect transition="out" filter="fade">
                                      <p:cBhvr>
                                        <p:cTn id="105" dur="500"/>
                                        <p:tgtEl>
                                          <p:spTgt spid="129"/>
                                        </p:tgtEl>
                                      </p:cBhvr>
                                    </p:animEffect>
                                    <p:set>
                                      <p:cBhvr>
                                        <p:cTn id="106" dur="1" fill="hold">
                                          <p:stCondLst>
                                            <p:cond delay="499"/>
                                          </p:stCondLst>
                                        </p:cTn>
                                        <p:tgtEl>
                                          <p:spTgt spid="1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12" grpId="1" animBg="1"/>
      <p:bldP spid="115" grpId="0" animBg="1" autoUpdateAnimBg="0"/>
      <p:bldP spid="120" grpId="0" animBg="1"/>
      <p:bldP spid="121" grpId="0" animBg="1"/>
      <p:bldP spid="122" grpId="0" animBg="1" autoUpdateAnimBg="0"/>
      <p:bldP spid="123" grpId="0" animBg="1" autoUpdateAnimBg="0"/>
      <p:bldP spid="124" grpId="0" animBg="1"/>
      <p:bldP spid="125" grpId="0" animBg="1"/>
      <p:bldP spid="126" grpId="0" animBg="1" autoUpdateAnimBg="0"/>
      <p:bldP spid="127" grpId="0" animBg="1"/>
      <p:bldP spid="128" grpId="0" animBg="1"/>
      <p:bldP spid="129" grpId="0" animBg="1"/>
      <p:bldP spid="129" grpId="1" animBg="1"/>
      <p:bldP spid="130" grpId="0" animBg="1"/>
      <p:bldP spid="131" grpId="0" animBg="1" autoUpdateAnimBg="0"/>
      <p:bldP spid="132" grpId="0" animBg="1" autoUpdateAnimBg="0"/>
      <p:bldP spid="133" grpId="0" animBg="1"/>
      <p:bldP spid="135" grpId="0" autoUpdateAnimBg="0"/>
      <p:bldP spid="136" grpId="0" autoUpdateAnimBg="0"/>
      <p:bldP spid="137" grpId="0" animBg="1"/>
      <p:bldP spid="1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12EED5-E675-4305-8779-231DF469BBE5}"/>
              </a:ext>
            </a:extLst>
          </p:cNvPr>
          <p:cNvSpPr/>
          <p:nvPr/>
        </p:nvSpPr>
        <p:spPr>
          <a:xfrm>
            <a:off x="0" y="4437112"/>
            <a:ext cx="9144000" cy="432048"/>
          </a:xfrm>
          <a:prstGeom prst="rect">
            <a:avLst/>
          </a:prstGeom>
          <a:solidFill>
            <a:schemeClr val="accent4">
              <a:lumMod val="40000"/>
              <a:lumOff val="60000"/>
            </a:schemeClr>
          </a:solidFill>
          <a:ln>
            <a:solidFill>
              <a:schemeClr val="accent1">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912EED5-E675-4305-8779-231DF469BBE5}"/>
              </a:ext>
            </a:extLst>
          </p:cNvPr>
          <p:cNvSpPr/>
          <p:nvPr/>
        </p:nvSpPr>
        <p:spPr>
          <a:xfrm>
            <a:off x="0" y="3140968"/>
            <a:ext cx="9144000" cy="1296144"/>
          </a:xfrm>
          <a:prstGeom prst="rect">
            <a:avLst/>
          </a:prstGeom>
          <a:solidFill>
            <a:srgbClr val="99CCFF"/>
          </a:solidFill>
          <a:ln>
            <a:solidFill>
              <a:schemeClr val="accent1">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a:t>堆调整</a:t>
            </a:r>
            <a:r>
              <a:rPr lang="en-US" altLang="zh-CN"/>
              <a:t>(Percolate Down)</a:t>
            </a:r>
            <a:endParaRPr lang="zh-CN" altLang="en-US"/>
          </a:p>
        </p:txBody>
      </p:sp>
      <p:sp>
        <p:nvSpPr>
          <p:cNvPr id="3" name="内容占位符 2"/>
          <p:cNvSpPr>
            <a:spLocks noGrp="1"/>
          </p:cNvSpPr>
          <p:nvPr>
            <p:ph idx="1"/>
          </p:nvPr>
        </p:nvSpPr>
        <p:spPr>
          <a:xfrm>
            <a:off x="457200" y="908720"/>
            <a:ext cx="8435280" cy="5949280"/>
          </a:xfrm>
        </p:spPr>
        <p:txBody>
          <a:bodyPr>
            <a:normAutofit fontScale="55000" lnSpcReduction="20000"/>
          </a:bodyPr>
          <a:lstStyle/>
          <a:p>
            <a:pPr marL="0" indent="0">
              <a:lnSpc>
                <a:spcPct val="110000"/>
              </a:lnSpc>
              <a:buNone/>
            </a:pPr>
            <a:r>
              <a:rPr lang="en-US" altLang="zh-CN" sz="4400" dirty="0">
                <a:solidFill>
                  <a:srgbClr val="000000"/>
                </a:solidFill>
                <a:cs typeface="Times New Roman" pitchFamily="18" charset="0"/>
              </a:rPr>
              <a:t>//</a:t>
            </a:r>
            <a:r>
              <a:rPr lang="zh-CN" altLang="en-US" sz="4400" dirty="0">
                <a:solidFill>
                  <a:srgbClr val="000000"/>
                </a:solidFill>
                <a:cs typeface="Times New Roman" pitchFamily="18" charset="0"/>
              </a:rPr>
              <a:t>已知</a:t>
            </a:r>
            <a:r>
              <a:rPr lang="en-US" altLang="zh-CN" sz="4400" dirty="0">
                <a:solidFill>
                  <a:srgbClr val="000000"/>
                </a:solidFill>
                <a:cs typeface="Times New Roman" pitchFamily="18" charset="0"/>
              </a:rPr>
              <a:t>R[</a:t>
            </a:r>
            <a:r>
              <a:rPr lang="en-US" altLang="zh-CN" sz="4400" dirty="0" err="1">
                <a:solidFill>
                  <a:srgbClr val="000000"/>
                </a:solidFill>
                <a:cs typeface="Times New Roman" pitchFamily="18" charset="0"/>
              </a:rPr>
              <a:t>s..m</a:t>
            </a:r>
            <a:r>
              <a:rPr lang="en-US" altLang="zh-CN" sz="4400" dirty="0">
                <a:solidFill>
                  <a:srgbClr val="000000"/>
                </a:solidFill>
                <a:cs typeface="Times New Roman" pitchFamily="18" charset="0"/>
              </a:rPr>
              <a:t>]</a:t>
            </a:r>
            <a:r>
              <a:rPr lang="zh-CN" altLang="en-US" sz="4400" dirty="0">
                <a:solidFill>
                  <a:srgbClr val="000000"/>
                </a:solidFill>
                <a:cs typeface="Times New Roman" pitchFamily="18" charset="0"/>
              </a:rPr>
              <a:t>中记录的关键字除 </a:t>
            </a:r>
            <a:r>
              <a:rPr lang="en-US" altLang="zh-CN" sz="4400" dirty="0">
                <a:solidFill>
                  <a:srgbClr val="000000"/>
                </a:solidFill>
                <a:cs typeface="Times New Roman" pitchFamily="18" charset="0"/>
              </a:rPr>
              <a:t>R[s].key</a:t>
            </a:r>
            <a:r>
              <a:rPr lang="zh-CN" altLang="en-US" sz="4400" dirty="0">
                <a:solidFill>
                  <a:srgbClr val="000000"/>
                </a:solidFill>
                <a:cs typeface="Times New Roman" pitchFamily="18" charset="0"/>
              </a:rPr>
              <a:t>之外均满足堆的特征，</a:t>
            </a:r>
          </a:p>
          <a:p>
            <a:pPr marL="0" indent="0">
              <a:lnSpc>
                <a:spcPct val="110000"/>
              </a:lnSpc>
              <a:buNone/>
            </a:pPr>
            <a:r>
              <a:rPr lang="en-US" altLang="zh-CN" sz="4400" dirty="0">
                <a:solidFill>
                  <a:srgbClr val="000000"/>
                </a:solidFill>
                <a:cs typeface="Times New Roman" pitchFamily="18" charset="0"/>
              </a:rPr>
              <a:t>//</a:t>
            </a:r>
            <a:r>
              <a:rPr lang="zh-CN" altLang="en-US" sz="4400" dirty="0">
                <a:solidFill>
                  <a:srgbClr val="000000"/>
                </a:solidFill>
                <a:cs typeface="Times New Roman" pitchFamily="18" charset="0"/>
              </a:rPr>
              <a:t>函数自上而下进行调整，使</a:t>
            </a:r>
            <a:r>
              <a:rPr lang="en-US" altLang="zh-CN" sz="4400" dirty="0">
                <a:solidFill>
                  <a:srgbClr val="000000"/>
                </a:solidFill>
                <a:cs typeface="Times New Roman" pitchFamily="18" charset="0"/>
              </a:rPr>
              <a:t>R[</a:t>
            </a:r>
            <a:r>
              <a:rPr lang="en-US" altLang="zh-CN" sz="4400" dirty="0" err="1">
                <a:solidFill>
                  <a:srgbClr val="000000"/>
                </a:solidFill>
                <a:cs typeface="Times New Roman" pitchFamily="18" charset="0"/>
              </a:rPr>
              <a:t>s..m</a:t>
            </a:r>
            <a:r>
              <a:rPr lang="en-US" altLang="zh-CN" sz="4400" dirty="0">
                <a:solidFill>
                  <a:srgbClr val="000000"/>
                </a:solidFill>
                <a:cs typeface="Times New Roman" pitchFamily="18" charset="0"/>
              </a:rPr>
              <a:t>]</a:t>
            </a:r>
            <a:r>
              <a:rPr lang="zh-CN" altLang="en-US" sz="4400" dirty="0">
                <a:solidFill>
                  <a:srgbClr val="000000"/>
                </a:solidFill>
                <a:cs typeface="Times New Roman" pitchFamily="18" charset="0"/>
              </a:rPr>
              <a:t>也成为一个</a:t>
            </a:r>
            <a:r>
              <a:rPr lang="zh-CN" altLang="en-US" sz="4400" dirty="0">
                <a:solidFill>
                  <a:srgbClr val="C00000"/>
                </a:solidFill>
                <a:cs typeface="Times New Roman" pitchFamily="18" charset="0"/>
              </a:rPr>
              <a:t>大顶堆</a:t>
            </a:r>
          </a:p>
          <a:p>
            <a:pPr marL="0" indent="0">
              <a:lnSpc>
                <a:spcPct val="110000"/>
              </a:lnSpc>
              <a:buNone/>
            </a:pPr>
            <a:r>
              <a:rPr lang="en-US" altLang="zh-CN" sz="4700" b="1" dirty="0">
                <a:solidFill>
                  <a:srgbClr val="000000"/>
                </a:solidFill>
                <a:ea typeface="+mn-ea"/>
                <a:cs typeface="Times New Roman" pitchFamily="18" charset="0"/>
              </a:rPr>
              <a:t>void</a:t>
            </a:r>
            <a:r>
              <a:rPr lang="en-US" altLang="zh-CN" sz="4700" dirty="0">
                <a:solidFill>
                  <a:srgbClr val="000000"/>
                </a:solidFill>
                <a:ea typeface="+mn-ea"/>
                <a:cs typeface="Times New Roman" pitchFamily="18" charset="0"/>
              </a:rPr>
              <a:t> </a:t>
            </a:r>
            <a:r>
              <a:rPr lang="en-US" altLang="zh-CN" sz="4700" b="1" dirty="0" err="1">
                <a:solidFill>
                  <a:srgbClr val="0925F7"/>
                </a:solidFill>
                <a:ea typeface="+mn-ea"/>
                <a:cs typeface="Times New Roman" pitchFamily="18" charset="0"/>
              </a:rPr>
              <a:t>HeapAdjust</a:t>
            </a:r>
            <a:r>
              <a:rPr lang="en-US" altLang="zh-CN" sz="4700" b="1" dirty="0">
                <a:solidFill>
                  <a:srgbClr val="000000"/>
                </a:solidFill>
                <a:ea typeface="+mn-ea"/>
                <a:cs typeface="Times New Roman" pitchFamily="18" charset="0"/>
              </a:rPr>
              <a:t> (</a:t>
            </a:r>
            <a:r>
              <a:rPr lang="en-US" altLang="zh-CN" sz="4700" b="1" err="1">
                <a:solidFill>
                  <a:srgbClr val="000000"/>
                </a:solidFill>
                <a:ea typeface="+mn-ea"/>
                <a:cs typeface="Times New Roman" pitchFamily="18" charset="0"/>
              </a:rPr>
              <a:t>RcdType</a:t>
            </a:r>
            <a:r>
              <a:rPr lang="en-US" altLang="zh-CN" sz="4700" b="1">
                <a:solidFill>
                  <a:srgbClr val="000000"/>
                </a:solidFill>
                <a:ea typeface="+mn-ea"/>
                <a:cs typeface="Times New Roman" pitchFamily="18" charset="0"/>
              </a:rPr>
              <a:t> R</a:t>
            </a:r>
            <a:r>
              <a:rPr lang="en-US" altLang="zh-CN" sz="4700" b="1" dirty="0">
                <a:solidFill>
                  <a:srgbClr val="000000"/>
                </a:solidFill>
                <a:ea typeface="+mn-ea"/>
                <a:cs typeface="Times New Roman" pitchFamily="18" charset="0"/>
              </a:rPr>
              <a:t>[], </a:t>
            </a:r>
            <a:r>
              <a:rPr lang="en-US" altLang="zh-CN" sz="4700" b="1" dirty="0" err="1">
                <a:solidFill>
                  <a:srgbClr val="000000"/>
                </a:solidFill>
                <a:ea typeface="+mn-ea"/>
                <a:cs typeface="Times New Roman" pitchFamily="18" charset="0"/>
              </a:rPr>
              <a:t>int</a:t>
            </a:r>
            <a:r>
              <a:rPr lang="en-US" altLang="zh-CN" sz="4700" b="1" dirty="0">
                <a:solidFill>
                  <a:srgbClr val="000000"/>
                </a:solidFill>
                <a:ea typeface="+mn-ea"/>
                <a:cs typeface="Times New Roman" pitchFamily="18" charset="0"/>
              </a:rPr>
              <a:t> s, </a:t>
            </a:r>
            <a:r>
              <a:rPr lang="en-US" altLang="zh-CN" sz="4700" b="1" dirty="0" err="1">
                <a:solidFill>
                  <a:srgbClr val="000000"/>
                </a:solidFill>
                <a:ea typeface="+mn-ea"/>
                <a:cs typeface="Times New Roman" pitchFamily="18" charset="0"/>
              </a:rPr>
              <a:t>int</a:t>
            </a:r>
            <a:r>
              <a:rPr lang="en-US" altLang="zh-CN" sz="4700" b="1" dirty="0">
                <a:solidFill>
                  <a:srgbClr val="000000"/>
                </a:solidFill>
                <a:ea typeface="+mn-ea"/>
                <a:cs typeface="Times New Roman" pitchFamily="18" charset="0"/>
              </a:rPr>
              <a:t> m){</a:t>
            </a:r>
          </a:p>
          <a:p>
            <a:pPr marL="0" indent="0">
              <a:lnSpc>
                <a:spcPct val="110000"/>
              </a:lnSpc>
              <a:buNone/>
            </a:pPr>
            <a:r>
              <a:rPr lang="en-US" altLang="zh-CN" sz="4700" dirty="0">
                <a:solidFill>
                  <a:srgbClr val="000000"/>
                </a:solidFill>
                <a:ea typeface="+mn-ea"/>
              </a:rPr>
              <a:t>    </a:t>
            </a:r>
            <a:r>
              <a:rPr lang="en-US" altLang="zh-CN" sz="4700" dirty="0" err="1">
                <a:solidFill>
                  <a:srgbClr val="000000"/>
                </a:solidFill>
                <a:ea typeface="+mn-ea"/>
              </a:rPr>
              <a:t>rc</a:t>
            </a:r>
            <a:r>
              <a:rPr lang="en-US" altLang="zh-CN" sz="4700" dirty="0">
                <a:solidFill>
                  <a:srgbClr val="000000"/>
                </a:solidFill>
                <a:ea typeface="+mn-ea"/>
              </a:rPr>
              <a:t> = R[s];    //</a:t>
            </a:r>
            <a:r>
              <a:rPr lang="zh-CN" altLang="en-US" sz="4700" dirty="0">
                <a:solidFill>
                  <a:srgbClr val="000000"/>
                </a:solidFill>
                <a:ea typeface="+mn-ea"/>
              </a:rPr>
              <a:t>暂存 </a:t>
            </a:r>
            <a:r>
              <a:rPr lang="en-US" altLang="zh-CN" sz="4700" dirty="0">
                <a:solidFill>
                  <a:srgbClr val="000000"/>
                </a:solidFill>
                <a:ea typeface="+mn-ea"/>
              </a:rPr>
              <a:t>R[s] </a:t>
            </a:r>
          </a:p>
          <a:p>
            <a:pPr marL="0" indent="0">
              <a:lnSpc>
                <a:spcPct val="130000"/>
              </a:lnSpc>
              <a:buNone/>
            </a:pPr>
            <a:r>
              <a:rPr lang="en-US" altLang="zh-CN" sz="4700" dirty="0">
                <a:solidFill>
                  <a:srgbClr val="000000"/>
                </a:solidFill>
                <a:ea typeface="+mn-ea"/>
                <a:cs typeface="Times New Roman" pitchFamily="18" charset="0"/>
              </a:rPr>
              <a:t>    </a:t>
            </a:r>
            <a:r>
              <a:rPr lang="en-US" altLang="zh-CN" sz="4700" dirty="0">
                <a:solidFill>
                  <a:srgbClr val="990000"/>
                </a:solidFill>
                <a:ea typeface="+mn-ea"/>
                <a:cs typeface="Times New Roman" pitchFamily="18" charset="0"/>
              </a:rPr>
              <a:t>for </a:t>
            </a:r>
            <a:r>
              <a:rPr lang="en-US" altLang="zh-CN" sz="4700" dirty="0">
                <a:solidFill>
                  <a:srgbClr val="FF0000"/>
                </a:solidFill>
                <a:ea typeface="+mn-ea"/>
                <a:cs typeface="Times New Roman" pitchFamily="18" charset="0"/>
              </a:rPr>
              <a:t>( j=2*s; j&lt;=m; j*=2 )</a:t>
            </a:r>
            <a:r>
              <a:rPr lang="en-US" altLang="zh-CN" sz="4700" dirty="0">
                <a:solidFill>
                  <a:srgbClr val="990000"/>
                </a:solidFill>
                <a:ea typeface="+mn-ea"/>
                <a:cs typeface="Times New Roman" pitchFamily="18" charset="0"/>
              </a:rPr>
              <a:t> { </a:t>
            </a:r>
            <a:r>
              <a:rPr lang="en-US" altLang="zh-CN" sz="4700" dirty="0">
                <a:solidFill>
                  <a:srgbClr val="000000"/>
                </a:solidFill>
                <a:ea typeface="+mn-ea"/>
                <a:cs typeface="Times New Roman" pitchFamily="18" charset="0"/>
              </a:rPr>
              <a:t>//j </a:t>
            </a:r>
            <a:r>
              <a:rPr lang="zh-CN" altLang="en-US" sz="4700" dirty="0">
                <a:solidFill>
                  <a:srgbClr val="000000"/>
                </a:solidFill>
                <a:ea typeface="+mn-ea"/>
                <a:cs typeface="Times New Roman" pitchFamily="18" charset="0"/>
              </a:rPr>
              <a:t>初值指向左孩子</a:t>
            </a:r>
          </a:p>
          <a:p>
            <a:pPr marL="0" indent="0">
              <a:lnSpc>
                <a:spcPct val="130000"/>
              </a:lnSpc>
              <a:buNone/>
            </a:pPr>
            <a:r>
              <a:rPr lang="zh-CN" altLang="en-US" sz="4700" dirty="0">
                <a:solidFill>
                  <a:srgbClr val="990000"/>
                </a:solidFill>
                <a:ea typeface="+mn-ea"/>
                <a:cs typeface="Times New Roman" pitchFamily="18" charset="0"/>
              </a:rPr>
              <a:t>            </a:t>
            </a:r>
            <a:r>
              <a:rPr lang="en-US" altLang="zh-CN" sz="4700" dirty="0">
                <a:solidFill>
                  <a:srgbClr val="000000"/>
                </a:solidFill>
                <a:ea typeface="+mn-ea"/>
                <a:cs typeface="Times New Roman" pitchFamily="18" charset="0"/>
              </a:rPr>
              <a:t>//</a:t>
            </a:r>
            <a:r>
              <a:rPr lang="zh-CN" altLang="en-US" sz="4700" dirty="0">
                <a:solidFill>
                  <a:srgbClr val="000000"/>
                </a:solidFill>
                <a:ea typeface="+mn-ea"/>
                <a:cs typeface="Times New Roman" pitchFamily="18" charset="0"/>
              </a:rPr>
              <a:t>沿着</a:t>
            </a:r>
            <a:r>
              <a:rPr lang="en-US" altLang="zh-CN" sz="4700" dirty="0">
                <a:solidFill>
                  <a:srgbClr val="000000"/>
                </a:solidFill>
                <a:ea typeface="+mn-ea"/>
                <a:cs typeface="Times New Roman" pitchFamily="18" charset="0"/>
              </a:rPr>
              <a:t>key</a:t>
            </a:r>
            <a:r>
              <a:rPr lang="zh-CN" altLang="en-US" sz="4700" dirty="0">
                <a:solidFill>
                  <a:srgbClr val="000000"/>
                </a:solidFill>
                <a:ea typeface="+mn-ea"/>
                <a:cs typeface="Times New Roman" pitchFamily="18" charset="0"/>
              </a:rPr>
              <a:t>较大的孩子结点</a:t>
            </a:r>
            <a:r>
              <a:rPr lang="zh-CN" altLang="en-US" sz="4700" dirty="0">
                <a:solidFill>
                  <a:srgbClr val="000000"/>
                </a:solidFill>
                <a:cs typeface="Times New Roman" pitchFamily="18" charset="0"/>
              </a:rPr>
              <a:t>自上而下</a:t>
            </a:r>
            <a:r>
              <a:rPr lang="zh-CN" altLang="en-US" sz="4700" dirty="0">
                <a:solidFill>
                  <a:srgbClr val="000000"/>
                </a:solidFill>
                <a:ea typeface="+mn-ea"/>
                <a:cs typeface="Times New Roman" pitchFamily="18" charset="0"/>
              </a:rPr>
              <a:t>筛选</a:t>
            </a:r>
            <a:endParaRPr lang="en-US" altLang="zh-CN" sz="4700" dirty="0">
              <a:solidFill>
                <a:srgbClr val="000000"/>
              </a:solidFill>
              <a:ea typeface="+mn-ea"/>
              <a:cs typeface="Times New Roman" pitchFamily="18" charset="0"/>
            </a:endParaRPr>
          </a:p>
          <a:p>
            <a:pPr marL="0" indent="0">
              <a:lnSpc>
                <a:spcPct val="110000"/>
              </a:lnSpc>
              <a:buNone/>
            </a:pPr>
            <a:r>
              <a:rPr lang="en-US" altLang="zh-CN" sz="4700" dirty="0">
                <a:solidFill>
                  <a:srgbClr val="000000"/>
                </a:solidFill>
                <a:ea typeface="+mn-ea"/>
                <a:cs typeface="Times New Roman" pitchFamily="18" charset="0"/>
              </a:rPr>
              <a:t>            </a:t>
            </a:r>
            <a:r>
              <a:rPr lang="en-US" altLang="zh-CN" sz="4700" dirty="0">
                <a:solidFill>
                  <a:srgbClr val="990000"/>
                </a:solidFill>
                <a:ea typeface="+mn-ea"/>
              </a:rPr>
              <a:t>if </a:t>
            </a:r>
            <a:r>
              <a:rPr lang="en-US" altLang="zh-CN" sz="4700" dirty="0">
                <a:solidFill>
                  <a:srgbClr val="0000FF"/>
                </a:solidFill>
                <a:ea typeface="+mn-ea"/>
              </a:rPr>
              <a:t>( j&lt;m &amp;&amp; R[j].key&lt;R[j+1].key )</a:t>
            </a:r>
            <a:r>
              <a:rPr lang="en-US" altLang="zh-CN" sz="4700" dirty="0">
                <a:solidFill>
                  <a:srgbClr val="990000"/>
                </a:solidFill>
                <a:ea typeface="+mn-ea"/>
              </a:rPr>
              <a:t>  </a:t>
            </a:r>
          </a:p>
          <a:p>
            <a:pPr marL="0" indent="0">
              <a:lnSpc>
                <a:spcPct val="110000"/>
              </a:lnSpc>
              <a:buNone/>
            </a:pPr>
            <a:r>
              <a:rPr lang="en-US" altLang="zh-CN" sz="4700" dirty="0">
                <a:solidFill>
                  <a:srgbClr val="990000"/>
                </a:solidFill>
                <a:ea typeface="+mn-ea"/>
              </a:rPr>
              <a:t>		++j</a:t>
            </a:r>
            <a:r>
              <a:rPr lang="en-US" altLang="zh-CN" sz="4700" dirty="0">
                <a:ea typeface="+mn-ea"/>
              </a:rPr>
              <a:t>;</a:t>
            </a:r>
            <a:r>
              <a:rPr lang="en-US" altLang="zh-CN" sz="4700" dirty="0">
                <a:solidFill>
                  <a:srgbClr val="990000"/>
                </a:solidFill>
                <a:ea typeface="+mn-ea"/>
              </a:rPr>
              <a:t>  </a:t>
            </a:r>
            <a:r>
              <a:rPr lang="en-US" altLang="zh-CN" sz="4700" dirty="0">
                <a:solidFill>
                  <a:srgbClr val="000000"/>
                </a:solidFill>
                <a:ea typeface="+mn-ea"/>
                <a:cs typeface="Times New Roman" pitchFamily="18" charset="0"/>
              </a:rPr>
              <a:t>//j</a:t>
            </a:r>
            <a:r>
              <a:rPr lang="zh-CN" altLang="en-US" sz="4700" dirty="0">
                <a:solidFill>
                  <a:srgbClr val="000000"/>
                </a:solidFill>
                <a:ea typeface="+mn-ea"/>
                <a:cs typeface="Times New Roman" pitchFamily="18" charset="0"/>
              </a:rPr>
              <a:t>为</a:t>
            </a:r>
            <a:r>
              <a:rPr lang="en-US" altLang="zh-CN" sz="4700" dirty="0">
                <a:solidFill>
                  <a:srgbClr val="000000"/>
                </a:solidFill>
                <a:ea typeface="+mn-ea"/>
                <a:cs typeface="Times New Roman" pitchFamily="18" charset="0"/>
              </a:rPr>
              <a:t>key</a:t>
            </a:r>
            <a:r>
              <a:rPr lang="zh-CN" altLang="en-US" sz="4700" dirty="0">
                <a:solidFill>
                  <a:srgbClr val="000000"/>
                </a:solidFill>
                <a:ea typeface="+mn-ea"/>
                <a:cs typeface="Times New Roman" pitchFamily="18" charset="0"/>
              </a:rPr>
              <a:t>较大的记录下标</a:t>
            </a:r>
            <a:endParaRPr lang="en-US" altLang="zh-CN" sz="4700" dirty="0">
              <a:solidFill>
                <a:srgbClr val="000000"/>
              </a:solidFill>
              <a:ea typeface="+mn-ea"/>
              <a:cs typeface="Times New Roman" pitchFamily="18" charset="0"/>
            </a:endParaRPr>
          </a:p>
          <a:p>
            <a:pPr marL="0" indent="0">
              <a:lnSpc>
                <a:spcPct val="110000"/>
              </a:lnSpc>
              <a:buNone/>
            </a:pPr>
            <a:r>
              <a:rPr lang="en-US" altLang="zh-CN" sz="4700" dirty="0">
                <a:solidFill>
                  <a:srgbClr val="000000"/>
                </a:solidFill>
                <a:ea typeface="+mn-ea"/>
                <a:cs typeface="Times New Roman" pitchFamily="18" charset="0"/>
              </a:rPr>
              <a:t>            </a:t>
            </a:r>
            <a:r>
              <a:rPr lang="en-US" altLang="zh-CN" sz="4700" dirty="0">
                <a:solidFill>
                  <a:srgbClr val="990000"/>
                </a:solidFill>
                <a:ea typeface="+mn-ea"/>
              </a:rPr>
              <a:t>if </a:t>
            </a:r>
            <a:r>
              <a:rPr lang="en-US" altLang="zh-CN" sz="4700" dirty="0">
                <a:solidFill>
                  <a:srgbClr val="0000FF"/>
                </a:solidFill>
                <a:ea typeface="+mn-ea"/>
              </a:rPr>
              <a:t>( </a:t>
            </a:r>
            <a:r>
              <a:rPr lang="en-US" altLang="zh-CN" sz="4700" dirty="0" err="1">
                <a:solidFill>
                  <a:srgbClr val="0000FF"/>
                </a:solidFill>
                <a:ea typeface="+mn-ea"/>
              </a:rPr>
              <a:t>rc.key</a:t>
            </a:r>
            <a:r>
              <a:rPr lang="en-US" altLang="zh-CN" sz="4700" dirty="0">
                <a:solidFill>
                  <a:srgbClr val="0000FF"/>
                </a:solidFill>
                <a:ea typeface="+mn-ea"/>
              </a:rPr>
              <a:t> &gt;= R[j].key )</a:t>
            </a:r>
            <a:r>
              <a:rPr lang="en-US" altLang="zh-CN" sz="4700" dirty="0">
                <a:solidFill>
                  <a:srgbClr val="990000"/>
                </a:solidFill>
                <a:ea typeface="+mn-ea"/>
              </a:rPr>
              <a:t>  break; </a:t>
            </a:r>
            <a:r>
              <a:rPr lang="en-US" altLang="zh-CN" sz="4700" dirty="0">
                <a:solidFill>
                  <a:srgbClr val="000000"/>
                </a:solidFill>
                <a:ea typeface="+mn-ea"/>
                <a:cs typeface="Times New Roman" pitchFamily="18" charset="0"/>
              </a:rPr>
              <a:t>//</a:t>
            </a:r>
            <a:r>
              <a:rPr lang="en-US" altLang="zh-CN" sz="4700" dirty="0" err="1">
                <a:solidFill>
                  <a:srgbClr val="000000"/>
                </a:solidFill>
                <a:ea typeface="+mn-ea"/>
                <a:cs typeface="Times New Roman" pitchFamily="18" charset="0"/>
              </a:rPr>
              <a:t>rc</a:t>
            </a:r>
            <a:r>
              <a:rPr lang="zh-CN" altLang="en-US" sz="4700" dirty="0">
                <a:solidFill>
                  <a:srgbClr val="000000"/>
                </a:solidFill>
                <a:ea typeface="+mn-ea"/>
                <a:cs typeface="Times New Roman" pitchFamily="18" charset="0"/>
              </a:rPr>
              <a:t>应插入在位置</a:t>
            </a:r>
            <a:r>
              <a:rPr lang="en-US" altLang="zh-CN" sz="4700" dirty="0">
                <a:solidFill>
                  <a:srgbClr val="000000"/>
                </a:solidFill>
                <a:ea typeface="+mn-ea"/>
                <a:cs typeface="Times New Roman" pitchFamily="18" charset="0"/>
              </a:rPr>
              <a:t>s</a:t>
            </a:r>
            <a:r>
              <a:rPr lang="zh-CN" altLang="en-US" sz="4700" dirty="0">
                <a:solidFill>
                  <a:srgbClr val="000000"/>
                </a:solidFill>
                <a:ea typeface="+mn-ea"/>
                <a:cs typeface="Times New Roman" pitchFamily="18" charset="0"/>
              </a:rPr>
              <a:t>上</a:t>
            </a:r>
            <a:endParaRPr lang="en-US" altLang="zh-CN" sz="4700" dirty="0">
              <a:solidFill>
                <a:srgbClr val="000000"/>
              </a:solidFill>
              <a:ea typeface="+mn-ea"/>
              <a:cs typeface="Times New Roman" pitchFamily="18" charset="0"/>
            </a:endParaRPr>
          </a:p>
          <a:p>
            <a:pPr marL="0" indent="0">
              <a:lnSpc>
                <a:spcPct val="110000"/>
              </a:lnSpc>
              <a:buNone/>
            </a:pPr>
            <a:r>
              <a:rPr lang="en-US" altLang="zh-CN" sz="4700" dirty="0">
                <a:solidFill>
                  <a:srgbClr val="000000"/>
                </a:solidFill>
                <a:ea typeface="+mn-ea"/>
                <a:cs typeface="Times New Roman" pitchFamily="18" charset="0"/>
              </a:rPr>
              <a:t>            </a:t>
            </a:r>
            <a:r>
              <a:rPr lang="en-US" altLang="zh-CN" sz="4700" dirty="0">
                <a:solidFill>
                  <a:srgbClr val="840C26"/>
                </a:solidFill>
                <a:ea typeface="+mn-ea"/>
              </a:rPr>
              <a:t>R[s] = R[j];   s = j;  </a:t>
            </a:r>
          </a:p>
          <a:p>
            <a:pPr marL="0" indent="0">
              <a:lnSpc>
                <a:spcPct val="110000"/>
              </a:lnSpc>
              <a:buNone/>
            </a:pPr>
            <a:r>
              <a:rPr lang="en-US" altLang="zh-CN" sz="4700" dirty="0">
                <a:solidFill>
                  <a:srgbClr val="840C26"/>
                </a:solidFill>
                <a:ea typeface="+mn-ea"/>
              </a:rPr>
              <a:t>    } </a:t>
            </a:r>
          </a:p>
          <a:p>
            <a:pPr marL="0" indent="0">
              <a:lnSpc>
                <a:spcPct val="110000"/>
              </a:lnSpc>
              <a:buNone/>
            </a:pPr>
            <a:r>
              <a:rPr lang="en-US" altLang="zh-CN" sz="4700" dirty="0">
                <a:solidFill>
                  <a:srgbClr val="000000"/>
                </a:solidFill>
                <a:ea typeface="+mn-ea"/>
                <a:cs typeface="Times New Roman" pitchFamily="18" charset="0"/>
              </a:rPr>
              <a:t>    </a:t>
            </a:r>
            <a:r>
              <a:rPr lang="en-US" altLang="zh-CN" sz="4700" dirty="0">
                <a:solidFill>
                  <a:srgbClr val="000000"/>
                </a:solidFill>
                <a:ea typeface="+mn-ea"/>
              </a:rPr>
              <a:t>R[s] = </a:t>
            </a:r>
            <a:r>
              <a:rPr lang="en-US" altLang="zh-CN" sz="4700" dirty="0" err="1">
                <a:solidFill>
                  <a:srgbClr val="000000"/>
                </a:solidFill>
                <a:ea typeface="+mn-ea"/>
              </a:rPr>
              <a:t>rc</a:t>
            </a:r>
            <a:r>
              <a:rPr lang="en-US" altLang="zh-CN" sz="4700" dirty="0">
                <a:solidFill>
                  <a:srgbClr val="000000"/>
                </a:solidFill>
                <a:ea typeface="+mn-ea"/>
              </a:rPr>
              <a:t>;  </a:t>
            </a:r>
            <a:r>
              <a:rPr lang="en-US" altLang="zh-CN" sz="4700" dirty="0">
                <a:solidFill>
                  <a:srgbClr val="000000"/>
                </a:solidFill>
                <a:ea typeface="+mn-ea"/>
                <a:cs typeface="Times New Roman" pitchFamily="18" charset="0"/>
              </a:rPr>
              <a:t>//</a:t>
            </a:r>
            <a:r>
              <a:rPr lang="zh-CN" altLang="en-US" sz="4700" dirty="0">
                <a:solidFill>
                  <a:srgbClr val="000000"/>
                </a:solidFill>
                <a:ea typeface="+mn-ea"/>
                <a:cs typeface="Times New Roman" pitchFamily="18" charset="0"/>
              </a:rPr>
              <a:t>将调整前的堆顶记录插入到 </a:t>
            </a:r>
            <a:r>
              <a:rPr lang="en-US" altLang="zh-CN" sz="4700" dirty="0">
                <a:solidFill>
                  <a:srgbClr val="000000"/>
                </a:solidFill>
                <a:ea typeface="+mn-ea"/>
                <a:cs typeface="Times New Roman" pitchFamily="18" charset="0"/>
              </a:rPr>
              <a:t>s </a:t>
            </a:r>
            <a:r>
              <a:rPr lang="zh-CN" altLang="en-US" sz="4700" dirty="0">
                <a:solidFill>
                  <a:srgbClr val="000000"/>
                </a:solidFill>
                <a:ea typeface="+mn-ea"/>
                <a:cs typeface="Times New Roman" pitchFamily="18" charset="0"/>
              </a:rPr>
              <a:t>位置</a:t>
            </a:r>
          </a:p>
          <a:p>
            <a:pPr marL="0" indent="0">
              <a:lnSpc>
                <a:spcPct val="110000"/>
              </a:lnSpc>
              <a:buNone/>
            </a:pPr>
            <a:r>
              <a:rPr lang="en-US" altLang="zh-CN" sz="4700" b="1" dirty="0">
                <a:solidFill>
                  <a:srgbClr val="000000"/>
                </a:solidFill>
                <a:ea typeface="+mn-ea"/>
                <a:cs typeface="Times New Roman" pitchFamily="18" charset="0"/>
              </a:rPr>
              <a:t>} </a:t>
            </a:r>
            <a:r>
              <a:rPr lang="en-US" altLang="zh-CN" sz="4700" dirty="0">
                <a:solidFill>
                  <a:srgbClr val="000000"/>
                </a:solidFill>
                <a:ea typeface="+mn-ea"/>
                <a:cs typeface="Times New Roman" pitchFamily="18" charset="0"/>
              </a:rPr>
              <a:t>//</a:t>
            </a:r>
            <a:r>
              <a:rPr lang="en-US" altLang="zh-CN" sz="4700" dirty="0" err="1">
                <a:solidFill>
                  <a:srgbClr val="000000"/>
                </a:solidFill>
                <a:ea typeface="+mn-ea"/>
                <a:cs typeface="Times New Roman" pitchFamily="18" charset="0"/>
              </a:rPr>
              <a:t>HeapAdjust</a:t>
            </a:r>
            <a:endParaRPr lang="en-US" altLang="zh-CN" sz="4700" dirty="0">
              <a:solidFill>
                <a:srgbClr val="000000"/>
              </a:solidFill>
              <a:ea typeface="+mn-ea"/>
              <a:cs typeface="Times New Roman" pitchFamily="18" charset="0"/>
            </a:endParaRPr>
          </a:p>
          <a:p>
            <a:endParaRPr lang="zh-CN" altLang="en-US" dirty="0"/>
          </a:p>
        </p:txBody>
      </p:sp>
      <p:sp>
        <p:nvSpPr>
          <p:cNvPr id="6" name="流程图: 可选过程 5"/>
          <p:cNvSpPr/>
          <p:nvPr/>
        </p:nvSpPr>
        <p:spPr>
          <a:xfrm>
            <a:off x="8244408" y="0"/>
            <a:ext cx="899592"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10.10</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33</a:t>
            </a:fld>
            <a:endParaRPr lang="zh-CN" altLang="en-US"/>
          </a:p>
        </p:txBody>
      </p:sp>
    </p:spTree>
    <p:extLst>
      <p:ext uri="{BB962C8B-B14F-4D97-AF65-F5344CB8AC3E}">
        <p14:creationId xmlns:p14="http://schemas.microsoft.com/office/powerpoint/2010/main" val="564429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4"/>
          <p:cNvSpPr>
            <a:spLocks noChangeArrowheads="1"/>
          </p:cNvSpPr>
          <p:nvPr/>
        </p:nvSpPr>
        <p:spPr bwMode="auto">
          <a:xfrm>
            <a:off x="4648200" y="2630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40</a:t>
            </a:r>
            <a:endParaRPr lang="en-US" altLang="zh-CN"/>
          </a:p>
        </p:txBody>
      </p:sp>
      <p:sp>
        <p:nvSpPr>
          <p:cNvPr id="55" name="Oval 5"/>
          <p:cNvSpPr>
            <a:spLocks noChangeArrowheads="1"/>
          </p:cNvSpPr>
          <p:nvPr/>
        </p:nvSpPr>
        <p:spPr bwMode="auto">
          <a:xfrm>
            <a:off x="2590800" y="3392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55</a:t>
            </a:r>
            <a:endParaRPr lang="en-US" altLang="zh-CN" sz="3200" b="1"/>
          </a:p>
        </p:txBody>
      </p:sp>
      <p:sp>
        <p:nvSpPr>
          <p:cNvPr id="56" name="Oval 6"/>
          <p:cNvSpPr>
            <a:spLocks noChangeArrowheads="1"/>
          </p:cNvSpPr>
          <p:nvPr/>
        </p:nvSpPr>
        <p:spPr bwMode="auto">
          <a:xfrm>
            <a:off x="6858000" y="3392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49</a:t>
            </a:r>
            <a:endParaRPr lang="en-US" altLang="zh-CN"/>
          </a:p>
        </p:txBody>
      </p:sp>
      <p:sp>
        <p:nvSpPr>
          <p:cNvPr id="57" name="Oval 7"/>
          <p:cNvSpPr>
            <a:spLocks noChangeArrowheads="1"/>
          </p:cNvSpPr>
          <p:nvPr/>
        </p:nvSpPr>
        <p:spPr bwMode="auto">
          <a:xfrm>
            <a:off x="1219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73</a:t>
            </a:r>
            <a:endParaRPr lang="en-US" altLang="zh-CN"/>
          </a:p>
        </p:txBody>
      </p:sp>
      <p:sp>
        <p:nvSpPr>
          <p:cNvPr id="58" name="Oval 9"/>
          <p:cNvSpPr>
            <a:spLocks noChangeArrowheads="1"/>
          </p:cNvSpPr>
          <p:nvPr/>
        </p:nvSpPr>
        <p:spPr bwMode="auto">
          <a:xfrm>
            <a:off x="533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a:solidFill>
                  <a:schemeClr val="accent2"/>
                </a:solidFill>
              </a:rPr>
              <a:t>81</a:t>
            </a:r>
            <a:endParaRPr lang="en-US" altLang="zh-CN"/>
          </a:p>
        </p:txBody>
      </p:sp>
      <p:sp>
        <p:nvSpPr>
          <p:cNvPr id="59" name="Oval 10"/>
          <p:cNvSpPr>
            <a:spLocks noChangeArrowheads="1"/>
          </p:cNvSpPr>
          <p:nvPr/>
        </p:nvSpPr>
        <p:spPr bwMode="auto">
          <a:xfrm>
            <a:off x="18288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64</a:t>
            </a:r>
            <a:endParaRPr lang="en-US" altLang="zh-CN"/>
          </a:p>
        </p:txBody>
      </p:sp>
      <p:sp>
        <p:nvSpPr>
          <p:cNvPr id="60" name="Oval 11"/>
          <p:cNvSpPr>
            <a:spLocks noChangeArrowheads="1"/>
          </p:cNvSpPr>
          <p:nvPr/>
        </p:nvSpPr>
        <p:spPr bwMode="auto">
          <a:xfrm>
            <a:off x="3200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36</a:t>
            </a:r>
            <a:endParaRPr lang="en-US" altLang="zh-CN"/>
          </a:p>
        </p:txBody>
      </p:sp>
      <p:sp>
        <p:nvSpPr>
          <p:cNvPr id="61" name="Oval 12"/>
          <p:cNvSpPr>
            <a:spLocks noChangeArrowheads="1"/>
          </p:cNvSpPr>
          <p:nvPr/>
        </p:nvSpPr>
        <p:spPr bwMode="auto">
          <a:xfrm>
            <a:off x="3886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12</a:t>
            </a:r>
            <a:endParaRPr lang="en-US" altLang="zh-CN" sz="3200" b="1">
              <a:solidFill>
                <a:srgbClr val="009999"/>
              </a:solidFill>
            </a:endParaRPr>
          </a:p>
        </p:txBody>
      </p:sp>
      <p:sp>
        <p:nvSpPr>
          <p:cNvPr id="62" name="Oval 13"/>
          <p:cNvSpPr>
            <a:spLocks noChangeArrowheads="1"/>
          </p:cNvSpPr>
          <p:nvPr/>
        </p:nvSpPr>
        <p:spPr bwMode="auto">
          <a:xfrm>
            <a:off x="57150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27</a:t>
            </a:r>
            <a:endParaRPr lang="en-US" altLang="zh-CN"/>
          </a:p>
        </p:txBody>
      </p:sp>
      <p:sp>
        <p:nvSpPr>
          <p:cNvPr id="63" name="Oval 14"/>
          <p:cNvSpPr>
            <a:spLocks noChangeArrowheads="1"/>
          </p:cNvSpPr>
          <p:nvPr/>
        </p:nvSpPr>
        <p:spPr bwMode="auto">
          <a:xfrm>
            <a:off x="8077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98</a:t>
            </a:r>
          </a:p>
        </p:txBody>
      </p:sp>
      <p:sp>
        <p:nvSpPr>
          <p:cNvPr id="64" name="Line 15"/>
          <p:cNvSpPr>
            <a:spLocks noChangeShapeType="1"/>
          </p:cNvSpPr>
          <p:nvPr/>
        </p:nvSpPr>
        <p:spPr bwMode="auto">
          <a:xfrm flipH="1">
            <a:off x="2895600" y="2934816"/>
            <a:ext cx="1828800" cy="457200"/>
          </a:xfrm>
          <a:prstGeom prst="line">
            <a:avLst/>
          </a:prstGeom>
          <a:noFill/>
          <a:ln w="28575">
            <a:solidFill>
              <a:schemeClr val="tx1"/>
            </a:solidFill>
            <a:round/>
            <a:headEnd/>
            <a:tailEnd/>
          </a:ln>
          <a:effectLst/>
        </p:spPr>
        <p:txBody>
          <a:bodyPr wrap="none" anchor="ctr"/>
          <a:lstStyle/>
          <a:p>
            <a:endParaRPr lang="zh-CN" altLang="en-US"/>
          </a:p>
        </p:txBody>
      </p:sp>
      <p:sp>
        <p:nvSpPr>
          <p:cNvPr id="65" name="Line 16"/>
          <p:cNvSpPr>
            <a:spLocks noChangeShapeType="1"/>
          </p:cNvSpPr>
          <p:nvPr/>
        </p:nvSpPr>
        <p:spPr bwMode="auto">
          <a:xfrm>
            <a:off x="5257800" y="2934816"/>
            <a:ext cx="1905000" cy="457200"/>
          </a:xfrm>
          <a:prstGeom prst="line">
            <a:avLst/>
          </a:prstGeom>
          <a:noFill/>
          <a:ln w="28575">
            <a:solidFill>
              <a:schemeClr val="tx1"/>
            </a:solidFill>
            <a:round/>
            <a:headEnd/>
            <a:tailEnd/>
          </a:ln>
          <a:effectLst/>
        </p:spPr>
        <p:txBody>
          <a:bodyPr wrap="none" anchor="ctr"/>
          <a:lstStyle/>
          <a:p>
            <a:endParaRPr lang="zh-CN" altLang="en-US"/>
          </a:p>
        </p:txBody>
      </p:sp>
      <p:sp>
        <p:nvSpPr>
          <p:cNvPr id="66" name="Line 17"/>
          <p:cNvSpPr>
            <a:spLocks noChangeShapeType="1"/>
          </p:cNvSpPr>
          <p:nvPr/>
        </p:nvSpPr>
        <p:spPr bwMode="auto">
          <a:xfrm flipH="1">
            <a:off x="1524000" y="3620616"/>
            <a:ext cx="1066800" cy="533400"/>
          </a:xfrm>
          <a:prstGeom prst="line">
            <a:avLst/>
          </a:prstGeom>
          <a:noFill/>
          <a:ln w="28575">
            <a:solidFill>
              <a:schemeClr val="tx1"/>
            </a:solidFill>
            <a:round/>
            <a:headEnd/>
            <a:tailEnd/>
          </a:ln>
          <a:effectLst/>
        </p:spPr>
        <p:txBody>
          <a:bodyPr wrap="none" anchor="ctr"/>
          <a:lstStyle/>
          <a:p>
            <a:endParaRPr lang="zh-CN" altLang="en-US"/>
          </a:p>
        </p:txBody>
      </p:sp>
      <p:sp>
        <p:nvSpPr>
          <p:cNvPr id="67" name="Line 18"/>
          <p:cNvSpPr>
            <a:spLocks noChangeShapeType="1"/>
          </p:cNvSpPr>
          <p:nvPr/>
        </p:nvSpPr>
        <p:spPr bwMode="auto">
          <a:xfrm>
            <a:off x="3276600" y="3620616"/>
            <a:ext cx="914400" cy="533400"/>
          </a:xfrm>
          <a:prstGeom prst="line">
            <a:avLst/>
          </a:prstGeom>
          <a:noFill/>
          <a:ln w="28575">
            <a:solidFill>
              <a:schemeClr val="tx1"/>
            </a:solidFill>
            <a:round/>
            <a:headEnd/>
            <a:tailEnd/>
          </a:ln>
          <a:effectLst/>
        </p:spPr>
        <p:txBody>
          <a:bodyPr wrap="none" anchor="ctr"/>
          <a:lstStyle/>
          <a:p>
            <a:endParaRPr lang="zh-CN" altLang="en-US"/>
          </a:p>
        </p:txBody>
      </p:sp>
      <p:sp>
        <p:nvSpPr>
          <p:cNvPr id="68" name="Line 19"/>
          <p:cNvSpPr>
            <a:spLocks noChangeShapeType="1"/>
          </p:cNvSpPr>
          <p:nvPr/>
        </p:nvSpPr>
        <p:spPr bwMode="auto">
          <a:xfrm flipH="1">
            <a:off x="6019800" y="3620616"/>
            <a:ext cx="838200" cy="533400"/>
          </a:xfrm>
          <a:prstGeom prst="line">
            <a:avLst/>
          </a:prstGeom>
          <a:noFill/>
          <a:ln w="28575">
            <a:solidFill>
              <a:schemeClr val="tx1"/>
            </a:solidFill>
            <a:round/>
            <a:headEnd/>
            <a:tailEnd/>
          </a:ln>
          <a:effectLst/>
        </p:spPr>
        <p:txBody>
          <a:bodyPr wrap="none" anchor="ctr"/>
          <a:lstStyle/>
          <a:p>
            <a:endParaRPr lang="zh-CN" altLang="en-US"/>
          </a:p>
        </p:txBody>
      </p:sp>
      <p:sp>
        <p:nvSpPr>
          <p:cNvPr id="69" name="Line 20"/>
          <p:cNvSpPr>
            <a:spLocks noChangeShapeType="1"/>
          </p:cNvSpPr>
          <p:nvPr/>
        </p:nvSpPr>
        <p:spPr bwMode="auto">
          <a:xfrm>
            <a:off x="7543800" y="3620616"/>
            <a:ext cx="914400" cy="533400"/>
          </a:xfrm>
          <a:prstGeom prst="line">
            <a:avLst/>
          </a:prstGeom>
          <a:noFill/>
          <a:ln w="28575">
            <a:solidFill>
              <a:schemeClr val="tx1"/>
            </a:solidFill>
            <a:round/>
            <a:headEnd/>
            <a:tailEnd/>
          </a:ln>
          <a:effectLst/>
        </p:spPr>
        <p:txBody>
          <a:bodyPr wrap="none" anchor="ctr"/>
          <a:lstStyle/>
          <a:p>
            <a:endParaRPr lang="zh-CN" altLang="en-US"/>
          </a:p>
        </p:txBody>
      </p:sp>
      <p:sp>
        <p:nvSpPr>
          <p:cNvPr id="70" name="Line 21"/>
          <p:cNvSpPr>
            <a:spLocks noChangeShapeType="1"/>
          </p:cNvSpPr>
          <p:nvPr/>
        </p:nvSpPr>
        <p:spPr bwMode="auto">
          <a:xfrm flipH="1">
            <a:off x="838200" y="4382616"/>
            <a:ext cx="381000" cy="533400"/>
          </a:xfrm>
          <a:prstGeom prst="line">
            <a:avLst/>
          </a:prstGeom>
          <a:noFill/>
          <a:ln w="28575">
            <a:solidFill>
              <a:schemeClr val="tx1"/>
            </a:solidFill>
            <a:round/>
            <a:headEnd/>
            <a:tailEnd/>
          </a:ln>
          <a:effectLst/>
        </p:spPr>
        <p:txBody>
          <a:bodyPr wrap="none" anchor="ctr"/>
          <a:lstStyle/>
          <a:p>
            <a:endParaRPr lang="zh-CN" altLang="en-US"/>
          </a:p>
        </p:txBody>
      </p:sp>
      <p:sp>
        <p:nvSpPr>
          <p:cNvPr id="71" name="Line 22"/>
          <p:cNvSpPr>
            <a:spLocks noChangeShapeType="1"/>
          </p:cNvSpPr>
          <p:nvPr/>
        </p:nvSpPr>
        <p:spPr bwMode="auto">
          <a:xfrm>
            <a:off x="1905000" y="4382616"/>
            <a:ext cx="228600" cy="533400"/>
          </a:xfrm>
          <a:prstGeom prst="line">
            <a:avLst/>
          </a:prstGeom>
          <a:noFill/>
          <a:ln w="28575">
            <a:solidFill>
              <a:schemeClr val="tx1"/>
            </a:solidFill>
            <a:round/>
            <a:headEnd/>
            <a:tailEnd/>
          </a:ln>
          <a:effectLst/>
        </p:spPr>
        <p:txBody>
          <a:bodyPr wrap="none" anchor="ctr"/>
          <a:lstStyle/>
          <a:p>
            <a:endParaRPr lang="zh-CN" altLang="en-US"/>
          </a:p>
        </p:txBody>
      </p:sp>
      <p:sp>
        <p:nvSpPr>
          <p:cNvPr id="72" name="Line 23"/>
          <p:cNvSpPr>
            <a:spLocks noChangeShapeType="1"/>
          </p:cNvSpPr>
          <p:nvPr/>
        </p:nvSpPr>
        <p:spPr bwMode="auto">
          <a:xfrm flipH="1">
            <a:off x="3505200" y="4382616"/>
            <a:ext cx="381000" cy="533400"/>
          </a:xfrm>
          <a:prstGeom prst="line">
            <a:avLst/>
          </a:prstGeom>
          <a:noFill/>
          <a:ln w="28575">
            <a:solidFill>
              <a:schemeClr val="tx1"/>
            </a:solidFill>
            <a:round/>
            <a:headEnd/>
            <a:tailEnd/>
          </a:ln>
          <a:effectLst/>
        </p:spPr>
        <p:txBody>
          <a:bodyPr wrap="none" anchor="ctr"/>
          <a:lstStyle/>
          <a:p>
            <a:endParaRPr lang="zh-CN" altLang="en-US"/>
          </a:p>
        </p:txBody>
      </p:sp>
      <p:sp>
        <p:nvSpPr>
          <p:cNvPr id="74" name="Rectangle 29"/>
          <p:cNvSpPr>
            <a:spLocks noChangeArrowheads="1"/>
          </p:cNvSpPr>
          <p:nvPr/>
        </p:nvSpPr>
        <p:spPr bwMode="auto">
          <a:xfrm>
            <a:off x="3200400" y="4077816"/>
            <a:ext cx="1447800" cy="1295400"/>
          </a:xfrm>
          <a:prstGeom prst="rect">
            <a:avLst/>
          </a:prstGeom>
          <a:solidFill>
            <a:srgbClr val="CCFFCC">
              <a:alpha val="50000"/>
            </a:srgbClr>
          </a:solidFill>
          <a:ln w="9525">
            <a:noFill/>
            <a:miter lim="800000"/>
            <a:headEnd/>
            <a:tailEnd/>
          </a:ln>
          <a:effectLst/>
        </p:spPr>
        <p:txBody>
          <a:bodyPr wrap="none" anchor="ctr"/>
          <a:lstStyle/>
          <a:p>
            <a:endParaRPr lang="zh-CN" altLang="en-US"/>
          </a:p>
        </p:txBody>
      </p:sp>
      <p:sp>
        <p:nvSpPr>
          <p:cNvPr id="75" name="Oval 30"/>
          <p:cNvSpPr>
            <a:spLocks noChangeArrowheads="1"/>
          </p:cNvSpPr>
          <p:nvPr/>
        </p:nvSpPr>
        <p:spPr bwMode="auto">
          <a:xfrm>
            <a:off x="3200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12</a:t>
            </a:r>
            <a:endParaRPr lang="en-US" altLang="zh-CN"/>
          </a:p>
        </p:txBody>
      </p:sp>
      <p:sp>
        <p:nvSpPr>
          <p:cNvPr id="76" name="Oval 31"/>
          <p:cNvSpPr>
            <a:spLocks noChangeArrowheads="1"/>
          </p:cNvSpPr>
          <p:nvPr/>
        </p:nvSpPr>
        <p:spPr bwMode="auto">
          <a:xfrm>
            <a:off x="3886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36</a:t>
            </a:r>
            <a:endParaRPr lang="en-US" altLang="zh-CN"/>
          </a:p>
        </p:txBody>
      </p:sp>
      <p:sp>
        <p:nvSpPr>
          <p:cNvPr id="77" name="Rectangle 32"/>
          <p:cNvSpPr>
            <a:spLocks noChangeArrowheads="1"/>
          </p:cNvSpPr>
          <p:nvPr/>
        </p:nvSpPr>
        <p:spPr bwMode="auto">
          <a:xfrm>
            <a:off x="533400" y="4077816"/>
            <a:ext cx="2057400" cy="1295400"/>
          </a:xfrm>
          <a:prstGeom prst="rect">
            <a:avLst/>
          </a:prstGeom>
          <a:solidFill>
            <a:srgbClr val="CCFFCC">
              <a:alpha val="50000"/>
            </a:srgbClr>
          </a:solidFill>
          <a:ln w="9525">
            <a:noFill/>
            <a:miter lim="800000"/>
            <a:headEnd/>
            <a:tailEnd/>
          </a:ln>
          <a:effectLst/>
        </p:spPr>
        <p:txBody>
          <a:bodyPr wrap="none" anchor="ctr"/>
          <a:lstStyle/>
          <a:p>
            <a:endParaRPr lang="zh-CN" altLang="en-US"/>
          </a:p>
        </p:txBody>
      </p:sp>
      <p:sp>
        <p:nvSpPr>
          <p:cNvPr id="78" name="Oval 34"/>
          <p:cNvSpPr>
            <a:spLocks noChangeArrowheads="1"/>
          </p:cNvSpPr>
          <p:nvPr/>
        </p:nvSpPr>
        <p:spPr bwMode="auto">
          <a:xfrm>
            <a:off x="1219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81</a:t>
            </a:r>
            <a:endParaRPr lang="en-US" altLang="zh-CN"/>
          </a:p>
        </p:txBody>
      </p:sp>
      <p:sp>
        <p:nvSpPr>
          <p:cNvPr id="79" name="Oval 35"/>
          <p:cNvSpPr>
            <a:spLocks noChangeArrowheads="1"/>
          </p:cNvSpPr>
          <p:nvPr/>
        </p:nvSpPr>
        <p:spPr bwMode="auto">
          <a:xfrm>
            <a:off x="533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73</a:t>
            </a:r>
            <a:endParaRPr lang="en-US" altLang="zh-CN"/>
          </a:p>
        </p:txBody>
      </p:sp>
      <p:sp>
        <p:nvSpPr>
          <p:cNvPr id="80" name="Rectangle 36"/>
          <p:cNvSpPr>
            <a:spLocks noChangeArrowheads="1"/>
          </p:cNvSpPr>
          <p:nvPr/>
        </p:nvSpPr>
        <p:spPr bwMode="auto">
          <a:xfrm>
            <a:off x="5638800" y="3239616"/>
            <a:ext cx="3200400" cy="1371600"/>
          </a:xfrm>
          <a:prstGeom prst="rect">
            <a:avLst/>
          </a:prstGeom>
          <a:solidFill>
            <a:srgbClr val="CCFFCC">
              <a:alpha val="50000"/>
            </a:srgbClr>
          </a:solidFill>
          <a:ln w="9525">
            <a:noFill/>
            <a:miter lim="800000"/>
            <a:headEnd/>
            <a:tailEnd/>
          </a:ln>
          <a:effectLst/>
        </p:spPr>
        <p:txBody>
          <a:bodyPr wrap="none" anchor="ctr"/>
          <a:lstStyle/>
          <a:p>
            <a:endParaRPr lang="zh-CN" altLang="en-US"/>
          </a:p>
        </p:txBody>
      </p:sp>
      <p:sp>
        <p:nvSpPr>
          <p:cNvPr id="81" name="Oval 38"/>
          <p:cNvSpPr>
            <a:spLocks noChangeArrowheads="1"/>
          </p:cNvSpPr>
          <p:nvPr/>
        </p:nvSpPr>
        <p:spPr bwMode="auto">
          <a:xfrm>
            <a:off x="8077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49</a:t>
            </a:r>
            <a:endParaRPr lang="en-US" altLang="zh-CN"/>
          </a:p>
        </p:txBody>
      </p:sp>
      <p:sp>
        <p:nvSpPr>
          <p:cNvPr id="82" name="Oval 39"/>
          <p:cNvSpPr>
            <a:spLocks noChangeArrowheads="1"/>
          </p:cNvSpPr>
          <p:nvPr/>
        </p:nvSpPr>
        <p:spPr bwMode="auto">
          <a:xfrm>
            <a:off x="6858000" y="3392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98</a:t>
            </a:r>
            <a:endParaRPr lang="en-US" altLang="zh-CN"/>
          </a:p>
        </p:txBody>
      </p:sp>
      <p:sp>
        <p:nvSpPr>
          <p:cNvPr id="83" name="Rectangle 40"/>
          <p:cNvSpPr>
            <a:spLocks noChangeArrowheads="1"/>
          </p:cNvSpPr>
          <p:nvPr/>
        </p:nvSpPr>
        <p:spPr bwMode="auto">
          <a:xfrm>
            <a:off x="533400" y="3315816"/>
            <a:ext cx="4114800" cy="2057400"/>
          </a:xfrm>
          <a:prstGeom prst="rect">
            <a:avLst/>
          </a:prstGeom>
          <a:solidFill>
            <a:srgbClr val="CCFFCC">
              <a:alpha val="50000"/>
            </a:srgbClr>
          </a:solidFill>
          <a:ln w="9525">
            <a:noFill/>
            <a:miter lim="800000"/>
            <a:headEnd/>
            <a:tailEnd/>
          </a:ln>
          <a:effectLst/>
        </p:spPr>
        <p:txBody>
          <a:bodyPr wrap="none" anchor="ctr"/>
          <a:lstStyle/>
          <a:p>
            <a:endParaRPr lang="zh-CN" altLang="en-US"/>
          </a:p>
        </p:txBody>
      </p:sp>
      <p:sp>
        <p:nvSpPr>
          <p:cNvPr id="84" name="Oval 41"/>
          <p:cNvSpPr>
            <a:spLocks noChangeArrowheads="1"/>
          </p:cNvSpPr>
          <p:nvPr/>
        </p:nvSpPr>
        <p:spPr bwMode="auto">
          <a:xfrm>
            <a:off x="2590800" y="3392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81</a:t>
            </a:r>
            <a:endParaRPr lang="en-US" altLang="zh-CN"/>
          </a:p>
        </p:txBody>
      </p:sp>
      <p:sp>
        <p:nvSpPr>
          <p:cNvPr id="85" name="Oval 42"/>
          <p:cNvSpPr>
            <a:spLocks noChangeArrowheads="1"/>
          </p:cNvSpPr>
          <p:nvPr/>
        </p:nvSpPr>
        <p:spPr bwMode="auto">
          <a:xfrm>
            <a:off x="1219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73</a:t>
            </a:r>
            <a:endParaRPr lang="en-US" altLang="zh-CN"/>
          </a:p>
        </p:txBody>
      </p:sp>
      <p:sp>
        <p:nvSpPr>
          <p:cNvPr id="86" name="Oval 43"/>
          <p:cNvSpPr>
            <a:spLocks noChangeArrowheads="1"/>
          </p:cNvSpPr>
          <p:nvPr/>
        </p:nvSpPr>
        <p:spPr bwMode="auto">
          <a:xfrm>
            <a:off x="533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55</a:t>
            </a:r>
            <a:endParaRPr lang="en-US" altLang="zh-CN"/>
          </a:p>
        </p:txBody>
      </p:sp>
      <p:sp>
        <p:nvSpPr>
          <p:cNvPr id="87" name="Text Box 44"/>
          <p:cNvSpPr txBox="1">
            <a:spLocks noChangeArrowheads="1"/>
          </p:cNvSpPr>
          <p:nvPr/>
        </p:nvSpPr>
        <p:spPr bwMode="auto">
          <a:xfrm>
            <a:off x="365125" y="5736158"/>
            <a:ext cx="8778875" cy="954107"/>
          </a:xfrm>
          <a:prstGeom prst="rect">
            <a:avLst/>
          </a:prstGeom>
          <a:noFill/>
          <a:ln w="9525">
            <a:noFill/>
            <a:miter lim="800000"/>
            <a:headEnd/>
            <a:tailEnd/>
          </a:ln>
          <a:effectLst/>
        </p:spPr>
        <p:txBody>
          <a:bodyPr>
            <a:spAutoFit/>
          </a:bodyPr>
          <a:lstStyle/>
          <a:p>
            <a:pPr algn="l"/>
            <a:r>
              <a:rPr lang="zh-CN" altLang="en-US" sz="2800" b="1" dirty="0">
                <a:solidFill>
                  <a:srgbClr val="000000"/>
                </a:solidFill>
                <a:latin typeface="+mn-ea"/>
              </a:rPr>
              <a:t>现在，左</a:t>
            </a:r>
            <a:r>
              <a:rPr lang="en-US" altLang="zh-CN" sz="2800" b="1" dirty="0">
                <a:solidFill>
                  <a:srgbClr val="000000"/>
                </a:solidFill>
                <a:latin typeface="+mn-ea"/>
              </a:rPr>
              <a:t>/</a:t>
            </a:r>
            <a:r>
              <a:rPr lang="zh-CN" altLang="en-US" sz="2800" b="1" dirty="0">
                <a:solidFill>
                  <a:srgbClr val="000000"/>
                </a:solidFill>
                <a:latin typeface="+mn-ea"/>
              </a:rPr>
              <a:t>右子树都已经调整为堆，最后只要调整根</a:t>
            </a:r>
            <a:r>
              <a:rPr lang="zh-CN" altLang="en-US" sz="2800" b="1">
                <a:solidFill>
                  <a:srgbClr val="000000"/>
                </a:solidFill>
                <a:latin typeface="+mn-ea"/>
              </a:rPr>
              <a:t>结点，就可以使</a:t>
            </a:r>
            <a:r>
              <a:rPr lang="zh-CN" altLang="en-US" sz="2800" b="1" dirty="0">
                <a:solidFill>
                  <a:srgbClr val="000000"/>
                </a:solidFill>
                <a:latin typeface="+mn-ea"/>
              </a:rPr>
              <a:t>整个二叉树</a:t>
            </a:r>
            <a:r>
              <a:rPr lang="zh-CN" altLang="en-US" sz="2800" b="1">
                <a:solidFill>
                  <a:srgbClr val="000000"/>
                </a:solidFill>
                <a:latin typeface="+mn-ea"/>
              </a:rPr>
              <a:t>是个堆了</a:t>
            </a:r>
            <a:endParaRPr lang="zh-CN" altLang="en-US" sz="2800" b="1" dirty="0">
              <a:solidFill>
                <a:srgbClr val="000000"/>
              </a:solidFill>
              <a:latin typeface="+mn-ea"/>
            </a:endParaRPr>
          </a:p>
        </p:txBody>
      </p:sp>
      <p:sp>
        <p:nvSpPr>
          <p:cNvPr id="88" name="Oval 45"/>
          <p:cNvSpPr>
            <a:spLocks noChangeArrowheads="1"/>
          </p:cNvSpPr>
          <p:nvPr/>
        </p:nvSpPr>
        <p:spPr bwMode="auto">
          <a:xfrm>
            <a:off x="4648200" y="2630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FF0000"/>
                </a:solidFill>
              </a:rPr>
              <a:t>98</a:t>
            </a:r>
            <a:endParaRPr lang="en-US" altLang="zh-CN" dirty="0"/>
          </a:p>
        </p:txBody>
      </p:sp>
      <p:sp>
        <p:nvSpPr>
          <p:cNvPr id="89" name="Oval 46"/>
          <p:cNvSpPr>
            <a:spLocks noChangeArrowheads="1"/>
          </p:cNvSpPr>
          <p:nvPr/>
        </p:nvSpPr>
        <p:spPr bwMode="auto">
          <a:xfrm>
            <a:off x="6858000" y="3392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FF0000"/>
                </a:solidFill>
              </a:rPr>
              <a:t>49</a:t>
            </a:r>
            <a:endParaRPr lang="en-US" altLang="zh-CN"/>
          </a:p>
        </p:txBody>
      </p:sp>
      <p:sp>
        <p:nvSpPr>
          <p:cNvPr id="90" name="Oval 47"/>
          <p:cNvSpPr>
            <a:spLocks noChangeArrowheads="1"/>
          </p:cNvSpPr>
          <p:nvPr/>
        </p:nvSpPr>
        <p:spPr bwMode="auto">
          <a:xfrm>
            <a:off x="8077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FF0000"/>
                </a:solidFill>
              </a:rPr>
              <a:t>40</a:t>
            </a:r>
            <a:endParaRPr lang="en-US" altLang="zh-CN"/>
          </a:p>
        </p:txBody>
      </p:sp>
      <p:sp>
        <p:nvSpPr>
          <p:cNvPr id="91" name="Oval 48"/>
          <p:cNvSpPr>
            <a:spLocks noChangeArrowheads="1"/>
          </p:cNvSpPr>
          <p:nvPr/>
        </p:nvSpPr>
        <p:spPr bwMode="auto">
          <a:xfrm>
            <a:off x="18288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64</a:t>
            </a:r>
            <a:endParaRPr lang="en-US" altLang="zh-CN"/>
          </a:p>
        </p:txBody>
      </p:sp>
      <p:sp>
        <p:nvSpPr>
          <p:cNvPr id="92" name="Oval 49"/>
          <p:cNvSpPr>
            <a:spLocks noChangeArrowheads="1"/>
          </p:cNvSpPr>
          <p:nvPr/>
        </p:nvSpPr>
        <p:spPr bwMode="auto">
          <a:xfrm>
            <a:off x="3886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36</a:t>
            </a:r>
            <a:endParaRPr lang="en-US" altLang="zh-CN"/>
          </a:p>
        </p:txBody>
      </p:sp>
      <p:sp>
        <p:nvSpPr>
          <p:cNvPr id="93" name="Oval 50"/>
          <p:cNvSpPr>
            <a:spLocks noChangeArrowheads="1"/>
          </p:cNvSpPr>
          <p:nvPr/>
        </p:nvSpPr>
        <p:spPr bwMode="auto">
          <a:xfrm>
            <a:off x="3200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12</a:t>
            </a:r>
            <a:endParaRPr lang="en-US" altLang="zh-CN"/>
          </a:p>
        </p:txBody>
      </p:sp>
      <p:sp>
        <p:nvSpPr>
          <p:cNvPr id="94" name="Oval 51"/>
          <p:cNvSpPr>
            <a:spLocks noChangeArrowheads="1"/>
          </p:cNvSpPr>
          <p:nvPr/>
        </p:nvSpPr>
        <p:spPr bwMode="auto">
          <a:xfrm>
            <a:off x="57150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27</a:t>
            </a:r>
            <a:endParaRPr lang="en-US" altLang="zh-CN"/>
          </a:p>
        </p:txBody>
      </p:sp>
      <p:sp>
        <p:nvSpPr>
          <p:cNvPr id="2" name="标题 1"/>
          <p:cNvSpPr>
            <a:spLocks noGrp="1"/>
          </p:cNvSpPr>
          <p:nvPr>
            <p:ph type="title"/>
          </p:nvPr>
        </p:nvSpPr>
        <p:spPr/>
        <p:txBody>
          <a:bodyPr/>
          <a:lstStyle/>
          <a:p>
            <a:r>
              <a:rPr lang="zh-CN" altLang="en-US"/>
              <a:t>构建堆实例</a:t>
            </a:r>
          </a:p>
        </p:txBody>
      </p:sp>
      <p:sp>
        <p:nvSpPr>
          <p:cNvPr id="3" name="内容占位符 2"/>
          <p:cNvSpPr>
            <a:spLocks noGrp="1"/>
          </p:cNvSpPr>
          <p:nvPr>
            <p:ph idx="1"/>
          </p:nvPr>
        </p:nvSpPr>
        <p:spPr/>
        <p:txBody>
          <a:bodyPr/>
          <a:lstStyle/>
          <a:p>
            <a:r>
              <a:rPr lang="en-US" altLang="zh-CN"/>
              <a:t>{ 40, 55, 49, 73, 12, 27, 98, 81, 64, 36 }</a:t>
            </a:r>
            <a:r>
              <a:rPr lang="zh-CN" altLang="en-US"/>
              <a:t>序列可以看作如下完全二叉树</a:t>
            </a:r>
          </a:p>
          <a:p>
            <a:r>
              <a:rPr lang="zh-CN" altLang="en-US"/>
              <a:t>建堆是一个从下往上进行“调整”的过程</a:t>
            </a:r>
            <a:endParaRPr lang="en-US" altLang="zh-CN"/>
          </a:p>
          <a:p>
            <a:endParaRPr lang="zh-CN" altLang="en-US"/>
          </a:p>
          <a:p>
            <a:endParaRPr lang="en-US" altLang="zh-CN"/>
          </a:p>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34</a:t>
            </a:fld>
            <a:endParaRPr lang="zh-CN" altLang="en-US"/>
          </a:p>
        </p:txBody>
      </p:sp>
    </p:spTree>
    <p:extLst>
      <p:ext uri="{BB962C8B-B14F-4D97-AF65-F5344CB8AC3E}">
        <p14:creationId xmlns:p14="http://schemas.microsoft.com/office/powerpoint/2010/main" val="107512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lide(from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slide(from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slide(fromLeft)">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slide(fromLeft)">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slide(fromLeft)">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slide(fromLeft)">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slide(fromLeft)">
                                      <p:cBhvr>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slide(fromLeft)">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slide(fromLeft)">
                                      <p:cBhvr>
                                        <p:cTn id="47" dur="500"/>
                                        <p:tgtEl>
                                          <p:spTgt spid="8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slide(fromLeft)">
                                      <p:cBhvr>
                                        <p:cTn id="52" dur="500"/>
                                        <p:tgtEl>
                                          <p:spTgt spid="83"/>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slide(fromLeft)">
                                      <p:cBhvr>
                                        <p:cTn id="57" dur="500"/>
                                        <p:tgtEl>
                                          <p:spTgt spid="8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slide(fromLeft)">
                                      <p:cBhvr>
                                        <p:cTn id="62" dur="500"/>
                                        <p:tgtEl>
                                          <p:spTgt spid="8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slide(fromLeft)">
                                      <p:cBhvr>
                                        <p:cTn id="67" dur="500"/>
                                        <p:tgtEl>
                                          <p:spTgt spid="8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wd">
                                    <p:tmPct val="100000"/>
                                  </p:iterate>
                                  <p:childTnLst>
                                    <p:set>
                                      <p:cBhvr>
                                        <p:cTn id="71" dur="1" fill="hold">
                                          <p:stCondLst>
                                            <p:cond delay="0"/>
                                          </p:stCondLst>
                                        </p:cTn>
                                        <p:tgtEl>
                                          <p:spTgt spid="87"/>
                                        </p:tgtEl>
                                        <p:attrNameLst>
                                          <p:attrName>style.visibility</p:attrName>
                                        </p:attrNameLst>
                                      </p:cBhvr>
                                      <p:to>
                                        <p:strVal val="visible"/>
                                      </p:to>
                                    </p:set>
                                    <p:animEffect transition="in" filter="wipe(left)">
                                      <p:cBhvr>
                                        <p:cTn id="72" dur="300"/>
                                        <p:tgtEl>
                                          <p:spTgt spid="87"/>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8" fill="hold" grpId="0" nodeType="clickEffect">
                                  <p:stCondLst>
                                    <p:cond delay="0"/>
                                  </p:stCondLst>
                                  <p:childTnLst>
                                    <p:set>
                                      <p:cBhvr>
                                        <p:cTn id="76" dur="1" fill="hold">
                                          <p:stCondLst>
                                            <p:cond delay="0"/>
                                          </p:stCondLst>
                                        </p:cTn>
                                        <p:tgtEl>
                                          <p:spTgt spid="88"/>
                                        </p:tgtEl>
                                        <p:attrNameLst>
                                          <p:attrName>style.visibility</p:attrName>
                                        </p:attrNameLst>
                                      </p:cBhvr>
                                      <p:to>
                                        <p:strVal val="visible"/>
                                      </p:to>
                                    </p:set>
                                    <p:animEffect transition="in" filter="slide(fromLeft)">
                                      <p:cBhvr>
                                        <p:cTn id="77" dur="500"/>
                                        <p:tgtEl>
                                          <p:spTgt spid="88"/>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89"/>
                                        </p:tgtEl>
                                        <p:attrNameLst>
                                          <p:attrName>style.visibility</p:attrName>
                                        </p:attrNameLst>
                                      </p:cBhvr>
                                      <p:to>
                                        <p:strVal val="visible"/>
                                      </p:to>
                                    </p:set>
                                    <p:animEffect transition="in" filter="slide(fromLeft)">
                                      <p:cBhvr>
                                        <p:cTn id="82" dur="500"/>
                                        <p:tgtEl>
                                          <p:spTgt spid="89"/>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slide(fromLeft)">
                                      <p:cBhvr>
                                        <p:cTn id="87" dur="500"/>
                                        <p:tgtEl>
                                          <p:spTgt spid="90"/>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91"/>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499"/>
                                          </p:stCondLst>
                                        </p:cTn>
                                        <p:tgtEl>
                                          <p:spTgt spid="92"/>
                                        </p:tgtEl>
                                        <p:attrNameLst>
                                          <p:attrName>style.visibility</p:attrName>
                                        </p:attrNameLst>
                                      </p:cBhvr>
                                      <p:to>
                                        <p:strVal val="visible"/>
                                      </p:to>
                                    </p:set>
                                  </p:childTnLst>
                                </p:cTn>
                              </p:par>
                            </p:childTnLst>
                          </p:cTn>
                        </p:par>
                        <p:par>
                          <p:cTn id="94" fill="hold">
                            <p:stCondLst>
                              <p:cond delay="1500"/>
                            </p:stCondLst>
                            <p:childTnLst>
                              <p:par>
                                <p:cTn id="95" presetID="1" presetClass="entr" presetSubtype="0" fill="hold" grpId="0" nodeType="afterEffect">
                                  <p:stCondLst>
                                    <p:cond delay="0"/>
                                  </p:stCondLst>
                                  <p:childTnLst>
                                    <p:set>
                                      <p:cBhvr>
                                        <p:cTn id="96" dur="1" fill="hold">
                                          <p:stCondLst>
                                            <p:cond delay="499"/>
                                          </p:stCondLst>
                                        </p:cTn>
                                        <p:tgtEl>
                                          <p:spTgt spid="93"/>
                                        </p:tgtEl>
                                        <p:attrNameLst>
                                          <p:attrName>style.visibility</p:attrName>
                                        </p:attrNameLst>
                                      </p:cBhvr>
                                      <p:to>
                                        <p:strVal val="visible"/>
                                      </p:to>
                                    </p:set>
                                  </p:childTnLst>
                                </p:cTn>
                              </p:par>
                            </p:childTnLst>
                          </p:cTn>
                        </p:par>
                        <p:par>
                          <p:cTn id="97" fill="hold">
                            <p:stCondLst>
                              <p:cond delay="2000"/>
                            </p:stCondLst>
                            <p:childTnLst>
                              <p:par>
                                <p:cTn id="98" presetID="1" presetClass="entr" presetSubtype="0" fill="hold" grpId="0" nodeType="afterEffect">
                                  <p:stCondLst>
                                    <p:cond delay="0"/>
                                  </p:stCondLst>
                                  <p:childTnLst>
                                    <p:set>
                                      <p:cBhvr>
                                        <p:cTn id="99" dur="1" fill="hold">
                                          <p:stCondLst>
                                            <p:cond delay="499"/>
                                          </p:stCondLst>
                                        </p:cTn>
                                        <p:tgtEl>
                                          <p:spTgt spid="9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autoUpdateAnimBg="0"/>
      <p:bldP spid="76" grpId="0" animBg="1" autoUpdateAnimBg="0"/>
      <p:bldP spid="77" grpId="0" animBg="1"/>
      <p:bldP spid="78" grpId="0" animBg="1" autoUpdateAnimBg="0"/>
      <p:bldP spid="79" grpId="0" animBg="1" autoUpdateAnimBg="0"/>
      <p:bldP spid="80" grpId="0" animBg="1"/>
      <p:bldP spid="81" grpId="0" animBg="1" autoUpdateAnimBg="0"/>
      <p:bldP spid="82" grpId="0" animBg="1" autoUpdateAnimBg="0"/>
      <p:bldP spid="83" grpId="0" animBg="1"/>
      <p:bldP spid="84" grpId="0" animBg="1" autoUpdateAnimBg="0"/>
      <p:bldP spid="85" grpId="0" animBg="1" autoUpdateAnimBg="0"/>
      <p:bldP spid="86" grpId="0" animBg="1" autoUpdateAnimBg="0"/>
      <p:bldP spid="87" grpId="0" autoUpdateAnimBg="0"/>
      <p:bldP spid="88" grpId="0" animBg="1" autoUpdateAnimBg="0"/>
      <p:bldP spid="89" grpId="0" animBg="1" autoUpdateAnimBg="0"/>
      <p:bldP spid="90" grpId="0" animBg="1" autoUpdateAnimBg="0"/>
      <p:bldP spid="91" grpId="0" animBg="1" autoUpdateAnimBg="0"/>
      <p:bldP spid="92" grpId="0" animBg="1" autoUpdateAnimBg="0"/>
      <p:bldP spid="93" grpId="0" animBg="1" autoUpdateAnimBg="0"/>
      <p:bldP spid="94"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912EED5-E675-4305-8779-231DF469BBE5}"/>
              </a:ext>
            </a:extLst>
          </p:cNvPr>
          <p:cNvSpPr/>
          <p:nvPr/>
        </p:nvSpPr>
        <p:spPr>
          <a:xfrm>
            <a:off x="-36512" y="2708920"/>
            <a:ext cx="9180512" cy="3096344"/>
          </a:xfrm>
          <a:prstGeom prst="rect">
            <a:avLst/>
          </a:prstGeom>
          <a:solidFill>
            <a:schemeClr val="accent4">
              <a:lumMod val="40000"/>
              <a:lumOff val="60000"/>
            </a:schemeClr>
          </a:solidFill>
          <a:ln>
            <a:solidFill>
              <a:schemeClr val="accent1">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912EED5-E675-4305-8779-231DF469BBE5}"/>
              </a:ext>
            </a:extLst>
          </p:cNvPr>
          <p:cNvSpPr/>
          <p:nvPr/>
        </p:nvSpPr>
        <p:spPr>
          <a:xfrm>
            <a:off x="-36512" y="1340768"/>
            <a:ext cx="9144000" cy="1368152"/>
          </a:xfrm>
          <a:prstGeom prst="rect">
            <a:avLst/>
          </a:prstGeom>
          <a:solidFill>
            <a:schemeClr val="accent6">
              <a:lumMod val="20000"/>
              <a:lumOff val="80000"/>
            </a:schemeClr>
          </a:solidFill>
          <a:ln>
            <a:solidFill>
              <a:schemeClr val="accent1">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堆排序</a:t>
            </a:r>
          </a:p>
        </p:txBody>
      </p:sp>
      <p:sp>
        <p:nvSpPr>
          <p:cNvPr id="3" name="内容占位符 2"/>
          <p:cNvSpPr>
            <a:spLocks noGrp="1"/>
          </p:cNvSpPr>
          <p:nvPr>
            <p:ph idx="1"/>
          </p:nvPr>
        </p:nvSpPr>
        <p:spPr/>
        <p:txBody>
          <a:bodyPr>
            <a:normAutofit fontScale="85000" lnSpcReduction="10000"/>
          </a:bodyPr>
          <a:lstStyle/>
          <a:p>
            <a:pPr marL="0" indent="0">
              <a:buNone/>
            </a:pPr>
            <a:r>
              <a:rPr lang="en-US" altLang="zh-CN" dirty="0"/>
              <a:t>void </a:t>
            </a:r>
            <a:r>
              <a:rPr lang="en-US" altLang="zh-CN" dirty="0" err="1">
                <a:solidFill>
                  <a:srgbClr val="0925F7"/>
                </a:solidFill>
              </a:rPr>
              <a:t>HeapSort</a:t>
            </a:r>
            <a:r>
              <a:rPr lang="en-US" altLang="zh-CN" dirty="0">
                <a:solidFill>
                  <a:srgbClr val="0925F7"/>
                </a:solidFill>
              </a:rPr>
              <a:t> </a:t>
            </a:r>
            <a:r>
              <a:rPr lang="en-US" altLang="zh-CN" dirty="0"/>
              <a:t>(</a:t>
            </a:r>
            <a:r>
              <a:rPr lang="en-US" altLang="zh-CN" dirty="0" err="1"/>
              <a:t>HeapType</a:t>
            </a:r>
            <a:r>
              <a:rPr lang="en-US" altLang="zh-CN" dirty="0"/>
              <a:t> H ) {</a:t>
            </a:r>
          </a:p>
          <a:p>
            <a:pPr marL="0" indent="0">
              <a:buNone/>
            </a:pPr>
            <a:r>
              <a:rPr lang="en-US" altLang="zh-CN" dirty="0"/>
              <a:t>//</a:t>
            </a:r>
            <a:r>
              <a:rPr lang="zh-CN" altLang="en-US" dirty="0"/>
              <a:t>对顺序表 </a:t>
            </a:r>
            <a:r>
              <a:rPr lang="en-US" altLang="zh-CN" dirty="0"/>
              <a:t>H </a:t>
            </a:r>
            <a:r>
              <a:rPr lang="zh-CN" altLang="en-US" dirty="0"/>
              <a:t>进行堆排序</a:t>
            </a:r>
            <a:endParaRPr lang="en-US" altLang="zh-CN" dirty="0"/>
          </a:p>
          <a:p>
            <a:pPr marL="0" indent="0">
              <a:buNone/>
            </a:pPr>
            <a:r>
              <a:rPr lang="en-US" altLang="zh-CN" dirty="0"/>
              <a:t>for(</a:t>
            </a:r>
            <a:r>
              <a:rPr lang="en-US" altLang="zh-CN" dirty="0" err="1"/>
              <a:t>i</a:t>
            </a:r>
            <a:r>
              <a:rPr lang="en-US" altLang="zh-CN" dirty="0"/>
              <a:t>=</a:t>
            </a:r>
            <a:r>
              <a:rPr lang="en-US" altLang="zh-CN" dirty="0" err="1"/>
              <a:t>H.length</a:t>
            </a:r>
            <a:r>
              <a:rPr lang="en-US" altLang="zh-CN" dirty="0"/>
              <a:t>/2;i&gt;0;--</a:t>
            </a:r>
            <a:r>
              <a:rPr lang="en-US" altLang="zh-CN" dirty="0" err="1"/>
              <a:t>i</a:t>
            </a:r>
            <a:r>
              <a:rPr lang="en-US" altLang="zh-CN" dirty="0"/>
              <a:t>) </a:t>
            </a:r>
            <a:endParaRPr lang="zh-CN" altLang="en-US" dirty="0"/>
          </a:p>
          <a:p>
            <a:pPr marL="0" indent="0">
              <a:buNone/>
            </a:pPr>
            <a:r>
              <a:rPr lang="en-US" altLang="zh-CN" dirty="0"/>
              <a:t>	</a:t>
            </a:r>
            <a:r>
              <a:rPr lang="en-US" altLang="zh-CN" b="1" dirty="0" err="1">
                <a:solidFill>
                  <a:srgbClr val="0925F7"/>
                </a:solidFill>
              </a:rPr>
              <a:t>HeapAdjust</a:t>
            </a:r>
            <a:r>
              <a:rPr lang="en-US" altLang="zh-CN" dirty="0"/>
              <a:t> (</a:t>
            </a:r>
            <a:r>
              <a:rPr lang="en-US" altLang="zh-CN" dirty="0" err="1"/>
              <a:t>H.r</a:t>
            </a:r>
            <a:r>
              <a:rPr lang="en-US" altLang="zh-CN" dirty="0"/>
              <a:t>, </a:t>
            </a:r>
            <a:r>
              <a:rPr lang="en-US" altLang="zh-CN" dirty="0" err="1"/>
              <a:t>i</a:t>
            </a:r>
            <a:r>
              <a:rPr lang="en-US" altLang="zh-CN" dirty="0"/>
              <a:t>, </a:t>
            </a:r>
            <a:r>
              <a:rPr lang="en-US" altLang="zh-CN" dirty="0" err="1"/>
              <a:t>H.length</a:t>
            </a:r>
            <a:r>
              <a:rPr lang="en-US" altLang="zh-CN" dirty="0"/>
              <a:t> );    // </a:t>
            </a:r>
            <a:r>
              <a:rPr lang="zh-CN" altLang="en-US" dirty="0"/>
              <a:t>把</a:t>
            </a:r>
            <a:r>
              <a:rPr lang="en-US" altLang="zh-CN" dirty="0" err="1"/>
              <a:t>H.r</a:t>
            </a:r>
            <a:r>
              <a:rPr lang="zh-CN" altLang="en-US" dirty="0"/>
              <a:t>建大顶堆</a:t>
            </a:r>
            <a:endParaRPr lang="en-US" altLang="zh-CN" dirty="0"/>
          </a:p>
          <a:p>
            <a:pPr marL="0" indent="0">
              <a:buNone/>
            </a:pPr>
            <a:r>
              <a:rPr lang="en-US" altLang="zh-CN" dirty="0"/>
              <a:t>for ( </a:t>
            </a:r>
            <a:r>
              <a:rPr lang="en-US" altLang="zh-CN" dirty="0" err="1"/>
              <a:t>i</a:t>
            </a:r>
            <a:r>
              <a:rPr lang="en-US" altLang="zh-CN" dirty="0"/>
              <a:t>=</a:t>
            </a:r>
            <a:r>
              <a:rPr lang="en-US" altLang="zh-CN" dirty="0" err="1"/>
              <a:t>H.length</a:t>
            </a:r>
            <a:r>
              <a:rPr lang="en-US" altLang="zh-CN" dirty="0"/>
              <a:t>; </a:t>
            </a:r>
            <a:r>
              <a:rPr lang="en-US" altLang="zh-CN" dirty="0" err="1"/>
              <a:t>i</a:t>
            </a:r>
            <a:r>
              <a:rPr lang="en-US" altLang="zh-CN" dirty="0"/>
              <a:t>&gt;1; --</a:t>
            </a:r>
            <a:r>
              <a:rPr lang="en-US" altLang="zh-CN" dirty="0" err="1"/>
              <a:t>i</a:t>
            </a:r>
            <a:r>
              <a:rPr lang="en-US" altLang="zh-CN" dirty="0"/>
              <a:t> ) </a:t>
            </a:r>
            <a:r>
              <a:rPr lang="en-US" altLang="zh-CN" b="1" dirty="0">
                <a:solidFill>
                  <a:srgbClr val="C00000"/>
                </a:solidFill>
              </a:rPr>
              <a:t>{</a:t>
            </a:r>
          </a:p>
          <a:p>
            <a:pPr marL="0" indent="0">
              <a:buNone/>
            </a:pPr>
            <a:r>
              <a:rPr lang="en-US" altLang="zh-CN" dirty="0"/>
              <a:t>	// </a:t>
            </a:r>
            <a:r>
              <a:rPr lang="zh-CN" altLang="en-US" dirty="0"/>
              <a:t>将堆顶记录和当前未经排序子序列</a:t>
            </a:r>
            <a:endParaRPr lang="en-US" altLang="zh-CN" dirty="0"/>
          </a:p>
          <a:p>
            <a:pPr marL="0" indent="0">
              <a:buNone/>
            </a:pPr>
            <a:r>
              <a:rPr lang="en-US" altLang="zh-CN" dirty="0"/>
              <a:t>	//</a:t>
            </a:r>
            <a:r>
              <a:rPr lang="en-US" altLang="zh-CN" dirty="0" err="1"/>
              <a:t>H.r</a:t>
            </a:r>
            <a:r>
              <a:rPr lang="en-US" altLang="zh-CN" dirty="0"/>
              <a:t>[1..i]</a:t>
            </a:r>
            <a:r>
              <a:rPr lang="zh-CN" altLang="en-US" dirty="0"/>
              <a:t>中最后一个记录相互交换</a:t>
            </a:r>
            <a:endParaRPr lang="en-US" altLang="zh-CN" dirty="0"/>
          </a:p>
          <a:p>
            <a:pPr marL="0" indent="0">
              <a:buNone/>
            </a:pPr>
            <a:r>
              <a:rPr lang="en-US" altLang="zh-CN" dirty="0"/>
              <a:t>	swap(</a:t>
            </a:r>
            <a:r>
              <a:rPr lang="en-US" altLang="zh-CN" dirty="0" err="1"/>
              <a:t>H.r</a:t>
            </a:r>
            <a:r>
              <a:rPr lang="en-US" altLang="zh-CN" dirty="0"/>
              <a:t>[1],</a:t>
            </a:r>
            <a:r>
              <a:rPr lang="en-US" altLang="zh-CN" dirty="0" err="1"/>
              <a:t>H.r</a:t>
            </a:r>
            <a:r>
              <a:rPr lang="en-US" altLang="zh-CN" dirty="0"/>
              <a:t>[</a:t>
            </a:r>
            <a:r>
              <a:rPr lang="en-US" altLang="zh-CN" dirty="0" err="1"/>
              <a:t>i</a:t>
            </a:r>
            <a:r>
              <a:rPr lang="en-US" altLang="zh-CN" dirty="0"/>
              <a:t>]); </a:t>
            </a:r>
          </a:p>
          <a:p>
            <a:pPr marL="0" indent="0">
              <a:buNone/>
            </a:pPr>
            <a:r>
              <a:rPr lang="en-US" altLang="zh-CN" dirty="0"/>
              <a:t>	// </a:t>
            </a:r>
            <a:r>
              <a:rPr lang="zh-CN" altLang="en-US" dirty="0"/>
              <a:t>将</a:t>
            </a:r>
            <a:r>
              <a:rPr lang="en-US" altLang="zh-CN" dirty="0" err="1"/>
              <a:t>H.r</a:t>
            </a:r>
            <a:r>
              <a:rPr lang="en-US" altLang="zh-CN" dirty="0"/>
              <a:t>[1..i-1]</a:t>
            </a:r>
            <a:r>
              <a:rPr lang="zh-CN" altLang="en-US" dirty="0"/>
              <a:t>调整为大顶堆</a:t>
            </a:r>
            <a:endParaRPr lang="en-US" altLang="zh-CN" dirty="0"/>
          </a:p>
          <a:p>
            <a:pPr marL="0" indent="0">
              <a:buNone/>
            </a:pPr>
            <a:r>
              <a:rPr lang="en-US" altLang="zh-CN" dirty="0"/>
              <a:t>	</a:t>
            </a:r>
            <a:r>
              <a:rPr lang="en-US" altLang="zh-CN" b="1" dirty="0" err="1">
                <a:solidFill>
                  <a:srgbClr val="0925F7"/>
                </a:solidFill>
              </a:rPr>
              <a:t>HeapAdjust</a:t>
            </a:r>
            <a:r>
              <a:rPr lang="en-US" altLang="zh-CN" dirty="0"/>
              <a:t>(</a:t>
            </a:r>
            <a:r>
              <a:rPr lang="en-US" altLang="zh-CN" dirty="0" err="1"/>
              <a:t>H.r</a:t>
            </a:r>
            <a:r>
              <a:rPr lang="en-US" altLang="zh-CN" dirty="0"/>
              <a:t>, 1, i-1);  </a:t>
            </a:r>
          </a:p>
          <a:p>
            <a:pPr marL="0" indent="0">
              <a:buNone/>
            </a:pPr>
            <a:r>
              <a:rPr lang="en-US" altLang="zh-CN" dirty="0"/>
              <a:t>	</a:t>
            </a:r>
            <a:r>
              <a:rPr lang="en-US" altLang="zh-CN" b="1" dirty="0">
                <a:solidFill>
                  <a:srgbClr val="C00000"/>
                </a:solidFill>
              </a:rPr>
              <a:t>}</a:t>
            </a:r>
          </a:p>
          <a:p>
            <a:pPr marL="0" indent="0">
              <a:buNone/>
            </a:pPr>
            <a:r>
              <a:rPr lang="en-US" altLang="zh-CN" dirty="0"/>
              <a:t>} // </a:t>
            </a:r>
            <a:r>
              <a:rPr lang="en-US" altLang="zh-CN" dirty="0" err="1"/>
              <a:t>HeapSort</a:t>
            </a:r>
            <a:endParaRPr lang="en-US" altLang="zh-CN" dirty="0"/>
          </a:p>
          <a:p>
            <a:endParaRPr lang="zh-CN" altLang="en-US" dirty="0"/>
          </a:p>
        </p:txBody>
      </p:sp>
      <p:sp>
        <p:nvSpPr>
          <p:cNvPr id="12" name="流程图: 可选过程 11"/>
          <p:cNvSpPr/>
          <p:nvPr/>
        </p:nvSpPr>
        <p:spPr>
          <a:xfrm>
            <a:off x="8244408" y="0"/>
            <a:ext cx="899592" cy="33265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t>10.11</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35</a:t>
            </a:fld>
            <a:endParaRPr lang="zh-CN" altLang="en-US"/>
          </a:p>
        </p:txBody>
      </p:sp>
      <p:sp>
        <p:nvSpPr>
          <p:cNvPr id="7" name="线形标注 1(带强调线) 6"/>
          <p:cNvSpPr/>
          <p:nvPr/>
        </p:nvSpPr>
        <p:spPr>
          <a:xfrm>
            <a:off x="251520" y="164289"/>
            <a:ext cx="3384376" cy="448282"/>
          </a:xfrm>
          <a:prstGeom prst="accentCallout1">
            <a:avLst>
              <a:gd name="adj1" fmla="val 104414"/>
              <a:gd name="adj2" fmla="val -41"/>
              <a:gd name="adj3" fmla="val 171841"/>
              <a:gd name="adj4" fmla="val 85156"/>
            </a:avLst>
          </a:prstGeom>
          <a:ln w="38100">
            <a:headEnd type="none" w="med" len="med"/>
            <a:tailEnd type="arrow" w="med" len="med"/>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400"/>
              <a:t>Typedef SqList HeapType;</a:t>
            </a:r>
            <a:endParaRPr lang="zh-CN" altLang="en-US" sz="2400"/>
          </a:p>
        </p:txBody>
      </p:sp>
    </p:spTree>
    <p:extLst>
      <p:ext uri="{BB962C8B-B14F-4D97-AF65-F5344CB8AC3E}">
        <p14:creationId xmlns:p14="http://schemas.microsoft.com/office/powerpoint/2010/main" val="126833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堆排序算法分析</a:t>
            </a:r>
          </a:p>
        </p:txBody>
      </p:sp>
      <p:sp>
        <p:nvSpPr>
          <p:cNvPr id="14340" name="Rectangle 2"/>
          <p:cNvSpPr>
            <a:spLocks noGrp="1" noChangeArrowheads="1"/>
          </p:cNvSpPr>
          <p:nvPr>
            <p:ph idx="1"/>
          </p:nvPr>
        </p:nvSpPr>
        <p:spPr>
          <a:xfrm>
            <a:off x="457200" y="908720"/>
            <a:ext cx="8453748" cy="5832648"/>
          </a:xfrm>
        </p:spPr>
        <p:txBody>
          <a:bodyPr/>
          <a:lstStyle/>
          <a:p>
            <a:pPr>
              <a:lnSpc>
                <a:spcPct val="110000"/>
              </a:lnSpc>
              <a:buClr>
                <a:srgbClr val="800080"/>
              </a:buClr>
              <a:buSzPct val="50000"/>
              <a:buFont typeface="Wingdings" panose="05000000000000000000" pitchFamily="2" charset="2"/>
              <a:buChar char="l"/>
            </a:pPr>
            <a:r>
              <a:rPr lang="zh-CN" altLang="en-US" sz="2800" dirty="0">
                <a:ea typeface="+mn-ea"/>
              </a:rPr>
              <a:t>设堆中有 </a:t>
            </a:r>
            <a:r>
              <a:rPr lang="en-US" altLang="zh-CN" sz="2800" i="1" dirty="0">
                <a:ea typeface="+mn-ea"/>
              </a:rPr>
              <a:t>n </a:t>
            </a:r>
            <a:r>
              <a:rPr lang="zh-CN" altLang="en-US" sz="2800" dirty="0">
                <a:ea typeface="+mn-ea"/>
              </a:rPr>
              <a:t>个结点，且 </a:t>
            </a:r>
            <a:r>
              <a:rPr lang="en-US" altLang="zh-CN" sz="2800" dirty="0">
                <a:solidFill>
                  <a:srgbClr val="0000FF"/>
                </a:solidFill>
                <a:ea typeface="+mn-ea"/>
              </a:rPr>
              <a:t>2</a:t>
            </a:r>
            <a:r>
              <a:rPr lang="en-US" altLang="zh-CN" sz="2800" i="1" baseline="30000" dirty="0">
                <a:solidFill>
                  <a:srgbClr val="0000FF"/>
                </a:solidFill>
                <a:ea typeface="+mn-ea"/>
              </a:rPr>
              <a:t>k</a:t>
            </a:r>
            <a:r>
              <a:rPr lang="en-US" altLang="zh-CN" sz="2800" baseline="30000" dirty="0">
                <a:solidFill>
                  <a:srgbClr val="0000FF"/>
                </a:solidFill>
                <a:ea typeface="+mn-ea"/>
              </a:rPr>
              <a:t>-1 </a:t>
            </a:r>
            <a:r>
              <a:rPr lang="en-US" altLang="zh-CN" sz="2800" dirty="0">
                <a:solidFill>
                  <a:srgbClr val="0000FF"/>
                </a:solidFill>
                <a:ea typeface="+mn-ea"/>
                <a:sym typeface="Symbol" pitchFamily="18" charset="2"/>
              </a:rPr>
              <a:t>≤</a:t>
            </a:r>
            <a:r>
              <a:rPr lang="en-US" altLang="zh-CN" sz="2800" baseline="30000" dirty="0">
                <a:solidFill>
                  <a:srgbClr val="0000FF"/>
                </a:solidFill>
                <a:ea typeface="+mn-ea"/>
              </a:rPr>
              <a:t> </a:t>
            </a:r>
            <a:r>
              <a:rPr lang="en-US" altLang="zh-CN" sz="2800" i="1" dirty="0">
                <a:solidFill>
                  <a:srgbClr val="0000FF"/>
                </a:solidFill>
                <a:ea typeface="+mn-ea"/>
              </a:rPr>
              <a:t>n &lt; </a:t>
            </a:r>
            <a:r>
              <a:rPr lang="en-US" altLang="zh-CN" sz="2800" dirty="0">
                <a:solidFill>
                  <a:srgbClr val="0000FF"/>
                </a:solidFill>
                <a:ea typeface="+mn-ea"/>
              </a:rPr>
              <a:t>2</a:t>
            </a:r>
            <a:r>
              <a:rPr lang="en-US" altLang="zh-CN" sz="2800" i="1" baseline="30000" dirty="0">
                <a:solidFill>
                  <a:srgbClr val="0000FF"/>
                </a:solidFill>
                <a:ea typeface="+mn-ea"/>
              </a:rPr>
              <a:t>k</a:t>
            </a:r>
            <a:r>
              <a:rPr lang="zh-CN" altLang="en-US" sz="2800" dirty="0">
                <a:ea typeface="+mn-ea"/>
              </a:rPr>
              <a:t>，则对应的完全二叉树有 </a:t>
            </a:r>
            <a:r>
              <a:rPr lang="en-US" altLang="zh-CN" sz="2800" i="1" dirty="0">
                <a:ea typeface="+mn-ea"/>
              </a:rPr>
              <a:t>k </a:t>
            </a:r>
            <a:r>
              <a:rPr lang="zh-CN" altLang="en-US" sz="2800" dirty="0">
                <a:ea typeface="+mn-ea"/>
              </a:rPr>
              <a:t>层，在第 </a:t>
            </a:r>
            <a:r>
              <a:rPr lang="en-US" altLang="zh-CN" sz="2800" i="1" dirty="0" err="1">
                <a:ea typeface="+mn-ea"/>
              </a:rPr>
              <a:t>i</a:t>
            </a:r>
            <a:r>
              <a:rPr lang="en-US" altLang="zh-CN" sz="2800" i="1" dirty="0">
                <a:ea typeface="+mn-ea"/>
              </a:rPr>
              <a:t> </a:t>
            </a:r>
            <a:r>
              <a:rPr lang="zh-CN" altLang="en-US" sz="2800" dirty="0">
                <a:ea typeface="+mn-ea"/>
              </a:rPr>
              <a:t>层上的结点数≤</a:t>
            </a:r>
            <a:r>
              <a:rPr lang="en-US" altLang="zh-CN" sz="2800" dirty="0">
                <a:ea typeface="+mn-ea"/>
              </a:rPr>
              <a:t>2</a:t>
            </a:r>
            <a:r>
              <a:rPr lang="en-US" altLang="zh-CN" sz="2800" i="1" baseline="30000" dirty="0">
                <a:ea typeface="+mn-ea"/>
              </a:rPr>
              <a:t>i</a:t>
            </a:r>
            <a:r>
              <a:rPr lang="en-US" altLang="zh-CN" sz="2800" baseline="30000" dirty="0">
                <a:ea typeface="+mn-ea"/>
              </a:rPr>
              <a:t>-1</a:t>
            </a:r>
            <a:r>
              <a:rPr lang="en-US" altLang="zh-CN" sz="2800" i="1" baseline="30000" dirty="0">
                <a:ea typeface="+mn-ea"/>
              </a:rPr>
              <a:t>  </a:t>
            </a:r>
            <a:r>
              <a:rPr lang="en-US" altLang="zh-CN" sz="2800" dirty="0">
                <a:ea typeface="+mn-ea"/>
              </a:rPr>
              <a:t>(</a:t>
            </a:r>
            <a:r>
              <a:rPr lang="en-US" altLang="zh-CN" sz="2800" i="1" dirty="0" err="1">
                <a:ea typeface="+mn-ea"/>
              </a:rPr>
              <a:t>i</a:t>
            </a:r>
            <a:r>
              <a:rPr lang="en-US" altLang="zh-CN" sz="2800" dirty="0">
                <a:ea typeface="+mn-ea"/>
              </a:rPr>
              <a:t> = 1, …, </a:t>
            </a:r>
            <a:r>
              <a:rPr lang="en-US" altLang="zh-CN" sz="2800" i="1" dirty="0">
                <a:ea typeface="+mn-ea"/>
              </a:rPr>
              <a:t>k</a:t>
            </a:r>
            <a:r>
              <a:rPr lang="en-US" altLang="zh-CN" sz="2800" dirty="0">
                <a:ea typeface="+mn-ea"/>
              </a:rPr>
              <a:t>)</a:t>
            </a:r>
          </a:p>
          <a:p>
            <a:pPr>
              <a:lnSpc>
                <a:spcPct val="110000"/>
              </a:lnSpc>
              <a:buClr>
                <a:srgbClr val="800080"/>
              </a:buClr>
              <a:buSzPct val="50000"/>
              <a:buFont typeface="Wingdings" panose="05000000000000000000" pitchFamily="2" charset="2"/>
              <a:buChar char="l"/>
            </a:pPr>
            <a:r>
              <a:rPr lang="en-US" altLang="zh-CN" sz="2800" dirty="0"/>
              <a:t>(</a:t>
            </a:r>
            <a:r>
              <a:rPr lang="zh-CN" altLang="en-US" sz="2800" dirty="0"/>
              <a:t>形成初始堆</a:t>
            </a:r>
            <a:r>
              <a:rPr lang="en-US" altLang="zh-CN" sz="2800" dirty="0"/>
              <a:t>)</a:t>
            </a:r>
            <a:r>
              <a:rPr lang="zh-CN" altLang="en-US" sz="2800" dirty="0">
                <a:ea typeface="+mn-ea"/>
              </a:rPr>
              <a:t>在第一个 </a:t>
            </a:r>
            <a:r>
              <a:rPr lang="en-US" altLang="zh-CN" sz="2800" dirty="0">
                <a:ea typeface="+mn-ea"/>
              </a:rPr>
              <a:t>for </a:t>
            </a:r>
            <a:r>
              <a:rPr lang="zh-CN" altLang="en-US" sz="2800" dirty="0">
                <a:ea typeface="+mn-ea"/>
              </a:rPr>
              <a:t>循环中，对每一个非叶结点调用了一次</a:t>
            </a:r>
            <a:r>
              <a:rPr lang="zh-CN" altLang="en-US" sz="2800" dirty="0">
                <a:solidFill>
                  <a:srgbClr val="6600CC"/>
                </a:solidFill>
                <a:ea typeface="+mn-ea"/>
              </a:rPr>
              <a:t>堆调整算法</a:t>
            </a:r>
            <a:r>
              <a:rPr lang="en-US" altLang="zh-CN" sz="2800" dirty="0" err="1">
                <a:solidFill>
                  <a:srgbClr val="6600CC"/>
                </a:solidFill>
                <a:ea typeface="+mn-ea"/>
              </a:rPr>
              <a:t>HeapAdjust</a:t>
            </a:r>
            <a:r>
              <a:rPr lang="en-US" altLang="zh-CN" sz="2800" dirty="0">
                <a:solidFill>
                  <a:srgbClr val="6600CC"/>
                </a:solidFill>
                <a:ea typeface="+mn-ea"/>
              </a:rPr>
              <a:t>()</a:t>
            </a:r>
            <a:r>
              <a:rPr lang="zh-CN" altLang="en-US" sz="2800" dirty="0">
                <a:ea typeface="+mn-ea"/>
              </a:rPr>
              <a:t>，该循环所用的计算时间为： </a:t>
            </a:r>
          </a:p>
        </p:txBody>
      </p:sp>
      <p:graphicFrame>
        <p:nvGraphicFramePr>
          <p:cNvPr id="14338" name="Object 3"/>
          <p:cNvGraphicFramePr>
            <a:graphicFrameLocks noChangeAspect="1"/>
          </p:cNvGraphicFramePr>
          <p:nvPr/>
        </p:nvGraphicFramePr>
        <p:xfrm>
          <a:off x="827584" y="3291737"/>
          <a:ext cx="2911475" cy="1282700"/>
        </p:xfrm>
        <a:graphic>
          <a:graphicData uri="http://schemas.openxmlformats.org/presentationml/2006/ole">
            <mc:AlternateContent xmlns:mc="http://schemas.openxmlformats.org/markup-compatibility/2006">
              <mc:Choice xmlns:v="urn:schemas-microsoft-com:vml" Requires="v">
                <p:oleObj name="公式" r:id="rId3" imgW="1015920" imgH="431640" progId="Equation.3">
                  <p:embed/>
                </p:oleObj>
              </mc:Choice>
              <mc:Fallback>
                <p:oleObj name="公式" r:id="rId3" imgW="1015920" imgH="431640" progId="Equation.3">
                  <p:embed/>
                  <p:pic>
                    <p:nvPicPr>
                      <p:cNvPr id="1433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3291737"/>
                        <a:ext cx="2911475" cy="12827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176464" y="3344796"/>
            <a:ext cx="4680012" cy="1200328"/>
          </a:xfrm>
          <a:prstGeom prst="rect">
            <a:avLst/>
          </a:prstGeom>
          <a:noFill/>
        </p:spPr>
        <p:txBody>
          <a:bodyPr wrap="square" rtlCol="0">
            <a:spAutoFit/>
          </a:bodyPr>
          <a:lstStyle/>
          <a:p>
            <a:pPr algn="l"/>
            <a:r>
              <a:rPr lang="en-US" altLang="zh-CN" sz="2400" b="1" dirty="0">
                <a:latin typeface="华文楷体" pitchFamily="2" charset="-122"/>
                <a:ea typeface="华文楷体" pitchFamily="2" charset="-122"/>
              </a:rPr>
              <a:t> </a:t>
            </a:r>
            <a:r>
              <a:rPr lang="en-US" altLang="zh-CN" sz="2400" b="1" dirty="0" err="1">
                <a:latin typeface="华文楷体" pitchFamily="2" charset="-122"/>
                <a:ea typeface="华文楷体" pitchFamily="2" charset="-122"/>
              </a:rPr>
              <a:t>i</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是层次编号</a:t>
            </a:r>
            <a:r>
              <a:rPr lang="en-US" altLang="zh-CN" sz="2400" b="1" dirty="0">
                <a:latin typeface="华文楷体" pitchFamily="2" charset="-122"/>
                <a:ea typeface="华文楷体" pitchFamily="2" charset="-122"/>
              </a:rPr>
              <a:t>, 2</a:t>
            </a:r>
            <a:r>
              <a:rPr lang="en-US" altLang="zh-CN" sz="2400" b="1" i="1" baseline="30000" dirty="0">
                <a:latin typeface="华文楷体" pitchFamily="2" charset="-122"/>
                <a:ea typeface="华文楷体" pitchFamily="2" charset="-122"/>
              </a:rPr>
              <a:t>i</a:t>
            </a:r>
            <a:r>
              <a:rPr lang="en-US" altLang="zh-CN" sz="2400" b="1" baseline="30000" dirty="0">
                <a:latin typeface="华文楷体" pitchFamily="2" charset="-122"/>
                <a:ea typeface="华文楷体" pitchFamily="2" charset="-122"/>
              </a:rPr>
              <a:t>-1</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是第 </a:t>
            </a:r>
            <a:r>
              <a:rPr lang="en-US" altLang="zh-CN" sz="2400" b="1" dirty="0" err="1">
                <a:latin typeface="华文楷体" pitchFamily="2" charset="-122"/>
                <a:ea typeface="华文楷体" pitchFamily="2" charset="-122"/>
              </a:rPr>
              <a:t>i</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层的最大结点数</a:t>
            </a:r>
            <a:r>
              <a:rPr lang="en-US" altLang="zh-CN" sz="2400" b="1" dirty="0">
                <a:latin typeface="华文楷体" pitchFamily="2" charset="-122"/>
                <a:ea typeface="华文楷体" pitchFamily="2" charset="-122"/>
              </a:rPr>
              <a:t>, (k-</a:t>
            </a:r>
            <a:r>
              <a:rPr lang="en-US" altLang="zh-CN" sz="2400" b="1" dirty="0" err="1">
                <a:latin typeface="华文楷体" pitchFamily="2" charset="-122"/>
                <a:ea typeface="华文楷体" pitchFamily="2" charset="-122"/>
              </a:rPr>
              <a:t>i</a:t>
            </a:r>
            <a:r>
              <a:rPr lang="en-US" altLang="zh-CN" sz="2400" b="1" dirty="0">
                <a:latin typeface="华文楷体" pitchFamily="2" charset="-122"/>
                <a:ea typeface="华文楷体" pitchFamily="2" charset="-122"/>
              </a:rPr>
              <a:t>)</a:t>
            </a:r>
            <a:r>
              <a:rPr lang="zh-CN" altLang="en-US" sz="2400" b="1" dirty="0">
                <a:latin typeface="华文楷体" pitchFamily="2" charset="-122"/>
                <a:ea typeface="华文楷体" pitchFamily="2" charset="-122"/>
              </a:rPr>
              <a:t>是第 </a:t>
            </a:r>
            <a:r>
              <a:rPr lang="en-US" altLang="zh-CN" sz="2400" b="1" dirty="0" err="1">
                <a:latin typeface="华文楷体" pitchFamily="2" charset="-122"/>
                <a:ea typeface="华文楷体" pitchFamily="2" charset="-122"/>
              </a:rPr>
              <a:t>i</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层结点能够移动的最大距离</a:t>
            </a:r>
          </a:p>
        </p:txBody>
      </p:sp>
      <p:graphicFrame>
        <p:nvGraphicFramePr>
          <p:cNvPr id="2" name="Object 3"/>
          <p:cNvGraphicFramePr>
            <a:graphicFrameLocks noChangeAspect="1"/>
          </p:cNvGraphicFramePr>
          <p:nvPr/>
        </p:nvGraphicFramePr>
        <p:xfrm>
          <a:off x="503548" y="4545124"/>
          <a:ext cx="8407400" cy="1147762"/>
        </p:xfrm>
        <a:graphic>
          <a:graphicData uri="http://schemas.openxmlformats.org/presentationml/2006/ole">
            <mc:AlternateContent xmlns:mc="http://schemas.openxmlformats.org/markup-compatibility/2006">
              <mc:Choice xmlns:v="urn:schemas-microsoft-com:vml" Requires="v">
                <p:oleObj name="Equation" r:id="rId5" imgW="3238200" imgH="444240" progId="Equation.DSMT4">
                  <p:embed/>
                </p:oleObj>
              </mc:Choice>
              <mc:Fallback>
                <p:oleObj name="Equation" r:id="rId5" imgW="3238200" imgH="444240" progId="Equation.DSMT4">
                  <p:embed/>
                  <p:pic>
                    <p:nvPicPr>
                      <p:cNvPr id="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548" y="4545124"/>
                        <a:ext cx="8407400" cy="11477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31540" y="5795881"/>
            <a:ext cx="8424936" cy="954107"/>
          </a:xfrm>
          <a:prstGeom prst="rect">
            <a:avLst/>
          </a:prstGeom>
          <a:noFill/>
        </p:spPr>
        <p:txBody>
          <a:bodyPr wrap="square" rtlCol="0">
            <a:spAutoFit/>
          </a:bodyPr>
          <a:lstStyle/>
          <a:p>
            <a:pPr algn="l"/>
            <a:r>
              <a:rPr lang="zh-CN" altLang="en-US" sz="2800" dirty="0">
                <a:solidFill>
                  <a:srgbClr val="990000"/>
                </a:solidFill>
              </a:rPr>
              <a:t>对</a:t>
            </a:r>
            <a:r>
              <a:rPr lang="zh-CN" altLang="en-US" sz="2800" i="1" dirty="0">
                <a:solidFill>
                  <a:srgbClr val="990000"/>
                </a:solidFill>
              </a:rPr>
              <a:t> </a:t>
            </a:r>
            <a:r>
              <a:rPr lang="en-US" altLang="zh-CN" sz="2800" i="1" dirty="0">
                <a:solidFill>
                  <a:srgbClr val="990000"/>
                </a:solidFill>
              </a:rPr>
              <a:t>n</a:t>
            </a:r>
            <a:r>
              <a:rPr lang="en-US" altLang="zh-CN" sz="2800" dirty="0">
                <a:solidFill>
                  <a:srgbClr val="990000"/>
                </a:solidFill>
              </a:rPr>
              <a:t> </a:t>
            </a:r>
            <a:r>
              <a:rPr lang="zh-CN" altLang="en-US" sz="2800" dirty="0">
                <a:solidFill>
                  <a:srgbClr val="990000"/>
                </a:solidFill>
              </a:rPr>
              <a:t>个关键字，建成深度为</a:t>
            </a:r>
            <a:r>
              <a:rPr lang="en-US" altLang="zh-CN" sz="2800" i="1" dirty="0">
                <a:solidFill>
                  <a:srgbClr val="990000"/>
                </a:solidFill>
              </a:rPr>
              <a:t>h</a:t>
            </a:r>
            <a:r>
              <a:rPr lang="en-US" altLang="zh-CN" sz="2800" dirty="0">
                <a:solidFill>
                  <a:srgbClr val="990000"/>
                </a:solidFill>
              </a:rPr>
              <a:t>(=</a:t>
            </a:r>
            <a:r>
              <a:rPr lang="en-US" altLang="zh-CN" sz="2800" dirty="0">
                <a:solidFill>
                  <a:srgbClr val="990000"/>
                </a:solidFill>
                <a:sym typeface="Symbol" pitchFamily="18" charset="2"/>
              </a:rPr>
              <a:t></a:t>
            </a:r>
            <a:r>
              <a:rPr lang="en-US" altLang="zh-CN" sz="2800" i="1" dirty="0">
                <a:solidFill>
                  <a:srgbClr val="990000"/>
                </a:solidFill>
              </a:rPr>
              <a:t>log</a:t>
            </a:r>
            <a:r>
              <a:rPr lang="en-US" altLang="zh-CN" sz="2800" i="1" baseline="-25000" dirty="0">
                <a:solidFill>
                  <a:srgbClr val="990000"/>
                </a:solidFill>
              </a:rPr>
              <a:t>2</a:t>
            </a:r>
            <a:r>
              <a:rPr lang="en-US" altLang="zh-CN" sz="2800" i="1" dirty="0">
                <a:solidFill>
                  <a:srgbClr val="990000"/>
                </a:solidFill>
              </a:rPr>
              <a:t>n</a:t>
            </a:r>
            <a:r>
              <a:rPr lang="en-US" altLang="zh-CN" sz="2800" dirty="0">
                <a:solidFill>
                  <a:srgbClr val="990000"/>
                </a:solidFill>
                <a:sym typeface="Symbol" pitchFamily="18" charset="2"/>
              </a:rPr>
              <a:t>+1)</a:t>
            </a:r>
            <a:r>
              <a:rPr lang="zh-CN" altLang="en-US" sz="2800" dirty="0">
                <a:solidFill>
                  <a:srgbClr val="990000"/>
                </a:solidFill>
                <a:sym typeface="Symbol" pitchFamily="18" charset="2"/>
              </a:rPr>
              <a:t>的堆，</a:t>
            </a:r>
            <a:r>
              <a:rPr lang="zh-CN" altLang="en-US" sz="2800" dirty="0">
                <a:solidFill>
                  <a:srgbClr val="990000"/>
                </a:solidFill>
              </a:rPr>
              <a:t>所需进行的关键字比较的次数至多 </a:t>
            </a:r>
            <a:r>
              <a:rPr lang="en-US" altLang="zh-CN" sz="2800" dirty="0">
                <a:solidFill>
                  <a:srgbClr val="990000"/>
                </a:solidFill>
              </a:rPr>
              <a:t>4</a:t>
            </a:r>
            <a:r>
              <a:rPr lang="en-US" altLang="zh-CN" sz="2800" i="1" dirty="0">
                <a:solidFill>
                  <a:srgbClr val="990000"/>
                </a:solidFill>
              </a:rPr>
              <a:t>n</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218817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堆排序算法分析</a:t>
            </a:r>
          </a:p>
        </p:txBody>
      </p:sp>
      <p:sp>
        <p:nvSpPr>
          <p:cNvPr id="3" name="内容占位符 2"/>
          <p:cNvSpPr>
            <a:spLocks noGrp="1"/>
          </p:cNvSpPr>
          <p:nvPr>
            <p:ph idx="1"/>
          </p:nvPr>
        </p:nvSpPr>
        <p:spPr>
          <a:xfrm>
            <a:off x="457200" y="908720"/>
            <a:ext cx="8507288" cy="5832648"/>
          </a:xfrm>
        </p:spPr>
        <p:txBody>
          <a:bodyPr>
            <a:normAutofit lnSpcReduction="10000"/>
          </a:bodyPr>
          <a:lstStyle/>
          <a:p>
            <a:pPr>
              <a:lnSpc>
                <a:spcPct val="110000"/>
              </a:lnSpc>
              <a:buClr>
                <a:srgbClr val="800080"/>
              </a:buClr>
              <a:buSzPct val="50000"/>
              <a:buFont typeface="Wingdings" panose="05000000000000000000" pitchFamily="2" charset="2"/>
              <a:buChar char="l"/>
            </a:pPr>
            <a:r>
              <a:rPr lang="zh-CN" altLang="en-US" dirty="0">
                <a:ea typeface="+mn-ea"/>
              </a:rPr>
              <a:t>第二个 </a:t>
            </a:r>
            <a:r>
              <a:rPr lang="en-US" altLang="zh-CN" dirty="0">
                <a:ea typeface="+mn-ea"/>
              </a:rPr>
              <a:t>for </a:t>
            </a:r>
            <a:r>
              <a:rPr lang="zh-CN" altLang="en-US" dirty="0">
                <a:ea typeface="+mn-ea"/>
              </a:rPr>
              <a:t>循环</a:t>
            </a:r>
            <a:r>
              <a:rPr lang="en-US" altLang="zh-CN" dirty="0">
                <a:ea typeface="+mn-ea"/>
              </a:rPr>
              <a:t>(</a:t>
            </a:r>
            <a:r>
              <a:rPr lang="zh-CN" altLang="en-US" dirty="0">
                <a:ea typeface="+mn-ea"/>
              </a:rPr>
              <a:t>调整“堆顶”</a:t>
            </a:r>
            <a:r>
              <a:rPr lang="en-US" altLang="zh-CN" dirty="0">
                <a:ea typeface="+mn-ea"/>
              </a:rPr>
              <a:t>)</a:t>
            </a:r>
            <a:r>
              <a:rPr lang="zh-CN" altLang="en-US" dirty="0">
                <a:ea typeface="+mn-ea"/>
              </a:rPr>
              <a:t>中调用了</a:t>
            </a:r>
            <a:r>
              <a:rPr lang="en-US" altLang="zh-CN" dirty="0">
                <a:ea typeface="+mn-ea"/>
              </a:rPr>
              <a:t>n-1</a:t>
            </a:r>
            <a:r>
              <a:rPr lang="zh-CN" altLang="en-US" dirty="0">
                <a:ea typeface="+mn-ea"/>
              </a:rPr>
              <a:t>次</a:t>
            </a:r>
            <a:r>
              <a:rPr lang="en-US" altLang="zh-CN" dirty="0" err="1">
                <a:ea typeface="+mn-ea"/>
              </a:rPr>
              <a:t>HeapAdjust</a:t>
            </a:r>
            <a:r>
              <a:rPr lang="en-US" altLang="zh-CN" dirty="0">
                <a:ea typeface="+mn-ea"/>
              </a:rPr>
              <a:t>()</a:t>
            </a:r>
            <a:r>
              <a:rPr lang="zh-CN" altLang="en-US" dirty="0">
                <a:ea typeface="+mn-ea"/>
              </a:rPr>
              <a:t>算法，总共进行的关键 字比较的次数不超过</a:t>
            </a:r>
            <a:endParaRPr lang="en-US" altLang="zh-CN" dirty="0">
              <a:ea typeface="+mn-ea"/>
            </a:endParaRPr>
          </a:p>
          <a:p>
            <a:pPr marL="0" indent="0">
              <a:lnSpc>
                <a:spcPct val="110000"/>
              </a:lnSpc>
              <a:buClr>
                <a:srgbClr val="800080"/>
              </a:buClr>
              <a:buSzPct val="50000"/>
              <a:buNone/>
            </a:pPr>
            <a:r>
              <a:rPr lang="en-US" altLang="zh-CN" dirty="0">
                <a:solidFill>
                  <a:srgbClr val="0000FF"/>
                </a:solidFill>
                <a:ea typeface="+mn-ea"/>
              </a:rPr>
              <a:t>2 </a:t>
            </a:r>
            <a:r>
              <a:rPr lang="en-US" altLang="zh-CN" dirty="0">
                <a:solidFill>
                  <a:srgbClr val="C00000"/>
                </a:solidFill>
                <a:ea typeface="+mn-ea"/>
              </a:rPr>
              <a:t>(</a:t>
            </a:r>
            <a:r>
              <a:rPr lang="en-US" altLang="zh-CN" dirty="0">
                <a:solidFill>
                  <a:srgbClr val="0000FF"/>
                </a:solidFill>
                <a:ea typeface="+mn-ea"/>
                <a:sym typeface="Symbol" pitchFamily="18" charset="2"/>
              </a:rPr>
              <a:t></a:t>
            </a:r>
            <a:r>
              <a:rPr lang="en-US" altLang="zh-CN" i="1" dirty="0">
                <a:solidFill>
                  <a:srgbClr val="0000FF"/>
                </a:solidFill>
                <a:ea typeface="+mn-ea"/>
              </a:rPr>
              <a:t>log</a:t>
            </a:r>
            <a:r>
              <a:rPr lang="en-US" altLang="zh-CN" i="1" baseline="-25000" dirty="0">
                <a:solidFill>
                  <a:srgbClr val="0000FF"/>
                </a:solidFill>
                <a:ea typeface="+mn-ea"/>
              </a:rPr>
              <a:t>2</a:t>
            </a:r>
            <a:r>
              <a:rPr lang="en-US" altLang="zh-CN" i="1" dirty="0">
                <a:solidFill>
                  <a:srgbClr val="0000FF"/>
                </a:solidFill>
                <a:ea typeface="+mn-ea"/>
              </a:rPr>
              <a:t>(n-1)</a:t>
            </a:r>
            <a:r>
              <a:rPr lang="en-US" altLang="zh-CN" dirty="0">
                <a:solidFill>
                  <a:srgbClr val="0000FF"/>
                </a:solidFill>
                <a:ea typeface="+mn-ea"/>
                <a:sym typeface="Symbol" pitchFamily="18" charset="2"/>
              </a:rPr>
              <a:t></a:t>
            </a:r>
            <a:r>
              <a:rPr lang="en-US" altLang="zh-CN" dirty="0">
                <a:solidFill>
                  <a:srgbClr val="0000FF"/>
                </a:solidFill>
                <a:ea typeface="+mn-ea"/>
              </a:rPr>
              <a:t>+ </a:t>
            </a:r>
            <a:r>
              <a:rPr lang="en-US" altLang="zh-CN" dirty="0">
                <a:solidFill>
                  <a:srgbClr val="0000FF"/>
                </a:solidFill>
                <a:ea typeface="+mn-ea"/>
                <a:sym typeface="Symbol" pitchFamily="18" charset="2"/>
              </a:rPr>
              <a:t></a:t>
            </a:r>
            <a:r>
              <a:rPr lang="en-US" altLang="zh-CN" i="1" dirty="0">
                <a:solidFill>
                  <a:srgbClr val="0000FF"/>
                </a:solidFill>
                <a:ea typeface="+mn-ea"/>
              </a:rPr>
              <a:t>log</a:t>
            </a:r>
            <a:r>
              <a:rPr lang="en-US" altLang="zh-CN" i="1" baseline="-25000" dirty="0">
                <a:solidFill>
                  <a:srgbClr val="0000FF"/>
                </a:solidFill>
                <a:ea typeface="+mn-ea"/>
              </a:rPr>
              <a:t>2</a:t>
            </a:r>
            <a:r>
              <a:rPr lang="en-US" altLang="zh-CN" i="1" dirty="0">
                <a:solidFill>
                  <a:srgbClr val="0000FF"/>
                </a:solidFill>
                <a:ea typeface="+mn-ea"/>
              </a:rPr>
              <a:t>(n-2)</a:t>
            </a:r>
            <a:r>
              <a:rPr lang="en-US" altLang="zh-CN" dirty="0">
                <a:solidFill>
                  <a:srgbClr val="0000FF"/>
                </a:solidFill>
                <a:ea typeface="+mn-ea"/>
                <a:sym typeface="Symbol" pitchFamily="18" charset="2"/>
              </a:rPr>
              <a:t></a:t>
            </a:r>
            <a:r>
              <a:rPr lang="en-US" altLang="zh-CN" dirty="0">
                <a:solidFill>
                  <a:srgbClr val="0000FF"/>
                </a:solidFill>
                <a:ea typeface="+mn-ea"/>
              </a:rPr>
              <a:t>+ …+</a:t>
            </a:r>
            <a:r>
              <a:rPr lang="en-US" altLang="zh-CN" i="1" dirty="0">
                <a:solidFill>
                  <a:srgbClr val="0000FF"/>
                </a:solidFill>
                <a:ea typeface="+mn-ea"/>
              </a:rPr>
              <a:t>log</a:t>
            </a:r>
            <a:r>
              <a:rPr lang="en-US" altLang="zh-CN" i="1" baseline="-25000" dirty="0">
                <a:solidFill>
                  <a:srgbClr val="0000FF"/>
                </a:solidFill>
                <a:ea typeface="+mn-ea"/>
              </a:rPr>
              <a:t>2</a:t>
            </a:r>
            <a:r>
              <a:rPr lang="en-US" altLang="zh-CN" i="1" dirty="0">
                <a:solidFill>
                  <a:srgbClr val="0000FF"/>
                </a:solidFill>
                <a:ea typeface="+mn-ea"/>
              </a:rPr>
              <a:t>2</a:t>
            </a:r>
            <a:r>
              <a:rPr lang="en-US" altLang="zh-CN" dirty="0">
                <a:solidFill>
                  <a:srgbClr val="C00000"/>
                </a:solidFill>
                <a:ea typeface="+mn-ea"/>
              </a:rPr>
              <a:t>)</a:t>
            </a:r>
            <a:r>
              <a:rPr lang="en-US" altLang="zh-CN" dirty="0">
                <a:solidFill>
                  <a:srgbClr val="0000FF"/>
                </a:solidFill>
                <a:ea typeface="+mn-ea"/>
              </a:rPr>
              <a:t> &lt;2</a:t>
            </a:r>
            <a:r>
              <a:rPr lang="en-US" altLang="zh-CN" i="1" dirty="0">
                <a:solidFill>
                  <a:srgbClr val="0000FF"/>
                </a:solidFill>
                <a:ea typeface="+mn-ea"/>
              </a:rPr>
              <a:t>n</a:t>
            </a:r>
            <a:r>
              <a:rPr lang="en-US" altLang="zh-CN" dirty="0">
                <a:solidFill>
                  <a:srgbClr val="0000FF"/>
                </a:solidFill>
                <a:ea typeface="+mn-ea"/>
              </a:rPr>
              <a:t>(</a:t>
            </a:r>
            <a:r>
              <a:rPr lang="en-US" altLang="zh-CN" dirty="0">
                <a:solidFill>
                  <a:srgbClr val="0000FF"/>
                </a:solidFill>
                <a:ea typeface="+mn-ea"/>
                <a:sym typeface="Symbol" pitchFamily="18" charset="2"/>
              </a:rPr>
              <a:t></a:t>
            </a:r>
            <a:r>
              <a:rPr lang="en-US" altLang="zh-CN" i="1" dirty="0">
                <a:solidFill>
                  <a:srgbClr val="0000FF"/>
                </a:solidFill>
                <a:ea typeface="+mn-ea"/>
              </a:rPr>
              <a:t>log</a:t>
            </a:r>
            <a:r>
              <a:rPr lang="en-US" altLang="zh-CN" i="1" baseline="-25000" dirty="0">
                <a:solidFill>
                  <a:srgbClr val="0000FF"/>
                </a:solidFill>
                <a:ea typeface="+mn-ea"/>
              </a:rPr>
              <a:t>2</a:t>
            </a:r>
            <a:r>
              <a:rPr lang="en-US" altLang="zh-CN" i="1" dirty="0">
                <a:solidFill>
                  <a:srgbClr val="0000FF"/>
                </a:solidFill>
                <a:ea typeface="+mn-ea"/>
              </a:rPr>
              <a:t>n</a:t>
            </a:r>
            <a:r>
              <a:rPr lang="en-US" altLang="zh-CN" dirty="0">
                <a:solidFill>
                  <a:srgbClr val="0000FF"/>
                </a:solidFill>
                <a:ea typeface="+mn-ea"/>
                <a:sym typeface="Symbol" pitchFamily="18" charset="2"/>
              </a:rPr>
              <a:t></a:t>
            </a:r>
            <a:r>
              <a:rPr lang="en-US" altLang="zh-CN" dirty="0">
                <a:solidFill>
                  <a:srgbClr val="0000FF"/>
                </a:solidFill>
                <a:ea typeface="+mn-ea"/>
              </a:rPr>
              <a:t>) </a:t>
            </a:r>
          </a:p>
          <a:p>
            <a:pPr>
              <a:lnSpc>
                <a:spcPct val="110000"/>
              </a:lnSpc>
              <a:buClr>
                <a:srgbClr val="800080"/>
              </a:buClr>
              <a:buSzPct val="50000"/>
              <a:buFont typeface="Wingdings" panose="05000000000000000000" pitchFamily="2" charset="2"/>
              <a:buChar char="l"/>
            </a:pPr>
            <a:r>
              <a:rPr lang="zh-CN" altLang="en-US" dirty="0">
                <a:solidFill>
                  <a:srgbClr val="990000"/>
                </a:solidFill>
                <a:ea typeface="+mn-ea"/>
              </a:rPr>
              <a:t>因此，</a:t>
            </a:r>
            <a:r>
              <a:rPr lang="zh-CN" altLang="en-US" dirty="0">
                <a:solidFill>
                  <a:srgbClr val="C00000"/>
                </a:solidFill>
                <a:ea typeface="+mn-ea"/>
              </a:rPr>
              <a:t>堆排序的时间复杂度为</a:t>
            </a:r>
            <a:r>
              <a:rPr lang="en-US" altLang="zh-CN" dirty="0">
                <a:solidFill>
                  <a:srgbClr val="C00000"/>
                </a:solidFill>
                <a:ea typeface="+mn-ea"/>
              </a:rPr>
              <a:t>O(</a:t>
            </a:r>
            <a:r>
              <a:rPr lang="en-US" altLang="zh-CN" i="1" dirty="0" err="1">
                <a:solidFill>
                  <a:srgbClr val="C00000"/>
                </a:solidFill>
                <a:ea typeface="+mn-ea"/>
              </a:rPr>
              <a:t>n</a:t>
            </a:r>
            <a:r>
              <a:rPr lang="en-US" altLang="zh-CN" dirty="0" err="1">
                <a:solidFill>
                  <a:srgbClr val="C00000"/>
                </a:solidFill>
                <a:ea typeface="+mn-ea"/>
              </a:rPr>
              <a:t>log</a:t>
            </a:r>
            <a:r>
              <a:rPr lang="en-US" altLang="zh-CN" i="1" dirty="0" err="1">
                <a:solidFill>
                  <a:srgbClr val="C00000"/>
                </a:solidFill>
                <a:ea typeface="+mn-ea"/>
              </a:rPr>
              <a:t>n</a:t>
            </a:r>
            <a:r>
              <a:rPr lang="en-US" altLang="zh-CN" dirty="0">
                <a:solidFill>
                  <a:srgbClr val="C00000"/>
                </a:solidFill>
                <a:ea typeface="+mn-ea"/>
              </a:rPr>
              <a:t>)</a:t>
            </a:r>
            <a:endParaRPr lang="zh-CN" altLang="en-US" dirty="0">
              <a:solidFill>
                <a:srgbClr val="C00000"/>
              </a:solidFill>
              <a:ea typeface="+mn-ea"/>
            </a:endParaRPr>
          </a:p>
          <a:p>
            <a:pPr>
              <a:lnSpc>
                <a:spcPct val="110000"/>
              </a:lnSpc>
              <a:buClr>
                <a:srgbClr val="800080"/>
              </a:buClr>
              <a:buSzPct val="50000"/>
              <a:buFont typeface="Wingdings" panose="05000000000000000000" pitchFamily="2" charset="2"/>
              <a:buChar char="l"/>
            </a:pPr>
            <a:endParaRPr lang="en-US" altLang="zh-CN" dirty="0">
              <a:ea typeface="+mn-ea"/>
            </a:endParaRPr>
          </a:p>
          <a:p>
            <a:pPr>
              <a:lnSpc>
                <a:spcPct val="110000"/>
              </a:lnSpc>
              <a:buClr>
                <a:srgbClr val="800080"/>
              </a:buClr>
              <a:buSzPct val="50000"/>
              <a:buFont typeface="Wingdings" panose="05000000000000000000" pitchFamily="2" charset="2"/>
              <a:buChar char="l"/>
            </a:pPr>
            <a:r>
              <a:rPr lang="zh-CN" altLang="en-US" dirty="0">
                <a:ea typeface="+mn-ea"/>
              </a:rPr>
              <a:t>空间开销：</a:t>
            </a:r>
            <a:endParaRPr lang="en-US" altLang="zh-CN" dirty="0">
              <a:ea typeface="+mn-ea"/>
            </a:endParaRPr>
          </a:p>
          <a:p>
            <a:pPr lvl="1">
              <a:lnSpc>
                <a:spcPct val="110000"/>
              </a:lnSpc>
              <a:buClr>
                <a:srgbClr val="800080"/>
              </a:buClr>
              <a:buSzPct val="50000"/>
              <a:buFont typeface="Wingdings" panose="05000000000000000000" pitchFamily="2" charset="2"/>
              <a:buChar char="l"/>
            </a:pPr>
            <a:r>
              <a:rPr lang="zh-CN" altLang="en-US" dirty="0">
                <a:ea typeface="+mn-ea"/>
              </a:rPr>
              <a:t>需要执行元素交换的临时空间，</a:t>
            </a:r>
            <a:r>
              <a:rPr lang="en-US" altLang="zh-CN" dirty="0">
                <a:ea typeface="+mn-ea"/>
              </a:rPr>
              <a:t>O(1)</a:t>
            </a:r>
          </a:p>
          <a:p>
            <a:pPr lvl="1">
              <a:lnSpc>
                <a:spcPct val="110000"/>
              </a:lnSpc>
              <a:buClr>
                <a:srgbClr val="800080"/>
              </a:buClr>
              <a:buSzPct val="50000"/>
              <a:buFont typeface="Wingdings" panose="05000000000000000000" pitchFamily="2" charset="2"/>
              <a:buChar char="l"/>
            </a:pPr>
            <a:r>
              <a:rPr lang="zh-CN" altLang="en-US" dirty="0">
                <a:ea typeface="+mn-ea"/>
              </a:rPr>
              <a:t>堆排序是就地排序</a:t>
            </a:r>
          </a:p>
          <a:p>
            <a:pPr>
              <a:lnSpc>
                <a:spcPct val="110000"/>
              </a:lnSpc>
              <a:buClr>
                <a:srgbClr val="800080"/>
              </a:buClr>
              <a:buSzPct val="50000"/>
              <a:buFont typeface="Wingdings" panose="05000000000000000000" pitchFamily="2" charset="2"/>
              <a:buChar char="l"/>
            </a:pPr>
            <a:r>
              <a:rPr lang="zh-CN" altLang="en-US" dirty="0">
                <a:ea typeface="+mn-ea"/>
              </a:rPr>
              <a:t>堆排序是一个不稳定的排序方法</a:t>
            </a:r>
            <a:endParaRPr lang="en-US" altLang="zh-CN" dirty="0">
              <a:ea typeface="+mn-ea"/>
            </a:endParaRPr>
          </a:p>
          <a:p>
            <a:pPr>
              <a:lnSpc>
                <a:spcPct val="110000"/>
              </a:lnSpc>
              <a:buClr>
                <a:srgbClr val="800080"/>
              </a:buClr>
              <a:buSzPct val="50000"/>
              <a:buFont typeface="Wingdings" panose="05000000000000000000" pitchFamily="2" charset="2"/>
              <a:buChar char="l"/>
            </a:pPr>
            <a:endParaRPr lang="zh-CN" altLang="en-US" b="1" dirty="0">
              <a:ea typeface="+mn-ea"/>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220579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4" name="内容占位符 3"/>
          <p:cNvSpPr>
            <a:spLocks noGrp="1"/>
          </p:cNvSpPr>
          <p:nvPr>
            <p:ph idx="1"/>
          </p:nvPr>
        </p:nvSpPr>
        <p:spPr/>
        <p:txBody>
          <a:bodyPr/>
          <a:lstStyle/>
          <a:p>
            <a:r>
              <a:rPr lang="zh-CN" altLang="zh-CN" dirty="0"/>
              <a:t>已知关键字序列</a:t>
            </a:r>
            <a:r>
              <a:rPr lang="en-US" altLang="zh-CN" dirty="0"/>
              <a:t>{5,8,12,19,28,20,15,22}</a:t>
            </a:r>
            <a:r>
              <a:rPr lang="zh-CN" altLang="zh-CN" dirty="0"/>
              <a:t>构成小根堆，插入关键字</a:t>
            </a:r>
            <a:r>
              <a:rPr lang="en-US" altLang="zh-CN" dirty="0"/>
              <a:t>3</a:t>
            </a:r>
            <a:r>
              <a:rPr lang="zh-CN" altLang="zh-CN" dirty="0"/>
              <a:t>，调整后得到的小根堆为 </a:t>
            </a:r>
            <a:r>
              <a:rPr lang="zh-CN" altLang="en-US" dirty="0"/>
              <a:t>？</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38</a:t>
            </a:fld>
            <a:endParaRPr lang="zh-CN" altLang="en-US"/>
          </a:p>
        </p:txBody>
      </p:sp>
      <p:sp>
        <p:nvSpPr>
          <p:cNvPr id="6" name="文本框 5"/>
          <p:cNvSpPr txBox="1"/>
          <p:nvPr/>
        </p:nvSpPr>
        <p:spPr>
          <a:xfrm>
            <a:off x="2116840" y="6095037"/>
            <a:ext cx="4910319" cy="646331"/>
          </a:xfrm>
          <a:prstGeom prst="rect">
            <a:avLst/>
          </a:prstGeom>
          <a:noFill/>
        </p:spPr>
        <p:txBody>
          <a:bodyPr wrap="none" rtlCol="0">
            <a:spAutoFit/>
          </a:bodyPr>
          <a:lstStyle/>
          <a:p>
            <a:r>
              <a:rPr lang="en-US" altLang="zh-CN" sz="3600" dirty="0"/>
              <a:t>{3,5,12,8,28,20,15,22,19}</a:t>
            </a:r>
            <a:endParaRPr lang="zh-CN" altLang="en-US" sz="3600" dirty="0"/>
          </a:p>
        </p:txBody>
      </p:sp>
      <p:grpSp>
        <p:nvGrpSpPr>
          <p:cNvPr id="7" name="组合 6"/>
          <p:cNvGrpSpPr/>
          <p:nvPr/>
        </p:nvGrpSpPr>
        <p:grpSpPr>
          <a:xfrm>
            <a:off x="395536" y="2564904"/>
            <a:ext cx="3973396" cy="2741233"/>
            <a:chOff x="6728791" y="609602"/>
            <a:chExt cx="3973396" cy="2741233"/>
          </a:xfrm>
        </p:grpSpPr>
        <p:sp>
          <p:nvSpPr>
            <p:cNvPr id="8" name="椭圆 7"/>
            <p:cNvSpPr/>
            <p:nvPr/>
          </p:nvSpPr>
          <p:spPr>
            <a:xfrm>
              <a:off x="6728791" y="2843939"/>
              <a:ext cx="66591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22</a:t>
              </a:r>
              <a:endParaRPr lang="zh-CN" altLang="en-US" b="1" dirty="0"/>
            </a:p>
          </p:txBody>
        </p:sp>
        <p:sp>
          <p:nvSpPr>
            <p:cNvPr id="9" name="椭圆 8"/>
            <p:cNvSpPr/>
            <p:nvPr/>
          </p:nvSpPr>
          <p:spPr>
            <a:xfrm>
              <a:off x="10058258" y="2232994"/>
              <a:ext cx="643929"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15</a:t>
              </a:r>
              <a:endParaRPr lang="zh-CN" altLang="en-US" b="1" dirty="0"/>
            </a:p>
          </p:txBody>
        </p:sp>
        <p:sp>
          <p:nvSpPr>
            <p:cNvPr id="10" name="椭圆 9"/>
            <p:cNvSpPr/>
            <p:nvPr/>
          </p:nvSpPr>
          <p:spPr>
            <a:xfrm>
              <a:off x="9117890" y="2225336"/>
              <a:ext cx="632787"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20</a:t>
              </a:r>
              <a:endParaRPr lang="zh-CN" altLang="en-US" b="1" dirty="0"/>
            </a:p>
          </p:txBody>
        </p:sp>
        <p:sp>
          <p:nvSpPr>
            <p:cNvPr id="11" name="椭圆 10"/>
            <p:cNvSpPr/>
            <p:nvPr/>
          </p:nvSpPr>
          <p:spPr>
            <a:xfrm>
              <a:off x="8136836" y="2229679"/>
              <a:ext cx="673473"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28</a:t>
              </a:r>
              <a:endParaRPr lang="zh-CN" altLang="en-US" b="1" dirty="0"/>
            </a:p>
          </p:txBody>
        </p:sp>
        <p:sp>
          <p:nvSpPr>
            <p:cNvPr id="12" name="椭圆 11"/>
            <p:cNvSpPr/>
            <p:nvPr/>
          </p:nvSpPr>
          <p:spPr>
            <a:xfrm>
              <a:off x="7065855" y="2067859"/>
              <a:ext cx="65770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19</a:t>
              </a:r>
              <a:endParaRPr lang="zh-CN" altLang="en-US" b="1" dirty="0"/>
            </a:p>
          </p:txBody>
        </p:sp>
        <p:sp>
          <p:nvSpPr>
            <p:cNvPr id="13" name="椭圆 12"/>
            <p:cNvSpPr/>
            <p:nvPr/>
          </p:nvSpPr>
          <p:spPr>
            <a:xfrm>
              <a:off x="9372601" y="1353381"/>
              <a:ext cx="628692"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12</a:t>
              </a:r>
              <a:endParaRPr lang="zh-CN" altLang="en-US" b="1" dirty="0"/>
            </a:p>
          </p:txBody>
        </p:sp>
        <p:sp>
          <p:nvSpPr>
            <p:cNvPr id="14" name="椭圆 13"/>
            <p:cNvSpPr/>
            <p:nvPr/>
          </p:nvSpPr>
          <p:spPr>
            <a:xfrm>
              <a:off x="7944680" y="1275523"/>
              <a:ext cx="59634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8</a:t>
              </a:r>
              <a:endParaRPr lang="zh-CN" altLang="en-US" b="1" dirty="0"/>
            </a:p>
          </p:txBody>
        </p:sp>
        <p:sp>
          <p:nvSpPr>
            <p:cNvPr id="15" name="椭圆 14"/>
            <p:cNvSpPr/>
            <p:nvPr/>
          </p:nvSpPr>
          <p:spPr>
            <a:xfrm>
              <a:off x="8660300" y="609602"/>
              <a:ext cx="59634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5</a:t>
              </a:r>
              <a:endParaRPr lang="zh-CN" altLang="en-US" b="1" dirty="0"/>
            </a:p>
          </p:txBody>
        </p:sp>
        <p:cxnSp>
          <p:nvCxnSpPr>
            <p:cNvPr id="16" name="直接连接符 15"/>
            <p:cNvCxnSpPr>
              <a:stCxn id="15" idx="3"/>
              <a:endCxn id="14" idx="7"/>
            </p:cNvCxnSpPr>
            <p:nvPr/>
          </p:nvCxnSpPr>
          <p:spPr>
            <a:xfrm flipH="1">
              <a:off x="8453695" y="1042265"/>
              <a:ext cx="293938" cy="307491"/>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7" name="直接连接符 16"/>
            <p:cNvCxnSpPr>
              <a:stCxn id="14" idx="3"/>
              <a:endCxn id="12" idx="7"/>
            </p:cNvCxnSpPr>
            <p:nvPr/>
          </p:nvCxnSpPr>
          <p:spPr>
            <a:xfrm flipH="1">
              <a:off x="7627244" y="1708186"/>
              <a:ext cx="404769" cy="433906"/>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8" name="直接连接符 17"/>
            <p:cNvCxnSpPr>
              <a:stCxn id="12" idx="3"/>
              <a:endCxn id="8" idx="0"/>
            </p:cNvCxnSpPr>
            <p:nvPr/>
          </p:nvCxnSpPr>
          <p:spPr>
            <a:xfrm flipH="1">
              <a:off x="7061750" y="2500522"/>
              <a:ext cx="100424" cy="343417"/>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19" name="直接连接符 18"/>
            <p:cNvCxnSpPr>
              <a:stCxn id="13" idx="4"/>
              <a:endCxn id="10" idx="0"/>
            </p:cNvCxnSpPr>
            <p:nvPr/>
          </p:nvCxnSpPr>
          <p:spPr>
            <a:xfrm flipH="1">
              <a:off x="9434284" y="1860277"/>
              <a:ext cx="252663" cy="365059"/>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0" name="直接连接符 19"/>
            <p:cNvCxnSpPr>
              <a:endCxn id="13" idx="1"/>
            </p:cNvCxnSpPr>
            <p:nvPr/>
          </p:nvCxnSpPr>
          <p:spPr>
            <a:xfrm>
              <a:off x="9179849" y="1011128"/>
              <a:ext cx="284822" cy="416486"/>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1" name="直接连接符 20"/>
            <p:cNvCxnSpPr>
              <a:stCxn id="13" idx="5"/>
              <a:endCxn id="9" idx="0"/>
            </p:cNvCxnSpPr>
            <p:nvPr/>
          </p:nvCxnSpPr>
          <p:spPr>
            <a:xfrm>
              <a:off x="9909223" y="1786044"/>
              <a:ext cx="471000" cy="446950"/>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22" name="直接连接符 21"/>
            <p:cNvCxnSpPr>
              <a:endCxn id="11" idx="0"/>
            </p:cNvCxnSpPr>
            <p:nvPr/>
          </p:nvCxnSpPr>
          <p:spPr>
            <a:xfrm>
              <a:off x="8303685" y="1788372"/>
              <a:ext cx="169888" cy="441307"/>
            </a:xfrm>
            <a:prstGeom prst="line">
              <a:avLst/>
            </a:prstGeom>
            <a:ln w="57150"/>
          </p:spPr>
          <p:style>
            <a:lnRef idx="1">
              <a:schemeClr val="accent6"/>
            </a:lnRef>
            <a:fillRef idx="0">
              <a:schemeClr val="accent6"/>
            </a:fillRef>
            <a:effectRef idx="0">
              <a:schemeClr val="accent6"/>
            </a:effectRef>
            <a:fontRef idx="minor">
              <a:schemeClr val="tx1"/>
            </a:fontRef>
          </p:style>
        </p:cxnSp>
      </p:grpSp>
      <p:grpSp>
        <p:nvGrpSpPr>
          <p:cNvPr id="23" name="组合 22"/>
          <p:cNvGrpSpPr/>
          <p:nvPr/>
        </p:nvGrpSpPr>
        <p:grpSpPr>
          <a:xfrm>
            <a:off x="388585" y="2548572"/>
            <a:ext cx="3973396" cy="2757565"/>
            <a:chOff x="5286813" y="559882"/>
            <a:chExt cx="3973396" cy="2757565"/>
          </a:xfrm>
        </p:grpSpPr>
        <p:sp>
          <p:nvSpPr>
            <p:cNvPr id="24" name="椭圆 23"/>
            <p:cNvSpPr/>
            <p:nvPr/>
          </p:nvSpPr>
          <p:spPr>
            <a:xfrm>
              <a:off x="6235984" y="2810551"/>
              <a:ext cx="59634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3</a:t>
              </a:r>
              <a:endParaRPr lang="zh-CN" altLang="en-US" b="1" dirty="0"/>
            </a:p>
          </p:txBody>
        </p:sp>
        <p:cxnSp>
          <p:nvCxnSpPr>
            <p:cNvPr id="25" name="直接连接符 24"/>
            <p:cNvCxnSpPr>
              <a:stCxn id="30" idx="5"/>
              <a:endCxn id="24" idx="0"/>
            </p:cNvCxnSpPr>
            <p:nvPr/>
          </p:nvCxnSpPr>
          <p:spPr>
            <a:xfrm>
              <a:off x="6204514" y="2486085"/>
              <a:ext cx="329644" cy="324466"/>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26" name="椭圆 25"/>
            <p:cNvSpPr/>
            <p:nvPr/>
          </p:nvSpPr>
          <p:spPr>
            <a:xfrm>
              <a:off x="5286813" y="2794219"/>
              <a:ext cx="66591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22</a:t>
              </a:r>
              <a:endParaRPr lang="zh-CN" altLang="en-US" b="1" dirty="0"/>
            </a:p>
          </p:txBody>
        </p:sp>
        <p:sp>
          <p:nvSpPr>
            <p:cNvPr id="27" name="椭圆 26"/>
            <p:cNvSpPr/>
            <p:nvPr/>
          </p:nvSpPr>
          <p:spPr>
            <a:xfrm>
              <a:off x="8616280" y="2183274"/>
              <a:ext cx="643929"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15</a:t>
              </a:r>
              <a:endParaRPr lang="zh-CN" altLang="en-US" b="1" dirty="0"/>
            </a:p>
          </p:txBody>
        </p:sp>
        <p:sp>
          <p:nvSpPr>
            <p:cNvPr id="28" name="椭圆 27"/>
            <p:cNvSpPr/>
            <p:nvPr/>
          </p:nvSpPr>
          <p:spPr>
            <a:xfrm>
              <a:off x="7675912" y="2175616"/>
              <a:ext cx="632787"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20</a:t>
              </a:r>
              <a:endParaRPr lang="zh-CN" altLang="en-US" b="1" dirty="0"/>
            </a:p>
          </p:txBody>
        </p:sp>
        <p:sp>
          <p:nvSpPr>
            <p:cNvPr id="29" name="椭圆 28"/>
            <p:cNvSpPr/>
            <p:nvPr/>
          </p:nvSpPr>
          <p:spPr>
            <a:xfrm>
              <a:off x="6694858" y="2179959"/>
              <a:ext cx="673473"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28</a:t>
              </a:r>
              <a:endParaRPr lang="zh-CN" altLang="en-US" b="1" dirty="0"/>
            </a:p>
          </p:txBody>
        </p:sp>
        <p:sp>
          <p:nvSpPr>
            <p:cNvPr id="30" name="椭圆 29"/>
            <p:cNvSpPr/>
            <p:nvPr/>
          </p:nvSpPr>
          <p:spPr>
            <a:xfrm>
              <a:off x="5643125" y="2053422"/>
              <a:ext cx="65770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19</a:t>
              </a:r>
              <a:endParaRPr lang="zh-CN" altLang="en-US" b="1" dirty="0"/>
            </a:p>
          </p:txBody>
        </p:sp>
        <p:sp>
          <p:nvSpPr>
            <p:cNvPr id="31" name="椭圆 30"/>
            <p:cNvSpPr/>
            <p:nvPr/>
          </p:nvSpPr>
          <p:spPr>
            <a:xfrm>
              <a:off x="7930623" y="1303661"/>
              <a:ext cx="628692"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12</a:t>
              </a:r>
              <a:endParaRPr lang="zh-CN" altLang="en-US" b="1" dirty="0"/>
            </a:p>
          </p:txBody>
        </p:sp>
        <p:sp>
          <p:nvSpPr>
            <p:cNvPr id="32" name="椭圆 31"/>
            <p:cNvSpPr/>
            <p:nvPr/>
          </p:nvSpPr>
          <p:spPr>
            <a:xfrm>
              <a:off x="6502702" y="1225803"/>
              <a:ext cx="59634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8</a:t>
              </a:r>
              <a:endParaRPr lang="zh-CN" altLang="en-US" b="1" dirty="0"/>
            </a:p>
          </p:txBody>
        </p:sp>
        <p:sp>
          <p:nvSpPr>
            <p:cNvPr id="33" name="椭圆 32"/>
            <p:cNvSpPr/>
            <p:nvPr/>
          </p:nvSpPr>
          <p:spPr>
            <a:xfrm>
              <a:off x="7218322" y="559882"/>
              <a:ext cx="59634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5</a:t>
              </a:r>
              <a:endParaRPr lang="zh-CN" altLang="en-US" b="1" dirty="0"/>
            </a:p>
          </p:txBody>
        </p:sp>
        <p:cxnSp>
          <p:nvCxnSpPr>
            <p:cNvPr id="34" name="直接连接符 33"/>
            <p:cNvCxnSpPr>
              <a:stCxn id="33" idx="3"/>
              <a:endCxn id="32" idx="7"/>
            </p:cNvCxnSpPr>
            <p:nvPr/>
          </p:nvCxnSpPr>
          <p:spPr>
            <a:xfrm flipH="1">
              <a:off x="7011717" y="992545"/>
              <a:ext cx="293938" cy="307491"/>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5" name="直接连接符 34"/>
            <p:cNvCxnSpPr>
              <a:stCxn id="32" idx="3"/>
              <a:endCxn id="30" idx="7"/>
            </p:cNvCxnSpPr>
            <p:nvPr/>
          </p:nvCxnSpPr>
          <p:spPr>
            <a:xfrm flipH="1">
              <a:off x="6204514" y="1658466"/>
              <a:ext cx="385521" cy="469189"/>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6" name="直接连接符 35"/>
            <p:cNvCxnSpPr>
              <a:stCxn id="30" idx="3"/>
              <a:endCxn id="26" idx="0"/>
            </p:cNvCxnSpPr>
            <p:nvPr/>
          </p:nvCxnSpPr>
          <p:spPr>
            <a:xfrm flipH="1">
              <a:off x="5619772" y="2486085"/>
              <a:ext cx="119672" cy="308134"/>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7" name="直接连接符 36"/>
            <p:cNvCxnSpPr>
              <a:stCxn id="31" idx="4"/>
              <a:endCxn id="28" idx="0"/>
            </p:cNvCxnSpPr>
            <p:nvPr/>
          </p:nvCxnSpPr>
          <p:spPr>
            <a:xfrm flipH="1">
              <a:off x="7992306" y="1810557"/>
              <a:ext cx="252663" cy="365059"/>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8" name="直接连接符 37"/>
            <p:cNvCxnSpPr>
              <a:endCxn id="31" idx="1"/>
            </p:cNvCxnSpPr>
            <p:nvPr/>
          </p:nvCxnSpPr>
          <p:spPr>
            <a:xfrm>
              <a:off x="7737871" y="961408"/>
              <a:ext cx="284822" cy="416486"/>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39" name="直接连接符 38"/>
            <p:cNvCxnSpPr>
              <a:stCxn id="31" idx="5"/>
              <a:endCxn id="27" idx="0"/>
            </p:cNvCxnSpPr>
            <p:nvPr/>
          </p:nvCxnSpPr>
          <p:spPr>
            <a:xfrm>
              <a:off x="8467245" y="1736324"/>
              <a:ext cx="471000" cy="446950"/>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40" name="直接连接符 39"/>
            <p:cNvCxnSpPr>
              <a:endCxn id="29" idx="0"/>
            </p:cNvCxnSpPr>
            <p:nvPr/>
          </p:nvCxnSpPr>
          <p:spPr>
            <a:xfrm>
              <a:off x="6861707" y="1738652"/>
              <a:ext cx="169888" cy="441307"/>
            </a:xfrm>
            <a:prstGeom prst="line">
              <a:avLst/>
            </a:prstGeom>
            <a:ln w="57150"/>
          </p:spPr>
          <p:style>
            <a:lnRef idx="1">
              <a:schemeClr val="accent6"/>
            </a:lnRef>
            <a:fillRef idx="0">
              <a:schemeClr val="accent6"/>
            </a:fillRef>
            <a:effectRef idx="0">
              <a:schemeClr val="accent6"/>
            </a:effectRef>
            <a:fontRef idx="minor">
              <a:schemeClr val="tx1"/>
            </a:fontRef>
          </p:style>
        </p:cxnSp>
      </p:grpSp>
      <p:grpSp>
        <p:nvGrpSpPr>
          <p:cNvPr id="41" name="组合 40"/>
          <p:cNvGrpSpPr/>
          <p:nvPr/>
        </p:nvGrpSpPr>
        <p:grpSpPr>
          <a:xfrm>
            <a:off x="4915987" y="2606956"/>
            <a:ext cx="3973396" cy="2757565"/>
            <a:chOff x="5286813" y="559882"/>
            <a:chExt cx="3973396" cy="2757565"/>
          </a:xfrm>
        </p:grpSpPr>
        <p:sp>
          <p:nvSpPr>
            <p:cNvPr id="42" name="椭圆 41"/>
            <p:cNvSpPr/>
            <p:nvPr/>
          </p:nvSpPr>
          <p:spPr>
            <a:xfrm>
              <a:off x="6235984" y="2810551"/>
              <a:ext cx="71719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19</a:t>
              </a:r>
              <a:endParaRPr lang="zh-CN" altLang="en-US" b="1" dirty="0"/>
            </a:p>
          </p:txBody>
        </p:sp>
        <p:cxnSp>
          <p:nvCxnSpPr>
            <p:cNvPr id="43" name="直接连接符 42"/>
            <p:cNvCxnSpPr>
              <a:stCxn id="48" idx="5"/>
              <a:endCxn id="42" idx="0"/>
            </p:cNvCxnSpPr>
            <p:nvPr/>
          </p:nvCxnSpPr>
          <p:spPr>
            <a:xfrm>
              <a:off x="6204514" y="2486085"/>
              <a:ext cx="390069" cy="324466"/>
            </a:xfrm>
            <a:prstGeom prst="line">
              <a:avLst/>
            </a:prstGeom>
            <a:ln w="57150"/>
          </p:spPr>
          <p:style>
            <a:lnRef idx="1">
              <a:schemeClr val="accent6"/>
            </a:lnRef>
            <a:fillRef idx="0">
              <a:schemeClr val="accent6"/>
            </a:fillRef>
            <a:effectRef idx="0">
              <a:schemeClr val="accent6"/>
            </a:effectRef>
            <a:fontRef idx="minor">
              <a:schemeClr val="tx1"/>
            </a:fontRef>
          </p:style>
        </p:cxnSp>
        <p:sp>
          <p:nvSpPr>
            <p:cNvPr id="44" name="椭圆 43"/>
            <p:cNvSpPr/>
            <p:nvPr/>
          </p:nvSpPr>
          <p:spPr>
            <a:xfrm>
              <a:off x="5286813" y="2794219"/>
              <a:ext cx="66591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22</a:t>
              </a:r>
              <a:endParaRPr lang="zh-CN" altLang="en-US" b="1" dirty="0"/>
            </a:p>
          </p:txBody>
        </p:sp>
        <p:sp>
          <p:nvSpPr>
            <p:cNvPr id="45" name="椭圆 44"/>
            <p:cNvSpPr/>
            <p:nvPr/>
          </p:nvSpPr>
          <p:spPr>
            <a:xfrm>
              <a:off x="8616280" y="2183274"/>
              <a:ext cx="643929"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15</a:t>
              </a:r>
              <a:endParaRPr lang="zh-CN" altLang="en-US" b="1" dirty="0"/>
            </a:p>
          </p:txBody>
        </p:sp>
        <p:sp>
          <p:nvSpPr>
            <p:cNvPr id="46" name="椭圆 45"/>
            <p:cNvSpPr/>
            <p:nvPr/>
          </p:nvSpPr>
          <p:spPr>
            <a:xfrm>
              <a:off x="7675912" y="2175616"/>
              <a:ext cx="632787"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20</a:t>
              </a:r>
              <a:endParaRPr lang="zh-CN" altLang="en-US" b="1" dirty="0"/>
            </a:p>
          </p:txBody>
        </p:sp>
        <p:sp>
          <p:nvSpPr>
            <p:cNvPr id="47" name="椭圆 46"/>
            <p:cNvSpPr/>
            <p:nvPr/>
          </p:nvSpPr>
          <p:spPr>
            <a:xfrm>
              <a:off x="6694858" y="2179959"/>
              <a:ext cx="673473"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28</a:t>
              </a:r>
              <a:endParaRPr lang="zh-CN" altLang="en-US" b="1" dirty="0"/>
            </a:p>
          </p:txBody>
        </p:sp>
        <p:sp>
          <p:nvSpPr>
            <p:cNvPr id="48" name="椭圆 47"/>
            <p:cNvSpPr/>
            <p:nvPr/>
          </p:nvSpPr>
          <p:spPr>
            <a:xfrm>
              <a:off x="5643125" y="2053422"/>
              <a:ext cx="65770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8</a:t>
              </a:r>
              <a:endParaRPr lang="zh-CN" altLang="en-US" b="1" dirty="0"/>
            </a:p>
          </p:txBody>
        </p:sp>
        <p:sp>
          <p:nvSpPr>
            <p:cNvPr id="49" name="椭圆 48"/>
            <p:cNvSpPr/>
            <p:nvPr/>
          </p:nvSpPr>
          <p:spPr>
            <a:xfrm>
              <a:off x="7930623" y="1303661"/>
              <a:ext cx="628692"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12</a:t>
              </a:r>
              <a:endParaRPr lang="zh-CN" altLang="en-US" b="1" dirty="0"/>
            </a:p>
          </p:txBody>
        </p:sp>
        <p:sp>
          <p:nvSpPr>
            <p:cNvPr id="50" name="椭圆 49"/>
            <p:cNvSpPr/>
            <p:nvPr/>
          </p:nvSpPr>
          <p:spPr>
            <a:xfrm>
              <a:off x="6502702" y="1225803"/>
              <a:ext cx="59634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5</a:t>
              </a:r>
              <a:endParaRPr lang="zh-CN" altLang="en-US" b="1" dirty="0"/>
            </a:p>
          </p:txBody>
        </p:sp>
        <p:sp>
          <p:nvSpPr>
            <p:cNvPr id="51" name="椭圆 50"/>
            <p:cNvSpPr/>
            <p:nvPr/>
          </p:nvSpPr>
          <p:spPr>
            <a:xfrm>
              <a:off x="7218322" y="559882"/>
              <a:ext cx="596348" cy="506896"/>
            </a:xfrm>
            <a:prstGeom prst="ellipse">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b="1" dirty="0"/>
                <a:t>3</a:t>
              </a:r>
              <a:endParaRPr lang="zh-CN" altLang="en-US" b="1" dirty="0"/>
            </a:p>
          </p:txBody>
        </p:sp>
        <p:cxnSp>
          <p:nvCxnSpPr>
            <p:cNvPr id="52" name="直接连接符 51"/>
            <p:cNvCxnSpPr>
              <a:stCxn id="51" idx="3"/>
              <a:endCxn id="50" idx="7"/>
            </p:cNvCxnSpPr>
            <p:nvPr/>
          </p:nvCxnSpPr>
          <p:spPr>
            <a:xfrm flipH="1">
              <a:off x="7011717" y="992545"/>
              <a:ext cx="293938" cy="307491"/>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53" name="直接连接符 52"/>
            <p:cNvCxnSpPr>
              <a:stCxn id="50" idx="3"/>
              <a:endCxn id="48" idx="7"/>
            </p:cNvCxnSpPr>
            <p:nvPr/>
          </p:nvCxnSpPr>
          <p:spPr>
            <a:xfrm flipH="1">
              <a:off x="6204514" y="1658466"/>
              <a:ext cx="385521" cy="469189"/>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54" name="直接连接符 53"/>
            <p:cNvCxnSpPr>
              <a:stCxn id="48" idx="3"/>
              <a:endCxn id="44" idx="0"/>
            </p:cNvCxnSpPr>
            <p:nvPr/>
          </p:nvCxnSpPr>
          <p:spPr>
            <a:xfrm flipH="1">
              <a:off x="5619772" y="2486085"/>
              <a:ext cx="119672" cy="308134"/>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55" name="直接连接符 54"/>
            <p:cNvCxnSpPr>
              <a:stCxn id="49" idx="4"/>
              <a:endCxn id="46" idx="0"/>
            </p:cNvCxnSpPr>
            <p:nvPr/>
          </p:nvCxnSpPr>
          <p:spPr>
            <a:xfrm flipH="1">
              <a:off x="7992306" y="1810557"/>
              <a:ext cx="252663" cy="365059"/>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56" name="直接连接符 55"/>
            <p:cNvCxnSpPr>
              <a:endCxn id="49" idx="1"/>
            </p:cNvCxnSpPr>
            <p:nvPr/>
          </p:nvCxnSpPr>
          <p:spPr>
            <a:xfrm>
              <a:off x="7737871" y="961408"/>
              <a:ext cx="284822" cy="416486"/>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57" name="直接连接符 56"/>
            <p:cNvCxnSpPr>
              <a:stCxn id="49" idx="5"/>
              <a:endCxn id="45" idx="0"/>
            </p:cNvCxnSpPr>
            <p:nvPr/>
          </p:nvCxnSpPr>
          <p:spPr>
            <a:xfrm>
              <a:off x="8467245" y="1736324"/>
              <a:ext cx="471000" cy="446950"/>
            </a:xfrm>
            <a:prstGeom prst="line">
              <a:avLst/>
            </a:prstGeom>
            <a:ln w="57150"/>
          </p:spPr>
          <p:style>
            <a:lnRef idx="1">
              <a:schemeClr val="accent6"/>
            </a:lnRef>
            <a:fillRef idx="0">
              <a:schemeClr val="accent6"/>
            </a:fillRef>
            <a:effectRef idx="0">
              <a:schemeClr val="accent6"/>
            </a:effectRef>
            <a:fontRef idx="minor">
              <a:schemeClr val="tx1"/>
            </a:fontRef>
          </p:style>
        </p:cxnSp>
        <p:cxnSp>
          <p:nvCxnSpPr>
            <p:cNvPr id="58" name="直接连接符 57"/>
            <p:cNvCxnSpPr>
              <a:endCxn id="47" idx="0"/>
            </p:cNvCxnSpPr>
            <p:nvPr/>
          </p:nvCxnSpPr>
          <p:spPr>
            <a:xfrm>
              <a:off x="6861707" y="1738652"/>
              <a:ext cx="169888" cy="441307"/>
            </a:xfrm>
            <a:prstGeom prst="line">
              <a:avLst/>
            </a:prstGeom>
            <a:ln w="57150"/>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132152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5DDBECC-C8F5-4906-A593-33EFEAA68380}"/>
              </a:ext>
            </a:extLst>
          </p:cNvPr>
          <p:cNvSpPr/>
          <p:nvPr/>
        </p:nvSpPr>
        <p:spPr>
          <a:xfrm>
            <a:off x="-9525" y="2969479"/>
            <a:ext cx="9153525" cy="2907793"/>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7651" name="Text Box 3"/>
          <p:cNvSpPr txBox="1">
            <a:spLocks noChangeArrowheads="1"/>
          </p:cNvSpPr>
          <p:nvPr/>
        </p:nvSpPr>
        <p:spPr bwMode="auto">
          <a:xfrm>
            <a:off x="0" y="855050"/>
            <a:ext cx="8573116" cy="6038576"/>
          </a:xfrm>
          <a:prstGeom prst="rect">
            <a:avLst/>
          </a:prstGeom>
          <a:noFill/>
          <a:ln w="9525">
            <a:noFill/>
            <a:miter lim="800000"/>
            <a:headEnd/>
            <a:tailEnd/>
          </a:ln>
          <a:effectLst/>
        </p:spPr>
        <p:txBody>
          <a:bodyPr wrap="none">
            <a:spAutoFit/>
          </a:bodyPr>
          <a:lstStyle/>
          <a:p>
            <a:pPr algn="l">
              <a:lnSpc>
                <a:spcPct val="115000"/>
              </a:lnSpc>
            </a:pPr>
            <a:r>
              <a:rPr lang="en-US" altLang="zh-CN" sz="2800" b="1" dirty="0">
                <a:latin typeface="Times New Roman" panose="02020603050405020304" pitchFamily="18" charset="0"/>
                <a:cs typeface="Times New Roman" panose="02020603050405020304" pitchFamily="18" charset="0"/>
              </a:rPr>
              <a:t>void</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BubbleSort</a:t>
            </a:r>
            <a:r>
              <a:rPr lang="en-US" altLang="zh-CN" sz="2800" dirty="0">
                <a:latin typeface="Times New Roman" panose="02020603050405020304" pitchFamily="18" charset="0"/>
                <a:cs typeface="Times New Roman" panose="02020603050405020304" pitchFamily="18" charset="0"/>
              </a:rPr>
              <a:t>(Elem R[ ], </a:t>
            </a:r>
            <a:r>
              <a:rPr lang="en-US" altLang="zh-CN" sz="2800" b="1"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n) </a:t>
            </a:r>
            <a:r>
              <a:rPr lang="en-US" altLang="zh-CN" sz="2800" b="1" dirty="0">
                <a:latin typeface="Times New Roman" panose="02020603050405020304" pitchFamily="18" charset="0"/>
                <a:cs typeface="Times New Roman" panose="02020603050405020304" pitchFamily="18" charset="0"/>
              </a:rPr>
              <a:t>{</a:t>
            </a:r>
          </a:p>
          <a:p>
            <a:pPr algn="l">
              <a:lnSpc>
                <a:spcPct val="11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err="1">
                <a:solidFill>
                  <a:srgbClr val="C00000"/>
                </a:solidFill>
                <a:latin typeface="Times New Roman" panose="02020603050405020304" pitchFamily="18" charset="0"/>
                <a:cs typeface="Times New Roman" panose="02020603050405020304" pitchFamily="18" charset="0"/>
              </a:rPr>
              <a:t>i</a:t>
            </a:r>
            <a:r>
              <a:rPr lang="en-US" altLang="zh-CN" sz="2800" b="1" dirty="0">
                <a:solidFill>
                  <a:srgbClr val="C00000"/>
                </a:solidFill>
                <a:latin typeface="Times New Roman" panose="02020603050405020304" pitchFamily="18" charset="0"/>
                <a:cs typeface="Times New Roman" panose="02020603050405020304" pitchFamily="18" charset="0"/>
              </a:rPr>
              <a:t> = </a:t>
            </a:r>
            <a:r>
              <a:rPr lang="en-US" altLang="zh-CN" sz="2800" b="1">
                <a:solidFill>
                  <a:srgbClr val="C00000"/>
                </a:solidFill>
                <a:latin typeface="Times New Roman" panose="02020603050405020304" pitchFamily="18" charset="0"/>
                <a:cs typeface="Times New Roman" panose="02020603050405020304" pitchFamily="18" charset="0"/>
              </a:rPr>
              <a:t>n; </a:t>
            </a:r>
            <a:r>
              <a:rPr lang="en-US" altLang="zh-CN" sz="2800">
                <a:solidFill>
                  <a:srgbClr val="000000"/>
                </a:solidFill>
                <a:latin typeface="Times New Roman" panose="02020603050405020304" pitchFamily="18" charset="0"/>
                <a:ea typeface="华文楷体" pitchFamily="2" charset="-122"/>
                <a:cs typeface="Times New Roman" panose="02020603050405020304" pitchFamily="18" charset="0"/>
              </a:rPr>
              <a:t>//</a:t>
            </a:r>
            <a:r>
              <a:rPr lang="zh-CN" altLang="en-US" sz="2800" dirty="0">
                <a:solidFill>
                  <a:srgbClr val="000000"/>
                </a:solidFill>
                <a:latin typeface="Times New Roman" panose="02020603050405020304" pitchFamily="18" charset="0"/>
                <a:ea typeface="华文楷体" pitchFamily="2" charset="-122"/>
                <a:cs typeface="Times New Roman" panose="02020603050405020304" pitchFamily="18" charset="0"/>
              </a:rPr>
              <a:t>首先从</a:t>
            </a:r>
            <a:r>
              <a:rPr lang="en-US" altLang="zh-CN" sz="2800" dirty="0">
                <a:solidFill>
                  <a:srgbClr val="000000"/>
                </a:solidFill>
                <a:latin typeface="Times New Roman" panose="02020603050405020304" pitchFamily="18" charset="0"/>
                <a:ea typeface="华文楷体" pitchFamily="2" charset="-122"/>
                <a:cs typeface="Times New Roman" panose="02020603050405020304" pitchFamily="18" charset="0"/>
              </a:rPr>
              <a:t>n</a:t>
            </a:r>
            <a:r>
              <a:rPr lang="zh-CN" altLang="en-US" sz="2800" dirty="0">
                <a:solidFill>
                  <a:srgbClr val="000000"/>
                </a:solidFill>
                <a:latin typeface="Times New Roman" panose="02020603050405020304" pitchFamily="18" charset="0"/>
                <a:ea typeface="华文楷体" pitchFamily="2" charset="-122"/>
                <a:cs typeface="Times New Roman" panose="02020603050405020304" pitchFamily="18" charset="0"/>
              </a:rPr>
              <a:t>位置排序</a:t>
            </a:r>
            <a:endParaRPr lang="en-US" altLang="zh-CN" sz="2800" dirty="0">
              <a:solidFill>
                <a:srgbClr val="000000"/>
              </a:solidFill>
              <a:latin typeface="Times New Roman" panose="02020603050405020304" pitchFamily="18" charset="0"/>
              <a:ea typeface="华文楷体" pitchFamily="2" charset="-122"/>
              <a:cs typeface="Times New Roman" panose="02020603050405020304" pitchFamily="18" charset="0"/>
            </a:endParaRPr>
          </a:p>
          <a:p>
            <a:pPr algn="l">
              <a:lnSpc>
                <a:spcPct val="115000"/>
              </a:lnSpc>
            </a:pPr>
            <a:r>
              <a:rPr lang="en-US" altLang="zh-CN" sz="2800">
                <a:solidFill>
                  <a:srgbClr val="000000"/>
                </a:solidFill>
                <a:latin typeface="Times New Roman" panose="02020603050405020304" pitchFamily="18" charset="0"/>
                <a:ea typeface="华文楷体" pitchFamily="2" charset="-122"/>
                <a:cs typeface="Times New Roman" panose="02020603050405020304" pitchFamily="18" charset="0"/>
              </a:rPr>
              <a:t>   </a:t>
            </a:r>
            <a:r>
              <a:rPr lang="en-US" altLang="zh-CN" sz="2800" b="1">
                <a:solidFill>
                  <a:srgbClr val="00B050"/>
                </a:solidFill>
                <a:latin typeface="Times New Roman" panose="02020603050405020304" pitchFamily="18" charset="0"/>
                <a:ea typeface="华文楷体" pitchFamily="2" charset="-122"/>
                <a:cs typeface="Times New Roman" panose="02020603050405020304" pitchFamily="18" charset="0"/>
              </a:rPr>
              <a:t>sorted = FALSE</a:t>
            </a:r>
            <a:r>
              <a:rPr lang="en-US" altLang="zh-CN" sz="2800" b="1">
                <a:solidFill>
                  <a:srgbClr val="000000"/>
                </a:solidFill>
                <a:latin typeface="Times New Roman" panose="02020603050405020304" pitchFamily="18" charset="0"/>
                <a:ea typeface="华文楷体" pitchFamily="2" charset="-122"/>
                <a:cs typeface="Times New Roman" panose="02020603050405020304" pitchFamily="18" charset="0"/>
              </a:rPr>
              <a:t>;</a:t>
            </a:r>
            <a:endParaRPr lang="en-US" altLang="zh-CN" sz="2800" b="1" dirty="0">
              <a:solidFill>
                <a:srgbClr val="000000"/>
              </a:solidFill>
              <a:latin typeface="Times New Roman" panose="02020603050405020304" pitchFamily="18" charset="0"/>
              <a:ea typeface="华文楷体" pitchFamily="2" charset="-122"/>
              <a:cs typeface="Times New Roman" panose="02020603050405020304" pitchFamily="18" charset="0"/>
            </a:endParaRPr>
          </a:p>
          <a:p>
            <a:pPr algn="l">
              <a:lnSpc>
                <a:spcPct val="11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while (</a:t>
            </a:r>
            <a:r>
              <a:rPr lang="en-US" altLang="zh-CN" sz="2800" b="1" dirty="0">
                <a:solidFill>
                  <a:srgbClr val="00B050"/>
                </a:solidFill>
                <a:latin typeface="Times New Roman" panose="02020603050405020304" pitchFamily="18" charset="0"/>
                <a:cs typeface="Times New Roman" panose="02020603050405020304" pitchFamily="18" charset="0"/>
              </a:rPr>
              <a:t>!sorted</a:t>
            </a:r>
            <a:r>
              <a:rPr lang="en-US" altLang="zh-CN" sz="2800" b="1">
                <a:solidFill>
                  <a:srgbClr val="FF0000"/>
                </a:solidFill>
                <a:latin typeface="Times New Roman" panose="02020603050405020304" pitchFamily="18" charset="0"/>
                <a:cs typeface="Times New Roman" panose="02020603050405020304" pitchFamily="18" charset="0"/>
              </a:rPr>
              <a:t>) {</a:t>
            </a:r>
            <a:endParaRPr lang="en-US" altLang="zh-CN" sz="2800" dirty="0">
              <a:solidFill>
                <a:srgbClr val="000000"/>
              </a:solidFill>
              <a:latin typeface="Times New Roman" panose="02020603050405020304" pitchFamily="18" charset="0"/>
              <a:ea typeface="华文楷体" pitchFamily="2" charset="-122"/>
              <a:cs typeface="Times New Roman" panose="02020603050405020304" pitchFamily="18" charset="0"/>
            </a:endParaRPr>
          </a:p>
          <a:p>
            <a:pPr algn="l">
              <a:lnSpc>
                <a:spcPct val="115000"/>
              </a:lnSpc>
            </a:pPr>
            <a:r>
              <a:rPr lang="en-US" altLang="zh-CN" sz="2800" b="1">
                <a:solidFill>
                  <a:srgbClr val="006600"/>
                </a:solidFill>
                <a:latin typeface="Times New Roman" panose="02020603050405020304" pitchFamily="18" charset="0"/>
                <a:cs typeface="Times New Roman" panose="02020603050405020304" pitchFamily="18" charset="0"/>
              </a:rPr>
              <a:t>	sorted = TRUE;</a:t>
            </a:r>
            <a:endParaRPr lang="en-US" altLang="zh-CN" sz="2800" b="1" dirty="0">
              <a:latin typeface="Times New Roman" panose="02020603050405020304" pitchFamily="18" charset="0"/>
              <a:cs typeface="Times New Roman" panose="02020603050405020304" pitchFamily="18" charset="0"/>
            </a:endParaRPr>
          </a:p>
          <a:p>
            <a:pPr algn="l">
              <a:lnSpc>
                <a:spcPct val="115000"/>
              </a:lnSpc>
            </a:pPr>
            <a:r>
              <a:rPr lang="en-US" altLang="zh-CN" sz="2800" b="1">
                <a:solidFill>
                  <a:srgbClr val="000099"/>
                </a:solidFill>
                <a:latin typeface="Times New Roman" panose="02020603050405020304" pitchFamily="18" charset="0"/>
                <a:cs typeface="Times New Roman" panose="02020603050405020304" pitchFamily="18" charset="0"/>
              </a:rPr>
              <a:t>           for </a:t>
            </a:r>
            <a:r>
              <a:rPr lang="en-US" altLang="zh-CN" sz="2800" b="1" dirty="0">
                <a:solidFill>
                  <a:srgbClr val="000099"/>
                </a:solidFill>
                <a:latin typeface="Times New Roman" panose="02020603050405020304" pitchFamily="18" charset="0"/>
                <a:cs typeface="Times New Roman" panose="02020603050405020304" pitchFamily="18" charset="0"/>
              </a:rPr>
              <a:t>(j = 1</a:t>
            </a:r>
            <a:r>
              <a:rPr lang="en-US" altLang="zh-CN" sz="2800" b="1" dirty="0">
                <a:solidFill>
                  <a:srgbClr val="0000FF"/>
                </a:solidFill>
                <a:latin typeface="Times New Roman" panose="02020603050405020304" pitchFamily="18" charset="0"/>
                <a:cs typeface="Times New Roman" panose="02020603050405020304" pitchFamily="18" charset="0"/>
              </a:rPr>
              <a:t>;  j &lt; </a:t>
            </a:r>
            <a:r>
              <a:rPr lang="en-US" altLang="zh-CN" sz="2800" b="1" dirty="0" err="1">
                <a:solidFill>
                  <a:srgbClr val="C00000"/>
                </a:solidFill>
                <a:latin typeface="Times New Roman" panose="02020603050405020304" pitchFamily="18" charset="0"/>
                <a:cs typeface="Times New Roman" panose="02020603050405020304" pitchFamily="18" charset="0"/>
              </a:rPr>
              <a:t>i</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99"/>
                </a:solidFill>
                <a:latin typeface="Times New Roman" panose="02020603050405020304" pitchFamily="18" charset="0"/>
                <a:cs typeface="Times New Roman" panose="02020603050405020304" pitchFamily="18" charset="0"/>
              </a:rPr>
              <a:t>  j++)</a:t>
            </a:r>
            <a:r>
              <a:rPr lang="en-US" altLang="zh-CN" sz="2800" b="1" dirty="0">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itchFamily="18" charset="0"/>
                <a:ea typeface="华文楷体" pitchFamily="2" charset="-122"/>
                <a:cs typeface="Times New Roman" pitchFamily="18" charset="0"/>
              </a:rPr>
              <a:t>//</a:t>
            </a:r>
            <a:r>
              <a:rPr lang="zh-CN" altLang="en-US" sz="2800" dirty="0">
                <a:solidFill>
                  <a:srgbClr val="000000"/>
                </a:solidFill>
                <a:latin typeface="Times New Roman" pitchFamily="18" charset="0"/>
                <a:ea typeface="华文楷体" pitchFamily="2" charset="-122"/>
                <a:cs typeface="Times New Roman" pitchFamily="18" charset="0"/>
              </a:rPr>
              <a:t>从</a:t>
            </a:r>
            <a:r>
              <a:rPr lang="en-US" altLang="zh-CN" sz="2800" dirty="0">
                <a:solidFill>
                  <a:srgbClr val="000000"/>
                </a:solidFill>
                <a:latin typeface="Times New Roman" pitchFamily="18" charset="0"/>
                <a:ea typeface="华文楷体" pitchFamily="2" charset="-122"/>
                <a:cs typeface="Times New Roman" pitchFamily="18" charset="0"/>
              </a:rPr>
              <a:t>[1</a:t>
            </a:r>
            <a:r>
              <a:rPr lang="en-US" altLang="zh-CN" sz="2800">
                <a:solidFill>
                  <a:srgbClr val="000000"/>
                </a:solidFill>
                <a:latin typeface="Times New Roman" pitchFamily="18" charset="0"/>
                <a:ea typeface="华文楷体" pitchFamily="2" charset="-122"/>
                <a:cs typeface="Times New Roman" pitchFamily="18" charset="0"/>
              </a:rPr>
              <a:t>..i]</a:t>
            </a:r>
            <a:r>
              <a:rPr lang="zh-CN" altLang="en-US" sz="2800" dirty="0">
                <a:solidFill>
                  <a:srgbClr val="000000"/>
                </a:solidFill>
                <a:latin typeface="Times New Roman" pitchFamily="18" charset="0"/>
                <a:ea typeface="华文楷体" pitchFamily="2" charset="-122"/>
                <a:cs typeface="Times New Roman" pitchFamily="18" charset="0"/>
              </a:rPr>
              <a:t>寻找</a:t>
            </a:r>
            <a:r>
              <a:rPr lang="zh-CN" altLang="en-US" sz="2800">
                <a:solidFill>
                  <a:srgbClr val="000000"/>
                </a:solidFill>
                <a:latin typeface="Times New Roman" pitchFamily="18" charset="0"/>
                <a:ea typeface="华文楷体" pitchFamily="2" charset="-122"/>
                <a:cs typeface="Times New Roman" pitchFamily="18" charset="0"/>
              </a:rPr>
              <a:t>第</a:t>
            </a:r>
            <a:r>
              <a:rPr lang="en-US" altLang="zh-CN" sz="2800">
                <a:solidFill>
                  <a:srgbClr val="000000"/>
                </a:solidFill>
                <a:latin typeface="Times New Roman" panose="02020603050405020304" pitchFamily="18" charset="0"/>
                <a:ea typeface="华文楷体" pitchFamily="2" charset="-122"/>
                <a:cs typeface="Times New Roman" panose="02020603050405020304" pitchFamily="18" charset="0"/>
              </a:rPr>
              <a:t>i</a:t>
            </a:r>
            <a:r>
              <a:rPr lang="zh-CN" altLang="en-US" sz="2800">
                <a:solidFill>
                  <a:srgbClr val="000000"/>
                </a:solidFill>
                <a:latin typeface="Times New Roman" panose="02020603050405020304" pitchFamily="18" charset="0"/>
                <a:ea typeface="华文楷体" pitchFamily="2" charset="-122"/>
                <a:cs typeface="Times New Roman" panose="02020603050405020304" pitchFamily="18" charset="0"/>
              </a:rPr>
              <a:t>大</a:t>
            </a:r>
            <a:r>
              <a:rPr lang="zh-CN" altLang="en-US" sz="2800" dirty="0">
                <a:solidFill>
                  <a:srgbClr val="000000"/>
                </a:solidFill>
                <a:latin typeface="Times New Roman" panose="02020603050405020304" pitchFamily="18" charset="0"/>
                <a:ea typeface="华文楷体" pitchFamily="2" charset="-122"/>
                <a:cs typeface="Times New Roman" panose="02020603050405020304" pitchFamily="18" charset="0"/>
              </a:rPr>
              <a:t>元素</a:t>
            </a:r>
            <a:endParaRPr lang="en-US" altLang="zh-CN" sz="2800" dirty="0">
              <a:solidFill>
                <a:srgbClr val="000000"/>
              </a:solidFill>
              <a:latin typeface="Times New Roman" pitchFamily="18" charset="0"/>
              <a:ea typeface="华文楷体" pitchFamily="2" charset="-122"/>
              <a:cs typeface="Times New Roman" pitchFamily="18" charset="0"/>
            </a:endParaRPr>
          </a:p>
          <a:p>
            <a:pPr algn="l">
              <a:lnSpc>
                <a:spcPct val="115000"/>
              </a:lnSpc>
            </a:pPr>
            <a:r>
              <a:rPr lang="en-US" altLang="zh-CN" sz="2800" b="1" dirty="0">
                <a:solidFill>
                  <a:srgbClr val="840C26"/>
                </a:solidFill>
                <a:latin typeface="Times New Roman" panose="02020603050405020304" pitchFamily="18" charset="0"/>
                <a:ea typeface="华文楷体" pitchFamily="2" charset="-122"/>
                <a:cs typeface="Times New Roman" panose="02020603050405020304" pitchFamily="18" charset="0"/>
              </a:rPr>
              <a:t>             if (R[j+1].key &lt; R[j].key</a:t>
            </a:r>
            <a:r>
              <a:rPr lang="en-US" altLang="zh-CN" sz="2800" b="1">
                <a:solidFill>
                  <a:srgbClr val="840C26"/>
                </a:solidFill>
                <a:latin typeface="Times New Roman" panose="02020603050405020304" pitchFamily="18" charset="0"/>
                <a:ea typeface="华文楷体" pitchFamily="2" charset="-122"/>
                <a:cs typeface="Times New Roman" panose="02020603050405020304" pitchFamily="18" charset="0"/>
              </a:rPr>
              <a:t>)</a:t>
            </a:r>
            <a:r>
              <a:rPr lang="en-US" altLang="zh-CN" sz="2800" b="1">
                <a:latin typeface="Times New Roman" panose="02020603050405020304" pitchFamily="18" charset="0"/>
                <a:ea typeface="华文楷体" pitchFamily="2" charset="-122"/>
                <a:cs typeface="Times New Roman" panose="02020603050405020304" pitchFamily="18" charset="0"/>
              </a:rPr>
              <a:t> </a:t>
            </a:r>
            <a:r>
              <a:rPr lang="en-US" altLang="zh-CN" sz="2800" b="1">
                <a:solidFill>
                  <a:srgbClr val="840C26"/>
                </a:solidFill>
                <a:latin typeface="Times New Roman" panose="02020603050405020304" pitchFamily="18" charset="0"/>
                <a:ea typeface="华文楷体" pitchFamily="2" charset="-122"/>
                <a:cs typeface="Times New Roman" panose="02020603050405020304" pitchFamily="18" charset="0"/>
              </a:rPr>
              <a:t>{</a:t>
            </a:r>
            <a:r>
              <a:rPr lang="en-US" altLang="zh-CN" sz="2800">
                <a:solidFill>
                  <a:srgbClr val="000000"/>
                </a:solidFill>
                <a:latin typeface="Times New Roman" panose="02020603050405020304" pitchFamily="18" charset="0"/>
                <a:ea typeface="华文楷体" pitchFamily="2" charset="-122"/>
                <a:cs typeface="Times New Roman" panose="02020603050405020304" pitchFamily="18" charset="0"/>
              </a:rPr>
              <a:t>//</a:t>
            </a:r>
            <a:r>
              <a:rPr lang="zh-CN" altLang="en-US" sz="2800" dirty="0">
                <a:solidFill>
                  <a:srgbClr val="000000"/>
                </a:solidFill>
                <a:latin typeface="Times New Roman" panose="02020603050405020304" pitchFamily="18" charset="0"/>
                <a:ea typeface="华文楷体" pitchFamily="2" charset="-122"/>
                <a:cs typeface="Times New Roman" panose="02020603050405020304" pitchFamily="18" charset="0"/>
              </a:rPr>
              <a:t>将大的记录向后移</a:t>
            </a:r>
            <a:endParaRPr lang="en-US" altLang="zh-CN" sz="2800" dirty="0">
              <a:solidFill>
                <a:srgbClr val="000000"/>
              </a:solidFill>
              <a:latin typeface="Times New Roman" panose="02020603050405020304" pitchFamily="18" charset="0"/>
              <a:ea typeface="华文楷体" pitchFamily="2" charset="-122"/>
              <a:cs typeface="Times New Roman" panose="02020603050405020304" pitchFamily="18" charset="0"/>
            </a:endParaRPr>
          </a:p>
          <a:p>
            <a:pPr algn="l">
              <a:lnSpc>
                <a:spcPct val="115000"/>
              </a:lnSpc>
            </a:pPr>
            <a:r>
              <a:rPr lang="en-US" altLang="zh-CN" sz="2800" b="1">
                <a:latin typeface="Times New Roman" panose="02020603050405020304" pitchFamily="18" charset="0"/>
                <a:ea typeface="华文楷体" pitchFamily="2" charset="-122"/>
                <a:cs typeface="Times New Roman" panose="02020603050405020304" pitchFamily="18" charset="0"/>
              </a:rPr>
              <a:t>                  	</a:t>
            </a:r>
            <a:r>
              <a:rPr lang="en-US" altLang="zh-CN" sz="2800" b="1">
                <a:solidFill>
                  <a:srgbClr val="840C26"/>
                </a:solidFill>
                <a:latin typeface="Times New Roman" panose="02020603050405020304" pitchFamily="18" charset="0"/>
                <a:ea typeface="华文楷体" pitchFamily="2" charset="-122"/>
                <a:cs typeface="Times New Roman" panose="02020603050405020304" pitchFamily="18" charset="0"/>
              </a:rPr>
              <a:t>Swap(R[j</a:t>
            </a:r>
            <a:r>
              <a:rPr lang="en-US" altLang="zh-CN" sz="2800" b="1" dirty="0">
                <a:solidFill>
                  <a:srgbClr val="840C26"/>
                </a:solidFill>
                <a:latin typeface="Times New Roman" panose="02020603050405020304" pitchFamily="18" charset="0"/>
                <a:ea typeface="华文楷体" pitchFamily="2" charset="-122"/>
                <a:cs typeface="Times New Roman" panose="02020603050405020304" pitchFamily="18" charset="0"/>
              </a:rPr>
              <a:t>], R[j+1]);</a:t>
            </a:r>
            <a:endParaRPr lang="en-US" altLang="zh-CN" sz="2800" b="1" dirty="0">
              <a:latin typeface="Times New Roman" panose="02020603050405020304" pitchFamily="18" charset="0"/>
              <a:ea typeface="华文楷体" pitchFamily="2" charset="-122"/>
              <a:cs typeface="Times New Roman" panose="02020603050405020304" pitchFamily="18" charset="0"/>
            </a:endParaRPr>
          </a:p>
          <a:p>
            <a:pPr algn="l">
              <a:lnSpc>
                <a:spcPct val="115000"/>
              </a:lnSpc>
            </a:pPr>
            <a:r>
              <a:rPr lang="en-US" altLang="zh-CN" sz="2800" b="1">
                <a:latin typeface="Times New Roman" panose="02020603050405020304" pitchFamily="18" charset="0"/>
                <a:ea typeface="华文楷体" pitchFamily="2" charset="-122"/>
                <a:cs typeface="Times New Roman" panose="02020603050405020304" pitchFamily="18" charset="0"/>
              </a:rPr>
              <a:t>                  	</a:t>
            </a:r>
            <a:r>
              <a:rPr lang="en-US" altLang="zh-CN" sz="2800" b="1">
                <a:solidFill>
                  <a:srgbClr val="006600"/>
                </a:solidFill>
                <a:latin typeface="Times New Roman" panose="02020603050405020304" pitchFamily="18" charset="0"/>
                <a:ea typeface="华文楷体" pitchFamily="2" charset="-122"/>
                <a:cs typeface="Times New Roman" panose="02020603050405020304" pitchFamily="18" charset="0"/>
              </a:rPr>
              <a:t>sorted = FALSE; </a:t>
            </a:r>
            <a:r>
              <a:rPr lang="en-US" altLang="zh-CN" sz="2800" b="1">
                <a:latin typeface="Times New Roman" panose="02020603050405020304" pitchFamily="18" charset="0"/>
                <a:ea typeface="华文楷体" pitchFamily="2" charset="-122"/>
                <a:cs typeface="Times New Roman" panose="02020603050405020304" pitchFamily="18" charset="0"/>
              </a:rPr>
              <a:t>	</a:t>
            </a:r>
            <a:r>
              <a:rPr lang="en-US" altLang="zh-CN" sz="2800" b="1">
                <a:solidFill>
                  <a:srgbClr val="840C26"/>
                </a:solidFill>
                <a:latin typeface="Times New Roman" panose="02020603050405020304" pitchFamily="18" charset="0"/>
                <a:ea typeface="华文楷体" pitchFamily="2" charset="-122"/>
                <a:cs typeface="Times New Roman" panose="02020603050405020304" pitchFamily="18" charset="0"/>
              </a:rPr>
              <a:t>}</a:t>
            </a:r>
            <a:r>
              <a:rPr lang="en-US" altLang="zh-CN" sz="2800" b="1">
                <a:latin typeface="Times New Roman" panose="02020603050405020304" pitchFamily="18" charset="0"/>
                <a:ea typeface="华文楷体" pitchFamily="2" charset="-122"/>
                <a:cs typeface="Times New Roman" panose="02020603050405020304" pitchFamily="18" charset="0"/>
              </a:rPr>
              <a:t> </a:t>
            </a:r>
            <a:r>
              <a:rPr lang="en-US" altLang="zh-CN" sz="2800" b="1" dirty="0">
                <a:solidFill>
                  <a:srgbClr val="840C26"/>
                </a:solidFill>
                <a:latin typeface="Times New Roman" panose="02020603050405020304" pitchFamily="18" charset="0"/>
                <a:ea typeface="华文楷体" pitchFamily="2" charset="-122"/>
                <a:cs typeface="Times New Roman" panose="02020603050405020304" pitchFamily="18" charset="0"/>
              </a:rPr>
              <a:t>//if</a:t>
            </a:r>
          </a:p>
          <a:p>
            <a:pPr algn="l">
              <a:lnSpc>
                <a:spcPct val="115000"/>
              </a:lnSpc>
            </a:pPr>
            <a:r>
              <a:rPr lang="en-US" altLang="zh-CN" sz="2800" b="1" dirty="0">
                <a:solidFill>
                  <a:srgbClr val="840C26"/>
                </a:solidFill>
                <a:latin typeface="Times New Roman" panose="02020603050405020304" pitchFamily="18" charset="0"/>
                <a:ea typeface="华文楷体" pitchFamily="2" charset="-122"/>
                <a:cs typeface="Times New Roman" panose="02020603050405020304" pitchFamily="18" charset="0"/>
              </a:rPr>
              <a:t>         </a:t>
            </a:r>
            <a:r>
              <a:rPr lang="en-US" altLang="zh-CN" sz="2800" b="1" dirty="0" err="1">
                <a:solidFill>
                  <a:srgbClr val="840C26"/>
                </a:solidFill>
                <a:latin typeface="Times New Roman" panose="02020603050405020304" pitchFamily="18" charset="0"/>
                <a:ea typeface="华文楷体" pitchFamily="2" charset="-122"/>
                <a:cs typeface="Times New Roman" panose="02020603050405020304" pitchFamily="18" charset="0"/>
              </a:rPr>
              <a:t>i</a:t>
            </a:r>
            <a:r>
              <a:rPr lang="en-US" altLang="zh-CN" sz="2800" b="1" dirty="0">
                <a:solidFill>
                  <a:srgbClr val="840C26"/>
                </a:solidFill>
                <a:latin typeface="Times New Roman" panose="02020603050405020304" pitchFamily="18" charset="0"/>
                <a:ea typeface="华文楷体" pitchFamily="2" charset="-122"/>
                <a:cs typeface="Times New Roman" panose="02020603050405020304" pitchFamily="18" charset="0"/>
              </a:rPr>
              <a:t> -= 1;</a:t>
            </a:r>
            <a:endParaRPr lang="en-US" altLang="zh-CN" sz="2800" dirty="0">
              <a:solidFill>
                <a:srgbClr val="000000"/>
              </a:solidFill>
              <a:latin typeface="Times New Roman" panose="02020603050405020304" pitchFamily="18" charset="0"/>
              <a:cs typeface="Times New Roman" panose="02020603050405020304" pitchFamily="18" charset="0"/>
            </a:endParaRPr>
          </a:p>
          <a:p>
            <a:pPr algn="l">
              <a:lnSpc>
                <a:spcPct val="11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 // while</a:t>
            </a:r>
          </a:p>
          <a:p>
            <a:pPr algn="l">
              <a:lnSpc>
                <a:spcPct val="115000"/>
              </a:lnSpc>
            </a:pPr>
            <a:r>
              <a:rPr lang="en-US" altLang="zh-CN" sz="2800" b="1" dirty="0">
                <a:latin typeface="Times New Roman" panose="02020603050405020304" pitchFamily="18" charset="0"/>
                <a:cs typeface="Times New Roman" panose="02020603050405020304" pitchFamily="18" charset="0"/>
              </a:rPr>
              <a:t>} // </a:t>
            </a:r>
            <a:r>
              <a:rPr lang="en-US" altLang="zh-CN" sz="2800" dirty="0" err="1">
                <a:latin typeface="Times New Roman" panose="02020603050405020304" pitchFamily="18" charset="0"/>
                <a:cs typeface="Times New Roman" panose="02020603050405020304" pitchFamily="18" charset="0"/>
              </a:rPr>
              <a:t>BubbleSort</a:t>
            </a:r>
            <a:endParaRPr lang="en-US" altLang="zh-CN" sz="280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a:t>起泡排序算法</a:t>
            </a:r>
          </a:p>
        </p:txBody>
      </p:sp>
      <p:sp>
        <p:nvSpPr>
          <p:cNvPr id="3" name="灯片编号占位符 2"/>
          <p:cNvSpPr>
            <a:spLocks noGrp="1"/>
          </p:cNvSpPr>
          <p:nvPr>
            <p:ph type="sldNum" sz="quarter" idx="12"/>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69807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算法分析</a:t>
            </a:r>
          </a:p>
        </p:txBody>
      </p:sp>
      <p:sp>
        <p:nvSpPr>
          <p:cNvPr id="7" name="内容占位符 6"/>
          <p:cNvSpPr>
            <a:spLocks noGrp="1"/>
          </p:cNvSpPr>
          <p:nvPr>
            <p:ph idx="1"/>
          </p:nvPr>
        </p:nvSpPr>
        <p:spPr/>
        <p:txBody>
          <a:bodyPr/>
          <a:lstStyle/>
          <a:p>
            <a:r>
              <a:rPr lang="zh-CN" altLang="en-US"/>
              <a:t>问题：该算法必然会结束？至多需循环多少次？</a:t>
            </a:r>
          </a:p>
          <a:p>
            <a:pPr lvl="1"/>
            <a:r>
              <a:rPr lang="zh-CN" altLang="en-US" sz="3200">
                <a:solidFill>
                  <a:srgbClr val="C00000"/>
                </a:solidFill>
              </a:rPr>
              <a:t>不变性</a:t>
            </a:r>
            <a:r>
              <a:rPr lang="zh-CN" altLang="en-US" sz="3200"/>
              <a:t>：经</a:t>
            </a:r>
            <a:r>
              <a:rPr lang="en-US" altLang="zh-CN" sz="3200" b="1">
                <a:solidFill>
                  <a:srgbClr val="0000FF"/>
                </a:solidFill>
              </a:rPr>
              <a:t>k</a:t>
            </a:r>
            <a:r>
              <a:rPr lang="zh-CN" altLang="en-US" sz="3200"/>
              <a:t>轮扫描交换后，最大的</a:t>
            </a:r>
            <a:r>
              <a:rPr lang="en-US" altLang="zh-CN" sz="3200" b="1">
                <a:solidFill>
                  <a:srgbClr val="0000FF"/>
                </a:solidFill>
              </a:rPr>
              <a:t>k</a:t>
            </a:r>
            <a:r>
              <a:rPr lang="zh-CN" altLang="en-US" sz="3200"/>
              <a:t>个元素必然就位</a:t>
            </a:r>
          </a:p>
          <a:p>
            <a:pPr lvl="1"/>
            <a:r>
              <a:rPr lang="zh-CN" altLang="en-US" sz="3200">
                <a:solidFill>
                  <a:srgbClr val="C00000"/>
                </a:solidFill>
              </a:rPr>
              <a:t>单调性</a:t>
            </a:r>
            <a:r>
              <a:rPr lang="zh-CN" altLang="en-US" sz="3200"/>
              <a:t>：经</a:t>
            </a:r>
            <a:r>
              <a:rPr lang="en-US" altLang="zh-CN" sz="3200" b="1">
                <a:solidFill>
                  <a:srgbClr val="0000FF"/>
                </a:solidFill>
              </a:rPr>
              <a:t>k</a:t>
            </a:r>
            <a:r>
              <a:rPr lang="zh-CN" altLang="en-US" sz="3200"/>
              <a:t>轮扫描交换后，问题的规模缩减至</a:t>
            </a:r>
            <a:r>
              <a:rPr lang="en-US" altLang="zh-CN" sz="3200" b="1">
                <a:solidFill>
                  <a:srgbClr val="0000FF"/>
                </a:solidFill>
              </a:rPr>
              <a:t>n-k</a:t>
            </a:r>
          </a:p>
          <a:p>
            <a:pPr lvl="1"/>
            <a:r>
              <a:rPr lang="zh-CN" altLang="en-US" sz="3200">
                <a:solidFill>
                  <a:srgbClr val="C00000"/>
                </a:solidFill>
              </a:rPr>
              <a:t>正确性</a:t>
            </a:r>
            <a:r>
              <a:rPr lang="zh-CN" altLang="en-US" sz="3200"/>
              <a:t>：经至多</a:t>
            </a:r>
            <a:r>
              <a:rPr lang="en-US" altLang="zh-CN" sz="3200" b="1">
                <a:solidFill>
                  <a:srgbClr val="0000FF"/>
                </a:solidFill>
              </a:rPr>
              <a:t>n</a:t>
            </a:r>
            <a:r>
              <a:rPr lang="zh-CN" altLang="en-US" sz="3200"/>
              <a:t>轮扫描后，算法必然终止。且能给出正确的解答</a:t>
            </a:r>
          </a:p>
          <a:p>
            <a:endParaRPr lang="zh-CN" altLang="en-US"/>
          </a:p>
        </p:txBody>
      </p:sp>
      <p:sp>
        <p:nvSpPr>
          <p:cNvPr id="3" name="灯片编号占位符 2"/>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extLst>
      <p:ext uri="{BB962C8B-B14F-4D97-AF65-F5344CB8AC3E}">
        <p14:creationId xmlns:p14="http://schemas.microsoft.com/office/powerpoint/2010/main" val="257848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算法分析</a:t>
            </a:r>
          </a:p>
        </p:txBody>
      </p:sp>
      <p:sp>
        <p:nvSpPr>
          <p:cNvPr id="9" name="内容占位符 8"/>
          <p:cNvSpPr>
            <a:spLocks noGrp="1"/>
          </p:cNvSpPr>
          <p:nvPr>
            <p:ph idx="1"/>
          </p:nvPr>
        </p:nvSpPr>
        <p:spPr/>
        <p:txBody>
          <a:bodyPr/>
          <a:lstStyle/>
          <a:p>
            <a:r>
              <a:rPr lang="en-US" altLang="zh-CN"/>
              <a:t> </a:t>
            </a:r>
            <a:r>
              <a:rPr lang="zh-CN" altLang="en-US"/>
              <a:t>一般情况下，每经过一趟“起泡”，“</a:t>
            </a:r>
            <a:r>
              <a:rPr lang="en-US" altLang="zh-CN"/>
              <a:t>i </a:t>
            </a:r>
            <a:r>
              <a:rPr lang="zh-CN" altLang="en-US"/>
              <a:t>减</a:t>
            </a:r>
            <a:r>
              <a:rPr lang="en-US" altLang="zh-CN"/>
              <a:t>1</a:t>
            </a:r>
            <a:r>
              <a:rPr lang="zh-CN" altLang="en-US"/>
              <a:t>”，但并不是每趟都如此</a:t>
            </a:r>
          </a:p>
          <a:p>
            <a:endParaRPr lang="zh-CN" altLang="en-US"/>
          </a:p>
        </p:txBody>
      </p:sp>
      <p:sp>
        <p:nvSpPr>
          <p:cNvPr id="3" name="灯片编号占位符 2"/>
          <p:cNvSpPr>
            <a:spLocks noGrp="1"/>
          </p:cNvSpPr>
          <p:nvPr>
            <p:ph type="sldNum" sz="quarter" idx="12"/>
          </p:nvPr>
        </p:nvSpPr>
        <p:spPr>
          <a:xfrm>
            <a:off x="8949208" y="4820481"/>
            <a:ext cx="395536" cy="365125"/>
          </a:xfrm>
        </p:spPr>
        <p:txBody>
          <a:bodyPr/>
          <a:lstStyle/>
          <a:p>
            <a:fld id="{0C913308-F349-4B6D-A68A-DD1791B4A57B}" type="slidenum">
              <a:rPr lang="zh-CN" altLang="en-US" smtClean="0"/>
              <a:pPr/>
              <a:t>6</a:t>
            </a:fld>
            <a:endParaRPr lang="zh-CN" altLang="en-US"/>
          </a:p>
        </p:txBody>
      </p:sp>
      <p:graphicFrame>
        <p:nvGraphicFramePr>
          <p:cNvPr id="10" name="Object 1030"/>
          <p:cNvGraphicFramePr>
            <a:graphicFrameLocks noChangeAspect="1"/>
          </p:cNvGraphicFramePr>
          <p:nvPr>
            <p:extLst>
              <p:ext uri="{D42A27DB-BD31-4B8C-83A1-F6EECF244321}">
                <p14:modId xmlns:p14="http://schemas.microsoft.com/office/powerpoint/2010/main" val="3827278377"/>
              </p:ext>
            </p:extLst>
          </p:nvPr>
        </p:nvGraphicFramePr>
        <p:xfrm>
          <a:off x="1028328" y="2405794"/>
          <a:ext cx="7391400" cy="914400"/>
        </p:xfrm>
        <a:graphic>
          <a:graphicData uri="http://schemas.openxmlformats.org/presentationml/2006/ole">
            <mc:AlternateContent xmlns:mc="http://schemas.openxmlformats.org/markup-compatibility/2006">
              <mc:Choice xmlns:v="urn:schemas-microsoft-com:vml" Requires="v">
                <p:oleObj name="文档" r:id="rId2" imgW="5417640" imgH="736200" progId="Word.Document.8">
                  <p:embed/>
                </p:oleObj>
              </mc:Choice>
              <mc:Fallback>
                <p:oleObj name="文档" r:id="rId2" imgW="5417640" imgH="736200"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328" y="2405794"/>
                        <a:ext cx="73914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 name="Text Box 1031"/>
          <p:cNvSpPr txBox="1">
            <a:spLocks noChangeArrowheads="1"/>
          </p:cNvSpPr>
          <p:nvPr/>
        </p:nvSpPr>
        <p:spPr bwMode="auto">
          <a:xfrm>
            <a:off x="1104528" y="2418494"/>
            <a:ext cx="838200" cy="641350"/>
          </a:xfrm>
          <a:prstGeom prst="rect">
            <a:avLst/>
          </a:prstGeom>
          <a:solidFill>
            <a:srgbClr val="CCFFCC"/>
          </a:solidFill>
          <a:ln w="9525">
            <a:noFill/>
            <a:miter lim="800000"/>
            <a:headEnd/>
            <a:tailEnd/>
          </a:ln>
          <a:effectLst/>
        </p:spPr>
        <p:txBody>
          <a:bodyPr>
            <a:spAutoFit/>
          </a:bodyPr>
          <a:lstStyle/>
          <a:p>
            <a:r>
              <a:rPr lang="en-US" altLang="zh-CN" sz="3600" b="1" dirty="0">
                <a:solidFill>
                  <a:schemeClr val="accent2"/>
                </a:solidFill>
              </a:rPr>
              <a:t>2</a:t>
            </a:r>
            <a:endParaRPr lang="en-US" altLang="zh-CN" sz="3600" dirty="0"/>
          </a:p>
        </p:txBody>
      </p:sp>
      <p:sp>
        <p:nvSpPr>
          <p:cNvPr id="12" name="Text Box 1032"/>
          <p:cNvSpPr txBox="1">
            <a:spLocks noChangeArrowheads="1"/>
          </p:cNvSpPr>
          <p:nvPr/>
        </p:nvSpPr>
        <p:spPr bwMode="auto">
          <a:xfrm>
            <a:off x="2018928" y="2405794"/>
            <a:ext cx="838200" cy="641350"/>
          </a:xfrm>
          <a:prstGeom prst="rect">
            <a:avLst/>
          </a:prstGeom>
          <a:solidFill>
            <a:srgbClr val="CCFFCC"/>
          </a:solidFill>
          <a:ln w="9525">
            <a:noFill/>
            <a:miter lim="800000"/>
            <a:headEnd/>
            <a:tailEnd/>
          </a:ln>
          <a:effectLst/>
        </p:spPr>
        <p:txBody>
          <a:bodyPr>
            <a:spAutoFit/>
          </a:bodyPr>
          <a:lstStyle/>
          <a:p>
            <a:r>
              <a:rPr lang="en-US" altLang="zh-CN" sz="3600" b="1">
                <a:solidFill>
                  <a:schemeClr val="accent2"/>
                </a:solidFill>
              </a:rPr>
              <a:t>5</a:t>
            </a:r>
            <a:endParaRPr lang="en-US" altLang="zh-CN" sz="3600"/>
          </a:p>
        </p:txBody>
      </p:sp>
      <p:sp>
        <p:nvSpPr>
          <p:cNvPr id="13" name="Text Box 1034"/>
          <p:cNvSpPr txBox="1">
            <a:spLocks noChangeArrowheads="1"/>
          </p:cNvSpPr>
          <p:nvPr/>
        </p:nvSpPr>
        <p:spPr bwMode="auto">
          <a:xfrm>
            <a:off x="2933328" y="2405794"/>
            <a:ext cx="838200" cy="641350"/>
          </a:xfrm>
          <a:prstGeom prst="rect">
            <a:avLst/>
          </a:prstGeom>
          <a:solidFill>
            <a:srgbClr val="CCFFCC"/>
          </a:solidFill>
          <a:ln w="9525">
            <a:noFill/>
            <a:miter lim="800000"/>
            <a:headEnd/>
            <a:tailEnd/>
          </a:ln>
          <a:effectLst/>
        </p:spPr>
        <p:txBody>
          <a:bodyPr>
            <a:spAutoFit/>
          </a:bodyPr>
          <a:lstStyle/>
          <a:p>
            <a:r>
              <a:rPr lang="en-US" altLang="zh-CN" sz="3600" b="1">
                <a:solidFill>
                  <a:schemeClr val="accent2"/>
                </a:solidFill>
              </a:rPr>
              <a:t>5</a:t>
            </a:r>
            <a:endParaRPr lang="en-US" altLang="zh-CN" sz="3600"/>
          </a:p>
        </p:txBody>
      </p:sp>
      <p:sp>
        <p:nvSpPr>
          <p:cNvPr id="14" name="Text Box 1035"/>
          <p:cNvSpPr txBox="1">
            <a:spLocks noChangeArrowheads="1"/>
          </p:cNvSpPr>
          <p:nvPr/>
        </p:nvSpPr>
        <p:spPr bwMode="auto">
          <a:xfrm>
            <a:off x="2018928" y="2405794"/>
            <a:ext cx="838200" cy="641350"/>
          </a:xfrm>
          <a:prstGeom prst="rect">
            <a:avLst/>
          </a:prstGeom>
          <a:solidFill>
            <a:srgbClr val="CCFFCC"/>
          </a:solidFill>
          <a:ln w="9525">
            <a:noFill/>
            <a:miter lim="800000"/>
            <a:headEnd/>
            <a:tailEnd/>
          </a:ln>
          <a:effectLst/>
        </p:spPr>
        <p:txBody>
          <a:bodyPr>
            <a:spAutoFit/>
          </a:bodyPr>
          <a:lstStyle/>
          <a:p>
            <a:r>
              <a:rPr lang="en-US" altLang="zh-CN" sz="3600" b="1">
                <a:solidFill>
                  <a:schemeClr val="accent2"/>
                </a:solidFill>
              </a:rPr>
              <a:t>3</a:t>
            </a:r>
            <a:endParaRPr lang="en-US" altLang="zh-CN" sz="3600"/>
          </a:p>
        </p:txBody>
      </p:sp>
      <p:sp>
        <p:nvSpPr>
          <p:cNvPr id="15" name="Text Box 1036"/>
          <p:cNvSpPr txBox="1">
            <a:spLocks noChangeArrowheads="1"/>
          </p:cNvSpPr>
          <p:nvPr/>
        </p:nvSpPr>
        <p:spPr bwMode="auto">
          <a:xfrm>
            <a:off x="2933328" y="2450244"/>
            <a:ext cx="838200" cy="641350"/>
          </a:xfrm>
          <a:prstGeom prst="rect">
            <a:avLst/>
          </a:prstGeom>
          <a:solidFill>
            <a:srgbClr val="CCFFCC"/>
          </a:solidFill>
          <a:ln w="9525">
            <a:noFill/>
            <a:miter lim="800000"/>
            <a:headEnd/>
            <a:tailEnd/>
          </a:ln>
          <a:effectLst/>
        </p:spPr>
        <p:txBody>
          <a:bodyPr>
            <a:spAutoFit/>
          </a:bodyPr>
          <a:lstStyle/>
          <a:p>
            <a:r>
              <a:rPr lang="en-US" altLang="zh-CN" sz="3600" b="1">
                <a:solidFill>
                  <a:schemeClr val="accent2"/>
                </a:solidFill>
              </a:rPr>
              <a:t>1</a:t>
            </a:r>
            <a:endParaRPr lang="en-US" altLang="zh-CN" sz="3600"/>
          </a:p>
        </p:txBody>
      </p:sp>
      <p:sp>
        <p:nvSpPr>
          <p:cNvPr id="16" name="Text Box 1037"/>
          <p:cNvSpPr txBox="1">
            <a:spLocks noChangeArrowheads="1"/>
          </p:cNvSpPr>
          <p:nvPr/>
        </p:nvSpPr>
        <p:spPr bwMode="auto">
          <a:xfrm>
            <a:off x="3923928" y="2418494"/>
            <a:ext cx="838200" cy="641350"/>
          </a:xfrm>
          <a:prstGeom prst="rect">
            <a:avLst/>
          </a:prstGeom>
          <a:solidFill>
            <a:srgbClr val="CCFFCC"/>
          </a:solidFill>
          <a:ln w="9525">
            <a:noFill/>
            <a:miter lim="800000"/>
            <a:headEnd/>
            <a:tailEnd/>
          </a:ln>
          <a:effectLst/>
        </p:spPr>
        <p:txBody>
          <a:bodyPr>
            <a:spAutoFit/>
          </a:bodyPr>
          <a:lstStyle/>
          <a:p>
            <a:r>
              <a:rPr lang="en-US" altLang="zh-CN" sz="3600" b="1">
                <a:solidFill>
                  <a:schemeClr val="accent2"/>
                </a:solidFill>
              </a:rPr>
              <a:t>5</a:t>
            </a:r>
            <a:endParaRPr lang="en-US" altLang="zh-CN" sz="3600"/>
          </a:p>
        </p:txBody>
      </p:sp>
      <p:sp>
        <p:nvSpPr>
          <p:cNvPr id="17" name="Text Box 1038"/>
          <p:cNvSpPr txBox="1">
            <a:spLocks noChangeArrowheads="1"/>
          </p:cNvSpPr>
          <p:nvPr/>
        </p:nvSpPr>
        <p:spPr bwMode="auto">
          <a:xfrm>
            <a:off x="4914528" y="2418494"/>
            <a:ext cx="838200" cy="641350"/>
          </a:xfrm>
          <a:prstGeom prst="rect">
            <a:avLst/>
          </a:prstGeom>
          <a:solidFill>
            <a:srgbClr val="CCFFCC"/>
          </a:solidFill>
          <a:ln w="9525">
            <a:noFill/>
            <a:miter lim="800000"/>
            <a:headEnd/>
            <a:tailEnd/>
          </a:ln>
          <a:effectLst/>
        </p:spPr>
        <p:txBody>
          <a:bodyPr>
            <a:spAutoFit/>
          </a:bodyPr>
          <a:lstStyle/>
          <a:p>
            <a:r>
              <a:rPr lang="en-US" altLang="zh-CN" sz="3600" b="1">
                <a:solidFill>
                  <a:schemeClr val="accent2"/>
                </a:solidFill>
              </a:rPr>
              <a:t>7</a:t>
            </a:r>
            <a:endParaRPr lang="en-US" altLang="zh-CN" sz="3600"/>
          </a:p>
        </p:txBody>
      </p:sp>
      <p:sp>
        <p:nvSpPr>
          <p:cNvPr id="18" name="Text Box 1039"/>
          <p:cNvSpPr txBox="1">
            <a:spLocks noChangeArrowheads="1"/>
          </p:cNvSpPr>
          <p:nvPr/>
        </p:nvSpPr>
        <p:spPr bwMode="auto">
          <a:xfrm>
            <a:off x="5828928" y="2405794"/>
            <a:ext cx="838200" cy="641350"/>
          </a:xfrm>
          <a:prstGeom prst="rect">
            <a:avLst/>
          </a:prstGeom>
          <a:solidFill>
            <a:srgbClr val="CCFFCC"/>
          </a:solidFill>
          <a:ln w="9525">
            <a:noFill/>
            <a:miter lim="800000"/>
            <a:headEnd/>
            <a:tailEnd/>
          </a:ln>
          <a:effectLst/>
        </p:spPr>
        <p:txBody>
          <a:bodyPr>
            <a:spAutoFit/>
          </a:bodyPr>
          <a:lstStyle/>
          <a:p>
            <a:r>
              <a:rPr lang="en-US" altLang="zh-CN" sz="3600" b="1">
                <a:solidFill>
                  <a:schemeClr val="accent2"/>
                </a:solidFill>
              </a:rPr>
              <a:t>9</a:t>
            </a:r>
            <a:endParaRPr lang="en-US" altLang="zh-CN" sz="3600"/>
          </a:p>
        </p:txBody>
      </p:sp>
      <p:sp>
        <p:nvSpPr>
          <p:cNvPr id="19" name="Text Box 1040"/>
          <p:cNvSpPr txBox="1">
            <a:spLocks noChangeArrowheads="1"/>
          </p:cNvSpPr>
          <p:nvPr/>
        </p:nvSpPr>
        <p:spPr bwMode="auto">
          <a:xfrm>
            <a:off x="5828928" y="2418494"/>
            <a:ext cx="838200" cy="641350"/>
          </a:xfrm>
          <a:prstGeom prst="rect">
            <a:avLst/>
          </a:prstGeom>
          <a:solidFill>
            <a:srgbClr val="CCFFCC"/>
          </a:solidFill>
          <a:ln w="9525">
            <a:noFill/>
            <a:miter lim="800000"/>
            <a:headEnd/>
            <a:tailEnd/>
          </a:ln>
          <a:effectLst/>
        </p:spPr>
        <p:txBody>
          <a:bodyPr>
            <a:spAutoFit/>
          </a:bodyPr>
          <a:lstStyle/>
          <a:p>
            <a:r>
              <a:rPr lang="en-US" altLang="zh-CN" sz="3600" b="1">
                <a:solidFill>
                  <a:schemeClr val="accent2"/>
                </a:solidFill>
              </a:rPr>
              <a:t>8</a:t>
            </a:r>
            <a:endParaRPr lang="en-US" altLang="zh-CN" sz="3600"/>
          </a:p>
        </p:txBody>
      </p:sp>
      <p:sp>
        <p:nvSpPr>
          <p:cNvPr id="20" name="Text Box 1041"/>
          <p:cNvSpPr txBox="1">
            <a:spLocks noChangeArrowheads="1"/>
          </p:cNvSpPr>
          <p:nvPr/>
        </p:nvSpPr>
        <p:spPr bwMode="auto">
          <a:xfrm>
            <a:off x="6743328" y="2418494"/>
            <a:ext cx="838200" cy="641350"/>
          </a:xfrm>
          <a:prstGeom prst="rect">
            <a:avLst/>
          </a:prstGeom>
          <a:solidFill>
            <a:srgbClr val="CCFFCC"/>
          </a:solidFill>
          <a:ln w="9525">
            <a:noFill/>
            <a:miter lim="800000"/>
            <a:headEnd/>
            <a:tailEnd/>
          </a:ln>
          <a:effectLst/>
        </p:spPr>
        <p:txBody>
          <a:bodyPr>
            <a:spAutoFit/>
          </a:bodyPr>
          <a:lstStyle/>
          <a:p>
            <a:r>
              <a:rPr lang="en-US" altLang="zh-CN" sz="3600" b="1">
                <a:solidFill>
                  <a:schemeClr val="accent2"/>
                </a:solidFill>
              </a:rPr>
              <a:t>9</a:t>
            </a:r>
            <a:endParaRPr lang="en-US" altLang="zh-CN" sz="3600"/>
          </a:p>
        </p:txBody>
      </p:sp>
      <p:sp>
        <p:nvSpPr>
          <p:cNvPr id="21" name="Line 1042"/>
          <p:cNvSpPr>
            <a:spLocks noChangeShapeType="1"/>
          </p:cNvSpPr>
          <p:nvPr/>
        </p:nvSpPr>
        <p:spPr bwMode="auto">
          <a:xfrm flipV="1">
            <a:off x="7200528" y="3320194"/>
            <a:ext cx="0" cy="762000"/>
          </a:xfrm>
          <a:prstGeom prst="line">
            <a:avLst/>
          </a:prstGeom>
          <a:noFill/>
          <a:ln w="19050">
            <a:solidFill>
              <a:srgbClr val="0000FF"/>
            </a:solidFill>
            <a:round/>
            <a:headEnd/>
            <a:tailEnd type="triangle" w="med" len="med"/>
          </a:ln>
          <a:effectLst/>
        </p:spPr>
        <p:txBody>
          <a:bodyPr wrap="none" anchor="ctr"/>
          <a:lstStyle/>
          <a:p>
            <a:endParaRPr lang="zh-CN" altLang="en-US"/>
          </a:p>
        </p:txBody>
      </p:sp>
      <p:sp>
        <p:nvSpPr>
          <p:cNvPr id="22" name="Text Box 1043"/>
          <p:cNvSpPr txBox="1">
            <a:spLocks noChangeArrowheads="1"/>
          </p:cNvSpPr>
          <p:nvPr/>
        </p:nvSpPr>
        <p:spPr bwMode="auto">
          <a:xfrm>
            <a:off x="7222753" y="3769457"/>
            <a:ext cx="815975" cy="579437"/>
          </a:xfrm>
          <a:prstGeom prst="rect">
            <a:avLst/>
          </a:prstGeom>
          <a:noFill/>
          <a:ln w="9525">
            <a:noFill/>
            <a:miter lim="800000"/>
            <a:headEnd/>
            <a:tailEnd/>
          </a:ln>
          <a:effectLst/>
        </p:spPr>
        <p:txBody>
          <a:bodyPr>
            <a:spAutoFit/>
          </a:bodyPr>
          <a:lstStyle/>
          <a:p>
            <a:pPr algn="l">
              <a:spcBef>
                <a:spcPct val="50000"/>
              </a:spcBef>
            </a:pPr>
            <a:r>
              <a:rPr lang="en-US" altLang="zh-CN" sz="3200">
                <a:solidFill>
                  <a:schemeClr val="accent2"/>
                </a:solidFill>
              </a:rPr>
              <a:t>i=7</a:t>
            </a:r>
            <a:endParaRPr lang="en-US" altLang="zh-CN" sz="2800"/>
          </a:p>
        </p:txBody>
      </p:sp>
      <p:sp>
        <p:nvSpPr>
          <p:cNvPr id="23" name="Line 1044"/>
          <p:cNvSpPr>
            <a:spLocks noChangeShapeType="1"/>
          </p:cNvSpPr>
          <p:nvPr/>
        </p:nvSpPr>
        <p:spPr bwMode="auto">
          <a:xfrm flipV="1">
            <a:off x="6209928" y="3167794"/>
            <a:ext cx="0" cy="762000"/>
          </a:xfrm>
          <a:prstGeom prst="line">
            <a:avLst/>
          </a:prstGeom>
          <a:noFill/>
          <a:ln w="19050">
            <a:solidFill>
              <a:srgbClr val="0000FF"/>
            </a:solidFill>
            <a:round/>
            <a:headEnd/>
            <a:tailEnd type="triangle" w="med" len="med"/>
          </a:ln>
          <a:effectLst/>
        </p:spPr>
        <p:txBody>
          <a:bodyPr wrap="none" anchor="ctr"/>
          <a:lstStyle/>
          <a:p>
            <a:endParaRPr lang="zh-CN" altLang="en-US"/>
          </a:p>
        </p:txBody>
      </p:sp>
      <p:sp>
        <p:nvSpPr>
          <p:cNvPr id="24" name="Text Box 1045"/>
          <p:cNvSpPr txBox="1">
            <a:spLocks noChangeArrowheads="1"/>
          </p:cNvSpPr>
          <p:nvPr/>
        </p:nvSpPr>
        <p:spPr bwMode="auto">
          <a:xfrm>
            <a:off x="6232153" y="3624994"/>
            <a:ext cx="815975" cy="579438"/>
          </a:xfrm>
          <a:prstGeom prst="rect">
            <a:avLst/>
          </a:prstGeom>
          <a:noFill/>
          <a:ln w="9525">
            <a:noFill/>
            <a:miter lim="800000"/>
            <a:headEnd/>
            <a:tailEnd/>
          </a:ln>
          <a:effectLst/>
        </p:spPr>
        <p:txBody>
          <a:bodyPr>
            <a:spAutoFit/>
          </a:bodyPr>
          <a:lstStyle/>
          <a:p>
            <a:pPr algn="l">
              <a:spcBef>
                <a:spcPct val="50000"/>
              </a:spcBef>
            </a:pPr>
            <a:r>
              <a:rPr lang="en-US" altLang="zh-CN" sz="3200">
                <a:solidFill>
                  <a:schemeClr val="accent2"/>
                </a:solidFill>
              </a:rPr>
              <a:t>i=6</a:t>
            </a:r>
            <a:endParaRPr lang="en-US" altLang="zh-CN" sz="2800"/>
          </a:p>
        </p:txBody>
      </p:sp>
      <p:sp useBgFill="1">
        <p:nvSpPr>
          <p:cNvPr id="25" name="Rectangle 1047"/>
          <p:cNvSpPr>
            <a:spLocks noChangeArrowheads="1"/>
          </p:cNvSpPr>
          <p:nvPr/>
        </p:nvSpPr>
        <p:spPr bwMode="auto">
          <a:xfrm>
            <a:off x="7048128" y="3167794"/>
            <a:ext cx="1066800" cy="1066800"/>
          </a:xfrm>
          <a:prstGeom prst="rect">
            <a:avLst/>
          </a:prstGeom>
          <a:ln w="9525">
            <a:noFill/>
            <a:miter lim="800000"/>
            <a:headEnd/>
            <a:tailEnd/>
          </a:ln>
          <a:effectLst/>
        </p:spPr>
        <p:txBody>
          <a:bodyPr wrap="none" anchor="ctr"/>
          <a:lstStyle/>
          <a:p>
            <a:endParaRPr lang="zh-CN" altLang="en-US"/>
          </a:p>
        </p:txBody>
      </p:sp>
      <p:sp>
        <p:nvSpPr>
          <p:cNvPr id="26" name="Text Box 1048"/>
          <p:cNvSpPr txBox="1">
            <a:spLocks noChangeArrowheads="1"/>
          </p:cNvSpPr>
          <p:nvPr/>
        </p:nvSpPr>
        <p:spPr bwMode="auto">
          <a:xfrm>
            <a:off x="2018928" y="2418494"/>
            <a:ext cx="838200" cy="641350"/>
          </a:xfrm>
          <a:prstGeom prst="rect">
            <a:avLst/>
          </a:prstGeom>
          <a:solidFill>
            <a:srgbClr val="FFFFCC"/>
          </a:solidFill>
          <a:ln w="9525">
            <a:noFill/>
            <a:miter lim="800000"/>
            <a:headEnd/>
            <a:tailEnd/>
          </a:ln>
          <a:effectLst/>
        </p:spPr>
        <p:txBody>
          <a:bodyPr>
            <a:spAutoFit/>
          </a:bodyPr>
          <a:lstStyle/>
          <a:p>
            <a:r>
              <a:rPr lang="en-US" altLang="zh-CN" sz="3600" b="1">
                <a:solidFill>
                  <a:srgbClr val="800000"/>
                </a:solidFill>
              </a:rPr>
              <a:t>1</a:t>
            </a:r>
            <a:endParaRPr lang="en-US" altLang="zh-CN" sz="3600"/>
          </a:p>
        </p:txBody>
      </p:sp>
      <p:sp>
        <p:nvSpPr>
          <p:cNvPr id="27" name="Text Box 1049"/>
          <p:cNvSpPr txBox="1">
            <a:spLocks noChangeArrowheads="1"/>
          </p:cNvSpPr>
          <p:nvPr/>
        </p:nvSpPr>
        <p:spPr bwMode="auto">
          <a:xfrm>
            <a:off x="2933328" y="2405794"/>
            <a:ext cx="838200" cy="641350"/>
          </a:xfrm>
          <a:prstGeom prst="rect">
            <a:avLst/>
          </a:prstGeom>
          <a:solidFill>
            <a:srgbClr val="FFFFCC"/>
          </a:solidFill>
          <a:ln w="9525">
            <a:noFill/>
            <a:miter lim="800000"/>
            <a:headEnd/>
            <a:tailEnd/>
          </a:ln>
          <a:effectLst/>
        </p:spPr>
        <p:txBody>
          <a:bodyPr>
            <a:spAutoFit/>
          </a:bodyPr>
          <a:lstStyle/>
          <a:p>
            <a:r>
              <a:rPr lang="en-US" altLang="zh-CN" sz="3600" b="1">
                <a:solidFill>
                  <a:srgbClr val="800000"/>
                </a:solidFill>
              </a:rPr>
              <a:t>3</a:t>
            </a:r>
            <a:endParaRPr lang="en-US" altLang="zh-CN" sz="3600"/>
          </a:p>
        </p:txBody>
      </p:sp>
      <p:sp>
        <p:nvSpPr>
          <p:cNvPr id="28" name="Line 1050"/>
          <p:cNvSpPr>
            <a:spLocks noChangeShapeType="1"/>
          </p:cNvSpPr>
          <p:nvPr/>
        </p:nvSpPr>
        <p:spPr bwMode="auto">
          <a:xfrm flipV="1">
            <a:off x="2399928" y="3091594"/>
            <a:ext cx="0" cy="7620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29" name="Text Box 1051"/>
          <p:cNvSpPr txBox="1">
            <a:spLocks noChangeArrowheads="1"/>
          </p:cNvSpPr>
          <p:nvPr/>
        </p:nvSpPr>
        <p:spPr bwMode="auto">
          <a:xfrm>
            <a:off x="2422153" y="3540857"/>
            <a:ext cx="815975" cy="579437"/>
          </a:xfrm>
          <a:prstGeom prst="rect">
            <a:avLst/>
          </a:prstGeom>
          <a:noFill/>
          <a:ln w="9525">
            <a:noFill/>
            <a:miter lim="800000"/>
            <a:headEnd/>
            <a:tailEnd/>
          </a:ln>
          <a:effectLst/>
        </p:spPr>
        <p:txBody>
          <a:bodyPr>
            <a:spAutoFit/>
          </a:bodyPr>
          <a:lstStyle/>
          <a:p>
            <a:pPr algn="l">
              <a:spcBef>
                <a:spcPct val="50000"/>
              </a:spcBef>
            </a:pPr>
            <a:r>
              <a:rPr lang="en-US" altLang="zh-CN" sz="3200">
                <a:solidFill>
                  <a:srgbClr val="800000"/>
                </a:solidFill>
              </a:rPr>
              <a:t>i=2</a:t>
            </a:r>
            <a:endParaRPr lang="en-US" altLang="zh-CN" sz="2800"/>
          </a:p>
        </p:txBody>
      </p:sp>
      <p:sp useBgFill="1">
        <p:nvSpPr>
          <p:cNvPr id="30" name="Rectangle 1052"/>
          <p:cNvSpPr>
            <a:spLocks noChangeArrowheads="1"/>
          </p:cNvSpPr>
          <p:nvPr/>
        </p:nvSpPr>
        <p:spPr bwMode="auto">
          <a:xfrm>
            <a:off x="6057528" y="3167794"/>
            <a:ext cx="838200" cy="914400"/>
          </a:xfrm>
          <a:prstGeom prst="rect">
            <a:avLst/>
          </a:prstGeom>
          <a:ln w="9525">
            <a:no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1130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left)">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par>
                          <p:cTn id="67" fill="hold">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wipe(up)">
                                      <p:cBhvr>
                                        <p:cTn id="70" dur="500"/>
                                        <p:tgtEl>
                                          <p:spTgt spid="23"/>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up)">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500"/>
                                        <p:tgtEl>
                                          <p:spTgt spid="26"/>
                                        </p:tgtEl>
                                      </p:cBhvr>
                                    </p:animEffec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left)">
                                      <p:cBhvr>
                                        <p:cTn id="83" dur="500"/>
                                        <p:tgtEl>
                                          <p:spTgt spid="2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up)">
                                      <p:cBhvr>
                                        <p:cTn id="88" dur="500"/>
                                        <p:tgtEl>
                                          <p:spTgt spid="30"/>
                                        </p:tgtEl>
                                      </p:cBhvr>
                                    </p:animEffect>
                                  </p:childTnLst>
                                </p:cTn>
                              </p:par>
                            </p:childTnLst>
                          </p:cTn>
                        </p:par>
                        <p:par>
                          <p:cTn id="89" fill="hold">
                            <p:stCondLst>
                              <p:cond delay="500"/>
                            </p:stCondLst>
                            <p:childTnLst>
                              <p:par>
                                <p:cTn id="90" presetID="22" presetClass="entr" presetSubtype="1"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wipe(up)">
                                      <p:cBhvr>
                                        <p:cTn id="92" dur="500"/>
                                        <p:tgtEl>
                                          <p:spTgt spid="28"/>
                                        </p:tgtEl>
                                      </p:cBhvr>
                                    </p:animEffect>
                                  </p:childTnLst>
                                </p:cTn>
                              </p:par>
                            </p:childTnLst>
                          </p:cTn>
                        </p:par>
                        <p:par>
                          <p:cTn id="93" fill="hold">
                            <p:stCondLst>
                              <p:cond delay="1000"/>
                            </p:stCondLst>
                            <p:childTnLst>
                              <p:par>
                                <p:cTn id="94" presetID="22" presetClass="entr" presetSubtype="1" fill="hold" grpId="0" nodeType="after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wipe(up)">
                                      <p:cBhvr>
                                        <p:cTn id="9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p:bldP spid="22" grpId="0" autoUpdateAnimBg="0"/>
      <p:bldP spid="23" grpId="0" animBg="1"/>
      <p:bldP spid="24" grpId="0" autoUpdateAnimBg="0"/>
      <p:bldP spid="25" grpId="0" animBg="1"/>
      <p:bldP spid="26" grpId="0" animBg="1" autoUpdateAnimBg="0"/>
      <p:bldP spid="27" grpId="0" animBg="1" autoUpdateAnimBg="0"/>
      <p:bldP spid="28" grpId="0" animBg="1"/>
      <p:bldP spid="29" grpId="0" autoUpdateAnimBg="0"/>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5DDBECC-C8F5-4906-A593-33EFEAA68380}"/>
              </a:ext>
            </a:extLst>
          </p:cNvPr>
          <p:cNvSpPr/>
          <p:nvPr/>
        </p:nvSpPr>
        <p:spPr>
          <a:xfrm>
            <a:off x="22648" y="1556792"/>
            <a:ext cx="9153525" cy="432048"/>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C5DDBECC-C8F5-4906-A593-33EFEAA68380}"/>
              </a:ext>
            </a:extLst>
          </p:cNvPr>
          <p:cNvSpPr/>
          <p:nvPr/>
        </p:nvSpPr>
        <p:spPr>
          <a:xfrm>
            <a:off x="0" y="5445224"/>
            <a:ext cx="9153525" cy="432048"/>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C5DDBECC-C8F5-4906-A593-33EFEAA68380}"/>
              </a:ext>
            </a:extLst>
          </p:cNvPr>
          <p:cNvSpPr/>
          <p:nvPr/>
        </p:nvSpPr>
        <p:spPr>
          <a:xfrm>
            <a:off x="-9525" y="3429000"/>
            <a:ext cx="9153525" cy="1008112"/>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7651" name="Text Box 3"/>
          <p:cNvSpPr txBox="1">
            <a:spLocks noChangeArrowheads="1"/>
          </p:cNvSpPr>
          <p:nvPr/>
        </p:nvSpPr>
        <p:spPr bwMode="auto">
          <a:xfrm>
            <a:off x="71500" y="0"/>
            <a:ext cx="8369599" cy="7029617"/>
          </a:xfrm>
          <a:prstGeom prst="rect">
            <a:avLst/>
          </a:prstGeom>
          <a:noFill/>
          <a:ln w="9525">
            <a:noFill/>
            <a:miter lim="800000"/>
            <a:headEnd/>
            <a:tailEnd/>
          </a:ln>
          <a:effectLst/>
        </p:spPr>
        <p:txBody>
          <a:bodyPr wrap="none">
            <a:spAutoFit/>
          </a:bodyPr>
          <a:lstStyle/>
          <a:p>
            <a:pPr algn="l">
              <a:lnSpc>
                <a:spcPct val="115000"/>
              </a:lnSpc>
            </a:pPr>
            <a:r>
              <a:rPr lang="en-US" altLang="zh-CN" sz="2800" b="1" dirty="0"/>
              <a:t>void</a:t>
            </a:r>
            <a:r>
              <a:rPr lang="en-US" altLang="zh-CN" sz="2800" dirty="0"/>
              <a:t> </a:t>
            </a:r>
            <a:r>
              <a:rPr lang="en-US" altLang="zh-CN" sz="2800" dirty="0" err="1"/>
              <a:t>BubbleSort</a:t>
            </a:r>
            <a:r>
              <a:rPr lang="en-US" altLang="zh-CN" sz="2800" dirty="0"/>
              <a:t>(Elem R[ ], </a:t>
            </a:r>
            <a:r>
              <a:rPr lang="en-US" altLang="zh-CN" sz="2800" b="1" dirty="0" err="1"/>
              <a:t>int</a:t>
            </a:r>
            <a:r>
              <a:rPr lang="en-US" altLang="zh-CN" sz="2800" dirty="0"/>
              <a:t> n) </a:t>
            </a:r>
            <a:r>
              <a:rPr lang="en-US" altLang="zh-CN" sz="2800" b="1" dirty="0">
                <a:latin typeface="宋体" charset="-122"/>
              </a:rPr>
              <a:t>{</a:t>
            </a:r>
          </a:p>
          <a:p>
            <a:pPr algn="l">
              <a:lnSpc>
                <a:spcPct val="115000"/>
              </a:lnSpc>
            </a:pPr>
            <a:r>
              <a:rPr lang="en-US" altLang="zh-CN" sz="2800" b="1" dirty="0"/>
              <a:t>   </a:t>
            </a:r>
            <a:r>
              <a:rPr lang="en-US" altLang="zh-CN" sz="2800" b="1" dirty="0" err="1">
                <a:solidFill>
                  <a:srgbClr val="FF0000"/>
                </a:solidFill>
              </a:rPr>
              <a:t>i</a:t>
            </a:r>
            <a:r>
              <a:rPr lang="en-US" altLang="zh-CN" sz="2800" b="1" dirty="0">
                <a:solidFill>
                  <a:srgbClr val="FF0000"/>
                </a:solidFill>
              </a:rPr>
              <a:t> = n;</a:t>
            </a:r>
            <a:r>
              <a:rPr lang="en-US" altLang="zh-CN" sz="2800" dirty="0">
                <a:solidFill>
                  <a:srgbClr val="000000"/>
                </a:solidFill>
                <a:latin typeface="华文楷体" pitchFamily="2" charset="-122"/>
                <a:ea typeface="华文楷体" pitchFamily="2" charset="-122"/>
              </a:rPr>
              <a:t>//</a:t>
            </a:r>
            <a:r>
              <a:rPr lang="zh-CN" altLang="en-US" sz="2800" dirty="0">
                <a:solidFill>
                  <a:srgbClr val="000000"/>
                </a:solidFill>
                <a:latin typeface="华文楷体" pitchFamily="2" charset="-122"/>
                <a:ea typeface="华文楷体" pitchFamily="2" charset="-122"/>
              </a:rPr>
              <a:t>首先从</a:t>
            </a:r>
            <a:r>
              <a:rPr lang="en-US" altLang="zh-CN" sz="2800" dirty="0">
                <a:solidFill>
                  <a:srgbClr val="000000"/>
                </a:solidFill>
                <a:latin typeface="华文楷体" pitchFamily="2" charset="-122"/>
                <a:ea typeface="华文楷体" pitchFamily="2" charset="-122"/>
              </a:rPr>
              <a:t>n</a:t>
            </a:r>
            <a:r>
              <a:rPr lang="zh-CN" altLang="en-US" sz="2800" dirty="0">
                <a:solidFill>
                  <a:srgbClr val="000000"/>
                </a:solidFill>
                <a:latin typeface="华文楷体" pitchFamily="2" charset="-122"/>
                <a:ea typeface="华文楷体" pitchFamily="2" charset="-122"/>
              </a:rPr>
              <a:t>位置排序</a:t>
            </a:r>
            <a:endParaRPr lang="en-US" altLang="zh-CN" sz="2800" dirty="0">
              <a:solidFill>
                <a:srgbClr val="000000"/>
              </a:solidFill>
              <a:latin typeface="华文楷体" pitchFamily="2" charset="-122"/>
              <a:ea typeface="华文楷体" pitchFamily="2" charset="-122"/>
            </a:endParaRPr>
          </a:p>
          <a:p>
            <a:pPr algn="l">
              <a:lnSpc>
                <a:spcPct val="115000"/>
              </a:lnSpc>
            </a:pPr>
            <a:r>
              <a:rPr lang="en-US" altLang="zh-CN" sz="2800" b="1" dirty="0"/>
              <a:t>   </a:t>
            </a:r>
            <a:r>
              <a:rPr lang="en-US" altLang="zh-CN" sz="2800" b="1" dirty="0">
                <a:solidFill>
                  <a:srgbClr val="FF0000"/>
                </a:solidFill>
              </a:rPr>
              <a:t>while (</a:t>
            </a:r>
            <a:r>
              <a:rPr lang="en-US" altLang="zh-CN" sz="2800" b="1" dirty="0" err="1">
                <a:solidFill>
                  <a:srgbClr val="FF0000"/>
                </a:solidFill>
              </a:rPr>
              <a:t>i</a:t>
            </a:r>
            <a:r>
              <a:rPr lang="en-US" altLang="zh-CN" sz="2800" b="1" dirty="0">
                <a:solidFill>
                  <a:srgbClr val="FF0000"/>
                </a:solidFill>
              </a:rPr>
              <a:t> &gt;1</a:t>
            </a:r>
            <a:r>
              <a:rPr lang="en-US" altLang="zh-CN" sz="2800" b="1">
                <a:solidFill>
                  <a:srgbClr val="FF0000"/>
                </a:solidFill>
              </a:rPr>
              <a:t>) </a:t>
            </a:r>
            <a:r>
              <a:rPr lang="en-US" altLang="zh-CN" sz="2800" b="1">
                <a:solidFill>
                  <a:srgbClr val="FF0000"/>
                </a:solidFill>
                <a:latin typeface="宋体" charset="-122"/>
              </a:rPr>
              <a:t>{</a:t>
            </a:r>
            <a:endParaRPr lang="en-US" altLang="zh-CN" sz="2800" dirty="0">
              <a:solidFill>
                <a:srgbClr val="000000"/>
              </a:solidFill>
              <a:latin typeface="华文楷体" pitchFamily="2" charset="-122"/>
              <a:ea typeface="华文楷体" pitchFamily="2" charset="-122"/>
            </a:endParaRPr>
          </a:p>
          <a:p>
            <a:pPr algn="l">
              <a:lnSpc>
                <a:spcPct val="115000"/>
              </a:lnSpc>
            </a:pPr>
            <a:r>
              <a:rPr lang="en-US" altLang="zh-CN" sz="2800" b="1" dirty="0"/>
              <a:t>         </a:t>
            </a:r>
            <a:r>
              <a:rPr lang="en-US" altLang="zh-CN" sz="2800" b="1" dirty="0" err="1">
                <a:solidFill>
                  <a:srgbClr val="006600"/>
                </a:solidFill>
              </a:rPr>
              <a:t>lastExchangeIndex</a:t>
            </a:r>
            <a:r>
              <a:rPr lang="en-US" altLang="zh-CN" sz="2800" b="1" dirty="0">
                <a:solidFill>
                  <a:srgbClr val="006600"/>
                </a:solidFill>
              </a:rPr>
              <a:t> = 1;</a:t>
            </a:r>
            <a:endParaRPr lang="en-US" altLang="zh-CN" sz="2800" b="1" dirty="0"/>
          </a:p>
          <a:p>
            <a:pPr algn="l">
              <a:lnSpc>
                <a:spcPct val="115000"/>
              </a:lnSpc>
            </a:pPr>
            <a:r>
              <a:rPr lang="en-US" altLang="zh-CN" sz="2800" b="1" dirty="0">
                <a:solidFill>
                  <a:srgbClr val="000099"/>
                </a:solidFill>
              </a:rPr>
              <a:t>         for (j = 1;  j &lt; </a:t>
            </a:r>
            <a:r>
              <a:rPr lang="en-US" altLang="zh-CN" sz="2800" b="1" dirty="0" err="1">
                <a:solidFill>
                  <a:srgbClr val="000099"/>
                </a:solidFill>
              </a:rPr>
              <a:t>i</a:t>
            </a:r>
            <a:r>
              <a:rPr lang="en-US" altLang="zh-CN" sz="2800" b="1" dirty="0">
                <a:solidFill>
                  <a:srgbClr val="000099"/>
                </a:solidFill>
              </a:rPr>
              <a:t>;  </a:t>
            </a:r>
            <a:r>
              <a:rPr lang="en-US" altLang="zh-CN" sz="2800" b="1">
                <a:solidFill>
                  <a:srgbClr val="000099"/>
                </a:solidFill>
              </a:rPr>
              <a:t>j++)</a:t>
            </a:r>
            <a:endParaRPr lang="en-US" altLang="zh-CN" sz="2800" dirty="0">
              <a:solidFill>
                <a:srgbClr val="000000"/>
              </a:solidFill>
              <a:latin typeface="Times New Roman" pitchFamily="18" charset="0"/>
              <a:ea typeface="华文楷体" pitchFamily="2" charset="-122"/>
              <a:cs typeface="Times New Roman" pitchFamily="18" charset="0"/>
            </a:endParaRPr>
          </a:p>
          <a:p>
            <a:pPr algn="l">
              <a:lnSpc>
                <a:spcPct val="115000"/>
              </a:lnSpc>
            </a:pPr>
            <a:r>
              <a:rPr lang="en-US" altLang="zh-CN" sz="2800" b="1" dirty="0">
                <a:solidFill>
                  <a:srgbClr val="840C26"/>
                </a:solidFill>
                <a:latin typeface="华文楷体" pitchFamily="2" charset="-122"/>
                <a:ea typeface="华文楷体" pitchFamily="2" charset="-122"/>
              </a:rPr>
              <a:t>             if (R[j+1].key &lt; R[j].key)</a:t>
            </a:r>
            <a:r>
              <a:rPr lang="en-US" altLang="zh-CN" sz="2800" b="1" dirty="0">
                <a:latin typeface="华文楷体" pitchFamily="2" charset="-122"/>
                <a:ea typeface="华文楷体" pitchFamily="2" charset="-122"/>
              </a:rPr>
              <a:t> </a:t>
            </a:r>
            <a:r>
              <a:rPr lang="en-US" altLang="zh-CN" sz="2800" b="1" dirty="0">
                <a:solidFill>
                  <a:srgbClr val="840C26"/>
                </a:solidFill>
                <a:latin typeface="华文楷体" pitchFamily="2" charset="-122"/>
                <a:ea typeface="华文楷体" pitchFamily="2" charset="-122"/>
              </a:rPr>
              <a:t>{ </a:t>
            </a:r>
            <a:r>
              <a:rPr lang="en-US" altLang="zh-CN" sz="2800" dirty="0">
                <a:solidFill>
                  <a:srgbClr val="000000"/>
                </a:solidFill>
                <a:latin typeface="华文楷体" pitchFamily="2" charset="-122"/>
                <a:ea typeface="华文楷体" pitchFamily="2" charset="-122"/>
              </a:rPr>
              <a:t>//</a:t>
            </a:r>
            <a:r>
              <a:rPr lang="zh-CN" altLang="en-US" sz="2800" dirty="0">
                <a:solidFill>
                  <a:srgbClr val="000000"/>
                </a:solidFill>
                <a:latin typeface="华文楷体" pitchFamily="2" charset="-122"/>
                <a:ea typeface="华文楷体" pitchFamily="2" charset="-122"/>
              </a:rPr>
              <a:t>将大的记录向后移</a:t>
            </a:r>
            <a:endParaRPr lang="en-US" altLang="zh-CN" sz="2800" dirty="0">
              <a:solidFill>
                <a:srgbClr val="000000"/>
              </a:solidFill>
              <a:latin typeface="华文楷体" pitchFamily="2" charset="-122"/>
              <a:ea typeface="华文楷体" pitchFamily="2" charset="-122"/>
            </a:endParaRPr>
          </a:p>
          <a:p>
            <a:pPr algn="l">
              <a:lnSpc>
                <a:spcPct val="115000"/>
              </a:lnSpc>
            </a:pPr>
            <a:r>
              <a:rPr lang="en-US" altLang="zh-CN" sz="2800" b="1" dirty="0">
                <a:latin typeface="华文楷体" pitchFamily="2" charset="-122"/>
                <a:ea typeface="华文楷体" pitchFamily="2" charset="-122"/>
              </a:rPr>
              <a:t>                  </a:t>
            </a:r>
            <a:r>
              <a:rPr lang="en-US" altLang="zh-CN" sz="2800" b="1" dirty="0">
                <a:solidFill>
                  <a:srgbClr val="840C26"/>
                </a:solidFill>
                <a:latin typeface="华文楷体" pitchFamily="2" charset="-122"/>
                <a:ea typeface="华文楷体" pitchFamily="2" charset="-122"/>
              </a:rPr>
              <a:t>Swap(R[j], R[j+1]);</a:t>
            </a:r>
          </a:p>
          <a:p>
            <a:pPr>
              <a:lnSpc>
                <a:spcPct val="115000"/>
              </a:lnSpc>
            </a:pPr>
            <a:r>
              <a:rPr lang="en-US" altLang="zh-CN" sz="2800" dirty="0">
                <a:solidFill>
                  <a:srgbClr val="000000"/>
                </a:solidFill>
                <a:latin typeface="华文楷体" pitchFamily="2" charset="-122"/>
                <a:ea typeface="华文楷体" pitchFamily="2" charset="-122"/>
              </a:rPr>
              <a:t>                  //</a:t>
            </a:r>
            <a:r>
              <a:rPr lang="zh-CN" altLang="en-US" sz="2800" dirty="0">
                <a:solidFill>
                  <a:srgbClr val="000000"/>
                </a:solidFill>
                <a:latin typeface="华文楷体" pitchFamily="2" charset="-122"/>
                <a:ea typeface="华文楷体" pitchFamily="2" charset="-122"/>
              </a:rPr>
              <a:t>记下进行交换的记录位置</a:t>
            </a:r>
            <a:endParaRPr lang="en-US" altLang="zh-CN" sz="2800" b="1" dirty="0">
              <a:latin typeface="华文楷体" pitchFamily="2" charset="-122"/>
              <a:ea typeface="华文楷体" pitchFamily="2" charset="-122"/>
            </a:endParaRPr>
          </a:p>
          <a:p>
            <a:pPr algn="l">
              <a:lnSpc>
                <a:spcPct val="115000"/>
              </a:lnSpc>
            </a:pPr>
            <a:r>
              <a:rPr lang="en-US" altLang="zh-CN" sz="2800" b="1" dirty="0">
                <a:latin typeface="华文楷体" pitchFamily="2" charset="-122"/>
                <a:ea typeface="华文楷体" pitchFamily="2" charset="-122"/>
              </a:rPr>
              <a:t>                  </a:t>
            </a:r>
            <a:r>
              <a:rPr lang="en-US" altLang="zh-CN" sz="2800" b="1" dirty="0" err="1">
                <a:solidFill>
                  <a:srgbClr val="006600"/>
                </a:solidFill>
              </a:rPr>
              <a:t>lastExchangeIndex</a:t>
            </a:r>
            <a:r>
              <a:rPr lang="en-US" altLang="zh-CN" sz="2800" b="1" dirty="0">
                <a:solidFill>
                  <a:srgbClr val="006600"/>
                </a:solidFill>
              </a:rPr>
              <a:t> = j; </a:t>
            </a:r>
            <a:endParaRPr lang="zh-CN" altLang="en-US" sz="2800" b="1" dirty="0">
              <a:solidFill>
                <a:srgbClr val="006600"/>
              </a:solidFill>
            </a:endParaRPr>
          </a:p>
          <a:p>
            <a:pPr algn="l">
              <a:lnSpc>
                <a:spcPct val="115000"/>
              </a:lnSpc>
            </a:pPr>
            <a:r>
              <a:rPr lang="zh-CN" altLang="en-US" sz="2800" b="1" dirty="0">
                <a:latin typeface="华文楷体" pitchFamily="2" charset="-122"/>
                <a:ea typeface="华文楷体" pitchFamily="2" charset="-122"/>
              </a:rPr>
              <a:t>             </a:t>
            </a:r>
            <a:r>
              <a:rPr lang="en-US" altLang="zh-CN" sz="2800" b="1" dirty="0">
                <a:latin typeface="华文楷体" pitchFamily="2" charset="-122"/>
                <a:ea typeface="华文楷体" pitchFamily="2" charset="-122"/>
              </a:rPr>
              <a:t>     </a:t>
            </a:r>
            <a:r>
              <a:rPr lang="en-US" altLang="zh-CN" sz="2800" b="1" dirty="0">
                <a:solidFill>
                  <a:srgbClr val="840C26"/>
                </a:solidFill>
                <a:latin typeface="华文楷体" pitchFamily="2" charset="-122"/>
                <a:ea typeface="华文楷体" pitchFamily="2" charset="-122"/>
              </a:rPr>
              <a:t>}</a:t>
            </a:r>
            <a:r>
              <a:rPr lang="en-US" altLang="zh-CN" sz="2800" b="1" dirty="0">
                <a:latin typeface="华文楷体" pitchFamily="2" charset="-122"/>
                <a:ea typeface="华文楷体" pitchFamily="2" charset="-122"/>
              </a:rPr>
              <a:t> </a:t>
            </a:r>
            <a:r>
              <a:rPr lang="en-US" altLang="zh-CN" sz="2800" b="1" dirty="0">
                <a:solidFill>
                  <a:srgbClr val="840C26"/>
                </a:solidFill>
                <a:latin typeface="华文楷体" pitchFamily="2" charset="-122"/>
                <a:ea typeface="华文楷体" pitchFamily="2" charset="-122"/>
              </a:rPr>
              <a:t>//if</a:t>
            </a:r>
          </a:p>
          <a:p>
            <a:pPr>
              <a:lnSpc>
                <a:spcPct val="115000"/>
              </a:lnSpc>
            </a:pPr>
            <a:r>
              <a:rPr lang="en-US" altLang="zh-CN" sz="2800" dirty="0">
                <a:solidFill>
                  <a:srgbClr val="000000"/>
                </a:solidFill>
                <a:latin typeface="Times New Roman" pitchFamily="18" charset="0"/>
                <a:ea typeface="华文楷体" pitchFamily="2" charset="-122"/>
                <a:cs typeface="Times New Roman" pitchFamily="18" charset="0"/>
              </a:rPr>
              <a:t>         //</a:t>
            </a:r>
            <a:r>
              <a:rPr lang="zh-CN" altLang="en-US" sz="2800" dirty="0">
                <a:solidFill>
                  <a:srgbClr val="000000"/>
                </a:solidFill>
                <a:latin typeface="Times New Roman" pitchFamily="18" charset="0"/>
                <a:ea typeface="华文楷体" pitchFamily="2" charset="-122"/>
                <a:cs typeface="Times New Roman" pitchFamily="18" charset="0"/>
              </a:rPr>
              <a:t>本趟进行过交换的最后一个记录的位置</a:t>
            </a:r>
            <a:endParaRPr lang="en-US" altLang="zh-CN" sz="2800" b="1" dirty="0">
              <a:solidFill>
                <a:srgbClr val="840C26"/>
              </a:solidFill>
              <a:latin typeface="华文楷体" pitchFamily="2" charset="-122"/>
              <a:ea typeface="华文楷体" pitchFamily="2" charset="-122"/>
            </a:endParaRPr>
          </a:p>
          <a:p>
            <a:pPr algn="l">
              <a:lnSpc>
                <a:spcPct val="115000"/>
              </a:lnSpc>
            </a:pPr>
            <a:r>
              <a:rPr lang="en-US" altLang="zh-CN" sz="2800" b="1" dirty="0"/>
              <a:t>          </a:t>
            </a:r>
            <a:r>
              <a:rPr lang="en-US" altLang="zh-CN" sz="2800" b="1" dirty="0" err="1">
                <a:solidFill>
                  <a:srgbClr val="FF0000"/>
                </a:solidFill>
                <a:latin typeface="Times New Roman" pitchFamily="18" charset="0"/>
                <a:ea typeface="华文楷体" pitchFamily="2" charset="-122"/>
                <a:cs typeface="Times New Roman" pitchFamily="18" charset="0"/>
              </a:rPr>
              <a:t>i</a:t>
            </a:r>
            <a:r>
              <a:rPr lang="en-US" altLang="zh-CN" sz="2800" b="1" dirty="0">
                <a:solidFill>
                  <a:srgbClr val="FF0000"/>
                </a:solidFill>
                <a:latin typeface="Times New Roman" pitchFamily="18" charset="0"/>
                <a:ea typeface="华文楷体" pitchFamily="2" charset="-122"/>
                <a:cs typeface="Times New Roman" pitchFamily="18" charset="0"/>
              </a:rPr>
              <a:t> </a:t>
            </a:r>
            <a:r>
              <a:rPr lang="en-US" altLang="zh-CN" sz="2800" b="1" dirty="0">
                <a:solidFill>
                  <a:srgbClr val="006600"/>
                </a:solidFill>
              </a:rPr>
              <a:t>= </a:t>
            </a:r>
            <a:r>
              <a:rPr lang="en-US" altLang="zh-CN" sz="2800" b="1" dirty="0" err="1">
                <a:solidFill>
                  <a:srgbClr val="006600"/>
                </a:solidFill>
              </a:rPr>
              <a:t>lastExchangeIndex</a:t>
            </a:r>
            <a:r>
              <a:rPr lang="en-US" altLang="zh-CN" sz="2800" b="1" dirty="0">
                <a:solidFill>
                  <a:srgbClr val="006600"/>
                </a:solidFill>
              </a:rPr>
              <a:t>; </a:t>
            </a:r>
          </a:p>
          <a:p>
            <a:pPr algn="l">
              <a:lnSpc>
                <a:spcPct val="115000"/>
              </a:lnSpc>
            </a:pPr>
            <a:r>
              <a:rPr lang="en-US" altLang="zh-CN" sz="2800" b="1" dirty="0"/>
              <a:t>   </a:t>
            </a:r>
            <a:r>
              <a:rPr lang="en-US" altLang="zh-CN" sz="2800" b="1" dirty="0">
                <a:solidFill>
                  <a:srgbClr val="FF0000"/>
                </a:solidFill>
              </a:rPr>
              <a:t>} // while</a:t>
            </a:r>
          </a:p>
          <a:p>
            <a:pPr algn="l">
              <a:lnSpc>
                <a:spcPct val="115000"/>
              </a:lnSpc>
            </a:pPr>
            <a:r>
              <a:rPr lang="en-US" altLang="zh-CN" sz="2800" b="1" dirty="0"/>
              <a:t>} // </a:t>
            </a:r>
            <a:r>
              <a:rPr lang="en-US" altLang="zh-CN" sz="2800" dirty="0" err="1"/>
              <a:t>BubbleSort</a:t>
            </a:r>
            <a:endParaRPr lang="en-US" altLang="zh-CN" sz="28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119342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Text Box 1030"/>
          <p:cNvSpPr txBox="1">
            <a:spLocks noChangeArrowheads="1"/>
          </p:cNvSpPr>
          <p:nvPr/>
        </p:nvSpPr>
        <p:spPr bwMode="auto">
          <a:xfrm>
            <a:off x="751633" y="3536520"/>
            <a:ext cx="3070071" cy="523220"/>
          </a:xfrm>
          <a:prstGeom prst="rect">
            <a:avLst/>
          </a:prstGeom>
          <a:noFill/>
          <a:ln w="9525">
            <a:noFill/>
            <a:miter lim="800000"/>
            <a:headEnd/>
            <a:tailEnd/>
          </a:ln>
          <a:effectLst/>
        </p:spPr>
        <p:txBody>
          <a:bodyPr wrap="none">
            <a:spAutoFit/>
          </a:bodyPr>
          <a:lstStyle/>
          <a:p>
            <a:pPr algn="l"/>
            <a:r>
              <a:rPr lang="en-US" altLang="zh-CN" sz="2800" b="1">
                <a:solidFill>
                  <a:srgbClr val="0000FF"/>
                </a:solidFill>
                <a:latin typeface="+mn-ea"/>
              </a:rPr>
              <a:t>“</a:t>
            </a:r>
            <a:r>
              <a:rPr lang="zh-CN" altLang="en-US" sz="2800" b="1">
                <a:solidFill>
                  <a:srgbClr val="0000FF"/>
                </a:solidFill>
                <a:latin typeface="+mn-ea"/>
              </a:rPr>
              <a:t>比较”的次数：</a:t>
            </a:r>
            <a:endParaRPr lang="zh-CN" altLang="en-US" sz="3200">
              <a:solidFill>
                <a:srgbClr val="0000FF"/>
              </a:solidFill>
              <a:latin typeface="+mn-ea"/>
            </a:endParaRPr>
          </a:p>
        </p:txBody>
      </p:sp>
      <p:sp>
        <p:nvSpPr>
          <p:cNvPr id="83980" name="Rectangle 1036"/>
          <p:cNvSpPr>
            <a:spLocks noChangeArrowheads="1"/>
          </p:cNvSpPr>
          <p:nvPr/>
        </p:nvSpPr>
        <p:spPr bwMode="auto">
          <a:xfrm>
            <a:off x="4928858" y="3563434"/>
            <a:ext cx="3070071" cy="523220"/>
          </a:xfrm>
          <a:prstGeom prst="rect">
            <a:avLst/>
          </a:prstGeom>
          <a:noFill/>
          <a:ln w="9525">
            <a:noFill/>
            <a:miter lim="800000"/>
            <a:headEnd/>
            <a:tailEnd/>
          </a:ln>
          <a:effectLst/>
        </p:spPr>
        <p:txBody>
          <a:bodyPr wrap="none">
            <a:spAutoFit/>
          </a:bodyPr>
          <a:lstStyle/>
          <a:p>
            <a:pPr algn="l"/>
            <a:r>
              <a:rPr lang="en-US" altLang="zh-CN" sz="2800" b="1">
                <a:solidFill>
                  <a:srgbClr val="0000FF"/>
                </a:solidFill>
                <a:latin typeface="+mn-ea"/>
              </a:rPr>
              <a:t>“</a:t>
            </a:r>
            <a:r>
              <a:rPr lang="zh-CN" altLang="en-US" sz="2800" b="1">
                <a:solidFill>
                  <a:srgbClr val="0000FF"/>
                </a:solidFill>
                <a:latin typeface="+mn-ea"/>
              </a:rPr>
              <a:t>移动”的次数：</a:t>
            </a:r>
            <a:endParaRPr lang="zh-CN" altLang="en-US" sz="3200">
              <a:solidFill>
                <a:srgbClr val="0000FF"/>
              </a:solidFill>
              <a:latin typeface="+mn-ea"/>
            </a:endParaRPr>
          </a:p>
        </p:txBody>
      </p:sp>
      <p:sp>
        <p:nvSpPr>
          <p:cNvPr id="2" name="标题 1"/>
          <p:cNvSpPr>
            <a:spLocks noGrp="1"/>
          </p:cNvSpPr>
          <p:nvPr>
            <p:ph type="title"/>
          </p:nvPr>
        </p:nvSpPr>
        <p:spPr/>
        <p:txBody>
          <a:bodyPr/>
          <a:lstStyle/>
          <a:p>
            <a:r>
              <a:rPr lang="zh-CN" altLang="en-US"/>
              <a:t>算法分析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a:t>最好的情况</a:t>
                </a:r>
                <a:r>
                  <a:rPr lang="en-US" altLang="zh-CN" dirty="0"/>
                  <a:t>(</a:t>
                </a:r>
                <a:r>
                  <a:rPr lang="zh-CN" altLang="en-US" dirty="0"/>
                  <a:t>关键字在记录序列中</a:t>
                </a:r>
                <a:r>
                  <a:rPr lang="zh-CN" altLang="en-US" b="1" dirty="0">
                    <a:solidFill>
                      <a:srgbClr val="C00000"/>
                    </a:solidFill>
                  </a:rPr>
                  <a:t>顺序有序</a:t>
                </a:r>
                <a:r>
                  <a:rPr lang="en-US" altLang="zh-CN" dirty="0"/>
                  <a:t>)</a:t>
                </a:r>
                <a:r>
                  <a:rPr lang="zh-CN" altLang="en-US" dirty="0"/>
                  <a:t>：只需进行一趟起泡</a:t>
                </a:r>
                <a:endParaRPr lang="en-US" altLang="zh-CN" dirty="0"/>
              </a:p>
              <a:p>
                <a:endParaRPr lang="en-US" altLang="zh-CN" dirty="0"/>
              </a:p>
              <a:p>
                <a:r>
                  <a:rPr lang="zh-CN" altLang="en-US" dirty="0"/>
                  <a:t>最坏的情况</a:t>
                </a:r>
                <a:r>
                  <a:rPr lang="en-US" altLang="zh-CN" dirty="0"/>
                  <a:t>(</a:t>
                </a:r>
                <a:r>
                  <a:rPr lang="zh-CN" altLang="en-US" dirty="0"/>
                  <a:t>关键字在记录序列中</a:t>
                </a:r>
                <a:r>
                  <a:rPr lang="zh-CN" altLang="en-US" b="1" dirty="0">
                    <a:solidFill>
                      <a:srgbClr val="C00000"/>
                    </a:solidFill>
                  </a:rPr>
                  <a:t>逆序有序</a:t>
                </a:r>
                <a:r>
                  <a:rPr lang="en-US" altLang="zh-CN" dirty="0"/>
                  <a:t>)</a:t>
                </a:r>
                <a:r>
                  <a:rPr lang="zh-CN" altLang="en-US" dirty="0"/>
                  <a:t>：    需进行</a:t>
                </a:r>
                <a:r>
                  <a:rPr lang="en-US" altLang="zh-CN" dirty="0"/>
                  <a:t>n-1</a:t>
                </a:r>
                <a:r>
                  <a:rPr lang="zh-CN" altLang="en-US" dirty="0"/>
                  <a:t>趟起泡</a:t>
                </a:r>
                <a:endParaRPr lang="en-US" altLang="zh-CN" dirty="0"/>
              </a:p>
              <a:p>
                <a:endParaRPr lang="en-US" altLang="zh-CN" dirty="0"/>
              </a:p>
              <a:p>
                <a:endParaRPr lang="en-US" altLang="zh-CN" dirty="0"/>
              </a:p>
              <a:p>
                <a:endParaRPr lang="en-US" altLang="zh-CN" dirty="0"/>
              </a:p>
              <a:p>
                <a:r>
                  <a:rPr lang="zh-CN" altLang="en-US" dirty="0"/>
                  <a:t>各个版本都相同：最好</a:t>
                </a:r>
                <a:r>
                  <a:rPr lang="en-US" altLang="zh-CN" dirty="0"/>
                  <a:t>O(n)</a:t>
                </a:r>
                <a:r>
                  <a:rPr lang="zh-CN" altLang="en-US" dirty="0"/>
                  <a:t>，最坏</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r>
                      <a:rPr lang="en-US" altLang="zh-CN" i="1">
                        <a:latin typeface="Cambria Math" panose="02040503050406030204" pitchFamily="18" charset="0"/>
                      </a:rPr>
                      <m:t>)</m:t>
                    </m:r>
                  </m:oMath>
                </a14:m>
                <a:endParaRPr lang="en-US" altLang="zh-CN" dirty="0"/>
              </a:p>
              <a:p>
                <a:r>
                  <a:rPr lang="zh-CN" altLang="en-US" dirty="0"/>
                  <a:t>起泡排序是</a:t>
                </a:r>
                <a:r>
                  <a:rPr lang="zh-CN" altLang="en-US" b="1" dirty="0">
                    <a:solidFill>
                      <a:srgbClr val="C00000"/>
                    </a:solidFill>
                  </a:rPr>
                  <a:t>稳定的</a:t>
                </a:r>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481" t="-17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751633" y="4041204"/>
                <a:ext cx="3578607" cy="8572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zh-CN" altLang="en-US" sz="2400" b="1" i="1" smtClean="0">
                              <a:solidFill>
                                <a:srgbClr val="0000FF"/>
                              </a:solidFill>
                              <a:latin typeface="Cambria Math" panose="02040503050406030204" pitchFamily="18" charset="0"/>
                            </a:rPr>
                          </m:ctrlPr>
                        </m:naryPr>
                        <m:sub>
                          <m:r>
                            <m:rPr>
                              <m:brk m:alnAt="25"/>
                            </m:rPr>
                            <a:rPr lang="en-US" altLang="zh-CN" sz="2400" b="1" i="1">
                              <a:solidFill>
                                <a:srgbClr val="0000FF"/>
                              </a:solidFill>
                              <a:latin typeface="Cambria Math" panose="02040503050406030204" pitchFamily="18" charset="0"/>
                            </a:rPr>
                            <m:t>𝒊</m:t>
                          </m:r>
                          <m:r>
                            <a:rPr lang="en-US" altLang="zh-CN" sz="2400" b="1"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𝒏</m:t>
                          </m:r>
                        </m:sub>
                        <m:sup>
                          <m:r>
                            <a:rPr lang="en-US" altLang="zh-CN" sz="2400" b="1" i="1">
                              <a:solidFill>
                                <a:srgbClr val="0000FF"/>
                              </a:solidFill>
                              <a:latin typeface="Cambria Math" panose="02040503050406030204" pitchFamily="18" charset="0"/>
                            </a:rPr>
                            <m:t>𝟐</m:t>
                          </m:r>
                        </m:sup>
                        <m:e>
                          <m:d>
                            <m:dPr>
                              <m:ctrlPr>
                                <a:rPr lang="en-US" altLang="zh-CN" sz="2400" b="1" i="1">
                                  <a:solidFill>
                                    <a:srgbClr val="0000FF"/>
                                  </a:solidFill>
                                  <a:latin typeface="Cambria Math" panose="02040503050406030204" pitchFamily="18" charset="0"/>
                                </a:rPr>
                              </m:ctrlPr>
                            </m:dPr>
                            <m:e>
                              <m:r>
                                <a:rPr lang="en-US" altLang="zh-CN" sz="2400" b="1" i="1">
                                  <a:solidFill>
                                    <a:srgbClr val="0000FF"/>
                                  </a:solidFill>
                                  <a:latin typeface="Cambria Math" panose="02040503050406030204" pitchFamily="18" charset="0"/>
                                </a:rPr>
                                <m:t>𝒊</m:t>
                              </m:r>
                              <m:r>
                                <a:rPr lang="en-US" altLang="zh-CN" sz="2400" b="1"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𝟏</m:t>
                              </m:r>
                            </m:e>
                          </m:d>
                          <m:r>
                            <a:rPr lang="en-US" altLang="zh-CN" sz="2400" b="1" i="1">
                              <a:solidFill>
                                <a:srgbClr val="0000FF"/>
                              </a:solidFill>
                              <a:latin typeface="Cambria Math" panose="02040503050406030204" pitchFamily="18" charset="0"/>
                            </a:rPr>
                            <m:t>=</m:t>
                          </m:r>
                          <m:f>
                            <m:fPr>
                              <m:ctrlPr>
                                <a:rPr lang="en-US" altLang="zh-CN" sz="2400" b="1" i="1">
                                  <a:solidFill>
                                    <a:srgbClr val="0000FF"/>
                                  </a:solidFill>
                                  <a:latin typeface="Cambria Math" panose="02040503050406030204" pitchFamily="18" charset="0"/>
                                </a:rPr>
                              </m:ctrlPr>
                            </m:fPr>
                            <m:num>
                              <m:r>
                                <a:rPr lang="en-US" altLang="zh-CN" sz="2400" b="1" i="1">
                                  <a:solidFill>
                                    <a:srgbClr val="0000FF"/>
                                  </a:solidFill>
                                  <a:latin typeface="Cambria Math" panose="02040503050406030204" pitchFamily="18" charset="0"/>
                                </a:rPr>
                                <m:t>𝒏</m:t>
                              </m:r>
                              <m:r>
                                <a:rPr lang="en-US" altLang="zh-CN" sz="2400" b="1"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𝒏</m:t>
                              </m:r>
                              <m:r>
                                <a:rPr lang="en-US" altLang="zh-CN" sz="2400" b="1"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𝟏</m:t>
                              </m:r>
                              <m:r>
                                <a:rPr lang="en-US" altLang="zh-CN" sz="2400" b="1" i="1">
                                  <a:solidFill>
                                    <a:srgbClr val="0000FF"/>
                                  </a:solidFill>
                                  <a:latin typeface="Cambria Math" panose="02040503050406030204" pitchFamily="18" charset="0"/>
                                </a:rPr>
                                <m:t>)</m:t>
                              </m:r>
                            </m:num>
                            <m:den>
                              <m:r>
                                <a:rPr lang="en-US" altLang="zh-CN" sz="2400" b="1" i="1">
                                  <a:solidFill>
                                    <a:srgbClr val="0000FF"/>
                                  </a:solidFill>
                                  <a:latin typeface="Cambria Math" panose="02040503050406030204" pitchFamily="18" charset="0"/>
                                </a:rPr>
                                <m:t>𝟐</m:t>
                              </m:r>
                            </m:den>
                          </m:f>
                        </m:e>
                      </m:nary>
                    </m:oMath>
                  </m:oMathPara>
                </a14:m>
                <a:endParaRPr lang="zh-CN" altLang="en-US" b="1">
                  <a:solidFill>
                    <a:srgbClr val="0000FF"/>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751633" y="4041204"/>
                <a:ext cx="3578607" cy="857222"/>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04067" y="4059740"/>
                <a:ext cx="3578607" cy="8572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zh-CN" altLang="en-US" sz="2400" b="1" i="1" smtClean="0">
                              <a:solidFill>
                                <a:srgbClr val="0000FF"/>
                              </a:solidFill>
                              <a:latin typeface="Cambria Math" panose="02040503050406030204" pitchFamily="18" charset="0"/>
                            </a:rPr>
                          </m:ctrlPr>
                        </m:naryPr>
                        <m:sub>
                          <m:r>
                            <m:rPr>
                              <m:brk m:alnAt="25"/>
                            </m:rPr>
                            <a:rPr lang="en-US" altLang="zh-CN" sz="2400" b="1" i="1">
                              <a:solidFill>
                                <a:srgbClr val="0000FF"/>
                              </a:solidFill>
                              <a:latin typeface="Cambria Math" panose="02040503050406030204" pitchFamily="18" charset="0"/>
                            </a:rPr>
                            <m:t>𝒊</m:t>
                          </m:r>
                          <m:r>
                            <a:rPr lang="en-US" altLang="zh-CN" sz="2400" b="1"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𝒏</m:t>
                          </m:r>
                        </m:sub>
                        <m:sup>
                          <m:r>
                            <a:rPr lang="en-US" altLang="zh-CN" sz="2400" b="1" i="1">
                              <a:solidFill>
                                <a:srgbClr val="0000FF"/>
                              </a:solidFill>
                              <a:latin typeface="Cambria Math" panose="02040503050406030204" pitchFamily="18" charset="0"/>
                            </a:rPr>
                            <m:t>𝟐</m:t>
                          </m:r>
                        </m:sup>
                        <m:e>
                          <m:d>
                            <m:dPr>
                              <m:ctrlPr>
                                <a:rPr lang="en-US" altLang="zh-CN" sz="2400" b="1" i="1">
                                  <a:solidFill>
                                    <a:srgbClr val="0000FF"/>
                                  </a:solidFill>
                                  <a:latin typeface="Cambria Math" panose="02040503050406030204" pitchFamily="18" charset="0"/>
                                </a:rPr>
                              </m:ctrlPr>
                            </m:dPr>
                            <m:e>
                              <m:r>
                                <a:rPr lang="en-US" altLang="zh-CN" sz="2400" b="1" i="1">
                                  <a:solidFill>
                                    <a:srgbClr val="0000FF"/>
                                  </a:solidFill>
                                  <a:latin typeface="Cambria Math" panose="02040503050406030204" pitchFamily="18" charset="0"/>
                                </a:rPr>
                                <m:t>𝒊</m:t>
                              </m:r>
                              <m:r>
                                <a:rPr lang="en-US" altLang="zh-CN" sz="2400" b="1"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𝟏</m:t>
                              </m:r>
                            </m:e>
                          </m:d>
                          <m:r>
                            <a:rPr lang="en-US" altLang="zh-CN" sz="2400" b="1" i="1">
                              <a:solidFill>
                                <a:srgbClr val="0000FF"/>
                              </a:solidFill>
                              <a:latin typeface="Cambria Math" panose="02040503050406030204" pitchFamily="18" charset="0"/>
                            </a:rPr>
                            <m:t>=</m:t>
                          </m:r>
                          <m:f>
                            <m:fPr>
                              <m:ctrlPr>
                                <a:rPr lang="en-US" altLang="zh-CN" sz="2400" b="1" i="1">
                                  <a:solidFill>
                                    <a:srgbClr val="0000FF"/>
                                  </a:solidFill>
                                  <a:latin typeface="Cambria Math" panose="02040503050406030204" pitchFamily="18" charset="0"/>
                                </a:rPr>
                              </m:ctrlPr>
                            </m:fPr>
                            <m:num>
                              <m:r>
                                <a:rPr lang="en-US" altLang="zh-CN" sz="2400" b="1" i="1">
                                  <a:solidFill>
                                    <a:srgbClr val="0000FF"/>
                                  </a:solidFill>
                                  <a:latin typeface="Cambria Math" panose="02040503050406030204" pitchFamily="18" charset="0"/>
                                </a:rPr>
                                <m:t>𝒏</m:t>
                              </m:r>
                              <m:r>
                                <a:rPr lang="en-US" altLang="zh-CN" sz="2400" b="1"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𝒏</m:t>
                              </m:r>
                              <m:r>
                                <a:rPr lang="en-US" altLang="zh-CN" sz="2400" b="1"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𝟏</m:t>
                              </m:r>
                              <m:r>
                                <a:rPr lang="en-US" altLang="zh-CN" sz="2400" b="1" i="1">
                                  <a:solidFill>
                                    <a:srgbClr val="0000FF"/>
                                  </a:solidFill>
                                  <a:latin typeface="Cambria Math" panose="02040503050406030204" pitchFamily="18" charset="0"/>
                                </a:rPr>
                                <m:t>)</m:t>
                              </m:r>
                            </m:num>
                            <m:den>
                              <m:r>
                                <a:rPr lang="en-US" altLang="zh-CN" sz="2400" b="1" i="1">
                                  <a:solidFill>
                                    <a:srgbClr val="0000FF"/>
                                  </a:solidFill>
                                  <a:latin typeface="Cambria Math" panose="02040503050406030204" pitchFamily="18" charset="0"/>
                                </a:rPr>
                                <m:t>𝟐</m:t>
                              </m:r>
                            </m:den>
                          </m:f>
                        </m:e>
                      </m:nary>
                    </m:oMath>
                  </m:oMathPara>
                </a14:m>
                <a:endParaRPr lang="zh-CN" altLang="en-US" b="1">
                  <a:solidFill>
                    <a:srgbClr val="0000FF"/>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4904067" y="4059740"/>
                <a:ext cx="3578607" cy="857222"/>
              </a:xfrm>
              <a:prstGeom prst="rect">
                <a:avLst/>
              </a:prstGeom>
              <a:blipFill rotWithShape="0">
                <a:blip r:embed="rId5"/>
                <a:stretch>
                  <a:fillRect/>
                </a:stretch>
              </a:blipFill>
            </p:spPr>
            <p:txBody>
              <a:bodyPr/>
              <a:lstStyle/>
              <a:p>
                <a:r>
                  <a:rPr lang="zh-CN" altLang="en-US">
                    <a:noFill/>
                  </a:rPr>
                  <a:t> </a:t>
                </a:r>
              </a:p>
            </p:txBody>
          </p:sp>
        </mc:Fallback>
      </mc:AlternateContent>
      <p:sp>
        <p:nvSpPr>
          <p:cNvPr id="17" name="Rectangle 1036"/>
          <p:cNvSpPr>
            <a:spLocks noChangeArrowheads="1"/>
          </p:cNvSpPr>
          <p:nvPr/>
        </p:nvSpPr>
        <p:spPr bwMode="auto">
          <a:xfrm>
            <a:off x="4572000" y="1949046"/>
            <a:ext cx="3251211" cy="523220"/>
          </a:xfrm>
          <a:prstGeom prst="rect">
            <a:avLst/>
          </a:prstGeom>
          <a:noFill/>
          <a:ln w="9525">
            <a:noFill/>
            <a:miter lim="800000"/>
            <a:headEnd/>
            <a:tailEnd/>
          </a:ln>
          <a:effectLst/>
        </p:spPr>
        <p:txBody>
          <a:bodyPr wrap="none">
            <a:spAutoFit/>
          </a:bodyPr>
          <a:lstStyle/>
          <a:p>
            <a:pPr algn="l"/>
            <a:r>
              <a:rPr lang="en-US" altLang="zh-CN" sz="2800" b="1">
                <a:solidFill>
                  <a:srgbClr val="0000FF"/>
                </a:solidFill>
                <a:latin typeface="+mn-ea"/>
              </a:rPr>
              <a:t>“</a:t>
            </a:r>
            <a:r>
              <a:rPr lang="zh-CN" altLang="en-US" sz="2800" b="1">
                <a:solidFill>
                  <a:srgbClr val="0000FF"/>
                </a:solidFill>
                <a:latin typeface="+mn-ea"/>
              </a:rPr>
              <a:t>移动”的次数：</a:t>
            </a:r>
            <a:r>
              <a:rPr lang="en-US" altLang="zh-CN" sz="2800" b="1">
                <a:solidFill>
                  <a:srgbClr val="0000FF"/>
                </a:solidFill>
                <a:latin typeface="+mn-ea"/>
              </a:rPr>
              <a:t>0</a:t>
            </a:r>
            <a:endParaRPr lang="zh-CN" altLang="en-US" sz="3200">
              <a:solidFill>
                <a:srgbClr val="0000FF"/>
              </a:solidFill>
              <a:latin typeface="+mn-ea"/>
            </a:endParaRPr>
          </a:p>
        </p:txBody>
      </p:sp>
      <p:sp>
        <p:nvSpPr>
          <p:cNvPr id="18" name="Text Box 1030"/>
          <p:cNvSpPr txBox="1">
            <a:spLocks noChangeArrowheads="1"/>
          </p:cNvSpPr>
          <p:nvPr/>
        </p:nvSpPr>
        <p:spPr bwMode="auto">
          <a:xfrm>
            <a:off x="707855" y="1919691"/>
            <a:ext cx="3613490" cy="523220"/>
          </a:xfrm>
          <a:prstGeom prst="rect">
            <a:avLst/>
          </a:prstGeom>
          <a:noFill/>
          <a:ln w="9525">
            <a:noFill/>
            <a:miter lim="800000"/>
            <a:headEnd/>
            <a:tailEnd/>
          </a:ln>
          <a:effectLst/>
        </p:spPr>
        <p:txBody>
          <a:bodyPr wrap="none">
            <a:spAutoFit/>
          </a:bodyPr>
          <a:lstStyle/>
          <a:p>
            <a:pPr algn="l"/>
            <a:r>
              <a:rPr lang="en-US" altLang="zh-CN" sz="2800" b="1">
                <a:solidFill>
                  <a:srgbClr val="0000FF"/>
                </a:solidFill>
                <a:latin typeface="+mn-ea"/>
              </a:rPr>
              <a:t>“</a:t>
            </a:r>
            <a:r>
              <a:rPr lang="zh-CN" altLang="en-US" sz="2800" b="1">
                <a:solidFill>
                  <a:srgbClr val="0000FF"/>
                </a:solidFill>
                <a:latin typeface="+mn-ea"/>
              </a:rPr>
              <a:t>比较”的次数：</a:t>
            </a:r>
            <a:r>
              <a:rPr lang="en-US" altLang="zh-CN" sz="2800" b="1">
                <a:solidFill>
                  <a:srgbClr val="0000FF"/>
                </a:solidFill>
                <a:latin typeface="+mn-ea"/>
              </a:rPr>
              <a:t>n-1</a:t>
            </a:r>
            <a:endParaRPr lang="zh-CN" altLang="en-US" sz="4000">
              <a:solidFill>
                <a:srgbClr val="0000FF"/>
              </a:solidFill>
              <a:latin typeface="+mn-ea"/>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8</a:t>
            </a:fld>
            <a:endParaRPr lang="zh-CN" altLang="en-US"/>
          </a:p>
        </p:txBody>
      </p:sp>
    </p:spTree>
    <p:extLst>
      <p:ext uri="{BB962C8B-B14F-4D97-AF65-F5344CB8AC3E}">
        <p14:creationId xmlns:p14="http://schemas.microsoft.com/office/powerpoint/2010/main" val="380832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9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9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p:bldP spid="83980" grpId="0"/>
      <p:bldP spid="4"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384"/>
            <a:ext cx="8784976" cy="936104"/>
          </a:xfrm>
        </p:spPr>
        <p:txBody>
          <a:bodyPr>
            <a:normAutofit fontScale="90000"/>
          </a:bodyPr>
          <a:lstStyle/>
          <a:p>
            <a:r>
              <a:rPr lang="en-US" altLang="zh-CN"/>
              <a:t>3.2 </a:t>
            </a:r>
            <a:r>
              <a:rPr lang="zh-CN" altLang="en-US"/>
              <a:t>快速排序</a:t>
            </a:r>
            <a:r>
              <a:rPr lang="en-US" altLang="zh-CN"/>
              <a:t>(Quick Sort)/C. A. R. Hoare/1962</a:t>
            </a:r>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b="1" dirty="0">
                    <a:solidFill>
                      <a:srgbClr val="0000FF"/>
                    </a:solidFill>
                  </a:rPr>
                  <a:t>(</a:t>
                </a:r>
                <a:r>
                  <a:rPr lang="zh-CN" altLang="en-US" b="1" dirty="0">
                    <a:solidFill>
                      <a:srgbClr val="0000FF"/>
                    </a:solidFill>
                  </a:rPr>
                  <a:t>分治策略</a:t>
                </a:r>
                <a:r>
                  <a:rPr lang="en-US" altLang="zh-CN" b="1" dirty="0">
                    <a:solidFill>
                      <a:srgbClr val="0000FF"/>
                    </a:solidFill>
                  </a:rPr>
                  <a:t>) </a:t>
                </a:r>
                <a:r>
                  <a:rPr lang="zh-CN" altLang="en-US" dirty="0"/>
                  <a:t>任取序列</a:t>
                </a:r>
                <a:r>
                  <a:rPr lang="en-US" altLang="zh-CN" dirty="0"/>
                  <a:t>S</a:t>
                </a:r>
                <a:r>
                  <a:rPr lang="zh-CN" altLang="en-US" dirty="0"/>
                  <a:t>中的记录</a:t>
                </a:r>
                <a:r>
                  <a:rPr lang="en-US" altLang="zh-CN" dirty="0"/>
                  <a:t>m</a:t>
                </a:r>
                <a:r>
                  <a:rPr lang="zh-CN" altLang="en-US" dirty="0"/>
                  <a:t>作为</a:t>
                </a:r>
                <a:r>
                  <a:rPr lang="zh-CN" altLang="en-US" b="1" dirty="0">
                    <a:solidFill>
                      <a:srgbClr val="C00000"/>
                    </a:solidFill>
                  </a:rPr>
                  <a:t>轴点</a:t>
                </a:r>
                <a:r>
                  <a:rPr lang="en-US" altLang="zh-CN" b="1" dirty="0">
                    <a:solidFill>
                      <a:srgbClr val="C00000"/>
                    </a:solidFill>
                  </a:rPr>
                  <a:t>(pivot)</a:t>
                </a:r>
                <a:r>
                  <a:rPr lang="zh-CN" altLang="en-US" dirty="0"/>
                  <a:t>，将序列分为两个子序列，即</a:t>
                </a:r>
                <a14:m>
                  <m:oMath xmlns:m="http://schemas.openxmlformats.org/officeDocument/2006/math">
                    <m:r>
                      <a:rPr lang="zh-CN" altLang="en-US" b="0" i="0"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𝑚</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𝑅</m:t>
                        </m:r>
                      </m:sub>
                    </m:sSub>
                  </m:oMath>
                </a14:m>
                <a:r>
                  <a:rPr lang="zh-CN" altLang="en-US" dirty="0"/>
                  <a:t>，将所有比轴点小的数都放到它前面，所有比轴点大的数都放到它后面</a:t>
                </a:r>
                <a:endParaRPr lang="en-US" altLang="zh-CN" dirty="0"/>
              </a:p>
              <a:p>
                <a:pPr lvl="1"/>
                <a:r>
                  <a:rPr lang="zh-CN" altLang="en-US" dirty="0">
                    <a:solidFill>
                      <a:schemeClr val="accent6">
                        <a:lumMod val="75000"/>
                      </a:schemeClr>
                    </a:solidFill>
                  </a:rPr>
                  <a:t>一趟快速排序</a:t>
                </a:r>
                <a:r>
                  <a:rPr lang="en-US" altLang="zh-CN" dirty="0">
                    <a:solidFill>
                      <a:schemeClr val="accent6">
                        <a:lumMod val="75000"/>
                      </a:schemeClr>
                    </a:solidFill>
                  </a:rPr>
                  <a:t>/</a:t>
                </a:r>
                <a:r>
                  <a:rPr lang="zh-CN" altLang="en-US" dirty="0">
                    <a:solidFill>
                      <a:schemeClr val="accent6">
                        <a:lumMod val="75000"/>
                      </a:schemeClr>
                    </a:solidFill>
                  </a:rPr>
                  <a:t>一趟划分</a:t>
                </a:r>
                <a:endParaRPr lang="en-US" altLang="zh-CN" dirty="0">
                  <a:solidFill>
                    <a:schemeClr val="accent6">
                      <a:lumMod val="75000"/>
                    </a:schemeClr>
                  </a:solidFill>
                </a:endParaRPr>
              </a:p>
              <a:p>
                <a:pPr lvl="1"/>
                <a:r>
                  <a:rPr lang="zh-CN" altLang="en-US" dirty="0"/>
                  <a:t>规模缩小：</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𝐿</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𝑅</m:t>
                                </m:r>
                              </m:sub>
                            </m:sSub>
                            <m:r>
                              <a:rPr lang="en-US" altLang="zh-CN" b="0" i="1" smtClean="0">
                                <a:latin typeface="Cambria Math" panose="02040503050406030204" pitchFamily="18" charset="0"/>
                              </a:rPr>
                              <m:t>|</m:t>
                            </m:r>
                          </m:e>
                        </m:d>
                      </m:e>
                    </m:func>
                    <m:r>
                      <a:rPr lang="en-US" altLang="zh-CN" b="0" i="1" smtClean="0">
                        <a:latin typeface="Cambria Math" panose="02040503050406030204" pitchFamily="18" charset="0"/>
                      </a:rPr>
                      <m:t>&lt;</m:t>
                    </m:r>
                    <m:r>
                      <a:rPr lang="en-US" altLang="zh-CN" b="0" i="1" smtClean="0">
                        <a:latin typeface="Cambria Math" panose="02040503050406030204" pitchFamily="18" charset="0"/>
                      </a:rPr>
                      <m:t>𝑛</m:t>
                    </m:r>
                  </m:oMath>
                </a14:m>
                <a:endParaRPr lang="en-US" altLang="zh-CN" dirty="0"/>
              </a:p>
              <a:p>
                <a:pPr lvl="1"/>
                <a:r>
                  <a:rPr lang="zh-CN" altLang="en-US" dirty="0"/>
                  <a:t>彼此独立：</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𝐿</m:t>
                                </m:r>
                              </m:sub>
                            </m:sSub>
                          </m:e>
                        </m:d>
                      </m:e>
                    </m:func>
                    <m:r>
                      <a:rPr lang="en-US" altLang="zh-CN"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min</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𝑅</m:t>
                        </m:r>
                      </m:sub>
                    </m:sSub>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zh-CN" altLang="en-US" dirty="0"/>
                  <a:t>在子序列分别</a:t>
                </a:r>
                <a:r>
                  <a:rPr lang="zh-CN" altLang="en-US" b="1" dirty="0">
                    <a:solidFill>
                      <a:srgbClr val="0000FF"/>
                    </a:solidFill>
                  </a:rPr>
                  <a:t>递归</a:t>
                </a:r>
                <a:r>
                  <a:rPr lang="zh-CN" altLang="en-US" dirty="0"/>
                  <a:t>地排序后，原序列自然有序</a:t>
                </a:r>
              </a:p>
              <a:p>
                <a:pPr lvl="1"/>
                <a:r>
                  <a:rPr lang="zh-CN" altLang="en-US" dirty="0"/>
                  <a:t>平凡解：当只剩单个元素时，本身就是解</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88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a:p>
        </p:txBody>
      </p:sp>
    </p:spTree>
    <p:extLst>
      <p:ext uri="{BB962C8B-B14F-4D97-AF65-F5344CB8AC3E}">
        <p14:creationId xmlns:p14="http://schemas.microsoft.com/office/powerpoint/2010/main" val="19932750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9031</TotalTime>
  <Words>4140</Words>
  <Application>Microsoft Office PowerPoint</Application>
  <PresentationFormat>全屏显示(4:3)</PresentationFormat>
  <Paragraphs>652</Paragraphs>
  <Slides>38</Slides>
  <Notes>33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38</vt:i4>
      </vt:variant>
    </vt:vector>
  </HeadingPairs>
  <TitlesOfParts>
    <vt:vector size="53" baseType="lpstr">
      <vt:lpstr>华文楷体</vt:lpstr>
      <vt:lpstr>楷体_GB2312</vt:lpstr>
      <vt:lpstr>隶书</vt:lpstr>
      <vt:lpstr>宋体</vt:lpstr>
      <vt:lpstr>Arial</vt:lpstr>
      <vt:lpstr>Calibri</vt:lpstr>
      <vt:lpstr>Cambria Math</vt:lpstr>
      <vt:lpstr>Symbol</vt:lpstr>
      <vt:lpstr>Times New Roman</vt:lpstr>
      <vt:lpstr>Wingdings</vt:lpstr>
      <vt:lpstr>Office 主题</vt:lpstr>
      <vt:lpstr>文档</vt:lpstr>
      <vt:lpstr>Document</vt:lpstr>
      <vt:lpstr>公式</vt:lpstr>
      <vt:lpstr>Equation</vt:lpstr>
      <vt:lpstr>第10章 内部排序</vt:lpstr>
      <vt:lpstr>目录</vt:lpstr>
      <vt:lpstr>3.1 起泡排序(Bubble Sort)</vt:lpstr>
      <vt:lpstr>起泡排序算法</vt:lpstr>
      <vt:lpstr>算法分析</vt:lpstr>
      <vt:lpstr>算法分析</vt:lpstr>
      <vt:lpstr>PowerPoint 演示文稿</vt:lpstr>
      <vt:lpstr>算法分析</vt:lpstr>
      <vt:lpstr>3.2 快速排序(Quick Sort)/C. A. R. Hoare/1962</vt:lpstr>
      <vt:lpstr>快速排序算法：分而治之</vt:lpstr>
      <vt:lpstr>快速排序</vt:lpstr>
      <vt:lpstr>快速排序：一趟划分</vt:lpstr>
      <vt:lpstr>快速排序：一趟划分</vt:lpstr>
      <vt:lpstr>算法运行实例</vt:lpstr>
      <vt:lpstr>快速排序算法分析-时间复杂度</vt:lpstr>
      <vt:lpstr>快速排序算法分析-时间复杂度</vt:lpstr>
      <vt:lpstr>快速排序算法分析</vt:lpstr>
      <vt:lpstr>4. 选择排序 (Selection Sort)</vt:lpstr>
      <vt:lpstr>4.1 简单选择排序</vt:lpstr>
      <vt:lpstr>简单选择排序算法分析</vt:lpstr>
      <vt:lpstr>复习：二叉树</vt:lpstr>
      <vt:lpstr>复习：二叉树</vt:lpstr>
      <vt:lpstr>4.2 树形选择排序(Tree Selection Sort)/ 锦标赛排序(Tournament Sort)</vt:lpstr>
      <vt:lpstr>锦标赛排序</vt:lpstr>
      <vt:lpstr>锦标赛排序</vt:lpstr>
      <vt:lpstr>算法分析</vt:lpstr>
      <vt:lpstr>算法分析</vt:lpstr>
      <vt:lpstr>4.3 堆排序 (Heap Sort)/J. Williams/1964</vt:lpstr>
      <vt:lpstr>堆</vt:lpstr>
      <vt:lpstr>堆的例子</vt:lpstr>
      <vt:lpstr>堆排序</vt:lpstr>
      <vt:lpstr>堆调整实例</vt:lpstr>
      <vt:lpstr>堆调整(Percolate Down)</vt:lpstr>
      <vt:lpstr>构建堆实例</vt:lpstr>
      <vt:lpstr>堆排序</vt:lpstr>
      <vt:lpstr>堆排序算法分析</vt:lpstr>
      <vt:lpstr>堆排序算法分析</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Beihong</dc:creator>
  <cp:lastModifiedBy>首赫 朱</cp:lastModifiedBy>
  <cp:revision>843</cp:revision>
  <cp:lastPrinted>2015-09-24T12:11:53Z</cp:lastPrinted>
  <dcterms:created xsi:type="dcterms:W3CDTF">2015-07-19T09:35:25Z</dcterms:created>
  <dcterms:modified xsi:type="dcterms:W3CDTF">2025-05-28T01:49:14Z</dcterms:modified>
</cp:coreProperties>
</file>